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Lst>
  <p:notesMasterIdLst>
    <p:notesMasterId r:id="rId66"/>
  </p:notesMasterIdLst>
  <p:sldIdLst>
    <p:sldId id="330" r:id="rId3"/>
    <p:sldId id="865" r:id="rId4"/>
    <p:sldId id="501" r:id="rId5"/>
    <p:sldId id="478" r:id="rId6"/>
    <p:sldId id="481" r:id="rId7"/>
    <p:sldId id="465" r:id="rId8"/>
    <p:sldId id="388" r:id="rId9"/>
    <p:sldId id="363" r:id="rId10"/>
    <p:sldId id="357" r:id="rId11"/>
    <p:sldId id="387" r:id="rId12"/>
    <p:sldId id="358" r:id="rId13"/>
    <p:sldId id="469" r:id="rId14"/>
    <p:sldId id="471" r:id="rId15"/>
    <p:sldId id="470" r:id="rId16"/>
    <p:sldId id="472" r:id="rId17"/>
    <p:sldId id="473" r:id="rId18"/>
    <p:sldId id="474" r:id="rId19"/>
    <p:sldId id="468" r:id="rId20"/>
    <p:sldId id="421" r:id="rId21"/>
    <p:sldId id="422" r:id="rId22"/>
    <p:sldId id="423" r:id="rId23"/>
    <p:sldId id="424" r:id="rId24"/>
    <p:sldId id="457" r:id="rId25"/>
    <p:sldId id="460" r:id="rId26"/>
    <p:sldId id="832" r:id="rId27"/>
    <p:sldId id="833" r:id="rId28"/>
    <p:sldId id="855" r:id="rId29"/>
    <p:sldId id="856" r:id="rId30"/>
    <p:sldId id="823" r:id="rId31"/>
    <p:sldId id="835" r:id="rId32"/>
    <p:sldId id="815" r:id="rId33"/>
    <p:sldId id="814" r:id="rId34"/>
    <p:sldId id="813" r:id="rId35"/>
    <p:sldId id="451" r:id="rId36"/>
    <p:sldId id="454" r:id="rId37"/>
    <p:sldId id="857" r:id="rId38"/>
    <p:sldId id="858" r:id="rId39"/>
    <p:sldId id="859" r:id="rId40"/>
    <p:sldId id="860" r:id="rId41"/>
    <p:sldId id="826" r:id="rId42"/>
    <p:sldId id="712" r:id="rId43"/>
    <p:sldId id="845" r:id="rId44"/>
    <p:sldId id="846" r:id="rId45"/>
    <p:sldId id="847" r:id="rId46"/>
    <p:sldId id="848" r:id="rId47"/>
    <p:sldId id="862" r:id="rId48"/>
    <p:sldId id="822" r:id="rId49"/>
    <p:sldId id="864" r:id="rId50"/>
    <p:sldId id="820" r:id="rId51"/>
    <p:sldId id="500" r:id="rId52"/>
    <p:sldId id="433" r:id="rId53"/>
    <p:sldId id="391" r:id="rId54"/>
    <p:sldId id="397" r:id="rId55"/>
    <p:sldId id="400" r:id="rId56"/>
    <p:sldId id="403" r:id="rId57"/>
    <p:sldId id="343" r:id="rId58"/>
    <p:sldId id="344" r:id="rId59"/>
    <p:sldId id="410" r:id="rId60"/>
    <p:sldId id="413" r:id="rId61"/>
    <p:sldId id="349" r:id="rId62"/>
    <p:sldId id="462" r:id="rId63"/>
    <p:sldId id="430" r:id="rId64"/>
    <p:sldId id="502" r:id="rId6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0000"/>
    <a:srgbClr val="F4A234"/>
    <a:srgbClr val="F5EBEB"/>
    <a:srgbClr val="F4E8E8"/>
    <a:srgbClr val="F1E3E3"/>
    <a:srgbClr val="F4E9E9"/>
    <a:srgbClr val="FFE9A3"/>
    <a:srgbClr val="F9FCFD"/>
    <a:srgbClr val="F3F9FB"/>
    <a:srgbClr val="CD73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6" autoAdjust="0"/>
    <p:restoredTop sz="94660"/>
  </p:normalViewPr>
  <p:slideViewPr>
    <p:cSldViewPr>
      <p:cViewPr varScale="1">
        <p:scale>
          <a:sx n="105" d="100"/>
          <a:sy n="105" d="100"/>
        </p:scale>
        <p:origin x="2136" y="10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F5753-04E5-4304-BC0F-1B3C46F3C349}" type="datetimeFigureOut">
              <a:rPr lang="fr-FR" smtClean="0"/>
              <a:t>07/09/2022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49F99-C341-41FE-B940-D2F79DF74135}" type="slidenum">
              <a:rPr lang="fr-FR" smtClean="0"/>
              <a:t>‹N°›</a:t>
            </a:fld>
            <a:endParaRPr lang="fr-FR"/>
          </a:p>
        </p:txBody>
      </p:sp>
    </p:spTree>
    <p:extLst>
      <p:ext uri="{BB962C8B-B14F-4D97-AF65-F5344CB8AC3E}">
        <p14:creationId xmlns:p14="http://schemas.microsoft.com/office/powerpoint/2010/main" val="3656323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a:p>
            <a:endParaRPr lang="fr-F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A73702-D598-4751-9096-22E12BABAD6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9920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910612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141162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653410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246802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737910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018270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691397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773703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27BE998F-D13C-45A9-A298-0D492BD342AD}" type="datetime1">
              <a:rPr lang="fr-FR"/>
              <a:pPr>
                <a:defRPr/>
              </a:pPr>
              <a:t>07/09/2022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F2B804B2-DFE3-46A0-AD95-9D80B3951C6D}" type="slidenum">
              <a:rPr lang="fr-FR"/>
              <a:pPr>
                <a:defRPr/>
              </a:pPr>
              <a:t>‹N°›</a:t>
            </a:fld>
            <a:endParaRPr lang="fr-FR"/>
          </a:p>
        </p:txBody>
      </p:sp>
    </p:spTree>
    <p:extLst>
      <p:ext uri="{BB962C8B-B14F-4D97-AF65-F5344CB8AC3E}">
        <p14:creationId xmlns:p14="http://schemas.microsoft.com/office/powerpoint/2010/main" val="3542882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04FB4566-606F-4258-9D8C-F44FAE3E4D02}" type="datetime1">
              <a:rPr lang="fr-FR"/>
              <a:pPr>
                <a:defRPr/>
              </a:pPr>
              <a:t>07/09/2022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6024240-2284-45ED-BA74-C0143465E7D9}" type="slidenum">
              <a:rPr lang="fr-FR"/>
              <a:pPr>
                <a:defRPr/>
              </a:pPr>
              <a:t>‹N°›</a:t>
            </a:fld>
            <a:endParaRPr lang="fr-FR"/>
          </a:p>
        </p:txBody>
      </p:sp>
    </p:spTree>
    <p:extLst>
      <p:ext uri="{BB962C8B-B14F-4D97-AF65-F5344CB8AC3E}">
        <p14:creationId xmlns:p14="http://schemas.microsoft.com/office/powerpoint/2010/main" val="4268687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7EE5D973-655C-4A06-83DA-85B4795EA0F3}" type="datetime1">
              <a:rPr lang="fr-FR"/>
              <a:pPr>
                <a:defRPr/>
              </a:pPr>
              <a:t>07/09/2022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FB36162-EB05-490C-A96C-DB16FADFDF99}" type="slidenum">
              <a:rPr lang="fr-FR"/>
              <a:pPr>
                <a:defRPr/>
              </a:pPr>
              <a:t>‹N°›</a:t>
            </a:fld>
            <a:endParaRPr lang="fr-FR"/>
          </a:p>
        </p:txBody>
      </p:sp>
    </p:spTree>
    <p:extLst>
      <p:ext uri="{BB962C8B-B14F-4D97-AF65-F5344CB8AC3E}">
        <p14:creationId xmlns:p14="http://schemas.microsoft.com/office/powerpoint/2010/main" val="601993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EAEA8ABD-DE67-42F7-8A27-75C4A5ED0794}" type="datetime1">
              <a:rPr lang="fr-FR"/>
              <a:pPr>
                <a:defRPr/>
              </a:pPr>
              <a:t>07/09/2022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EE307286-F60E-40FD-ACA7-B03DA570DE01}" type="slidenum">
              <a:rPr lang="fr-FR"/>
              <a:pPr>
                <a:defRPr/>
              </a:pPr>
              <a:t>‹N°›</a:t>
            </a:fld>
            <a:endParaRPr lang="fr-FR"/>
          </a:p>
        </p:txBody>
      </p:sp>
    </p:spTree>
    <p:extLst>
      <p:ext uri="{BB962C8B-B14F-4D97-AF65-F5344CB8AC3E}">
        <p14:creationId xmlns:p14="http://schemas.microsoft.com/office/powerpoint/2010/main" val="4165123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4"/>
            <a:ext cx="4040188"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7" y="1535114"/>
            <a:ext cx="4041775"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BDD11DCF-F78C-41FA-BBB1-976AEA5E2D64}" type="datetime1">
              <a:rPr lang="fr-FR"/>
              <a:pPr>
                <a:defRPr/>
              </a:pPr>
              <a:t>07/09/2022</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EDAEFDDE-1154-41AA-8A01-5C8AEFF0F5AA}" type="slidenum">
              <a:rPr lang="fr-FR"/>
              <a:pPr>
                <a:defRPr/>
              </a:pPr>
              <a:t>‹N°›</a:t>
            </a:fld>
            <a:endParaRPr lang="fr-FR"/>
          </a:p>
        </p:txBody>
      </p:sp>
    </p:spTree>
    <p:extLst>
      <p:ext uri="{BB962C8B-B14F-4D97-AF65-F5344CB8AC3E}">
        <p14:creationId xmlns:p14="http://schemas.microsoft.com/office/powerpoint/2010/main" val="3775948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3"/>
          <p:cNvSpPr>
            <a:spLocks noGrp="1"/>
          </p:cNvSpPr>
          <p:nvPr>
            <p:ph type="dt" sz="half" idx="10"/>
          </p:nvPr>
        </p:nvSpPr>
        <p:spPr/>
        <p:txBody>
          <a:bodyPr/>
          <a:lstStyle>
            <a:lvl1pPr>
              <a:defRPr/>
            </a:lvl1pPr>
          </a:lstStyle>
          <a:p>
            <a:pPr>
              <a:defRPr/>
            </a:pPr>
            <a:fld id="{7E0F467D-4231-45C5-860A-394F91B13740}" type="datetime1">
              <a:rPr lang="fr-FR"/>
              <a:pPr>
                <a:defRPr/>
              </a:pPr>
              <a:t>07/09/2022</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14D8C5D-F555-486E-B6C6-35E530DF89E5}" type="slidenum">
              <a:rPr lang="fr-FR"/>
              <a:pPr>
                <a:defRPr/>
              </a:pPr>
              <a:t>‹N°›</a:t>
            </a:fld>
            <a:endParaRPr lang="fr-FR"/>
          </a:p>
        </p:txBody>
      </p:sp>
    </p:spTree>
    <p:extLst>
      <p:ext uri="{BB962C8B-B14F-4D97-AF65-F5344CB8AC3E}">
        <p14:creationId xmlns:p14="http://schemas.microsoft.com/office/powerpoint/2010/main" val="206413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29A1F214-A078-4791-93F2-678BB3D081A7}" type="datetime1">
              <a:rPr lang="fr-FR"/>
              <a:pPr>
                <a:defRPr/>
              </a:pPr>
              <a:t>07/09/2022</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8AAFFB64-47C5-4DEB-9FDC-A4B6D3D9CE65}" type="slidenum">
              <a:rPr lang="fr-FR"/>
              <a:pPr>
                <a:defRPr/>
              </a:pPr>
              <a:t>‹N°›</a:t>
            </a:fld>
            <a:endParaRPr lang="fr-FR"/>
          </a:p>
        </p:txBody>
      </p:sp>
    </p:spTree>
    <p:extLst>
      <p:ext uri="{BB962C8B-B14F-4D97-AF65-F5344CB8AC3E}">
        <p14:creationId xmlns:p14="http://schemas.microsoft.com/office/powerpoint/2010/main" val="452881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2" y="273050"/>
            <a:ext cx="3008313" cy="1162051"/>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4EACB1F7-E4F0-4ED6-BFA3-5F6BF332B1FC}" type="datetime1">
              <a:rPr lang="fr-FR"/>
              <a:pPr>
                <a:defRPr/>
              </a:pPr>
              <a:t>07/09/2022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E0AB1BB4-E28D-4048-B53A-50C7CDCE0779}" type="slidenum">
              <a:rPr lang="fr-FR"/>
              <a:pPr>
                <a:defRPr/>
              </a:pPr>
              <a:t>‹N°›</a:t>
            </a:fld>
            <a:endParaRPr lang="fr-FR"/>
          </a:p>
        </p:txBody>
      </p:sp>
    </p:spTree>
    <p:extLst>
      <p:ext uri="{BB962C8B-B14F-4D97-AF65-F5344CB8AC3E}">
        <p14:creationId xmlns:p14="http://schemas.microsoft.com/office/powerpoint/2010/main" val="24596182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1"/>
            <a:ext cx="5486400" cy="566739"/>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pPr lvl="0"/>
            <a:endParaRPr lang="fr-FR" noProof="0"/>
          </a:p>
        </p:txBody>
      </p:sp>
      <p:sp>
        <p:nvSpPr>
          <p:cNvPr id="4" name="Espace réservé du texte 3"/>
          <p:cNvSpPr>
            <a:spLocks noGrp="1"/>
          </p:cNvSpPr>
          <p:nvPr>
            <p:ph type="body" sz="half" idx="2"/>
          </p:nvPr>
        </p:nvSpPr>
        <p:spPr>
          <a:xfrm>
            <a:off x="1792288" y="5367339"/>
            <a:ext cx="5486400" cy="8048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A935BE85-DB31-4818-8F4D-0C2300737986}" type="datetime1">
              <a:rPr lang="fr-FR"/>
              <a:pPr>
                <a:defRPr/>
              </a:pPr>
              <a:t>07/09/2022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770CA354-BD40-4D09-BE76-F11F1F7B41A1}" type="slidenum">
              <a:rPr lang="fr-FR"/>
              <a:pPr>
                <a:defRPr/>
              </a:pPr>
              <a:t>‹N°›</a:t>
            </a:fld>
            <a:endParaRPr lang="fr-FR"/>
          </a:p>
        </p:txBody>
      </p:sp>
    </p:spTree>
    <p:extLst>
      <p:ext uri="{BB962C8B-B14F-4D97-AF65-F5344CB8AC3E}">
        <p14:creationId xmlns:p14="http://schemas.microsoft.com/office/powerpoint/2010/main" val="601569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6FD4B336-8E7A-47B9-B224-3D75E2DB69E8}" type="datetime1">
              <a:rPr lang="fr-FR"/>
              <a:pPr>
                <a:defRPr/>
              </a:pPr>
              <a:t>07/09/2022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A9993989-F927-4547-B48C-44F68DF1353A}" type="slidenum">
              <a:rPr lang="fr-FR"/>
              <a:pPr>
                <a:defRPr/>
              </a:pPr>
              <a:t>‹N°›</a:t>
            </a:fld>
            <a:endParaRPr lang="fr-FR"/>
          </a:p>
        </p:txBody>
      </p:sp>
    </p:spTree>
    <p:extLst>
      <p:ext uri="{BB962C8B-B14F-4D97-AF65-F5344CB8AC3E}">
        <p14:creationId xmlns:p14="http://schemas.microsoft.com/office/powerpoint/2010/main" val="3747262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6FE27610-3E7E-476D-A5DA-9DF373B27E49}" type="datetime1">
              <a:rPr lang="fr-FR"/>
              <a:pPr>
                <a:defRPr/>
              </a:pPr>
              <a:t>07/09/2022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894420C-42E5-4D22-9B8E-6C68B87AC3C4}" type="slidenum">
              <a:rPr lang="fr-FR"/>
              <a:pPr>
                <a:defRPr/>
              </a:pPr>
              <a:t>‹N°›</a:t>
            </a:fld>
            <a:endParaRPr lang="fr-FR"/>
          </a:p>
        </p:txBody>
      </p:sp>
    </p:spTree>
    <p:extLst>
      <p:ext uri="{BB962C8B-B14F-4D97-AF65-F5344CB8AC3E}">
        <p14:creationId xmlns:p14="http://schemas.microsoft.com/office/powerpoint/2010/main" val="12252271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re &amp; contenu">
    <p:spTree>
      <p:nvGrpSpPr>
        <p:cNvPr id="1" name=""/>
        <p:cNvGrpSpPr/>
        <p:nvPr/>
      </p:nvGrpSpPr>
      <p:grpSpPr>
        <a:xfrm>
          <a:off x="0" y="0"/>
          <a:ext cx="0" cy="0"/>
          <a:chOff x="0" y="0"/>
          <a:chExt cx="0" cy="0"/>
        </a:xfrm>
      </p:grpSpPr>
      <p:sp>
        <p:nvSpPr>
          <p:cNvPr id="7" name="Espace réservé du contenu 6"/>
          <p:cNvSpPr>
            <a:spLocks noGrp="1"/>
          </p:cNvSpPr>
          <p:nvPr>
            <p:ph sz="quarter" idx="16" hasCustomPrompt="1"/>
          </p:nvPr>
        </p:nvSpPr>
        <p:spPr>
          <a:xfrm>
            <a:off x="536331" y="1350000"/>
            <a:ext cx="8282853" cy="4860000"/>
          </a:xfrm>
        </p:spPr>
        <p:txBody>
          <a:bodyPr/>
          <a:lstStyle>
            <a:lvl1pPr>
              <a:defRPr baseline="0"/>
            </a:lvl1pPr>
            <a:lvl5pPr>
              <a:defRPr/>
            </a:lvl5pPr>
            <a:lvl6pPr>
              <a:defRPr/>
            </a:lvl6pPr>
          </a:lstStyle>
          <a:p>
            <a:pPr lvl="0"/>
            <a:r>
              <a:rPr lang="fr-FR" dirty="0"/>
              <a:t>Pour changer de niveau de texte </a:t>
            </a:r>
            <a:r>
              <a:rPr lang="fr-FR" dirty="0" err="1"/>
              <a:t>alt</a:t>
            </a:r>
            <a:r>
              <a:rPr lang="fr-FR" dirty="0"/>
              <a:t> + MAJ + Flèche Gauche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endParaRPr lang="en-GB" dirty="0"/>
          </a:p>
        </p:txBody>
      </p:sp>
      <p:sp>
        <p:nvSpPr>
          <p:cNvPr id="3" name="Titre 2"/>
          <p:cNvSpPr>
            <a:spLocks noGrp="1"/>
          </p:cNvSpPr>
          <p:nvPr>
            <p:ph type="title"/>
          </p:nvPr>
        </p:nvSpPr>
        <p:spPr/>
        <p:txBody>
          <a:bodyPr/>
          <a:lstStyle/>
          <a:p>
            <a:r>
              <a:rPr lang="fr-FR" dirty="0"/>
              <a:t>Modifiez le style du titre</a:t>
            </a:r>
            <a:endParaRPr lang="en-US" dirty="0"/>
          </a:p>
        </p:txBody>
      </p:sp>
      <p:sp>
        <p:nvSpPr>
          <p:cNvPr id="4" name="Espace réservé du pied de page 3"/>
          <p:cNvSpPr>
            <a:spLocks noGrp="1"/>
          </p:cNvSpPr>
          <p:nvPr>
            <p:ph type="ftr" sz="quarter" idx="17"/>
          </p:nvPr>
        </p:nvSpPr>
        <p:spPr/>
        <p:txBody>
          <a:bodyPr/>
          <a:lstStyle/>
          <a:p>
            <a:r>
              <a:rPr lang="fr-FR"/>
              <a:t>Titre de la présentation - Date</a:t>
            </a:r>
            <a:endParaRPr lang="en-GB" dirty="0"/>
          </a:p>
        </p:txBody>
      </p:sp>
      <p:sp>
        <p:nvSpPr>
          <p:cNvPr id="5" name="Espace réservé du numéro de diapositive 4"/>
          <p:cNvSpPr>
            <a:spLocks noGrp="1"/>
          </p:cNvSpPr>
          <p:nvPr>
            <p:ph type="sldNum" sz="quarter" idx="18"/>
          </p:nvPr>
        </p:nvSpPr>
        <p:spPr/>
        <p:txBody>
          <a:bodyPr/>
          <a:lstStyle/>
          <a:p>
            <a:fld id="{D6F496DE-1E05-BF43-8036-15330E4D1321}" type="slidenum">
              <a:rPr lang="fr-FR" smtClean="0"/>
              <a:pPr/>
              <a:t>‹N°›</a:t>
            </a:fld>
            <a:endParaRPr lang="fr-FR" dirty="0"/>
          </a:p>
        </p:txBody>
      </p:sp>
    </p:spTree>
    <p:extLst>
      <p:ext uri="{BB962C8B-B14F-4D97-AF65-F5344CB8AC3E}">
        <p14:creationId xmlns:p14="http://schemas.microsoft.com/office/powerpoint/2010/main" val="3759496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dirty="0">
                <a:solidFill>
                  <a:prstClr val="white">
                    <a:lumMod val="50000"/>
                  </a:prstClr>
                </a:solidFill>
                <a:latin typeface="Arial Narrow" panose="020B0606020202030204" pitchFamily="34" charset="0"/>
              </a:rPr>
              <a:t>Document à usage strictement interne – Ne pas diffuser aux clients</a:t>
            </a:r>
          </a:p>
        </p:txBody>
      </p:sp>
    </p:spTree>
    <p:extLst>
      <p:ext uri="{BB962C8B-B14F-4D97-AF65-F5344CB8AC3E}">
        <p14:creationId xmlns:p14="http://schemas.microsoft.com/office/powerpoint/2010/main" val="122037878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Lst>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5167"/>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027" name="Espace réservé du texte 2"/>
          <p:cNvSpPr>
            <a:spLocks noGrp="1"/>
          </p:cNvSpPr>
          <p:nvPr>
            <p:ph type="body" idx="1"/>
          </p:nvPr>
        </p:nvSpPr>
        <p:spPr bwMode="auto">
          <a:xfrm>
            <a:off x="457200" y="1600202"/>
            <a:ext cx="82296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p:cNvSpPr>
            <a:spLocks noGrp="1"/>
          </p:cNvSpPr>
          <p:nvPr>
            <p:ph type="dt" sz="half" idx="2"/>
          </p:nvPr>
        </p:nvSpPr>
        <p:spPr>
          <a:xfrm>
            <a:off x="457200" y="6356352"/>
            <a:ext cx="2133600" cy="366183"/>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22CA8999-1AC7-443E-8C4B-EAD87328654B}" type="datetime1">
              <a:rPr lang="fr-FR"/>
              <a:pPr>
                <a:defRPr/>
              </a:pPr>
              <a:t>07/09/2022</a:t>
            </a:fld>
            <a:endParaRPr lang="fr-FR"/>
          </a:p>
        </p:txBody>
      </p:sp>
      <p:sp>
        <p:nvSpPr>
          <p:cNvPr id="5" name="Espace réservé du pied de page 4"/>
          <p:cNvSpPr>
            <a:spLocks noGrp="1"/>
          </p:cNvSpPr>
          <p:nvPr>
            <p:ph type="ftr" sz="quarter" idx="3"/>
          </p:nvPr>
        </p:nvSpPr>
        <p:spPr>
          <a:xfrm>
            <a:off x="3124200" y="6356352"/>
            <a:ext cx="2895600" cy="36618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2"/>
            <a:ext cx="2133600" cy="366183"/>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B295703A-22B1-4630-9C57-4523B1718097}" type="slidenum">
              <a:rPr lang="fr-FR"/>
              <a:pPr>
                <a:defRPr/>
              </a:pPr>
              <a:t>‹N°›</a:t>
            </a:fld>
            <a:endParaRPr lang="fr-FR"/>
          </a:p>
        </p:txBody>
      </p:sp>
    </p:spTree>
    <p:extLst>
      <p:ext uri="{BB962C8B-B14F-4D97-AF65-F5344CB8AC3E}">
        <p14:creationId xmlns:p14="http://schemas.microsoft.com/office/powerpoint/2010/main" val="342394434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189" algn="ctr" rtl="0" fontAlgn="base">
        <a:spcBef>
          <a:spcPct val="0"/>
        </a:spcBef>
        <a:spcAft>
          <a:spcPct val="0"/>
        </a:spcAft>
        <a:defRPr sz="4400">
          <a:solidFill>
            <a:schemeClr val="tx1"/>
          </a:solidFill>
          <a:latin typeface="Calibri" panose="020F0502020204030204" pitchFamily="34" charset="0"/>
        </a:defRPr>
      </a:lvl6pPr>
      <a:lvl7pPr marL="914378" algn="ctr" rtl="0" fontAlgn="base">
        <a:spcBef>
          <a:spcPct val="0"/>
        </a:spcBef>
        <a:spcAft>
          <a:spcPct val="0"/>
        </a:spcAft>
        <a:defRPr sz="4400">
          <a:solidFill>
            <a:schemeClr val="tx1"/>
          </a:solidFill>
          <a:latin typeface="Calibri" panose="020F0502020204030204" pitchFamily="34" charset="0"/>
        </a:defRPr>
      </a:lvl7pPr>
      <a:lvl8pPr marL="1371566" algn="ctr" rtl="0" fontAlgn="base">
        <a:spcBef>
          <a:spcPct val="0"/>
        </a:spcBef>
        <a:spcAft>
          <a:spcPct val="0"/>
        </a:spcAft>
        <a:defRPr sz="4400">
          <a:solidFill>
            <a:schemeClr val="tx1"/>
          </a:solidFill>
          <a:latin typeface="Calibri" panose="020F0502020204030204" pitchFamily="34" charset="0"/>
        </a:defRPr>
      </a:lvl8pPr>
      <a:lvl9pPr marL="1828754" algn="ctr" rtl="0" fontAlgn="base">
        <a:spcBef>
          <a:spcPct val="0"/>
        </a:spcBef>
        <a:spcAft>
          <a:spcPct val="0"/>
        </a:spcAft>
        <a:defRPr sz="4400">
          <a:solidFill>
            <a:schemeClr val="tx1"/>
          </a:solidFill>
          <a:latin typeface="Calibri" panose="020F0502020204030204" pitchFamily="34" charset="0"/>
        </a:defRPr>
      </a:lvl9pPr>
    </p:titleStyle>
    <p:bodyStyle>
      <a:lvl1pPr marL="342892" indent="-342892"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1" indent="-285743"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tel:+33188883282,,623514894# " TargetMode="External"/><Relationship Id="rId13" Type="http://schemas.openxmlformats.org/officeDocument/2006/relationships/hyperlink" Target="https://teams.microsoft.com/l/meetup-join/19:meeting_YmIyY2NkOGEtMjNmZC00OTA4LTkwNmItMTAzNmZlYzhhYzkw@thread.v2/0?context=%7b%22Tid%22:%22d5bb6d35-8a82-4329-b49a-5030bd6497ab%22,%22Oid%22:%22e08f8cc3-3ef6-459c-977a-1dffb917e81b%22%7d" TargetMode="External"/><Relationship Id="rId3" Type="http://schemas.openxmlformats.org/officeDocument/2006/relationships/hyperlink" Target="https://teams.microsoft.com/l/meetup-join/19:meeting_MTA5NjA0NmEtZjFiZi00OGE0LWEyM2EtM2VhMmViYTI3MzBl@thread.v2/0?context=%7b%22Tid%22:%22d5bb6d35-8a82-4329-b49a-5030bd6497ab%22,%22Oid%22:%220e953a9f-d366-40f3-86e3-b453731ab49f%22%7d" TargetMode="External"/><Relationship Id="rId7" Type="http://schemas.openxmlformats.org/officeDocument/2006/relationships/hyperlink" Target="https://teams.microsoft.com/l/meetup-join/19:meeting_Zjk3MjQ0OWYtYWJjNi00NzMyLTliYjQtM2NhNjZiNGMxZmYy@thread.v2/0?context=%7b%22Tid%22:%22d5bb6d35-8a82-4329-b49a-5030bd6497ab%22,%22Oid%22:%22d51cc66b-a3f7-40d7-9db0-a509ed48817f%22%7d" TargetMode="External"/><Relationship Id="rId12" Type="http://schemas.openxmlformats.org/officeDocument/2006/relationships/hyperlink" Target="tel:+33188883282,,140696314# " TargetMode="External"/><Relationship Id="rId2" Type="http://schemas.openxmlformats.org/officeDocument/2006/relationships/image" Target="../media/image3.jpeg"/><Relationship Id="rId1" Type="http://schemas.openxmlformats.org/officeDocument/2006/relationships/slideLayout" Target="../slideLayouts/slideLayout9.xml"/><Relationship Id="rId6" Type="http://schemas.openxmlformats.org/officeDocument/2006/relationships/hyperlink" Target="tel:+33188883282,,434419259# " TargetMode="External"/><Relationship Id="rId11" Type="http://schemas.openxmlformats.org/officeDocument/2006/relationships/hyperlink" Target="https://support.bluejeans.com/knowledge/vtc-dial-in-options-for-teams" TargetMode="External"/><Relationship Id="rId5" Type="http://schemas.openxmlformats.org/officeDocument/2006/relationships/hyperlink" Target="https://www.microsoft.com/microsoft-teams/join-a-meeting" TargetMode="External"/><Relationship Id="rId10" Type="http://schemas.openxmlformats.org/officeDocument/2006/relationships/hyperlink" Target="mailto:192011379@teams.bjn.vc" TargetMode="External"/><Relationship Id="rId4" Type="http://schemas.openxmlformats.org/officeDocument/2006/relationships/hyperlink" Target="https://www.microsoft.com/en-us/microsoft-teams/download-app" TargetMode="External"/><Relationship Id="rId9" Type="http://schemas.openxmlformats.org/officeDocument/2006/relationships/hyperlink" Target="https://teams.microsoft.com/l/meetup-join/19:meeting_OGI2OGU5OWItM2U5ZC00MDgxLWEzOTUtZTIxNzQxZjYxYmZh@thread.v2/0?context=%7b%22Tid%22:%22d5bb6d35-8a82-4329-b49a-5030bd6497ab%22,%22Oid%22:%22a2c4bffe-3999-4159-ad83-092600088e26%22%7d" TargetMode="External"/><Relationship Id="rId14" Type="http://schemas.openxmlformats.org/officeDocument/2006/relationships/hyperlink" Target="tel:+33188883282,,397611887# "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6" Type="http://schemas.openxmlformats.org/officeDocument/2006/relationships/image" Target="../media/image3.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jpeg"/><Relationship Id="rId2" Type="http://schemas.openxmlformats.org/officeDocument/2006/relationships/hyperlink" Target="https://www.cartabledunemaitresse.fr/lignes-de-cahier/" TargetMode="Externa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hyperlink" Target="https://www.cartabledunemaitresse.fr/lignes-de-cahier/" TargetMode="External"/><Relationship Id="rId2" Type="http://schemas.openxmlformats.org/officeDocument/2006/relationships/image" Target="../media/image13.jpeg"/><Relationship Id="rId1" Type="http://schemas.openxmlformats.org/officeDocument/2006/relationships/slideLayout" Target="../slideLayouts/slideLayout9.xml"/><Relationship Id="rId6" Type="http://schemas.openxmlformats.org/officeDocument/2006/relationships/image" Target="../media/image3.jpe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s://www.cartabledunemaitresse.fr/lignes-de-cahier/" TargetMode="External"/><Relationship Id="rId2" Type="http://schemas.openxmlformats.org/officeDocument/2006/relationships/image" Target="../media/image13.jpeg"/><Relationship Id="rId1" Type="http://schemas.openxmlformats.org/officeDocument/2006/relationships/slideLayout" Target="../slideLayouts/slideLayout9.xml"/><Relationship Id="rId6" Type="http://schemas.openxmlformats.org/officeDocument/2006/relationships/image" Target="../media/image3.jpeg"/><Relationship Id="rId5" Type="http://schemas.openxmlformats.org/officeDocument/2006/relationships/image" Target="../media/image17.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6" Type="http://schemas.openxmlformats.org/officeDocument/2006/relationships/image" Target="../media/image3.jpeg"/><Relationship Id="rId5" Type="http://schemas.openxmlformats.org/officeDocument/2006/relationships/image" Target="../media/image14.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jpeg"/><Relationship Id="rId2" Type="http://schemas.openxmlformats.org/officeDocument/2006/relationships/slideLayout" Target="../slideLayouts/slideLayout20.xml"/><Relationship Id="rId1" Type="http://schemas.openxmlformats.org/officeDocument/2006/relationships/tags" Target="../tags/tag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3.jpe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44.png"/><Relationship Id="rId1" Type="http://schemas.openxmlformats.org/officeDocument/2006/relationships/slideLayout" Target="../slideLayouts/slideLayout20.xml"/><Relationship Id="rId5" Type="http://schemas.openxmlformats.org/officeDocument/2006/relationships/image" Target="../media/image45.png"/><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4.xml"/><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0.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6.png"/><Relationship Id="rId7" Type="http://schemas.openxmlformats.org/officeDocument/2006/relationships/image" Target="../media/image51.emf"/><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8" Type="http://schemas.openxmlformats.org/officeDocument/2006/relationships/hyperlink" Target="http://commerciaux.celca.caisse-epargne.fr/download/1176/documents-hors-arbo-2/27593/le-changement-de-mode-de-gestion-mode-operatoire-myassur-et-webassur.pdf" TargetMode="External"/><Relationship Id="rId3" Type="http://schemas.openxmlformats.org/officeDocument/2006/relationships/image" Target="../media/image53.jpeg"/><Relationship Id="rId7" Type="http://schemas.openxmlformats.org/officeDocument/2006/relationships/image" Target="../media/image54.png"/><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image" Target="../media/image7.png"/><Relationship Id="rId11" Type="http://schemas.openxmlformats.org/officeDocument/2006/relationships/image" Target="../media/image3.jpeg"/><Relationship Id="rId5" Type="http://schemas.openxmlformats.org/officeDocument/2006/relationships/image" Target="../media/image6.png"/><Relationship Id="rId10" Type="http://schemas.openxmlformats.org/officeDocument/2006/relationships/image" Target="../media/image52.emf"/><Relationship Id="rId4" Type="http://schemas.openxmlformats.org/officeDocument/2006/relationships/image" Target="../media/image5.png"/><Relationship Id="rId9" Type="http://schemas.openxmlformats.org/officeDocument/2006/relationships/package" Target="../embeddings/Feuille_de_calcul_Microsoft_Excel.xlsx"/></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jpeg"/><Relationship Id="rId2" Type="http://schemas.openxmlformats.org/officeDocument/2006/relationships/image" Target="../media/image55.png"/><Relationship Id="rId1" Type="http://schemas.openxmlformats.org/officeDocument/2006/relationships/slideLayout" Target="../slideLayouts/slideLayout9.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9.jpe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microsoft.com/office/2007/relationships/hdphoto" Target="../media/hdphoto1.wdp"/><Relationship Id="rId2" Type="http://schemas.openxmlformats.org/officeDocument/2006/relationships/image" Target="../media/image14.jpeg"/><Relationship Id="rId1" Type="http://schemas.openxmlformats.org/officeDocument/2006/relationships/slideLayout" Target="../slideLayouts/slideLayout9.xml"/><Relationship Id="rId6" Type="http://schemas.openxmlformats.org/officeDocument/2006/relationships/image" Target="../media/image62.png"/><Relationship Id="rId5" Type="http://schemas.openxmlformats.org/officeDocument/2006/relationships/hyperlink" Target="https://www.cartabledunemaitresse.fr/lignes-de-cahier/" TargetMode="External"/><Relationship Id="rId4" Type="http://schemas.openxmlformats.org/officeDocument/2006/relationships/image" Target="../media/image12.png"/><Relationship Id="rId9" Type="http://schemas.openxmlformats.org/officeDocument/2006/relationships/image" Target="../media/image3.jpeg"/></Relationships>
</file>

<file path=ppt/slides/_rels/slide6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4.png"/><Relationship Id="rId7" Type="http://schemas.openxmlformats.org/officeDocument/2006/relationships/hyperlink" Target="https://www.cartabledunemaitresse.fr/lignes-de-cahier/" TargetMode="External"/><Relationship Id="rId2" Type="http://schemas.openxmlformats.org/officeDocument/2006/relationships/image" Target="../media/image63.png"/><Relationship Id="rId1" Type="http://schemas.openxmlformats.org/officeDocument/2006/relationships/slideLayout" Target="../slideLayouts/slideLayout9.xml"/><Relationship Id="rId6" Type="http://schemas.openxmlformats.org/officeDocument/2006/relationships/image" Target="../media/image66.jpeg"/><Relationship Id="rId11" Type="http://schemas.openxmlformats.org/officeDocument/2006/relationships/image" Target="../media/image3.jpeg"/><Relationship Id="rId5" Type="http://schemas.openxmlformats.org/officeDocument/2006/relationships/hyperlink" Target="https://www.google.com/url?sa=i&amp;rct=j&amp;q=&amp;esrc=s&amp;source=images&amp;cd=&amp;ved=2ahUKEwid-bzHtrfkAhVtx4UKHflqCSsQjRx6BAgBEAQ&amp;url=https://www.palombieri.notaires.fr/&amp;psig=AOvVaw0mqMGog_vAyd0Ma9e6UmZo&amp;ust=1567695385369133" TargetMode="External"/><Relationship Id="rId10" Type="http://schemas.openxmlformats.org/officeDocument/2006/relationships/image" Target="../media/image6.png"/><Relationship Id="rId4" Type="http://schemas.openxmlformats.org/officeDocument/2006/relationships/image" Target="../media/image65.png"/><Relationship Id="rId9"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0F75AA-230A-4E9F-B36C-6A40188DFF86}"/>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0" name="Image 2" descr="cid:image008.jpg@01D7596C.B409CC40">
            <a:extLst>
              <a:ext uri="{FF2B5EF4-FFF2-40B4-BE49-F238E27FC236}">
                <a16:creationId xmlns:a16="http://schemas.microsoft.com/office/drawing/2014/main" id="{7330ED65-2117-45EB-BB12-DAA63E770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11">
            <a:extLst>
              <a:ext uri="{FF2B5EF4-FFF2-40B4-BE49-F238E27FC236}">
                <a16:creationId xmlns:a16="http://schemas.microsoft.com/office/drawing/2014/main" id="{B7FA58BD-09B0-486B-B5D0-462ACDF8A25D}"/>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H</a:t>
            </a:r>
            <a:r>
              <a:rPr lang="fr-FR" altLang="fr-FR" sz="2800" b="1" dirty="0">
                <a:solidFill>
                  <a:prstClr val="black"/>
                </a:solidFill>
                <a:latin typeface="Berlin Sans FB" panose="020E0602020502020306" pitchFamily="34" charset="0"/>
              </a:rPr>
              <a:t>EURE </a:t>
            </a:r>
            <a:r>
              <a:rPr lang="fr-FR" altLang="fr-FR" sz="2800" b="1" dirty="0">
                <a:solidFill>
                  <a:srgbClr val="FF0000"/>
                </a:solidFill>
                <a:latin typeface="Berlin Sans FB" panose="020E0602020502020306" pitchFamily="34" charset="0"/>
              </a:rPr>
              <a:t>D</a:t>
            </a:r>
            <a:r>
              <a:rPr lang="fr-FR" altLang="fr-FR" sz="2800" b="1" dirty="0">
                <a:solidFill>
                  <a:prstClr val="black"/>
                </a:solidFill>
                <a:latin typeface="Berlin Sans FB" panose="020E0602020502020306" pitchFamily="34" charset="0"/>
              </a:rPr>
              <a:t>U </a:t>
            </a:r>
            <a:r>
              <a:rPr lang="fr-FR" altLang="fr-FR" sz="2800" b="1" dirty="0">
                <a:solidFill>
                  <a:srgbClr val="FF0000"/>
                </a:solidFill>
                <a:latin typeface="Berlin Sans FB" panose="020E0602020502020306" pitchFamily="34" charset="0"/>
              </a:rPr>
              <a:t>J</a:t>
            </a:r>
            <a:r>
              <a:rPr lang="fr-FR" altLang="fr-FR" sz="2800" b="1" dirty="0">
                <a:solidFill>
                  <a:prstClr val="black"/>
                </a:solidFill>
                <a:latin typeface="Berlin Sans FB" panose="020E0602020502020306" pitchFamily="34" charset="0"/>
              </a:rPr>
              <a:t>EUDI </a:t>
            </a:r>
            <a:r>
              <a:rPr lang="fr-FR" altLang="fr-FR" sz="2800" b="1" dirty="0">
                <a:solidFill>
                  <a:srgbClr val="FF0000"/>
                </a:solidFill>
                <a:latin typeface="Berlin Sans FB" panose="020E0602020502020306" pitchFamily="34" charset="0"/>
              </a:rPr>
              <a:t>0</a:t>
            </a:r>
            <a:r>
              <a:rPr lang="fr-FR" altLang="fr-FR" sz="2800" b="1" dirty="0">
                <a:latin typeface="Berlin Sans FB" panose="020E0602020502020306" pitchFamily="34" charset="0"/>
              </a:rPr>
              <a:t>8 </a:t>
            </a:r>
            <a:r>
              <a:rPr lang="fr-FR" altLang="fr-FR" sz="2800" b="1" dirty="0">
                <a:solidFill>
                  <a:srgbClr val="FF0000"/>
                </a:solidFill>
                <a:latin typeface="Berlin Sans FB" panose="020E0602020502020306" pitchFamily="34" charset="0"/>
              </a:rPr>
              <a:t>S</a:t>
            </a:r>
            <a:r>
              <a:rPr lang="fr-FR" altLang="fr-FR" sz="2800" b="1" dirty="0">
                <a:latin typeface="Berlin Sans FB" panose="020E0602020502020306" pitchFamily="34" charset="0"/>
              </a:rPr>
              <a:t>EPTEMBRE</a:t>
            </a:r>
            <a:r>
              <a:rPr lang="fr-FR" altLang="fr-FR" sz="2800" b="1" dirty="0">
                <a:solidFill>
                  <a:srgbClr val="FF0000"/>
                </a:solidFill>
                <a:latin typeface="Berlin Sans FB" panose="020E0602020502020306" pitchFamily="34" charset="0"/>
              </a:rPr>
              <a:t> </a:t>
            </a:r>
            <a:r>
              <a:rPr lang="fr-FR" altLang="fr-FR" sz="2800" b="1" dirty="0">
                <a:latin typeface="Berlin Sans FB" panose="020E0602020502020306" pitchFamily="34" charset="0"/>
              </a:rPr>
              <a:t> </a:t>
            </a:r>
            <a:r>
              <a:rPr lang="fr-FR" altLang="fr-FR" sz="2800" b="1" dirty="0">
                <a:solidFill>
                  <a:srgbClr val="FF0000"/>
                </a:solidFill>
                <a:latin typeface="Berlin Sans FB" panose="020E0602020502020306" pitchFamily="34" charset="0"/>
              </a:rPr>
              <a:t>2</a:t>
            </a:r>
            <a:r>
              <a:rPr lang="fr-FR" altLang="fr-FR" sz="2800" b="1" dirty="0">
                <a:latin typeface="Berlin Sans FB" panose="020E0602020502020306" pitchFamily="34" charset="0"/>
              </a:rPr>
              <a:t>022</a:t>
            </a:r>
            <a:endParaRPr lang="fr-FR" altLang="fr-FR" sz="2800" dirty="0">
              <a:latin typeface="Berlin Sans FB" panose="020E0602020502020306" pitchFamily="34" charset="0"/>
            </a:endParaRPr>
          </a:p>
        </p:txBody>
      </p:sp>
      <p:sp>
        <p:nvSpPr>
          <p:cNvPr id="3" name="Rectangle 2"/>
          <p:cNvSpPr/>
          <p:nvPr/>
        </p:nvSpPr>
        <p:spPr>
          <a:xfrm>
            <a:off x="70991" y="560764"/>
            <a:ext cx="9073008" cy="6001643"/>
          </a:xfrm>
          <a:prstGeom prst="rect">
            <a:avLst/>
          </a:prstGeom>
        </p:spPr>
        <p:txBody>
          <a:bodyPr wrap="square">
            <a:spAutoFit/>
          </a:bodyPr>
          <a:lstStyle/>
          <a:p>
            <a:pPr>
              <a:spcAft>
                <a:spcPts val="0"/>
              </a:spcAft>
            </a:pPr>
            <a:endParaRPr lang="fr-FR" sz="1000" dirty="0">
              <a:latin typeface="Calibri" panose="020F0502020204030204" pitchFamily="34" charset="0"/>
              <a:ea typeface="Calibri" panose="020F0502020204030204" pitchFamily="34" charset="0"/>
            </a:endParaRPr>
          </a:p>
          <a:p>
            <a:pPr>
              <a:spcAft>
                <a:spcPts val="0"/>
              </a:spcAft>
            </a:pPr>
            <a:r>
              <a:rPr lang="fr-FR" sz="1000" dirty="0">
                <a:solidFill>
                  <a:srgbClr val="404040"/>
                </a:solidFill>
                <a:latin typeface="Century Gothic" panose="020B0502020202020204" pitchFamily="34" charset="0"/>
                <a:ea typeface="Calibri" panose="020F0502020204030204" pitchFamily="34" charset="0"/>
              </a:rPr>
              <a:t>Dans le cadre de cette HDJ, merci de </a:t>
            </a:r>
            <a:r>
              <a:rPr lang="fr-FR" sz="1000" b="1" dirty="0">
                <a:solidFill>
                  <a:srgbClr val="404040"/>
                </a:solidFill>
                <a:latin typeface="Century Gothic" panose="020B0502020202020204" pitchFamily="34" charset="0"/>
                <a:ea typeface="Calibri" panose="020F0502020204030204" pitchFamily="34" charset="0"/>
              </a:rPr>
              <a:t>vous connecter à une teams</a:t>
            </a:r>
            <a:r>
              <a:rPr lang="fr-FR" sz="1000" dirty="0">
                <a:solidFill>
                  <a:srgbClr val="404040"/>
                </a:solidFill>
                <a:latin typeface="Century Gothic" panose="020B0502020202020204" pitchFamily="34" charset="0"/>
                <a:ea typeface="Calibri" panose="020F0502020204030204" pitchFamily="34" charset="0"/>
              </a:rPr>
              <a:t> qui sera animée par votre promoteur de l’excellence patrimoniale ou un ingénieur patrimonial le </a:t>
            </a:r>
            <a:r>
              <a:rPr lang="fr-FR" sz="1000" b="1" dirty="0">
                <a:solidFill>
                  <a:srgbClr val="404040"/>
                </a:solidFill>
                <a:latin typeface="Century Gothic" panose="020B0502020202020204" pitchFamily="34" charset="0"/>
                <a:ea typeface="Calibri" panose="020F0502020204030204" pitchFamily="34" charset="0"/>
              </a:rPr>
              <a:t>jeudi 08 </a:t>
            </a:r>
            <a:r>
              <a:rPr lang="fr-FR" sz="1000" b="1" dirty="0" smtClean="0">
                <a:solidFill>
                  <a:srgbClr val="404040"/>
                </a:solidFill>
                <a:latin typeface="Century Gothic" panose="020B0502020202020204" pitchFamily="34" charset="0"/>
                <a:ea typeface="Calibri" panose="020F0502020204030204" pitchFamily="34" charset="0"/>
              </a:rPr>
              <a:t>septembre</a:t>
            </a:r>
            <a:r>
              <a:rPr lang="fr-FR" sz="1000" dirty="0" smtClean="0">
                <a:solidFill>
                  <a:srgbClr val="404040"/>
                </a:solidFill>
                <a:latin typeface="Century Gothic" panose="020B0502020202020204" pitchFamily="34" charset="0"/>
                <a:ea typeface="Calibri" panose="020F0502020204030204" pitchFamily="34" charset="0"/>
              </a:rPr>
              <a:t>. </a:t>
            </a:r>
            <a:r>
              <a:rPr lang="fr-FR" sz="1000" dirty="0">
                <a:solidFill>
                  <a:srgbClr val="404040"/>
                </a:solidFill>
                <a:latin typeface="Century Gothic" panose="020B0502020202020204" pitchFamily="34" charset="0"/>
                <a:ea typeface="Calibri" panose="020F0502020204030204" pitchFamily="34" charset="0"/>
              </a:rPr>
              <a:t>Il abordera avec vous les principales caractéristiques des contrats </a:t>
            </a:r>
            <a:r>
              <a:rPr lang="fr-FR" sz="1000" b="1" dirty="0">
                <a:solidFill>
                  <a:srgbClr val="404040"/>
                </a:solidFill>
                <a:latin typeface="Century Gothic" panose="020B0502020202020204" pitchFamily="34" charset="0"/>
                <a:ea typeface="Calibri" panose="020F0502020204030204" pitchFamily="34" charset="0"/>
              </a:rPr>
              <a:t>H</a:t>
            </a:r>
            <a:r>
              <a:rPr lang="fr-FR" sz="1000" dirty="0">
                <a:solidFill>
                  <a:srgbClr val="404040"/>
                </a:solidFill>
                <a:latin typeface="Century Gothic" panose="020B0502020202020204" pitchFamily="34" charset="0"/>
                <a:ea typeface="Calibri" panose="020F0502020204030204" pitchFamily="34" charset="0"/>
              </a:rPr>
              <a:t>aut </a:t>
            </a:r>
            <a:r>
              <a:rPr lang="fr-FR" sz="1000" b="1" dirty="0">
                <a:solidFill>
                  <a:srgbClr val="404040"/>
                </a:solidFill>
                <a:latin typeface="Century Gothic" panose="020B0502020202020204" pitchFamily="34" charset="0"/>
                <a:ea typeface="Calibri" panose="020F0502020204030204" pitchFamily="34" charset="0"/>
              </a:rPr>
              <a:t>D</a:t>
            </a:r>
            <a:r>
              <a:rPr lang="fr-FR" sz="1000" dirty="0">
                <a:solidFill>
                  <a:srgbClr val="404040"/>
                </a:solidFill>
                <a:latin typeface="Century Gothic" panose="020B0502020202020204" pitchFamily="34" charset="0"/>
                <a:ea typeface="Calibri" panose="020F0502020204030204" pitchFamily="34" charset="0"/>
              </a:rPr>
              <a:t>e </a:t>
            </a:r>
            <a:r>
              <a:rPr lang="fr-FR" sz="1000" b="1" dirty="0">
                <a:solidFill>
                  <a:srgbClr val="404040"/>
                </a:solidFill>
                <a:latin typeface="Century Gothic" panose="020B0502020202020204" pitchFamily="34" charset="0"/>
                <a:ea typeface="Calibri" panose="020F0502020204030204" pitchFamily="34" charset="0"/>
              </a:rPr>
              <a:t>G</a:t>
            </a:r>
            <a:r>
              <a:rPr lang="fr-FR" sz="1000" dirty="0">
                <a:solidFill>
                  <a:srgbClr val="404040"/>
                </a:solidFill>
                <a:latin typeface="Century Gothic" panose="020B0502020202020204" pitchFamily="34" charset="0"/>
                <a:ea typeface="Calibri" panose="020F0502020204030204" pitchFamily="34" charset="0"/>
              </a:rPr>
              <a:t>amme (HDG) que sont les </a:t>
            </a:r>
            <a:r>
              <a:rPr lang="fr-FR" sz="1000" dirty="0" err="1">
                <a:solidFill>
                  <a:srgbClr val="404040"/>
                </a:solidFill>
                <a:latin typeface="Century Gothic" panose="020B0502020202020204" pitchFamily="34" charset="0"/>
                <a:ea typeface="Calibri" panose="020F0502020204030204" pitchFamily="34" charset="0"/>
              </a:rPr>
              <a:t>Millevie</a:t>
            </a:r>
            <a:r>
              <a:rPr lang="fr-FR" sz="1000" dirty="0">
                <a:solidFill>
                  <a:srgbClr val="404040"/>
                </a:solidFill>
                <a:latin typeface="Century Gothic" panose="020B0502020202020204" pitchFamily="34" charset="0"/>
                <a:ea typeface="Calibri" panose="020F0502020204030204" pitchFamily="34" charset="0"/>
              </a:rPr>
              <a:t> et les Nuances. Ces contrats historiquement réservés aux CAGP et plus récemment aux DA, DAA et GCP seront désormais accessibles aux </a:t>
            </a:r>
            <a:r>
              <a:rPr lang="fr-FR" sz="1000" dirty="0" smtClean="0">
                <a:solidFill>
                  <a:srgbClr val="404040"/>
                </a:solidFill>
                <a:latin typeface="Century Gothic" panose="020B0502020202020204" pitchFamily="34" charset="0"/>
                <a:ea typeface="Calibri" panose="020F0502020204030204" pitchFamily="34" charset="0"/>
              </a:rPr>
              <a:t>GC. A </a:t>
            </a:r>
            <a:r>
              <a:rPr lang="fr-FR" sz="1000" dirty="0">
                <a:solidFill>
                  <a:srgbClr val="404040"/>
                </a:solidFill>
                <a:latin typeface="Century Gothic" panose="020B0502020202020204" pitchFamily="34" charset="0"/>
                <a:ea typeface="Calibri" panose="020F0502020204030204" pitchFamily="34" charset="0"/>
              </a:rPr>
              <a:t>l’issue de cette présentation TEAMS, </a:t>
            </a:r>
            <a:r>
              <a:rPr lang="fr-FR" sz="1000" b="1" dirty="0">
                <a:solidFill>
                  <a:srgbClr val="404040"/>
                </a:solidFill>
                <a:latin typeface="Century Gothic" panose="020B0502020202020204" pitchFamily="34" charset="0"/>
                <a:ea typeface="Calibri" panose="020F0502020204030204" pitchFamily="34" charset="0"/>
              </a:rPr>
              <a:t>nous vous soumettrons un quizz</a:t>
            </a:r>
            <a:r>
              <a:rPr lang="fr-FR" sz="1000" dirty="0">
                <a:solidFill>
                  <a:srgbClr val="404040"/>
                </a:solidFill>
                <a:latin typeface="Century Gothic" panose="020B0502020202020204" pitchFamily="34" charset="0"/>
                <a:ea typeface="Calibri" panose="020F0502020204030204" pitchFamily="34" charset="0"/>
              </a:rPr>
              <a:t> d’une dizaine de questions en lien avec la présentation teams</a:t>
            </a:r>
            <a:r>
              <a:rPr lang="fr-FR" sz="1000" dirty="0" smtClean="0">
                <a:solidFill>
                  <a:srgbClr val="404040"/>
                </a:solidFill>
                <a:latin typeface="Century Gothic" panose="020B0502020202020204" pitchFamily="34" charset="0"/>
                <a:ea typeface="Calibri" panose="020F0502020204030204" pitchFamily="34" charset="0"/>
              </a:rPr>
              <a:t>.  </a:t>
            </a:r>
            <a:r>
              <a:rPr lang="fr-FR" sz="1000" b="1" dirty="0" smtClean="0">
                <a:solidFill>
                  <a:srgbClr val="404040"/>
                </a:solidFill>
                <a:latin typeface="Century Gothic" panose="020B0502020202020204" pitchFamily="34" charset="0"/>
                <a:ea typeface="Calibri" panose="020F0502020204030204" pitchFamily="34" charset="0"/>
              </a:rPr>
              <a:t>La </a:t>
            </a:r>
            <a:r>
              <a:rPr lang="fr-FR" sz="1000" b="1" dirty="0">
                <a:solidFill>
                  <a:srgbClr val="404040"/>
                </a:solidFill>
                <a:latin typeface="Century Gothic" panose="020B0502020202020204" pitchFamily="34" charset="0"/>
                <a:ea typeface="Calibri" panose="020F0502020204030204" pitchFamily="34" charset="0"/>
              </a:rPr>
              <a:t>validation de ce quizz individuel sur click and </a:t>
            </a:r>
            <a:r>
              <a:rPr lang="fr-FR" sz="1000" b="1" dirty="0" err="1">
                <a:solidFill>
                  <a:srgbClr val="404040"/>
                </a:solidFill>
                <a:latin typeface="Century Gothic" panose="020B0502020202020204" pitchFamily="34" charset="0"/>
                <a:ea typeface="Calibri" panose="020F0502020204030204" pitchFamily="34" charset="0"/>
              </a:rPr>
              <a:t>learn</a:t>
            </a:r>
            <a:r>
              <a:rPr lang="fr-FR" sz="1000" b="1" dirty="0">
                <a:solidFill>
                  <a:srgbClr val="404040"/>
                </a:solidFill>
                <a:latin typeface="Century Gothic" panose="020B0502020202020204" pitchFamily="34" charset="0"/>
                <a:ea typeface="Calibri" panose="020F0502020204030204" pitchFamily="34" charset="0"/>
              </a:rPr>
              <a:t> </a:t>
            </a:r>
            <a:r>
              <a:rPr lang="fr-FR" sz="1000" b="1" dirty="0">
                <a:latin typeface="Century Gothic" panose="020B0502020202020204" pitchFamily="34" charset="0"/>
                <a:ea typeface="Calibri" panose="020F0502020204030204" pitchFamily="34" charset="0"/>
              </a:rPr>
              <a:t>est obligatoire</a:t>
            </a:r>
            <a:r>
              <a:rPr lang="fr-FR" sz="1000" dirty="0">
                <a:latin typeface="Century Gothic" panose="020B0502020202020204" pitchFamily="34" charset="0"/>
                <a:ea typeface="Calibri" panose="020F0502020204030204" pitchFamily="34" charset="0"/>
              </a:rPr>
              <a:t> </a:t>
            </a:r>
            <a:r>
              <a:rPr lang="fr-FR" sz="1000" dirty="0">
                <a:solidFill>
                  <a:srgbClr val="404040"/>
                </a:solidFill>
                <a:latin typeface="Century Gothic" panose="020B0502020202020204" pitchFamily="34" charset="0"/>
                <a:ea typeface="Calibri" panose="020F0502020204030204" pitchFamily="34" charset="0"/>
              </a:rPr>
              <a:t>pour vous permettre la commercialisation des contrats HDG en toute conformité</a:t>
            </a:r>
            <a:r>
              <a:rPr lang="fr-FR" sz="1000" dirty="0" smtClean="0">
                <a:solidFill>
                  <a:srgbClr val="404040"/>
                </a:solidFill>
                <a:latin typeface="Century Gothic" panose="020B0502020202020204" pitchFamily="34" charset="0"/>
                <a:ea typeface="Calibri" panose="020F0502020204030204" pitchFamily="34" charset="0"/>
              </a:rPr>
              <a:t>. </a:t>
            </a:r>
            <a:r>
              <a:rPr lang="fr-FR" sz="1000" dirty="0">
                <a:solidFill>
                  <a:srgbClr val="404040"/>
                </a:solidFill>
                <a:latin typeface="Century Gothic" panose="020B0502020202020204" pitchFamily="34" charset="0"/>
                <a:ea typeface="Calibri" panose="020F0502020204030204" pitchFamily="34" charset="0"/>
              </a:rPr>
              <a:t> </a:t>
            </a:r>
            <a:r>
              <a:rPr lang="fr-FR" sz="1000" dirty="0" smtClean="0">
                <a:solidFill>
                  <a:srgbClr val="404040"/>
                </a:solidFill>
                <a:latin typeface="Century Gothic" panose="020B0502020202020204" pitchFamily="34" charset="0"/>
                <a:ea typeface="Calibri" panose="020F0502020204030204" pitchFamily="34" charset="0"/>
              </a:rPr>
              <a:t>Ci-dessous</a:t>
            </a:r>
            <a:r>
              <a:rPr lang="fr-FR" sz="1000" dirty="0">
                <a:solidFill>
                  <a:srgbClr val="404040"/>
                </a:solidFill>
                <a:latin typeface="Century Gothic" panose="020B0502020202020204" pitchFamily="34" charset="0"/>
                <a:ea typeface="Calibri" panose="020F0502020204030204" pitchFamily="34" charset="0"/>
              </a:rPr>
              <a:t>, les liens de connexion suivant votre appartenance à la DR</a:t>
            </a:r>
            <a:r>
              <a:rPr lang="fr-FR" sz="1000">
                <a:solidFill>
                  <a:srgbClr val="404040"/>
                </a:solidFill>
                <a:latin typeface="Century Gothic" panose="020B0502020202020204" pitchFamily="34" charset="0"/>
                <a:ea typeface="Calibri" panose="020F0502020204030204" pitchFamily="34" charset="0"/>
              </a:rPr>
              <a:t> </a:t>
            </a:r>
            <a:r>
              <a:rPr lang="fr-FR" sz="1000" smtClean="0">
                <a:solidFill>
                  <a:srgbClr val="404040"/>
                </a:solidFill>
                <a:latin typeface="Century Gothic" panose="020B0502020202020204" pitchFamily="34" charset="0"/>
                <a:ea typeface="Calibri" panose="020F0502020204030204" pitchFamily="34" charset="0"/>
              </a:rPr>
              <a:t>:</a:t>
            </a:r>
          </a:p>
          <a:p>
            <a:pPr>
              <a:spcAft>
                <a:spcPts val="0"/>
              </a:spcAft>
            </a:pPr>
            <a:r>
              <a:rPr lang="fr-FR" sz="500" dirty="0">
                <a:solidFill>
                  <a:srgbClr val="404040"/>
                </a:solidFill>
                <a:latin typeface="Century Gothic" panose="020B0502020202020204"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500" b="1" u="sng" dirty="0">
                <a:solidFill>
                  <a:srgbClr val="404040"/>
                </a:solidFill>
                <a:latin typeface="Century Gothic" panose="020B0502020202020204" pitchFamily="34" charset="0"/>
                <a:ea typeface="Calibri" panose="020F0502020204030204" pitchFamily="34" charset="0"/>
              </a:rPr>
              <a:t>Direction Régionale Bas-Rhin </a:t>
            </a:r>
            <a:r>
              <a:rPr lang="fr-FR" sz="500" u="sng" dirty="0" smtClean="0">
                <a:solidFill>
                  <a:srgbClr val="404040"/>
                </a:solidFill>
                <a:latin typeface="Century Gothic" panose="020B0502020202020204" pitchFamily="34" charset="0"/>
                <a:ea typeface="Calibri" panose="020F0502020204030204" pitchFamily="34" charset="0"/>
              </a:rPr>
              <a:t>:</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démarrage à 13h30 précises</a:t>
            </a:r>
            <a:endParaRPr lang="fr-FR" sz="500" dirty="0">
              <a:latin typeface="Calibri" panose="020F0502020204030204" pitchFamily="34" charset="0"/>
              <a:ea typeface="Calibri" panose="020F0502020204030204" pitchFamily="34" charset="0"/>
            </a:endParaRPr>
          </a:p>
          <a:p>
            <a:pPr>
              <a:spcAft>
                <a:spcPts val="0"/>
              </a:spcAft>
            </a:pPr>
            <a:r>
              <a:rPr lang="fr-FR" sz="500" dirty="0">
                <a:solidFill>
                  <a:srgbClr val="404040"/>
                </a:solidFill>
                <a:latin typeface="Century Gothic" panose="020B0502020202020204"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Réunion Microsoft Teams </a:t>
            </a:r>
            <a:endParaRPr lang="fr-FR" sz="500" dirty="0">
              <a:latin typeface="Calibri" panose="020F0502020204030204" pitchFamily="34" charset="0"/>
              <a:ea typeface="Calibri" panose="020F0502020204030204" pitchFamily="34" charset="0"/>
            </a:endParaRPr>
          </a:p>
          <a:p>
            <a:pPr marL="1348740">
              <a:spcAft>
                <a:spcPts val="0"/>
              </a:spcAft>
            </a:pPr>
            <a:r>
              <a:rPr lang="fr-FR" sz="500" b="1" dirty="0">
                <a:solidFill>
                  <a:srgbClr val="252424"/>
                </a:solidFill>
                <a:latin typeface="Segoe UI" panose="020B0502040204020203" pitchFamily="34" charset="0"/>
                <a:ea typeface="Calibri" panose="020F0502020204030204" pitchFamily="34" charset="0"/>
              </a:rPr>
              <a:t>Rejoindre sur votre ordinateur ou application mobile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Semibold" panose="020B0702040204020203" pitchFamily="34" charset="0"/>
                <a:ea typeface="Calibri" panose="020F0502020204030204" pitchFamily="34" charset="0"/>
                <a:hlinkClick r:id="rId3"/>
              </a:rPr>
              <a:t>Cliquez ici pour participer à la réunion</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ID de réunion : 352 504 797 414 </a:t>
            </a:r>
            <a:br>
              <a:rPr lang="fr-FR" sz="500" dirty="0">
                <a:solidFill>
                  <a:srgbClr val="252424"/>
                </a:solidFill>
                <a:latin typeface="Segoe UI" panose="020B0502040204020203" pitchFamily="34" charset="0"/>
                <a:ea typeface="Calibri" panose="020F0502020204030204" pitchFamily="34" charset="0"/>
              </a:rPr>
            </a:br>
            <a:r>
              <a:rPr lang="fr-FR" sz="500" dirty="0">
                <a:solidFill>
                  <a:srgbClr val="252424"/>
                </a:solidFill>
                <a:latin typeface="Segoe UI" panose="020B0502040204020203" pitchFamily="34" charset="0"/>
                <a:ea typeface="Calibri" panose="020F0502020204030204" pitchFamily="34" charset="0"/>
              </a:rPr>
              <a:t>Code secret : Hm4yJt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panose="020B0502040204020203" pitchFamily="34" charset="0"/>
                <a:ea typeface="Calibri" panose="020F0502020204030204" pitchFamily="34" charset="0"/>
                <a:hlinkClick r:id="rId4"/>
              </a:rPr>
              <a:t>Télécharger Teams</a:t>
            </a:r>
            <a:r>
              <a:rPr lang="fr-FR" sz="500" dirty="0">
                <a:solidFill>
                  <a:srgbClr val="252424"/>
                </a:solidFill>
                <a:latin typeface="Segoe UI" panose="020B0502040204020203" pitchFamily="34" charset="0"/>
                <a:ea typeface="Calibri" panose="020F0502020204030204" pitchFamily="34" charset="0"/>
              </a:rPr>
              <a:t> | </a:t>
            </a:r>
            <a:r>
              <a:rPr lang="fr-FR" sz="500" u="sng" dirty="0">
                <a:solidFill>
                  <a:srgbClr val="6264A7"/>
                </a:solidFill>
                <a:latin typeface="Segoe UI" panose="020B0502040204020203" pitchFamily="34" charset="0"/>
                <a:ea typeface="Calibri" panose="020F0502020204030204" pitchFamily="34" charset="0"/>
                <a:hlinkClick r:id="rId5"/>
              </a:rPr>
              <a:t>Rejoindre sur le web</a:t>
            </a:r>
            <a:endParaRPr lang="fr-FR" sz="500" dirty="0">
              <a:latin typeface="Calibri" panose="020F0502020204030204" pitchFamily="34" charset="0"/>
              <a:ea typeface="Calibri" panose="020F0502020204030204" pitchFamily="34" charset="0"/>
            </a:endParaRPr>
          </a:p>
          <a:p>
            <a:pPr marL="1348740">
              <a:spcAft>
                <a:spcPts val="0"/>
              </a:spcAft>
            </a:pPr>
            <a:r>
              <a:rPr lang="fr-FR" sz="500" b="1" dirty="0">
                <a:solidFill>
                  <a:srgbClr val="252424"/>
                </a:solidFill>
                <a:latin typeface="Segoe UI" panose="020B0502040204020203" pitchFamily="34" charset="0"/>
                <a:ea typeface="Calibri" panose="020F0502020204030204" pitchFamily="34" charset="0"/>
              </a:rPr>
              <a:t>Ou composer le numéro (audio seulement)</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panose="020B0502040204020203" pitchFamily="34" charset="0"/>
                <a:ea typeface="Calibri" panose="020F0502020204030204" pitchFamily="34" charset="0"/>
                <a:hlinkClick r:id="rId6"/>
              </a:rPr>
              <a:t>+33 1 88 88 32 82,,434419259#</a:t>
            </a:r>
            <a:r>
              <a:rPr lang="fr-FR" sz="500" dirty="0">
                <a:solidFill>
                  <a:srgbClr val="252424"/>
                </a:solidFill>
                <a:latin typeface="Segoe UI" panose="020B0502040204020203" pitchFamily="34" charset="0"/>
                <a:ea typeface="Calibri" panose="020F0502020204030204" pitchFamily="34" charset="0"/>
              </a:rPr>
              <a:t>   France, Paris </a:t>
            </a:r>
            <a:endParaRPr lang="fr-FR" sz="500"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ID Conférence Téléphone: 434 419 259# </a:t>
            </a:r>
            <a:endParaRPr lang="fr-FR" sz="500" dirty="0">
              <a:latin typeface="Calibri" panose="020F0502020204030204" pitchFamily="34" charset="0"/>
              <a:ea typeface="Calibri" panose="020F0502020204030204" pitchFamily="34" charset="0"/>
            </a:endParaRPr>
          </a:p>
          <a:p>
            <a:pPr>
              <a:spcAft>
                <a:spcPts val="0"/>
              </a:spcAft>
            </a:pPr>
            <a:r>
              <a:rPr lang="fr-FR" sz="500" dirty="0">
                <a:solidFill>
                  <a:srgbClr val="404040"/>
                </a:solidFill>
                <a:latin typeface="Century Gothic" panose="020B0502020202020204" pitchFamily="34" charset="0"/>
                <a:ea typeface="Calibri" panose="020F0502020204030204" pitchFamily="34" charset="0"/>
              </a:rPr>
              <a:t> </a:t>
            </a:r>
            <a:endParaRPr lang="fr-FR" sz="500" dirty="0" smtClean="0">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500" b="1" u="sng" dirty="0" smtClean="0">
                <a:solidFill>
                  <a:srgbClr val="404040"/>
                </a:solidFill>
                <a:latin typeface="Century Gothic" panose="020B0502020202020204" pitchFamily="34" charset="0"/>
                <a:ea typeface="Calibri" panose="020F0502020204030204" pitchFamily="34" charset="0"/>
              </a:rPr>
              <a:t>Direction Régionale Haut-Rhin </a:t>
            </a:r>
            <a:r>
              <a:rPr lang="fr-FR" sz="500" u="sng" dirty="0" smtClean="0">
                <a:solidFill>
                  <a:srgbClr val="404040"/>
                </a:solidFill>
                <a:latin typeface="Century Gothic" panose="020B0502020202020204" pitchFamily="34" charset="0"/>
                <a:ea typeface="Calibri" panose="020F0502020204030204" pitchFamily="34" charset="0"/>
              </a:rPr>
              <a:t>:</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démarrage à 13h30 précises</a:t>
            </a:r>
            <a:endParaRPr lang="fr-FR" sz="500" dirty="0" smtClean="0">
              <a:latin typeface="Calibri" panose="020F0502020204030204" pitchFamily="34" charset="0"/>
              <a:ea typeface="Calibri" panose="020F0502020204030204" pitchFamily="34" charset="0"/>
            </a:endParaRPr>
          </a:p>
          <a:p>
            <a:pPr marL="457200">
              <a:spcAft>
                <a:spcPts val="0"/>
              </a:spcAft>
            </a:pPr>
            <a:r>
              <a:rPr lang="fr-FR" sz="500" dirty="0" smtClean="0">
                <a:solidFill>
                  <a:srgbClr val="404040"/>
                </a:solidFill>
                <a:latin typeface="Century Gothic" panose="020B0502020202020204" pitchFamily="34" charset="0"/>
                <a:ea typeface="Calibri" panose="020F0502020204030204" pitchFamily="34" charset="0"/>
              </a:rPr>
              <a:t> </a:t>
            </a:r>
            <a:endParaRPr lang="fr-FR" sz="500" dirty="0" smtClean="0">
              <a:latin typeface="Calibri" panose="020F0502020204030204" pitchFamily="34" charset="0"/>
              <a:ea typeface="Calibri" panose="020F0502020204030204" pitchFamily="34" charset="0"/>
            </a:endParaRPr>
          </a:p>
          <a:p>
            <a:pPr marL="1348740">
              <a:spcAft>
                <a:spcPts val="0"/>
              </a:spcAft>
            </a:pPr>
            <a:r>
              <a:rPr lang="fr-FR" sz="500" dirty="0" smtClean="0">
                <a:solidFill>
                  <a:srgbClr val="252424"/>
                </a:solidFill>
                <a:latin typeface="Segoe UI" panose="020B0502040204020203" pitchFamily="34" charset="0"/>
                <a:ea typeface="Calibri" panose="020F0502020204030204" pitchFamily="34" charset="0"/>
              </a:rPr>
              <a:t>Réunion Microsoft Teams </a:t>
            </a:r>
            <a:endParaRPr lang="fr-FR" sz="500" dirty="0" smtClean="0">
              <a:latin typeface="Calibri" panose="020F0502020204030204" pitchFamily="34" charset="0"/>
              <a:ea typeface="Calibri" panose="020F0502020204030204" pitchFamily="34" charset="0"/>
            </a:endParaRPr>
          </a:p>
          <a:p>
            <a:pPr marL="1348740">
              <a:spcAft>
                <a:spcPts val="0"/>
              </a:spcAft>
            </a:pPr>
            <a:r>
              <a:rPr lang="fr-FR" sz="500" b="1" dirty="0" smtClean="0">
                <a:solidFill>
                  <a:srgbClr val="252424"/>
                </a:solidFill>
                <a:latin typeface="Segoe UI" panose="020B0502040204020203" pitchFamily="34" charset="0"/>
                <a:ea typeface="Calibri" panose="020F0502020204030204" pitchFamily="34" charset="0"/>
              </a:rPr>
              <a:t>Rejoindre sur votre ordinateur ou application mobile </a:t>
            </a:r>
            <a:endParaRPr lang="fr-FR" sz="500" dirty="0" smtClean="0">
              <a:latin typeface="Calibri" panose="020F0502020204030204" pitchFamily="34" charset="0"/>
              <a:ea typeface="Calibri" panose="020F0502020204030204" pitchFamily="34" charset="0"/>
            </a:endParaRPr>
          </a:p>
          <a:p>
            <a:pPr marL="1348740">
              <a:spcAft>
                <a:spcPts val="0"/>
              </a:spcAft>
            </a:pPr>
            <a:r>
              <a:rPr lang="fr-FR" sz="500" u="sng" dirty="0" smtClean="0">
                <a:solidFill>
                  <a:srgbClr val="6264A7"/>
                </a:solidFill>
                <a:latin typeface="Segoe UI Semibold" panose="020B0702040204020203" pitchFamily="34" charset="0"/>
                <a:ea typeface="Calibri" panose="020F0502020204030204" pitchFamily="34" charset="0"/>
                <a:hlinkClick r:id="rId7"/>
              </a:rPr>
              <a:t>Cliquez ici pour participer à la réunion</a:t>
            </a:r>
            <a:r>
              <a:rPr lang="fr-FR" sz="500" dirty="0" smtClean="0">
                <a:solidFill>
                  <a:srgbClr val="252424"/>
                </a:solidFill>
                <a:latin typeface="Segoe UI" panose="020B0502040204020203" pitchFamily="34" charset="0"/>
                <a:ea typeface="Calibri" panose="020F0502020204030204" pitchFamily="34" charset="0"/>
              </a:rPr>
              <a:t> </a:t>
            </a:r>
            <a:endParaRPr lang="fr-FR" sz="500" dirty="0" smtClean="0">
              <a:latin typeface="Calibri" panose="020F0502020204030204" pitchFamily="34" charset="0"/>
              <a:ea typeface="Calibri" panose="020F0502020204030204" pitchFamily="34" charset="0"/>
            </a:endParaRPr>
          </a:p>
          <a:p>
            <a:pPr marL="1348740">
              <a:spcAft>
                <a:spcPts val="0"/>
              </a:spcAft>
            </a:pPr>
            <a:r>
              <a:rPr lang="fr-FR" sz="500" dirty="0" smtClean="0">
                <a:solidFill>
                  <a:srgbClr val="252424"/>
                </a:solidFill>
                <a:latin typeface="Segoe UI" panose="020B0502040204020203" pitchFamily="34" charset="0"/>
                <a:ea typeface="Calibri" panose="020F0502020204030204" pitchFamily="34" charset="0"/>
              </a:rPr>
              <a:t>ID de réunion : 367 138 818 525 </a:t>
            </a:r>
            <a:br>
              <a:rPr lang="fr-FR" sz="500" dirty="0" smtClean="0">
                <a:solidFill>
                  <a:srgbClr val="252424"/>
                </a:solidFill>
                <a:latin typeface="Segoe UI" panose="020B0502040204020203" pitchFamily="34" charset="0"/>
                <a:ea typeface="Calibri" panose="020F0502020204030204" pitchFamily="34" charset="0"/>
              </a:rPr>
            </a:br>
            <a:r>
              <a:rPr lang="fr-FR" sz="500" dirty="0" smtClean="0">
                <a:solidFill>
                  <a:srgbClr val="252424"/>
                </a:solidFill>
                <a:latin typeface="Segoe UI" panose="020B0502040204020203" pitchFamily="34" charset="0"/>
                <a:ea typeface="Calibri" panose="020F0502020204030204" pitchFamily="34" charset="0"/>
              </a:rPr>
              <a:t>Code secret : </a:t>
            </a:r>
            <a:r>
              <a:rPr lang="fr-FR" sz="500" dirty="0" err="1" smtClean="0">
                <a:solidFill>
                  <a:srgbClr val="252424"/>
                </a:solidFill>
                <a:latin typeface="Segoe UI" panose="020B0502040204020203" pitchFamily="34" charset="0"/>
                <a:ea typeface="Calibri" panose="020F0502020204030204" pitchFamily="34" charset="0"/>
              </a:rPr>
              <a:t>egpHrH</a:t>
            </a:r>
            <a:r>
              <a:rPr lang="fr-FR" sz="500" dirty="0" smtClean="0">
                <a:solidFill>
                  <a:srgbClr val="252424"/>
                </a:solidFill>
                <a:latin typeface="Segoe UI" panose="020B0502040204020203" pitchFamily="34" charset="0"/>
                <a:ea typeface="Calibri" panose="020F0502020204030204" pitchFamily="34" charset="0"/>
              </a:rPr>
              <a:t> </a:t>
            </a:r>
            <a:endParaRPr lang="fr-FR" sz="500" dirty="0" smtClean="0">
              <a:latin typeface="Calibri" panose="020F0502020204030204" pitchFamily="34" charset="0"/>
              <a:ea typeface="Calibri" panose="020F0502020204030204" pitchFamily="34" charset="0"/>
            </a:endParaRPr>
          </a:p>
          <a:p>
            <a:pPr marL="1348740">
              <a:spcAft>
                <a:spcPts val="0"/>
              </a:spcAft>
            </a:pPr>
            <a:r>
              <a:rPr lang="fr-FR" sz="500" u="sng" dirty="0" smtClean="0">
                <a:solidFill>
                  <a:srgbClr val="6264A7"/>
                </a:solidFill>
                <a:latin typeface="Segoe UI" panose="020B0502040204020203" pitchFamily="34" charset="0"/>
                <a:ea typeface="Calibri" panose="020F0502020204030204" pitchFamily="34" charset="0"/>
                <a:hlinkClick r:id="rId4"/>
              </a:rPr>
              <a:t>Télécharger Teams</a:t>
            </a:r>
            <a:r>
              <a:rPr lang="fr-FR" sz="500" dirty="0" smtClean="0">
                <a:solidFill>
                  <a:srgbClr val="252424"/>
                </a:solidFill>
                <a:latin typeface="Segoe UI" panose="020B0502040204020203" pitchFamily="34" charset="0"/>
                <a:ea typeface="Calibri" panose="020F0502020204030204" pitchFamily="34" charset="0"/>
              </a:rPr>
              <a:t> | </a:t>
            </a:r>
            <a:r>
              <a:rPr lang="fr-FR" sz="500" u="sng" dirty="0" smtClean="0">
                <a:solidFill>
                  <a:srgbClr val="6264A7"/>
                </a:solidFill>
                <a:latin typeface="Segoe UI" panose="020B0502040204020203" pitchFamily="34" charset="0"/>
                <a:ea typeface="Calibri" panose="020F0502020204030204" pitchFamily="34" charset="0"/>
                <a:hlinkClick r:id="rId5"/>
              </a:rPr>
              <a:t>Rejoindre sur le web</a:t>
            </a:r>
            <a:endParaRPr lang="fr-FR" sz="500" dirty="0" smtClean="0">
              <a:latin typeface="Calibri" panose="020F0502020204030204" pitchFamily="34" charset="0"/>
              <a:ea typeface="Calibri" panose="020F0502020204030204" pitchFamily="34" charset="0"/>
            </a:endParaRPr>
          </a:p>
          <a:p>
            <a:pPr marL="1348740">
              <a:spcAft>
                <a:spcPts val="0"/>
              </a:spcAft>
            </a:pPr>
            <a:r>
              <a:rPr lang="fr-FR" sz="500" b="1" dirty="0" smtClean="0">
                <a:solidFill>
                  <a:srgbClr val="252424"/>
                </a:solidFill>
                <a:latin typeface="Segoe UI" panose="020B0502040204020203" pitchFamily="34" charset="0"/>
                <a:ea typeface="Calibri" panose="020F0502020204030204" pitchFamily="34" charset="0"/>
              </a:rPr>
              <a:t>Ou composer le numéro (audio seulement)</a:t>
            </a:r>
            <a:r>
              <a:rPr lang="fr-FR" sz="500" dirty="0" smtClean="0">
                <a:solidFill>
                  <a:srgbClr val="252424"/>
                </a:solidFill>
                <a:latin typeface="Segoe UI" panose="020B0502040204020203" pitchFamily="34" charset="0"/>
                <a:ea typeface="Calibri" panose="020F0502020204030204" pitchFamily="34" charset="0"/>
              </a:rPr>
              <a:t> </a:t>
            </a:r>
            <a:endParaRPr lang="fr-FR" sz="500" dirty="0" smtClean="0">
              <a:latin typeface="Calibri" panose="020F0502020204030204" pitchFamily="34" charset="0"/>
              <a:ea typeface="Calibri" panose="020F0502020204030204" pitchFamily="34" charset="0"/>
            </a:endParaRPr>
          </a:p>
          <a:p>
            <a:pPr marL="1348740">
              <a:spcAft>
                <a:spcPts val="0"/>
              </a:spcAft>
            </a:pPr>
            <a:r>
              <a:rPr lang="fr-FR" sz="500" u="sng" dirty="0" smtClean="0">
                <a:solidFill>
                  <a:srgbClr val="6264A7"/>
                </a:solidFill>
                <a:latin typeface="Segoe UI" panose="020B0502040204020203" pitchFamily="34" charset="0"/>
                <a:ea typeface="Calibri" panose="020F0502020204030204" pitchFamily="34" charset="0"/>
                <a:hlinkClick r:id="rId8"/>
              </a:rPr>
              <a:t>+33 1 88 88 32 82,,623514894#</a:t>
            </a:r>
            <a:r>
              <a:rPr lang="fr-FR" sz="500" dirty="0" smtClean="0">
                <a:solidFill>
                  <a:srgbClr val="252424"/>
                </a:solidFill>
                <a:latin typeface="Segoe UI" panose="020B0502040204020203" pitchFamily="34" charset="0"/>
                <a:ea typeface="Calibri" panose="020F0502020204030204" pitchFamily="34" charset="0"/>
              </a:rPr>
              <a:t>   France, Paris </a:t>
            </a:r>
            <a:endParaRPr lang="fr-FR" sz="500" dirty="0" smtClean="0">
              <a:latin typeface="Calibri" panose="020F0502020204030204" pitchFamily="34" charset="0"/>
              <a:ea typeface="Calibri" panose="020F0502020204030204" pitchFamily="34" charset="0"/>
            </a:endParaRPr>
          </a:p>
          <a:p>
            <a:pPr marL="1348740">
              <a:spcAft>
                <a:spcPts val="0"/>
              </a:spcAft>
            </a:pPr>
            <a:r>
              <a:rPr lang="fr-FR" sz="500" dirty="0" smtClean="0">
                <a:solidFill>
                  <a:srgbClr val="252424"/>
                </a:solidFill>
                <a:latin typeface="Segoe UI" panose="020B0502040204020203" pitchFamily="34" charset="0"/>
                <a:ea typeface="Calibri" panose="020F0502020204030204" pitchFamily="34" charset="0"/>
              </a:rPr>
              <a:t>ID Conférence Téléphone: 623 514 894# </a:t>
            </a:r>
            <a:endParaRPr lang="fr-FR" sz="500" dirty="0" smtClean="0">
              <a:latin typeface="Calibri" panose="020F0502020204030204" pitchFamily="34" charset="0"/>
              <a:ea typeface="Calibri" panose="020F0502020204030204" pitchFamily="34" charset="0"/>
            </a:endParaRPr>
          </a:p>
          <a:p>
            <a:pPr>
              <a:spcAft>
                <a:spcPts val="0"/>
              </a:spcAft>
            </a:pPr>
            <a:r>
              <a:rPr lang="fr-FR" sz="500" dirty="0" smtClean="0">
                <a:solidFill>
                  <a:srgbClr val="252424"/>
                </a:solidFill>
                <a:latin typeface="Segoe UI" panose="020B0502040204020203" pitchFamily="34" charset="0"/>
                <a:ea typeface="Calibri" panose="020F0502020204030204" pitchFamily="34" charset="0"/>
              </a:rPr>
              <a:t> </a:t>
            </a:r>
            <a:endParaRPr lang="fr-FR" sz="500" dirty="0" smtClean="0">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500" b="1" u="sng" dirty="0" smtClean="0">
                <a:solidFill>
                  <a:srgbClr val="404040"/>
                </a:solidFill>
                <a:latin typeface="Century Gothic" panose="020B0502020202020204" pitchFamily="34" charset="0"/>
                <a:ea typeface="Calibri" panose="020F0502020204030204" pitchFamily="34" charset="0"/>
              </a:rPr>
              <a:t>Directions </a:t>
            </a:r>
            <a:r>
              <a:rPr lang="fr-FR" sz="500" b="1" u="sng" dirty="0">
                <a:solidFill>
                  <a:srgbClr val="404040"/>
                </a:solidFill>
                <a:latin typeface="Century Gothic" panose="020B0502020202020204" pitchFamily="34" charset="0"/>
                <a:ea typeface="Calibri" panose="020F0502020204030204" pitchFamily="34" charset="0"/>
              </a:rPr>
              <a:t>Régionales des Vosges, de la Moselle et Meurthe Et Moselle Meuse </a:t>
            </a:r>
            <a:r>
              <a:rPr lang="fr-FR" sz="500" b="1" u="sng" dirty="0" smtClean="0">
                <a:solidFill>
                  <a:srgbClr val="404040"/>
                </a:solidFill>
                <a:latin typeface="Century Gothic" panose="020B0502020202020204" pitchFamily="34" charset="0"/>
                <a:ea typeface="Calibri" panose="020F0502020204030204" pitchFamily="34" charset="0"/>
              </a:rPr>
              <a:t>:</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démarrage à </a:t>
            </a:r>
            <a:r>
              <a:rPr lang="fr-FR" sz="800" b="1" u="sng" dirty="0" smtClean="0">
                <a:solidFill>
                  <a:srgbClr val="404040"/>
                </a:solidFill>
                <a:highlight>
                  <a:srgbClr val="FFFF00"/>
                </a:highlight>
                <a:latin typeface="Century Gothic" panose="020B0502020202020204" pitchFamily="34" charset="0"/>
                <a:ea typeface="Calibri" panose="020F0502020204030204" pitchFamily="34" charset="0"/>
              </a:rPr>
              <a:t>13h</a:t>
            </a:r>
            <a:r>
              <a:rPr lang="fr-FR" sz="800" b="1" u="sng" dirty="0" smtClean="0">
                <a:solidFill>
                  <a:srgbClr val="FF0000"/>
                </a:solidFill>
                <a:highlight>
                  <a:srgbClr val="FFFF00"/>
                </a:highlight>
                <a:latin typeface="Century Gothic" panose="020B0502020202020204" pitchFamily="34" charset="0"/>
                <a:ea typeface="Calibri" panose="020F0502020204030204" pitchFamily="34" charset="0"/>
              </a:rPr>
              <a:t>45</a:t>
            </a:r>
            <a:r>
              <a:rPr lang="fr-FR" sz="800" b="1" u="sng" dirty="0" smtClean="0">
                <a:solidFill>
                  <a:srgbClr val="404040"/>
                </a:solidFill>
                <a:highlight>
                  <a:srgbClr val="FFFF00"/>
                </a:highlight>
                <a:latin typeface="Century Gothic" panose="020B0502020202020204" pitchFamily="34" charset="0"/>
                <a:ea typeface="Calibri" panose="020F0502020204030204" pitchFamily="34" charset="0"/>
              </a:rPr>
              <a:t> </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précises</a:t>
            </a:r>
            <a:endParaRPr lang="fr-FR" sz="500" b="1" dirty="0">
              <a:latin typeface="Calibri" panose="020F0502020204030204" pitchFamily="34" charset="0"/>
              <a:ea typeface="Calibri" panose="020F0502020204030204" pitchFamily="34" charset="0"/>
            </a:endParaRPr>
          </a:p>
          <a:p>
            <a:pPr marL="1143000">
              <a:spcAft>
                <a:spcPts val="0"/>
              </a:spcAft>
            </a:pPr>
            <a:r>
              <a:rPr lang="fr-FR" sz="500" b="1" dirty="0">
                <a:solidFill>
                  <a:srgbClr val="404040"/>
                </a:solidFill>
                <a:latin typeface="Century Gothic" panose="020B0502020202020204" pitchFamily="34" charset="0"/>
                <a:ea typeface="Calibri" panose="020F0502020204030204" pitchFamily="34" charset="0"/>
              </a:rPr>
              <a:t> </a:t>
            </a:r>
            <a:endParaRPr lang="fr-FR" sz="500" b="1"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Réunion Microsoft Teams </a:t>
            </a:r>
            <a:endParaRPr lang="fr-FR" sz="500" dirty="0">
              <a:latin typeface="Calibri" panose="020F0502020204030204" pitchFamily="34" charset="0"/>
              <a:ea typeface="Calibri" panose="020F0502020204030204" pitchFamily="34" charset="0"/>
            </a:endParaRPr>
          </a:p>
          <a:p>
            <a:pPr marL="1348740">
              <a:spcAft>
                <a:spcPts val="0"/>
              </a:spcAft>
            </a:pPr>
            <a:r>
              <a:rPr lang="fr-FR" sz="500" b="1" dirty="0">
                <a:solidFill>
                  <a:srgbClr val="252424"/>
                </a:solidFill>
                <a:latin typeface="Segoe UI" panose="020B0502040204020203" pitchFamily="34" charset="0"/>
                <a:ea typeface="Calibri" panose="020F0502020204030204" pitchFamily="34" charset="0"/>
              </a:rPr>
              <a:t>Rejoindre sur votre ordinateur ou application mobile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Semibold" panose="020B0702040204020203" pitchFamily="34" charset="0"/>
                <a:ea typeface="Calibri" panose="020F0502020204030204" pitchFamily="34" charset="0"/>
                <a:hlinkClick r:id="rId9"/>
              </a:rPr>
              <a:t>Cliquez ici pour participer à la réunion</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ID de réunion : 322 772 421 714 </a:t>
            </a:r>
            <a:br>
              <a:rPr lang="fr-FR" sz="500" dirty="0">
                <a:solidFill>
                  <a:srgbClr val="252424"/>
                </a:solidFill>
                <a:latin typeface="Segoe UI" panose="020B0502040204020203" pitchFamily="34" charset="0"/>
                <a:ea typeface="Calibri" panose="020F0502020204030204" pitchFamily="34" charset="0"/>
              </a:rPr>
            </a:br>
            <a:r>
              <a:rPr lang="fr-FR" sz="500" dirty="0">
                <a:solidFill>
                  <a:srgbClr val="252424"/>
                </a:solidFill>
                <a:latin typeface="Segoe UI" panose="020B0502040204020203" pitchFamily="34" charset="0"/>
                <a:ea typeface="Calibri" panose="020F0502020204030204" pitchFamily="34" charset="0"/>
              </a:rPr>
              <a:t>Code secret : m2g5wD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panose="020B0502040204020203" pitchFamily="34" charset="0"/>
                <a:ea typeface="Calibri" panose="020F0502020204030204" pitchFamily="34" charset="0"/>
                <a:hlinkClick r:id="rId4"/>
              </a:rPr>
              <a:t>Télécharger Teams</a:t>
            </a:r>
            <a:r>
              <a:rPr lang="fr-FR" sz="500" dirty="0">
                <a:solidFill>
                  <a:srgbClr val="252424"/>
                </a:solidFill>
                <a:latin typeface="Segoe UI" panose="020B0502040204020203" pitchFamily="34" charset="0"/>
                <a:ea typeface="Calibri" panose="020F0502020204030204" pitchFamily="34" charset="0"/>
              </a:rPr>
              <a:t> | </a:t>
            </a:r>
            <a:r>
              <a:rPr lang="fr-FR" sz="500" u="sng" dirty="0">
                <a:solidFill>
                  <a:srgbClr val="6264A7"/>
                </a:solidFill>
                <a:latin typeface="Segoe UI" panose="020B0502040204020203" pitchFamily="34" charset="0"/>
                <a:ea typeface="Calibri" panose="020F0502020204030204" pitchFamily="34" charset="0"/>
                <a:hlinkClick r:id="rId5"/>
              </a:rPr>
              <a:t>Rejoindre sur le web</a:t>
            </a:r>
            <a:endParaRPr lang="fr-FR" sz="500" dirty="0">
              <a:latin typeface="Calibri" panose="020F0502020204030204" pitchFamily="34" charset="0"/>
              <a:ea typeface="Calibri" panose="020F0502020204030204" pitchFamily="34" charset="0"/>
            </a:endParaRPr>
          </a:p>
          <a:p>
            <a:pPr marL="1348740">
              <a:spcAft>
                <a:spcPts val="0"/>
              </a:spcAft>
            </a:pPr>
            <a:r>
              <a:rPr lang="fr-FR" sz="500" b="1" dirty="0">
                <a:solidFill>
                  <a:srgbClr val="252424"/>
                </a:solidFill>
                <a:latin typeface="Segoe UI" panose="020B0502040204020203" pitchFamily="34" charset="0"/>
                <a:ea typeface="Calibri" panose="020F0502020204030204" pitchFamily="34" charset="0"/>
              </a:rPr>
              <a:t>Rejoindre avec un appareil de vidéoconférence</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0563C1"/>
                </a:solidFill>
                <a:latin typeface="Segoe UI" panose="020B0502040204020203" pitchFamily="34" charset="0"/>
                <a:ea typeface="Calibri" panose="020F0502020204030204" pitchFamily="34" charset="0"/>
                <a:hlinkClick r:id="rId10"/>
              </a:rPr>
              <a:t>192011379@teams.bjn.vc</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ID de vidéoconférence : 128 553 085 4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panose="020B0502040204020203" pitchFamily="34" charset="0"/>
                <a:ea typeface="Calibri" panose="020F0502020204030204" pitchFamily="34" charset="0"/>
                <a:hlinkClick r:id="rId11"/>
              </a:rPr>
              <a:t>Autres instructions VTC</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b="1" dirty="0">
                <a:solidFill>
                  <a:srgbClr val="252424"/>
                </a:solidFill>
                <a:latin typeface="Segoe UI" panose="020B0502040204020203" pitchFamily="34" charset="0"/>
                <a:ea typeface="Calibri" panose="020F0502020204030204" pitchFamily="34" charset="0"/>
              </a:rPr>
              <a:t>Ou composer le numéro (audio seulement)</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panose="020B0502040204020203" pitchFamily="34" charset="0"/>
                <a:ea typeface="Calibri" panose="020F0502020204030204" pitchFamily="34" charset="0"/>
                <a:hlinkClick r:id="rId12"/>
              </a:rPr>
              <a:t>+33 1 88 88 32 82,,140696314#</a:t>
            </a:r>
            <a:r>
              <a:rPr lang="fr-FR" sz="500" dirty="0">
                <a:solidFill>
                  <a:srgbClr val="252424"/>
                </a:solidFill>
                <a:latin typeface="Segoe UI" panose="020B0502040204020203" pitchFamily="34" charset="0"/>
                <a:ea typeface="Calibri" panose="020F0502020204030204" pitchFamily="34" charset="0"/>
              </a:rPr>
              <a:t>   France, Paris </a:t>
            </a:r>
            <a:endParaRPr lang="fr-FR" sz="500"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ID Conférence Téléphone: 140 696 314# </a:t>
            </a:r>
            <a:endParaRPr lang="fr-FR" sz="500" dirty="0">
              <a:latin typeface="Calibri" panose="020F0502020204030204" pitchFamily="34" charset="0"/>
              <a:ea typeface="Calibri" panose="020F0502020204030204" pitchFamily="34" charset="0"/>
            </a:endParaRPr>
          </a:p>
          <a:p>
            <a:pPr marL="1348740">
              <a:spcAft>
                <a:spcPts val="0"/>
              </a:spcAft>
            </a:pPr>
            <a:r>
              <a:rPr lang="fr-FR" sz="500" b="1" dirty="0">
                <a:solidFill>
                  <a:srgbClr val="404040"/>
                </a:solidFill>
                <a:latin typeface="Century Gothic" panose="020B0502020202020204" pitchFamily="34" charset="0"/>
                <a:ea typeface="Calibri" panose="020F0502020204030204" pitchFamily="34" charset="0"/>
              </a:rPr>
              <a:t> </a:t>
            </a:r>
            <a:endParaRPr lang="fr-FR" sz="500" b="1" dirty="0">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500" b="1" u="sng" dirty="0">
                <a:solidFill>
                  <a:srgbClr val="404040"/>
                </a:solidFill>
                <a:latin typeface="Century Gothic" panose="020B0502020202020204" pitchFamily="34" charset="0"/>
                <a:ea typeface="Calibri" panose="020F0502020204030204" pitchFamily="34" charset="0"/>
              </a:rPr>
              <a:t>Directions Régionales Marne Ardennes, Aube Haute Marne </a:t>
            </a:r>
            <a:r>
              <a:rPr lang="fr-FR" sz="500" b="1" u="sng" dirty="0" smtClean="0">
                <a:solidFill>
                  <a:srgbClr val="404040"/>
                </a:solidFill>
                <a:latin typeface="Century Gothic" panose="020B0502020202020204" pitchFamily="34" charset="0"/>
                <a:ea typeface="Calibri" panose="020F0502020204030204" pitchFamily="34" charset="0"/>
              </a:rPr>
              <a:t>:</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démarrage à </a:t>
            </a:r>
            <a:r>
              <a:rPr lang="fr-FR" sz="800" b="1" u="sng" dirty="0" smtClean="0">
                <a:solidFill>
                  <a:srgbClr val="404040"/>
                </a:solidFill>
                <a:highlight>
                  <a:srgbClr val="FFFF00"/>
                </a:highlight>
                <a:latin typeface="Century Gothic" panose="020B0502020202020204" pitchFamily="34" charset="0"/>
                <a:ea typeface="Calibri" panose="020F0502020204030204" pitchFamily="34" charset="0"/>
              </a:rPr>
              <a:t>13h</a:t>
            </a:r>
            <a:r>
              <a:rPr lang="fr-FR" sz="800" b="1" u="sng" dirty="0" smtClean="0">
                <a:solidFill>
                  <a:srgbClr val="FF0000"/>
                </a:solidFill>
                <a:highlight>
                  <a:srgbClr val="FFFF00"/>
                </a:highlight>
                <a:latin typeface="Century Gothic" panose="020B0502020202020204" pitchFamily="34" charset="0"/>
                <a:ea typeface="Calibri" panose="020F0502020204030204" pitchFamily="34" charset="0"/>
              </a:rPr>
              <a:t>45</a:t>
            </a:r>
            <a:r>
              <a:rPr lang="fr-FR" sz="800" b="1" u="sng" dirty="0" smtClean="0">
                <a:solidFill>
                  <a:srgbClr val="404040"/>
                </a:solidFill>
                <a:highlight>
                  <a:srgbClr val="FFFF00"/>
                </a:highlight>
                <a:latin typeface="Century Gothic" panose="020B0502020202020204" pitchFamily="34" charset="0"/>
                <a:ea typeface="Calibri" panose="020F0502020204030204" pitchFamily="34" charset="0"/>
              </a:rPr>
              <a:t> </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précises</a:t>
            </a:r>
            <a:endParaRPr lang="fr-FR" sz="500" b="1" dirty="0">
              <a:latin typeface="Calibri" panose="020F0502020204030204" pitchFamily="34" charset="0"/>
              <a:ea typeface="Calibri" panose="020F0502020204030204" pitchFamily="34" charset="0"/>
            </a:endParaRPr>
          </a:p>
          <a:p>
            <a:pPr>
              <a:spcAft>
                <a:spcPts val="0"/>
              </a:spcAft>
            </a:pPr>
            <a:r>
              <a:rPr lang="fr-FR" sz="500" b="1" dirty="0">
                <a:solidFill>
                  <a:srgbClr val="404040"/>
                </a:solidFill>
                <a:latin typeface="Century Gothic" panose="020B0502020202020204" pitchFamily="34" charset="0"/>
                <a:ea typeface="Calibri" panose="020F0502020204030204" pitchFamily="34" charset="0"/>
              </a:rPr>
              <a:t> </a:t>
            </a:r>
            <a:endParaRPr lang="fr-FR" sz="500" b="1"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Réunion Microsoft Teams </a:t>
            </a:r>
            <a:endParaRPr lang="fr-FR" sz="500" dirty="0">
              <a:latin typeface="Calibri" panose="020F0502020204030204" pitchFamily="34" charset="0"/>
              <a:ea typeface="Calibri" panose="020F0502020204030204" pitchFamily="34" charset="0"/>
            </a:endParaRPr>
          </a:p>
          <a:p>
            <a:pPr marL="1348740">
              <a:spcAft>
                <a:spcPts val="0"/>
              </a:spcAft>
            </a:pPr>
            <a:r>
              <a:rPr lang="fr-FR" sz="500" b="1" dirty="0">
                <a:solidFill>
                  <a:srgbClr val="252424"/>
                </a:solidFill>
                <a:latin typeface="Segoe UI" panose="020B0502040204020203" pitchFamily="34" charset="0"/>
                <a:ea typeface="Calibri" panose="020F0502020204030204" pitchFamily="34" charset="0"/>
              </a:rPr>
              <a:t>Rejoindre sur votre ordinateur ou application mobile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Semibold" panose="020B0702040204020203" pitchFamily="34" charset="0"/>
                <a:ea typeface="Calibri" panose="020F0502020204030204" pitchFamily="34" charset="0"/>
                <a:hlinkClick r:id="rId13"/>
              </a:rPr>
              <a:t>Cliquez ici pour participer à la réunion</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ID de réunion : 347 364 954 042 </a:t>
            </a:r>
            <a:br>
              <a:rPr lang="fr-FR" sz="500" dirty="0">
                <a:solidFill>
                  <a:srgbClr val="252424"/>
                </a:solidFill>
                <a:latin typeface="Segoe UI" panose="020B0502040204020203" pitchFamily="34" charset="0"/>
                <a:ea typeface="Calibri" panose="020F0502020204030204" pitchFamily="34" charset="0"/>
              </a:rPr>
            </a:br>
            <a:r>
              <a:rPr lang="fr-FR" sz="500" dirty="0">
                <a:solidFill>
                  <a:srgbClr val="252424"/>
                </a:solidFill>
                <a:latin typeface="Segoe UI" panose="020B0502040204020203" pitchFamily="34" charset="0"/>
                <a:ea typeface="Calibri" panose="020F0502020204030204" pitchFamily="34" charset="0"/>
              </a:rPr>
              <a:t>Code secret : e8rCB6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panose="020B0502040204020203" pitchFamily="34" charset="0"/>
                <a:ea typeface="Calibri" panose="020F0502020204030204" pitchFamily="34" charset="0"/>
                <a:hlinkClick r:id="rId4"/>
              </a:rPr>
              <a:t>Télécharger Teams</a:t>
            </a:r>
            <a:r>
              <a:rPr lang="fr-FR" sz="500" dirty="0">
                <a:solidFill>
                  <a:srgbClr val="252424"/>
                </a:solidFill>
                <a:latin typeface="Segoe UI" panose="020B0502040204020203" pitchFamily="34" charset="0"/>
                <a:ea typeface="Calibri" panose="020F0502020204030204" pitchFamily="34" charset="0"/>
              </a:rPr>
              <a:t> | </a:t>
            </a:r>
            <a:r>
              <a:rPr lang="fr-FR" sz="500" u="sng" dirty="0">
                <a:solidFill>
                  <a:srgbClr val="6264A7"/>
                </a:solidFill>
                <a:latin typeface="Segoe UI" panose="020B0502040204020203" pitchFamily="34" charset="0"/>
                <a:ea typeface="Calibri" panose="020F0502020204030204" pitchFamily="34" charset="0"/>
                <a:hlinkClick r:id="rId5"/>
              </a:rPr>
              <a:t>Rejoindre sur le web</a:t>
            </a:r>
            <a:endParaRPr lang="fr-FR" sz="500" dirty="0">
              <a:latin typeface="Calibri" panose="020F0502020204030204" pitchFamily="34" charset="0"/>
              <a:ea typeface="Calibri" panose="020F0502020204030204" pitchFamily="34" charset="0"/>
            </a:endParaRPr>
          </a:p>
          <a:p>
            <a:pPr marL="1348740">
              <a:spcAft>
                <a:spcPts val="0"/>
              </a:spcAft>
            </a:pPr>
            <a:r>
              <a:rPr lang="fr-FR" sz="500" b="1" dirty="0">
                <a:solidFill>
                  <a:srgbClr val="252424"/>
                </a:solidFill>
                <a:latin typeface="Segoe UI" panose="020B0502040204020203" pitchFamily="34" charset="0"/>
                <a:ea typeface="Calibri" panose="020F0502020204030204" pitchFamily="34" charset="0"/>
              </a:rPr>
              <a:t>Rejoindre avec un appareil de vidéoconférence</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0563C1"/>
                </a:solidFill>
                <a:latin typeface="Segoe UI" panose="020B0502040204020203" pitchFamily="34" charset="0"/>
                <a:ea typeface="Calibri" panose="020F0502020204030204" pitchFamily="34" charset="0"/>
                <a:hlinkClick r:id="rId10"/>
              </a:rPr>
              <a:t>192011379@teams.bjn.vc</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ID de vidéoconférence : 128 429 212 5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panose="020B0502040204020203" pitchFamily="34" charset="0"/>
                <a:ea typeface="Calibri" panose="020F0502020204030204" pitchFamily="34" charset="0"/>
                <a:hlinkClick r:id="rId11"/>
              </a:rPr>
              <a:t>Autres instructions VTC</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b="1" dirty="0">
                <a:solidFill>
                  <a:srgbClr val="252424"/>
                </a:solidFill>
                <a:latin typeface="Segoe UI" panose="020B0502040204020203" pitchFamily="34" charset="0"/>
                <a:ea typeface="Calibri" panose="020F0502020204030204" pitchFamily="34" charset="0"/>
              </a:rPr>
              <a:t>Ou composer le numéro (audio seulement)</a:t>
            </a: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1348740">
              <a:spcAft>
                <a:spcPts val="0"/>
              </a:spcAft>
            </a:pPr>
            <a:r>
              <a:rPr lang="fr-FR" sz="500" u="sng" dirty="0">
                <a:solidFill>
                  <a:srgbClr val="6264A7"/>
                </a:solidFill>
                <a:latin typeface="Segoe UI" panose="020B0502040204020203" pitchFamily="34" charset="0"/>
                <a:ea typeface="Calibri" panose="020F0502020204030204" pitchFamily="34" charset="0"/>
                <a:hlinkClick r:id="rId14"/>
              </a:rPr>
              <a:t>+33 1 88 88 32 82,,397611887#</a:t>
            </a:r>
            <a:r>
              <a:rPr lang="fr-FR" sz="500" dirty="0">
                <a:solidFill>
                  <a:srgbClr val="252424"/>
                </a:solidFill>
                <a:latin typeface="Segoe UI" panose="020B0502040204020203" pitchFamily="34" charset="0"/>
                <a:ea typeface="Calibri" panose="020F0502020204030204" pitchFamily="34" charset="0"/>
              </a:rPr>
              <a:t>   France, Paris </a:t>
            </a:r>
            <a:endParaRPr lang="fr-FR" sz="500" dirty="0">
              <a:latin typeface="Calibri" panose="020F0502020204030204" pitchFamily="34" charset="0"/>
              <a:ea typeface="Calibri" panose="020F0502020204030204" pitchFamily="34" charset="0"/>
            </a:endParaRPr>
          </a:p>
          <a:p>
            <a:pPr marL="1348740">
              <a:spcAft>
                <a:spcPts val="0"/>
              </a:spcAft>
            </a:pPr>
            <a:r>
              <a:rPr lang="fr-FR" sz="500" dirty="0">
                <a:solidFill>
                  <a:srgbClr val="252424"/>
                </a:solidFill>
                <a:latin typeface="Segoe UI" panose="020B0502040204020203" pitchFamily="34" charset="0"/>
                <a:ea typeface="Calibri" panose="020F0502020204030204" pitchFamily="34" charset="0"/>
              </a:rPr>
              <a:t>ID Conférence Téléphone: 397 611 887# </a:t>
            </a:r>
            <a:endParaRPr lang="fr-FR" sz="500" dirty="0">
              <a:latin typeface="Calibri" panose="020F0502020204030204" pitchFamily="34" charset="0"/>
              <a:ea typeface="Calibri" panose="020F0502020204030204" pitchFamily="34" charset="0"/>
            </a:endParaRPr>
          </a:p>
          <a:p>
            <a:pPr>
              <a:spcAft>
                <a:spcPts val="0"/>
              </a:spcAft>
            </a:pPr>
            <a:r>
              <a:rPr lang="fr-FR" sz="500" dirty="0">
                <a:solidFill>
                  <a:srgbClr val="404040"/>
                </a:solidFill>
                <a:latin typeface="Century Gothic" panose="020B0502020202020204"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a:spcAft>
                <a:spcPts val="0"/>
              </a:spcAft>
            </a:pPr>
            <a:r>
              <a:rPr lang="fr-FR" sz="500" dirty="0">
                <a:solidFill>
                  <a:srgbClr val="404040"/>
                </a:solidFill>
                <a:latin typeface="Century Gothic" panose="020B0502020202020204"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a:spcAft>
                <a:spcPts val="0"/>
              </a:spcAft>
            </a:pPr>
            <a:r>
              <a:rPr lang="fr-FR" sz="1200" dirty="0">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293044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0F75AA-230A-4E9F-B36C-6A40188DFF86}"/>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0" name="Image 2" descr="cid:image008.jpg@01D7596C.B409CC40">
            <a:extLst>
              <a:ext uri="{FF2B5EF4-FFF2-40B4-BE49-F238E27FC236}">
                <a16:creationId xmlns:a16="http://schemas.microsoft.com/office/drawing/2014/main" id="{7330ED65-2117-45EB-BB12-DAA63E770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11">
            <a:extLst>
              <a:ext uri="{FF2B5EF4-FFF2-40B4-BE49-F238E27FC236}">
                <a16:creationId xmlns:a16="http://schemas.microsoft.com/office/drawing/2014/main" id="{B7FA58BD-09B0-486B-B5D0-462ACDF8A25D}"/>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H</a:t>
            </a:r>
            <a:r>
              <a:rPr lang="fr-FR" altLang="fr-FR" sz="2800" b="1" dirty="0">
                <a:solidFill>
                  <a:prstClr val="black"/>
                </a:solidFill>
                <a:latin typeface="Berlin Sans FB" panose="020E0602020502020306" pitchFamily="34" charset="0"/>
              </a:rPr>
              <a:t>EURE </a:t>
            </a:r>
            <a:r>
              <a:rPr lang="fr-FR" altLang="fr-FR" sz="2800" b="1" dirty="0">
                <a:solidFill>
                  <a:srgbClr val="FF0000"/>
                </a:solidFill>
                <a:latin typeface="Berlin Sans FB" panose="020E0602020502020306" pitchFamily="34" charset="0"/>
              </a:rPr>
              <a:t>D</a:t>
            </a:r>
            <a:r>
              <a:rPr lang="fr-FR" altLang="fr-FR" sz="2800" b="1" dirty="0">
                <a:solidFill>
                  <a:prstClr val="black"/>
                </a:solidFill>
                <a:latin typeface="Berlin Sans FB" panose="020E0602020502020306" pitchFamily="34" charset="0"/>
              </a:rPr>
              <a:t>U </a:t>
            </a:r>
            <a:r>
              <a:rPr lang="fr-FR" altLang="fr-FR" sz="2800" b="1" dirty="0">
                <a:solidFill>
                  <a:srgbClr val="FF0000"/>
                </a:solidFill>
                <a:latin typeface="Berlin Sans FB" panose="020E0602020502020306" pitchFamily="34" charset="0"/>
              </a:rPr>
              <a:t>J</a:t>
            </a:r>
            <a:r>
              <a:rPr lang="fr-FR" altLang="fr-FR" sz="2800" b="1" dirty="0">
                <a:solidFill>
                  <a:prstClr val="black"/>
                </a:solidFill>
                <a:latin typeface="Berlin Sans FB" panose="020E0602020502020306" pitchFamily="34" charset="0"/>
              </a:rPr>
              <a:t>EUDI </a:t>
            </a:r>
            <a:r>
              <a:rPr lang="fr-FR" altLang="fr-FR" sz="2800" b="1" dirty="0">
                <a:solidFill>
                  <a:srgbClr val="FF0000"/>
                </a:solidFill>
                <a:latin typeface="Berlin Sans FB" panose="020E0602020502020306" pitchFamily="34" charset="0"/>
              </a:rPr>
              <a:t>0</a:t>
            </a:r>
            <a:r>
              <a:rPr lang="fr-FR" altLang="fr-FR" sz="2800" b="1" dirty="0">
                <a:latin typeface="Berlin Sans FB" panose="020E0602020502020306" pitchFamily="34" charset="0"/>
              </a:rPr>
              <a:t>8 </a:t>
            </a:r>
            <a:r>
              <a:rPr lang="fr-FR" altLang="fr-FR" sz="2800" b="1" dirty="0">
                <a:solidFill>
                  <a:srgbClr val="FF0000"/>
                </a:solidFill>
                <a:latin typeface="Berlin Sans FB" panose="020E0602020502020306" pitchFamily="34" charset="0"/>
              </a:rPr>
              <a:t>S</a:t>
            </a:r>
            <a:r>
              <a:rPr lang="fr-FR" altLang="fr-FR" sz="2800" b="1" dirty="0">
                <a:latin typeface="Berlin Sans FB" panose="020E0602020502020306" pitchFamily="34" charset="0"/>
              </a:rPr>
              <a:t>EPTEMBRE</a:t>
            </a:r>
            <a:r>
              <a:rPr lang="fr-FR" altLang="fr-FR" sz="2800" b="1" dirty="0">
                <a:solidFill>
                  <a:srgbClr val="FF0000"/>
                </a:solidFill>
                <a:latin typeface="Berlin Sans FB" panose="020E0602020502020306" pitchFamily="34" charset="0"/>
              </a:rPr>
              <a:t> </a:t>
            </a:r>
            <a:r>
              <a:rPr lang="fr-FR" altLang="fr-FR" sz="2800" b="1" dirty="0">
                <a:latin typeface="Berlin Sans FB" panose="020E0602020502020306" pitchFamily="34" charset="0"/>
              </a:rPr>
              <a:t> </a:t>
            </a:r>
            <a:r>
              <a:rPr lang="fr-FR" altLang="fr-FR" sz="2800" b="1" dirty="0">
                <a:solidFill>
                  <a:srgbClr val="FF0000"/>
                </a:solidFill>
                <a:latin typeface="Berlin Sans FB" panose="020E0602020502020306" pitchFamily="34" charset="0"/>
              </a:rPr>
              <a:t>2</a:t>
            </a:r>
            <a:r>
              <a:rPr lang="fr-FR" altLang="fr-FR" sz="2800" b="1" dirty="0">
                <a:latin typeface="Berlin Sans FB" panose="020E0602020502020306" pitchFamily="34" charset="0"/>
              </a:rPr>
              <a:t>022</a:t>
            </a:r>
            <a:endParaRPr lang="fr-FR" altLang="fr-FR" sz="2800" dirty="0">
              <a:latin typeface="Berlin Sans FB" panose="020E0602020502020306" pitchFamily="34" charset="0"/>
            </a:endParaRPr>
          </a:p>
        </p:txBody>
      </p:sp>
      <p:sp>
        <p:nvSpPr>
          <p:cNvPr id="7" name="Rectangle 6">
            <a:extLst>
              <a:ext uri="{FF2B5EF4-FFF2-40B4-BE49-F238E27FC236}">
                <a16:creationId xmlns:a16="http://schemas.microsoft.com/office/drawing/2014/main" id="{2885BFE8-FCF6-4C7C-9825-0044CE63F420}"/>
              </a:ext>
            </a:extLst>
          </p:cNvPr>
          <p:cNvSpPr/>
          <p:nvPr/>
        </p:nvSpPr>
        <p:spPr>
          <a:xfrm>
            <a:off x="1979712" y="1547492"/>
            <a:ext cx="5184576" cy="216954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a:solidFill>
                  <a:prstClr val="white"/>
                </a:solidFill>
                <a:latin typeface="Kristen ITC" panose="03050502040202030202" pitchFamily="66" charset="0"/>
              </a:rPr>
              <a:t>ASSURANCE VIE ET HARMONISATION DES METIERS</a:t>
            </a:r>
          </a:p>
        </p:txBody>
      </p:sp>
      <p:sp>
        <p:nvSpPr>
          <p:cNvPr id="8" name="ZoneTexte 7">
            <a:extLst>
              <a:ext uri="{FF2B5EF4-FFF2-40B4-BE49-F238E27FC236}">
                <a16:creationId xmlns:a16="http://schemas.microsoft.com/office/drawing/2014/main" id="{9D88CE92-E554-479D-A726-9A53D0994550}"/>
              </a:ext>
            </a:extLst>
          </p:cNvPr>
          <p:cNvSpPr txBox="1">
            <a:spLocks noChangeArrowheads="1"/>
          </p:cNvSpPr>
          <p:nvPr/>
        </p:nvSpPr>
        <p:spPr bwMode="auto">
          <a:xfrm>
            <a:off x="-612576" y="3922554"/>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Ouverture des contrats Premium HDG aux Gestionnaires de Clientèle</a:t>
            </a:r>
          </a:p>
        </p:txBody>
      </p:sp>
    </p:spTree>
    <p:extLst>
      <p:ext uri="{BB962C8B-B14F-4D97-AF65-F5344CB8AC3E}">
        <p14:creationId xmlns:p14="http://schemas.microsoft.com/office/powerpoint/2010/main" val="223366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134938" y="1776413"/>
            <a:ext cx="8541518"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Le contexte</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smtClean="0">
                <a:solidFill>
                  <a:prstClr val="black"/>
                </a:solidFill>
                <a:latin typeface="Berlin Sans FB" panose="020E0602020502020306" pitchFamily="34" charset="0"/>
              </a:rPr>
              <a:t>L’assurance-vie : la gamme premium</a:t>
            </a:r>
            <a:endParaRPr lang="fr-FR" altLang="fr-FR" sz="2000" dirty="0">
              <a:solidFill>
                <a:prstClr val="black"/>
              </a:solidFill>
              <a:latin typeface="Berlin Sans FB" panose="020E0602020502020306" pitchFamily="34" charset="0"/>
            </a:endParaRP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smtClean="0">
                <a:solidFill>
                  <a:prstClr val="black"/>
                </a:solidFill>
                <a:latin typeface="Berlin Sans FB" panose="020E0602020502020306" pitchFamily="34" charset="0"/>
              </a:rPr>
              <a:t>Caractéristiques </a:t>
            </a:r>
            <a:r>
              <a:rPr lang="fr-FR" altLang="fr-FR" sz="1600" dirty="0">
                <a:solidFill>
                  <a:prstClr val="black"/>
                </a:solidFill>
                <a:latin typeface="Berlin Sans FB" panose="020E0602020502020306" pitchFamily="34" charset="0"/>
              </a:rPr>
              <a:t>spécifiques des contrats Premium Haut de Gamme </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Les Orientations de Gestion</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C’est l’heure du … Quizz</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Pour ne rien oublier</a:t>
            </a:r>
            <a:r>
              <a:rPr lang="fr-FR" altLang="fr-FR" sz="2000" dirty="0" smtClean="0">
                <a:solidFill>
                  <a:prstClr val="black"/>
                </a:solidFill>
                <a:latin typeface="Berlin Sans FB" panose="020E0602020502020306" pitchFamily="34" charset="0"/>
              </a:rPr>
              <a:t>…</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Assurance-vie: Fiscalité en cas de vie et de décès</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Assurance-vie et contrat de </a:t>
            </a:r>
            <a:r>
              <a:rPr lang="fr-FR" altLang="fr-FR" sz="1600" dirty="0" err="1" smtClean="0">
                <a:solidFill>
                  <a:prstClr val="black"/>
                </a:solidFill>
                <a:latin typeface="Berlin Sans FB" panose="020E0602020502020306" pitchFamily="34" charset="0"/>
              </a:rPr>
              <a:t>Capi</a:t>
            </a:r>
            <a:endParaRPr lang="fr-FR" altLang="fr-FR" sz="1600" dirty="0">
              <a:solidFill>
                <a:prstClr val="black"/>
              </a:solidFill>
              <a:latin typeface="Berlin Sans FB" panose="020E0602020502020306" pitchFamily="34" charset="0"/>
            </a:endParaRP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 Chouette !! Je peux vendre </a:t>
            </a:r>
            <a:r>
              <a:rPr lang="fr-FR" altLang="fr-FR" sz="2000" dirty="0">
                <a:solidFill>
                  <a:prstClr val="black"/>
                </a:solidFill>
                <a:latin typeface="Berlin Sans FB" panose="020E0602020502020306" pitchFamily="34" charset="0"/>
                <a:sym typeface="Wingdings" panose="05000000000000000000" pitchFamily="2" charset="2"/>
              </a:rPr>
              <a:t></a:t>
            </a:r>
            <a:endParaRPr lang="fr-FR" altLang="fr-FR" sz="2000" dirty="0">
              <a:solidFill>
                <a:prstClr val="black"/>
              </a:solidFill>
              <a:latin typeface="Berlin Sans FB" panose="020E0602020502020306" pitchFamily="34" charset="0"/>
            </a:endParaRPr>
          </a:p>
        </p:txBody>
      </p:sp>
      <p:sp>
        <p:nvSpPr>
          <p:cNvPr id="4099" name="ZoneTexte 6"/>
          <p:cNvSpPr txBox="1">
            <a:spLocks noChangeArrowheads="1"/>
          </p:cNvSpPr>
          <p:nvPr/>
        </p:nvSpPr>
        <p:spPr bwMode="auto">
          <a:xfrm>
            <a:off x="134939" y="890588"/>
            <a:ext cx="7461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378" fontAlgn="base">
              <a:spcBef>
                <a:spcPct val="0"/>
              </a:spcBef>
              <a:spcAft>
                <a:spcPct val="0"/>
              </a:spcAft>
              <a:buNone/>
            </a:pPr>
            <a:r>
              <a:rPr lang="fr-FR" altLang="fr-FR" sz="2000" b="1">
                <a:solidFill>
                  <a:srgbClr val="FF0000"/>
                </a:solidFill>
                <a:latin typeface="Berlin Sans FB" panose="020E0602020502020306" pitchFamily="34" charset="0"/>
              </a:rPr>
              <a:t>S</a:t>
            </a:r>
            <a:r>
              <a:rPr lang="fr-FR" altLang="fr-FR" sz="2000" b="1">
                <a:solidFill>
                  <a:prstClr val="black"/>
                </a:solidFill>
                <a:latin typeface="Berlin Sans FB" panose="020E0602020502020306" pitchFamily="34" charset="0"/>
              </a:rPr>
              <a:t>OMMAIRE</a:t>
            </a:r>
            <a:r>
              <a:rPr lang="fr-FR" altLang="fr-FR" sz="2000" b="1">
                <a:solidFill>
                  <a:srgbClr val="C00000"/>
                </a:solidFill>
                <a:latin typeface="Berlin Sans FB" panose="020E0602020502020306" pitchFamily="34" charset="0"/>
              </a:rPr>
              <a:t> </a:t>
            </a:r>
            <a:endParaRPr lang="fr-FR" altLang="fr-FR" sz="2000">
              <a:solidFill>
                <a:prstClr val="black"/>
              </a:solidFill>
              <a:latin typeface="Berlin Sans FB" panose="020E0602020502020306" pitchFamily="34" charset="0"/>
            </a:endParaRPr>
          </a:p>
        </p:txBody>
      </p:sp>
      <p:sp>
        <p:nvSpPr>
          <p:cNvPr id="9" name="Rectangle 8">
            <a:extLst>
              <a:ext uri="{FF2B5EF4-FFF2-40B4-BE49-F238E27FC236}">
                <a16:creationId xmlns:a16="http://schemas.microsoft.com/office/drawing/2014/main" id="{BB0F75AA-230A-4E9F-B36C-6A40188DFF86}"/>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0" name="Image 2" descr="cid:image008.jpg@01D7596C.B409CC40">
            <a:extLst>
              <a:ext uri="{FF2B5EF4-FFF2-40B4-BE49-F238E27FC236}">
                <a16:creationId xmlns:a16="http://schemas.microsoft.com/office/drawing/2014/main" id="{7330ED65-2117-45EB-BB12-DAA63E770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175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Environ 130 000 relations « PREMIUM » à accompagner en CEGEE …</a:t>
            </a:r>
          </a:p>
        </p:txBody>
      </p:sp>
      <p:sp>
        <p:nvSpPr>
          <p:cNvPr id="6" name="ZoneTexte 11"/>
          <p:cNvSpPr txBox="1">
            <a:spLocks noChangeArrowheads="1"/>
          </p:cNvSpPr>
          <p:nvPr/>
        </p:nvSpPr>
        <p:spPr bwMode="auto">
          <a:xfrm>
            <a:off x="134939" y="187498"/>
            <a:ext cx="8877300" cy="87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solidFill>
                  <a:prstClr val="black"/>
                </a:solidFill>
                <a:latin typeface="Berlin Sans FB" panose="020E0602020502020306" pitchFamily="34" charset="0"/>
              </a:rPr>
              <a:t>E </a:t>
            </a:r>
            <a:r>
              <a:rPr lang="fr-FR" altLang="fr-FR" sz="2667" b="1" dirty="0">
                <a:solidFill>
                  <a:srgbClr val="FF0000"/>
                </a:solidFill>
                <a:latin typeface="Berlin Sans FB" panose="020E0602020502020306" pitchFamily="34" charset="0"/>
              </a:rPr>
              <a:t>C</a:t>
            </a:r>
            <a:r>
              <a:rPr lang="fr-FR" altLang="fr-FR" sz="2667" b="1" dirty="0">
                <a:solidFill>
                  <a:prstClr val="black"/>
                </a:solidFill>
                <a:latin typeface="Berlin Sans FB" panose="020E0602020502020306" pitchFamily="34" charset="0"/>
              </a:rPr>
              <a:t>ONTEXTE</a:t>
            </a:r>
            <a:endParaRPr lang="fr-FR" altLang="fr-FR" sz="2667" dirty="0">
              <a:solidFill>
                <a:prstClr val="black"/>
              </a:solidFill>
              <a:latin typeface="Berlin Sans FB" panose="020E0602020502020306" pitchFamily="34" charset="0"/>
            </a:endParaRPr>
          </a:p>
          <a:p>
            <a:pPr defTabSz="1219170" fontAlgn="base">
              <a:spcBef>
                <a:spcPct val="0"/>
              </a:spcBef>
              <a:spcAft>
                <a:spcPct val="0"/>
              </a:spcAft>
              <a:buNone/>
            </a:pPr>
            <a:endParaRPr lang="fr-FR" altLang="fr-FR" sz="2400" dirty="0">
              <a:solidFill>
                <a:prstClr val="black"/>
              </a:solidFill>
              <a:latin typeface="Berlin Sans FB" panose="020E0602020502020306" pitchFamily="34" charset="0"/>
            </a:endParaRPr>
          </a:p>
        </p:txBody>
      </p:sp>
      <p:sp>
        <p:nvSpPr>
          <p:cNvPr id="40" name="Rectangle 39">
            <a:extLst>
              <a:ext uri="{FF2B5EF4-FFF2-40B4-BE49-F238E27FC236}">
                <a16:creationId xmlns:a16="http://schemas.microsoft.com/office/drawing/2014/main" id="{84C3C4D9-A0F8-44D4-B50A-B2C7A2F4EF5B}"/>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6FFA2856-83BD-48D4-A609-B7BA1D27A87F}"/>
              </a:ext>
            </a:extLst>
          </p:cNvPr>
          <p:cNvPicPr>
            <a:picLocks noChangeAspect="1"/>
          </p:cNvPicPr>
          <p:nvPr/>
        </p:nvPicPr>
        <p:blipFill rotWithShape="1">
          <a:blip r:embed="rId3"/>
          <a:srcRect l="23225" t="31791" r="24801" b="27589"/>
          <a:stretch/>
        </p:blipFill>
        <p:spPr>
          <a:xfrm>
            <a:off x="1160043" y="2069458"/>
            <a:ext cx="7027251" cy="3087733"/>
          </a:xfrm>
          <a:prstGeom prst="rect">
            <a:avLst/>
          </a:prstGeom>
        </p:spPr>
      </p:pic>
      <p:sp>
        <p:nvSpPr>
          <p:cNvPr id="9" name="ZoneTexte 8">
            <a:extLst>
              <a:ext uri="{FF2B5EF4-FFF2-40B4-BE49-F238E27FC236}">
                <a16:creationId xmlns:a16="http://schemas.microsoft.com/office/drawing/2014/main" id="{5D9F588F-08C8-408A-9D03-9B5C2B48BDF8}"/>
              </a:ext>
            </a:extLst>
          </p:cNvPr>
          <p:cNvSpPr txBox="1"/>
          <p:nvPr/>
        </p:nvSpPr>
        <p:spPr>
          <a:xfrm>
            <a:off x="1187624" y="5372741"/>
            <a:ext cx="6432375" cy="461665"/>
          </a:xfrm>
          <a:prstGeom prst="rect">
            <a:avLst/>
          </a:prstGeom>
          <a:noFill/>
        </p:spPr>
        <p:txBody>
          <a:bodyPr wrap="square" rtlCol="0">
            <a:spAutoFit/>
          </a:bodyPr>
          <a:lstStyle/>
          <a:p>
            <a:r>
              <a:rPr lang="fr-FR" sz="2400" dirty="0">
                <a:solidFill>
                  <a:srgbClr val="CC0000"/>
                </a:solidFill>
                <a:effectLst>
                  <a:outerShdw blurRad="38100" dist="38100" dir="2700000" algn="tl">
                    <a:srgbClr val="000000">
                      <a:alpha val="43137"/>
                    </a:srgbClr>
                  </a:outerShdw>
                </a:effectLst>
                <a:latin typeface="Berlin Sans FB" panose="020E0602020502020306" pitchFamily="34" charset="0"/>
              </a:rPr>
              <a:t>… dont près de 100 000 relations Premium HDG</a:t>
            </a:r>
          </a:p>
        </p:txBody>
      </p:sp>
      <p:sp>
        <p:nvSpPr>
          <p:cNvPr id="8" name="Rectangle 7">
            <a:extLst>
              <a:ext uri="{FF2B5EF4-FFF2-40B4-BE49-F238E27FC236}">
                <a16:creationId xmlns:a16="http://schemas.microsoft.com/office/drawing/2014/main" id="{7E67AF89-5F70-4922-B7B2-B27C193B923A}"/>
              </a:ext>
            </a:extLst>
          </p:cNvPr>
          <p:cNvSpPr/>
          <p:nvPr/>
        </p:nvSpPr>
        <p:spPr>
          <a:xfrm>
            <a:off x="899592" y="4149080"/>
            <a:ext cx="7084365" cy="820755"/>
          </a:xfrm>
          <a:prstGeom prst="rect">
            <a:avLst/>
          </a:prstGeom>
          <a:noFill/>
          <a:ln w="38100">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3077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9" y="187498"/>
            <a:ext cx="8877300" cy="87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solidFill>
                  <a:prstClr val="black"/>
                </a:solidFill>
                <a:latin typeface="Berlin Sans FB" panose="020E0602020502020306" pitchFamily="34" charset="0"/>
              </a:rPr>
              <a:t>E </a:t>
            </a:r>
            <a:r>
              <a:rPr lang="fr-FR" altLang="fr-FR" sz="2667" b="1" dirty="0">
                <a:solidFill>
                  <a:srgbClr val="FF0000"/>
                </a:solidFill>
                <a:latin typeface="Berlin Sans FB" panose="020E0602020502020306" pitchFamily="34" charset="0"/>
              </a:rPr>
              <a:t>C</a:t>
            </a:r>
            <a:r>
              <a:rPr lang="fr-FR" altLang="fr-FR" sz="2667" b="1" dirty="0">
                <a:solidFill>
                  <a:prstClr val="black"/>
                </a:solidFill>
                <a:latin typeface="Berlin Sans FB" panose="020E0602020502020306" pitchFamily="34" charset="0"/>
              </a:rPr>
              <a:t>ONTEXTE</a:t>
            </a:r>
            <a:endParaRPr lang="fr-FR" altLang="fr-FR" sz="2667" dirty="0">
              <a:solidFill>
                <a:prstClr val="black"/>
              </a:solidFill>
              <a:latin typeface="Berlin Sans FB" panose="020E0602020502020306" pitchFamily="34" charset="0"/>
            </a:endParaRPr>
          </a:p>
          <a:p>
            <a:pPr defTabSz="1219170" fontAlgn="base">
              <a:spcBef>
                <a:spcPct val="0"/>
              </a:spcBef>
              <a:spcAft>
                <a:spcPct val="0"/>
              </a:spcAft>
              <a:buNone/>
            </a:pPr>
            <a:endParaRPr lang="fr-FR" altLang="fr-FR" sz="2400" dirty="0">
              <a:solidFill>
                <a:prstClr val="black"/>
              </a:solidFill>
              <a:latin typeface="Berlin Sans FB" panose="020E0602020502020306" pitchFamily="34" charset="0"/>
            </a:endParaRPr>
          </a:p>
        </p:txBody>
      </p:sp>
      <p:grpSp>
        <p:nvGrpSpPr>
          <p:cNvPr id="3" name="Groupe 2"/>
          <p:cNvGrpSpPr/>
          <p:nvPr/>
        </p:nvGrpSpPr>
        <p:grpSpPr>
          <a:xfrm>
            <a:off x="1187624" y="3933056"/>
            <a:ext cx="827112" cy="892010"/>
            <a:chOff x="6616124" y="919431"/>
            <a:chExt cx="1313418" cy="1255331"/>
          </a:xfrm>
        </p:grpSpPr>
        <p:pic>
          <p:nvPicPr>
            <p:cNvPr id="9" name="Image 8"/>
            <p:cNvPicPr>
              <a:picLocks noChangeAspect="1"/>
            </p:cNvPicPr>
            <p:nvPr/>
          </p:nvPicPr>
          <p:blipFill>
            <a:blip r:embed="rId2"/>
            <a:stretch>
              <a:fillRect/>
            </a:stretch>
          </p:blipFill>
          <p:spPr>
            <a:xfrm>
              <a:off x="6616124" y="925592"/>
              <a:ext cx="1281067" cy="1249170"/>
            </a:xfrm>
            <a:prstGeom prst="rect">
              <a:avLst/>
            </a:prstGeom>
          </p:spPr>
        </p:pic>
        <p:pic>
          <p:nvPicPr>
            <p:cNvPr id="10" name="Image 9"/>
            <p:cNvPicPr>
              <a:picLocks noChangeAspect="1"/>
            </p:cNvPicPr>
            <p:nvPr/>
          </p:nvPicPr>
          <p:blipFill rotWithShape="1">
            <a:blip r:embed="rId3"/>
            <a:srcRect l="63455" t="30143" r="28969" b="55907"/>
            <a:stretch/>
          </p:blipFill>
          <p:spPr>
            <a:xfrm>
              <a:off x="7635687" y="919431"/>
              <a:ext cx="293855" cy="296650"/>
            </a:xfrm>
            <a:prstGeom prst="rect">
              <a:avLst/>
            </a:prstGeom>
          </p:spPr>
        </p:pic>
      </p:grpSp>
      <p:grpSp>
        <p:nvGrpSpPr>
          <p:cNvPr id="29" name="Groupe 28"/>
          <p:cNvGrpSpPr/>
          <p:nvPr/>
        </p:nvGrpSpPr>
        <p:grpSpPr>
          <a:xfrm>
            <a:off x="2484756" y="3952666"/>
            <a:ext cx="855454" cy="857165"/>
            <a:chOff x="3972700" y="4946399"/>
            <a:chExt cx="855454" cy="857165"/>
          </a:xfrm>
        </p:grpSpPr>
        <p:pic>
          <p:nvPicPr>
            <p:cNvPr id="27" name="Image 26"/>
            <p:cNvPicPr>
              <a:picLocks noChangeAspect="1"/>
            </p:cNvPicPr>
            <p:nvPr/>
          </p:nvPicPr>
          <p:blipFill>
            <a:blip r:embed="rId4"/>
            <a:stretch>
              <a:fillRect/>
            </a:stretch>
          </p:blipFill>
          <p:spPr>
            <a:xfrm>
              <a:off x="3972700" y="4948110"/>
              <a:ext cx="855454" cy="855454"/>
            </a:xfrm>
            <a:prstGeom prst="rect">
              <a:avLst/>
            </a:prstGeom>
          </p:spPr>
        </p:pic>
        <p:pic>
          <p:nvPicPr>
            <p:cNvPr id="30" name="Image 29"/>
            <p:cNvPicPr>
              <a:picLocks noChangeAspect="1"/>
            </p:cNvPicPr>
            <p:nvPr/>
          </p:nvPicPr>
          <p:blipFill rotWithShape="1">
            <a:blip r:embed="rId3"/>
            <a:srcRect l="63455" t="30143" r="28969" b="55907"/>
            <a:stretch/>
          </p:blipFill>
          <p:spPr>
            <a:xfrm>
              <a:off x="4622781" y="4946399"/>
              <a:ext cx="185052" cy="210793"/>
            </a:xfrm>
            <a:prstGeom prst="rect">
              <a:avLst/>
            </a:prstGeom>
          </p:spPr>
        </p:pic>
      </p:grpSp>
      <p:grpSp>
        <p:nvGrpSpPr>
          <p:cNvPr id="31" name="Groupe 30"/>
          <p:cNvGrpSpPr/>
          <p:nvPr/>
        </p:nvGrpSpPr>
        <p:grpSpPr>
          <a:xfrm>
            <a:off x="5345177" y="3961848"/>
            <a:ext cx="847983" cy="847983"/>
            <a:chOff x="4948153" y="4911554"/>
            <a:chExt cx="847983" cy="847983"/>
          </a:xfrm>
        </p:grpSpPr>
        <p:pic>
          <p:nvPicPr>
            <p:cNvPr id="28" name="Image 27"/>
            <p:cNvPicPr>
              <a:picLocks noChangeAspect="1"/>
            </p:cNvPicPr>
            <p:nvPr/>
          </p:nvPicPr>
          <p:blipFill>
            <a:blip r:embed="rId5"/>
            <a:stretch>
              <a:fillRect/>
            </a:stretch>
          </p:blipFill>
          <p:spPr>
            <a:xfrm>
              <a:off x="4948153" y="4911554"/>
              <a:ext cx="847983" cy="847983"/>
            </a:xfrm>
            <a:prstGeom prst="rect">
              <a:avLst/>
            </a:prstGeom>
          </p:spPr>
        </p:pic>
        <p:pic>
          <p:nvPicPr>
            <p:cNvPr id="33" name="Image 32"/>
            <p:cNvPicPr>
              <a:picLocks noChangeAspect="1"/>
            </p:cNvPicPr>
            <p:nvPr/>
          </p:nvPicPr>
          <p:blipFill rotWithShape="1">
            <a:blip r:embed="rId3"/>
            <a:srcRect l="63455" t="30143" r="28969" b="55907"/>
            <a:stretch/>
          </p:blipFill>
          <p:spPr>
            <a:xfrm>
              <a:off x="5611084" y="4949700"/>
              <a:ext cx="185052" cy="210793"/>
            </a:xfrm>
            <a:prstGeom prst="rect">
              <a:avLst/>
            </a:prstGeom>
          </p:spPr>
        </p:pic>
      </p:grpSp>
      <p:sp>
        <p:nvSpPr>
          <p:cNvPr id="34" name="ZoneTexte 33"/>
          <p:cNvSpPr txBox="1"/>
          <p:nvPr/>
        </p:nvSpPr>
        <p:spPr>
          <a:xfrm>
            <a:off x="107504" y="2183310"/>
            <a:ext cx="2522280" cy="359009"/>
          </a:xfrm>
          <a:prstGeom prst="rect">
            <a:avLst/>
          </a:prstGeom>
          <a:noFill/>
        </p:spPr>
        <p:txBody>
          <a:bodyPr wrap="square">
            <a:spAutoFit/>
          </a:bodyPr>
          <a:lstStyle/>
          <a:p>
            <a:pPr algn="ctr" defTabSz="1219170">
              <a:defRPr/>
            </a:pPr>
            <a:r>
              <a:rPr lang="fr-FR" sz="1733" b="1" dirty="0">
                <a:solidFill>
                  <a:srgbClr val="1F497D"/>
                </a:solidFill>
                <a:effectLst>
                  <a:outerShdw blurRad="38100" dist="38100" dir="2700000" algn="tl">
                    <a:srgbClr val="000000">
                      <a:alpha val="43137"/>
                    </a:srgbClr>
                  </a:outerShdw>
                </a:effectLst>
                <a:latin typeface="Berlin Sans FB" panose="020E0602020502020306" pitchFamily="34" charset="0"/>
              </a:rPr>
              <a:t>Directeurs d’Agence</a:t>
            </a:r>
            <a:endParaRPr lang="fr-FR" sz="1733" dirty="0">
              <a:solidFill>
                <a:srgbClr val="1F497D"/>
              </a:solidFill>
              <a:effectLst>
                <a:outerShdw blurRad="38100" dist="38100" dir="2700000" algn="tl">
                  <a:srgbClr val="000000">
                    <a:alpha val="43137"/>
                  </a:srgbClr>
                </a:outerShdw>
              </a:effectLst>
              <a:latin typeface="Berlin Sans FB" panose="020E0602020502020306" pitchFamily="34" charset="0"/>
            </a:endParaRPr>
          </a:p>
        </p:txBody>
      </p:sp>
      <p:grpSp>
        <p:nvGrpSpPr>
          <p:cNvPr id="38" name="Groupe 37"/>
          <p:cNvGrpSpPr/>
          <p:nvPr/>
        </p:nvGrpSpPr>
        <p:grpSpPr>
          <a:xfrm>
            <a:off x="6472106" y="3979089"/>
            <a:ext cx="808299" cy="845977"/>
            <a:chOff x="6472106" y="5124207"/>
            <a:chExt cx="808299" cy="845977"/>
          </a:xfrm>
        </p:grpSpPr>
        <p:pic>
          <p:nvPicPr>
            <p:cNvPr id="32" name="Image 31"/>
            <p:cNvPicPr>
              <a:picLocks noChangeAspect="1"/>
            </p:cNvPicPr>
            <p:nvPr/>
          </p:nvPicPr>
          <p:blipFill>
            <a:blip r:embed="rId6"/>
            <a:stretch>
              <a:fillRect/>
            </a:stretch>
          </p:blipFill>
          <p:spPr>
            <a:xfrm>
              <a:off x="6472106" y="5161885"/>
              <a:ext cx="808299" cy="808299"/>
            </a:xfrm>
            <a:prstGeom prst="rect">
              <a:avLst/>
            </a:prstGeom>
          </p:spPr>
        </p:pic>
        <p:pic>
          <p:nvPicPr>
            <p:cNvPr id="37" name="Image 36"/>
            <p:cNvPicPr>
              <a:picLocks noChangeAspect="1"/>
            </p:cNvPicPr>
            <p:nvPr/>
          </p:nvPicPr>
          <p:blipFill rotWithShape="1">
            <a:blip r:embed="rId3"/>
            <a:srcRect l="63455" t="30143" r="28969" b="55907"/>
            <a:stretch/>
          </p:blipFill>
          <p:spPr>
            <a:xfrm>
              <a:off x="7095353" y="5124207"/>
              <a:ext cx="185052" cy="210793"/>
            </a:xfrm>
            <a:prstGeom prst="rect">
              <a:avLst/>
            </a:prstGeom>
          </p:spPr>
        </p:pic>
      </p:grpSp>
      <p:sp>
        <p:nvSpPr>
          <p:cNvPr id="40" name="ZoneTexte 39"/>
          <p:cNvSpPr txBox="1"/>
          <p:nvPr/>
        </p:nvSpPr>
        <p:spPr>
          <a:xfrm>
            <a:off x="3033773" y="2187791"/>
            <a:ext cx="2522280" cy="625684"/>
          </a:xfrm>
          <a:prstGeom prst="rect">
            <a:avLst/>
          </a:prstGeom>
          <a:noFill/>
        </p:spPr>
        <p:txBody>
          <a:bodyPr wrap="square">
            <a:spAutoFit/>
          </a:bodyPr>
          <a:lstStyle/>
          <a:p>
            <a:pPr algn="ctr" defTabSz="1219170">
              <a:defRPr/>
            </a:pPr>
            <a:r>
              <a:rPr lang="fr-FR" sz="1733" b="1" dirty="0">
                <a:solidFill>
                  <a:srgbClr val="1F497D"/>
                </a:solidFill>
                <a:effectLst>
                  <a:outerShdw blurRad="38100" dist="38100" dir="2700000" algn="tl">
                    <a:srgbClr val="000000">
                      <a:alpha val="43137"/>
                    </a:srgbClr>
                  </a:outerShdw>
                </a:effectLst>
                <a:latin typeface="Berlin Sans FB" panose="020E0602020502020306" pitchFamily="34" charset="0"/>
              </a:rPr>
              <a:t>Directeurs d’Agence Adjoints</a:t>
            </a:r>
            <a:endParaRPr lang="fr-FR" sz="1733" dirty="0">
              <a:solidFill>
                <a:srgbClr val="1F497D"/>
              </a:solidFill>
              <a:effectLst>
                <a:outerShdw blurRad="38100" dist="38100" dir="2700000" algn="tl">
                  <a:srgbClr val="000000">
                    <a:alpha val="43137"/>
                  </a:srgbClr>
                </a:outerShdw>
              </a:effectLst>
              <a:latin typeface="Berlin Sans FB" panose="020E0602020502020306" pitchFamily="34" charset="0"/>
            </a:endParaRPr>
          </a:p>
        </p:txBody>
      </p:sp>
      <p:sp>
        <p:nvSpPr>
          <p:cNvPr id="41" name="ZoneTexte 40"/>
          <p:cNvSpPr txBox="1"/>
          <p:nvPr/>
        </p:nvSpPr>
        <p:spPr>
          <a:xfrm>
            <a:off x="239759" y="2960446"/>
            <a:ext cx="2522280" cy="625684"/>
          </a:xfrm>
          <a:prstGeom prst="rect">
            <a:avLst/>
          </a:prstGeom>
          <a:noFill/>
        </p:spPr>
        <p:txBody>
          <a:bodyPr wrap="square">
            <a:spAutoFit/>
          </a:bodyPr>
          <a:lstStyle/>
          <a:p>
            <a:pPr algn="ctr" defTabSz="1219170">
              <a:defRPr/>
            </a:pPr>
            <a:r>
              <a:rPr lang="fr-FR" sz="1733" b="1" dirty="0">
                <a:solidFill>
                  <a:srgbClr val="1F497D"/>
                </a:solidFill>
                <a:effectLst>
                  <a:outerShdw blurRad="38100" dist="38100" dir="2700000" algn="tl">
                    <a:srgbClr val="000000">
                      <a:alpha val="43137"/>
                    </a:srgbClr>
                  </a:outerShdw>
                </a:effectLst>
                <a:latin typeface="Berlin Sans FB" panose="020E0602020502020306" pitchFamily="34" charset="0"/>
              </a:rPr>
              <a:t>Chargés d’Affaires Professionnels</a:t>
            </a:r>
            <a:endParaRPr lang="fr-FR" sz="1733" dirty="0">
              <a:solidFill>
                <a:srgbClr val="1F497D"/>
              </a:solidFill>
              <a:effectLst>
                <a:outerShdw blurRad="38100" dist="38100" dir="2700000" algn="tl">
                  <a:srgbClr val="000000">
                    <a:alpha val="43137"/>
                  </a:srgbClr>
                </a:outerShdw>
              </a:effectLst>
              <a:latin typeface="Berlin Sans FB" panose="020E0602020502020306" pitchFamily="34" charset="0"/>
            </a:endParaRPr>
          </a:p>
        </p:txBody>
      </p:sp>
      <p:sp>
        <p:nvSpPr>
          <p:cNvPr id="42" name="ZoneTexte 41"/>
          <p:cNvSpPr txBox="1"/>
          <p:nvPr/>
        </p:nvSpPr>
        <p:spPr>
          <a:xfrm>
            <a:off x="5914484" y="2208934"/>
            <a:ext cx="2522280" cy="625684"/>
          </a:xfrm>
          <a:prstGeom prst="rect">
            <a:avLst/>
          </a:prstGeom>
          <a:noFill/>
        </p:spPr>
        <p:txBody>
          <a:bodyPr wrap="square">
            <a:spAutoFit/>
          </a:bodyPr>
          <a:lstStyle/>
          <a:p>
            <a:pPr algn="ctr" defTabSz="1219170">
              <a:defRPr/>
            </a:pPr>
            <a:r>
              <a:rPr lang="fr-FR" sz="1733" b="1" dirty="0">
                <a:solidFill>
                  <a:srgbClr val="1F497D"/>
                </a:solidFill>
                <a:effectLst>
                  <a:outerShdw blurRad="38100" dist="38100" dir="2700000" algn="tl">
                    <a:srgbClr val="000000">
                      <a:alpha val="43137"/>
                    </a:srgbClr>
                  </a:outerShdw>
                </a:effectLst>
                <a:latin typeface="Berlin Sans FB" panose="020E0602020502020306" pitchFamily="34" charset="0"/>
              </a:rPr>
              <a:t>Chargés d’Affaires Personnes Protégées</a:t>
            </a:r>
            <a:endParaRPr lang="fr-FR" sz="1733" dirty="0">
              <a:solidFill>
                <a:srgbClr val="1F497D"/>
              </a:solidFill>
              <a:effectLst>
                <a:outerShdw blurRad="38100" dist="38100" dir="2700000" algn="tl">
                  <a:srgbClr val="000000">
                    <a:alpha val="43137"/>
                  </a:srgbClr>
                </a:outerShdw>
              </a:effectLst>
              <a:latin typeface="Berlin Sans FB" panose="020E0602020502020306" pitchFamily="34" charset="0"/>
            </a:endParaRPr>
          </a:p>
        </p:txBody>
      </p:sp>
      <p:sp>
        <p:nvSpPr>
          <p:cNvPr id="43" name="ZoneTexte 42"/>
          <p:cNvSpPr txBox="1"/>
          <p:nvPr/>
        </p:nvSpPr>
        <p:spPr>
          <a:xfrm>
            <a:off x="5914484" y="2950364"/>
            <a:ext cx="2522280" cy="625684"/>
          </a:xfrm>
          <a:prstGeom prst="rect">
            <a:avLst/>
          </a:prstGeom>
          <a:noFill/>
        </p:spPr>
        <p:txBody>
          <a:bodyPr wrap="square">
            <a:spAutoFit/>
          </a:bodyPr>
          <a:lstStyle/>
          <a:p>
            <a:pPr algn="ctr" defTabSz="1219170">
              <a:defRPr/>
            </a:pPr>
            <a:r>
              <a:rPr lang="fr-FR" sz="1733" b="1" dirty="0">
                <a:solidFill>
                  <a:srgbClr val="1F497D"/>
                </a:solidFill>
                <a:effectLst>
                  <a:outerShdw blurRad="38100" dist="38100" dir="2700000" algn="tl">
                    <a:srgbClr val="000000">
                      <a:alpha val="43137"/>
                    </a:srgbClr>
                  </a:outerShdw>
                </a:effectLst>
                <a:latin typeface="Berlin Sans FB" panose="020E0602020502020306" pitchFamily="34" charset="0"/>
              </a:rPr>
              <a:t>Chargés d’Affaires GP Successions</a:t>
            </a:r>
            <a:endParaRPr lang="fr-FR" sz="1733" dirty="0">
              <a:solidFill>
                <a:srgbClr val="1F497D"/>
              </a:solidFill>
              <a:effectLst>
                <a:outerShdw blurRad="38100" dist="38100" dir="2700000" algn="tl">
                  <a:srgbClr val="000000">
                    <a:alpha val="43137"/>
                  </a:srgbClr>
                </a:outerShdw>
              </a:effectLst>
              <a:latin typeface="Berlin Sans FB" panose="020E0602020502020306" pitchFamily="34" charset="0"/>
            </a:endParaRPr>
          </a:p>
        </p:txBody>
      </p:sp>
      <p:sp>
        <p:nvSpPr>
          <p:cNvPr id="44" name="ZoneTexte 43"/>
          <p:cNvSpPr txBox="1"/>
          <p:nvPr/>
        </p:nvSpPr>
        <p:spPr>
          <a:xfrm>
            <a:off x="1187624" y="5372741"/>
            <a:ext cx="6432375" cy="461665"/>
          </a:xfrm>
          <a:prstGeom prst="rect">
            <a:avLst/>
          </a:prstGeom>
          <a:noFill/>
        </p:spPr>
        <p:txBody>
          <a:bodyPr wrap="square" rtlCol="0">
            <a:spAutoFit/>
          </a:bodyPr>
          <a:lstStyle/>
          <a:p>
            <a:r>
              <a:rPr lang="fr-FR" sz="2400" dirty="0">
                <a:solidFill>
                  <a:srgbClr val="CC0000"/>
                </a:solidFill>
                <a:effectLst>
                  <a:outerShdw blurRad="38100" dist="38100" dir="2700000" algn="tl">
                    <a:srgbClr val="000000">
                      <a:alpha val="43137"/>
                    </a:srgbClr>
                  </a:outerShdw>
                </a:effectLst>
                <a:latin typeface="Berlin Sans FB" panose="020E0602020502020306" pitchFamily="34" charset="0"/>
              </a:rPr>
              <a:t>… C’est l’Harmonisation des délégations Métiers</a:t>
            </a:r>
          </a:p>
        </p:txBody>
      </p:sp>
      <p:sp>
        <p:nvSpPr>
          <p:cNvPr id="24" name="ZoneTexte 23"/>
          <p:cNvSpPr txBox="1">
            <a:spLocks noChangeArrowheads="1"/>
          </p:cNvSpPr>
          <p:nvPr/>
        </p:nvSpPr>
        <p:spPr bwMode="auto">
          <a:xfrm>
            <a:off x="-386087" y="860456"/>
            <a:ext cx="947323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Pour suivre efficacement ces 100 000 relations « PREMIUM » Haut de gamme, il faut confier la relation à un public élargi de collaborateurs, en leur donnant un accès spécifique à l’offre PREMIUM …</a:t>
            </a:r>
          </a:p>
        </p:txBody>
      </p:sp>
      <p:sp>
        <p:nvSpPr>
          <p:cNvPr id="25" name="ZoneTexte 24">
            <a:extLst>
              <a:ext uri="{FF2B5EF4-FFF2-40B4-BE49-F238E27FC236}">
                <a16:creationId xmlns:a16="http://schemas.microsoft.com/office/drawing/2014/main" id="{407A78C9-FF41-4606-8B7A-0CDBE12DB0F7}"/>
              </a:ext>
            </a:extLst>
          </p:cNvPr>
          <p:cNvSpPr txBox="1"/>
          <p:nvPr/>
        </p:nvSpPr>
        <p:spPr>
          <a:xfrm>
            <a:off x="2972094" y="3384878"/>
            <a:ext cx="2522280" cy="625684"/>
          </a:xfrm>
          <a:prstGeom prst="rect">
            <a:avLst/>
          </a:prstGeom>
          <a:noFill/>
        </p:spPr>
        <p:txBody>
          <a:bodyPr wrap="square">
            <a:spAutoFit/>
          </a:bodyPr>
          <a:lstStyle/>
          <a:p>
            <a:pPr algn="ctr" defTabSz="1219170">
              <a:defRPr/>
            </a:pPr>
            <a:r>
              <a:rPr lang="fr-FR" sz="1733" b="1" dirty="0">
                <a:solidFill>
                  <a:srgbClr val="1F497D"/>
                </a:solidFill>
                <a:effectLst>
                  <a:outerShdw blurRad="38100" dist="38100" dir="2700000" algn="tl">
                    <a:srgbClr val="000000">
                      <a:alpha val="43137"/>
                    </a:srgbClr>
                  </a:outerShdw>
                </a:effectLst>
                <a:latin typeface="Berlin Sans FB" panose="020E0602020502020306" pitchFamily="34" charset="0"/>
              </a:rPr>
              <a:t>Gestionnaires de Clientèle</a:t>
            </a:r>
            <a:endParaRPr lang="fr-FR" sz="1733" dirty="0">
              <a:solidFill>
                <a:srgbClr val="1F497D"/>
              </a:solidFill>
              <a:effectLst>
                <a:outerShdw blurRad="38100" dist="38100" dir="2700000" algn="tl">
                  <a:srgbClr val="000000">
                    <a:alpha val="43137"/>
                  </a:srgbClr>
                </a:outerShdw>
              </a:effectLst>
              <a:latin typeface="Berlin Sans FB" panose="020E0602020502020306" pitchFamily="34" charset="0"/>
            </a:endParaRPr>
          </a:p>
        </p:txBody>
      </p:sp>
      <p:sp>
        <p:nvSpPr>
          <p:cNvPr id="26" name="Rectangle 25">
            <a:extLst>
              <a:ext uri="{FF2B5EF4-FFF2-40B4-BE49-F238E27FC236}">
                <a16:creationId xmlns:a16="http://schemas.microsoft.com/office/drawing/2014/main" id="{CA6FDE14-16B6-4998-9D55-A39B2DD544D0}"/>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35" name="Image 2" descr="cid:image008.jpg@01D7596C.B409CC40">
            <a:extLst>
              <a:ext uri="{FF2B5EF4-FFF2-40B4-BE49-F238E27FC236}">
                <a16:creationId xmlns:a16="http://schemas.microsoft.com/office/drawing/2014/main" id="{7E42D804-2F08-4959-972D-8A63605C0D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6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75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75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75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75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750"/>
                                        <p:tgtEl>
                                          <p:spTgt spid="4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750"/>
                                        <p:tgtEl>
                                          <p:spTgt spid="4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750"/>
                                        <p:tgtEl>
                                          <p:spTgt spid="4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750"/>
                                        <p:tgtEl>
                                          <p:spTgt spid="4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750"/>
                                        <p:tgtEl>
                                          <p:spTgt spid="4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75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750"/>
                                        <p:tgtEl>
                                          <p:spTgt spid="25"/>
                                        </p:tgtEl>
                                      </p:cBhvr>
                                    </p:animEffect>
                                  </p:childTnLst>
                                </p:cTn>
                              </p:par>
                              <p:par>
                                <p:cTn id="41" presetID="6" presetClass="emph" presetSubtype="0" fill="hold" grpId="1" nodeType="withEffect">
                                  <p:stCondLst>
                                    <p:cond delay="0"/>
                                  </p:stCondLst>
                                  <p:childTnLst>
                                    <p:animScale>
                                      <p:cBhvr>
                                        <p:cTn id="42" dur="2000" fill="hold"/>
                                        <p:tgtEl>
                                          <p:spTgt spid="2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0" grpId="0"/>
      <p:bldP spid="41" grpId="0"/>
      <p:bldP spid="42" grpId="0"/>
      <p:bldP spid="43" grpId="0"/>
      <p:bldP spid="44" grpId="0"/>
      <p:bldP spid="24" grpId="0"/>
      <p:bldP spid="25" grpId="0"/>
      <p:bldP spid="2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Ce qu’un Gestionnaire de Clientèle va pouvoir faire ou ne pas faire…</a:t>
            </a:r>
          </a:p>
        </p:txBody>
      </p:sp>
      <p:sp>
        <p:nvSpPr>
          <p:cNvPr id="6" name="ZoneTexte 11"/>
          <p:cNvSpPr txBox="1">
            <a:spLocks noChangeArrowheads="1"/>
          </p:cNvSpPr>
          <p:nvPr/>
        </p:nvSpPr>
        <p:spPr bwMode="auto">
          <a:xfrm>
            <a:off x="134939" y="187498"/>
            <a:ext cx="8877300" cy="87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solidFill>
                  <a:prstClr val="black"/>
                </a:solidFill>
                <a:latin typeface="Berlin Sans FB" panose="020E0602020502020306" pitchFamily="34" charset="0"/>
              </a:rPr>
              <a:t>E </a:t>
            </a:r>
            <a:r>
              <a:rPr lang="fr-FR" altLang="fr-FR" sz="2667" b="1" dirty="0">
                <a:solidFill>
                  <a:srgbClr val="FF0000"/>
                </a:solidFill>
                <a:latin typeface="Berlin Sans FB" panose="020E0602020502020306" pitchFamily="34" charset="0"/>
              </a:rPr>
              <a:t>C</a:t>
            </a:r>
            <a:r>
              <a:rPr lang="fr-FR" altLang="fr-FR" sz="2667" b="1" dirty="0">
                <a:solidFill>
                  <a:prstClr val="black"/>
                </a:solidFill>
                <a:latin typeface="Berlin Sans FB" panose="020E0602020502020306" pitchFamily="34" charset="0"/>
              </a:rPr>
              <a:t>ONTEXTE</a:t>
            </a:r>
            <a:endParaRPr lang="fr-FR" altLang="fr-FR" sz="2667" dirty="0">
              <a:solidFill>
                <a:prstClr val="black"/>
              </a:solidFill>
              <a:latin typeface="Berlin Sans FB" panose="020E0602020502020306" pitchFamily="34" charset="0"/>
            </a:endParaRPr>
          </a:p>
          <a:p>
            <a:pPr defTabSz="1219170" fontAlgn="base">
              <a:spcBef>
                <a:spcPct val="0"/>
              </a:spcBef>
              <a:spcAft>
                <a:spcPct val="0"/>
              </a:spcAft>
              <a:buNone/>
            </a:pPr>
            <a:endParaRPr lang="fr-FR" altLang="fr-FR" sz="2400" dirty="0">
              <a:solidFill>
                <a:prstClr val="black"/>
              </a:solidFill>
              <a:latin typeface="Berlin Sans FB" panose="020E0602020502020306" pitchFamily="34" charset="0"/>
            </a:endParaRPr>
          </a:p>
        </p:txBody>
      </p:sp>
      <p:pic>
        <p:nvPicPr>
          <p:cNvPr id="5" name="Image 4"/>
          <p:cNvPicPr>
            <a:picLocks noChangeAspect="1"/>
          </p:cNvPicPr>
          <p:nvPr/>
        </p:nvPicPr>
        <p:blipFill rotWithShape="1">
          <a:blip r:embed="rId2"/>
          <a:srcRect l="15134" t="44094" r="26203" b="38188"/>
          <a:stretch/>
        </p:blipFill>
        <p:spPr>
          <a:xfrm>
            <a:off x="5796136" y="288413"/>
            <a:ext cx="3022125" cy="513191"/>
          </a:xfrm>
          <a:prstGeom prst="rect">
            <a:avLst/>
          </a:prstGeom>
        </p:spPr>
      </p:pic>
      <p:graphicFrame>
        <p:nvGraphicFramePr>
          <p:cNvPr id="3" name="Tableau 2"/>
          <p:cNvGraphicFramePr>
            <a:graphicFrameLocks noGrp="1"/>
          </p:cNvGraphicFramePr>
          <p:nvPr>
            <p:extLst>
              <p:ext uri="{D42A27DB-BD31-4B8C-83A1-F6EECF244321}">
                <p14:modId xmlns:p14="http://schemas.microsoft.com/office/powerpoint/2010/main" val="3858601581"/>
              </p:ext>
            </p:extLst>
          </p:nvPr>
        </p:nvGraphicFramePr>
        <p:xfrm>
          <a:off x="134939" y="1468383"/>
          <a:ext cx="8952212" cy="4358640"/>
        </p:xfrm>
        <a:graphic>
          <a:graphicData uri="http://schemas.openxmlformats.org/drawingml/2006/table">
            <a:tbl>
              <a:tblPr firstRow="1" bandRow="1">
                <a:tableStyleId>{21E4AEA4-8DFA-4A89-87EB-49C32662AFE0}</a:tableStyleId>
              </a:tblPr>
              <a:tblGrid>
                <a:gridCol w="1772765">
                  <a:extLst>
                    <a:ext uri="{9D8B030D-6E8A-4147-A177-3AD203B41FA5}">
                      <a16:colId xmlns:a16="http://schemas.microsoft.com/office/drawing/2014/main" val="3053650830"/>
                    </a:ext>
                  </a:extLst>
                </a:gridCol>
                <a:gridCol w="2732968">
                  <a:extLst>
                    <a:ext uri="{9D8B030D-6E8A-4147-A177-3AD203B41FA5}">
                      <a16:colId xmlns:a16="http://schemas.microsoft.com/office/drawing/2014/main" val="3316575777"/>
                    </a:ext>
                  </a:extLst>
                </a:gridCol>
                <a:gridCol w="1682717">
                  <a:extLst>
                    <a:ext uri="{9D8B030D-6E8A-4147-A177-3AD203B41FA5}">
                      <a16:colId xmlns:a16="http://schemas.microsoft.com/office/drawing/2014/main" val="605886852"/>
                    </a:ext>
                  </a:extLst>
                </a:gridCol>
                <a:gridCol w="984915">
                  <a:extLst>
                    <a:ext uri="{9D8B030D-6E8A-4147-A177-3AD203B41FA5}">
                      <a16:colId xmlns:a16="http://schemas.microsoft.com/office/drawing/2014/main" val="2368786541"/>
                    </a:ext>
                  </a:extLst>
                </a:gridCol>
                <a:gridCol w="827241">
                  <a:extLst>
                    <a:ext uri="{9D8B030D-6E8A-4147-A177-3AD203B41FA5}">
                      <a16:colId xmlns:a16="http://schemas.microsoft.com/office/drawing/2014/main" val="2356606765"/>
                    </a:ext>
                  </a:extLst>
                </a:gridCol>
                <a:gridCol w="951606">
                  <a:extLst>
                    <a:ext uri="{9D8B030D-6E8A-4147-A177-3AD203B41FA5}">
                      <a16:colId xmlns:a16="http://schemas.microsoft.com/office/drawing/2014/main" val="1771732043"/>
                    </a:ext>
                  </a:extLst>
                </a:gridCol>
              </a:tblGrid>
              <a:tr h="650843">
                <a:tc>
                  <a:txBody>
                    <a:bodyPr/>
                    <a:lstStyle/>
                    <a:p>
                      <a:endParaRPr lang="fr-FR" dirty="0"/>
                    </a:p>
                  </a:txBody>
                  <a:tcPr/>
                </a:tc>
                <a:tc>
                  <a:txBody>
                    <a:bodyPr/>
                    <a:lstStyle/>
                    <a:p>
                      <a:pPr algn="ctr"/>
                      <a:r>
                        <a:rPr lang="fr-FR" sz="1400" dirty="0">
                          <a:latin typeface="Kristen ITC" panose="03050502040202030202" pitchFamily="66" charset="0"/>
                        </a:rPr>
                        <a:t>Contrats Premium </a:t>
                      </a:r>
                    </a:p>
                    <a:p>
                      <a:pPr algn="ctr"/>
                      <a:r>
                        <a:rPr lang="fr-FR" sz="1400" dirty="0">
                          <a:latin typeface="Kristen ITC" panose="03050502040202030202" pitchFamily="66" charset="0"/>
                        </a:rPr>
                        <a:t>Haut de </a:t>
                      </a:r>
                      <a:r>
                        <a:rPr lang="fr-FR" sz="1400" dirty="0" smtClean="0">
                          <a:latin typeface="Kristen ITC" panose="03050502040202030202" pitchFamily="66" charset="0"/>
                        </a:rPr>
                        <a:t>Gamme (</a:t>
                      </a:r>
                      <a:r>
                        <a:rPr lang="fr-FR" sz="1400" dirty="0" err="1" smtClean="0">
                          <a:latin typeface="Kristen ITC" panose="03050502040202030202" pitchFamily="66" charset="0"/>
                        </a:rPr>
                        <a:t>Millevie</a:t>
                      </a:r>
                      <a:r>
                        <a:rPr lang="fr-FR" sz="1400" dirty="0" smtClean="0">
                          <a:latin typeface="Kristen ITC" panose="03050502040202030202" pitchFamily="66" charset="0"/>
                        </a:rPr>
                        <a:t> Premium/</a:t>
                      </a:r>
                      <a:r>
                        <a:rPr lang="fr-FR" sz="1400" dirty="0" err="1" smtClean="0">
                          <a:latin typeface="Kristen ITC" panose="03050502040202030202" pitchFamily="66" charset="0"/>
                        </a:rPr>
                        <a:t>Capi</a:t>
                      </a:r>
                      <a:r>
                        <a:rPr lang="fr-FR" sz="1400" dirty="0" smtClean="0">
                          <a:latin typeface="Kristen ITC" panose="03050502040202030202" pitchFamily="66" charset="0"/>
                        </a:rPr>
                        <a:t> et Nuances Plus/</a:t>
                      </a:r>
                      <a:r>
                        <a:rPr lang="fr-FR" sz="1400" dirty="0" err="1" smtClean="0">
                          <a:latin typeface="Kristen ITC" panose="03050502040202030202" pitchFamily="66" charset="0"/>
                        </a:rPr>
                        <a:t>Capi</a:t>
                      </a:r>
                      <a:r>
                        <a:rPr lang="fr-FR" sz="1400" dirty="0" smtClean="0">
                          <a:latin typeface="Kristen ITC" panose="03050502040202030202" pitchFamily="66" charset="0"/>
                        </a:rPr>
                        <a:t>)</a:t>
                      </a:r>
                      <a:endParaRPr lang="fr-FR" sz="1400" dirty="0">
                        <a:latin typeface="Kristen ITC" panose="03050502040202030202" pitchFamily="66" charset="0"/>
                      </a:endParaRPr>
                    </a:p>
                  </a:txBody>
                  <a:tcPr/>
                </a:tc>
                <a:tc>
                  <a:txBody>
                    <a:bodyPr/>
                    <a:lstStyle/>
                    <a:p>
                      <a:pPr algn="ctr"/>
                      <a:r>
                        <a:rPr lang="fr-FR" sz="1400" dirty="0">
                          <a:latin typeface="Kristen ITC" panose="03050502040202030202" pitchFamily="66" charset="0"/>
                        </a:rPr>
                        <a:t>Contrats</a:t>
                      </a:r>
                      <a:r>
                        <a:rPr lang="fr-FR" sz="1400" baseline="0" dirty="0">
                          <a:latin typeface="Kristen ITC" panose="03050502040202030202" pitchFamily="66" charset="0"/>
                        </a:rPr>
                        <a:t> Premium Gestion </a:t>
                      </a:r>
                      <a:r>
                        <a:rPr lang="fr-FR" sz="1400" baseline="0" dirty="0" smtClean="0">
                          <a:latin typeface="Kristen ITC" panose="03050502040202030202" pitchFamily="66" charset="0"/>
                        </a:rPr>
                        <a:t>Privée (</a:t>
                      </a:r>
                      <a:r>
                        <a:rPr lang="fr-FR" sz="1400" baseline="0" dirty="0" err="1" smtClean="0">
                          <a:latin typeface="Kristen ITC" panose="03050502040202030202" pitchFamily="66" charset="0"/>
                        </a:rPr>
                        <a:t>Millevie</a:t>
                      </a:r>
                      <a:r>
                        <a:rPr lang="fr-FR" sz="1400" baseline="0" dirty="0" smtClean="0">
                          <a:latin typeface="Kristen ITC" panose="03050502040202030202" pitchFamily="66" charset="0"/>
                        </a:rPr>
                        <a:t> Infinie/Nuances Privilège)</a:t>
                      </a:r>
                      <a:endParaRPr lang="fr-FR" sz="1400" dirty="0">
                        <a:latin typeface="Kristen ITC" panose="03050502040202030202" pitchFamily="66" charset="0"/>
                      </a:endParaRPr>
                    </a:p>
                  </a:txBody>
                  <a:tcPr/>
                </a:tc>
                <a:tc>
                  <a:txBody>
                    <a:bodyPr/>
                    <a:lstStyle/>
                    <a:p>
                      <a:pPr algn="ctr"/>
                      <a:r>
                        <a:rPr lang="fr-FR" sz="1300" dirty="0">
                          <a:latin typeface="Kristen ITC" panose="03050502040202030202" pitchFamily="66" charset="0"/>
                        </a:rPr>
                        <a:t>OG/GSM</a:t>
                      </a:r>
                    </a:p>
                  </a:txBody>
                  <a:tcPr/>
                </a:tc>
                <a:tc>
                  <a:txBody>
                    <a:bodyPr/>
                    <a:lstStyle/>
                    <a:p>
                      <a:pPr algn="ctr"/>
                      <a:r>
                        <a:rPr lang="fr-FR" sz="1300" dirty="0" smtClean="0">
                          <a:latin typeface="Kristen ITC" panose="03050502040202030202" pitchFamily="66" charset="0"/>
                        </a:rPr>
                        <a:t>FAF</a:t>
                      </a:r>
                    </a:p>
                    <a:p>
                      <a:pPr algn="ctr"/>
                      <a:r>
                        <a:rPr lang="fr-FR" sz="1300" dirty="0" smtClean="0">
                          <a:latin typeface="Kristen ITC" panose="03050502040202030202" pitchFamily="66" charset="0"/>
                        </a:rPr>
                        <a:t>GP</a:t>
                      </a:r>
                      <a:endParaRPr lang="fr-FR" sz="1300" dirty="0">
                        <a:latin typeface="Kristen ITC" panose="03050502040202030202" pitchFamily="66" charset="0"/>
                      </a:endParaRPr>
                    </a:p>
                  </a:txBody>
                  <a:tcPr/>
                </a:tc>
                <a:tc>
                  <a:txBody>
                    <a:bodyPr/>
                    <a:lstStyle/>
                    <a:p>
                      <a:pPr algn="ctr"/>
                      <a:r>
                        <a:rPr lang="fr-FR" sz="1400" dirty="0">
                          <a:latin typeface="Kristen ITC" panose="03050502040202030202" pitchFamily="66" charset="0"/>
                        </a:rPr>
                        <a:t>SCPI</a:t>
                      </a:r>
                    </a:p>
                  </a:txBody>
                  <a:tcPr/>
                </a:tc>
                <a:extLst>
                  <a:ext uri="{0D108BD9-81ED-4DB2-BD59-A6C34878D82A}">
                    <a16:rowId xmlns:a16="http://schemas.microsoft.com/office/drawing/2014/main" val="3485469562"/>
                  </a:ext>
                </a:extLst>
              </a:tr>
              <a:tr h="3101305">
                <a:tc>
                  <a:txBody>
                    <a:bodyPr/>
                    <a:lstStyle/>
                    <a:p>
                      <a:pPr algn="ctr" fontAlgn="ctr"/>
                      <a:r>
                        <a:rPr lang="fr-FR" sz="2000" b="1" i="0" u="none" strike="noStrike" dirty="0">
                          <a:solidFill>
                            <a:srgbClr val="000000"/>
                          </a:solidFill>
                          <a:effectLst/>
                          <a:latin typeface="Kristen ITC" panose="03050502040202030202" pitchFamily="66" charset="0"/>
                        </a:rPr>
                        <a:t>Gestionnaire de clientèle</a:t>
                      </a:r>
                    </a:p>
                  </a:txBody>
                  <a:tcPr marL="9525" marR="9525" marT="9525" marB="0" anchor="ctr">
                    <a:solidFill>
                      <a:srgbClr val="F5EBEB"/>
                    </a:solidFill>
                  </a:tcPr>
                </a:tc>
                <a:tc>
                  <a:txBody>
                    <a:bodyPr/>
                    <a:lstStyle/>
                    <a:p>
                      <a:r>
                        <a:rPr lang="fr-FR" sz="1200" b="1" dirty="0">
                          <a:solidFill>
                            <a:srgbClr val="FF0000"/>
                          </a:solidFill>
                          <a:latin typeface="Kristen ITC" panose="03050502040202030202" pitchFamily="66" charset="0"/>
                        </a:rPr>
                        <a:t>OUI,</a:t>
                      </a:r>
                      <a:r>
                        <a:rPr lang="fr-FR" sz="1200" b="1" baseline="0" dirty="0">
                          <a:solidFill>
                            <a:srgbClr val="FF0000"/>
                          </a:solidFill>
                          <a:latin typeface="Kristen ITC" panose="03050502040202030202" pitchFamily="66" charset="0"/>
                        </a:rPr>
                        <a:t> dans les limites ci-dessous:</a:t>
                      </a:r>
                      <a:endParaRPr lang="fr-FR" sz="1200" b="1" dirty="0">
                        <a:solidFill>
                          <a:srgbClr val="FF0000"/>
                        </a:solidFill>
                        <a:latin typeface="Kristen ITC" panose="03050502040202030202" pitchFamily="66" charset="0"/>
                      </a:endParaRPr>
                    </a:p>
                    <a:p>
                      <a:endParaRPr lang="fr-FR" sz="1200" dirty="0">
                        <a:latin typeface="Kristen ITC" panose="03050502040202030202" pitchFamily="66" charset="0"/>
                      </a:endParaRPr>
                    </a:p>
                    <a:p>
                      <a:r>
                        <a:rPr lang="fr-FR" sz="1200" dirty="0">
                          <a:latin typeface="Kristen ITC" panose="03050502040202030202" pitchFamily="66" charset="0"/>
                        </a:rPr>
                        <a:t>Plafond de 75 K€ (par opération ou en cumul souscription)</a:t>
                      </a:r>
                    </a:p>
                    <a:p>
                      <a:endParaRPr lang="fr-FR" sz="1200" dirty="0">
                        <a:latin typeface="Kristen ITC" panose="03050502040202030202" pitchFamily="66" charset="0"/>
                      </a:endParaRPr>
                    </a:p>
                    <a:p>
                      <a:r>
                        <a:rPr lang="fr-FR" sz="1200" dirty="0">
                          <a:latin typeface="Kristen ITC" panose="03050502040202030202" pitchFamily="66" charset="0"/>
                        </a:rPr>
                        <a:t> Si cumul &gt; 75 K€, opération plafonnée à 50 K€</a:t>
                      </a:r>
                    </a:p>
                    <a:p>
                      <a:endParaRPr lang="fr-FR" sz="1200" dirty="0">
                        <a:latin typeface="Kristen ITC" panose="03050502040202030202" pitchFamily="66" charset="0"/>
                      </a:endParaRPr>
                    </a:p>
                    <a:p>
                      <a:r>
                        <a:rPr lang="fr-FR" sz="1200" dirty="0">
                          <a:latin typeface="Kristen ITC" panose="03050502040202030202" pitchFamily="66" charset="0"/>
                        </a:rPr>
                        <a:t>Les opérations de retraits et arbitrages peuvent être réalisées dans la limite de 75 K€,  et ce quel que soit l’encours du contrat</a:t>
                      </a:r>
                    </a:p>
                    <a:p>
                      <a:endParaRPr lang="fr-FR" sz="1200" dirty="0">
                        <a:latin typeface="Kristen ITC" panose="03050502040202030202" pitchFamily="66" charset="0"/>
                      </a:endParaRPr>
                    </a:p>
                    <a:p>
                      <a:r>
                        <a:rPr lang="fr-FR" sz="1200" b="1" dirty="0">
                          <a:latin typeface="Kristen ITC" panose="03050502040202030202" pitchFamily="66" charset="0"/>
                        </a:rPr>
                        <a:t>Exclusions</a:t>
                      </a:r>
                      <a:r>
                        <a:rPr lang="fr-FR" sz="1200" dirty="0">
                          <a:latin typeface="Kristen ITC" panose="03050502040202030202" pitchFamily="66" charset="0"/>
                        </a:rPr>
                        <a:t> : Adhésions conjointes, souscriptions démembrées, clause bénéficiaire démembrée"</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endParaRPr lang="fr-FR" sz="1200" b="1" dirty="0">
                        <a:latin typeface="Kristen ITC" panose="03050502040202030202" pitchFamily="66" charset="0"/>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lang="fr-FR" sz="1200" b="1" dirty="0">
                        <a:latin typeface="Kristen ITC" panose="03050502040202030202" pitchFamily="66" charset="0"/>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lang="fr-FR" sz="1200" b="1" dirty="0">
                        <a:latin typeface="Kristen ITC" panose="03050502040202030202" pitchFamily="66" charset="0"/>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lang="fr-FR" sz="1200" b="1" dirty="0">
                        <a:latin typeface="Kristen ITC" panose="03050502040202030202" pitchFamily="66" charset="0"/>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lang="fr-FR" sz="1200" b="1" dirty="0">
                        <a:latin typeface="Kristen ITC" panose="03050502040202030202" pitchFamily="66" charset="0"/>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lang="fr-FR" sz="1200" b="1" dirty="0">
                        <a:latin typeface="Kristen ITC" panose="03050502040202030202" pitchFamily="66" charset="0"/>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lang="fr-FR" sz="1200" b="1" dirty="0">
                        <a:latin typeface="Kristen ITC" panose="03050502040202030202" pitchFamily="66" charset="0"/>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lang="fr-FR" sz="1200" b="1" dirty="0">
                        <a:latin typeface="Kristen ITC" panose="03050502040202030202" pitchFamily="66" charset="0"/>
                      </a:endParaRPr>
                    </a:p>
                    <a:p>
                      <a:pPr marL="0" marR="0" lvl="0" indent="0" algn="ctr" defTabSz="914378" rtl="0" eaLnBrk="1" fontAlgn="auto" latinLnBrk="0" hangingPunct="1">
                        <a:lnSpc>
                          <a:spcPct val="100000"/>
                        </a:lnSpc>
                        <a:spcBef>
                          <a:spcPts val="0"/>
                        </a:spcBef>
                        <a:spcAft>
                          <a:spcPts val="0"/>
                        </a:spcAft>
                        <a:buClrTx/>
                        <a:buSzTx/>
                        <a:buFontTx/>
                        <a:buNone/>
                        <a:tabLst/>
                        <a:defRPr/>
                      </a:pPr>
                      <a:r>
                        <a:rPr lang="fr-FR" sz="1200" b="1" dirty="0">
                          <a:latin typeface="Kristen ITC" panose="03050502040202030202" pitchFamily="66" charset="0"/>
                        </a:rPr>
                        <a:t>NON</a:t>
                      </a:r>
                      <a:endParaRPr lang="fr-FR" sz="1200" dirty="0">
                        <a:latin typeface="Kristen ITC" panose="03050502040202030202" pitchFamily="66" charset="0"/>
                      </a:endParaRPr>
                    </a:p>
                  </a:txBody>
                  <a:tcPr>
                    <a:solidFill>
                      <a:srgbClr val="F5EBEB"/>
                    </a:solidFill>
                  </a:tcPr>
                </a:tc>
                <a:tc>
                  <a:txBody>
                    <a:bodyPr/>
                    <a:lstStyle/>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r>
                        <a:rPr lang="fr-FR" sz="1200" b="1" dirty="0">
                          <a:solidFill>
                            <a:srgbClr val="FF0000"/>
                          </a:solidFill>
                          <a:latin typeface="Kristen ITC" panose="03050502040202030202" pitchFamily="66" charset="0"/>
                        </a:rPr>
                        <a:t>OUI</a:t>
                      </a:r>
                    </a:p>
                  </a:txBody>
                  <a:tcPr/>
                </a:tc>
                <a:tc>
                  <a:txBody>
                    <a:bodyPr/>
                    <a:lstStyle/>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r>
                        <a:rPr lang="fr-FR" sz="1200" b="1" dirty="0">
                          <a:latin typeface="Kristen ITC" panose="03050502040202030202" pitchFamily="66" charset="0"/>
                        </a:rPr>
                        <a:t>NON</a:t>
                      </a:r>
                    </a:p>
                    <a:p>
                      <a:pPr algn="ctr"/>
                      <a:endParaRPr lang="fr-FR" sz="1200" b="1" dirty="0">
                        <a:latin typeface="Kristen ITC" panose="03050502040202030202" pitchFamily="66" charset="0"/>
                      </a:endParaRPr>
                    </a:p>
                  </a:txBody>
                  <a:tcPr/>
                </a:tc>
                <a:tc>
                  <a:txBody>
                    <a:bodyPr/>
                    <a:lstStyle/>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endParaRPr lang="fr-FR" sz="1200" b="1" dirty="0">
                        <a:latin typeface="Kristen ITC" panose="03050502040202030202" pitchFamily="66" charset="0"/>
                      </a:endParaRPr>
                    </a:p>
                    <a:p>
                      <a:pPr algn="ctr"/>
                      <a:r>
                        <a:rPr lang="fr-FR" sz="1200" b="1" dirty="0">
                          <a:latin typeface="Kristen ITC" panose="03050502040202030202" pitchFamily="66" charset="0"/>
                        </a:rPr>
                        <a:t>NON</a:t>
                      </a:r>
                    </a:p>
                  </a:txBody>
                  <a:tcPr>
                    <a:solidFill>
                      <a:srgbClr val="F5EBEB"/>
                    </a:solidFill>
                  </a:tcPr>
                </a:tc>
                <a:extLst>
                  <a:ext uri="{0D108BD9-81ED-4DB2-BD59-A6C34878D82A}">
                    <a16:rowId xmlns:a16="http://schemas.microsoft.com/office/drawing/2014/main" val="1793874308"/>
                  </a:ext>
                </a:extLst>
              </a:tr>
            </a:tbl>
          </a:graphicData>
        </a:graphic>
      </p:graphicFrame>
      <p:sp>
        <p:nvSpPr>
          <p:cNvPr id="9" name="Rectangle 8">
            <a:extLst>
              <a:ext uri="{FF2B5EF4-FFF2-40B4-BE49-F238E27FC236}">
                <a16:creationId xmlns:a16="http://schemas.microsoft.com/office/drawing/2014/main" id="{603B2961-7B8A-45ED-BCD4-C425FDAC4938}"/>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0" name="Image 2" descr="cid:image008.jpg@01D7596C.B409CC40">
            <a:extLst>
              <a:ext uri="{FF2B5EF4-FFF2-40B4-BE49-F238E27FC236}">
                <a16:creationId xmlns:a16="http://schemas.microsoft.com/office/drawing/2014/main" id="{059A47F6-97A2-47A7-B155-040CA85815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76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30309" y="8536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L’ancienne offre</a:t>
            </a:r>
          </a:p>
        </p:txBody>
      </p:sp>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grpSp>
        <p:nvGrpSpPr>
          <p:cNvPr id="22" name="Groupe 21"/>
          <p:cNvGrpSpPr/>
          <p:nvPr/>
        </p:nvGrpSpPr>
        <p:grpSpPr>
          <a:xfrm>
            <a:off x="971600" y="1284490"/>
            <a:ext cx="1904029" cy="1172728"/>
            <a:chOff x="3635896" y="1500840"/>
            <a:chExt cx="1904029" cy="1172728"/>
          </a:xfrm>
        </p:grpSpPr>
        <p:pic>
          <p:nvPicPr>
            <p:cNvPr id="18" name="Image 17"/>
            <p:cNvPicPr>
              <a:picLocks noChangeAspect="1"/>
            </p:cNvPicPr>
            <p:nvPr/>
          </p:nvPicPr>
          <p:blipFill rotWithShape="1">
            <a:blip r:embed="rId2"/>
            <a:srcRect l="10153" t="26375" r="83206" b="65750"/>
            <a:stretch/>
          </p:blipFill>
          <p:spPr>
            <a:xfrm>
              <a:off x="4129729" y="2062661"/>
              <a:ext cx="916362" cy="610907"/>
            </a:xfrm>
            <a:prstGeom prst="rect">
              <a:avLst/>
            </a:prstGeom>
          </p:spPr>
        </p:pic>
        <p:pic>
          <p:nvPicPr>
            <p:cNvPr id="19" name="Image 18"/>
            <p:cNvPicPr>
              <a:picLocks noChangeAspect="1"/>
            </p:cNvPicPr>
            <p:nvPr/>
          </p:nvPicPr>
          <p:blipFill rotWithShape="1">
            <a:blip r:embed="rId3"/>
            <a:srcRect l="10706" t="30313" r="79885" b="64765"/>
            <a:stretch/>
          </p:blipFill>
          <p:spPr>
            <a:xfrm>
              <a:off x="3635896" y="1500840"/>
              <a:ext cx="1904029" cy="560008"/>
            </a:xfrm>
            <a:prstGeom prst="rect">
              <a:avLst/>
            </a:prstGeom>
          </p:spPr>
        </p:pic>
      </p:grpSp>
      <p:sp>
        <p:nvSpPr>
          <p:cNvPr id="7" name="ZoneTexte 6"/>
          <p:cNvSpPr txBox="1">
            <a:spLocks noChangeArrowheads="1"/>
          </p:cNvSpPr>
          <p:nvPr/>
        </p:nvSpPr>
        <p:spPr bwMode="auto">
          <a:xfrm>
            <a:off x="4681594" y="848224"/>
            <a:ext cx="37788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 nouvelle offre</a:t>
            </a:r>
          </a:p>
        </p:txBody>
      </p:sp>
      <p:grpSp>
        <p:nvGrpSpPr>
          <p:cNvPr id="9" name="Groupe 8"/>
          <p:cNvGrpSpPr/>
          <p:nvPr/>
        </p:nvGrpSpPr>
        <p:grpSpPr>
          <a:xfrm>
            <a:off x="5940151" y="1447829"/>
            <a:ext cx="1710190" cy="865104"/>
            <a:chOff x="3347864" y="764704"/>
            <a:chExt cx="1710190" cy="865104"/>
          </a:xfrm>
        </p:grpSpPr>
        <p:sp>
          <p:nvSpPr>
            <p:cNvPr id="10" name="Rectangle 9"/>
            <p:cNvSpPr/>
            <p:nvPr/>
          </p:nvSpPr>
          <p:spPr>
            <a:xfrm>
              <a:off x="3545886" y="1269768"/>
              <a:ext cx="1512168" cy="360040"/>
            </a:xfrm>
            <a:prstGeom prst="rect">
              <a:avLst/>
            </a:prstGeom>
            <a:solidFill>
              <a:srgbClr val="B25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BPCE Vie</a:t>
              </a:r>
            </a:p>
          </p:txBody>
        </p:sp>
        <p:pic>
          <p:nvPicPr>
            <p:cNvPr id="11" name="Image 10"/>
            <p:cNvPicPr>
              <a:picLocks noChangeAspect="1"/>
            </p:cNvPicPr>
            <p:nvPr/>
          </p:nvPicPr>
          <p:blipFill rotWithShape="1">
            <a:blip r:embed="rId4" cstate="print">
              <a:extLst>
                <a:ext uri="{28A0092B-C50C-407E-A947-70E740481C1C}">
                  <a14:useLocalDpi xmlns:a14="http://schemas.microsoft.com/office/drawing/2010/main" val="0"/>
                </a:ext>
              </a:extLst>
            </a:blip>
            <a:srcRect l="8462" t="28853" r="12616" b="28854"/>
            <a:stretch/>
          </p:blipFill>
          <p:spPr>
            <a:xfrm>
              <a:off x="3347864" y="764704"/>
              <a:ext cx="1710190" cy="432048"/>
            </a:xfrm>
            <a:prstGeom prst="rect">
              <a:avLst/>
            </a:prstGeom>
          </p:spPr>
        </p:pic>
      </p:grpSp>
      <p:sp>
        <p:nvSpPr>
          <p:cNvPr id="12" name="ZoneTexte 44">
            <a:hlinkClick r:id="" action="ppaction://noaction"/>
          </p:cNvPr>
          <p:cNvSpPr txBox="1">
            <a:spLocks noChangeArrowheads="1"/>
          </p:cNvSpPr>
          <p:nvPr/>
        </p:nvSpPr>
        <p:spPr bwMode="auto">
          <a:xfrm>
            <a:off x="827584" y="2738798"/>
            <a:ext cx="1790765"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E05D"/>
                </a:solidFill>
                <a:latin typeface="Berlin Sans FB" panose="020E0602020502020306" pitchFamily="34" charset="0"/>
              </a:rPr>
              <a:t>NUANCES PLUS</a:t>
            </a:r>
          </a:p>
        </p:txBody>
      </p:sp>
      <p:sp>
        <p:nvSpPr>
          <p:cNvPr id="13" name="ZoneTexte 44">
            <a:hlinkClick r:id="" action="ppaction://noaction"/>
          </p:cNvPr>
          <p:cNvSpPr txBox="1">
            <a:spLocks noChangeArrowheads="1"/>
          </p:cNvSpPr>
          <p:nvPr/>
        </p:nvSpPr>
        <p:spPr bwMode="auto">
          <a:xfrm>
            <a:off x="5652119" y="2708920"/>
            <a:ext cx="2232248"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3300"/>
                </a:solidFill>
                <a:latin typeface="Berlin Sans FB" panose="020E0602020502020306" pitchFamily="34" charset="0"/>
              </a:rPr>
              <a:t>MILLEVIE </a:t>
            </a:r>
            <a:r>
              <a:rPr lang="fr-FR" altLang="fr-FR" sz="1800" i="1" dirty="0" smtClean="0">
                <a:solidFill>
                  <a:srgbClr val="FF3300"/>
                </a:solidFill>
                <a:latin typeface="Berlin Sans FB" panose="020E0602020502020306" pitchFamily="34" charset="0"/>
              </a:rPr>
              <a:t>PREMIUM </a:t>
            </a:r>
            <a:endParaRPr lang="fr-FR" altLang="fr-FR" sz="1800" i="1" dirty="0">
              <a:solidFill>
                <a:srgbClr val="FF3300"/>
              </a:solidFill>
              <a:latin typeface="Berlin Sans FB" panose="020E0602020502020306" pitchFamily="34" charset="0"/>
            </a:endParaRPr>
          </a:p>
        </p:txBody>
      </p:sp>
      <p:sp>
        <p:nvSpPr>
          <p:cNvPr id="15" name="ZoneTexte 44">
            <a:hlinkClick r:id="" action="ppaction://noaction"/>
          </p:cNvPr>
          <p:cNvSpPr txBox="1">
            <a:spLocks noChangeArrowheads="1"/>
          </p:cNvSpPr>
          <p:nvPr/>
        </p:nvSpPr>
        <p:spPr bwMode="auto">
          <a:xfrm>
            <a:off x="1062904" y="3893384"/>
            <a:ext cx="1790765" cy="369332"/>
          </a:xfrm>
          <a:prstGeom prst="rect">
            <a:avLst/>
          </a:prstGeom>
          <a:blipFill>
            <a:blip r:embed="rId5"/>
            <a:tile tx="0" ty="0" sx="100000" sy="100000" flip="none" algn="tl"/>
          </a:blip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9933"/>
                </a:solidFill>
                <a:latin typeface="Berlin Sans FB" panose="020E0602020502020306" pitchFamily="34" charset="0"/>
              </a:rPr>
              <a:t>NUANCES  CAPI</a:t>
            </a:r>
          </a:p>
        </p:txBody>
      </p:sp>
      <p:sp>
        <p:nvSpPr>
          <p:cNvPr id="17" name="ZoneTexte 44">
            <a:hlinkClick r:id="" action="ppaction://noaction"/>
          </p:cNvPr>
          <p:cNvSpPr txBox="1">
            <a:spLocks noChangeArrowheads="1"/>
          </p:cNvSpPr>
          <p:nvPr/>
        </p:nvSpPr>
        <p:spPr bwMode="auto">
          <a:xfrm>
            <a:off x="5652120" y="3432283"/>
            <a:ext cx="164928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DE0000"/>
                </a:solidFill>
                <a:latin typeface="Berlin Sans FB" panose="020E0602020502020306" pitchFamily="34" charset="0"/>
              </a:rPr>
              <a:t>MILLEVIE CAPI</a:t>
            </a:r>
          </a:p>
        </p:txBody>
      </p:sp>
      <p:sp>
        <p:nvSpPr>
          <p:cNvPr id="2" name="Rectangle 1"/>
          <p:cNvSpPr/>
          <p:nvPr/>
        </p:nvSpPr>
        <p:spPr>
          <a:xfrm rot="20381715">
            <a:off x="72209" y="3614595"/>
            <a:ext cx="1899528" cy="44391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Kristen ITC" panose="03050502040202030202" pitchFamily="66" charset="0"/>
              </a:rPr>
              <a:t>Plus commercialisable</a:t>
            </a:r>
          </a:p>
        </p:txBody>
      </p:sp>
      <p:sp>
        <p:nvSpPr>
          <p:cNvPr id="23" name="Rectangle 22">
            <a:extLst>
              <a:ext uri="{FF2B5EF4-FFF2-40B4-BE49-F238E27FC236}">
                <a16:creationId xmlns:a16="http://schemas.microsoft.com/office/drawing/2014/main" id="{A77E5886-4B43-4179-B6D2-C21631E6D51C}"/>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24" name="Image 2" descr="cid:image008.jpg@01D7596C.B409CC40">
            <a:extLst>
              <a:ext uri="{FF2B5EF4-FFF2-40B4-BE49-F238E27FC236}">
                <a16:creationId xmlns:a16="http://schemas.microsoft.com/office/drawing/2014/main" id="{9D71A1FC-C4C5-4A2C-93F6-2C8F6421D1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03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75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75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75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75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2" grpId="0"/>
      <p:bldP spid="13" grpId="0"/>
      <p:bldP spid="15" grpId="0" animBg="1"/>
      <p:bldP spid="17"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Résultat de recherche d'images pour &quot;feuille de cahier à carreaux&quot;">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2722"/>
          <a:stretch/>
        </p:blipFill>
        <p:spPr bwMode="auto">
          <a:xfrm>
            <a:off x="134937" y="1772816"/>
            <a:ext cx="8863976" cy="434272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ZoneTexte 3"/>
          <p:cNvSpPr txBox="1">
            <a:spLocks noChangeArrowheads="1"/>
          </p:cNvSpPr>
          <p:nvPr/>
        </p:nvSpPr>
        <p:spPr bwMode="auto">
          <a:xfrm>
            <a:off x="-330309" y="8536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L’ancienne offre</a:t>
            </a:r>
          </a:p>
        </p:txBody>
      </p:sp>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grpSp>
        <p:nvGrpSpPr>
          <p:cNvPr id="22" name="Groupe 21"/>
          <p:cNvGrpSpPr/>
          <p:nvPr/>
        </p:nvGrpSpPr>
        <p:grpSpPr>
          <a:xfrm>
            <a:off x="3454295" y="698126"/>
            <a:ext cx="1904029" cy="1172728"/>
            <a:chOff x="3635896" y="1500840"/>
            <a:chExt cx="1904029" cy="1172728"/>
          </a:xfrm>
        </p:grpSpPr>
        <p:pic>
          <p:nvPicPr>
            <p:cNvPr id="18" name="Image 17"/>
            <p:cNvPicPr>
              <a:picLocks noChangeAspect="1"/>
            </p:cNvPicPr>
            <p:nvPr/>
          </p:nvPicPr>
          <p:blipFill rotWithShape="1">
            <a:blip r:embed="rId4"/>
            <a:srcRect l="10153" t="26375" r="83206" b="65750"/>
            <a:stretch/>
          </p:blipFill>
          <p:spPr>
            <a:xfrm>
              <a:off x="4129729" y="2062661"/>
              <a:ext cx="916362" cy="610907"/>
            </a:xfrm>
            <a:prstGeom prst="rect">
              <a:avLst/>
            </a:prstGeom>
          </p:spPr>
        </p:pic>
        <p:pic>
          <p:nvPicPr>
            <p:cNvPr id="19" name="Image 18"/>
            <p:cNvPicPr>
              <a:picLocks noChangeAspect="1"/>
            </p:cNvPicPr>
            <p:nvPr/>
          </p:nvPicPr>
          <p:blipFill rotWithShape="1">
            <a:blip r:embed="rId5"/>
            <a:srcRect l="10706" t="30313" r="79885" b="64765"/>
            <a:stretch/>
          </p:blipFill>
          <p:spPr>
            <a:xfrm>
              <a:off x="3635896" y="1500840"/>
              <a:ext cx="1904029" cy="560008"/>
            </a:xfrm>
            <a:prstGeom prst="rect">
              <a:avLst/>
            </a:prstGeom>
          </p:spPr>
        </p:pic>
      </p:grpSp>
      <p:sp>
        <p:nvSpPr>
          <p:cNvPr id="7" name="ZoneTexte 44">
            <a:hlinkClick r:id="" action="ppaction://noaction"/>
          </p:cNvPr>
          <p:cNvSpPr txBox="1">
            <a:spLocks noChangeArrowheads="1"/>
          </p:cNvSpPr>
          <p:nvPr/>
        </p:nvSpPr>
        <p:spPr bwMode="auto">
          <a:xfrm>
            <a:off x="728790" y="1465391"/>
            <a:ext cx="2160240" cy="430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2200" i="1" dirty="0">
                <a:solidFill>
                  <a:srgbClr val="FFE05D"/>
                </a:solidFill>
                <a:latin typeface="Berlin Sans FB" panose="020E0602020502020306" pitchFamily="34" charset="0"/>
              </a:rPr>
              <a:t>NUANCES PLUS</a:t>
            </a:r>
          </a:p>
        </p:txBody>
      </p:sp>
      <p:sp>
        <p:nvSpPr>
          <p:cNvPr id="9" name="ZoneTexte 8"/>
          <p:cNvSpPr txBox="1">
            <a:spLocks noChangeArrowheads="1"/>
          </p:cNvSpPr>
          <p:nvPr/>
        </p:nvSpPr>
        <p:spPr bwMode="auto">
          <a:xfrm>
            <a:off x="1308215" y="2401846"/>
            <a:ext cx="7112549"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lnSpc>
                <a:spcPct val="150000"/>
              </a:lnSpc>
              <a:spcBef>
                <a:spcPct val="0"/>
              </a:spcBef>
              <a:spcAft>
                <a:spcPct val="0"/>
              </a:spcAft>
              <a:buNone/>
            </a:pPr>
            <a:r>
              <a:rPr lang="fr-FR" altLang="fr-FR" sz="2000" b="1" dirty="0">
                <a:solidFill>
                  <a:prstClr val="black"/>
                </a:solidFill>
                <a:latin typeface="Bradley Hand ITC" panose="03070402050302030203" pitchFamily="66" charset="0"/>
              </a:rPr>
              <a:t>Plus de </a:t>
            </a:r>
            <a:r>
              <a:rPr lang="fr-FR" altLang="fr-FR" sz="2000" b="1" dirty="0">
                <a:solidFill>
                  <a:srgbClr val="FF3300"/>
                </a:solidFill>
                <a:latin typeface="Bradley Hand ITC" panose="03070402050302030203" pitchFamily="66" charset="0"/>
              </a:rPr>
              <a:t>140</a:t>
            </a:r>
            <a:r>
              <a:rPr lang="fr-FR" altLang="fr-FR" sz="2000" b="1" dirty="0">
                <a:solidFill>
                  <a:prstClr val="black"/>
                </a:solidFill>
                <a:latin typeface="Bradley Hand ITC" panose="03070402050302030203" pitchFamily="66" charset="0"/>
              </a:rPr>
              <a:t> supports UC</a:t>
            </a:r>
          </a:p>
          <a:p>
            <a:pPr defTabSz="1219170" fontAlgn="base">
              <a:lnSpc>
                <a:spcPct val="150000"/>
              </a:lnSpc>
              <a:spcBef>
                <a:spcPct val="0"/>
              </a:spcBef>
              <a:spcAft>
                <a:spcPct val="0"/>
              </a:spcAft>
              <a:buNone/>
            </a:pPr>
            <a:r>
              <a:rPr lang="fr-FR" altLang="fr-FR" sz="2000" b="1" dirty="0">
                <a:solidFill>
                  <a:prstClr val="black"/>
                </a:solidFill>
                <a:latin typeface="Bradley Hand ITC" panose="03070402050302030203" pitchFamily="66" charset="0"/>
              </a:rPr>
              <a:t>Adhésion simple par </a:t>
            </a:r>
            <a:r>
              <a:rPr lang="fr-FR" altLang="fr-FR" sz="2000" b="1" dirty="0">
                <a:solidFill>
                  <a:srgbClr val="FF0000"/>
                </a:solidFill>
                <a:latin typeface="Bradley Hand ITC" panose="03070402050302030203" pitchFamily="66" charset="0"/>
              </a:rPr>
              <a:t>Transfert </a:t>
            </a:r>
            <a:r>
              <a:rPr lang="fr-FR" altLang="fr-FR" sz="2000" b="1" dirty="0" err="1">
                <a:solidFill>
                  <a:srgbClr val="FF0000"/>
                </a:solidFill>
                <a:latin typeface="Bradley Hand ITC" panose="03070402050302030203" pitchFamily="66" charset="0"/>
              </a:rPr>
              <a:t>Fourgous</a:t>
            </a:r>
            <a:r>
              <a:rPr lang="fr-FR" altLang="fr-FR" sz="2000" b="1" dirty="0">
                <a:solidFill>
                  <a:srgbClr val="FF0000"/>
                </a:solidFill>
                <a:latin typeface="Bradley Hand ITC" panose="03070402050302030203" pitchFamily="66" charset="0"/>
              </a:rPr>
              <a:t> </a:t>
            </a:r>
            <a:r>
              <a:rPr lang="fr-FR" altLang="fr-FR" sz="2000" b="1" dirty="0">
                <a:latin typeface="Bradley Hand ITC" panose="03070402050302030203" pitchFamily="66" charset="0"/>
              </a:rPr>
              <a:t>ou</a:t>
            </a:r>
            <a:r>
              <a:rPr lang="fr-FR" altLang="fr-FR" sz="2000" b="1" dirty="0">
                <a:solidFill>
                  <a:srgbClr val="FF0000"/>
                </a:solidFill>
                <a:latin typeface="Bradley Hand ITC" panose="03070402050302030203" pitchFamily="66" charset="0"/>
              </a:rPr>
              <a:t> Loi Pacte</a:t>
            </a:r>
          </a:p>
          <a:p>
            <a:pPr defTabSz="1219170" fontAlgn="base">
              <a:lnSpc>
                <a:spcPct val="150000"/>
              </a:lnSpc>
              <a:spcBef>
                <a:spcPct val="0"/>
              </a:spcBef>
              <a:spcAft>
                <a:spcPct val="0"/>
              </a:spcAft>
              <a:buNone/>
            </a:pPr>
            <a:r>
              <a:rPr lang="fr-FR" altLang="fr-FR" sz="2000" b="1" dirty="0">
                <a:solidFill>
                  <a:srgbClr val="FF3300"/>
                </a:solidFill>
                <a:latin typeface="Bradley Hand ITC" panose="03070402050302030203" pitchFamily="66" charset="0"/>
              </a:rPr>
              <a:t>10 000 € </a:t>
            </a:r>
            <a:r>
              <a:rPr lang="fr-FR" altLang="fr-FR" sz="2000" b="1" dirty="0">
                <a:latin typeface="Bradley Hand ITC" panose="03070402050302030203" pitchFamily="66" charset="0"/>
              </a:rPr>
              <a:t>Minimum</a:t>
            </a:r>
          </a:p>
          <a:p>
            <a:pPr defTabSz="1219170" fontAlgn="base">
              <a:lnSpc>
                <a:spcPct val="150000"/>
              </a:lnSpc>
              <a:spcBef>
                <a:spcPct val="0"/>
              </a:spcBef>
              <a:spcAft>
                <a:spcPct val="0"/>
              </a:spcAft>
              <a:buNone/>
            </a:pPr>
            <a:r>
              <a:rPr lang="fr-FR" altLang="fr-FR" sz="2000" b="1" dirty="0">
                <a:latin typeface="Bradley Hand ITC" panose="03070402050302030203" pitchFamily="66" charset="0"/>
              </a:rPr>
              <a:t>Frais sur encours: </a:t>
            </a:r>
            <a:r>
              <a:rPr lang="fr-FR" altLang="fr-FR" sz="2000" b="1" dirty="0">
                <a:solidFill>
                  <a:srgbClr val="FF0000"/>
                </a:solidFill>
                <a:latin typeface="Bradley Hand ITC" panose="03070402050302030203" pitchFamily="66" charset="0"/>
              </a:rPr>
              <a:t>0,75% </a:t>
            </a:r>
            <a:r>
              <a:rPr lang="fr-FR" altLang="fr-FR" sz="2000" b="1" dirty="0">
                <a:latin typeface="Bradley Hand ITC" panose="03070402050302030203" pitchFamily="66" charset="0"/>
              </a:rPr>
              <a:t>sur le fonds €, et </a:t>
            </a:r>
            <a:r>
              <a:rPr lang="fr-FR" altLang="fr-FR" sz="2000" b="1" dirty="0">
                <a:solidFill>
                  <a:srgbClr val="FF0000"/>
                </a:solidFill>
                <a:latin typeface="Bradley Hand ITC" panose="03070402050302030203" pitchFamily="66" charset="0"/>
              </a:rPr>
              <a:t>1% </a:t>
            </a:r>
            <a:r>
              <a:rPr lang="fr-FR" altLang="fr-FR" sz="2000" b="1" dirty="0">
                <a:latin typeface="Bradley Hand ITC" panose="03070402050302030203" pitchFamily="66" charset="0"/>
              </a:rPr>
              <a:t>sur les </a:t>
            </a:r>
            <a:r>
              <a:rPr lang="fr-FR" altLang="fr-FR" sz="2000" b="1" dirty="0" smtClean="0">
                <a:latin typeface="Bradley Hand ITC" panose="03070402050302030203" pitchFamily="66" charset="0"/>
              </a:rPr>
              <a:t>UC,</a:t>
            </a:r>
            <a:r>
              <a:rPr lang="fr-FR" altLang="fr-FR" sz="2000" b="1" dirty="0">
                <a:solidFill>
                  <a:srgbClr val="FF0000"/>
                </a:solidFill>
                <a:latin typeface="Bradley Hand ITC" panose="03070402050302030203" pitchFamily="66" charset="0"/>
              </a:rPr>
              <a:t> </a:t>
            </a:r>
            <a:r>
              <a:rPr lang="fr-FR" altLang="fr-FR" sz="2000" b="1" dirty="0" smtClean="0">
                <a:solidFill>
                  <a:srgbClr val="FF0000"/>
                </a:solidFill>
                <a:latin typeface="Bradley Hand ITC" panose="03070402050302030203" pitchFamily="66" charset="0"/>
              </a:rPr>
              <a:t>1,45% </a:t>
            </a:r>
            <a:r>
              <a:rPr lang="fr-FR" altLang="fr-FR" sz="2000" b="1" dirty="0">
                <a:latin typeface="Bradley Hand ITC" panose="03070402050302030203" pitchFamily="66" charset="0"/>
              </a:rPr>
              <a:t>sur </a:t>
            </a:r>
            <a:r>
              <a:rPr lang="fr-FR" altLang="fr-FR" sz="2000" b="1" dirty="0" smtClean="0">
                <a:latin typeface="Bradley Hand ITC" panose="03070402050302030203" pitchFamily="66" charset="0"/>
              </a:rPr>
              <a:t>Gestion Sous Mandat (Orientation de Gestion)</a:t>
            </a:r>
            <a:endParaRPr lang="fr-FR" altLang="fr-FR" sz="2000" b="1" dirty="0">
              <a:latin typeface="Bradley Hand ITC" panose="03070402050302030203" pitchFamily="66" charset="0"/>
            </a:endParaRPr>
          </a:p>
          <a:p>
            <a:pPr defTabSz="1219170" fontAlgn="base">
              <a:lnSpc>
                <a:spcPct val="150000"/>
              </a:lnSpc>
              <a:spcBef>
                <a:spcPct val="0"/>
              </a:spcBef>
              <a:spcAft>
                <a:spcPct val="0"/>
              </a:spcAft>
              <a:buNone/>
            </a:pPr>
            <a:r>
              <a:rPr lang="fr-FR" altLang="fr-FR" sz="2000" b="1" dirty="0" smtClean="0">
                <a:solidFill>
                  <a:srgbClr val="FF3300"/>
                </a:solidFill>
                <a:latin typeface="Bradley Hand ITC" panose="03070402050302030203" pitchFamily="66" charset="0"/>
              </a:rPr>
              <a:t>4 </a:t>
            </a:r>
            <a:r>
              <a:rPr lang="fr-FR" altLang="fr-FR" sz="2000" b="1" dirty="0">
                <a:latin typeface="Bradley Hand ITC" panose="03070402050302030203" pitchFamily="66" charset="0"/>
              </a:rPr>
              <a:t>options d’arbitrage automatique possibles</a:t>
            </a:r>
          </a:p>
          <a:p>
            <a:pPr defTabSz="1219170" fontAlgn="base">
              <a:lnSpc>
                <a:spcPct val="150000"/>
              </a:lnSpc>
              <a:spcBef>
                <a:spcPct val="0"/>
              </a:spcBef>
              <a:spcAft>
                <a:spcPct val="0"/>
              </a:spcAft>
              <a:buNone/>
            </a:pPr>
            <a:r>
              <a:rPr lang="fr-FR" altLang="fr-FR" sz="2000" b="1" dirty="0">
                <a:latin typeface="Bradley Hand ITC" panose="03070402050302030203" pitchFamily="66" charset="0"/>
              </a:rPr>
              <a:t>Garantie plancher: </a:t>
            </a:r>
            <a:r>
              <a:rPr lang="fr-FR" altLang="fr-FR" sz="2000" b="1" dirty="0">
                <a:solidFill>
                  <a:srgbClr val="FF3300"/>
                </a:solidFill>
                <a:latin typeface="Bradley Hand ITC" panose="03070402050302030203" pitchFamily="66" charset="0"/>
              </a:rPr>
              <a:t>300 000 € </a:t>
            </a:r>
            <a:r>
              <a:rPr lang="fr-FR" altLang="fr-FR" sz="2000" b="1" dirty="0">
                <a:latin typeface="Bradley Hand ITC" panose="03070402050302030203" pitchFamily="66" charset="0"/>
              </a:rPr>
              <a:t>en cas de décès avant </a:t>
            </a:r>
            <a:r>
              <a:rPr lang="fr-FR" altLang="fr-FR" sz="2000" b="1" dirty="0">
                <a:solidFill>
                  <a:srgbClr val="FF3300"/>
                </a:solidFill>
                <a:latin typeface="Bradley Hand ITC" panose="03070402050302030203" pitchFamily="66" charset="0"/>
              </a:rPr>
              <a:t>76 ans</a:t>
            </a:r>
          </a:p>
          <a:p>
            <a:pPr defTabSz="1219170" fontAlgn="base">
              <a:spcBef>
                <a:spcPct val="0"/>
              </a:spcBef>
              <a:spcAft>
                <a:spcPct val="0"/>
              </a:spcAft>
              <a:buNone/>
            </a:pPr>
            <a:endParaRPr lang="fr-FR" altLang="fr-FR" sz="2000" b="1" dirty="0">
              <a:solidFill>
                <a:prstClr val="black"/>
              </a:solidFill>
              <a:latin typeface="Bradley Hand ITC" panose="03070402050302030203" pitchFamily="66" charset="0"/>
            </a:endParaRPr>
          </a:p>
        </p:txBody>
      </p:sp>
      <p:pic>
        <p:nvPicPr>
          <p:cNvPr id="2" name="Image 1"/>
          <p:cNvPicPr>
            <a:picLocks noChangeAspect="1"/>
          </p:cNvPicPr>
          <p:nvPr/>
        </p:nvPicPr>
        <p:blipFill>
          <a:blip r:embed="rId6"/>
          <a:stretch>
            <a:fillRect/>
          </a:stretch>
        </p:blipFill>
        <p:spPr>
          <a:xfrm flipH="1">
            <a:off x="8034849" y="2084503"/>
            <a:ext cx="563134" cy="563134"/>
          </a:xfrm>
          <a:prstGeom prst="rect">
            <a:avLst/>
          </a:prstGeom>
        </p:spPr>
      </p:pic>
      <p:sp>
        <p:nvSpPr>
          <p:cNvPr id="14" name="Rectangle 13">
            <a:extLst>
              <a:ext uri="{FF2B5EF4-FFF2-40B4-BE49-F238E27FC236}">
                <a16:creationId xmlns:a16="http://schemas.microsoft.com/office/drawing/2014/main" id="{193672C3-4365-4282-A1E2-21042F686EDD}"/>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5" name="Image 2" descr="cid:image008.jpg@01D7596C.B409CC40">
            <a:extLst>
              <a:ext uri="{FF2B5EF4-FFF2-40B4-BE49-F238E27FC236}">
                <a16:creationId xmlns:a16="http://schemas.microsoft.com/office/drawing/2014/main" id="{A248F2B5-F71C-4498-8160-7824B60A3D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35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 nouvelle offre</a:t>
            </a:r>
          </a:p>
        </p:txBody>
      </p:sp>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grpSp>
        <p:nvGrpSpPr>
          <p:cNvPr id="5" name="Groupe 4"/>
          <p:cNvGrpSpPr/>
          <p:nvPr/>
        </p:nvGrpSpPr>
        <p:grpSpPr>
          <a:xfrm>
            <a:off x="3347864" y="764704"/>
            <a:ext cx="1710190" cy="865104"/>
            <a:chOff x="3347864" y="764704"/>
            <a:chExt cx="1710190" cy="865104"/>
          </a:xfrm>
        </p:grpSpPr>
        <p:sp>
          <p:nvSpPr>
            <p:cNvPr id="2" name="Rectangle 1"/>
            <p:cNvSpPr/>
            <p:nvPr/>
          </p:nvSpPr>
          <p:spPr>
            <a:xfrm>
              <a:off x="3545886" y="1269768"/>
              <a:ext cx="1512168" cy="360040"/>
            </a:xfrm>
            <a:prstGeom prst="rect">
              <a:avLst/>
            </a:prstGeom>
            <a:solidFill>
              <a:srgbClr val="B25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BPCE Vie</a:t>
              </a:r>
            </a:p>
          </p:txBody>
        </p:sp>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8462" t="28853" r="12616" b="28854"/>
            <a:stretch/>
          </p:blipFill>
          <p:spPr>
            <a:xfrm>
              <a:off x="3347864" y="764704"/>
              <a:ext cx="1710190" cy="432048"/>
            </a:xfrm>
            <a:prstGeom prst="rect">
              <a:avLst/>
            </a:prstGeom>
          </p:spPr>
        </p:pic>
      </p:grpSp>
      <p:sp>
        <p:nvSpPr>
          <p:cNvPr id="7" name="ZoneTexte 44">
            <a:hlinkClick r:id="" action="ppaction://noaction"/>
          </p:cNvPr>
          <p:cNvSpPr txBox="1">
            <a:spLocks noChangeArrowheads="1"/>
          </p:cNvSpPr>
          <p:nvPr/>
        </p:nvSpPr>
        <p:spPr bwMode="auto">
          <a:xfrm>
            <a:off x="611560" y="1449400"/>
            <a:ext cx="2592288" cy="430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2200" i="1" dirty="0">
                <a:solidFill>
                  <a:srgbClr val="FF3300"/>
                </a:solidFill>
                <a:latin typeface="Berlin Sans FB" panose="020E0602020502020306" pitchFamily="34" charset="0"/>
              </a:rPr>
              <a:t>MILLEVIE PREMIUM </a:t>
            </a:r>
          </a:p>
        </p:txBody>
      </p:sp>
      <p:pic>
        <p:nvPicPr>
          <p:cNvPr id="10" name="Picture 2" descr="Résultat de recherche d'images pour &quot;feuille de cahier à carreaux&quot;">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2722"/>
          <a:stretch/>
        </p:blipFill>
        <p:spPr bwMode="auto">
          <a:xfrm>
            <a:off x="134937" y="1818182"/>
            <a:ext cx="8771379" cy="429735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1" name="ZoneTexte 10"/>
          <p:cNvSpPr txBox="1">
            <a:spLocks noChangeArrowheads="1"/>
          </p:cNvSpPr>
          <p:nvPr/>
        </p:nvSpPr>
        <p:spPr bwMode="auto">
          <a:xfrm>
            <a:off x="1419845" y="2453637"/>
            <a:ext cx="77024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lnSpc>
                <a:spcPct val="150000"/>
              </a:lnSpc>
              <a:spcBef>
                <a:spcPct val="0"/>
              </a:spcBef>
              <a:spcAft>
                <a:spcPct val="0"/>
              </a:spcAft>
              <a:buNone/>
            </a:pPr>
            <a:r>
              <a:rPr lang="fr-FR" altLang="fr-FR" sz="2000" b="1" dirty="0">
                <a:solidFill>
                  <a:prstClr val="black"/>
                </a:solidFill>
                <a:latin typeface="Bradley Hand ITC" panose="03070402050302030203" pitchFamily="66" charset="0"/>
              </a:rPr>
              <a:t>Plus de </a:t>
            </a:r>
            <a:r>
              <a:rPr lang="fr-FR" altLang="fr-FR" sz="2000" b="1" dirty="0">
                <a:solidFill>
                  <a:srgbClr val="FF0000"/>
                </a:solidFill>
                <a:latin typeface="Bradley Hand ITC" panose="03070402050302030203" pitchFamily="66" charset="0"/>
              </a:rPr>
              <a:t>80 </a:t>
            </a:r>
            <a:r>
              <a:rPr lang="fr-FR" altLang="fr-FR" sz="2000" b="1" dirty="0">
                <a:solidFill>
                  <a:prstClr val="black"/>
                </a:solidFill>
                <a:latin typeface="Bradley Hand ITC" panose="03070402050302030203" pitchFamily="66" charset="0"/>
              </a:rPr>
              <a:t>supports UC</a:t>
            </a:r>
          </a:p>
          <a:p>
            <a:pPr defTabSz="1219170" fontAlgn="base">
              <a:lnSpc>
                <a:spcPct val="150000"/>
              </a:lnSpc>
              <a:spcBef>
                <a:spcPct val="0"/>
              </a:spcBef>
              <a:spcAft>
                <a:spcPct val="0"/>
              </a:spcAft>
              <a:buNone/>
            </a:pPr>
            <a:r>
              <a:rPr lang="fr-FR" altLang="fr-FR" sz="2000" b="1" dirty="0">
                <a:solidFill>
                  <a:prstClr val="black"/>
                </a:solidFill>
                <a:latin typeface="Bradley Hand ITC" panose="03070402050302030203" pitchFamily="66" charset="0"/>
              </a:rPr>
              <a:t>Adhésion simple, conjointe, ou démembrée</a:t>
            </a:r>
          </a:p>
          <a:p>
            <a:pPr defTabSz="1219170" fontAlgn="base">
              <a:lnSpc>
                <a:spcPct val="150000"/>
              </a:lnSpc>
              <a:spcBef>
                <a:spcPct val="0"/>
              </a:spcBef>
              <a:spcAft>
                <a:spcPct val="0"/>
              </a:spcAft>
              <a:buNone/>
            </a:pPr>
            <a:r>
              <a:rPr lang="fr-FR" altLang="fr-FR" sz="2000" b="1" dirty="0">
                <a:solidFill>
                  <a:prstClr val="black"/>
                </a:solidFill>
                <a:latin typeface="Bradley Hand ITC" panose="03070402050302030203" pitchFamily="66" charset="0"/>
              </a:rPr>
              <a:t>2 modes de gestion: </a:t>
            </a:r>
            <a:r>
              <a:rPr lang="fr-FR" altLang="fr-FR" sz="2000" b="1" dirty="0">
                <a:solidFill>
                  <a:srgbClr val="FF3300"/>
                </a:solidFill>
                <a:latin typeface="Bradley Hand ITC" panose="03070402050302030203" pitchFamily="66" charset="0"/>
              </a:rPr>
              <a:t>Libre</a:t>
            </a:r>
            <a:r>
              <a:rPr lang="fr-FR" altLang="fr-FR" sz="2000" b="1" dirty="0">
                <a:solidFill>
                  <a:prstClr val="black"/>
                </a:solidFill>
                <a:latin typeface="Bradley Hand ITC" panose="03070402050302030203" pitchFamily="66" charset="0"/>
              </a:rPr>
              <a:t> ou </a:t>
            </a:r>
            <a:r>
              <a:rPr lang="fr-FR" altLang="fr-FR" sz="2000" b="1" dirty="0">
                <a:solidFill>
                  <a:srgbClr val="FF3300"/>
                </a:solidFill>
                <a:latin typeface="Bradley Hand ITC" panose="03070402050302030203" pitchFamily="66" charset="0"/>
              </a:rPr>
              <a:t>Orientation de Gestion (OG)</a:t>
            </a:r>
          </a:p>
          <a:p>
            <a:pPr defTabSz="1219170" fontAlgn="base">
              <a:lnSpc>
                <a:spcPct val="150000"/>
              </a:lnSpc>
              <a:spcBef>
                <a:spcPct val="0"/>
              </a:spcBef>
              <a:spcAft>
                <a:spcPct val="0"/>
              </a:spcAft>
              <a:buNone/>
            </a:pPr>
            <a:r>
              <a:rPr lang="fr-FR" altLang="fr-FR" sz="2000" b="1" dirty="0">
                <a:solidFill>
                  <a:srgbClr val="FF3300"/>
                </a:solidFill>
                <a:latin typeface="Bradley Hand ITC" panose="03070402050302030203" pitchFamily="66" charset="0"/>
              </a:rPr>
              <a:t>15 000 € </a:t>
            </a:r>
            <a:r>
              <a:rPr lang="fr-FR" altLang="fr-FR" sz="2000" b="1" dirty="0">
                <a:latin typeface="Bradley Hand ITC" panose="03070402050302030203" pitchFamily="66" charset="0"/>
              </a:rPr>
              <a:t>Minimum, et pour l’</a:t>
            </a:r>
            <a:r>
              <a:rPr lang="fr-FR" altLang="fr-FR" sz="2000" b="1" dirty="0">
                <a:solidFill>
                  <a:srgbClr val="FF3300"/>
                </a:solidFill>
                <a:latin typeface="Bradley Hand ITC" panose="03070402050302030203" pitchFamily="66" charset="0"/>
              </a:rPr>
              <a:t>OG</a:t>
            </a:r>
            <a:r>
              <a:rPr lang="fr-FR" altLang="fr-FR" sz="2000" b="1" dirty="0">
                <a:latin typeface="Bradley Hand ITC" panose="03070402050302030203" pitchFamily="66" charset="0"/>
              </a:rPr>
              <a:t> un minimum de </a:t>
            </a:r>
            <a:r>
              <a:rPr lang="fr-FR" altLang="fr-FR" sz="2000" b="1" dirty="0">
                <a:solidFill>
                  <a:srgbClr val="FF3300"/>
                </a:solidFill>
                <a:latin typeface="Bradley Hand ITC" panose="03070402050302030203" pitchFamily="66" charset="0"/>
              </a:rPr>
              <a:t>10 000 €</a:t>
            </a:r>
          </a:p>
          <a:p>
            <a:pPr defTabSz="1219170" fontAlgn="base">
              <a:lnSpc>
                <a:spcPct val="150000"/>
              </a:lnSpc>
              <a:spcBef>
                <a:spcPct val="0"/>
              </a:spcBef>
              <a:spcAft>
                <a:spcPct val="0"/>
              </a:spcAft>
              <a:buNone/>
            </a:pPr>
            <a:r>
              <a:rPr lang="fr-FR" altLang="fr-FR" sz="2000" b="1" dirty="0">
                <a:latin typeface="Bradley Hand ITC" panose="03070402050302030203" pitchFamily="66" charset="0"/>
              </a:rPr>
              <a:t>Frais sur encours: </a:t>
            </a:r>
            <a:r>
              <a:rPr lang="fr-FR" altLang="fr-FR" sz="2000" b="1" dirty="0">
                <a:solidFill>
                  <a:srgbClr val="FF0000"/>
                </a:solidFill>
                <a:latin typeface="Bradley Hand ITC" panose="03070402050302030203" pitchFamily="66" charset="0"/>
              </a:rPr>
              <a:t>0,60% </a:t>
            </a:r>
            <a:r>
              <a:rPr lang="fr-FR" altLang="fr-FR" sz="2000" b="1" dirty="0">
                <a:latin typeface="Bradley Hand ITC" panose="03070402050302030203" pitchFamily="66" charset="0"/>
              </a:rPr>
              <a:t>sur le fonds €, </a:t>
            </a:r>
            <a:r>
              <a:rPr lang="fr-FR" altLang="fr-FR" sz="2000" b="1" dirty="0">
                <a:solidFill>
                  <a:srgbClr val="FF0000"/>
                </a:solidFill>
                <a:latin typeface="Bradley Hand ITC" panose="03070402050302030203" pitchFamily="66" charset="0"/>
              </a:rPr>
              <a:t>0,95% </a:t>
            </a:r>
            <a:r>
              <a:rPr lang="fr-FR" altLang="fr-FR" sz="2000" b="1" dirty="0">
                <a:latin typeface="Bradley Hand ITC" panose="03070402050302030203" pitchFamily="66" charset="0"/>
              </a:rPr>
              <a:t>sur les UC, </a:t>
            </a:r>
            <a:r>
              <a:rPr lang="fr-FR" altLang="fr-FR" sz="2000" b="1" dirty="0">
                <a:solidFill>
                  <a:srgbClr val="FF0000"/>
                </a:solidFill>
                <a:latin typeface="Bradley Hand ITC" panose="03070402050302030203" pitchFamily="66" charset="0"/>
              </a:rPr>
              <a:t>1,40% </a:t>
            </a:r>
            <a:r>
              <a:rPr lang="fr-FR" altLang="fr-FR" sz="2000" b="1" dirty="0">
                <a:latin typeface="Bradley Hand ITC" panose="03070402050302030203" pitchFamily="66" charset="0"/>
              </a:rPr>
              <a:t>sur Orientation de Gestion</a:t>
            </a:r>
          </a:p>
          <a:p>
            <a:pPr defTabSz="1219170" fontAlgn="base">
              <a:lnSpc>
                <a:spcPct val="150000"/>
              </a:lnSpc>
              <a:spcBef>
                <a:spcPct val="0"/>
              </a:spcBef>
              <a:spcAft>
                <a:spcPct val="0"/>
              </a:spcAft>
              <a:buNone/>
            </a:pPr>
            <a:r>
              <a:rPr lang="fr-FR" altLang="fr-FR" sz="2000" b="1" dirty="0">
                <a:solidFill>
                  <a:srgbClr val="FF3300"/>
                </a:solidFill>
                <a:latin typeface="Bradley Hand ITC" panose="03070402050302030203" pitchFamily="66" charset="0"/>
              </a:rPr>
              <a:t>4 </a:t>
            </a:r>
            <a:r>
              <a:rPr lang="fr-FR" altLang="fr-FR" sz="2000" b="1" dirty="0">
                <a:latin typeface="Bradley Hand ITC" panose="03070402050302030203" pitchFamily="66" charset="0"/>
              </a:rPr>
              <a:t>options d’arbitrage automatique possibles</a:t>
            </a:r>
          </a:p>
          <a:p>
            <a:pPr defTabSz="1219170" fontAlgn="base">
              <a:lnSpc>
                <a:spcPct val="150000"/>
              </a:lnSpc>
              <a:spcBef>
                <a:spcPct val="0"/>
              </a:spcBef>
              <a:spcAft>
                <a:spcPct val="0"/>
              </a:spcAft>
              <a:buNone/>
            </a:pPr>
            <a:r>
              <a:rPr lang="fr-FR" altLang="fr-FR" sz="2000" b="1" dirty="0">
                <a:latin typeface="Bradley Hand ITC" panose="03070402050302030203" pitchFamily="66" charset="0"/>
              </a:rPr>
              <a:t>Garantie plancher: </a:t>
            </a:r>
            <a:r>
              <a:rPr lang="fr-FR" altLang="fr-FR" sz="2000" b="1" dirty="0">
                <a:solidFill>
                  <a:srgbClr val="FF3300"/>
                </a:solidFill>
                <a:latin typeface="Bradley Hand ITC" panose="03070402050302030203" pitchFamily="66" charset="0"/>
              </a:rPr>
              <a:t>300 000 € </a:t>
            </a:r>
            <a:r>
              <a:rPr lang="fr-FR" altLang="fr-FR" sz="2000" b="1" dirty="0">
                <a:latin typeface="Bradley Hand ITC" panose="03070402050302030203" pitchFamily="66" charset="0"/>
              </a:rPr>
              <a:t>en cas de décès avant </a:t>
            </a:r>
            <a:r>
              <a:rPr lang="fr-FR" altLang="fr-FR" sz="2000" b="1" dirty="0">
                <a:solidFill>
                  <a:srgbClr val="FF3300"/>
                </a:solidFill>
                <a:latin typeface="Bradley Hand ITC" panose="03070402050302030203" pitchFamily="66" charset="0"/>
              </a:rPr>
              <a:t>85 ans</a:t>
            </a:r>
            <a:endParaRPr lang="fr-FR" altLang="fr-FR" sz="2000" b="1" dirty="0">
              <a:solidFill>
                <a:prstClr val="black"/>
              </a:solidFill>
              <a:latin typeface="Bradley Hand ITC" panose="03070402050302030203" pitchFamily="66" charset="0"/>
            </a:endParaRPr>
          </a:p>
        </p:txBody>
      </p:sp>
      <p:pic>
        <p:nvPicPr>
          <p:cNvPr id="12" name="Image 11"/>
          <p:cNvPicPr>
            <a:picLocks noChangeAspect="1"/>
          </p:cNvPicPr>
          <p:nvPr/>
        </p:nvPicPr>
        <p:blipFill>
          <a:blip r:embed="rId5"/>
          <a:stretch>
            <a:fillRect/>
          </a:stretch>
        </p:blipFill>
        <p:spPr>
          <a:xfrm flipH="1">
            <a:off x="8034849" y="1746706"/>
            <a:ext cx="563134" cy="563134"/>
          </a:xfrm>
          <a:prstGeom prst="rect">
            <a:avLst/>
          </a:prstGeom>
        </p:spPr>
      </p:pic>
      <p:sp>
        <p:nvSpPr>
          <p:cNvPr id="15" name="Rectangle 14">
            <a:extLst>
              <a:ext uri="{FF2B5EF4-FFF2-40B4-BE49-F238E27FC236}">
                <a16:creationId xmlns:a16="http://schemas.microsoft.com/office/drawing/2014/main" id="{BEAE5F85-9526-433B-B564-8FEE5BA58A88}"/>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6" name="Image 2" descr="cid:image008.jpg@01D7596C.B409CC40">
            <a:extLst>
              <a:ext uri="{FF2B5EF4-FFF2-40B4-BE49-F238E27FC236}">
                <a16:creationId xmlns:a16="http://schemas.microsoft.com/office/drawing/2014/main" id="{EEE7FF25-BE63-48C1-A48F-BEA92829CB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75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7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grpSp>
        <p:nvGrpSpPr>
          <p:cNvPr id="5" name="Groupe 4"/>
          <p:cNvGrpSpPr/>
          <p:nvPr/>
        </p:nvGrpSpPr>
        <p:grpSpPr>
          <a:xfrm>
            <a:off x="3347864" y="764704"/>
            <a:ext cx="1710190" cy="865104"/>
            <a:chOff x="3347864" y="764704"/>
            <a:chExt cx="1710190" cy="865104"/>
          </a:xfrm>
        </p:grpSpPr>
        <p:sp>
          <p:nvSpPr>
            <p:cNvPr id="2" name="Rectangle 1"/>
            <p:cNvSpPr/>
            <p:nvPr/>
          </p:nvSpPr>
          <p:spPr>
            <a:xfrm>
              <a:off x="3545886" y="1269768"/>
              <a:ext cx="1512168" cy="360040"/>
            </a:xfrm>
            <a:prstGeom prst="rect">
              <a:avLst/>
            </a:prstGeom>
            <a:solidFill>
              <a:srgbClr val="B25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BPCE Vie</a:t>
              </a:r>
            </a:p>
          </p:txBody>
        </p:sp>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8462" t="28853" r="12616" b="28854"/>
            <a:stretch/>
          </p:blipFill>
          <p:spPr>
            <a:xfrm>
              <a:off x="3347864" y="764704"/>
              <a:ext cx="1710190" cy="432048"/>
            </a:xfrm>
            <a:prstGeom prst="rect">
              <a:avLst/>
            </a:prstGeom>
          </p:spPr>
        </p:pic>
      </p:grpSp>
      <p:sp>
        <p:nvSpPr>
          <p:cNvPr id="8" name="ZoneTexte 44">
            <a:hlinkClick r:id="" action="ppaction://noaction"/>
          </p:cNvPr>
          <p:cNvSpPr txBox="1">
            <a:spLocks noChangeArrowheads="1"/>
          </p:cNvSpPr>
          <p:nvPr/>
        </p:nvSpPr>
        <p:spPr bwMode="auto">
          <a:xfrm>
            <a:off x="614304" y="1463883"/>
            <a:ext cx="1978875" cy="430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2200" i="1" dirty="0">
                <a:solidFill>
                  <a:srgbClr val="DE0000"/>
                </a:solidFill>
                <a:latin typeface="Berlin Sans FB" panose="020E0602020502020306" pitchFamily="34" charset="0"/>
              </a:rPr>
              <a:t>MILLEVIE CAPI</a:t>
            </a:r>
          </a:p>
        </p:txBody>
      </p:sp>
      <p:pic>
        <p:nvPicPr>
          <p:cNvPr id="9" name="Picture 2" descr="Résultat de recherche d'images pour &quot;feuille de cahier à carreaux&quot;">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2722"/>
          <a:stretch/>
        </p:blipFill>
        <p:spPr bwMode="auto">
          <a:xfrm>
            <a:off x="134937" y="1844824"/>
            <a:ext cx="8771379" cy="429735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0" name="ZoneTexte 9"/>
          <p:cNvSpPr txBox="1">
            <a:spLocks noChangeArrowheads="1"/>
          </p:cNvSpPr>
          <p:nvPr/>
        </p:nvSpPr>
        <p:spPr bwMode="auto">
          <a:xfrm>
            <a:off x="1419845" y="2451660"/>
            <a:ext cx="77024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lnSpc>
                <a:spcPct val="150000"/>
              </a:lnSpc>
              <a:spcBef>
                <a:spcPct val="0"/>
              </a:spcBef>
              <a:spcAft>
                <a:spcPct val="0"/>
              </a:spcAft>
              <a:buNone/>
            </a:pPr>
            <a:r>
              <a:rPr lang="fr-FR" altLang="fr-FR" sz="2000" b="1" dirty="0">
                <a:solidFill>
                  <a:prstClr val="black"/>
                </a:solidFill>
                <a:latin typeface="Bradley Hand ITC" panose="03070402050302030203" pitchFamily="66" charset="0"/>
              </a:rPr>
              <a:t>Plus de </a:t>
            </a:r>
            <a:r>
              <a:rPr lang="fr-FR" altLang="fr-FR" sz="2000" b="1" dirty="0">
                <a:solidFill>
                  <a:srgbClr val="FF0000"/>
                </a:solidFill>
                <a:latin typeface="Bradley Hand ITC" panose="03070402050302030203" pitchFamily="66" charset="0"/>
              </a:rPr>
              <a:t>80 </a:t>
            </a:r>
            <a:r>
              <a:rPr lang="fr-FR" altLang="fr-FR" sz="2000" b="1" dirty="0">
                <a:solidFill>
                  <a:prstClr val="black"/>
                </a:solidFill>
                <a:latin typeface="Bradley Hand ITC" panose="03070402050302030203" pitchFamily="66" charset="0"/>
              </a:rPr>
              <a:t>supports UC</a:t>
            </a:r>
          </a:p>
          <a:p>
            <a:pPr defTabSz="1219170" fontAlgn="base">
              <a:lnSpc>
                <a:spcPct val="150000"/>
              </a:lnSpc>
              <a:spcBef>
                <a:spcPct val="0"/>
              </a:spcBef>
              <a:spcAft>
                <a:spcPct val="0"/>
              </a:spcAft>
              <a:buNone/>
            </a:pPr>
            <a:r>
              <a:rPr lang="fr-FR" altLang="fr-FR" sz="2000" b="1" dirty="0">
                <a:solidFill>
                  <a:prstClr val="black"/>
                </a:solidFill>
                <a:latin typeface="Bradley Hand ITC" panose="03070402050302030203" pitchFamily="66" charset="0"/>
              </a:rPr>
              <a:t>Adhésion simple, conjointe, ou démembrée</a:t>
            </a:r>
          </a:p>
          <a:p>
            <a:pPr defTabSz="1219170" fontAlgn="base">
              <a:lnSpc>
                <a:spcPct val="150000"/>
              </a:lnSpc>
              <a:spcBef>
                <a:spcPct val="0"/>
              </a:spcBef>
              <a:spcAft>
                <a:spcPct val="0"/>
              </a:spcAft>
              <a:buNone/>
            </a:pPr>
            <a:r>
              <a:rPr lang="fr-FR" altLang="fr-FR" sz="2000" b="1" dirty="0">
                <a:solidFill>
                  <a:prstClr val="black"/>
                </a:solidFill>
                <a:latin typeface="Bradley Hand ITC" panose="03070402050302030203" pitchFamily="66" charset="0"/>
              </a:rPr>
              <a:t>2 modes de gestion: </a:t>
            </a:r>
            <a:r>
              <a:rPr lang="fr-FR" altLang="fr-FR" sz="2000" b="1" dirty="0">
                <a:solidFill>
                  <a:srgbClr val="FF3300"/>
                </a:solidFill>
                <a:latin typeface="Bradley Hand ITC" panose="03070402050302030203" pitchFamily="66" charset="0"/>
              </a:rPr>
              <a:t>Libre</a:t>
            </a:r>
            <a:r>
              <a:rPr lang="fr-FR" altLang="fr-FR" sz="2000" b="1" dirty="0">
                <a:solidFill>
                  <a:prstClr val="black"/>
                </a:solidFill>
                <a:latin typeface="Bradley Hand ITC" panose="03070402050302030203" pitchFamily="66" charset="0"/>
              </a:rPr>
              <a:t> ou </a:t>
            </a:r>
            <a:r>
              <a:rPr lang="fr-FR" altLang="fr-FR" sz="2000" b="1" dirty="0">
                <a:solidFill>
                  <a:srgbClr val="FF3300"/>
                </a:solidFill>
                <a:latin typeface="Bradley Hand ITC" panose="03070402050302030203" pitchFamily="66" charset="0"/>
              </a:rPr>
              <a:t>Orientation de Gestion (OG)</a:t>
            </a:r>
          </a:p>
          <a:p>
            <a:pPr defTabSz="1219170" fontAlgn="base">
              <a:lnSpc>
                <a:spcPct val="150000"/>
              </a:lnSpc>
              <a:spcBef>
                <a:spcPct val="0"/>
              </a:spcBef>
              <a:spcAft>
                <a:spcPct val="0"/>
              </a:spcAft>
              <a:buNone/>
            </a:pPr>
            <a:r>
              <a:rPr lang="fr-FR" altLang="fr-FR" sz="2000" b="1" dirty="0">
                <a:solidFill>
                  <a:srgbClr val="FF3300"/>
                </a:solidFill>
                <a:latin typeface="Bradley Hand ITC" panose="03070402050302030203" pitchFamily="66" charset="0"/>
              </a:rPr>
              <a:t>10 000 € </a:t>
            </a:r>
            <a:r>
              <a:rPr lang="fr-FR" altLang="fr-FR" sz="2000" b="1" dirty="0">
                <a:latin typeface="Bradley Hand ITC" panose="03070402050302030203" pitchFamily="66" charset="0"/>
              </a:rPr>
              <a:t>Minimum, et pour l’</a:t>
            </a:r>
            <a:r>
              <a:rPr lang="fr-FR" altLang="fr-FR" sz="2000" b="1" dirty="0">
                <a:solidFill>
                  <a:srgbClr val="FF3300"/>
                </a:solidFill>
                <a:latin typeface="Bradley Hand ITC" panose="03070402050302030203" pitchFamily="66" charset="0"/>
              </a:rPr>
              <a:t>OG</a:t>
            </a:r>
            <a:r>
              <a:rPr lang="fr-FR" altLang="fr-FR" sz="2000" b="1" dirty="0">
                <a:latin typeface="Bradley Hand ITC" panose="03070402050302030203" pitchFamily="66" charset="0"/>
              </a:rPr>
              <a:t> un minimum de </a:t>
            </a:r>
            <a:r>
              <a:rPr lang="fr-FR" altLang="fr-FR" sz="2000" b="1" dirty="0">
                <a:solidFill>
                  <a:srgbClr val="FF3300"/>
                </a:solidFill>
                <a:latin typeface="Bradley Hand ITC" panose="03070402050302030203" pitchFamily="66" charset="0"/>
              </a:rPr>
              <a:t>10 000 €</a:t>
            </a:r>
          </a:p>
          <a:p>
            <a:pPr defTabSz="1219170" fontAlgn="base">
              <a:lnSpc>
                <a:spcPct val="150000"/>
              </a:lnSpc>
              <a:spcBef>
                <a:spcPct val="0"/>
              </a:spcBef>
              <a:spcAft>
                <a:spcPct val="0"/>
              </a:spcAft>
              <a:buNone/>
            </a:pPr>
            <a:r>
              <a:rPr lang="fr-FR" altLang="fr-FR" sz="2000" b="1" dirty="0">
                <a:latin typeface="Bradley Hand ITC" panose="03070402050302030203" pitchFamily="66" charset="0"/>
              </a:rPr>
              <a:t>Frais sur encours: </a:t>
            </a:r>
            <a:r>
              <a:rPr lang="fr-FR" altLang="fr-FR" sz="2000" b="1" dirty="0">
                <a:solidFill>
                  <a:srgbClr val="FF0000"/>
                </a:solidFill>
                <a:latin typeface="Bradley Hand ITC" panose="03070402050302030203" pitchFamily="66" charset="0"/>
              </a:rPr>
              <a:t>0,60% </a:t>
            </a:r>
            <a:r>
              <a:rPr lang="fr-FR" altLang="fr-FR" sz="2000" b="1" dirty="0">
                <a:latin typeface="Bradley Hand ITC" panose="03070402050302030203" pitchFamily="66" charset="0"/>
              </a:rPr>
              <a:t>sur le fonds €, </a:t>
            </a:r>
            <a:r>
              <a:rPr lang="fr-FR" altLang="fr-FR" sz="2000" b="1" dirty="0">
                <a:solidFill>
                  <a:srgbClr val="FF0000"/>
                </a:solidFill>
                <a:latin typeface="Bradley Hand ITC" panose="03070402050302030203" pitchFamily="66" charset="0"/>
              </a:rPr>
              <a:t>0,95% </a:t>
            </a:r>
            <a:r>
              <a:rPr lang="fr-FR" altLang="fr-FR" sz="2000" b="1" dirty="0">
                <a:latin typeface="Bradley Hand ITC" panose="03070402050302030203" pitchFamily="66" charset="0"/>
              </a:rPr>
              <a:t>sur les UC, </a:t>
            </a:r>
            <a:r>
              <a:rPr lang="fr-FR" altLang="fr-FR" sz="2000" b="1" dirty="0">
                <a:solidFill>
                  <a:srgbClr val="FF0000"/>
                </a:solidFill>
                <a:latin typeface="Bradley Hand ITC" panose="03070402050302030203" pitchFamily="66" charset="0"/>
              </a:rPr>
              <a:t>1,40% </a:t>
            </a:r>
            <a:r>
              <a:rPr lang="fr-FR" altLang="fr-FR" sz="2000" b="1" dirty="0">
                <a:latin typeface="Bradley Hand ITC" panose="03070402050302030203" pitchFamily="66" charset="0"/>
              </a:rPr>
              <a:t>sur l’Orientation de Gestion</a:t>
            </a:r>
          </a:p>
          <a:p>
            <a:pPr defTabSz="1219170" fontAlgn="base">
              <a:lnSpc>
                <a:spcPct val="150000"/>
              </a:lnSpc>
              <a:spcBef>
                <a:spcPct val="0"/>
              </a:spcBef>
              <a:spcAft>
                <a:spcPct val="0"/>
              </a:spcAft>
              <a:buNone/>
            </a:pPr>
            <a:r>
              <a:rPr lang="fr-FR" altLang="fr-FR" sz="2000" b="1" dirty="0">
                <a:solidFill>
                  <a:srgbClr val="FF3300"/>
                </a:solidFill>
                <a:latin typeface="Bradley Hand ITC" panose="03070402050302030203" pitchFamily="66" charset="0"/>
              </a:rPr>
              <a:t>4 </a:t>
            </a:r>
            <a:r>
              <a:rPr lang="fr-FR" altLang="fr-FR" sz="2000" b="1" dirty="0">
                <a:latin typeface="Bradley Hand ITC" panose="03070402050302030203" pitchFamily="66" charset="0"/>
              </a:rPr>
              <a:t>options d’arbitrage automatique possibles</a:t>
            </a:r>
          </a:p>
          <a:p>
            <a:pPr defTabSz="1219170" fontAlgn="base">
              <a:lnSpc>
                <a:spcPct val="150000"/>
              </a:lnSpc>
              <a:spcBef>
                <a:spcPct val="0"/>
              </a:spcBef>
              <a:spcAft>
                <a:spcPct val="0"/>
              </a:spcAft>
              <a:buNone/>
            </a:pPr>
            <a:r>
              <a:rPr lang="fr-FR" altLang="fr-FR" sz="2000" b="1" dirty="0">
                <a:latin typeface="Bradley Hand ITC" panose="03070402050302030203" pitchFamily="66" charset="0"/>
              </a:rPr>
              <a:t>Pas de Garantie plancher en cas de décès</a:t>
            </a:r>
            <a:endParaRPr lang="fr-FR" altLang="fr-FR" sz="2000" b="1" dirty="0">
              <a:solidFill>
                <a:prstClr val="black"/>
              </a:solidFill>
              <a:latin typeface="Bradley Hand ITC" panose="03070402050302030203" pitchFamily="66" charset="0"/>
            </a:endParaRPr>
          </a:p>
        </p:txBody>
      </p:sp>
      <p:pic>
        <p:nvPicPr>
          <p:cNvPr id="12" name="Image 11"/>
          <p:cNvPicPr>
            <a:picLocks noChangeAspect="1"/>
          </p:cNvPicPr>
          <p:nvPr/>
        </p:nvPicPr>
        <p:blipFill>
          <a:blip r:embed="rId5"/>
          <a:stretch>
            <a:fillRect/>
          </a:stretch>
        </p:blipFill>
        <p:spPr>
          <a:xfrm>
            <a:off x="7556257" y="1326391"/>
            <a:ext cx="1003299" cy="1003299"/>
          </a:xfrm>
          <a:prstGeom prst="rect">
            <a:avLst/>
          </a:prstGeom>
        </p:spPr>
      </p:pic>
      <p:sp>
        <p:nvSpPr>
          <p:cNvPr id="15" name="ZoneTexte 14"/>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 nouvelle offre</a:t>
            </a:r>
          </a:p>
        </p:txBody>
      </p:sp>
      <p:sp>
        <p:nvSpPr>
          <p:cNvPr id="16" name="Rectangle 15">
            <a:extLst>
              <a:ext uri="{FF2B5EF4-FFF2-40B4-BE49-F238E27FC236}">
                <a16:creationId xmlns:a16="http://schemas.microsoft.com/office/drawing/2014/main" id="{527330EA-0669-483A-A697-23431C4A3CBC}"/>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7" name="Image 2" descr="cid:image008.jpg@01D7596C.B409CC40">
            <a:extLst>
              <a:ext uri="{FF2B5EF4-FFF2-40B4-BE49-F238E27FC236}">
                <a16:creationId xmlns:a16="http://schemas.microsoft.com/office/drawing/2014/main" id="{3CBA06D0-206F-47B8-9B3F-F4F7A3505E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01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75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499126" y="961464"/>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a:t>
            </a:r>
            <a:r>
              <a:rPr lang="fr-FR" altLang="fr-FR" sz="2200" dirty="0" smtClean="0">
                <a:solidFill>
                  <a:prstClr val="black"/>
                </a:solidFill>
                <a:latin typeface="Berlin Sans FB" panose="020E0602020502020306" pitchFamily="34" charset="0"/>
              </a:rPr>
              <a:t>d’arbitrages automatiques en gestion libre</a:t>
            </a:r>
            <a:endParaRPr lang="fr-FR" altLang="fr-FR" sz="2200" dirty="0">
              <a:solidFill>
                <a:prstClr val="black"/>
              </a:solidFill>
              <a:latin typeface="Berlin Sans FB" panose="020E0602020502020306" pitchFamily="34" charset="0"/>
            </a:endParaRPr>
          </a:p>
        </p:txBody>
      </p:sp>
      <p:grpSp>
        <p:nvGrpSpPr>
          <p:cNvPr id="10" name="Groupe 9"/>
          <p:cNvGrpSpPr/>
          <p:nvPr/>
        </p:nvGrpSpPr>
        <p:grpSpPr>
          <a:xfrm>
            <a:off x="395537" y="1676632"/>
            <a:ext cx="1368152" cy="932388"/>
            <a:chOff x="3635896" y="1500840"/>
            <a:chExt cx="1904029" cy="1172728"/>
          </a:xfrm>
        </p:grpSpPr>
        <p:pic>
          <p:nvPicPr>
            <p:cNvPr id="11" name="Image 10"/>
            <p:cNvPicPr>
              <a:picLocks noChangeAspect="1"/>
            </p:cNvPicPr>
            <p:nvPr/>
          </p:nvPicPr>
          <p:blipFill rotWithShape="1">
            <a:blip r:embed="rId2"/>
            <a:srcRect l="10153" t="26375" r="83206" b="65750"/>
            <a:stretch/>
          </p:blipFill>
          <p:spPr>
            <a:xfrm>
              <a:off x="4129729" y="2062661"/>
              <a:ext cx="916362" cy="610907"/>
            </a:xfrm>
            <a:prstGeom prst="rect">
              <a:avLst/>
            </a:prstGeom>
          </p:spPr>
        </p:pic>
        <p:pic>
          <p:nvPicPr>
            <p:cNvPr id="12" name="Image 11"/>
            <p:cNvPicPr>
              <a:picLocks noChangeAspect="1"/>
            </p:cNvPicPr>
            <p:nvPr/>
          </p:nvPicPr>
          <p:blipFill rotWithShape="1">
            <a:blip r:embed="rId3"/>
            <a:srcRect l="10706" t="30313" r="79885" b="64765"/>
            <a:stretch/>
          </p:blipFill>
          <p:spPr>
            <a:xfrm>
              <a:off x="3635896" y="1500840"/>
              <a:ext cx="1904029" cy="560008"/>
            </a:xfrm>
            <a:prstGeom prst="rect">
              <a:avLst/>
            </a:prstGeom>
          </p:spPr>
        </p:pic>
      </p:grpSp>
      <p:grpSp>
        <p:nvGrpSpPr>
          <p:cNvPr id="14" name="Groupe 13"/>
          <p:cNvGrpSpPr/>
          <p:nvPr/>
        </p:nvGrpSpPr>
        <p:grpSpPr>
          <a:xfrm>
            <a:off x="6092551" y="1844823"/>
            <a:ext cx="1361256" cy="620509"/>
            <a:chOff x="3347864" y="764704"/>
            <a:chExt cx="1710190" cy="865104"/>
          </a:xfrm>
        </p:grpSpPr>
        <p:sp>
          <p:nvSpPr>
            <p:cNvPr id="15" name="Rectangle 14"/>
            <p:cNvSpPr/>
            <p:nvPr/>
          </p:nvSpPr>
          <p:spPr>
            <a:xfrm>
              <a:off x="3545886" y="1269768"/>
              <a:ext cx="1512168" cy="360040"/>
            </a:xfrm>
            <a:prstGeom prst="rect">
              <a:avLst/>
            </a:prstGeom>
            <a:solidFill>
              <a:srgbClr val="B25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BPCE Vie</a:t>
              </a:r>
            </a:p>
          </p:txBody>
        </p:sp>
        <p:pic>
          <p:nvPicPr>
            <p:cNvPr id="16" name="Image 15"/>
            <p:cNvPicPr>
              <a:picLocks noChangeAspect="1"/>
            </p:cNvPicPr>
            <p:nvPr/>
          </p:nvPicPr>
          <p:blipFill rotWithShape="1">
            <a:blip r:embed="rId4" cstate="print">
              <a:extLst>
                <a:ext uri="{28A0092B-C50C-407E-A947-70E740481C1C}">
                  <a14:useLocalDpi xmlns:a14="http://schemas.microsoft.com/office/drawing/2010/main" val="0"/>
                </a:ext>
              </a:extLst>
            </a:blip>
            <a:srcRect l="8462" t="28853" r="12616" b="28854"/>
            <a:stretch/>
          </p:blipFill>
          <p:spPr>
            <a:xfrm>
              <a:off x="3347864" y="764704"/>
              <a:ext cx="1710190" cy="432048"/>
            </a:xfrm>
            <a:prstGeom prst="rect">
              <a:avLst/>
            </a:prstGeom>
          </p:spPr>
        </p:pic>
      </p:grpSp>
      <p:sp>
        <p:nvSpPr>
          <p:cNvPr id="17" name="ZoneTexte 44">
            <a:hlinkClick r:id="" action="ppaction://noaction"/>
          </p:cNvPr>
          <p:cNvSpPr txBox="1">
            <a:spLocks noChangeArrowheads="1"/>
          </p:cNvSpPr>
          <p:nvPr/>
        </p:nvSpPr>
        <p:spPr bwMode="auto">
          <a:xfrm>
            <a:off x="539552" y="2891198"/>
            <a:ext cx="1790765"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E05D"/>
                </a:solidFill>
                <a:latin typeface="Berlin Sans FB" panose="020E0602020502020306" pitchFamily="34" charset="0"/>
              </a:rPr>
              <a:t>NUANCES PLUS</a:t>
            </a:r>
          </a:p>
        </p:txBody>
      </p:sp>
      <p:sp>
        <p:nvSpPr>
          <p:cNvPr id="18" name="ZoneTexte 44">
            <a:hlinkClick r:id="" action="ppaction://noaction"/>
          </p:cNvPr>
          <p:cNvSpPr txBox="1">
            <a:spLocks noChangeArrowheads="1"/>
          </p:cNvSpPr>
          <p:nvPr/>
        </p:nvSpPr>
        <p:spPr bwMode="auto">
          <a:xfrm>
            <a:off x="5804519" y="2861320"/>
            <a:ext cx="2232248"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3300"/>
                </a:solidFill>
                <a:latin typeface="Berlin Sans FB" panose="020E0602020502020306" pitchFamily="34" charset="0"/>
              </a:rPr>
              <a:t>MILLEVIE PREMIUM</a:t>
            </a:r>
          </a:p>
        </p:txBody>
      </p:sp>
      <p:sp>
        <p:nvSpPr>
          <p:cNvPr id="20" name="ZoneTexte 44">
            <a:hlinkClick r:id="" action="ppaction://noaction"/>
          </p:cNvPr>
          <p:cNvSpPr txBox="1">
            <a:spLocks noChangeArrowheads="1"/>
          </p:cNvSpPr>
          <p:nvPr/>
        </p:nvSpPr>
        <p:spPr bwMode="auto">
          <a:xfrm>
            <a:off x="539552" y="3573016"/>
            <a:ext cx="1790765" cy="369332"/>
          </a:xfrm>
          <a:prstGeom prst="rect">
            <a:avLst/>
          </a:prstGeom>
          <a:blipFill>
            <a:blip r:embed="rId5"/>
            <a:tile tx="0" ty="0" sx="100000" sy="100000" flip="none" algn="tl"/>
          </a:blip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9933"/>
                </a:solidFill>
                <a:latin typeface="Berlin Sans FB" panose="020E0602020502020306" pitchFamily="34" charset="0"/>
              </a:rPr>
              <a:t>NUANCES  CAPI</a:t>
            </a:r>
          </a:p>
        </p:txBody>
      </p:sp>
      <p:sp>
        <p:nvSpPr>
          <p:cNvPr id="22" name="ZoneTexte 44">
            <a:hlinkClick r:id="" action="ppaction://noaction"/>
          </p:cNvPr>
          <p:cNvSpPr txBox="1">
            <a:spLocks noChangeArrowheads="1"/>
          </p:cNvSpPr>
          <p:nvPr/>
        </p:nvSpPr>
        <p:spPr bwMode="auto">
          <a:xfrm>
            <a:off x="5804520" y="3573016"/>
            <a:ext cx="164928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DE0000"/>
                </a:solidFill>
                <a:latin typeface="Berlin Sans FB" panose="020E0602020502020306" pitchFamily="34" charset="0"/>
              </a:rPr>
              <a:t>MILLEVIE CAPI</a:t>
            </a:r>
          </a:p>
        </p:txBody>
      </p:sp>
      <p:sp>
        <p:nvSpPr>
          <p:cNvPr id="19" name="Rectangle 18">
            <a:extLst>
              <a:ext uri="{FF2B5EF4-FFF2-40B4-BE49-F238E27FC236}">
                <a16:creationId xmlns:a16="http://schemas.microsoft.com/office/drawing/2014/main" id="{8309A7C9-7A0A-4A85-87F9-5F18666C403D}"/>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21" name="Image 2" descr="cid:image008.jpg@01D7596C.B409CC40">
            <a:extLst>
              <a:ext uri="{FF2B5EF4-FFF2-40B4-BE49-F238E27FC236}">
                <a16:creationId xmlns:a16="http://schemas.microsoft.com/office/drawing/2014/main" id="{FD48F4C3-B4DE-4569-A6CF-B917A42688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780056" y="4587029"/>
            <a:ext cx="7719021" cy="71614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latin typeface="Kristen ITC" panose="03050502040202030202" pitchFamily="66" charset="0"/>
              </a:rPr>
              <a:t>UNIQUEMENT SUR UC, INCOMPATIBLES AVEC LES OG, FAF ET SCPI</a:t>
            </a:r>
            <a:endParaRPr lang="fr-FR" b="1" dirty="0">
              <a:latin typeface="Kristen ITC" panose="03050502040202030202" pitchFamily="66" charset="0"/>
            </a:endParaRPr>
          </a:p>
        </p:txBody>
      </p:sp>
    </p:spTree>
    <p:extLst>
      <p:ext uri="{BB962C8B-B14F-4D97-AF65-F5344CB8AC3E}">
        <p14:creationId xmlns:p14="http://schemas.microsoft.com/office/powerpoint/2010/main" val="286856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75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75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75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75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75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750"/>
                                        <p:tgtEl>
                                          <p:spTgt spid="22"/>
                                        </p:tgtEl>
                                      </p:cBhvr>
                                    </p:animEffect>
                                  </p:childTnLst>
                                </p:cTn>
                              </p:par>
                            </p:childTnLst>
                          </p:cTn>
                        </p:par>
                        <p:par>
                          <p:cTn id="26" fill="hold">
                            <p:stCondLst>
                              <p:cond delay="750"/>
                            </p:stCondLst>
                            <p:childTnLst>
                              <p:par>
                                <p:cTn id="27" presetID="53" presetClass="entr" presetSubtype="16"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750" fill="hold"/>
                                        <p:tgtEl>
                                          <p:spTgt spid="2"/>
                                        </p:tgtEl>
                                        <p:attrNameLst>
                                          <p:attrName>ppt_w</p:attrName>
                                        </p:attrNameLst>
                                      </p:cBhvr>
                                      <p:tavLst>
                                        <p:tav tm="0">
                                          <p:val>
                                            <p:fltVal val="0"/>
                                          </p:val>
                                        </p:tav>
                                        <p:tav tm="100000">
                                          <p:val>
                                            <p:strVal val="#ppt_w"/>
                                          </p:val>
                                        </p:tav>
                                      </p:tavLst>
                                    </p:anim>
                                    <p:anim calcmode="lin" valueType="num">
                                      <p:cBhvr>
                                        <p:cTn id="30" dur="750" fill="hold"/>
                                        <p:tgtEl>
                                          <p:spTgt spid="2"/>
                                        </p:tgtEl>
                                        <p:attrNameLst>
                                          <p:attrName>ppt_h</p:attrName>
                                        </p:attrNameLst>
                                      </p:cBhvr>
                                      <p:tavLst>
                                        <p:tav tm="0">
                                          <p:val>
                                            <p:fltVal val="0"/>
                                          </p:val>
                                        </p:tav>
                                        <p:tav tm="100000">
                                          <p:val>
                                            <p:strVal val="#ppt_h"/>
                                          </p:val>
                                        </p:tav>
                                      </p:tavLst>
                                    </p:anim>
                                    <p:animEffect transition="in" filter="fade">
                                      <p:cBhvr>
                                        <p:cTn id="31"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P spid="18" grpId="0"/>
      <p:bldP spid="20" grpId="0" animBg="1"/>
      <p:bldP spid="22" grpId="0"/>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 3 options communes à l’ancienne offre …</a:t>
            </a:r>
          </a:p>
        </p:txBody>
      </p:sp>
      <p:grpSp>
        <p:nvGrpSpPr>
          <p:cNvPr id="17" name="Groupe 16"/>
          <p:cNvGrpSpPr/>
          <p:nvPr/>
        </p:nvGrpSpPr>
        <p:grpSpPr>
          <a:xfrm>
            <a:off x="395537" y="1676632"/>
            <a:ext cx="1368152" cy="932388"/>
            <a:chOff x="3635896" y="1500840"/>
            <a:chExt cx="1904029" cy="1172728"/>
          </a:xfrm>
        </p:grpSpPr>
        <p:pic>
          <p:nvPicPr>
            <p:cNvPr id="19" name="Image 18"/>
            <p:cNvPicPr>
              <a:picLocks noChangeAspect="1"/>
            </p:cNvPicPr>
            <p:nvPr/>
          </p:nvPicPr>
          <p:blipFill rotWithShape="1">
            <a:blip r:embed="rId2"/>
            <a:srcRect l="10153" t="26375" r="83206" b="65750"/>
            <a:stretch/>
          </p:blipFill>
          <p:spPr>
            <a:xfrm>
              <a:off x="4129729" y="2062661"/>
              <a:ext cx="916362" cy="610907"/>
            </a:xfrm>
            <a:prstGeom prst="rect">
              <a:avLst/>
            </a:prstGeom>
          </p:spPr>
        </p:pic>
        <p:pic>
          <p:nvPicPr>
            <p:cNvPr id="20" name="Image 19"/>
            <p:cNvPicPr>
              <a:picLocks noChangeAspect="1"/>
            </p:cNvPicPr>
            <p:nvPr/>
          </p:nvPicPr>
          <p:blipFill rotWithShape="1">
            <a:blip r:embed="rId3"/>
            <a:srcRect l="10706" t="30313" r="79885" b="64765"/>
            <a:stretch/>
          </p:blipFill>
          <p:spPr>
            <a:xfrm>
              <a:off x="3635896" y="1500840"/>
              <a:ext cx="1904029" cy="560008"/>
            </a:xfrm>
            <a:prstGeom prst="rect">
              <a:avLst/>
            </a:prstGeom>
          </p:spPr>
        </p:pic>
      </p:grpSp>
      <p:sp>
        <p:nvSpPr>
          <p:cNvPr id="21" name="ZoneTexte 44">
            <a:hlinkClick r:id="" action="ppaction://noaction"/>
          </p:cNvPr>
          <p:cNvSpPr txBox="1">
            <a:spLocks noChangeArrowheads="1"/>
          </p:cNvSpPr>
          <p:nvPr/>
        </p:nvSpPr>
        <p:spPr bwMode="auto">
          <a:xfrm>
            <a:off x="539552" y="2891198"/>
            <a:ext cx="1790765"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E05D"/>
                </a:solidFill>
                <a:latin typeface="Berlin Sans FB" panose="020E0602020502020306" pitchFamily="34" charset="0"/>
              </a:rPr>
              <a:t>NUANCES PLUS</a:t>
            </a:r>
          </a:p>
        </p:txBody>
      </p:sp>
      <p:sp>
        <p:nvSpPr>
          <p:cNvPr id="28" name="ZoneTexte 44">
            <a:hlinkClick r:id="" action="ppaction://noaction"/>
          </p:cNvPr>
          <p:cNvSpPr txBox="1">
            <a:spLocks noChangeArrowheads="1"/>
          </p:cNvSpPr>
          <p:nvPr/>
        </p:nvSpPr>
        <p:spPr bwMode="auto">
          <a:xfrm>
            <a:off x="539552" y="3501008"/>
            <a:ext cx="1790765" cy="369332"/>
          </a:xfrm>
          <a:prstGeom prst="rect">
            <a:avLst/>
          </a:prstGeom>
          <a:no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9933"/>
                </a:solidFill>
                <a:latin typeface="Berlin Sans FB" panose="020E0602020502020306" pitchFamily="34" charset="0"/>
              </a:rPr>
              <a:t>NUANCES  CAPI</a:t>
            </a:r>
          </a:p>
        </p:txBody>
      </p:sp>
      <p:sp>
        <p:nvSpPr>
          <p:cNvPr id="29" name="Rectangle 28"/>
          <p:cNvSpPr/>
          <p:nvPr/>
        </p:nvSpPr>
        <p:spPr>
          <a:xfrm>
            <a:off x="3902773" y="1711759"/>
            <a:ext cx="1872435" cy="1807039"/>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rgbClr val="CDCECC"/>
              </a:solidFill>
            </a:endParaRPr>
          </a:p>
        </p:txBody>
      </p:sp>
      <p:sp>
        <p:nvSpPr>
          <p:cNvPr id="30" name="ZoneTexte 29"/>
          <p:cNvSpPr txBox="1"/>
          <p:nvPr/>
        </p:nvSpPr>
        <p:spPr>
          <a:xfrm>
            <a:off x="3902774" y="2349247"/>
            <a:ext cx="1872434" cy="1231106"/>
          </a:xfrm>
          <a:prstGeom prst="rect">
            <a:avLst/>
          </a:prstGeom>
          <a:noFill/>
        </p:spPr>
        <p:txBody>
          <a:bodyPr wrap="square" rtlCol="0">
            <a:spAutoFit/>
          </a:bodyPr>
          <a:lstStyle/>
          <a:p>
            <a:pPr algn="ctr"/>
            <a:r>
              <a:rPr lang="fr-FR" sz="1200" dirty="0">
                <a:solidFill>
                  <a:srgbClr val="4F504F"/>
                </a:solidFill>
                <a:latin typeface="Gill Sans"/>
                <a:cs typeface="Gill Sans"/>
              </a:rPr>
              <a:t>Sécuriser automatiquement les gains accumulés sur les supports financiers en UC en les investissant sur le fonds en euros</a:t>
            </a:r>
            <a:r>
              <a:rPr lang="fr-FR" sz="1400" dirty="0">
                <a:solidFill>
                  <a:srgbClr val="4F504F"/>
                </a:solidFill>
                <a:latin typeface="Gill Sans"/>
                <a:cs typeface="Gill Sans"/>
              </a:rPr>
              <a:t>.</a:t>
            </a:r>
          </a:p>
        </p:txBody>
      </p:sp>
      <p:sp>
        <p:nvSpPr>
          <p:cNvPr id="31" name="Rectangle 30"/>
          <p:cNvSpPr/>
          <p:nvPr/>
        </p:nvSpPr>
        <p:spPr>
          <a:xfrm>
            <a:off x="3902772" y="1711761"/>
            <a:ext cx="1872436" cy="637486"/>
          </a:xfrm>
          <a:prstGeom prst="rect">
            <a:avLst/>
          </a:prstGeom>
          <a:solidFill>
            <a:srgbClr val="FF0000"/>
          </a:solid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FFFF"/>
                </a:solidFill>
                <a:latin typeface="Franklin Gothic Book"/>
              </a:rPr>
              <a:t>SÉCURISATION </a:t>
            </a:r>
          </a:p>
        </p:txBody>
      </p:sp>
      <p:sp>
        <p:nvSpPr>
          <p:cNvPr id="32" name="ZoneTexte 31"/>
          <p:cNvSpPr txBox="1"/>
          <p:nvPr/>
        </p:nvSpPr>
        <p:spPr>
          <a:xfrm>
            <a:off x="6175945" y="2360885"/>
            <a:ext cx="2016453" cy="1200329"/>
          </a:xfrm>
          <a:prstGeom prst="rect">
            <a:avLst/>
          </a:prstGeom>
          <a:noFill/>
        </p:spPr>
        <p:txBody>
          <a:bodyPr wrap="square" rtlCol="0">
            <a:spAutoFit/>
          </a:bodyPr>
          <a:lstStyle/>
          <a:p>
            <a:r>
              <a:rPr lang="fr-FR" sz="1200" dirty="0">
                <a:solidFill>
                  <a:srgbClr val="4F504F"/>
                </a:solidFill>
                <a:latin typeface="Gill Sans"/>
                <a:cs typeface="Gill Sans"/>
              </a:rPr>
              <a:t>Dynamiser automatiquement les intérêts accumulés sur le fonds en euros du contrat en les investissant sur des supports financiers en UC.</a:t>
            </a:r>
          </a:p>
        </p:txBody>
      </p:sp>
      <p:sp>
        <p:nvSpPr>
          <p:cNvPr id="33" name="Rectangle 32"/>
          <p:cNvSpPr/>
          <p:nvPr/>
        </p:nvSpPr>
        <p:spPr>
          <a:xfrm>
            <a:off x="6207027" y="1723812"/>
            <a:ext cx="1872437" cy="626539"/>
          </a:xfrm>
          <a:prstGeom prst="rect">
            <a:avLst/>
          </a:prstGeom>
          <a:solidFill>
            <a:schemeClr val="tx2">
              <a:lumMod val="60000"/>
              <a:lumOff val="40000"/>
            </a:schemeClr>
          </a:solidFill>
          <a:ln w="38100" cmpd="sng">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FFFF"/>
                </a:solidFill>
                <a:latin typeface="Franklin Gothic Book"/>
              </a:rPr>
              <a:t>OPTIMISATION</a:t>
            </a:r>
          </a:p>
        </p:txBody>
      </p:sp>
      <p:sp>
        <p:nvSpPr>
          <p:cNvPr id="34" name="Rectangle 33"/>
          <p:cNvSpPr/>
          <p:nvPr/>
        </p:nvSpPr>
        <p:spPr>
          <a:xfrm>
            <a:off x="6207027" y="1700808"/>
            <a:ext cx="1872437" cy="1848769"/>
          </a:xfrm>
          <a:prstGeom prst="rect">
            <a:avLst/>
          </a:prstGeom>
          <a:noFill/>
          <a:ln w="38100" cmpd="sng">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rgbClr val="CDCECC"/>
              </a:solidFill>
            </a:endParaRPr>
          </a:p>
        </p:txBody>
      </p:sp>
      <p:sp>
        <p:nvSpPr>
          <p:cNvPr id="35" name="Rectangle 34"/>
          <p:cNvSpPr/>
          <p:nvPr/>
        </p:nvSpPr>
        <p:spPr>
          <a:xfrm>
            <a:off x="3851920" y="3950043"/>
            <a:ext cx="2016451" cy="2152920"/>
          </a:xfrm>
          <a:prstGeom prst="rect">
            <a:avLst/>
          </a:prstGeom>
          <a:noFill/>
          <a:ln w="38100" cmpd="sng">
            <a:solidFill>
              <a:schemeClr val="tx2">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rgbClr val="CDCECC"/>
              </a:solidFill>
            </a:endParaRPr>
          </a:p>
        </p:txBody>
      </p:sp>
      <p:sp>
        <p:nvSpPr>
          <p:cNvPr id="36" name="ZoneTexte 35"/>
          <p:cNvSpPr txBox="1"/>
          <p:nvPr/>
        </p:nvSpPr>
        <p:spPr>
          <a:xfrm>
            <a:off x="3874692" y="4780309"/>
            <a:ext cx="2014608" cy="1384995"/>
          </a:xfrm>
          <a:prstGeom prst="rect">
            <a:avLst/>
          </a:prstGeom>
          <a:noFill/>
          <a:ln>
            <a:noFill/>
          </a:ln>
        </p:spPr>
        <p:txBody>
          <a:bodyPr wrap="square" rtlCol="0">
            <a:spAutoFit/>
          </a:bodyPr>
          <a:lstStyle/>
          <a:p>
            <a:r>
              <a:rPr lang="fr-FR" sz="1200" dirty="0">
                <a:solidFill>
                  <a:srgbClr val="4F504F"/>
                </a:solidFill>
                <a:latin typeface="Gill Sans"/>
                <a:cs typeface="Gill Sans"/>
              </a:rPr>
              <a:t>Tout ou partie du capital constitué sur le fonds en euros est progressivement investi sur des supports financiers en UC choisis pendant une durée maximale de 36 mois.</a:t>
            </a:r>
          </a:p>
        </p:txBody>
      </p:sp>
      <p:sp>
        <p:nvSpPr>
          <p:cNvPr id="37" name="Rectangle 36"/>
          <p:cNvSpPr/>
          <p:nvPr/>
        </p:nvSpPr>
        <p:spPr>
          <a:xfrm>
            <a:off x="3851921" y="3950041"/>
            <a:ext cx="2016450" cy="830268"/>
          </a:xfrm>
          <a:prstGeom prst="rect">
            <a:avLst/>
          </a:prstGeom>
          <a:solidFill>
            <a:schemeClr val="tx2">
              <a:lumMod val="20000"/>
              <a:lumOff val="80000"/>
            </a:schemeClr>
          </a:solidFill>
          <a:ln w="38100" cmpd="sng">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FFFF"/>
                </a:solidFill>
                <a:latin typeface="Franklin Gothic Book"/>
              </a:rPr>
              <a:t>INVESTISSEMENT PROGRESSIF</a:t>
            </a:r>
            <a:endParaRPr lang="fr-FR" sz="1600" dirty="0">
              <a:solidFill>
                <a:schemeClr val="accent2">
                  <a:lumMod val="40000"/>
                  <a:lumOff val="60000"/>
                </a:schemeClr>
              </a:solidFill>
              <a:latin typeface="Franklin Gothic Book"/>
            </a:endParaRPr>
          </a:p>
        </p:txBody>
      </p:sp>
      <p:sp>
        <p:nvSpPr>
          <p:cNvPr id="22" name="Rectangle 21">
            <a:extLst>
              <a:ext uri="{FF2B5EF4-FFF2-40B4-BE49-F238E27FC236}">
                <a16:creationId xmlns:a16="http://schemas.microsoft.com/office/drawing/2014/main" id="{47AC7E8E-0282-4AA5-B82F-EAAB89C7DB02}"/>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23" name="Image 2" descr="cid:image008.jpg@01D7596C.B409CC40">
            <a:extLst>
              <a:ext uri="{FF2B5EF4-FFF2-40B4-BE49-F238E27FC236}">
                <a16:creationId xmlns:a16="http://schemas.microsoft.com/office/drawing/2014/main" id="{A37E1CCA-D6A4-4BA5-9FDC-AE6BB10B92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80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75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75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75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75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75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75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750"/>
                                        <p:tgtEl>
                                          <p:spTgt spid="3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750"/>
                                        <p:tgtEl>
                                          <p:spTgt spid="3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75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750"/>
                                        <p:tgtEl>
                                          <p:spTgt spid="3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75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1" grpId="0"/>
      <p:bldP spid="28" grpId="0"/>
      <p:bldP spid="29" grpId="0" animBg="1"/>
      <p:bldP spid="30" grpId="0"/>
      <p:bldP spid="31" grpId="0" animBg="1"/>
      <p:bldP spid="32" grpId="0"/>
      <p:bldP spid="33" grpId="0" animBg="1"/>
      <p:bldP spid="34" grpId="0" animBg="1"/>
      <p:bldP spid="35" grpId="0" animBg="1"/>
      <p:bldP spid="36" grpId="0"/>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…et une option supplémentaire, uniquement  pour Nuances Plus</a:t>
            </a:r>
          </a:p>
        </p:txBody>
      </p:sp>
      <p:grpSp>
        <p:nvGrpSpPr>
          <p:cNvPr id="17" name="Groupe 16"/>
          <p:cNvGrpSpPr/>
          <p:nvPr/>
        </p:nvGrpSpPr>
        <p:grpSpPr>
          <a:xfrm>
            <a:off x="395537" y="1676632"/>
            <a:ext cx="1368152" cy="932388"/>
            <a:chOff x="3635896" y="1500840"/>
            <a:chExt cx="1904029" cy="1172728"/>
          </a:xfrm>
        </p:grpSpPr>
        <p:pic>
          <p:nvPicPr>
            <p:cNvPr id="19" name="Image 18"/>
            <p:cNvPicPr>
              <a:picLocks noChangeAspect="1"/>
            </p:cNvPicPr>
            <p:nvPr/>
          </p:nvPicPr>
          <p:blipFill rotWithShape="1">
            <a:blip r:embed="rId2"/>
            <a:srcRect l="10153" t="26375" r="83206" b="65750"/>
            <a:stretch/>
          </p:blipFill>
          <p:spPr>
            <a:xfrm>
              <a:off x="4129729" y="2062661"/>
              <a:ext cx="916362" cy="610907"/>
            </a:xfrm>
            <a:prstGeom prst="rect">
              <a:avLst/>
            </a:prstGeom>
          </p:spPr>
        </p:pic>
        <p:pic>
          <p:nvPicPr>
            <p:cNvPr id="20" name="Image 19"/>
            <p:cNvPicPr>
              <a:picLocks noChangeAspect="1"/>
            </p:cNvPicPr>
            <p:nvPr/>
          </p:nvPicPr>
          <p:blipFill rotWithShape="1">
            <a:blip r:embed="rId3"/>
            <a:srcRect l="10706" t="30313" r="79885" b="64765"/>
            <a:stretch/>
          </p:blipFill>
          <p:spPr>
            <a:xfrm>
              <a:off x="3635896" y="1500840"/>
              <a:ext cx="1904029" cy="560008"/>
            </a:xfrm>
            <a:prstGeom prst="rect">
              <a:avLst/>
            </a:prstGeom>
          </p:spPr>
        </p:pic>
      </p:grpSp>
      <p:sp>
        <p:nvSpPr>
          <p:cNvPr id="21" name="ZoneTexte 44">
            <a:hlinkClick r:id="" action="ppaction://noaction"/>
          </p:cNvPr>
          <p:cNvSpPr txBox="1">
            <a:spLocks noChangeArrowheads="1"/>
          </p:cNvSpPr>
          <p:nvPr/>
        </p:nvSpPr>
        <p:spPr bwMode="auto">
          <a:xfrm>
            <a:off x="539552" y="2891198"/>
            <a:ext cx="1790765"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E05D"/>
                </a:solidFill>
                <a:latin typeface="Berlin Sans FB" panose="020E0602020502020306" pitchFamily="34" charset="0"/>
              </a:rPr>
              <a:t>NUANCES PLUS</a:t>
            </a:r>
          </a:p>
        </p:txBody>
      </p:sp>
      <p:sp>
        <p:nvSpPr>
          <p:cNvPr id="28" name="ZoneTexte 44">
            <a:hlinkClick r:id="" action="ppaction://noaction"/>
          </p:cNvPr>
          <p:cNvSpPr txBox="1">
            <a:spLocks noChangeArrowheads="1"/>
          </p:cNvSpPr>
          <p:nvPr/>
        </p:nvSpPr>
        <p:spPr bwMode="auto">
          <a:xfrm>
            <a:off x="539552" y="3573016"/>
            <a:ext cx="1790765" cy="369332"/>
          </a:xfrm>
          <a:prstGeom prst="rect">
            <a:avLst/>
          </a:prstGeom>
          <a:blipFill>
            <a:blip r:embed="rId4"/>
            <a:tile tx="0" ty="0" sx="100000" sy="100000" flip="none" algn="tl"/>
          </a:blip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9933"/>
                </a:solidFill>
                <a:latin typeface="Berlin Sans FB" panose="020E0602020502020306" pitchFamily="34" charset="0"/>
              </a:rPr>
              <a:t>NUANCES  CAPI</a:t>
            </a:r>
          </a:p>
        </p:txBody>
      </p:sp>
      <p:sp>
        <p:nvSpPr>
          <p:cNvPr id="29" name="Rectangle 28"/>
          <p:cNvSpPr/>
          <p:nvPr/>
        </p:nvSpPr>
        <p:spPr>
          <a:xfrm>
            <a:off x="3902773" y="1711759"/>
            <a:ext cx="1872435" cy="1807039"/>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rgbClr val="CDCECC"/>
              </a:solidFill>
            </a:endParaRPr>
          </a:p>
        </p:txBody>
      </p:sp>
      <p:sp>
        <p:nvSpPr>
          <p:cNvPr id="30" name="ZoneTexte 29"/>
          <p:cNvSpPr txBox="1"/>
          <p:nvPr/>
        </p:nvSpPr>
        <p:spPr>
          <a:xfrm>
            <a:off x="3902774" y="2349247"/>
            <a:ext cx="1872434" cy="1231106"/>
          </a:xfrm>
          <a:prstGeom prst="rect">
            <a:avLst/>
          </a:prstGeom>
          <a:noFill/>
        </p:spPr>
        <p:txBody>
          <a:bodyPr wrap="square" rtlCol="0">
            <a:spAutoFit/>
          </a:bodyPr>
          <a:lstStyle/>
          <a:p>
            <a:pPr algn="ctr"/>
            <a:r>
              <a:rPr lang="fr-FR" sz="1200" dirty="0">
                <a:solidFill>
                  <a:srgbClr val="4F504F"/>
                </a:solidFill>
                <a:latin typeface="Gill Sans"/>
                <a:cs typeface="Gill Sans"/>
              </a:rPr>
              <a:t>Sécuriser automatiquement les gains accumulés sur les supports financiers en UC en les investissant sur le fonds en euros</a:t>
            </a:r>
            <a:r>
              <a:rPr lang="fr-FR" sz="1400" dirty="0">
                <a:solidFill>
                  <a:srgbClr val="4F504F"/>
                </a:solidFill>
                <a:latin typeface="Gill Sans"/>
                <a:cs typeface="Gill Sans"/>
              </a:rPr>
              <a:t>.</a:t>
            </a:r>
          </a:p>
        </p:txBody>
      </p:sp>
      <p:sp>
        <p:nvSpPr>
          <p:cNvPr id="31" name="Rectangle 30"/>
          <p:cNvSpPr/>
          <p:nvPr/>
        </p:nvSpPr>
        <p:spPr>
          <a:xfrm>
            <a:off x="3902772" y="1711761"/>
            <a:ext cx="1872436" cy="637486"/>
          </a:xfrm>
          <a:prstGeom prst="rect">
            <a:avLst/>
          </a:prstGeom>
          <a:solidFill>
            <a:srgbClr val="FF0000"/>
          </a:solid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FFFF"/>
                </a:solidFill>
                <a:latin typeface="Franklin Gothic Book"/>
              </a:rPr>
              <a:t>SÉCURISATION </a:t>
            </a:r>
          </a:p>
        </p:txBody>
      </p:sp>
      <p:sp>
        <p:nvSpPr>
          <p:cNvPr id="32" name="ZoneTexte 31"/>
          <p:cNvSpPr txBox="1"/>
          <p:nvPr/>
        </p:nvSpPr>
        <p:spPr>
          <a:xfrm>
            <a:off x="6175945" y="2360885"/>
            <a:ext cx="2016453" cy="1200329"/>
          </a:xfrm>
          <a:prstGeom prst="rect">
            <a:avLst/>
          </a:prstGeom>
          <a:noFill/>
        </p:spPr>
        <p:txBody>
          <a:bodyPr wrap="square" rtlCol="0">
            <a:spAutoFit/>
          </a:bodyPr>
          <a:lstStyle/>
          <a:p>
            <a:r>
              <a:rPr lang="fr-FR" sz="1200" dirty="0">
                <a:solidFill>
                  <a:srgbClr val="4F504F"/>
                </a:solidFill>
                <a:latin typeface="Gill Sans"/>
                <a:cs typeface="Gill Sans"/>
              </a:rPr>
              <a:t>Dynamiser automatiquement les intérêts accumulés sur le fonds en euros du contrat en les investissant sur des supports financiers en UC.</a:t>
            </a:r>
          </a:p>
        </p:txBody>
      </p:sp>
      <p:sp>
        <p:nvSpPr>
          <p:cNvPr id="33" name="Rectangle 32"/>
          <p:cNvSpPr/>
          <p:nvPr/>
        </p:nvSpPr>
        <p:spPr>
          <a:xfrm>
            <a:off x="6207027" y="1723812"/>
            <a:ext cx="1872437" cy="626539"/>
          </a:xfrm>
          <a:prstGeom prst="rect">
            <a:avLst/>
          </a:prstGeom>
          <a:solidFill>
            <a:schemeClr val="tx2">
              <a:lumMod val="60000"/>
              <a:lumOff val="40000"/>
            </a:schemeClr>
          </a:solidFill>
          <a:ln w="38100" cmpd="sng">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FFFF"/>
                </a:solidFill>
                <a:latin typeface="Franklin Gothic Book"/>
              </a:rPr>
              <a:t>OPTIMISATION</a:t>
            </a:r>
          </a:p>
        </p:txBody>
      </p:sp>
      <p:sp>
        <p:nvSpPr>
          <p:cNvPr id="34" name="Rectangle 33"/>
          <p:cNvSpPr/>
          <p:nvPr/>
        </p:nvSpPr>
        <p:spPr>
          <a:xfrm>
            <a:off x="6207027" y="1700808"/>
            <a:ext cx="1872437" cy="1848769"/>
          </a:xfrm>
          <a:prstGeom prst="rect">
            <a:avLst/>
          </a:prstGeom>
          <a:noFill/>
          <a:ln w="38100" cmpd="sng">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rgbClr val="CDCECC"/>
              </a:solidFill>
            </a:endParaRPr>
          </a:p>
        </p:txBody>
      </p:sp>
      <p:sp>
        <p:nvSpPr>
          <p:cNvPr id="35" name="Rectangle 34"/>
          <p:cNvSpPr/>
          <p:nvPr/>
        </p:nvSpPr>
        <p:spPr>
          <a:xfrm>
            <a:off x="3851920" y="3950043"/>
            <a:ext cx="2016451" cy="2152920"/>
          </a:xfrm>
          <a:prstGeom prst="rect">
            <a:avLst/>
          </a:prstGeom>
          <a:noFill/>
          <a:ln w="38100" cmpd="sng">
            <a:solidFill>
              <a:schemeClr val="tx2">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rgbClr val="CDCECC"/>
              </a:solidFill>
            </a:endParaRPr>
          </a:p>
        </p:txBody>
      </p:sp>
      <p:sp>
        <p:nvSpPr>
          <p:cNvPr id="36" name="ZoneTexte 35"/>
          <p:cNvSpPr txBox="1"/>
          <p:nvPr/>
        </p:nvSpPr>
        <p:spPr>
          <a:xfrm>
            <a:off x="3874692" y="4780309"/>
            <a:ext cx="2014608" cy="1384995"/>
          </a:xfrm>
          <a:prstGeom prst="rect">
            <a:avLst/>
          </a:prstGeom>
          <a:noFill/>
          <a:ln>
            <a:noFill/>
          </a:ln>
        </p:spPr>
        <p:txBody>
          <a:bodyPr wrap="square" rtlCol="0">
            <a:spAutoFit/>
          </a:bodyPr>
          <a:lstStyle/>
          <a:p>
            <a:r>
              <a:rPr lang="fr-FR" sz="1200" dirty="0">
                <a:solidFill>
                  <a:srgbClr val="4F504F"/>
                </a:solidFill>
                <a:latin typeface="Gill Sans"/>
                <a:cs typeface="Gill Sans"/>
              </a:rPr>
              <a:t>Tout ou partie du capital constitué sur le fonds en euros est progressivement investi sur des supports financiers en UC choisis pendant une durée maximale de 36 mois.</a:t>
            </a:r>
          </a:p>
        </p:txBody>
      </p:sp>
      <p:sp>
        <p:nvSpPr>
          <p:cNvPr id="37" name="Rectangle 36"/>
          <p:cNvSpPr/>
          <p:nvPr/>
        </p:nvSpPr>
        <p:spPr>
          <a:xfrm>
            <a:off x="3851921" y="3950041"/>
            <a:ext cx="2016450" cy="830268"/>
          </a:xfrm>
          <a:prstGeom prst="rect">
            <a:avLst/>
          </a:prstGeom>
          <a:solidFill>
            <a:schemeClr val="tx2">
              <a:lumMod val="20000"/>
              <a:lumOff val="80000"/>
            </a:schemeClr>
          </a:solidFill>
          <a:ln w="38100" cmpd="sng">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FFFF"/>
                </a:solidFill>
                <a:latin typeface="Franklin Gothic Book"/>
              </a:rPr>
              <a:t>INVESTISSEMENT PROGRESSIF</a:t>
            </a:r>
            <a:endParaRPr lang="fr-FR" sz="1600" dirty="0">
              <a:solidFill>
                <a:schemeClr val="accent2">
                  <a:lumMod val="40000"/>
                  <a:lumOff val="60000"/>
                </a:schemeClr>
              </a:solidFill>
              <a:latin typeface="Franklin Gothic Book"/>
            </a:endParaRPr>
          </a:p>
        </p:txBody>
      </p:sp>
      <p:sp>
        <p:nvSpPr>
          <p:cNvPr id="22" name="Rectangle 21"/>
          <p:cNvSpPr/>
          <p:nvPr/>
        </p:nvSpPr>
        <p:spPr>
          <a:xfrm>
            <a:off x="6227956" y="4005064"/>
            <a:ext cx="2016451" cy="455979"/>
          </a:xfrm>
          <a:prstGeom prst="rect">
            <a:avLst/>
          </a:prstGeom>
          <a:solidFill>
            <a:srgbClr val="FFC000"/>
          </a:solidFill>
          <a:ln w="381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FFFF"/>
                </a:solidFill>
                <a:latin typeface="Franklin Gothic Book"/>
              </a:rPr>
              <a:t>STOP LOSS MAX</a:t>
            </a:r>
          </a:p>
        </p:txBody>
      </p:sp>
      <p:sp>
        <p:nvSpPr>
          <p:cNvPr id="23" name="Rectangle 22"/>
          <p:cNvSpPr/>
          <p:nvPr/>
        </p:nvSpPr>
        <p:spPr>
          <a:xfrm>
            <a:off x="6227956" y="4005064"/>
            <a:ext cx="2016451" cy="1920409"/>
          </a:xfrm>
          <a:prstGeom prst="rect">
            <a:avLst/>
          </a:prstGeom>
          <a:noFill/>
          <a:ln w="38100" cmpd="sng">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rgbClr val="CDCECC"/>
              </a:solidFill>
            </a:endParaRPr>
          </a:p>
        </p:txBody>
      </p:sp>
      <p:sp>
        <p:nvSpPr>
          <p:cNvPr id="24" name="ZoneTexte 23"/>
          <p:cNvSpPr txBox="1"/>
          <p:nvPr/>
        </p:nvSpPr>
        <p:spPr>
          <a:xfrm>
            <a:off x="6286606" y="4540478"/>
            <a:ext cx="1957802" cy="1384995"/>
          </a:xfrm>
          <a:prstGeom prst="rect">
            <a:avLst/>
          </a:prstGeom>
          <a:noFill/>
        </p:spPr>
        <p:txBody>
          <a:bodyPr wrap="square" rtlCol="0">
            <a:spAutoFit/>
          </a:bodyPr>
          <a:lstStyle/>
          <a:p>
            <a:r>
              <a:rPr lang="fr-FR" sz="1200" dirty="0">
                <a:solidFill>
                  <a:srgbClr val="4F504F"/>
                </a:solidFill>
                <a:latin typeface="Gill Sans"/>
                <a:cs typeface="Gill Sans"/>
              </a:rPr>
              <a:t>Le capital investi sur les supports financiers en UC choisis est transféré vers le fonds en euros dès que la valeur du support baisse sous le seuil défini par le client.</a:t>
            </a:r>
          </a:p>
        </p:txBody>
      </p:sp>
      <p:sp>
        <p:nvSpPr>
          <p:cNvPr id="26" name="Rectangle 25"/>
          <p:cNvSpPr/>
          <p:nvPr/>
        </p:nvSpPr>
        <p:spPr>
          <a:xfrm>
            <a:off x="6012160" y="3807977"/>
            <a:ext cx="2520280" cy="2357327"/>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98AECC30-D853-44A8-8FB0-C51910C1856E}"/>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27" name="Image 2" descr="cid:image008.jpg@01D7596C.B409CC40">
            <a:extLst>
              <a:ext uri="{FF2B5EF4-FFF2-40B4-BE49-F238E27FC236}">
                <a16:creationId xmlns:a16="http://schemas.microsoft.com/office/drawing/2014/main" id="{03CE1693-71E7-479F-ADF4-E3B0940F7D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30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75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a:t>
            </a:r>
          </a:p>
        </p:txBody>
      </p:sp>
      <p:pic>
        <p:nvPicPr>
          <p:cNvPr id="2" name="Image 1"/>
          <p:cNvPicPr>
            <a:picLocks noChangeAspect="1"/>
          </p:cNvPicPr>
          <p:nvPr/>
        </p:nvPicPr>
        <p:blipFill rotWithShape="1">
          <a:blip r:embed="rId2"/>
          <a:srcRect l="33759" t="29291" r="18645" b="19522"/>
          <a:stretch/>
        </p:blipFill>
        <p:spPr>
          <a:xfrm>
            <a:off x="539552" y="1530331"/>
            <a:ext cx="7695542" cy="4653120"/>
          </a:xfrm>
          <a:prstGeom prst="rect">
            <a:avLst/>
          </a:prstGeom>
        </p:spPr>
      </p:pic>
      <p:sp>
        <p:nvSpPr>
          <p:cNvPr id="10" name="Rectangle 9">
            <a:extLst>
              <a:ext uri="{FF2B5EF4-FFF2-40B4-BE49-F238E27FC236}">
                <a16:creationId xmlns:a16="http://schemas.microsoft.com/office/drawing/2014/main" id="{66733AD6-2301-41F7-91E8-B07505934A65}"/>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11696699-5D48-4D56-849B-FA4C94FA46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682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a:t>
            </a:r>
          </a:p>
        </p:txBody>
      </p:sp>
      <p:pic>
        <p:nvPicPr>
          <p:cNvPr id="4" name="Image 3"/>
          <p:cNvPicPr>
            <a:picLocks noChangeAspect="1"/>
          </p:cNvPicPr>
          <p:nvPr/>
        </p:nvPicPr>
        <p:blipFill rotWithShape="1">
          <a:blip r:embed="rId2"/>
          <a:srcRect l="33951" t="29328" r="18454" b="19485"/>
          <a:stretch/>
        </p:blipFill>
        <p:spPr>
          <a:xfrm>
            <a:off x="755576" y="1530590"/>
            <a:ext cx="7632848" cy="4615210"/>
          </a:xfrm>
          <a:prstGeom prst="rect">
            <a:avLst/>
          </a:prstGeom>
        </p:spPr>
      </p:pic>
      <p:sp>
        <p:nvSpPr>
          <p:cNvPr id="10" name="Rectangle 9">
            <a:extLst>
              <a:ext uri="{FF2B5EF4-FFF2-40B4-BE49-F238E27FC236}">
                <a16:creationId xmlns:a16="http://schemas.microsoft.com/office/drawing/2014/main" id="{5C8EC794-8822-453C-88B7-681E613BEC16}"/>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0FDC0795-B219-495F-886A-0EDE15F38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99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a:t>
            </a:r>
          </a:p>
        </p:txBody>
      </p:sp>
      <p:pic>
        <p:nvPicPr>
          <p:cNvPr id="2" name="Image 1"/>
          <p:cNvPicPr>
            <a:picLocks noChangeAspect="1"/>
          </p:cNvPicPr>
          <p:nvPr/>
        </p:nvPicPr>
        <p:blipFill rotWithShape="1">
          <a:blip r:embed="rId2"/>
          <a:srcRect l="33397" t="29329" r="18454" b="20469"/>
          <a:stretch/>
        </p:blipFill>
        <p:spPr>
          <a:xfrm>
            <a:off x="611560" y="1556792"/>
            <a:ext cx="7632848" cy="4474427"/>
          </a:xfrm>
          <a:prstGeom prst="rect">
            <a:avLst/>
          </a:prstGeom>
        </p:spPr>
      </p:pic>
      <p:sp>
        <p:nvSpPr>
          <p:cNvPr id="10" name="Rectangle 9">
            <a:extLst>
              <a:ext uri="{FF2B5EF4-FFF2-40B4-BE49-F238E27FC236}">
                <a16:creationId xmlns:a16="http://schemas.microsoft.com/office/drawing/2014/main" id="{71ADCA75-F9B4-429F-A214-2DDACE30DA89}"/>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6817DE87-808C-465C-A50D-D0F04FFD0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64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a:t>
            </a:r>
          </a:p>
        </p:txBody>
      </p:sp>
      <p:pic>
        <p:nvPicPr>
          <p:cNvPr id="2" name="Image 1"/>
          <p:cNvPicPr>
            <a:picLocks noChangeAspect="1"/>
          </p:cNvPicPr>
          <p:nvPr/>
        </p:nvPicPr>
        <p:blipFill rotWithShape="1">
          <a:blip r:embed="rId2"/>
          <a:srcRect l="33397" t="29329" r="18454" b="20469"/>
          <a:stretch/>
        </p:blipFill>
        <p:spPr>
          <a:xfrm>
            <a:off x="539552" y="1556792"/>
            <a:ext cx="7560840" cy="4432217"/>
          </a:xfrm>
          <a:prstGeom prst="rect">
            <a:avLst/>
          </a:prstGeom>
        </p:spPr>
      </p:pic>
      <p:sp>
        <p:nvSpPr>
          <p:cNvPr id="10" name="Rectangle 9">
            <a:extLst>
              <a:ext uri="{FF2B5EF4-FFF2-40B4-BE49-F238E27FC236}">
                <a16:creationId xmlns:a16="http://schemas.microsoft.com/office/drawing/2014/main" id="{5C5F815B-2EE0-479C-9A1D-4FB85784BD91}"/>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831953D6-68EA-4F87-AB3A-A166EE1073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757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 4 options communes à la nouvelle gamme Premium…</a:t>
            </a:r>
          </a:p>
        </p:txBody>
      </p:sp>
      <p:grpSp>
        <p:nvGrpSpPr>
          <p:cNvPr id="14" name="Groupe 13"/>
          <p:cNvGrpSpPr/>
          <p:nvPr/>
        </p:nvGrpSpPr>
        <p:grpSpPr>
          <a:xfrm>
            <a:off x="467544" y="1844823"/>
            <a:ext cx="1361256" cy="620509"/>
            <a:chOff x="3347864" y="764704"/>
            <a:chExt cx="1710190" cy="865104"/>
          </a:xfrm>
        </p:grpSpPr>
        <p:sp>
          <p:nvSpPr>
            <p:cNvPr id="15" name="Rectangle 14"/>
            <p:cNvSpPr/>
            <p:nvPr/>
          </p:nvSpPr>
          <p:spPr>
            <a:xfrm>
              <a:off x="3545886" y="1269768"/>
              <a:ext cx="1512168" cy="360040"/>
            </a:xfrm>
            <a:prstGeom prst="rect">
              <a:avLst/>
            </a:prstGeom>
            <a:solidFill>
              <a:srgbClr val="B25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BPCE Vie</a:t>
              </a:r>
            </a:p>
          </p:txBody>
        </p:sp>
        <p:pic>
          <p:nvPicPr>
            <p:cNvPr id="16" name="Image 15"/>
            <p:cNvPicPr>
              <a:picLocks noChangeAspect="1"/>
            </p:cNvPicPr>
            <p:nvPr/>
          </p:nvPicPr>
          <p:blipFill rotWithShape="1">
            <a:blip r:embed="rId2" cstate="print">
              <a:extLst>
                <a:ext uri="{28A0092B-C50C-407E-A947-70E740481C1C}">
                  <a14:useLocalDpi xmlns:a14="http://schemas.microsoft.com/office/drawing/2010/main" val="0"/>
                </a:ext>
              </a:extLst>
            </a:blip>
            <a:srcRect l="8462" t="28853" r="12616" b="28854"/>
            <a:stretch/>
          </p:blipFill>
          <p:spPr>
            <a:xfrm>
              <a:off x="3347864" y="764704"/>
              <a:ext cx="1710190" cy="432048"/>
            </a:xfrm>
            <a:prstGeom prst="rect">
              <a:avLst/>
            </a:prstGeom>
          </p:spPr>
        </p:pic>
      </p:grpSp>
      <p:sp>
        <p:nvSpPr>
          <p:cNvPr id="18" name="ZoneTexte 44">
            <a:hlinkClick r:id="" action="ppaction://noaction"/>
          </p:cNvPr>
          <p:cNvSpPr txBox="1">
            <a:spLocks noChangeArrowheads="1"/>
          </p:cNvSpPr>
          <p:nvPr/>
        </p:nvSpPr>
        <p:spPr bwMode="auto">
          <a:xfrm>
            <a:off x="179512" y="2861320"/>
            <a:ext cx="2232248"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3300"/>
                </a:solidFill>
                <a:latin typeface="Berlin Sans FB" panose="020E0602020502020306" pitchFamily="34" charset="0"/>
              </a:rPr>
              <a:t>MILLEVIE PREMIUM</a:t>
            </a:r>
          </a:p>
        </p:txBody>
      </p:sp>
      <p:sp>
        <p:nvSpPr>
          <p:cNvPr id="22" name="ZoneTexte 44">
            <a:hlinkClick r:id="" action="ppaction://noaction"/>
          </p:cNvPr>
          <p:cNvSpPr txBox="1">
            <a:spLocks noChangeArrowheads="1"/>
          </p:cNvSpPr>
          <p:nvPr/>
        </p:nvSpPr>
        <p:spPr bwMode="auto">
          <a:xfrm>
            <a:off x="179512" y="3573016"/>
            <a:ext cx="164928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DE0000"/>
                </a:solidFill>
                <a:latin typeface="Berlin Sans FB" panose="020E0602020502020306" pitchFamily="34" charset="0"/>
              </a:rPr>
              <a:t>MILLEVIE CAPI</a:t>
            </a:r>
          </a:p>
        </p:txBody>
      </p:sp>
      <p:pic>
        <p:nvPicPr>
          <p:cNvPr id="2" name="Image 1"/>
          <p:cNvPicPr>
            <a:picLocks noChangeAspect="1"/>
          </p:cNvPicPr>
          <p:nvPr/>
        </p:nvPicPr>
        <p:blipFill rotWithShape="1">
          <a:blip r:embed="rId3"/>
          <a:srcRect l="55871" t="25391" r="27862" b="44479"/>
          <a:stretch/>
        </p:blipFill>
        <p:spPr>
          <a:xfrm>
            <a:off x="6974276" y="1536805"/>
            <a:ext cx="1656183" cy="1724682"/>
          </a:xfrm>
          <a:prstGeom prst="rect">
            <a:avLst/>
          </a:prstGeom>
        </p:spPr>
      </p:pic>
      <p:pic>
        <p:nvPicPr>
          <p:cNvPr id="23" name="Image 22"/>
          <p:cNvPicPr>
            <a:picLocks noChangeAspect="1"/>
          </p:cNvPicPr>
          <p:nvPr/>
        </p:nvPicPr>
        <p:blipFill rotWithShape="1">
          <a:blip r:embed="rId3"/>
          <a:srcRect l="36990" t="24891" r="48067" b="48531"/>
          <a:stretch/>
        </p:blipFill>
        <p:spPr>
          <a:xfrm>
            <a:off x="4855425" y="1757775"/>
            <a:ext cx="1521381" cy="1521381"/>
          </a:xfrm>
          <a:prstGeom prst="rect">
            <a:avLst/>
          </a:prstGeom>
        </p:spPr>
      </p:pic>
      <p:pic>
        <p:nvPicPr>
          <p:cNvPr id="24" name="Image 23"/>
          <p:cNvPicPr>
            <a:picLocks noChangeAspect="1"/>
          </p:cNvPicPr>
          <p:nvPr/>
        </p:nvPicPr>
        <p:blipFill rotWithShape="1">
          <a:blip r:embed="rId3"/>
          <a:srcRect l="20115" t="25391" r="65288" b="49630"/>
          <a:stretch/>
        </p:blipFill>
        <p:spPr>
          <a:xfrm>
            <a:off x="2771800" y="1831663"/>
            <a:ext cx="1486155" cy="1429824"/>
          </a:xfrm>
          <a:prstGeom prst="rect">
            <a:avLst/>
          </a:prstGeom>
        </p:spPr>
      </p:pic>
      <p:pic>
        <p:nvPicPr>
          <p:cNvPr id="26" name="Image 25"/>
          <p:cNvPicPr>
            <a:picLocks noChangeAspect="1"/>
          </p:cNvPicPr>
          <p:nvPr/>
        </p:nvPicPr>
        <p:blipFill rotWithShape="1">
          <a:blip r:embed="rId4"/>
          <a:srcRect l="20668" t="50754" r="63411" b="22438"/>
          <a:stretch/>
        </p:blipFill>
        <p:spPr>
          <a:xfrm>
            <a:off x="2686291" y="3998400"/>
            <a:ext cx="1657172" cy="1568787"/>
          </a:xfrm>
          <a:prstGeom prst="rect">
            <a:avLst/>
          </a:prstGeom>
        </p:spPr>
      </p:pic>
      <p:sp>
        <p:nvSpPr>
          <p:cNvPr id="17" name="Rectangle 16">
            <a:extLst>
              <a:ext uri="{FF2B5EF4-FFF2-40B4-BE49-F238E27FC236}">
                <a16:creationId xmlns:a16="http://schemas.microsoft.com/office/drawing/2014/main" id="{CFD2E489-3B7F-40DF-9FBF-DF6DE0306281}"/>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9" name="Image 2" descr="cid:image008.jpg@01D7596C.B409CC40">
            <a:extLst>
              <a:ext uri="{FF2B5EF4-FFF2-40B4-BE49-F238E27FC236}">
                <a16:creationId xmlns:a16="http://schemas.microsoft.com/office/drawing/2014/main" id="{6486105B-EB65-4468-845B-83562C5B01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4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75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75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75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750"/>
                                        <p:tgtEl>
                                          <p:spTgt spid="23"/>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750"/>
                                        <p:tgtEl>
                                          <p:spTgt spid="24"/>
                                        </p:tgtEl>
                                      </p:cBhvr>
                                    </p:animEffect>
                                  </p:childTnLst>
                                </p:cTn>
                              </p:par>
                              <p:par>
                                <p:cTn id="26" presetID="10"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a:t>
            </a:r>
          </a:p>
        </p:txBody>
      </p:sp>
      <p:pic>
        <p:nvPicPr>
          <p:cNvPr id="4" name="Image 3"/>
          <p:cNvPicPr>
            <a:picLocks noChangeAspect="1"/>
          </p:cNvPicPr>
          <p:nvPr/>
        </p:nvPicPr>
        <p:blipFill rotWithShape="1">
          <a:blip r:embed="rId2"/>
          <a:srcRect l="33951" t="28999" r="19008" b="20469"/>
          <a:stretch/>
        </p:blipFill>
        <p:spPr>
          <a:xfrm>
            <a:off x="683567" y="1438458"/>
            <a:ext cx="7707453" cy="4654837"/>
          </a:xfrm>
          <a:prstGeom prst="rect">
            <a:avLst/>
          </a:prstGeom>
        </p:spPr>
      </p:pic>
      <p:sp>
        <p:nvSpPr>
          <p:cNvPr id="10" name="Rectangle 9">
            <a:extLst>
              <a:ext uri="{FF2B5EF4-FFF2-40B4-BE49-F238E27FC236}">
                <a16:creationId xmlns:a16="http://schemas.microsoft.com/office/drawing/2014/main" id="{3B5BFF51-8799-4C13-8E23-FE31A3757621}"/>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26FFF21F-6098-4914-A2C9-DD2A16D620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52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a:t>
            </a:r>
          </a:p>
        </p:txBody>
      </p:sp>
      <p:pic>
        <p:nvPicPr>
          <p:cNvPr id="2" name="Image 1"/>
          <p:cNvPicPr>
            <a:picLocks noChangeAspect="1"/>
          </p:cNvPicPr>
          <p:nvPr/>
        </p:nvPicPr>
        <p:blipFill rotWithShape="1">
          <a:blip r:embed="rId2"/>
          <a:srcRect l="33759" t="29531" r="18645" b="20267"/>
          <a:stretch/>
        </p:blipFill>
        <p:spPr>
          <a:xfrm>
            <a:off x="708345" y="1436890"/>
            <a:ext cx="7727310" cy="4582474"/>
          </a:xfrm>
          <a:prstGeom prst="rect">
            <a:avLst/>
          </a:prstGeom>
        </p:spPr>
      </p:pic>
      <p:sp>
        <p:nvSpPr>
          <p:cNvPr id="10" name="Rectangle 9">
            <a:extLst>
              <a:ext uri="{FF2B5EF4-FFF2-40B4-BE49-F238E27FC236}">
                <a16:creationId xmlns:a16="http://schemas.microsoft.com/office/drawing/2014/main" id="{39AE011C-0EC6-4A0C-9DAE-1074D12EED6D}"/>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6DB4288C-F13B-46C9-B463-890F314D7C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087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a:t>
            </a:r>
          </a:p>
        </p:txBody>
      </p:sp>
      <p:pic>
        <p:nvPicPr>
          <p:cNvPr id="3" name="Image 2"/>
          <p:cNvPicPr>
            <a:picLocks noChangeAspect="1"/>
          </p:cNvPicPr>
          <p:nvPr/>
        </p:nvPicPr>
        <p:blipFill rotWithShape="1">
          <a:blip r:embed="rId2"/>
          <a:srcRect l="33206" t="29531" r="18646" b="19282"/>
          <a:stretch/>
        </p:blipFill>
        <p:spPr>
          <a:xfrm>
            <a:off x="562266" y="1448421"/>
            <a:ext cx="7992888" cy="4777359"/>
          </a:xfrm>
          <a:prstGeom prst="rect">
            <a:avLst/>
          </a:prstGeom>
        </p:spPr>
      </p:pic>
      <p:sp>
        <p:nvSpPr>
          <p:cNvPr id="10" name="Rectangle 9">
            <a:extLst>
              <a:ext uri="{FF2B5EF4-FFF2-40B4-BE49-F238E27FC236}">
                <a16:creationId xmlns:a16="http://schemas.microsoft.com/office/drawing/2014/main" id="{66604015-2327-4DFB-94A6-BB3223E3A96A}"/>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ED2E753F-C494-4A51-B397-4E5E43BF8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61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77909" y="10060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options d’arbitrage automatique</a:t>
            </a:r>
          </a:p>
        </p:txBody>
      </p:sp>
      <p:pic>
        <p:nvPicPr>
          <p:cNvPr id="2" name="Image 1"/>
          <p:cNvPicPr>
            <a:picLocks noChangeAspect="1"/>
          </p:cNvPicPr>
          <p:nvPr/>
        </p:nvPicPr>
        <p:blipFill rotWithShape="1">
          <a:blip r:embed="rId2"/>
          <a:srcRect l="33951" t="30313" r="19008" b="20469"/>
          <a:stretch/>
        </p:blipFill>
        <p:spPr>
          <a:xfrm>
            <a:off x="539552" y="1468186"/>
            <a:ext cx="7848872" cy="4616983"/>
          </a:xfrm>
          <a:prstGeom prst="rect">
            <a:avLst/>
          </a:prstGeom>
        </p:spPr>
      </p:pic>
      <p:sp>
        <p:nvSpPr>
          <p:cNvPr id="10" name="Rectangle 9">
            <a:extLst>
              <a:ext uri="{FF2B5EF4-FFF2-40B4-BE49-F238E27FC236}">
                <a16:creationId xmlns:a16="http://schemas.microsoft.com/office/drawing/2014/main" id="{F5A0421C-E996-4925-A91D-D1E7DD882D1D}"/>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F6BD96ED-134B-4DBB-9A56-5D5BDDE748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99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actes réalisables par type de contrat, quand, et par quel canal ? </a:t>
            </a:r>
          </a:p>
        </p:txBody>
      </p:sp>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10" name="Rectangle 9">
            <a:extLst>
              <a:ext uri="{FF2B5EF4-FFF2-40B4-BE49-F238E27FC236}">
                <a16:creationId xmlns:a16="http://schemas.microsoft.com/office/drawing/2014/main" id="{A721EEBE-F715-40EB-B574-6B85CEA97032}"/>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A85A893C-6D95-4557-9D07-83D6963523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Tableau 2">
            <a:extLst>
              <a:ext uri="{FF2B5EF4-FFF2-40B4-BE49-F238E27FC236}">
                <a16:creationId xmlns:a16="http://schemas.microsoft.com/office/drawing/2014/main" id="{0B126810-0C26-4106-BF25-7BB28B8CCE2D}"/>
              </a:ext>
            </a:extLst>
          </p:cNvPr>
          <p:cNvGraphicFramePr>
            <a:graphicFrameLocks noGrp="1"/>
          </p:cNvGraphicFramePr>
          <p:nvPr>
            <p:extLst>
              <p:ext uri="{D42A27DB-BD31-4B8C-83A1-F6EECF244321}">
                <p14:modId xmlns:p14="http://schemas.microsoft.com/office/powerpoint/2010/main" val="3930779627"/>
              </p:ext>
            </p:extLst>
          </p:nvPr>
        </p:nvGraphicFramePr>
        <p:xfrm>
          <a:off x="186440" y="1208949"/>
          <a:ext cx="8551742" cy="5038750"/>
        </p:xfrm>
        <a:graphic>
          <a:graphicData uri="http://schemas.openxmlformats.org/drawingml/2006/table">
            <a:tbl>
              <a:tblPr firstRow="1" bandRow="1">
                <a:tableStyleId>{5C22544A-7EE6-4342-B048-85BDC9FD1C3A}</a:tableStyleId>
              </a:tblPr>
              <a:tblGrid>
                <a:gridCol w="2867628">
                  <a:extLst>
                    <a:ext uri="{9D8B030D-6E8A-4147-A177-3AD203B41FA5}">
                      <a16:colId xmlns:a16="http://schemas.microsoft.com/office/drawing/2014/main" val="371184182"/>
                    </a:ext>
                  </a:extLst>
                </a:gridCol>
                <a:gridCol w="468184">
                  <a:extLst>
                    <a:ext uri="{9D8B030D-6E8A-4147-A177-3AD203B41FA5}">
                      <a16:colId xmlns:a16="http://schemas.microsoft.com/office/drawing/2014/main" val="2536826949"/>
                    </a:ext>
                  </a:extLst>
                </a:gridCol>
                <a:gridCol w="468184">
                  <a:extLst>
                    <a:ext uri="{9D8B030D-6E8A-4147-A177-3AD203B41FA5}">
                      <a16:colId xmlns:a16="http://schemas.microsoft.com/office/drawing/2014/main" val="2144878960"/>
                    </a:ext>
                  </a:extLst>
                </a:gridCol>
                <a:gridCol w="468184">
                  <a:extLst>
                    <a:ext uri="{9D8B030D-6E8A-4147-A177-3AD203B41FA5}">
                      <a16:colId xmlns:a16="http://schemas.microsoft.com/office/drawing/2014/main" val="2814927816"/>
                    </a:ext>
                  </a:extLst>
                </a:gridCol>
                <a:gridCol w="468184">
                  <a:extLst>
                    <a:ext uri="{9D8B030D-6E8A-4147-A177-3AD203B41FA5}">
                      <a16:colId xmlns:a16="http://schemas.microsoft.com/office/drawing/2014/main" val="3045712671"/>
                    </a:ext>
                  </a:extLst>
                </a:gridCol>
                <a:gridCol w="468185">
                  <a:extLst>
                    <a:ext uri="{9D8B030D-6E8A-4147-A177-3AD203B41FA5}">
                      <a16:colId xmlns:a16="http://schemas.microsoft.com/office/drawing/2014/main" val="1970445050"/>
                    </a:ext>
                  </a:extLst>
                </a:gridCol>
                <a:gridCol w="477599">
                  <a:extLst>
                    <a:ext uri="{9D8B030D-6E8A-4147-A177-3AD203B41FA5}">
                      <a16:colId xmlns:a16="http://schemas.microsoft.com/office/drawing/2014/main" val="676389324"/>
                    </a:ext>
                  </a:extLst>
                </a:gridCol>
                <a:gridCol w="477599">
                  <a:extLst>
                    <a:ext uri="{9D8B030D-6E8A-4147-A177-3AD203B41FA5}">
                      <a16:colId xmlns:a16="http://schemas.microsoft.com/office/drawing/2014/main" val="3604977726"/>
                    </a:ext>
                  </a:extLst>
                </a:gridCol>
                <a:gridCol w="477599">
                  <a:extLst>
                    <a:ext uri="{9D8B030D-6E8A-4147-A177-3AD203B41FA5}">
                      <a16:colId xmlns:a16="http://schemas.microsoft.com/office/drawing/2014/main" val="463344595"/>
                    </a:ext>
                  </a:extLst>
                </a:gridCol>
                <a:gridCol w="477599">
                  <a:extLst>
                    <a:ext uri="{9D8B030D-6E8A-4147-A177-3AD203B41FA5}">
                      <a16:colId xmlns:a16="http://schemas.microsoft.com/office/drawing/2014/main" val="3127290515"/>
                    </a:ext>
                  </a:extLst>
                </a:gridCol>
                <a:gridCol w="477599">
                  <a:extLst>
                    <a:ext uri="{9D8B030D-6E8A-4147-A177-3AD203B41FA5}">
                      <a16:colId xmlns:a16="http://schemas.microsoft.com/office/drawing/2014/main" val="484724242"/>
                    </a:ext>
                  </a:extLst>
                </a:gridCol>
                <a:gridCol w="477599">
                  <a:extLst>
                    <a:ext uri="{9D8B030D-6E8A-4147-A177-3AD203B41FA5}">
                      <a16:colId xmlns:a16="http://schemas.microsoft.com/office/drawing/2014/main" val="190318125"/>
                    </a:ext>
                  </a:extLst>
                </a:gridCol>
                <a:gridCol w="477599">
                  <a:extLst>
                    <a:ext uri="{9D8B030D-6E8A-4147-A177-3AD203B41FA5}">
                      <a16:colId xmlns:a16="http://schemas.microsoft.com/office/drawing/2014/main" val="2793469307"/>
                    </a:ext>
                  </a:extLst>
                </a:gridCol>
              </a:tblGrid>
              <a:tr h="0">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fr-FR" dirty="0"/>
                        <a:t>NUANCES PLUS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endParaRPr lang="fr-FR" dirty="0"/>
                    </a:p>
                  </a:txBody>
                  <a:tcPr/>
                </a:tc>
                <a:tc hMerge="1">
                  <a:txBody>
                    <a:bodyPr/>
                    <a:lstStyle/>
                    <a:p>
                      <a:endParaRPr lang="fr-FR" dirty="0"/>
                    </a:p>
                  </a:txBody>
                  <a:tcPr/>
                </a:tc>
                <a:tc gridSpan="3">
                  <a:txBody>
                    <a:bodyPr/>
                    <a:lstStyle/>
                    <a:p>
                      <a:pPr algn="ctr"/>
                      <a:r>
                        <a:rPr lang="fr-FR" dirty="0"/>
                        <a:t>NUANCES CAPI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A234"/>
                    </a:solidFill>
                  </a:tcPr>
                </a:tc>
                <a:tc hMerge="1">
                  <a:txBody>
                    <a:bodyPr/>
                    <a:lstStyle/>
                    <a:p>
                      <a:endParaRPr lang="fr-FR" dirty="0"/>
                    </a:p>
                  </a:txBody>
                  <a:tcPr/>
                </a:tc>
                <a:tc hMerge="1">
                  <a:txBody>
                    <a:bodyPr/>
                    <a:lstStyle/>
                    <a:p>
                      <a:endParaRPr lang="fr-FR" dirty="0"/>
                    </a:p>
                  </a:txBody>
                  <a:tcPr/>
                </a:tc>
                <a:tc gridSpan="3">
                  <a:txBody>
                    <a:bodyPr/>
                    <a:lstStyle/>
                    <a:p>
                      <a:pPr algn="ctr"/>
                      <a:r>
                        <a:rPr lang="fr-FR" dirty="0"/>
                        <a:t>MILLEVIE PREMIUM</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hMerge="1">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gridSpan="3">
                  <a:txBody>
                    <a:bodyPr/>
                    <a:lstStyle/>
                    <a:p>
                      <a:pPr algn="ctr"/>
                      <a:r>
                        <a:rPr lang="fr-FR" dirty="0"/>
                        <a:t>MILLEVIE CAPI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hMerge="1">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607754211"/>
                  </a:ext>
                </a:extLst>
              </a:tr>
              <a:tr h="174431">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50" dirty="0"/>
                        <a:t>Puma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t>ISI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t>DEI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50" dirty="0"/>
                        <a:t>Puma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t>ISI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t>DEI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err="1"/>
                        <a:t>My</a:t>
                      </a:r>
                      <a:endParaRPr lang="fr-FR" sz="1000" dirty="0"/>
                    </a:p>
                    <a:p>
                      <a:pPr algn="ctr"/>
                      <a:r>
                        <a:rPr lang="fr-FR" sz="1000" dirty="0"/>
                        <a:t>Assur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err="1"/>
                        <a:t>WebAssur</a:t>
                      </a:r>
                      <a:endParaRPr lang="fr-FR"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dirty="0"/>
                        <a:t>DEI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err="1"/>
                        <a:t>My</a:t>
                      </a:r>
                      <a:endParaRPr lang="fr-FR" sz="1000" dirty="0"/>
                    </a:p>
                    <a:p>
                      <a:pPr algn="ctr"/>
                      <a:r>
                        <a:rPr lang="fr-FR" sz="1000" dirty="0"/>
                        <a:t>Assur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err="1"/>
                        <a:t>WebAssur</a:t>
                      </a:r>
                      <a:endParaRPr lang="fr-FR"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dirty="0"/>
                        <a:t>DEI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9236769"/>
                  </a:ext>
                </a:extLst>
              </a:tr>
              <a:tr h="301841">
                <a:tc>
                  <a:txBody>
                    <a:bodyPr/>
                    <a:lstStyle/>
                    <a:p>
                      <a:r>
                        <a:rPr lang="fr-FR" sz="1050" b="1" dirty="0"/>
                        <a:t>Adhésion directe </a:t>
                      </a:r>
                      <a:endParaRPr lang="fr-FR" sz="105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6391618"/>
                  </a:ext>
                </a:extLst>
              </a:tr>
              <a:tr h="363029">
                <a:tc>
                  <a:txBody>
                    <a:bodyPr/>
                    <a:lstStyle/>
                    <a:p>
                      <a:r>
                        <a:rPr lang="fr-FR" sz="1050" b="1" dirty="0"/>
                        <a:t>Adhésion par transfert (</a:t>
                      </a:r>
                      <a:r>
                        <a:rPr lang="fr-FR" sz="1050" b="1" dirty="0" err="1"/>
                        <a:t>Fourgous</a:t>
                      </a:r>
                      <a:r>
                        <a:rPr lang="fr-FR" sz="1050" b="1" dirty="0"/>
                        <a:t>, Pacte)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6279698"/>
                  </a:ext>
                </a:extLst>
              </a:tr>
              <a:tr h="0">
                <a:tc>
                  <a:txBody>
                    <a:bodyPr/>
                    <a:lstStyle/>
                    <a:p>
                      <a:r>
                        <a:rPr lang="fr-FR" sz="1050" b="1" kern="1200" dirty="0">
                          <a:solidFill>
                            <a:schemeClr val="dk1"/>
                          </a:solidFill>
                          <a:latin typeface="+mn-lt"/>
                          <a:ea typeface="+mn-ea"/>
                          <a:cs typeface="+mn-cs"/>
                        </a:rPr>
                        <a:t>Adhésion par transfert PEP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8355691"/>
                  </a:ext>
                </a:extLst>
              </a:tr>
              <a:tr h="0">
                <a:tc>
                  <a:txBody>
                    <a:bodyPr/>
                    <a:lstStyle/>
                    <a:p>
                      <a:r>
                        <a:rPr lang="fr-FR" sz="1050" b="1" kern="1200" dirty="0">
                          <a:solidFill>
                            <a:schemeClr val="dk1"/>
                          </a:solidFill>
                          <a:latin typeface="+mn-lt"/>
                          <a:ea typeface="+mn-ea"/>
                          <a:cs typeface="+mn-cs"/>
                        </a:rPr>
                        <a:t>Cotisation / Versement libre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90892661"/>
                  </a:ext>
                </a:extLst>
              </a:tr>
              <a:tr h="266288">
                <a:tc>
                  <a:txBody>
                    <a:bodyPr/>
                    <a:lstStyle/>
                    <a:p>
                      <a:pPr marL="0" algn="l" defTabSz="914378" rtl="0" eaLnBrk="1" latinLnBrk="0" hangingPunct="1"/>
                      <a:r>
                        <a:rPr lang="fr-FR" sz="1050" b="1" kern="1200" dirty="0">
                          <a:solidFill>
                            <a:schemeClr val="dk1"/>
                          </a:solidFill>
                          <a:latin typeface="+mn-lt"/>
                          <a:ea typeface="+mn-ea"/>
                          <a:cs typeface="+mn-cs"/>
                        </a:rPr>
                        <a:t>Annulation d’une adhésion jusqu’à la signature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239213"/>
                  </a:ext>
                </a:extLst>
              </a:tr>
              <a:tr h="188560">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1050" b="1" kern="1200" dirty="0">
                          <a:solidFill>
                            <a:schemeClr val="dk1"/>
                          </a:solidFill>
                          <a:latin typeface="+mn-lt"/>
                          <a:ea typeface="+mn-ea"/>
                          <a:cs typeface="+mn-cs"/>
                        </a:rPr>
                        <a:t>Annulation d’un acte de gestion jusqu’à la signature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0660243"/>
                  </a:ext>
                </a:extLst>
              </a:tr>
              <a:tr h="182840">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1050" b="1" kern="1200" dirty="0">
                          <a:solidFill>
                            <a:schemeClr val="dk1"/>
                          </a:solidFill>
                          <a:latin typeface="+mn-lt"/>
                          <a:ea typeface="+mn-ea"/>
                          <a:cs typeface="+mn-cs"/>
                        </a:rPr>
                        <a:t>Arbitrage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4153610"/>
                  </a:ext>
                </a:extLst>
              </a:tr>
              <a:tr h="321136">
                <a:tc>
                  <a:txBody>
                    <a:bodyPr/>
                    <a:lstStyle/>
                    <a:p>
                      <a:pPr marL="0" algn="l" defTabSz="914378" rtl="0" eaLnBrk="1" latinLnBrk="0" hangingPunct="1"/>
                      <a:r>
                        <a:rPr lang="fr-FR" sz="1050" b="1" kern="1200" dirty="0">
                          <a:solidFill>
                            <a:schemeClr val="dk1"/>
                          </a:solidFill>
                          <a:latin typeface="+mn-lt"/>
                          <a:ea typeface="+mn-ea"/>
                          <a:cs typeface="+mn-cs"/>
                        </a:rPr>
                        <a:t>Avance et remboursement d’avance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1071168"/>
                  </a:ext>
                </a:extLst>
              </a:tr>
              <a:tr h="279576">
                <a:tc>
                  <a:txBody>
                    <a:bodyPr/>
                    <a:lstStyle/>
                    <a:p>
                      <a:pPr marL="0" algn="l" defTabSz="914378" rtl="0" eaLnBrk="1" latinLnBrk="0" hangingPunct="1"/>
                      <a:r>
                        <a:rPr lang="fr-FR" sz="1050" b="1" kern="1200" dirty="0">
                          <a:solidFill>
                            <a:schemeClr val="dk1"/>
                          </a:solidFill>
                          <a:latin typeface="+mn-lt"/>
                          <a:ea typeface="+mn-ea"/>
                          <a:cs typeface="+mn-cs"/>
                        </a:rPr>
                        <a:t>Avenant de clause bénéficiaire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6444159"/>
                  </a:ext>
                </a:extLst>
              </a:tr>
              <a:tr h="237688">
                <a:tc>
                  <a:txBody>
                    <a:bodyPr/>
                    <a:lstStyle/>
                    <a:p>
                      <a:pPr marL="0" algn="l" defTabSz="914378" rtl="0" eaLnBrk="1" latinLnBrk="0" hangingPunct="1"/>
                      <a:r>
                        <a:rPr lang="fr-FR" sz="1050" b="1" kern="1200" dirty="0">
                          <a:solidFill>
                            <a:schemeClr val="dk1"/>
                          </a:solidFill>
                          <a:latin typeface="+mn-lt"/>
                          <a:ea typeface="+mn-ea"/>
                          <a:cs typeface="+mn-cs"/>
                        </a:rPr>
                        <a:t>Avenant de versements programmés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6670961"/>
                  </a:ext>
                </a:extLst>
              </a:tr>
              <a:tr h="0">
                <a:tc>
                  <a:txBody>
                    <a:bodyPr/>
                    <a:lstStyle/>
                    <a:p>
                      <a:pPr marL="0" algn="l" defTabSz="914378" rtl="0" eaLnBrk="1" latinLnBrk="0" hangingPunct="1"/>
                      <a:r>
                        <a:rPr lang="fr-FR" sz="1050" b="1" kern="1200" dirty="0">
                          <a:solidFill>
                            <a:schemeClr val="dk1"/>
                          </a:solidFill>
                          <a:latin typeface="+mn-lt"/>
                          <a:ea typeface="+mn-ea"/>
                          <a:cs typeface="+mn-cs"/>
                        </a:rPr>
                        <a:t>Avenant de rachats partiels programmés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925917"/>
                  </a:ext>
                </a:extLst>
              </a:tr>
            </a:tbl>
          </a:graphicData>
        </a:graphic>
      </p:graphicFrame>
      <p:sp>
        <p:nvSpPr>
          <p:cNvPr id="3" name="Ellipse 2">
            <a:extLst>
              <a:ext uri="{FF2B5EF4-FFF2-40B4-BE49-F238E27FC236}">
                <a16:creationId xmlns:a16="http://schemas.microsoft.com/office/drawing/2014/main" id="{68877C58-3086-497B-9069-A2BCD152ABA4}"/>
              </a:ext>
            </a:extLst>
          </p:cNvPr>
          <p:cNvSpPr/>
          <p:nvPr/>
        </p:nvSpPr>
        <p:spPr>
          <a:xfrm>
            <a:off x="3199351" y="2631427"/>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487277A1-3C13-4E71-9314-5D756D5650ED}"/>
              </a:ext>
            </a:extLst>
          </p:cNvPr>
          <p:cNvSpPr/>
          <p:nvPr/>
        </p:nvSpPr>
        <p:spPr>
          <a:xfrm>
            <a:off x="5027374" y="5942930"/>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33C7FD18-3270-4C48-8D4F-5829DEFB03A9}"/>
              </a:ext>
            </a:extLst>
          </p:cNvPr>
          <p:cNvSpPr/>
          <p:nvPr/>
        </p:nvSpPr>
        <p:spPr>
          <a:xfrm>
            <a:off x="5027374" y="4492681"/>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9BA42CD5-2E92-4ACD-8D97-79B14AC1E7B0}"/>
              </a:ext>
            </a:extLst>
          </p:cNvPr>
          <p:cNvSpPr/>
          <p:nvPr/>
        </p:nvSpPr>
        <p:spPr>
          <a:xfrm>
            <a:off x="4566709" y="4128841"/>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AE46FCD3-8FD1-4B8E-BA78-5E9DE38D79C8}"/>
              </a:ext>
            </a:extLst>
          </p:cNvPr>
          <p:cNvSpPr/>
          <p:nvPr/>
        </p:nvSpPr>
        <p:spPr>
          <a:xfrm>
            <a:off x="3199351" y="4134306"/>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87F1B366-D589-4445-BC14-5C7570F0E9D1}"/>
              </a:ext>
            </a:extLst>
          </p:cNvPr>
          <p:cNvSpPr/>
          <p:nvPr/>
        </p:nvSpPr>
        <p:spPr>
          <a:xfrm>
            <a:off x="3199351" y="4492681"/>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BD00CDC6-49D2-4877-A96E-9CF670A1AAEB}"/>
              </a:ext>
            </a:extLst>
          </p:cNvPr>
          <p:cNvSpPr/>
          <p:nvPr/>
        </p:nvSpPr>
        <p:spPr>
          <a:xfrm>
            <a:off x="3211101" y="3687904"/>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A89287E6-F0D3-4734-8CDD-CA7474B7B7BE}"/>
              </a:ext>
            </a:extLst>
          </p:cNvPr>
          <p:cNvSpPr/>
          <p:nvPr/>
        </p:nvSpPr>
        <p:spPr>
          <a:xfrm>
            <a:off x="3630605" y="2971028"/>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2C1974A6-3862-41F8-ABA5-B76998A99E08}"/>
              </a:ext>
            </a:extLst>
          </p:cNvPr>
          <p:cNvSpPr/>
          <p:nvPr/>
        </p:nvSpPr>
        <p:spPr>
          <a:xfrm>
            <a:off x="6006869" y="2275723"/>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A0DE3D2F-7E5B-4FBB-88AF-A92FB1E04D2F}"/>
              </a:ext>
            </a:extLst>
          </p:cNvPr>
          <p:cNvSpPr/>
          <p:nvPr/>
        </p:nvSpPr>
        <p:spPr>
          <a:xfrm>
            <a:off x="6006869" y="3362389"/>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0DF1BE71-3FD4-4608-87ED-C794F35E2902}"/>
              </a:ext>
            </a:extLst>
          </p:cNvPr>
          <p:cNvSpPr/>
          <p:nvPr/>
        </p:nvSpPr>
        <p:spPr>
          <a:xfrm>
            <a:off x="6491938" y="3358061"/>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EB61D3B2-847A-4131-95AE-5BBA9D680BD2}"/>
              </a:ext>
            </a:extLst>
          </p:cNvPr>
          <p:cNvSpPr/>
          <p:nvPr/>
        </p:nvSpPr>
        <p:spPr>
          <a:xfrm>
            <a:off x="6491938" y="299034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606A5D43-2EBD-497F-88B9-95BA9BCF5178}"/>
              </a:ext>
            </a:extLst>
          </p:cNvPr>
          <p:cNvSpPr/>
          <p:nvPr/>
        </p:nvSpPr>
        <p:spPr>
          <a:xfrm>
            <a:off x="7441585" y="2283961"/>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F1DC2C65-6B3F-4631-8F14-EE9FF74D0719}"/>
              </a:ext>
            </a:extLst>
          </p:cNvPr>
          <p:cNvSpPr/>
          <p:nvPr/>
        </p:nvSpPr>
        <p:spPr>
          <a:xfrm>
            <a:off x="7441585" y="3725198"/>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959A0E19-E5CD-4086-B171-638E1EB943FA}"/>
              </a:ext>
            </a:extLst>
          </p:cNvPr>
          <p:cNvSpPr/>
          <p:nvPr/>
        </p:nvSpPr>
        <p:spPr>
          <a:xfrm>
            <a:off x="7430298" y="4128841"/>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34F1A590-B7E2-4154-8E62-607B6F8ADFF1}"/>
              </a:ext>
            </a:extLst>
          </p:cNvPr>
          <p:cNvSpPr/>
          <p:nvPr/>
        </p:nvSpPr>
        <p:spPr>
          <a:xfrm>
            <a:off x="7430298" y="4490855"/>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033BB8E0-1278-4F35-A911-D2774E8F75DA}"/>
              </a:ext>
            </a:extLst>
          </p:cNvPr>
          <p:cNvSpPr/>
          <p:nvPr/>
        </p:nvSpPr>
        <p:spPr>
          <a:xfrm>
            <a:off x="6006869" y="4128841"/>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301CEBD9-4DCD-4D5B-84C1-1A55244126DE}"/>
              </a:ext>
            </a:extLst>
          </p:cNvPr>
          <p:cNvSpPr/>
          <p:nvPr/>
        </p:nvSpPr>
        <p:spPr>
          <a:xfrm>
            <a:off x="6942973" y="3362389"/>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4A915563-EF7A-4932-9C95-BDEBB37EC6D8}"/>
              </a:ext>
            </a:extLst>
          </p:cNvPr>
          <p:cNvSpPr/>
          <p:nvPr/>
        </p:nvSpPr>
        <p:spPr>
          <a:xfrm>
            <a:off x="6495490" y="2283961"/>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A44BB9C6-4864-4DF3-8BAA-EBEB47426E45}"/>
              </a:ext>
            </a:extLst>
          </p:cNvPr>
          <p:cNvSpPr/>
          <p:nvPr/>
        </p:nvSpPr>
        <p:spPr>
          <a:xfrm>
            <a:off x="3199351" y="5206513"/>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622B9350-0F83-4311-B0B9-FEB2A003B33E}"/>
              </a:ext>
            </a:extLst>
          </p:cNvPr>
          <p:cNvSpPr/>
          <p:nvPr/>
        </p:nvSpPr>
        <p:spPr>
          <a:xfrm>
            <a:off x="5027374" y="5586014"/>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Ellipse 35">
            <a:extLst>
              <a:ext uri="{FF2B5EF4-FFF2-40B4-BE49-F238E27FC236}">
                <a16:creationId xmlns:a16="http://schemas.microsoft.com/office/drawing/2014/main" id="{613456A5-0B79-464E-84F4-971712AE961B}"/>
              </a:ext>
            </a:extLst>
          </p:cNvPr>
          <p:cNvSpPr/>
          <p:nvPr/>
        </p:nvSpPr>
        <p:spPr>
          <a:xfrm>
            <a:off x="6006869" y="3734359"/>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331B837E-CD1F-4D9C-A1A9-9617EA74D4F7}"/>
              </a:ext>
            </a:extLst>
          </p:cNvPr>
          <p:cNvSpPr/>
          <p:nvPr/>
        </p:nvSpPr>
        <p:spPr>
          <a:xfrm>
            <a:off x="6942973" y="5586014"/>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llipse 37">
            <a:extLst>
              <a:ext uri="{FF2B5EF4-FFF2-40B4-BE49-F238E27FC236}">
                <a16:creationId xmlns:a16="http://schemas.microsoft.com/office/drawing/2014/main" id="{1C968E51-D615-4C27-9D08-C1E4F4B1F55D}"/>
              </a:ext>
            </a:extLst>
          </p:cNvPr>
          <p:cNvSpPr/>
          <p:nvPr/>
        </p:nvSpPr>
        <p:spPr>
          <a:xfrm>
            <a:off x="6942973" y="4492681"/>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llipse 38">
            <a:extLst>
              <a:ext uri="{FF2B5EF4-FFF2-40B4-BE49-F238E27FC236}">
                <a16:creationId xmlns:a16="http://schemas.microsoft.com/office/drawing/2014/main" id="{E140DE3C-A716-4959-9816-ACE7B27AC48A}"/>
              </a:ext>
            </a:extLst>
          </p:cNvPr>
          <p:cNvSpPr/>
          <p:nvPr/>
        </p:nvSpPr>
        <p:spPr>
          <a:xfrm>
            <a:off x="6474921" y="4862715"/>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F598D934-9A62-46D3-898C-5266D67999A7}"/>
              </a:ext>
            </a:extLst>
          </p:cNvPr>
          <p:cNvSpPr/>
          <p:nvPr/>
        </p:nvSpPr>
        <p:spPr>
          <a:xfrm>
            <a:off x="6474921" y="5246858"/>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B65819EC-245F-4801-BB06-94261943DE80}"/>
              </a:ext>
            </a:extLst>
          </p:cNvPr>
          <p:cNvSpPr/>
          <p:nvPr/>
        </p:nvSpPr>
        <p:spPr>
          <a:xfrm>
            <a:off x="7879077" y="4875528"/>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a:extLst>
              <a:ext uri="{FF2B5EF4-FFF2-40B4-BE49-F238E27FC236}">
                <a16:creationId xmlns:a16="http://schemas.microsoft.com/office/drawing/2014/main" id="{74C52EE8-AC81-48A5-8966-D4323C4E5362}"/>
              </a:ext>
            </a:extLst>
          </p:cNvPr>
          <p:cNvSpPr/>
          <p:nvPr/>
        </p:nvSpPr>
        <p:spPr>
          <a:xfrm>
            <a:off x="7887320" y="5942930"/>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5EFB47A9-96DC-4939-A678-F3F439D3D487}"/>
              </a:ext>
            </a:extLst>
          </p:cNvPr>
          <p:cNvSpPr/>
          <p:nvPr/>
        </p:nvSpPr>
        <p:spPr>
          <a:xfrm>
            <a:off x="7879077" y="5586014"/>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a:extLst>
              <a:ext uri="{FF2B5EF4-FFF2-40B4-BE49-F238E27FC236}">
                <a16:creationId xmlns:a16="http://schemas.microsoft.com/office/drawing/2014/main" id="{3822FF75-CC53-475E-8EF3-8BD89AF09807}"/>
              </a:ext>
            </a:extLst>
          </p:cNvPr>
          <p:cNvSpPr/>
          <p:nvPr/>
        </p:nvSpPr>
        <p:spPr>
          <a:xfrm>
            <a:off x="3198557" y="3347518"/>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a:extLst>
              <a:ext uri="{FF2B5EF4-FFF2-40B4-BE49-F238E27FC236}">
                <a16:creationId xmlns:a16="http://schemas.microsoft.com/office/drawing/2014/main" id="{AE3131D3-3ED2-43FF-9E40-C67B0EFBBBA7}"/>
              </a:ext>
            </a:extLst>
          </p:cNvPr>
          <p:cNvSpPr/>
          <p:nvPr/>
        </p:nvSpPr>
        <p:spPr>
          <a:xfrm>
            <a:off x="4585514" y="3349986"/>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Ellipse 46">
            <a:extLst>
              <a:ext uri="{FF2B5EF4-FFF2-40B4-BE49-F238E27FC236}">
                <a16:creationId xmlns:a16="http://schemas.microsoft.com/office/drawing/2014/main" id="{2AF29EB4-6439-4DC1-8898-39E0EF879313}"/>
              </a:ext>
            </a:extLst>
          </p:cNvPr>
          <p:cNvSpPr/>
          <p:nvPr/>
        </p:nvSpPr>
        <p:spPr>
          <a:xfrm>
            <a:off x="7447029" y="3347518"/>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E116CEB1-8FE5-4D23-BDE5-D17FA8903EA0}"/>
              </a:ext>
            </a:extLst>
          </p:cNvPr>
          <p:cNvSpPr/>
          <p:nvPr/>
        </p:nvSpPr>
        <p:spPr>
          <a:xfrm>
            <a:off x="4107969" y="3347518"/>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14E9B99E-6A42-4001-B1DB-41AEE123693B}"/>
              </a:ext>
            </a:extLst>
          </p:cNvPr>
          <p:cNvSpPr/>
          <p:nvPr/>
        </p:nvSpPr>
        <p:spPr>
          <a:xfrm>
            <a:off x="8402122" y="3358061"/>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a:extLst>
              <a:ext uri="{FF2B5EF4-FFF2-40B4-BE49-F238E27FC236}">
                <a16:creationId xmlns:a16="http://schemas.microsoft.com/office/drawing/2014/main" id="{65D3462E-74A1-40A2-9E5A-A06E6D996709}"/>
              </a:ext>
            </a:extLst>
          </p:cNvPr>
          <p:cNvSpPr/>
          <p:nvPr/>
        </p:nvSpPr>
        <p:spPr>
          <a:xfrm>
            <a:off x="8402122" y="5586014"/>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81E1A317-44AA-4AF4-8FD2-74A1E66A2695}"/>
              </a:ext>
            </a:extLst>
          </p:cNvPr>
          <p:cNvSpPr/>
          <p:nvPr/>
        </p:nvSpPr>
        <p:spPr>
          <a:xfrm>
            <a:off x="8379914" y="4490855"/>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a:extLst>
              <a:ext uri="{FF2B5EF4-FFF2-40B4-BE49-F238E27FC236}">
                <a16:creationId xmlns:a16="http://schemas.microsoft.com/office/drawing/2014/main" id="{D898EA40-EFA6-42F0-AC46-FFDEDDE71230}"/>
              </a:ext>
            </a:extLst>
          </p:cNvPr>
          <p:cNvSpPr/>
          <p:nvPr/>
        </p:nvSpPr>
        <p:spPr>
          <a:xfrm>
            <a:off x="4114850" y="4486329"/>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a:extLst>
              <a:ext uri="{FF2B5EF4-FFF2-40B4-BE49-F238E27FC236}">
                <a16:creationId xmlns:a16="http://schemas.microsoft.com/office/drawing/2014/main" id="{BC0CA2D6-D1EA-416C-8E84-519E4CD049EA}"/>
              </a:ext>
            </a:extLst>
          </p:cNvPr>
          <p:cNvSpPr/>
          <p:nvPr/>
        </p:nvSpPr>
        <p:spPr>
          <a:xfrm>
            <a:off x="4107969" y="5206513"/>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a:extLst>
              <a:ext uri="{FF2B5EF4-FFF2-40B4-BE49-F238E27FC236}">
                <a16:creationId xmlns:a16="http://schemas.microsoft.com/office/drawing/2014/main" id="{2964C690-6288-4F2A-BB2E-BF8FF718348E}"/>
              </a:ext>
            </a:extLst>
          </p:cNvPr>
          <p:cNvSpPr/>
          <p:nvPr/>
        </p:nvSpPr>
        <p:spPr>
          <a:xfrm>
            <a:off x="6942973" y="525114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55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75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75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75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75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750"/>
                                        <p:tgtEl>
                                          <p:spTgt spid="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750"/>
                                        <p:tgtEl>
                                          <p:spTgt spid="2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750"/>
                                        <p:tgtEl>
                                          <p:spTgt spid="2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750"/>
                                        <p:tgtEl>
                                          <p:spTgt spid="2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750"/>
                                        <p:tgtEl>
                                          <p:spTgt spid="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750"/>
                                        <p:tgtEl>
                                          <p:spTgt spid="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750"/>
                                        <p:tgtEl>
                                          <p:spTgt spid="2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75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750"/>
                                        <p:tgtEl>
                                          <p:spTgt spid="2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750"/>
                                        <p:tgtEl>
                                          <p:spTgt spid="3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750"/>
                                        <p:tgtEl>
                                          <p:spTgt spid="3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750"/>
                                        <p:tgtEl>
                                          <p:spTgt spid="3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750"/>
                                        <p:tgtEl>
                                          <p:spTgt spid="3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750"/>
                                        <p:tgtEl>
                                          <p:spTgt spid="3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750"/>
                                        <p:tgtEl>
                                          <p:spTgt spid="3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750"/>
                                        <p:tgtEl>
                                          <p:spTgt spid="3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750"/>
                                        <p:tgtEl>
                                          <p:spTgt spid="3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750"/>
                                        <p:tgtEl>
                                          <p:spTgt spid="3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750"/>
                                        <p:tgtEl>
                                          <p:spTgt spid="4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fade">
                                      <p:cBhvr>
                                        <p:cTn id="91" dur="750"/>
                                        <p:tgtEl>
                                          <p:spTgt spid="4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750"/>
                                        <p:tgtEl>
                                          <p:spTgt spid="4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750"/>
                                        <p:tgtEl>
                                          <p:spTgt spid="4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5"/>
                                        </p:tgtEl>
                                        <p:attrNameLst>
                                          <p:attrName>style.visibility</p:attrName>
                                        </p:attrNameLst>
                                      </p:cBhvr>
                                      <p:to>
                                        <p:strVal val="visible"/>
                                      </p:to>
                                    </p:set>
                                    <p:animEffect transition="in" filter="fade">
                                      <p:cBhvr>
                                        <p:cTn id="100" dur="750"/>
                                        <p:tgtEl>
                                          <p:spTgt spid="4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6"/>
                                        </p:tgtEl>
                                        <p:attrNameLst>
                                          <p:attrName>style.visibility</p:attrName>
                                        </p:attrNameLst>
                                      </p:cBhvr>
                                      <p:to>
                                        <p:strVal val="visible"/>
                                      </p:to>
                                    </p:set>
                                    <p:animEffect transition="in" filter="fade">
                                      <p:cBhvr>
                                        <p:cTn id="103" dur="750"/>
                                        <p:tgtEl>
                                          <p:spTgt spid="46"/>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fade">
                                      <p:cBhvr>
                                        <p:cTn id="106" dur="750"/>
                                        <p:tgtEl>
                                          <p:spTgt spid="47"/>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750"/>
                                        <p:tgtEl>
                                          <p:spTgt spid="48"/>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fade">
                                      <p:cBhvr>
                                        <p:cTn id="112" dur="750"/>
                                        <p:tgtEl>
                                          <p:spTgt spid="4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53"/>
                                        </p:tgtEl>
                                        <p:attrNameLst>
                                          <p:attrName>style.visibility</p:attrName>
                                        </p:attrNameLst>
                                      </p:cBhvr>
                                      <p:to>
                                        <p:strVal val="visible"/>
                                      </p:to>
                                    </p:set>
                                    <p:animEffect transition="in" filter="fade">
                                      <p:cBhvr>
                                        <p:cTn id="115" dur="750"/>
                                        <p:tgtEl>
                                          <p:spTgt spid="53"/>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54"/>
                                        </p:tgtEl>
                                        <p:attrNameLst>
                                          <p:attrName>style.visibility</p:attrName>
                                        </p:attrNameLst>
                                      </p:cBhvr>
                                      <p:to>
                                        <p:strVal val="visible"/>
                                      </p:to>
                                    </p:set>
                                    <p:animEffect transition="in" filter="fade">
                                      <p:cBhvr>
                                        <p:cTn id="118" dur="750"/>
                                        <p:tgtEl>
                                          <p:spTgt spid="54"/>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55"/>
                                        </p:tgtEl>
                                        <p:attrNameLst>
                                          <p:attrName>style.visibility</p:attrName>
                                        </p:attrNameLst>
                                      </p:cBhvr>
                                      <p:to>
                                        <p:strVal val="visible"/>
                                      </p:to>
                                    </p:set>
                                    <p:animEffect transition="in" filter="fade">
                                      <p:cBhvr>
                                        <p:cTn id="121" dur="750"/>
                                        <p:tgtEl>
                                          <p:spTgt spid="55"/>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6"/>
                                        </p:tgtEl>
                                        <p:attrNameLst>
                                          <p:attrName>style.visibility</p:attrName>
                                        </p:attrNameLst>
                                      </p:cBhvr>
                                      <p:to>
                                        <p:strVal val="visible"/>
                                      </p:to>
                                    </p:set>
                                    <p:animEffect transition="in" filter="fade">
                                      <p:cBhvr>
                                        <p:cTn id="124" dur="750"/>
                                        <p:tgtEl>
                                          <p:spTgt spid="56"/>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fade">
                                      <p:cBhvr>
                                        <p:cTn id="127" dur="7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13" grpId="0" animBg="1"/>
      <p:bldP spid="14"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5" grpId="0" animBg="1"/>
      <p:bldP spid="46" grpId="0" animBg="1"/>
      <p:bldP spid="47" grpId="0" animBg="1"/>
      <p:bldP spid="48" grpId="0" animBg="1"/>
      <p:bldP spid="49" grpId="0" animBg="1"/>
      <p:bldP spid="53" grpId="0" animBg="1"/>
      <p:bldP spid="54" grpId="0" animBg="1"/>
      <p:bldP spid="55" grpId="0" animBg="1"/>
      <p:bldP spid="56" grpId="0" animBg="1"/>
      <p:bldP spid="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Les actes réalisables par type de contrat, quand, et par quel canal ? </a:t>
            </a:r>
          </a:p>
        </p:txBody>
      </p:sp>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11" name="Rectangle 10">
            <a:extLst>
              <a:ext uri="{FF2B5EF4-FFF2-40B4-BE49-F238E27FC236}">
                <a16:creationId xmlns:a16="http://schemas.microsoft.com/office/drawing/2014/main" id="{F911A093-8029-4EF8-8865-3ED8130ABB40}"/>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2" name="Image 2" descr="cid:image008.jpg@01D7596C.B409CC40">
            <a:extLst>
              <a:ext uri="{FF2B5EF4-FFF2-40B4-BE49-F238E27FC236}">
                <a16:creationId xmlns:a16="http://schemas.microsoft.com/office/drawing/2014/main" id="{1FE1B7A0-1699-45C3-8E76-11F66390D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leau 2">
            <a:extLst>
              <a:ext uri="{FF2B5EF4-FFF2-40B4-BE49-F238E27FC236}">
                <a16:creationId xmlns:a16="http://schemas.microsoft.com/office/drawing/2014/main" id="{9C02134D-A909-4A47-8372-7D05FB38D45B}"/>
              </a:ext>
            </a:extLst>
          </p:cNvPr>
          <p:cNvGraphicFramePr>
            <a:graphicFrameLocks noGrp="1"/>
          </p:cNvGraphicFramePr>
          <p:nvPr>
            <p:extLst>
              <p:ext uri="{D42A27DB-BD31-4B8C-83A1-F6EECF244321}">
                <p14:modId xmlns:p14="http://schemas.microsoft.com/office/powerpoint/2010/main" val="3410648709"/>
              </p:ext>
            </p:extLst>
          </p:nvPr>
        </p:nvGraphicFramePr>
        <p:xfrm>
          <a:off x="173840" y="1239680"/>
          <a:ext cx="8551742" cy="5038750"/>
        </p:xfrm>
        <a:graphic>
          <a:graphicData uri="http://schemas.openxmlformats.org/drawingml/2006/table">
            <a:tbl>
              <a:tblPr firstRow="1" bandRow="1">
                <a:tableStyleId>{5C22544A-7EE6-4342-B048-85BDC9FD1C3A}</a:tableStyleId>
              </a:tblPr>
              <a:tblGrid>
                <a:gridCol w="2867628">
                  <a:extLst>
                    <a:ext uri="{9D8B030D-6E8A-4147-A177-3AD203B41FA5}">
                      <a16:colId xmlns:a16="http://schemas.microsoft.com/office/drawing/2014/main" val="371184182"/>
                    </a:ext>
                  </a:extLst>
                </a:gridCol>
                <a:gridCol w="468184">
                  <a:extLst>
                    <a:ext uri="{9D8B030D-6E8A-4147-A177-3AD203B41FA5}">
                      <a16:colId xmlns:a16="http://schemas.microsoft.com/office/drawing/2014/main" val="2536826949"/>
                    </a:ext>
                  </a:extLst>
                </a:gridCol>
                <a:gridCol w="468184">
                  <a:extLst>
                    <a:ext uri="{9D8B030D-6E8A-4147-A177-3AD203B41FA5}">
                      <a16:colId xmlns:a16="http://schemas.microsoft.com/office/drawing/2014/main" val="2144878960"/>
                    </a:ext>
                  </a:extLst>
                </a:gridCol>
                <a:gridCol w="468184">
                  <a:extLst>
                    <a:ext uri="{9D8B030D-6E8A-4147-A177-3AD203B41FA5}">
                      <a16:colId xmlns:a16="http://schemas.microsoft.com/office/drawing/2014/main" val="2814927816"/>
                    </a:ext>
                  </a:extLst>
                </a:gridCol>
                <a:gridCol w="468184">
                  <a:extLst>
                    <a:ext uri="{9D8B030D-6E8A-4147-A177-3AD203B41FA5}">
                      <a16:colId xmlns:a16="http://schemas.microsoft.com/office/drawing/2014/main" val="3045712671"/>
                    </a:ext>
                  </a:extLst>
                </a:gridCol>
                <a:gridCol w="468185">
                  <a:extLst>
                    <a:ext uri="{9D8B030D-6E8A-4147-A177-3AD203B41FA5}">
                      <a16:colId xmlns:a16="http://schemas.microsoft.com/office/drawing/2014/main" val="1970445050"/>
                    </a:ext>
                  </a:extLst>
                </a:gridCol>
                <a:gridCol w="477599">
                  <a:extLst>
                    <a:ext uri="{9D8B030D-6E8A-4147-A177-3AD203B41FA5}">
                      <a16:colId xmlns:a16="http://schemas.microsoft.com/office/drawing/2014/main" val="676389324"/>
                    </a:ext>
                  </a:extLst>
                </a:gridCol>
                <a:gridCol w="477599">
                  <a:extLst>
                    <a:ext uri="{9D8B030D-6E8A-4147-A177-3AD203B41FA5}">
                      <a16:colId xmlns:a16="http://schemas.microsoft.com/office/drawing/2014/main" val="3604977726"/>
                    </a:ext>
                  </a:extLst>
                </a:gridCol>
                <a:gridCol w="477599">
                  <a:extLst>
                    <a:ext uri="{9D8B030D-6E8A-4147-A177-3AD203B41FA5}">
                      <a16:colId xmlns:a16="http://schemas.microsoft.com/office/drawing/2014/main" val="463344595"/>
                    </a:ext>
                  </a:extLst>
                </a:gridCol>
                <a:gridCol w="477599">
                  <a:extLst>
                    <a:ext uri="{9D8B030D-6E8A-4147-A177-3AD203B41FA5}">
                      <a16:colId xmlns:a16="http://schemas.microsoft.com/office/drawing/2014/main" val="3127290515"/>
                    </a:ext>
                  </a:extLst>
                </a:gridCol>
                <a:gridCol w="477599">
                  <a:extLst>
                    <a:ext uri="{9D8B030D-6E8A-4147-A177-3AD203B41FA5}">
                      <a16:colId xmlns:a16="http://schemas.microsoft.com/office/drawing/2014/main" val="484724242"/>
                    </a:ext>
                  </a:extLst>
                </a:gridCol>
                <a:gridCol w="477599">
                  <a:extLst>
                    <a:ext uri="{9D8B030D-6E8A-4147-A177-3AD203B41FA5}">
                      <a16:colId xmlns:a16="http://schemas.microsoft.com/office/drawing/2014/main" val="190318125"/>
                    </a:ext>
                  </a:extLst>
                </a:gridCol>
                <a:gridCol w="477599">
                  <a:extLst>
                    <a:ext uri="{9D8B030D-6E8A-4147-A177-3AD203B41FA5}">
                      <a16:colId xmlns:a16="http://schemas.microsoft.com/office/drawing/2014/main" val="2793469307"/>
                    </a:ext>
                  </a:extLst>
                </a:gridCol>
              </a:tblGrid>
              <a:tr h="0">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fr-FR" dirty="0"/>
                        <a:t>NUANCES PLUS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endParaRPr lang="fr-FR" dirty="0"/>
                    </a:p>
                  </a:txBody>
                  <a:tcPr/>
                </a:tc>
                <a:tc hMerge="1">
                  <a:txBody>
                    <a:bodyPr/>
                    <a:lstStyle/>
                    <a:p>
                      <a:endParaRPr lang="fr-FR" dirty="0"/>
                    </a:p>
                  </a:txBody>
                  <a:tcPr/>
                </a:tc>
                <a:tc gridSpan="3">
                  <a:txBody>
                    <a:bodyPr/>
                    <a:lstStyle/>
                    <a:p>
                      <a:pPr algn="ctr"/>
                      <a:r>
                        <a:rPr lang="fr-FR" dirty="0"/>
                        <a:t>NUANCES CAPI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4A234"/>
                    </a:solidFill>
                  </a:tcPr>
                </a:tc>
                <a:tc hMerge="1">
                  <a:txBody>
                    <a:bodyPr/>
                    <a:lstStyle/>
                    <a:p>
                      <a:endParaRPr lang="fr-FR" dirty="0"/>
                    </a:p>
                  </a:txBody>
                  <a:tcPr/>
                </a:tc>
                <a:tc hMerge="1">
                  <a:txBody>
                    <a:bodyPr/>
                    <a:lstStyle/>
                    <a:p>
                      <a:endParaRPr lang="fr-FR" dirty="0"/>
                    </a:p>
                  </a:txBody>
                  <a:tcPr/>
                </a:tc>
                <a:tc gridSpan="3">
                  <a:txBody>
                    <a:bodyPr/>
                    <a:lstStyle/>
                    <a:p>
                      <a:pPr algn="ctr"/>
                      <a:r>
                        <a:rPr lang="fr-FR" dirty="0"/>
                        <a:t>MILLEVIE PREMIUM</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hMerge="1">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gridSpan="3">
                  <a:txBody>
                    <a:bodyPr/>
                    <a:lstStyle/>
                    <a:p>
                      <a:pPr algn="ctr"/>
                      <a:r>
                        <a:rPr lang="fr-FR" dirty="0"/>
                        <a:t>MILLEVIE CAPI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hMerge="1">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607754211"/>
                  </a:ext>
                </a:extLst>
              </a:tr>
              <a:tr h="174431">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50" dirty="0"/>
                        <a:t>Puma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t>ISI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t>DEI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50" dirty="0"/>
                        <a:t>Puma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t>ISI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t>DEI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err="1"/>
                        <a:t>My</a:t>
                      </a:r>
                      <a:endParaRPr lang="fr-FR" sz="1000" dirty="0"/>
                    </a:p>
                    <a:p>
                      <a:pPr algn="ctr"/>
                      <a:r>
                        <a:rPr lang="fr-FR" sz="1000" dirty="0"/>
                        <a:t>Assur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err="1"/>
                        <a:t>WebAssur</a:t>
                      </a:r>
                      <a:endParaRPr lang="fr-FR"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dirty="0"/>
                        <a:t>DEI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err="1"/>
                        <a:t>My</a:t>
                      </a:r>
                      <a:endParaRPr lang="fr-FR" sz="1000" dirty="0"/>
                    </a:p>
                    <a:p>
                      <a:pPr algn="ctr"/>
                      <a:r>
                        <a:rPr lang="fr-FR" sz="1000" dirty="0"/>
                        <a:t>Assur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err="1"/>
                        <a:t>WebAssur</a:t>
                      </a:r>
                      <a:endParaRPr lang="fr-FR"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dirty="0"/>
                        <a:t>DEI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9236769"/>
                  </a:ext>
                </a:extLst>
              </a:tr>
              <a:tr h="301841">
                <a:tc>
                  <a:txBody>
                    <a:bodyPr/>
                    <a:lstStyle/>
                    <a:p>
                      <a:pPr marL="0" algn="l" defTabSz="914378" rtl="0" eaLnBrk="1" latinLnBrk="0" hangingPunct="1"/>
                      <a:r>
                        <a:rPr lang="fr-FR" sz="1050" b="1" kern="1200" dirty="0">
                          <a:solidFill>
                            <a:schemeClr val="dk1"/>
                          </a:solidFill>
                          <a:latin typeface="+mn-lt"/>
                          <a:ea typeface="+mn-ea"/>
                          <a:cs typeface="+mn-cs"/>
                        </a:rPr>
                        <a:t>Avenant d’option d’arbitrages automatiques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6391618"/>
                  </a:ext>
                </a:extLst>
              </a:tr>
              <a:tr h="363029">
                <a:tc>
                  <a:txBody>
                    <a:bodyPr/>
                    <a:lstStyle/>
                    <a:p>
                      <a:pPr marL="0" algn="l" defTabSz="914378" rtl="0" eaLnBrk="1" latinLnBrk="0" hangingPunct="1"/>
                      <a:r>
                        <a:rPr lang="fr-FR" sz="1050" b="1" kern="1200" dirty="0">
                          <a:solidFill>
                            <a:schemeClr val="dk1"/>
                          </a:solidFill>
                          <a:latin typeface="+mn-lt"/>
                          <a:ea typeface="+mn-ea"/>
                          <a:cs typeface="+mn-cs"/>
                        </a:rPr>
                        <a:t>Changement de mode de gestion, d’OG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6279698"/>
                  </a:ext>
                </a:extLst>
              </a:tr>
              <a:tr h="0">
                <a:tc>
                  <a:txBody>
                    <a:bodyPr/>
                    <a:lstStyle/>
                    <a:p>
                      <a:r>
                        <a:rPr lang="fr-FR" sz="1050" b="1" kern="1200" dirty="0">
                          <a:solidFill>
                            <a:schemeClr val="dk1"/>
                          </a:solidFill>
                          <a:latin typeface="+mn-lt"/>
                          <a:ea typeface="+mn-ea"/>
                          <a:cs typeface="+mn-cs"/>
                        </a:rPr>
                        <a:t>Consultation courriers assureurs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8355691"/>
                  </a:ext>
                </a:extLst>
              </a:tr>
              <a:tr h="0">
                <a:tc>
                  <a:txBody>
                    <a:bodyPr/>
                    <a:lstStyle/>
                    <a:p>
                      <a:r>
                        <a:rPr lang="fr-FR" sz="1050" b="1" kern="1200" dirty="0">
                          <a:solidFill>
                            <a:schemeClr val="dk1"/>
                          </a:solidFill>
                          <a:latin typeface="+mn-lt"/>
                          <a:ea typeface="+mn-ea"/>
                          <a:cs typeface="+mn-cs"/>
                        </a:rPr>
                        <a:t>Cotisation libre suite arrivée à échéance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90892661"/>
                  </a:ext>
                </a:extLst>
              </a:tr>
              <a:tr h="266288">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1050" b="1" kern="1200" dirty="0">
                          <a:solidFill>
                            <a:schemeClr val="dk1"/>
                          </a:solidFill>
                          <a:latin typeface="+mn-lt"/>
                          <a:ea typeface="+mn-ea"/>
                          <a:cs typeface="+mn-cs"/>
                        </a:rPr>
                        <a:t>Cotisation libre suite à réinvestissement décès</a:t>
                      </a:r>
                    </a:p>
                    <a:p>
                      <a:pPr marL="0" algn="l" defTabSz="914378" rtl="0" eaLnBrk="1" latinLnBrk="0" hangingPunct="1"/>
                      <a:endParaRPr lang="fr-FR" sz="1050"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1239213"/>
                  </a:ext>
                </a:extLst>
              </a:tr>
              <a:tr h="188560">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1050" b="1" kern="1200" dirty="0">
                          <a:solidFill>
                            <a:schemeClr val="dk1"/>
                          </a:solidFill>
                          <a:latin typeface="+mn-lt"/>
                          <a:ea typeface="+mn-ea"/>
                          <a:cs typeface="+mn-cs"/>
                        </a:rPr>
                        <a:t>Edition de relevés de situation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0660243"/>
                  </a:ext>
                </a:extLst>
              </a:tr>
              <a:tr h="182840">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1050" b="1" kern="1200" dirty="0">
                          <a:solidFill>
                            <a:schemeClr val="dk1"/>
                          </a:solidFill>
                          <a:latin typeface="+mn-lt"/>
                          <a:ea typeface="+mn-ea"/>
                          <a:cs typeface="+mn-cs"/>
                        </a:rPr>
                        <a:t>Rachat partiel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4153610"/>
                  </a:ext>
                </a:extLst>
              </a:tr>
              <a:tr h="321136">
                <a:tc>
                  <a:txBody>
                    <a:bodyPr/>
                    <a:lstStyle/>
                    <a:p>
                      <a:pPr marL="0" algn="l" defTabSz="914378" rtl="0" eaLnBrk="1" latinLnBrk="0" hangingPunct="1"/>
                      <a:r>
                        <a:rPr lang="fr-FR" sz="1050" b="1" kern="1200" dirty="0">
                          <a:solidFill>
                            <a:schemeClr val="dk1"/>
                          </a:solidFill>
                          <a:latin typeface="+mn-lt"/>
                          <a:ea typeface="+mn-ea"/>
                          <a:cs typeface="+mn-cs"/>
                        </a:rPr>
                        <a:t>Rachat 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1071168"/>
                  </a:ext>
                </a:extLst>
              </a:tr>
              <a:tr h="279576">
                <a:tc>
                  <a:txBody>
                    <a:bodyPr/>
                    <a:lstStyle/>
                    <a:p>
                      <a:pPr marL="0" algn="l" defTabSz="914378" rtl="0" eaLnBrk="1" latinLnBrk="0" hangingPunct="1"/>
                      <a:r>
                        <a:rPr lang="fr-FR" sz="1050" b="1" kern="1200" dirty="0">
                          <a:solidFill>
                            <a:schemeClr val="dk1"/>
                          </a:solidFill>
                          <a:latin typeface="+mn-lt"/>
                          <a:ea typeface="+mn-ea"/>
                          <a:cs typeface="+mn-cs"/>
                        </a:rPr>
                        <a:t>Recyclage FCP à échéance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6444159"/>
                  </a:ext>
                </a:extLst>
              </a:tr>
              <a:tr h="237688">
                <a:tc>
                  <a:txBody>
                    <a:bodyPr/>
                    <a:lstStyle/>
                    <a:p>
                      <a:pPr marL="0" algn="l" defTabSz="914378" rtl="0" eaLnBrk="1" latinLnBrk="0" hangingPunct="1"/>
                      <a:r>
                        <a:rPr lang="fr-FR" sz="1050" b="1" kern="1200" dirty="0">
                          <a:solidFill>
                            <a:schemeClr val="dk1"/>
                          </a:solidFill>
                          <a:latin typeface="+mn-lt"/>
                          <a:ea typeface="+mn-ea"/>
                          <a:cs typeface="+mn-cs"/>
                        </a:rPr>
                        <a:t>Simulation de rachat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6670961"/>
                  </a:ext>
                </a:extLst>
              </a:tr>
              <a:tr h="0">
                <a:tc>
                  <a:txBody>
                    <a:bodyPr/>
                    <a:lstStyle/>
                    <a:p>
                      <a:pPr marL="0" algn="l" defTabSz="914378" rtl="0" eaLnBrk="1" latinLnBrk="0" hangingPunct="1"/>
                      <a:r>
                        <a:rPr lang="fr-FR" sz="1050" b="1" kern="1200" dirty="0">
                          <a:solidFill>
                            <a:schemeClr val="dk1"/>
                          </a:solidFill>
                          <a:latin typeface="+mn-lt"/>
                          <a:ea typeface="+mn-ea"/>
                          <a:cs typeface="+mn-cs"/>
                        </a:rPr>
                        <a:t>Suivi des opérations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7925917"/>
                  </a:ext>
                </a:extLst>
              </a:tr>
            </a:tbl>
          </a:graphicData>
        </a:graphic>
      </p:graphicFrame>
      <p:sp>
        <p:nvSpPr>
          <p:cNvPr id="13" name="Ellipse 12">
            <a:extLst>
              <a:ext uri="{FF2B5EF4-FFF2-40B4-BE49-F238E27FC236}">
                <a16:creationId xmlns:a16="http://schemas.microsoft.com/office/drawing/2014/main" id="{5D625C81-49AB-4090-8EF2-54AD29F0FCBC}"/>
              </a:ext>
            </a:extLst>
          </p:cNvPr>
          <p:cNvSpPr/>
          <p:nvPr/>
        </p:nvSpPr>
        <p:spPr>
          <a:xfrm>
            <a:off x="5014774" y="2298129"/>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EBDC2616-C595-46EF-9092-9E0C2C56B136}"/>
              </a:ext>
            </a:extLst>
          </p:cNvPr>
          <p:cNvSpPr/>
          <p:nvPr/>
        </p:nvSpPr>
        <p:spPr>
          <a:xfrm>
            <a:off x="7428985" y="2298129"/>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68632F30-137D-4200-9AF1-61EEACD294C7}"/>
              </a:ext>
            </a:extLst>
          </p:cNvPr>
          <p:cNvSpPr/>
          <p:nvPr/>
        </p:nvSpPr>
        <p:spPr>
          <a:xfrm>
            <a:off x="3198501" y="2658169"/>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19D70072-42F1-4EA6-A8BC-65BB2BAAD342}"/>
              </a:ext>
            </a:extLst>
          </p:cNvPr>
          <p:cNvSpPr/>
          <p:nvPr/>
        </p:nvSpPr>
        <p:spPr>
          <a:xfrm>
            <a:off x="7420460" y="2658169"/>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86415864-229F-4175-9DFE-9679AE64A773}"/>
              </a:ext>
            </a:extLst>
          </p:cNvPr>
          <p:cNvSpPr/>
          <p:nvPr/>
        </p:nvSpPr>
        <p:spPr>
          <a:xfrm>
            <a:off x="5994269" y="2658169"/>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11F25976-12EA-49DD-BA92-B65FA946E58F}"/>
              </a:ext>
            </a:extLst>
          </p:cNvPr>
          <p:cNvSpPr/>
          <p:nvPr/>
        </p:nvSpPr>
        <p:spPr>
          <a:xfrm>
            <a:off x="3185957" y="3018209"/>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C89D02F1-CFF9-4DE3-A88B-F2906020125D}"/>
              </a:ext>
            </a:extLst>
          </p:cNvPr>
          <p:cNvSpPr/>
          <p:nvPr/>
        </p:nvSpPr>
        <p:spPr>
          <a:xfrm>
            <a:off x="7407916" y="3018209"/>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2B270173-DB65-46A8-82F9-265EA0A2D6C2}"/>
              </a:ext>
            </a:extLst>
          </p:cNvPr>
          <p:cNvSpPr/>
          <p:nvPr/>
        </p:nvSpPr>
        <p:spPr>
          <a:xfrm>
            <a:off x="5981725" y="3018209"/>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1B55041F-418E-4AD5-B900-F1B559DF7818}"/>
              </a:ext>
            </a:extLst>
          </p:cNvPr>
          <p:cNvSpPr/>
          <p:nvPr/>
        </p:nvSpPr>
        <p:spPr>
          <a:xfrm>
            <a:off x="3185957" y="4530377"/>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C19D5140-6212-4EDB-84F5-DF5BA9B4A4B0}"/>
              </a:ext>
            </a:extLst>
          </p:cNvPr>
          <p:cNvSpPr/>
          <p:nvPr/>
        </p:nvSpPr>
        <p:spPr>
          <a:xfrm>
            <a:off x="3185957" y="3762392"/>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60321872-E0DB-4E10-84DE-8C954C16650A}"/>
              </a:ext>
            </a:extLst>
          </p:cNvPr>
          <p:cNvSpPr/>
          <p:nvPr/>
        </p:nvSpPr>
        <p:spPr>
          <a:xfrm>
            <a:off x="4554109" y="3018209"/>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EA4C1882-1F52-41B2-8709-918B0E599A04}"/>
              </a:ext>
            </a:extLst>
          </p:cNvPr>
          <p:cNvSpPr/>
          <p:nvPr/>
        </p:nvSpPr>
        <p:spPr>
          <a:xfrm>
            <a:off x="3185957" y="3378249"/>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FE1A8F17-F844-48F8-A433-1E86AC1228B2}"/>
              </a:ext>
            </a:extLst>
          </p:cNvPr>
          <p:cNvSpPr/>
          <p:nvPr/>
        </p:nvSpPr>
        <p:spPr>
          <a:xfrm>
            <a:off x="7866477" y="3738289"/>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9D0FAE25-FC35-434C-AAC4-4D0C5468AD59}"/>
              </a:ext>
            </a:extLst>
          </p:cNvPr>
          <p:cNvSpPr/>
          <p:nvPr/>
        </p:nvSpPr>
        <p:spPr>
          <a:xfrm>
            <a:off x="6444045" y="3738289"/>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D56042E8-9476-4B07-BA22-1D69C73A3F3F}"/>
              </a:ext>
            </a:extLst>
          </p:cNvPr>
          <p:cNvSpPr/>
          <p:nvPr/>
        </p:nvSpPr>
        <p:spPr>
          <a:xfrm>
            <a:off x="7416701" y="4170337"/>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A74F5230-2A11-4F09-8382-C55AC6D1B8B7}"/>
              </a:ext>
            </a:extLst>
          </p:cNvPr>
          <p:cNvSpPr/>
          <p:nvPr/>
        </p:nvSpPr>
        <p:spPr>
          <a:xfrm>
            <a:off x="5994269" y="4170337"/>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0B688A61-8B75-4443-A408-1D9E0E681747}"/>
              </a:ext>
            </a:extLst>
          </p:cNvPr>
          <p:cNvSpPr/>
          <p:nvPr/>
        </p:nvSpPr>
        <p:spPr>
          <a:xfrm>
            <a:off x="5014774" y="4890362"/>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3CB42602-6A0E-488C-8335-6CD2AEC33B39}"/>
              </a:ext>
            </a:extLst>
          </p:cNvPr>
          <p:cNvSpPr/>
          <p:nvPr/>
        </p:nvSpPr>
        <p:spPr>
          <a:xfrm>
            <a:off x="5014774" y="4516956"/>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07E842FD-9AC4-4AEB-8359-0E5337BBA4CA}"/>
              </a:ext>
            </a:extLst>
          </p:cNvPr>
          <p:cNvSpPr/>
          <p:nvPr/>
        </p:nvSpPr>
        <p:spPr>
          <a:xfrm>
            <a:off x="3185957" y="4890362"/>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35B84455-4E69-44B3-B261-9AD2D6ABB44C}"/>
              </a:ext>
            </a:extLst>
          </p:cNvPr>
          <p:cNvSpPr/>
          <p:nvPr/>
        </p:nvSpPr>
        <p:spPr>
          <a:xfrm>
            <a:off x="5980621" y="451776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9881E584-3825-40E4-B2EA-AA9F7AAC48CA}"/>
              </a:ext>
            </a:extLst>
          </p:cNvPr>
          <p:cNvSpPr/>
          <p:nvPr/>
        </p:nvSpPr>
        <p:spPr>
          <a:xfrm>
            <a:off x="6002016" y="4890896"/>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66B6AF9C-D2E2-4AD6-9D53-8841ECB9E346}"/>
              </a:ext>
            </a:extLst>
          </p:cNvPr>
          <p:cNvSpPr/>
          <p:nvPr/>
        </p:nvSpPr>
        <p:spPr>
          <a:xfrm>
            <a:off x="7407916" y="4546027"/>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CF6AA8A8-1EF4-4F94-A7EC-E4CA691F5D6C}"/>
              </a:ext>
            </a:extLst>
          </p:cNvPr>
          <p:cNvSpPr/>
          <p:nvPr/>
        </p:nvSpPr>
        <p:spPr>
          <a:xfrm>
            <a:off x="7416701" y="4899736"/>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442CC3B7-7A05-4270-82CE-6AD814CA7FD1}"/>
              </a:ext>
            </a:extLst>
          </p:cNvPr>
          <p:cNvSpPr/>
          <p:nvPr/>
        </p:nvSpPr>
        <p:spPr>
          <a:xfrm>
            <a:off x="3185957" y="5610497"/>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llipse 37">
            <a:extLst>
              <a:ext uri="{FF2B5EF4-FFF2-40B4-BE49-F238E27FC236}">
                <a16:creationId xmlns:a16="http://schemas.microsoft.com/office/drawing/2014/main" id="{B60E3449-41F1-4A4A-8808-18652CEF9108}"/>
              </a:ext>
            </a:extLst>
          </p:cNvPr>
          <p:cNvSpPr/>
          <p:nvPr/>
        </p:nvSpPr>
        <p:spPr>
          <a:xfrm>
            <a:off x="6002016" y="5611031"/>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llipse 38">
            <a:extLst>
              <a:ext uri="{FF2B5EF4-FFF2-40B4-BE49-F238E27FC236}">
                <a16:creationId xmlns:a16="http://schemas.microsoft.com/office/drawing/2014/main" id="{60E7A380-86FD-4786-B4B1-32DE571EA0D6}"/>
              </a:ext>
            </a:extLst>
          </p:cNvPr>
          <p:cNvSpPr/>
          <p:nvPr/>
        </p:nvSpPr>
        <p:spPr>
          <a:xfrm>
            <a:off x="7416701" y="5619871"/>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A6D20325-29EC-44DA-B257-F3D8A5C3FAE4}"/>
              </a:ext>
            </a:extLst>
          </p:cNvPr>
          <p:cNvSpPr/>
          <p:nvPr/>
        </p:nvSpPr>
        <p:spPr>
          <a:xfrm>
            <a:off x="5014774" y="5970537"/>
            <a:ext cx="216024" cy="216024"/>
          </a:xfrm>
          <a:prstGeom prst="ellipse">
            <a:avLst/>
          </a:prstGeom>
          <a:solidFill>
            <a:srgbClr val="F4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3691A708-0E33-4343-898A-E73FEE83F8AD}"/>
              </a:ext>
            </a:extLst>
          </p:cNvPr>
          <p:cNvSpPr/>
          <p:nvPr/>
        </p:nvSpPr>
        <p:spPr>
          <a:xfrm>
            <a:off x="3185957" y="5970537"/>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a:extLst>
              <a:ext uri="{FF2B5EF4-FFF2-40B4-BE49-F238E27FC236}">
                <a16:creationId xmlns:a16="http://schemas.microsoft.com/office/drawing/2014/main" id="{A556A8DF-1648-4837-A448-A86E3761E768}"/>
              </a:ext>
            </a:extLst>
          </p:cNvPr>
          <p:cNvSpPr/>
          <p:nvPr/>
        </p:nvSpPr>
        <p:spPr>
          <a:xfrm>
            <a:off x="6002016" y="5971071"/>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5B18208F-9C60-4975-9199-19B32317EBEB}"/>
              </a:ext>
            </a:extLst>
          </p:cNvPr>
          <p:cNvSpPr/>
          <p:nvPr/>
        </p:nvSpPr>
        <p:spPr>
          <a:xfrm>
            <a:off x="7416701" y="5979911"/>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a:extLst>
              <a:ext uri="{FF2B5EF4-FFF2-40B4-BE49-F238E27FC236}">
                <a16:creationId xmlns:a16="http://schemas.microsoft.com/office/drawing/2014/main" id="{0CF1C958-87BD-4053-8716-CCEF87A9F540}"/>
              </a:ext>
            </a:extLst>
          </p:cNvPr>
          <p:cNvSpPr/>
          <p:nvPr/>
        </p:nvSpPr>
        <p:spPr>
          <a:xfrm>
            <a:off x="6934172" y="230942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a:extLst>
              <a:ext uri="{FF2B5EF4-FFF2-40B4-BE49-F238E27FC236}">
                <a16:creationId xmlns:a16="http://schemas.microsoft.com/office/drawing/2014/main" id="{B8BFDD52-1310-4DC7-9403-7DCB17EA6E34}"/>
              </a:ext>
            </a:extLst>
          </p:cNvPr>
          <p:cNvSpPr/>
          <p:nvPr/>
        </p:nvSpPr>
        <p:spPr>
          <a:xfrm>
            <a:off x="8418612" y="2309420"/>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Ellipse 46">
            <a:extLst>
              <a:ext uri="{FF2B5EF4-FFF2-40B4-BE49-F238E27FC236}">
                <a16:creationId xmlns:a16="http://schemas.microsoft.com/office/drawing/2014/main" id="{40D0F303-8B65-4B66-A56D-36C6649076BF}"/>
              </a:ext>
            </a:extLst>
          </p:cNvPr>
          <p:cNvSpPr/>
          <p:nvPr/>
        </p:nvSpPr>
        <p:spPr>
          <a:xfrm>
            <a:off x="6930373" y="4170337"/>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AA261AA0-0FFD-40DA-AB1A-BF3CC9E3BB95}"/>
              </a:ext>
            </a:extLst>
          </p:cNvPr>
          <p:cNvSpPr/>
          <p:nvPr/>
        </p:nvSpPr>
        <p:spPr>
          <a:xfrm>
            <a:off x="8414813" y="4170337"/>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742F7B03-264F-4334-80CB-3EEDE168B21C}"/>
              </a:ext>
            </a:extLst>
          </p:cNvPr>
          <p:cNvSpPr/>
          <p:nvPr/>
        </p:nvSpPr>
        <p:spPr>
          <a:xfrm>
            <a:off x="5980621" y="229765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a:extLst>
              <a:ext uri="{FF2B5EF4-FFF2-40B4-BE49-F238E27FC236}">
                <a16:creationId xmlns:a16="http://schemas.microsoft.com/office/drawing/2014/main" id="{A8B81675-716E-4A26-A257-1F08B2CC61F7}"/>
              </a:ext>
            </a:extLst>
          </p:cNvPr>
          <p:cNvSpPr/>
          <p:nvPr/>
        </p:nvSpPr>
        <p:spPr>
          <a:xfrm>
            <a:off x="3185957" y="2305906"/>
            <a:ext cx="216024" cy="2160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7922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75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75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5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75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75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7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75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75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750"/>
                                        <p:tgtEl>
                                          <p:spTgt spid="2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750"/>
                                        <p:tgtEl>
                                          <p:spTgt spid="2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750"/>
                                        <p:tgtEl>
                                          <p:spTgt spid="2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750"/>
                                        <p:tgtEl>
                                          <p:spTgt spid="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750"/>
                                        <p:tgtEl>
                                          <p:spTgt spid="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750"/>
                                        <p:tgtEl>
                                          <p:spTgt spid="2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75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750"/>
                                        <p:tgtEl>
                                          <p:spTgt spid="2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750"/>
                                        <p:tgtEl>
                                          <p:spTgt spid="3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750"/>
                                        <p:tgtEl>
                                          <p:spTgt spid="3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750"/>
                                        <p:tgtEl>
                                          <p:spTgt spid="3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750"/>
                                        <p:tgtEl>
                                          <p:spTgt spid="3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750"/>
                                        <p:tgtEl>
                                          <p:spTgt spid="3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750"/>
                                        <p:tgtEl>
                                          <p:spTgt spid="3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750"/>
                                        <p:tgtEl>
                                          <p:spTgt spid="3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750"/>
                                        <p:tgtEl>
                                          <p:spTgt spid="3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750"/>
                                        <p:tgtEl>
                                          <p:spTgt spid="3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750"/>
                                        <p:tgtEl>
                                          <p:spTgt spid="4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fade">
                                      <p:cBhvr>
                                        <p:cTn id="91" dur="750"/>
                                        <p:tgtEl>
                                          <p:spTgt spid="4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750"/>
                                        <p:tgtEl>
                                          <p:spTgt spid="4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750"/>
                                        <p:tgtEl>
                                          <p:spTgt spid="4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5"/>
                                        </p:tgtEl>
                                        <p:attrNameLst>
                                          <p:attrName>style.visibility</p:attrName>
                                        </p:attrNameLst>
                                      </p:cBhvr>
                                      <p:to>
                                        <p:strVal val="visible"/>
                                      </p:to>
                                    </p:set>
                                    <p:animEffect transition="in" filter="fade">
                                      <p:cBhvr>
                                        <p:cTn id="100" dur="750"/>
                                        <p:tgtEl>
                                          <p:spTgt spid="4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6"/>
                                        </p:tgtEl>
                                        <p:attrNameLst>
                                          <p:attrName>style.visibility</p:attrName>
                                        </p:attrNameLst>
                                      </p:cBhvr>
                                      <p:to>
                                        <p:strVal val="visible"/>
                                      </p:to>
                                    </p:set>
                                    <p:animEffect transition="in" filter="fade">
                                      <p:cBhvr>
                                        <p:cTn id="103" dur="750"/>
                                        <p:tgtEl>
                                          <p:spTgt spid="46"/>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fade">
                                      <p:cBhvr>
                                        <p:cTn id="106" dur="750"/>
                                        <p:tgtEl>
                                          <p:spTgt spid="47"/>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750"/>
                                        <p:tgtEl>
                                          <p:spTgt spid="48"/>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fade">
                                      <p:cBhvr>
                                        <p:cTn id="112" dur="750"/>
                                        <p:tgtEl>
                                          <p:spTgt spid="4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fade">
                                      <p:cBhvr>
                                        <p:cTn id="115"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5" grpId="0" animBg="1"/>
      <p:bldP spid="46" grpId="0" animBg="1"/>
      <p:bldP spid="47" grpId="0" animBg="1"/>
      <p:bldP spid="48" grpId="0" animBg="1"/>
      <p:bldP spid="49" grpId="0" animBg="1"/>
      <p:bldP spid="5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0F75AA-230A-4E9F-B36C-6A40188DFF86}"/>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0" name="Image 2" descr="cid:image008.jpg@01D7596C.B409CC40">
            <a:extLst>
              <a:ext uri="{FF2B5EF4-FFF2-40B4-BE49-F238E27FC236}">
                <a16:creationId xmlns:a16="http://schemas.microsoft.com/office/drawing/2014/main" id="{7330ED65-2117-45EB-BB12-DAA63E770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2885BFE8-FCF6-4C7C-9825-0044CE63F420}"/>
              </a:ext>
            </a:extLst>
          </p:cNvPr>
          <p:cNvSpPr/>
          <p:nvPr/>
        </p:nvSpPr>
        <p:spPr>
          <a:xfrm>
            <a:off x="755576" y="1547492"/>
            <a:ext cx="7416824" cy="195351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a:solidFill>
                  <a:prstClr val="white"/>
                </a:solidFill>
                <a:latin typeface="Kristen ITC" panose="03050502040202030202" pitchFamily="66" charset="0"/>
              </a:rPr>
              <a:t>ORIENTATION DE GESTION </a:t>
            </a:r>
            <a:r>
              <a:rPr kumimoji="0" lang="fr-FR" sz="2800" b="0" i="0" u="none" strike="noStrike" kern="1200" cap="none" spc="0" normalizeH="0" baseline="0" noProof="0" dirty="0">
                <a:ln>
                  <a:noFill/>
                </a:ln>
                <a:solidFill>
                  <a:prstClr val="white"/>
                </a:solidFill>
                <a:effectLst/>
                <a:uLnTx/>
                <a:uFillTx/>
                <a:latin typeface="Kristen ITC" panose="03050502040202030202" pitchFamily="66" charset="0"/>
                <a:ea typeface="+mn-ea"/>
                <a:cs typeface="+mn-cs"/>
              </a:rPr>
              <a:t>ET HARMONISATION DES METIERS</a:t>
            </a:r>
          </a:p>
        </p:txBody>
      </p:sp>
      <p:sp>
        <p:nvSpPr>
          <p:cNvPr id="8" name="ZoneTexte 7">
            <a:extLst>
              <a:ext uri="{FF2B5EF4-FFF2-40B4-BE49-F238E27FC236}">
                <a16:creationId xmlns:a16="http://schemas.microsoft.com/office/drawing/2014/main" id="{9D88CE92-E554-479D-A726-9A53D0994550}"/>
              </a:ext>
            </a:extLst>
          </p:cNvPr>
          <p:cNvSpPr txBox="1">
            <a:spLocks noChangeArrowheads="1"/>
          </p:cNvSpPr>
          <p:nvPr/>
        </p:nvSpPr>
        <p:spPr bwMode="auto">
          <a:xfrm>
            <a:off x="-612576" y="3922554"/>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marR="0" lvl="2" indent="-285743" algn="l" defTabSz="914378" rtl="0" eaLnBrk="1" fontAlgn="base" latinLnBrk="0" hangingPunct="1">
              <a:lnSpc>
                <a:spcPct val="100000"/>
              </a:lnSpc>
              <a:spcBef>
                <a:spcPct val="0"/>
              </a:spcBef>
              <a:spcAft>
                <a:spcPct val="0"/>
              </a:spcAft>
              <a:buClr>
                <a:srgbClr val="FF0000"/>
              </a:buClr>
              <a:buSzTx/>
              <a:buFont typeface="Wingdings" panose="05000000000000000000" pitchFamily="2" charset="2"/>
              <a:buChar char="n"/>
              <a:tabLst/>
              <a:defRPr/>
            </a:pPr>
            <a:r>
              <a:rPr kumimoji="0" lang="fr-FR" altLang="fr-FR" sz="22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Ouverture des </a:t>
            </a:r>
            <a:r>
              <a:rPr lang="fr-FR" altLang="fr-FR" sz="2200" noProof="0" dirty="0">
                <a:solidFill>
                  <a:prstClr val="black"/>
                </a:solidFill>
                <a:latin typeface="Berlin Sans FB" panose="020E0602020502020306" pitchFamily="34" charset="0"/>
              </a:rPr>
              <a:t>orientations de gestion </a:t>
            </a:r>
            <a:r>
              <a:rPr kumimoji="0" lang="fr-FR" altLang="fr-FR" sz="22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aux Gestionnaires de Clientèle</a:t>
            </a:r>
          </a:p>
        </p:txBody>
      </p:sp>
    </p:spTree>
    <p:extLst>
      <p:ext uri="{BB962C8B-B14F-4D97-AF65-F5344CB8AC3E}">
        <p14:creationId xmlns:p14="http://schemas.microsoft.com/office/powerpoint/2010/main" val="105567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142396" y="1412776"/>
            <a:ext cx="832549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C’est quoi les OG ?</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C’est pour qui ?</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Pourquoi faire des OG ?</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Dans quels contrats ?</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err="1">
                <a:solidFill>
                  <a:prstClr val="black"/>
                </a:solidFill>
                <a:latin typeface="Berlin Sans FB" panose="020E0602020502020306" pitchFamily="34" charset="0"/>
              </a:rPr>
              <a:t>Reporting</a:t>
            </a:r>
            <a:r>
              <a:rPr lang="fr-FR" altLang="fr-FR" sz="2000" dirty="0">
                <a:solidFill>
                  <a:prstClr val="black"/>
                </a:solidFill>
                <a:latin typeface="Berlin Sans FB" panose="020E0602020502020306" pitchFamily="34" charset="0"/>
              </a:rPr>
              <a:t>: ESPACE DEFI</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Modalités opérationnelles: LEA, PUMA, ISI</a:t>
            </a:r>
          </a:p>
        </p:txBody>
      </p:sp>
      <p:sp>
        <p:nvSpPr>
          <p:cNvPr id="4099" name="ZoneTexte 6"/>
          <p:cNvSpPr txBox="1">
            <a:spLocks noChangeArrowheads="1"/>
          </p:cNvSpPr>
          <p:nvPr/>
        </p:nvSpPr>
        <p:spPr bwMode="auto">
          <a:xfrm>
            <a:off x="134939" y="890588"/>
            <a:ext cx="7461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378" fontAlgn="base">
              <a:spcBef>
                <a:spcPct val="0"/>
              </a:spcBef>
              <a:spcAft>
                <a:spcPct val="0"/>
              </a:spcAft>
              <a:buNone/>
            </a:pPr>
            <a:r>
              <a:rPr lang="fr-FR" altLang="fr-FR" sz="2000" b="1" dirty="0">
                <a:solidFill>
                  <a:srgbClr val="FF0000"/>
                </a:solidFill>
                <a:latin typeface="Berlin Sans FB" panose="020E0602020502020306" pitchFamily="34" charset="0"/>
              </a:rPr>
              <a:t>L</a:t>
            </a:r>
            <a:r>
              <a:rPr lang="fr-FR" altLang="fr-FR" sz="2000" b="1" dirty="0">
                <a:solidFill>
                  <a:prstClr val="black"/>
                </a:solidFill>
                <a:latin typeface="Berlin Sans FB" panose="020E0602020502020306" pitchFamily="34" charset="0"/>
              </a:rPr>
              <a:t>ES</a:t>
            </a:r>
            <a:r>
              <a:rPr lang="fr-FR" altLang="fr-FR" sz="2000" b="1" dirty="0">
                <a:solidFill>
                  <a:srgbClr val="C00000"/>
                </a:solidFill>
                <a:latin typeface="Berlin Sans FB" panose="020E0602020502020306" pitchFamily="34" charset="0"/>
              </a:rPr>
              <a:t> </a:t>
            </a:r>
            <a:r>
              <a:rPr lang="fr-FR" altLang="fr-FR" sz="2000" b="1" dirty="0">
                <a:solidFill>
                  <a:srgbClr val="FF0000"/>
                </a:solidFill>
                <a:latin typeface="Berlin Sans FB" panose="020E0602020502020306" pitchFamily="34" charset="0"/>
              </a:rPr>
              <a:t>O</a:t>
            </a:r>
            <a:r>
              <a:rPr lang="fr-FR" altLang="fr-FR" sz="2000" b="1" dirty="0">
                <a:latin typeface="Berlin Sans FB" panose="020E0602020502020306" pitchFamily="34" charset="0"/>
              </a:rPr>
              <a:t>RIENTATIONS</a:t>
            </a:r>
            <a:r>
              <a:rPr lang="fr-FR" altLang="fr-FR" sz="2000" b="1" dirty="0">
                <a:solidFill>
                  <a:srgbClr val="C00000"/>
                </a:solidFill>
                <a:latin typeface="Berlin Sans FB" panose="020E0602020502020306" pitchFamily="34" charset="0"/>
              </a:rPr>
              <a:t> </a:t>
            </a:r>
            <a:r>
              <a:rPr lang="fr-FR" altLang="fr-FR" sz="2000" b="1" dirty="0">
                <a:solidFill>
                  <a:srgbClr val="FF0000"/>
                </a:solidFill>
                <a:latin typeface="Berlin Sans FB" panose="020E0602020502020306" pitchFamily="34" charset="0"/>
              </a:rPr>
              <a:t>D</a:t>
            </a:r>
            <a:r>
              <a:rPr lang="fr-FR" altLang="fr-FR" sz="2000" b="1" dirty="0">
                <a:latin typeface="Berlin Sans FB" panose="020E0602020502020306" pitchFamily="34" charset="0"/>
              </a:rPr>
              <a:t>E</a:t>
            </a:r>
            <a:r>
              <a:rPr lang="fr-FR" altLang="fr-FR" sz="2000" b="1" dirty="0">
                <a:solidFill>
                  <a:srgbClr val="C00000"/>
                </a:solidFill>
                <a:latin typeface="Berlin Sans FB" panose="020E0602020502020306" pitchFamily="34" charset="0"/>
              </a:rPr>
              <a:t> </a:t>
            </a:r>
            <a:r>
              <a:rPr lang="fr-FR" altLang="fr-FR" sz="2000" b="1" dirty="0">
                <a:solidFill>
                  <a:srgbClr val="FF0000"/>
                </a:solidFill>
                <a:latin typeface="Berlin Sans FB" panose="020E0602020502020306" pitchFamily="34" charset="0"/>
              </a:rPr>
              <a:t>G</a:t>
            </a:r>
            <a:r>
              <a:rPr lang="fr-FR" altLang="fr-FR" sz="2000" b="1" dirty="0">
                <a:latin typeface="Berlin Sans FB" panose="020E0602020502020306" pitchFamily="34" charset="0"/>
              </a:rPr>
              <a:t>ESTION</a:t>
            </a:r>
            <a:endParaRPr lang="fr-FR" altLang="fr-FR" sz="2000" dirty="0">
              <a:latin typeface="Berlin Sans FB" panose="020E0602020502020306" pitchFamily="34" charset="0"/>
            </a:endParaRPr>
          </a:p>
        </p:txBody>
      </p:sp>
      <p:sp>
        <p:nvSpPr>
          <p:cNvPr id="8" name="Rectangle 7">
            <a:extLst>
              <a:ext uri="{FF2B5EF4-FFF2-40B4-BE49-F238E27FC236}">
                <a16:creationId xmlns:a16="http://schemas.microsoft.com/office/drawing/2014/main" id="{97D85157-1330-46D0-810E-32E7463388C8}"/>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9" name="Image 2" descr="cid:image008.jpg@01D7596C.B409CC40">
            <a:extLst>
              <a:ext uri="{FF2B5EF4-FFF2-40B4-BE49-F238E27FC236}">
                <a16:creationId xmlns:a16="http://schemas.microsoft.com/office/drawing/2014/main" id="{0ACC2F5D-B814-46F2-98D6-84B550027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92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750"/>
                                        <p:tgtEl>
                                          <p:spTgt spid="409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09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Guillemets gauche.png">
            <a:extLst>
              <a:ext uri="{FF2B5EF4-FFF2-40B4-BE49-F238E27FC236}">
                <a16:creationId xmlns:a16="http://schemas.microsoft.com/office/drawing/2014/main" id="{D7B94845-A875-40D5-A17A-6E5DD54DE5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35696" y="1330807"/>
            <a:ext cx="526893" cy="397602"/>
          </a:xfrm>
          <a:prstGeom prst="rect">
            <a:avLst/>
          </a:prstGeom>
        </p:spPr>
      </p:pic>
      <p:sp>
        <p:nvSpPr>
          <p:cNvPr id="9" name="ZoneTexte 8">
            <a:extLst>
              <a:ext uri="{FF2B5EF4-FFF2-40B4-BE49-F238E27FC236}">
                <a16:creationId xmlns:a16="http://schemas.microsoft.com/office/drawing/2014/main" id="{605AD904-8CC6-4728-B869-FFC61E61B9EC}"/>
              </a:ext>
            </a:extLst>
          </p:cNvPr>
          <p:cNvSpPr txBox="1"/>
          <p:nvPr/>
        </p:nvSpPr>
        <p:spPr>
          <a:xfrm>
            <a:off x="2567094" y="1707200"/>
            <a:ext cx="4897486" cy="2994226"/>
          </a:xfrm>
          <a:prstGeom prst="rect">
            <a:avLst/>
          </a:prstGeom>
          <a:noFill/>
        </p:spPr>
        <p:txBody>
          <a:bodyPr wrap="square" lIns="0" tIns="0" rIns="0" bIns="0" rtlCol="0">
            <a:noAutofit/>
          </a:bodyPr>
          <a:lstStyle/>
          <a:p>
            <a:pPr marL="0" marR="0" lvl="0" indent="0" algn="l" defTabSz="515813" rtl="0" eaLnBrk="1" fontAlgn="auto" latinLnBrk="0" hangingPunct="1">
              <a:lnSpc>
                <a:spcPts val="3723"/>
              </a:lnSpc>
              <a:spcBef>
                <a:spcPts val="0"/>
              </a:spcBef>
              <a:spcAft>
                <a:spcPts val="0"/>
              </a:spcAft>
              <a:buClrTx/>
              <a:buSzTx/>
              <a:buFontTx/>
              <a:buNone/>
              <a:tabLst/>
              <a:defRPr/>
            </a:pPr>
            <a:r>
              <a:rPr kumimoji="0" lang="fr-FR" sz="2400" b="0" i="1" u="none" strike="noStrike" kern="1200" cap="none" spc="0" normalizeH="0" baseline="0" noProof="0" dirty="0">
                <a:ln>
                  <a:noFill/>
                </a:ln>
                <a:solidFill>
                  <a:srgbClr val="441A66"/>
                </a:solidFill>
                <a:effectLst/>
                <a:uLnTx/>
                <a:uFillTx/>
                <a:latin typeface="Verdana"/>
                <a:ea typeface="+mn-ea"/>
                <a:cs typeface="Verdana"/>
              </a:rPr>
              <a:t>C’est un service </a:t>
            </a:r>
            <a:r>
              <a:rPr kumimoji="0" lang="fr-FR" sz="2400" b="1" i="1" u="none" strike="noStrike" kern="1200" cap="none" spc="0" normalizeH="0" baseline="0" noProof="0" dirty="0">
                <a:ln>
                  <a:noFill/>
                </a:ln>
                <a:solidFill>
                  <a:srgbClr val="441A66"/>
                </a:solidFill>
                <a:effectLst/>
                <a:uLnTx/>
                <a:uFillTx/>
                <a:latin typeface="Verdana"/>
                <a:ea typeface="+mn-ea"/>
                <a:cs typeface="Verdana"/>
              </a:rPr>
              <a:t>à valeur ajoutée « clé en main »</a:t>
            </a:r>
            <a:r>
              <a:rPr kumimoji="0" lang="fr-FR" sz="2400" b="0" i="1" u="none" strike="noStrike" kern="1200" cap="none" spc="0" normalizeH="0" baseline="0" noProof="0" dirty="0">
                <a:ln>
                  <a:noFill/>
                </a:ln>
                <a:solidFill>
                  <a:srgbClr val="441A66"/>
                </a:solidFill>
                <a:effectLst/>
                <a:uLnTx/>
                <a:uFillTx/>
                <a:latin typeface="Verdana"/>
                <a:ea typeface="+mn-ea"/>
                <a:cs typeface="Verdana"/>
              </a:rPr>
              <a:t>, dont la gestion </a:t>
            </a:r>
            <a:br>
              <a:rPr kumimoji="0" lang="fr-FR" sz="2400" b="0" i="1" u="none" strike="noStrike" kern="1200" cap="none" spc="0" normalizeH="0" baseline="0" noProof="0" dirty="0">
                <a:ln>
                  <a:noFill/>
                </a:ln>
                <a:solidFill>
                  <a:srgbClr val="441A66"/>
                </a:solidFill>
                <a:effectLst/>
                <a:uLnTx/>
                <a:uFillTx/>
                <a:latin typeface="Verdana"/>
                <a:ea typeface="+mn-ea"/>
                <a:cs typeface="Verdana"/>
              </a:rPr>
            </a:br>
            <a:r>
              <a:rPr kumimoji="0" lang="fr-FR" sz="2400" b="0" i="1" u="none" strike="noStrike" kern="1200" cap="none" spc="0" normalizeH="0" baseline="0" noProof="0" dirty="0">
                <a:ln>
                  <a:noFill/>
                </a:ln>
                <a:solidFill>
                  <a:srgbClr val="441A66"/>
                </a:solidFill>
                <a:effectLst/>
                <a:uLnTx/>
                <a:uFillTx/>
                <a:latin typeface="Verdana"/>
                <a:ea typeface="+mn-ea"/>
                <a:cs typeface="Verdana"/>
              </a:rPr>
              <a:t>est </a:t>
            </a:r>
            <a:r>
              <a:rPr kumimoji="0" lang="fr-FR" sz="2400" b="1" i="1" u="none" strike="noStrike" kern="1200" cap="none" spc="0" normalizeH="0" baseline="0" noProof="0" dirty="0">
                <a:ln>
                  <a:noFill/>
                </a:ln>
                <a:solidFill>
                  <a:srgbClr val="441A66"/>
                </a:solidFill>
                <a:effectLst/>
                <a:uLnTx/>
                <a:uFillTx/>
                <a:latin typeface="Verdana"/>
                <a:ea typeface="+mn-ea"/>
                <a:cs typeface="Verdana"/>
              </a:rPr>
              <a:t>assurée par des experts dans la durée </a:t>
            </a:r>
            <a:r>
              <a:rPr kumimoji="0" lang="fr-FR" sz="2400" b="0" i="1" u="none" strike="noStrike" kern="1200" cap="none" spc="0" normalizeH="0" baseline="0" noProof="0" dirty="0">
                <a:ln>
                  <a:noFill/>
                </a:ln>
                <a:solidFill>
                  <a:srgbClr val="441A66"/>
                </a:solidFill>
                <a:effectLst/>
                <a:uLnTx/>
                <a:uFillTx/>
                <a:latin typeface="Verdana"/>
                <a:ea typeface="+mn-ea"/>
                <a:cs typeface="Verdana"/>
              </a:rPr>
              <a:t>quelles que soient les conditions de marché </a:t>
            </a:r>
          </a:p>
        </p:txBody>
      </p:sp>
      <p:pic>
        <p:nvPicPr>
          <p:cNvPr id="11" name="Image 10" descr="Guillemets droite.png">
            <a:extLst>
              <a:ext uri="{FF2B5EF4-FFF2-40B4-BE49-F238E27FC236}">
                <a16:creationId xmlns:a16="http://schemas.microsoft.com/office/drawing/2014/main" id="{FC12A1DB-EFC9-42D6-B28F-54C40BE3E73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12360" y="4512254"/>
            <a:ext cx="506016" cy="378344"/>
          </a:xfrm>
          <a:prstGeom prst="rect">
            <a:avLst/>
          </a:prstGeom>
        </p:spPr>
      </p:pic>
      <p:sp>
        <p:nvSpPr>
          <p:cNvPr id="10" name="ZoneTexte 5">
            <a:extLst>
              <a:ext uri="{FF2B5EF4-FFF2-40B4-BE49-F238E27FC236}">
                <a16:creationId xmlns:a16="http://schemas.microsoft.com/office/drawing/2014/main" id="{670A5E6C-202C-4142-BD08-AF0D27F0D994}"/>
              </a:ext>
            </a:extLst>
          </p:cNvPr>
          <p:cNvSpPr txBox="1">
            <a:spLocks/>
          </p:cNvSpPr>
          <p:nvPr>
            <p:custDataLst>
              <p:tags r:id="rId1"/>
            </p:custDataLst>
          </p:nvPr>
        </p:nvSpPr>
        <p:spPr>
          <a:xfrm>
            <a:off x="536331" y="119948"/>
            <a:ext cx="8282853" cy="365125"/>
          </a:xfrm>
          <a:prstGeom prst="rect">
            <a:avLst/>
          </a:prstGeom>
          <a:noFill/>
        </p:spPr>
        <p:txBody>
          <a:bodyPr vert="horz" wrap="square" lIns="0" rIns="0" rtlCol="0" anchor="ctr">
            <a:no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800" b="0" i="0" u="none" strike="noStrike" kern="1200" cap="all" spc="200" normalizeH="0" baseline="0" noProof="0">
              <a:ln>
                <a:noFill/>
              </a:ln>
              <a:solidFill>
                <a:srgbClr val="99C7D1"/>
              </a:solidFill>
              <a:effectLst/>
              <a:uLnTx/>
              <a:uFillTx/>
              <a:latin typeface="Polaris"/>
              <a:ea typeface="+mn-ea"/>
              <a:cs typeface="+mn-cs"/>
            </a:endParaRPr>
          </a:p>
        </p:txBody>
      </p:sp>
      <p:pic>
        <p:nvPicPr>
          <p:cNvPr id="3" name="Image 2"/>
          <p:cNvPicPr>
            <a:picLocks noChangeAspect="1"/>
          </p:cNvPicPr>
          <p:nvPr/>
        </p:nvPicPr>
        <p:blipFill>
          <a:blip r:embed="rId6"/>
          <a:stretch>
            <a:fillRect/>
          </a:stretch>
        </p:blipFill>
        <p:spPr>
          <a:xfrm>
            <a:off x="17497" y="192385"/>
            <a:ext cx="9126503" cy="725487"/>
          </a:xfrm>
          <a:prstGeom prst="rect">
            <a:avLst/>
          </a:prstGeom>
        </p:spPr>
      </p:pic>
      <p:sp>
        <p:nvSpPr>
          <p:cNvPr id="12" name="Rectangle 11">
            <a:extLst>
              <a:ext uri="{FF2B5EF4-FFF2-40B4-BE49-F238E27FC236}">
                <a16:creationId xmlns:a16="http://schemas.microsoft.com/office/drawing/2014/main" id="{B1254D62-B7F7-4E92-BA6D-402DC7BBC591}"/>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3" name="Image 2" descr="cid:image008.jpg@01D7596C.B409CC40">
            <a:extLst>
              <a:ext uri="{FF2B5EF4-FFF2-40B4-BE49-F238E27FC236}">
                <a16:creationId xmlns:a16="http://schemas.microsoft.com/office/drawing/2014/main" id="{B5905358-8B61-49F2-B533-54EF6B5EB8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0130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a:spLocks noChangeArrowheads="1"/>
          </p:cNvSpPr>
          <p:nvPr/>
        </p:nvSpPr>
        <p:spPr bwMode="auto">
          <a:xfrm>
            <a:off x="-180528" y="102785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 Gestion sous mandat (GSM) et les Orientations de Gestion (OG)</a:t>
            </a:r>
          </a:p>
        </p:txBody>
      </p:sp>
      <p:pic>
        <p:nvPicPr>
          <p:cNvPr id="10" name="Image 9"/>
          <p:cNvPicPr>
            <a:picLocks noChangeAspect="1"/>
          </p:cNvPicPr>
          <p:nvPr/>
        </p:nvPicPr>
        <p:blipFill>
          <a:blip r:embed="rId2"/>
          <a:stretch>
            <a:fillRect/>
          </a:stretch>
        </p:blipFill>
        <p:spPr>
          <a:xfrm>
            <a:off x="755576" y="1640802"/>
            <a:ext cx="936104" cy="936104"/>
          </a:xfrm>
          <a:prstGeom prst="rect">
            <a:avLst/>
          </a:prstGeom>
        </p:spPr>
      </p:pic>
      <p:grpSp>
        <p:nvGrpSpPr>
          <p:cNvPr id="12" name="Groupe 11"/>
          <p:cNvGrpSpPr/>
          <p:nvPr/>
        </p:nvGrpSpPr>
        <p:grpSpPr>
          <a:xfrm>
            <a:off x="3914125" y="2724020"/>
            <a:ext cx="889487" cy="854994"/>
            <a:chOff x="3956136" y="1243004"/>
            <a:chExt cx="1636947" cy="1636947"/>
          </a:xfrm>
        </p:grpSpPr>
        <p:pic>
          <p:nvPicPr>
            <p:cNvPr id="13" name="Image 12"/>
            <p:cNvPicPr>
              <a:picLocks noChangeAspect="1"/>
            </p:cNvPicPr>
            <p:nvPr/>
          </p:nvPicPr>
          <p:blipFill>
            <a:blip r:embed="rId3"/>
            <a:stretch>
              <a:fillRect/>
            </a:stretch>
          </p:blipFill>
          <p:spPr>
            <a:xfrm>
              <a:off x="3956136" y="1243004"/>
              <a:ext cx="1636947" cy="1636947"/>
            </a:xfrm>
            <a:prstGeom prst="rect">
              <a:avLst/>
            </a:prstGeom>
          </p:spPr>
        </p:pic>
        <p:pic>
          <p:nvPicPr>
            <p:cNvPr id="14" name="Image 13"/>
            <p:cNvPicPr>
              <a:picLocks noChangeAspect="1"/>
            </p:cNvPicPr>
            <p:nvPr/>
          </p:nvPicPr>
          <p:blipFill rotWithShape="1">
            <a:blip r:embed="rId4"/>
            <a:srcRect l="63455" t="30143" r="28969" b="55907"/>
            <a:stretch/>
          </p:blipFill>
          <p:spPr>
            <a:xfrm>
              <a:off x="5193065" y="1248353"/>
              <a:ext cx="375488" cy="388738"/>
            </a:xfrm>
            <a:prstGeom prst="rect">
              <a:avLst/>
            </a:prstGeom>
          </p:spPr>
        </p:pic>
      </p:grpSp>
      <p:pic>
        <p:nvPicPr>
          <p:cNvPr id="2" name="Image 1"/>
          <p:cNvPicPr>
            <a:picLocks noChangeAspect="1"/>
          </p:cNvPicPr>
          <p:nvPr/>
        </p:nvPicPr>
        <p:blipFill>
          <a:blip r:embed="rId5"/>
          <a:stretch>
            <a:fillRect/>
          </a:stretch>
        </p:blipFill>
        <p:spPr>
          <a:xfrm>
            <a:off x="6724355" y="1556792"/>
            <a:ext cx="883978" cy="835954"/>
          </a:xfrm>
          <a:prstGeom prst="rect">
            <a:avLst/>
          </a:prstGeom>
        </p:spPr>
      </p:pic>
      <p:pic>
        <p:nvPicPr>
          <p:cNvPr id="3" name="Image 2"/>
          <p:cNvPicPr>
            <a:picLocks noChangeAspect="1"/>
          </p:cNvPicPr>
          <p:nvPr/>
        </p:nvPicPr>
        <p:blipFill>
          <a:blip r:embed="rId6"/>
          <a:stretch>
            <a:fillRect/>
          </a:stretch>
        </p:blipFill>
        <p:spPr>
          <a:xfrm>
            <a:off x="7840788" y="1559249"/>
            <a:ext cx="835668" cy="835668"/>
          </a:xfrm>
          <a:prstGeom prst="rect">
            <a:avLst/>
          </a:prstGeom>
        </p:spPr>
      </p:pic>
      <p:pic>
        <p:nvPicPr>
          <p:cNvPr id="1026" name="Picture 2" descr="Markets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77436" y="3818530"/>
            <a:ext cx="861794" cy="861794"/>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p:cNvSpPr txBox="1"/>
          <p:nvPr/>
        </p:nvSpPr>
        <p:spPr>
          <a:xfrm>
            <a:off x="2614976" y="1500102"/>
            <a:ext cx="3757224" cy="1107996"/>
          </a:xfrm>
          <a:prstGeom prst="rect">
            <a:avLst/>
          </a:prstGeom>
          <a:noFill/>
        </p:spPr>
        <p:txBody>
          <a:bodyPr wrap="square">
            <a:spAutoFit/>
          </a:bodyPr>
          <a:lstStyle/>
          <a:p>
            <a:pPr defTabSz="1219170">
              <a:defRPr/>
            </a:pPr>
            <a:r>
              <a:rPr lang="fr-FR" sz="2200" dirty="0">
                <a:solidFill>
                  <a:srgbClr val="CC0000"/>
                </a:solidFill>
                <a:effectLst>
                  <a:outerShdw blurRad="38100" dist="38100" dir="2700000" algn="tl">
                    <a:srgbClr val="000000">
                      <a:alpha val="43137"/>
                    </a:srgbClr>
                  </a:outerShdw>
                </a:effectLst>
                <a:latin typeface="Berlin Sans FB" panose="020E0602020502020306" pitchFamily="34" charset="0"/>
              </a:rPr>
              <a:t>C’est confier tout ou partie de la gestion de son contrat à des experts…</a:t>
            </a:r>
          </a:p>
        </p:txBody>
      </p:sp>
      <p:sp>
        <p:nvSpPr>
          <p:cNvPr id="22" name="ZoneTexte 21"/>
          <p:cNvSpPr txBox="1">
            <a:spLocks noChangeArrowheads="1"/>
          </p:cNvSpPr>
          <p:nvPr/>
        </p:nvSpPr>
        <p:spPr bwMode="auto">
          <a:xfrm>
            <a:off x="211822" y="3789610"/>
            <a:ext cx="6671152"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867" dirty="0">
                <a:solidFill>
                  <a:prstClr val="black"/>
                </a:solidFill>
                <a:latin typeface="Berlin Sans FB" panose="020E0602020502020306" pitchFamily="34" charset="0"/>
              </a:rPr>
              <a:t>Ils vont prendre et arbitrer les positions sur les marchés financiers</a:t>
            </a:r>
          </a:p>
        </p:txBody>
      </p:sp>
      <p:sp>
        <p:nvSpPr>
          <p:cNvPr id="23" name="ZoneTexte 22"/>
          <p:cNvSpPr txBox="1">
            <a:spLocks noChangeArrowheads="1"/>
          </p:cNvSpPr>
          <p:nvPr/>
        </p:nvSpPr>
        <p:spPr bwMode="auto">
          <a:xfrm>
            <a:off x="195126" y="4059513"/>
            <a:ext cx="6704544"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867" dirty="0">
                <a:solidFill>
                  <a:prstClr val="black"/>
                </a:solidFill>
                <a:latin typeface="Berlin Sans FB" panose="020E0602020502020306" pitchFamily="34" charset="0"/>
              </a:rPr>
              <a:t>en fonction d’un cahier des charges convenu à l’avance, un cadre prédéfini en fonction de deux éléments :</a:t>
            </a:r>
          </a:p>
        </p:txBody>
      </p:sp>
      <p:sp>
        <p:nvSpPr>
          <p:cNvPr id="4" name="Rectangle 3"/>
          <p:cNvSpPr/>
          <p:nvPr/>
        </p:nvSpPr>
        <p:spPr>
          <a:xfrm>
            <a:off x="971600" y="4911133"/>
            <a:ext cx="4572000" cy="369332"/>
          </a:xfrm>
          <a:prstGeom prst="rect">
            <a:avLst/>
          </a:prstGeom>
        </p:spPr>
        <p:txBody>
          <a:bodyPr>
            <a:spAutoFit/>
          </a:bodyPr>
          <a:lstStyle/>
          <a:p>
            <a:pPr defTabSz="1219170" fontAlgn="base">
              <a:spcBef>
                <a:spcPct val="0"/>
              </a:spcBef>
              <a:spcAft>
                <a:spcPct val="0"/>
              </a:spcAft>
            </a:pPr>
            <a:r>
              <a:rPr lang="fr-FR" altLang="fr-FR" dirty="0">
                <a:solidFill>
                  <a:srgbClr val="92D050"/>
                </a:solidFill>
                <a:latin typeface="Kristen ITC" panose="03050502040202030202" pitchFamily="66" charset="0"/>
              </a:rPr>
              <a:t>L’espérance de gain attendue</a:t>
            </a:r>
          </a:p>
        </p:txBody>
      </p:sp>
      <p:sp>
        <p:nvSpPr>
          <p:cNvPr id="5" name="Rectangle 4"/>
          <p:cNvSpPr/>
          <p:nvPr/>
        </p:nvSpPr>
        <p:spPr>
          <a:xfrm>
            <a:off x="4067944" y="5374028"/>
            <a:ext cx="4296369" cy="369332"/>
          </a:xfrm>
          <a:prstGeom prst="rect">
            <a:avLst/>
          </a:prstGeom>
        </p:spPr>
        <p:txBody>
          <a:bodyPr wrap="none">
            <a:spAutoFit/>
          </a:bodyPr>
          <a:lstStyle/>
          <a:p>
            <a:pPr defTabSz="1219170" fontAlgn="base">
              <a:spcBef>
                <a:spcPct val="0"/>
              </a:spcBef>
              <a:spcAft>
                <a:spcPct val="0"/>
              </a:spcAft>
            </a:pPr>
            <a:r>
              <a:rPr lang="fr-FR" altLang="fr-FR" dirty="0">
                <a:solidFill>
                  <a:srgbClr val="FFC000"/>
                </a:solidFill>
                <a:latin typeface="Kristen ITC" panose="03050502040202030202" pitchFamily="66" charset="0"/>
              </a:rPr>
              <a:t>Le degré de prise de risque souhaité</a:t>
            </a:r>
          </a:p>
        </p:txBody>
      </p:sp>
      <p:sp>
        <p:nvSpPr>
          <p:cNvPr id="18" name="Rectangle 17">
            <a:extLst>
              <a:ext uri="{FF2B5EF4-FFF2-40B4-BE49-F238E27FC236}">
                <a16:creationId xmlns:a16="http://schemas.microsoft.com/office/drawing/2014/main" id="{648AC88D-6486-4479-A865-F7ADB90097E1}"/>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9" name="Image 2" descr="cid:image008.jpg@01D7596C.B409CC40">
            <a:extLst>
              <a:ext uri="{FF2B5EF4-FFF2-40B4-BE49-F238E27FC236}">
                <a16:creationId xmlns:a16="http://schemas.microsoft.com/office/drawing/2014/main" id="{051EEF13-5106-4759-A9DD-EBAB408D73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ZoneTexte 11"/>
          <p:cNvSpPr txBox="1">
            <a:spLocks noChangeArrowheads="1"/>
          </p:cNvSpPr>
          <p:nvPr/>
        </p:nvSpPr>
        <p:spPr bwMode="auto">
          <a:xfrm>
            <a:off x="299081" y="228241"/>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C</a:t>
            </a:r>
            <a:r>
              <a:rPr lang="fr-FR" altLang="fr-FR" sz="2667" b="1" dirty="0">
                <a:latin typeface="Berlin Sans FB" panose="020E0602020502020306" pitchFamily="34" charset="0"/>
              </a:rPr>
              <a:t>’EST</a:t>
            </a:r>
            <a:r>
              <a:rPr lang="fr-FR" altLang="fr-FR" sz="2667" b="1" dirty="0">
                <a:solidFill>
                  <a:srgbClr val="FF0000"/>
                </a:solidFill>
                <a:latin typeface="Berlin Sans FB" panose="020E0602020502020306" pitchFamily="34" charset="0"/>
              </a:rPr>
              <a:t> Q</a:t>
            </a:r>
            <a:r>
              <a:rPr lang="fr-FR" altLang="fr-FR" sz="2667" b="1" dirty="0">
                <a:latin typeface="Berlin Sans FB" panose="020E0602020502020306" pitchFamily="34" charset="0"/>
              </a:rPr>
              <a:t>UOI</a:t>
            </a:r>
            <a:r>
              <a:rPr lang="fr-FR" altLang="fr-FR" sz="2667" b="1" dirty="0">
                <a:solidFill>
                  <a:srgbClr val="FF0000"/>
                </a:solidFill>
                <a:latin typeface="Berlin Sans FB" panose="020E0602020502020306" pitchFamily="34" charset="0"/>
              </a:rPr>
              <a:t> L</a:t>
            </a:r>
            <a:r>
              <a:rPr lang="fr-FR" altLang="fr-FR" sz="2667" b="1" dirty="0">
                <a:latin typeface="Berlin Sans FB" panose="020E0602020502020306" pitchFamily="34" charset="0"/>
              </a:rPr>
              <a:t>ES </a:t>
            </a:r>
            <a:r>
              <a:rPr lang="fr-FR" altLang="fr-FR" sz="2667" b="1" dirty="0">
                <a:solidFill>
                  <a:srgbClr val="FF0000"/>
                </a:solidFill>
                <a:latin typeface="Berlin Sans FB" panose="020E0602020502020306" pitchFamily="34" charset="0"/>
              </a:rPr>
              <a:t>O</a:t>
            </a:r>
            <a:r>
              <a:rPr lang="fr-FR" altLang="fr-FR" sz="2667" b="1" dirty="0">
                <a:latin typeface="Berlin Sans FB" panose="020E0602020502020306" pitchFamily="34" charset="0"/>
              </a:rPr>
              <a:t>G ?</a:t>
            </a:r>
            <a:endParaRPr lang="fr-FR" altLang="fr-FR" sz="2400" dirty="0">
              <a:latin typeface="Berlin Sans FB" panose="020E0602020502020306" pitchFamily="34" charset="0"/>
            </a:endParaRPr>
          </a:p>
        </p:txBody>
      </p:sp>
    </p:spTree>
    <p:extLst>
      <p:ext uri="{BB962C8B-B14F-4D97-AF65-F5344CB8AC3E}">
        <p14:creationId xmlns:p14="http://schemas.microsoft.com/office/powerpoint/2010/main" val="122460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047" y="908721"/>
            <a:ext cx="8831519" cy="769441"/>
          </a:xfrm>
          <a:prstGeom prst="rect">
            <a:avLst/>
          </a:prstGeom>
        </p:spPr>
        <p:txBody>
          <a:bodyPr wrap="square">
            <a:spAutoFit/>
          </a:bodyPr>
          <a:lstStyle/>
          <a:p>
            <a:pPr marL="742920" lvl="1"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Confier la gestion de son contrat c’est bénéficier de l’expertise de la société de Gestion:</a:t>
            </a:r>
          </a:p>
        </p:txBody>
      </p:sp>
      <p:pic>
        <p:nvPicPr>
          <p:cNvPr id="7" name="Image 6"/>
          <p:cNvPicPr>
            <a:picLocks noChangeAspect="1"/>
          </p:cNvPicPr>
          <p:nvPr/>
        </p:nvPicPr>
        <p:blipFill rotWithShape="1">
          <a:blip r:embed="rId2"/>
          <a:srcRect l="81546" t="54922" r="9046" b="39172"/>
          <a:stretch/>
        </p:blipFill>
        <p:spPr>
          <a:xfrm>
            <a:off x="2627784" y="1729038"/>
            <a:ext cx="3240360" cy="1143655"/>
          </a:xfrm>
          <a:prstGeom prst="rect">
            <a:avLst/>
          </a:prstGeom>
        </p:spPr>
      </p:pic>
      <p:pic>
        <p:nvPicPr>
          <p:cNvPr id="8" name="Image 7"/>
          <p:cNvPicPr>
            <a:picLocks noChangeAspect="1"/>
          </p:cNvPicPr>
          <p:nvPr/>
        </p:nvPicPr>
        <p:blipFill>
          <a:blip r:embed="rId3"/>
          <a:stretch>
            <a:fillRect/>
          </a:stretch>
        </p:blipFill>
        <p:spPr>
          <a:xfrm>
            <a:off x="539552" y="3212976"/>
            <a:ext cx="3200400" cy="2524125"/>
          </a:xfrm>
          <a:prstGeom prst="rect">
            <a:avLst/>
          </a:prstGeom>
        </p:spPr>
      </p:pic>
      <p:pic>
        <p:nvPicPr>
          <p:cNvPr id="9" name="Image 8"/>
          <p:cNvPicPr>
            <a:picLocks noChangeAspect="1"/>
          </p:cNvPicPr>
          <p:nvPr/>
        </p:nvPicPr>
        <p:blipFill>
          <a:blip r:embed="rId4"/>
          <a:stretch>
            <a:fillRect/>
          </a:stretch>
        </p:blipFill>
        <p:spPr>
          <a:xfrm>
            <a:off x="4049021" y="3140968"/>
            <a:ext cx="4489877" cy="1177034"/>
          </a:xfrm>
          <a:prstGeom prst="rect">
            <a:avLst/>
          </a:prstGeom>
        </p:spPr>
      </p:pic>
      <p:pic>
        <p:nvPicPr>
          <p:cNvPr id="10" name="Image 9"/>
          <p:cNvPicPr>
            <a:picLocks noChangeAspect="1"/>
          </p:cNvPicPr>
          <p:nvPr/>
        </p:nvPicPr>
        <p:blipFill>
          <a:blip r:embed="rId5"/>
          <a:stretch>
            <a:fillRect/>
          </a:stretch>
        </p:blipFill>
        <p:spPr>
          <a:xfrm>
            <a:off x="4049021" y="4797152"/>
            <a:ext cx="5008358" cy="1290925"/>
          </a:xfrm>
          <a:prstGeom prst="rect">
            <a:avLst/>
          </a:prstGeom>
        </p:spPr>
      </p:pic>
      <p:sp>
        <p:nvSpPr>
          <p:cNvPr id="12" name="ZoneTexte 11"/>
          <p:cNvSpPr txBox="1">
            <a:spLocks noChangeArrowheads="1"/>
          </p:cNvSpPr>
          <p:nvPr/>
        </p:nvSpPr>
        <p:spPr bwMode="auto">
          <a:xfrm>
            <a:off x="299081" y="228241"/>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C</a:t>
            </a:r>
            <a:r>
              <a:rPr lang="fr-FR" altLang="fr-FR" sz="2667" b="1" dirty="0">
                <a:latin typeface="Berlin Sans FB" panose="020E0602020502020306" pitchFamily="34" charset="0"/>
              </a:rPr>
              <a:t>’EST</a:t>
            </a:r>
            <a:r>
              <a:rPr lang="fr-FR" altLang="fr-FR" sz="2667" b="1" dirty="0">
                <a:solidFill>
                  <a:srgbClr val="FF0000"/>
                </a:solidFill>
                <a:latin typeface="Berlin Sans FB" panose="020E0602020502020306" pitchFamily="34" charset="0"/>
              </a:rPr>
              <a:t> Q</a:t>
            </a:r>
            <a:r>
              <a:rPr lang="fr-FR" altLang="fr-FR" sz="2667" b="1" dirty="0">
                <a:latin typeface="Berlin Sans FB" panose="020E0602020502020306" pitchFamily="34" charset="0"/>
              </a:rPr>
              <a:t>UOI</a:t>
            </a:r>
            <a:r>
              <a:rPr lang="fr-FR" altLang="fr-FR" sz="2667" b="1" dirty="0">
                <a:solidFill>
                  <a:srgbClr val="FF0000"/>
                </a:solidFill>
                <a:latin typeface="Berlin Sans FB" panose="020E0602020502020306" pitchFamily="34" charset="0"/>
              </a:rPr>
              <a:t> L</a:t>
            </a:r>
            <a:r>
              <a:rPr lang="fr-FR" altLang="fr-FR" sz="2667" b="1" dirty="0">
                <a:latin typeface="Berlin Sans FB" panose="020E0602020502020306" pitchFamily="34" charset="0"/>
              </a:rPr>
              <a:t>ES </a:t>
            </a:r>
            <a:r>
              <a:rPr lang="fr-FR" altLang="fr-FR" sz="2667" b="1" dirty="0">
                <a:solidFill>
                  <a:srgbClr val="FF0000"/>
                </a:solidFill>
                <a:latin typeface="Berlin Sans FB" panose="020E0602020502020306" pitchFamily="34" charset="0"/>
              </a:rPr>
              <a:t>O</a:t>
            </a:r>
            <a:r>
              <a:rPr lang="fr-FR" altLang="fr-FR" sz="2667" b="1" dirty="0">
                <a:latin typeface="Berlin Sans FB" panose="020E0602020502020306" pitchFamily="34" charset="0"/>
              </a:rPr>
              <a:t>G ?</a:t>
            </a:r>
            <a:endParaRPr lang="fr-FR" altLang="fr-FR" sz="2400" dirty="0">
              <a:latin typeface="Berlin Sans FB" panose="020E0602020502020306" pitchFamily="34" charset="0"/>
            </a:endParaRPr>
          </a:p>
        </p:txBody>
      </p:sp>
      <p:sp>
        <p:nvSpPr>
          <p:cNvPr id="11" name="Rectangle 10">
            <a:extLst>
              <a:ext uri="{FF2B5EF4-FFF2-40B4-BE49-F238E27FC236}">
                <a16:creationId xmlns:a16="http://schemas.microsoft.com/office/drawing/2014/main" id="{DB37ADA9-A037-45C4-BEC9-49ED2AB44AE9}"/>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3" name="Image 2" descr="cid:image008.jpg@01D7596C.B409CC40">
            <a:extLst>
              <a:ext uri="{FF2B5EF4-FFF2-40B4-BE49-F238E27FC236}">
                <a16:creationId xmlns:a16="http://schemas.microsoft.com/office/drawing/2014/main" id="{28A89E9C-02B0-4015-8FB7-626AE71109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2814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a:spLocks noChangeArrowheads="1"/>
          </p:cNvSpPr>
          <p:nvPr/>
        </p:nvSpPr>
        <p:spPr bwMode="auto">
          <a:xfrm>
            <a:off x="-180528" y="102785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marR="0" lvl="2" indent="-285743" algn="l" defTabSz="914378" rtl="0" eaLnBrk="1" fontAlgn="base" latinLnBrk="0" hangingPunct="1">
              <a:lnSpc>
                <a:spcPct val="100000"/>
              </a:lnSpc>
              <a:spcBef>
                <a:spcPct val="0"/>
              </a:spcBef>
              <a:spcAft>
                <a:spcPct val="0"/>
              </a:spcAft>
              <a:buClr>
                <a:srgbClr val="FF0000"/>
              </a:buClr>
              <a:buSzTx/>
              <a:buFont typeface="Wingdings" panose="05000000000000000000" pitchFamily="2" charset="2"/>
              <a:buChar char="n"/>
              <a:tabLst/>
              <a:defRPr/>
            </a:pPr>
            <a:r>
              <a:rPr kumimoji="0" lang="fr-FR" altLang="fr-FR" sz="22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La Gestion sous mandat (GSM) et les Orientations de Gestion (OG)</a:t>
            </a:r>
          </a:p>
        </p:txBody>
      </p:sp>
      <p:pic>
        <p:nvPicPr>
          <p:cNvPr id="10" name="Image 9"/>
          <p:cNvPicPr>
            <a:picLocks noChangeAspect="1"/>
          </p:cNvPicPr>
          <p:nvPr/>
        </p:nvPicPr>
        <p:blipFill>
          <a:blip r:embed="rId2"/>
          <a:stretch>
            <a:fillRect/>
          </a:stretch>
        </p:blipFill>
        <p:spPr>
          <a:xfrm>
            <a:off x="755576" y="1640802"/>
            <a:ext cx="936104" cy="936104"/>
          </a:xfrm>
          <a:prstGeom prst="rect">
            <a:avLst/>
          </a:prstGeom>
        </p:spPr>
      </p:pic>
      <p:grpSp>
        <p:nvGrpSpPr>
          <p:cNvPr id="12" name="Groupe 11"/>
          <p:cNvGrpSpPr/>
          <p:nvPr/>
        </p:nvGrpSpPr>
        <p:grpSpPr>
          <a:xfrm>
            <a:off x="3914125" y="2724020"/>
            <a:ext cx="889487" cy="854994"/>
            <a:chOff x="3956136" y="1243004"/>
            <a:chExt cx="1636947" cy="1636947"/>
          </a:xfrm>
        </p:grpSpPr>
        <p:pic>
          <p:nvPicPr>
            <p:cNvPr id="13" name="Image 12"/>
            <p:cNvPicPr>
              <a:picLocks noChangeAspect="1"/>
            </p:cNvPicPr>
            <p:nvPr/>
          </p:nvPicPr>
          <p:blipFill>
            <a:blip r:embed="rId3"/>
            <a:stretch>
              <a:fillRect/>
            </a:stretch>
          </p:blipFill>
          <p:spPr>
            <a:xfrm>
              <a:off x="3956136" y="1243004"/>
              <a:ext cx="1636947" cy="1636947"/>
            </a:xfrm>
            <a:prstGeom prst="rect">
              <a:avLst/>
            </a:prstGeom>
          </p:spPr>
        </p:pic>
        <p:pic>
          <p:nvPicPr>
            <p:cNvPr id="14" name="Image 13"/>
            <p:cNvPicPr>
              <a:picLocks noChangeAspect="1"/>
            </p:cNvPicPr>
            <p:nvPr/>
          </p:nvPicPr>
          <p:blipFill rotWithShape="1">
            <a:blip r:embed="rId4"/>
            <a:srcRect l="63455" t="30143" r="28969" b="55907"/>
            <a:stretch/>
          </p:blipFill>
          <p:spPr>
            <a:xfrm>
              <a:off x="5193065" y="1248353"/>
              <a:ext cx="375488" cy="388738"/>
            </a:xfrm>
            <a:prstGeom prst="rect">
              <a:avLst/>
            </a:prstGeom>
          </p:spPr>
        </p:pic>
      </p:grpSp>
      <p:sp>
        <p:nvSpPr>
          <p:cNvPr id="15" name="Rectangle 14"/>
          <p:cNvSpPr/>
          <p:nvPr/>
        </p:nvSpPr>
        <p:spPr>
          <a:xfrm>
            <a:off x="1403648" y="3885361"/>
            <a:ext cx="1584175"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Equilibre</a:t>
            </a:r>
          </a:p>
        </p:txBody>
      </p:sp>
      <p:sp>
        <p:nvSpPr>
          <p:cNvPr id="16" name="Rectangle 15"/>
          <p:cNvSpPr/>
          <p:nvPr/>
        </p:nvSpPr>
        <p:spPr>
          <a:xfrm>
            <a:off x="3566782" y="3876748"/>
            <a:ext cx="1584175" cy="50405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Vitalité</a:t>
            </a:r>
          </a:p>
        </p:txBody>
      </p:sp>
      <p:sp>
        <p:nvSpPr>
          <p:cNvPr id="17" name="Rectangle 16"/>
          <p:cNvSpPr/>
          <p:nvPr/>
        </p:nvSpPr>
        <p:spPr>
          <a:xfrm>
            <a:off x="5635572" y="3876748"/>
            <a:ext cx="1584175" cy="5040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Audace</a:t>
            </a:r>
          </a:p>
        </p:txBody>
      </p:sp>
      <p:sp>
        <p:nvSpPr>
          <p:cNvPr id="18" name="Rectangle 17"/>
          <p:cNvSpPr/>
          <p:nvPr/>
        </p:nvSpPr>
        <p:spPr>
          <a:xfrm>
            <a:off x="1403649" y="4445819"/>
            <a:ext cx="1584175" cy="1567284"/>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2DA5FF"/>
                </a:solidFill>
                <a:effectLst/>
                <a:uLnTx/>
                <a:uFillTx/>
                <a:latin typeface="Calibri"/>
                <a:ea typeface="+mn-ea"/>
                <a:cs typeface="+mn-cs"/>
              </a:rPr>
              <a:t>Investissement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2DA5FF"/>
                </a:solidFill>
                <a:effectLst/>
                <a:uLnTx/>
                <a:uFillTx/>
                <a:latin typeface="Calibri"/>
                <a:ea typeface="+mn-ea"/>
                <a:cs typeface="+mn-cs"/>
              </a:rPr>
              <a:t>à 5 ans Exposition en actions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2DA5FF"/>
                </a:solidFill>
                <a:effectLst/>
                <a:uLnTx/>
                <a:uFillTx/>
                <a:latin typeface="Calibri"/>
                <a:ea typeface="+mn-ea"/>
                <a:cs typeface="+mn-cs"/>
              </a:rPr>
              <a:t>de 20 à 50%</a:t>
            </a:r>
          </a:p>
        </p:txBody>
      </p:sp>
      <p:sp>
        <p:nvSpPr>
          <p:cNvPr id="19" name="Rectangle 18"/>
          <p:cNvSpPr/>
          <p:nvPr/>
        </p:nvSpPr>
        <p:spPr>
          <a:xfrm>
            <a:off x="3566783" y="4447144"/>
            <a:ext cx="1584175" cy="1567284"/>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FF6600"/>
                </a:solidFill>
                <a:effectLst/>
                <a:uLnTx/>
                <a:uFillTx/>
                <a:latin typeface="Calibri"/>
                <a:ea typeface="+mn-ea"/>
                <a:cs typeface="+mn-cs"/>
              </a:rPr>
              <a:t>Investissement à 7 ans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FF6600"/>
                </a:solidFill>
                <a:effectLst/>
                <a:uLnTx/>
                <a:uFillTx/>
                <a:latin typeface="Calibri"/>
                <a:ea typeface="+mn-ea"/>
                <a:cs typeface="+mn-cs"/>
              </a:rPr>
              <a:t>Exposition en actions de 50 à </a:t>
            </a:r>
            <a:r>
              <a:rPr lang="fr-FR" sz="1600" dirty="0">
                <a:solidFill>
                  <a:srgbClr val="FF6600"/>
                </a:solidFill>
                <a:latin typeface="Calibri"/>
              </a:rPr>
              <a:t>8</a:t>
            </a:r>
            <a:r>
              <a:rPr kumimoji="0" lang="fr-FR" sz="1600" b="0" i="0" u="none" strike="noStrike" kern="1200" cap="none" spc="0" normalizeH="0" baseline="0" noProof="0" dirty="0">
                <a:ln>
                  <a:noFill/>
                </a:ln>
                <a:solidFill>
                  <a:srgbClr val="FF6600"/>
                </a:solidFill>
                <a:effectLst/>
                <a:uLnTx/>
                <a:uFillTx/>
                <a:latin typeface="Calibri"/>
                <a:ea typeface="+mn-ea"/>
                <a:cs typeface="+mn-cs"/>
              </a:rPr>
              <a:t>0 %</a:t>
            </a:r>
          </a:p>
        </p:txBody>
      </p:sp>
      <p:sp>
        <p:nvSpPr>
          <p:cNvPr id="20" name="Rectangle 19"/>
          <p:cNvSpPr/>
          <p:nvPr/>
        </p:nvSpPr>
        <p:spPr>
          <a:xfrm>
            <a:off x="5635573" y="4454004"/>
            <a:ext cx="1584175" cy="1567284"/>
          </a:xfrm>
          <a:prstGeom prst="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FF0000"/>
                </a:solidFill>
                <a:effectLst/>
                <a:uLnTx/>
                <a:uFillTx/>
                <a:latin typeface="Calibri"/>
                <a:ea typeface="+mn-ea"/>
                <a:cs typeface="+mn-cs"/>
              </a:rPr>
              <a:t>Investissement à plus de 8 ans Exposition en actions de 80 à 100 %</a:t>
            </a:r>
          </a:p>
        </p:txBody>
      </p:sp>
      <p:pic>
        <p:nvPicPr>
          <p:cNvPr id="2" name="Image 1"/>
          <p:cNvPicPr>
            <a:picLocks noChangeAspect="1"/>
          </p:cNvPicPr>
          <p:nvPr/>
        </p:nvPicPr>
        <p:blipFill>
          <a:blip r:embed="rId5"/>
          <a:stretch>
            <a:fillRect/>
          </a:stretch>
        </p:blipFill>
        <p:spPr>
          <a:xfrm>
            <a:off x="6724355" y="1556792"/>
            <a:ext cx="883978" cy="835954"/>
          </a:xfrm>
          <a:prstGeom prst="rect">
            <a:avLst/>
          </a:prstGeom>
        </p:spPr>
      </p:pic>
      <p:pic>
        <p:nvPicPr>
          <p:cNvPr id="3" name="Image 2"/>
          <p:cNvPicPr>
            <a:picLocks noChangeAspect="1"/>
          </p:cNvPicPr>
          <p:nvPr/>
        </p:nvPicPr>
        <p:blipFill>
          <a:blip r:embed="rId6"/>
          <a:stretch>
            <a:fillRect/>
          </a:stretch>
        </p:blipFill>
        <p:spPr>
          <a:xfrm>
            <a:off x="7840788" y="1559249"/>
            <a:ext cx="835668" cy="835668"/>
          </a:xfrm>
          <a:prstGeom prst="rect">
            <a:avLst/>
          </a:prstGeom>
        </p:spPr>
      </p:pic>
      <p:pic>
        <p:nvPicPr>
          <p:cNvPr id="1026" name="Picture 2" descr="Markets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77380" y="2847203"/>
            <a:ext cx="861794" cy="861794"/>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1907704" y="1672095"/>
            <a:ext cx="4840128" cy="1200329"/>
          </a:xfrm>
          <a:prstGeom prst="rect">
            <a:avLst/>
          </a:prstGeom>
        </p:spPr>
        <p:txBody>
          <a:bodyPr wrap="square">
            <a:spAutoFit/>
          </a:body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prstClr val="white">
                    <a:lumMod val="50000"/>
                  </a:prstClr>
                </a:solidFill>
                <a:effectLst/>
                <a:uLnTx/>
                <a:uFillTx/>
                <a:latin typeface="Kristen ITC" panose="03050502040202030202" pitchFamily="66" charset="0"/>
                <a:ea typeface="+mn-ea"/>
                <a:cs typeface="+mn-cs"/>
              </a:rPr>
              <a:t>La gamme Premium permet d’accéder aujourd’hui à 3 types de Gestion sous mandat, appelées également Orientations de Gestion…</a:t>
            </a:r>
          </a:p>
        </p:txBody>
      </p:sp>
      <p:sp>
        <p:nvSpPr>
          <p:cNvPr id="21" name="Rectangle 20">
            <a:extLst>
              <a:ext uri="{FF2B5EF4-FFF2-40B4-BE49-F238E27FC236}">
                <a16:creationId xmlns:a16="http://schemas.microsoft.com/office/drawing/2014/main" id="{A9FE370F-28CB-4FB0-A4AC-B6372F248BFB}"/>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22" name="Image 2" descr="cid:image008.jpg@01D7596C.B409CC40">
            <a:extLst>
              <a:ext uri="{FF2B5EF4-FFF2-40B4-BE49-F238E27FC236}">
                <a16:creationId xmlns:a16="http://schemas.microsoft.com/office/drawing/2014/main" id="{3ADE4732-1944-4277-B72D-627EA178E20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21050" y="201019"/>
            <a:ext cx="3549370" cy="502766"/>
          </a:xfrm>
          <a:prstGeom prst="rect">
            <a:avLst/>
          </a:prstGeom>
        </p:spPr>
        <p:txBody>
          <a:bodyPr wrap="none">
            <a:spAutoFit/>
          </a:bodyPr>
          <a:lstStyle/>
          <a:p>
            <a:pPr lvl="0" defTabSz="1219170" fontAlgn="base">
              <a:spcBef>
                <a:spcPct val="0"/>
              </a:spcBef>
              <a:spcAft>
                <a:spcPct val="0"/>
              </a:spcAft>
            </a:pPr>
            <a:r>
              <a:rPr lang="fr-FR" altLang="fr-FR" sz="2667" b="1" dirty="0">
                <a:solidFill>
                  <a:srgbClr val="FF0000"/>
                </a:solidFill>
                <a:latin typeface="Berlin Sans FB" panose="020E0602020502020306" pitchFamily="34" charset="0"/>
              </a:rPr>
              <a:t>C</a:t>
            </a:r>
            <a:r>
              <a:rPr lang="fr-FR" altLang="fr-FR" sz="2667" b="1" dirty="0">
                <a:solidFill>
                  <a:prstClr val="black"/>
                </a:solidFill>
                <a:latin typeface="Berlin Sans FB" panose="020E0602020502020306" pitchFamily="34" charset="0"/>
              </a:rPr>
              <a:t>’EST</a:t>
            </a:r>
            <a:r>
              <a:rPr lang="fr-FR" altLang="fr-FR" sz="2667" b="1" dirty="0">
                <a:solidFill>
                  <a:srgbClr val="FF0000"/>
                </a:solidFill>
                <a:latin typeface="Berlin Sans FB" panose="020E0602020502020306" pitchFamily="34" charset="0"/>
              </a:rPr>
              <a:t> Q</a:t>
            </a:r>
            <a:r>
              <a:rPr lang="fr-FR" altLang="fr-FR" sz="2667" b="1" dirty="0">
                <a:solidFill>
                  <a:prstClr val="black"/>
                </a:solidFill>
                <a:latin typeface="Berlin Sans FB" panose="020E0602020502020306" pitchFamily="34" charset="0"/>
              </a:rPr>
              <a:t>UOI</a:t>
            </a:r>
            <a:r>
              <a:rPr lang="fr-FR" altLang="fr-FR" sz="2667" b="1" dirty="0">
                <a:solidFill>
                  <a:srgbClr val="FF0000"/>
                </a:solidFill>
                <a:latin typeface="Berlin Sans FB" panose="020E0602020502020306" pitchFamily="34" charset="0"/>
              </a:rPr>
              <a:t> L</a:t>
            </a:r>
            <a:r>
              <a:rPr lang="fr-FR" altLang="fr-FR" sz="2667" b="1" dirty="0">
                <a:solidFill>
                  <a:prstClr val="black"/>
                </a:solidFill>
                <a:latin typeface="Berlin Sans FB" panose="020E0602020502020306" pitchFamily="34" charset="0"/>
              </a:rPr>
              <a:t>ES </a:t>
            </a:r>
            <a:r>
              <a:rPr lang="fr-FR" altLang="fr-FR" sz="2667" b="1" dirty="0">
                <a:solidFill>
                  <a:srgbClr val="FF0000"/>
                </a:solidFill>
                <a:latin typeface="Berlin Sans FB" panose="020E0602020502020306" pitchFamily="34" charset="0"/>
              </a:rPr>
              <a:t>O</a:t>
            </a:r>
            <a:r>
              <a:rPr lang="fr-FR" altLang="fr-FR" sz="2667" b="1" dirty="0">
                <a:solidFill>
                  <a:prstClr val="black"/>
                </a:solidFill>
                <a:latin typeface="Berlin Sans FB" panose="020E0602020502020306" pitchFamily="34" charset="0"/>
              </a:rPr>
              <a:t>G ?</a:t>
            </a:r>
            <a:endParaRPr lang="fr-FR" altLang="fr-FR" sz="2400" dirty="0">
              <a:solidFill>
                <a:prstClr val="black"/>
              </a:solidFill>
              <a:latin typeface="Berlin Sans FB" panose="020E0602020502020306" pitchFamily="34" charset="0"/>
            </a:endParaRPr>
          </a:p>
        </p:txBody>
      </p:sp>
    </p:spTree>
    <p:extLst>
      <p:ext uri="{BB962C8B-B14F-4D97-AF65-F5344CB8AC3E}">
        <p14:creationId xmlns:p14="http://schemas.microsoft.com/office/powerpoint/2010/main" val="196006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75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75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75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75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75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75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750"/>
                                        <p:tgtEl>
                                          <p:spTgt spid="2"/>
                                        </p:tgtEl>
                                      </p:cBhvr>
                                    </p:animEffect>
                                  </p:childTnLst>
                                </p:cTn>
                              </p:par>
                              <p:par>
                                <p:cTn id="32" presetID="10" presetClass="entr" presetSubtype="0"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750"/>
                                        <p:tgtEl>
                                          <p:spTgt spid="3"/>
                                        </p:tgtEl>
                                      </p:cBhvr>
                                    </p:animEffect>
                                  </p:childTnLst>
                                </p:cTn>
                              </p:par>
                              <p:par>
                                <p:cTn id="35" presetID="10" presetClass="entr" presetSubtype="0"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animEffect transition="in" filter="fade">
                                      <p:cBhvr>
                                        <p:cTn id="37" dur="750"/>
                                        <p:tgtEl>
                                          <p:spTgt spid="10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a:spLocks noChangeArrowheads="1"/>
          </p:cNvSpPr>
          <p:nvPr/>
        </p:nvSpPr>
        <p:spPr bwMode="auto">
          <a:xfrm>
            <a:off x="-180528" y="102785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Potentiellement pour tous !</a:t>
            </a:r>
          </a:p>
        </p:txBody>
      </p:sp>
      <p:sp>
        <p:nvSpPr>
          <p:cNvPr id="33" name="Rectangle 32"/>
          <p:cNvSpPr/>
          <p:nvPr/>
        </p:nvSpPr>
        <p:spPr>
          <a:xfrm>
            <a:off x="571895" y="1629009"/>
            <a:ext cx="8032553" cy="369332"/>
          </a:xfrm>
          <a:prstGeom prst="rect">
            <a:avLst/>
          </a:prstGeom>
        </p:spPr>
        <p:txBody>
          <a:bodyPr wrap="square">
            <a:spAutoFit/>
          </a:bodyPr>
          <a:lstStyle/>
          <a:p>
            <a:pPr defTabSz="1219170" fontAlgn="base">
              <a:spcBef>
                <a:spcPct val="0"/>
              </a:spcBef>
              <a:spcAft>
                <a:spcPct val="0"/>
              </a:spcAft>
            </a:pPr>
            <a:r>
              <a:rPr lang="fr-FR" altLang="fr-FR" dirty="0">
                <a:solidFill>
                  <a:schemeClr val="accent4">
                    <a:lumMod val="75000"/>
                  </a:schemeClr>
                </a:solidFill>
                <a:latin typeface="Kristen ITC" panose="03050502040202030202" pitchFamily="66" charset="0"/>
              </a:rPr>
              <a:t> </a:t>
            </a:r>
            <a:endParaRPr lang="fr-FR" altLang="fr-FR" b="1" dirty="0">
              <a:solidFill>
                <a:schemeClr val="accent4">
                  <a:lumMod val="75000"/>
                </a:schemeClr>
              </a:solidFill>
              <a:latin typeface="Kristen ITC" panose="03050502040202030202" pitchFamily="66" charset="0"/>
            </a:endParaRPr>
          </a:p>
        </p:txBody>
      </p:sp>
      <p:grpSp>
        <p:nvGrpSpPr>
          <p:cNvPr id="21" name="Groupe 20"/>
          <p:cNvGrpSpPr/>
          <p:nvPr/>
        </p:nvGrpSpPr>
        <p:grpSpPr>
          <a:xfrm>
            <a:off x="6462700" y="116632"/>
            <a:ext cx="827112" cy="892010"/>
            <a:chOff x="6616124" y="919431"/>
            <a:chExt cx="1313418" cy="1255331"/>
          </a:xfrm>
        </p:grpSpPr>
        <p:pic>
          <p:nvPicPr>
            <p:cNvPr id="22" name="Image 21"/>
            <p:cNvPicPr>
              <a:picLocks noChangeAspect="1"/>
            </p:cNvPicPr>
            <p:nvPr/>
          </p:nvPicPr>
          <p:blipFill>
            <a:blip r:embed="rId2"/>
            <a:stretch>
              <a:fillRect/>
            </a:stretch>
          </p:blipFill>
          <p:spPr>
            <a:xfrm>
              <a:off x="6616124" y="925592"/>
              <a:ext cx="1281067" cy="1249170"/>
            </a:xfrm>
            <a:prstGeom prst="rect">
              <a:avLst/>
            </a:prstGeom>
          </p:spPr>
        </p:pic>
        <p:pic>
          <p:nvPicPr>
            <p:cNvPr id="23" name="Image 22"/>
            <p:cNvPicPr>
              <a:picLocks noChangeAspect="1"/>
            </p:cNvPicPr>
            <p:nvPr/>
          </p:nvPicPr>
          <p:blipFill rotWithShape="1">
            <a:blip r:embed="rId3"/>
            <a:srcRect l="63455" t="30143" r="28969" b="55907"/>
            <a:stretch/>
          </p:blipFill>
          <p:spPr>
            <a:xfrm>
              <a:off x="7635687" y="919431"/>
              <a:ext cx="293855" cy="296650"/>
            </a:xfrm>
            <a:prstGeom prst="rect">
              <a:avLst/>
            </a:prstGeom>
          </p:spPr>
        </p:pic>
      </p:grpSp>
      <p:grpSp>
        <p:nvGrpSpPr>
          <p:cNvPr id="27" name="Groupe 26"/>
          <p:cNvGrpSpPr/>
          <p:nvPr/>
        </p:nvGrpSpPr>
        <p:grpSpPr>
          <a:xfrm>
            <a:off x="7383111" y="151477"/>
            <a:ext cx="855454" cy="857165"/>
            <a:chOff x="3972700" y="4946399"/>
            <a:chExt cx="855454" cy="857165"/>
          </a:xfrm>
        </p:grpSpPr>
        <p:pic>
          <p:nvPicPr>
            <p:cNvPr id="28" name="Image 27"/>
            <p:cNvPicPr>
              <a:picLocks noChangeAspect="1"/>
            </p:cNvPicPr>
            <p:nvPr/>
          </p:nvPicPr>
          <p:blipFill>
            <a:blip r:embed="rId4"/>
            <a:stretch>
              <a:fillRect/>
            </a:stretch>
          </p:blipFill>
          <p:spPr>
            <a:xfrm>
              <a:off x="3972700" y="4948110"/>
              <a:ext cx="855454" cy="855454"/>
            </a:xfrm>
            <a:prstGeom prst="rect">
              <a:avLst/>
            </a:prstGeom>
          </p:spPr>
        </p:pic>
        <p:pic>
          <p:nvPicPr>
            <p:cNvPr id="29" name="Image 28"/>
            <p:cNvPicPr>
              <a:picLocks noChangeAspect="1"/>
            </p:cNvPicPr>
            <p:nvPr/>
          </p:nvPicPr>
          <p:blipFill rotWithShape="1">
            <a:blip r:embed="rId3"/>
            <a:srcRect l="63455" t="30143" r="28969" b="55907"/>
            <a:stretch/>
          </p:blipFill>
          <p:spPr>
            <a:xfrm>
              <a:off x="4622781" y="4946399"/>
              <a:ext cx="185052" cy="210793"/>
            </a:xfrm>
            <a:prstGeom prst="rect">
              <a:avLst/>
            </a:prstGeom>
          </p:spPr>
        </p:pic>
      </p:grpSp>
      <p:sp>
        <p:nvSpPr>
          <p:cNvPr id="14"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C</a:t>
            </a:r>
            <a:r>
              <a:rPr lang="fr-FR" altLang="fr-FR" sz="2667" b="1" dirty="0">
                <a:latin typeface="Berlin Sans FB" panose="020E0602020502020306" pitchFamily="34" charset="0"/>
              </a:rPr>
              <a:t>’EST</a:t>
            </a:r>
            <a:r>
              <a:rPr lang="fr-FR" altLang="fr-FR" sz="2667" b="1" dirty="0">
                <a:solidFill>
                  <a:srgbClr val="FF0000"/>
                </a:solidFill>
                <a:latin typeface="Berlin Sans FB" panose="020E0602020502020306" pitchFamily="34" charset="0"/>
              </a:rPr>
              <a:t> P</a:t>
            </a:r>
            <a:r>
              <a:rPr lang="fr-FR" altLang="fr-FR" sz="2667" b="1" dirty="0">
                <a:latin typeface="Berlin Sans FB" panose="020E0602020502020306" pitchFamily="34" charset="0"/>
              </a:rPr>
              <a:t>OUR</a:t>
            </a:r>
            <a:r>
              <a:rPr lang="fr-FR" altLang="fr-FR" sz="2667" b="1" dirty="0">
                <a:solidFill>
                  <a:srgbClr val="FF0000"/>
                </a:solidFill>
                <a:latin typeface="Berlin Sans FB" panose="020E0602020502020306" pitchFamily="34" charset="0"/>
              </a:rPr>
              <a:t> Q</a:t>
            </a:r>
            <a:r>
              <a:rPr lang="fr-FR" altLang="fr-FR" sz="2667" b="1" dirty="0">
                <a:latin typeface="Berlin Sans FB" panose="020E0602020502020306" pitchFamily="34" charset="0"/>
              </a:rPr>
              <a:t>UI</a:t>
            </a:r>
            <a:r>
              <a:rPr lang="fr-FR" altLang="fr-FR" sz="2667" b="1" dirty="0">
                <a:solidFill>
                  <a:srgbClr val="FF0000"/>
                </a:solidFill>
                <a:latin typeface="Berlin Sans FB" panose="020E0602020502020306" pitchFamily="34" charset="0"/>
              </a:rPr>
              <a:t> L</a:t>
            </a:r>
            <a:r>
              <a:rPr lang="fr-FR" altLang="fr-FR" sz="2667" b="1" dirty="0">
                <a:latin typeface="Berlin Sans FB" panose="020E0602020502020306" pitchFamily="34" charset="0"/>
              </a:rPr>
              <a:t>ES </a:t>
            </a:r>
            <a:r>
              <a:rPr lang="fr-FR" altLang="fr-FR" sz="2667" b="1" dirty="0">
                <a:solidFill>
                  <a:srgbClr val="FF0000"/>
                </a:solidFill>
                <a:latin typeface="Berlin Sans FB" panose="020E0602020502020306" pitchFamily="34" charset="0"/>
              </a:rPr>
              <a:t>O</a:t>
            </a:r>
            <a:r>
              <a:rPr lang="fr-FR" altLang="fr-FR" sz="2667" b="1" dirty="0">
                <a:latin typeface="Berlin Sans FB" panose="020E0602020502020306" pitchFamily="34" charset="0"/>
              </a:rPr>
              <a:t>G ?</a:t>
            </a:r>
            <a:endParaRPr lang="fr-FR" altLang="fr-FR" sz="2400" dirty="0">
              <a:latin typeface="Berlin Sans FB" panose="020E0602020502020306" pitchFamily="34" charset="0"/>
            </a:endParaRPr>
          </a:p>
        </p:txBody>
      </p:sp>
      <p:sp>
        <p:nvSpPr>
          <p:cNvPr id="2" name="Rectangle 1"/>
          <p:cNvSpPr/>
          <p:nvPr/>
        </p:nvSpPr>
        <p:spPr>
          <a:xfrm>
            <a:off x="571895" y="1628800"/>
            <a:ext cx="7744521" cy="3693319"/>
          </a:xfrm>
          <a:prstGeom prst="rect">
            <a:avLst/>
          </a:prstGeom>
        </p:spPr>
        <p:txBody>
          <a:bodyPr wrap="square">
            <a:spAutoFit/>
          </a:bodyPr>
          <a:lstStyle/>
          <a:p>
            <a:r>
              <a:rPr lang="fr-FR" dirty="0">
                <a:solidFill>
                  <a:schemeClr val="accent4">
                    <a:lumMod val="75000"/>
                  </a:schemeClr>
                </a:solidFill>
                <a:latin typeface="Kristen ITC" panose="03050502040202030202" pitchFamily="66" charset="0"/>
              </a:rPr>
              <a:t>Les investisseurs qui souhaitent confier la gestion de tout ou partie de leur contrat à un expert des marchés financiers…</a:t>
            </a:r>
          </a:p>
          <a:p>
            <a:endParaRPr lang="fr-FR" dirty="0">
              <a:solidFill>
                <a:schemeClr val="accent4">
                  <a:lumMod val="75000"/>
                </a:schemeClr>
              </a:solidFill>
              <a:latin typeface="Kristen ITC" panose="03050502040202030202" pitchFamily="66" charset="0"/>
            </a:endParaRPr>
          </a:p>
          <a:p>
            <a:pPr marL="742950" lvl="1" indent="-285750">
              <a:buFont typeface="Arial" panose="020B0604020202020204" pitchFamily="34" charset="0"/>
              <a:buChar char="•"/>
            </a:pPr>
            <a:r>
              <a:rPr lang="fr-FR" dirty="0">
                <a:solidFill>
                  <a:schemeClr val="accent4">
                    <a:lumMod val="60000"/>
                    <a:lumOff val="40000"/>
                  </a:schemeClr>
                </a:solidFill>
                <a:latin typeface="Kristen ITC" panose="03050502040202030202" pitchFamily="66" charset="0"/>
              </a:rPr>
              <a:t>Pour diversifier leurs placements avec un large choix de valeurs et de classes d’actifs. </a:t>
            </a:r>
          </a:p>
          <a:p>
            <a:pPr marL="742950" lvl="1" indent="-285750">
              <a:buFont typeface="Arial" panose="020B0604020202020204" pitchFamily="34" charset="0"/>
              <a:buChar char="•"/>
            </a:pPr>
            <a:endParaRPr lang="fr-FR" dirty="0">
              <a:solidFill>
                <a:schemeClr val="accent4">
                  <a:lumMod val="60000"/>
                  <a:lumOff val="40000"/>
                </a:schemeClr>
              </a:solidFill>
              <a:latin typeface="Kristen ITC" panose="03050502040202030202" pitchFamily="66" charset="0"/>
            </a:endParaRPr>
          </a:p>
          <a:p>
            <a:pPr marL="742950" lvl="1" indent="-285750">
              <a:buFont typeface="Arial" panose="020B0604020202020204" pitchFamily="34" charset="0"/>
              <a:buChar char="•"/>
            </a:pPr>
            <a:r>
              <a:rPr lang="fr-FR" dirty="0">
                <a:solidFill>
                  <a:schemeClr val="accent5">
                    <a:lumMod val="75000"/>
                  </a:schemeClr>
                </a:solidFill>
                <a:latin typeface="Kristen ITC" panose="03050502040202030202" pitchFamily="66" charset="0"/>
              </a:rPr>
              <a:t>Pour bénéficier d’un couple rendement/risque qui corresponde à leur profil de risque et à leurs objectifs, dans le cadre de votre devoir de conseil. </a:t>
            </a:r>
          </a:p>
          <a:p>
            <a:pPr marL="742950" lvl="1" indent="-285750">
              <a:buFont typeface="Arial" panose="020B0604020202020204" pitchFamily="34" charset="0"/>
              <a:buChar char="•"/>
            </a:pPr>
            <a:endParaRPr lang="fr-FR" dirty="0">
              <a:solidFill>
                <a:schemeClr val="accent5">
                  <a:lumMod val="75000"/>
                </a:schemeClr>
              </a:solidFill>
              <a:latin typeface="Kristen ITC" panose="03050502040202030202" pitchFamily="66" charset="0"/>
            </a:endParaRPr>
          </a:p>
          <a:p>
            <a:pPr marL="742950" lvl="1" indent="-285750">
              <a:buFont typeface="Arial" panose="020B0604020202020204" pitchFamily="34" charset="0"/>
              <a:buChar char="•"/>
            </a:pPr>
            <a:r>
              <a:rPr lang="fr-FR" dirty="0">
                <a:solidFill>
                  <a:schemeClr val="accent4">
                    <a:lumMod val="60000"/>
                    <a:lumOff val="40000"/>
                  </a:schemeClr>
                </a:solidFill>
                <a:latin typeface="Kristen ITC" panose="03050502040202030202" pitchFamily="66" charset="0"/>
              </a:rPr>
              <a:t>Pour bénéficier d’une allocation construite à partir des meilleurs OPC de la Place, dans le cadre d’une vraie architecture ouverte.</a:t>
            </a:r>
          </a:p>
        </p:txBody>
      </p:sp>
      <p:sp>
        <p:nvSpPr>
          <p:cNvPr id="15" name="Rectangle 14">
            <a:extLst>
              <a:ext uri="{FF2B5EF4-FFF2-40B4-BE49-F238E27FC236}">
                <a16:creationId xmlns:a16="http://schemas.microsoft.com/office/drawing/2014/main" id="{28C2D1AF-16EC-4CBC-930C-A47AA9F423DD}"/>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6" name="Image 2" descr="cid:image008.jpg@01D7596C.B409CC40">
            <a:extLst>
              <a:ext uri="{FF2B5EF4-FFF2-40B4-BE49-F238E27FC236}">
                <a16:creationId xmlns:a16="http://schemas.microsoft.com/office/drawing/2014/main" id="{24A41C1A-7183-4D54-AC15-792FE2881A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2962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OURQUOI</a:t>
            </a:r>
            <a:r>
              <a:rPr lang="fr-FR" altLang="fr-FR" sz="2667" b="1" dirty="0">
                <a:solidFill>
                  <a:srgbClr val="FF0000"/>
                </a:solidFill>
                <a:latin typeface="Berlin Sans FB" panose="020E0602020502020306" pitchFamily="34" charset="0"/>
              </a:rPr>
              <a:t> F</a:t>
            </a:r>
            <a:r>
              <a:rPr lang="fr-FR" altLang="fr-FR" sz="2667" b="1" dirty="0">
                <a:latin typeface="Berlin Sans FB" panose="020E0602020502020306" pitchFamily="34" charset="0"/>
              </a:rPr>
              <a:t>AIRE</a:t>
            </a:r>
            <a:r>
              <a:rPr lang="fr-FR" altLang="fr-FR" sz="2667" b="1" dirty="0">
                <a:solidFill>
                  <a:srgbClr val="FF0000"/>
                </a:solidFill>
                <a:latin typeface="Berlin Sans FB" panose="020E0602020502020306" pitchFamily="34" charset="0"/>
              </a:rPr>
              <a:t> D</a:t>
            </a:r>
            <a:r>
              <a:rPr lang="fr-FR" altLang="fr-FR" sz="2667" b="1" dirty="0">
                <a:latin typeface="Berlin Sans FB" panose="020E0602020502020306" pitchFamily="34" charset="0"/>
              </a:rPr>
              <a:t>ES </a:t>
            </a:r>
            <a:r>
              <a:rPr lang="fr-FR" altLang="fr-FR" sz="2667" b="1" dirty="0">
                <a:solidFill>
                  <a:srgbClr val="FF0000"/>
                </a:solidFill>
                <a:latin typeface="Berlin Sans FB" panose="020E0602020502020306" pitchFamily="34" charset="0"/>
              </a:rPr>
              <a:t>O</a:t>
            </a:r>
            <a:r>
              <a:rPr lang="fr-FR" altLang="fr-FR" sz="2667" b="1" dirty="0">
                <a:latin typeface="Berlin Sans FB" panose="020E0602020502020306" pitchFamily="34" charset="0"/>
              </a:rPr>
              <a:t>G ?</a:t>
            </a:r>
            <a:endParaRPr lang="fr-FR" altLang="fr-FR" sz="2400" dirty="0">
              <a:latin typeface="Berlin Sans FB" panose="020E0602020502020306" pitchFamily="34" charset="0"/>
            </a:endParaRPr>
          </a:p>
        </p:txBody>
      </p:sp>
      <p:sp>
        <p:nvSpPr>
          <p:cNvPr id="9" name="ZoneTexte 8"/>
          <p:cNvSpPr txBox="1">
            <a:spLocks noChangeArrowheads="1"/>
          </p:cNvSpPr>
          <p:nvPr/>
        </p:nvSpPr>
        <p:spPr bwMode="auto">
          <a:xfrm>
            <a:off x="-180528" y="102785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Pour le client: Simplicité, souplesse, expertise …</a:t>
            </a:r>
          </a:p>
        </p:txBody>
      </p:sp>
      <p:sp>
        <p:nvSpPr>
          <p:cNvPr id="33" name="Rectangle 32"/>
          <p:cNvSpPr/>
          <p:nvPr/>
        </p:nvSpPr>
        <p:spPr>
          <a:xfrm>
            <a:off x="571895" y="1629009"/>
            <a:ext cx="8032553" cy="4431983"/>
          </a:xfrm>
          <a:prstGeom prst="rect">
            <a:avLst/>
          </a:prstGeom>
        </p:spPr>
        <p:txBody>
          <a:bodyPr wrap="square">
            <a:spAutoFit/>
          </a:bodyPr>
          <a:lstStyle/>
          <a:p>
            <a:pPr fontAlgn="base">
              <a:spcBef>
                <a:spcPct val="0"/>
              </a:spcBef>
              <a:spcAft>
                <a:spcPct val="0"/>
              </a:spcAft>
            </a:pPr>
            <a:r>
              <a:rPr lang="fr-FR" altLang="fr-FR" dirty="0">
                <a:solidFill>
                  <a:schemeClr val="accent4">
                    <a:lumMod val="75000"/>
                  </a:schemeClr>
                </a:solidFill>
                <a:latin typeface="Kristen ITC" panose="03050502040202030202" pitchFamily="66" charset="0"/>
              </a:rPr>
              <a:t> L’allocation de l’orientation de gestion du client s’adapte aux cycles économiques et aux conditions de marché en respectant le profil de gestion choisi par le client (équilibre, vitalité, audace) .</a:t>
            </a:r>
          </a:p>
          <a:p>
            <a:pPr defTabSz="1219170" fontAlgn="base">
              <a:spcBef>
                <a:spcPct val="0"/>
              </a:spcBef>
              <a:spcAft>
                <a:spcPct val="0"/>
              </a:spcAft>
            </a:pPr>
            <a:endParaRPr lang="fr-FR" altLang="fr-FR" sz="1600" dirty="0">
              <a:solidFill>
                <a:schemeClr val="bg1">
                  <a:lumMod val="50000"/>
                </a:schemeClr>
              </a:solidFill>
              <a:latin typeface="Kristen ITC" panose="03050502040202030202" pitchFamily="66" charset="0"/>
            </a:endParaRPr>
          </a:p>
          <a:p>
            <a:pPr defTabSz="1219170" fontAlgn="base">
              <a:spcBef>
                <a:spcPct val="0"/>
              </a:spcBef>
              <a:spcAft>
                <a:spcPct val="0"/>
              </a:spcAft>
            </a:pPr>
            <a:r>
              <a:rPr lang="fr-FR" altLang="fr-FR" dirty="0">
                <a:solidFill>
                  <a:schemeClr val="accent5">
                    <a:lumMod val="75000"/>
                  </a:schemeClr>
                </a:solidFill>
                <a:latin typeface="Kristen ITC" panose="03050502040202030202" pitchFamily="66" charset="0"/>
              </a:rPr>
              <a:t>Les UC vont être choisies, conservées ou arbitrées en fonction de leur pertinence de détention au regard de l’orientation de gestion prédéfinie.</a:t>
            </a:r>
          </a:p>
          <a:p>
            <a:pPr defTabSz="1219170" fontAlgn="base">
              <a:spcBef>
                <a:spcPct val="0"/>
              </a:spcBef>
              <a:spcAft>
                <a:spcPct val="0"/>
              </a:spcAft>
            </a:pPr>
            <a:endParaRPr lang="fr-FR" altLang="fr-FR" sz="1600" dirty="0">
              <a:solidFill>
                <a:schemeClr val="bg1">
                  <a:lumMod val="50000"/>
                </a:schemeClr>
              </a:solidFill>
              <a:latin typeface="Kristen ITC" panose="03050502040202030202" pitchFamily="66" charset="0"/>
            </a:endParaRPr>
          </a:p>
          <a:p>
            <a:pPr defTabSz="1219170" fontAlgn="base">
              <a:spcBef>
                <a:spcPct val="0"/>
              </a:spcBef>
              <a:spcAft>
                <a:spcPct val="0"/>
              </a:spcAft>
            </a:pPr>
            <a:r>
              <a:rPr lang="fr-FR" altLang="fr-FR" sz="1600" dirty="0">
                <a:solidFill>
                  <a:schemeClr val="bg1">
                    <a:lumMod val="50000"/>
                  </a:schemeClr>
                </a:solidFill>
                <a:latin typeface="Kristen ITC" panose="03050502040202030202" pitchFamily="66" charset="0"/>
              </a:rPr>
              <a:t> </a:t>
            </a:r>
            <a:r>
              <a:rPr lang="fr-FR" altLang="fr-FR" dirty="0">
                <a:solidFill>
                  <a:schemeClr val="accent4">
                    <a:lumMod val="75000"/>
                  </a:schemeClr>
                </a:solidFill>
                <a:latin typeface="Kristen ITC" panose="03050502040202030202" pitchFamily="66" charset="0"/>
              </a:rPr>
              <a:t>Le client peut à tout moment, en fonction de l’évolution de ses besoins et objectifs, décider à l’issue d’un entretien avec son conseiller et du conseil en découlant, de modifier son orientation de gestion afin d’être en adéquation avec son nouveau profil de risque ou l’arrêter.</a:t>
            </a:r>
          </a:p>
          <a:p>
            <a:pPr defTabSz="1219170" fontAlgn="base">
              <a:spcBef>
                <a:spcPct val="0"/>
              </a:spcBef>
              <a:spcAft>
                <a:spcPct val="0"/>
              </a:spcAft>
            </a:pPr>
            <a:endParaRPr lang="fr-FR" altLang="fr-FR" sz="1600" dirty="0">
              <a:solidFill>
                <a:schemeClr val="bg1">
                  <a:lumMod val="50000"/>
                </a:schemeClr>
              </a:solidFill>
              <a:latin typeface="Kristen ITC" panose="03050502040202030202" pitchFamily="66" charset="0"/>
            </a:endParaRPr>
          </a:p>
          <a:p>
            <a:pPr defTabSz="1219170" fontAlgn="base">
              <a:spcBef>
                <a:spcPct val="0"/>
              </a:spcBef>
              <a:spcAft>
                <a:spcPct val="0"/>
              </a:spcAft>
            </a:pPr>
            <a:r>
              <a:rPr lang="fr-FR" altLang="fr-FR" sz="1600" dirty="0">
                <a:solidFill>
                  <a:schemeClr val="bg1">
                    <a:lumMod val="50000"/>
                  </a:schemeClr>
                </a:solidFill>
                <a:latin typeface="Kristen ITC" panose="03050502040202030202" pitchFamily="66" charset="0"/>
              </a:rPr>
              <a:t> </a:t>
            </a:r>
            <a:r>
              <a:rPr lang="fr-FR" altLang="fr-FR" dirty="0">
                <a:solidFill>
                  <a:schemeClr val="accent5">
                    <a:lumMod val="75000"/>
                  </a:schemeClr>
                </a:solidFill>
                <a:latin typeface="Kristen ITC" panose="03050502040202030202" pitchFamily="66" charset="0"/>
              </a:rPr>
              <a:t>Ce service lui est facturé selon les contrats de 0,45 % à 0,60 % de frais de gestion en sus des frais de gestion UC.</a:t>
            </a:r>
          </a:p>
        </p:txBody>
      </p:sp>
      <p:pic>
        <p:nvPicPr>
          <p:cNvPr id="10" name="Image 9"/>
          <p:cNvPicPr>
            <a:picLocks noChangeAspect="1"/>
          </p:cNvPicPr>
          <p:nvPr/>
        </p:nvPicPr>
        <p:blipFill>
          <a:blip r:embed="rId2"/>
          <a:stretch>
            <a:fillRect/>
          </a:stretch>
        </p:blipFill>
        <p:spPr>
          <a:xfrm>
            <a:off x="6948264" y="188640"/>
            <a:ext cx="936104" cy="936104"/>
          </a:xfrm>
          <a:prstGeom prst="rect">
            <a:avLst/>
          </a:prstGeom>
        </p:spPr>
      </p:pic>
      <p:sp>
        <p:nvSpPr>
          <p:cNvPr id="11" name="Rectangle 10">
            <a:extLst>
              <a:ext uri="{FF2B5EF4-FFF2-40B4-BE49-F238E27FC236}">
                <a16:creationId xmlns:a16="http://schemas.microsoft.com/office/drawing/2014/main" id="{6D9B93A1-3CED-456D-8D70-40DCC48597A9}"/>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2" name="Image 2" descr="cid:image008.jpg@01D7596C.B409CC40">
            <a:extLst>
              <a:ext uri="{FF2B5EF4-FFF2-40B4-BE49-F238E27FC236}">
                <a16:creationId xmlns:a16="http://schemas.microsoft.com/office/drawing/2014/main" id="{6B9B448A-4BBB-45A4-A8D1-86B0BE9EBA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7221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a:spLocks noChangeArrowheads="1"/>
          </p:cNvSpPr>
          <p:nvPr/>
        </p:nvSpPr>
        <p:spPr bwMode="auto">
          <a:xfrm>
            <a:off x="-180528" y="102785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Pour le conseiller: Gain de temps, simplicité, sécurité et PNB</a:t>
            </a:r>
          </a:p>
        </p:txBody>
      </p:sp>
      <p:sp>
        <p:nvSpPr>
          <p:cNvPr id="33" name="Rectangle 32"/>
          <p:cNvSpPr/>
          <p:nvPr/>
        </p:nvSpPr>
        <p:spPr>
          <a:xfrm>
            <a:off x="571895" y="1629009"/>
            <a:ext cx="8032553" cy="3354765"/>
          </a:xfrm>
          <a:prstGeom prst="rect">
            <a:avLst/>
          </a:prstGeom>
        </p:spPr>
        <p:txBody>
          <a:bodyPr wrap="square">
            <a:spAutoFit/>
          </a:bodyPr>
          <a:lstStyle/>
          <a:p>
            <a:pPr defTabSz="1219170" fontAlgn="base">
              <a:spcBef>
                <a:spcPct val="0"/>
              </a:spcBef>
              <a:spcAft>
                <a:spcPct val="0"/>
              </a:spcAft>
            </a:pPr>
            <a:r>
              <a:rPr lang="fr-FR" altLang="fr-FR" sz="1600" dirty="0">
                <a:solidFill>
                  <a:schemeClr val="bg1">
                    <a:lumMod val="50000"/>
                  </a:schemeClr>
                </a:solidFill>
                <a:latin typeface="Kristen ITC" panose="03050502040202030202" pitchFamily="66" charset="0"/>
              </a:rPr>
              <a:t> </a:t>
            </a:r>
            <a:r>
              <a:rPr lang="fr-FR" altLang="fr-FR" dirty="0">
                <a:solidFill>
                  <a:schemeClr val="accent4">
                    <a:lumMod val="75000"/>
                  </a:schemeClr>
                </a:solidFill>
                <a:latin typeface="Kristen ITC" panose="03050502040202030202" pitchFamily="66" charset="0"/>
              </a:rPr>
              <a:t>Le conseiller se consacre au suivi de la relation commerciale et s’assure lors de ses rendez-vous avec son client de l’adéquation de la solution d’épargne avec les projets et les besoins de ce dernier.</a:t>
            </a:r>
          </a:p>
          <a:p>
            <a:pPr defTabSz="1219170" fontAlgn="base">
              <a:spcBef>
                <a:spcPct val="0"/>
              </a:spcBef>
              <a:spcAft>
                <a:spcPct val="0"/>
              </a:spcAft>
            </a:pPr>
            <a:endParaRPr lang="fr-FR" altLang="fr-FR" dirty="0">
              <a:solidFill>
                <a:schemeClr val="accent4">
                  <a:lumMod val="75000"/>
                </a:schemeClr>
              </a:solidFill>
              <a:latin typeface="Kristen ITC" panose="03050502040202030202" pitchFamily="66" charset="0"/>
            </a:endParaRPr>
          </a:p>
          <a:p>
            <a:pPr defTabSz="1219170" fontAlgn="base">
              <a:spcBef>
                <a:spcPct val="0"/>
              </a:spcBef>
              <a:spcAft>
                <a:spcPct val="0"/>
              </a:spcAft>
            </a:pPr>
            <a:r>
              <a:rPr lang="fr-FR" altLang="fr-FR" dirty="0">
                <a:solidFill>
                  <a:schemeClr val="accent5">
                    <a:lumMod val="75000"/>
                  </a:schemeClr>
                </a:solidFill>
                <a:latin typeface="Kristen ITC" panose="03050502040202030202" pitchFamily="66" charset="0"/>
              </a:rPr>
              <a:t>Le conseiller n’intervient pas dans la sélection des UC et les opérations d’arbitrage sont réalisées par l’assureur, qui s’appuie sur l’expertise de VEGA Investment Managers.</a:t>
            </a:r>
          </a:p>
          <a:p>
            <a:pPr defTabSz="1219170" fontAlgn="base">
              <a:spcBef>
                <a:spcPct val="0"/>
              </a:spcBef>
              <a:spcAft>
                <a:spcPct val="0"/>
              </a:spcAft>
            </a:pPr>
            <a:endParaRPr lang="fr-FR" altLang="fr-FR" sz="1600" dirty="0">
              <a:solidFill>
                <a:schemeClr val="bg1">
                  <a:lumMod val="50000"/>
                </a:schemeClr>
              </a:solidFill>
              <a:latin typeface="Kristen ITC" panose="03050502040202030202" pitchFamily="66" charset="0"/>
            </a:endParaRPr>
          </a:p>
          <a:p>
            <a:pPr defTabSz="1219170" fontAlgn="base">
              <a:spcBef>
                <a:spcPct val="0"/>
              </a:spcBef>
              <a:spcAft>
                <a:spcPct val="0"/>
              </a:spcAft>
            </a:pPr>
            <a:r>
              <a:rPr lang="fr-FR" altLang="fr-FR" dirty="0">
                <a:solidFill>
                  <a:schemeClr val="accent4">
                    <a:lumMod val="75000"/>
                  </a:schemeClr>
                </a:solidFill>
                <a:latin typeface="Kristen ITC" panose="03050502040202030202" pitchFamily="66" charset="0"/>
              </a:rPr>
              <a:t>Intégration dans l’outil LEA.</a:t>
            </a:r>
          </a:p>
          <a:p>
            <a:pPr defTabSz="1219170" fontAlgn="base">
              <a:spcBef>
                <a:spcPct val="0"/>
              </a:spcBef>
              <a:spcAft>
                <a:spcPct val="0"/>
              </a:spcAft>
            </a:pPr>
            <a:endParaRPr lang="fr-FR" altLang="fr-FR" sz="1600" dirty="0">
              <a:solidFill>
                <a:schemeClr val="bg1">
                  <a:lumMod val="50000"/>
                </a:schemeClr>
              </a:solidFill>
              <a:latin typeface="Kristen ITC" panose="03050502040202030202" pitchFamily="66" charset="0"/>
            </a:endParaRPr>
          </a:p>
          <a:p>
            <a:pPr defTabSz="1219170" fontAlgn="base">
              <a:spcBef>
                <a:spcPct val="0"/>
              </a:spcBef>
              <a:spcAft>
                <a:spcPct val="0"/>
              </a:spcAft>
            </a:pPr>
            <a:r>
              <a:rPr lang="fr-FR" altLang="fr-FR" dirty="0">
                <a:solidFill>
                  <a:schemeClr val="accent5">
                    <a:lumMod val="75000"/>
                  </a:schemeClr>
                </a:solidFill>
                <a:latin typeface="Kristen ITC" panose="03050502040202030202" pitchFamily="66" charset="0"/>
              </a:rPr>
              <a:t>PNB Caisse d’Épargne : un service générateur de PNB par le biais des frais de gestion prélevés sur l’encours géré pour les contrats de l’offre </a:t>
            </a:r>
          </a:p>
        </p:txBody>
      </p:sp>
      <p:grpSp>
        <p:nvGrpSpPr>
          <p:cNvPr id="21" name="Groupe 20"/>
          <p:cNvGrpSpPr/>
          <p:nvPr/>
        </p:nvGrpSpPr>
        <p:grpSpPr>
          <a:xfrm>
            <a:off x="6462700" y="116632"/>
            <a:ext cx="827112" cy="892010"/>
            <a:chOff x="6616124" y="919431"/>
            <a:chExt cx="1313418" cy="1255331"/>
          </a:xfrm>
        </p:grpSpPr>
        <p:pic>
          <p:nvPicPr>
            <p:cNvPr id="22" name="Image 21"/>
            <p:cNvPicPr>
              <a:picLocks noChangeAspect="1"/>
            </p:cNvPicPr>
            <p:nvPr/>
          </p:nvPicPr>
          <p:blipFill>
            <a:blip r:embed="rId2"/>
            <a:stretch>
              <a:fillRect/>
            </a:stretch>
          </p:blipFill>
          <p:spPr>
            <a:xfrm>
              <a:off x="6616124" y="925592"/>
              <a:ext cx="1281067" cy="1249170"/>
            </a:xfrm>
            <a:prstGeom prst="rect">
              <a:avLst/>
            </a:prstGeom>
          </p:spPr>
        </p:pic>
        <p:pic>
          <p:nvPicPr>
            <p:cNvPr id="23" name="Image 22"/>
            <p:cNvPicPr>
              <a:picLocks noChangeAspect="1"/>
            </p:cNvPicPr>
            <p:nvPr/>
          </p:nvPicPr>
          <p:blipFill rotWithShape="1">
            <a:blip r:embed="rId3"/>
            <a:srcRect l="63455" t="30143" r="28969" b="55907"/>
            <a:stretch/>
          </p:blipFill>
          <p:spPr>
            <a:xfrm>
              <a:off x="7635687" y="919431"/>
              <a:ext cx="293855" cy="296650"/>
            </a:xfrm>
            <a:prstGeom prst="rect">
              <a:avLst/>
            </a:prstGeom>
          </p:spPr>
        </p:pic>
      </p:grpSp>
      <p:grpSp>
        <p:nvGrpSpPr>
          <p:cNvPr id="27" name="Groupe 26"/>
          <p:cNvGrpSpPr/>
          <p:nvPr/>
        </p:nvGrpSpPr>
        <p:grpSpPr>
          <a:xfrm>
            <a:off x="7383111" y="151477"/>
            <a:ext cx="855454" cy="857165"/>
            <a:chOff x="3972700" y="4946399"/>
            <a:chExt cx="855454" cy="857165"/>
          </a:xfrm>
        </p:grpSpPr>
        <p:pic>
          <p:nvPicPr>
            <p:cNvPr id="28" name="Image 27"/>
            <p:cNvPicPr>
              <a:picLocks noChangeAspect="1"/>
            </p:cNvPicPr>
            <p:nvPr/>
          </p:nvPicPr>
          <p:blipFill>
            <a:blip r:embed="rId4"/>
            <a:stretch>
              <a:fillRect/>
            </a:stretch>
          </p:blipFill>
          <p:spPr>
            <a:xfrm>
              <a:off x="3972700" y="4948110"/>
              <a:ext cx="855454" cy="855454"/>
            </a:xfrm>
            <a:prstGeom prst="rect">
              <a:avLst/>
            </a:prstGeom>
          </p:spPr>
        </p:pic>
        <p:pic>
          <p:nvPicPr>
            <p:cNvPr id="29" name="Image 28"/>
            <p:cNvPicPr>
              <a:picLocks noChangeAspect="1"/>
            </p:cNvPicPr>
            <p:nvPr/>
          </p:nvPicPr>
          <p:blipFill rotWithShape="1">
            <a:blip r:embed="rId3"/>
            <a:srcRect l="63455" t="30143" r="28969" b="55907"/>
            <a:stretch/>
          </p:blipFill>
          <p:spPr>
            <a:xfrm>
              <a:off x="4622781" y="4946399"/>
              <a:ext cx="185052" cy="210793"/>
            </a:xfrm>
            <a:prstGeom prst="rect">
              <a:avLst/>
            </a:prstGeom>
          </p:spPr>
        </p:pic>
      </p:grpSp>
      <p:sp>
        <p:nvSpPr>
          <p:cNvPr id="30"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OURQUOI</a:t>
            </a:r>
            <a:r>
              <a:rPr lang="fr-FR" altLang="fr-FR" sz="2667" b="1" dirty="0">
                <a:solidFill>
                  <a:srgbClr val="FF0000"/>
                </a:solidFill>
                <a:latin typeface="Berlin Sans FB" panose="020E0602020502020306" pitchFamily="34" charset="0"/>
              </a:rPr>
              <a:t> F</a:t>
            </a:r>
            <a:r>
              <a:rPr lang="fr-FR" altLang="fr-FR" sz="2667" b="1" dirty="0">
                <a:latin typeface="Berlin Sans FB" panose="020E0602020502020306" pitchFamily="34" charset="0"/>
              </a:rPr>
              <a:t>AIRE</a:t>
            </a:r>
            <a:r>
              <a:rPr lang="fr-FR" altLang="fr-FR" sz="2667" b="1" dirty="0">
                <a:solidFill>
                  <a:srgbClr val="FF0000"/>
                </a:solidFill>
                <a:latin typeface="Berlin Sans FB" panose="020E0602020502020306" pitchFamily="34" charset="0"/>
              </a:rPr>
              <a:t> D</a:t>
            </a:r>
            <a:r>
              <a:rPr lang="fr-FR" altLang="fr-FR" sz="2667" b="1" dirty="0">
                <a:latin typeface="Berlin Sans FB" panose="020E0602020502020306" pitchFamily="34" charset="0"/>
              </a:rPr>
              <a:t>ES </a:t>
            </a:r>
            <a:r>
              <a:rPr lang="fr-FR" altLang="fr-FR" sz="2667" b="1" dirty="0">
                <a:solidFill>
                  <a:srgbClr val="FF0000"/>
                </a:solidFill>
                <a:latin typeface="Berlin Sans FB" panose="020E0602020502020306" pitchFamily="34" charset="0"/>
              </a:rPr>
              <a:t>O</a:t>
            </a:r>
            <a:r>
              <a:rPr lang="fr-FR" altLang="fr-FR" sz="2667" b="1" dirty="0">
                <a:latin typeface="Berlin Sans FB" panose="020E0602020502020306" pitchFamily="34" charset="0"/>
              </a:rPr>
              <a:t>G ?</a:t>
            </a:r>
            <a:endParaRPr lang="fr-FR" altLang="fr-FR" sz="2400" dirty="0">
              <a:latin typeface="Berlin Sans FB" panose="020E0602020502020306" pitchFamily="34" charset="0"/>
            </a:endParaRPr>
          </a:p>
        </p:txBody>
      </p:sp>
      <p:sp>
        <p:nvSpPr>
          <p:cNvPr id="13" name="Rectangle 12">
            <a:extLst>
              <a:ext uri="{FF2B5EF4-FFF2-40B4-BE49-F238E27FC236}">
                <a16:creationId xmlns:a16="http://schemas.microsoft.com/office/drawing/2014/main" id="{F0AF9354-5866-4882-B441-D1A320498CCD}"/>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4" name="Image 2" descr="cid:image008.jpg@01D7596C.B409CC40">
            <a:extLst>
              <a:ext uri="{FF2B5EF4-FFF2-40B4-BE49-F238E27FC236}">
                <a16:creationId xmlns:a16="http://schemas.microsoft.com/office/drawing/2014/main" id="{A3B3417F-8FDF-4679-AF43-4360487EDD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1220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80528" y="102785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 Gestion sous mandat (GSM) et les Orientations de Gestion (OG)</a:t>
            </a:r>
          </a:p>
        </p:txBody>
      </p:sp>
      <p:grpSp>
        <p:nvGrpSpPr>
          <p:cNvPr id="21" name="Groupe 20"/>
          <p:cNvGrpSpPr/>
          <p:nvPr/>
        </p:nvGrpSpPr>
        <p:grpSpPr>
          <a:xfrm>
            <a:off x="240304" y="2459796"/>
            <a:ext cx="1368152" cy="932388"/>
            <a:chOff x="3635896" y="1500840"/>
            <a:chExt cx="1904029" cy="1172728"/>
          </a:xfrm>
        </p:grpSpPr>
        <p:pic>
          <p:nvPicPr>
            <p:cNvPr id="22" name="Image 21"/>
            <p:cNvPicPr>
              <a:picLocks noChangeAspect="1"/>
            </p:cNvPicPr>
            <p:nvPr/>
          </p:nvPicPr>
          <p:blipFill rotWithShape="1">
            <a:blip r:embed="rId2"/>
            <a:srcRect l="10153" t="26375" r="83206" b="65750"/>
            <a:stretch/>
          </p:blipFill>
          <p:spPr>
            <a:xfrm>
              <a:off x="4129729" y="2062661"/>
              <a:ext cx="916362" cy="610907"/>
            </a:xfrm>
            <a:prstGeom prst="rect">
              <a:avLst/>
            </a:prstGeom>
          </p:spPr>
        </p:pic>
        <p:pic>
          <p:nvPicPr>
            <p:cNvPr id="23" name="Image 22"/>
            <p:cNvPicPr>
              <a:picLocks noChangeAspect="1"/>
            </p:cNvPicPr>
            <p:nvPr/>
          </p:nvPicPr>
          <p:blipFill rotWithShape="1">
            <a:blip r:embed="rId3"/>
            <a:srcRect l="10706" t="30313" r="79885" b="64765"/>
            <a:stretch/>
          </p:blipFill>
          <p:spPr>
            <a:xfrm>
              <a:off x="3635896" y="1500840"/>
              <a:ext cx="1904029" cy="560008"/>
            </a:xfrm>
            <a:prstGeom prst="rect">
              <a:avLst/>
            </a:prstGeom>
          </p:spPr>
        </p:pic>
      </p:grpSp>
      <p:sp>
        <p:nvSpPr>
          <p:cNvPr id="27" name="ZoneTexte 44">
            <a:hlinkClick r:id="" action="ppaction://noaction"/>
          </p:cNvPr>
          <p:cNvSpPr txBox="1">
            <a:spLocks noChangeArrowheads="1"/>
          </p:cNvSpPr>
          <p:nvPr/>
        </p:nvSpPr>
        <p:spPr bwMode="auto">
          <a:xfrm>
            <a:off x="1835696" y="2492896"/>
            <a:ext cx="1790765"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E05D"/>
                </a:solidFill>
                <a:latin typeface="Berlin Sans FB" panose="020E0602020502020306" pitchFamily="34" charset="0"/>
              </a:rPr>
              <a:t>NUANCES PLUS</a:t>
            </a:r>
          </a:p>
        </p:txBody>
      </p:sp>
      <p:sp>
        <p:nvSpPr>
          <p:cNvPr id="33" name="Rectangle 32"/>
          <p:cNvSpPr/>
          <p:nvPr/>
        </p:nvSpPr>
        <p:spPr>
          <a:xfrm>
            <a:off x="827584" y="1672095"/>
            <a:ext cx="7968390" cy="584775"/>
          </a:xfrm>
          <a:prstGeom prst="rect">
            <a:avLst/>
          </a:prstGeom>
        </p:spPr>
        <p:txBody>
          <a:bodyPr wrap="square">
            <a:spAutoFit/>
          </a:bodyPr>
          <a:lstStyle/>
          <a:p>
            <a:pPr defTabSz="1219170" fontAlgn="base">
              <a:spcBef>
                <a:spcPct val="0"/>
              </a:spcBef>
              <a:spcAft>
                <a:spcPct val="0"/>
              </a:spcAft>
            </a:pPr>
            <a:r>
              <a:rPr lang="fr-FR" altLang="fr-FR" sz="1600" dirty="0">
                <a:solidFill>
                  <a:schemeClr val="bg1">
                    <a:lumMod val="50000"/>
                  </a:schemeClr>
                </a:solidFill>
                <a:latin typeface="Kristen ITC" panose="03050502040202030202" pitchFamily="66" charset="0"/>
              </a:rPr>
              <a:t>Le seuil d’accès et les supports éligibles en accompagnement varient selon l’assureur …</a:t>
            </a:r>
          </a:p>
        </p:txBody>
      </p:sp>
      <p:cxnSp>
        <p:nvCxnSpPr>
          <p:cNvPr id="34" name="Connecteur droit 33"/>
          <p:cNvCxnSpPr/>
          <p:nvPr/>
        </p:nvCxnSpPr>
        <p:spPr>
          <a:xfrm flipH="1">
            <a:off x="4556090" y="2256870"/>
            <a:ext cx="1" cy="4124458"/>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1" name="Rectangle 10"/>
          <p:cNvSpPr/>
          <p:nvPr/>
        </p:nvSpPr>
        <p:spPr>
          <a:xfrm>
            <a:off x="1253609" y="2828265"/>
            <a:ext cx="3102367" cy="543675"/>
          </a:xfrm>
          <a:prstGeom prst="rect">
            <a:avLst/>
          </a:prstGeom>
        </p:spPr>
        <p:txBody>
          <a:bodyPr wrap="square">
            <a:spAutoFit/>
          </a:bodyPr>
          <a:lstStyle/>
          <a:p>
            <a:pPr marL="609585" lvl="1" indent="0" defTabSz="1219170" fontAlgn="base">
              <a:spcBef>
                <a:spcPct val="0"/>
              </a:spcBef>
              <a:spcAft>
                <a:spcPct val="0"/>
              </a:spcAft>
              <a:buNone/>
            </a:pPr>
            <a:r>
              <a:rPr lang="fr-FR" altLang="fr-FR" sz="1333" dirty="0">
                <a:solidFill>
                  <a:prstClr val="black"/>
                </a:solidFill>
                <a:latin typeface="Kristen ITC" panose="03050502040202030202" pitchFamily="66" charset="0"/>
              </a:rPr>
              <a:t>Seuil d’accès de </a:t>
            </a:r>
            <a:r>
              <a:rPr lang="fr-FR" altLang="fr-FR" sz="1600" b="1" dirty="0">
                <a:solidFill>
                  <a:prstClr val="black"/>
                </a:solidFill>
                <a:latin typeface="Kristen ITC" panose="03050502040202030202" pitchFamily="66" charset="0"/>
              </a:rPr>
              <a:t>5 000 €</a:t>
            </a:r>
          </a:p>
          <a:p>
            <a:pPr marL="609585" lvl="1" indent="0" defTabSz="1219170" fontAlgn="base">
              <a:spcBef>
                <a:spcPct val="0"/>
              </a:spcBef>
              <a:spcAft>
                <a:spcPct val="0"/>
              </a:spcAft>
              <a:buNone/>
            </a:pPr>
            <a:r>
              <a:rPr lang="fr-FR" altLang="fr-FR" sz="1333" dirty="0">
                <a:solidFill>
                  <a:prstClr val="black"/>
                </a:solidFill>
                <a:latin typeface="Kristen ITC" panose="03050502040202030202" pitchFamily="66" charset="0"/>
              </a:rPr>
              <a:t>accessible à tout moment</a:t>
            </a:r>
          </a:p>
        </p:txBody>
      </p:sp>
      <p:sp>
        <p:nvSpPr>
          <p:cNvPr id="39" name="ZoneTexte 38"/>
          <p:cNvSpPr txBox="1"/>
          <p:nvPr/>
        </p:nvSpPr>
        <p:spPr>
          <a:xfrm>
            <a:off x="4746364" y="2367092"/>
            <a:ext cx="4049610" cy="2267031"/>
          </a:xfrm>
          <a:prstGeom prst="rect">
            <a:avLst/>
          </a:prstGeom>
          <a:noFill/>
        </p:spPr>
        <p:txBody>
          <a:bodyPr wrap="square">
            <a:spAutoFit/>
          </a:bodyPr>
          <a:lstStyle/>
          <a:p>
            <a:pPr algn="ctr" defTabSz="1219170">
              <a:defRPr/>
            </a:pPr>
            <a:r>
              <a:rPr lang="fr-FR" sz="1733" b="1" dirty="0">
                <a:solidFill>
                  <a:srgbClr val="1F497D"/>
                </a:solidFill>
                <a:effectLst>
                  <a:outerShdw blurRad="38100" dist="38100" dir="2700000" algn="tl">
                    <a:srgbClr val="000000">
                      <a:alpha val="43137"/>
                    </a:srgbClr>
                  </a:outerShdw>
                </a:effectLst>
                <a:latin typeface="Berlin Sans FB" panose="020E0602020502020306" pitchFamily="34" charset="0"/>
              </a:rPr>
              <a:t>Supports éligibles en accompagnement d’une GSM</a:t>
            </a:r>
            <a:r>
              <a:rPr lang="fr-FR" sz="1733" dirty="0">
                <a:solidFill>
                  <a:srgbClr val="1F497D">
                    <a:lumMod val="60000"/>
                    <a:lumOff val="40000"/>
                  </a:srgbClr>
                </a:solidFill>
                <a:effectLst>
                  <a:outerShdw blurRad="38100" dist="38100" dir="2700000" algn="tl">
                    <a:srgbClr val="000000">
                      <a:alpha val="43137"/>
                    </a:srgbClr>
                  </a:outerShdw>
                </a:effectLst>
                <a:latin typeface="Berlin Sans FB" panose="020E0602020502020306" pitchFamily="34" charset="0"/>
              </a:rPr>
              <a:t> </a:t>
            </a:r>
            <a:r>
              <a:rPr lang="fr-FR" sz="1733" dirty="0">
                <a:solidFill>
                  <a:srgbClr val="1F497D"/>
                </a:solidFill>
                <a:effectLst>
                  <a:outerShdw blurRad="38100" dist="38100" dir="2700000" algn="tl">
                    <a:srgbClr val="000000">
                      <a:alpha val="43137"/>
                    </a:srgbClr>
                  </a:outerShdw>
                </a:effectLst>
                <a:latin typeface="Berlin Sans FB" panose="020E0602020502020306" pitchFamily="34" charset="0"/>
              </a:rPr>
              <a:t>: </a:t>
            </a:r>
          </a:p>
          <a:p>
            <a:pPr algn="ctr" defTabSz="1219170">
              <a:defRPr/>
            </a:pPr>
            <a:endParaRPr lang="fr-FR" sz="1733" dirty="0">
              <a:solidFill>
                <a:srgbClr val="1F497D"/>
              </a:solidFill>
              <a:latin typeface="Berlin Sans FB" panose="020E0602020502020306" pitchFamily="34" charset="0"/>
            </a:endParaRPr>
          </a:p>
          <a:p>
            <a:pPr algn="ctr" defTabSz="1219170">
              <a:defRPr/>
            </a:pPr>
            <a:r>
              <a:rPr lang="fr-FR" dirty="0">
                <a:solidFill>
                  <a:srgbClr val="1F497D"/>
                </a:solidFill>
                <a:latin typeface="Berlin Sans FB" panose="020E0602020502020306" pitchFamily="34" charset="0"/>
              </a:rPr>
              <a:t>Le support en € du contrat </a:t>
            </a:r>
          </a:p>
          <a:p>
            <a:pPr algn="ctr" defTabSz="1219170">
              <a:defRPr/>
            </a:pPr>
            <a:r>
              <a:rPr lang="fr-FR" sz="1733" dirty="0">
                <a:solidFill>
                  <a:srgbClr val="1F497D"/>
                </a:solidFill>
                <a:latin typeface="Berlin Sans FB" panose="020E0602020502020306" pitchFamily="34" charset="0"/>
              </a:rPr>
              <a:t>(</a:t>
            </a:r>
            <a:r>
              <a:rPr lang="fr-FR" sz="1733" dirty="0" err="1">
                <a:solidFill>
                  <a:srgbClr val="1F497D"/>
                </a:solidFill>
                <a:latin typeface="Berlin Sans FB" panose="020E0602020502020306" pitchFamily="34" charset="0"/>
              </a:rPr>
              <a:t>Assureuro</a:t>
            </a:r>
            <a:r>
              <a:rPr lang="fr-FR" sz="1733" dirty="0">
                <a:solidFill>
                  <a:srgbClr val="1F497D"/>
                </a:solidFill>
                <a:latin typeface="Berlin Sans FB" panose="020E0602020502020306" pitchFamily="34" charset="0"/>
              </a:rPr>
              <a:t> ou Privilège Sécurité)</a:t>
            </a:r>
          </a:p>
          <a:p>
            <a:pPr algn="ctr" defTabSz="1219170">
              <a:defRPr/>
            </a:pPr>
            <a:endParaRPr lang="fr-FR" dirty="0">
              <a:solidFill>
                <a:srgbClr val="1F497D"/>
              </a:solidFill>
              <a:latin typeface="Berlin Sans FB" panose="020E0602020502020306" pitchFamily="34" charset="0"/>
            </a:endParaRPr>
          </a:p>
          <a:p>
            <a:pPr algn="ctr" defTabSz="1219170">
              <a:defRPr/>
            </a:pPr>
            <a:r>
              <a:rPr lang="fr-FR" dirty="0">
                <a:solidFill>
                  <a:srgbClr val="1F497D"/>
                </a:solidFill>
                <a:latin typeface="Berlin Sans FB" panose="020E0602020502020306" pitchFamily="34" charset="0"/>
              </a:rPr>
              <a:t>Les supports temporaires</a:t>
            </a:r>
          </a:p>
          <a:p>
            <a:pPr algn="ctr" defTabSz="1219170">
              <a:defRPr/>
            </a:pPr>
            <a:r>
              <a:rPr lang="fr-FR" dirty="0">
                <a:solidFill>
                  <a:srgbClr val="1F497D"/>
                </a:solidFill>
                <a:latin typeface="Berlin Sans FB" panose="020E0602020502020306" pitchFamily="34" charset="0"/>
              </a:rPr>
              <a:t>(Fonds à formules) </a:t>
            </a:r>
          </a:p>
        </p:txBody>
      </p:sp>
      <p:sp>
        <p:nvSpPr>
          <p:cNvPr id="16" name="Rectangle 15">
            <a:extLst>
              <a:ext uri="{FF2B5EF4-FFF2-40B4-BE49-F238E27FC236}">
                <a16:creationId xmlns:a16="http://schemas.microsoft.com/office/drawing/2014/main" id="{BDF692D6-5C24-4AF9-BACD-76694FDC19DA}"/>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7" name="Image 2" descr="cid:image008.jpg@01D7596C.B409CC40">
            <a:extLst>
              <a:ext uri="{FF2B5EF4-FFF2-40B4-BE49-F238E27FC236}">
                <a16:creationId xmlns:a16="http://schemas.microsoft.com/office/drawing/2014/main" id="{98608AF0-E95B-4C16-8DE9-3E4507C8E4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158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9" name="ZoneTexte 8"/>
          <p:cNvSpPr txBox="1">
            <a:spLocks noChangeArrowheads="1"/>
          </p:cNvSpPr>
          <p:nvPr/>
        </p:nvSpPr>
        <p:spPr bwMode="auto">
          <a:xfrm>
            <a:off x="-180528" y="102785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 Gestion sous mandat (GSM) et les Orientations de Gestion (OG)</a:t>
            </a:r>
          </a:p>
        </p:txBody>
      </p:sp>
      <p:sp>
        <p:nvSpPr>
          <p:cNvPr id="33" name="Rectangle 32"/>
          <p:cNvSpPr/>
          <p:nvPr/>
        </p:nvSpPr>
        <p:spPr>
          <a:xfrm>
            <a:off x="827584" y="1672095"/>
            <a:ext cx="7968390" cy="584775"/>
          </a:xfrm>
          <a:prstGeom prst="rect">
            <a:avLst/>
          </a:prstGeom>
        </p:spPr>
        <p:txBody>
          <a:bodyPr wrap="square">
            <a:spAutoFit/>
          </a:bodyPr>
          <a:lstStyle/>
          <a:p>
            <a:pPr defTabSz="1219170" fontAlgn="base">
              <a:spcBef>
                <a:spcPct val="0"/>
              </a:spcBef>
              <a:spcAft>
                <a:spcPct val="0"/>
              </a:spcAft>
            </a:pPr>
            <a:r>
              <a:rPr lang="fr-FR" altLang="fr-FR" sz="1600" dirty="0">
                <a:solidFill>
                  <a:schemeClr val="bg1">
                    <a:lumMod val="50000"/>
                  </a:schemeClr>
                </a:solidFill>
                <a:latin typeface="Kristen ITC" panose="03050502040202030202" pitchFamily="66" charset="0"/>
              </a:rPr>
              <a:t>Le seuil d’accès et les supports éligibles en accompagnement varient selon l’assureur …</a:t>
            </a:r>
          </a:p>
        </p:txBody>
      </p:sp>
      <p:cxnSp>
        <p:nvCxnSpPr>
          <p:cNvPr id="34" name="Connecteur droit 33"/>
          <p:cNvCxnSpPr/>
          <p:nvPr/>
        </p:nvCxnSpPr>
        <p:spPr>
          <a:xfrm flipH="1">
            <a:off x="4556090" y="2256870"/>
            <a:ext cx="1" cy="4124458"/>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38" name="Rectangle 37"/>
          <p:cNvSpPr/>
          <p:nvPr/>
        </p:nvSpPr>
        <p:spPr>
          <a:xfrm>
            <a:off x="1043608" y="3672653"/>
            <a:ext cx="3102367" cy="543675"/>
          </a:xfrm>
          <a:prstGeom prst="rect">
            <a:avLst/>
          </a:prstGeom>
        </p:spPr>
        <p:txBody>
          <a:bodyPr wrap="square">
            <a:spAutoFit/>
          </a:bodyPr>
          <a:lstStyle/>
          <a:p>
            <a:pPr marL="609585" lvl="1" indent="0" defTabSz="1219170" fontAlgn="base">
              <a:spcBef>
                <a:spcPct val="0"/>
              </a:spcBef>
              <a:spcAft>
                <a:spcPct val="0"/>
              </a:spcAft>
              <a:buNone/>
            </a:pPr>
            <a:r>
              <a:rPr lang="fr-FR" altLang="fr-FR" sz="1333" dirty="0">
                <a:solidFill>
                  <a:prstClr val="black"/>
                </a:solidFill>
                <a:latin typeface="Kristen ITC" panose="03050502040202030202" pitchFamily="66" charset="0"/>
              </a:rPr>
              <a:t>Seuil d’accès de </a:t>
            </a:r>
            <a:r>
              <a:rPr lang="fr-FR" altLang="fr-FR" sz="1600" b="1" dirty="0">
                <a:solidFill>
                  <a:prstClr val="black"/>
                </a:solidFill>
                <a:latin typeface="Kristen ITC" panose="03050502040202030202" pitchFamily="66" charset="0"/>
              </a:rPr>
              <a:t>10 000 €</a:t>
            </a:r>
          </a:p>
          <a:p>
            <a:pPr marL="609585" lvl="1" indent="0" defTabSz="1219170" fontAlgn="base">
              <a:spcBef>
                <a:spcPct val="0"/>
              </a:spcBef>
              <a:spcAft>
                <a:spcPct val="0"/>
              </a:spcAft>
              <a:buNone/>
            </a:pPr>
            <a:r>
              <a:rPr lang="fr-FR" altLang="fr-FR" sz="1333" dirty="0">
                <a:solidFill>
                  <a:prstClr val="black"/>
                </a:solidFill>
                <a:latin typeface="Kristen ITC" panose="03050502040202030202" pitchFamily="66" charset="0"/>
              </a:rPr>
              <a:t>accessible à tout moment</a:t>
            </a:r>
          </a:p>
        </p:txBody>
      </p:sp>
      <p:sp>
        <p:nvSpPr>
          <p:cNvPr id="39" name="ZoneTexte 38"/>
          <p:cNvSpPr txBox="1"/>
          <p:nvPr/>
        </p:nvSpPr>
        <p:spPr>
          <a:xfrm>
            <a:off x="4746364" y="2367092"/>
            <a:ext cx="4049610" cy="3939348"/>
          </a:xfrm>
          <a:prstGeom prst="rect">
            <a:avLst/>
          </a:prstGeom>
          <a:noFill/>
        </p:spPr>
        <p:txBody>
          <a:bodyPr wrap="square">
            <a:spAutoFit/>
          </a:bodyPr>
          <a:lstStyle/>
          <a:p>
            <a:pPr algn="ctr" defTabSz="1219170">
              <a:defRPr/>
            </a:pPr>
            <a:r>
              <a:rPr lang="fr-FR" sz="1733" b="1" dirty="0">
                <a:solidFill>
                  <a:srgbClr val="C00000"/>
                </a:solidFill>
                <a:effectLst>
                  <a:outerShdw blurRad="38100" dist="38100" dir="2700000" algn="tl">
                    <a:srgbClr val="000000">
                      <a:alpha val="43137"/>
                    </a:srgbClr>
                  </a:outerShdw>
                </a:effectLst>
                <a:latin typeface="Berlin Sans FB" panose="020E0602020502020306" pitchFamily="34" charset="0"/>
              </a:rPr>
              <a:t>Supports éligibles en accompagnement d’une 0G</a:t>
            </a:r>
            <a:r>
              <a:rPr lang="fr-FR" sz="1733" dirty="0">
                <a:solidFill>
                  <a:srgbClr val="C00000"/>
                </a:solidFill>
                <a:effectLst>
                  <a:outerShdw blurRad="38100" dist="38100" dir="2700000" algn="tl">
                    <a:srgbClr val="000000">
                      <a:alpha val="43137"/>
                    </a:srgbClr>
                  </a:outerShdw>
                </a:effectLst>
                <a:latin typeface="Berlin Sans FB" panose="020E0602020502020306" pitchFamily="34" charset="0"/>
              </a:rPr>
              <a:t> : </a:t>
            </a:r>
          </a:p>
          <a:p>
            <a:pPr algn="ctr" defTabSz="1219170">
              <a:defRPr/>
            </a:pPr>
            <a:endParaRPr lang="fr-FR" sz="1733" dirty="0">
              <a:solidFill>
                <a:srgbClr val="C00000"/>
              </a:solidFill>
              <a:latin typeface="Berlin Sans FB" panose="020E0602020502020306" pitchFamily="34" charset="0"/>
            </a:endParaRPr>
          </a:p>
          <a:p>
            <a:pPr algn="ctr" defTabSz="1219170">
              <a:defRPr/>
            </a:pPr>
            <a:r>
              <a:rPr lang="fr-FR" dirty="0">
                <a:solidFill>
                  <a:srgbClr val="C00000"/>
                </a:solidFill>
                <a:latin typeface="Berlin Sans FB" panose="020E0602020502020306" pitchFamily="34" charset="0"/>
              </a:rPr>
              <a:t>Le support en € du contrat </a:t>
            </a:r>
          </a:p>
          <a:p>
            <a:pPr algn="ctr" defTabSz="1219170">
              <a:defRPr/>
            </a:pPr>
            <a:endParaRPr lang="fr-FR" dirty="0">
              <a:solidFill>
                <a:srgbClr val="C00000"/>
              </a:solidFill>
              <a:latin typeface="Berlin Sans FB" panose="020E0602020502020306" pitchFamily="34" charset="0"/>
            </a:endParaRPr>
          </a:p>
          <a:p>
            <a:pPr algn="ctr" defTabSz="1219170">
              <a:defRPr/>
            </a:pPr>
            <a:r>
              <a:rPr lang="fr-FR" dirty="0">
                <a:solidFill>
                  <a:srgbClr val="C00000"/>
                </a:solidFill>
                <a:latin typeface="Berlin Sans FB" panose="020E0602020502020306" pitchFamily="34" charset="0"/>
              </a:rPr>
              <a:t>Les supports temporaires</a:t>
            </a:r>
          </a:p>
          <a:p>
            <a:pPr algn="ctr" defTabSz="1219170">
              <a:defRPr/>
            </a:pPr>
            <a:r>
              <a:rPr lang="fr-FR" dirty="0">
                <a:solidFill>
                  <a:srgbClr val="C00000"/>
                </a:solidFill>
                <a:latin typeface="Berlin Sans FB" panose="020E0602020502020306" pitchFamily="34" charset="0"/>
              </a:rPr>
              <a:t>(Fonds à formules) </a:t>
            </a:r>
          </a:p>
          <a:p>
            <a:pPr algn="ctr" defTabSz="1219170">
              <a:defRPr/>
            </a:pPr>
            <a:endParaRPr lang="fr-FR" dirty="0">
              <a:solidFill>
                <a:srgbClr val="C00000"/>
              </a:solidFill>
              <a:latin typeface="Berlin Sans FB" panose="020E0602020502020306" pitchFamily="34" charset="0"/>
            </a:endParaRPr>
          </a:p>
          <a:p>
            <a:pPr algn="ctr" defTabSz="1219170">
              <a:defRPr/>
            </a:pPr>
            <a:r>
              <a:rPr lang="fr-FR" dirty="0">
                <a:solidFill>
                  <a:srgbClr val="C00000"/>
                </a:solidFill>
                <a:latin typeface="Berlin Sans FB" panose="020E0602020502020306" pitchFamily="34" charset="0"/>
              </a:rPr>
              <a:t>Les supports immobiliers</a:t>
            </a:r>
          </a:p>
          <a:p>
            <a:pPr algn="ctr" defTabSz="1219170">
              <a:defRPr/>
            </a:pPr>
            <a:r>
              <a:rPr lang="fr-FR" dirty="0">
                <a:solidFill>
                  <a:srgbClr val="C00000"/>
                </a:solidFill>
                <a:latin typeface="Berlin Sans FB" panose="020E0602020502020306" pitchFamily="34" charset="0"/>
              </a:rPr>
              <a:t>(OPCI, SCPI)</a:t>
            </a:r>
          </a:p>
          <a:p>
            <a:pPr algn="ctr" defTabSz="1219170">
              <a:defRPr/>
            </a:pPr>
            <a:endParaRPr lang="fr-FR" dirty="0">
              <a:solidFill>
                <a:srgbClr val="C00000"/>
              </a:solidFill>
              <a:latin typeface="Berlin Sans FB" panose="020E0602020502020306" pitchFamily="34" charset="0"/>
            </a:endParaRPr>
          </a:p>
          <a:p>
            <a:pPr algn="ctr" defTabSz="1219170">
              <a:defRPr/>
            </a:pPr>
            <a:r>
              <a:rPr lang="fr-FR" dirty="0">
                <a:solidFill>
                  <a:srgbClr val="C00000"/>
                </a:solidFill>
                <a:latin typeface="Berlin Sans FB" panose="020E0602020502020306" pitchFamily="34" charset="0"/>
              </a:rPr>
              <a:t>Les fonds de la gamme </a:t>
            </a:r>
            <a:r>
              <a:rPr lang="fr-FR" dirty="0" err="1">
                <a:solidFill>
                  <a:srgbClr val="C00000"/>
                </a:solidFill>
                <a:latin typeface="Berlin Sans FB" panose="020E0602020502020306" pitchFamily="34" charset="0"/>
              </a:rPr>
              <a:t>Selectiz</a:t>
            </a:r>
            <a:endParaRPr lang="fr-FR" dirty="0">
              <a:solidFill>
                <a:srgbClr val="C00000"/>
              </a:solidFill>
              <a:latin typeface="Berlin Sans FB" panose="020E0602020502020306" pitchFamily="34" charset="0"/>
            </a:endParaRPr>
          </a:p>
          <a:p>
            <a:pPr algn="ctr" defTabSz="1219170">
              <a:defRPr/>
            </a:pPr>
            <a:endParaRPr lang="fr-FR" dirty="0">
              <a:solidFill>
                <a:srgbClr val="1F497D"/>
              </a:solidFill>
              <a:latin typeface="Berlin Sans FB" panose="020E0602020502020306" pitchFamily="34" charset="0"/>
            </a:endParaRPr>
          </a:p>
          <a:p>
            <a:pPr algn="ctr" defTabSz="1219170">
              <a:defRPr/>
            </a:pPr>
            <a:endParaRPr lang="fr-FR" dirty="0">
              <a:solidFill>
                <a:srgbClr val="1F497D"/>
              </a:solidFill>
              <a:latin typeface="Berlin Sans FB" panose="020E0602020502020306" pitchFamily="34" charset="0"/>
            </a:endParaRPr>
          </a:p>
        </p:txBody>
      </p:sp>
      <p:grpSp>
        <p:nvGrpSpPr>
          <p:cNvPr id="19" name="Groupe 18"/>
          <p:cNvGrpSpPr/>
          <p:nvPr/>
        </p:nvGrpSpPr>
        <p:grpSpPr>
          <a:xfrm>
            <a:off x="179512" y="2592467"/>
            <a:ext cx="1361256" cy="620509"/>
            <a:chOff x="3347864" y="764704"/>
            <a:chExt cx="1710190" cy="865104"/>
          </a:xfrm>
        </p:grpSpPr>
        <p:sp>
          <p:nvSpPr>
            <p:cNvPr id="20" name="Rectangle 19"/>
            <p:cNvSpPr/>
            <p:nvPr/>
          </p:nvSpPr>
          <p:spPr>
            <a:xfrm>
              <a:off x="3545886" y="1269768"/>
              <a:ext cx="1512168" cy="360040"/>
            </a:xfrm>
            <a:prstGeom prst="rect">
              <a:avLst/>
            </a:prstGeom>
            <a:solidFill>
              <a:srgbClr val="B25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BPCE Vie</a:t>
              </a:r>
            </a:p>
          </p:txBody>
        </p:sp>
        <p:pic>
          <p:nvPicPr>
            <p:cNvPr id="24" name="Image 23"/>
            <p:cNvPicPr>
              <a:picLocks noChangeAspect="1"/>
            </p:cNvPicPr>
            <p:nvPr/>
          </p:nvPicPr>
          <p:blipFill rotWithShape="1">
            <a:blip r:embed="rId2" cstate="print">
              <a:extLst>
                <a:ext uri="{28A0092B-C50C-407E-A947-70E740481C1C}">
                  <a14:useLocalDpi xmlns:a14="http://schemas.microsoft.com/office/drawing/2010/main" val="0"/>
                </a:ext>
              </a:extLst>
            </a:blip>
            <a:srcRect l="8462" t="28853" r="12616" b="28854"/>
            <a:stretch/>
          </p:blipFill>
          <p:spPr>
            <a:xfrm>
              <a:off x="3347864" y="764704"/>
              <a:ext cx="1710190" cy="432048"/>
            </a:xfrm>
            <a:prstGeom prst="rect">
              <a:avLst/>
            </a:prstGeom>
          </p:spPr>
        </p:pic>
      </p:grpSp>
      <p:sp>
        <p:nvSpPr>
          <p:cNvPr id="25" name="ZoneTexte 44">
            <a:hlinkClick r:id="" action="ppaction://noaction"/>
          </p:cNvPr>
          <p:cNvSpPr txBox="1">
            <a:spLocks noChangeArrowheads="1"/>
          </p:cNvSpPr>
          <p:nvPr/>
        </p:nvSpPr>
        <p:spPr bwMode="auto">
          <a:xfrm>
            <a:off x="1773496" y="2468941"/>
            <a:ext cx="2232248"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FF3300"/>
                </a:solidFill>
                <a:latin typeface="Berlin Sans FB" panose="020E0602020502020306" pitchFamily="34" charset="0"/>
              </a:rPr>
              <a:t>MILLEVIE PREMIUM</a:t>
            </a:r>
          </a:p>
        </p:txBody>
      </p:sp>
      <p:sp>
        <p:nvSpPr>
          <p:cNvPr id="28" name="ZoneTexte 44">
            <a:hlinkClick r:id="" action="ppaction://noaction"/>
          </p:cNvPr>
          <p:cNvSpPr txBox="1">
            <a:spLocks noChangeArrowheads="1"/>
          </p:cNvSpPr>
          <p:nvPr/>
        </p:nvSpPr>
        <p:spPr bwMode="auto">
          <a:xfrm>
            <a:off x="1773497" y="3068960"/>
            <a:ext cx="164928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800" i="1" dirty="0">
                <a:solidFill>
                  <a:srgbClr val="DE0000"/>
                </a:solidFill>
                <a:latin typeface="Berlin Sans FB" panose="020E0602020502020306" pitchFamily="34" charset="0"/>
              </a:rPr>
              <a:t>MILLEVIE CAPI</a:t>
            </a:r>
          </a:p>
        </p:txBody>
      </p:sp>
      <p:sp>
        <p:nvSpPr>
          <p:cNvPr id="16" name="Rectangle 15">
            <a:extLst>
              <a:ext uri="{FF2B5EF4-FFF2-40B4-BE49-F238E27FC236}">
                <a16:creationId xmlns:a16="http://schemas.microsoft.com/office/drawing/2014/main" id="{7394B3EE-19C2-4F01-BEE5-0738202A41D2}"/>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7" name="Image 2" descr="cid:image008.jpg@01D7596C.B409CC40">
            <a:extLst>
              <a:ext uri="{FF2B5EF4-FFF2-40B4-BE49-F238E27FC236}">
                <a16:creationId xmlns:a16="http://schemas.microsoft.com/office/drawing/2014/main" id="{6F357A8C-9811-43D7-A123-8FAF4F3D5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50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750"/>
                                        <p:tgtEl>
                                          <p:spTgt spid="33"/>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750"/>
                                        <p:tgtEl>
                                          <p:spTgt spid="3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75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750"/>
                                        <p:tgtEl>
                                          <p:spTgt spid="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8" grpId="0"/>
      <p:bldP spid="39" grpId="0"/>
      <p:bldP spid="25" grpId="0"/>
      <p:bldP spid="2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4D4ADC76-1182-495D-A055-C0F2716408DE}"/>
              </a:ext>
            </a:extLst>
          </p:cNvPr>
          <p:cNvPicPr>
            <a:picLocks noChangeAspect="1"/>
          </p:cNvPicPr>
          <p:nvPr/>
        </p:nvPicPr>
        <p:blipFill rotWithShape="1">
          <a:blip r:embed="rId2"/>
          <a:srcRect l="-10" t="14001" r="1185" b="4801"/>
          <a:stretch/>
        </p:blipFill>
        <p:spPr>
          <a:xfrm>
            <a:off x="129829" y="1484784"/>
            <a:ext cx="9036496" cy="4176464"/>
          </a:xfrm>
          <a:prstGeom prst="rect">
            <a:avLst/>
          </a:prstGeom>
        </p:spPr>
      </p:pic>
      <p:sp>
        <p:nvSpPr>
          <p:cNvPr id="4" name="ZoneTexte 11"/>
          <p:cNvSpPr txBox="1">
            <a:spLocks noChangeArrowheads="1"/>
          </p:cNvSpPr>
          <p:nvPr/>
        </p:nvSpPr>
        <p:spPr bwMode="auto">
          <a:xfrm>
            <a:off x="289025" y="26064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CCES</a:t>
            </a:r>
            <a:r>
              <a:rPr lang="fr-FR" altLang="fr-FR" sz="2667" b="1" dirty="0">
                <a:solidFill>
                  <a:srgbClr val="FF0000"/>
                </a:solidFill>
                <a:latin typeface="Berlin Sans FB" panose="020E0602020502020306" pitchFamily="34" charset="0"/>
              </a:rPr>
              <a:t> R</a:t>
            </a:r>
            <a:r>
              <a:rPr lang="fr-FR" altLang="fr-FR" sz="2667" b="1" dirty="0">
                <a:latin typeface="Berlin Sans FB" panose="020E0602020502020306" pitchFamily="34" charset="0"/>
              </a:rPr>
              <a:t>EPORTING-</a:t>
            </a:r>
            <a:r>
              <a:rPr lang="fr-FR" altLang="fr-FR" sz="2667" b="1" dirty="0">
                <a:solidFill>
                  <a:srgbClr val="FF0000"/>
                </a:solidFill>
                <a:latin typeface="Berlin Sans FB" panose="020E0602020502020306" pitchFamily="34" charset="0"/>
              </a:rPr>
              <a:t>E</a:t>
            </a:r>
            <a:r>
              <a:rPr lang="fr-FR" altLang="fr-FR" sz="2667" b="1" dirty="0">
                <a:latin typeface="Berlin Sans FB" panose="020E0602020502020306" pitchFamily="34" charset="0"/>
              </a:rPr>
              <a:t>SPACE </a:t>
            </a:r>
            <a:r>
              <a:rPr lang="fr-FR" altLang="fr-FR" sz="2667" b="1" dirty="0">
                <a:solidFill>
                  <a:srgbClr val="FF0000"/>
                </a:solidFill>
                <a:latin typeface="Berlin Sans FB" panose="020E0602020502020306" pitchFamily="34" charset="0"/>
              </a:rPr>
              <a:t>D</a:t>
            </a:r>
            <a:r>
              <a:rPr lang="fr-FR" altLang="fr-FR" sz="2667" b="1" dirty="0">
                <a:latin typeface="Berlin Sans FB" panose="020E0602020502020306" pitchFamily="34" charset="0"/>
              </a:rPr>
              <a:t>EFI </a:t>
            </a:r>
            <a:endParaRPr lang="fr-FR" altLang="fr-FR" sz="2400" dirty="0">
              <a:solidFill>
                <a:prstClr val="black"/>
              </a:solidFill>
              <a:latin typeface="Berlin Sans FB" panose="020E0602020502020306" pitchFamily="34" charset="0"/>
            </a:endParaRPr>
          </a:p>
        </p:txBody>
      </p:sp>
      <p:sp>
        <p:nvSpPr>
          <p:cNvPr id="5" name="Rectangle 4">
            <a:extLst>
              <a:ext uri="{FF2B5EF4-FFF2-40B4-BE49-F238E27FC236}">
                <a16:creationId xmlns:a16="http://schemas.microsoft.com/office/drawing/2014/main" id="{D0CAD6F6-47EF-43E5-8671-BD86A8A4971E}"/>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6" name="Image 2" descr="cid:image008.jpg@01D7596C.B409CC40">
            <a:extLst>
              <a:ext uri="{FF2B5EF4-FFF2-40B4-BE49-F238E27FC236}">
                <a16:creationId xmlns:a16="http://schemas.microsoft.com/office/drawing/2014/main" id="{98732B07-DC5C-4E04-83FF-C1671674A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2720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2B4C33C-19D7-4C80-9B48-2EE78FAE1A26}"/>
              </a:ext>
            </a:extLst>
          </p:cNvPr>
          <p:cNvPicPr>
            <a:picLocks noChangeAspect="1"/>
          </p:cNvPicPr>
          <p:nvPr/>
        </p:nvPicPr>
        <p:blipFill rotWithShape="1">
          <a:blip r:embed="rId2"/>
          <a:srcRect t="14204" b="5998"/>
          <a:stretch/>
        </p:blipFill>
        <p:spPr>
          <a:xfrm>
            <a:off x="0" y="1988840"/>
            <a:ext cx="9144000" cy="4104456"/>
          </a:xfrm>
          <a:prstGeom prst="rect">
            <a:avLst/>
          </a:prstGeom>
        </p:spPr>
      </p:pic>
      <p:sp>
        <p:nvSpPr>
          <p:cNvPr id="6" name="Flèche : gauche 5">
            <a:extLst>
              <a:ext uri="{FF2B5EF4-FFF2-40B4-BE49-F238E27FC236}">
                <a16:creationId xmlns:a16="http://schemas.microsoft.com/office/drawing/2014/main" id="{C669EC9A-A3D4-402D-B1D4-91EA0CC5B710}"/>
              </a:ext>
            </a:extLst>
          </p:cNvPr>
          <p:cNvSpPr/>
          <p:nvPr/>
        </p:nvSpPr>
        <p:spPr>
          <a:xfrm>
            <a:off x="7921347" y="3068960"/>
            <a:ext cx="683101"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droite 6">
            <a:extLst>
              <a:ext uri="{FF2B5EF4-FFF2-40B4-BE49-F238E27FC236}">
                <a16:creationId xmlns:a16="http://schemas.microsoft.com/office/drawing/2014/main" id="{DB5DF100-F6F5-43B4-8F31-592D5172CB25}"/>
              </a:ext>
            </a:extLst>
          </p:cNvPr>
          <p:cNvSpPr/>
          <p:nvPr/>
        </p:nvSpPr>
        <p:spPr>
          <a:xfrm>
            <a:off x="3779912" y="31866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bas 7">
            <a:extLst>
              <a:ext uri="{FF2B5EF4-FFF2-40B4-BE49-F238E27FC236}">
                <a16:creationId xmlns:a16="http://schemas.microsoft.com/office/drawing/2014/main" id="{D508CCD1-B36A-4B31-9FC2-34BBA1B49894}"/>
              </a:ext>
            </a:extLst>
          </p:cNvPr>
          <p:cNvSpPr/>
          <p:nvPr/>
        </p:nvSpPr>
        <p:spPr>
          <a:xfrm>
            <a:off x="5220072" y="126876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11">
            <a:extLst>
              <a:ext uri="{FF2B5EF4-FFF2-40B4-BE49-F238E27FC236}">
                <a16:creationId xmlns:a16="http://schemas.microsoft.com/office/drawing/2014/main" id="{9CF4386B-495A-4B59-95B0-C1369BD6BD9C}"/>
              </a:ext>
            </a:extLst>
          </p:cNvPr>
          <p:cNvSpPr txBox="1">
            <a:spLocks noChangeArrowheads="1"/>
          </p:cNvSpPr>
          <p:nvPr/>
        </p:nvSpPr>
        <p:spPr bwMode="auto">
          <a:xfrm>
            <a:off x="289025" y="26064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CCES</a:t>
            </a:r>
            <a:r>
              <a:rPr lang="fr-FR" altLang="fr-FR" sz="2667" b="1" dirty="0">
                <a:solidFill>
                  <a:srgbClr val="FF0000"/>
                </a:solidFill>
                <a:latin typeface="Berlin Sans FB" panose="020E0602020502020306" pitchFamily="34" charset="0"/>
              </a:rPr>
              <a:t> R</a:t>
            </a:r>
            <a:r>
              <a:rPr lang="fr-FR" altLang="fr-FR" sz="2667" b="1" dirty="0">
                <a:latin typeface="Berlin Sans FB" panose="020E0602020502020306" pitchFamily="34" charset="0"/>
              </a:rPr>
              <a:t>EPORTING-</a:t>
            </a:r>
            <a:r>
              <a:rPr lang="fr-FR" altLang="fr-FR" sz="2667" b="1" dirty="0">
                <a:solidFill>
                  <a:srgbClr val="FF0000"/>
                </a:solidFill>
                <a:latin typeface="Berlin Sans FB" panose="020E0602020502020306" pitchFamily="34" charset="0"/>
              </a:rPr>
              <a:t>E</a:t>
            </a:r>
            <a:r>
              <a:rPr lang="fr-FR" altLang="fr-FR" sz="2667" b="1" dirty="0">
                <a:latin typeface="Berlin Sans FB" panose="020E0602020502020306" pitchFamily="34" charset="0"/>
              </a:rPr>
              <a:t>SPACE </a:t>
            </a:r>
            <a:r>
              <a:rPr lang="fr-FR" altLang="fr-FR" sz="2667" b="1" dirty="0">
                <a:solidFill>
                  <a:srgbClr val="FF0000"/>
                </a:solidFill>
                <a:latin typeface="Berlin Sans FB" panose="020E0602020502020306" pitchFamily="34" charset="0"/>
              </a:rPr>
              <a:t>D</a:t>
            </a:r>
            <a:r>
              <a:rPr lang="fr-FR" altLang="fr-FR" sz="2667" b="1" dirty="0">
                <a:latin typeface="Berlin Sans FB" panose="020E0602020502020306" pitchFamily="34" charset="0"/>
              </a:rPr>
              <a:t>EFI </a:t>
            </a:r>
            <a:endParaRPr lang="fr-FR" altLang="fr-FR" sz="2400" dirty="0">
              <a:solidFill>
                <a:prstClr val="black"/>
              </a:solidFill>
              <a:latin typeface="Berlin Sans FB" panose="020E0602020502020306" pitchFamily="34" charset="0"/>
            </a:endParaRPr>
          </a:p>
        </p:txBody>
      </p:sp>
      <p:sp>
        <p:nvSpPr>
          <p:cNvPr id="10" name="Rectangle 9">
            <a:extLst>
              <a:ext uri="{FF2B5EF4-FFF2-40B4-BE49-F238E27FC236}">
                <a16:creationId xmlns:a16="http://schemas.microsoft.com/office/drawing/2014/main" id="{92A0C9BB-EA6F-4603-8C77-7D8CEDF48172}"/>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1" name="Image 2" descr="cid:image008.jpg@01D7596C.B409CC40">
            <a:extLst>
              <a:ext uri="{FF2B5EF4-FFF2-40B4-BE49-F238E27FC236}">
                <a16:creationId xmlns:a16="http://schemas.microsoft.com/office/drawing/2014/main" id="{F14CB942-8068-4C46-915C-D8463D331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52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3E74A90-4066-4D3E-9F92-D44A77B22983}"/>
              </a:ext>
            </a:extLst>
          </p:cNvPr>
          <p:cNvPicPr>
            <a:picLocks noChangeAspect="1"/>
          </p:cNvPicPr>
          <p:nvPr/>
        </p:nvPicPr>
        <p:blipFill>
          <a:blip r:embed="rId2"/>
          <a:stretch>
            <a:fillRect/>
          </a:stretch>
        </p:blipFill>
        <p:spPr>
          <a:xfrm>
            <a:off x="0" y="1270000"/>
            <a:ext cx="9144000" cy="4318000"/>
          </a:xfrm>
          <a:prstGeom prst="rect">
            <a:avLst/>
          </a:prstGeom>
        </p:spPr>
      </p:pic>
      <p:sp>
        <p:nvSpPr>
          <p:cNvPr id="9" name="Rectangle : coins arrondis 8">
            <a:extLst>
              <a:ext uri="{FF2B5EF4-FFF2-40B4-BE49-F238E27FC236}">
                <a16:creationId xmlns:a16="http://schemas.microsoft.com/office/drawing/2014/main" id="{6D820B34-0A46-43F2-BED1-09E5B0D5AE77}"/>
              </a:ext>
            </a:extLst>
          </p:cNvPr>
          <p:cNvSpPr/>
          <p:nvPr/>
        </p:nvSpPr>
        <p:spPr>
          <a:xfrm>
            <a:off x="971600" y="3933056"/>
            <a:ext cx="2160240" cy="432048"/>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11">
            <a:extLst>
              <a:ext uri="{FF2B5EF4-FFF2-40B4-BE49-F238E27FC236}">
                <a16:creationId xmlns:a16="http://schemas.microsoft.com/office/drawing/2014/main" id="{A4C815CC-BDC2-425B-BF11-6E4254F930B0}"/>
              </a:ext>
            </a:extLst>
          </p:cNvPr>
          <p:cNvSpPr txBox="1">
            <a:spLocks noChangeArrowheads="1"/>
          </p:cNvSpPr>
          <p:nvPr/>
        </p:nvSpPr>
        <p:spPr bwMode="auto">
          <a:xfrm>
            <a:off x="289025" y="26064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CCES</a:t>
            </a:r>
            <a:r>
              <a:rPr lang="fr-FR" altLang="fr-FR" sz="2667" b="1" dirty="0">
                <a:solidFill>
                  <a:srgbClr val="FF0000"/>
                </a:solidFill>
                <a:latin typeface="Berlin Sans FB" panose="020E0602020502020306" pitchFamily="34" charset="0"/>
              </a:rPr>
              <a:t> R</a:t>
            </a:r>
            <a:r>
              <a:rPr lang="fr-FR" altLang="fr-FR" sz="2667" b="1" dirty="0">
                <a:latin typeface="Berlin Sans FB" panose="020E0602020502020306" pitchFamily="34" charset="0"/>
              </a:rPr>
              <a:t>EPORTING-</a:t>
            </a:r>
            <a:r>
              <a:rPr lang="fr-FR" altLang="fr-FR" sz="2667" b="1" dirty="0">
                <a:solidFill>
                  <a:srgbClr val="FF0000"/>
                </a:solidFill>
                <a:latin typeface="Berlin Sans FB" panose="020E0602020502020306" pitchFamily="34" charset="0"/>
              </a:rPr>
              <a:t>E</a:t>
            </a:r>
            <a:r>
              <a:rPr lang="fr-FR" altLang="fr-FR" sz="2667" b="1" dirty="0">
                <a:latin typeface="Berlin Sans FB" panose="020E0602020502020306" pitchFamily="34" charset="0"/>
              </a:rPr>
              <a:t>SPACE </a:t>
            </a:r>
            <a:r>
              <a:rPr lang="fr-FR" altLang="fr-FR" sz="2667" b="1" dirty="0">
                <a:solidFill>
                  <a:srgbClr val="FF0000"/>
                </a:solidFill>
                <a:latin typeface="Berlin Sans FB" panose="020E0602020502020306" pitchFamily="34" charset="0"/>
              </a:rPr>
              <a:t>D</a:t>
            </a:r>
            <a:r>
              <a:rPr lang="fr-FR" altLang="fr-FR" sz="2667" b="1" dirty="0">
                <a:latin typeface="Berlin Sans FB" panose="020E0602020502020306" pitchFamily="34" charset="0"/>
              </a:rPr>
              <a:t>EFI </a:t>
            </a:r>
            <a:endParaRPr lang="fr-FR" altLang="fr-FR" sz="2400" dirty="0">
              <a:solidFill>
                <a:prstClr val="black"/>
              </a:solidFill>
              <a:latin typeface="Berlin Sans FB" panose="020E0602020502020306" pitchFamily="34" charset="0"/>
            </a:endParaRPr>
          </a:p>
        </p:txBody>
      </p:sp>
      <p:sp>
        <p:nvSpPr>
          <p:cNvPr id="7" name="Rectangle 6">
            <a:extLst>
              <a:ext uri="{FF2B5EF4-FFF2-40B4-BE49-F238E27FC236}">
                <a16:creationId xmlns:a16="http://schemas.microsoft.com/office/drawing/2014/main" id="{0FDEDBB4-92FD-4AA5-B5FD-C475FB84CE55}"/>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8" name="Image 2" descr="cid:image008.jpg@01D7596C.B409CC40">
            <a:extLst>
              <a:ext uri="{FF2B5EF4-FFF2-40B4-BE49-F238E27FC236}">
                <a16:creationId xmlns:a16="http://schemas.microsoft.com/office/drawing/2014/main" id="{983345F6-D40D-41FE-A199-2991B144D7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92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re 2">
            <a:extLst>
              <a:ext uri="{FF2B5EF4-FFF2-40B4-BE49-F238E27FC236}">
                <a16:creationId xmlns:a16="http://schemas.microsoft.com/office/drawing/2014/main" id="{89003E7E-19AF-453B-807B-57B67120C0DD}"/>
              </a:ext>
            </a:extLst>
          </p:cNvPr>
          <p:cNvSpPr>
            <a:spLocks noGrp="1"/>
          </p:cNvSpPr>
          <p:nvPr>
            <p:ph type="title"/>
          </p:nvPr>
        </p:nvSpPr>
        <p:spPr>
          <a:xfrm>
            <a:off x="634890" y="331186"/>
            <a:ext cx="7874220" cy="415469"/>
          </a:xfrm>
          <a:noFill/>
        </p:spPr>
        <p:txBody>
          <a:bodyPr>
            <a:normAutofit fontScale="90000"/>
          </a:bodyPr>
          <a:lstStyle/>
          <a:p>
            <a:pPr lvl="3" algn="l" defTabSz="457200" rtl="0">
              <a:lnSpc>
                <a:spcPct val="90000"/>
              </a:lnSpc>
              <a:spcBef>
                <a:spcPct val="0"/>
              </a:spcBef>
              <a:defRPr/>
            </a:pPr>
            <a:r>
              <a:rPr lang="fr-FR" sz="2400" b="1" kern="1200" cap="all" dirty="0">
                <a:solidFill>
                  <a:srgbClr val="787878"/>
                </a:solidFill>
                <a:latin typeface="Polaris"/>
                <a:ea typeface="+mj-ea"/>
                <a:cs typeface="+mn-cs"/>
              </a:rPr>
              <a:t/>
            </a:r>
            <a:br>
              <a:rPr lang="fr-FR" sz="2400" b="1" kern="1200" cap="all" dirty="0">
                <a:solidFill>
                  <a:srgbClr val="787878"/>
                </a:solidFill>
                <a:latin typeface="Polaris"/>
                <a:ea typeface="+mj-ea"/>
                <a:cs typeface="+mn-cs"/>
              </a:rPr>
            </a:br>
            <a:endParaRPr lang="fr-FR" sz="2000" kern="1200" cap="all" dirty="0">
              <a:solidFill>
                <a:schemeClr val="accent2"/>
              </a:solidFill>
              <a:latin typeface="Polaris"/>
              <a:ea typeface="+mj-ea"/>
            </a:endParaRPr>
          </a:p>
        </p:txBody>
      </p:sp>
      <p:pic>
        <p:nvPicPr>
          <p:cNvPr id="4" name="Image 3">
            <a:extLst>
              <a:ext uri="{FF2B5EF4-FFF2-40B4-BE49-F238E27FC236}">
                <a16:creationId xmlns:a16="http://schemas.microsoft.com/office/drawing/2014/main" id="{90C5A00B-55CE-4909-B805-FD0B79CBBB11}"/>
              </a:ext>
            </a:extLst>
          </p:cNvPr>
          <p:cNvPicPr>
            <a:picLocks noChangeAspect="1"/>
          </p:cNvPicPr>
          <p:nvPr/>
        </p:nvPicPr>
        <p:blipFill>
          <a:blip r:embed="rId2"/>
          <a:stretch>
            <a:fillRect/>
          </a:stretch>
        </p:blipFill>
        <p:spPr>
          <a:xfrm>
            <a:off x="0" y="1295739"/>
            <a:ext cx="9144000" cy="4266521"/>
          </a:xfrm>
          <a:prstGeom prst="rect">
            <a:avLst/>
          </a:prstGeom>
        </p:spPr>
      </p:pic>
      <p:sp>
        <p:nvSpPr>
          <p:cNvPr id="5" name="Rectangle : coins arrondis 4">
            <a:extLst>
              <a:ext uri="{FF2B5EF4-FFF2-40B4-BE49-F238E27FC236}">
                <a16:creationId xmlns:a16="http://schemas.microsoft.com/office/drawing/2014/main" id="{F8C45123-C77B-495A-B56D-B3858F323966}"/>
              </a:ext>
            </a:extLst>
          </p:cNvPr>
          <p:cNvSpPr/>
          <p:nvPr/>
        </p:nvSpPr>
        <p:spPr>
          <a:xfrm>
            <a:off x="3059832" y="4005064"/>
            <a:ext cx="1800200" cy="1008112"/>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11">
            <a:extLst>
              <a:ext uri="{FF2B5EF4-FFF2-40B4-BE49-F238E27FC236}">
                <a16:creationId xmlns:a16="http://schemas.microsoft.com/office/drawing/2014/main" id="{E39AC5CB-1FD1-48F5-AB28-DE1A08C76BE2}"/>
              </a:ext>
            </a:extLst>
          </p:cNvPr>
          <p:cNvSpPr txBox="1">
            <a:spLocks noChangeArrowheads="1"/>
          </p:cNvSpPr>
          <p:nvPr/>
        </p:nvSpPr>
        <p:spPr bwMode="auto">
          <a:xfrm>
            <a:off x="289025" y="26064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CCES</a:t>
            </a:r>
            <a:r>
              <a:rPr lang="fr-FR" altLang="fr-FR" sz="2667" b="1" dirty="0">
                <a:solidFill>
                  <a:srgbClr val="FF0000"/>
                </a:solidFill>
                <a:latin typeface="Berlin Sans FB" panose="020E0602020502020306" pitchFamily="34" charset="0"/>
              </a:rPr>
              <a:t> R</a:t>
            </a:r>
            <a:r>
              <a:rPr lang="fr-FR" altLang="fr-FR" sz="2667" b="1" dirty="0">
                <a:latin typeface="Berlin Sans FB" panose="020E0602020502020306" pitchFamily="34" charset="0"/>
              </a:rPr>
              <a:t>EPORTING-</a:t>
            </a:r>
            <a:r>
              <a:rPr lang="fr-FR" altLang="fr-FR" sz="2667" b="1" dirty="0">
                <a:solidFill>
                  <a:srgbClr val="FF0000"/>
                </a:solidFill>
                <a:latin typeface="Berlin Sans FB" panose="020E0602020502020306" pitchFamily="34" charset="0"/>
              </a:rPr>
              <a:t>E</a:t>
            </a:r>
            <a:r>
              <a:rPr lang="fr-FR" altLang="fr-FR" sz="2667" b="1" dirty="0">
                <a:latin typeface="Berlin Sans FB" panose="020E0602020502020306" pitchFamily="34" charset="0"/>
              </a:rPr>
              <a:t>SPACE </a:t>
            </a:r>
            <a:r>
              <a:rPr lang="fr-FR" altLang="fr-FR" sz="2667" b="1" dirty="0">
                <a:solidFill>
                  <a:srgbClr val="FF0000"/>
                </a:solidFill>
                <a:latin typeface="Berlin Sans FB" panose="020E0602020502020306" pitchFamily="34" charset="0"/>
              </a:rPr>
              <a:t>D</a:t>
            </a:r>
            <a:r>
              <a:rPr lang="fr-FR" altLang="fr-FR" sz="2667" b="1" dirty="0">
                <a:latin typeface="Berlin Sans FB" panose="020E0602020502020306" pitchFamily="34" charset="0"/>
              </a:rPr>
              <a:t>EFI </a:t>
            </a:r>
            <a:endParaRPr lang="fr-FR" altLang="fr-FR" sz="2400" dirty="0">
              <a:solidFill>
                <a:prstClr val="black"/>
              </a:solidFill>
              <a:latin typeface="Berlin Sans FB" panose="020E0602020502020306" pitchFamily="34" charset="0"/>
            </a:endParaRPr>
          </a:p>
        </p:txBody>
      </p:sp>
      <p:sp>
        <p:nvSpPr>
          <p:cNvPr id="8" name="Rectangle 7">
            <a:extLst>
              <a:ext uri="{FF2B5EF4-FFF2-40B4-BE49-F238E27FC236}">
                <a16:creationId xmlns:a16="http://schemas.microsoft.com/office/drawing/2014/main" id="{4391701B-2BB4-472F-B614-AD1792B767B6}"/>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9" name="Image 2" descr="cid:image008.jpg@01D7596C.B409CC40">
            <a:extLst>
              <a:ext uri="{FF2B5EF4-FFF2-40B4-BE49-F238E27FC236}">
                <a16:creationId xmlns:a16="http://schemas.microsoft.com/office/drawing/2014/main" id="{C04B1EEB-4314-42FE-A062-194C76EF8B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68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936BD5FB-9EFD-4FC4-B2DE-67C39673C1B4}"/>
              </a:ext>
            </a:extLst>
          </p:cNvPr>
          <p:cNvSpPr>
            <a:spLocks noGrp="1"/>
          </p:cNvSpPr>
          <p:nvPr>
            <p:ph type="sldNum" sz="quarter" idx="18"/>
          </p:nvPr>
        </p:nvSpPr>
        <p:spPr>
          <a:xfrm>
            <a:off x="715108" y="6321847"/>
            <a:ext cx="452461" cy="252474"/>
          </a:xfrm>
          <a:prstGeom prst="rect">
            <a:avLst/>
          </a:prstGeom>
        </p:spPr>
        <p:txBody>
          <a:bodyPr vert="horz" lIns="0" tIns="0" rIns="0" bIns="0" rtlCol="0" anchor="ctr"/>
          <a:lstStyle>
            <a:defPPr>
              <a:defRPr lang="fr-FR"/>
            </a:defPPr>
            <a:lvl1pPr marL="0" algn="l" defTabSz="914400" rtl="0" eaLnBrk="1" latinLnBrk="0" hangingPunct="1">
              <a:defRPr lang="fr-FR" sz="800" kern="0" spc="200" baseline="0" smtClean="0">
                <a:solidFill>
                  <a:schemeClr val="accent1"/>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D6F496DE-1E05-BF43-8036-15330E4D1321}" type="slidenum">
              <a:rPr kumimoji="0" lang="fr-FR" sz="800" b="0" i="0" u="none" strike="noStrike" kern="0" cap="none" spc="200" normalizeH="0" baseline="0" noProof="0" smtClean="0">
                <a:ln>
                  <a:noFill/>
                </a:ln>
                <a:solidFill>
                  <a:srgbClr val="581D74"/>
                </a:solidFill>
                <a:effectLst/>
                <a:uLnTx/>
                <a:uFillTx/>
                <a:latin typeface="Verdana"/>
                <a:ea typeface="+mn-ea"/>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fr-FR" sz="800" b="0" i="0" u="none" strike="noStrike" kern="0" cap="none" spc="200" normalizeH="0" baseline="0" noProof="0" dirty="0">
              <a:ln>
                <a:noFill/>
              </a:ln>
              <a:solidFill>
                <a:srgbClr val="581D74"/>
              </a:solidFill>
              <a:effectLst/>
              <a:uLnTx/>
              <a:uFillTx/>
              <a:latin typeface="Verdana"/>
              <a:ea typeface="+mn-ea"/>
            </a:endParaRPr>
          </a:p>
        </p:txBody>
      </p:sp>
      <p:sp>
        <p:nvSpPr>
          <p:cNvPr id="7" name="Espace réservé du contenu 1">
            <a:extLst>
              <a:ext uri="{FF2B5EF4-FFF2-40B4-BE49-F238E27FC236}">
                <a16:creationId xmlns:a16="http://schemas.microsoft.com/office/drawing/2014/main" id="{ABE9E615-BE1D-4B36-96E8-72D76831534B}"/>
              </a:ext>
            </a:extLst>
          </p:cNvPr>
          <p:cNvSpPr txBox="1">
            <a:spLocks/>
          </p:cNvSpPr>
          <p:nvPr/>
        </p:nvSpPr>
        <p:spPr>
          <a:xfrm>
            <a:off x="670313" y="5370174"/>
            <a:ext cx="7700402" cy="312461"/>
          </a:xfrm>
          <a:prstGeom prst="rect">
            <a:avLst/>
          </a:prstGeom>
        </p:spPr>
        <p:txBody>
          <a:bodyPr vert="horz" lIns="0" tIns="0" rIns="0" bIns="0" rtlCol="0">
            <a:noAutofit/>
          </a:bodyPr>
          <a:lstStyle>
            <a:lvl1pPr marL="0" indent="0" algn="just" defTabSz="457200" rtl="0" eaLnBrk="1" latinLnBrk="0" hangingPunct="1">
              <a:spcBef>
                <a:spcPts val="900"/>
              </a:spcBef>
              <a:spcAft>
                <a:spcPts val="900"/>
              </a:spcAft>
              <a:buClr>
                <a:srgbClr val="CD0920"/>
              </a:buClr>
              <a:buSzPct val="75000"/>
              <a:buFont typeface="Lucida Grande"/>
              <a:buNone/>
              <a:defRPr sz="1600" b="1" kern="1200" cap="all" baseline="0">
                <a:solidFill>
                  <a:schemeClr val="accent2"/>
                </a:solidFill>
                <a:latin typeface="+mn-lt"/>
                <a:ea typeface="+mn-ea"/>
                <a:cs typeface="Helvetica"/>
              </a:defRPr>
            </a:lvl1pPr>
            <a:lvl2pPr marL="0" indent="0" algn="just" defTabSz="457200" rtl="0" eaLnBrk="1" latinLnBrk="0" hangingPunct="1">
              <a:spcBef>
                <a:spcPts val="900"/>
              </a:spcBef>
              <a:spcAft>
                <a:spcPts val="900"/>
              </a:spcAft>
              <a:buClr>
                <a:schemeClr val="accent1"/>
              </a:buClr>
              <a:buSzPct val="125000"/>
              <a:buFont typeface="Wingdings" panose="05000000000000000000" pitchFamily="2" charset="2"/>
              <a:buNone/>
              <a:defRPr sz="1400" kern="1200" baseline="0">
                <a:solidFill>
                  <a:schemeClr val="tx1"/>
                </a:solidFill>
                <a:latin typeface="+mn-lt"/>
                <a:ea typeface="+mn-ea"/>
                <a:cs typeface="Helvetica"/>
              </a:defRPr>
            </a:lvl2pPr>
            <a:lvl3pPr marL="180000" indent="-180000" algn="just" defTabSz="457200" rtl="0" eaLnBrk="1" latinLnBrk="0" hangingPunct="1">
              <a:spcBef>
                <a:spcPts val="300"/>
              </a:spcBef>
              <a:spcAft>
                <a:spcPts val="300"/>
              </a:spcAft>
              <a:buClr>
                <a:schemeClr val="tx1"/>
              </a:buClr>
              <a:buSzPct val="100000"/>
              <a:buFont typeface="Wingdings 3" panose="05040102010807070707" pitchFamily="18" charset="2"/>
              <a:buChar char="}"/>
              <a:defRPr sz="1400" kern="1200">
                <a:solidFill>
                  <a:schemeClr val="tx1"/>
                </a:solidFill>
                <a:latin typeface="+mn-lt"/>
                <a:ea typeface="+mn-ea"/>
                <a:cs typeface="Helvetica"/>
              </a:defRPr>
            </a:lvl3pPr>
            <a:lvl4pPr marL="360000" indent="-180000" algn="just" defTabSz="457200" rtl="0" eaLnBrk="1" latinLnBrk="0" hangingPunct="1">
              <a:spcBef>
                <a:spcPts val="200"/>
              </a:spcBef>
              <a:spcAft>
                <a:spcPts val="200"/>
              </a:spcAft>
              <a:buClr>
                <a:schemeClr val="accent3"/>
              </a:buClr>
              <a:buFont typeface="Wingdings 3" panose="05040102010807070707" pitchFamily="18" charset="2"/>
              <a:buChar char="}"/>
              <a:defRPr sz="1100" kern="1200">
                <a:solidFill>
                  <a:schemeClr val="accent3"/>
                </a:solidFill>
                <a:latin typeface="+mn-lt"/>
                <a:ea typeface="+mn-ea"/>
                <a:cs typeface="Helvetica"/>
              </a:defRPr>
            </a:lvl4pPr>
            <a:lvl5pPr marL="360000" indent="0" algn="just" defTabSz="457200" rtl="0" eaLnBrk="1" latinLnBrk="0" hangingPunct="1">
              <a:spcBef>
                <a:spcPts val="200"/>
              </a:spcBef>
              <a:spcAft>
                <a:spcPts val="200"/>
              </a:spcAft>
              <a:buClr>
                <a:schemeClr val="accent1"/>
              </a:buClr>
              <a:buFont typeface="Lucida Grande"/>
              <a:buNone/>
              <a:defRPr sz="1100" i="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900"/>
              </a:spcBef>
              <a:spcAft>
                <a:spcPts val="900"/>
              </a:spcAft>
              <a:buClr>
                <a:srgbClr val="CD0920"/>
              </a:buClr>
              <a:buSzPct val="75000"/>
              <a:buFont typeface="Lucida Grande"/>
              <a:buNone/>
              <a:tabLst/>
              <a:defRPr/>
            </a:pPr>
            <a:r>
              <a:rPr kumimoji="0" lang="fr-FR" sz="800" b="1" i="1" u="none" strike="noStrike" kern="1200" cap="none" spc="0" normalizeH="0" baseline="0" noProof="0" dirty="0">
                <a:ln>
                  <a:noFill/>
                </a:ln>
                <a:solidFill>
                  <a:prstClr val="black">
                    <a:lumMod val="50000"/>
                    <a:lumOff val="50000"/>
                  </a:prstClr>
                </a:solidFill>
                <a:effectLst/>
                <a:uLnTx/>
                <a:uFillTx/>
                <a:latin typeface="Polaris"/>
                <a:ea typeface="+mn-ea"/>
                <a:cs typeface="Helvetica"/>
              </a:rPr>
              <a:t>Source : </a:t>
            </a:r>
            <a:r>
              <a:rPr kumimoji="0" lang="fr-FR" sz="800" b="0" i="1" u="none" strike="noStrike" kern="1200" cap="none" spc="0" normalizeH="0" baseline="0" noProof="0" dirty="0">
                <a:ln>
                  <a:noFill/>
                </a:ln>
                <a:solidFill>
                  <a:prstClr val="black">
                    <a:lumMod val="50000"/>
                    <a:lumOff val="50000"/>
                  </a:prstClr>
                </a:solidFill>
                <a:effectLst/>
                <a:uLnTx/>
                <a:uFillTx/>
                <a:latin typeface="Polaris"/>
                <a:ea typeface="+mn-ea"/>
                <a:cs typeface="Helvetica"/>
              </a:rPr>
              <a:t>VEGA Investment managers au </a:t>
            </a:r>
            <a:r>
              <a:rPr kumimoji="0" lang="fr-FR" sz="800" b="0" i="1" u="none" strike="noStrike" kern="1200" cap="none" spc="0" normalizeH="0" baseline="0" noProof="0" dirty="0" smtClean="0">
                <a:ln>
                  <a:noFill/>
                </a:ln>
                <a:solidFill>
                  <a:prstClr val="black">
                    <a:lumMod val="50000"/>
                    <a:lumOff val="50000"/>
                  </a:prstClr>
                </a:solidFill>
                <a:effectLst/>
                <a:uLnTx/>
                <a:uFillTx/>
                <a:latin typeface="Polaris"/>
                <a:ea typeface="+mn-ea"/>
                <a:cs typeface="Helvetica"/>
              </a:rPr>
              <a:t>30/06/2022</a:t>
            </a:r>
            <a:r>
              <a:rPr kumimoji="0" lang="fr-FR" sz="800" b="0" i="1" u="none" strike="noStrike" kern="1200" cap="none" spc="0" normalizeH="0" baseline="0" noProof="0" dirty="0">
                <a:ln>
                  <a:noFill/>
                </a:ln>
                <a:solidFill>
                  <a:prstClr val="black">
                    <a:lumMod val="50000"/>
                    <a:lumOff val="50000"/>
                  </a:prstClr>
                </a:solidFill>
                <a:effectLst/>
                <a:uLnTx/>
                <a:uFillTx/>
                <a:latin typeface="Polaris"/>
                <a:ea typeface="+mn-ea"/>
                <a:cs typeface="Helvetica"/>
              </a:rPr>
              <a:t>. Les performances mentionnées ont trait aux années écoulées et sont communiquées à titre indicatif uniquement. Elles sont brutes de frais de gestion. Les performances passées ne présument pas des performances futures et ne sont pas constantes dans le temps, Les investissements sur les marchés financiers comportent un risque de perte en capital car ils sont soumis aux fluctuations à la hausse comme à la baisse.</a:t>
            </a:r>
            <a:r>
              <a:rPr kumimoji="0" lang="fr-FR" sz="600" b="0" i="1" u="none" strike="noStrike" kern="1200" cap="none" spc="0" normalizeH="0" baseline="0" noProof="0" dirty="0">
                <a:ln>
                  <a:noFill/>
                </a:ln>
                <a:solidFill>
                  <a:prstClr val="black">
                    <a:lumMod val="50000"/>
                    <a:lumOff val="50000"/>
                  </a:prstClr>
                </a:solidFill>
                <a:effectLst/>
                <a:uLnTx/>
                <a:uFillTx/>
                <a:latin typeface="Polaris"/>
                <a:ea typeface="+mn-ea"/>
                <a:cs typeface="Helvetica"/>
              </a:rPr>
              <a:t/>
            </a:r>
            <a:br>
              <a:rPr kumimoji="0" lang="fr-FR" sz="600" b="0" i="1" u="none" strike="noStrike" kern="1200" cap="none" spc="0" normalizeH="0" baseline="0" noProof="0" dirty="0">
                <a:ln>
                  <a:noFill/>
                </a:ln>
                <a:solidFill>
                  <a:prstClr val="black">
                    <a:lumMod val="50000"/>
                    <a:lumOff val="50000"/>
                  </a:prstClr>
                </a:solidFill>
                <a:effectLst/>
                <a:uLnTx/>
                <a:uFillTx/>
                <a:latin typeface="Polaris"/>
                <a:ea typeface="+mn-ea"/>
                <a:cs typeface="Helvetica"/>
              </a:rPr>
            </a:br>
            <a:endParaRPr kumimoji="0" lang="fr-FR" sz="600" b="0" i="1" u="none" strike="noStrike" kern="1200" cap="none" spc="0" normalizeH="0" baseline="0" noProof="0" dirty="0">
              <a:ln>
                <a:noFill/>
              </a:ln>
              <a:solidFill>
                <a:prstClr val="black">
                  <a:lumMod val="50000"/>
                  <a:lumOff val="50000"/>
                </a:prstClr>
              </a:solidFill>
              <a:effectLst/>
              <a:uLnTx/>
              <a:uFillTx/>
              <a:latin typeface="Polaris"/>
              <a:ea typeface="+mn-ea"/>
              <a:cs typeface="Helvetica"/>
            </a:endParaRPr>
          </a:p>
        </p:txBody>
      </p:sp>
      <p:pic>
        <p:nvPicPr>
          <p:cNvPr id="10" name="Graphique 9" descr="Loupe">
            <a:extLst>
              <a:ext uri="{FF2B5EF4-FFF2-40B4-BE49-F238E27FC236}">
                <a16:creationId xmlns:a16="http://schemas.microsoft.com/office/drawing/2014/main" id="{FF1F3102-2D7E-491D-B12C-F65E412AAC34}"/>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100392" y="220674"/>
            <a:ext cx="472022" cy="472022"/>
          </a:xfrm>
          <a:prstGeom prst="rect">
            <a:avLst/>
          </a:prstGeom>
        </p:spPr>
      </p:pic>
      <p:sp>
        <p:nvSpPr>
          <p:cNvPr id="11" name="ZoneTexte 11">
            <a:extLst>
              <a:ext uri="{FF2B5EF4-FFF2-40B4-BE49-F238E27FC236}">
                <a16:creationId xmlns:a16="http://schemas.microsoft.com/office/drawing/2014/main" id="{9E084BA8-EBD3-4727-8D69-23BB224EC5AF}"/>
              </a:ext>
            </a:extLst>
          </p:cNvPr>
          <p:cNvSpPr txBox="1">
            <a:spLocks noChangeArrowheads="1"/>
          </p:cNvSpPr>
          <p:nvPr/>
        </p:nvSpPr>
        <p:spPr bwMode="auto">
          <a:xfrm>
            <a:off x="289025" y="26064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CCES</a:t>
            </a:r>
            <a:r>
              <a:rPr lang="fr-FR" altLang="fr-FR" sz="2667" b="1" dirty="0">
                <a:solidFill>
                  <a:srgbClr val="FF0000"/>
                </a:solidFill>
                <a:latin typeface="Berlin Sans FB" panose="020E0602020502020306" pitchFamily="34" charset="0"/>
              </a:rPr>
              <a:t> R</a:t>
            </a:r>
            <a:r>
              <a:rPr lang="fr-FR" altLang="fr-FR" sz="2667" b="1" dirty="0">
                <a:latin typeface="Berlin Sans FB" panose="020E0602020502020306" pitchFamily="34" charset="0"/>
              </a:rPr>
              <a:t>EPORTING-</a:t>
            </a:r>
            <a:r>
              <a:rPr lang="fr-FR" altLang="fr-FR" sz="2667" b="1" dirty="0">
                <a:solidFill>
                  <a:srgbClr val="FF0000"/>
                </a:solidFill>
                <a:latin typeface="Berlin Sans FB" panose="020E0602020502020306" pitchFamily="34" charset="0"/>
              </a:rPr>
              <a:t>E</a:t>
            </a:r>
            <a:r>
              <a:rPr lang="fr-FR" altLang="fr-FR" sz="2667" b="1" dirty="0">
                <a:latin typeface="Berlin Sans FB" panose="020E0602020502020306" pitchFamily="34" charset="0"/>
              </a:rPr>
              <a:t>SPACE </a:t>
            </a:r>
            <a:r>
              <a:rPr lang="fr-FR" altLang="fr-FR" sz="2667" b="1" dirty="0">
                <a:solidFill>
                  <a:srgbClr val="FF0000"/>
                </a:solidFill>
                <a:latin typeface="Berlin Sans FB" panose="020E0602020502020306" pitchFamily="34" charset="0"/>
              </a:rPr>
              <a:t>D</a:t>
            </a:r>
            <a:r>
              <a:rPr lang="fr-FR" altLang="fr-FR" sz="2667" b="1" dirty="0">
                <a:latin typeface="Berlin Sans FB" panose="020E0602020502020306" pitchFamily="34" charset="0"/>
              </a:rPr>
              <a:t>EFI </a:t>
            </a:r>
            <a:endParaRPr lang="fr-FR" altLang="fr-FR" sz="2400" dirty="0">
              <a:solidFill>
                <a:prstClr val="black"/>
              </a:solidFill>
              <a:latin typeface="Berlin Sans FB" panose="020E0602020502020306" pitchFamily="34" charset="0"/>
            </a:endParaRPr>
          </a:p>
        </p:txBody>
      </p:sp>
      <p:sp>
        <p:nvSpPr>
          <p:cNvPr id="12" name="Rectangle 11">
            <a:extLst>
              <a:ext uri="{FF2B5EF4-FFF2-40B4-BE49-F238E27FC236}">
                <a16:creationId xmlns:a16="http://schemas.microsoft.com/office/drawing/2014/main" id="{5AACBDE1-50E9-46E3-9B5B-072D3B3EDD79}"/>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3" name="Image 2" descr="cid:image008.jpg@01D7596C.B409CC40">
            <a:extLst>
              <a:ext uri="{FF2B5EF4-FFF2-40B4-BE49-F238E27FC236}">
                <a16:creationId xmlns:a16="http://schemas.microsoft.com/office/drawing/2014/main" id="{7C19A836-4666-4DA8-A074-0B38588ECC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p:cNvPicPr>
            <a:picLocks noChangeAspect="1"/>
          </p:cNvPicPr>
          <p:nvPr/>
        </p:nvPicPr>
        <p:blipFill rotWithShape="1">
          <a:blip r:embed="rId5"/>
          <a:srcRect l="23151" t="17745" r="17703" b="36455"/>
          <a:stretch/>
        </p:blipFill>
        <p:spPr>
          <a:xfrm>
            <a:off x="273283" y="1512907"/>
            <a:ext cx="8097432" cy="3431814"/>
          </a:xfrm>
          <a:prstGeom prst="rect">
            <a:avLst/>
          </a:prstGeom>
        </p:spPr>
      </p:pic>
      <p:sp>
        <p:nvSpPr>
          <p:cNvPr id="3" name="Rectangle 2"/>
          <p:cNvSpPr/>
          <p:nvPr/>
        </p:nvSpPr>
        <p:spPr>
          <a:xfrm>
            <a:off x="-509333" y="743890"/>
            <a:ext cx="4903907" cy="600164"/>
          </a:xfrm>
          <a:prstGeom prst="rect">
            <a:avLst/>
          </a:prstGeom>
        </p:spPr>
        <p:txBody>
          <a:bodyPr wrap="none">
            <a:spAutoFit/>
          </a:body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smtClean="0">
                <a:solidFill>
                  <a:prstClr val="black"/>
                </a:solidFill>
                <a:latin typeface="Berlin Sans FB" panose="020E0602020502020306" pitchFamily="34" charset="0"/>
              </a:rPr>
              <a:t>Performances au 30 juin 2022</a:t>
            </a:r>
            <a:endParaRPr lang="fr-FR" altLang="fr-FR" sz="2200" dirty="0">
              <a:solidFill>
                <a:prstClr val="black"/>
              </a:solidFill>
              <a:latin typeface="Berlin Sans FB" panose="020E0602020502020306" pitchFamily="34" charset="0"/>
            </a:endParaRPr>
          </a:p>
        </p:txBody>
      </p:sp>
    </p:spTree>
    <p:extLst>
      <p:ext uri="{BB962C8B-B14F-4D97-AF65-F5344CB8AC3E}">
        <p14:creationId xmlns:p14="http://schemas.microsoft.com/office/powerpoint/2010/main" val="3160829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Mise en œuvre …</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M</a:t>
            </a:r>
            <a:r>
              <a:rPr lang="fr-FR" altLang="fr-FR" sz="2667" b="1" dirty="0">
                <a:latin typeface="Berlin Sans FB" panose="020E0602020502020306" pitchFamily="34" charset="0"/>
              </a:rPr>
              <a:t>ODALITES </a:t>
            </a:r>
            <a:r>
              <a:rPr lang="fr-FR" altLang="fr-FR" sz="2667" b="1" dirty="0">
                <a:solidFill>
                  <a:srgbClr val="FF0000"/>
                </a:solidFill>
                <a:latin typeface="Berlin Sans FB" panose="020E0602020502020306" pitchFamily="34" charset="0"/>
              </a:rPr>
              <a:t>O</a:t>
            </a:r>
            <a:r>
              <a:rPr lang="fr-FR" altLang="fr-FR" sz="2667" b="1" dirty="0">
                <a:latin typeface="Berlin Sans FB" panose="020E0602020502020306" pitchFamily="34" charset="0"/>
              </a:rPr>
              <a:t>PERATIONNELLES </a:t>
            </a:r>
            <a:endParaRPr lang="fr-FR" altLang="fr-FR" sz="2400" dirty="0">
              <a:solidFill>
                <a:prstClr val="black"/>
              </a:solidFill>
              <a:latin typeface="Berlin Sans FB" panose="020E0602020502020306" pitchFamily="34" charset="0"/>
            </a:endParaRPr>
          </a:p>
        </p:txBody>
      </p:sp>
      <p:sp>
        <p:nvSpPr>
          <p:cNvPr id="30" name="ZoneTexte 29"/>
          <p:cNvSpPr txBox="1">
            <a:spLocks noChangeArrowheads="1"/>
          </p:cNvSpPr>
          <p:nvPr/>
        </p:nvSpPr>
        <p:spPr bwMode="auto">
          <a:xfrm>
            <a:off x="617553" y="1874587"/>
            <a:ext cx="6906775" cy="400110"/>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2000" dirty="0">
                <a:solidFill>
                  <a:schemeClr val="bg1"/>
                </a:solidFill>
                <a:latin typeface="Kristen ITC" panose="03050502040202030202" pitchFamily="66" charset="0"/>
              </a:rPr>
              <a:t>Un parcours LEA spécifique</a:t>
            </a:r>
          </a:p>
        </p:txBody>
      </p:sp>
      <p:grpSp>
        <p:nvGrpSpPr>
          <p:cNvPr id="12" name="Groupe 11"/>
          <p:cNvGrpSpPr/>
          <p:nvPr/>
        </p:nvGrpSpPr>
        <p:grpSpPr>
          <a:xfrm>
            <a:off x="6462700" y="448758"/>
            <a:ext cx="827112" cy="892010"/>
            <a:chOff x="6616124" y="919431"/>
            <a:chExt cx="1313418" cy="1255331"/>
          </a:xfrm>
        </p:grpSpPr>
        <p:pic>
          <p:nvPicPr>
            <p:cNvPr id="13" name="Image 12"/>
            <p:cNvPicPr>
              <a:picLocks noChangeAspect="1"/>
            </p:cNvPicPr>
            <p:nvPr/>
          </p:nvPicPr>
          <p:blipFill>
            <a:blip r:embed="rId2"/>
            <a:stretch>
              <a:fillRect/>
            </a:stretch>
          </p:blipFill>
          <p:spPr>
            <a:xfrm>
              <a:off x="6616124" y="925592"/>
              <a:ext cx="1281067" cy="1249170"/>
            </a:xfrm>
            <a:prstGeom prst="rect">
              <a:avLst/>
            </a:prstGeom>
          </p:spPr>
        </p:pic>
        <p:pic>
          <p:nvPicPr>
            <p:cNvPr id="15" name="Image 14"/>
            <p:cNvPicPr>
              <a:picLocks noChangeAspect="1"/>
            </p:cNvPicPr>
            <p:nvPr/>
          </p:nvPicPr>
          <p:blipFill rotWithShape="1">
            <a:blip r:embed="rId3"/>
            <a:srcRect l="63455" t="30143" r="28969" b="55907"/>
            <a:stretch/>
          </p:blipFill>
          <p:spPr>
            <a:xfrm>
              <a:off x="7635687" y="919431"/>
              <a:ext cx="293855" cy="296650"/>
            </a:xfrm>
            <a:prstGeom prst="rect">
              <a:avLst/>
            </a:prstGeom>
          </p:spPr>
        </p:pic>
      </p:grpSp>
      <p:grpSp>
        <p:nvGrpSpPr>
          <p:cNvPr id="17" name="Groupe 16"/>
          <p:cNvGrpSpPr/>
          <p:nvPr/>
        </p:nvGrpSpPr>
        <p:grpSpPr>
          <a:xfrm>
            <a:off x="7383111" y="483603"/>
            <a:ext cx="855454" cy="857165"/>
            <a:chOff x="3972700" y="4946399"/>
            <a:chExt cx="855454" cy="857165"/>
          </a:xfrm>
        </p:grpSpPr>
        <p:pic>
          <p:nvPicPr>
            <p:cNvPr id="18" name="Image 17"/>
            <p:cNvPicPr>
              <a:picLocks noChangeAspect="1"/>
            </p:cNvPicPr>
            <p:nvPr/>
          </p:nvPicPr>
          <p:blipFill>
            <a:blip r:embed="rId4"/>
            <a:stretch>
              <a:fillRect/>
            </a:stretch>
          </p:blipFill>
          <p:spPr>
            <a:xfrm>
              <a:off x="3972700" y="4948110"/>
              <a:ext cx="855454" cy="855454"/>
            </a:xfrm>
            <a:prstGeom prst="rect">
              <a:avLst/>
            </a:prstGeom>
          </p:spPr>
        </p:pic>
        <p:pic>
          <p:nvPicPr>
            <p:cNvPr id="19" name="Image 18"/>
            <p:cNvPicPr>
              <a:picLocks noChangeAspect="1"/>
            </p:cNvPicPr>
            <p:nvPr/>
          </p:nvPicPr>
          <p:blipFill rotWithShape="1">
            <a:blip r:embed="rId3"/>
            <a:srcRect l="63455" t="30143" r="28969" b="55907"/>
            <a:stretch/>
          </p:blipFill>
          <p:spPr>
            <a:xfrm>
              <a:off x="4622781" y="4946399"/>
              <a:ext cx="185052" cy="210793"/>
            </a:xfrm>
            <a:prstGeom prst="rect">
              <a:avLst/>
            </a:prstGeom>
          </p:spPr>
        </p:pic>
      </p:grpSp>
      <p:sp>
        <p:nvSpPr>
          <p:cNvPr id="14" name="Rectangle 13">
            <a:extLst>
              <a:ext uri="{FF2B5EF4-FFF2-40B4-BE49-F238E27FC236}">
                <a16:creationId xmlns:a16="http://schemas.microsoft.com/office/drawing/2014/main" id="{D1684F38-2102-425A-B4EC-BCBFEB51964E}"/>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6" name="Image 2" descr="cid:image008.jpg@01D7596C.B409CC40">
            <a:extLst>
              <a:ext uri="{FF2B5EF4-FFF2-40B4-BE49-F238E27FC236}">
                <a16:creationId xmlns:a16="http://schemas.microsoft.com/office/drawing/2014/main" id="{801F5DE8-5AA6-4E73-9EB8-275457303B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1868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DF21B894-23E5-4109-A10B-DC2227C908FB}"/>
              </a:ext>
            </a:extLst>
          </p:cNvPr>
          <p:cNvPicPr>
            <a:picLocks noChangeAspect="1"/>
          </p:cNvPicPr>
          <p:nvPr/>
        </p:nvPicPr>
        <p:blipFill>
          <a:blip r:embed="rId2"/>
          <a:stretch>
            <a:fillRect/>
          </a:stretch>
        </p:blipFill>
        <p:spPr>
          <a:xfrm>
            <a:off x="0" y="1387415"/>
            <a:ext cx="9144000" cy="4083170"/>
          </a:xfrm>
          <a:prstGeom prst="rect">
            <a:avLst/>
          </a:prstGeom>
        </p:spPr>
      </p:pic>
      <p:sp>
        <p:nvSpPr>
          <p:cNvPr id="20" name="Rectangle : coins arrondis 19">
            <a:extLst>
              <a:ext uri="{FF2B5EF4-FFF2-40B4-BE49-F238E27FC236}">
                <a16:creationId xmlns:a16="http://schemas.microsoft.com/office/drawing/2014/main" id="{3819FD9C-5794-4C92-95E4-012DD01D46E4}"/>
              </a:ext>
            </a:extLst>
          </p:cNvPr>
          <p:cNvSpPr/>
          <p:nvPr/>
        </p:nvSpPr>
        <p:spPr>
          <a:xfrm>
            <a:off x="3707904" y="1700808"/>
            <a:ext cx="936104" cy="504056"/>
          </a:xfrm>
          <a:prstGeom prst="round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 haut 20">
            <a:extLst>
              <a:ext uri="{FF2B5EF4-FFF2-40B4-BE49-F238E27FC236}">
                <a16:creationId xmlns:a16="http://schemas.microsoft.com/office/drawing/2014/main" id="{DA031CFA-B001-42F0-90C9-5CAC60575F9B}"/>
              </a:ext>
            </a:extLst>
          </p:cNvPr>
          <p:cNvSpPr/>
          <p:nvPr/>
        </p:nvSpPr>
        <p:spPr>
          <a:xfrm>
            <a:off x="8460432" y="2939796"/>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3A8C564E-FE01-47E3-A504-0D20B6F27293}"/>
              </a:ext>
            </a:extLst>
          </p:cNvPr>
          <p:cNvPicPr>
            <a:picLocks noChangeAspect="1"/>
          </p:cNvPicPr>
          <p:nvPr/>
        </p:nvPicPr>
        <p:blipFill>
          <a:blip r:embed="rId3"/>
          <a:stretch>
            <a:fillRect/>
          </a:stretch>
        </p:blipFill>
        <p:spPr>
          <a:xfrm>
            <a:off x="1639049" y="2127732"/>
            <a:ext cx="7515225" cy="781050"/>
          </a:xfrm>
          <a:prstGeom prst="rect">
            <a:avLst/>
          </a:prstGeom>
        </p:spPr>
      </p:pic>
      <p:sp>
        <p:nvSpPr>
          <p:cNvPr id="8" name="ZoneTexte 11">
            <a:extLst>
              <a:ext uri="{FF2B5EF4-FFF2-40B4-BE49-F238E27FC236}">
                <a16:creationId xmlns:a16="http://schemas.microsoft.com/office/drawing/2014/main" id="{4BC97862-B939-4F11-9A50-DA4647DEA4F9}"/>
              </a:ext>
            </a:extLst>
          </p:cNvPr>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EA</a:t>
            </a:r>
            <a:r>
              <a:rPr lang="fr-FR" altLang="fr-FR" sz="2667" b="1" dirty="0">
                <a:solidFill>
                  <a:srgbClr val="FF0000"/>
                </a:solidFill>
                <a:latin typeface="Berlin Sans FB" panose="020E0602020502020306" pitchFamily="34" charset="0"/>
              </a:rPr>
              <a:t>: M</a:t>
            </a:r>
            <a:r>
              <a:rPr lang="fr-FR" altLang="fr-FR" sz="2667" b="1" dirty="0">
                <a:latin typeface="Berlin Sans FB" panose="020E0602020502020306" pitchFamily="34" charset="0"/>
              </a:rPr>
              <a:t>ISE</a:t>
            </a:r>
            <a:r>
              <a:rPr lang="fr-FR" altLang="fr-FR" sz="2667" b="1" dirty="0">
                <a:solidFill>
                  <a:srgbClr val="FF0000"/>
                </a:solidFill>
                <a:latin typeface="Berlin Sans FB" panose="020E0602020502020306" pitchFamily="34" charset="0"/>
              </a:rPr>
              <a:t> E</a:t>
            </a:r>
            <a:r>
              <a:rPr lang="fr-FR" altLang="fr-FR" sz="2667" b="1" dirty="0">
                <a:latin typeface="Berlin Sans FB" panose="020E0602020502020306" pitchFamily="34" charset="0"/>
              </a:rPr>
              <a:t>N</a:t>
            </a:r>
            <a:r>
              <a:rPr lang="fr-FR" altLang="fr-FR" sz="2667" b="1" dirty="0">
                <a:solidFill>
                  <a:srgbClr val="FF0000"/>
                </a:solidFill>
                <a:latin typeface="Berlin Sans FB" panose="020E0602020502020306" pitchFamily="34" charset="0"/>
              </a:rPr>
              <a:t> P</a:t>
            </a:r>
            <a:r>
              <a:rPr lang="fr-FR" altLang="fr-FR" sz="2667" b="1" dirty="0">
                <a:latin typeface="Berlin Sans FB" panose="020E0602020502020306" pitchFamily="34" charset="0"/>
              </a:rPr>
              <a:t>LACE</a:t>
            </a:r>
            <a:r>
              <a:rPr lang="fr-FR" altLang="fr-FR" sz="2667" b="1" dirty="0">
                <a:solidFill>
                  <a:srgbClr val="FF0000"/>
                </a:solidFill>
                <a:latin typeface="Berlin Sans FB" panose="020E0602020502020306" pitchFamily="34" charset="0"/>
              </a:rPr>
              <a:t> D’U</a:t>
            </a:r>
            <a:r>
              <a:rPr lang="fr-FR" altLang="fr-FR" sz="2667" b="1" dirty="0">
                <a:latin typeface="Berlin Sans FB" panose="020E0602020502020306" pitchFamily="34" charset="0"/>
              </a:rPr>
              <a:t>NE</a:t>
            </a:r>
            <a:r>
              <a:rPr lang="fr-FR" altLang="fr-FR" sz="2667" b="1" dirty="0">
                <a:solidFill>
                  <a:srgbClr val="FF0000"/>
                </a:solidFill>
                <a:latin typeface="Berlin Sans FB" panose="020E0602020502020306" pitchFamily="34" charset="0"/>
              </a:rPr>
              <a:t> G</a:t>
            </a:r>
            <a:r>
              <a:rPr lang="fr-FR" altLang="fr-FR" sz="2667" b="1" dirty="0">
                <a:latin typeface="Berlin Sans FB" panose="020E0602020502020306" pitchFamily="34" charset="0"/>
              </a:rPr>
              <a:t>ESTION</a:t>
            </a:r>
            <a:r>
              <a:rPr lang="fr-FR" altLang="fr-FR" sz="2667" b="1" dirty="0">
                <a:solidFill>
                  <a:srgbClr val="FF0000"/>
                </a:solidFill>
                <a:latin typeface="Berlin Sans FB" panose="020E0602020502020306" pitchFamily="34" charset="0"/>
              </a:rPr>
              <a:t> D</a:t>
            </a:r>
            <a:r>
              <a:rPr lang="fr-FR" altLang="fr-FR" sz="2667" b="1" dirty="0">
                <a:latin typeface="Berlin Sans FB" panose="020E0602020502020306" pitchFamily="34" charset="0"/>
              </a:rPr>
              <a:t>ELEGUEE </a:t>
            </a:r>
            <a:endParaRPr lang="fr-FR" altLang="fr-FR" sz="2400" dirty="0">
              <a:solidFill>
                <a:prstClr val="black"/>
              </a:solidFill>
              <a:latin typeface="Berlin Sans FB" panose="020E0602020502020306" pitchFamily="34" charset="0"/>
            </a:endParaRPr>
          </a:p>
        </p:txBody>
      </p:sp>
      <p:sp>
        <p:nvSpPr>
          <p:cNvPr id="9" name="Rectangle 8">
            <a:extLst>
              <a:ext uri="{FF2B5EF4-FFF2-40B4-BE49-F238E27FC236}">
                <a16:creationId xmlns:a16="http://schemas.microsoft.com/office/drawing/2014/main" id="{ACE745A0-1D6D-4F7E-A5A0-2FCF65E0AC7B}"/>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0" name="Image 2" descr="cid:image008.jpg@01D7596C.B409CC40">
            <a:extLst>
              <a:ext uri="{FF2B5EF4-FFF2-40B4-BE49-F238E27FC236}">
                <a16:creationId xmlns:a16="http://schemas.microsoft.com/office/drawing/2014/main" id="{79569AE6-1FB9-43DB-BE49-47AD7975B4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46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animEffect transition="in" filter="fad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55F2871-FD0F-4647-9C82-5EEF730C1056}"/>
              </a:ext>
            </a:extLst>
          </p:cNvPr>
          <p:cNvPicPr>
            <a:picLocks noChangeAspect="1"/>
          </p:cNvPicPr>
          <p:nvPr/>
        </p:nvPicPr>
        <p:blipFill>
          <a:blip r:embed="rId2"/>
          <a:stretch>
            <a:fillRect/>
          </a:stretch>
        </p:blipFill>
        <p:spPr>
          <a:xfrm>
            <a:off x="0" y="1342532"/>
            <a:ext cx="9144000" cy="4172935"/>
          </a:xfrm>
          <a:prstGeom prst="rect">
            <a:avLst/>
          </a:prstGeom>
        </p:spPr>
      </p:pic>
      <p:sp>
        <p:nvSpPr>
          <p:cNvPr id="4" name="Flèche : gauche 3">
            <a:extLst>
              <a:ext uri="{FF2B5EF4-FFF2-40B4-BE49-F238E27FC236}">
                <a16:creationId xmlns:a16="http://schemas.microsoft.com/office/drawing/2014/main" id="{7967FE94-A0A5-48BA-8409-8B2AC838A8ED}"/>
              </a:ext>
            </a:extLst>
          </p:cNvPr>
          <p:cNvSpPr/>
          <p:nvPr/>
        </p:nvSpPr>
        <p:spPr>
          <a:xfrm>
            <a:off x="7596336" y="2852936"/>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11">
            <a:extLst>
              <a:ext uri="{FF2B5EF4-FFF2-40B4-BE49-F238E27FC236}">
                <a16:creationId xmlns:a16="http://schemas.microsoft.com/office/drawing/2014/main" id="{A25E6B34-2F43-4B66-BB4E-E14D1D119AB3}"/>
              </a:ext>
            </a:extLst>
          </p:cNvPr>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EA</a:t>
            </a:r>
            <a:r>
              <a:rPr lang="fr-FR" altLang="fr-FR" sz="2667" b="1" dirty="0">
                <a:solidFill>
                  <a:srgbClr val="FF0000"/>
                </a:solidFill>
                <a:latin typeface="Berlin Sans FB" panose="020E0602020502020306" pitchFamily="34" charset="0"/>
              </a:rPr>
              <a:t>: M</a:t>
            </a:r>
            <a:r>
              <a:rPr lang="fr-FR" altLang="fr-FR" sz="2667" b="1" dirty="0">
                <a:latin typeface="Berlin Sans FB" panose="020E0602020502020306" pitchFamily="34" charset="0"/>
              </a:rPr>
              <a:t>ISE</a:t>
            </a:r>
            <a:r>
              <a:rPr lang="fr-FR" altLang="fr-FR" sz="2667" b="1" dirty="0">
                <a:solidFill>
                  <a:srgbClr val="FF0000"/>
                </a:solidFill>
                <a:latin typeface="Berlin Sans FB" panose="020E0602020502020306" pitchFamily="34" charset="0"/>
              </a:rPr>
              <a:t> E</a:t>
            </a:r>
            <a:r>
              <a:rPr lang="fr-FR" altLang="fr-FR" sz="2667" b="1" dirty="0">
                <a:latin typeface="Berlin Sans FB" panose="020E0602020502020306" pitchFamily="34" charset="0"/>
              </a:rPr>
              <a:t>N</a:t>
            </a:r>
            <a:r>
              <a:rPr lang="fr-FR" altLang="fr-FR" sz="2667" b="1" dirty="0">
                <a:solidFill>
                  <a:srgbClr val="FF0000"/>
                </a:solidFill>
                <a:latin typeface="Berlin Sans FB" panose="020E0602020502020306" pitchFamily="34" charset="0"/>
              </a:rPr>
              <a:t> P</a:t>
            </a:r>
            <a:r>
              <a:rPr lang="fr-FR" altLang="fr-FR" sz="2667" b="1" dirty="0">
                <a:latin typeface="Berlin Sans FB" panose="020E0602020502020306" pitchFamily="34" charset="0"/>
              </a:rPr>
              <a:t>LACE</a:t>
            </a:r>
            <a:r>
              <a:rPr lang="fr-FR" altLang="fr-FR" sz="2667" b="1" dirty="0">
                <a:solidFill>
                  <a:srgbClr val="FF0000"/>
                </a:solidFill>
                <a:latin typeface="Berlin Sans FB" panose="020E0602020502020306" pitchFamily="34" charset="0"/>
              </a:rPr>
              <a:t> D’U</a:t>
            </a:r>
            <a:r>
              <a:rPr lang="fr-FR" altLang="fr-FR" sz="2667" b="1" dirty="0">
                <a:latin typeface="Berlin Sans FB" panose="020E0602020502020306" pitchFamily="34" charset="0"/>
              </a:rPr>
              <a:t>NE</a:t>
            </a:r>
            <a:r>
              <a:rPr lang="fr-FR" altLang="fr-FR" sz="2667" b="1" dirty="0">
                <a:solidFill>
                  <a:srgbClr val="FF0000"/>
                </a:solidFill>
                <a:latin typeface="Berlin Sans FB" panose="020E0602020502020306" pitchFamily="34" charset="0"/>
              </a:rPr>
              <a:t> G</a:t>
            </a:r>
            <a:r>
              <a:rPr lang="fr-FR" altLang="fr-FR" sz="2667" b="1" dirty="0">
                <a:latin typeface="Berlin Sans FB" panose="020E0602020502020306" pitchFamily="34" charset="0"/>
              </a:rPr>
              <a:t>ESTION</a:t>
            </a:r>
            <a:r>
              <a:rPr lang="fr-FR" altLang="fr-FR" sz="2667" b="1" dirty="0">
                <a:solidFill>
                  <a:srgbClr val="FF0000"/>
                </a:solidFill>
                <a:latin typeface="Berlin Sans FB" panose="020E0602020502020306" pitchFamily="34" charset="0"/>
              </a:rPr>
              <a:t> D</a:t>
            </a:r>
            <a:r>
              <a:rPr lang="fr-FR" altLang="fr-FR" sz="2667" b="1" dirty="0">
                <a:latin typeface="Berlin Sans FB" panose="020E0602020502020306" pitchFamily="34" charset="0"/>
              </a:rPr>
              <a:t>ELEGUEE </a:t>
            </a:r>
            <a:endParaRPr lang="fr-FR" altLang="fr-FR" sz="2400" dirty="0">
              <a:solidFill>
                <a:prstClr val="black"/>
              </a:solidFill>
              <a:latin typeface="Berlin Sans FB" panose="020E0602020502020306" pitchFamily="34" charset="0"/>
            </a:endParaRPr>
          </a:p>
        </p:txBody>
      </p:sp>
      <p:sp>
        <p:nvSpPr>
          <p:cNvPr id="7" name="Rectangle 6">
            <a:extLst>
              <a:ext uri="{FF2B5EF4-FFF2-40B4-BE49-F238E27FC236}">
                <a16:creationId xmlns:a16="http://schemas.microsoft.com/office/drawing/2014/main" id="{8BEA44D6-79F3-4D17-A9B1-257FC64DD310}"/>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8" name="Image 2" descr="cid:image008.jpg@01D7596C.B409CC40">
            <a:extLst>
              <a:ext uri="{FF2B5EF4-FFF2-40B4-BE49-F238E27FC236}">
                <a16:creationId xmlns:a16="http://schemas.microsoft.com/office/drawing/2014/main" id="{5991B985-B434-4FEE-9852-A72A71AFB5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03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re 2">
            <a:extLst>
              <a:ext uri="{FF2B5EF4-FFF2-40B4-BE49-F238E27FC236}">
                <a16:creationId xmlns:a16="http://schemas.microsoft.com/office/drawing/2014/main" id="{89003E7E-19AF-453B-807B-57B67120C0DD}"/>
              </a:ext>
            </a:extLst>
          </p:cNvPr>
          <p:cNvSpPr>
            <a:spLocks noGrp="1"/>
          </p:cNvSpPr>
          <p:nvPr>
            <p:ph type="title"/>
          </p:nvPr>
        </p:nvSpPr>
        <p:spPr>
          <a:xfrm>
            <a:off x="536331" y="523862"/>
            <a:ext cx="7874220" cy="415469"/>
          </a:xfrm>
          <a:noFill/>
        </p:spPr>
        <p:txBody>
          <a:bodyPr>
            <a:normAutofit fontScale="90000"/>
          </a:bodyPr>
          <a:lstStyle/>
          <a:p>
            <a:pPr lvl="3" algn="l" defTabSz="457200" rtl="0">
              <a:lnSpc>
                <a:spcPct val="90000"/>
              </a:lnSpc>
              <a:spcBef>
                <a:spcPct val="0"/>
              </a:spcBef>
              <a:defRPr/>
            </a:pPr>
            <a:r>
              <a:rPr lang="fr-FR" sz="2400" b="1" kern="1200" cap="all" dirty="0">
                <a:solidFill>
                  <a:srgbClr val="787878"/>
                </a:solidFill>
                <a:latin typeface="Polaris"/>
                <a:ea typeface="+mj-ea"/>
                <a:cs typeface="+mn-cs"/>
              </a:rPr>
              <a:t/>
            </a:r>
            <a:br>
              <a:rPr lang="fr-FR" sz="2400" b="1" kern="1200" cap="all" dirty="0">
                <a:solidFill>
                  <a:srgbClr val="787878"/>
                </a:solidFill>
                <a:latin typeface="Polaris"/>
                <a:ea typeface="+mj-ea"/>
                <a:cs typeface="+mn-cs"/>
              </a:rPr>
            </a:br>
            <a:endParaRPr lang="fr-FR" sz="2000" kern="1200" cap="all" dirty="0">
              <a:solidFill>
                <a:schemeClr val="accent2"/>
              </a:solidFill>
              <a:latin typeface="Polaris"/>
              <a:ea typeface="+mj-ea"/>
            </a:endParaRPr>
          </a:p>
        </p:txBody>
      </p:sp>
      <p:pic>
        <p:nvPicPr>
          <p:cNvPr id="5" name="Image 4">
            <a:extLst>
              <a:ext uri="{FF2B5EF4-FFF2-40B4-BE49-F238E27FC236}">
                <a16:creationId xmlns:a16="http://schemas.microsoft.com/office/drawing/2014/main" id="{D8B5F559-4F28-446C-A0E3-FE5C73606288}"/>
              </a:ext>
            </a:extLst>
          </p:cNvPr>
          <p:cNvPicPr>
            <a:picLocks noChangeAspect="1"/>
          </p:cNvPicPr>
          <p:nvPr/>
        </p:nvPicPr>
        <p:blipFill>
          <a:blip r:embed="rId2"/>
          <a:stretch>
            <a:fillRect/>
          </a:stretch>
        </p:blipFill>
        <p:spPr>
          <a:xfrm>
            <a:off x="0" y="1385621"/>
            <a:ext cx="9144000" cy="4086758"/>
          </a:xfrm>
          <a:prstGeom prst="rect">
            <a:avLst/>
          </a:prstGeom>
        </p:spPr>
      </p:pic>
      <p:sp>
        <p:nvSpPr>
          <p:cNvPr id="6" name="Flèche : haut 5">
            <a:extLst>
              <a:ext uri="{FF2B5EF4-FFF2-40B4-BE49-F238E27FC236}">
                <a16:creationId xmlns:a16="http://schemas.microsoft.com/office/drawing/2014/main" id="{41B43D93-673C-4AED-BB8C-737541847533}"/>
              </a:ext>
            </a:extLst>
          </p:cNvPr>
          <p:cNvSpPr/>
          <p:nvPr/>
        </p:nvSpPr>
        <p:spPr>
          <a:xfrm>
            <a:off x="4247964" y="4581128"/>
            <a:ext cx="648072" cy="3600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11">
            <a:extLst>
              <a:ext uri="{FF2B5EF4-FFF2-40B4-BE49-F238E27FC236}">
                <a16:creationId xmlns:a16="http://schemas.microsoft.com/office/drawing/2014/main" id="{FDB1B8E6-38ED-45C4-850E-6BA9B38CC824}"/>
              </a:ext>
            </a:extLst>
          </p:cNvPr>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EA</a:t>
            </a:r>
            <a:r>
              <a:rPr lang="fr-FR" altLang="fr-FR" sz="2667" b="1" dirty="0">
                <a:solidFill>
                  <a:srgbClr val="FF0000"/>
                </a:solidFill>
                <a:latin typeface="Berlin Sans FB" panose="020E0602020502020306" pitchFamily="34" charset="0"/>
              </a:rPr>
              <a:t>: M</a:t>
            </a:r>
            <a:r>
              <a:rPr lang="fr-FR" altLang="fr-FR" sz="2667" b="1" dirty="0">
                <a:latin typeface="Berlin Sans FB" panose="020E0602020502020306" pitchFamily="34" charset="0"/>
              </a:rPr>
              <a:t>ISE</a:t>
            </a:r>
            <a:r>
              <a:rPr lang="fr-FR" altLang="fr-FR" sz="2667" b="1" dirty="0">
                <a:solidFill>
                  <a:srgbClr val="FF0000"/>
                </a:solidFill>
                <a:latin typeface="Berlin Sans FB" panose="020E0602020502020306" pitchFamily="34" charset="0"/>
              </a:rPr>
              <a:t> E</a:t>
            </a:r>
            <a:r>
              <a:rPr lang="fr-FR" altLang="fr-FR" sz="2667" b="1" dirty="0">
                <a:latin typeface="Berlin Sans FB" panose="020E0602020502020306" pitchFamily="34" charset="0"/>
              </a:rPr>
              <a:t>N</a:t>
            </a:r>
            <a:r>
              <a:rPr lang="fr-FR" altLang="fr-FR" sz="2667" b="1" dirty="0">
                <a:solidFill>
                  <a:srgbClr val="FF0000"/>
                </a:solidFill>
                <a:latin typeface="Berlin Sans FB" panose="020E0602020502020306" pitchFamily="34" charset="0"/>
              </a:rPr>
              <a:t> P</a:t>
            </a:r>
            <a:r>
              <a:rPr lang="fr-FR" altLang="fr-FR" sz="2667" b="1" dirty="0">
                <a:latin typeface="Berlin Sans FB" panose="020E0602020502020306" pitchFamily="34" charset="0"/>
              </a:rPr>
              <a:t>LACE</a:t>
            </a:r>
            <a:r>
              <a:rPr lang="fr-FR" altLang="fr-FR" sz="2667" b="1" dirty="0">
                <a:solidFill>
                  <a:srgbClr val="FF0000"/>
                </a:solidFill>
                <a:latin typeface="Berlin Sans FB" panose="020E0602020502020306" pitchFamily="34" charset="0"/>
              </a:rPr>
              <a:t> D’U</a:t>
            </a:r>
            <a:r>
              <a:rPr lang="fr-FR" altLang="fr-FR" sz="2667" b="1" dirty="0">
                <a:latin typeface="Berlin Sans FB" panose="020E0602020502020306" pitchFamily="34" charset="0"/>
              </a:rPr>
              <a:t>NE</a:t>
            </a:r>
            <a:r>
              <a:rPr lang="fr-FR" altLang="fr-FR" sz="2667" b="1" dirty="0">
                <a:solidFill>
                  <a:srgbClr val="FF0000"/>
                </a:solidFill>
                <a:latin typeface="Berlin Sans FB" panose="020E0602020502020306" pitchFamily="34" charset="0"/>
              </a:rPr>
              <a:t> G</a:t>
            </a:r>
            <a:r>
              <a:rPr lang="fr-FR" altLang="fr-FR" sz="2667" b="1" dirty="0">
                <a:latin typeface="Berlin Sans FB" panose="020E0602020502020306" pitchFamily="34" charset="0"/>
              </a:rPr>
              <a:t>ESTION</a:t>
            </a:r>
            <a:r>
              <a:rPr lang="fr-FR" altLang="fr-FR" sz="2667" b="1" dirty="0">
                <a:solidFill>
                  <a:srgbClr val="FF0000"/>
                </a:solidFill>
                <a:latin typeface="Berlin Sans FB" panose="020E0602020502020306" pitchFamily="34" charset="0"/>
              </a:rPr>
              <a:t> D</a:t>
            </a:r>
            <a:r>
              <a:rPr lang="fr-FR" altLang="fr-FR" sz="2667" b="1" dirty="0">
                <a:latin typeface="Berlin Sans FB" panose="020E0602020502020306" pitchFamily="34" charset="0"/>
              </a:rPr>
              <a:t>ELEGUEE </a:t>
            </a:r>
            <a:endParaRPr lang="fr-FR" altLang="fr-FR" sz="2400" dirty="0">
              <a:solidFill>
                <a:prstClr val="black"/>
              </a:solidFill>
              <a:latin typeface="Berlin Sans FB" panose="020E0602020502020306" pitchFamily="34" charset="0"/>
            </a:endParaRPr>
          </a:p>
        </p:txBody>
      </p:sp>
      <p:sp>
        <p:nvSpPr>
          <p:cNvPr id="8" name="Rectangle 7">
            <a:extLst>
              <a:ext uri="{FF2B5EF4-FFF2-40B4-BE49-F238E27FC236}">
                <a16:creationId xmlns:a16="http://schemas.microsoft.com/office/drawing/2014/main" id="{91774F56-7EC0-4D0B-AA8D-4A31CB5A0BE9}"/>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9" name="Image 2" descr="cid:image008.jpg@01D7596C.B409CC40">
            <a:extLst>
              <a:ext uri="{FF2B5EF4-FFF2-40B4-BE49-F238E27FC236}">
                <a16:creationId xmlns:a16="http://schemas.microsoft.com/office/drawing/2014/main" id="{48008DAD-D0BA-4DB2-AC82-C03336FB12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56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BA64CCB-F223-452A-A015-B4428EA6466C}"/>
              </a:ext>
            </a:extLst>
          </p:cNvPr>
          <p:cNvPicPr>
            <a:picLocks noChangeAspect="1"/>
          </p:cNvPicPr>
          <p:nvPr/>
        </p:nvPicPr>
        <p:blipFill>
          <a:blip r:embed="rId2"/>
          <a:stretch>
            <a:fillRect/>
          </a:stretch>
        </p:blipFill>
        <p:spPr>
          <a:xfrm>
            <a:off x="0" y="1375019"/>
            <a:ext cx="9144000" cy="4107962"/>
          </a:xfrm>
          <a:prstGeom prst="rect">
            <a:avLst/>
          </a:prstGeom>
        </p:spPr>
      </p:pic>
      <p:sp>
        <p:nvSpPr>
          <p:cNvPr id="4" name="Flèche : gauche 3">
            <a:extLst>
              <a:ext uri="{FF2B5EF4-FFF2-40B4-BE49-F238E27FC236}">
                <a16:creationId xmlns:a16="http://schemas.microsoft.com/office/drawing/2014/main" id="{53FA1A46-6297-4F93-B3C3-1F5D5B71EFE6}"/>
              </a:ext>
            </a:extLst>
          </p:cNvPr>
          <p:cNvSpPr/>
          <p:nvPr/>
        </p:nvSpPr>
        <p:spPr>
          <a:xfrm>
            <a:off x="7596336" y="3717032"/>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11">
            <a:extLst>
              <a:ext uri="{FF2B5EF4-FFF2-40B4-BE49-F238E27FC236}">
                <a16:creationId xmlns:a16="http://schemas.microsoft.com/office/drawing/2014/main" id="{4BDA9EA1-730E-466A-BAA3-76E9B8B12484}"/>
              </a:ext>
            </a:extLst>
          </p:cNvPr>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EA</a:t>
            </a:r>
            <a:r>
              <a:rPr lang="fr-FR" altLang="fr-FR" sz="2667" b="1" dirty="0">
                <a:solidFill>
                  <a:srgbClr val="FF0000"/>
                </a:solidFill>
                <a:latin typeface="Berlin Sans FB" panose="020E0602020502020306" pitchFamily="34" charset="0"/>
              </a:rPr>
              <a:t>: M</a:t>
            </a:r>
            <a:r>
              <a:rPr lang="fr-FR" altLang="fr-FR" sz="2667" b="1" dirty="0">
                <a:latin typeface="Berlin Sans FB" panose="020E0602020502020306" pitchFamily="34" charset="0"/>
              </a:rPr>
              <a:t>ISE</a:t>
            </a:r>
            <a:r>
              <a:rPr lang="fr-FR" altLang="fr-FR" sz="2667" b="1" dirty="0">
                <a:solidFill>
                  <a:srgbClr val="FF0000"/>
                </a:solidFill>
                <a:latin typeface="Berlin Sans FB" panose="020E0602020502020306" pitchFamily="34" charset="0"/>
              </a:rPr>
              <a:t> E</a:t>
            </a:r>
            <a:r>
              <a:rPr lang="fr-FR" altLang="fr-FR" sz="2667" b="1" dirty="0">
                <a:latin typeface="Berlin Sans FB" panose="020E0602020502020306" pitchFamily="34" charset="0"/>
              </a:rPr>
              <a:t>N</a:t>
            </a:r>
            <a:r>
              <a:rPr lang="fr-FR" altLang="fr-FR" sz="2667" b="1" dirty="0">
                <a:solidFill>
                  <a:srgbClr val="FF0000"/>
                </a:solidFill>
                <a:latin typeface="Berlin Sans FB" panose="020E0602020502020306" pitchFamily="34" charset="0"/>
              </a:rPr>
              <a:t> P</a:t>
            </a:r>
            <a:r>
              <a:rPr lang="fr-FR" altLang="fr-FR" sz="2667" b="1" dirty="0">
                <a:latin typeface="Berlin Sans FB" panose="020E0602020502020306" pitchFamily="34" charset="0"/>
              </a:rPr>
              <a:t>LACE</a:t>
            </a:r>
            <a:r>
              <a:rPr lang="fr-FR" altLang="fr-FR" sz="2667" b="1" dirty="0">
                <a:solidFill>
                  <a:srgbClr val="FF0000"/>
                </a:solidFill>
                <a:latin typeface="Berlin Sans FB" panose="020E0602020502020306" pitchFamily="34" charset="0"/>
              </a:rPr>
              <a:t> D’U</a:t>
            </a:r>
            <a:r>
              <a:rPr lang="fr-FR" altLang="fr-FR" sz="2667" b="1" dirty="0">
                <a:latin typeface="Berlin Sans FB" panose="020E0602020502020306" pitchFamily="34" charset="0"/>
              </a:rPr>
              <a:t>NE</a:t>
            </a:r>
            <a:r>
              <a:rPr lang="fr-FR" altLang="fr-FR" sz="2667" b="1" dirty="0">
                <a:solidFill>
                  <a:srgbClr val="FF0000"/>
                </a:solidFill>
                <a:latin typeface="Berlin Sans FB" panose="020E0602020502020306" pitchFamily="34" charset="0"/>
              </a:rPr>
              <a:t> G</a:t>
            </a:r>
            <a:r>
              <a:rPr lang="fr-FR" altLang="fr-FR" sz="2667" b="1" dirty="0">
                <a:latin typeface="Berlin Sans FB" panose="020E0602020502020306" pitchFamily="34" charset="0"/>
              </a:rPr>
              <a:t>ESTION</a:t>
            </a:r>
            <a:r>
              <a:rPr lang="fr-FR" altLang="fr-FR" sz="2667" b="1" dirty="0">
                <a:solidFill>
                  <a:srgbClr val="FF0000"/>
                </a:solidFill>
                <a:latin typeface="Berlin Sans FB" panose="020E0602020502020306" pitchFamily="34" charset="0"/>
              </a:rPr>
              <a:t> D</a:t>
            </a:r>
            <a:r>
              <a:rPr lang="fr-FR" altLang="fr-FR" sz="2667" b="1" dirty="0">
                <a:latin typeface="Berlin Sans FB" panose="020E0602020502020306" pitchFamily="34" charset="0"/>
              </a:rPr>
              <a:t>ELEGUEE </a:t>
            </a:r>
            <a:endParaRPr lang="fr-FR" altLang="fr-FR" sz="2400" dirty="0">
              <a:solidFill>
                <a:prstClr val="black"/>
              </a:solidFill>
              <a:latin typeface="Berlin Sans FB" panose="020E0602020502020306" pitchFamily="34" charset="0"/>
            </a:endParaRPr>
          </a:p>
        </p:txBody>
      </p:sp>
      <p:sp>
        <p:nvSpPr>
          <p:cNvPr id="7" name="Rectangle 6">
            <a:extLst>
              <a:ext uri="{FF2B5EF4-FFF2-40B4-BE49-F238E27FC236}">
                <a16:creationId xmlns:a16="http://schemas.microsoft.com/office/drawing/2014/main" id="{532D7ED4-E226-498B-9183-F77A45EDD673}"/>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8" name="Image 2" descr="cid:image008.jpg@01D7596C.B409CC40">
            <a:extLst>
              <a:ext uri="{FF2B5EF4-FFF2-40B4-BE49-F238E27FC236}">
                <a16:creationId xmlns:a16="http://schemas.microsoft.com/office/drawing/2014/main" id="{1F19BB0E-DE50-4204-B017-E15247EE47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91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marR="0" lvl="2" indent="-285743" algn="l" defTabSz="914378" rtl="0" eaLnBrk="1" fontAlgn="base" latinLnBrk="0" hangingPunct="1">
              <a:lnSpc>
                <a:spcPct val="150000"/>
              </a:lnSpc>
              <a:spcBef>
                <a:spcPct val="0"/>
              </a:spcBef>
              <a:spcAft>
                <a:spcPct val="0"/>
              </a:spcAft>
              <a:buClr>
                <a:srgbClr val="FF0000"/>
              </a:buClr>
              <a:buSzTx/>
              <a:buFont typeface="Wingdings" panose="05000000000000000000" pitchFamily="2" charset="2"/>
              <a:buChar char="n"/>
              <a:tabLst/>
              <a:defRPr/>
            </a:pPr>
            <a:r>
              <a:rPr kumimoji="0" lang="fr-FR" altLang="fr-FR" sz="22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Mise en œuvre …</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121917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altLang="fr-FR" sz="2667" b="1" i="0" u="none" strike="noStrike" kern="1200" cap="none" spc="0" normalizeH="0" baseline="0" noProof="0" dirty="0">
                <a:ln>
                  <a:noFill/>
                </a:ln>
                <a:solidFill>
                  <a:srgbClr val="FF0000"/>
                </a:solidFill>
                <a:effectLst/>
                <a:uLnTx/>
                <a:uFillTx/>
                <a:latin typeface="Berlin Sans FB" panose="020E0602020502020306" pitchFamily="34" charset="0"/>
                <a:ea typeface="+mn-ea"/>
                <a:cs typeface="+mn-cs"/>
              </a:rPr>
              <a:t>M</a:t>
            </a:r>
            <a:r>
              <a:rPr kumimoji="0" lang="fr-FR" altLang="fr-FR" sz="2667" b="1"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ODALITES OPERATIONNELLES </a:t>
            </a:r>
            <a:endParaRPr kumimoji="0" lang="fr-FR" altLang="fr-FR" sz="24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endParaRPr>
          </a:p>
        </p:txBody>
      </p:sp>
      <p:sp>
        <p:nvSpPr>
          <p:cNvPr id="30" name="ZoneTexte 29"/>
          <p:cNvSpPr txBox="1">
            <a:spLocks noChangeArrowheads="1"/>
          </p:cNvSpPr>
          <p:nvPr/>
        </p:nvSpPr>
        <p:spPr bwMode="auto">
          <a:xfrm>
            <a:off x="617553" y="1874587"/>
            <a:ext cx="7415639" cy="400110"/>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kumimoji="0" lang="fr-FR" altLang="fr-FR" sz="2000" b="0" i="0" u="none" strike="noStrike" kern="1200" cap="none" spc="0" normalizeH="0" baseline="0" noProof="0" dirty="0">
                <a:ln>
                  <a:noFill/>
                </a:ln>
                <a:solidFill>
                  <a:prstClr val="white"/>
                </a:solidFill>
                <a:effectLst/>
                <a:uLnTx/>
                <a:uFillTx/>
                <a:latin typeface="Kristen ITC" panose="03050502040202030202" pitchFamily="66" charset="0"/>
                <a:ea typeface="+mn-ea"/>
                <a:cs typeface="+mn-cs"/>
              </a:rPr>
              <a:t>CNP </a:t>
            </a:r>
            <a:r>
              <a:rPr lang="fr-FR" altLang="fr-FR" sz="2000" i="1" dirty="0">
                <a:solidFill>
                  <a:srgbClr val="FFE05D"/>
                </a:solidFill>
                <a:latin typeface="Berlin Sans FB" panose="020E0602020502020306" pitchFamily="34" charset="0"/>
              </a:rPr>
              <a:t>NUANCES PLUS</a:t>
            </a:r>
            <a:endParaRPr kumimoji="0" lang="fr-FR" altLang="fr-FR" sz="2000" b="0" i="0" u="none" strike="noStrike" kern="1200" cap="none" spc="0" normalizeH="0" baseline="0" noProof="0" dirty="0">
              <a:ln>
                <a:noFill/>
              </a:ln>
              <a:solidFill>
                <a:prstClr val="white"/>
              </a:solidFill>
              <a:effectLst/>
              <a:uLnTx/>
              <a:uFillTx/>
              <a:latin typeface="Kristen ITC" panose="03050502040202030202" pitchFamily="66" charset="0"/>
              <a:ea typeface="+mn-ea"/>
              <a:cs typeface="+mn-cs"/>
            </a:endParaRPr>
          </a:p>
        </p:txBody>
      </p:sp>
      <p:grpSp>
        <p:nvGrpSpPr>
          <p:cNvPr id="12" name="Groupe 11"/>
          <p:cNvGrpSpPr/>
          <p:nvPr/>
        </p:nvGrpSpPr>
        <p:grpSpPr>
          <a:xfrm>
            <a:off x="6462700" y="448758"/>
            <a:ext cx="827112" cy="892010"/>
            <a:chOff x="6616124" y="919431"/>
            <a:chExt cx="1313418" cy="1255331"/>
          </a:xfrm>
        </p:grpSpPr>
        <p:pic>
          <p:nvPicPr>
            <p:cNvPr id="13" name="Image 12"/>
            <p:cNvPicPr>
              <a:picLocks noChangeAspect="1"/>
            </p:cNvPicPr>
            <p:nvPr/>
          </p:nvPicPr>
          <p:blipFill>
            <a:blip r:embed="rId2"/>
            <a:stretch>
              <a:fillRect/>
            </a:stretch>
          </p:blipFill>
          <p:spPr>
            <a:xfrm>
              <a:off x="6616124" y="925592"/>
              <a:ext cx="1281067" cy="1249170"/>
            </a:xfrm>
            <a:prstGeom prst="rect">
              <a:avLst/>
            </a:prstGeom>
          </p:spPr>
        </p:pic>
        <p:pic>
          <p:nvPicPr>
            <p:cNvPr id="15" name="Image 14"/>
            <p:cNvPicPr>
              <a:picLocks noChangeAspect="1"/>
            </p:cNvPicPr>
            <p:nvPr/>
          </p:nvPicPr>
          <p:blipFill rotWithShape="1">
            <a:blip r:embed="rId3"/>
            <a:srcRect l="63455" t="30143" r="28969" b="55907"/>
            <a:stretch/>
          </p:blipFill>
          <p:spPr>
            <a:xfrm>
              <a:off x="7635687" y="919431"/>
              <a:ext cx="293855" cy="296650"/>
            </a:xfrm>
            <a:prstGeom prst="rect">
              <a:avLst/>
            </a:prstGeom>
          </p:spPr>
        </p:pic>
      </p:grpSp>
      <p:grpSp>
        <p:nvGrpSpPr>
          <p:cNvPr id="17" name="Groupe 16"/>
          <p:cNvGrpSpPr/>
          <p:nvPr/>
        </p:nvGrpSpPr>
        <p:grpSpPr>
          <a:xfrm>
            <a:off x="7383111" y="483603"/>
            <a:ext cx="855454" cy="857165"/>
            <a:chOff x="3972700" y="4946399"/>
            <a:chExt cx="855454" cy="857165"/>
          </a:xfrm>
        </p:grpSpPr>
        <p:pic>
          <p:nvPicPr>
            <p:cNvPr id="18" name="Image 17"/>
            <p:cNvPicPr>
              <a:picLocks noChangeAspect="1"/>
            </p:cNvPicPr>
            <p:nvPr/>
          </p:nvPicPr>
          <p:blipFill>
            <a:blip r:embed="rId4"/>
            <a:stretch>
              <a:fillRect/>
            </a:stretch>
          </p:blipFill>
          <p:spPr>
            <a:xfrm>
              <a:off x="3972700" y="4948110"/>
              <a:ext cx="855454" cy="855454"/>
            </a:xfrm>
            <a:prstGeom prst="rect">
              <a:avLst/>
            </a:prstGeom>
          </p:spPr>
        </p:pic>
        <p:pic>
          <p:nvPicPr>
            <p:cNvPr id="19" name="Image 18"/>
            <p:cNvPicPr>
              <a:picLocks noChangeAspect="1"/>
            </p:cNvPicPr>
            <p:nvPr/>
          </p:nvPicPr>
          <p:blipFill rotWithShape="1">
            <a:blip r:embed="rId3"/>
            <a:srcRect l="63455" t="30143" r="28969" b="55907"/>
            <a:stretch/>
          </p:blipFill>
          <p:spPr>
            <a:xfrm>
              <a:off x="4622781" y="4946399"/>
              <a:ext cx="185052" cy="210793"/>
            </a:xfrm>
            <a:prstGeom prst="rect">
              <a:avLst/>
            </a:prstGeom>
          </p:spPr>
        </p:pic>
      </p:grpSp>
      <p:sp>
        <p:nvSpPr>
          <p:cNvPr id="14" name="Rectangle 13">
            <a:extLst>
              <a:ext uri="{FF2B5EF4-FFF2-40B4-BE49-F238E27FC236}">
                <a16:creationId xmlns:a16="http://schemas.microsoft.com/office/drawing/2014/main" id="{1D0E81EC-65EC-42AC-8360-95180C128DCE}"/>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6" name="Image 2" descr="cid:image008.jpg@01D7596C.B409CC40">
            <a:extLst>
              <a:ext uri="{FF2B5EF4-FFF2-40B4-BE49-F238E27FC236}">
                <a16:creationId xmlns:a16="http://schemas.microsoft.com/office/drawing/2014/main" id="{28B8A934-B2B5-4293-960E-7251A82800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2567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e 16"/>
          <p:cNvGrpSpPr/>
          <p:nvPr/>
        </p:nvGrpSpPr>
        <p:grpSpPr>
          <a:xfrm>
            <a:off x="7188623" y="116632"/>
            <a:ext cx="827112" cy="892010"/>
            <a:chOff x="6616124" y="919431"/>
            <a:chExt cx="1313418" cy="1255331"/>
          </a:xfrm>
        </p:grpSpPr>
        <p:pic>
          <p:nvPicPr>
            <p:cNvPr id="18" name="Image 17"/>
            <p:cNvPicPr>
              <a:picLocks noChangeAspect="1"/>
            </p:cNvPicPr>
            <p:nvPr/>
          </p:nvPicPr>
          <p:blipFill>
            <a:blip r:embed="rId2"/>
            <a:stretch>
              <a:fillRect/>
            </a:stretch>
          </p:blipFill>
          <p:spPr>
            <a:xfrm>
              <a:off x="6616124" y="925592"/>
              <a:ext cx="1281067" cy="1249170"/>
            </a:xfrm>
            <a:prstGeom prst="rect">
              <a:avLst/>
            </a:prstGeom>
          </p:spPr>
        </p:pic>
        <p:pic>
          <p:nvPicPr>
            <p:cNvPr id="21" name="Image 20"/>
            <p:cNvPicPr>
              <a:picLocks noChangeAspect="1"/>
            </p:cNvPicPr>
            <p:nvPr/>
          </p:nvPicPr>
          <p:blipFill rotWithShape="1">
            <a:blip r:embed="rId3"/>
            <a:srcRect l="63455" t="30143" r="28969" b="55907"/>
            <a:stretch/>
          </p:blipFill>
          <p:spPr>
            <a:xfrm>
              <a:off x="7635687" y="919431"/>
              <a:ext cx="293855" cy="296650"/>
            </a:xfrm>
            <a:prstGeom prst="rect">
              <a:avLst/>
            </a:prstGeom>
          </p:spPr>
        </p:pic>
      </p:grpSp>
      <p:grpSp>
        <p:nvGrpSpPr>
          <p:cNvPr id="22" name="Groupe 21"/>
          <p:cNvGrpSpPr/>
          <p:nvPr/>
        </p:nvGrpSpPr>
        <p:grpSpPr>
          <a:xfrm>
            <a:off x="8109034" y="151477"/>
            <a:ext cx="855454" cy="857165"/>
            <a:chOff x="3972700" y="4946399"/>
            <a:chExt cx="855454" cy="857165"/>
          </a:xfrm>
        </p:grpSpPr>
        <p:pic>
          <p:nvPicPr>
            <p:cNvPr id="23" name="Image 22"/>
            <p:cNvPicPr>
              <a:picLocks noChangeAspect="1"/>
            </p:cNvPicPr>
            <p:nvPr/>
          </p:nvPicPr>
          <p:blipFill>
            <a:blip r:embed="rId4"/>
            <a:stretch>
              <a:fillRect/>
            </a:stretch>
          </p:blipFill>
          <p:spPr>
            <a:xfrm>
              <a:off x="3972700" y="4948110"/>
              <a:ext cx="855454" cy="855454"/>
            </a:xfrm>
            <a:prstGeom prst="rect">
              <a:avLst/>
            </a:prstGeom>
          </p:spPr>
        </p:pic>
        <p:pic>
          <p:nvPicPr>
            <p:cNvPr id="27" name="Image 26"/>
            <p:cNvPicPr>
              <a:picLocks noChangeAspect="1"/>
            </p:cNvPicPr>
            <p:nvPr/>
          </p:nvPicPr>
          <p:blipFill rotWithShape="1">
            <a:blip r:embed="rId3"/>
            <a:srcRect l="63455" t="30143" r="28969" b="55907"/>
            <a:stretch/>
          </p:blipFill>
          <p:spPr>
            <a:xfrm>
              <a:off x="4622781" y="4946399"/>
              <a:ext cx="185052" cy="210793"/>
            </a:xfrm>
            <a:prstGeom prst="rect">
              <a:avLst/>
            </a:prstGeom>
          </p:spPr>
        </p:pic>
      </p:grpSp>
      <p:grpSp>
        <p:nvGrpSpPr>
          <p:cNvPr id="26" name="Groupe 25"/>
          <p:cNvGrpSpPr/>
          <p:nvPr/>
        </p:nvGrpSpPr>
        <p:grpSpPr>
          <a:xfrm>
            <a:off x="4128588" y="252142"/>
            <a:ext cx="1163492" cy="800594"/>
            <a:chOff x="3635896" y="1500840"/>
            <a:chExt cx="1904029" cy="1172728"/>
          </a:xfrm>
        </p:grpSpPr>
        <p:pic>
          <p:nvPicPr>
            <p:cNvPr id="28" name="Image 27"/>
            <p:cNvPicPr>
              <a:picLocks noChangeAspect="1"/>
            </p:cNvPicPr>
            <p:nvPr/>
          </p:nvPicPr>
          <p:blipFill rotWithShape="1">
            <a:blip r:embed="rId5"/>
            <a:srcRect l="10153" t="26375" r="83206" b="65750"/>
            <a:stretch/>
          </p:blipFill>
          <p:spPr>
            <a:xfrm>
              <a:off x="4129729" y="2062661"/>
              <a:ext cx="916362" cy="610907"/>
            </a:xfrm>
            <a:prstGeom prst="rect">
              <a:avLst/>
            </a:prstGeom>
          </p:spPr>
        </p:pic>
        <p:pic>
          <p:nvPicPr>
            <p:cNvPr id="29" name="Image 28"/>
            <p:cNvPicPr>
              <a:picLocks noChangeAspect="1"/>
            </p:cNvPicPr>
            <p:nvPr/>
          </p:nvPicPr>
          <p:blipFill rotWithShape="1">
            <a:blip r:embed="rId6"/>
            <a:srcRect l="10706" t="30313" r="79885" b="64765"/>
            <a:stretch/>
          </p:blipFill>
          <p:spPr>
            <a:xfrm>
              <a:off x="3635896" y="1500840"/>
              <a:ext cx="1904029" cy="560008"/>
            </a:xfrm>
            <a:prstGeom prst="rect">
              <a:avLst/>
            </a:prstGeom>
          </p:spPr>
        </p:pic>
      </p:grpSp>
      <p:sp>
        <p:nvSpPr>
          <p:cNvPr id="32" name="ZoneTexte 44">
            <a:hlinkClick r:id="" action="ppaction://noaction"/>
          </p:cNvPr>
          <p:cNvSpPr txBox="1">
            <a:spLocks noChangeArrowheads="1"/>
          </p:cNvSpPr>
          <p:nvPr/>
        </p:nvSpPr>
        <p:spPr bwMode="auto">
          <a:xfrm>
            <a:off x="5422668" y="314072"/>
            <a:ext cx="1790765"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400" i="1" dirty="0">
                <a:solidFill>
                  <a:srgbClr val="FFE05D"/>
                </a:solidFill>
                <a:latin typeface="Berlin Sans FB" panose="020E0602020502020306" pitchFamily="34" charset="0"/>
              </a:rPr>
              <a:t>NUANCES PLUS</a:t>
            </a:r>
          </a:p>
        </p:txBody>
      </p:sp>
      <p:pic>
        <p:nvPicPr>
          <p:cNvPr id="6" name="Image 5"/>
          <p:cNvPicPr>
            <a:picLocks noChangeAspect="1"/>
          </p:cNvPicPr>
          <p:nvPr/>
        </p:nvPicPr>
        <p:blipFill>
          <a:blip r:embed="rId7"/>
          <a:stretch>
            <a:fillRect/>
          </a:stretch>
        </p:blipFill>
        <p:spPr>
          <a:xfrm>
            <a:off x="131567" y="1148434"/>
            <a:ext cx="8957582" cy="4931067"/>
          </a:xfrm>
          <a:prstGeom prst="rect">
            <a:avLst/>
          </a:prstGeom>
        </p:spPr>
      </p:pic>
      <p:sp>
        <p:nvSpPr>
          <p:cNvPr id="15" name="Rectangle 14">
            <a:extLst>
              <a:ext uri="{FF2B5EF4-FFF2-40B4-BE49-F238E27FC236}">
                <a16:creationId xmlns:a16="http://schemas.microsoft.com/office/drawing/2014/main" id="{2B70BD7D-8680-44A2-9D63-0BFDD8635ADF}"/>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6" name="Image 2" descr="cid:image008.jpg@01D7596C.B409CC40">
            <a:extLst>
              <a:ext uri="{FF2B5EF4-FFF2-40B4-BE49-F238E27FC236}">
                <a16:creationId xmlns:a16="http://schemas.microsoft.com/office/drawing/2014/main" id="{2C669CB0-76A6-41D4-ADEB-3C42BBA4009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04295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marR="0" lvl="2" indent="-285743" algn="l" defTabSz="914378" rtl="0" eaLnBrk="1" fontAlgn="base" latinLnBrk="0" hangingPunct="1">
              <a:lnSpc>
                <a:spcPct val="150000"/>
              </a:lnSpc>
              <a:spcBef>
                <a:spcPct val="0"/>
              </a:spcBef>
              <a:spcAft>
                <a:spcPct val="0"/>
              </a:spcAft>
              <a:buClr>
                <a:srgbClr val="FF0000"/>
              </a:buClr>
              <a:buSzTx/>
              <a:buFont typeface="Wingdings" panose="05000000000000000000" pitchFamily="2" charset="2"/>
              <a:buChar char="n"/>
              <a:tabLst/>
              <a:defRPr/>
            </a:pPr>
            <a:r>
              <a:rPr kumimoji="0" lang="fr-FR" altLang="fr-FR" sz="22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Mise en œuvre …</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121917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altLang="fr-FR" sz="2667" b="1" i="0" u="none" strike="noStrike" kern="1200" cap="none" spc="0" normalizeH="0" baseline="0" noProof="0" dirty="0">
                <a:ln>
                  <a:noFill/>
                </a:ln>
                <a:solidFill>
                  <a:srgbClr val="FF0000"/>
                </a:solidFill>
                <a:effectLst/>
                <a:uLnTx/>
                <a:uFillTx/>
                <a:latin typeface="Berlin Sans FB" panose="020E0602020502020306" pitchFamily="34" charset="0"/>
                <a:ea typeface="+mn-ea"/>
                <a:cs typeface="+mn-cs"/>
              </a:rPr>
              <a:t>M</a:t>
            </a:r>
            <a:r>
              <a:rPr kumimoji="0" lang="fr-FR" altLang="fr-FR" sz="2667" b="1"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ODALITES OPERATIONNELLES </a:t>
            </a:r>
            <a:endParaRPr kumimoji="0" lang="fr-FR" altLang="fr-FR" sz="24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endParaRPr>
          </a:p>
        </p:txBody>
      </p:sp>
      <p:sp>
        <p:nvSpPr>
          <p:cNvPr id="30" name="ZoneTexte 29"/>
          <p:cNvSpPr txBox="1">
            <a:spLocks noChangeArrowheads="1"/>
          </p:cNvSpPr>
          <p:nvPr/>
        </p:nvSpPr>
        <p:spPr bwMode="auto">
          <a:xfrm>
            <a:off x="687510" y="1844824"/>
            <a:ext cx="7416825" cy="400110"/>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000" dirty="0">
                <a:solidFill>
                  <a:prstClr val="white"/>
                </a:solidFill>
                <a:latin typeface="Kristen ITC" panose="03050502040202030202" pitchFamily="66" charset="0"/>
              </a:rPr>
              <a:t>CNP </a:t>
            </a:r>
            <a:r>
              <a:rPr lang="fr-FR" altLang="fr-FR" sz="2000" i="1" dirty="0">
                <a:solidFill>
                  <a:srgbClr val="FF3300"/>
                </a:solidFill>
                <a:latin typeface="Berlin Sans FB" panose="020E0602020502020306" pitchFamily="34" charset="0"/>
              </a:rPr>
              <a:t>MILLEVIE PREMIUM – CAPI</a:t>
            </a:r>
          </a:p>
        </p:txBody>
      </p:sp>
      <p:grpSp>
        <p:nvGrpSpPr>
          <p:cNvPr id="12" name="Groupe 11"/>
          <p:cNvGrpSpPr/>
          <p:nvPr/>
        </p:nvGrpSpPr>
        <p:grpSpPr>
          <a:xfrm>
            <a:off x="6462700" y="448758"/>
            <a:ext cx="827112" cy="892010"/>
            <a:chOff x="6616124" y="919431"/>
            <a:chExt cx="1313418" cy="1255331"/>
          </a:xfrm>
        </p:grpSpPr>
        <p:pic>
          <p:nvPicPr>
            <p:cNvPr id="13" name="Image 12"/>
            <p:cNvPicPr>
              <a:picLocks noChangeAspect="1"/>
            </p:cNvPicPr>
            <p:nvPr/>
          </p:nvPicPr>
          <p:blipFill>
            <a:blip r:embed="rId2"/>
            <a:stretch>
              <a:fillRect/>
            </a:stretch>
          </p:blipFill>
          <p:spPr>
            <a:xfrm>
              <a:off x="6616124" y="925592"/>
              <a:ext cx="1281067" cy="1249170"/>
            </a:xfrm>
            <a:prstGeom prst="rect">
              <a:avLst/>
            </a:prstGeom>
          </p:spPr>
        </p:pic>
        <p:pic>
          <p:nvPicPr>
            <p:cNvPr id="15" name="Image 14"/>
            <p:cNvPicPr>
              <a:picLocks noChangeAspect="1"/>
            </p:cNvPicPr>
            <p:nvPr/>
          </p:nvPicPr>
          <p:blipFill rotWithShape="1">
            <a:blip r:embed="rId3"/>
            <a:srcRect l="63455" t="30143" r="28969" b="55907"/>
            <a:stretch/>
          </p:blipFill>
          <p:spPr>
            <a:xfrm>
              <a:off x="7635687" y="919431"/>
              <a:ext cx="293855" cy="296650"/>
            </a:xfrm>
            <a:prstGeom prst="rect">
              <a:avLst/>
            </a:prstGeom>
          </p:spPr>
        </p:pic>
      </p:grpSp>
      <p:grpSp>
        <p:nvGrpSpPr>
          <p:cNvPr id="17" name="Groupe 16"/>
          <p:cNvGrpSpPr/>
          <p:nvPr/>
        </p:nvGrpSpPr>
        <p:grpSpPr>
          <a:xfrm>
            <a:off x="7383111" y="483603"/>
            <a:ext cx="855454" cy="857165"/>
            <a:chOff x="3972700" y="4946399"/>
            <a:chExt cx="855454" cy="857165"/>
          </a:xfrm>
        </p:grpSpPr>
        <p:pic>
          <p:nvPicPr>
            <p:cNvPr id="18" name="Image 17"/>
            <p:cNvPicPr>
              <a:picLocks noChangeAspect="1"/>
            </p:cNvPicPr>
            <p:nvPr/>
          </p:nvPicPr>
          <p:blipFill>
            <a:blip r:embed="rId4"/>
            <a:stretch>
              <a:fillRect/>
            </a:stretch>
          </p:blipFill>
          <p:spPr>
            <a:xfrm>
              <a:off x="3972700" y="4948110"/>
              <a:ext cx="855454" cy="855454"/>
            </a:xfrm>
            <a:prstGeom prst="rect">
              <a:avLst/>
            </a:prstGeom>
          </p:spPr>
        </p:pic>
        <p:pic>
          <p:nvPicPr>
            <p:cNvPr id="19" name="Image 18"/>
            <p:cNvPicPr>
              <a:picLocks noChangeAspect="1"/>
            </p:cNvPicPr>
            <p:nvPr/>
          </p:nvPicPr>
          <p:blipFill rotWithShape="1">
            <a:blip r:embed="rId3"/>
            <a:srcRect l="63455" t="30143" r="28969" b="55907"/>
            <a:stretch/>
          </p:blipFill>
          <p:spPr>
            <a:xfrm>
              <a:off x="4622781" y="4946399"/>
              <a:ext cx="185052" cy="210793"/>
            </a:xfrm>
            <a:prstGeom prst="rect">
              <a:avLst/>
            </a:prstGeom>
          </p:spPr>
        </p:pic>
      </p:grpSp>
      <p:sp>
        <p:nvSpPr>
          <p:cNvPr id="14" name="Rectangle 13">
            <a:extLst>
              <a:ext uri="{FF2B5EF4-FFF2-40B4-BE49-F238E27FC236}">
                <a16:creationId xmlns:a16="http://schemas.microsoft.com/office/drawing/2014/main" id="{91568830-8145-4935-80AD-EAA9B7CAD65C}"/>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16" name="Image 2" descr="cid:image008.jpg@01D7596C.B409CC40">
            <a:extLst>
              <a:ext uri="{FF2B5EF4-FFF2-40B4-BE49-F238E27FC236}">
                <a16:creationId xmlns:a16="http://schemas.microsoft.com/office/drawing/2014/main" id="{66BC531F-1108-4BA3-A89B-2908D4D934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5101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138212" y="385813"/>
            <a:ext cx="1043638" cy="526104"/>
            <a:chOff x="179512" y="2592468"/>
            <a:chExt cx="1361256" cy="620508"/>
          </a:xfrm>
        </p:grpSpPr>
        <p:sp>
          <p:nvSpPr>
            <p:cNvPr id="20" name="Rectangle 19"/>
            <p:cNvSpPr/>
            <p:nvPr/>
          </p:nvSpPr>
          <p:spPr>
            <a:xfrm>
              <a:off x="337131" y="2954732"/>
              <a:ext cx="1203637" cy="258244"/>
            </a:xfrm>
            <a:prstGeom prst="rect">
              <a:avLst/>
            </a:prstGeom>
            <a:solidFill>
              <a:srgbClr val="B25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BPCE Vie</a:t>
              </a:r>
            </a:p>
          </p:txBody>
        </p:sp>
        <p:pic>
          <p:nvPicPr>
            <p:cNvPr id="24" name="Image 23"/>
            <p:cNvPicPr>
              <a:picLocks noChangeAspect="1"/>
            </p:cNvPicPr>
            <p:nvPr/>
          </p:nvPicPr>
          <p:blipFill rotWithShape="1">
            <a:blip r:embed="rId3" cstate="print">
              <a:extLst>
                <a:ext uri="{28A0092B-C50C-407E-A947-70E740481C1C}">
                  <a14:useLocalDpi xmlns:a14="http://schemas.microsoft.com/office/drawing/2010/main" val="0"/>
                </a:ext>
              </a:extLst>
            </a:blip>
            <a:srcRect l="8462" t="28853" r="12616" b="28854"/>
            <a:stretch/>
          </p:blipFill>
          <p:spPr>
            <a:xfrm>
              <a:off x="179512" y="2592468"/>
              <a:ext cx="1361256" cy="309893"/>
            </a:xfrm>
            <a:prstGeom prst="rect">
              <a:avLst/>
            </a:prstGeom>
          </p:spPr>
        </p:pic>
      </p:grpSp>
      <p:sp>
        <p:nvSpPr>
          <p:cNvPr id="25" name="ZoneTexte 44">
            <a:hlinkClick r:id="" action="ppaction://noaction"/>
          </p:cNvPr>
          <p:cNvSpPr txBox="1">
            <a:spLocks noChangeArrowheads="1"/>
          </p:cNvSpPr>
          <p:nvPr/>
        </p:nvSpPr>
        <p:spPr bwMode="auto">
          <a:xfrm>
            <a:off x="5181850" y="279533"/>
            <a:ext cx="1764482"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400" i="1" dirty="0">
                <a:solidFill>
                  <a:srgbClr val="FF3300"/>
                </a:solidFill>
                <a:latin typeface="Berlin Sans FB" panose="020E0602020502020306" pitchFamily="34" charset="0"/>
              </a:rPr>
              <a:t>MILLEVIE PREMIUM</a:t>
            </a:r>
          </a:p>
          <a:p>
            <a:pPr algn="ctr" defTabSz="1219170" fontAlgn="base">
              <a:spcBef>
                <a:spcPct val="0"/>
              </a:spcBef>
              <a:spcAft>
                <a:spcPct val="0"/>
              </a:spcAft>
              <a:buNone/>
            </a:pPr>
            <a:r>
              <a:rPr lang="fr-FR" altLang="fr-FR" sz="1400" i="1" dirty="0">
                <a:solidFill>
                  <a:srgbClr val="DE0000"/>
                </a:solidFill>
                <a:latin typeface="Berlin Sans FB" panose="020E0602020502020306" pitchFamily="34" charset="0"/>
              </a:rPr>
              <a:t>MILLEVIE CAPI</a:t>
            </a:r>
            <a:endParaRPr lang="fr-FR" altLang="fr-FR" sz="1400" i="1" dirty="0">
              <a:solidFill>
                <a:srgbClr val="FF0000"/>
              </a:solidFill>
              <a:latin typeface="Berlin Sans FB" panose="020E0602020502020306" pitchFamily="34" charset="0"/>
            </a:endParaRPr>
          </a:p>
        </p:txBody>
      </p:sp>
      <p:grpSp>
        <p:nvGrpSpPr>
          <p:cNvPr id="17" name="Groupe 16"/>
          <p:cNvGrpSpPr/>
          <p:nvPr/>
        </p:nvGrpSpPr>
        <p:grpSpPr>
          <a:xfrm>
            <a:off x="7188623" y="116632"/>
            <a:ext cx="827112" cy="892010"/>
            <a:chOff x="6616124" y="919431"/>
            <a:chExt cx="1313418" cy="1255331"/>
          </a:xfrm>
        </p:grpSpPr>
        <p:pic>
          <p:nvPicPr>
            <p:cNvPr id="18" name="Image 17"/>
            <p:cNvPicPr>
              <a:picLocks noChangeAspect="1"/>
            </p:cNvPicPr>
            <p:nvPr/>
          </p:nvPicPr>
          <p:blipFill>
            <a:blip r:embed="rId4"/>
            <a:stretch>
              <a:fillRect/>
            </a:stretch>
          </p:blipFill>
          <p:spPr>
            <a:xfrm>
              <a:off x="6616124" y="925592"/>
              <a:ext cx="1281067" cy="1249170"/>
            </a:xfrm>
            <a:prstGeom prst="rect">
              <a:avLst/>
            </a:prstGeom>
          </p:spPr>
        </p:pic>
        <p:pic>
          <p:nvPicPr>
            <p:cNvPr id="21" name="Image 20"/>
            <p:cNvPicPr>
              <a:picLocks noChangeAspect="1"/>
            </p:cNvPicPr>
            <p:nvPr/>
          </p:nvPicPr>
          <p:blipFill rotWithShape="1">
            <a:blip r:embed="rId5"/>
            <a:srcRect l="63455" t="30143" r="28969" b="55907"/>
            <a:stretch/>
          </p:blipFill>
          <p:spPr>
            <a:xfrm>
              <a:off x="7635687" y="919431"/>
              <a:ext cx="293855" cy="296650"/>
            </a:xfrm>
            <a:prstGeom prst="rect">
              <a:avLst/>
            </a:prstGeom>
          </p:spPr>
        </p:pic>
      </p:grpSp>
      <p:grpSp>
        <p:nvGrpSpPr>
          <p:cNvPr id="22" name="Groupe 21"/>
          <p:cNvGrpSpPr/>
          <p:nvPr/>
        </p:nvGrpSpPr>
        <p:grpSpPr>
          <a:xfrm>
            <a:off x="8109034" y="151477"/>
            <a:ext cx="855454" cy="857165"/>
            <a:chOff x="3972700" y="4946399"/>
            <a:chExt cx="855454" cy="857165"/>
          </a:xfrm>
        </p:grpSpPr>
        <p:pic>
          <p:nvPicPr>
            <p:cNvPr id="23" name="Image 22"/>
            <p:cNvPicPr>
              <a:picLocks noChangeAspect="1"/>
            </p:cNvPicPr>
            <p:nvPr/>
          </p:nvPicPr>
          <p:blipFill>
            <a:blip r:embed="rId6"/>
            <a:stretch>
              <a:fillRect/>
            </a:stretch>
          </p:blipFill>
          <p:spPr>
            <a:xfrm>
              <a:off x="3972700" y="4948110"/>
              <a:ext cx="855454" cy="855454"/>
            </a:xfrm>
            <a:prstGeom prst="rect">
              <a:avLst/>
            </a:prstGeom>
          </p:spPr>
        </p:pic>
        <p:pic>
          <p:nvPicPr>
            <p:cNvPr id="27" name="Image 26"/>
            <p:cNvPicPr>
              <a:picLocks noChangeAspect="1"/>
            </p:cNvPicPr>
            <p:nvPr/>
          </p:nvPicPr>
          <p:blipFill rotWithShape="1">
            <a:blip r:embed="rId5"/>
            <a:srcRect l="63455" t="30143" r="28969" b="55907"/>
            <a:stretch/>
          </p:blipFill>
          <p:spPr>
            <a:xfrm>
              <a:off x="4622781" y="4946399"/>
              <a:ext cx="185052" cy="210793"/>
            </a:xfrm>
            <a:prstGeom prst="rect">
              <a:avLst/>
            </a:prstGeom>
          </p:spPr>
        </p:pic>
      </p:grpSp>
      <p:pic>
        <p:nvPicPr>
          <p:cNvPr id="37" name="Picture 4" descr="https://iobeya.b.bbg/iobeya/s/assets/28BD7365-D147-4f57-A395-FA18B2BFE913/1527252562932/1/4E45A792.png"/>
          <p:cNvPicPr/>
          <p:nvPr/>
        </p:nvPicPr>
        <p:blipFill>
          <a:blip r:embed="rId7">
            <a:extLst>
              <a:ext uri="{28A0092B-C50C-407E-A947-70E740481C1C}">
                <a14:useLocalDpi xmlns:a14="http://schemas.microsoft.com/office/drawing/2010/main" val="0"/>
              </a:ext>
            </a:extLst>
          </a:blip>
          <a:srcRect/>
          <a:stretch>
            <a:fillRect/>
          </a:stretch>
        </p:blipFill>
        <p:spPr bwMode="auto">
          <a:xfrm>
            <a:off x="15844838" y="13211175"/>
            <a:ext cx="563562" cy="533400"/>
          </a:xfrm>
          <a:prstGeom prst="rect">
            <a:avLst/>
          </a:prstGeom>
          <a:noFill/>
        </p:spPr>
      </p:pic>
      <p:graphicFrame>
        <p:nvGraphicFramePr>
          <p:cNvPr id="16" name="Objet 15">
            <a:hlinkClick r:id="rId8"/>
            <a:extLst>
              <a:ext uri="{FF2B5EF4-FFF2-40B4-BE49-F238E27FC236}">
                <a16:creationId xmlns:a16="http://schemas.microsoft.com/office/drawing/2014/main" id="{962186BA-A39D-43CF-9877-EFDAB9B03791}"/>
              </a:ext>
            </a:extLst>
          </p:cNvPr>
          <p:cNvGraphicFramePr>
            <a:graphicFrameLocks noChangeAspect="1"/>
          </p:cNvGraphicFramePr>
          <p:nvPr>
            <p:extLst>
              <p:ext uri="{D42A27DB-BD31-4B8C-83A1-F6EECF244321}">
                <p14:modId xmlns:p14="http://schemas.microsoft.com/office/powerpoint/2010/main" val="3991482350"/>
              </p:ext>
            </p:extLst>
          </p:nvPr>
        </p:nvGraphicFramePr>
        <p:xfrm>
          <a:off x="611560" y="1061925"/>
          <a:ext cx="7920880" cy="5175387"/>
        </p:xfrm>
        <a:graphic>
          <a:graphicData uri="http://schemas.openxmlformats.org/presentationml/2006/ole">
            <mc:AlternateContent xmlns:mc="http://schemas.openxmlformats.org/markup-compatibility/2006">
              <mc:Choice xmlns:v="urn:schemas-microsoft-com:vml" Requires="v">
                <p:oleObj spid="_x0000_s1047" name="Worksheet" r:id="rId9" imgW="16821021" imgH="10992026" progId="Excel.Sheet.12">
                  <p:embed/>
                </p:oleObj>
              </mc:Choice>
              <mc:Fallback>
                <p:oleObj name="Worksheet" r:id="rId9" imgW="16821021" imgH="10992026" progId="Excel.Sheet.12">
                  <p:embed/>
                  <p:pic>
                    <p:nvPicPr>
                      <p:cNvPr id="4" name="Objet 3">
                        <a:extLst>
                          <a:ext uri="{FF2B5EF4-FFF2-40B4-BE49-F238E27FC236}">
                            <a16:creationId xmlns:a16="http://schemas.microsoft.com/office/drawing/2014/main" id="{FD073BC5-A014-461E-8005-342DE4938C3A}"/>
                          </a:ext>
                        </a:extLst>
                      </p:cNvPr>
                      <p:cNvPicPr/>
                      <p:nvPr/>
                    </p:nvPicPr>
                    <p:blipFill>
                      <a:blip r:embed="rId10"/>
                      <a:stretch>
                        <a:fillRect/>
                      </a:stretch>
                    </p:blipFill>
                    <p:spPr>
                      <a:xfrm>
                        <a:off x="611560" y="1061925"/>
                        <a:ext cx="7920880" cy="5175387"/>
                      </a:xfrm>
                      <a:prstGeom prst="rect">
                        <a:avLst/>
                      </a:prstGeom>
                    </p:spPr>
                  </p:pic>
                </p:oleObj>
              </mc:Fallback>
            </mc:AlternateContent>
          </a:graphicData>
        </a:graphic>
      </p:graphicFrame>
      <p:sp>
        <p:nvSpPr>
          <p:cNvPr id="19" name="Rectangle 18">
            <a:extLst>
              <a:ext uri="{FF2B5EF4-FFF2-40B4-BE49-F238E27FC236}">
                <a16:creationId xmlns:a16="http://schemas.microsoft.com/office/drawing/2014/main" id="{EBBE5288-E76C-4E78-A4A9-656378E67B01}"/>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26" name="Image 2" descr="cid:image008.jpg@01D7596C.B409CC40">
            <a:extLst>
              <a:ext uri="{FF2B5EF4-FFF2-40B4-BE49-F238E27FC236}">
                <a16:creationId xmlns:a16="http://schemas.microsoft.com/office/drawing/2014/main" id="{7F0A4065-2BA0-44E7-94BC-2AED0CD1F8C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4595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OUR</a:t>
            </a:r>
            <a:r>
              <a:rPr lang="fr-FR" altLang="fr-FR" sz="2667" b="1" dirty="0">
                <a:solidFill>
                  <a:srgbClr val="FF0000"/>
                </a:solidFill>
                <a:latin typeface="Berlin Sans FB" panose="020E0602020502020306" pitchFamily="34" charset="0"/>
              </a:rPr>
              <a:t> N</a:t>
            </a:r>
            <a:r>
              <a:rPr lang="fr-FR" altLang="fr-FR" sz="2667" b="1" dirty="0">
                <a:latin typeface="Berlin Sans FB" panose="020E0602020502020306" pitchFamily="34" charset="0"/>
              </a:rPr>
              <a:t>E</a:t>
            </a:r>
            <a:r>
              <a:rPr lang="fr-FR" altLang="fr-FR" sz="2667" b="1" dirty="0">
                <a:solidFill>
                  <a:srgbClr val="FF0000"/>
                </a:solidFill>
                <a:latin typeface="Berlin Sans FB" panose="020E0602020502020306" pitchFamily="34" charset="0"/>
              </a:rPr>
              <a:t> R</a:t>
            </a:r>
            <a:r>
              <a:rPr lang="fr-FR" altLang="fr-FR" sz="2667" b="1" dirty="0">
                <a:latin typeface="Berlin Sans FB" panose="020E0602020502020306" pitchFamily="34" charset="0"/>
              </a:rPr>
              <a:t>IEN</a:t>
            </a:r>
            <a:r>
              <a:rPr lang="fr-FR" altLang="fr-FR" sz="2667" b="1" dirty="0">
                <a:solidFill>
                  <a:srgbClr val="FF0000"/>
                </a:solidFill>
                <a:latin typeface="Berlin Sans FB" panose="020E0602020502020306" pitchFamily="34" charset="0"/>
              </a:rPr>
              <a:t> O</a:t>
            </a:r>
            <a:r>
              <a:rPr lang="fr-FR" altLang="fr-FR" sz="2667" b="1" dirty="0">
                <a:latin typeface="Berlin Sans FB" panose="020E0602020502020306" pitchFamily="34" charset="0"/>
              </a:rPr>
              <a:t>UBLIER …</a:t>
            </a:r>
            <a:endParaRPr lang="fr-FR" altLang="fr-FR" sz="2400" dirty="0">
              <a:latin typeface="Berlin Sans FB" panose="020E0602020502020306" pitchFamily="34" charset="0"/>
            </a:endParaRPr>
          </a:p>
        </p:txBody>
      </p:sp>
      <p:sp>
        <p:nvSpPr>
          <p:cNvPr id="2" name="Rectangle 1">
            <a:extLst>
              <a:ext uri="{FF2B5EF4-FFF2-40B4-BE49-F238E27FC236}">
                <a16:creationId xmlns:a16="http://schemas.microsoft.com/office/drawing/2014/main" id="{13EADEE0-8BDD-4D1C-877C-B93D6BD617C5}"/>
              </a:ext>
            </a:extLst>
          </p:cNvPr>
          <p:cNvSpPr/>
          <p:nvPr/>
        </p:nvSpPr>
        <p:spPr>
          <a:xfrm>
            <a:off x="1547664" y="1340768"/>
            <a:ext cx="5832648" cy="3096344"/>
          </a:xfrm>
          <a:prstGeom prst="rect">
            <a:avLst/>
          </a:prstGeom>
          <a:solidFill>
            <a:schemeClr val="accent1">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latin typeface="Ink Free" panose="03080402000500000000" pitchFamily="66" charset="0"/>
              </a:rPr>
              <a:t>En synthèse, et pour mémoire…</a:t>
            </a:r>
          </a:p>
        </p:txBody>
      </p:sp>
      <p:grpSp>
        <p:nvGrpSpPr>
          <p:cNvPr id="11" name="Groupe 10">
            <a:extLst>
              <a:ext uri="{FF2B5EF4-FFF2-40B4-BE49-F238E27FC236}">
                <a16:creationId xmlns:a16="http://schemas.microsoft.com/office/drawing/2014/main" id="{FB2CEDD3-4A37-4A0E-947B-D0DFE163AE8C}"/>
              </a:ext>
            </a:extLst>
          </p:cNvPr>
          <p:cNvGrpSpPr/>
          <p:nvPr/>
        </p:nvGrpSpPr>
        <p:grpSpPr>
          <a:xfrm>
            <a:off x="1187624" y="5057270"/>
            <a:ext cx="827112" cy="892010"/>
            <a:chOff x="6616124" y="919431"/>
            <a:chExt cx="1313418" cy="1255331"/>
          </a:xfrm>
        </p:grpSpPr>
        <p:pic>
          <p:nvPicPr>
            <p:cNvPr id="12" name="Image 11">
              <a:extLst>
                <a:ext uri="{FF2B5EF4-FFF2-40B4-BE49-F238E27FC236}">
                  <a16:creationId xmlns:a16="http://schemas.microsoft.com/office/drawing/2014/main" id="{2B7E9945-4A10-4DA0-8BA3-E95D54C882D7}"/>
                </a:ext>
              </a:extLst>
            </p:cNvPr>
            <p:cNvPicPr>
              <a:picLocks noChangeAspect="1"/>
            </p:cNvPicPr>
            <p:nvPr/>
          </p:nvPicPr>
          <p:blipFill>
            <a:blip r:embed="rId2"/>
            <a:stretch>
              <a:fillRect/>
            </a:stretch>
          </p:blipFill>
          <p:spPr>
            <a:xfrm>
              <a:off x="6616124" y="925592"/>
              <a:ext cx="1281067" cy="1249170"/>
            </a:xfrm>
            <a:prstGeom prst="rect">
              <a:avLst/>
            </a:prstGeom>
          </p:spPr>
        </p:pic>
        <p:pic>
          <p:nvPicPr>
            <p:cNvPr id="13" name="Image 12">
              <a:extLst>
                <a:ext uri="{FF2B5EF4-FFF2-40B4-BE49-F238E27FC236}">
                  <a16:creationId xmlns:a16="http://schemas.microsoft.com/office/drawing/2014/main" id="{B8427C30-FFA9-470C-B9B3-90B967111DF7}"/>
                </a:ext>
              </a:extLst>
            </p:cNvPr>
            <p:cNvPicPr>
              <a:picLocks noChangeAspect="1"/>
            </p:cNvPicPr>
            <p:nvPr/>
          </p:nvPicPr>
          <p:blipFill rotWithShape="1">
            <a:blip r:embed="rId3"/>
            <a:srcRect l="63455" t="30143" r="28969" b="55907"/>
            <a:stretch/>
          </p:blipFill>
          <p:spPr>
            <a:xfrm>
              <a:off x="7635687" y="919431"/>
              <a:ext cx="293855" cy="296650"/>
            </a:xfrm>
            <a:prstGeom prst="rect">
              <a:avLst/>
            </a:prstGeom>
          </p:spPr>
        </p:pic>
      </p:grpSp>
      <p:grpSp>
        <p:nvGrpSpPr>
          <p:cNvPr id="14" name="Groupe 13">
            <a:extLst>
              <a:ext uri="{FF2B5EF4-FFF2-40B4-BE49-F238E27FC236}">
                <a16:creationId xmlns:a16="http://schemas.microsoft.com/office/drawing/2014/main" id="{405FA55C-F0DE-4807-845D-81BFC24677A9}"/>
              </a:ext>
            </a:extLst>
          </p:cNvPr>
          <p:cNvGrpSpPr/>
          <p:nvPr/>
        </p:nvGrpSpPr>
        <p:grpSpPr>
          <a:xfrm>
            <a:off x="2484756" y="5076880"/>
            <a:ext cx="855454" cy="857165"/>
            <a:chOff x="3972700" y="4946399"/>
            <a:chExt cx="855454" cy="857165"/>
          </a:xfrm>
        </p:grpSpPr>
        <p:pic>
          <p:nvPicPr>
            <p:cNvPr id="15" name="Image 14">
              <a:extLst>
                <a:ext uri="{FF2B5EF4-FFF2-40B4-BE49-F238E27FC236}">
                  <a16:creationId xmlns:a16="http://schemas.microsoft.com/office/drawing/2014/main" id="{BB4F4F63-2D61-4849-9AA2-97A6964AC777}"/>
                </a:ext>
              </a:extLst>
            </p:cNvPr>
            <p:cNvPicPr>
              <a:picLocks noChangeAspect="1"/>
            </p:cNvPicPr>
            <p:nvPr/>
          </p:nvPicPr>
          <p:blipFill>
            <a:blip r:embed="rId4"/>
            <a:stretch>
              <a:fillRect/>
            </a:stretch>
          </p:blipFill>
          <p:spPr>
            <a:xfrm>
              <a:off x="3972700" y="4948110"/>
              <a:ext cx="855454" cy="855454"/>
            </a:xfrm>
            <a:prstGeom prst="rect">
              <a:avLst/>
            </a:prstGeom>
          </p:spPr>
        </p:pic>
        <p:pic>
          <p:nvPicPr>
            <p:cNvPr id="16" name="Image 15">
              <a:extLst>
                <a:ext uri="{FF2B5EF4-FFF2-40B4-BE49-F238E27FC236}">
                  <a16:creationId xmlns:a16="http://schemas.microsoft.com/office/drawing/2014/main" id="{0AB69AC4-961C-4988-9F17-083FD4B7B74A}"/>
                </a:ext>
              </a:extLst>
            </p:cNvPr>
            <p:cNvPicPr>
              <a:picLocks noChangeAspect="1"/>
            </p:cNvPicPr>
            <p:nvPr/>
          </p:nvPicPr>
          <p:blipFill rotWithShape="1">
            <a:blip r:embed="rId3"/>
            <a:srcRect l="63455" t="30143" r="28969" b="55907"/>
            <a:stretch/>
          </p:blipFill>
          <p:spPr>
            <a:xfrm>
              <a:off x="4622781" y="4946399"/>
              <a:ext cx="185052" cy="210793"/>
            </a:xfrm>
            <a:prstGeom prst="rect">
              <a:avLst/>
            </a:prstGeom>
          </p:spPr>
        </p:pic>
      </p:grpSp>
      <p:grpSp>
        <p:nvGrpSpPr>
          <p:cNvPr id="17" name="Groupe 16">
            <a:extLst>
              <a:ext uri="{FF2B5EF4-FFF2-40B4-BE49-F238E27FC236}">
                <a16:creationId xmlns:a16="http://schemas.microsoft.com/office/drawing/2014/main" id="{558C64CA-0210-4BA5-883E-F88D7BEAFBB7}"/>
              </a:ext>
            </a:extLst>
          </p:cNvPr>
          <p:cNvGrpSpPr/>
          <p:nvPr/>
        </p:nvGrpSpPr>
        <p:grpSpPr>
          <a:xfrm>
            <a:off x="5345177" y="5086062"/>
            <a:ext cx="847983" cy="847983"/>
            <a:chOff x="4948153" y="4911554"/>
            <a:chExt cx="847983" cy="847983"/>
          </a:xfrm>
        </p:grpSpPr>
        <p:pic>
          <p:nvPicPr>
            <p:cNvPr id="18" name="Image 17">
              <a:extLst>
                <a:ext uri="{FF2B5EF4-FFF2-40B4-BE49-F238E27FC236}">
                  <a16:creationId xmlns:a16="http://schemas.microsoft.com/office/drawing/2014/main" id="{AFF7E6BD-0817-495A-BFAF-E473AC88DDBB}"/>
                </a:ext>
              </a:extLst>
            </p:cNvPr>
            <p:cNvPicPr>
              <a:picLocks noChangeAspect="1"/>
            </p:cNvPicPr>
            <p:nvPr/>
          </p:nvPicPr>
          <p:blipFill>
            <a:blip r:embed="rId5"/>
            <a:stretch>
              <a:fillRect/>
            </a:stretch>
          </p:blipFill>
          <p:spPr>
            <a:xfrm>
              <a:off x="4948153" y="4911554"/>
              <a:ext cx="847983" cy="847983"/>
            </a:xfrm>
            <a:prstGeom prst="rect">
              <a:avLst/>
            </a:prstGeom>
          </p:spPr>
        </p:pic>
        <p:pic>
          <p:nvPicPr>
            <p:cNvPr id="19" name="Image 18">
              <a:extLst>
                <a:ext uri="{FF2B5EF4-FFF2-40B4-BE49-F238E27FC236}">
                  <a16:creationId xmlns:a16="http://schemas.microsoft.com/office/drawing/2014/main" id="{546E0ED1-7013-4E6F-B3C4-5EA5553C2AAE}"/>
                </a:ext>
              </a:extLst>
            </p:cNvPr>
            <p:cNvPicPr>
              <a:picLocks noChangeAspect="1"/>
            </p:cNvPicPr>
            <p:nvPr/>
          </p:nvPicPr>
          <p:blipFill rotWithShape="1">
            <a:blip r:embed="rId3"/>
            <a:srcRect l="63455" t="30143" r="28969" b="55907"/>
            <a:stretch/>
          </p:blipFill>
          <p:spPr>
            <a:xfrm>
              <a:off x="5611084" y="4949700"/>
              <a:ext cx="185052" cy="210793"/>
            </a:xfrm>
            <a:prstGeom prst="rect">
              <a:avLst/>
            </a:prstGeom>
          </p:spPr>
        </p:pic>
      </p:grpSp>
      <p:grpSp>
        <p:nvGrpSpPr>
          <p:cNvPr id="20" name="Groupe 19">
            <a:extLst>
              <a:ext uri="{FF2B5EF4-FFF2-40B4-BE49-F238E27FC236}">
                <a16:creationId xmlns:a16="http://schemas.microsoft.com/office/drawing/2014/main" id="{0B5DB505-EAEB-44BE-9A34-5B33D69C0E77}"/>
              </a:ext>
            </a:extLst>
          </p:cNvPr>
          <p:cNvGrpSpPr/>
          <p:nvPr/>
        </p:nvGrpSpPr>
        <p:grpSpPr>
          <a:xfrm>
            <a:off x="6472106" y="5103303"/>
            <a:ext cx="808299" cy="845977"/>
            <a:chOff x="6472106" y="5124207"/>
            <a:chExt cx="808299" cy="845977"/>
          </a:xfrm>
        </p:grpSpPr>
        <p:pic>
          <p:nvPicPr>
            <p:cNvPr id="21" name="Image 20">
              <a:extLst>
                <a:ext uri="{FF2B5EF4-FFF2-40B4-BE49-F238E27FC236}">
                  <a16:creationId xmlns:a16="http://schemas.microsoft.com/office/drawing/2014/main" id="{6F1B47EB-D13A-47EE-A67D-772519DEE434}"/>
                </a:ext>
              </a:extLst>
            </p:cNvPr>
            <p:cNvPicPr>
              <a:picLocks noChangeAspect="1"/>
            </p:cNvPicPr>
            <p:nvPr/>
          </p:nvPicPr>
          <p:blipFill>
            <a:blip r:embed="rId6"/>
            <a:stretch>
              <a:fillRect/>
            </a:stretch>
          </p:blipFill>
          <p:spPr>
            <a:xfrm>
              <a:off x="6472106" y="5161885"/>
              <a:ext cx="808299" cy="808299"/>
            </a:xfrm>
            <a:prstGeom prst="rect">
              <a:avLst/>
            </a:prstGeom>
          </p:spPr>
        </p:pic>
        <p:pic>
          <p:nvPicPr>
            <p:cNvPr id="22" name="Image 21">
              <a:extLst>
                <a:ext uri="{FF2B5EF4-FFF2-40B4-BE49-F238E27FC236}">
                  <a16:creationId xmlns:a16="http://schemas.microsoft.com/office/drawing/2014/main" id="{A1A9D810-D01D-4D5E-9CC4-1B2360A37C7C}"/>
                </a:ext>
              </a:extLst>
            </p:cNvPr>
            <p:cNvPicPr>
              <a:picLocks noChangeAspect="1"/>
            </p:cNvPicPr>
            <p:nvPr/>
          </p:nvPicPr>
          <p:blipFill rotWithShape="1">
            <a:blip r:embed="rId3"/>
            <a:srcRect l="63455" t="30143" r="28969" b="55907"/>
            <a:stretch/>
          </p:blipFill>
          <p:spPr>
            <a:xfrm>
              <a:off x="7095353" y="5124207"/>
              <a:ext cx="185052" cy="210793"/>
            </a:xfrm>
            <a:prstGeom prst="rect">
              <a:avLst/>
            </a:prstGeom>
          </p:spPr>
        </p:pic>
      </p:grpSp>
      <p:sp>
        <p:nvSpPr>
          <p:cNvPr id="23" name="Rectangle 22">
            <a:extLst>
              <a:ext uri="{FF2B5EF4-FFF2-40B4-BE49-F238E27FC236}">
                <a16:creationId xmlns:a16="http://schemas.microsoft.com/office/drawing/2014/main" id="{981B65B5-81A0-4796-82EC-1DDBC4023CDB}"/>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24" name="Image 2" descr="cid:image008.jpg@01D7596C.B409CC40">
            <a:extLst>
              <a:ext uri="{FF2B5EF4-FFF2-40B4-BE49-F238E27FC236}">
                <a16:creationId xmlns:a16="http://schemas.microsoft.com/office/drawing/2014/main" id="{0DFF19C9-F318-4A9C-ABBC-FEE4CAAD9F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5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5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75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75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438736" y="896954"/>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Une fiscalité complexe, liée à l’histoire …</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a:t>
            </a:r>
            <a:endParaRPr lang="fr-FR" altLang="fr-FR" sz="2400" dirty="0">
              <a:solidFill>
                <a:prstClr val="black"/>
              </a:solidFill>
              <a:latin typeface="Berlin Sans FB" panose="020E0602020502020306" pitchFamily="34" charset="0"/>
            </a:endParaRPr>
          </a:p>
        </p:txBody>
      </p:sp>
      <p:pic>
        <p:nvPicPr>
          <p:cNvPr id="12" name="Image 11"/>
          <p:cNvPicPr>
            <a:picLocks noChangeAspect="1"/>
          </p:cNvPicPr>
          <p:nvPr/>
        </p:nvPicPr>
        <p:blipFill>
          <a:blip r:embed="rId2"/>
          <a:stretch>
            <a:fillRect/>
          </a:stretch>
        </p:blipFill>
        <p:spPr>
          <a:xfrm>
            <a:off x="2920629" y="1461535"/>
            <a:ext cx="1066800" cy="1066800"/>
          </a:xfrm>
          <a:prstGeom prst="rect">
            <a:avLst/>
          </a:prstGeom>
        </p:spPr>
      </p:pic>
      <p:pic>
        <p:nvPicPr>
          <p:cNvPr id="13" name="Image 12"/>
          <p:cNvPicPr>
            <a:picLocks noChangeAspect="1"/>
          </p:cNvPicPr>
          <p:nvPr/>
        </p:nvPicPr>
        <p:blipFill>
          <a:blip r:embed="rId3"/>
          <a:stretch>
            <a:fillRect/>
          </a:stretch>
        </p:blipFill>
        <p:spPr>
          <a:xfrm>
            <a:off x="4216773" y="1465905"/>
            <a:ext cx="1003299" cy="1003299"/>
          </a:xfrm>
          <a:prstGeom prst="rect">
            <a:avLst/>
          </a:prstGeom>
        </p:spPr>
      </p:pic>
      <p:sp>
        <p:nvSpPr>
          <p:cNvPr id="14" name="Rectangle 13"/>
          <p:cNvSpPr/>
          <p:nvPr/>
        </p:nvSpPr>
        <p:spPr>
          <a:xfrm>
            <a:off x="539552" y="2996952"/>
            <a:ext cx="3233247" cy="2571726"/>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anchor="ctr"/>
          <a:lstStyle/>
          <a:p>
            <a:pPr algn="ctr" defTabSz="1219170">
              <a:defRPr/>
            </a:pPr>
            <a:endParaRPr lang="fr-FR" sz="2400">
              <a:solidFill>
                <a:prstClr val="black"/>
              </a:solidFill>
              <a:latin typeface="Calibri"/>
            </a:endParaRPr>
          </a:p>
        </p:txBody>
      </p:sp>
      <p:sp>
        <p:nvSpPr>
          <p:cNvPr id="15" name="Rectangle 14"/>
          <p:cNvSpPr/>
          <p:nvPr/>
        </p:nvSpPr>
        <p:spPr>
          <a:xfrm>
            <a:off x="4297884" y="2999067"/>
            <a:ext cx="4162548" cy="2569611"/>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anchor="ctr"/>
          <a:lstStyle/>
          <a:p>
            <a:pPr algn="ctr" defTabSz="1219170">
              <a:defRPr/>
            </a:pPr>
            <a:endParaRPr lang="fr-FR" sz="2400">
              <a:solidFill>
                <a:prstClr val="black"/>
              </a:solidFill>
              <a:latin typeface="Calibri"/>
            </a:endParaRPr>
          </a:p>
        </p:txBody>
      </p:sp>
      <p:sp>
        <p:nvSpPr>
          <p:cNvPr id="18" name="ZoneTexte 17"/>
          <p:cNvSpPr txBox="1">
            <a:spLocks noChangeArrowheads="1"/>
          </p:cNvSpPr>
          <p:nvPr/>
        </p:nvSpPr>
        <p:spPr bwMode="auto">
          <a:xfrm>
            <a:off x="373828" y="3082811"/>
            <a:ext cx="3504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2000" dirty="0">
                <a:solidFill>
                  <a:prstClr val="black"/>
                </a:solidFill>
                <a:latin typeface="Kristen ITC" panose="03050502040202030202" pitchFamily="66" charset="0"/>
              </a:rPr>
              <a:t>Fiscalité en cas de vie</a:t>
            </a:r>
          </a:p>
        </p:txBody>
      </p:sp>
      <p:sp>
        <p:nvSpPr>
          <p:cNvPr id="20" name="ZoneTexte 19"/>
          <p:cNvSpPr txBox="1">
            <a:spLocks noChangeArrowheads="1"/>
          </p:cNvSpPr>
          <p:nvPr/>
        </p:nvSpPr>
        <p:spPr bwMode="auto">
          <a:xfrm>
            <a:off x="4348863" y="3082811"/>
            <a:ext cx="3463497"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2000" dirty="0">
                <a:solidFill>
                  <a:srgbClr val="C00000"/>
                </a:solidFill>
                <a:latin typeface="Kristen ITC" panose="03050502040202030202" pitchFamily="66" charset="0"/>
              </a:rPr>
              <a:t>Fiscalité en cas de décès</a:t>
            </a:r>
            <a:endParaRPr lang="fr-FR" altLang="fr-FR" sz="2000" b="1" dirty="0">
              <a:solidFill>
                <a:srgbClr val="C00000"/>
              </a:solidFill>
              <a:latin typeface="Kristen ITC" panose="03050502040202030202" pitchFamily="66" charset="0"/>
            </a:endParaRPr>
          </a:p>
        </p:txBody>
      </p:sp>
      <p:pic>
        <p:nvPicPr>
          <p:cNvPr id="3" name="Image 2"/>
          <p:cNvPicPr>
            <a:picLocks noChangeAspect="1"/>
          </p:cNvPicPr>
          <p:nvPr/>
        </p:nvPicPr>
        <p:blipFill rotWithShape="1">
          <a:blip r:embed="rId4"/>
          <a:srcRect l="9046" t="42125" r="47232" b="33266"/>
          <a:stretch/>
        </p:blipFill>
        <p:spPr>
          <a:xfrm>
            <a:off x="1020718" y="3620176"/>
            <a:ext cx="1944216" cy="615258"/>
          </a:xfrm>
          <a:prstGeom prst="rect">
            <a:avLst/>
          </a:prstGeom>
        </p:spPr>
      </p:pic>
      <p:pic>
        <p:nvPicPr>
          <p:cNvPr id="5" name="Image 4"/>
          <p:cNvPicPr>
            <a:picLocks noChangeAspect="1"/>
          </p:cNvPicPr>
          <p:nvPr/>
        </p:nvPicPr>
        <p:blipFill>
          <a:blip r:embed="rId5"/>
          <a:stretch>
            <a:fillRect/>
          </a:stretch>
        </p:blipFill>
        <p:spPr>
          <a:xfrm>
            <a:off x="5416175" y="3859398"/>
            <a:ext cx="907148" cy="907148"/>
          </a:xfrm>
          <a:prstGeom prst="rect">
            <a:avLst/>
          </a:prstGeom>
        </p:spPr>
      </p:pic>
      <p:pic>
        <p:nvPicPr>
          <p:cNvPr id="2" name="Image 1"/>
          <p:cNvPicPr>
            <a:picLocks noChangeAspect="1"/>
          </p:cNvPicPr>
          <p:nvPr/>
        </p:nvPicPr>
        <p:blipFill rotWithShape="1">
          <a:blip r:embed="rId6"/>
          <a:srcRect l="62729" t="21453" r="21221" b="36219"/>
          <a:stretch/>
        </p:blipFill>
        <p:spPr>
          <a:xfrm>
            <a:off x="6963785" y="3618964"/>
            <a:ext cx="936104" cy="1388016"/>
          </a:xfrm>
          <a:prstGeom prst="rect">
            <a:avLst/>
          </a:prstGeom>
        </p:spPr>
      </p:pic>
      <p:sp>
        <p:nvSpPr>
          <p:cNvPr id="17" name="Rectangle 16">
            <a:extLst>
              <a:ext uri="{FF2B5EF4-FFF2-40B4-BE49-F238E27FC236}">
                <a16:creationId xmlns:a16="http://schemas.microsoft.com/office/drawing/2014/main" id="{12583F88-555E-43BB-BF71-9D44B9695979}"/>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9" name="Image 2" descr="cid:image008.jpg@01D7596C.B409CC40">
            <a:extLst>
              <a:ext uri="{FF2B5EF4-FFF2-40B4-BE49-F238E27FC236}">
                <a16:creationId xmlns:a16="http://schemas.microsoft.com/office/drawing/2014/main" id="{56408769-9C64-4E30-A02F-8128127B30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68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75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75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75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75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75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750"/>
                                        <p:tgtEl>
                                          <p:spTgt spid="3"/>
                                        </p:tgtEl>
                                      </p:cBhvr>
                                    </p:animEffec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750"/>
                                        <p:tgtEl>
                                          <p:spTgt spid="5"/>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animBg="1"/>
      <p:bldP spid="15" grpId="0" animBg="1"/>
      <p:bldP spid="18" grpId="0"/>
      <p:bldP spid="2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Au commencement, il n’y a rien … et puis</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 EN CAS DE VIE </a:t>
            </a:r>
            <a:endParaRPr lang="fr-FR" altLang="fr-FR" sz="2400" dirty="0">
              <a:solidFill>
                <a:prstClr val="black"/>
              </a:solidFill>
              <a:latin typeface="Berlin Sans FB" panose="020E0602020502020306" pitchFamily="34" charset="0"/>
            </a:endParaRPr>
          </a:p>
        </p:txBody>
      </p:sp>
      <p:sp>
        <p:nvSpPr>
          <p:cNvPr id="12" name="ZoneTexte 11"/>
          <p:cNvSpPr txBox="1">
            <a:spLocks noChangeArrowheads="1"/>
          </p:cNvSpPr>
          <p:nvPr/>
        </p:nvSpPr>
        <p:spPr bwMode="auto">
          <a:xfrm>
            <a:off x="107504" y="1414787"/>
            <a:ext cx="1565009"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1er Janvier 1983</a:t>
            </a:r>
          </a:p>
        </p:txBody>
      </p:sp>
      <p:sp>
        <p:nvSpPr>
          <p:cNvPr id="13" name="ZoneTexte 12"/>
          <p:cNvSpPr txBox="1">
            <a:spLocks noChangeArrowheads="1"/>
          </p:cNvSpPr>
          <p:nvPr/>
        </p:nvSpPr>
        <p:spPr bwMode="auto">
          <a:xfrm>
            <a:off x="106214" y="3140968"/>
            <a:ext cx="15854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1</a:t>
            </a:r>
            <a:r>
              <a:rPr lang="fr-FR" altLang="fr-FR" sz="1333" b="1" baseline="30000" dirty="0">
                <a:solidFill>
                  <a:prstClr val="black"/>
                </a:solidFill>
                <a:latin typeface="Kristen ITC" panose="03050502040202030202" pitchFamily="66" charset="0"/>
              </a:rPr>
              <a:t>er</a:t>
            </a:r>
            <a:r>
              <a:rPr lang="fr-FR" altLang="fr-FR" sz="1333" b="1" dirty="0">
                <a:solidFill>
                  <a:prstClr val="black"/>
                </a:solidFill>
                <a:latin typeface="Kristen ITC" panose="03050502040202030202" pitchFamily="66" charset="0"/>
              </a:rPr>
              <a:t> Janvier 1990</a:t>
            </a:r>
          </a:p>
        </p:txBody>
      </p:sp>
      <p:sp>
        <p:nvSpPr>
          <p:cNvPr id="16" name="ZoneTexte 15"/>
          <p:cNvSpPr txBox="1">
            <a:spLocks noChangeArrowheads="1"/>
          </p:cNvSpPr>
          <p:nvPr/>
        </p:nvSpPr>
        <p:spPr bwMode="auto">
          <a:xfrm>
            <a:off x="1821017" y="1317559"/>
            <a:ext cx="4535561"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Pour les contrats souscrits </a:t>
            </a:r>
            <a:r>
              <a:rPr lang="fr-FR" altLang="fr-FR" sz="1333" dirty="0">
                <a:solidFill>
                  <a:srgbClr val="FF0000"/>
                </a:solidFill>
                <a:latin typeface="Kristen ITC" panose="03050502040202030202" pitchFamily="66" charset="0"/>
              </a:rPr>
              <a:t>à compter de cette date</a:t>
            </a:r>
            <a:r>
              <a:rPr lang="fr-FR" altLang="fr-FR" sz="1333" dirty="0">
                <a:solidFill>
                  <a:prstClr val="black"/>
                </a:solidFill>
                <a:latin typeface="Kristen ITC" panose="03050502040202030202" pitchFamily="66" charset="0"/>
              </a:rPr>
              <a:t>, les plus-values en cas de rachat sont soumises à l’IR</a:t>
            </a:r>
          </a:p>
        </p:txBody>
      </p:sp>
      <p:grpSp>
        <p:nvGrpSpPr>
          <p:cNvPr id="38" name="Groupe 37"/>
          <p:cNvGrpSpPr/>
          <p:nvPr/>
        </p:nvGrpSpPr>
        <p:grpSpPr>
          <a:xfrm>
            <a:off x="2528853" y="1971894"/>
            <a:ext cx="3543683" cy="996406"/>
            <a:chOff x="2684501" y="2216570"/>
            <a:chExt cx="3543683" cy="996406"/>
          </a:xfrm>
        </p:grpSpPr>
        <p:sp>
          <p:nvSpPr>
            <p:cNvPr id="17" name="ZoneTexte 27"/>
            <p:cNvSpPr txBox="1"/>
            <p:nvPr/>
          </p:nvSpPr>
          <p:spPr>
            <a:xfrm>
              <a:off x="3143324" y="2631584"/>
              <a:ext cx="720080" cy="276999"/>
            </a:xfrm>
            <a:prstGeom prst="rect">
              <a:avLst/>
            </a:prstGeom>
            <a:solidFill>
              <a:schemeClr val="tx2">
                <a:lumMod val="60000"/>
                <a:lumOff val="40000"/>
              </a:schemeClr>
            </a:solidFill>
            <a:ln>
              <a:noFill/>
            </a:ln>
          </p:spPr>
          <p:txBody>
            <a:bodyPr wrap="square" rtlCol="0">
              <a:spAutoFit/>
            </a:bodyPr>
            <a:lstStyle/>
            <a:p>
              <a:pPr algn="ctr">
                <a:spcAft>
                  <a:spcPts val="0"/>
                </a:spcAft>
              </a:pPr>
              <a:r>
                <a:rPr lang="fr-FR" sz="1200" b="1" dirty="0">
                  <a:solidFill>
                    <a:srgbClr val="FFFFFF"/>
                  </a:solidFill>
                </a:rPr>
                <a:t>PFL 45% </a:t>
              </a:r>
              <a:endParaRPr lang="fr-FR" sz="1200" dirty="0">
                <a:effectLst/>
                <a:latin typeface="Times New Roman"/>
                <a:ea typeface="Times New Roman"/>
              </a:endParaRPr>
            </a:p>
          </p:txBody>
        </p:sp>
        <p:sp>
          <p:nvSpPr>
            <p:cNvPr id="18" name="ZoneTexte 28"/>
            <p:cNvSpPr txBox="1"/>
            <p:nvPr/>
          </p:nvSpPr>
          <p:spPr>
            <a:xfrm>
              <a:off x="3896586" y="2628199"/>
              <a:ext cx="740315" cy="276999"/>
            </a:xfrm>
            <a:prstGeom prst="rect">
              <a:avLst/>
            </a:prstGeom>
            <a:solidFill>
              <a:srgbClr val="00B0F0"/>
            </a:solidFill>
          </p:spPr>
          <p:txBody>
            <a:bodyPr wrap="square" rtlCol="0">
              <a:spAutoFit/>
            </a:bodyPr>
            <a:lstStyle/>
            <a:p>
              <a:pPr algn="ctr">
                <a:spcAft>
                  <a:spcPts val="0"/>
                </a:spcAft>
              </a:pPr>
              <a:r>
                <a:rPr lang="fr-FR" sz="1200" b="1" dirty="0">
                  <a:solidFill>
                    <a:srgbClr val="FFFFFF"/>
                  </a:solidFill>
                </a:rPr>
                <a:t>PFL 25% </a:t>
              </a:r>
              <a:endParaRPr lang="fr-FR" sz="1200" dirty="0">
                <a:latin typeface="Times New Roman"/>
                <a:ea typeface="Times New Roman"/>
              </a:endParaRPr>
            </a:p>
          </p:txBody>
        </p:sp>
        <p:sp>
          <p:nvSpPr>
            <p:cNvPr id="19" name="ZoneTexte 29"/>
            <p:cNvSpPr txBox="1"/>
            <p:nvPr/>
          </p:nvSpPr>
          <p:spPr>
            <a:xfrm>
              <a:off x="3143324" y="2905199"/>
              <a:ext cx="2304256" cy="307777"/>
            </a:xfrm>
            <a:prstGeom prst="rect">
              <a:avLst/>
            </a:prstGeom>
            <a:solidFill>
              <a:schemeClr val="accent1">
                <a:lumMod val="40000"/>
                <a:lumOff val="60000"/>
              </a:schemeClr>
            </a:solidFill>
          </p:spPr>
          <p:txBody>
            <a:bodyPr wrap="square" rtlCol="0">
              <a:spAutoFit/>
            </a:bodyPr>
            <a:lstStyle/>
            <a:p>
              <a:pPr algn="ctr">
                <a:spcAft>
                  <a:spcPts val="0"/>
                </a:spcAft>
              </a:pPr>
              <a:r>
                <a:rPr lang="fr-FR" sz="1400" b="1" dirty="0">
                  <a:solidFill>
                    <a:srgbClr val="FFFFFF"/>
                  </a:solidFill>
                  <a:latin typeface="Arial Narrow"/>
                </a:rPr>
                <a:t>o</a:t>
              </a:r>
              <a:r>
                <a:rPr lang="fr-FR" sz="1400" b="1" kern="1200" dirty="0">
                  <a:solidFill>
                    <a:srgbClr val="FFFFFF"/>
                  </a:solidFill>
                  <a:effectLst/>
                  <a:latin typeface="Arial Narrow"/>
                </a:rPr>
                <a:t>u Barème progressif de l’IR</a:t>
              </a:r>
              <a:endParaRPr lang="fr-FR" sz="1400" b="1" dirty="0">
                <a:effectLst/>
                <a:latin typeface="Times New Roman"/>
                <a:ea typeface="Times New Roman"/>
              </a:endParaRPr>
            </a:p>
          </p:txBody>
        </p:sp>
        <p:cxnSp>
          <p:nvCxnSpPr>
            <p:cNvPr id="21" name="Connecteur droit avec flèche 20"/>
            <p:cNvCxnSpPr/>
            <p:nvPr/>
          </p:nvCxnSpPr>
          <p:spPr>
            <a:xfrm>
              <a:off x="2819002" y="2547219"/>
              <a:ext cx="3097610" cy="0"/>
            </a:xfrm>
            <a:prstGeom prst="straightConnector1">
              <a:avLst/>
            </a:prstGeom>
            <a:noFill/>
            <a:ln w="19050" cap="flat" cmpd="sng" algn="ctr">
              <a:solidFill>
                <a:srgbClr val="85203C"/>
              </a:solidFill>
              <a:prstDash val="solid"/>
              <a:tailEnd type="arrow"/>
            </a:ln>
            <a:effectLst/>
          </p:spPr>
        </p:cxnSp>
        <p:cxnSp>
          <p:nvCxnSpPr>
            <p:cNvPr id="22" name="Connecteur droit 21"/>
            <p:cNvCxnSpPr/>
            <p:nvPr/>
          </p:nvCxnSpPr>
          <p:spPr>
            <a:xfrm>
              <a:off x="5447580" y="2431649"/>
              <a:ext cx="0" cy="231140"/>
            </a:xfrm>
            <a:prstGeom prst="line">
              <a:avLst/>
            </a:prstGeom>
            <a:noFill/>
            <a:ln w="19050" cap="flat" cmpd="sng" algn="ctr">
              <a:solidFill>
                <a:schemeClr val="accent2">
                  <a:lumMod val="75000"/>
                </a:schemeClr>
              </a:solidFill>
              <a:prstDash val="solid"/>
            </a:ln>
            <a:effectLst/>
          </p:spPr>
        </p:cxnSp>
        <p:cxnSp>
          <p:nvCxnSpPr>
            <p:cNvPr id="23" name="Connecteur droit 22"/>
            <p:cNvCxnSpPr/>
            <p:nvPr/>
          </p:nvCxnSpPr>
          <p:spPr>
            <a:xfrm>
              <a:off x="4655492" y="2431649"/>
              <a:ext cx="0" cy="231140"/>
            </a:xfrm>
            <a:prstGeom prst="line">
              <a:avLst/>
            </a:prstGeom>
            <a:noFill/>
            <a:ln w="19050" cap="flat" cmpd="sng" algn="ctr">
              <a:solidFill>
                <a:schemeClr val="accent2">
                  <a:lumMod val="75000"/>
                </a:schemeClr>
              </a:solidFill>
              <a:prstDash val="solid"/>
            </a:ln>
            <a:effectLst/>
          </p:spPr>
        </p:cxnSp>
        <p:cxnSp>
          <p:nvCxnSpPr>
            <p:cNvPr id="24" name="Connecteur droit 23"/>
            <p:cNvCxnSpPr/>
            <p:nvPr/>
          </p:nvCxnSpPr>
          <p:spPr>
            <a:xfrm>
              <a:off x="3143324" y="2422816"/>
              <a:ext cx="0" cy="231140"/>
            </a:xfrm>
            <a:prstGeom prst="line">
              <a:avLst/>
            </a:prstGeom>
            <a:noFill/>
            <a:ln w="19050" cap="flat" cmpd="sng" algn="ctr">
              <a:solidFill>
                <a:schemeClr val="accent2">
                  <a:lumMod val="75000"/>
                </a:schemeClr>
              </a:solidFill>
              <a:prstDash val="solid"/>
            </a:ln>
            <a:effectLst/>
          </p:spPr>
        </p:cxnSp>
        <p:sp>
          <p:nvSpPr>
            <p:cNvPr id="25" name="ZoneTexte 24"/>
            <p:cNvSpPr txBox="1"/>
            <p:nvPr/>
          </p:nvSpPr>
          <p:spPr>
            <a:xfrm>
              <a:off x="2684501" y="2225958"/>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Ouverture</a:t>
              </a:r>
            </a:p>
          </p:txBody>
        </p:sp>
        <p:sp>
          <p:nvSpPr>
            <p:cNvPr id="26" name="ZoneTexte 25"/>
            <p:cNvSpPr txBox="1"/>
            <p:nvPr/>
          </p:nvSpPr>
          <p:spPr>
            <a:xfrm>
              <a:off x="4367460" y="2216570"/>
              <a:ext cx="795567"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4 ans</a:t>
              </a:r>
            </a:p>
          </p:txBody>
        </p:sp>
        <p:sp>
          <p:nvSpPr>
            <p:cNvPr id="27" name="ZoneTexte 26"/>
            <p:cNvSpPr txBox="1"/>
            <p:nvPr/>
          </p:nvSpPr>
          <p:spPr>
            <a:xfrm>
              <a:off x="5159548" y="2216570"/>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6 ans</a:t>
              </a:r>
            </a:p>
          </p:txBody>
        </p:sp>
        <p:cxnSp>
          <p:nvCxnSpPr>
            <p:cNvPr id="29" name="Connecteur droit 28"/>
            <p:cNvCxnSpPr/>
            <p:nvPr/>
          </p:nvCxnSpPr>
          <p:spPr>
            <a:xfrm>
              <a:off x="3863404" y="2431649"/>
              <a:ext cx="0" cy="231140"/>
            </a:xfrm>
            <a:prstGeom prst="line">
              <a:avLst/>
            </a:prstGeom>
            <a:noFill/>
            <a:ln w="19050" cap="flat" cmpd="sng" algn="ctr">
              <a:solidFill>
                <a:schemeClr val="accent2">
                  <a:lumMod val="75000"/>
                </a:schemeClr>
              </a:solidFill>
              <a:prstDash val="solid"/>
            </a:ln>
            <a:effectLst/>
          </p:spPr>
        </p:cxnSp>
        <p:sp>
          <p:nvSpPr>
            <p:cNvPr id="30" name="ZoneTexte 29"/>
            <p:cNvSpPr txBox="1"/>
            <p:nvPr/>
          </p:nvSpPr>
          <p:spPr>
            <a:xfrm>
              <a:off x="3575372" y="2220080"/>
              <a:ext cx="795567"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2 ans</a:t>
              </a:r>
            </a:p>
          </p:txBody>
        </p:sp>
        <p:sp>
          <p:nvSpPr>
            <p:cNvPr id="31" name="ZoneTexte 28"/>
            <p:cNvSpPr txBox="1"/>
            <p:nvPr/>
          </p:nvSpPr>
          <p:spPr>
            <a:xfrm>
              <a:off x="4662787" y="2631584"/>
              <a:ext cx="784793" cy="276999"/>
            </a:xfrm>
            <a:prstGeom prst="rect">
              <a:avLst/>
            </a:prstGeom>
            <a:solidFill>
              <a:schemeClr val="tx2">
                <a:lumMod val="40000"/>
                <a:lumOff val="60000"/>
              </a:schemeClr>
            </a:solidFill>
          </p:spPr>
          <p:txBody>
            <a:bodyPr wrap="square" rtlCol="0">
              <a:spAutoFit/>
            </a:bodyPr>
            <a:lstStyle/>
            <a:p>
              <a:pPr algn="ctr">
                <a:spcAft>
                  <a:spcPts val="0"/>
                </a:spcAft>
              </a:pPr>
              <a:r>
                <a:rPr lang="fr-FR" sz="1200" b="1" dirty="0">
                  <a:solidFill>
                    <a:srgbClr val="FFFFFF"/>
                  </a:solidFill>
                </a:rPr>
                <a:t>PFL 15% </a:t>
              </a:r>
              <a:endParaRPr lang="fr-FR" sz="1200" dirty="0">
                <a:latin typeface="Times New Roman"/>
                <a:ea typeface="Times New Roman"/>
              </a:endParaRPr>
            </a:p>
          </p:txBody>
        </p:sp>
      </p:grpSp>
      <p:sp>
        <p:nvSpPr>
          <p:cNvPr id="40" name="ZoneTexte 27"/>
          <p:cNvSpPr txBox="1"/>
          <p:nvPr/>
        </p:nvSpPr>
        <p:spPr>
          <a:xfrm>
            <a:off x="3031079" y="4005885"/>
            <a:ext cx="1180881" cy="276999"/>
          </a:xfrm>
          <a:prstGeom prst="rect">
            <a:avLst/>
          </a:prstGeom>
          <a:solidFill>
            <a:srgbClr val="00B050"/>
          </a:solidFill>
          <a:ln>
            <a:noFill/>
          </a:ln>
        </p:spPr>
        <p:txBody>
          <a:bodyPr wrap="square" rtlCol="0">
            <a:spAutoFit/>
          </a:bodyPr>
          <a:lstStyle/>
          <a:p>
            <a:pPr algn="ctr">
              <a:spcAft>
                <a:spcPts val="0"/>
              </a:spcAft>
            </a:pPr>
            <a:r>
              <a:rPr lang="fr-FR" sz="1200" b="1" dirty="0">
                <a:solidFill>
                  <a:srgbClr val="FFFFFF"/>
                </a:solidFill>
              </a:rPr>
              <a:t>PFL 35% </a:t>
            </a:r>
            <a:endParaRPr lang="fr-FR" sz="1200" dirty="0">
              <a:effectLst/>
              <a:latin typeface="Times New Roman"/>
              <a:ea typeface="Times New Roman"/>
            </a:endParaRPr>
          </a:p>
        </p:txBody>
      </p:sp>
      <p:sp>
        <p:nvSpPr>
          <p:cNvPr id="41" name="ZoneTexte 28"/>
          <p:cNvSpPr txBox="1"/>
          <p:nvPr/>
        </p:nvSpPr>
        <p:spPr>
          <a:xfrm>
            <a:off x="4230725" y="4002500"/>
            <a:ext cx="1061207" cy="277000"/>
          </a:xfrm>
          <a:prstGeom prst="rect">
            <a:avLst/>
          </a:prstGeom>
          <a:solidFill>
            <a:srgbClr val="92D050"/>
          </a:solidFill>
        </p:spPr>
        <p:txBody>
          <a:bodyPr wrap="square" rtlCol="0">
            <a:spAutoFit/>
          </a:bodyPr>
          <a:lstStyle/>
          <a:p>
            <a:pPr algn="ctr">
              <a:spcAft>
                <a:spcPts val="0"/>
              </a:spcAft>
            </a:pPr>
            <a:r>
              <a:rPr lang="fr-FR" sz="1200" b="1" dirty="0">
                <a:solidFill>
                  <a:srgbClr val="FFFFFF"/>
                </a:solidFill>
              </a:rPr>
              <a:t>PFL 15% </a:t>
            </a:r>
            <a:endParaRPr lang="fr-FR" sz="1200" dirty="0">
              <a:latin typeface="Times New Roman"/>
              <a:ea typeface="Times New Roman"/>
            </a:endParaRPr>
          </a:p>
        </p:txBody>
      </p:sp>
      <p:sp>
        <p:nvSpPr>
          <p:cNvPr id="42" name="ZoneTexte 29"/>
          <p:cNvSpPr txBox="1"/>
          <p:nvPr/>
        </p:nvSpPr>
        <p:spPr>
          <a:xfrm>
            <a:off x="3031079" y="4279500"/>
            <a:ext cx="2260853" cy="316611"/>
          </a:xfrm>
          <a:prstGeom prst="rect">
            <a:avLst/>
          </a:prstGeom>
          <a:solidFill>
            <a:schemeClr val="accent3">
              <a:lumMod val="60000"/>
              <a:lumOff val="40000"/>
            </a:schemeClr>
          </a:solidFill>
        </p:spPr>
        <p:txBody>
          <a:bodyPr wrap="square" rtlCol="0">
            <a:spAutoFit/>
          </a:bodyPr>
          <a:lstStyle/>
          <a:p>
            <a:pPr algn="ctr">
              <a:spcAft>
                <a:spcPts val="0"/>
              </a:spcAft>
            </a:pPr>
            <a:r>
              <a:rPr lang="fr-FR" sz="1400" b="1" dirty="0">
                <a:solidFill>
                  <a:srgbClr val="FFFFFF"/>
                </a:solidFill>
                <a:latin typeface="Arial Narrow"/>
              </a:rPr>
              <a:t>o</a:t>
            </a:r>
            <a:r>
              <a:rPr lang="fr-FR" sz="1400" b="1" kern="1200" dirty="0">
                <a:solidFill>
                  <a:srgbClr val="FFFFFF"/>
                </a:solidFill>
                <a:effectLst/>
                <a:latin typeface="Arial Narrow"/>
              </a:rPr>
              <a:t>u Barème progressif de l’IR</a:t>
            </a:r>
            <a:endParaRPr lang="fr-FR" sz="1400" b="1" dirty="0">
              <a:effectLst/>
              <a:latin typeface="Times New Roman"/>
              <a:ea typeface="Times New Roman"/>
            </a:endParaRPr>
          </a:p>
        </p:txBody>
      </p:sp>
      <p:cxnSp>
        <p:nvCxnSpPr>
          <p:cNvPr id="43" name="Connecteur droit avec flèche 42"/>
          <p:cNvCxnSpPr/>
          <p:nvPr/>
        </p:nvCxnSpPr>
        <p:spPr>
          <a:xfrm>
            <a:off x="2679618" y="3921520"/>
            <a:ext cx="3097610" cy="0"/>
          </a:xfrm>
          <a:prstGeom prst="straightConnector1">
            <a:avLst/>
          </a:prstGeom>
          <a:noFill/>
          <a:ln w="19050" cap="flat" cmpd="sng" algn="ctr">
            <a:solidFill>
              <a:srgbClr val="85203C"/>
            </a:solidFill>
            <a:prstDash val="solid"/>
            <a:tailEnd type="arrow"/>
          </a:ln>
          <a:effectLst/>
        </p:spPr>
      </p:cxnSp>
      <p:cxnSp>
        <p:nvCxnSpPr>
          <p:cNvPr id="44" name="Connecteur droit 43"/>
          <p:cNvCxnSpPr/>
          <p:nvPr/>
        </p:nvCxnSpPr>
        <p:spPr>
          <a:xfrm>
            <a:off x="5308196" y="3805950"/>
            <a:ext cx="0" cy="231140"/>
          </a:xfrm>
          <a:prstGeom prst="line">
            <a:avLst/>
          </a:prstGeom>
          <a:noFill/>
          <a:ln w="19050" cap="flat" cmpd="sng" algn="ctr">
            <a:solidFill>
              <a:schemeClr val="accent2">
                <a:lumMod val="75000"/>
              </a:schemeClr>
            </a:solidFill>
            <a:prstDash val="solid"/>
          </a:ln>
          <a:effectLst/>
        </p:spPr>
      </p:cxnSp>
      <p:cxnSp>
        <p:nvCxnSpPr>
          <p:cNvPr id="45" name="Connecteur droit 44"/>
          <p:cNvCxnSpPr/>
          <p:nvPr/>
        </p:nvCxnSpPr>
        <p:spPr>
          <a:xfrm>
            <a:off x="4208481" y="3805950"/>
            <a:ext cx="0" cy="231140"/>
          </a:xfrm>
          <a:prstGeom prst="line">
            <a:avLst/>
          </a:prstGeom>
          <a:noFill/>
          <a:ln w="19050" cap="flat" cmpd="sng" algn="ctr">
            <a:solidFill>
              <a:schemeClr val="accent2">
                <a:lumMod val="75000"/>
              </a:schemeClr>
            </a:solidFill>
            <a:prstDash val="solid"/>
          </a:ln>
          <a:effectLst/>
        </p:spPr>
      </p:cxnSp>
      <p:cxnSp>
        <p:nvCxnSpPr>
          <p:cNvPr id="46" name="Connecteur droit 45"/>
          <p:cNvCxnSpPr/>
          <p:nvPr/>
        </p:nvCxnSpPr>
        <p:spPr>
          <a:xfrm>
            <a:off x="3003940" y="3797117"/>
            <a:ext cx="0" cy="231140"/>
          </a:xfrm>
          <a:prstGeom prst="line">
            <a:avLst/>
          </a:prstGeom>
          <a:noFill/>
          <a:ln w="19050" cap="flat" cmpd="sng" algn="ctr">
            <a:solidFill>
              <a:schemeClr val="accent2">
                <a:lumMod val="75000"/>
              </a:schemeClr>
            </a:solidFill>
            <a:prstDash val="solid"/>
          </a:ln>
          <a:effectLst/>
        </p:spPr>
      </p:cxnSp>
      <p:sp>
        <p:nvSpPr>
          <p:cNvPr id="47" name="ZoneTexte 46"/>
          <p:cNvSpPr txBox="1"/>
          <p:nvPr/>
        </p:nvSpPr>
        <p:spPr>
          <a:xfrm>
            <a:off x="2545117" y="3600259"/>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Ouverture</a:t>
            </a:r>
          </a:p>
        </p:txBody>
      </p:sp>
      <p:sp>
        <p:nvSpPr>
          <p:cNvPr id="48" name="ZoneTexte 47"/>
          <p:cNvSpPr txBox="1"/>
          <p:nvPr/>
        </p:nvSpPr>
        <p:spPr>
          <a:xfrm>
            <a:off x="3920449" y="3590871"/>
            <a:ext cx="795567"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4 ans</a:t>
            </a:r>
          </a:p>
        </p:txBody>
      </p:sp>
      <p:sp>
        <p:nvSpPr>
          <p:cNvPr id="49" name="ZoneTexte 48"/>
          <p:cNvSpPr txBox="1"/>
          <p:nvPr/>
        </p:nvSpPr>
        <p:spPr>
          <a:xfrm>
            <a:off x="5020164" y="3590871"/>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8 ans</a:t>
            </a:r>
          </a:p>
        </p:txBody>
      </p:sp>
      <p:sp>
        <p:nvSpPr>
          <p:cNvPr id="53" name="ZoneTexte 52"/>
          <p:cNvSpPr txBox="1">
            <a:spLocks noChangeArrowheads="1"/>
          </p:cNvSpPr>
          <p:nvPr/>
        </p:nvSpPr>
        <p:spPr bwMode="auto">
          <a:xfrm>
            <a:off x="1836639" y="3070443"/>
            <a:ext cx="4535561"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Pour les contrats souscrits </a:t>
            </a:r>
            <a:r>
              <a:rPr lang="fr-FR" altLang="fr-FR" sz="1333" dirty="0">
                <a:solidFill>
                  <a:srgbClr val="FF0000"/>
                </a:solidFill>
                <a:latin typeface="Kristen ITC" panose="03050502040202030202" pitchFamily="66" charset="0"/>
              </a:rPr>
              <a:t>à compter de cette date</a:t>
            </a:r>
            <a:r>
              <a:rPr lang="fr-FR" altLang="fr-FR" sz="1333" dirty="0">
                <a:solidFill>
                  <a:prstClr val="black"/>
                </a:solidFill>
                <a:latin typeface="Kristen ITC" panose="03050502040202030202" pitchFamily="66" charset="0"/>
              </a:rPr>
              <a:t>, la fiscalité évolue…</a:t>
            </a:r>
          </a:p>
        </p:txBody>
      </p:sp>
      <p:pic>
        <p:nvPicPr>
          <p:cNvPr id="54" name="Image 53"/>
          <p:cNvPicPr>
            <a:picLocks noChangeAspect="1"/>
          </p:cNvPicPr>
          <p:nvPr/>
        </p:nvPicPr>
        <p:blipFill>
          <a:blip r:embed="rId2"/>
          <a:stretch>
            <a:fillRect/>
          </a:stretch>
        </p:blipFill>
        <p:spPr>
          <a:xfrm>
            <a:off x="5973947" y="738583"/>
            <a:ext cx="369581" cy="369581"/>
          </a:xfrm>
          <a:prstGeom prst="rect">
            <a:avLst/>
          </a:prstGeom>
        </p:spPr>
      </p:pic>
      <p:sp>
        <p:nvSpPr>
          <p:cNvPr id="56" name="Pensées 55"/>
          <p:cNvSpPr/>
          <p:nvPr/>
        </p:nvSpPr>
        <p:spPr>
          <a:xfrm>
            <a:off x="5973947" y="2887840"/>
            <a:ext cx="1982429" cy="1133828"/>
          </a:xfrm>
          <a:prstGeom prst="cloudCallout">
            <a:avLst>
              <a:gd name="adj1" fmla="val -66196"/>
              <a:gd name="adj2" fmla="val 60746"/>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t>La durée de détention est maintenant calculée à compter de la date d’ouverture …  </a:t>
            </a:r>
          </a:p>
        </p:txBody>
      </p:sp>
      <p:sp>
        <p:nvSpPr>
          <p:cNvPr id="50" name="Pensées 49"/>
          <p:cNvSpPr/>
          <p:nvPr/>
        </p:nvSpPr>
        <p:spPr>
          <a:xfrm>
            <a:off x="6221181" y="980728"/>
            <a:ext cx="1951219" cy="1044525"/>
          </a:xfrm>
          <a:prstGeom prst="cloudCallout">
            <a:avLst>
              <a:gd name="adj1" fmla="val -66196"/>
              <a:gd name="adj2" fmla="val 607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t>La durée de détention est une durée moyenne pondérée, issue d’un calcul complexe…  </a:t>
            </a:r>
          </a:p>
        </p:txBody>
      </p:sp>
      <p:sp>
        <p:nvSpPr>
          <p:cNvPr id="37" name="Rectangle 36">
            <a:extLst>
              <a:ext uri="{FF2B5EF4-FFF2-40B4-BE49-F238E27FC236}">
                <a16:creationId xmlns:a16="http://schemas.microsoft.com/office/drawing/2014/main" id="{3527408A-3E97-407C-9D8A-B7C28C072627}"/>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39" name="Image 2" descr="cid:image008.jpg@01D7596C.B409CC40">
            <a:extLst>
              <a:ext uri="{FF2B5EF4-FFF2-40B4-BE49-F238E27FC236}">
                <a16:creationId xmlns:a16="http://schemas.microsoft.com/office/drawing/2014/main" id="{5233EB06-1B67-45DB-8C09-D4FAA98709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54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75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75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75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75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750"/>
                                        <p:tgtEl>
                                          <p:spTgt spid="4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750"/>
                                        <p:tgtEl>
                                          <p:spTgt spid="4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750"/>
                                        <p:tgtEl>
                                          <p:spTgt spid="42"/>
                                        </p:tgtEl>
                                      </p:cBhvr>
                                    </p:animEffect>
                                  </p:childTnLst>
                                </p:cTn>
                              </p:par>
                              <p:par>
                                <p:cTn id="29" presetID="10"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750"/>
                                        <p:tgtEl>
                                          <p:spTgt spid="43"/>
                                        </p:tgtEl>
                                      </p:cBhvr>
                                    </p:animEffect>
                                  </p:childTnLst>
                                </p:cTn>
                              </p:par>
                              <p:par>
                                <p:cTn id="32" presetID="10" presetClass="entr" presetSubtype="0" fill="hold"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750"/>
                                        <p:tgtEl>
                                          <p:spTgt spid="44"/>
                                        </p:tgtEl>
                                      </p:cBhvr>
                                    </p:animEffect>
                                  </p:childTnLst>
                                </p:cTn>
                              </p:par>
                              <p:par>
                                <p:cTn id="35" presetID="10"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750"/>
                                        <p:tgtEl>
                                          <p:spTgt spid="45"/>
                                        </p:tgtEl>
                                      </p:cBhvr>
                                    </p:animEffect>
                                  </p:childTnLst>
                                </p:cTn>
                              </p:par>
                              <p:par>
                                <p:cTn id="38" presetID="10"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750"/>
                                        <p:tgtEl>
                                          <p:spTgt spid="4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750"/>
                                        <p:tgtEl>
                                          <p:spTgt spid="4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750"/>
                                        <p:tgtEl>
                                          <p:spTgt spid="4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750"/>
                                        <p:tgtEl>
                                          <p:spTgt spid="4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750"/>
                                        <p:tgtEl>
                                          <p:spTgt spid="53"/>
                                        </p:tgtEl>
                                      </p:cBhvr>
                                    </p:animEffect>
                                  </p:childTnLst>
                                </p:cTn>
                              </p:par>
                              <p:par>
                                <p:cTn id="53" presetID="10" presetClass="entr" presetSubtype="0" fill="hold"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75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750"/>
                                        <p:tgtEl>
                                          <p:spTgt spid="5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P spid="16" grpId="0"/>
      <p:bldP spid="40" grpId="0" animBg="1"/>
      <p:bldP spid="41" grpId="0" animBg="1"/>
      <p:bldP spid="42" grpId="0" animBg="1"/>
      <p:bldP spid="47" grpId="0"/>
      <p:bldP spid="48" grpId="0"/>
      <p:bldP spid="49" grpId="0"/>
      <p:bldP spid="53" grpId="0"/>
      <p:bldP spid="56" grpId="0" animBg="1"/>
      <p:bldP spid="5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Au commencement, il n’y a rien … et puis</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 EN CAS DE VIE </a:t>
            </a:r>
            <a:endParaRPr lang="fr-FR" altLang="fr-FR" sz="2400" dirty="0">
              <a:solidFill>
                <a:prstClr val="black"/>
              </a:solidFill>
              <a:latin typeface="Berlin Sans FB" panose="020E0602020502020306" pitchFamily="34" charset="0"/>
            </a:endParaRPr>
          </a:p>
        </p:txBody>
      </p:sp>
      <p:sp>
        <p:nvSpPr>
          <p:cNvPr id="12" name="ZoneTexte 11"/>
          <p:cNvSpPr txBox="1">
            <a:spLocks noChangeArrowheads="1"/>
          </p:cNvSpPr>
          <p:nvPr/>
        </p:nvSpPr>
        <p:spPr bwMode="auto">
          <a:xfrm>
            <a:off x="107504" y="1414787"/>
            <a:ext cx="1565009"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1er Janvier 1983</a:t>
            </a:r>
          </a:p>
        </p:txBody>
      </p:sp>
      <p:sp>
        <p:nvSpPr>
          <p:cNvPr id="13" name="ZoneTexte 12"/>
          <p:cNvSpPr txBox="1">
            <a:spLocks noChangeArrowheads="1"/>
          </p:cNvSpPr>
          <p:nvPr/>
        </p:nvSpPr>
        <p:spPr bwMode="auto">
          <a:xfrm>
            <a:off x="106214" y="3140968"/>
            <a:ext cx="15854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1</a:t>
            </a:r>
            <a:r>
              <a:rPr lang="fr-FR" altLang="fr-FR" sz="1333" b="1" baseline="30000" dirty="0">
                <a:solidFill>
                  <a:prstClr val="black"/>
                </a:solidFill>
                <a:latin typeface="Kristen ITC" panose="03050502040202030202" pitchFamily="66" charset="0"/>
              </a:rPr>
              <a:t>er</a:t>
            </a:r>
            <a:r>
              <a:rPr lang="fr-FR" altLang="fr-FR" sz="1333" b="1" dirty="0">
                <a:solidFill>
                  <a:prstClr val="black"/>
                </a:solidFill>
                <a:latin typeface="Kristen ITC" panose="03050502040202030202" pitchFamily="66" charset="0"/>
              </a:rPr>
              <a:t> Janvier 1990</a:t>
            </a:r>
          </a:p>
        </p:txBody>
      </p:sp>
      <p:sp>
        <p:nvSpPr>
          <p:cNvPr id="14" name="ZoneTexte 13"/>
          <p:cNvSpPr txBox="1">
            <a:spLocks noChangeArrowheads="1"/>
          </p:cNvSpPr>
          <p:nvPr/>
        </p:nvSpPr>
        <p:spPr bwMode="auto">
          <a:xfrm>
            <a:off x="-36512" y="4787730"/>
            <a:ext cx="2102462"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26 septembre 1997</a:t>
            </a:r>
          </a:p>
        </p:txBody>
      </p:sp>
      <p:sp>
        <p:nvSpPr>
          <p:cNvPr id="16" name="ZoneTexte 15"/>
          <p:cNvSpPr txBox="1">
            <a:spLocks noChangeArrowheads="1"/>
          </p:cNvSpPr>
          <p:nvPr/>
        </p:nvSpPr>
        <p:spPr bwMode="auto">
          <a:xfrm>
            <a:off x="1835696" y="1317559"/>
            <a:ext cx="4535561"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Pour les contrats souscrits </a:t>
            </a:r>
            <a:r>
              <a:rPr lang="fr-FR" altLang="fr-FR" sz="1333" dirty="0">
                <a:solidFill>
                  <a:srgbClr val="FF0000"/>
                </a:solidFill>
                <a:latin typeface="Kristen ITC" panose="03050502040202030202" pitchFamily="66" charset="0"/>
              </a:rPr>
              <a:t>à compter de cette date</a:t>
            </a:r>
            <a:r>
              <a:rPr lang="fr-FR" altLang="fr-FR" sz="1333" dirty="0">
                <a:solidFill>
                  <a:prstClr val="black"/>
                </a:solidFill>
                <a:latin typeface="Kristen ITC" panose="03050502040202030202" pitchFamily="66" charset="0"/>
              </a:rPr>
              <a:t>, les plus-values en cas de rachat sont soumises à l’IR</a:t>
            </a:r>
          </a:p>
        </p:txBody>
      </p:sp>
      <p:sp>
        <p:nvSpPr>
          <p:cNvPr id="20" name="ZoneTexte 30"/>
          <p:cNvSpPr txBox="1"/>
          <p:nvPr/>
        </p:nvSpPr>
        <p:spPr>
          <a:xfrm>
            <a:off x="6306366" y="2979461"/>
            <a:ext cx="1849368" cy="861774"/>
          </a:xfrm>
          <a:prstGeom prst="rect">
            <a:avLst/>
          </a:prstGeom>
          <a:noFill/>
        </p:spPr>
        <p:txBody>
          <a:bodyPr wrap="square" rtlCol="0">
            <a:spAutoFit/>
          </a:bodyPr>
          <a:lstStyle/>
          <a:p>
            <a:pPr algn="ctr">
              <a:spcAft>
                <a:spcPts val="0"/>
              </a:spcAft>
            </a:pPr>
            <a:r>
              <a:rPr lang="fr-FR" sz="1000" kern="1200" dirty="0">
                <a:solidFill>
                  <a:srgbClr val="000000"/>
                </a:solidFill>
                <a:effectLst/>
                <a:latin typeface="Arial Narrow"/>
                <a:ea typeface="+mn-ea"/>
                <a:cs typeface="+mn-cs"/>
              </a:rPr>
              <a:t>(*) Après application d’un abattement annuel de 4 600 € pour une personne seule ou 9 200 € pour un couple soumis à imposition commune </a:t>
            </a:r>
            <a:endParaRPr lang="fr-FR" sz="1200" dirty="0">
              <a:effectLst/>
              <a:latin typeface="Times New Roman"/>
              <a:ea typeface="Times New Roman"/>
            </a:endParaRPr>
          </a:p>
        </p:txBody>
      </p:sp>
      <p:sp>
        <p:nvSpPr>
          <p:cNvPr id="17" name="ZoneTexte 27"/>
          <p:cNvSpPr txBox="1"/>
          <p:nvPr/>
        </p:nvSpPr>
        <p:spPr>
          <a:xfrm>
            <a:off x="2987676" y="2386908"/>
            <a:ext cx="720080" cy="276999"/>
          </a:xfrm>
          <a:prstGeom prst="rect">
            <a:avLst/>
          </a:prstGeom>
          <a:solidFill>
            <a:schemeClr val="tx2">
              <a:lumMod val="60000"/>
              <a:lumOff val="40000"/>
            </a:schemeClr>
          </a:solidFill>
          <a:ln>
            <a:noFill/>
          </a:ln>
        </p:spPr>
        <p:txBody>
          <a:bodyPr wrap="square" rtlCol="0">
            <a:spAutoFit/>
          </a:bodyPr>
          <a:lstStyle/>
          <a:p>
            <a:pPr algn="ctr">
              <a:spcAft>
                <a:spcPts val="0"/>
              </a:spcAft>
            </a:pPr>
            <a:r>
              <a:rPr lang="fr-FR" sz="1200" b="1" dirty="0">
                <a:solidFill>
                  <a:srgbClr val="FFFFFF"/>
                </a:solidFill>
              </a:rPr>
              <a:t>PFL 45% </a:t>
            </a:r>
            <a:endParaRPr lang="fr-FR" sz="1200" dirty="0">
              <a:effectLst/>
              <a:latin typeface="Times New Roman"/>
              <a:ea typeface="Times New Roman"/>
            </a:endParaRPr>
          </a:p>
        </p:txBody>
      </p:sp>
      <p:sp>
        <p:nvSpPr>
          <p:cNvPr id="18" name="ZoneTexte 28"/>
          <p:cNvSpPr txBox="1"/>
          <p:nvPr/>
        </p:nvSpPr>
        <p:spPr>
          <a:xfrm>
            <a:off x="3740938" y="2383523"/>
            <a:ext cx="740315" cy="276999"/>
          </a:xfrm>
          <a:prstGeom prst="rect">
            <a:avLst/>
          </a:prstGeom>
          <a:solidFill>
            <a:srgbClr val="00B0F0"/>
          </a:solidFill>
        </p:spPr>
        <p:txBody>
          <a:bodyPr wrap="square" rtlCol="0">
            <a:spAutoFit/>
          </a:bodyPr>
          <a:lstStyle/>
          <a:p>
            <a:pPr algn="ctr">
              <a:spcAft>
                <a:spcPts val="0"/>
              </a:spcAft>
            </a:pPr>
            <a:r>
              <a:rPr lang="fr-FR" sz="1200" b="1" dirty="0">
                <a:solidFill>
                  <a:srgbClr val="FFFFFF"/>
                </a:solidFill>
              </a:rPr>
              <a:t>PFL 25% </a:t>
            </a:r>
            <a:endParaRPr lang="fr-FR" sz="1200" dirty="0">
              <a:latin typeface="Times New Roman"/>
              <a:ea typeface="Times New Roman"/>
            </a:endParaRPr>
          </a:p>
        </p:txBody>
      </p:sp>
      <p:cxnSp>
        <p:nvCxnSpPr>
          <p:cNvPr id="21" name="Connecteur droit avec flèche 20"/>
          <p:cNvCxnSpPr/>
          <p:nvPr/>
        </p:nvCxnSpPr>
        <p:spPr>
          <a:xfrm>
            <a:off x="2663354" y="2302543"/>
            <a:ext cx="3097610" cy="0"/>
          </a:xfrm>
          <a:prstGeom prst="straightConnector1">
            <a:avLst/>
          </a:prstGeom>
          <a:noFill/>
          <a:ln w="19050" cap="flat" cmpd="sng" algn="ctr">
            <a:solidFill>
              <a:srgbClr val="85203C"/>
            </a:solidFill>
            <a:prstDash val="solid"/>
            <a:tailEnd type="arrow"/>
          </a:ln>
          <a:effectLst/>
        </p:spPr>
      </p:cxnSp>
      <p:cxnSp>
        <p:nvCxnSpPr>
          <p:cNvPr id="22" name="Connecteur droit 21"/>
          <p:cNvCxnSpPr/>
          <p:nvPr/>
        </p:nvCxnSpPr>
        <p:spPr>
          <a:xfrm>
            <a:off x="5291932" y="2186973"/>
            <a:ext cx="0" cy="231140"/>
          </a:xfrm>
          <a:prstGeom prst="line">
            <a:avLst/>
          </a:prstGeom>
          <a:noFill/>
          <a:ln w="19050" cap="flat" cmpd="sng" algn="ctr">
            <a:solidFill>
              <a:schemeClr val="accent2">
                <a:lumMod val="75000"/>
              </a:schemeClr>
            </a:solidFill>
            <a:prstDash val="solid"/>
          </a:ln>
          <a:effectLst/>
        </p:spPr>
      </p:cxnSp>
      <p:cxnSp>
        <p:nvCxnSpPr>
          <p:cNvPr id="23" name="Connecteur droit 22"/>
          <p:cNvCxnSpPr/>
          <p:nvPr/>
        </p:nvCxnSpPr>
        <p:spPr>
          <a:xfrm>
            <a:off x="4499992" y="2186973"/>
            <a:ext cx="0" cy="231140"/>
          </a:xfrm>
          <a:prstGeom prst="line">
            <a:avLst/>
          </a:prstGeom>
          <a:noFill/>
          <a:ln w="19050" cap="flat" cmpd="sng" algn="ctr">
            <a:solidFill>
              <a:schemeClr val="accent2">
                <a:lumMod val="75000"/>
              </a:schemeClr>
            </a:solidFill>
            <a:prstDash val="solid"/>
          </a:ln>
          <a:effectLst/>
        </p:spPr>
      </p:cxnSp>
      <p:cxnSp>
        <p:nvCxnSpPr>
          <p:cNvPr id="24" name="Connecteur droit 23"/>
          <p:cNvCxnSpPr/>
          <p:nvPr/>
        </p:nvCxnSpPr>
        <p:spPr>
          <a:xfrm>
            <a:off x="2987676" y="2178140"/>
            <a:ext cx="0" cy="231140"/>
          </a:xfrm>
          <a:prstGeom prst="line">
            <a:avLst/>
          </a:prstGeom>
          <a:noFill/>
          <a:ln w="19050" cap="flat" cmpd="sng" algn="ctr">
            <a:solidFill>
              <a:schemeClr val="accent2">
                <a:lumMod val="75000"/>
              </a:schemeClr>
            </a:solidFill>
            <a:prstDash val="solid"/>
          </a:ln>
          <a:effectLst/>
        </p:spPr>
      </p:cxnSp>
      <p:sp>
        <p:nvSpPr>
          <p:cNvPr id="25" name="ZoneTexte 24"/>
          <p:cNvSpPr txBox="1"/>
          <p:nvPr/>
        </p:nvSpPr>
        <p:spPr>
          <a:xfrm>
            <a:off x="2528853" y="1981282"/>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Ouverture</a:t>
            </a:r>
          </a:p>
        </p:txBody>
      </p:sp>
      <p:sp>
        <p:nvSpPr>
          <p:cNvPr id="26" name="ZoneTexte 25"/>
          <p:cNvSpPr txBox="1"/>
          <p:nvPr/>
        </p:nvSpPr>
        <p:spPr>
          <a:xfrm>
            <a:off x="4211812" y="1971894"/>
            <a:ext cx="795567"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4 ans</a:t>
            </a:r>
          </a:p>
        </p:txBody>
      </p:sp>
      <p:sp>
        <p:nvSpPr>
          <p:cNvPr id="27" name="ZoneTexte 26"/>
          <p:cNvSpPr txBox="1"/>
          <p:nvPr/>
        </p:nvSpPr>
        <p:spPr>
          <a:xfrm>
            <a:off x="5003900" y="1971894"/>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6 ans</a:t>
            </a:r>
          </a:p>
        </p:txBody>
      </p:sp>
      <p:cxnSp>
        <p:nvCxnSpPr>
          <p:cNvPr id="29" name="Connecteur droit 28"/>
          <p:cNvCxnSpPr/>
          <p:nvPr/>
        </p:nvCxnSpPr>
        <p:spPr>
          <a:xfrm>
            <a:off x="3707756" y="2186973"/>
            <a:ext cx="0" cy="231140"/>
          </a:xfrm>
          <a:prstGeom prst="line">
            <a:avLst/>
          </a:prstGeom>
          <a:noFill/>
          <a:ln w="19050" cap="flat" cmpd="sng" algn="ctr">
            <a:solidFill>
              <a:schemeClr val="accent2">
                <a:lumMod val="75000"/>
              </a:schemeClr>
            </a:solidFill>
            <a:prstDash val="solid"/>
          </a:ln>
          <a:effectLst/>
        </p:spPr>
      </p:cxnSp>
      <p:sp>
        <p:nvSpPr>
          <p:cNvPr id="30" name="ZoneTexte 29"/>
          <p:cNvSpPr txBox="1"/>
          <p:nvPr/>
        </p:nvSpPr>
        <p:spPr>
          <a:xfrm>
            <a:off x="3419724" y="1975404"/>
            <a:ext cx="795567"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2 ans</a:t>
            </a:r>
          </a:p>
        </p:txBody>
      </p:sp>
      <p:sp>
        <p:nvSpPr>
          <p:cNvPr id="31" name="ZoneTexte 28"/>
          <p:cNvSpPr txBox="1"/>
          <p:nvPr/>
        </p:nvSpPr>
        <p:spPr>
          <a:xfrm>
            <a:off x="4507139" y="2386908"/>
            <a:ext cx="784793" cy="276999"/>
          </a:xfrm>
          <a:prstGeom prst="rect">
            <a:avLst/>
          </a:prstGeom>
          <a:solidFill>
            <a:schemeClr val="tx2">
              <a:lumMod val="40000"/>
              <a:lumOff val="60000"/>
            </a:schemeClr>
          </a:solidFill>
        </p:spPr>
        <p:txBody>
          <a:bodyPr wrap="square" rtlCol="0">
            <a:spAutoFit/>
          </a:bodyPr>
          <a:lstStyle/>
          <a:p>
            <a:pPr algn="ctr">
              <a:spcAft>
                <a:spcPts val="0"/>
              </a:spcAft>
            </a:pPr>
            <a:r>
              <a:rPr lang="fr-FR" sz="1200" b="1" dirty="0">
                <a:solidFill>
                  <a:srgbClr val="FFFFFF"/>
                </a:solidFill>
              </a:rPr>
              <a:t>PFL 15% </a:t>
            </a:r>
            <a:endParaRPr lang="fr-FR" sz="1200" dirty="0">
              <a:latin typeface="Times New Roman"/>
              <a:ea typeface="Times New Roman"/>
            </a:endParaRPr>
          </a:p>
        </p:txBody>
      </p:sp>
      <p:sp>
        <p:nvSpPr>
          <p:cNvPr id="40" name="ZoneTexte 27"/>
          <p:cNvSpPr txBox="1"/>
          <p:nvPr/>
        </p:nvSpPr>
        <p:spPr>
          <a:xfrm>
            <a:off x="3031079" y="4005885"/>
            <a:ext cx="1180881" cy="276999"/>
          </a:xfrm>
          <a:prstGeom prst="rect">
            <a:avLst/>
          </a:prstGeom>
          <a:solidFill>
            <a:srgbClr val="00B050"/>
          </a:solidFill>
          <a:ln>
            <a:noFill/>
          </a:ln>
        </p:spPr>
        <p:txBody>
          <a:bodyPr wrap="square" rtlCol="0">
            <a:spAutoFit/>
          </a:bodyPr>
          <a:lstStyle/>
          <a:p>
            <a:pPr algn="ctr">
              <a:spcAft>
                <a:spcPts val="0"/>
              </a:spcAft>
            </a:pPr>
            <a:r>
              <a:rPr lang="fr-FR" sz="1200" b="1" dirty="0">
                <a:solidFill>
                  <a:srgbClr val="FFFFFF"/>
                </a:solidFill>
              </a:rPr>
              <a:t>PFL 35% </a:t>
            </a:r>
            <a:endParaRPr lang="fr-FR" sz="1200" dirty="0">
              <a:effectLst/>
              <a:latin typeface="Times New Roman"/>
              <a:ea typeface="Times New Roman"/>
            </a:endParaRPr>
          </a:p>
        </p:txBody>
      </p:sp>
      <p:sp>
        <p:nvSpPr>
          <p:cNvPr id="41" name="ZoneTexte 28"/>
          <p:cNvSpPr txBox="1"/>
          <p:nvPr/>
        </p:nvSpPr>
        <p:spPr>
          <a:xfrm>
            <a:off x="4230725" y="4002500"/>
            <a:ext cx="1061207" cy="277000"/>
          </a:xfrm>
          <a:prstGeom prst="rect">
            <a:avLst/>
          </a:prstGeom>
          <a:solidFill>
            <a:srgbClr val="92D050"/>
          </a:solidFill>
        </p:spPr>
        <p:txBody>
          <a:bodyPr wrap="square" rtlCol="0">
            <a:spAutoFit/>
          </a:bodyPr>
          <a:lstStyle/>
          <a:p>
            <a:pPr algn="ctr">
              <a:spcAft>
                <a:spcPts val="0"/>
              </a:spcAft>
            </a:pPr>
            <a:r>
              <a:rPr lang="fr-FR" sz="1200" b="1" dirty="0">
                <a:solidFill>
                  <a:srgbClr val="FFFFFF"/>
                </a:solidFill>
              </a:rPr>
              <a:t>PFL 15% </a:t>
            </a:r>
            <a:endParaRPr lang="fr-FR" sz="1200" dirty="0">
              <a:latin typeface="Times New Roman"/>
              <a:ea typeface="Times New Roman"/>
            </a:endParaRPr>
          </a:p>
        </p:txBody>
      </p:sp>
      <p:cxnSp>
        <p:nvCxnSpPr>
          <p:cNvPr id="43" name="Connecteur droit avec flèche 42"/>
          <p:cNvCxnSpPr/>
          <p:nvPr/>
        </p:nvCxnSpPr>
        <p:spPr>
          <a:xfrm>
            <a:off x="2679618" y="3921520"/>
            <a:ext cx="3097610" cy="0"/>
          </a:xfrm>
          <a:prstGeom prst="straightConnector1">
            <a:avLst/>
          </a:prstGeom>
          <a:noFill/>
          <a:ln w="19050" cap="flat" cmpd="sng" algn="ctr">
            <a:solidFill>
              <a:srgbClr val="85203C"/>
            </a:solidFill>
            <a:prstDash val="solid"/>
            <a:tailEnd type="arrow"/>
          </a:ln>
          <a:effectLst/>
        </p:spPr>
      </p:cxnSp>
      <p:cxnSp>
        <p:nvCxnSpPr>
          <p:cNvPr id="44" name="Connecteur droit 43"/>
          <p:cNvCxnSpPr/>
          <p:nvPr/>
        </p:nvCxnSpPr>
        <p:spPr>
          <a:xfrm>
            <a:off x="5308196" y="3805950"/>
            <a:ext cx="0" cy="231140"/>
          </a:xfrm>
          <a:prstGeom prst="line">
            <a:avLst/>
          </a:prstGeom>
          <a:noFill/>
          <a:ln w="19050" cap="flat" cmpd="sng" algn="ctr">
            <a:solidFill>
              <a:schemeClr val="accent2">
                <a:lumMod val="75000"/>
              </a:schemeClr>
            </a:solidFill>
            <a:prstDash val="solid"/>
          </a:ln>
          <a:effectLst/>
        </p:spPr>
      </p:cxnSp>
      <p:cxnSp>
        <p:nvCxnSpPr>
          <p:cNvPr id="45" name="Connecteur droit 44"/>
          <p:cNvCxnSpPr/>
          <p:nvPr/>
        </p:nvCxnSpPr>
        <p:spPr>
          <a:xfrm>
            <a:off x="4208481" y="3805950"/>
            <a:ext cx="0" cy="231140"/>
          </a:xfrm>
          <a:prstGeom prst="line">
            <a:avLst/>
          </a:prstGeom>
          <a:noFill/>
          <a:ln w="19050" cap="flat" cmpd="sng" algn="ctr">
            <a:solidFill>
              <a:schemeClr val="accent2">
                <a:lumMod val="75000"/>
              </a:schemeClr>
            </a:solidFill>
            <a:prstDash val="solid"/>
          </a:ln>
          <a:effectLst/>
        </p:spPr>
      </p:cxnSp>
      <p:cxnSp>
        <p:nvCxnSpPr>
          <p:cNvPr id="46" name="Connecteur droit 45"/>
          <p:cNvCxnSpPr/>
          <p:nvPr/>
        </p:nvCxnSpPr>
        <p:spPr>
          <a:xfrm>
            <a:off x="3003940" y="3797117"/>
            <a:ext cx="0" cy="231140"/>
          </a:xfrm>
          <a:prstGeom prst="line">
            <a:avLst/>
          </a:prstGeom>
          <a:noFill/>
          <a:ln w="19050" cap="flat" cmpd="sng" algn="ctr">
            <a:solidFill>
              <a:schemeClr val="accent2">
                <a:lumMod val="75000"/>
              </a:schemeClr>
            </a:solidFill>
            <a:prstDash val="solid"/>
          </a:ln>
          <a:effectLst/>
        </p:spPr>
      </p:cxnSp>
      <p:sp>
        <p:nvSpPr>
          <p:cNvPr id="47" name="ZoneTexte 46"/>
          <p:cNvSpPr txBox="1"/>
          <p:nvPr/>
        </p:nvSpPr>
        <p:spPr>
          <a:xfrm>
            <a:off x="2545117" y="3600259"/>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Ouverture</a:t>
            </a:r>
          </a:p>
        </p:txBody>
      </p:sp>
      <p:sp>
        <p:nvSpPr>
          <p:cNvPr id="48" name="ZoneTexte 47"/>
          <p:cNvSpPr txBox="1"/>
          <p:nvPr/>
        </p:nvSpPr>
        <p:spPr>
          <a:xfrm>
            <a:off x="3920449" y="3590871"/>
            <a:ext cx="795567"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4 ans</a:t>
            </a:r>
          </a:p>
        </p:txBody>
      </p:sp>
      <p:sp>
        <p:nvSpPr>
          <p:cNvPr id="49" name="ZoneTexte 48"/>
          <p:cNvSpPr txBox="1"/>
          <p:nvPr/>
        </p:nvSpPr>
        <p:spPr>
          <a:xfrm>
            <a:off x="5020164" y="3590871"/>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8 ans</a:t>
            </a:r>
          </a:p>
        </p:txBody>
      </p:sp>
      <p:sp>
        <p:nvSpPr>
          <p:cNvPr id="53" name="ZoneTexte 52"/>
          <p:cNvSpPr txBox="1">
            <a:spLocks noChangeArrowheads="1"/>
          </p:cNvSpPr>
          <p:nvPr/>
        </p:nvSpPr>
        <p:spPr bwMode="auto">
          <a:xfrm>
            <a:off x="1851318" y="3070443"/>
            <a:ext cx="4535561"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Pour les contrats souscrits </a:t>
            </a:r>
            <a:r>
              <a:rPr lang="fr-FR" altLang="fr-FR" sz="1333" dirty="0">
                <a:solidFill>
                  <a:srgbClr val="FF0000"/>
                </a:solidFill>
                <a:latin typeface="Kristen ITC" panose="03050502040202030202" pitchFamily="66" charset="0"/>
              </a:rPr>
              <a:t>à compter de cette date</a:t>
            </a:r>
            <a:r>
              <a:rPr lang="fr-FR" altLang="fr-FR" sz="1333" dirty="0">
                <a:solidFill>
                  <a:prstClr val="black"/>
                </a:solidFill>
                <a:latin typeface="Kristen ITC" panose="03050502040202030202" pitchFamily="66" charset="0"/>
              </a:rPr>
              <a:t>, la fiscalité évolue…</a:t>
            </a:r>
          </a:p>
        </p:txBody>
      </p:sp>
      <p:pic>
        <p:nvPicPr>
          <p:cNvPr id="54" name="Image 53"/>
          <p:cNvPicPr>
            <a:picLocks noChangeAspect="1"/>
          </p:cNvPicPr>
          <p:nvPr/>
        </p:nvPicPr>
        <p:blipFill>
          <a:blip r:embed="rId2"/>
          <a:stretch>
            <a:fillRect/>
          </a:stretch>
        </p:blipFill>
        <p:spPr>
          <a:xfrm>
            <a:off x="5973947" y="738583"/>
            <a:ext cx="369581" cy="369581"/>
          </a:xfrm>
          <a:prstGeom prst="rect">
            <a:avLst/>
          </a:prstGeom>
        </p:spPr>
      </p:pic>
      <p:sp>
        <p:nvSpPr>
          <p:cNvPr id="50" name="ZoneTexte 49"/>
          <p:cNvSpPr txBox="1">
            <a:spLocks noChangeArrowheads="1"/>
          </p:cNvSpPr>
          <p:nvPr/>
        </p:nvSpPr>
        <p:spPr bwMode="auto">
          <a:xfrm>
            <a:off x="1843314" y="4787730"/>
            <a:ext cx="4535561"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On ajoute une taxation supplémentaire au-delà, pour les primes versées à compter de cette date …</a:t>
            </a:r>
          </a:p>
        </p:txBody>
      </p:sp>
      <p:sp>
        <p:nvSpPr>
          <p:cNvPr id="51" name="ZoneTexte 28"/>
          <p:cNvSpPr txBox="1"/>
          <p:nvPr/>
        </p:nvSpPr>
        <p:spPr>
          <a:xfrm>
            <a:off x="5319713" y="4005064"/>
            <a:ext cx="1046798" cy="276999"/>
          </a:xfrm>
          <a:prstGeom prst="rect">
            <a:avLst/>
          </a:prstGeom>
          <a:solidFill>
            <a:srgbClr val="7AE775"/>
          </a:solidFill>
        </p:spPr>
        <p:txBody>
          <a:bodyPr wrap="square" rtlCol="0">
            <a:spAutoFit/>
          </a:bodyPr>
          <a:lstStyle/>
          <a:p>
            <a:pPr algn="ctr">
              <a:spcAft>
                <a:spcPts val="0"/>
              </a:spcAft>
            </a:pPr>
            <a:r>
              <a:rPr lang="fr-FR" sz="1200" b="1" dirty="0">
                <a:solidFill>
                  <a:srgbClr val="FFFFFF"/>
                </a:solidFill>
              </a:rPr>
              <a:t>PFL 7,5% (*) </a:t>
            </a:r>
            <a:endParaRPr lang="fr-FR" sz="1200" dirty="0">
              <a:latin typeface="Times New Roman"/>
              <a:ea typeface="Times New Roman"/>
            </a:endParaRPr>
          </a:p>
        </p:txBody>
      </p:sp>
      <p:sp>
        <p:nvSpPr>
          <p:cNvPr id="52" name="ZoneTexte 28"/>
          <p:cNvSpPr txBox="1"/>
          <p:nvPr/>
        </p:nvSpPr>
        <p:spPr>
          <a:xfrm>
            <a:off x="5304007" y="2387157"/>
            <a:ext cx="1002359" cy="276999"/>
          </a:xfrm>
          <a:prstGeom prst="rect">
            <a:avLst/>
          </a:prstGeom>
          <a:solidFill>
            <a:schemeClr val="accent5">
              <a:lumMod val="60000"/>
              <a:lumOff val="40000"/>
            </a:schemeClr>
          </a:solidFill>
        </p:spPr>
        <p:txBody>
          <a:bodyPr wrap="square" rtlCol="0">
            <a:spAutoFit/>
          </a:bodyPr>
          <a:lstStyle/>
          <a:p>
            <a:pPr algn="ctr">
              <a:spcAft>
                <a:spcPts val="0"/>
              </a:spcAft>
            </a:pPr>
            <a:r>
              <a:rPr lang="fr-FR" sz="1200" b="1" dirty="0">
                <a:solidFill>
                  <a:srgbClr val="FFFFFF"/>
                </a:solidFill>
              </a:rPr>
              <a:t>PFL 7,5% (*) </a:t>
            </a:r>
            <a:endParaRPr lang="fr-FR" sz="1200" dirty="0">
              <a:latin typeface="Times New Roman"/>
              <a:ea typeface="Times New Roman"/>
            </a:endParaRPr>
          </a:p>
        </p:txBody>
      </p:sp>
      <p:sp>
        <p:nvSpPr>
          <p:cNvPr id="59" name="ZoneTexte 29"/>
          <p:cNvSpPr txBox="1"/>
          <p:nvPr/>
        </p:nvSpPr>
        <p:spPr>
          <a:xfrm>
            <a:off x="2987676" y="2660523"/>
            <a:ext cx="2304256" cy="307777"/>
          </a:xfrm>
          <a:prstGeom prst="rect">
            <a:avLst/>
          </a:prstGeom>
          <a:solidFill>
            <a:schemeClr val="accent1">
              <a:lumMod val="40000"/>
              <a:lumOff val="60000"/>
            </a:schemeClr>
          </a:solidFill>
        </p:spPr>
        <p:txBody>
          <a:bodyPr wrap="square" rtlCol="0">
            <a:spAutoFit/>
          </a:bodyPr>
          <a:lstStyle/>
          <a:p>
            <a:pPr algn="ctr">
              <a:spcAft>
                <a:spcPts val="0"/>
              </a:spcAft>
            </a:pPr>
            <a:r>
              <a:rPr lang="fr-FR" sz="1400" b="1" dirty="0">
                <a:solidFill>
                  <a:srgbClr val="FFFFFF"/>
                </a:solidFill>
                <a:latin typeface="Arial Narrow"/>
              </a:rPr>
              <a:t>o</a:t>
            </a:r>
            <a:r>
              <a:rPr lang="fr-FR" sz="1400" b="1" kern="1200" dirty="0">
                <a:solidFill>
                  <a:srgbClr val="FFFFFF"/>
                </a:solidFill>
                <a:effectLst/>
                <a:latin typeface="Arial Narrow"/>
              </a:rPr>
              <a:t>u Barème progressif de l’IR</a:t>
            </a:r>
            <a:endParaRPr lang="fr-FR" sz="1400" b="1" dirty="0">
              <a:effectLst/>
              <a:latin typeface="Times New Roman"/>
              <a:ea typeface="Times New Roman"/>
            </a:endParaRPr>
          </a:p>
        </p:txBody>
      </p:sp>
      <p:sp>
        <p:nvSpPr>
          <p:cNvPr id="55" name="ZoneTexte 29"/>
          <p:cNvSpPr txBox="1"/>
          <p:nvPr/>
        </p:nvSpPr>
        <p:spPr>
          <a:xfrm>
            <a:off x="3031080" y="4273351"/>
            <a:ext cx="2249556" cy="307777"/>
          </a:xfrm>
          <a:prstGeom prst="rect">
            <a:avLst/>
          </a:prstGeom>
          <a:solidFill>
            <a:schemeClr val="accent3">
              <a:lumMod val="60000"/>
              <a:lumOff val="40000"/>
            </a:schemeClr>
          </a:solidFill>
        </p:spPr>
        <p:txBody>
          <a:bodyPr wrap="square" rtlCol="0">
            <a:spAutoFit/>
          </a:bodyPr>
          <a:lstStyle/>
          <a:p>
            <a:pPr algn="ctr">
              <a:spcAft>
                <a:spcPts val="0"/>
              </a:spcAft>
            </a:pPr>
            <a:r>
              <a:rPr lang="fr-FR" sz="1400" b="1" dirty="0">
                <a:solidFill>
                  <a:srgbClr val="FFFFFF"/>
                </a:solidFill>
                <a:latin typeface="Arial Narrow"/>
              </a:rPr>
              <a:t>o</a:t>
            </a:r>
            <a:r>
              <a:rPr lang="fr-FR" sz="1400" b="1" kern="1200" dirty="0">
                <a:solidFill>
                  <a:srgbClr val="FFFFFF"/>
                </a:solidFill>
                <a:effectLst/>
                <a:latin typeface="Arial Narrow"/>
              </a:rPr>
              <a:t>u Barème progressif de l’IR</a:t>
            </a:r>
            <a:endParaRPr lang="fr-FR" sz="1400" b="1" dirty="0">
              <a:effectLst/>
              <a:latin typeface="Times New Roman"/>
              <a:ea typeface="Times New Roman"/>
            </a:endParaRPr>
          </a:p>
        </p:txBody>
      </p:sp>
      <p:sp>
        <p:nvSpPr>
          <p:cNvPr id="42" name="ZoneTexte 29"/>
          <p:cNvSpPr txBox="1"/>
          <p:nvPr/>
        </p:nvSpPr>
        <p:spPr>
          <a:xfrm>
            <a:off x="5280636" y="2660522"/>
            <a:ext cx="1025730" cy="307777"/>
          </a:xfrm>
          <a:prstGeom prst="rect">
            <a:avLst/>
          </a:prstGeom>
          <a:solidFill>
            <a:schemeClr val="tx2">
              <a:lumMod val="20000"/>
              <a:lumOff val="80000"/>
            </a:schemeClr>
          </a:solidFill>
        </p:spPr>
        <p:txBody>
          <a:bodyPr wrap="square" rtlCol="0">
            <a:spAutoFit/>
          </a:bodyPr>
          <a:lstStyle/>
          <a:p>
            <a:pPr algn="ctr">
              <a:spcAft>
                <a:spcPts val="0"/>
              </a:spcAft>
            </a:pPr>
            <a:r>
              <a:rPr lang="fr-FR" sz="1400" b="1" dirty="0">
                <a:solidFill>
                  <a:srgbClr val="FFFFFF"/>
                </a:solidFill>
                <a:latin typeface="Arial Narrow"/>
              </a:rPr>
              <a:t>(*)</a:t>
            </a:r>
            <a:endParaRPr lang="fr-FR" sz="1400" b="1" dirty="0">
              <a:effectLst/>
              <a:latin typeface="Times New Roman"/>
              <a:ea typeface="Times New Roman"/>
            </a:endParaRPr>
          </a:p>
        </p:txBody>
      </p:sp>
      <p:sp>
        <p:nvSpPr>
          <p:cNvPr id="57" name="ZoneTexte 29"/>
          <p:cNvSpPr txBox="1"/>
          <p:nvPr/>
        </p:nvSpPr>
        <p:spPr>
          <a:xfrm>
            <a:off x="5280637" y="4275697"/>
            <a:ext cx="1085874" cy="307777"/>
          </a:xfrm>
          <a:prstGeom prst="rect">
            <a:avLst/>
          </a:prstGeom>
          <a:solidFill>
            <a:schemeClr val="accent3">
              <a:lumMod val="40000"/>
              <a:lumOff val="60000"/>
            </a:schemeClr>
          </a:solidFill>
        </p:spPr>
        <p:txBody>
          <a:bodyPr wrap="square" rtlCol="0">
            <a:spAutoFit/>
          </a:bodyPr>
          <a:lstStyle/>
          <a:p>
            <a:pPr algn="ctr">
              <a:spcAft>
                <a:spcPts val="0"/>
              </a:spcAft>
            </a:pPr>
            <a:r>
              <a:rPr lang="fr-FR" sz="1400" b="1" dirty="0">
                <a:solidFill>
                  <a:srgbClr val="FFFFFF"/>
                </a:solidFill>
                <a:latin typeface="Arial Narrow"/>
              </a:rPr>
              <a:t>(*)</a:t>
            </a:r>
            <a:endParaRPr lang="fr-FR" sz="1400" b="1" dirty="0">
              <a:effectLst/>
              <a:latin typeface="Times New Roman"/>
              <a:ea typeface="Times New Roman"/>
            </a:endParaRPr>
          </a:p>
        </p:txBody>
      </p:sp>
      <p:sp>
        <p:nvSpPr>
          <p:cNvPr id="58" name="ZoneTexte 57"/>
          <p:cNvSpPr txBox="1"/>
          <p:nvPr/>
        </p:nvSpPr>
        <p:spPr>
          <a:xfrm>
            <a:off x="6515856" y="1137027"/>
            <a:ext cx="2231517" cy="1569660"/>
          </a:xfrm>
          <a:prstGeom prst="rect">
            <a:avLst/>
          </a:prstGeom>
          <a:noFill/>
        </p:spPr>
        <p:txBody>
          <a:bodyPr wrap="square" rtlCol="0">
            <a:spAutoFit/>
          </a:bodyPr>
          <a:lstStyle/>
          <a:p>
            <a:r>
              <a:rPr lang="fr-FR" sz="1200" dirty="0">
                <a:solidFill>
                  <a:schemeClr val="accent1">
                    <a:lumMod val="75000"/>
                  </a:schemeClr>
                </a:solidFill>
                <a:effectLst>
                  <a:outerShdw blurRad="38100" dist="38100" dir="2700000" algn="tl">
                    <a:srgbClr val="000000">
                      <a:alpha val="43137"/>
                    </a:srgbClr>
                  </a:outerShdw>
                </a:effectLst>
                <a:latin typeface="Berlin Sans FB" panose="020E0602020502020306" pitchFamily="34" charset="0"/>
              </a:rPr>
              <a:t>Les prélèvements sociaux apparaissent en 1996 avec la CRDS, puis la CSG, le prélèvement social de 2% (initialement CNAF CNAVTS), la contribution de solidarité pour l’autonomie, le prélèvement de solidarité… </a:t>
            </a:r>
          </a:p>
        </p:txBody>
      </p:sp>
      <p:sp>
        <p:nvSpPr>
          <p:cNvPr id="3" name="Rectangle 2"/>
          <p:cNvSpPr/>
          <p:nvPr/>
        </p:nvSpPr>
        <p:spPr>
          <a:xfrm>
            <a:off x="6515857" y="4053935"/>
            <a:ext cx="2170944" cy="722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rgbClr val="CC0000"/>
                </a:solidFill>
                <a:effectLst>
                  <a:outerShdw blurRad="38100" dist="38100" dir="2700000" algn="tl">
                    <a:srgbClr val="000000">
                      <a:alpha val="43137"/>
                    </a:srgbClr>
                  </a:outerShdw>
                </a:effectLst>
                <a:latin typeface="Berlin Sans FB" panose="020E0602020502020306" pitchFamily="34" charset="0"/>
              </a:rPr>
              <a:t>D’un début timide à 0,50% , ils évoluent jusqu’au taux actuel de 17,20%</a:t>
            </a:r>
          </a:p>
        </p:txBody>
      </p:sp>
      <p:sp>
        <p:nvSpPr>
          <p:cNvPr id="60" name="Rectangle 59"/>
          <p:cNvSpPr/>
          <p:nvPr/>
        </p:nvSpPr>
        <p:spPr>
          <a:xfrm>
            <a:off x="6515856" y="4843715"/>
            <a:ext cx="2170944" cy="722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accent1">
                    <a:lumMod val="75000"/>
                  </a:schemeClr>
                </a:solidFill>
                <a:effectLst>
                  <a:outerShdw blurRad="38100" dist="38100" dir="2700000" algn="tl">
                    <a:srgbClr val="000000">
                      <a:alpha val="43137"/>
                    </a:srgbClr>
                  </a:outerShdw>
                </a:effectLst>
                <a:latin typeface="Berlin Sans FB" panose="020E0602020502020306" pitchFamily="34" charset="0"/>
              </a:rPr>
              <a:t>Ils vont petit à petit s’appliquer sur l’ensemble des contrats, en cas de rachat ou de décès, avec des modalités évolutives…</a:t>
            </a:r>
          </a:p>
        </p:txBody>
      </p:sp>
      <p:sp>
        <p:nvSpPr>
          <p:cNvPr id="56" name="Rectangle 55">
            <a:extLst>
              <a:ext uri="{FF2B5EF4-FFF2-40B4-BE49-F238E27FC236}">
                <a16:creationId xmlns:a16="http://schemas.microsoft.com/office/drawing/2014/main" id="{5A91464A-C465-41A7-9916-E2778B984061}"/>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61" name="Image 2" descr="cid:image008.jpg@01D7596C.B409CC40">
            <a:extLst>
              <a:ext uri="{FF2B5EF4-FFF2-40B4-BE49-F238E27FC236}">
                <a16:creationId xmlns:a16="http://schemas.microsoft.com/office/drawing/2014/main" id="{35119538-5477-4295-9009-372037AB9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96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75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75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75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5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75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75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75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750"/>
                                        <p:tgtEl>
                                          <p:spTgt spid="21"/>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750"/>
                                        <p:tgtEl>
                                          <p:spTgt spid="22"/>
                                        </p:tgtEl>
                                      </p:cBhvr>
                                    </p:animEffect>
                                  </p:childTnLst>
                                </p:cTn>
                              </p:par>
                              <p:par>
                                <p:cTn id="35" presetID="10"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750"/>
                                        <p:tgtEl>
                                          <p:spTgt spid="23"/>
                                        </p:tgtEl>
                                      </p:cBhvr>
                                    </p:animEffect>
                                  </p:childTnLst>
                                </p:cTn>
                              </p:par>
                              <p:par>
                                <p:cTn id="38" presetID="10"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750"/>
                                        <p:tgtEl>
                                          <p:spTgt spid="2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750"/>
                                        <p:tgtEl>
                                          <p:spTgt spid="2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750"/>
                                        <p:tgtEl>
                                          <p:spTgt spid="2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750"/>
                                        <p:tgtEl>
                                          <p:spTgt spid="27"/>
                                        </p:tgtEl>
                                      </p:cBhvr>
                                    </p:animEffect>
                                  </p:childTnLst>
                                </p:cTn>
                              </p:par>
                              <p:par>
                                <p:cTn id="50" presetID="10" presetClass="entr" presetSubtype="0"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750"/>
                                        <p:tgtEl>
                                          <p:spTgt spid="2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75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750"/>
                                        <p:tgtEl>
                                          <p:spTgt spid="3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750"/>
                                        <p:tgtEl>
                                          <p:spTgt spid="4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750"/>
                                        <p:tgtEl>
                                          <p:spTgt spid="41"/>
                                        </p:tgtEl>
                                      </p:cBhvr>
                                    </p:animEffect>
                                  </p:childTnLst>
                                </p:cTn>
                              </p:par>
                              <p:par>
                                <p:cTn id="65" presetID="10"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750"/>
                                        <p:tgtEl>
                                          <p:spTgt spid="43"/>
                                        </p:tgtEl>
                                      </p:cBhvr>
                                    </p:animEffect>
                                  </p:childTnLst>
                                </p:cTn>
                              </p:par>
                              <p:par>
                                <p:cTn id="68" presetID="10" presetClass="entr" presetSubtype="0" fill="hold"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750"/>
                                        <p:tgtEl>
                                          <p:spTgt spid="44"/>
                                        </p:tgtEl>
                                      </p:cBhvr>
                                    </p:animEffect>
                                  </p:childTnLst>
                                </p:cTn>
                              </p:par>
                              <p:par>
                                <p:cTn id="71" presetID="10" presetClass="entr" presetSubtype="0" fill="hold"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750"/>
                                        <p:tgtEl>
                                          <p:spTgt spid="45"/>
                                        </p:tgtEl>
                                      </p:cBhvr>
                                    </p:animEffect>
                                  </p:childTnLst>
                                </p:cTn>
                              </p:par>
                              <p:par>
                                <p:cTn id="74" presetID="10" presetClass="entr" presetSubtype="0" fill="hold"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750"/>
                                        <p:tgtEl>
                                          <p:spTgt spid="4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750"/>
                                        <p:tgtEl>
                                          <p:spTgt spid="4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750"/>
                                        <p:tgtEl>
                                          <p:spTgt spid="4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750"/>
                                        <p:tgtEl>
                                          <p:spTgt spid="4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fade">
                                      <p:cBhvr>
                                        <p:cTn id="88" dur="750"/>
                                        <p:tgtEl>
                                          <p:spTgt spid="53"/>
                                        </p:tgtEl>
                                      </p:cBhvr>
                                    </p:animEffect>
                                  </p:childTnLst>
                                </p:cTn>
                              </p:par>
                              <p:par>
                                <p:cTn id="89" presetID="10" presetClass="entr" presetSubtype="0" fill="hold"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fade">
                                      <p:cBhvr>
                                        <p:cTn id="91" dur="750"/>
                                        <p:tgtEl>
                                          <p:spTgt spid="54"/>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fade">
                                      <p:cBhvr>
                                        <p:cTn id="94" dur="750"/>
                                        <p:tgtEl>
                                          <p:spTgt spid="5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750"/>
                                        <p:tgtEl>
                                          <p:spTgt spid="5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2"/>
                                        </p:tgtEl>
                                        <p:attrNameLst>
                                          <p:attrName>style.visibility</p:attrName>
                                        </p:attrNameLst>
                                      </p:cBhvr>
                                      <p:to>
                                        <p:strVal val="visible"/>
                                      </p:to>
                                    </p:set>
                                    <p:animEffect transition="in" filter="fade">
                                      <p:cBhvr>
                                        <p:cTn id="100" dur="750"/>
                                        <p:tgtEl>
                                          <p:spTgt spid="5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9"/>
                                        </p:tgtEl>
                                        <p:attrNameLst>
                                          <p:attrName>style.visibility</p:attrName>
                                        </p:attrNameLst>
                                      </p:cBhvr>
                                      <p:to>
                                        <p:strVal val="visible"/>
                                      </p:to>
                                    </p:set>
                                    <p:animEffect transition="in" filter="fade">
                                      <p:cBhvr>
                                        <p:cTn id="103" dur="750"/>
                                        <p:tgtEl>
                                          <p:spTgt spid="5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5"/>
                                        </p:tgtEl>
                                        <p:attrNameLst>
                                          <p:attrName>style.visibility</p:attrName>
                                        </p:attrNameLst>
                                      </p:cBhvr>
                                      <p:to>
                                        <p:strVal val="visible"/>
                                      </p:to>
                                    </p:set>
                                    <p:animEffect transition="in" filter="fade">
                                      <p:cBhvr>
                                        <p:cTn id="106" dur="750"/>
                                        <p:tgtEl>
                                          <p:spTgt spid="5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2"/>
                                        </p:tgtEl>
                                        <p:attrNameLst>
                                          <p:attrName>style.visibility</p:attrName>
                                        </p:attrNameLst>
                                      </p:cBhvr>
                                      <p:to>
                                        <p:strVal val="visible"/>
                                      </p:to>
                                    </p:set>
                                    <p:animEffect transition="in" filter="fade">
                                      <p:cBhvr>
                                        <p:cTn id="109" dur="750"/>
                                        <p:tgtEl>
                                          <p:spTgt spid="4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7"/>
                                        </p:tgtEl>
                                        <p:attrNameLst>
                                          <p:attrName>style.visibility</p:attrName>
                                        </p:attrNameLst>
                                      </p:cBhvr>
                                      <p:to>
                                        <p:strVal val="visible"/>
                                      </p:to>
                                    </p:set>
                                    <p:animEffect transition="in" filter="fade">
                                      <p:cBhvr>
                                        <p:cTn id="112" dur="750"/>
                                        <p:tgtEl>
                                          <p:spTgt spid="57"/>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animEffect transition="in" filter="fade">
                                      <p:cBhvr>
                                        <p:cTn id="115" dur="750"/>
                                        <p:tgtEl>
                                          <p:spTgt spid="58"/>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
                                        </p:tgtEl>
                                        <p:attrNameLst>
                                          <p:attrName>style.visibility</p:attrName>
                                        </p:attrNameLst>
                                      </p:cBhvr>
                                      <p:to>
                                        <p:strVal val="visible"/>
                                      </p:to>
                                    </p:set>
                                    <p:animEffect transition="in" filter="fade">
                                      <p:cBhvr>
                                        <p:cTn id="118" dur="750"/>
                                        <p:tgtEl>
                                          <p:spTgt spid="3"/>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60"/>
                                        </p:tgtEl>
                                        <p:attrNameLst>
                                          <p:attrName>style.visibility</p:attrName>
                                        </p:attrNameLst>
                                      </p:cBhvr>
                                      <p:to>
                                        <p:strVal val="visible"/>
                                      </p:to>
                                    </p:set>
                                    <p:animEffect transition="in" filter="fade">
                                      <p:cBhvr>
                                        <p:cTn id="121" dur="7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P spid="14" grpId="0"/>
      <p:bldP spid="16" grpId="0"/>
      <p:bldP spid="20" grpId="0"/>
      <p:bldP spid="17" grpId="0" animBg="1"/>
      <p:bldP spid="18" grpId="0" animBg="1"/>
      <p:bldP spid="25" grpId="0"/>
      <p:bldP spid="26" grpId="0"/>
      <p:bldP spid="27" grpId="0"/>
      <p:bldP spid="30" grpId="0"/>
      <p:bldP spid="31" grpId="0" animBg="1"/>
      <p:bldP spid="40" grpId="0" animBg="1"/>
      <p:bldP spid="41" grpId="0" animBg="1"/>
      <p:bldP spid="47" grpId="0"/>
      <p:bldP spid="48" grpId="0"/>
      <p:bldP spid="49" grpId="0"/>
      <p:bldP spid="53" grpId="0"/>
      <p:bldP spid="50" grpId="0"/>
      <p:bldP spid="51" grpId="0" animBg="1"/>
      <p:bldP spid="52" grpId="0" animBg="1"/>
      <p:bldP spid="59" grpId="0" animBg="1"/>
      <p:bldP spid="55" grpId="0" animBg="1"/>
      <p:bldP spid="42" grpId="0" animBg="1"/>
      <p:bldP spid="57" grpId="0" animBg="1"/>
      <p:bldP spid="58" grpId="0"/>
      <p:bldP spid="3" grpId="0"/>
      <p:bldP spid="6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Au commencement, il n’y a rien … et puis</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 EN CAS DE VIE </a:t>
            </a:r>
            <a:endParaRPr lang="fr-FR" altLang="fr-FR" sz="2400" dirty="0">
              <a:solidFill>
                <a:prstClr val="black"/>
              </a:solidFill>
              <a:latin typeface="Berlin Sans FB" panose="020E0602020502020306" pitchFamily="34" charset="0"/>
            </a:endParaRPr>
          </a:p>
        </p:txBody>
      </p:sp>
      <p:sp>
        <p:nvSpPr>
          <p:cNvPr id="12" name="ZoneTexte 11"/>
          <p:cNvSpPr txBox="1">
            <a:spLocks noChangeArrowheads="1"/>
          </p:cNvSpPr>
          <p:nvPr/>
        </p:nvSpPr>
        <p:spPr bwMode="auto">
          <a:xfrm>
            <a:off x="107504" y="1414787"/>
            <a:ext cx="1565009"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1er Janvier 1983</a:t>
            </a:r>
          </a:p>
        </p:txBody>
      </p:sp>
      <p:sp>
        <p:nvSpPr>
          <p:cNvPr id="13" name="ZoneTexte 12"/>
          <p:cNvSpPr txBox="1">
            <a:spLocks noChangeArrowheads="1"/>
          </p:cNvSpPr>
          <p:nvPr/>
        </p:nvSpPr>
        <p:spPr bwMode="auto">
          <a:xfrm>
            <a:off x="106214" y="3140968"/>
            <a:ext cx="15854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1</a:t>
            </a:r>
            <a:r>
              <a:rPr lang="fr-FR" altLang="fr-FR" sz="1333" b="1" baseline="30000" dirty="0">
                <a:solidFill>
                  <a:prstClr val="black"/>
                </a:solidFill>
                <a:latin typeface="Kristen ITC" panose="03050502040202030202" pitchFamily="66" charset="0"/>
              </a:rPr>
              <a:t>er</a:t>
            </a:r>
            <a:r>
              <a:rPr lang="fr-FR" altLang="fr-FR" sz="1333" b="1" dirty="0">
                <a:solidFill>
                  <a:prstClr val="black"/>
                </a:solidFill>
                <a:latin typeface="Kristen ITC" panose="03050502040202030202" pitchFamily="66" charset="0"/>
              </a:rPr>
              <a:t> Janvier 1990</a:t>
            </a:r>
          </a:p>
        </p:txBody>
      </p:sp>
      <p:sp>
        <p:nvSpPr>
          <p:cNvPr id="14" name="ZoneTexte 13"/>
          <p:cNvSpPr txBox="1">
            <a:spLocks noChangeArrowheads="1"/>
          </p:cNvSpPr>
          <p:nvPr/>
        </p:nvSpPr>
        <p:spPr bwMode="auto">
          <a:xfrm>
            <a:off x="-36512" y="4787730"/>
            <a:ext cx="2102462"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26 septembre 1997</a:t>
            </a:r>
          </a:p>
        </p:txBody>
      </p:sp>
      <p:sp>
        <p:nvSpPr>
          <p:cNvPr id="15" name="ZoneTexte 14"/>
          <p:cNvSpPr txBox="1">
            <a:spLocks noChangeArrowheads="1"/>
          </p:cNvSpPr>
          <p:nvPr/>
        </p:nvSpPr>
        <p:spPr bwMode="auto">
          <a:xfrm>
            <a:off x="-36512" y="5723834"/>
            <a:ext cx="2102462"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27 septembre 2017</a:t>
            </a:r>
          </a:p>
        </p:txBody>
      </p:sp>
      <p:sp>
        <p:nvSpPr>
          <p:cNvPr id="16" name="ZoneTexte 15"/>
          <p:cNvSpPr txBox="1">
            <a:spLocks noChangeArrowheads="1"/>
          </p:cNvSpPr>
          <p:nvPr/>
        </p:nvSpPr>
        <p:spPr bwMode="auto">
          <a:xfrm>
            <a:off x="1835696" y="1317559"/>
            <a:ext cx="4535561"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Pour les contrats souscrits </a:t>
            </a:r>
            <a:r>
              <a:rPr lang="fr-FR" altLang="fr-FR" sz="1333" dirty="0">
                <a:solidFill>
                  <a:srgbClr val="FF0000"/>
                </a:solidFill>
                <a:latin typeface="Kristen ITC" panose="03050502040202030202" pitchFamily="66" charset="0"/>
              </a:rPr>
              <a:t>à compter de cette date</a:t>
            </a:r>
            <a:r>
              <a:rPr lang="fr-FR" altLang="fr-FR" sz="1333" dirty="0">
                <a:solidFill>
                  <a:prstClr val="black"/>
                </a:solidFill>
                <a:latin typeface="Kristen ITC" panose="03050502040202030202" pitchFamily="66" charset="0"/>
              </a:rPr>
              <a:t>, les plus-values en cas de rachat sont soumises à l’IR</a:t>
            </a:r>
          </a:p>
        </p:txBody>
      </p:sp>
      <p:sp>
        <p:nvSpPr>
          <p:cNvPr id="20" name="ZoneTexte 30"/>
          <p:cNvSpPr txBox="1"/>
          <p:nvPr/>
        </p:nvSpPr>
        <p:spPr>
          <a:xfrm>
            <a:off x="6306366" y="2979461"/>
            <a:ext cx="1849368" cy="861774"/>
          </a:xfrm>
          <a:prstGeom prst="rect">
            <a:avLst/>
          </a:prstGeom>
          <a:noFill/>
        </p:spPr>
        <p:txBody>
          <a:bodyPr wrap="square" rtlCol="0">
            <a:spAutoFit/>
          </a:bodyPr>
          <a:lstStyle/>
          <a:p>
            <a:pPr algn="ctr">
              <a:spcAft>
                <a:spcPts val="0"/>
              </a:spcAft>
            </a:pPr>
            <a:r>
              <a:rPr lang="fr-FR" sz="1000" kern="1200" dirty="0">
                <a:solidFill>
                  <a:srgbClr val="000000"/>
                </a:solidFill>
                <a:effectLst/>
                <a:latin typeface="Arial Narrow"/>
                <a:ea typeface="+mn-ea"/>
                <a:cs typeface="+mn-cs"/>
              </a:rPr>
              <a:t>(*) Après application d’un abattement annuel de 4 600 € pour une personne seule ou 9 200 € pour un couple soumis à imposition commune </a:t>
            </a:r>
            <a:endParaRPr lang="fr-FR" sz="1200" dirty="0">
              <a:effectLst/>
              <a:latin typeface="Times New Roman"/>
              <a:ea typeface="Times New Roman"/>
            </a:endParaRPr>
          </a:p>
        </p:txBody>
      </p:sp>
      <p:sp>
        <p:nvSpPr>
          <p:cNvPr id="17" name="ZoneTexte 27"/>
          <p:cNvSpPr txBox="1"/>
          <p:nvPr/>
        </p:nvSpPr>
        <p:spPr>
          <a:xfrm>
            <a:off x="2987676" y="2386908"/>
            <a:ext cx="720080" cy="276999"/>
          </a:xfrm>
          <a:prstGeom prst="rect">
            <a:avLst/>
          </a:prstGeom>
          <a:solidFill>
            <a:schemeClr val="tx2">
              <a:lumMod val="60000"/>
              <a:lumOff val="40000"/>
            </a:schemeClr>
          </a:solidFill>
          <a:ln>
            <a:noFill/>
          </a:ln>
        </p:spPr>
        <p:txBody>
          <a:bodyPr wrap="square" rtlCol="0">
            <a:spAutoFit/>
          </a:bodyPr>
          <a:lstStyle/>
          <a:p>
            <a:pPr algn="ctr">
              <a:spcAft>
                <a:spcPts val="0"/>
              </a:spcAft>
            </a:pPr>
            <a:r>
              <a:rPr lang="fr-FR" sz="1200" b="1" dirty="0">
                <a:solidFill>
                  <a:srgbClr val="FFFFFF"/>
                </a:solidFill>
              </a:rPr>
              <a:t>PFL 45% </a:t>
            </a:r>
            <a:endParaRPr lang="fr-FR" sz="1200" dirty="0">
              <a:effectLst/>
              <a:latin typeface="Times New Roman"/>
              <a:ea typeface="Times New Roman"/>
            </a:endParaRPr>
          </a:p>
        </p:txBody>
      </p:sp>
      <p:sp>
        <p:nvSpPr>
          <p:cNvPr id="18" name="ZoneTexte 28"/>
          <p:cNvSpPr txBox="1"/>
          <p:nvPr/>
        </p:nvSpPr>
        <p:spPr>
          <a:xfrm>
            <a:off x="3740938" y="2383523"/>
            <a:ext cx="740315" cy="276999"/>
          </a:xfrm>
          <a:prstGeom prst="rect">
            <a:avLst/>
          </a:prstGeom>
          <a:solidFill>
            <a:srgbClr val="00B0F0"/>
          </a:solidFill>
        </p:spPr>
        <p:txBody>
          <a:bodyPr wrap="square" rtlCol="0">
            <a:spAutoFit/>
          </a:bodyPr>
          <a:lstStyle/>
          <a:p>
            <a:pPr algn="ctr">
              <a:spcAft>
                <a:spcPts val="0"/>
              </a:spcAft>
            </a:pPr>
            <a:r>
              <a:rPr lang="fr-FR" sz="1200" b="1" dirty="0">
                <a:solidFill>
                  <a:srgbClr val="FFFFFF"/>
                </a:solidFill>
              </a:rPr>
              <a:t>PFL 25% </a:t>
            </a:r>
            <a:endParaRPr lang="fr-FR" sz="1200" dirty="0">
              <a:latin typeface="Times New Roman"/>
              <a:ea typeface="Times New Roman"/>
            </a:endParaRPr>
          </a:p>
        </p:txBody>
      </p:sp>
      <p:cxnSp>
        <p:nvCxnSpPr>
          <p:cNvPr id="21" name="Connecteur droit avec flèche 20"/>
          <p:cNvCxnSpPr/>
          <p:nvPr/>
        </p:nvCxnSpPr>
        <p:spPr>
          <a:xfrm>
            <a:off x="2663354" y="2302543"/>
            <a:ext cx="3097610" cy="0"/>
          </a:xfrm>
          <a:prstGeom prst="straightConnector1">
            <a:avLst/>
          </a:prstGeom>
          <a:noFill/>
          <a:ln w="19050" cap="flat" cmpd="sng" algn="ctr">
            <a:solidFill>
              <a:srgbClr val="85203C"/>
            </a:solidFill>
            <a:prstDash val="solid"/>
            <a:tailEnd type="arrow"/>
          </a:ln>
          <a:effectLst/>
        </p:spPr>
      </p:cxnSp>
      <p:cxnSp>
        <p:nvCxnSpPr>
          <p:cNvPr id="22" name="Connecteur droit 21"/>
          <p:cNvCxnSpPr/>
          <p:nvPr/>
        </p:nvCxnSpPr>
        <p:spPr>
          <a:xfrm>
            <a:off x="5291932" y="2186973"/>
            <a:ext cx="0" cy="231140"/>
          </a:xfrm>
          <a:prstGeom prst="line">
            <a:avLst/>
          </a:prstGeom>
          <a:noFill/>
          <a:ln w="19050" cap="flat" cmpd="sng" algn="ctr">
            <a:solidFill>
              <a:schemeClr val="accent2">
                <a:lumMod val="75000"/>
              </a:schemeClr>
            </a:solidFill>
            <a:prstDash val="solid"/>
          </a:ln>
          <a:effectLst/>
        </p:spPr>
      </p:cxnSp>
      <p:cxnSp>
        <p:nvCxnSpPr>
          <p:cNvPr id="23" name="Connecteur droit 22"/>
          <p:cNvCxnSpPr/>
          <p:nvPr/>
        </p:nvCxnSpPr>
        <p:spPr>
          <a:xfrm>
            <a:off x="4499992" y="2186973"/>
            <a:ext cx="0" cy="231140"/>
          </a:xfrm>
          <a:prstGeom prst="line">
            <a:avLst/>
          </a:prstGeom>
          <a:noFill/>
          <a:ln w="19050" cap="flat" cmpd="sng" algn="ctr">
            <a:solidFill>
              <a:schemeClr val="accent2">
                <a:lumMod val="75000"/>
              </a:schemeClr>
            </a:solidFill>
            <a:prstDash val="solid"/>
          </a:ln>
          <a:effectLst/>
        </p:spPr>
      </p:cxnSp>
      <p:cxnSp>
        <p:nvCxnSpPr>
          <p:cNvPr id="24" name="Connecteur droit 23"/>
          <p:cNvCxnSpPr/>
          <p:nvPr/>
        </p:nvCxnSpPr>
        <p:spPr>
          <a:xfrm>
            <a:off x="2987676" y="2178140"/>
            <a:ext cx="0" cy="231140"/>
          </a:xfrm>
          <a:prstGeom prst="line">
            <a:avLst/>
          </a:prstGeom>
          <a:noFill/>
          <a:ln w="19050" cap="flat" cmpd="sng" algn="ctr">
            <a:solidFill>
              <a:schemeClr val="accent2">
                <a:lumMod val="75000"/>
              </a:schemeClr>
            </a:solidFill>
            <a:prstDash val="solid"/>
          </a:ln>
          <a:effectLst/>
        </p:spPr>
      </p:cxnSp>
      <p:sp>
        <p:nvSpPr>
          <p:cNvPr id="25" name="ZoneTexte 24"/>
          <p:cNvSpPr txBox="1"/>
          <p:nvPr/>
        </p:nvSpPr>
        <p:spPr>
          <a:xfrm>
            <a:off x="2528853" y="1981282"/>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Ouverture</a:t>
            </a:r>
          </a:p>
        </p:txBody>
      </p:sp>
      <p:sp>
        <p:nvSpPr>
          <p:cNvPr id="26" name="ZoneTexte 25"/>
          <p:cNvSpPr txBox="1"/>
          <p:nvPr/>
        </p:nvSpPr>
        <p:spPr>
          <a:xfrm>
            <a:off x="4211812" y="1971894"/>
            <a:ext cx="795567"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4 ans</a:t>
            </a:r>
          </a:p>
        </p:txBody>
      </p:sp>
      <p:sp>
        <p:nvSpPr>
          <p:cNvPr id="27" name="ZoneTexte 26"/>
          <p:cNvSpPr txBox="1"/>
          <p:nvPr/>
        </p:nvSpPr>
        <p:spPr>
          <a:xfrm>
            <a:off x="5003900" y="1971894"/>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6 ans</a:t>
            </a:r>
          </a:p>
        </p:txBody>
      </p:sp>
      <p:cxnSp>
        <p:nvCxnSpPr>
          <p:cNvPr id="29" name="Connecteur droit 28"/>
          <p:cNvCxnSpPr/>
          <p:nvPr/>
        </p:nvCxnSpPr>
        <p:spPr>
          <a:xfrm>
            <a:off x="3707756" y="2186973"/>
            <a:ext cx="0" cy="231140"/>
          </a:xfrm>
          <a:prstGeom prst="line">
            <a:avLst/>
          </a:prstGeom>
          <a:noFill/>
          <a:ln w="19050" cap="flat" cmpd="sng" algn="ctr">
            <a:solidFill>
              <a:schemeClr val="accent2">
                <a:lumMod val="75000"/>
              </a:schemeClr>
            </a:solidFill>
            <a:prstDash val="solid"/>
          </a:ln>
          <a:effectLst/>
        </p:spPr>
      </p:cxnSp>
      <p:sp>
        <p:nvSpPr>
          <p:cNvPr id="30" name="ZoneTexte 29"/>
          <p:cNvSpPr txBox="1"/>
          <p:nvPr/>
        </p:nvSpPr>
        <p:spPr>
          <a:xfrm>
            <a:off x="3419724" y="1975404"/>
            <a:ext cx="795567"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2 ans</a:t>
            </a:r>
          </a:p>
        </p:txBody>
      </p:sp>
      <p:sp>
        <p:nvSpPr>
          <p:cNvPr id="31" name="ZoneTexte 28"/>
          <p:cNvSpPr txBox="1"/>
          <p:nvPr/>
        </p:nvSpPr>
        <p:spPr>
          <a:xfrm>
            <a:off x="4507139" y="2386908"/>
            <a:ext cx="784793" cy="276999"/>
          </a:xfrm>
          <a:prstGeom prst="rect">
            <a:avLst/>
          </a:prstGeom>
          <a:solidFill>
            <a:schemeClr val="tx2">
              <a:lumMod val="40000"/>
              <a:lumOff val="60000"/>
            </a:schemeClr>
          </a:solidFill>
        </p:spPr>
        <p:txBody>
          <a:bodyPr wrap="square" rtlCol="0">
            <a:spAutoFit/>
          </a:bodyPr>
          <a:lstStyle/>
          <a:p>
            <a:pPr algn="ctr">
              <a:spcAft>
                <a:spcPts val="0"/>
              </a:spcAft>
            </a:pPr>
            <a:r>
              <a:rPr lang="fr-FR" sz="1200" b="1" dirty="0">
                <a:solidFill>
                  <a:srgbClr val="FFFFFF"/>
                </a:solidFill>
              </a:rPr>
              <a:t>PFL 15% </a:t>
            </a:r>
            <a:endParaRPr lang="fr-FR" sz="1200" dirty="0">
              <a:latin typeface="Times New Roman"/>
              <a:ea typeface="Times New Roman"/>
            </a:endParaRPr>
          </a:p>
        </p:txBody>
      </p:sp>
      <p:sp>
        <p:nvSpPr>
          <p:cNvPr id="40" name="ZoneTexte 27"/>
          <p:cNvSpPr txBox="1"/>
          <p:nvPr/>
        </p:nvSpPr>
        <p:spPr>
          <a:xfrm>
            <a:off x="3031079" y="4005885"/>
            <a:ext cx="1180881" cy="276999"/>
          </a:xfrm>
          <a:prstGeom prst="rect">
            <a:avLst/>
          </a:prstGeom>
          <a:solidFill>
            <a:srgbClr val="00B050"/>
          </a:solidFill>
          <a:ln>
            <a:noFill/>
          </a:ln>
        </p:spPr>
        <p:txBody>
          <a:bodyPr wrap="square" rtlCol="0">
            <a:spAutoFit/>
          </a:bodyPr>
          <a:lstStyle/>
          <a:p>
            <a:pPr algn="ctr">
              <a:spcAft>
                <a:spcPts val="0"/>
              </a:spcAft>
            </a:pPr>
            <a:r>
              <a:rPr lang="fr-FR" sz="1200" b="1" dirty="0">
                <a:solidFill>
                  <a:srgbClr val="FFFFFF"/>
                </a:solidFill>
              </a:rPr>
              <a:t>PFL 35% </a:t>
            </a:r>
            <a:endParaRPr lang="fr-FR" sz="1200" dirty="0">
              <a:effectLst/>
              <a:latin typeface="Times New Roman"/>
              <a:ea typeface="Times New Roman"/>
            </a:endParaRPr>
          </a:p>
        </p:txBody>
      </p:sp>
      <p:sp>
        <p:nvSpPr>
          <p:cNvPr id="41" name="ZoneTexte 28"/>
          <p:cNvSpPr txBox="1"/>
          <p:nvPr/>
        </p:nvSpPr>
        <p:spPr>
          <a:xfrm>
            <a:off x="4230725" y="4002500"/>
            <a:ext cx="1061207" cy="277000"/>
          </a:xfrm>
          <a:prstGeom prst="rect">
            <a:avLst/>
          </a:prstGeom>
          <a:solidFill>
            <a:srgbClr val="92D050"/>
          </a:solidFill>
        </p:spPr>
        <p:txBody>
          <a:bodyPr wrap="square" rtlCol="0">
            <a:spAutoFit/>
          </a:bodyPr>
          <a:lstStyle/>
          <a:p>
            <a:pPr algn="ctr">
              <a:spcAft>
                <a:spcPts val="0"/>
              </a:spcAft>
            </a:pPr>
            <a:r>
              <a:rPr lang="fr-FR" sz="1200" b="1" dirty="0">
                <a:solidFill>
                  <a:srgbClr val="FFFFFF"/>
                </a:solidFill>
              </a:rPr>
              <a:t>PFL 15% </a:t>
            </a:r>
            <a:endParaRPr lang="fr-FR" sz="1200" dirty="0">
              <a:latin typeface="Times New Roman"/>
              <a:ea typeface="Times New Roman"/>
            </a:endParaRPr>
          </a:p>
        </p:txBody>
      </p:sp>
      <p:cxnSp>
        <p:nvCxnSpPr>
          <p:cNvPr id="43" name="Connecteur droit avec flèche 42"/>
          <p:cNvCxnSpPr/>
          <p:nvPr/>
        </p:nvCxnSpPr>
        <p:spPr>
          <a:xfrm>
            <a:off x="2679618" y="3921520"/>
            <a:ext cx="3097610" cy="0"/>
          </a:xfrm>
          <a:prstGeom prst="straightConnector1">
            <a:avLst/>
          </a:prstGeom>
          <a:noFill/>
          <a:ln w="19050" cap="flat" cmpd="sng" algn="ctr">
            <a:solidFill>
              <a:srgbClr val="85203C"/>
            </a:solidFill>
            <a:prstDash val="solid"/>
            <a:tailEnd type="arrow"/>
          </a:ln>
          <a:effectLst/>
        </p:spPr>
      </p:cxnSp>
      <p:cxnSp>
        <p:nvCxnSpPr>
          <p:cNvPr id="44" name="Connecteur droit 43"/>
          <p:cNvCxnSpPr/>
          <p:nvPr/>
        </p:nvCxnSpPr>
        <p:spPr>
          <a:xfrm>
            <a:off x="5308196" y="3805950"/>
            <a:ext cx="0" cy="231140"/>
          </a:xfrm>
          <a:prstGeom prst="line">
            <a:avLst/>
          </a:prstGeom>
          <a:noFill/>
          <a:ln w="19050" cap="flat" cmpd="sng" algn="ctr">
            <a:solidFill>
              <a:schemeClr val="accent2">
                <a:lumMod val="75000"/>
              </a:schemeClr>
            </a:solidFill>
            <a:prstDash val="solid"/>
          </a:ln>
          <a:effectLst/>
        </p:spPr>
      </p:cxnSp>
      <p:cxnSp>
        <p:nvCxnSpPr>
          <p:cNvPr id="45" name="Connecteur droit 44"/>
          <p:cNvCxnSpPr/>
          <p:nvPr/>
        </p:nvCxnSpPr>
        <p:spPr>
          <a:xfrm>
            <a:off x="4208481" y="3805950"/>
            <a:ext cx="0" cy="231140"/>
          </a:xfrm>
          <a:prstGeom prst="line">
            <a:avLst/>
          </a:prstGeom>
          <a:noFill/>
          <a:ln w="19050" cap="flat" cmpd="sng" algn="ctr">
            <a:solidFill>
              <a:schemeClr val="accent2">
                <a:lumMod val="75000"/>
              </a:schemeClr>
            </a:solidFill>
            <a:prstDash val="solid"/>
          </a:ln>
          <a:effectLst/>
        </p:spPr>
      </p:cxnSp>
      <p:cxnSp>
        <p:nvCxnSpPr>
          <p:cNvPr id="46" name="Connecteur droit 45"/>
          <p:cNvCxnSpPr/>
          <p:nvPr/>
        </p:nvCxnSpPr>
        <p:spPr>
          <a:xfrm>
            <a:off x="3003940" y="3797117"/>
            <a:ext cx="0" cy="231140"/>
          </a:xfrm>
          <a:prstGeom prst="line">
            <a:avLst/>
          </a:prstGeom>
          <a:noFill/>
          <a:ln w="19050" cap="flat" cmpd="sng" algn="ctr">
            <a:solidFill>
              <a:schemeClr val="accent2">
                <a:lumMod val="75000"/>
              </a:schemeClr>
            </a:solidFill>
            <a:prstDash val="solid"/>
          </a:ln>
          <a:effectLst/>
        </p:spPr>
      </p:cxnSp>
      <p:sp>
        <p:nvSpPr>
          <p:cNvPr id="47" name="ZoneTexte 46"/>
          <p:cNvSpPr txBox="1"/>
          <p:nvPr/>
        </p:nvSpPr>
        <p:spPr>
          <a:xfrm>
            <a:off x="2545117" y="3600259"/>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Ouverture</a:t>
            </a:r>
          </a:p>
        </p:txBody>
      </p:sp>
      <p:sp>
        <p:nvSpPr>
          <p:cNvPr id="48" name="ZoneTexte 47"/>
          <p:cNvSpPr txBox="1"/>
          <p:nvPr/>
        </p:nvSpPr>
        <p:spPr>
          <a:xfrm>
            <a:off x="3920449" y="3590871"/>
            <a:ext cx="795567"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4 ans</a:t>
            </a:r>
          </a:p>
        </p:txBody>
      </p:sp>
      <p:sp>
        <p:nvSpPr>
          <p:cNvPr id="49" name="ZoneTexte 48"/>
          <p:cNvSpPr txBox="1"/>
          <p:nvPr/>
        </p:nvSpPr>
        <p:spPr>
          <a:xfrm>
            <a:off x="5020164" y="3590871"/>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8 ans</a:t>
            </a:r>
          </a:p>
        </p:txBody>
      </p:sp>
      <p:sp>
        <p:nvSpPr>
          <p:cNvPr id="53" name="ZoneTexte 52"/>
          <p:cNvSpPr txBox="1">
            <a:spLocks noChangeArrowheads="1"/>
          </p:cNvSpPr>
          <p:nvPr/>
        </p:nvSpPr>
        <p:spPr bwMode="auto">
          <a:xfrm>
            <a:off x="1851318" y="3070443"/>
            <a:ext cx="4535561"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Pour les contrats souscrits </a:t>
            </a:r>
            <a:r>
              <a:rPr lang="fr-FR" altLang="fr-FR" sz="1333" dirty="0">
                <a:solidFill>
                  <a:srgbClr val="FF0000"/>
                </a:solidFill>
                <a:latin typeface="Kristen ITC" panose="03050502040202030202" pitchFamily="66" charset="0"/>
              </a:rPr>
              <a:t>à compter de cette date</a:t>
            </a:r>
            <a:r>
              <a:rPr lang="fr-FR" altLang="fr-FR" sz="1333" dirty="0">
                <a:solidFill>
                  <a:prstClr val="black"/>
                </a:solidFill>
                <a:latin typeface="Kristen ITC" panose="03050502040202030202" pitchFamily="66" charset="0"/>
              </a:rPr>
              <a:t>, la fiscalité évolue…</a:t>
            </a:r>
          </a:p>
        </p:txBody>
      </p:sp>
      <p:pic>
        <p:nvPicPr>
          <p:cNvPr id="54" name="Image 53"/>
          <p:cNvPicPr>
            <a:picLocks noChangeAspect="1"/>
          </p:cNvPicPr>
          <p:nvPr/>
        </p:nvPicPr>
        <p:blipFill>
          <a:blip r:embed="rId2"/>
          <a:stretch>
            <a:fillRect/>
          </a:stretch>
        </p:blipFill>
        <p:spPr>
          <a:xfrm>
            <a:off x="5973947" y="738583"/>
            <a:ext cx="369581" cy="369581"/>
          </a:xfrm>
          <a:prstGeom prst="rect">
            <a:avLst/>
          </a:prstGeom>
        </p:spPr>
      </p:pic>
      <p:sp>
        <p:nvSpPr>
          <p:cNvPr id="50" name="ZoneTexte 49"/>
          <p:cNvSpPr txBox="1">
            <a:spLocks noChangeArrowheads="1"/>
          </p:cNvSpPr>
          <p:nvPr/>
        </p:nvSpPr>
        <p:spPr bwMode="auto">
          <a:xfrm>
            <a:off x="1843314" y="4787730"/>
            <a:ext cx="4535561"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On ajoute une taxation supplémentaire au-delà, pour les primes versées à compter de cette date …</a:t>
            </a:r>
          </a:p>
        </p:txBody>
      </p:sp>
      <p:sp>
        <p:nvSpPr>
          <p:cNvPr id="51" name="ZoneTexte 28"/>
          <p:cNvSpPr txBox="1"/>
          <p:nvPr/>
        </p:nvSpPr>
        <p:spPr>
          <a:xfrm>
            <a:off x="5319713" y="4005064"/>
            <a:ext cx="1046798" cy="276999"/>
          </a:xfrm>
          <a:prstGeom prst="rect">
            <a:avLst/>
          </a:prstGeom>
          <a:solidFill>
            <a:srgbClr val="7AE775"/>
          </a:solidFill>
        </p:spPr>
        <p:txBody>
          <a:bodyPr wrap="square" rtlCol="0">
            <a:spAutoFit/>
          </a:bodyPr>
          <a:lstStyle/>
          <a:p>
            <a:pPr algn="ctr">
              <a:spcAft>
                <a:spcPts val="0"/>
              </a:spcAft>
            </a:pPr>
            <a:r>
              <a:rPr lang="fr-FR" sz="1200" b="1" dirty="0">
                <a:solidFill>
                  <a:srgbClr val="FFFFFF"/>
                </a:solidFill>
              </a:rPr>
              <a:t>PFL 7,5% (*) </a:t>
            </a:r>
            <a:endParaRPr lang="fr-FR" sz="1200" dirty="0">
              <a:latin typeface="Times New Roman"/>
              <a:ea typeface="Times New Roman"/>
            </a:endParaRPr>
          </a:p>
        </p:txBody>
      </p:sp>
      <p:sp>
        <p:nvSpPr>
          <p:cNvPr id="52" name="ZoneTexte 28"/>
          <p:cNvSpPr txBox="1"/>
          <p:nvPr/>
        </p:nvSpPr>
        <p:spPr>
          <a:xfrm>
            <a:off x="5304007" y="2387157"/>
            <a:ext cx="1002359" cy="276999"/>
          </a:xfrm>
          <a:prstGeom prst="rect">
            <a:avLst/>
          </a:prstGeom>
          <a:solidFill>
            <a:schemeClr val="accent5">
              <a:lumMod val="60000"/>
              <a:lumOff val="40000"/>
            </a:schemeClr>
          </a:solidFill>
        </p:spPr>
        <p:txBody>
          <a:bodyPr wrap="square" rtlCol="0">
            <a:spAutoFit/>
          </a:bodyPr>
          <a:lstStyle/>
          <a:p>
            <a:pPr algn="ctr">
              <a:spcAft>
                <a:spcPts val="0"/>
              </a:spcAft>
            </a:pPr>
            <a:r>
              <a:rPr lang="fr-FR" sz="1200" b="1" dirty="0">
                <a:solidFill>
                  <a:srgbClr val="FFFFFF"/>
                </a:solidFill>
              </a:rPr>
              <a:t>PFL 7,5% (*) </a:t>
            </a:r>
            <a:endParaRPr lang="fr-FR" sz="1200" dirty="0">
              <a:latin typeface="Times New Roman"/>
              <a:ea typeface="Times New Roman"/>
            </a:endParaRPr>
          </a:p>
        </p:txBody>
      </p:sp>
      <p:sp>
        <p:nvSpPr>
          <p:cNvPr id="56" name="ZoneTexte 55"/>
          <p:cNvSpPr txBox="1">
            <a:spLocks noChangeArrowheads="1"/>
          </p:cNvSpPr>
          <p:nvPr/>
        </p:nvSpPr>
        <p:spPr bwMode="auto">
          <a:xfrm>
            <a:off x="1851318" y="5628808"/>
            <a:ext cx="4535561"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Nouvelle donne pour les contrats souscrits ou alimentés à compter du 27 septembre 2017 …</a:t>
            </a:r>
          </a:p>
        </p:txBody>
      </p:sp>
      <p:sp>
        <p:nvSpPr>
          <p:cNvPr id="58" name="ZoneTexte 57"/>
          <p:cNvSpPr txBox="1">
            <a:spLocks noChangeArrowheads="1"/>
          </p:cNvSpPr>
          <p:nvPr/>
        </p:nvSpPr>
        <p:spPr bwMode="auto">
          <a:xfrm>
            <a:off x="6695579" y="1071241"/>
            <a:ext cx="200910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200" b="1" dirty="0">
                <a:solidFill>
                  <a:schemeClr val="accent4">
                    <a:lumMod val="60000"/>
                    <a:lumOff val="40000"/>
                  </a:schemeClr>
                </a:solidFill>
                <a:latin typeface="Kristen ITC" panose="03050502040202030202" pitchFamily="66" charset="0"/>
              </a:rPr>
              <a:t>Jusqu’ici, en cas de choix pour le prélèvement forfaitaire, celui-ci est LIBERATOIRE de l’impôt sur le revenu, et irrévocable</a:t>
            </a:r>
          </a:p>
        </p:txBody>
      </p:sp>
      <p:sp>
        <p:nvSpPr>
          <p:cNvPr id="42" name="ZoneTexte 29"/>
          <p:cNvSpPr txBox="1"/>
          <p:nvPr/>
        </p:nvSpPr>
        <p:spPr>
          <a:xfrm>
            <a:off x="2987676" y="2660523"/>
            <a:ext cx="2304256" cy="307777"/>
          </a:xfrm>
          <a:prstGeom prst="rect">
            <a:avLst/>
          </a:prstGeom>
          <a:solidFill>
            <a:schemeClr val="accent1">
              <a:lumMod val="40000"/>
              <a:lumOff val="60000"/>
            </a:schemeClr>
          </a:solidFill>
        </p:spPr>
        <p:txBody>
          <a:bodyPr wrap="square" rtlCol="0">
            <a:spAutoFit/>
          </a:bodyPr>
          <a:lstStyle/>
          <a:p>
            <a:pPr algn="ctr">
              <a:spcAft>
                <a:spcPts val="0"/>
              </a:spcAft>
            </a:pPr>
            <a:r>
              <a:rPr lang="fr-FR" sz="1400" b="1" dirty="0">
                <a:solidFill>
                  <a:srgbClr val="FFFFFF"/>
                </a:solidFill>
                <a:latin typeface="Arial Narrow"/>
              </a:rPr>
              <a:t>o</a:t>
            </a:r>
            <a:r>
              <a:rPr lang="fr-FR" sz="1400" b="1" kern="1200" dirty="0">
                <a:solidFill>
                  <a:srgbClr val="FFFFFF"/>
                </a:solidFill>
                <a:effectLst/>
                <a:latin typeface="Arial Narrow"/>
              </a:rPr>
              <a:t>u Barème progressif de l’IR</a:t>
            </a:r>
            <a:endParaRPr lang="fr-FR" sz="1400" b="1" dirty="0">
              <a:effectLst/>
              <a:latin typeface="Times New Roman"/>
              <a:ea typeface="Times New Roman"/>
            </a:endParaRPr>
          </a:p>
        </p:txBody>
      </p:sp>
      <p:sp>
        <p:nvSpPr>
          <p:cNvPr id="57" name="ZoneTexte 29"/>
          <p:cNvSpPr txBox="1"/>
          <p:nvPr/>
        </p:nvSpPr>
        <p:spPr>
          <a:xfrm>
            <a:off x="3031080" y="4273351"/>
            <a:ext cx="2249556" cy="307777"/>
          </a:xfrm>
          <a:prstGeom prst="rect">
            <a:avLst/>
          </a:prstGeom>
          <a:solidFill>
            <a:schemeClr val="accent3">
              <a:lumMod val="60000"/>
              <a:lumOff val="40000"/>
            </a:schemeClr>
          </a:solidFill>
        </p:spPr>
        <p:txBody>
          <a:bodyPr wrap="square" rtlCol="0">
            <a:spAutoFit/>
          </a:bodyPr>
          <a:lstStyle/>
          <a:p>
            <a:pPr algn="ctr">
              <a:spcAft>
                <a:spcPts val="0"/>
              </a:spcAft>
            </a:pPr>
            <a:r>
              <a:rPr lang="fr-FR" sz="1400" b="1" dirty="0">
                <a:solidFill>
                  <a:srgbClr val="FFFFFF"/>
                </a:solidFill>
                <a:latin typeface="Arial Narrow"/>
              </a:rPr>
              <a:t>o</a:t>
            </a:r>
            <a:r>
              <a:rPr lang="fr-FR" sz="1400" b="1" kern="1200" dirty="0">
                <a:solidFill>
                  <a:srgbClr val="FFFFFF"/>
                </a:solidFill>
                <a:effectLst/>
                <a:latin typeface="Arial Narrow"/>
              </a:rPr>
              <a:t>u Barème progressif de l’IR</a:t>
            </a:r>
            <a:endParaRPr lang="fr-FR" sz="1400" b="1" dirty="0">
              <a:effectLst/>
              <a:latin typeface="Times New Roman"/>
              <a:ea typeface="Times New Roman"/>
            </a:endParaRPr>
          </a:p>
        </p:txBody>
      </p:sp>
      <p:sp>
        <p:nvSpPr>
          <p:cNvPr id="60" name="ZoneTexte 29"/>
          <p:cNvSpPr txBox="1"/>
          <p:nvPr/>
        </p:nvSpPr>
        <p:spPr>
          <a:xfrm>
            <a:off x="5280636" y="2660522"/>
            <a:ext cx="1025730" cy="307777"/>
          </a:xfrm>
          <a:prstGeom prst="rect">
            <a:avLst/>
          </a:prstGeom>
          <a:solidFill>
            <a:schemeClr val="tx2">
              <a:lumMod val="20000"/>
              <a:lumOff val="80000"/>
            </a:schemeClr>
          </a:solidFill>
        </p:spPr>
        <p:txBody>
          <a:bodyPr wrap="square" rtlCol="0">
            <a:spAutoFit/>
          </a:bodyPr>
          <a:lstStyle/>
          <a:p>
            <a:pPr algn="ctr">
              <a:spcAft>
                <a:spcPts val="0"/>
              </a:spcAft>
            </a:pPr>
            <a:r>
              <a:rPr lang="fr-FR" sz="1400" b="1" dirty="0">
                <a:solidFill>
                  <a:srgbClr val="FFFFFF"/>
                </a:solidFill>
                <a:latin typeface="Arial Narrow"/>
              </a:rPr>
              <a:t>(*)</a:t>
            </a:r>
            <a:endParaRPr lang="fr-FR" sz="1400" b="1" dirty="0">
              <a:effectLst/>
              <a:latin typeface="Times New Roman"/>
              <a:ea typeface="Times New Roman"/>
            </a:endParaRPr>
          </a:p>
        </p:txBody>
      </p:sp>
      <p:sp>
        <p:nvSpPr>
          <p:cNvPr id="61" name="ZoneTexte 29"/>
          <p:cNvSpPr txBox="1"/>
          <p:nvPr/>
        </p:nvSpPr>
        <p:spPr>
          <a:xfrm>
            <a:off x="5280637" y="4275697"/>
            <a:ext cx="1085874" cy="307777"/>
          </a:xfrm>
          <a:prstGeom prst="rect">
            <a:avLst/>
          </a:prstGeom>
          <a:solidFill>
            <a:schemeClr val="accent3">
              <a:lumMod val="40000"/>
              <a:lumOff val="60000"/>
            </a:schemeClr>
          </a:solidFill>
        </p:spPr>
        <p:txBody>
          <a:bodyPr wrap="square" rtlCol="0">
            <a:spAutoFit/>
          </a:bodyPr>
          <a:lstStyle/>
          <a:p>
            <a:pPr algn="ctr">
              <a:spcAft>
                <a:spcPts val="0"/>
              </a:spcAft>
            </a:pPr>
            <a:r>
              <a:rPr lang="fr-FR" sz="1400" b="1" dirty="0">
                <a:solidFill>
                  <a:srgbClr val="FFFFFF"/>
                </a:solidFill>
                <a:latin typeface="Arial Narrow"/>
              </a:rPr>
              <a:t>(*)</a:t>
            </a:r>
            <a:endParaRPr lang="fr-FR" sz="1400" b="1" dirty="0">
              <a:effectLst/>
              <a:latin typeface="Times New Roman"/>
              <a:ea typeface="Times New Roman"/>
            </a:endParaRPr>
          </a:p>
        </p:txBody>
      </p:sp>
      <p:sp>
        <p:nvSpPr>
          <p:cNvPr id="55" name="Rectangle 54">
            <a:extLst>
              <a:ext uri="{FF2B5EF4-FFF2-40B4-BE49-F238E27FC236}">
                <a16:creationId xmlns:a16="http://schemas.microsoft.com/office/drawing/2014/main" id="{8BEE47E0-B01A-40F5-8A2B-E8F8536B2D57}"/>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59" name="Image 2" descr="cid:image008.jpg@01D7596C.B409CC40">
            <a:extLst>
              <a:ext uri="{FF2B5EF4-FFF2-40B4-BE49-F238E27FC236}">
                <a16:creationId xmlns:a16="http://schemas.microsoft.com/office/drawing/2014/main" id="{0FD64189-7E2A-41D3-89C6-DDF250FE96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12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75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75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75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75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75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75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750"/>
                                        <p:tgtEl>
                                          <p:spTgt spid="18"/>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75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750"/>
                                        <p:tgtEl>
                                          <p:spTgt spid="22"/>
                                        </p:tgtEl>
                                      </p:cBhvr>
                                    </p:animEffect>
                                  </p:childTnLst>
                                </p:cTn>
                              </p:par>
                              <p:par>
                                <p:cTn id="38" presetID="10"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750"/>
                                        <p:tgtEl>
                                          <p:spTgt spid="23"/>
                                        </p:tgtEl>
                                      </p:cBhvr>
                                    </p:animEffect>
                                  </p:childTnLst>
                                </p:cTn>
                              </p:par>
                              <p:par>
                                <p:cTn id="41" presetID="10"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750"/>
                                        <p:tgtEl>
                                          <p:spTgt spid="2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750"/>
                                        <p:tgtEl>
                                          <p:spTgt spid="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750"/>
                                        <p:tgtEl>
                                          <p:spTgt spid="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750"/>
                                        <p:tgtEl>
                                          <p:spTgt spid="27"/>
                                        </p:tgtEl>
                                      </p:cBhvr>
                                    </p:animEffect>
                                  </p:childTnLst>
                                </p:cTn>
                              </p:par>
                              <p:par>
                                <p:cTn id="53" presetID="10"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750"/>
                                        <p:tgtEl>
                                          <p:spTgt spid="2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750"/>
                                        <p:tgtEl>
                                          <p:spTgt spid="3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750"/>
                                        <p:tgtEl>
                                          <p:spTgt spid="3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750"/>
                                        <p:tgtEl>
                                          <p:spTgt spid="4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750"/>
                                        <p:tgtEl>
                                          <p:spTgt spid="41"/>
                                        </p:tgtEl>
                                      </p:cBhvr>
                                    </p:animEffect>
                                  </p:childTnLst>
                                </p:cTn>
                              </p:par>
                              <p:par>
                                <p:cTn id="68" presetID="10" presetClass="entr" presetSubtype="0" fill="hold"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750"/>
                                        <p:tgtEl>
                                          <p:spTgt spid="43"/>
                                        </p:tgtEl>
                                      </p:cBhvr>
                                    </p:animEffect>
                                  </p:childTnLst>
                                </p:cTn>
                              </p:par>
                              <p:par>
                                <p:cTn id="71" presetID="10" presetClass="entr" presetSubtype="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750"/>
                                        <p:tgtEl>
                                          <p:spTgt spid="44"/>
                                        </p:tgtEl>
                                      </p:cBhvr>
                                    </p:animEffect>
                                  </p:childTnLst>
                                </p:cTn>
                              </p:par>
                              <p:par>
                                <p:cTn id="74" presetID="10" presetClass="entr" presetSubtype="0"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750"/>
                                        <p:tgtEl>
                                          <p:spTgt spid="45"/>
                                        </p:tgtEl>
                                      </p:cBhvr>
                                    </p:animEffect>
                                  </p:childTnLst>
                                </p:cTn>
                              </p:par>
                              <p:par>
                                <p:cTn id="77" presetID="10" presetClass="entr" presetSubtype="0" fill="hold"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750"/>
                                        <p:tgtEl>
                                          <p:spTgt spid="4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75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fade">
                                      <p:cBhvr>
                                        <p:cTn id="85" dur="750"/>
                                        <p:tgtEl>
                                          <p:spTgt spid="4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750"/>
                                        <p:tgtEl>
                                          <p:spTgt spid="4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fade">
                                      <p:cBhvr>
                                        <p:cTn id="91" dur="750"/>
                                        <p:tgtEl>
                                          <p:spTgt spid="53"/>
                                        </p:tgtEl>
                                      </p:cBhvr>
                                    </p:animEffect>
                                  </p:childTnLst>
                                </p:cTn>
                              </p:par>
                              <p:par>
                                <p:cTn id="92" presetID="10"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750"/>
                                        <p:tgtEl>
                                          <p:spTgt spid="5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fade">
                                      <p:cBhvr>
                                        <p:cTn id="97" dur="750"/>
                                        <p:tgtEl>
                                          <p:spTgt spid="5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1"/>
                                        </p:tgtEl>
                                        <p:attrNameLst>
                                          <p:attrName>style.visibility</p:attrName>
                                        </p:attrNameLst>
                                      </p:cBhvr>
                                      <p:to>
                                        <p:strVal val="visible"/>
                                      </p:to>
                                    </p:set>
                                    <p:animEffect transition="in" filter="fade">
                                      <p:cBhvr>
                                        <p:cTn id="100" dur="750"/>
                                        <p:tgtEl>
                                          <p:spTgt spid="5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750"/>
                                        <p:tgtEl>
                                          <p:spTgt spid="5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750"/>
                                        <p:tgtEl>
                                          <p:spTgt spid="56"/>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fade">
                                      <p:cBhvr>
                                        <p:cTn id="109" dur="750"/>
                                        <p:tgtEl>
                                          <p:spTgt spid="58"/>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750"/>
                                        <p:tgtEl>
                                          <p:spTgt spid="4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fade">
                                      <p:cBhvr>
                                        <p:cTn id="115" dur="750"/>
                                        <p:tgtEl>
                                          <p:spTgt spid="5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0"/>
                                        </p:tgtEl>
                                        <p:attrNameLst>
                                          <p:attrName>style.visibility</p:attrName>
                                        </p:attrNameLst>
                                      </p:cBhvr>
                                      <p:to>
                                        <p:strVal val="visible"/>
                                      </p:to>
                                    </p:set>
                                    <p:animEffect transition="in" filter="fade">
                                      <p:cBhvr>
                                        <p:cTn id="118" dur="750"/>
                                        <p:tgtEl>
                                          <p:spTgt spid="60"/>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61"/>
                                        </p:tgtEl>
                                        <p:attrNameLst>
                                          <p:attrName>style.visibility</p:attrName>
                                        </p:attrNameLst>
                                      </p:cBhvr>
                                      <p:to>
                                        <p:strVal val="visible"/>
                                      </p:to>
                                    </p:set>
                                    <p:animEffect transition="in" filter="fade">
                                      <p:cBhvr>
                                        <p:cTn id="121" dur="7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P spid="14" grpId="0"/>
      <p:bldP spid="15" grpId="0"/>
      <p:bldP spid="16" grpId="0"/>
      <p:bldP spid="20" grpId="0"/>
      <p:bldP spid="17" grpId="0" animBg="1"/>
      <p:bldP spid="18" grpId="0" animBg="1"/>
      <p:bldP spid="25" grpId="0"/>
      <p:bldP spid="26" grpId="0"/>
      <p:bldP spid="27" grpId="0"/>
      <p:bldP spid="30" grpId="0"/>
      <p:bldP spid="31" grpId="0" animBg="1"/>
      <p:bldP spid="40" grpId="0" animBg="1"/>
      <p:bldP spid="41" grpId="0" animBg="1"/>
      <p:bldP spid="47" grpId="0"/>
      <p:bldP spid="48" grpId="0"/>
      <p:bldP spid="49" grpId="0"/>
      <p:bldP spid="53" grpId="0"/>
      <p:bldP spid="50" grpId="0"/>
      <p:bldP spid="51" grpId="0" animBg="1"/>
      <p:bldP spid="52" grpId="0" animBg="1"/>
      <p:bldP spid="56" grpId="0"/>
      <p:bldP spid="58" grpId="0"/>
      <p:bldP spid="42" grpId="0" animBg="1"/>
      <p:bldP spid="57" grpId="0" animBg="1"/>
      <p:bldP spid="60" grpId="0" animBg="1"/>
      <p:bldP spid="6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ZoneTexte 29"/>
          <p:cNvSpPr txBox="1"/>
          <p:nvPr/>
        </p:nvSpPr>
        <p:spPr>
          <a:xfrm>
            <a:off x="4077662" y="2679018"/>
            <a:ext cx="2232248" cy="307777"/>
          </a:xfrm>
          <a:prstGeom prst="rect">
            <a:avLst/>
          </a:prstGeom>
          <a:solidFill>
            <a:srgbClr val="FFDB69"/>
          </a:solidFill>
        </p:spPr>
        <p:txBody>
          <a:bodyPr wrap="square" rtlCol="0">
            <a:spAutoFit/>
          </a:bodyPr>
          <a:lstStyle/>
          <a:p>
            <a:pPr algn="ctr">
              <a:spcAft>
                <a:spcPts val="0"/>
              </a:spcAft>
            </a:pPr>
            <a:r>
              <a:rPr lang="fr-FR" sz="1400" b="1" dirty="0">
                <a:solidFill>
                  <a:srgbClr val="FFFFFF"/>
                </a:solidFill>
                <a:latin typeface="Arial Narrow"/>
              </a:rPr>
              <a:t>(*)</a:t>
            </a:r>
            <a:endParaRPr lang="fr-FR" sz="1400" b="1" dirty="0">
              <a:effectLst/>
              <a:latin typeface="Times New Roman"/>
              <a:ea typeface="Times New Roman"/>
            </a:endParaRPr>
          </a:p>
        </p:txBody>
      </p:sp>
      <p:sp>
        <p:nvSpPr>
          <p:cNvPr id="67" name="ZoneTexte 29"/>
          <p:cNvSpPr txBox="1"/>
          <p:nvPr/>
        </p:nvSpPr>
        <p:spPr>
          <a:xfrm>
            <a:off x="1961619" y="2671320"/>
            <a:ext cx="2277116" cy="315475"/>
          </a:xfrm>
          <a:prstGeom prst="rect">
            <a:avLst/>
          </a:prstGeom>
          <a:solidFill>
            <a:srgbClr val="FFC000"/>
          </a:solidFill>
        </p:spPr>
        <p:txBody>
          <a:bodyPr wrap="square" rtlCol="0">
            <a:spAutoFit/>
          </a:bodyPr>
          <a:lstStyle/>
          <a:p>
            <a:pPr algn="ctr">
              <a:spcAft>
                <a:spcPts val="0"/>
              </a:spcAft>
            </a:pPr>
            <a:r>
              <a:rPr lang="fr-FR" sz="1400" b="1" dirty="0">
                <a:solidFill>
                  <a:srgbClr val="FFFFFF"/>
                </a:solidFill>
                <a:latin typeface="Arial Narrow"/>
              </a:rPr>
              <a:t>o</a:t>
            </a:r>
            <a:r>
              <a:rPr lang="fr-FR" sz="1400" b="1" kern="1200" dirty="0">
                <a:solidFill>
                  <a:srgbClr val="FFFFFF"/>
                </a:solidFill>
                <a:effectLst/>
                <a:latin typeface="Arial Narrow"/>
              </a:rPr>
              <a:t>u Barème progressif de l’IR</a:t>
            </a:r>
            <a:endParaRPr lang="fr-FR" sz="1400" b="1" dirty="0">
              <a:effectLst/>
              <a:latin typeface="Times New Roman"/>
              <a:ea typeface="Times New Roman"/>
            </a:endParaRPr>
          </a:p>
        </p:txBody>
      </p:sp>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Au commencement, il n’y a rien … et puis</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 EN CAS DE VIE </a:t>
            </a:r>
            <a:endParaRPr lang="fr-FR" altLang="fr-FR" sz="2400" dirty="0">
              <a:solidFill>
                <a:prstClr val="black"/>
              </a:solidFill>
              <a:latin typeface="Berlin Sans FB" panose="020E0602020502020306" pitchFamily="34" charset="0"/>
            </a:endParaRPr>
          </a:p>
        </p:txBody>
      </p:sp>
      <p:sp>
        <p:nvSpPr>
          <p:cNvPr id="15" name="ZoneTexte 14"/>
          <p:cNvSpPr txBox="1">
            <a:spLocks noChangeArrowheads="1"/>
          </p:cNvSpPr>
          <p:nvPr/>
        </p:nvSpPr>
        <p:spPr bwMode="auto">
          <a:xfrm>
            <a:off x="-36512" y="1435794"/>
            <a:ext cx="2102462"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333" b="1" dirty="0">
                <a:solidFill>
                  <a:prstClr val="black"/>
                </a:solidFill>
                <a:latin typeface="Kristen ITC" panose="03050502040202030202" pitchFamily="66" charset="0"/>
              </a:rPr>
              <a:t>27 septembre 2017</a:t>
            </a:r>
          </a:p>
        </p:txBody>
      </p:sp>
      <p:sp>
        <p:nvSpPr>
          <p:cNvPr id="20" name="ZoneTexte 30"/>
          <p:cNvSpPr txBox="1"/>
          <p:nvPr/>
        </p:nvSpPr>
        <p:spPr>
          <a:xfrm>
            <a:off x="4365693" y="3201010"/>
            <a:ext cx="1849368" cy="861774"/>
          </a:xfrm>
          <a:prstGeom prst="rect">
            <a:avLst/>
          </a:prstGeom>
          <a:noFill/>
        </p:spPr>
        <p:txBody>
          <a:bodyPr wrap="square" rtlCol="0">
            <a:spAutoFit/>
          </a:bodyPr>
          <a:lstStyle/>
          <a:p>
            <a:pPr algn="ctr">
              <a:spcAft>
                <a:spcPts val="0"/>
              </a:spcAft>
            </a:pPr>
            <a:r>
              <a:rPr lang="fr-FR" sz="1000" kern="1200" dirty="0">
                <a:solidFill>
                  <a:srgbClr val="000000"/>
                </a:solidFill>
                <a:effectLst/>
                <a:latin typeface="Arial Narrow"/>
                <a:ea typeface="+mn-ea"/>
                <a:cs typeface="+mn-cs"/>
              </a:rPr>
              <a:t>(*) Après application d’un abattement annuel de 4 600 € pour une personne seule ou 9 200 € pour un couple soumis à imposition commune </a:t>
            </a:r>
            <a:endParaRPr lang="fr-FR" sz="1200" dirty="0">
              <a:effectLst/>
              <a:latin typeface="Times New Roman"/>
              <a:ea typeface="Times New Roman"/>
            </a:endParaRPr>
          </a:p>
        </p:txBody>
      </p:sp>
      <p:pic>
        <p:nvPicPr>
          <p:cNvPr id="54" name="Image 53"/>
          <p:cNvPicPr>
            <a:picLocks noChangeAspect="1"/>
          </p:cNvPicPr>
          <p:nvPr/>
        </p:nvPicPr>
        <p:blipFill>
          <a:blip r:embed="rId2"/>
          <a:stretch>
            <a:fillRect/>
          </a:stretch>
        </p:blipFill>
        <p:spPr>
          <a:xfrm>
            <a:off x="5973947" y="738583"/>
            <a:ext cx="369581" cy="369581"/>
          </a:xfrm>
          <a:prstGeom prst="rect">
            <a:avLst/>
          </a:prstGeom>
        </p:spPr>
      </p:pic>
      <p:sp>
        <p:nvSpPr>
          <p:cNvPr id="56" name="ZoneTexte 55"/>
          <p:cNvSpPr txBox="1">
            <a:spLocks noChangeArrowheads="1"/>
          </p:cNvSpPr>
          <p:nvPr/>
        </p:nvSpPr>
        <p:spPr bwMode="auto">
          <a:xfrm>
            <a:off x="1851318" y="1340768"/>
            <a:ext cx="4535561"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333" dirty="0">
                <a:solidFill>
                  <a:prstClr val="black"/>
                </a:solidFill>
                <a:latin typeface="Kristen ITC" panose="03050502040202030202" pitchFamily="66" charset="0"/>
              </a:rPr>
              <a:t>Nouvelle donne pour les contrats souscrits ou alimentés </a:t>
            </a:r>
            <a:r>
              <a:rPr lang="fr-FR" altLang="fr-FR" sz="1333" dirty="0">
                <a:solidFill>
                  <a:srgbClr val="FF0000"/>
                </a:solidFill>
                <a:latin typeface="Kristen ITC" panose="03050502040202030202" pitchFamily="66" charset="0"/>
              </a:rPr>
              <a:t>à compter </a:t>
            </a:r>
            <a:r>
              <a:rPr lang="fr-FR" altLang="fr-FR" sz="1333" dirty="0">
                <a:solidFill>
                  <a:prstClr val="black"/>
                </a:solidFill>
                <a:latin typeface="Kristen ITC" panose="03050502040202030202" pitchFamily="66" charset="0"/>
              </a:rPr>
              <a:t>du 27 septembre 2017 …</a:t>
            </a:r>
          </a:p>
        </p:txBody>
      </p:sp>
      <p:cxnSp>
        <p:nvCxnSpPr>
          <p:cNvPr id="58" name="Connecteur droit avec flèche 57"/>
          <p:cNvCxnSpPr/>
          <p:nvPr/>
        </p:nvCxnSpPr>
        <p:spPr>
          <a:xfrm>
            <a:off x="1610157" y="2319489"/>
            <a:ext cx="3097610" cy="0"/>
          </a:xfrm>
          <a:prstGeom prst="straightConnector1">
            <a:avLst/>
          </a:prstGeom>
          <a:noFill/>
          <a:ln w="19050" cap="flat" cmpd="sng" algn="ctr">
            <a:solidFill>
              <a:srgbClr val="85203C"/>
            </a:solidFill>
            <a:prstDash val="solid"/>
            <a:tailEnd type="arrow"/>
          </a:ln>
          <a:effectLst/>
        </p:spPr>
      </p:cxnSp>
      <p:cxnSp>
        <p:nvCxnSpPr>
          <p:cNvPr id="60" name="Connecteur droit 59"/>
          <p:cNvCxnSpPr/>
          <p:nvPr/>
        </p:nvCxnSpPr>
        <p:spPr>
          <a:xfrm>
            <a:off x="4238735" y="2203919"/>
            <a:ext cx="0" cy="231140"/>
          </a:xfrm>
          <a:prstGeom prst="line">
            <a:avLst/>
          </a:prstGeom>
          <a:noFill/>
          <a:ln w="19050" cap="flat" cmpd="sng" algn="ctr">
            <a:solidFill>
              <a:schemeClr val="accent2">
                <a:lumMod val="75000"/>
              </a:schemeClr>
            </a:solidFill>
            <a:prstDash val="solid"/>
          </a:ln>
          <a:effectLst/>
        </p:spPr>
      </p:cxnSp>
      <p:cxnSp>
        <p:nvCxnSpPr>
          <p:cNvPr id="62" name="Connecteur droit 61"/>
          <p:cNvCxnSpPr/>
          <p:nvPr/>
        </p:nvCxnSpPr>
        <p:spPr>
          <a:xfrm>
            <a:off x="1934479" y="2195086"/>
            <a:ext cx="0" cy="231140"/>
          </a:xfrm>
          <a:prstGeom prst="line">
            <a:avLst/>
          </a:prstGeom>
          <a:noFill/>
          <a:ln w="19050" cap="flat" cmpd="sng" algn="ctr">
            <a:solidFill>
              <a:schemeClr val="accent2">
                <a:lumMod val="75000"/>
              </a:schemeClr>
            </a:solidFill>
            <a:prstDash val="solid"/>
          </a:ln>
          <a:effectLst/>
        </p:spPr>
      </p:cxnSp>
      <p:sp>
        <p:nvSpPr>
          <p:cNvPr id="63" name="ZoneTexte 62"/>
          <p:cNvSpPr txBox="1"/>
          <p:nvPr/>
        </p:nvSpPr>
        <p:spPr>
          <a:xfrm>
            <a:off x="1475656" y="1998228"/>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Ouverture</a:t>
            </a:r>
          </a:p>
        </p:txBody>
      </p:sp>
      <p:sp>
        <p:nvSpPr>
          <p:cNvPr id="65" name="ZoneTexte 64"/>
          <p:cNvSpPr txBox="1"/>
          <p:nvPr/>
        </p:nvSpPr>
        <p:spPr>
          <a:xfrm>
            <a:off x="3950703" y="1988840"/>
            <a:ext cx="1068636" cy="261610"/>
          </a:xfrm>
          <a:prstGeom prst="rect">
            <a:avLst/>
          </a:prstGeom>
          <a:noFill/>
        </p:spPr>
        <p:txBody>
          <a:bodyPr wrap="square" rtlCol="0">
            <a:spAutoFit/>
          </a:bodyPr>
          <a:lstStyle/>
          <a:p>
            <a:r>
              <a:rPr lang="fr-FR" sz="1100" dirty="0">
                <a:solidFill>
                  <a:prstClr val="black"/>
                </a:solidFill>
                <a:latin typeface="Kristen ITC" panose="03050502040202030202" pitchFamily="66" charset="0"/>
              </a:rPr>
              <a:t>8 ans</a:t>
            </a:r>
          </a:p>
        </p:txBody>
      </p:sp>
      <p:sp>
        <p:nvSpPr>
          <p:cNvPr id="66" name="ZoneTexte 28"/>
          <p:cNvSpPr txBox="1"/>
          <p:nvPr/>
        </p:nvSpPr>
        <p:spPr>
          <a:xfrm>
            <a:off x="4216344" y="2403035"/>
            <a:ext cx="2093565" cy="276999"/>
          </a:xfrm>
          <a:prstGeom prst="rect">
            <a:avLst/>
          </a:prstGeom>
          <a:solidFill>
            <a:srgbClr val="FF0000"/>
          </a:solidFill>
        </p:spPr>
        <p:txBody>
          <a:bodyPr wrap="square" rtlCol="0">
            <a:spAutoFit/>
          </a:bodyPr>
          <a:lstStyle/>
          <a:p>
            <a:pPr algn="ctr">
              <a:spcAft>
                <a:spcPts val="0"/>
              </a:spcAft>
            </a:pPr>
            <a:r>
              <a:rPr lang="fr-FR" sz="1200" b="1" dirty="0">
                <a:solidFill>
                  <a:srgbClr val="FFFFFF"/>
                </a:solidFill>
              </a:rPr>
              <a:t>PFNL 7,5% ou 12,8% (*) (**) </a:t>
            </a:r>
            <a:endParaRPr lang="fr-FR" sz="1200" dirty="0">
              <a:latin typeface="Times New Roman"/>
              <a:ea typeface="Times New Roman"/>
            </a:endParaRPr>
          </a:p>
        </p:txBody>
      </p:sp>
      <p:sp>
        <p:nvSpPr>
          <p:cNvPr id="69" name="ZoneTexte 30"/>
          <p:cNvSpPr txBox="1"/>
          <p:nvPr/>
        </p:nvSpPr>
        <p:spPr>
          <a:xfrm>
            <a:off x="4392170" y="4111828"/>
            <a:ext cx="1849368" cy="861774"/>
          </a:xfrm>
          <a:prstGeom prst="rect">
            <a:avLst/>
          </a:prstGeom>
          <a:noFill/>
        </p:spPr>
        <p:txBody>
          <a:bodyPr wrap="square" rtlCol="0">
            <a:spAutoFit/>
          </a:bodyPr>
          <a:lstStyle/>
          <a:p>
            <a:pPr algn="ctr">
              <a:spcAft>
                <a:spcPts val="0"/>
              </a:spcAft>
            </a:pPr>
            <a:r>
              <a:rPr lang="fr-FR" sz="1000" kern="1200" dirty="0">
                <a:solidFill>
                  <a:srgbClr val="000000"/>
                </a:solidFill>
                <a:effectLst/>
                <a:latin typeface="Arial Narrow"/>
                <a:ea typeface="+mn-ea"/>
                <a:cs typeface="+mn-cs"/>
              </a:rPr>
              <a:t>(**) Selon que le montant cumulé des primes nettes versées sur l’ensemble des contrats d’assurance-vie est inférieur </a:t>
            </a:r>
            <a:r>
              <a:rPr lang="fr-FR" sz="1000" dirty="0">
                <a:solidFill>
                  <a:srgbClr val="000000"/>
                </a:solidFill>
                <a:latin typeface="Arial Narrow"/>
              </a:rPr>
              <a:t>ou supérieur à 150 000 € </a:t>
            </a:r>
            <a:r>
              <a:rPr lang="fr-FR" sz="1000" kern="1200" dirty="0">
                <a:solidFill>
                  <a:srgbClr val="000000"/>
                </a:solidFill>
                <a:effectLst/>
                <a:latin typeface="Arial Narrow"/>
                <a:ea typeface="+mn-ea"/>
                <a:cs typeface="+mn-cs"/>
              </a:rPr>
              <a:t> </a:t>
            </a:r>
            <a:endParaRPr lang="fr-FR" sz="1200" dirty="0">
              <a:effectLst/>
              <a:latin typeface="Times New Roman"/>
              <a:ea typeface="Times New Roman"/>
            </a:endParaRPr>
          </a:p>
        </p:txBody>
      </p:sp>
      <p:sp>
        <p:nvSpPr>
          <p:cNvPr id="22" name="ZoneTexte 21"/>
          <p:cNvSpPr txBox="1">
            <a:spLocks noChangeArrowheads="1"/>
          </p:cNvSpPr>
          <p:nvPr/>
        </p:nvSpPr>
        <p:spPr bwMode="auto">
          <a:xfrm>
            <a:off x="6615445" y="1075899"/>
            <a:ext cx="200910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200" b="1" dirty="0">
                <a:solidFill>
                  <a:srgbClr val="7030A0"/>
                </a:solidFill>
                <a:latin typeface="Kristen ITC" panose="03050502040202030202" pitchFamily="66" charset="0"/>
              </a:rPr>
              <a:t>Le prélèvement forfaitaire est cette fois NON LIBERATOIRE de l’impôt sur le revenu</a:t>
            </a:r>
          </a:p>
        </p:txBody>
      </p:sp>
      <p:sp>
        <p:nvSpPr>
          <p:cNvPr id="23" name="ZoneTexte 22"/>
          <p:cNvSpPr txBox="1">
            <a:spLocks noChangeArrowheads="1"/>
          </p:cNvSpPr>
          <p:nvPr/>
        </p:nvSpPr>
        <p:spPr bwMode="auto">
          <a:xfrm>
            <a:off x="6617858" y="2640942"/>
            <a:ext cx="200910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200" b="1" dirty="0">
                <a:solidFill>
                  <a:srgbClr val="7030A0"/>
                </a:solidFill>
                <a:latin typeface="Kristen ITC" panose="03050502040202030202" pitchFamily="66" charset="0"/>
              </a:rPr>
              <a:t>On choisit le mode d’imposition définitif lors de la déclaration des revenus N effectuée en N+1</a:t>
            </a:r>
          </a:p>
        </p:txBody>
      </p:sp>
      <p:sp>
        <p:nvSpPr>
          <p:cNvPr id="42" name="ZoneTexte 27"/>
          <p:cNvSpPr txBox="1"/>
          <p:nvPr/>
        </p:nvSpPr>
        <p:spPr>
          <a:xfrm>
            <a:off x="1961618" y="2403035"/>
            <a:ext cx="2277117" cy="276999"/>
          </a:xfrm>
          <a:prstGeom prst="rect">
            <a:avLst/>
          </a:prstGeom>
          <a:solidFill>
            <a:srgbClr val="DE0000"/>
          </a:solidFill>
          <a:ln>
            <a:noFill/>
          </a:ln>
        </p:spPr>
        <p:txBody>
          <a:bodyPr wrap="square" rtlCol="0">
            <a:spAutoFit/>
          </a:bodyPr>
          <a:lstStyle/>
          <a:p>
            <a:pPr algn="ctr">
              <a:spcAft>
                <a:spcPts val="0"/>
              </a:spcAft>
            </a:pPr>
            <a:r>
              <a:rPr lang="fr-FR" sz="1200" b="1" dirty="0">
                <a:solidFill>
                  <a:srgbClr val="FFFFFF"/>
                </a:solidFill>
              </a:rPr>
              <a:t>PFNL 12,8% </a:t>
            </a:r>
            <a:endParaRPr lang="fr-FR" sz="1200" dirty="0">
              <a:effectLst/>
              <a:latin typeface="Times New Roman"/>
              <a:ea typeface="Times New Roman"/>
            </a:endParaRPr>
          </a:p>
        </p:txBody>
      </p:sp>
      <p:sp>
        <p:nvSpPr>
          <p:cNvPr id="25" name="Rectangle 24">
            <a:extLst>
              <a:ext uri="{FF2B5EF4-FFF2-40B4-BE49-F238E27FC236}">
                <a16:creationId xmlns:a16="http://schemas.microsoft.com/office/drawing/2014/main" id="{0F7360E0-46B5-46AB-97C0-28C4FBCF7F57}"/>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26" name="Image 2" descr="cid:image008.jpg@01D7596C.B409CC40">
            <a:extLst>
              <a:ext uri="{FF2B5EF4-FFF2-40B4-BE49-F238E27FC236}">
                <a16:creationId xmlns:a16="http://schemas.microsoft.com/office/drawing/2014/main" id="{F5F615C5-609F-418D-B6C3-4E24A05CA6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70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750"/>
                                        <p:tgtEl>
                                          <p:spTgt spid="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750"/>
                                        <p:tgtEl>
                                          <p:spTgt spid="6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par>
                                <p:cTn id="20" presetID="10" presetClass="entr" presetSubtype="0" fill="hold" nodeType="with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750"/>
                                        <p:tgtEl>
                                          <p:spTgt spid="5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750"/>
                                        <p:tgtEl>
                                          <p:spTgt spid="56"/>
                                        </p:tgtEl>
                                      </p:cBhvr>
                                    </p:animEffect>
                                  </p:childTnLst>
                                </p:cTn>
                              </p:par>
                              <p:par>
                                <p:cTn id="26" presetID="10" presetClass="entr" presetSubtype="0" fill="hold"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750"/>
                                        <p:tgtEl>
                                          <p:spTgt spid="58"/>
                                        </p:tgtEl>
                                      </p:cBhvr>
                                    </p:animEffect>
                                  </p:childTnLst>
                                </p:cTn>
                              </p:par>
                              <p:par>
                                <p:cTn id="29" presetID="10" presetClass="entr" presetSubtype="0"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750"/>
                                        <p:tgtEl>
                                          <p:spTgt spid="60"/>
                                        </p:tgtEl>
                                      </p:cBhvr>
                                    </p:animEffect>
                                  </p:childTnLst>
                                </p:cTn>
                              </p:par>
                              <p:par>
                                <p:cTn id="32" presetID="10" presetClass="entr" presetSubtype="0" fill="hold" nodeType="with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fade">
                                      <p:cBhvr>
                                        <p:cTn id="34" dur="750"/>
                                        <p:tgtEl>
                                          <p:spTgt spid="6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750"/>
                                        <p:tgtEl>
                                          <p:spTgt spid="6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fade">
                                      <p:cBhvr>
                                        <p:cTn id="40" dur="750"/>
                                        <p:tgtEl>
                                          <p:spTgt spid="6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750"/>
                                        <p:tgtEl>
                                          <p:spTgt spid="6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fade">
                                      <p:cBhvr>
                                        <p:cTn id="46" dur="750"/>
                                        <p:tgtEl>
                                          <p:spTgt spid="6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750"/>
                                        <p:tgtEl>
                                          <p:spTgt spid="2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75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7" grpId="0" animBg="1"/>
      <p:bldP spid="4" grpId="0"/>
      <p:bldP spid="15" grpId="0"/>
      <p:bldP spid="20" grpId="0"/>
      <p:bldP spid="56" grpId="0"/>
      <p:bldP spid="63" grpId="0"/>
      <p:bldP spid="65" grpId="0"/>
      <p:bldP spid="66" grpId="0" animBg="1"/>
      <p:bldP spid="69" grpId="0"/>
      <p:bldP spid="22" grpId="0"/>
      <p:bldP spid="23" grpId="0"/>
      <p:bldP spid="4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Une fiscalité complexe, liée à l’histoire …</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 EN CAS DE VIE </a:t>
            </a:r>
            <a:endParaRPr lang="fr-FR" altLang="fr-FR" sz="2400" dirty="0">
              <a:solidFill>
                <a:prstClr val="black"/>
              </a:solidFill>
              <a:latin typeface="Berlin Sans FB" panose="020E0602020502020306" pitchFamily="34" charset="0"/>
            </a:endParaRPr>
          </a:p>
        </p:txBody>
      </p:sp>
      <p:pic>
        <p:nvPicPr>
          <p:cNvPr id="9" name="Picture 2" descr="Reforme Flat ta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46001"/>
            <a:ext cx="8394432" cy="49000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554D1194-AD7D-4D04-A670-8E9A0FAFE074}"/>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2" descr="cid:image008.jpg@01D7596C.B409CC40">
            <a:extLst>
              <a:ext uri="{FF2B5EF4-FFF2-40B4-BE49-F238E27FC236}">
                <a16:creationId xmlns:a16="http://schemas.microsoft.com/office/drawing/2014/main" id="{3BD4965D-9694-49F7-9875-277ADEF4B1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87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Elle est encadrée par deux articles du Code Général des Impôts …</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 EN CAS DE </a:t>
            </a:r>
            <a:r>
              <a:rPr lang="fr-FR" altLang="fr-FR" sz="2667" b="1" dirty="0">
                <a:solidFill>
                  <a:srgbClr val="FF0000"/>
                </a:solidFill>
                <a:latin typeface="Berlin Sans FB" panose="020E0602020502020306" pitchFamily="34" charset="0"/>
              </a:rPr>
              <a:t>D</a:t>
            </a:r>
            <a:r>
              <a:rPr lang="fr-FR" altLang="fr-FR" sz="2667" b="1" dirty="0">
                <a:latin typeface="Berlin Sans FB" panose="020E0602020502020306" pitchFamily="34" charset="0"/>
              </a:rPr>
              <a:t>ECES </a:t>
            </a:r>
            <a:endParaRPr lang="fr-FR" altLang="fr-FR" sz="2400" dirty="0">
              <a:solidFill>
                <a:prstClr val="black"/>
              </a:solidFill>
              <a:latin typeface="Berlin Sans FB" panose="020E0602020502020306" pitchFamily="34" charset="0"/>
            </a:endParaRPr>
          </a:p>
        </p:txBody>
      </p:sp>
      <p:pic>
        <p:nvPicPr>
          <p:cNvPr id="1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339752" y="2420888"/>
            <a:ext cx="1186930" cy="1663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843" t="59331" r="72711" b="24284"/>
          <a:stretch/>
        </p:blipFill>
        <p:spPr bwMode="auto">
          <a:xfrm>
            <a:off x="4860032" y="2420889"/>
            <a:ext cx="1163587" cy="1663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a:extLst>
              <a:ext uri="{FF2B5EF4-FFF2-40B4-BE49-F238E27FC236}">
                <a16:creationId xmlns:a16="http://schemas.microsoft.com/office/drawing/2014/main" id="{B0AB9E80-3152-4119-B029-D098DE2583A1}"/>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0" name="Image 2" descr="cid:image008.jpg@01D7596C.B409CC40">
            <a:extLst>
              <a:ext uri="{FF2B5EF4-FFF2-40B4-BE49-F238E27FC236}">
                <a16:creationId xmlns:a16="http://schemas.microsoft.com/office/drawing/2014/main" id="{9514E28C-A916-481F-9105-28FDD90BF5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58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5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Une fiscalité complexe, liée à l’histoire …</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 EN CAS DE </a:t>
            </a:r>
            <a:r>
              <a:rPr lang="fr-FR" altLang="fr-FR" sz="2667" b="1" dirty="0">
                <a:solidFill>
                  <a:srgbClr val="FF0000"/>
                </a:solidFill>
                <a:latin typeface="Berlin Sans FB" panose="020E0602020502020306" pitchFamily="34" charset="0"/>
              </a:rPr>
              <a:t>D</a:t>
            </a:r>
            <a:r>
              <a:rPr lang="fr-FR" altLang="fr-FR" sz="2667" b="1" dirty="0">
                <a:latin typeface="Berlin Sans FB" panose="020E0602020502020306" pitchFamily="34" charset="0"/>
              </a:rPr>
              <a:t>ECES </a:t>
            </a:r>
            <a:endParaRPr lang="fr-FR" altLang="fr-FR" sz="2400" dirty="0">
              <a:solidFill>
                <a:prstClr val="black"/>
              </a:solidFill>
              <a:latin typeface="Berlin Sans FB" panose="020E0602020502020306" pitchFamily="34" charset="0"/>
            </a:endParaRPr>
          </a:p>
        </p:txBody>
      </p:sp>
      <p:sp>
        <p:nvSpPr>
          <p:cNvPr id="9" name="Rectangle à coins arrondis 8"/>
          <p:cNvSpPr/>
          <p:nvPr/>
        </p:nvSpPr>
        <p:spPr>
          <a:xfrm>
            <a:off x="283490" y="1700808"/>
            <a:ext cx="2648298" cy="1263424"/>
          </a:xfrm>
          <a:prstGeom prst="wedgeRoundRectCallout">
            <a:avLst>
              <a:gd name="adj1" fmla="val 103512"/>
              <a:gd name="adj2" fmla="val 95624"/>
              <a:gd name="adj3" fmla="val 16667"/>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Il ne s’applique que sur les </a:t>
            </a:r>
            <a:r>
              <a:rPr lang="fr-FR" b="1" dirty="0"/>
              <a:t>contrats souscrits ou alimentés </a:t>
            </a:r>
            <a:r>
              <a:rPr lang="fr-FR" dirty="0"/>
              <a:t>après le </a:t>
            </a:r>
            <a:r>
              <a:rPr lang="fr-FR" b="1" dirty="0"/>
              <a:t>20/11/1991…</a:t>
            </a:r>
          </a:p>
        </p:txBody>
      </p:sp>
      <p:sp>
        <p:nvSpPr>
          <p:cNvPr id="10" name="Rectangle à coins arrondis 9"/>
          <p:cNvSpPr/>
          <p:nvPr/>
        </p:nvSpPr>
        <p:spPr>
          <a:xfrm>
            <a:off x="5852435" y="1700808"/>
            <a:ext cx="2257823" cy="1263424"/>
          </a:xfrm>
          <a:prstGeom prst="wedgeRoundRectCallout">
            <a:avLst>
              <a:gd name="adj1" fmla="val -100724"/>
              <a:gd name="adj2" fmla="val 97817"/>
              <a:gd name="adj3" fmla="val 16667"/>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…lorsque l’</a:t>
            </a:r>
            <a:r>
              <a:rPr lang="fr-FR" b="1" dirty="0"/>
              <a:t>assuré</a:t>
            </a:r>
            <a:r>
              <a:rPr lang="fr-FR" dirty="0"/>
              <a:t> est âgé de </a:t>
            </a:r>
            <a:r>
              <a:rPr lang="fr-FR" b="1" dirty="0"/>
              <a:t>plus de 70 ans </a:t>
            </a:r>
            <a:r>
              <a:rPr lang="fr-FR" dirty="0"/>
              <a:t>lors du versement</a:t>
            </a:r>
          </a:p>
        </p:txBody>
      </p:sp>
      <p:sp>
        <p:nvSpPr>
          <p:cNvPr id="11" name="Rectangle à coins arrondis 10"/>
          <p:cNvSpPr/>
          <p:nvPr/>
        </p:nvSpPr>
        <p:spPr>
          <a:xfrm>
            <a:off x="755576" y="4556656"/>
            <a:ext cx="2165372" cy="1263424"/>
          </a:xfrm>
          <a:prstGeom prst="wedgeRoundRectCallout">
            <a:avLst>
              <a:gd name="adj1" fmla="val 102911"/>
              <a:gd name="adj2" fmla="val -56802"/>
              <a:gd name="adj3" fmla="val 1666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Abattement sur les primes versées de 30 500 €</a:t>
            </a:r>
          </a:p>
        </p:txBody>
      </p:sp>
      <p:sp>
        <p:nvSpPr>
          <p:cNvPr id="14" name="ZoneTexte 13"/>
          <p:cNvSpPr txBox="1"/>
          <p:nvPr/>
        </p:nvSpPr>
        <p:spPr>
          <a:xfrm>
            <a:off x="4149307" y="1951377"/>
            <a:ext cx="1047150" cy="400110"/>
          </a:xfrm>
          <a:prstGeom prst="rect">
            <a:avLst/>
          </a:prstGeom>
          <a:noFill/>
        </p:spPr>
        <p:txBody>
          <a:bodyPr wrap="square" rtlCol="0">
            <a:spAutoFit/>
          </a:bodyPr>
          <a:lstStyle/>
          <a:p>
            <a:r>
              <a:rPr lang="fr-FR" sz="2000" b="1" dirty="0"/>
              <a:t>…ET…</a:t>
            </a:r>
          </a:p>
        </p:txBody>
      </p:sp>
      <p:sp>
        <p:nvSpPr>
          <p:cNvPr id="15" name="Rectangle à coins arrondis 14"/>
          <p:cNvSpPr/>
          <p:nvPr/>
        </p:nvSpPr>
        <p:spPr>
          <a:xfrm>
            <a:off x="5852174" y="4365104"/>
            <a:ext cx="3184322" cy="1677134"/>
          </a:xfrm>
          <a:prstGeom prst="wedgeRoundRectCallout">
            <a:avLst>
              <a:gd name="adj1" fmla="val -96286"/>
              <a:gd name="adj2" fmla="val -63382"/>
              <a:gd name="adj3" fmla="val 1666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La fraction de primes versées au-delà de ce montant est taxée au barème des droits de succession, en fonction du lien de parenté entre assuré et bénéficiaire</a:t>
            </a:r>
          </a:p>
        </p:txBody>
      </p:sp>
      <p:sp>
        <p:nvSpPr>
          <p:cNvPr id="16" name="ZoneTexte 15"/>
          <p:cNvSpPr txBox="1"/>
          <p:nvPr/>
        </p:nvSpPr>
        <p:spPr>
          <a:xfrm>
            <a:off x="3806910" y="5098256"/>
            <a:ext cx="1389547" cy="400110"/>
          </a:xfrm>
          <a:prstGeom prst="rect">
            <a:avLst/>
          </a:prstGeom>
          <a:noFill/>
        </p:spPr>
        <p:txBody>
          <a:bodyPr wrap="square" rtlCol="0">
            <a:spAutoFit/>
          </a:bodyPr>
          <a:lstStyle/>
          <a:p>
            <a:r>
              <a:rPr lang="fr-FR" sz="2000" b="1" dirty="0"/>
              <a:t>…ALORS…</a:t>
            </a:r>
          </a:p>
        </p:txBody>
      </p:sp>
      <p:sp>
        <p:nvSpPr>
          <p:cNvPr id="13" name="Rectangle 12">
            <a:extLst>
              <a:ext uri="{FF2B5EF4-FFF2-40B4-BE49-F238E27FC236}">
                <a16:creationId xmlns:a16="http://schemas.microsoft.com/office/drawing/2014/main" id="{173C8F15-DE76-4187-946C-CAE9E3A9BF7B}"/>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8" name="Image 2" descr="cid:image008.jpg@01D7596C.B409CC40">
            <a:extLst>
              <a:ext uri="{FF2B5EF4-FFF2-40B4-BE49-F238E27FC236}">
                <a16:creationId xmlns:a16="http://schemas.microsoft.com/office/drawing/2014/main" id="{6B89C837-5E2F-49E9-965E-E524CD8129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908218" y="2916888"/>
            <a:ext cx="1186930" cy="1663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0750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75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75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75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animBg="1"/>
      <p:bldP spid="1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Une fiscalité complexe, liée à l’histoire …</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 EN CAS DE </a:t>
            </a:r>
            <a:r>
              <a:rPr lang="fr-FR" altLang="fr-FR" sz="2667" b="1" dirty="0">
                <a:solidFill>
                  <a:srgbClr val="FF0000"/>
                </a:solidFill>
                <a:latin typeface="Berlin Sans FB" panose="020E0602020502020306" pitchFamily="34" charset="0"/>
              </a:rPr>
              <a:t>D</a:t>
            </a:r>
            <a:r>
              <a:rPr lang="fr-FR" altLang="fr-FR" sz="2667" b="1" dirty="0">
                <a:latin typeface="Berlin Sans FB" panose="020E0602020502020306" pitchFamily="34" charset="0"/>
              </a:rPr>
              <a:t>ECES </a:t>
            </a:r>
            <a:endParaRPr lang="fr-FR" altLang="fr-FR" sz="2400" dirty="0">
              <a:solidFill>
                <a:prstClr val="black"/>
              </a:solidFill>
              <a:latin typeface="Berlin Sans FB" panose="020E0602020502020306" pitchFamily="34" charset="0"/>
            </a:endParaRPr>
          </a:p>
        </p:txBody>
      </p:sp>
      <p:sp>
        <p:nvSpPr>
          <p:cNvPr id="18" name="Rectangle à coins arrondis 17"/>
          <p:cNvSpPr/>
          <p:nvPr/>
        </p:nvSpPr>
        <p:spPr>
          <a:xfrm>
            <a:off x="1953692" y="1740893"/>
            <a:ext cx="1739575" cy="1263424"/>
          </a:xfrm>
          <a:prstGeom prst="wedgeRoundRectCallout">
            <a:avLst>
              <a:gd name="adj1" fmla="val 129693"/>
              <a:gd name="adj2" fmla="val 24346"/>
              <a:gd name="adj3" fmla="val 1666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 contrat est souscrit ou alimenté après le 13/10/1998</a:t>
            </a:r>
          </a:p>
        </p:txBody>
      </p:sp>
      <p:sp>
        <p:nvSpPr>
          <p:cNvPr id="19" name="Rectangle à coins arrondis 18"/>
          <p:cNvSpPr/>
          <p:nvPr/>
        </p:nvSpPr>
        <p:spPr>
          <a:xfrm>
            <a:off x="783117" y="4509119"/>
            <a:ext cx="2072524" cy="1251489"/>
          </a:xfrm>
          <a:prstGeom prst="wedgeRoundRectCallout">
            <a:avLst>
              <a:gd name="adj1" fmla="val 162452"/>
              <a:gd name="adj2" fmla="val -190480"/>
              <a:gd name="adj3" fmla="val 1666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Les capitaux transmis au décès </a:t>
            </a:r>
            <a:r>
              <a:rPr lang="fr-FR" dirty="0"/>
              <a:t>sont soumis à un </a:t>
            </a:r>
            <a:r>
              <a:rPr lang="fr-FR" b="1" dirty="0"/>
              <a:t>prélèvement</a:t>
            </a:r>
            <a:r>
              <a:rPr lang="fr-FR" dirty="0"/>
              <a:t>…</a:t>
            </a:r>
          </a:p>
        </p:txBody>
      </p:sp>
      <p:sp>
        <p:nvSpPr>
          <p:cNvPr id="20" name="Rectangle à coins arrondis 19"/>
          <p:cNvSpPr/>
          <p:nvPr/>
        </p:nvSpPr>
        <p:spPr>
          <a:xfrm>
            <a:off x="3077598" y="4509119"/>
            <a:ext cx="2072524" cy="1368153"/>
          </a:xfrm>
          <a:prstGeom prst="wedgeRoundRectCallout">
            <a:avLst>
              <a:gd name="adj1" fmla="val 52821"/>
              <a:gd name="adj2" fmla="val -186052"/>
              <a:gd name="adj3" fmla="val 1666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après application d’un </a:t>
            </a:r>
            <a:r>
              <a:rPr lang="fr-FR" b="1" dirty="0"/>
              <a:t>abattement de 152 500 € par bénéficiaire</a:t>
            </a:r>
            <a:r>
              <a:rPr lang="fr-FR" dirty="0"/>
              <a:t>…</a:t>
            </a:r>
          </a:p>
        </p:txBody>
      </p:sp>
      <p:sp>
        <p:nvSpPr>
          <p:cNvPr id="21" name="Rectangle à coins arrondis 20"/>
          <p:cNvSpPr/>
          <p:nvPr/>
        </p:nvSpPr>
        <p:spPr>
          <a:xfrm>
            <a:off x="5353444" y="4509119"/>
            <a:ext cx="2310536" cy="1251489"/>
          </a:xfrm>
          <a:prstGeom prst="wedgeRoundRectCallout">
            <a:avLst>
              <a:gd name="adj1" fmla="val -52800"/>
              <a:gd name="adj2" fmla="val -187159"/>
              <a:gd name="adj3" fmla="val 1666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au taux de </a:t>
            </a:r>
            <a:r>
              <a:rPr lang="fr-FR" b="1" dirty="0"/>
              <a:t>20% jusqu’à 700 000 €</a:t>
            </a:r>
            <a:r>
              <a:rPr lang="fr-FR" dirty="0"/>
              <a:t>, et de </a:t>
            </a:r>
            <a:r>
              <a:rPr lang="fr-FR" b="1" dirty="0"/>
              <a:t>31,25% au delà</a:t>
            </a:r>
          </a:p>
        </p:txBody>
      </p:sp>
      <p:sp>
        <p:nvSpPr>
          <p:cNvPr id="22" name="ZoneTexte 21"/>
          <p:cNvSpPr txBox="1"/>
          <p:nvPr/>
        </p:nvSpPr>
        <p:spPr>
          <a:xfrm>
            <a:off x="2128705" y="3186084"/>
            <a:ext cx="1389547" cy="400110"/>
          </a:xfrm>
          <a:prstGeom prst="rect">
            <a:avLst/>
          </a:prstGeom>
          <a:noFill/>
        </p:spPr>
        <p:txBody>
          <a:bodyPr wrap="square" rtlCol="0">
            <a:spAutoFit/>
          </a:bodyPr>
          <a:lstStyle/>
          <a:p>
            <a:r>
              <a:rPr lang="fr-FR" sz="2000" b="1" dirty="0"/>
              <a:t>…ALORS…</a:t>
            </a:r>
          </a:p>
        </p:txBody>
      </p:sp>
      <p:sp>
        <p:nvSpPr>
          <p:cNvPr id="12" name="Rectangle 11">
            <a:extLst>
              <a:ext uri="{FF2B5EF4-FFF2-40B4-BE49-F238E27FC236}">
                <a16:creationId xmlns:a16="http://schemas.microsoft.com/office/drawing/2014/main" id="{88F4E4C3-C531-4822-B332-EC05BA50A725}"/>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3" name="Image 2" descr="cid:image008.jpg@01D7596C.B409CC40">
            <a:extLst>
              <a:ext uri="{FF2B5EF4-FFF2-40B4-BE49-F238E27FC236}">
                <a16:creationId xmlns:a16="http://schemas.microsoft.com/office/drawing/2014/main" id="{47269A12-54A1-4309-BAA6-29B486356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843" t="59331" r="72711" b="24284"/>
          <a:stretch/>
        </p:blipFill>
        <p:spPr bwMode="auto">
          <a:xfrm>
            <a:off x="4568329" y="1922373"/>
            <a:ext cx="1163587" cy="1663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345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75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75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En résumé, l ’assurance-vie permet de transmettre au plan fiscal …</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F</a:t>
            </a:r>
            <a:r>
              <a:rPr lang="fr-FR" altLang="fr-FR" sz="2667" b="1" dirty="0">
                <a:latin typeface="Berlin Sans FB" panose="020E0602020502020306" pitchFamily="34" charset="0"/>
              </a:rPr>
              <a:t>ISCALITE EN CAS DE </a:t>
            </a:r>
            <a:r>
              <a:rPr lang="fr-FR" altLang="fr-FR" sz="2667" b="1" dirty="0">
                <a:solidFill>
                  <a:srgbClr val="FF0000"/>
                </a:solidFill>
                <a:latin typeface="Berlin Sans FB" panose="020E0602020502020306" pitchFamily="34" charset="0"/>
              </a:rPr>
              <a:t>D</a:t>
            </a:r>
            <a:r>
              <a:rPr lang="fr-FR" altLang="fr-FR" sz="2667" b="1" dirty="0">
                <a:latin typeface="Berlin Sans FB" panose="020E0602020502020306" pitchFamily="34" charset="0"/>
              </a:rPr>
              <a:t>ECES </a:t>
            </a:r>
            <a:endParaRPr lang="fr-FR" altLang="fr-FR" sz="2400" dirty="0">
              <a:solidFill>
                <a:prstClr val="black"/>
              </a:solidFill>
              <a:latin typeface="Berlin Sans FB" panose="020E0602020502020306" pitchFamily="34" charset="0"/>
            </a:endParaRPr>
          </a:p>
        </p:txBody>
      </p:sp>
      <p:graphicFrame>
        <p:nvGraphicFramePr>
          <p:cNvPr id="13" name="Tableau 12"/>
          <p:cNvGraphicFramePr>
            <a:graphicFrameLocks noGrp="1"/>
          </p:cNvGraphicFramePr>
          <p:nvPr>
            <p:extLst>
              <p:ext uri="{D42A27DB-BD31-4B8C-83A1-F6EECF244321}">
                <p14:modId xmlns:p14="http://schemas.microsoft.com/office/powerpoint/2010/main" val="200973186"/>
              </p:ext>
            </p:extLst>
          </p:nvPr>
        </p:nvGraphicFramePr>
        <p:xfrm>
          <a:off x="146771" y="1409638"/>
          <a:ext cx="8771356" cy="4226594"/>
        </p:xfrm>
        <a:graphic>
          <a:graphicData uri="http://schemas.openxmlformats.org/drawingml/2006/table">
            <a:tbl>
              <a:tblPr firstRow="1" bandRow="1">
                <a:tableStyleId>{93296810-A885-4BE3-A3E7-6D5BEEA58F35}</a:tableStyleId>
              </a:tblPr>
              <a:tblGrid>
                <a:gridCol w="1400893">
                  <a:extLst>
                    <a:ext uri="{9D8B030D-6E8A-4147-A177-3AD203B41FA5}">
                      <a16:colId xmlns:a16="http://schemas.microsoft.com/office/drawing/2014/main" val="3619597564"/>
                    </a:ext>
                  </a:extLst>
                </a:gridCol>
                <a:gridCol w="1874005">
                  <a:extLst>
                    <a:ext uri="{9D8B030D-6E8A-4147-A177-3AD203B41FA5}">
                      <a16:colId xmlns:a16="http://schemas.microsoft.com/office/drawing/2014/main" val="1594013940"/>
                    </a:ext>
                  </a:extLst>
                </a:gridCol>
                <a:gridCol w="1764109">
                  <a:extLst>
                    <a:ext uri="{9D8B030D-6E8A-4147-A177-3AD203B41FA5}">
                      <a16:colId xmlns:a16="http://schemas.microsoft.com/office/drawing/2014/main" val="2095130720"/>
                    </a:ext>
                  </a:extLst>
                </a:gridCol>
                <a:gridCol w="2186252">
                  <a:extLst>
                    <a:ext uri="{9D8B030D-6E8A-4147-A177-3AD203B41FA5}">
                      <a16:colId xmlns:a16="http://schemas.microsoft.com/office/drawing/2014/main" val="2642314136"/>
                    </a:ext>
                  </a:extLst>
                </a:gridCol>
                <a:gridCol w="1546097">
                  <a:extLst>
                    <a:ext uri="{9D8B030D-6E8A-4147-A177-3AD203B41FA5}">
                      <a16:colId xmlns:a16="http://schemas.microsoft.com/office/drawing/2014/main" val="3279320681"/>
                    </a:ext>
                  </a:extLst>
                </a:gridCol>
              </a:tblGrid>
              <a:tr h="376907">
                <a:tc>
                  <a:txBody>
                    <a:bodyPr/>
                    <a:lstStyle/>
                    <a:p>
                      <a:endParaRPr lang="fr-FR" sz="1600" dirty="0"/>
                    </a:p>
                  </a:txBody>
                  <a:tcPr/>
                </a:tc>
                <a:tc gridSpan="2">
                  <a:txBody>
                    <a:bodyPr/>
                    <a:lstStyle/>
                    <a:p>
                      <a:pPr algn="ctr"/>
                      <a:r>
                        <a:rPr lang="fr-FR" sz="1600" b="1" kern="1200" dirty="0">
                          <a:solidFill>
                            <a:schemeClr val="bg1"/>
                          </a:solidFill>
                          <a:latin typeface="Kristen ITC" panose="03050502040202030202" pitchFamily="66" charset="0"/>
                          <a:ea typeface="+mn-ea"/>
                          <a:cs typeface="+mn-cs"/>
                        </a:rPr>
                        <a:t>Primes versées avant le 13/10/1998</a:t>
                      </a:r>
                    </a:p>
                  </a:txBody>
                  <a:tcPr/>
                </a:tc>
                <a:tc hMerge="1">
                  <a:txBody>
                    <a:bodyPr/>
                    <a:lstStyle/>
                    <a:p>
                      <a:endParaRPr lang="fr-F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kern="1200" dirty="0">
                          <a:solidFill>
                            <a:schemeClr val="bg1"/>
                          </a:solidFill>
                          <a:latin typeface="Kristen ITC" panose="03050502040202030202" pitchFamily="66" charset="0"/>
                          <a:ea typeface="+mn-ea"/>
                          <a:cs typeface="+mn-cs"/>
                        </a:rPr>
                        <a:t>Primes versées après le 13/10/1998</a:t>
                      </a:r>
                    </a:p>
                  </a:txBody>
                  <a:tcPr/>
                </a:tc>
                <a:tc hMerge="1">
                  <a:txBody>
                    <a:bodyPr/>
                    <a:lstStyle/>
                    <a:p>
                      <a:endParaRPr lang="fr-FR"/>
                    </a:p>
                  </a:txBody>
                  <a:tcPr/>
                </a:tc>
                <a:extLst>
                  <a:ext uri="{0D108BD9-81ED-4DB2-BD59-A6C34878D82A}">
                    <a16:rowId xmlns:a16="http://schemas.microsoft.com/office/drawing/2014/main" val="3722781222"/>
                  </a:ext>
                </a:extLst>
              </a:tr>
              <a:tr h="382142">
                <a:tc>
                  <a:txBody>
                    <a:bodyPr/>
                    <a:lstStyle/>
                    <a:p>
                      <a:pPr algn="ctr"/>
                      <a:endParaRPr lang="fr-FR" sz="1600"/>
                    </a:p>
                  </a:txBody>
                  <a:tcPr/>
                </a:tc>
                <a:tc>
                  <a:txBody>
                    <a:bodyPr/>
                    <a:lstStyle/>
                    <a:p>
                      <a:pPr algn="ctr"/>
                      <a:r>
                        <a:rPr lang="fr-FR" sz="1600" dirty="0">
                          <a:solidFill>
                            <a:srgbClr val="CD7371"/>
                          </a:solidFill>
                          <a:latin typeface="Kristen ITC" panose="03050502040202030202" pitchFamily="66" charset="0"/>
                        </a:rPr>
                        <a:t>Avant 70 ans</a:t>
                      </a:r>
                    </a:p>
                  </a:txBody>
                  <a:tcPr/>
                </a:tc>
                <a:tc>
                  <a:txBody>
                    <a:bodyPr/>
                    <a:lstStyle/>
                    <a:p>
                      <a:pPr algn="ctr"/>
                      <a:r>
                        <a:rPr lang="fr-FR" sz="1600" dirty="0">
                          <a:solidFill>
                            <a:srgbClr val="CD7371"/>
                          </a:solidFill>
                          <a:latin typeface="Kristen ITC" panose="03050502040202030202" pitchFamily="66" charset="0"/>
                        </a:rPr>
                        <a:t>Après 70 ans</a:t>
                      </a:r>
                    </a:p>
                  </a:txBody>
                  <a:tcPr/>
                </a:tc>
                <a:tc>
                  <a:txBody>
                    <a:bodyPr/>
                    <a:lstStyle/>
                    <a:p>
                      <a:pPr algn="ctr"/>
                      <a:r>
                        <a:rPr lang="fr-FR" sz="1600" dirty="0">
                          <a:solidFill>
                            <a:srgbClr val="CD7371"/>
                          </a:solidFill>
                          <a:latin typeface="Kristen ITC" panose="03050502040202030202" pitchFamily="66" charset="0"/>
                        </a:rPr>
                        <a:t>Avant 70 ans</a:t>
                      </a:r>
                    </a:p>
                  </a:txBody>
                  <a:tcPr/>
                </a:tc>
                <a:tc>
                  <a:txBody>
                    <a:bodyPr/>
                    <a:lstStyle/>
                    <a:p>
                      <a:pPr algn="ctr"/>
                      <a:r>
                        <a:rPr lang="fr-FR" sz="1600" dirty="0">
                          <a:solidFill>
                            <a:srgbClr val="CD7371"/>
                          </a:solidFill>
                          <a:latin typeface="Kristen ITC" panose="03050502040202030202" pitchFamily="66" charset="0"/>
                        </a:rPr>
                        <a:t>Après</a:t>
                      </a:r>
                      <a:r>
                        <a:rPr lang="fr-FR" sz="1600" baseline="0" dirty="0">
                          <a:solidFill>
                            <a:srgbClr val="CD7371"/>
                          </a:solidFill>
                          <a:latin typeface="Kristen ITC" panose="03050502040202030202" pitchFamily="66" charset="0"/>
                        </a:rPr>
                        <a:t> 70 ans</a:t>
                      </a:r>
                      <a:endParaRPr lang="fr-FR" sz="1600" dirty="0">
                        <a:solidFill>
                          <a:srgbClr val="CD7371"/>
                        </a:solidFill>
                        <a:latin typeface="Kristen ITC" panose="03050502040202030202" pitchFamily="66" charset="0"/>
                      </a:endParaRPr>
                    </a:p>
                  </a:txBody>
                  <a:tcPr/>
                </a:tc>
                <a:extLst>
                  <a:ext uri="{0D108BD9-81ED-4DB2-BD59-A6C34878D82A}">
                    <a16:rowId xmlns:a16="http://schemas.microsoft.com/office/drawing/2014/main" val="1944853077"/>
                  </a:ext>
                </a:extLst>
              </a:tr>
              <a:tr h="1394556">
                <a:tc>
                  <a:txBody>
                    <a:bodyPr/>
                    <a:lstStyle/>
                    <a:p>
                      <a:pPr algn="ctr"/>
                      <a:endParaRPr lang="fr-FR" sz="1600" dirty="0"/>
                    </a:p>
                    <a:p>
                      <a:pPr algn="ctr"/>
                      <a:r>
                        <a:rPr lang="fr-FR" sz="1400" b="1" kern="1200" dirty="0">
                          <a:solidFill>
                            <a:schemeClr val="accent2">
                              <a:lumMod val="60000"/>
                              <a:lumOff val="40000"/>
                            </a:schemeClr>
                          </a:solidFill>
                          <a:latin typeface="Kristen ITC" panose="03050502040202030202" pitchFamily="66" charset="0"/>
                          <a:ea typeface="+mn-ea"/>
                          <a:cs typeface="+mn-cs"/>
                        </a:rPr>
                        <a:t>Contrats souscrits avant le 20/11/1991</a:t>
                      </a:r>
                    </a:p>
                  </a:txBody>
                  <a:tcPr/>
                </a:tc>
                <a:tc gridSpan="2">
                  <a:txBody>
                    <a:bodyPr/>
                    <a:lstStyle/>
                    <a:p>
                      <a:pPr algn="ctr">
                        <a:lnSpc>
                          <a:spcPct val="115000"/>
                        </a:lnSpc>
                        <a:spcAft>
                          <a:spcPts val="0"/>
                        </a:spcAft>
                      </a:pPr>
                      <a:r>
                        <a:rPr lang="fr-FR" sz="1400" b="1" dirty="0">
                          <a:solidFill>
                            <a:srgbClr val="C23C52"/>
                          </a:solidFill>
                          <a:effectLst/>
                          <a:latin typeface="Kristen ITC" panose="03050502040202030202" pitchFamily="66" charset="0"/>
                        </a:rPr>
                        <a:t>Exonération totale </a:t>
                      </a:r>
                      <a:r>
                        <a:rPr lang="fr-FR" sz="1400" dirty="0">
                          <a:solidFill>
                            <a:srgbClr val="C23C52"/>
                          </a:solidFill>
                          <a:effectLst/>
                          <a:latin typeface="Kristen ITC" panose="03050502040202030202" pitchFamily="66" charset="0"/>
                        </a:rPr>
                        <a:t>des capitaux transmis</a:t>
                      </a:r>
                      <a:endParaRPr lang="fr-FR" sz="1400" dirty="0">
                        <a:solidFill>
                          <a:srgbClr val="C23C52"/>
                        </a:solidFill>
                        <a:effectLst/>
                        <a:latin typeface="Kristen ITC" panose="03050502040202030202" pitchFamily="66" charset="0"/>
                        <a:ea typeface="Times New Roman"/>
                        <a:cs typeface="Times New Roman"/>
                      </a:endParaRPr>
                    </a:p>
                  </a:txBody>
                  <a:tcPr/>
                </a:tc>
                <a:tc hMerge="1">
                  <a:txBody>
                    <a:bodyPr/>
                    <a:lstStyle/>
                    <a:p>
                      <a:endParaRPr lang="fr-FR"/>
                    </a:p>
                  </a:txBody>
                  <a:tcPr/>
                </a:tc>
                <a:tc gridSpan="2">
                  <a:txBody>
                    <a:bodyPr/>
                    <a:lstStyle/>
                    <a:p>
                      <a:pPr algn="ctr">
                        <a:lnSpc>
                          <a:spcPct val="115000"/>
                        </a:lnSpc>
                        <a:spcAft>
                          <a:spcPts val="0"/>
                        </a:spcAft>
                      </a:pPr>
                      <a:r>
                        <a:rPr lang="fr-FR" sz="1400" kern="1200" dirty="0">
                          <a:solidFill>
                            <a:srgbClr val="C23C52"/>
                          </a:solidFill>
                          <a:effectLst/>
                          <a:latin typeface="Kristen ITC" panose="03050502040202030202" pitchFamily="66" charset="0"/>
                        </a:rPr>
                        <a:t>Capitaux transmis avec un abattement de 152.500 € par bénéficiaire en usufruit ou en pleine propriété, et taxation de 20% jusqu'à 700.000 € et 31.25% au-delà.</a:t>
                      </a:r>
                      <a:endParaRPr lang="fr-FR" sz="1400" kern="1200" dirty="0">
                        <a:solidFill>
                          <a:srgbClr val="C23C52"/>
                        </a:solidFill>
                        <a:effectLst/>
                        <a:latin typeface="Kristen ITC" panose="03050502040202030202" pitchFamily="66" charset="0"/>
                        <a:ea typeface="Times New Roman"/>
                        <a:cs typeface="Times New Roman"/>
                      </a:endParaRPr>
                    </a:p>
                  </a:txBody>
                  <a:tcPr/>
                </a:tc>
                <a:tc hMerge="1">
                  <a:txBody>
                    <a:bodyPr/>
                    <a:lstStyle/>
                    <a:p>
                      <a:endParaRPr lang="fr-FR"/>
                    </a:p>
                  </a:txBody>
                  <a:tcPr/>
                </a:tc>
                <a:extLst>
                  <a:ext uri="{0D108BD9-81ED-4DB2-BD59-A6C34878D82A}">
                    <a16:rowId xmlns:a16="http://schemas.microsoft.com/office/drawing/2014/main" val="1961178084"/>
                  </a:ext>
                </a:extLst>
              </a:tr>
              <a:tr h="20729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6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kern="1200" dirty="0">
                          <a:solidFill>
                            <a:schemeClr val="accent2">
                              <a:lumMod val="60000"/>
                              <a:lumOff val="40000"/>
                            </a:schemeClr>
                          </a:solidFill>
                          <a:latin typeface="Kristen ITC" panose="03050502040202030202" pitchFamily="66" charset="0"/>
                          <a:ea typeface="+mn-ea"/>
                          <a:cs typeface="+mn-cs"/>
                        </a:rPr>
                        <a:t>Contrats souscrits après le 20/11/1991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C23C52"/>
                          </a:solidFill>
                          <a:effectLst/>
                          <a:latin typeface="Kristen ITC" panose="03050502040202030202" pitchFamily="66" charset="0"/>
                        </a:rPr>
                        <a:t>Exonération totale </a:t>
                      </a:r>
                      <a:r>
                        <a:rPr lang="fr-FR" sz="1400" dirty="0">
                          <a:solidFill>
                            <a:srgbClr val="C23C52"/>
                          </a:solidFill>
                          <a:effectLst/>
                          <a:latin typeface="Kristen ITC" panose="03050502040202030202" pitchFamily="66" charset="0"/>
                        </a:rPr>
                        <a:t>des capitaux transmis</a:t>
                      </a:r>
                    </a:p>
                    <a:p>
                      <a:endParaRPr lang="fr-FR" sz="1400" dirty="0">
                        <a:solidFill>
                          <a:srgbClr val="C23C52"/>
                        </a:solidFill>
                        <a:latin typeface="Kristen ITC" panose="03050502040202030202" pitchFamily="66"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kern="1200" dirty="0">
                          <a:solidFill>
                            <a:srgbClr val="C23C52"/>
                          </a:solidFill>
                          <a:effectLst/>
                          <a:latin typeface="Kristen ITC" panose="03050502040202030202" pitchFamily="66" charset="0"/>
                        </a:rPr>
                        <a:t>Imposition aux droits de succession des primes au-delà d’un abattement de 30.500 € (hors intérêts)</a:t>
                      </a:r>
                      <a:endParaRPr lang="fr-FR" sz="1400" kern="1200" dirty="0">
                        <a:solidFill>
                          <a:srgbClr val="C23C52"/>
                        </a:solidFill>
                        <a:effectLst/>
                        <a:latin typeface="Kristen ITC" panose="03050502040202030202" pitchFamily="66" charset="0"/>
                        <a:ea typeface="Times New Roman"/>
                        <a:cs typeface="Times New Roman"/>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kern="1200" dirty="0">
                          <a:solidFill>
                            <a:srgbClr val="C23C52"/>
                          </a:solidFill>
                          <a:effectLst/>
                          <a:latin typeface="Kristen ITC" panose="03050502040202030202" pitchFamily="66" charset="0"/>
                        </a:rPr>
                        <a:t>Capitaux transmis avec abattement de 152.500 € par bénéficiaire en usufruit ou en pleine propriété et taxation de 20% jusqu'à 700.000 € et 31.25% au-delà.</a:t>
                      </a:r>
                      <a:endParaRPr lang="fr-FR" sz="1400" kern="1200" dirty="0">
                        <a:solidFill>
                          <a:srgbClr val="C23C52"/>
                        </a:solidFill>
                        <a:effectLst/>
                        <a:latin typeface="Kristen ITC" panose="03050502040202030202" pitchFamily="66" charset="0"/>
                        <a:ea typeface="Times New Roman"/>
                        <a:cs typeface="Times New Roman"/>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kern="1200" dirty="0">
                          <a:solidFill>
                            <a:srgbClr val="C23C52"/>
                          </a:solidFill>
                          <a:effectLst/>
                          <a:latin typeface="Kristen ITC" panose="03050502040202030202" pitchFamily="66" charset="0"/>
                        </a:rPr>
                        <a:t>Imposition aux droits de succession des primes au-delà d’un abattement de 30.500 € (hors intérêts)</a:t>
                      </a:r>
                      <a:endParaRPr lang="fr-FR" sz="1400" kern="1200" dirty="0">
                        <a:solidFill>
                          <a:srgbClr val="C23C52"/>
                        </a:solidFill>
                        <a:effectLst/>
                        <a:latin typeface="Kristen ITC" panose="03050502040202030202" pitchFamily="66" charset="0"/>
                        <a:ea typeface="Times New Roman"/>
                        <a:cs typeface="Times New Roman"/>
                      </a:endParaRPr>
                    </a:p>
                  </a:txBody>
                  <a:tcPr/>
                </a:tc>
                <a:extLst>
                  <a:ext uri="{0D108BD9-81ED-4DB2-BD59-A6C34878D82A}">
                    <a16:rowId xmlns:a16="http://schemas.microsoft.com/office/drawing/2014/main" val="2317896834"/>
                  </a:ext>
                </a:extLst>
              </a:tr>
            </a:tbl>
          </a:graphicData>
        </a:graphic>
      </p:graphicFrame>
      <p:sp>
        <p:nvSpPr>
          <p:cNvPr id="9" name="Rectangle 8">
            <a:extLst>
              <a:ext uri="{FF2B5EF4-FFF2-40B4-BE49-F238E27FC236}">
                <a16:creationId xmlns:a16="http://schemas.microsoft.com/office/drawing/2014/main" id="{77855B85-9F44-4DED-B77C-EE0558A943C9}"/>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0" name="Image 2" descr="cid:image008.jpg@01D7596C.B409CC40">
            <a:extLst>
              <a:ext uri="{FF2B5EF4-FFF2-40B4-BE49-F238E27FC236}">
                <a16:creationId xmlns:a16="http://schemas.microsoft.com/office/drawing/2014/main" id="{CFC2F45C-549D-42E3-AB87-E4F5A26841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13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44">
            <a:hlinkClick r:id="" action="ppaction://noaction"/>
          </p:cNvPr>
          <p:cNvSpPr txBox="1">
            <a:spLocks noChangeArrowheads="1"/>
          </p:cNvSpPr>
          <p:nvPr/>
        </p:nvSpPr>
        <p:spPr bwMode="auto">
          <a:xfrm>
            <a:off x="611560" y="1475668"/>
            <a:ext cx="2232248" cy="430887"/>
          </a:xfrm>
          <a:prstGeom prst="rect">
            <a:avLst/>
          </a:prstGeom>
          <a:blipFill>
            <a:blip r:embed="rId2"/>
            <a:tile tx="0" ty="0" sx="100000" sy="100000" flip="none" algn="tl"/>
          </a:blip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2200" i="1" dirty="0">
                <a:solidFill>
                  <a:srgbClr val="FF9933"/>
                </a:solidFill>
                <a:latin typeface="Berlin Sans FB" panose="020E0602020502020306" pitchFamily="34" charset="0"/>
              </a:rPr>
              <a:t>NUANCES  CAPI</a:t>
            </a:r>
          </a:p>
        </p:txBody>
      </p:sp>
      <p:sp>
        <p:nvSpPr>
          <p:cNvPr id="4" name="ZoneTexte 3"/>
          <p:cNvSpPr txBox="1">
            <a:spLocks noChangeArrowheads="1"/>
          </p:cNvSpPr>
          <p:nvPr/>
        </p:nvSpPr>
        <p:spPr bwMode="auto">
          <a:xfrm>
            <a:off x="-330309" y="853603"/>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L’ancienne offre</a:t>
            </a:r>
          </a:p>
        </p:txBody>
      </p:sp>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grpSp>
        <p:nvGrpSpPr>
          <p:cNvPr id="22" name="Groupe 21"/>
          <p:cNvGrpSpPr/>
          <p:nvPr/>
        </p:nvGrpSpPr>
        <p:grpSpPr>
          <a:xfrm>
            <a:off x="3454295" y="698126"/>
            <a:ext cx="1904029" cy="1172728"/>
            <a:chOff x="3635896" y="1500840"/>
            <a:chExt cx="1904029" cy="1172728"/>
          </a:xfrm>
        </p:grpSpPr>
        <p:pic>
          <p:nvPicPr>
            <p:cNvPr id="18" name="Image 17"/>
            <p:cNvPicPr>
              <a:picLocks noChangeAspect="1"/>
            </p:cNvPicPr>
            <p:nvPr/>
          </p:nvPicPr>
          <p:blipFill rotWithShape="1">
            <a:blip r:embed="rId3"/>
            <a:srcRect l="10153" t="26375" r="83206" b="65750"/>
            <a:stretch/>
          </p:blipFill>
          <p:spPr>
            <a:xfrm>
              <a:off x="4129729" y="2062661"/>
              <a:ext cx="916362" cy="610907"/>
            </a:xfrm>
            <a:prstGeom prst="rect">
              <a:avLst/>
            </a:prstGeom>
          </p:spPr>
        </p:pic>
        <p:pic>
          <p:nvPicPr>
            <p:cNvPr id="19" name="Image 18"/>
            <p:cNvPicPr>
              <a:picLocks noChangeAspect="1"/>
            </p:cNvPicPr>
            <p:nvPr/>
          </p:nvPicPr>
          <p:blipFill rotWithShape="1">
            <a:blip r:embed="rId4"/>
            <a:srcRect l="10706" t="30313" r="79885" b="64765"/>
            <a:stretch/>
          </p:blipFill>
          <p:spPr>
            <a:xfrm>
              <a:off x="3635896" y="1500840"/>
              <a:ext cx="1904029" cy="560008"/>
            </a:xfrm>
            <a:prstGeom prst="rect">
              <a:avLst/>
            </a:prstGeom>
          </p:spPr>
        </p:pic>
      </p:grpSp>
      <p:pic>
        <p:nvPicPr>
          <p:cNvPr id="10" name="Picture 2" descr="Résultat de recherche d'images pour &quot;feuille de cahier à carreaux&quot;">
            <a:hlinkClick r:id="rId5"/>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7000" contrast="5000"/>
                    </a14:imgEffect>
                  </a14:imgLayer>
                </a14:imgProps>
              </a:ext>
              <a:ext uri="{28A0092B-C50C-407E-A947-70E740481C1C}">
                <a14:useLocalDpi xmlns:a14="http://schemas.microsoft.com/office/drawing/2010/main" val="0"/>
              </a:ext>
            </a:extLst>
          </a:blip>
          <a:srcRect b="44949"/>
          <a:stretch/>
        </p:blipFill>
        <p:spPr bwMode="auto">
          <a:xfrm>
            <a:off x="-8384" y="2097733"/>
            <a:ext cx="8914701" cy="3438436"/>
          </a:xfrm>
          <a:prstGeom prst="rect">
            <a:avLst/>
          </a:prstGeom>
          <a:gradFill>
            <a:gsLst>
              <a:gs pos="4000">
                <a:srgbClr val="FF0000">
                  <a:tint val="66000"/>
                  <a:satMod val="160000"/>
                  <a:alpha val="34000"/>
                </a:srgbClr>
              </a:gs>
              <a:gs pos="50000">
                <a:srgbClr val="FF0000">
                  <a:tint val="44500"/>
                  <a:satMod val="160000"/>
                </a:srgbClr>
              </a:gs>
              <a:gs pos="100000">
                <a:srgbClr val="FF0000">
                  <a:tint val="23500"/>
                  <a:satMod val="160000"/>
                </a:srgbClr>
              </a:gs>
            </a:gsLst>
            <a:lin ang="5400000" scaled="1"/>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9" name="ZoneTexte 8"/>
          <p:cNvSpPr txBox="1">
            <a:spLocks noChangeArrowheads="1"/>
          </p:cNvSpPr>
          <p:nvPr/>
        </p:nvSpPr>
        <p:spPr bwMode="auto">
          <a:xfrm>
            <a:off x="1203866" y="2707173"/>
            <a:ext cx="793906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lnSpc>
                <a:spcPct val="150000"/>
              </a:lnSpc>
              <a:spcBef>
                <a:spcPct val="0"/>
              </a:spcBef>
              <a:spcAft>
                <a:spcPct val="0"/>
              </a:spcAft>
              <a:buNone/>
            </a:pPr>
            <a:r>
              <a:rPr lang="fr-FR" altLang="fr-FR" sz="2000" b="1" dirty="0">
                <a:solidFill>
                  <a:prstClr val="black"/>
                </a:solidFill>
                <a:latin typeface="Bradley Hand ITC" panose="03070402050302030203" pitchFamily="66" charset="0"/>
              </a:rPr>
              <a:t>Plus de </a:t>
            </a:r>
            <a:r>
              <a:rPr lang="fr-FR" altLang="fr-FR" sz="2000" b="1" dirty="0">
                <a:solidFill>
                  <a:srgbClr val="FF3300"/>
                </a:solidFill>
                <a:latin typeface="Bradley Hand ITC" panose="03070402050302030203" pitchFamily="66" charset="0"/>
              </a:rPr>
              <a:t>70</a:t>
            </a:r>
            <a:r>
              <a:rPr lang="fr-FR" altLang="fr-FR" sz="2000" b="1" dirty="0">
                <a:solidFill>
                  <a:prstClr val="black"/>
                </a:solidFill>
                <a:latin typeface="Bradley Hand ITC" panose="03070402050302030203" pitchFamily="66" charset="0"/>
              </a:rPr>
              <a:t> supports UC</a:t>
            </a:r>
          </a:p>
          <a:p>
            <a:pPr defTabSz="1219170" fontAlgn="base">
              <a:lnSpc>
                <a:spcPct val="150000"/>
              </a:lnSpc>
              <a:spcBef>
                <a:spcPct val="0"/>
              </a:spcBef>
              <a:spcAft>
                <a:spcPct val="0"/>
              </a:spcAft>
              <a:buNone/>
            </a:pPr>
            <a:r>
              <a:rPr lang="fr-FR" altLang="fr-FR" sz="2000" b="1" dirty="0">
                <a:solidFill>
                  <a:srgbClr val="FF3300"/>
                </a:solidFill>
                <a:latin typeface="Bradley Hand ITC" panose="03070402050302030203" pitchFamily="66" charset="0"/>
              </a:rPr>
              <a:t>Pas de Montant </a:t>
            </a:r>
            <a:r>
              <a:rPr lang="fr-FR" altLang="fr-FR" sz="2000" b="1" dirty="0">
                <a:latin typeface="Bradley Hand ITC" panose="03070402050302030203" pitchFamily="66" charset="0"/>
              </a:rPr>
              <a:t>Minimum de versement</a:t>
            </a:r>
          </a:p>
          <a:p>
            <a:pPr defTabSz="1219170" fontAlgn="base">
              <a:lnSpc>
                <a:spcPct val="150000"/>
              </a:lnSpc>
              <a:spcBef>
                <a:spcPct val="0"/>
              </a:spcBef>
              <a:spcAft>
                <a:spcPct val="0"/>
              </a:spcAft>
              <a:buNone/>
            </a:pPr>
            <a:r>
              <a:rPr lang="fr-FR" altLang="fr-FR" sz="2000" b="1" dirty="0">
                <a:latin typeface="Bradley Hand ITC" panose="03070402050302030203" pitchFamily="66" charset="0"/>
              </a:rPr>
              <a:t>En cas d’adhésion démembrée, pas de versement complémentaire possible</a:t>
            </a:r>
          </a:p>
          <a:p>
            <a:pPr defTabSz="1219170" fontAlgn="base">
              <a:lnSpc>
                <a:spcPct val="150000"/>
              </a:lnSpc>
              <a:spcBef>
                <a:spcPct val="0"/>
              </a:spcBef>
              <a:spcAft>
                <a:spcPct val="0"/>
              </a:spcAft>
              <a:buNone/>
            </a:pPr>
            <a:r>
              <a:rPr lang="fr-FR" altLang="fr-FR" sz="2000" b="1" dirty="0">
                <a:latin typeface="Bradley Hand ITC" panose="03070402050302030203" pitchFamily="66" charset="0"/>
              </a:rPr>
              <a:t>Frais sur encours: </a:t>
            </a:r>
            <a:r>
              <a:rPr lang="fr-FR" altLang="fr-FR" sz="2000" b="1" dirty="0">
                <a:solidFill>
                  <a:srgbClr val="FF0000"/>
                </a:solidFill>
                <a:latin typeface="Bradley Hand ITC" panose="03070402050302030203" pitchFamily="66" charset="0"/>
              </a:rPr>
              <a:t>0,75% </a:t>
            </a:r>
            <a:r>
              <a:rPr lang="fr-FR" altLang="fr-FR" sz="2000" b="1" dirty="0">
                <a:latin typeface="Bradley Hand ITC" panose="03070402050302030203" pitchFamily="66" charset="0"/>
              </a:rPr>
              <a:t>sur le fonds €, et </a:t>
            </a:r>
            <a:r>
              <a:rPr lang="fr-FR" altLang="fr-FR" sz="2000" b="1" dirty="0">
                <a:solidFill>
                  <a:srgbClr val="FF0000"/>
                </a:solidFill>
                <a:latin typeface="Bradley Hand ITC" panose="03070402050302030203" pitchFamily="66" charset="0"/>
              </a:rPr>
              <a:t>1% </a:t>
            </a:r>
            <a:r>
              <a:rPr lang="fr-FR" altLang="fr-FR" sz="2000" b="1" dirty="0">
                <a:latin typeface="Bradley Hand ITC" panose="03070402050302030203" pitchFamily="66" charset="0"/>
              </a:rPr>
              <a:t>sur les UC</a:t>
            </a:r>
          </a:p>
          <a:p>
            <a:pPr defTabSz="1219170" fontAlgn="base">
              <a:lnSpc>
                <a:spcPct val="150000"/>
              </a:lnSpc>
              <a:spcBef>
                <a:spcPct val="0"/>
              </a:spcBef>
              <a:spcAft>
                <a:spcPct val="0"/>
              </a:spcAft>
              <a:buNone/>
            </a:pPr>
            <a:r>
              <a:rPr lang="fr-FR" altLang="fr-FR" sz="2000" b="1" dirty="0">
                <a:solidFill>
                  <a:srgbClr val="FF3300"/>
                </a:solidFill>
                <a:latin typeface="Bradley Hand ITC" panose="03070402050302030203" pitchFamily="66" charset="0"/>
              </a:rPr>
              <a:t>3 </a:t>
            </a:r>
            <a:r>
              <a:rPr lang="fr-FR" altLang="fr-FR" sz="2000" b="1" dirty="0">
                <a:latin typeface="Bradley Hand ITC" panose="03070402050302030203" pitchFamily="66" charset="0"/>
              </a:rPr>
              <a:t>options d’arbitrage automatique possibles</a:t>
            </a:r>
          </a:p>
          <a:p>
            <a:pPr defTabSz="1219170" fontAlgn="base">
              <a:lnSpc>
                <a:spcPct val="150000"/>
              </a:lnSpc>
              <a:spcBef>
                <a:spcPct val="0"/>
              </a:spcBef>
              <a:spcAft>
                <a:spcPct val="0"/>
              </a:spcAft>
              <a:buNone/>
            </a:pPr>
            <a:r>
              <a:rPr lang="fr-FR" altLang="fr-FR" sz="2000" b="1" dirty="0">
                <a:latin typeface="Bradley Hand ITC" panose="03070402050302030203" pitchFamily="66" charset="0"/>
              </a:rPr>
              <a:t>Pas de Garantie plancher en cas de décès</a:t>
            </a:r>
            <a:endParaRPr lang="fr-FR" altLang="fr-FR" sz="2000" b="1" dirty="0">
              <a:solidFill>
                <a:prstClr val="black"/>
              </a:solidFill>
              <a:latin typeface="Bradley Hand ITC" panose="03070402050302030203" pitchFamily="66" charset="0"/>
            </a:endParaRPr>
          </a:p>
        </p:txBody>
      </p:sp>
      <p:pic>
        <p:nvPicPr>
          <p:cNvPr id="2" name="Image 1"/>
          <p:cNvPicPr>
            <a:picLocks noChangeAspect="1"/>
          </p:cNvPicPr>
          <p:nvPr/>
        </p:nvPicPr>
        <p:blipFill>
          <a:blip r:embed="rId8"/>
          <a:stretch>
            <a:fillRect/>
          </a:stretch>
        </p:blipFill>
        <p:spPr>
          <a:xfrm flipH="1">
            <a:off x="8034849" y="2084503"/>
            <a:ext cx="563134" cy="563134"/>
          </a:xfrm>
          <a:prstGeom prst="rect">
            <a:avLst/>
          </a:prstGeom>
        </p:spPr>
      </p:pic>
      <p:sp>
        <p:nvSpPr>
          <p:cNvPr id="15" name="Rectangle 14"/>
          <p:cNvSpPr/>
          <p:nvPr/>
        </p:nvSpPr>
        <p:spPr>
          <a:xfrm rot="20381715">
            <a:off x="2392673" y="2222054"/>
            <a:ext cx="2222813" cy="28803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Kristen ITC" panose="03050502040202030202" pitchFamily="66" charset="0"/>
              </a:rPr>
              <a:t>Plus commercialisable</a:t>
            </a:r>
          </a:p>
        </p:txBody>
      </p:sp>
      <p:sp>
        <p:nvSpPr>
          <p:cNvPr id="16" name="Rectangle 15">
            <a:extLst>
              <a:ext uri="{FF2B5EF4-FFF2-40B4-BE49-F238E27FC236}">
                <a16:creationId xmlns:a16="http://schemas.microsoft.com/office/drawing/2014/main" id="{B4D907BD-CB4B-46FB-A746-CD46A45FF713}"/>
              </a:ext>
            </a:extLst>
          </p:cNvPr>
          <p:cNvSpPr/>
          <p:nvPr/>
        </p:nvSpPr>
        <p:spPr>
          <a:xfrm rot="20381715">
            <a:off x="5000870" y="1608705"/>
            <a:ext cx="2689325" cy="72284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Kristen ITC" panose="03050502040202030202" pitchFamily="66" charset="0"/>
              </a:rPr>
              <a:t>Uniquement pour arbitrages ou versements complémentaires</a:t>
            </a:r>
          </a:p>
        </p:txBody>
      </p:sp>
      <p:sp>
        <p:nvSpPr>
          <p:cNvPr id="17" name="Rectangle 16">
            <a:extLst>
              <a:ext uri="{FF2B5EF4-FFF2-40B4-BE49-F238E27FC236}">
                <a16:creationId xmlns:a16="http://schemas.microsoft.com/office/drawing/2014/main" id="{E187EB72-DF93-4CE2-B9A1-F1CC6E779B99}"/>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20" name="Image 2" descr="cid:image008.jpg@01D7596C.B409CC40">
            <a:extLst>
              <a:ext uri="{FF2B5EF4-FFF2-40B4-BE49-F238E27FC236}">
                <a16:creationId xmlns:a16="http://schemas.microsoft.com/office/drawing/2014/main" id="{6588A95B-AA53-40C1-8C0A-579C5AF701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69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75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750"/>
                                        <p:tgtEl>
                                          <p:spTgt spid="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75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p:bldP spid="15" grpId="0" animBg="1"/>
      <p:bldP spid="1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47323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Qu’est-ce qui différencie les deux ?</a:t>
            </a:r>
          </a:p>
        </p:txBody>
      </p:sp>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ET LE </a:t>
            </a:r>
            <a:r>
              <a:rPr lang="fr-FR" altLang="fr-FR" sz="2667" b="1" dirty="0">
                <a:solidFill>
                  <a:srgbClr val="FF0000"/>
                </a:solidFill>
                <a:latin typeface="Berlin Sans FB" panose="020E0602020502020306" pitchFamily="34" charset="0"/>
              </a:rPr>
              <a:t>C</a:t>
            </a:r>
            <a:r>
              <a:rPr lang="fr-FR" altLang="fr-FR" sz="2667" b="1" dirty="0">
                <a:latin typeface="Berlin Sans FB" panose="020E0602020502020306" pitchFamily="34" charset="0"/>
              </a:rPr>
              <a:t>ONTRAT DE </a:t>
            </a:r>
            <a:r>
              <a:rPr lang="fr-FR" altLang="fr-FR" sz="2667" b="1" dirty="0">
                <a:solidFill>
                  <a:srgbClr val="FF0000"/>
                </a:solidFill>
                <a:latin typeface="Berlin Sans FB" panose="020E0602020502020306" pitchFamily="34" charset="0"/>
              </a:rPr>
              <a:t>C</a:t>
            </a:r>
            <a:r>
              <a:rPr lang="fr-FR" altLang="fr-FR" sz="2667" b="1" dirty="0">
                <a:latin typeface="Berlin Sans FB" panose="020E0602020502020306" pitchFamily="34" charset="0"/>
              </a:rPr>
              <a:t>API</a:t>
            </a:r>
            <a:endParaRPr lang="fr-FR" altLang="fr-FR" sz="2400" dirty="0">
              <a:solidFill>
                <a:prstClr val="black"/>
              </a:solidFill>
              <a:latin typeface="Berlin Sans FB" panose="020E0602020502020306" pitchFamily="34" charset="0"/>
            </a:endParaRPr>
          </a:p>
        </p:txBody>
      </p:sp>
      <p:pic>
        <p:nvPicPr>
          <p:cNvPr id="3" name="Image 2"/>
          <p:cNvPicPr>
            <a:picLocks noChangeAspect="1"/>
          </p:cNvPicPr>
          <p:nvPr/>
        </p:nvPicPr>
        <p:blipFill>
          <a:blip r:embed="rId2"/>
          <a:stretch>
            <a:fillRect/>
          </a:stretch>
        </p:blipFill>
        <p:spPr>
          <a:xfrm>
            <a:off x="3910858" y="1340768"/>
            <a:ext cx="1138808" cy="1138808"/>
          </a:xfrm>
          <a:prstGeom prst="rect">
            <a:avLst/>
          </a:prstGeom>
        </p:spPr>
      </p:pic>
      <p:pic>
        <p:nvPicPr>
          <p:cNvPr id="5" name="Image 4"/>
          <p:cNvPicPr>
            <a:picLocks noChangeAspect="1"/>
          </p:cNvPicPr>
          <p:nvPr/>
        </p:nvPicPr>
        <p:blipFill>
          <a:blip r:embed="rId3"/>
          <a:stretch>
            <a:fillRect/>
          </a:stretch>
        </p:blipFill>
        <p:spPr>
          <a:xfrm>
            <a:off x="1675986" y="2212935"/>
            <a:ext cx="640001" cy="640001"/>
          </a:xfrm>
          <a:prstGeom prst="rect">
            <a:avLst/>
          </a:prstGeom>
        </p:spPr>
      </p:pic>
      <p:sp>
        <p:nvSpPr>
          <p:cNvPr id="10" name="ZoneTexte 9"/>
          <p:cNvSpPr txBox="1"/>
          <p:nvPr/>
        </p:nvSpPr>
        <p:spPr>
          <a:xfrm>
            <a:off x="1099922" y="1340768"/>
            <a:ext cx="2522280" cy="625684"/>
          </a:xfrm>
          <a:prstGeom prst="rect">
            <a:avLst/>
          </a:prstGeom>
          <a:noFill/>
        </p:spPr>
        <p:txBody>
          <a:bodyPr wrap="square">
            <a:spAutoFit/>
          </a:bodyPr>
          <a:lstStyle/>
          <a:p>
            <a:pPr algn="ctr" defTabSz="1219170">
              <a:defRPr/>
            </a:pPr>
            <a:r>
              <a:rPr lang="fr-FR" sz="1733" b="1" dirty="0">
                <a:solidFill>
                  <a:srgbClr val="1F497D"/>
                </a:solidFill>
                <a:effectLst>
                  <a:outerShdw blurRad="38100" dist="38100" dir="2700000" algn="tl">
                    <a:srgbClr val="000000">
                      <a:alpha val="43137"/>
                    </a:srgbClr>
                  </a:outerShdw>
                </a:effectLst>
                <a:latin typeface="Berlin Sans FB" panose="020E0602020502020306" pitchFamily="34" charset="0"/>
              </a:rPr>
              <a:t>Contrat de capitalisation</a:t>
            </a:r>
            <a:endParaRPr lang="fr-FR" sz="1733" dirty="0">
              <a:solidFill>
                <a:srgbClr val="1F497D"/>
              </a:solidFill>
              <a:effectLst>
                <a:outerShdw blurRad="38100" dist="38100" dir="2700000" algn="tl">
                  <a:srgbClr val="000000">
                    <a:alpha val="43137"/>
                  </a:srgbClr>
                </a:outerShdw>
              </a:effectLst>
              <a:latin typeface="Berlin Sans FB" panose="020E0602020502020306" pitchFamily="34" charset="0"/>
            </a:endParaRPr>
          </a:p>
        </p:txBody>
      </p:sp>
      <p:sp>
        <p:nvSpPr>
          <p:cNvPr id="11" name="ZoneTexte 10"/>
          <p:cNvSpPr txBox="1"/>
          <p:nvPr/>
        </p:nvSpPr>
        <p:spPr>
          <a:xfrm>
            <a:off x="6010160" y="1474106"/>
            <a:ext cx="2522280" cy="359009"/>
          </a:xfrm>
          <a:prstGeom prst="rect">
            <a:avLst/>
          </a:prstGeom>
          <a:noFill/>
        </p:spPr>
        <p:txBody>
          <a:bodyPr wrap="square">
            <a:spAutoFit/>
          </a:bodyPr>
          <a:lstStyle/>
          <a:p>
            <a:pPr algn="ctr" defTabSz="1219170">
              <a:defRPr/>
            </a:pPr>
            <a:r>
              <a:rPr lang="fr-FR" sz="1733" b="1" dirty="0">
                <a:solidFill>
                  <a:srgbClr val="1F497D"/>
                </a:solidFill>
                <a:effectLst>
                  <a:outerShdw blurRad="38100" dist="38100" dir="2700000" algn="tl">
                    <a:srgbClr val="000000">
                      <a:alpha val="43137"/>
                    </a:srgbClr>
                  </a:outerShdw>
                </a:effectLst>
                <a:latin typeface="Berlin Sans FB" panose="020E0602020502020306" pitchFamily="34" charset="0"/>
              </a:rPr>
              <a:t>Assurance-vie</a:t>
            </a:r>
            <a:endParaRPr lang="fr-FR" sz="1733" dirty="0">
              <a:solidFill>
                <a:srgbClr val="1F497D"/>
              </a:solidFill>
              <a:effectLst>
                <a:outerShdw blurRad="38100" dist="38100" dir="2700000" algn="tl">
                  <a:srgbClr val="000000">
                    <a:alpha val="43137"/>
                  </a:srgbClr>
                </a:outerShdw>
              </a:effectLst>
              <a:latin typeface="Berlin Sans FB" panose="020E0602020502020306" pitchFamily="34" charset="0"/>
            </a:endParaRPr>
          </a:p>
        </p:txBody>
      </p:sp>
      <p:pic>
        <p:nvPicPr>
          <p:cNvPr id="12" name="Image 11"/>
          <p:cNvPicPr>
            <a:picLocks noChangeAspect="1"/>
          </p:cNvPicPr>
          <p:nvPr/>
        </p:nvPicPr>
        <p:blipFill>
          <a:blip r:embed="rId3"/>
          <a:stretch>
            <a:fillRect/>
          </a:stretch>
        </p:blipFill>
        <p:spPr>
          <a:xfrm>
            <a:off x="6644538" y="2212934"/>
            <a:ext cx="640002" cy="640002"/>
          </a:xfrm>
          <a:prstGeom prst="rect">
            <a:avLst/>
          </a:prstGeom>
        </p:spPr>
      </p:pic>
      <p:grpSp>
        <p:nvGrpSpPr>
          <p:cNvPr id="15" name="Groupe 14"/>
          <p:cNvGrpSpPr/>
          <p:nvPr/>
        </p:nvGrpSpPr>
        <p:grpSpPr>
          <a:xfrm>
            <a:off x="205588" y="4887935"/>
            <a:ext cx="1156937" cy="1008112"/>
            <a:chOff x="174703" y="4043583"/>
            <a:chExt cx="1210699" cy="1090504"/>
          </a:xfrm>
        </p:grpSpPr>
        <p:pic>
          <p:nvPicPr>
            <p:cNvPr id="9" name="Image 8"/>
            <p:cNvPicPr>
              <a:picLocks noChangeAspect="1"/>
            </p:cNvPicPr>
            <p:nvPr/>
          </p:nvPicPr>
          <p:blipFill>
            <a:blip r:embed="rId4"/>
            <a:stretch>
              <a:fillRect/>
            </a:stretch>
          </p:blipFill>
          <p:spPr>
            <a:xfrm flipH="1">
              <a:off x="174703" y="4155237"/>
              <a:ext cx="978850" cy="978850"/>
            </a:xfrm>
            <a:prstGeom prst="rect">
              <a:avLst/>
            </a:prstGeom>
          </p:spPr>
        </p:pic>
        <p:pic>
          <p:nvPicPr>
            <p:cNvPr id="14" name="Picture 4" descr="Résultat de recherche d'images pour &quot;notaire&quo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1704" y="4043583"/>
              <a:ext cx="463698" cy="4636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e 12"/>
          <p:cNvGrpSpPr/>
          <p:nvPr/>
        </p:nvGrpSpPr>
        <p:grpSpPr>
          <a:xfrm>
            <a:off x="2504922" y="2703694"/>
            <a:ext cx="3946635" cy="1522233"/>
            <a:chOff x="5220072" y="3130903"/>
            <a:chExt cx="3946635" cy="1522233"/>
          </a:xfrm>
        </p:grpSpPr>
        <p:pic>
          <p:nvPicPr>
            <p:cNvPr id="20" name="Picture 2" descr="Résultat de recherche d'images pour &quot;feuille de cahier à carreaux&quot;">
              <a:hlinkClick r:id="rId7"/>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44949"/>
            <a:stretch/>
          </p:blipFill>
          <p:spPr bwMode="auto">
            <a:xfrm>
              <a:off x="5220072" y="3130903"/>
              <a:ext cx="3946635" cy="152223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1" name="ZoneTexte 20"/>
            <p:cNvSpPr txBox="1">
              <a:spLocks noChangeArrowheads="1"/>
            </p:cNvSpPr>
            <p:nvPr/>
          </p:nvSpPr>
          <p:spPr bwMode="auto">
            <a:xfrm>
              <a:off x="5734365" y="3362359"/>
              <a:ext cx="3183761" cy="103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1600" b="1" dirty="0">
                  <a:solidFill>
                    <a:prstClr val="black"/>
                  </a:solidFill>
                  <a:latin typeface="Bradley Hand ITC" panose="03070402050302030203" pitchFamily="66" charset="0"/>
                </a:rPr>
                <a:t>Fiscalité en cas de vie: </a:t>
              </a:r>
              <a:r>
                <a:rPr lang="fr-FR" altLang="fr-FR" sz="1600" b="1" dirty="0">
                  <a:solidFill>
                    <a:srgbClr val="FF0000"/>
                  </a:solidFill>
                  <a:latin typeface="Bradley Hand ITC" panose="03070402050302030203" pitchFamily="66" charset="0"/>
                </a:rPr>
                <a:t>La même !</a:t>
              </a:r>
            </a:p>
            <a:p>
              <a:pPr defTabSz="1219170" fontAlgn="base">
                <a:spcBef>
                  <a:spcPct val="0"/>
                </a:spcBef>
                <a:spcAft>
                  <a:spcPct val="0"/>
                </a:spcAft>
                <a:buNone/>
              </a:pPr>
              <a:endParaRPr lang="fr-FR" altLang="fr-FR" sz="667" b="1" dirty="0">
                <a:solidFill>
                  <a:prstClr val="black"/>
                </a:solidFill>
                <a:latin typeface="Bradley Hand ITC" panose="03070402050302030203" pitchFamily="66" charset="0"/>
              </a:endParaRPr>
            </a:p>
            <a:p>
              <a:pPr defTabSz="1219170" fontAlgn="base">
                <a:spcBef>
                  <a:spcPct val="0"/>
                </a:spcBef>
                <a:spcAft>
                  <a:spcPct val="0"/>
                </a:spcAft>
                <a:buNone/>
              </a:pPr>
              <a:r>
                <a:rPr lang="fr-FR" altLang="fr-FR" sz="1600" b="1" dirty="0">
                  <a:solidFill>
                    <a:prstClr val="black"/>
                  </a:solidFill>
                  <a:latin typeface="Bradley Hand ITC" panose="03070402050302030203" pitchFamily="66" charset="0"/>
                </a:rPr>
                <a:t>Les supports éligibles: </a:t>
              </a:r>
              <a:r>
                <a:rPr lang="fr-FR" altLang="fr-FR" sz="1600" b="1" dirty="0">
                  <a:solidFill>
                    <a:srgbClr val="FF0000"/>
                  </a:solidFill>
                  <a:latin typeface="Bradley Hand ITC" panose="03070402050302030203" pitchFamily="66" charset="0"/>
                </a:rPr>
                <a:t>Identiques !</a:t>
              </a:r>
            </a:p>
            <a:p>
              <a:pPr defTabSz="1219170" fontAlgn="base">
                <a:spcBef>
                  <a:spcPct val="0"/>
                </a:spcBef>
                <a:spcAft>
                  <a:spcPct val="0"/>
                </a:spcAft>
                <a:buNone/>
              </a:pPr>
              <a:endParaRPr lang="fr-FR" altLang="fr-FR" sz="667" b="1" dirty="0">
                <a:solidFill>
                  <a:prstClr val="black"/>
                </a:solidFill>
                <a:latin typeface="Bradley Hand ITC" panose="03070402050302030203" pitchFamily="66" charset="0"/>
              </a:endParaRPr>
            </a:p>
            <a:p>
              <a:pPr defTabSz="1219170" fontAlgn="base">
                <a:spcBef>
                  <a:spcPct val="0"/>
                </a:spcBef>
                <a:spcAft>
                  <a:spcPct val="0"/>
                </a:spcAft>
                <a:buNone/>
              </a:pPr>
              <a:r>
                <a:rPr lang="fr-FR" altLang="fr-FR" sz="1600" b="1" dirty="0">
                  <a:solidFill>
                    <a:prstClr val="black"/>
                  </a:solidFill>
                  <a:latin typeface="Bradley Hand ITC" panose="03070402050302030203" pitchFamily="66" charset="0"/>
                </a:rPr>
                <a:t>Mais…</a:t>
              </a:r>
            </a:p>
          </p:txBody>
        </p:sp>
      </p:grpSp>
      <p:sp>
        <p:nvSpPr>
          <p:cNvPr id="16" name="ZoneTexte 15"/>
          <p:cNvSpPr txBox="1"/>
          <p:nvPr/>
        </p:nvSpPr>
        <p:spPr>
          <a:xfrm>
            <a:off x="1750135" y="4454838"/>
            <a:ext cx="3233258" cy="584775"/>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p:spPr>
        <p:txBody>
          <a:bodyPr wrap="square" rtlCol="0">
            <a:spAutoFit/>
          </a:bodyPr>
          <a:lstStyle/>
          <a:p>
            <a:pPr algn="ctr"/>
            <a:r>
              <a:rPr lang="fr-FR" sz="1600" dirty="0">
                <a:latin typeface="Berlin Sans FB" panose="020E0602020502020306" pitchFamily="34" charset="0"/>
              </a:rPr>
              <a:t>Pas de clause bénéficiaire en contrat de capitalisation</a:t>
            </a:r>
          </a:p>
        </p:txBody>
      </p:sp>
      <p:sp>
        <p:nvSpPr>
          <p:cNvPr id="17" name="ZoneTexte 16"/>
          <p:cNvSpPr txBox="1"/>
          <p:nvPr/>
        </p:nvSpPr>
        <p:spPr>
          <a:xfrm>
            <a:off x="1754452" y="5309832"/>
            <a:ext cx="3233258" cy="584775"/>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p:spPr>
        <p:txBody>
          <a:bodyPr wrap="square" rtlCol="0">
            <a:spAutoFit/>
          </a:bodyPr>
          <a:lstStyle/>
          <a:p>
            <a:pPr algn="ctr"/>
            <a:r>
              <a:rPr lang="fr-FR" sz="1600" dirty="0">
                <a:latin typeface="Berlin Sans FB" panose="020E0602020502020306" pitchFamily="34" charset="0"/>
              </a:rPr>
              <a:t>Le contrat de capitalisation est un actif composant la succession</a:t>
            </a:r>
          </a:p>
        </p:txBody>
      </p:sp>
      <p:grpSp>
        <p:nvGrpSpPr>
          <p:cNvPr id="19" name="Groupe 18"/>
          <p:cNvGrpSpPr/>
          <p:nvPr/>
        </p:nvGrpSpPr>
        <p:grpSpPr>
          <a:xfrm>
            <a:off x="5410705" y="5039613"/>
            <a:ext cx="889487" cy="854994"/>
            <a:chOff x="3956136" y="1243004"/>
            <a:chExt cx="1636947" cy="1636947"/>
          </a:xfrm>
        </p:grpSpPr>
        <p:pic>
          <p:nvPicPr>
            <p:cNvPr id="22" name="Image 21"/>
            <p:cNvPicPr>
              <a:picLocks noChangeAspect="1"/>
            </p:cNvPicPr>
            <p:nvPr/>
          </p:nvPicPr>
          <p:blipFill>
            <a:blip r:embed="rId9"/>
            <a:stretch>
              <a:fillRect/>
            </a:stretch>
          </p:blipFill>
          <p:spPr>
            <a:xfrm>
              <a:off x="3956136" y="1243004"/>
              <a:ext cx="1636947" cy="1636947"/>
            </a:xfrm>
            <a:prstGeom prst="rect">
              <a:avLst/>
            </a:prstGeom>
          </p:spPr>
        </p:pic>
        <p:pic>
          <p:nvPicPr>
            <p:cNvPr id="23" name="Image 22"/>
            <p:cNvPicPr>
              <a:picLocks noChangeAspect="1"/>
            </p:cNvPicPr>
            <p:nvPr/>
          </p:nvPicPr>
          <p:blipFill rotWithShape="1">
            <a:blip r:embed="rId10"/>
            <a:srcRect l="63455" t="30143" r="28969" b="55907"/>
            <a:stretch/>
          </p:blipFill>
          <p:spPr>
            <a:xfrm>
              <a:off x="5193065" y="1248353"/>
              <a:ext cx="375488" cy="388738"/>
            </a:xfrm>
            <a:prstGeom prst="rect">
              <a:avLst/>
            </a:prstGeom>
          </p:spPr>
        </p:pic>
      </p:grpSp>
      <p:sp>
        <p:nvSpPr>
          <p:cNvPr id="2" name="Pensées 1"/>
          <p:cNvSpPr/>
          <p:nvPr/>
        </p:nvSpPr>
        <p:spPr>
          <a:xfrm>
            <a:off x="6823637" y="3114517"/>
            <a:ext cx="2267743" cy="1773418"/>
          </a:xfrm>
          <a:prstGeom prst="cloudCallout">
            <a:avLst>
              <a:gd name="adj1" fmla="val -67707"/>
              <a:gd name="adj2" fmla="val 57720"/>
            </a:avLst>
          </a:prstGeom>
          <a:noFill/>
          <a:ln>
            <a:solidFill>
              <a:schemeClr val="tx2">
                <a:lumMod val="60000"/>
                <a:lumOff val="40000"/>
              </a:schemeClr>
            </a:solidFill>
          </a:ln>
          <a:effectLst>
            <a:outerShdw blurRad="127000" dist="38100" dir="18900000" algn="bl" rotWithShape="0">
              <a:schemeClr val="tx2">
                <a:lumMod val="20000"/>
                <a:lumOff val="8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7144570" y="3394930"/>
            <a:ext cx="1773555" cy="1200329"/>
          </a:xfrm>
          <a:prstGeom prst="rect">
            <a:avLst/>
          </a:prstGeom>
          <a:noFill/>
        </p:spPr>
        <p:txBody>
          <a:bodyPr wrap="square" rtlCol="0">
            <a:spAutoFit/>
          </a:bodyPr>
          <a:lstStyle/>
          <a:p>
            <a:r>
              <a:rPr lang="fr-FR" sz="1200" dirty="0">
                <a:solidFill>
                  <a:schemeClr val="accent1">
                    <a:lumMod val="75000"/>
                  </a:schemeClr>
                </a:solidFill>
                <a:latin typeface="Kristen ITC" panose="03050502040202030202" pitchFamily="66" charset="0"/>
              </a:rPr>
              <a:t>Il peut faire l’objet d’une donation, d’un legs… </a:t>
            </a:r>
          </a:p>
          <a:p>
            <a:r>
              <a:rPr lang="fr-FR" sz="1200" dirty="0">
                <a:solidFill>
                  <a:schemeClr val="accent1">
                    <a:lumMod val="75000"/>
                  </a:schemeClr>
                </a:solidFill>
                <a:latin typeface="Kristen ITC" panose="03050502040202030202" pitchFamily="66" charset="0"/>
              </a:rPr>
              <a:t>Le bénéficiaire conserve alors l’antériorité fiscale</a:t>
            </a:r>
          </a:p>
        </p:txBody>
      </p:sp>
      <p:sp>
        <p:nvSpPr>
          <p:cNvPr id="24" name="Rectangle 23">
            <a:extLst>
              <a:ext uri="{FF2B5EF4-FFF2-40B4-BE49-F238E27FC236}">
                <a16:creationId xmlns:a16="http://schemas.microsoft.com/office/drawing/2014/main" id="{2F9A41A5-7F62-4336-80DF-3EC36305DD5E}"/>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25" name="Image 2" descr="cid:image008.jpg@01D7596C.B409CC40">
            <a:extLst>
              <a:ext uri="{FF2B5EF4-FFF2-40B4-BE49-F238E27FC236}">
                <a16:creationId xmlns:a16="http://schemas.microsoft.com/office/drawing/2014/main" id="{2E38A22A-85A9-4732-8B7F-3147312E4C9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474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75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75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75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750"/>
                                        <p:tgtEl>
                                          <p:spTgt spid="17"/>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75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750"/>
                                        <p:tgtEl>
                                          <p:spTgt spid="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animBg="1"/>
      <p:bldP spid="17" grpId="0" animBg="1"/>
      <p:bldP spid="2" grpId="0" animBg="1"/>
      <p:bldP spid="1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8" y="187498"/>
            <a:ext cx="90090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t>
            </a:r>
            <a:r>
              <a:rPr lang="fr-FR" altLang="fr-FR" sz="2667" b="1" dirty="0">
                <a:solidFill>
                  <a:srgbClr val="FF0000"/>
                </a:solidFill>
                <a:latin typeface="Berlin Sans FB" panose="020E0602020502020306" pitchFamily="34" charset="0"/>
              </a:rPr>
              <a:t>A</a:t>
            </a:r>
            <a:r>
              <a:rPr lang="fr-FR" altLang="fr-FR" sz="2667" b="1" dirty="0">
                <a:latin typeface="Berlin Sans FB" panose="020E0602020502020306" pitchFamily="34" charset="0"/>
              </a:rPr>
              <a:t>SSURANCE-</a:t>
            </a:r>
            <a:r>
              <a:rPr lang="fr-FR" altLang="fr-FR" sz="2667" b="1" dirty="0">
                <a:solidFill>
                  <a:srgbClr val="FF0000"/>
                </a:solidFill>
                <a:latin typeface="Berlin Sans FB" panose="020E0602020502020306" pitchFamily="34" charset="0"/>
              </a:rPr>
              <a:t>V</a:t>
            </a:r>
            <a:r>
              <a:rPr lang="fr-FR" altLang="fr-FR" sz="2667" b="1" dirty="0">
                <a:latin typeface="Berlin Sans FB" panose="020E0602020502020306" pitchFamily="34" charset="0"/>
              </a:rPr>
              <a:t>IE: </a:t>
            </a:r>
            <a:r>
              <a:rPr lang="fr-FR" altLang="fr-FR" sz="2667" b="1" dirty="0">
                <a:solidFill>
                  <a:srgbClr val="FF0000"/>
                </a:solidFill>
                <a:latin typeface="Berlin Sans FB" panose="020E0602020502020306" pitchFamily="34" charset="0"/>
              </a:rPr>
              <a:t>L</a:t>
            </a:r>
            <a:r>
              <a:rPr lang="fr-FR" altLang="fr-FR" sz="2667" b="1" dirty="0">
                <a:latin typeface="Berlin Sans FB" panose="020E0602020502020306" pitchFamily="34" charset="0"/>
              </a:rPr>
              <a:t>A </a:t>
            </a:r>
            <a:r>
              <a:rPr lang="fr-FR" altLang="fr-FR" sz="2667" b="1" dirty="0">
                <a:solidFill>
                  <a:srgbClr val="FF0000"/>
                </a:solidFill>
                <a:latin typeface="Berlin Sans FB" panose="020E0602020502020306" pitchFamily="34" charset="0"/>
              </a:rPr>
              <a:t>G</a:t>
            </a:r>
            <a:r>
              <a:rPr lang="fr-FR" altLang="fr-FR" sz="2667" b="1" dirty="0">
                <a:latin typeface="Berlin Sans FB" panose="020E0602020502020306" pitchFamily="34" charset="0"/>
              </a:rPr>
              <a:t>AMME </a:t>
            </a:r>
            <a:r>
              <a:rPr lang="fr-FR" altLang="fr-FR" sz="2667" b="1" dirty="0">
                <a:solidFill>
                  <a:srgbClr val="FF0000"/>
                </a:solidFill>
                <a:latin typeface="Berlin Sans FB" panose="020E0602020502020306" pitchFamily="34" charset="0"/>
              </a:rPr>
              <a:t>P</a:t>
            </a:r>
            <a:r>
              <a:rPr lang="fr-FR" altLang="fr-FR" sz="2667" b="1" dirty="0">
                <a:latin typeface="Berlin Sans FB" panose="020E0602020502020306" pitchFamily="34" charset="0"/>
              </a:rPr>
              <a:t>REMIUM</a:t>
            </a:r>
            <a:endParaRPr lang="fr-FR" altLang="fr-FR" sz="2400" dirty="0">
              <a:solidFill>
                <a:prstClr val="black"/>
              </a:solidFill>
              <a:latin typeface="Berlin Sans FB" panose="020E0602020502020306" pitchFamily="34" charset="0"/>
            </a:endParaRPr>
          </a:p>
        </p:txBody>
      </p:sp>
      <p:sp>
        <p:nvSpPr>
          <p:cNvPr id="2" name="Rectangle 1">
            <a:extLst>
              <a:ext uri="{FF2B5EF4-FFF2-40B4-BE49-F238E27FC236}">
                <a16:creationId xmlns:a16="http://schemas.microsoft.com/office/drawing/2014/main" id="{13EADEE0-8BDD-4D1C-877C-B93D6BD617C5}"/>
              </a:ext>
            </a:extLst>
          </p:cNvPr>
          <p:cNvSpPr/>
          <p:nvPr/>
        </p:nvSpPr>
        <p:spPr>
          <a:xfrm>
            <a:off x="1547664" y="1340768"/>
            <a:ext cx="5832648" cy="3096344"/>
          </a:xfrm>
          <a:prstGeom prst="rect">
            <a:avLst/>
          </a:prstGeom>
          <a:solidFill>
            <a:schemeClr val="accent1">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latin typeface="Ink Free" panose="03080402000500000000" pitchFamily="66" charset="0"/>
              </a:rPr>
              <a:t>C’est terminé…</a:t>
            </a:r>
          </a:p>
          <a:p>
            <a:pPr algn="ctr"/>
            <a:endParaRPr lang="fr-FR" sz="3600" b="1" dirty="0">
              <a:latin typeface="Ink Free" panose="03080402000500000000" pitchFamily="66" charset="0"/>
            </a:endParaRPr>
          </a:p>
          <a:p>
            <a:pPr algn="ctr"/>
            <a:r>
              <a:rPr lang="fr-FR" sz="3600" b="1" dirty="0">
                <a:latin typeface="Ink Free" panose="03080402000500000000" pitchFamily="66" charset="0"/>
              </a:rPr>
              <a:t>BONNES VENTES !</a:t>
            </a:r>
          </a:p>
        </p:txBody>
      </p:sp>
      <p:grpSp>
        <p:nvGrpSpPr>
          <p:cNvPr id="11" name="Groupe 10">
            <a:extLst>
              <a:ext uri="{FF2B5EF4-FFF2-40B4-BE49-F238E27FC236}">
                <a16:creationId xmlns:a16="http://schemas.microsoft.com/office/drawing/2014/main" id="{FB2CEDD3-4A37-4A0E-947B-D0DFE163AE8C}"/>
              </a:ext>
            </a:extLst>
          </p:cNvPr>
          <p:cNvGrpSpPr/>
          <p:nvPr/>
        </p:nvGrpSpPr>
        <p:grpSpPr>
          <a:xfrm>
            <a:off x="1187624" y="5057270"/>
            <a:ext cx="827112" cy="892010"/>
            <a:chOff x="6616124" y="919431"/>
            <a:chExt cx="1313418" cy="1255331"/>
          </a:xfrm>
        </p:grpSpPr>
        <p:pic>
          <p:nvPicPr>
            <p:cNvPr id="12" name="Image 11">
              <a:extLst>
                <a:ext uri="{FF2B5EF4-FFF2-40B4-BE49-F238E27FC236}">
                  <a16:creationId xmlns:a16="http://schemas.microsoft.com/office/drawing/2014/main" id="{2B7E9945-4A10-4DA0-8BA3-E95D54C882D7}"/>
                </a:ext>
              </a:extLst>
            </p:cNvPr>
            <p:cNvPicPr>
              <a:picLocks noChangeAspect="1"/>
            </p:cNvPicPr>
            <p:nvPr/>
          </p:nvPicPr>
          <p:blipFill>
            <a:blip r:embed="rId2"/>
            <a:stretch>
              <a:fillRect/>
            </a:stretch>
          </p:blipFill>
          <p:spPr>
            <a:xfrm>
              <a:off x="6616124" y="925592"/>
              <a:ext cx="1281067" cy="1249170"/>
            </a:xfrm>
            <a:prstGeom prst="rect">
              <a:avLst/>
            </a:prstGeom>
          </p:spPr>
        </p:pic>
        <p:pic>
          <p:nvPicPr>
            <p:cNvPr id="13" name="Image 12">
              <a:extLst>
                <a:ext uri="{FF2B5EF4-FFF2-40B4-BE49-F238E27FC236}">
                  <a16:creationId xmlns:a16="http://schemas.microsoft.com/office/drawing/2014/main" id="{B8427C30-FFA9-470C-B9B3-90B967111DF7}"/>
                </a:ext>
              </a:extLst>
            </p:cNvPr>
            <p:cNvPicPr>
              <a:picLocks noChangeAspect="1"/>
            </p:cNvPicPr>
            <p:nvPr/>
          </p:nvPicPr>
          <p:blipFill rotWithShape="1">
            <a:blip r:embed="rId3"/>
            <a:srcRect l="63455" t="30143" r="28969" b="55907"/>
            <a:stretch/>
          </p:blipFill>
          <p:spPr>
            <a:xfrm>
              <a:off x="7635687" y="919431"/>
              <a:ext cx="293855" cy="296650"/>
            </a:xfrm>
            <a:prstGeom prst="rect">
              <a:avLst/>
            </a:prstGeom>
          </p:spPr>
        </p:pic>
      </p:grpSp>
      <p:grpSp>
        <p:nvGrpSpPr>
          <p:cNvPr id="14" name="Groupe 13">
            <a:extLst>
              <a:ext uri="{FF2B5EF4-FFF2-40B4-BE49-F238E27FC236}">
                <a16:creationId xmlns:a16="http://schemas.microsoft.com/office/drawing/2014/main" id="{405FA55C-F0DE-4807-845D-81BFC24677A9}"/>
              </a:ext>
            </a:extLst>
          </p:cNvPr>
          <p:cNvGrpSpPr/>
          <p:nvPr/>
        </p:nvGrpSpPr>
        <p:grpSpPr>
          <a:xfrm>
            <a:off x="2484756" y="5076880"/>
            <a:ext cx="855454" cy="857165"/>
            <a:chOff x="3972700" y="4946399"/>
            <a:chExt cx="855454" cy="857165"/>
          </a:xfrm>
        </p:grpSpPr>
        <p:pic>
          <p:nvPicPr>
            <p:cNvPr id="15" name="Image 14">
              <a:extLst>
                <a:ext uri="{FF2B5EF4-FFF2-40B4-BE49-F238E27FC236}">
                  <a16:creationId xmlns:a16="http://schemas.microsoft.com/office/drawing/2014/main" id="{BB4F4F63-2D61-4849-9AA2-97A6964AC777}"/>
                </a:ext>
              </a:extLst>
            </p:cNvPr>
            <p:cNvPicPr>
              <a:picLocks noChangeAspect="1"/>
            </p:cNvPicPr>
            <p:nvPr/>
          </p:nvPicPr>
          <p:blipFill>
            <a:blip r:embed="rId4"/>
            <a:stretch>
              <a:fillRect/>
            </a:stretch>
          </p:blipFill>
          <p:spPr>
            <a:xfrm>
              <a:off x="3972700" y="4948110"/>
              <a:ext cx="855454" cy="855454"/>
            </a:xfrm>
            <a:prstGeom prst="rect">
              <a:avLst/>
            </a:prstGeom>
          </p:spPr>
        </p:pic>
        <p:pic>
          <p:nvPicPr>
            <p:cNvPr id="16" name="Image 15">
              <a:extLst>
                <a:ext uri="{FF2B5EF4-FFF2-40B4-BE49-F238E27FC236}">
                  <a16:creationId xmlns:a16="http://schemas.microsoft.com/office/drawing/2014/main" id="{0AB69AC4-961C-4988-9F17-083FD4B7B74A}"/>
                </a:ext>
              </a:extLst>
            </p:cNvPr>
            <p:cNvPicPr>
              <a:picLocks noChangeAspect="1"/>
            </p:cNvPicPr>
            <p:nvPr/>
          </p:nvPicPr>
          <p:blipFill rotWithShape="1">
            <a:blip r:embed="rId3"/>
            <a:srcRect l="63455" t="30143" r="28969" b="55907"/>
            <a:stretch/>
          </p:blipFill>
          <p:spPr>
            <a:xfrm>
              <a:off x="4622781" y="4946399"/>
              <a:ext cx="185052" cy="210793"/>
            </a:xfrm>
            <a:prstGeom prst="rect">
              <a:avLst/>
            </a:prstGeom>
          </p:spPr>
        </p:pic>
      </p:grpSp>
      <p:grpSp>
        <p:nvGrpSpPr>
          <p:cNvPr id="17" name="Groupe 16">
            <a:extLst>
              <a:ext uri="{FF2B5EF4-FFF2-40B4-BE49-F238E27FC236}">
                <a16:creationId xmlns:a16="http://schemas.microsoft.com/office/drawing/2014/main" id="{558C64CA-0210-4BA5-883E-F88D7BEAFBB7}"/>
              </a:ext>
            </a:extLst>
          </p:cNvPr>
          <p:cNvGrpSpPr/>
          <p:nvPr/>
        </p:nvGrpSpPr>
        <p:grpSpPr>
          <a:xfrm>
            <a:off x="5345177" y="5086062"/>
            <a:ext cx="847983" cy="847983"/>
            <a:chOff x="4948153" y="4911554"/>
            <a:chExt cx="847983" cy="847983"/>
          </a:xfrm>
        </p:grpSpPr>
        <p:pic>
          <p:nvPicPr>
            <p:cNvPr id="18" name="Image 17">
              <a:extLst>
                <a:ext uri="{FF2B5EF4-FFF2-40B4-BE49-F238E27FC236}">
                  <a16:creationId xmlns:a16="http://schemas.microsoft.com/office/drawing/2014/main" id="{AFF7E6BD-0817-495A-BFAF-E473AC88DDBB}"/>
                </a:ext>
              </a:extLst>
            </p:cNvPr>
            <p:cNvPicPr>
              <a:picLocks noChangeAspect="1"/>
            </p:cNvPicPr>
            <p:nvPr/>
          </p:nvPicPr>
          <p:blipFill>
            <a:blip r:embed="rId5"/>
            <a:stretch>
              <a:fillRect/>
            </a:stretch>
          </p:blipFill>
          <p:spPr>
            <a:xfrm>
              <a:off x="4948153" y="4911554"/>
              <a:ext cx="847983" cy="847983"/>
            </a:xfrm>
            <a:prstGeom prst="rect">
              <a:avLst/>
            </a:prstGeom>
          </p:spPr>
        </p:pic>
        <p:pic>
          <p:nvPicPr>
            <p:cNvPr id="19" name="Image 18">
              <a:extLst>
                <a:ext uri="{FF2B5EF4-FFF2-40B4-BE49-F238E27FC236}">
                  <a16:creationId xmlns:a16="http://schemas.microsoft.com/office/drawing/2014/main" id="{546E0ED1-7013-4E6F-B3C4-5EA5553C2AAE}"/>
                </a:ext>
              </a:extLst>
            </p:cNvPr>
            <p:cNvPicPr>
              <a:picLocks noChangeAspect="1"/>
            </p:cNvPicPr>
            <p:nvPr/>
          </p:nvPicPr>
          <p:blipFill rotWithShape="1">
            <a:blip r:embed="rId3"/>
            <a:srcRect l="63455" t="30143" r="28969" b="55907"/>
            <a:stretch/>
          </p:blipFill>
          <p:spPr>
            <a:xfrm>
              <a:off x="5611084" y="4949700"/>
              <a:ext cx="185052" cy="210793"/>
            </a:xfrm>
            <a:prstGeom prst="rect">
              <a:avLst/>
            </a:prstGeom>
          </p:spPr>
        </p:pic>
      </p:grpSp>
      <p:grpSp>
        <p:nvGrpSpPr>
          <p:cNvPr id="20" name="Groupe 19">
            <a:extLst>
              <a:ext uri="{FF2B5EF4-FFF2-40B4-BE49-F238E27FC236}">
                <a16:creationId xmlns:a16="http://schemas.microsoft.com/office/drawing/2014/main" id="{0B5DB505-EAEB-44BE-9A34-5B33D69C0E77}"/>
              </a:ext>
            </a:extLst>
          </p:cNvPr>
          <p:cNvGrpSpPr/>
          <p:nvPr/>
        </p:nvGrpSpPr>
        <p:grpSpPr>
          <a:xfrm>
            <a:off x="6472106" y="5103303"/>
            <a:ext cx="808299" cy="845977"/>
            <a:chOff x="6472106" y="5124207"/>
            <a:chExt cx="808299" cy="845977"/>
          </a:xfrm>
        </p:grpSpPr>
        <p:pic>
          <p:nvPicPr>
            <p:cNvPr id="21" name="Image 20">
              <a:extLst>
                <a:ext uri="{FF2B5EF4-FFF2-40B4-BE49-F238E27FC236}">
                  <a16:creationId xmlns:a16="http://schemas.microsoft.com/office/drawing/2014/main" id="{6F1B47EB-D13A-47EE-A67D-772519DEE434}"/>
                </a:ext>
              </a:extLst>
            </p:cNvPr>
            <p:cNvPicPr>
              <a:picLocks noChangeAspect="1"/>
            </p:cNvPicPr>
            <p:nvPr/>
          </p:nvPicPr>
          <p:blipFill>
            <a:blip r:embed="rId6"/>
            <a:stretch>
              <a:fillRect/>
            </a:stretch>
          </p:blipFill>
          <p:spPr>
            <a:xfrm>
              <a:off x="6472106" y="5161885"/>
              <a:ext cx="808299" cy="808299"/>
            </a:xfrm>
            <a:prstGeom prst="rect">
              <a:avLst/>
            </a:prstGeom>
          </p:spPr>
        </p:pic>
        <p:pic>
          <p:nvPicPr>
            <p:cNvPr id="22" name="Image 21">
              <a:extLst>
                <a:ext uri="{FF2B5EF4-FFF2-40B4-BE49-F238E27FC236}">
                  <a16:creationId xmlns:a16="http://schemas.microsoft.com/office/drawing/2014/main" id="{A1A9D810-D01D-4D5E-9CC4-1B2360A37C7C}"/>
                </a:ext>
              </a:extLst>
            </p:cNvPr>
            <p:cNvPicPr>
              <a:picLocks noChangeAspect="1"/>
            </p:cNvPicPr>
            <p:nvPr/>
          </p:nvPicPr>
          <p:blipFill rotWithShape="1">
            <a:blip r:embed="rId3"/>
            <a:srcRect l="63455" t="30143" r="28969" b="55907"/>
            <a:stretch/>
          </p:blipFill>
          <p:spPr>
            <a:xfrm>
              <a:off x="7095353" y="5124207"/>
              <a:ext cx="185052" cy="210793"/>
            </a:xfrm>
            <a:prstGeom prst="rect">
              <a:avLst/>
            </a:prstGeom>
          </p:spPr>
        </p:pic>
      </p:grpSp>
      <p:sp>
        <p:nvSpPr>
          <p:cNvPr id="23" name="Rectangle 22">
            <a:extLst>
              <a:ext uri="{FF2B5EF4-FFF2-40B4-BE49-F238E27FC236}">
                <a16:creationId xmlns:a16="http://schemas.microsoft.com/office/drawing/2014/main" id="{86714256-7362-4A0B-9676-5B7FAF291C82}"/>
              </a:ext>
            </a:extLst>
          </p:cNvPr>
          <p:cNvSpPr/>
          <p:nvPr/>
        </p:nvSpPr>
        <p:spPr>
          <a:xfrm>
            <a:off x="108298" y="616530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Franklin Gothic Heavy" panose="020B0903020102020204" pitchFamily="34" charset="0"/>
                <a:ea typeface="+mn-ea"/>
                <a:cs typeface="+mn-cs"/>
              </a:rPr>
              <a:t>DIRECTION MARCHE </a:t>
            </a:r>
            <a:r>
              <a:rPr kumimoji="0" lang="fr-FR" sz="1400" b="0" i="0" u="none" strike="noStrike" kern="1200" cap="none" spc="0" normalizeH="0" baseline="0" noProof="0" dirty="0">
                <a:ln>
                  <a:noFill/>
                </a:ln>
                <a:solidFill>
                  <a:srgbClr val="FF0000"/>
                </a:solidFill>
                <a:effectLst/>
                <a:uLnTx/>
                <a:uFillTx/>
                <a:latin typeface="Franklin Gothic Heavy" panose="020B0903020102020204" pitchFamily="34" charset="0"/>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lumMod val="65000"/>
                  </a:prstClr>
                </a:solidFill>
                <a:effectLst/>
                <a:uLnTx/>
                <a:uFillTx/>
                <a:latin typeface="Franklin Gothic Heavy" panose="020B0903020102020204" pitchFamily="34" charset="0"/>
                <a:ea typeface="+mn-ea"/>
                <a:cs typeface="+mn-cs"/>
              </a:rPr>
              <a:t>Pôle Expertise Premium</a:t>
            </a:r>
          </a:p>
        </p:txBody>
      </p:sp>
      <p:pic>
        <p:nvPicPr>
          <p:cNvPr id="24" name="Image 2" descr="cid:image008.jpg@01D7596C.B409CC40">
            <a:extLst>
              <a:ext uri="{FF2B5EF4-FFF2-40B4-BE49-F238E27FC236}">
                <a16:creationId xmlns:a16="http://schemas.microsoft.com/office/drawing/2014/main" id="{1202FD50-AD32-49A7-BBCE-777DBF07E6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87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5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75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75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NAME" val="Reminder27/10/2016 17:30:431622612330"/>
  <p:tag name="TOCTEMPLATESHAPENAME" val="Defaut name"/>
</p:tagLst>
</file>

<file path=ppt/theme/theme1.xml><?xml version="1.0" encoding="utf-8"?>
<a:theme xmlns:a="http://schemas.openxmlformats.org/drawingml/2006/main" name="2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11910</TotalTime>
  <Words>4118</Words>
  <Application>Microsoft Office PowerPoint</Application>
  <PresentationFormat>Affichage à l'écran (4:3)</PresentationFormat>
  <Paragraphs>705</Paragraphs>
  <Slides>63</Slides>
  <Notes>1</Notes>
  <HiddenSlides>0</HiddenSlides>
  <MMClips>0</MMClips>
  <ScaleCrop>false</ScaleCrop>
  <HeadingPairs>
    <vt:vector size="8" baseType="variant">
      <vt:variant>
        <vt:lpstr>Polices utilisées</vt:lpstr>
      </vt:variant>
      <vt:variant>
        <vt:i4>19</vt:i4>
      </vt:variant>
      <vt:variant>
        <vt:lpstr>Thème</vt:lpstr>
      </vt:variant>
      <vt:variant>
        <vt:i4>2</vt:i4>
      </vt:variant>
      <vt:variant>
        <vt:lpstr>Serveurs OLE incorporés</vt:lpstr>
      </vt:variant>
      <vt:variant>
        <vt:i4>1</vt:i4>
      </vt:variant>
      <vt:variant>
        <vt:lpstr>Titres des diapositives</vt:lpstr>
      </vt:variant>
      <vt:variant>
        <vt:i4>63</vt:i4>
      </vt:variant>
    </vt:vector>
  </HeadingPairs>
  <TitlesOfParts>
    <vt:vector size="85" baseType="lpstr">
      <vt:lpstr>Arial</vt:lpstr>
      <vt:lpstr>Arial Narrow</vt:lpstr>
      <vt:lpstr>Berlin Sans FB</vt:lpstr>
      <vt:lpstr>Bradley Hand ITC</vt:lpstr>
      <vt:lpstr>Calibri</vt:lpstr>
      <vt:lpstr>Century Gothic</vt:lpstr>
      <vt:lpstr>Franklin Gothic Book</vt:lpstr>
      <vt:lpstr>Franklin Gothic Heavy</vt:lpstr>
      <vt:lpstr>Gill Sans</vt:lpstr>
      <vt:lpstr>Helvetica</vt:lpstr>
      <vt:lpstr>Ink Free</vt:lpstr>
      <vt:lpstr>Kristen ITC</vt:lpstr>
      <vt:lpstr>Lucida Grande</vt:lpstr>
      <vt:lpstr>Polaris</vt:lpstr>
      <vt:lpstr>Segoe UI</vt:lpstr>
      <vt:lpstr>Segoe UI Semibold</vt:lpstr>
      <vt:lpstr>Times New Roman</vt:lpstr>
      <vt:lpstr>Verdana</vt:lpstr>
      <vt:lpstr>Wingdings</vt:lpstr>
      <vt:lpstr>2_1-MODELE PART</vt:lpstr>
      <vt:lpstr>1_Thème Office</vt:lpstr>
      <vt:lpstr>Worksheet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FAMILLE RECOMPOSEE</dc:title>
  <dc:creator>A5130636</dc:creator>
  <cp:lastModifiedBy>MAUSY Claude [CEGEE]</cp:lastModifiedBy>
  <cp:revision>671</cp:revision>
  <dcterms:created xsi:type="dcterms:W3CDTF">2018-09-04T09:22:42Z</dcterms:created>
  <dcterms:modified xsi:type="dcterms:W3CDTF">2022-09-07T07:35:51Z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olivier.brichet@cegee.caisse-epargne.fr</vt:lpwstr>
  </property>
  <property fmtid="{D5CDD505-2E9C-101B-9397-08002B2CF9AE}" pid="5" name="MSIP_Label_48a19f0c-bea1-442e-a475-ed109d9ec508_SetDate">
    <vt:lpwstr>2020-08-27T12:37:48.0105855Z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