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4" r:id="rId6"/>
  </p:sldMasterIdLst>
  <p:notesMasterIdLst>
    <p:notesMasterId r:id="rId35"/>
  </p:notesMasterIdLst>
  <p:sldIdLst>
    <p:sldId id="256" r:id="rId7"/>
    <p:sldId id="11219" r:id="rId8"/>
    <p:sldId id="272" r:id="rId9"/>
    <p:sldId id="11194" r:id="rId10"/>
    <p:sldId id="2146847388" r:id="rId11"/>
    <p:sldId id="392" r:id="rId12"/>
    <p:sldId id="2146847378" r:id="rId13"/>
    <p:sldId id="11151" r:id="rId14"/>
    <p:sldId id="2146847390" r:id="rId15"/>
    <p:sldId id="11193" r:id="rId16"/>
    <p:sldId id="11183" r:id="rId17"/>
    <p:sldId id="11184" r:id="rId18"/>
    <p:sldId id="11185" r:id="rId19"/>
    <p:sldId id="2146847385" r:id="rId20"/>
    <p:sldId id="2146847379" r:id="rId21"/>
    <p:sldId id="11167" r:id="rId22"/>
    <p:sldId id="9556" r:id="rId23"/>
    <p:sldId id="9555" r:id="rId24"/>
    <p:sldId id="9557" r:id="rId25"/>
    <p:sldId id="11187" r:id="rId26"/>
    <p:sldId id="2146847386" r:id="rId27"/>
    <p:sldId id="2146847380" r:id="rId28"/>
    <p:sldId id="2146847387" r:id="rId29"/>
    <p:sldId id="2146847389" r:id="rId30"/>
    <p:sldId id="2146847376" r:id="rId31"/>
    <p:sldId id="2146847391" r:id="rId32"/>
    <p:sldId id="2146847383" r:id="rId33"/>
    <p:sldId id="271"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FDE9EB"/>
    <a:srgbClr val="FEF8F9"/>
    <a:srgbClr val="FED6EA"/>
    <a:srgbClr val="C88792"/>
    <a:srgbClr val="FBDCDD"/>
    <a:srgbClr val="CF3E3E"/>
    <a:srgbClr val="000000"/>
    <a:srgbClr val="EC1B24"/>
    <a:srgbClr val="E730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63" autoAdjust="0"/>
    <p:restoredTop sz="94987" autoAdjust="0"/>
  </p:normalViewPr>
  <p:slideViewPr>
    <p:cSldViewPr snapToGrid="0">
      <p:cViewPr varScale="1">
        <p:scale>
          <a:sx n="104" d="100"/>
          <a:sy n="104" d="100"/>
        </p:scale>
        <p:origin x="111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5D3E7E9-FE8D-4039-8734-0BA726BE18E4}" type="datetimeFigureOut">
              <a:rPr lang="fr-FR" smtClean="0"/>
              <a:t>14/09/2022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CDDB0AD-F44A-4051-AB06-EB35FE27E0C2}" type="slidenum">
              <a:rPr lang="fr-FR" smtClean="0"/>
              <a:t>‹N°›</a:t>
            </a:fld>
            <a:endParaRPr lang="fr-FR"/>
          </a:p>
        </p:txBody>
      </p:sp>
    </p:spTree>
    <p:extLst>
      <p:ext uri="{BB962C8B-B14F-4D97-AF65-F5344CB8AC3E}">
        <p14:creationId xmlns:p14="http://schemas.microsoft.com/office/powerpoint/2010/main" val="2058042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3</a:t>
            </a:fld>
            <a:endParaRPr lang="fr-FR"/>
          </a:p>
        </p:txBody>
      </p:sp>
    </p:spTree>
    <p:extLst>
      <p:ext uri="{BB962C8B-B14F-4D97-AF65-F5344CB8AC3E}">
        <p14:creationId xmlns:p14="http://schemas.microsoft.com/office/powerpoint/2010/main" val="195529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144012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548251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38358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96750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84625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0731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67657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15</a:t>
            </a:fld>
            <a:endParaRPr lang="fr-FR"/>
          </a:p>
        </p:txBody>
      </p:sp>
    </p:spTree>
    <p:extLst>
      <p:ext uri="{BB962C8B-B14F-4D97-AF65-F5344CB8AC3E}">
        <p14:creationId xmlns:p14="http://schemas.microsoft.com/office/powerpoint/2010/main" val="1201429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01650" y="1233488"/>
            <a:ext cx="5926138" cy="3333750"/>
          </a:xfrm>
          <a:prstGeom prst="rect">
            <a:avLst/>
          </a:prstGeom>
          <a:noFill/>
          <a:ln w="12700">
            <a:solidFill>
              <a:prstClr val="black"/>
            </a:solidFill>
          </a:ln>
        </p:spPr>
      </p:sp>
      <p:sp>
        <p:nvSpPr>
          <p:cNvPr id="3" name="Espace réservé des notes 2"/>
          <p:cNvSpPr>
            <a:spLocks noGrp="1"/>
          </p:cNvSpPr>
          <p:nvPr>
            <p:ph type="body" idx="1"/>
          </p:nvPr>
        </p:nvSpPr>
        <p:spPr/>
        <p:txBody>
          <a:bodyPr/>
          <a:lstStyle/>
          <a:p>
            <a:r>
              <a:rPr lang="fr-FR"/>
              <a:t>Vignette</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913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01650" y="1233488"/>
            <a:ext cx="5926138" cy="3333750"/>
          </a:xfrm>
          <a:prstGeom prst="rect">
            <a:avLst/>
          </a:prstGeom>
          <a:noFill/>
          <a:ln w="12700">
            <a:solidFill>
              <a:prstClr val="black"/>
            </a:solidFill>
          </a:ln>
        </p:spPr>
      </p:sp>
      <p:sp>
        <p:nvSpPr>
          <p:cNvPr id="3" name="Espace réservé des notes 2"/>
          <p:cNvSpPr>
            <a:spLocks noGrp="1"/>
          </p:cNvSpPr>
          <p:nvPr>
            <p:ph type="body" idx="1"/>
          </p:nvPr>
        </p:nvSpPr>
        <p:spPr/>
        <p:txBody>
          <a:bodyPr/>
          <a:lstStyle/>
          <a:p>
            <a:r>
              <a:rPr lang="fr-FR"/>
              <a:t>Vignette</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060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55575" y="1339850"/>
            <a:ext cx="6427788" cy="3616325"/>
          </a:xfrm>
          <a:prstGeom prst="rect">
            <a:avLst/>
          </a:prstGeom>
          <a:noFill/>
          <a:ln w="12700">
            <a:solidFill>
              <a:prstClr val="black"/>
            </a:solidFill>
          </a:ln>
        </p:spPr>
      </p:sp>
      <p:sp>
        <p:nvSpPr>
          <p:cNvPr id="3" name="Espace réservé des notes 2"/>
          <p:cNvSpPr>
            <a:spLocks noGrp="1"/>
          </p:cNvSpPr>
          <p:nvPr>
            <p:ph type="body" idx="1"/>
          </p:nvPr>
        </p:nvSpPr>
        <p:spPr/>
        <p:txBody>
          <a:bodyPr/>
          <a:lstStyle/>
          <a:p>
            <a:r>
              <a:rPr lang="fr-FR"/>
              <a:t>Vignette</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3556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4D8BEE1-50E0-44F8-9CFC-73FC6B715DC5}" type="slidenum">
              <a:rPr lang="fr-FR" smtClean="0"/>
              <a:t>21</a:t>
            </a:fld>
            <a:endParaRPr lang="fr-FR"/>
          </a:p>
        </p:txBody>
      </p:sp>
    </p:spTree>
    <p:extLst>
      <p:ext uri="{BB962C8B-B14F-4D97-AF65-F5344CB8AC3E}">
        <p14:creationId xmlns:p14="http://schemas.microsoft.com/office/powerpoint/2010/main" val="3370403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28</a:t>
            </a:fld>
            <a:endParaRPr lang="fr-FR"/>
          </a:p>
        </p:txBody>
      </p:sp>
    </p:spTree>
    <p:extLst>
      <p:ext uri="{BB962C8B-B14F-4D97-AF65-F5344CB8AC3E}">
        <p14:creationId xmlns:p14="http://schemas.microsoft.com/office/powerpoint/2010/main" val="3345426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58102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56081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116194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533141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1564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01575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71984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091543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7649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0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397762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49103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846143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64285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13177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5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4272279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6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159626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pPr algn="ctr">
              <a:defRPr/>
            </a:pPr>
            <a:r>
              <a:rPr lang="fr-FR" sz="800" cap="all">
                <a:solidFill>
                  <a:prstClr val="black"/>
                </a:solidFill>
                <a:latin typeface="Arial Narrow"/>
                <a:ea typeface="Verdana" panose="020B0604030504040204" pitchFamily="34" charset="0"/>
                <a:cs typeface="Verdana" panose="020B0604030504040204" pitchFamily="34" charset="0"/>
              </a:rPr>
              <a:t>INTITULÉ DU DOCUMENT • 13 MAI 2020</a:t>
            </a:r>
            <a:endParaRPr lang="fr-FR" sz="800" cap="all" dirty="0">
              <a:solidFill>
                <a:prstClr val="black"/>
              </a:solidFill>
              <a:latin typeface="Arial Narrow"/>
              <a:ea typeface="Verdana" panose="020B0604030504040204" pitchFamily="34" charset="0"/>
              <a:cs typeface="Verdana" panose="020B0604030504040204" pitchFamily="34" charset="0"/>
            </a:endParaRPr>
          </a:p>
        </p:txBody>
      </p:sp>
      <p:sp>
        <p:nvSpPr>
          <p:cNvPr id="7" name="Espace réservé du numéro de diapositive 6"/>
          <p:cNvSpPr>
            <a:spLocks noGrp="1"/>
          </p:cNvSpPr>
          <p:nvPr>
            <p:ph type="sldNum" sz="quarter" idx="15"/>
          </p:nvPr>
        </p:nvSpPr>
        <p:spPr/>
        <p:txBody>
          <a:bodyPr/>
          <a:lstStyle/>
          <a:p>
            <a:pPr algn="r">
              <a:defRPr/>
            </a:pPr>
            <a:fld id="{0536D7D7-E68B-4848-A580-3E20DDE126DB}" type="slidenum">
              <a:rPr lang="fr-FR" sz="1100" b="1" smtClean="0">
                <a:solidFill>
                  <a:prstClr val="white"/>
                </a:solidFill>
                <a:latin typeface="Arial Narrow"/>
                <a:ea typeface="Verdana" panose="020B0604030504040204" pitchFamily="34" charset="0"/>
                <a:cs typeface="Verdana" panose="020B0604030504040204" pitchFamily="34" charset="0"/>
              </a:rPr>
              <a:pPr algn="r">
                <a:defRPr/>
              </a:pPr>
              <a:t>‹N°›</a:t>
            </a:fld>
            <a:endParaRPr lang="fr-FR" sz="1100" b="1" dirty="0">
              <a:solidFill>
                <a:prstClr val="white"/>
              </a:solidFill>
              <a:latin typeface="Arial Narrow"/>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6" hasCustomPrompt="1"/>
          </p:nvPr>
        </p:nvSpPr>
        <p:spPr>
          <a:xfrm>
            <a:off x="1368000" y="1620000"/>
            <a:ext cx="10177859" cy="1873250"/>
          </a:xfrm>
        </p:spPr>
        <p:txBody>
          <a:bodyPr/>
          <a:lstStyle/>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368000" y="306001"/>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sp>
        <p:nvSpPr>
          <p:cNvPr id="8" name="Espace réservé du tableau 4"/>
          <p:cNvSpPr>
            <a:spLocks noGrp="1"/>
          </p:cNvSpPr>
          <p:nvPr>
            <p:ph type="tbl" sz="quarter" idx="17"/>
          </p:nvPr>
        </p:nvSpPr>
        <p:spPr>
          <a:xfrm>
            <a:off x="1488018" y="2709515"/>
            <a:ext cx="9313333" cy="2879725"/>
          </a:xfrm>
        </p:spPr>
        <p:txBody>
          <a:bodyPr/>
          <a:lstStyle/>
          <a:p>
            <a:endParaRPr lang="fr-FR" dirty="0"/>
          </a:p>
        </p:txBody>
      </p:sp>
      <p:cxnSp>
        <p:nvCxnSpPr>
          <p:cNvPr id="10" name="Connecteur droit 9"/>
          <p:cNvCxnSpPr/>
          <p:nvPr userDrawn="1"/>
        </p:nvCxnSpPr>
        <p:spPr>
          <a:xfrm flipV="1">
            <a:off x="1391477"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8884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838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803275" y="464147"/>
            <a:ext cx="1087278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Première idée (cf. Intercalaire)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baseline="0">
                <a:solidFill>
                  <a:schemeClr val="tx1">
                    <a:lumMod val="75000"/>
                    <a:lumOff val="25000"/>
                  </a:schemeClr>
                </a:solidFill>
                <a:latin typeface="Arial Black" panose="020B0A04020102020204" pitchFamily="34" charset="0"/>
              </a:defRPr>
            </a:lvl1pPr>
          </a:lstStyle>
          <a:p>
            <a:pPr lvl="0"/>
            <a:r>
              <a:rPr lang="fr-FR" dirty="0"/>
              <a:t>1. Titre de la partie (Cf. Sommaire)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2500565247"/>
      </p:ext>
    </p:extLst>
  </p:cSld>
  <p:clrMapOvr>
    <a:masterClrMapping/>
  </p:clrMapOvr>
  <p:hf sldNum="0" hdr="0" ftr="0" dt="0"/>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29126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290196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9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DB8972E0-AB7A-43BF-9888-178CE8D77C73}"/>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947376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07373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ROSE">
    <p:spTree>
      <p:nvGrpSpPr>
        <p:cNvPr id="1" name=""/>
        <p:cNvGrpSpPr/>
        <p:nvPr/>
      </p:nvGrpSpPr>
      <p:grpSpPr>
        <a:xfrm>
          <a:off x="0" y="0"/>
          <a:ext cx="0" cy="0"/>
          <a:chOff x="0" y="0"/>
          <a:chExt cx="0" cy="0"/>
        </a:xfrm>
      </p:grpSpPr>
      <p:sp>
        <p:nvSpPr>
          <p:cNvPr id="181" name="Numéro de diapositive"/>
          <p:cNvSpPr txBox="1">
            <a:spLocks noGrp="1"/>
          </p:cNvSpPr>
          <p:nvPr>
            <p:ph type="sldNum" sz="quarter" idx="2"/>
          </p:nvPr>
        </p:nvSpPr>
        <p:spPr>
          <a:xfrm>
            <a:off x="11376334" y="6467475"/>
            <a:ext cx="239396" cy="256540"/>
          </a:xfrm>
          <a:prstGeom prst="rect">
            <a:avLst/>
          </a:prstGeom>
        </p:spPr>
        <p:txBody>
          <a:bodyPr/>
          <a:lstStyle/>
          <a:p>
            <a:fld id="{86CB4B4D-7CA3-9044-876B-883B54F8677D}" type="slidenum">
              <a:t>‹N°›</a:t>
            </a:fld>
            <a:endParaRPr/>
          </a:p>
        </p:txBody>
      </p:sp>
      <p:sp>
        <p:nvSpPr>
          <p:cNvPr id="182" name="Texte niveau 1…"/>
          <p:cNvSpPr txBox="1">
            <a:spLocks noGrp="1"/>
          </p:cNvSpPr>
          <p:nvPr>
            <p:ph type="body" sz="quarter" idx="1"/>
          </p:nvPr>
        </p:nvSpPr>
        <p:spPr>
          <a:xfrm>
            <a:off x="444500" y="184150"/>
            <a:ext cx="11319499" cy="596900"/>
          </a:xfrm>
          <a:prstGeom prst="rect">
            <a:avLst/>
          </a:prstGeom>
        </p:spPr>
        <p:txBody>
          <a:bodyPr>
            <a:normAutofit/>
          </a:bodyPr>
          <a:lstStyle>
            <a:lvl1pPr marL="0" indent="0">
              <a:buSzTx/>
              <a:buFontTx/>
              <a:buNone/>
              <a:defRPr sz="2200">
                <a:solidFill>
                  <a:schemeClr val="bg1"/>
                </a:solidFill>
                <a:latin typeface="Montserrat Bold"/>
                <a:ea typeface="Montserrat Bold"/>
                <a:cs typeface="Montserrat Bold"/>
                <a:sym typeface="Montserrat Bold"/>
              </a:defRPr>
            </a:lvl1pPr>
            <a:lvl2pPr marL="666750" indent="-209550">
              <a:buFontTx/>
              <a:defRPr sz="2200">
                <a:solidFill>
                  <a:schemeClr val="bg1"/>
                </a:solidFill>
                <a:latin typeface="Montserrat Bold"/>
                <a:ea typeface="Montserrat Bold"/>
                <a:cs typeface="Montserrat Bold"/>
                <a:sym typeface="Montserrat Bold"/>
              </a:defRPr>
            </a:lvl2pPr>
            <a:lvl3pPr marL="1165860" indent="-251460">
              <a:buFontTx/>
              <a:defRPr sz="2200">
                <a:solidFill>
                  <a:schemeClr val="bg1"/>
                </a:solidFill>
                <a:latin typeface="Montserrat Bold"/>
                <a:ea typeface="Montserrat Bold"/>
                <a:cs typeface="Montserrat Bold"/>
                <a:sym typeface="Montserrat Bold"/>
              </a:defRPr>
            </a:lvl3pPr>
            <a:lvl4pPr marL="1651000" indent="-279400">
              <a:buFontTx/>
              <a:defRPr sz="2200">
                <a:solidFill>
                  <a:schemeClr val="bg1"/>
                </a:solidFill>
                <a:latin typeface="Montserrat Bold"/>
                <a:ea typeface="Montserrat Bold"/>
                <a:cs typeface="Montserrat Bold"/>
                <a:sym typeface="Montserrat Bold"/>
              </a:defRPr>
            </a:lvl4pPr>
            <a:lvl5pPr marL="2108200" indent="-279400">
              <a:buFontTx/>
              <a:defRPr sz="2200">
                <a:solidFill>
                  <a:schemeClr val="bg1"/>
                </a:solidFill>
                <a:latin typeface="Montserrat Bold"/>
                <a:ea typeface="Montserrat Bold"/>
                <a:cs typeface="Montserrat Bold"/>
                <a:sym typeface="Montserrat Bold"/>
              </a:defRPr>
            </a:lvl5pPr>
          </a:lstStyle>
          <a:p>
            <a:pPr lvl="0"/>
            <a:r>
              <a:rPr lang="fr-FR"/>
              <a:t>Cliquez pour modifier les styles du texte du masque</a:t>
            </a:r>
          </a:p>
        </p:txBody>
      </p:sp>
      <p:sp>
        <p:nvSpPr>
          <p:cNvPr id="183" name="Connecteur droit 14"/>
          <p:cNvSpPr/>
          <p:nvPr/>
        </p:nvSpPr>
        <p:spPr>
          <a:xfrm>
            <a:off x="442913" y="781050"/>
            <a:ext cx="11321086" cy="0"/>
          </a:xfrm>
          <a:prstGeom prst="line">
            <a:avLst/>
          </a:prstGeom>
          <a:ln w="6350">
            <a:solidFill>
              <a:srgbClr val="E34A5E"/>
            </a:solidFill>
            <a:miter/>
          </a:ln>
        </p:spPr>
        <p:txBody>
          <a:bodyPr lIns="45719" rIns="45719"/>
          <a:lstStyle/>
          <a:p>
            <a:endParaRPr/>
          </a:p>
        </p:txBody>
      </p:sp>
    </p:spTree>
    <p:extLst>
      <p:ext uri="{BB962C8B-B14F-4D97-AF65-F5344CB8AC3E}">
        <p14:creationId xmlns:p14="http://schemas.microsoft.com/office/powerpoint/2010/main" val="1255476355"/>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A6AE00-EEE1-8B4F-905D-05F97933A92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CC4FCA8-07FD-164C-A1E9-CEEF5C5B298F}"/>
              </a:ext>
            </a:extLst>
          </p:cNvPr>
          <p:cNvSpPr>
            <a:spLocks noGrp="1"/>
          </p:cNvSpPr>
          <p:nvPr>
            <p:ph idx="1"/>
          </p:nvPr>
        </p:nvSpPr>
        <p:spPr/>
        <p:txBody>
          <a:bodyPr/>
          <a:lstStyle>
            <a:lvl2pPr marL="457200" indent="0">
              <a:buNone/>
              <a:defRPr/>
            </a:lvl2pPr>
            <a:lvl4pPr marL="1371600" indent="0">
              <a:buNone/>
              <a:defRPr/>
            </a:lvl4pPr>
            <a:lvl5pPr marL="1828800" indent="0">
              <a:buNone/>
              <a:defRPr/>
            </a:lvl5pPr>
          </a:lstStyle>
          <a:p>
            <a:pPr lvl="4"/>
            <a:endParaRPr lang="fr-FR" dirty="0"/>
          </a:p>
        </p:txBody>
      </p:sp>
    </p:spTree>
    <p:extLst>
      <p:ext uri="{BB962C8B-B14F-4D97-AF65-F5344CB8AC3E}">
        <p14:creationId xmlns:p14="http://schemas.microsoft.com/office/powerpoint/2010/main" val="38293558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r>
              <a:rPr lang="fr-FR"/>
              <a:t>Février 2022</a:t>
            </a:r>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2199584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r>
              <a:rPr lang="fr-FR"/>
              <a:t>Février 2022</a:t>
            </a:r>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30214379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r>
              <a:rPr lang="fr-FR"/>
              <a:t>Février 2022</a:t>
            </a: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dirty="0"/>
              <a:t>Portail MySys - Présentation ASSISTANCE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379591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r>
              <a:rPr lang="fr-FR"/>
              <a:t>Février 2022</a:t>
            </a: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dirty="0"/>
              <a:t>Portail MySys - Présentation ASSISTANCE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133321840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dirty="0"/>
              <a:t>Portail MySys - Présentation ASSISTANCE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8232620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343833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327413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7122854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6956527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6871433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420278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7155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56227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1548837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r>
              <a:rPr lang="fr-FR"/>
              <a:t>Février 2022</a:t>
            </a: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242209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11634936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31353650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60124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7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Titre 6">
            <a:extLst>
              <a:ext uri="{FF2B5EF4-FFF2-40B4-BE49-F238E27FC236}">
                <a16:creationId xmlns:a16="http://schemas.microsoft.com/office/drawing/2014/main" id="{D6C46C09-2D11-46DE-8915-C23145EA3DAA}"/>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542070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image" Target="../media/image5.png"/><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theme" Target="../theme/theme2.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10" r:id="rId25"/>
    <p:sldLayoutId id="2147483711" r:id="rId26"/>
    <p:sldLayoutId id="2147483712" r:id="rId27"/>
    <p:sldLayoutId id="2147483734" r:id="rId28"/>
    <p:sldLayoutId id="2147483735" r:id="rId29"/>
    <p:sldLayoutId id="2147483736" r:id="rId30"/>
    <p:sldLayoutId id="2147483737" r:id="rId31"/>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Février 2022</a:t>
            </a: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dirty="0"/>
              <a:t>Portail MySys - Présentation ASSISTANCE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6107191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s://groupebpce.sharepoint.com/:v:/r/sites/TeamChangeContacts360CEsuiveuses/Shared%20Documents/General/02%20-%20Livrables/Tutoriels/TUTO%204%20-%20Informations%20sur%20les%20contacts.mp4?csf=1&amp;web=1&amp;e=pXcdtN" TargetMode="External"/><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commerciaux.celca.caisse-epargne.fr/download/2133/contacts-360-videos-et-tutos/27843/video-contacts-360-au-quotidien.mp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2.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hyperlink" Target="http://commerciaux.celca.caisse-epargne.fr/download/2133/contacts-360-videos-et-tutos/27846/cas-usage-preparation-entretien.mp4"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7.svg"/><Relationship Id="rId11" Type="http://schemas.openxmlformats.org/officeDocument/2006/relationships/image" Target="../media/image27.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image" Target="../media/image36.png"/><Relationship Id="rId12" Type="http://schemas.openxmlformats.org/officeDocument/2006/relationships/hyperlink" Target="http://commerciaux.celca.caisse-epargne.fr/download/2133/contacts-360-videos-et-tutos/27845/cas-usage-proactivite-commerciale-1.mp4"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6.svg"/><Relationship Id="rId11" Type="http://schemas.openxmlformats.org/officeDocument/2006/relationships/image" Target="../media/image27.png"/><Relationship Id="rId5" Type="http://schemas.openxmlformats.org/officeDocument/2006/relationships/image" Target="../media/image45.png"/><Relationship Id="rId10" Type="http://schemas.openxmlformats.org/officeDocument/2006/relationships/image" Target="../media/image41.svg"/><Relationship Id="rId4" Type="http://schemas.openxmlformats.org/officeDocument/2006/relationships/image" Target="../media/image44.svg"/><Relationship Id="rId9" Type="http://schemas.openxmlformats.org/officeDocument/2006/relationships/image" Target="../media/image40.png"/><Relationship Id="rId1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6.png"/><Relationship Id="rId7" Type="http://schemas.openxmlformats.org/officeDocument/2006/relationships/image" Target="../media/image34.pn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1.svg"/><Relationship Id="rId11" Type="http://schemas.openxmlformats.org/officeDocument/2006/relationships/image" Target="../media/image48.png"/><Relationship Id="rId5" Type="http://schemas.openxmlformats.org/officeDocument/2006/relationships/image" Target="../media/image40.png"/><Relationship Id="rId10" Type="http://schemas.openxmlformats.org/officeDocument/2006/relationships/hyperlink" Target="http://commerciaux.celca.caisse-epargne.fr/download/2133/contacts-360-videos-et-tutos/27844/cas-usage-decouverte-client.mp4" TargetMode="External"/><Relationship Id="rId4" Type="http://schemas.openxmlformats.org/officeDocument/2006/relationships/image" Target="../media/image37.sv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hyperlink" Target="https://groupebpce.sharepoint.com/:v:/r/sites/TeamChangeContacts360CEsuiveuses/Shared%20Documents/General/02%20-%20Livrables/Tutoriels/TUTO%204%20-%20Informations%20sur%20les%20contacts.mp4?csf=1&amp;web=1&amp;e=pXcdtN" TargetMode="External"/><Relationship Id="rId3" Type="http://schemas.openxmlformats.org/officeDocument/2006/relationships/image" Target="../media/image33.png"/><Relationship Id="rId7" Type="http://schemas.openxmlformats.org/officeDocument/2006/relationships/image" Target="../media/image50.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27.png"/><Relationship Id="rId4" Type="http://schemas.openxmlformats.org/officeDocument/2006/relationships/image" Target="../media/image25.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52.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27.pn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7.png"/><Relationship Id="rId7" Type="http://schemas.openxmlformats.org/officeDocument/2006/relationships/image" Target="../media/image62.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61.png"/><Relationship Id="rId5" Type="http://schemas.openxmlformats.org/officeDocument/2006/relationships/image" Target="../media/image60.e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61.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65.png"/><Relationship Id="rId5" Type="http://schemas.openxmlformats.org/officeDocument/2006/relationships/image" Target="../media/image64.e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7.pn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7"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hyperlink" Target="https://bit.ly/GEE_CONTACTS360_D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7"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2.png"/><Relationship Id="rId4" Type="http://schemas.openxmlformats.org/officeDocument/2006/relationships/hyperlink" Target="https://bit.ly/GEE_CONTACTS360_C"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Un fil de contact optimisé</a:t>
            </a:r>
          </a:p>
        </p:txBody>
      </p:sp>
      <p:sp>
        <p:nvSpPr>
          <p:cNvPr id="3" name="Espace réservé du texte 2"/>
          <p:cNvSpPr>
            <a:spLocks noGrp="1"/>
          </p:cNvSpPr>
          <p:nvPr>
            <p:ph type="body" sz="quarter" idx="10"/>
          </p:nvPr>
        </p:nvSpPr>
        <p:spPr/>
        <p:txBody>
          <a:bodyPr>
            <a:normAutofit fontScale="92500" lnSpcReduction="10000"/>
          </a:bodyPr>
          <a:lstStyle/>
          <a:p>
            <a:r>
              <a:rPr lang="fr-FR" dirty="0"/>
              <a:t>Heure du Jeudi 15 septembre 2022</a:t>
            </a:r>
          </a:p>
        </p:txBody>
      </p:sp>
      <p:sp>
        <p:nvSpPr>
          <p:cNvPr id="4" name="Titre 3"/>
          <p:cNvSpPr>
            <a:spLocks noGrp="1"/>
          </p:cNvSpPr>
          <p:nvPr>
            <p:ph type="ctrTitle"/>
          </p:nvPr>
        </p:nvSpPr>
        <p:spPr/>
        <p:txBody>
          <a:bodyPr/>
          <a:lstStyle/>
          <a:p>
            <a:r>
              <a:rPr lang="fr-FR" dirty="0"/>
              <a:t>CONTACTS 360°</a:t>
            </a:r>
          </a:p>
        </p:txBody>
      </p:sp>
      <p:sp>
        <p:nvSpPr>
          <p:cNvPr id="5" name="Espace réservé du texte 4"/>
          <p:cNvSpPr>
            <a:spLocks noGrp="1"/>
          </p:cNvSpPr>
          <p:nvPr>
            <p:ph type="body" sz="quarter" idx="11"/>
          </p:nvPr>
        </p:nvSpPr>
        <p:spPr/>
        <p:txBody>
          <a:bodyPr/>
          <a:lstStyle/>
          <a:p>
            <a:r>
              <a:rPr lang="fr-FR" dirty="0"/>
              <a:t>BDD</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716164" y="1779052"/>
            <a:ext cx="5114072" cy="2013019"/>
          </a:xfrm>
        </p:spPr>
        <p:txBody>
          <a:bodyPr/>
          <a:lstStyle/>
          <a:p>
            <a:r>
              <a:rPr lang="fr-FR" dirty="0"/>
              <a:t>Contexte et objectifs</a:t>
            </a:r>
          </a:p>
          <a:p>
            <a:r>
              <a:rPr lang="fr-FR" dirty="0"/>
              <a:t>L’importance du CRE</a:t>
            </a:r>
          </a:p>
          <a:p>
            <a:r>
              <a:rPr lang="fr-FR" dirty="0"/>
              <a:t>Pour aller plus loin</a:t>
            </a: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6368" y="6380858"/>
            <a:ext cx="1451837" cy="477142"/>
          </a:xfrm>
          <a:prstGeom prst="rect">
            <a:avLst/>
          </a:prstGeom>
        </p:spPr>
      </p:pic>
      <p:pic>
        <p:nvPicPr>
          <p:cNvPr id="4" name="Picture 2" descr="Aucune description disponible.">
            <a:extLst>
              <a:ext uri="{FF2B5EF4-FFF2-40B4-BE49-F238E27FC236}">
                <a16:creationId xmlns:a16="http://schemas.microsoft.com/office/drawing/2014/main" id="{587A6757-2066-4AC6-BD69-08212F1481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6183" y="188259"/>
            <a:ext cx="720119" cy="481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0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01</a:t>
            </a:r>
          </a:p>
        </p:txBody>
      </p:sp>
      <p:sp>
        <p:nvSpPr>
          <p:cNvPr id="10" name="Rectangle 9">
            <a:extLst>
              <a:ext uri="{FF2B5EF4-FFF2-40B4-BE49-F238E27FC236}">
                <a16:creationId xmlns:a16="http://schemas.microsoft.com/office/drawing/2014/main" id="{517671FA-2325-4612-B752-C655F97BD59C}"/>
              </a:ext>
            </a:extLst>
          </p:cNvPr>
          <p:cNvSpPr/>
          <p:nvPr/>
        </p:nvSpPr>
        <p:spPr>
          <a:xfrm>
            <a:off x="5321148" y="2310029"/>
            <a:ext cx="6188520" cy="400110"/>
          </a:xfrm>
          <a:prstGeom prst="rect">
            <a:avLst/>
          </a:prstGeom>
        </p:spPr>
        <p:txBody>
          <a:bodyPr wrap="square">
            <a:spAutoFit/>
          </a:bodyPr>
          <a:lstStyle/>
          <a:p>
            <a:pPr algn="just">
              <a:spcBef>
                <a:spcPts val="600"/>
              </a:spcBef>
              <a:spcAft>
                <a:spcPts val="600"/>
              </a:spcAft>
              <a:buClr>
                <a:srgbClr val="EA4E55"/>
              </a:buClr>
            </a:pPr>
            <a:r>
              <a:rPr lang="fr-FR" sz="2000" dirty="0">
                <a:solidFill>
                  <a:srgbClr val="C00000"/>
                </a:solidFill>
              </a:rPr>
              <a:t>1. </a:t>
            </a:r>
            <a:r>
              <a:rPr lang="fr-FR" sz="2000" dirty="0">
                <a:solidFill>
                  <a:schemeClr val="tx1">
                    <a:lumMod val="75000"/>
                    <a:lumOff val="25000"/>
                  </a:schemeClr>
                </a:solidFill>
              </a:rPr>
              <a:t>Contexte et objectifs</a:t>
            </a:r>
          </a:p>
        </p:txBody>
      </p:sp>
    </p:spTree>
    <p:extLst>
      <p:ext uri="{BB962C8B-B14F-4D97-AF65-F5344CB8AC3E}">
        <p14:creationId xmlns:p14="http://schemas.microsoft.com/office/powerpoint/2010/main" val="186748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7"/>
          </p:nvPr>
        </p:nvSpPr>
        <p:spPr>
          <a:xfrm>
            <a:off x="721347" y="1322519"/>
            <a:ext cx="10980738" cy="4962751"/>
          </a:xfrm>
        </p:spPr>
        <p:txBody>
          <a:bodyPr>
            <a:noAutofit/>
          </a:bodyPr>
          <a:lstStyle/>
          <a:p>
            <a:r>
              <a:rPr lang="fr-FR" dirty="0"/>
              <a:t>Une solution, accessible depuis le bandeau de la synthèse client, qui s’intègre naturellement dans la démarche commerciale et le quotidien du collaborateur</a:t>
            </a:r>
          </a:p>
          <a:p>
            <a:r>
              <a:rPr lang="fr-FR" dirty="0"/>
              <a:t>Un fil de contact modernisé qui permet à tous, rédacteur, ou non du CRE, d’avoir une vision exhaustive de l’historique de contacts de tous les clients, ainsi que le canal utilisé, RDV face à face, visio, téléphone, mails entrants et sortants</a:t>
            </a:r>
          </a:p>
          <a:p>
            <a:pPr algn="just"/>
            <a:endParaRPr lang="fr-FR" dirty="0"/>
          </a:p>
          <a:p>
            <a:pPr algn="just"/>
            <a:endParaRPr lang="fr-FR" dirty="0"/>
          </a:p>
        </p:txBody>
      </p:sp>
      <p:sp>
        <p:nvSpPr>
          <p:cNvPr id="11" name="Espace réservé du texte 10"/>
          <p:cNvSpPr>
            <a:spLocks noGrp="1"/>
          </p:cNvSpPr>
          <p:nvPr>
            <p:ph type="body" sz="quarter" idx="12"/>
          </p:nvPr>
        </p:nvSpPr>
        <p:spPr>
          <a:xfrm>
            <a:off x="665789" y="395389"/>
            <a:ext cx="10980738" cy="720000"/>
          </a:xfrm>
        </p:spPr>
        <p:txBody>
          <a:bodyPr>
            <a:normAutofit/>
          </a:bodyPr>
          <a:lstStyle/>
          <a:p>
            <a:r>
              <a:rPr lang="fr-FR" sz="2400" dirty="0">
                <a:solidFill>
                  <a:srgbClr val="C00000"/>
                </a:solidFill>
                <a:latin typeface="Calibri" panose="020F0502020204030204" pitchFamily="34" charset="0"/>
                <a:cs typeface="Calibri" panose="020F0502020204030204" pitchFamily="34" charset="0"/>
              </a:rPr>
              <a:t>À découvrir le 19 septembre sur votre Portail MySys </a:t>
            </a:r>
            <a:endParaRPr lang="fr-FR" sz="2400" dirty="0">
              <a:latin typeface="Calibri" panose="020F0502020204030204" pitchFamily="34" charset="0"/>
              <a:cs typeface="Calibri" panose="020F0502020204030204" pitchFamily="34" charset="0"/>
            </a:endParaRPr>
          </a:p>
        </p:txBody>
      </p:sp>
      <p:pic>
        <p:nvPicPr>
          <p:cNvPr id="45" name="Image 44">
            <a:hlinkClick r:id="rId3"/>
            <a:extLst>
              <a:ext uri="{FF2B5EF4-FFF2-40B4-BE49-F238E27FC236}">
                <a16:creationId xmlns:a16="http://schemas.microsoft.com/office/drawing/2014/main" id="{5108D515-BADC-BD49-8517-BC246F88BD6A}"/>
              </a:ext>
            </a:extLst>
          </p:cNvPr>
          <p:cNvPicPr>
            <a:picLocks noChangeAspect="1"/>
          </p:cNvPicPr>
          <p:nvPr/>
        </p:nvPicPr>
        <p:blipFill rotWithShape="1">
          <a:blip r:embed="rId4"/>
          <a:srcRect r="1" b="361"/>
          <a:stretch/>
        </p:blipFill>
        <p:spPr>
          <a:xfrm>
            <a:off x="6158825" y="3597653"/>
            <a:ext cx="3857310" cy="2642368"/>
          </a:xfrm>
          <a:prstGeom prst="rect">
            <a:avLst/>
          </a:prstGeom>
        </p:spPr>
      </p:pic>
      <p:pic>
        <p:nvPicPr>
          <p:cNvPr id="46" name="Image 45">
            <a:extLst>
              <a:ext uri="{FF2B5EF4-FFF2-40B4-BE49-F238E27FC236}">
                <a16:creationId xmlns:a16="http://schemas.microsoft.com/office/drawing/2014/main" id="{D2EDD677-546A-4B6F-8360-A720A01848F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3797" y="3627294"/>
            <a:ext cx="3675794" cy="2376263"/>
          </a:xfrm>
          <a:prstGeom prst="rect">
            <a:avLst/>
          </a:prstGeom>
          <a:noFill/>
          <a:ln>
            <a:noFill/>
          </a:ln>
        </p:spPr>
      </p:pic>
      <p:sp>
        <p:nvSpPr>
          <p:cNvPr id="47" name="ZoneTexte 46">
            <a:extLst>
              <a:ext uri="{FF2B5EF4-FFF2-40B4-BE49-F238E27FC236}">
                <a16:creationId xmlns:a16="http://schemas.microsoft.com/office/drawing/2014/main" id="{011370AE-6FA0-4C84-BBF9-6A38BAF713A3}"/>
              </a:ext>
            </a:extLst>
          </p:cNvPr>
          <p:cNvSpPr txBox="1"/>
          <p:nvPr/>
        </p:nvSpPr>
        <p:spPr>
          <a:xfrm>
            <a:off x="2301855" y="2860132"/>
            <a:ext cx="24482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85000"/>
                    <a:lumOff val="15000"/>
                  </a:schemeClr>
                </a:solidFill>
                <a:effectLst/>
                <a:uLnTx/>
                <a:uFillTx/>
                <a:ea typeface="+mn-ea"/>
                <a:cs typeface="Arial"/>
                <a:sym typeface="Arial"/>
              </a:rPr>
              <a:t>HIER : Fil de Contacts</a:t>
            </a:r>
          </a:p>
        </p:txBody>
      </p:sp>
      <p:sp>
        <p:nvSpPr>
          <p:cNvPr id="48" name="ZoneTexte 47">
            <a:extLst>
              <a:ext uri="{FF2B5EF4-FFF2-40B4-BE49-F238E27FC236}">
                <a16:creationId xmlns:a16="http://schemas.microsoft.com/office/drawing/2014/main" id="{DA9FA37F-1AC1-4453-93D2-C7C4D2299097}"/>
              </a:ext>
            </a:extLst>
          </p:cNvPr>
          <p:cNvSpPr txBox="1"/>
          <p:nvPr/>
        </p:nvSpPr>
        <p:spPr>
          <a:xfrm>
            <a:off x="7042012" y="2760337"/>
            <a:ext cx="33239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C00000"/>
                </a:solidFill>
                <a:effectLst/>
                <a:uLnTx/>
                <a:uFillTx/>
                <a:ea typeface="+mn-ea"/>
                <a:cs typeface="Arial"/>
                <a:sym typeface="Arial"/>
              </a:rPr>
              <a:t>19/09 : CONTACTS 360</a:t>
            </a:r>
          </a:p>
        </p:txBody>
      </p:sp>
      <p:sp>
        <p:nvSpPr>
          <p:cNvPr id="7" name="Rectangle 6"/>
          <p:cNvSpPr/>
          <p:nvPr/>
        </p:nvSpPr>
        <p:spPr>
          <a:xfrm>
            <a:off x="530263" y="3183073"/>
            <a:ext cx="5045158" cy="261610"/>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fr-FR" sz="1100" dirty="0">
                <a:solidFill>
                  <a:schemeClr val="tx1">
                    <a:lumMod val="75000"/>
                    <a:lumOff val="25000"/>
                  </a:schemeClr>
                </a:solidFill>
              </a:rPr>
              <a:t>Quasi uniquement alimenté par les CRE</a:t>
            </a:r>
          </a:p>
        </p:txBody>
      </p:sp>
      <p:sp>
        <p:nvSpPr>
          <p:cNvPr id="8" name="Rectangle 7"/>
          <p:cNvSpPr/>
          <p:nvPr/>
        </p:nvSpPr>
        <p:spPr>
          <a:xfrm>
            <a:off x="4804677" y="3118424"/>
            <a:ext cx="6665976" cy="276999"/>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C00000"/>
                </a:solidFill>
                <a:effectLst/>
                <a:uLnTx/>
                <a:uFillTx/>
                <a:ea typeface="+mn-ea"/>
                <a:cs typeface="+mn-cs"/>
              </a:rPr>
              <a:t>La majorité des contacts siège et réseau est captée automatiquement</a:t>
            </a:r>
          </a:p>
        </p:txBody>
      </p:sp>
      <p:pic>
        <p:nvPicPr>
          <p:cNvPr id="14" name="Picture 6" descr="fleche-rouge - Tous Perfect">
            <a:extLst>
              <a:ext uri="{FF2B5EF4-FFF2-40B4-BE49-F238E27FC236}">
                <a16:creationId xmlns:a16="http://schemas.microsoft.com/office/drawing/2014/main" id="{2293FF1D-7A06-4475-B0CB-B3FA5E9D4B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1788748" flipH="1" flipV="1">
            <a:off x="5220285" y="4296543"/>
            <a:ext cx="880878" cy="672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Aucune description disponible.">
            <a:extLst>
              <a:ext uri="{FF2B5EF4-FFF2-40B4-BE49-F238E27FC236}">
                <a16:creationId xmlns:a16="http://schemas.microsoft.com/office/drawing/2014/main" id="{575BA61E-09B6-42D4-A6DF-6E8C5C4F55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206183" y="188259"/>
            <a:ext cx="720119" cy="481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082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re 1">
            <a:extLst>
              <a:ext uri="{FF2B5EF4-FFF2-40B4-BE49-F238E27FC236}">
                <a16:creationId xmlns:a16="http://schemas.microsoft.com/office/drawing/2014/main" id="{D0CE8F96-8F68-974B-8A84-BF0D150963B1}"/>
              </a:ext>
            </a:extLst>
          </p:cNvPr>
          <p:cNvSpPr txBox="1">
            <a:spLocks/>
          </p:cNvSpPr>
          <p:nvPr/>
        </p:nvSpPr>
        <p:spPr>
          <a:xfrm>
            <a:off x="680975" y="-25716"/>
            <a:ext cx="10515600" cy="952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Calibri" panose="020F0502020204030204" pitchFamily="34" charset="0"/>
                <a:ea typeface="+mj-ea"/>
                <a:cs typeface="Calibri" panose="020F0502020204030204" pitchFamily="34" charset="0"/>
              </a:defRPr>
            </a:lvl1pPr>
          </a:lstStyle>
          <a:p>
            <a:endParaRPr lang="fr-FR" sz="2400" dirty="0">
              <a:solidFill>
                <a:srgbClr val="403E51"/>
              </a:solidFill>
              <a:latin typeface="Avenir Next Condensed Medium"/>
              <a:ea typeface="+mn-ea"/>
              <a:cs typeface="+mn-cs"/>
            </a:endParaRPr>
          </a:p>
        </p:txBody>
      </p:sp>
      <p:sp>
        <p:nvSpPr>
          <p:cNvPr id="7" name="Espace réservé du texte 6">
            <a:extLst>
              <a:ext uri="{FF2B5EF4-FFF2-40B4-BE49-F238E27FC236}">
                <a16:creationId xmlns:a16="http://schemas.microsoft.com/office/drawing/2014/main" id="{0C1F2B66-E010-4A85-B6BD-78CCD79A28E2}"/>
              </a:ext>
            </a:extLst>
          </p:cNvPr>
          <p:cNvSpPr>
            <a:spLocks noGrp="1"/>
          </p:cNvSpPr>
          <p:nvPr>
            <p:ph type="body" sz="quarter" idx="12"/>
          </p:nvPr>
        </p:nvSpPr>
        <p:spPr/>
        <p:txBody>
          <a:bodyPr>
            <a:normAutofit/>
          </a:bodyPr>
          <a:lstStyle/>
          <a:p>
            <a:r>
              <a:rPr lang="fr-FR" sz="2400" dirty="0">
                <a:solidFill>
                  <a:srgbClr val="C00000"/>
                </a:solidFill>
                <a:latin typeface="Calibri" panose="020F0502020204030204" pitchFamily="34" charset="0"/>
                <a:cs typeface="Calibri" panose="020F0502020204030204" pitchFamily="34" charset="0"/>
              </a:rPr>
              <a:t>Du fil de contacts vers CONTACTS 360  </a:t>
            </a:r>
          </a:p>
        </p:txBody>
      </p:sp>
      <p:pic>
        <p:nvPicPr>
          <p:cNvPr id="41" name="Picture 2" descr="Aucune description disponible.">
            <a:extLst>
              <a:ext uri="{FF2B5EF4-FFF2-40B4-BE49-F238E27FC236}">
                <a16:creationId xmlns:a16="http://schemas.microsoft.com/office/drawing/2014/main" id="{7896084D-B5BA-4CCC-BA67-1E55AA374E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6183" y="188259"/>
            <a:ext cx="720119" cy="48106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8256F571-BCF1-417E-AC1A-0E2291DA760A}"/>
              </a:ext>
            </a:extLst>
          </p:cNvPr>
          <p:cNvPicPr>
            <a:picLocks noChangeAspect="1"/>
          </p:cNvPicPr>
          <p:nvPr/>
        </p:nvPicPr>
        <p:blipFill>
          <a:blip r:embed="rId4"/>
          <a:stretch>
            <a:fillRect/>
          </a:stretch>
        </p:blipFill>
        <p:spPr>
          <a:xfrm>
            <a:off x="3334950" y="1184148"/>
            <a:ext cx="5381668" cy="5579020"/>
          </a:xfrm>
          <a:prstGeom prst="rect">
            <a:avLst/>
          </a:prstGeom>
        </p:spPr>
      </p:pic>
      <p:pic>
        <p:nvPicPr>
          <p:cNvPr id="8" name="Image 7">
            <a:extLst>
              <a:ext uri="{FF2B5EF4-FFF2-40B4-BE49-F238E27FC236}">
                <a16:creationId xmlns:a16="http://schemas.microsoft.com/office/drawing/2014/main" id="{5990A8C5-677A-42C7-B8B9-BFFECED416FC}"/>
              </a:ext>
            </a:extLst>
          </p:cNvPr>
          <p:cNvPicPr>
            <a:picLocks noChangeAspect="1"/>
          </p:cNvPicPr>
          <p:nvPr/>
        </p:nvPicPr>
        <p:blipFill>
          <a:blip r:embed="rId5"/>
          <a:stretch>
            <a:fillRect/>
          </a:stretch>
        </p:blipFill>
        <p:spPr>
          <a:xfrm>
            <a:off x="521227" y="1414944"/>
            <a:ext cx="2133818" cy="4978908"/>
          </a:xfrm>
          <a:prstGeom prst="rect">
            <a:avLst/>
          </a:prstGeom>
        </p:spPr>
      </p:pic>
      <p:pic>
        <p:nvPicPr>
          <p:cNvPr id="9" name="Image 8">
            <a:extLst>
              <a:ext uri="{FF2B5EF4-FFF2-40B4-BE49-F238E27FC236}">
                <a16:creationId xmlns:a16="http://schemas.microsoft.com/office/drawing/2014/main" id="{6D27ABCD-EC8C-4D33-8EC1-F3F71020A7EE}"/>
              </a:ext>
            </a:extLst>
          </p:cNvPr>
          <p:cNvPicPr>
            <a:picLocks noChangeAspect="1"/>
          </p:cNvPicPr>
          <p:nvPr/>
        </p:nvPicPr>
        <p:blipFill rotWithShape="1">
          <a:blip r:embed="rId6"/>
          <a:srcRect r="10628"/>
          <a:stretch/>
        </p:blipFill>
        <p:spPr>
          <a:xfrm>
            <a:off x="9876228" y="2111107"/>
            <a:ext cx="2315772" cy="3210373"/>
          </a:xfrm>
          <a:prstGeom prst="rect">
            <a:avLst/>
          </a:prstGeom>
        </p:spPr>
      </p:pic>
    </p:spTree>
    <p:extLst>
      <p:ext uri="{BB962C8B-B14F-4D97-AF65-F5344CB8AC3E}">
        <p14:creationId xmlns:p14="http://schemas.microsoft.com/office/powerpoint/2010/main" val="6004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04920726-2B88-4A0D-B348-A6252E5A2206}"/>
              </a:ext>
            </a:extLst>
          </p:cNvPr>
          <p:cNvSpPr>
            <a:spLocks noGrp="1"/>
          </p:cNvSpPr>
          <p:nvPr>
            <p:ph type="body" sz="quarter" idx="12"/>
          </p:nvPr>
        </p:nvSpPr>
        <p:spPr/>
        <p:txBody>
          <a:bodyPr>
            <a:normAutofit/>
          </a:bodyPr>
          <a:lstStyle/>
          <a:p>
            <a:r>
              <a:rPr lang="fr-FR" sz="2400" dirty="0">
                <a:solidFill>
                  <a:srgbClr val="C00000"/>
                </a:solidFill>
                <a:latin typeface="Calibri" panose="020F0502020204030204" pitchFamily="34" charset="0"/>
                <a:cs typeface="Calibri" panose="020F0502020204030204" pitchFamily="34" charset="0"/>
              </a:rPr>
              <a:t>Les enjeux</a:t>
            </a:r>
          </a:p>
        </p:txBody>
      </p:sp>
      <p:pic>
        <p:nvPicPr>
          <p:cNvPr id="12" name="Picture 2" descr="Aucune description disponible.">
            <a:extLst>
              <a:ext uri="{FF2B5EF4-FFF2-40B4-BE49-F238E27FC236}">
                <a16:creationId xmlns:a16="http://schemas.microsoft.com/office/drawing/2014/main" id="{F91CB033-90FE-43D5-B970-B3DB482AEC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06183" y="188259"/>
            <a:ext cx="720119" cy="48106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D09F144-D4B6-4886-A76B-60AC6D6955B0}"/>
              </a:ext>
            </a:extLst>
          </p:cNvPr>
          <p:cNvSpPr/>
          <p:nvPr/>
        </p:nvSpPr>
        <p:spPr>
          <a:xfrm>
            <a:off x="1630836" y="3572765"/>
            <a:ext cx="2375555" cy="1810208"/>
          </a:xfrm>
          <a:custGeom>
            <a:avLst/>
            <a:gdLst>
              <a:gd name="connsiteX0" fmla="*/ 0 w 2375555"/>
              <a:gd name="connsiteY0" fmla="*/ 0 h 1810208"/>
              <a:gd name="connsiteX1" fmla="*/ 641400 w 2375555"/>
              <a:gd name="connsiteY1" fmla="*/ 0 h 1810208"/>
              <a:gd name="connsiteX2" fmla="*/ 1282800 w 2375555"/>
              <a:gd name="connsiteY2" fmla="*/ 0 h 1810208"/>
              <a:gd name="connsiteX3" fmla="*/ 2375555 w 2375555"/>
              <a:gd name="connsiteY3" fmla="*/ 0 h 1810208"/>
              <a:gd name="connsiteX4" fmla="*/ 2375555 w 2375555"/>
              <a:gd name="connsiteY4" fmla="*/ 452552 h 1810208"/>
              <a:gd name="connsiteX5" fmla="*/ 2375555 w 2375555"/>
              <a:gd name="connsiteY5" fmla="*/ 850798 h 1810208"/>
              <a:gd name="connsiteX6" fmla="*/ 2375555 w 2375555"/>
              <a:gd name="connsiteY6" fmla="*/ 1249044 h 1810208"/>
              <a:gd name="connsiteX7" fmla="*/ 2375555 w 2375555"/>
              <a:gd name="connsiteY7" fmla="*/ 1810208 h 1810208"/>
              <a:gd name="connsiteX8" fmla="*/ 1734155 w 2375555"/>
              <a:gd name="connsiteY8" fmla="*/ 1810208 h 1810208"/>
              <a:gd name="connsiteX9" fmla="*/ 1140266 w 2375555"/>
              <a:gd name="connsiteY9" fmla="*/ 1810208 h 1810208"/>
              <a:gd name="connsiteX10" fmla="*/ 593889 w 2375555"/>
              <a:gd name="connsiteY10" fmla="*/ 1810208 h 1810208"/>
              <a:gd name="connsiteX11" fmla="*/ 0 w 2375555"/>
              <a:gd name="connsiteY11" fmla="*/ 1810208 h 1810208"/>
              <a:gd name="connsiteX12" fmla="*/ 0 w 2375555"/>
              <a:gd name="connsiteY12" fmla="*/ 1393860 h 1810208"/>
              <a:gd name="connsiteX13" fmla="*/ 0 w 2375555"/>
              <a:gd name="connsiteY13" fmla="*/ 941308 h 1810208"/>
              <a:gd name="connsiteX14" fmla="*/ 0 w 2375555"/>
              <a:gd name="connsiteY14" fmla="*/ 452552 h 1810208"/>
              <a:gd name="connsiteX15" fmla="*/ 0 w 2375555"/>
              <a:gd name="connsiteY15" fmla="*/ 0 h 181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5555" h="1810208" extrusionOk="0">
                <a:moveTo>
                  <a:pt x="0" y="0"/>
                </a:moveTo>
                <a:cubicBezTo>
                  <a:pt x="285323" y="-43347"/>
                  <a:pt x="402334" y="38338"/>
                  <a:pt x="641400" y="0"/>
                </a:cubicBezTo>
                <a:cubicBezTo>
                  <a:pt x="880466" y="-38338"/>
                  <a:pt x="1013613" y="48072"/>
                  <a:pt x="1282800" y="0"/>
                </a:cubicBezTo>
                <a:cubicBezTo>
                  <a:pt x="1551987" y="-48072"/>
                  <a:pt x="2132600" y="10424"/>
                  <a:pt x="2375555" y="0"/>
                </a:cubicBezTo>
                <a:cubicBezTo>
                  <a:pt x="2381516" y="101941"/>
                  <a:pt x="2374984" y="331413"/>
                  <a:pt x="2375555" y="452552"/>
                </a:cubicBezTo>
                <a:cubicBezTo>
                  <a:pt x="2376126" y="573691"/>
                  <a:pt x="2340609" y="731364"/>
                  <a:pt x="2375555" y="850798"/>
                </a:cubicBezTo>
                <a:cubicBezTo>
                  <a:pt x="2410501" y="970232"/>
                  <a:pt x="2343191" y="1101371"/>
                  <a:pt x="2375555" y="1249044"/>
                </a:cubicBezTo>
                <a:cubicBezTo>
                  <a:pt x="2407919" y="1396717"/>
                  <a:pt x="2346935" y="1669439"/>
                  <a:pt x="2375555" y="1810208"/>
                </a:cubicBezTo>
                <a:cubicBezTo>
                  <a:pt x="2105704" y="1825158"/>
                  <a:pt x="1922103" y="1763659"/>
                  <a:pt x="1734155" y="1810208"/>
                </a:cubicBezTo>
                <a:cubicBezTo>
                  <a:pt x="1546207" y="1856757"/>
                  <a:pt x="1311775" y="1748181"/>
                  <a:pt x="1140266" y="1810208"/>
                </a:cubicBezTo>
                <a:cubicBezTo>
                  <a:pt x="968757" y="1872235"/>
                  <a:pt x="719412" y="1789013"/>
                  <a:pt x="593889" y="1810208"/>
                </a:cubicBezTo>
                <a:cubicBezTo>
                  <a:pt x="468366" y="1831403"/>
                  <a:pt x="174941" y="1788653"/>
                  <a:pt x="0" y="1810208"/>
                </a:cubicBezTo>
                <a:cubicBezTo>
                  <a:pt x="-7217" y="1713724"/>
                  <a:pt x="21630" y="1543709"/>
                  <a:pt x="0" y="1393860"/>
                </a:cubicBezTo>
                <a:cubicBezTo>
                  <a:pt x="-21630" y="1244011"/>
                  <a:pt x="1618" y="1078030"/>
                  <a:pt x="0" y="941308"/>
                </a:cubicBezTo>
                <a:cubicBezTo>
                  <a:pt x="-1618" y="804586"/>
                  <a:pt x="34882" y="664906"/>
                  <a:pt x="0" y="452552"/>
                </a:cubicBezTo>
                <a:cubicBezTo>
                  <a:pt x="-34882" y="240198"/>
                  <a:pt x="37446" y="134773"/>
                  <a:pt x="0" y="0"/>
                </a:cubicBezTo>
                <a:close/>
              </a:path>
            </a:pathLst>
          </a:custGeom>
          <a:noFill/>
          <a:ln>
            <a:extLst>
              <a:ext uri="{C807C97D-BFC1-408E-A445-0C87EB9F89A2}">
                <ask:lineSketchStyleProps xmlns:ask="http://schemas.microsoft.com/office/drawing/2018/sketchyshapes" sd="37069269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198A4C5-34BC-41C0-B189-329E9E4E55CE}"/>
              </a:ext>
            </a:extLst>
          </p:cNvPr>
          <p:cNvSpPr/>
          <p:nvPr/>
        </p:nvSpPr>
        <p:spPr>
          <a:xfrm>
            <a:off x="1747218" y="3657214"/>
            <a:ext cx="2290665" cy="1569660"/>
          </a:xfrm>
          <a:prstGeom prst="rect">
            <a:avLst/>
          </a:prstGeom>
        </p:spPr>
        <p:txBody>
          <a:bodyPr wrap="square">
            <a:spAutoFit/>
          </a:bodyPr>
          <a:lstStyle/>
          <a:p>
            <a:pPr defTabSz="914378">
              <a:defRPr/>
            </a:pPr>
            <a:r>
              <a:rPr lang="fr-FR" sz="1600" dirty="0">
                <a:solidFill>
                  <a:srgbClr val="FFFFFF">
                    <a:lumMod val="50000"/>
                  </a:srgbClr>
                </a:solidFill>
                <a:latin typeface="Calibri Light" panose="020F0302020204030204"/>
              </a:rPr>
              <a:t>Apporter une </a:t>
            </a:r>
            <a:r>
              <a:rPr lang="fr-FR" sz="1600" dirty="0">
                <a:solidFill>
                  <a:srgbClr val="C00000"/>
                </a:solidFill>
                <a:latin typeface="Calibri Light" panose="020F0302020204030204"/>
              </a:rPr>
              <a:t>vision complète et omnicanale</a:t>
            </a:r>
            <a:r>
              <a:rPr lang="fr-FR" sz="1600" dirty="0">
                <a:solidFill>
                  <a:srgbClr val="FFFFFF">
                    <a:lumMod val="50000"/>
                  </a:srgbClr>
                </a:solidFill>
                <a:latin typeface="Calibri Light" panose="020F0302020204030204"/>
              </a:rPr>
              <a:t> des contacts du client avec son établissement à travers </a:t>
            </a:r>
            <a:r>
              <a:rPr lang="fr-FR" sz="1600" dirty="0">
                <a:solidFill>
                  <a:srgbClr val="C00000"/>
                </a:solidFill>
                <a:latin typeface="Calibri Light" panose="020F0302020204030204"/>
              </a:rPr>
              <a:t>un historique détaillé des contacts</a:t>
            </a:r>
          </a:p>
        </p:txBody>
      </p:sp>
      <p:sp>
        <p:nvSpPr>
          <p:cNvPr id="17" name="Rectangle 16">
            <a:extLst>
              <a:ext uri="{FF2B5EF4-FFF2-40B4-BE49-F238E27FC236}">
                <a16:creationId xmlns:a16="http://schemas.microsoft.com/office/drawing/2014/main" id="{3EDC5FCC-3296-4F6F-A220-7527A1076CDC}"/>
              </a:ext>
            </a:extLst>
          </p:cNvPr>
          <p:cNvSpPr/>
          <p:nvPr/>
        </p:nvSpPr>
        <p:spPr>
          <a:xfrm>
            <a:off x="4997916" y="3572765"/>
            <a:ext cx="2375555" cy="1810208"/>
          </a:xfrm>
          <a:custGeom>
            <a:avLst/>
            <a:gdLst>
              <a:gd name="connsiteX0" fmla="*/ 0 w 2375555"/>
              <a:gd name="connsiteY0" fmla="*/ 0 h 1810208"/>
              <a:gd name="connsiteX1" fmla="*/ 641400 w 2375555"/>
              <a:gd name="connsiteY1" fmla="*/ 0 h 1810208"/>
              <a:gd name="connsiteX2" fmla="*/ 1282800 w 2375555"/>
              <a:gd name="connsiteY2" fmla="*/ 0 h 1810208"/>
              <a:gd name="connsiteX3" fmla="*/ 2375555 w 2375555"/>
              <a:gd name="connsiteY3" fmla="*/ 0 h 1810208"/>
              <a:gd name="connsiteX4" fmla="*/ 2375555 w 2375555"/>
              <a:gd name="connsiteY4" fmla="*/ 452552 h 1810208"/>
              <a:gd name="connsiteX5" fmla="*/ 2375555 w 2375555"/>
              <a:gd name="connsiteY5" fmla="*/ 850798 h 1810208"/>
              <a:gd name="connsiteX6" fmla="*/ 2375555 w 2375555"/>
              <a:gd name="connsiteY6" fmla="*/ 1249044 h 1810208"/>
              <a:gd name="connsiteX7" fmla="*/ 2375555 w 2375555"/>
              <a:gd name="connsiteY7" fmla="*/ 1810208 h 1810208"/>
              <a:gd name="connsiteX8" fmla="*/ 1734155 w 2375555"/>
              <a:gd name="connsiteY8" fmla="*/ 1810208 h 1810208"/>
              <a:gd name="connsiteX9" fmla="*/ 1140266 w 2375555"/>
              <a:gd name="connsiteY9" fmla="*/ 1810208 h 1810208"/>
              <a:gd name="connsiteX10" fmla="*/ 593889 w 2375555"/>
              <a:gd name="connsiteY10" fmla="*/ 1810208 h 1810208"/>
              <a:gd name="connsiteX11" fmla="*/ 0 w 2375555"/>
              <a:gd name="connsiteY11" fmla="*/ 1810208 h 1810208"/>
              <a:gd name="connsiteX12" fmla="*/ 0 w 2375555"/>
              <a:gd name="connsiteY12" fmla="*/ 1393860 h 1810208"/>
              <a:gd name="connsiteX13" fmla="*/ 0 w 2375555"/>
              <a:gd name="connsiteY13" fmla="*/ 941308 h 1810208"/>
              <a:gd name="connsiteX14" fmla="*/ 0 w 2375555"/>
              <a:gd name="connsiteY14" fmla="*/ 452552 h 1810208"/>
              <a:gd name="connsiteX15" fmla="*/ 0 w 2375555"/>
              <a:gd name="connsiteY15" fmla="*/ 0 h 181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5555" h="1810208" extrusionOk="0">
                <a:moveTo>
                  <a:pt x="0" y="0"/>
                </a:moveTo>
                <a:cubicBezTo>
                  <a:pt x="285323" y="-43347"/>
                  <a:pt x="402334" y="38338"/>
                  <a:pt x="641400" y="0"/>
                </a:cubicBezTo>
                <a:cubicBezTo>
                  <a:pt x="880466" y="-38338"/>
                  <a:pt x="1013613" y="48072"/>
                  <a:pt x="1282800" y="0"/>
                </a:cubicBezTo>
                <a:cubicBezTo>
                  <a:pt x="1551987" y="-48072"/>
                  <a:pt x="2132600" y="10424"/>
                  <a:pt x="2375555" y="0"/>
                </a:cubicBezTo>
                <a:cubicBezTo>
                  <a:pt x="2381516" y="101941"/>
                  <a:pt x="2374984" y="331413"/>
                  <a:pt x="2375555" y="452552"/>
                </a:cubicBezTo>
                <a:cubicBezTo>
                  <a:pt x="2376126" y="573691"/>
                  <a:pt x="2340609" y="731364"/>
                  <a:pt x="2375555" y="850798"/>
                </a:cubicBezTo>
                <a:cubicBezTo>
                  <a:pt x="2410501" y="970232"/>
                  <a:pt x="2343191" y="1101371"/>
                  <a:pt x="2375555" y="1249044"/>
                </a:cubicBezTo>
                <a:cubicBezTo>
                  <a:pt x="2407919" y="1396717"/>
                  <a:pt x="2346935" y="1669439"/>
                  <a:pt x="2375555" y="1810208"/>
                </a:cubicBezTo>
                <a:cubicBezTo>
                  <a:pt x="2105704" y="1825158"/>
                  <a:pt x="1922103" y="1763659"/>
                  <a:pt x="1734155" y="1810208"/>
                </a:cubicBezTo>
                <a:cubicBezTo>
                  <a:pt x="1546207" y="1856757"/>
                  <a:pt x="1311775" y="1748181"/>
                  <a:pt x="1140266" y="1810208"/>
                </a:cubicBezTo>
                <a:cubicBezTo>
                  <a:pt x="968757" y="1872235"/>
                  <a:pt x="719412" y="1789013"/>
                  <a:pt x="593889" y="1810208"/>
                </a:cubicBezTo>
                <a:cubicBezTo>
                  <a:pt x="468366" y="1831403"/>
                  <a:pt x="174941" y="1788653"/>
                  <a:pt x="0" y="1810208"/>
                </a:cubicBezTo>
                <a:cubicBezTo>
                  <a:pt x="-7217" y="1713724"/>
                  <a:pt x="21630" y="1543709"/>
                  <a:pt x="0" y="1393860"/>
                </a:cubicBezTo>
                <a:cubicBezTo>
                  <a:pt x="-21630" y="1244011"/>
                  <a:pt x="1618" y="1078030"/>
                  <a:pt x="0" y="941308"/>
                </a:cubicBezTo>
                <a:cubicBezTo>
                  <a:pt x="-1618" y="804586"/>
                  <a:pt x="34882" y="664906"/>
                  <a:pt x="0" y="452552"/>
                </a:cubicBezTo>
                <a:cubicBezTo>
                  <a:pt x="-34882" y="240198"/>
                  <a:pt x="37446" y="134773"/>
                  <a:pt x="0" y="0"/>
                </a:cubicBezTo>
                <a:close/>
              </a:path>
            </a:pathLst>
          </a:custGeom>
          <a:noFill/>
          <a:ln>
            <a:extLst>
              <a:ext uri="{C807C97D-BFC1-408E-A445-0C87EB9F89A2}">
                <ask:lineSketchStyleProps xmlns:ask="http://schemas.microsoft.com/office/drawing/2018/sketchyshapes" sd="37069269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4C3DF8B1-0C81-41A4-A904-5F3703337DC9}"/>
              </a:ext>
            </a:extLst>
          </p:cNvPr>
          <p:cNvSpPr/>
          <p:nvPr/>
        </p:nvSpPr>
        <p:spPr>
          <a:xfrm>
            <a:off x="5069012" y="3993984"/>
            <a:ext cx="2375555" cy="877163"/>
          </a:xfrm>
          <a:prstGeom prst="rect">
            <a:avLst/>
          </a:prstGeom>
        </p:spPr>
        <p:txBody>
          <a:bodyPr wrap="square">
            <a:spAutoFit/>
          </a:bodyPr>
          <a:lstStyle/>
          <a:p>
            <a:pPr defTabSz="914378">
              <a:defRPr/>
            </a:pPr>
            <a:r>
              <a:rPr lang="fr-FR" sz="1700" dirty="0">
                <a:solidFill>
                  <a:srgbClr val="FFFFFF">
                    <a:lumMod val="50000"/>
                  </a:srgbClr>
                </a:solidFill>
                <a:latin typeface="Calibri Light" panose="020F0302020204030204"/>
              </a:rPr>
              <a:t>Une solution de </a:t>
            </a:r>
            <a:r>
              <a:rPr lang="fr-FR" sz="1700" dirty="0">
                <a:solidFill>
                  <a:srgbClr val="C00000"/>
                </a:solidFill>
                <a:latin typeface="Calibri Light" panose="020F0302020204030204"/>
              </a:rPr>
              <a:t>gestion des opportunités commerciales. </a:t>
            </a:r>
            <a:endParaRPr lang="fr-FR" sz="1700" dirty="0">
              <a:solidFill>
                <a:srgbClr val="C00000"/>
              </a:solidFill>
              <a:highlight>
                <a:srgbClr val="FFFF00"/>
              </a:highlight>
              <a:latin typeface="Calibri Light" panose="020F0302020204030204"/>
            </a:endParaRPr>
          </a:p>
        </p:txBody>
      </p:sp>
      <p:sp>
        <p:nvSpPr>
          <p:cNvPr id="21" name="Rectangle 20">
            <a:extLst>
              <a:ext uri="{FF2B5EF4-FFF2-40B4-BE49-F238E27FC236}">
                <a16:creationId xmlns:a16="http://schemas.microsoft.com/office/drawing/2014/main" id="{4ACFB914-45FE-49B8-9DEF-2CFF40D16B11}"/>
              </a:ext>
            </a:extLst>
          </p:cNvPr>
          <p:cNvSpPr/>
          <p:nvPr/>
        </p:nvSpPr>
        <p:spPr>
          <a:xfrm>
            <a:off x="8406192" y="3739205"/>
            <a:ext cx="2375555" cy="1400383"/>
          </a:xfrm>
          <a:prstGeom prst="rect">
            <a:avLst/>
          </a:prstGeom>
        </p:spPr>
        <p:txBody>
          <a:bodyPr wrap="square">
            <a:spAutoFit/>
          </a:bodyPr>
          <a:lstStyle/>
          <a:p>
            <a:pPr defTabSz="914378">
              <a:defRPr/>
            </a:pPr>
            <a:r>
              <a:rPr lang="fr-FR" sz="1700" dirty="0">
                <a:solidFill>
                  <a:srgbClr val="FFFFFF">
                    <a:lumMod val="50000"/>
                  </a:srgbClr>
                </a:solidFill>
                <a:latin typeface="Calibri Light" panose="020F0302020204030204"/>
              </a:rPr>
              <a:t>Apporter une </a:t>
            </a:r>
            <a:r>
              <a:rPr lang="fr-FR" sz="1700" dirty="0">
                <a:solidFill>
                  <a:srgbClr val="C00000"/>
                </a:solidFill>
                <a:latin typeface="Calibri Light" panose="020F0302020204030204"/>
              </a:rPr>
              <a:t>vision de l’activité</a:t>
            </a:r>
            <a:r>
              <a:rPr lang="fr-FR" sz="1700" dirty="0">
                <a:solidFill>
                  <a:srgbClr val="FFFFFF">
                    <a:lumMod val="50000"/>
                  </a:srgbClr>
                </a:solidFill>
                <a:latin typeface="Calibri Light" panose="020F0302020204030204"/>
              </a:rPr>
              <a:t> basée sur les contacts, sur la performance en agences et CRC</a:t>
            </a:r>
          </a:p>
        </p:txBody>
      </p:sp>
      <p:sp>
        <p:nvSpPr>
          <p:cNvPr id="23" name="Rectangle 22">
            <a:extLst>
              <a:ext uri="{FF2B5EF4-FFF2-40B4-BE49-F238E27FC236}">
                <a16:creationId xmlns:a16="http://schemas.microsoft.com/office/drawing/2014/main" id="{13956110-DA30-4473-8BFF-4B2D675D0D30}"/>
              </a:ext>
            </a:extLst>
          </p:cNvPr>
          <p:cNvSpPr/>
          <p:nvPr/>
        </p:nvSpPr>
        <p:spPr>
          <a:xfrm>
            <a:off x="8374700" y="3572765"/>
            <a:ext cx="2375555" cy="1810208"/>
          </a:xfrm>
          <a:custGeom>
            <a:avLst/>
            <a:gdLst>
              <a:gd name="connsiteX0" fmla="*/ 0 w 2375555"/>
              <a:gd name="connsiteY0" fmla="*/ 0 h 1810208"/>
              <a:gd name="connsiteX1" fmla="*/ 641400 w 2375555"/>
              <a:gd name="connsiteY1" fmla="*/ 0 h 1810208"/>
              <a:gd name="connsiteX2" fmla="*/ 1282800 w 2375555"/>
              <a:gd name="connsiteY2" fmla="*/ 0 h 1810208"/>
              <a:gd name="connsiteX3" fmla="*/ 2375555 w 2375555"/>
              <a:gd name="connsiteY3" fmla="*/ 0 h 1810208"/>
              <a:gd name="connsiteX4" fmla="*/ 2375555 w 2375555"/>
              <a:gd name="connsiteY4" fmla="*/ 452552 h 1810208"/>
              <a:gd name="connsiteX5" fmla="*/ 2375555 w 2375555"/>
              <a:gd name="connsiteY5" fmla="*/ 850798 h 1810208"/>
              <a:gd name="connsiteX6" fmla="*/ 2375555 w 2375555"/>
              <a:gd name="connsiteY6" fmla="*/ 1249044 h 1810208"/>
              <a:gd name="connsiteX7" fmla="*/ 2375555 w 2375555"/>
              <a:gd name="connsiteY7" fmla="*/ 1810208 h 1810208"/>
              <a:gd name="connsiteX8" fmla="*/ 1734155 w 2375555"/>
              <a:gd name="connsiteY8" fmla="*/ 1810208 h 1810208"/>
              <a:gd name="connsiteX9" fmla="*/ 1140266 w 2375555"/>
              <a:gd name="connsiteY9" fmla="*/ 1810208 h 1810208"/>
              <a:gd name="connsiteX10" fmla="*/ 593889 w 2375555"/>
              <a:gd name="connsiteY10" fmla="*/ 1810208 h 1810208"/>
              <a:gd name="connsiteX11" fmla="*/ 0 w 2375555"/>
              <a:gd name="connsiteY11" fmla="*/ 1810208 h 1810208"/>
              <a:gd name="connsiteX12" fmla="*/ 0 w 2375555"/>
              <a:gd name="connsiteY12" fmla="*/ 1393860 h 1810208"/>
              <a:gd name="connsiteX13" fmla="*/ 0 w 2375555"/>
              <a:gd name="connsiteY13" fmla="*/ 941308 h 1810208"/>
              <a:gd name="connsiteX14" fmla="*/ 0 w 2375555"/>
              <a:gd name="connsiteY14" fmla="*/ 452552 h 1810208"/>
              <a:gd name="connsiteX15" fmla="*/ 0 w 2375555"/>
              <a:gd name="connsiteY15" fmla="*/ 0 h 181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5555" h="1810208" extrusionOk="0">
                <a:moveTo>
                  <a:pt x="0" y="0"/>
                </a:moveTo>
                <a:cubicBezTo>
                  <a:pt x="285323" y="-43347"/>
                  <a:pt x="402334" y="38338"/>
                  <a:pt x="641400" y="0"/>
                </a:cubicBezTo>
                <a:cubicBezTo>
                  <a:pt x="880466" y="-38338"/>
                  <a:pt x="1013613" y="48072"/>
                  <a:pt x="1282800" y="0"/>
                </a:cubicBezTo>
                <a:cubicBezTo>
                  <a:pt x="1551987" y="-48072"/>
                  <a:pt x="2132600" y="10424"/>
                  <a:pt x="2375555" y="0"/>
                </a:cubicBezTo>
                <a:cubicBezTo>
                  <a:pt x="2381516" y="101941"/>
                  <a:pt x="2374984" y="331413"/>
                  <a:pt x="2375555" y="452552"/>
                </a:cubicBezTo>
                <a:cubicBezTo>
                  <a:pt x="2376126" y="573691"/>
                  <a:pt x="2340609" y="731364"/>
                  <a:pt x="2375555" y="850798"/>
                </a:cubicBezTo>
                <a:cubicBezTo>
                  <a:pt x="2410501" y="970232"/>
                  <a:pt x="2343191" y="1101371"/>
                  <a:pt x="2375555" y="1249044"/>
                </a:cubicBezTo>
                <a:cubicBezTo>
                  <a:pt x="2407919" y="1396717"/>
                  <a:pt x="2346935" y="1669439"/>
                  <a:pt x="2375555" y="1810208"/>
                </a:cubicBezTo>
                <a:cubicBezTo>
                  <a:pt x="2105704" y="1825158"/>
                  <a:pt x="1922103" y="1763659"/>
                  <a:pt x="1734155" y="1810208"/>
                </a:cubicBezTo>
                <a:cubicBezTo>
                  <a:pt x="1546207" y="1856757"/>
                  <a:pt x="1311775" y="1748181"/>
                  <a:pt x="1140266" y="1810208"/>
                </a:cubicBezTo>
                <a:cubicBezTo>
                  <a:pt x="968757" y="1872235"/>
                  <a:pt x="719412" y="1789013"/>
                  <a:pt x="593889" y="1810208"/>
                </a:cubicBezTo>
                <a:cubicBezTo>
                  <a:pt x="468366" y="1831403"/>
                  <a:pt x="174941" y="1788653"/>
                  <a:pt x="0" y="1810208"/>
                </a:cubicBezTo>
                <a:cubicBezTo>
                  <a:pt x="-7217" y="1713724"/>
                  <a:pt x="21630" y="1543709"/>
                  <a:pt x="0" y="1393860"/>
                </a:cubicBezTo>
                <a:cubicBezTo>
                  <a:pt x="-21630" y="1244011"/>
                  <a:pt x="1618" y="1078030"/>
                  <a:pt x="0" y="941308"/>
                </a:cubicBezTo>
                <a:cubicBezTo>
                  <a:pt x="-1618" y="804586"/>
                  <a:pt x="34882" y="664906"/>
                  <a:pt x="0" y="452552"/>
                </a:cubicBezTo>
                <a:cubicBezTo>
                  <a:pt x="-34882" y="240198"/>
                  <a:pt x="37446" y="134773"/>
                  <a:pt x="0" y="0"/>
                </a:cubicBezTo>
                <a:close/>
              </a:path>
            </a:pathLst>
          </a:custGeom>
          <a:noFill/>
          <a:ln>
            <a:extLst>
              <a:ext uri="{C807C97D-BFC1-408E-A445-0C87EB9F89A2}">
                <ask:lineSketchStyleProps xmlns:ask="http://schemas.microsoft.com/office/drawing/2018/sketchyshapes" sd="37069269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Picture 16" descr="Icon&#10;&#10;Description automatically generated">
            <a:extLst>
              <a:ext uri="{FF2B5EF4-FFF2-40B4-BE49-F238E27FC236}">
                <a16:creationId xmlns:a16="http://schemas.microsoft.com/office/drawing/2014/main" id="{195C5906-F382-46D1-9CC2-5E1018D828B8}"/>
              </a:ext>
            </a:extLst>
          </p:cNvPr>
          <p:cNvPicPr>
            <a:picLocks noChangeAspect="1"/>
          </p:cNvPicPr>
          <p:nvPr/>
        </p:nvPicPr>
        <p:blipFill>
          <a:blip r:embed="rId3"/>
          <a:stretch>
            <a:fillRect/>
          </a:stretch>
        </p:blipFill>
        <p:spPr>
          <a:xfrm>
            <a:off x="10659591" y="5431794"/>
            <a:ext cx="1392342" cy="1028080"/>
          </a:xfrm>
          <a:prstGeom prst="rect">
            <a:avLst/>
          </a:prstGeom>
        </p:spPr>
      </p:pic>
      <p:cxnSp>
        <p:nvCxnSpPr>
          <p:cNvPr id="25" name="Straight Connector 8">
            <a:extLst>
              <a:ext uri="{FF2B5EF4-FFF2-40B4-BE49-F238E27FC236}">
                <a16:creationId xmlns:a16="http://schemas.microsoft.com/office/drawing/2014/main" id="{C1530A87-FE4F-41B1-892C-2D9B9F631691}"/>
              </a:ext>
            </a:extLst>
          </p:cNvPr>
          <p:cNvCxnSpPr>
            <a:cxnSpLocks/>
          </p:cNvCxnSpPr>
          <p:nvPr/>
        </p:nvCxnSpPr>
        <p:spPr>
          <a:xfrm flipH="1">
            <a:off x="1306399" y="2064810"/>
            <a:ext cx="11180" cy="3657414"/>
          </a:xfrm>
          <a:prstGeom prst="line">
            <a:avLst/>
          </a:prstGeom>
          <a:ln w="19050">
            <a:solidFill>
              <a:srgbClr val="BFBFBF"/>
            </a:solidFill>
            <a:prstDash val="sysDash"/>
            <a:bevel/>
          </a:ln>
        </p:spPr>
      </p:cxnSp>
      <p:cxnSp>
        <p:nvCxnSpPr>
          <p:cNvPr id="26" name="Straight Connector 8">
            <a:extLst>
              <a:ext uri="{FF2B5EF4-FFF2-40B4-BE49-F238E27FC236}">
                <a16:creationId xmlns:a16="http://schemas.microsoft.com/office/drawing/2014/main" id="{3D8B1A68-6D3C-4115-A9D6-33BEB53A6A3B}"/>
              </a:ext>
            </a:extLst>
          </p:cNvPr>
          <p:cNvCxnSpPr>
            <a:cxnSpLocks/>
          </p:cNvCxnSpPr>
          <p:nvPr/>
        </p:nvCxnSpPr>
        <p:spPr>
          <a:xfrm flipV="1">
            <a:off x="1306399" y="5849001"/>
            <a:ext cx="9579202" cy="24023"/>
          </a:xfrm>
          <a:prstGeom prst="line">
            <a:avLst/>
          </a:prstGeom>
          <a:ln w="19050">
            <a:solidFill>
              <a:srgbClr val="BFBFBF"/>
            </a:solidFill>
            <a:prstDash val="sysDash"/>
            <a:bevel/>
          </a:ln>
        </p:spPr>
      </p:cxnSp>
      <p:cxnSp>
        <p:nvCxnSpPr>
          <p:cNvPr id="28" name="Straight Connector 8">
            <a:extLst>
              <a:ext uri="{FF2B5EF4-FFF2-40B4-BE49-F238E27FC236}">
                <a16:creationId xmlns:a16="http://schemas.microsoft.com/office/drawing/2014/main" id="{4CEEA6B1-01EB-44B5-9A4D-7F14A74A99C8}"/>
              </a:ext>
            </a:extLst>
          </p:cNvPr>
          <p:cNvCxnSpPr>
            <a:cxnSpLocks/>
          </p:cNvCxnSpPr>
          <p:nvPr/>
        </p:nvCxnSpPr>
        <p:spPr>
          <a:xfrm flipH="1">
            <a:off x="11361680" y="1995591"/>
            <a:ext cx="11180" cy="3657414"/>
          </a:xfrm>
          <a:prstGeom prst="line">
            <a:avLst/>
          </a:prstGeom>
          <a:ln w="19050">
            <a:solidFill>
              <a:srgbClr val="BFBFBF"/>
            </a:solidFill>
            <a:prstDash val="sysDash"/>
            <a:bevel/>
          </a:ln>
        </p:spPr>
      </p:cxnSp>
      <p:cxnSp>
        <p:nvCxnSpPr>
          <p:cNvPr id="29" name="Straight Connector 8">
            <a:extLst>
              <a:ext uri="{FF2B5EF4-FFF2-40B4-BE49-F238E27FC236}">
                <a16:creationId xmlns:a16="http://schemas.microsoft.com/office/drawing/2014/main" id="{658EDDBA-E08C-4A37-B0D9-DCE7DE289FAD}"/>
              </a:ext>
            </a:extLst>
          </p:cNvPr>
          <p:cNvCxnSpPr>
            <a:cxnSpLocks/>
          </p:cNvCxnSpPr>
          <p:nvPr/>
        </p:nvCxnSpPr>
        <p:spPr>
          <a:xfrm flipH="1">
            <a:off x="4493650" y="2033912"/>
            <a:ext cx="11180" cy="3657414"/>
          </a:xfrm>
          <a:prstGeom prst="line">
            <a:avLst/>
          </a:prstGeom>
          <a:ln w="19050">
            <a:solidFill>
              <a:srgbClr val="BFBFBF"/>
            </a:solidFill>
            <a:prstDash val="sysDash"/>
            <a:bevel/>
          </a:ln>
        </p:spPr>
      </p:cxnSp>
      <p:cxnSp>
        <p:nvCxnSpPr>
          <p:cNvPr id="30" name="Straight Connector 8">
            <a:extLst>
              <a:ext uri="{FF2B5EF4-FFF2-40B4-BE49-F238E27FC236}">
                <a16:creationId xmlns:a16="http://schemas.microsoft.com/office/drawing/2014/main" id="{D036ABCF-3C13-48B3-BEF1-4879D4181734}"/>
              </a:ext>
            </a:extLst>
          </p:cNvPr>
          <p:cNvCxnSpPr>
            <a:cxnSpLocks/>
          </p:cNvCxnSpPr>
          <p:nvPr/>
        </p:nvCxnSpPr>
        <p:spPr>
          <a:xfrm flipH="1">
            <a:off x="7848620" y="2027907"/>
            <a:ext cx="11180" cy="3657414"/>
          </a:xfrm>
          <a:prstGeom prst="line">
            <a:avLst/>
          </a:prstGeom>
          <a:ln w="19050">
            <a:solidFill>
              <a:srgbClr val="BFBFBF"/>
            </a:solidFill>
            <a:prstDash val="sysDash"/>
            <a:bevel/>
          </a:ln>
        </p:spPr>
      </p:cxnSp>
      <p:sp>
        <p:nvSpPr>
          <p:cNvPr id="31" name="Rectangle 30">
            <a:extLst>
              <a:ext uri="{FF2B5EF4-FFF2-40B4-BE49-F238E27FC236}">
                <a16:creationId xmlns:a16="http://schemas.microsoft.com/office/drawing/2014/main" id="{81BC5EC3-DEE2-4AF4-9F11-6AA3555D41A4}"/>
              </a:ext>
            </a:extLst>
          </p:cNvPr>
          <p:cNvSpPr/>
          <p:nvPr/>
        </p:nvSpPr>
        <p:spPr>
          <a:xfrm>
            <a:off x="1697447" y="2542952"/>
            <a:ext cx="2292015" cy="523220"/>
          </a:xfrm>
          <a:prstGeom prst="rect">
            <a:avLst/>
          </a:prstGeom>
        </p:spPr>
        <p:txBody>
          <a:bodyPr wrap="square">
            <a:spAutoFit/>
          </a:bodyPr>
          <a:lstStyle/>
          <a:p>
            <a:pPr algn="ctr"/>
            <a:r>
              <a:rPr lang="fr-FR" sz="1400" b="1" dirty="0">
                <a:solidFill>
                  <a:srgbClr val="C00000"/>
                </a:solidFill>
                <a:latin typeface="Avenir Next Condensed" panose="020B0506020202020204" pitchFamily="34" charset="0"/>
              </a:rPr>
              <a:t>RESTITUER ET GÉRER LES INTERACTIONS CLIENT</a:t>
            </a:r>
          </a:p>
        </p:txBody>
      </p:sp>
      <p:sp>
        <p:nvSpPr>
          <p:cNvPr id="35" name="Rectangle 34">
            <a:extLst>
              <a:ext uri="{FF2B5EF4-FFF2-40B4-BE49-F238E27FC236}">
                <a16:creationId xmlns:a16="http://schemas.microsoft.com/office/drawing/2014/main" id="{F64E76CF-D4AE-4543-A6DE-5EC07C2A67FB}"/>
              </a:ext>
            </a:extLst>
          </p:cNvPr>
          <p:cNvSpPr/>
          <p:nvPr/>
        </p:nvSpPr>
        <p:spPr>
          <a:xfrm>
            <a:off x="4768984" y="2466919"/>
            <a:ext cx="2743891" cy="738664"/>
          </a:xfrm>
          <a:prstGeom prst="rect">
            <a:avLst/>
          </a:prstGeom>
        </p:spPr>
        <p:txBody>
          <a:bodyPr wrap="square">
            <a:spAutoFit/>
          </a:bodyPr>
          <a:lstStyle/>
          <a:p>
            <a:pPr algn="ctr"/>
            <a:r>
              <a:rPr lang="fr-FR" sz="1400" b="1" dirty="0">
                <a:solidFill>
                  <a:srgbClr val="6C0006"/>
                </a:solidFill>
                <a:latin typeface="Avenir Next Condensed" panose="020B0506020202020204" pitchFamily="34" charset="0"/>
              </a:rPr>
              <a:t>FAVORISER LA PROACTIVITÉ ET ADAPTER L’INTENSITE RELATIONNELLE</a:t>
            </a:r>
          </a:p>
        </p:txBody>
      </p:sp>
      <p:grpSp>
        <p:nvGrpSpPr>
          <p:cNvPr id="39" name="Graphique 68">
            <a:extLst>
              <a:ext uri="{FF2B5EF4-FFF2-40B4-BE49-F238E27FC236}">
                <a16:creationId xmlns:a16="http://schemas.microsoft.com/office/drawing/2014/main" id="{E24E1996-73E2-4464-82D5-335108E7BB2F}"/>
              </a:ext>
            </a:extLst>
          </p:cNvPr>
          <p:cNvGrpSpPr>
            <a:grpSpLocks noChangeAspect="1"/>
          </p:cNvGrpSpPr>
          <p:nvPr/>
        </p:nvGrpSpPr>
        <p:grpSpPr>
          <a:xfrm>
            <a:off x="5945267" y="1889388"/>
            <a:ext cx="462915" cy="456737"/>
            <a:chOff x="7074804" y="3475592"/>
            <a:chExt cx="462914" cy="456737"/>
          </a:xfrm>
          <a:solidFill>
            <a:srgbClr val="E52A29"/>
          </a:solidFill>
        </p:grpSpPr>
        <p:sp>
          <p:nvSpPr>
            <p:cNvPr id="40" name="Forme libre : forme 39">
              <a:extLst>
                <a:ext uri="{FF2B5EF4-FFF2-40B4-BE49-F238E27FC236}">
                  <a16:creationId xmlns:a16="http://schemas.microsoft.com/office/drawing/2014/main" id="{230166FB-4927-46BB-B010-066F009A8D19}"/>
                </a:ext>
              </a:extLst>
            </p:cNvPr>
            <p:cNvSpPr/>
            <p:nvPr/>
          </p:nvSpPr>
          <p:spPr>
            <a:xfrm>
              <a:off x="7074804" y="3475592"/>
              <a:ext cx="415289" cy="453389"/>
            </a:xfrm>
            <a:custGeom>
              <a:avLst/>
              <a:gdLst>
                <a:gd name="connsiteX0" fmla="*/ 312420 w 415289"/>
                <a:gd name="connsiteY0" fmla="*/ 0 h 453389"/>
                <a:gd name="connsiteX1" fmla="*/ 320040 w 415289"/>
                <a:gd name="connsiteY1" fmla="*/ 7620 h 453389"/>
                <a:gd name="connsiteX2" fmla="*/ 320040 w 415289"/>
                <a:gd name="connsiteY2" fmla="*/ 7620 h 453389"/>
                <a:gd name="connsiteX3" fmla="*/ 320040 w 415289"/>
                <a:gd name="connsiteY3" fmla="*/ 38100 h 453389"/>
                <a:gd name="connsiteX4" fmla="*/ 379095 w 415289"/>
                <a:gd name="connsiteY4" fmla="*/ 38100 h 453389"/>
                <a:gd name="connsiteX5" fmla="*/ 415243 w 415289"/>
                <a:gd name="connsiteY5" fmla="*/ 72433 h 453389"/>
                <a:gd name="connsiteX6" fmla="*/ 415290 w 415289"/>
                <a:gd name="connsiteY6" fmla="*/ 74295 h 453389"/>
                <a:gd name="connsiteX7" fmla="*/ 415290 w 415289"/>
                <a:gd name="connsiteY7" fmla="*/ 293370 h 453389"/>
                <a:gd name="connsiteX8" fmla="*/ 407670 w 415289"/>
                <a:gd name="connsiteY8" fmla="*/ 300990 h 453389"/>
                <a:gd name="connsiteX9" fmla="*/ 400050 w 415289"/>
                <a:gd name="connsiteY9" fmla="*/ 293370 h 453389"/>
                <a:gd name="connsiteX10" fmla="*/ 400050 w 415289"/>
                <a:gd name="connsiteY10" fmla="*/ 293370 h 453389"/>
                <a:gd name="connsiteX11" fmla="*/ 400050 w 415289"/>
                <a:gd name="connsiteY11" fmla="*/ 74295 h 453389"/>
                <a:gd name="connsiteX12" fmla="*/ 379095 w 415289"/>
                <a:gd name="connsiteY12" fmla="*/ 53340 h 453389"/>
                <a:gd name="connsiteX13" fmla="*/ 379095 w 415289"/>
                <a:gd name="connsiteY13" fmla="*/ 53340 h 453389"/>
                <a:gd name="connsiteX14" fmla="*/ 320040 w 415289"/>
                <a:gd name="connsiteY14" fmla="*/ 53340 h 453389"/>
                <a:gd name="connsiteX15" fmla="*/ 320040 w 415289"/>
                <a:gd name="connsiteY15" fmla="*/ 74295 h 453389"/>
                <a:gd name="connsiteX16" fmla="*/ 313375 w 415289"/>
                <a:gd name="connsiteY16" fmla="*/ 81856 h 453389"/>
                <a:gd name="connsiteX17" fmla="*/ 312420 w 415289"/>
                <a:gd name="connsiteY17" fmla="*/ 81915 h 453389"/>
                <a:gd name="connsiteX18" fmla="*/ 304800 w 415289"/>
                <a:gd name="connsiteY18" fmla="*/ 74295 h 453389"/>
                <a:gd name="connsiteX19" fmla="*/ 304800 w 415289"/>
                <a:gd name="connsiteY19" fmla="*/ 74295 h 453389"/>
                <a:gd name="connsiteX20" fmla="*/ 304800 w 415289"/>
                <a:gd name="connsiteY20" fmla="*/ 53340 h 453389"/>
                <a:gd name="connsiteX21" fmla="*/ 110490 w 415289"/>
                <a:gd name="connsiteY21" fmla="*/ 53340 h 453389"/>
                <a:gd name="connsiteX22" fmla="*/ 110490 w 415289"/>
                <a:gd name="connsiteY22" fmla="*/ 74295 h 453389"/>
                <a:gd name="connsiteX23" fmla="*/ 103825 w 415289"/>
                <a:gd name="connsiteY23" fmla="*/ 81856 h 453389"/>
                <a:gd name="connsiteX24" fmla="*/ 102870 w 415289"/>
                <a:gd name="connsiteY24" fmla="*/ 81915 h 453389"/>
                <a:gd name="connsiteX25" fmla="*/ 95250 w 415289"/>
                <a:gd name="connsiteY25" fmla="*/ 74295 h 453389"/>
                <a:gd name="connsiteX26" fmla="*/ 95250 w 415289"/>
                <a:gd name="connsiteY26" fmla="*/ 74295 h 453389"/>
                <a:gd name="connsiteX27" fmla="*/ 95250 w 415289"/>
                <a:gd name="connsiteY27" fmla="*/ 53340 h 453389"/>
                <a:gd name="connsiteX28" fmla="*/ 36195 w 415289"/>
                <a:gd name="connsiteY28" fmla="*/ 53340 h 453389"/>
                <a:gd name="connsiteX29" fmla="*/ 15292 w 415289"/>
                <a:gd name="connsiteY29" fmla="*/ 72799 h 453389"/>
                <a:gd name="connsiteX30" fmla="*/ 15240 w 415289"/>
                <a:gd name="connsiteY30" fmla="*/ 74295 h 453389"/>
                <a:gd name="connsiteX31" fmla="*/ 15240 w 415289"/>
                <a:gd name="connsiteY31" fmla="*/ 417195 h 453389"/>
                <a:gd name="connsiteX32" fmla="*/ 36195 w 415289"/>
                <a:gd name="connsiteY32" fmla="*/ 438150 h 453389"/>
                <a:gd name="connsiteX33" fmla="*/ 36195 w 415289"/>
                <a:gd name="connsiteY33" fmla="*/ 438150 h 453389"/>
                <a:gd name="connsiteX34" fmla="*/ 207645 w 415289"/>
                <a:gd name="connsiteY34" fmla="*/ 438150 h 453389"/>
                <a:gd name="connsiteX35" fmla="*/ 215265 w 415289"/>
                <a:gd name="connsiteY35" fmla="*/ 445770 h 453389"/>
                <a:gd name="connsiteX36" fmla="*/ 207645 w 415289"/>
                <a:gd name="connsiteY36" fmla="*/ 453390 h 453389"/>
                <a:gd name="connsiteX37" fmla="*/ 207645 w 415289"/>
                <a:gd name="connsiteY37" fmla="*/ 453390 h 453389"/>
                <a:gd name="connsiteX38" fmla="*/ 36195 w 415289"/>
                <a:gd name="connsiteY38" fmla="*/ 453390 h 453389"/>
                <a:gd name="connsiteX39" fmla="*/ 0 w 415289"/>
                <a:gd name="connsiteY39" fmla="*/ 417195 h 453389"/>
                <a:gd name="connsiteX40" fmla="*/ 0 w 415289"/>
                <a:gd name="connsiteY40" fmla="*/ 417195 h 453389"/>
                <a:gd name="connsiteX41" fmla="*/ 0 w 415289"/>
                <a:gd name="connsiteY41" fmla="*/ 74295 h 453389"/>
                <a:gd name="connsiteX42" fmla="*/ 36195 w 415289"/>
                <a:gd name="connsiteY42" fmla="*/ 38100 h 453389"/>
                <a:gd name="connsiteX43" fmla="*/ 36195 w 415289"/>
                <a:gd name="connsiteY43" fmla="*/ 38100 h 453389"/>
                <a:gd name="connsiteX44" fmla="*/ 95250 w 415289"/>
                <a:gd name="connsiteY44" fmla="*/ 38100 h 453389"/>
                <a:gd name="connsiteX45" fmla="*/ 95250 w 415289"/>
                <a:gd name="connsiteY45" fmla="*/ 7620 h 453389"/>
                <a:gd name="connsiteX46" fmla="*/ 101915 w 415289"/>
                <a:gd name="connsiteY46" fmla="*/ 59 h 453389"/>
                <a:gd name="connsiteX47" fmla="*/ 102870 w 415289"/>
                <a:gd name="connsiteY47" fmla="*/ 0 h 453389"/>
                <a:gd name="connsiteX48" fmla="*/ 110490 w 415289"/>
                <a:gd name="connsiteY48" fmla="*/ 7620 h 453389"/>
                <a:gd name="connsiteX49" fmla="*/ 110490 w 415289"/>
                <a:gd name="connsiteY49" fmla="*/ 7620 h 453389"/>
                <a:gd name="connsiteX50" fmla="*/ 110490 w 415289"/>
                <a:gd name="connsiteY50" fmla="*/ 38100 h 453389"/>
                <a:gd name="connsiteX51" fmla="*/ 304800 w 415289"/>
                <a:gd name="connsiteY51" fmla="*/ 38100 h 453389"/>
                <a:gd name="connsiteX52" fmla="*/ 304800 w 415289"/>
                <a:gd name="connsiteY52" fmla="*/ 7620 h 453389"/>
                <a:gd name="connsiteX53" fmla="*/ 311465 w 415289"/>
                <a:gd name="connsiteY53" fmla="*/ 59 h 453389"/>
                <a:gd name="connsiteX54" fmla="*/ 224790 w 415289"/>
                <a:gd name="connsiteY54" fmla="*/ 342900 h 453389"/>
                <a:gd name="connsiteX55" fmla="*/ 232410 w 415289"/>
                <a:gd name="connsiteY55" fmla="*/ 350520 h 453389"/>
                <a:gd name="connsiteX56" fmla="*/ 225745 w 415289"/>
                <a:gd name="connsiteY56" fmla="*/ 358081 h 453389"/>
                <a:gd name="connsiteX57" fmla="*/ 224790 w 415289"/>
                <a:gd name="connsiteY57" fmla="*/ 358140 h 453389"/>
                <a:gd name="connsiteX58" fmla="*/ 186690 w 415289"/>
                <a:gd name="connsiteY58" fmla="*/ 358140 h 453389"/>
                <a:gd name="connsiteX59" fmla="*/ 179070 w 415289"/>
                <a:gd name="connsiteY59" fmla="*/ 350520 h 453389"/>
                <a:gd name="connsiteX60" fmla="*/ 185734 w 415289"/>
                <a:gd name="connsiteY60" fmla="*/ 342959 h 453389"/>
                <a:gd name="connsiteX61" fmla="*/ 186690 w 415289"/>
                <a:gd name="connsiteY61" fmla="*/ 342900 h 453389"/>
                <a:gd name="connsiteX62" fmla="*/ 224790 w 415289"/>
                <a:gd name="connsiteY62" fmla="*/ 342900 h 453389"/>
                <a:gd name="connsiteX63" fmla="*/ 120015 w 415289"/>
                <a:gd name="connsiteY63" fmla="*/ 342900 h 453389"/>
                <a:gd name="connsiteX64" fmla="*/ 127635 w 415289"/>
                <a:gd name="connsiteY64" fmla="*/ 350520 h 453389"/>
                <a:gd name="connsiteX65" fmla="*/ 120971 w 415289"/>
                <a:gd name="connsiteY65" fmla="*/ 358081 h 453389"/>
                <a:gd name="connsiteX66" fmla="*/ 120015 w 415289"/>
                <a:gd name="connsiteY66" fmla="*/ 358140 h 453389"/>
                <a:gd name="connsiteX67" fmla="*/ 81915 w 415289"/>
                <a:gd name="connsiteY67" fmla="*/ 358140 h 453389"/>
                <a:gd name="connsiteX68" fmla="*/ 74295 w 415289"/>
                <a:gd name="connsiteY68" fmla="*/ 350520 h 453389"/>
                <a:gd name="connsiteX69" fmla="*/ 80959 w 415289"/>
                <a:gd name="connsiteY69" fmla="*/ 342959 h 453389"/>
                <a:gd name="connsiteX70" fmla="*/ 81915 w 415289"/>
                <a:gd name="connsiteY70" fmla="*/ 342900 h 453389"/>
                <a:gd name="connsiteX71" fmla="*/ 120015 w 415289"/>
                <a:gd name="connsiteY71" fmla="*/ 342900 h 453389"/>
                <a:gd name="connsiteX72" fmla="*/ 120015 w 415289"/>
                <a:gd name="connsiteY72" fmla="*/ 285750 h 453389"/>
                <a:gd name="connsiteX73" fmla="*/ 127635 w 415289"/>
                <a:gd name="connsiteY73" fmla="*/ 293370 h 453389"/>
                <a:gd name="connsiteX74" fmla="*/ 120971 w 415289"/>
                <a:gd name="connsiteY74" fmla="*/ 300931 h 453389"/>
                <a:gd name="connsiteX75" fmla="*/ 120015 w 415289"/>
                <a:gd name="connsiteY75" fmla="*/ 300990 h 453389"/>
                <a:gd name="connsiteX76" fmla="*/ 81915 w 415289"/>
                <a:gd name="connsiteY76" fmla="*/ 300990 h 453389"/>
                <a:gd name="connsiteX77" fmla="*/ 74295 w 415289"/>
                <a:gd name="connsiteY77" fmla="*/ 293370 h 453389"/>
                <a:gd name="connsiteX78" fmla="*/ 80959 w 415289"/>
                <a:gd name="connsiteY78" fmla="*/ 285809 h 453389"/>
                <a:gd name="connsiteX79" fmla="*/ 81915 w 415289"/>
                <a:gd name="connsiteY79" fmla="*/ 285750 h 453389"/>
                <a:gd name="connsiteX80" fmla="*/ 120015 w 415289"/>
                <a:gd name="connsiteY80" fmla="*/ 285750 h 453389"/>
                <a:gd name="connsiteX81" fmla="*/ 329565 w 415289"/>
                <a:gd name="connsiteY81" fmla="*/ 276225 h 453389"/>
                <a:gd name="connsiteX82" fmla="*/ 337185 w 415289"/>
                <a:gd name="connsiteY82" fmla="*/ 283845 h 453389"/>
                <a:gd name="connsiteX83" fmla="*/ 330520 w 415289"/>
                <a:gd name="connsiteY83" fmla="*/ 291406 h 453389"/>
                <a:gd name="connsiteX84" fmla="*/ 329565 w 415289"/>
                <a:gd name="connsiteY84" fmla="*/ 291465 h 453389"/>
                <a:gd name="connsiteX85" fmla="*/ 291465 w 415289"/>
                <a:gd name="connsiteY85" fmla="*/ 291465 h 453389"/>
                <a:gd name="connsiteX86" fmla="*/ 283845 w 415289"/>
                <a:gd name="connsiteY86" fmla="*/ 283845 h 453389"/>
                <a:gd name="connsiteX87" fmla="*/ 290509 w 415289"/>
                <a:gd name="connsiteY87" fmla="*/ 276284 h 453389"/>
                <a:gd name="connsiteX88" fmla="*/ 291465 w 415289"/>
                <a:gd name="connsiteY88" fmla="*/ 276225 h 453389"/>
                <a:gd name="connsiteX89" fmla="*/ 329565 w 415289"/>
                <a:gd name="connsiteY89" fmla="*/ 276225 h 453389"/>
                <a:gd name="connsiteX90" fmla="*/ 224790 w 415289"/>
                <a:gd name="connsiteY90" fmla="*/ 276225 h 453389"/>
                <a:gd name="connsiteX91" fmla="*/ 232410 w 415289"/>
                <a:gd name="connsiteY91" fmla="*/ 283845 h 453389"/>
                <a:gd name="connsiteX92" fmla="*/ 225745 w 415289"/>
                <a:gd name="connsiteY92" fmla="*/ 291406 h 453389"/>
                <a:gd name="connsiteX93" fmla="*/ 224790 w 415289"/>
                <a:gd name="connsiteY93" fmla="*/ 291465 h 453389"/>
                <a:gd name="connsiteX94" fmla="*/ 186690 w 415289"/>
                <a:gd name="connsiteY94" fmla="*/ 291465 h 453389"/>
                <a:gd name="connsiteX95" fmla="*/ 179070 w 415289"/>
                <a:gd name="connsiteY95" fmla="*/ 283845 h 453389"/>
                <a:gd name="connsiteX96" fmla="*/ 185734 w 415289"/>
                <a:gd name="connsiteY96" fmla="*/ 276284 h 453389"/>
                <a:gd name="connsiteX97" fmla="*/ 186690 w 415289"/>
                <a:gd name="connsiteY97" fmla="*/ 276225 h 453389"/>
                <a:gd name="connsiteX98" fmla="*/ 224790 w 415289"/>
                <a:gd name="connsiteY98" fmla="*/ 276225 h 453389"/>
                <a:gd name="connsiteX99" fmla="*/ 329565 w 415289"/>
                <a:gd name="connsiteY99" fmla="*/ 209550 h 453389"/>
                <a:gd name="connsiteX100" fmla="*/ 337185 w 415289"/>
                <a:gd name="connsiteY100" fmla="*/ 217170 h 453389"/>
                <a:gd name="connsiteX101" fmla="*/ 330520 w 415289"/>
                <a:gd name="connsiteY101" fmla="*/ 224731 h 453389"/>
                <a:gd name="connsiteX102" fmla="*/ 329565 w 415289"/>
                <a:gd name="connsiteY102" fmla="*/ 224790 h 453389"/>
                <a:gd name="connsiteX103" fmla="*/ 291465 w 415289"/>
                <a:gd name="connsiteY103" fmla="*/ 224790 h 453389"/>
                <a:gd name="connsiteX104" fmla="*/ 283845 w 415289"/>
                <a:gd name="connsiteY104" fmla="*/ 217170 h 453389"/>
                <a:gd name="connsiteX105" fmla="*/ 290509 w 415289"/>
                <a:gd name="connsiteY105" fmla="*/ 209609 h 453389"/>
                <a:gd name="connsiteX106" fmla="*/ 291465 w 415289"/>
                <a:gd name="connsiteY106" fmla="*/ 209550 h 453389"/>
                <a:gd name="connsiteX107" fmla="*/ 329565 w 415289"/>
                <a:gd name="connsiteY107" fmla="*/ 209550 h 453389"/>
                <a:gd name="connsiteX108" fmla="*/ 224790 w 415289"/>
                <a:gd name="connsiteY108" fmla="*/ 209550 h 453389"/>
                <a:gd name="connsiteX109" fmla="*/ 232410 w 415289"/>
                <a:gd name="connsiteY109" fmla="*/ 217170 h 453389"/>
                <a:gd name="connsiteX110" fmla="*/ 225745 w 415289"/>
                <a:gd name="connsiteY110" fmla="*/ 224731 h 453389"/>
                <a:gd name="connsiteX111" fmla="*/ 224790 w 415289"/>
                <a:gd name="connsiteY111" fmla="*/ 224790 h 453389"/>
                <a:gd name="connsiteX112" fmla="*/ 186690 w 415289"/>
                <a:gd name="connsiteY112" fmla="*/ 224790 h 453389"/>
                <a:gd name="connsiteX113" fmla="*/ 179070 w 415289"/>
                <a:gd name="connsiteY113" fmla="*/ 217170 h 453389"/>
                <a:gd name="connsiteX114" fmla="*/ 185734 w 415289"/>
                <a:gd name="connsiteY114" fmla="*/ 209609 h 453389"/>
                <a:gd name="connsiteX115" fmla="*/ 186690 w 415289"/>
                <a:gd name="connsiteY115" fmla="*/ 209550 h 453389"/>
                <a:gd name="connsiteX116" fmla="*/ 224790 w 415289"/>
                <a:gd name="connsiteY116" fmla="*/ 209550 h 453389"/>
                <a:gd name="connsiteX117" fmla="*/ 120015 w 415289"/>
                <a:gd name="connsiteY117" fmla="*/ 209550 h 453389"/>
                <a:gd name="connsiteX118" fmla="*/ 127635 w 415289"/>
                <a:gd name="connsiteY118" fmla="*/ 217170 h 453389"/>
                <a:gd name="connsiteX119" fmla="*/ 120971 w 415289"/>
                <a:gd name="connsiteY119" fmla="*/ 224731 h 453389"/>
                <a:gd name="connsiteX120" fmla="*/ 120015 w 415289"/>
                <a:gd name="connsiteY120" fmla="*/ 224790 h 453389"/>
                <a:gd name="connsiteX121" fmla="*/ 81915 w 415289"/>
                <a:gd name="connsiteY121" fmla="*/ 224790 h 453389"/>
                <a:gd name="connsiteX122" fmla="*/ 74295 w 415289"/>
                <a:gd name="connsiteY122" fmla="*/ 217170 h 453389"/>
                <a:gd name="connsiteX123" fmla="*/ 80959 w 415289"/>
                <a:gd name="connsiteY123" fmla="*/ 209609 h 453389"/>
                <a:gd name="connsiteX124" fmla="*/ 81915 w 415289"/>
                <a:gd name="connsiteY124" fmla="*/ 209550 h 453389"/>
                <a:gd name="connsiteX125" fmla="*/ 120015 w 415289"/>
                <a:gd name="connsiteY125" fmla="*/ 209550 h 453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15289" h="453389">
                  <a:moveTo>
                    <a:pt x="312420" y="0"/>
                  </a:moveTo>
                  <a:cubicBezTo>
                    <a:pt x="316628" y="0"/>
                    <a:pt x="320040" y="3412"/>
                    <a:pt x="320040" y="7620"/>
                  </a:cubicBezTo>
                  <a:lnTo>
                    <a:pt x="320040" y="7620"/>
                  </a:lnTo>
                  <a:lnTo>
                    <a:pt x="320040" y="38100"/>
                  </a:lnTo>
                  <a:lnTo>
                    <a:pt x="379095" y="38100"/>
                  </a:lnTo>
                  <a:cubicBezTo>
                    <a:pt x="398460" y="38100"/>
                    <a:pt x="414274" y="53308"/>
                    <a:pt x="415243" y="72433"/>
                  </a:cubicBezTo>
                  <a:lnTo>
                    <a:pt x="415290" y="74295"/>
                  </a:lnTo>
                  <a:lnTo>
                    <a:pt x="415290" y="293370"/>
                  </a:lnTo>
                  <a:cubicBezTo>
                    <a:pt x="415290" y="297578"/>
                    <a:pt x="411878" y="300990"/>
                    <a:pt x="407670" y="300990"/>
                  </a:cubicBezTo>
                  <a:cubicBezTo>
                    <a:pt x="403462" y="300990"/>
                    <a:pt x="400050" y="297578"/>
                    <a:pt x="400050" y="293370"/>
                  </a:cubicBezTo>
                  <a:lnTo>
                    <a:pt x="400050" y="293370"/>
                  </a:lnTo>
                  <a:lnTo>
                    <a:pt x="400050" y="74295"/>
                  </a:lnTo>
                  <a:cubicBezTo>
                    <a:pt x="400050" y="62722"/>
                    <a:pt x="390668" y="53340"/>
                    <a:pt x="379095" y="53340"/>
                  </a:cubicBezTo>
                  <a:lnTo>
                    <a:pt x="379095" y="53340"/>
                  </a:lnTo>
                  <a:lnTo>
                    <a:pt x="320040" y="53340"/>
                  </a:lnTo>
                  <a:lnTo>
                    <a:pt x="320040" y="74295"/>
                  </a:lnTo>
                  <a:cubicBezTo>
                    <a:pt x="320040" y="78179"/>
                    <a:pt x="317133" y="81385"/>
                    <a:pt x="313375" y="81856"/>
                  </a:cubicBezTo>
                  <a:lnTo>
                    <a:pt x="312420" y="81915"/>
                  </a:lnTo>
                  <a:cubicBezTo>
                    <a:pt x="308212" y="81915"/>
                    <a:pt x="304800" y="78503"/>
                    <a:pt x="304800" y="74295"/>
                  </a:cubicBezTo>
                  <a:lnTo>
                    <a:pt x="304800" y="74295"/>
                  </a:lnTo>
                  <a:lnTo>
                    <a:pt x="304800" y="53340"/>
                  </a:lnTo>
                  <a:lnTo>
                    <a:pt x="110490" y="53340"/>
                  </a:lnTo>
                  <a:lnTo>
                    <a:pt x="110490" y="74295"/>
                  </a:lnTo>
                  <a:cubicBezTo>
                    <a:pt x="110490" y="78179"/>
                    <a:pt x="107583" y="81385"/>
                    <a:pt x="103825" y="81856"/>
                  </a:cubicBezTo>
                  <a:lnTo>
                    <a:pt x="102870" y="81915"/>
                  </a:lnTo>
                  <a:cubicBezTo>
                    <a:pt x="98662" y="81915"/>
                    <a:pt x="95250" y="78503"/>
                    <a:pt x="95250" y="74295"/>
                  </a:cubicBezTo>
                  <a:lnTo>
                    <a:pt x="95250" y="74295"/>
                  </a:lnTo>
                  <a:lnTo>
                    <a:pt x="95250" y="53340"/>
                  </a:lnTo>
                  <a:lnTo>
                    <a:pt x="36195" y="53340"/>
                  </a:lnTo>
                  <a:cubicBezTo>
                    <a:pt x="25125" y="53340"/>
                    <a:pt x="16060" y="61924"/>
                    <a:pt x="15292" y="72799"/>
                  </a:cubicBezTo>
                  <a:lnTo>
                    <a:pt x="15240" y="74295"/>
                  </a:lnTo>
                  <a:lnTo>
                    <a:pt x="15240" y="417195"/>
                  </a:lnTo>
                  <a:cubicBezTo>
                    <a:pt x="15240" y="428768"/>
                    <a:pt x="24622" y="438150"/>
                    <a:pt x="36195" y="438150"/>
                  </a:cubicBezTo>
                  <a:lnTo>
                    <a:pt x="36195" y="438150"/>
                  </a:lnTo>
                  <a:lnTo>
                    <a:pt x="207645" y="438150"/>
                  </a:lnTo>
                  <a:cubicBezTo>
                    <a:pt x="211853" y="438150"/>
                    <a:pt x="215265" y="441562"/>
                    <a:pt x="215265" y="445770"/>
                  </a:cubicBezTo>
                  <a:cubicBezTo>
                    <a:pt x="215265" y="449978"/>
                    <a:pt x="211853" y="453390"/>
                    <a:pt x="207645" y="453390"/>
                  </a:cubicBezTo>
                  <a:lnTo>
                    <a:pt x="207645" y="453390"/>
                  </a:lnTo>
                  <a:lnTo>
                    <a:pt x="36195" y="453390"/>
                  </a:lnTo>
                  <a:cubicBezTo>
                    <a:pt x="16205" y="453390"/>
                    <a:pt x="0" y="437185"/>
                    <a:pt x="0" y="417195"/>
                  </a:cubicBezTo>
                  <a:lnTo>
                    <a:pt x="0" y="417195"/>
                  </a:lnTo>
                  <a:lnTo>
                    <a:pt x="0" y="74295"/>
                  </a:lnTo>
                  <a:cubicBezTo>
                    <a:pt x="0" y="54305"/>
                    <a:pt x="16205" y="38100"/>
                    <a:pt x="36195" y="38100"/>
                  </a:cubicBezTo>
                  <a:lnTo>
                    <a:pt x="36195" y="38100"/>
                  </a:lnTo>
                  <a:lnTo>
                    <a:pt x="95250" y="38100"/>
                  </a:lnTo>
                  <a:lnTo>
                    <a:pt x="95250" y="7620"/>
                  </a:lnTo>
                  <a:cubicBezTo>
                    <a:pt x="95250" y="3736"/>
                    <a:pt x="98157" y="530"/>
                    <a:pt x="101915" y="59"/>
                  </a:cubicBezTo>
                  <a:lnTo>
                    <a:pt x="102870" y="0"/>
                  </a:lnTo>
                  <a:cubicBezTo>
                    <a:pt x="107078" y="0"/>
                    <a:pt x="110490" y="3412"/>
                    <a:pt x="110490" y="7620"/>
                  </a:cubicBezTo>
                  <a:lnTo>
                    <a:pt x="110490" y="7620"/>
                  </a:lnTo>
                  <a:lnTo>
                    <a:pt x="110490" y="38100"/>
                  </a:lnTo>
                  <a:lnTo>
                    <a:pt x="304800" y="38100"/>
                  </a:lnTo>
                  <a:lnTo>
                    <a:pt x="304800" y="7620"/>
                  </a:lnTo>
                  <a:cubicBezTo>
                    <a:pt x="304800" y="3736"/>
                    <a:pt x="307707" y="530"/>
                    <a:pt x="311465" y="59"/>
                  </a:cubicBezTo>
                  <a:close/>
                  <a:moveTo>
                    <a:pt x="224790" y="342900"/>
                  </a:moveTo>
                  <a:cubicBezTo>
                    <a:pt x="228998" y="342900"/>
                    <a:pt x="232410" y="346312"/>
                    <a:pt x="232410" y="350520"/>
                  </a:cubicBezTo>
                  <a:cubicBezTo>
                    <a:pt x="232410" y="354404"/>
                    <a:pt x="229503" y="357610"/>
                    <a:pt x="225745" y="358081"/>
                  </a:cubicBezTo>
                  <a:lnTo>
                    <a:pt x="224790" y="358140"/>
                  </a:lnTo>
                  <a:lnTo>
                    <a:pt x="186690" y="358140"/>
                  </a:lnTo>
                  <a:cubicBezTo>
                    <a:pt x="182482" y="358140"/>
                    <a:pt x="179070" y="354728"/>
                    <a:pt x="179070" y="350520"/>
                  </a:cubicBezTo>
                  <a:cubicBezTo>
                    <a:pt x="179070" y="346636"/>
                    <a:pt x="181977" y="343430"/>
                    <a:pt x="185734" y="342959"/>
                  </a:cubicBezTo>
                  <a:lnTo>
                    <a:pt x="186690" y="342900"/>
                  </a:lnTo>
                  <a:lnTo>
                    <a:pt x="224790" y="342900"/>
                  </a:lnTo>
                  <a:close/>
                  <a:moveTo>
                    <a:pt x="120015" y="342900"/>
                  </a:moveTo>
                  <a:cubicBezTo>
                    <a:pt x="124223" y="342900"/>
                    <a:pt x="127635" y="346312"/>
                    <a:pt x="127635" y="350520"/>
                  </a:cubicBezTo>
                  <a:cubicBezTo>
                    <a:pt x="127635" y="354404"/>
                    <a:pt x="124728" y="357610"/>
                    <a:pt x="120971" y="358081"/>
                  </a:cubicBezTo>
                  <a:lnTo>
                    <a:pt x="120015" y="358140"/>
                  </a:lnTo>
                  <a:lnTo>
                    <a:pt x="81915" y="358140"/>
                  </a:lnTo>
                  <a:cubicBezTo>
                    <a:pt x="77707" y="358140"/>
                    <a:pt x="74295" y="354728"/>
                    <a:pt x="74295" y="350520"/>
                  </a:cubicBezTo>
                  <a:cubicBezTo>
                    <a:pt x="74295" y="346636"/>
                    <a:pt x="77202" y="343430"/>
                    <a:pt x="80959" y="342959"/>
                  </a:cubicBezTo>
                  <a:lnTo>
                    <a:pt x="81915" y="342900"/>
                  </a:lnTo>
                  <a:lnTo>
                    <a:pt x="120015" y="342900"/>
                  </a:lnTo>
                  <a:close/>
                  <a:moveTo>
                    <a:pt x="120015" y="285750"/>
                  </a:moveTo>
                  <a:cubicBezTo>
                    <a:pt x="124223" y="285750"/>
                    <a:pt x="127635" y="289162"/>
                    <a:pt x="127635" y="293370"/>
                  </a:cubicBezTo>
                  <a:cubicBezTo>
                    <a:pt x="127635" y="297254"/>
                    <a:pt x="124728" y="300460"/>
                    <a:pt x="120971" y="300931"/>
                  </a:cubicBezTo>
                  <a:lnTo>
                    <a:pt x="120015" y="300990"/>
                  </a:lnTo>
                  <a:lnTo>
                    <a:pt x="81915" y="300990"/>
                  </a:lnTo>
                  <a:cubicBezTo>
                    <a:pt x="77707" y="300990"/>
                    <a:pt x="74295" y="297578"/>
                    <a:pt x="74295" y="293370"/>
                  </a:cubicBezTo>
                  <a:cubicBezTo>
                    <a:pt x="74295" y="289486"/>
                    <a:pt x="77202" y="286280"/>
                    <a:pt x="80959" y="285809"/>
                  </a:cubicBezTo>
                  <a:lnTo>
                    <a:pt x="81915" y="285750"/>
                  </a:lnTo>
                  <a:lnTo>
                    <a:pt x="120015" y="285750"/>
                  </a:lnTo>
                  <a:close/>
                  <a:moveTo>
                    <a:pt x="329565" y="276225"/>
                  </a:moveTo>
                  <a:cubicBezTo>
                    <a:pt x="333773" y="276225"/>
                    <a:pt x="337185" y="279637"/>
                    <a:pt x="337185" y="283845"/>
                  </a:cubicBezTo>
                  <a:cubicBezTo>
                    <a:pt x="337185" y="287729"/>
                    <a:pt x="334278" y="290935"/>
                    <a:pt x="330520" y="291406"/>
                  </a:cubicBezTo>
                  <a:lnTo>
                    <a:pt x="329565" y="291465"/>
                  </a:lnTo>
                  <a:lnTo>
                    <a:pt x="291465" y="291465"/>
                  </a:lnTo>
                  <a:cubicBezTo>
                    <a:pt x="287257" y="291465"/>
                    <a:pt x="283845" y="288053"/>
                    <a:pt x="283845" y="283845"/>
                  </a:cubicBezTo>
                  <a:cubicBezTo>
                    <a:pt x="283845" y="279961"/>
                    <a:pt x="286752" y="276755"/>
                    <a:pt x="290509" y="276284"/>
                  </a:cubicBezTo>
                  <a:lnTo>
                    <a:pt x="291465" y="276225"/>
                  </a:lnTo>
                  <a:lnTo>
                    <a:pt x="329565" y="276225"/>
                  </a:lnTo>
                  <a:close/>
                  <a:moveTo>
                    <a:pt x="224790" y="276225"/>
                  </a:moveTo>
                  <a:cubicBezTo>
                    <a:pt x="228998" y="276225"/>
                    <a:pt x="232410" y="279637"/>
                    <a:pt x="232410" y="283845"/>
                  </a:cubicBezTo>
                  <a:cubicBezTo>
                    <a:pt x="232410" y="287729"/>
                    <a:pt x="229503" y="290935"/>
                    <a:pt x="225745" y="291406"/>
                  </a:cubicBezTo>
                  <a:lnTo>
                    <a:pt x="224790" y="291465"/>
                  </a:lnTo>
                  <a:lnTo>
                    <a:pt x="186690" y="291465"/>
                  </a:lnTo>
                  <a:cubicBezTo>
                    <a:pt x="182482" y="291465"/>
                    <a:pt x="179070" y="288053"/>
                    <a:pt x="179070" y="283845"/>
                  </a:cubicBezTo>
                  <a:cubicBezTo>
                    <a:pt x="179070" y="279961"/>
                    <a:pt x="181977" y="276755"/>
                    <a:pt x="185734" y="276284"/>
                  </a:cubicBezTo>
                  <a:lnTo>
                    <a:pt x="186690" y="276225"/>
                  </a:lnTo>
                  <a:lnTo>
                    <a:pt x="224790" y="276225"/>
                  </a:lnTo>
                  <a:close/>
                  <a:moveTo>
                    <a:pt x="329565" y="209550"/>
                  </a:moveTo>
                  <a:cubicBezTo>
                    <a:pt x="333773" y="209550"/>
                    <a:pt x="337185" y="212962"/>
                    <a:pt x="337185" y="217170"/>
                  </a:cubicBezTo>
                  <a:cubicBezTo>
                    <a:pt x="337185" y="221054"/>
                    <a:pt x="334278" y="224260"/>
                    <a:pt x="330520" y="224731"/>
                  </a:cubicBezTo>
                  <a:lnTo>
                    <a:pt x="329565" y="224790"/>
                  </a:lnTo>
                  <a:lnTo>
                    <a:pt x="291465" y="224790"/>
                  </a:lnTo>
                  <a:cubicBezTo>
                    <a:pt x="287257" y="224790"/>
                    <a:pt x="283845" y="221378"/>
                    <a:pt x="283845" y="217170"/>
                  </a:cubicBezTo>
                  <a:cubicBezTo>
                    <a:pt x="283845" y="213286"/>
                    <a:pt x="286752" y="210080"/>
                    <a:pt x="290509" y="209609"/>
                  </a:cubicBezTo>
                  <a:lnTo>
                    <a:pt x="291465" y="209550"/>
                  </a:lnTo>
                  <a:lnTo>
                    <a:pt x="329565" y="209550"/>
                  </a:lnTo>
                  <a:close/>
                  <a:moveTo>
                    <a:pt x="224790" y="209550"/>
                  </a:moveTo>
                  <a:cubicBezTo>
                    <a:pt x="228998" y="209550"/>
                    <a:pt x="232410" y="212962"/>
                    <a:pt x="232410" y="217170"/>
                  </a:cubicBezTo>
                  <a:cubicBezTo>
                    <a:pt x="232410" y="221054"/>
                    <a:pt x="229503" y="224260"/>
                    <a:pt x="225745" y="224731"/>
                  </a:cubicBezTo>
                  <a:lnTo>
                    <a:pt x="224790" y="224790"/>
                  </a:lnTo>
                  <a:lnTo>
                    <a:pt x="186690" y="224790"/>
                  </a:lnTo>
                  <a:cubicBezTo>
                    <a:pt x="182482" y="224790"/>
                    <a:pt x="179070" y="221378"/>
                    <a:pt x="179070" y="217170"/>
                  </a:cubicBezTo>
                  <a:cubicBezTo>
                    <a:pt x="179070" y="213286"/>
                    <a:pt x="181977" y="210080"/>
                    <a:pt x="185734" y="209609"/>
                  </a:cubicBezTo>
                  <a:lnTo>
                    <a:pt x="186690" y="209550"/>
                  </a:lnTo>
                  <a:lnTo>
                    <a:pt x="224790" y="209550"/>
                  </a:lnTo>
                  <a:close/>
                  <a:moveTo>
                    <a:pt x="120015" y="209550"/>
                  </a:moveTo>
                  <a:cubicBezTo>
                    <a:pt x="124223" y="209550"/>
                    <a:pt x="127635" y="212962"/>
                    <a:pt x="127635" y="217170"/>
                  </a:cubicBezTo>
                  <a:cubicBezTo>
                    <a:pt x="127635" y="221054"/>
                    <a:pt x="124728" y="224260"/>
                    <a:pt x="120971" y="224731"/>
                  </a:cubicBezTo>
                  <a:lnTo>
                    <a:pt x="120015" y="224790"/>
                  </a:lnTo>
                  <a:lnTo>
                    <a:pt x="81915" y="224790"/>
                  </a:lnTo>
                  <a:cubicBezTo>
                    <a:pt x="77707" y="224790"/>
                    <a:pt x="74295" y="221378"/>
                    <a:pt x="74295" y="217170"/>
                  </a:cubicBezTo>
                  <a:cubicBezTo>
                    <a:pt x="74295" y="213286"/>
                    <a:pt x="77202" y="210080"/>
                    <a:pt x="80959" y="209609"/>
                  </a:cubicBezTo>
                  <a:lnTo>
                    <a:pt x="81915" y="209550"/>
                  </a:lnTo>
                  <a:lnTo>
                    <a:pt x="120015" y="209550"/>
                  </a:lnTo>
                  <a:close/>
                </a:path>
              </a:pathLst>
            </a:custGeom>
            <a:grpFill/>
            <a:ln w="9525" cap="flat">
              <a:noFill/>
              <a:prstDash val="solid"/>
              <a:miter/>
            </a:ln>
          </p:spPr>
          <p:txBody>
            <a:bodyPr rtlCol="0" anchor="ctr"/>
            <a:lstStyle/>
            <a:p>
              <a:endParaRPr lang="fr-FR" sz="1400">
                <a:solidFill>
                  <a:srgbClr val="E50051"/>
                </a:solidFill>
              </a:endParaRPr>
            </a:p>
          </p:txBody>
        </p:sp>
        <p:sp>
          <p:nvSpPr>
            <p:cNvPr id="41" name="Forme libre : forme 40">
              <a:extLst>
                <a:ext uri="{FF2B5EF4-FFF2-40B4-BE49-F238E27FC236}">
                  <a16:creationId xmlns:a16="http://schemas.microsoft.com/office/drawing/2014/main" id="{5DFBC8D3-770E-4ABB-9947-919E0877D2BB}"/>
                </a:ext>
              </a:extLst>
            </p:cNvPr>
            <p:cNvSpPr/>
            <p:nvPr/>
          </p:nvSpPr>
          <p:spPr>
            <a:xfrm>
              <a:off x="7112904" y="3608943"/>
              <a:ext cx="424814" cy="323387"/>
            </a:xfrm>
            <a:custGeom>
              <a:avLst/>
              <a:gdLst>
                <a:gd name="connsiteX0" fmla="*/ 411862 w 424814"/>
                <a:gd name="connsiteY0" fmla="*/ 192677 h 323387"/>
                <a:gd name="connsiteX1" fmla="*/ 422638 w 424814"/>
                <a:gd name="connsiteY1" fmla="*/ 192787 h 323387"/>
                <a:gd name="connsiteX2" fmla="*/ 422528 w 424814"/>
                <a:gd name="connsiteY2" fmla="*/ 203563 h 323387"/>
                <a:gd name="connsiteX3" fmla="*/ 422528 w 424814"/>
                <a:gd name="connsiteY3" fmla="*/ 203563 h 323387"/>
                <a:gd name="connsiteX4" fmla="*/ 300232 w 424814"/>
                <a:gd name="connsiteY4" fmla="*/ 323387 h 323387"/>
                <a:gd name="connsiteX5" fmla="*/ 240118 w 424814"/>
                <a:gd name="connsiteY5" fmla="*/ 257546 h 323387"/>
                <a:gd name="connsiteX6" fmla="*/ 240607 w 424814"/>
                <a:gd name="connsiteY6" fmla="*/ 246780 h 323387"/>
                <a:gd name="connsiteX7" fmla="*/ 251372 w 424814"/>
                <a:gd name="connsiteY7" fmla="*/ 247270 h 323387"/>
                <a:gd name="connsiteX8" fmla="*/ 251372 w 424814"/>
                <a:gd name="connsiteY8" fmla="*/ 247270 h 323387"/>
                <a:gd name="connsiteX9" fmla="*/ 300842 w 424814"/>
                <a:gd name="connsiteY9" fmla="*/ 301453 h 323387"/>
                <a:gd name="connsiteX10" fmla="*/ 331470 w 424814"/>
                <a:gd name="connsiteY10" fmla="*/ 0 h 323387"/>
                <a:gd name="connsiteX11" fmla="*/ 339090 w 424814"/>
                <a:gd name="connsiteY11" fmla="*/ 7620 h 323387"/>
                <a:gd name="connsiteX12" fmla="*/ 331470 w 424814"/>
                <a:gd name="connsiteY12" fmla="*/ 15240 h 323387"/>
                <a:gd name="connsiteX13" fmla="*/ 331470 w 424814"/>
                <a:gd name="connsiteY13" fmla="*/ 15240 h 323387"/>
                <a:gd name="connsiteX14" fmla="*/ 7620 w 424814"/>
                <a:gd name="connsiteY14" fmla="*/ 15240 h 323387"/>
                <a:gd name="connsiteX15" fmla="*/ 0 w 424814"/>
                <a:gd name="connsiteY15" fmla="*/ 7620 h 323387"/>
                <a:gd name="connsiteX16" fmla="*/ 7620 w 424814"/>
                <a:gd name="connsiteY16" fmla="*/ 0 h 323387"/>
                <a:gd name="connsiteX17" fmla="*/ 7620 w 424814"/>
                <a:gd name="connsiteY17" fmla="*/ 0 h 32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4814" h="323387">
                  <a:moveTo>
                    <a:pt x="411862" y="192677"/>
                  </a:moveTo>
                  <a:cubicBezTo>
                    <a:pt x="414868" y="189732"/>
                    <a:pt x="419692" y="189781"/>
                    <a:pt x="422638" y="192787"/>
                  </a:cubicBezTo>
                  <a:cubicBezTo>
                    <a:pt x="425583" y="195793"/>
                    <a:pt x="425534" y="200617"/>
                    <a:pt x="422528" y="203563"/>
                  </a:cubicBezTo>
                  <a:lnTo>
                    <a:pt x="422528" y="203563"/>
                  </a:lnTo>
                  <a:lnTo>
                    <a:pt x="300232" y="323387"/>
                  </a:lnTo>
                  <a:lnTo>
                    <a:pt x="240118" y="257546"/>
                  </a:lnTo>
                  <a:cubicBezTo>
                    <a:pt x="237280" y="254438"/>
                    <a:pt x="237499" y="249618"/>
                    <a:pt x="240607" y="246780"/>
                  </a:cubicBezTo>
                  <a:cubicBezTo>
                    <a:pt x="243715" y="243943"/>
                    <a:pt x="248535" y="244162"/>
                    <a:pt x="251372" y="247270"/>
                  </a:cubicBezTo>
                  <a:lnTo>
                    <a:pt x="251372" y="247270"/>
                  </a:lnTo>
                  <a:lnTo>
                    <a:pt x="300842" y="301453"/>
                  </a:lnTo>
                  <a:close/>
                  <a:moveTo>
                    <a:pt x="331470" y="0"/>
                  </a:moveTo>
                  <a:cubicBezTo>
                    <a:pt x="335678" y="0"/>
                    <a:pt x="339090" y="3412"/>
                    <a:pt x="339090" y="7620"/>
                  </a:cubicBezTo>
                  <a:cubicBezTo>
                    <a:pt x="339090" y="11828"/>
                    <a:pt x="335678" y="15240"/>
                    <a:pt x="331470" y="15240"/>
                  </a:cubicBezTo>
                  <a:lnTo>
                    <a:pt x="331470" y="15240"/>
                  </a:lnTo>
                  <a:lnTo>
                    <a:pt x="7620" y="15240"/>
                  </a:lnTo>
                  <a:cubicBezTo>
                    <a:pt x="3412" y="15240"/>
                    <a:pt x="0" y="11828"/>
                    <a:pt x="0" y="7620"/>
                  </a:cubicBezTo>
                  <a:cubicBezTo>
                    <a:pt x="0" y="3412"/>
                    <a:pt x="3412" y="0"/>
                    <a:pt x="7620" y="0"/>
                  </a:cubicBezTo>
                  <a:lnTo>
                    <a:pt x="7620" y="0"/>
                  </a:lnTo>
                  <a:close/>
                </a:path>
              </a:pathLst>
            </a:custGeom>
            <a:grpFill/>
            <a:ln w="9525" cap="flat">
              <a:noFill/>
              <a:prstDash val="solid"/>
              <a:miter/>
            </a:ln>
          </p:spPr>
          <p:txBody>
            <a:bodyPr rtlCol="0" anchor="ctr"/>
            <a:lstStyle/>
            <a:p>
              <a:endParaRPr lang="fr-FR" sz="1400">
                <a:solidFill>
                  <a:srgbClr val="E50051"/>
                </a:solidFill>
              </a:endParaRPr>
            </a:p>
          </p:txBody>
        </p:sp>
      </p:grpSp>
      <p:sp>
        <p:nvSpPr>
          <p:cNvPr id="42" name="Rectangle 41">
            <a:extLst>
              <a:ext uri="{FF2B5EF4-FFF2-40B4-BE49-F238E27FC236}">
                <a16:creationId xmlns:a16="http://schemas.microsoft.com/office/drawing/2014/main" id="{6451ADBE-E5DE-463F-AB8D-8BC3DC5B74C3}"/>
              </a:ext>
            </a:extLst>
          </p:cNvPr>
          <p:cNvSpPr/>
          <p:nvPr/>
        </p:nvSpPr>
        <p:spPr>
          <a:xfrm>
            <a:off x="8186939" y="2443346"/>
            <a:ext cx="2638027" cy="954107"/>
          </a:xfrm>
          <a:prstGeom prst="rect">
            <a:avLst/>
          </a:prstGeom>
        </p:spPr>
        <p:txBody>
          <a:bodyPr wrap="square">
            <a:spAutoFit/>
          </a:bodyPr>
          <a:lstStyle/>
          <a:p>
            <a:pPr algn="ctr"/>
            <a:r>
              <a:rPr lang="fr-FR" sz="1400" b="1" dirty="0">
                <a:solidFill>
                  <a:srgbClr val="5E5E5E"/>
                </a:solidFill>
                <a:latin typeface="Avenir Next Condensed"/>
              </a:rPr>
              <a:t>DECLINER UN PILOTAGE DE L’ACTIVITE COMMERCIALE ET AMELIORER LA PRODUCTIVITE COMMERCIALE</a:t>
            </a:r>
          </a:p>
        </p:txBody>
      </p:sp>
      <p:grpSp>
        <p:nvGrpSpPr>
          <p:cNvPr id="43" name="Graphique 508">
            <a:extLst>
              <a:ext uri="{FF2B5EF4-FFF2-40B4-BE49-F238E27FC236}">
                <a16:creationId xmlns:a16="http://schemas.microsoft.com/office/drawing/2014/main" id="{F5FDF2A1-A258-4B2F-A2BF-4724F96368EC}"/>
              </a:ext>
            </a:extLst>
          </p:cNvPr>
          <p:cNvGrpSpPr>
            <a:grpSpLocks noChangeAspect="1"/>
          </p:cNvGrpSpPr>
          <p:nvPr/>
        </p:nvGrpSpPr>
        <p:grpSpPr>
          <a:xfrm>
            <a:off x="9222384" y="1963378"/>
            <a:ext cx="529588" cy="415077"/>
            <a:chOff x="215345" y="1030255"/>
            <a:chExt cx="529588" cy="415077"/>
          </a:xfrm>
          <a:solidFill>
            <a:srgbClr val="E52A29"/>
          </a:solidFill>
        </p:grpSpPr>
        <p:sp>
          <p:nvSpPr>
            <p:cNvPr id="44" name="Forme libre : forme 43">
              <a:extLst>
                <a:ext uri="{FF2B5EF4-FFF2-40B4-BE49-F238E27FC236}">
                  <a16:creationId xmlns:a16="http://schemas.microsoft.com/office/drawing/2014/main" id="{B96B5153-8C6F-44CB-8928-F0B271E0AB85}"/>
                </a:ext>
              </a:extLst>
            </p:cNvPr>
            <p:cNvSpPr/>
            <p:nvPr/>
          </p:nvSpPr>
          <p:spPr>
            <a:xfrm>
              <a:off x="215345" y="1067521"/>
              <a:ext cx="529588" cy="177520"/>
            </a:xfrm>
            <a:custGeom>
              <a:avLst/>
              <a:gdLst>
                <a:gd name="connsiteX0" fmla="*/ 73593 w 529588"/>
                <a:gd name="connsiteY0" fmla="*/ 400 h 177520"/>
                <a:gd name="connsiteX1" fmla="*/ 7613 w 529588"/>
                <a:gd name="connsiteY1" fmla="*/ 457 h 177520"/>
                <a:gd name="connsiteX2" fmla="*/ 0 w 529588"/>
                <a:gd name="connsiteY2" fmla="*/ 8084 h 177520"/>
                <a:gd name="connsiteX3" fmla="*/ 7627 w 529588"/>
                <a:gd name="connsiteY3" fmla="*/ 15697 h 177520"/>
                <a:gd name="connsiteX4" fmla="*/ 73606 w 529588"/>
                <a:gd name="connsiteY4" fmla="*/ 15640 h 177520"/>
                <a:gd name="connsiteX5" fmla="*/ 81220 w 529588"/>
                <a:gd name="connsiteY5" fmla="*/ 8013 h 177520"/>
                <a:gd name="connsiteX6" fmla="*/ 73593 w 529588"/>
                <a:gd name="connsiteY6" fmla="*/ 400 h 177520"/>
                <a:gd name="connsiteX7" fmla="*/ 521961 w 529588"/>
                <a:gd name="connsiteY7" fmla="*/ 0 h 177520"/>
                <a:gd name="connsiteX8" fmla="*/ 226020 w 529588"/>
                <a:gd name="connsiteY8" fmla="*/ 267 h 177520"/>
                <a:gd name="connsiteX9" fmla="*/ 218406 w 529588"/>
                <a:gd name="connsiteY9" fmla="*/ 7893 h 177520"/>
                <a:gd name="connsiteX10" fmla="*/ 226033 w 529588"/>
                <a:gd name="connsiteY10" fmla="*/ 15507 h 177520"/>
                <a:gd name="connsiteX11" fmla="*/ 521975 w 529588"/>
                <a:gd name="connsiteY11" fmla="*/ 15240 h 177520"/>
                <a:gd name="connsiteX12" fmla="*/ 529588 w 529588"/>
                <a:gd name="connsiteY12" fmla="*/ 7613 h 177520"/>
                <a:gd name="connsiteX13" fmla="*/ 521961 w 529588"/>
                <a:gd name="connsiteY13" fmla="*/ 0 h 177520"/>
                <a:gd name="connsiteX14" fmla="*/ 307481 w 529588"/>
                <a:gd name="connsiteY14" fmla="*/ 162014 h 177520"/>
                <a:gd name="connsiteX15" fmla="*/ 7615 w 529588"/>
                <a:gd name="connsiteY15" fmla="*/ 162280 h 177520"/>
                <a:gd name="connsiteX16" fmla="*/ 2 w 529588"/>
                <a:gd name="connsiteY16" fmla="*/ 169907 h 177520"/>
                <a:gd name="connsiteX17" fmla="*/ 7629 w 529588"/>
                <a:gd name="connsiteY17" fmla="*/ 177520 h 177520"/>
                <a:gd name="connsiteX18" fmla="*/ 307495 w 529588"/>
                <a:gd name="connsiteY18" fmla="*/ 177254 h 177520"/>
                <a:gd name="connsiteX19" fmla="*/ 315108 w 529588"/>
                <a:gd name="connsiteY19" fmla="*/ 169627 h 177520"/>
                <a:gd name="connsiteX20" fmla="*/ 307481 w 529588"/>
                <a:gd name="connsiteY20" fmla="*/ 162014 h 177520"/>
                <a:gd name="connsiteX21" fmla="*/ 521961 w 529588"/>
                <a:gd name="connsiteY21" fmla="*/ 161823 h 177520"/>
                <a:gd name="connsiteX22" fmla="*/ 472840 w 529588"/>
                <a:gd name="connsiteY22" fmla="*/ 161871 h 177520"/>
                <a:gd name="connsiteX23" fmla="*/ 465228 w 529588"/>
                <a:gd name="connsiteY23" fmla="*/ 169498 h 177520"/>
                <a:gd name="connsiteX24" fmla="*/ 472855 w 529588"/>
                <a:gd name="connsiteY24" fmla="*/ 177111 h 177520"/>
                <a:gd name="connsiteX25" fmla="*/ 521976 w 529588"/>
                <a:gd name="connsiteY25" fmla="*/ 177063 h 177520"/>
                <a:gd name="connsiteX26" fmla="*/ 529588 w 529588"/>
                <a:gd name="connsiteY26" fmla="*/ 169435 h 177520"/>
                <a:gd name="connsiteX27" fmla="*/ 521961 w 529588"/>
                <a:gd name="connsiteY27" fmla="*/ 161823 h 1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9588" h="177520">
                  <a:moveTo>
                    <a:pt x="73593" y="400"/>
                  </a:moveTo>
                  <a:lnTo>
                    <a:pt x="7613" y="457"/>
                  </a:lnTo>
                  <a:cubicBezTo>
                    <a:pt x="3405" y="461"/>
                    <a:pt x="-4" y="3876"/>
                    <a:pt x="0" y="8084"/>
                  </a:cubicBezTo>
                  <a:cubicBezTo>
                    <a:pt x="4" y="12292"/>
                    <a:pt x="3419" y="15701"/>
                    <a:pt x="7627" y="15697"/>
                  </a:cubicBezTo>
                  <a:lnTo>
                    <a:pt x="73606" y="15640"/>
                  </a:lnTo>
                  <a:cubicBezTo>
                    <a:pt x="77814" y="15636"/>
                    <a:pt x="81223" y="12222"/>
                    <a:pt x="81220" y="8013"/>
                  </a:cubicBezTo>
                  <a:cubicBezTo>
                    <a:pt x="81216" y="3805"/>
                    <a:pt x="77801" y="396"/>
                    <a:pt x="73593" y="400"/>
                  </a:cubicBezTo>
                  <a:close/>
                  <a:moveTo>
                    <a:pt x="521961" y="0"/>
                  </a:moveTo>
                  <a:lnTo>
                    <a:pt x="226020" y="267"/>
                  </a:lnTo>
                  <a:cubicBezTo>
                    <a:pt x="221812" y="271"/>
                    <a:pt x="218403" y="3685"/>
                    <a:pt x="218406" y="7893"/>
                  </a:cubicBezTo>
                  <a:cubicBezTo>
                    <a:pt x="218410" y="12102"/>
                    <a:pt x="221825" y="15511"/>
                    <a:pt x="226033" y="15507"/>
                  </a:cubicBezTo>
                  <a:lnTo>
                    <a:pt x="521975" y="15240"/>
                  </a:lnTo>
                  <a:cubicBezTo>
                    <a:pt x="526183" y="15236"/>
                    <a:pt x="529592" y="11821"/>
                    <a:pt x="529588" y="7613"/>
                  </a:cubicBezTo>
                  <a:cubicBezTo>
                    <a:pt x="529584" y="3405"/>
                    <a:pt x="526170" y="-4"/>
                    <a:pt x="521961" y="0"/>
                  </a:cubicBezTo>
                  <a:close/>
                  <a:moveTo>
                    <a:pt x="307481" y="162014"/>
                  </a:moveTo>
                  <a:lnTo>
                    <a:pt x="7615" y="162280"/>
                  </a:lnTo>
                  <a:cubicBezTo>
                    <a:pt x="3407" y="162284"/>
                    <a:pt x="-2" y="165699"/>
                    <a:pt x="2" y="169907"/>
                  </a:cubicBezTo>
                  <a:cubicBezTo>
                    <a:pt x="6" y="174115"/>
                    <a:pt x="3420" y="177524"/>
                    <a:pt x="7629" y="177520"/>
                  </a:cubicBezTo>
                  <a:lnTo>
                    <a:pt x="307495" y="177254"/>
                  </a:lnTo>
                  <a:cubicBezTo>
                    <a:pt x="311703" y="177250"/>
                    <a:pt x="315112" y="173835"/>
                    <a:pt x="315108" y="169627"/>
                  </a:cubicBezTo>
                  <a:cubicBezTo>
                    <a:pt x="315104" y="165419"/>
                    <a:pt x="311689" y="162010"/>
                    <a:pt x="307481" y="162014"/>
                  </a:cubicBezTo>
                  <a:close/>
                  <a:moveTo>
                    <a:pt x="521961" y="161823"/>
                  </a:moveTo>
                  <a:lnTo>
                    <a:pt x="472840" y="161871"/>
                  </a:lnTo>
                  <a:cubicBezTo>
                    <a:pt x="468632" y="161875"/>
                    <a:pt x="465224" y="165289"/>
                    <a:pt x="465228" y="169498"/>
                  </a:cubicBezTo>
                  <a:cubicBezTo>
                    <a:pt x="465231" y="173706"/>
                    <a:pt x="468646" y="177115"/>
                    <a:pt x="472855" y="177111"/>
                  </a:cubicBezTo>
                  <a:lnTo>
                    <a:pt x="521976" y="177063"/>
                  </a:lnTo>
                  <a:cubicBezTo>
                    <a:pt x="526184" y="177059"/>
                    <a:pt x="529592" y="173645"/>
                    <a:pt x="529588" y="169435"/>
                  </a:cubicBezTo>
                  <a:cubicBezTo>
                    <a:pt x="529584" y="165227"/>
                    <a:pt x="526170" y="161819"/>
                    <a:pt x="521961" y="161823"/>
                  </a:cubicBezTo>
                  <a:close/>
                </a:path>
              </a:pathLst>
            </a:custGeom>
            <a:grpFill/>
            <a:ln w="9525" cap="flat">
              <a:noFill/>
              <a:prstDash val="solid"/>
              <a:miter/>
            </a:ln>
          </p:spPr>
          <p:txBody>
            <a:bodyPr rtlCol="0" anchor="ctr"/>
            <a:lstStyle/>
            <a:p>
              <a:endParaRPr lang="fr-FR" sz="1400">
                <a:solidFill>
                  <a:srgbClr val="E50051"/>
                </a:solidFill>
              </a:endParaRPr>
            </a:p>
          </p:txBody>
        </p:sp>
        <p:sp>
          <p:nvSpPr>
            <p:cNvPr id="45" name="Forme libre : forme 44">
              <a:extLst>
                <a:ext uri="{FF2B5EF4-FFF2-40B4-BE49-F238E27FC236}">
                  <a16:creationId xmlns:a16="http://schemas.microsoft.com/office/drawing/2014/main" id="{CD6651A0-FA6C-4B10-B314-19912855164F}"/>
                </a:ext>
              </a:extLst>
            </p:cNvPr>
            <p:cNvSpPr/>
            <p:nvPr/>
          </p:nvSpPr>
          <p:spPr>
            <a:xfrm>
              <a:off x="320115" y="1030255"/>
              <a:ext cx="91440" cy="91432"/>
            </a:xfrm>
            <a:custGeom>
              <a:avLst/>
              <a:gdLst>
                <a:gd name="connsiteX0" fmla="*/ 45720 w 91440"/>
                <a:gd name="connsiteY0" fmla="*/ 0 h 91432"/>
                <a:gd name="connsiteX1" fmla="*/ 91440 w 91440"/>
                <a:gd name="connsiteY1" fmla="*/ 45712 h 91432"/>
                <a:gd name="connsiteX2" fmla="*/ 45720 w 91440"/>
                <a:gd name="connsiteY2" fmla="*/ 91432 h 91432"/>
                <a:gd name="connsiteX3" fmla="*/ 0 w 91440"/>
                <a:gd name="connsiteY3" fmla="*/ 45712 h 91432"/>
                <a:gd name="connsiteX4" fmla="*/ 45720 w 91440"/>
                <a:gd name="connsiteY4" fmla="*/ 0 h 91432"/>
                <a:gd name="connsiteX5" fmla="*/ 45720 w 91440"/>
                <a:gd name="connsiteY5" fmla="*/ 15240 h 91432"/>
                <a:gd name="connsiteX6" fmla="*/ 15240 w 91440"/>
                <a:gd name="connsiteY6" fmla="*/ 45712 h 91432"/>
                <a:gd name="connsiteX7" fmla="*/ 45720 w 91440"/>
                <a:gd name="connsiteY7" fmla="*/ 76192 h 91432"/>
                <a:gd name="connsiteX8" fmla="*/ 76200 w 91440"/>
                <a:gd name="connsiteY8" fmla="*/ 45712 h 91432"/>
                <a:gd name="connsiteX9" fmla="*/ 45720 w 91440"/>
                <a:gd name="connsiteY9" fmla="*/ 15240 h 9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 h="91432">
                  <a:moveTo>
                    <a:pt x="45720" y="0"/>
                  </a:moveTo>
                  <a:cubicBezTo>
                    <a:pt x="70966" y="0"/>
                    <a:pt x="91440" y="20471"/>
                    <a:pt x="91440" y="45712"/>
                  </a:cubicBezTo>
                  <a:cubicBezTo>
                    <a:pt x="91440" y="70965"/>
                    <a:pt x="70970" y="91432"/>
                    <a:pt x="45720" y="91432"/>
                  </a:cubicBezTo>
                  <a:cubicBezTo>
                    <a:pt x="20470" y="91432"/>
                    <a:pt x="0" y="70965"/>
                    <a:pt x="0" y="45712"/>
                  </a:cubicBezTo>
                  <a:cubicBezTo>
                    <a:pt x="0" y="20471"/>
                    <a:pt x="20474" y="0"/>
                    <a:pt x="45720" y="0"/>
                  </a:cubicBezTo>
                  <a:close/>
                  <a:moveTo>
                    <a:pt x="45720" y="15240"/>
                  </a:moveTo>
                  <a:cubicBezTo>
                    <a:pt x="28890" y="15240"/>
                    <a:pt x="15240" y="28888"/>
                    <a:pt x="15240" y="45712"/>
                  </a:cubicBezTo>
                  <a:cubicBezTo>
                    <a:pt x="15240" y="62548"/>
                    <a:pt x="28886" y="76192"/>
                    <a:pt x="45720" y="76192"/>
                  </a:cubicBezTo>
                  <a:cubicBezTo>
                    <a:pt x="62554" y="76192"/>
                    <a:pt x="76200" y="62548"/>
                    <a:pt x="76200" y="45712"/>
                  </a:cubicBezTo>
                  <a:cubicBezTo>
                    <a:pt x="76200" y="28888"/>
                    <a:pt x="62550" y="15240"/>
                    <a:pt x="45720" y="15240"/>
                  </a:cubicBezTo>
                  <a:close/>
                </a:path>
              </a:pathLst>
            </a:custGeom>
            <a:grpFill/>
            <a:ln w="9525" cap="flat">
              <a:noFill/>
              <a:prstDash val="solid"/>
              <a:miter/>
            </a:ln>
          </p:spPr>
          <p:txBody>
            <a:bodyPr rtlCol="0" anchor="ctr"/>
            <a:lstStyle/>
            <a:p>
              <a:endParaRPr lang="fr-FR" sz="1400">
                <a:solidFill>
                  <a:srgbClr val="E50051"/>
                </a:solidFill>
              </a:endParaRPr>
            </a:p>
          </p:txBody>
        </p:sp>
        <p:sp>
          <p:nvSpPr>
            <p:cNvPr id="46" name="Forme libre : forme 45">
              <a:extLst>
                <a:ext uri="{FF2B5EF4-FFF2-40B4-BE49-F238E27FC236}">
                  <a16:creationId xmlns:a16="http://schemas.microsoft.com/office/drawing/2014/main" id="{B0819E63-33E5-4B59-8D84-61E65D4DA6B7}"/>
                </a:ext>
              </a:extLst>
            </p:cNvPr>
            <p:cNvSpPr/>
            <p:nvPr/>
          </p:nvSpPr>
          <p:spPr>
            <a:xfrm>
              <a:off x="215345" y="1391162"/>
              <a:ext cx="529588" cy="15706"/>
            </a:xfrm>
            <a:custGeom>
              <a:avLst/>
              <a:gdLst>
                <a:gd name="connsiteX0" fmla="*/ 73592 w 529588"/>
                <a:gd name="connsiteY0" fmla="*/ 400 h 15706"/>
                <a:gd name="connsiteX1" fmla="*/ 7612 w 529588"/>
                <a:gd name="connsiteY1" fmla="*/ 467 h 15706"/>
                <a:gd name="connsiteX2" fmla="*/ 0 w 529588"/>
                <a:gd name="connsiteY2" fmla="*/ 8094 h 15706"/>
                <a:gd name="connsiteX3" fmla="*/ 7628 w 529588"/>
                <a:gd name="connsiteY3" fmla="*/ 15707 h 15706"/>
                <a:gd name="connsiteX4" fmla="*/ 73607 w 529588"/>
                <a:gd name="connsiteY4" fmla="*/ 15640 h 15706"/>
                <a:gd name="connsiteX5" fmla="*/ 81220 w 529588"/>
                <a:gd name="connsiteY5" fmla="*/ 8012 h 15706"/>
                <a:gd name="connsiteX6" fmla="*/ 73592 w 529588"/>
                <a:gd name="connsiteY6" fmla="*/ 400 h 15706"/>
                <a:gd name="connsiteX7" fmla="*/ 521961 w 529588"/>
                <a:gd name="connsiteY7" fmla="*/ 0 h 15706"/>
                <a:gd name="connsiteX8" fmla="*/ 226020 w 529588"/>
                <a:gd name="connsiteY8" fmla="*/ 267 h 15706"/>
                <a:gd name="connsiteX9" fmla="*/ 218406 w 529588"/>
                <a:gd name="connsiteY9" fmla="*/ 7893 h 15706"/>
                <a:gd name="connsiteX10" fmla="*/ 226033 w 529588"/>
                <a:gd name="connsiteY10" fmla="*/ 15507 h 15706"/>
                <a:gd name="connsiteX11" fmla="*/ 521975 w 529588"/>
                <a:gd name="connsiteY11" fmla="*/ 15240 h 15706"/>
                <a:gd name="connsiteX12" fmla="*/ 529588 w 529588"/>
                <a:gd name="connsiteY12" fmla="*/ 7613 h 15706"/>
                <a:gd name="connsiteX13" fmla="*/ 521961 w 529588"/>
                <a:gd name="connsiteY13" fmla="*/ 0 h 1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9588" h="15706">
                  <a:moveTo>
                    <a:pt x="73592" y="400"/>
                  </a:moveTo>
                  <a:lnTo>
                    <a:pt x="7612" y="467"/>
                  </a:lnTo>
                  <a:cubicBezTo>
                    <a:pt x="3404" y="471"/>
                    <a:pt x="-4" y="3886"/>
                    <a:pt x="0" y="8094"/>
                  </a:cubicBezTo>
                  <a:cubicBezTo>
                    <a:pt x="4" y="12302"/>
                    <a:pt x="3419" y="15711"/>
                    <a:pt x="7628" y="15707"/>
                  </a:cubicBezTo>
                  <a:lnTo>
                    <a:pt x="73607" y="15640"/>
                  </a:lnTo>
                  <a:cubicBezTo>
                    <a:pt x="77815" y="15636"/>
                    <a:pt x="81223" y="12221"/>
                    <a:pt x="81220" y="8012"/>
                  </a:cubicBezTo>
                  <a:cubicBezTo>
                    <a:pt x="81216" y="3804"/>
                    <a:pt x="77800" y="396"/>
                    <a:pt x="73592" y="400"/>
                  </a:cubicBezTo>
                  <a:close/>
                  <a:moveTo>
                    <a:pt x="521961" y="0"/>
                  </a:moveTo>
                  <a:lnTo>
                    <a:pt x="226020" y="267"/>
                  </a:lnTo>
                  <a:cubicBezTo>
                    <a:pt x="221812" y="271"/>
                    <a:pt x="218403" y="3685"/>
                    <a:pt x="218406" y="7893"/>
                  </a:cubicBezTo>
                  <a:cubicBezTo>
                    <a:pt x="218410" y="12102"/>
                    <a:pt x="221825" y="15511"/>
                    <a:pt x="226033" y="15507"/>
                  </a:cubicBezTo>
                  <a:lnTo>
                    <a:pt x="521975" y="15240"/>
                  </a:lnTo>
                  <a:cubicBezTo>
                    <a:pt x="526183" y="15236"/>
                    <a:pt x="529592" y="11821"/>
                    <a:pt x="529588" y="7613"/>
                  </a:cubicBezTo>
                  <a:cubicBezTo>
                    <a:pt x="529584" y="3405"/>
                    <a:pt x="526170" y="-4"/>
                    <a:pt x="521961" y="0"/>
                  </a:cubicBezTo>
                  <a:close/>
                </a:path>
              </a:pathLst>
            </a:custGeom>
            <a:grpFill/>
            <a:ln w="9525" cap="flat">
              <a:noFill/>
              <a:prstDash val="solid"/>
              <a:miter/>
            </a:ln>
          </p:spPr>
          <p:txBody>
            <a:bodyPr rtlCol="0" anchor="ctr"/>
            <a:lstStyle/>
            <a:p>
              <a:endParaRPr lang="fr-FR" sz="1400">
                <a:solidFill>
                  <a:srgbClr val="E50051"/>
                </a:solidFill>
              </a:endParaRPr>
            </a:p>
          </p:txBody>
        </p:sp>
        <p:sp>
          <p:nvSpPr>
            <p:cNvPr id="47" name="Forme libre : forme 46">
              <a:extLst>
                <a:ext uri="{FF2B5EF4-FFF2-40B4-BE49-F238E27FC236}">
                  <a16:creationId xmlns:a16="http://schemas.microsoft.com/office/drawing/2014/main" id="{A776411F-572D-466B-BFFF-4901D3DA6C2A}"/>
                </a:ext>
              </a:extLst>
            </p:cNvPr>
            <p:cNvSpPr/>
            <p:nvPr/>
          </p:nvSpPr>
          <p:spPr>
            <a:xfrm>
              <a:off x="320115" y="1192079"/>
              <a:ext cx="330202" cy="253254"/>
            </a:xfrm>
            <a:custGeom>
              <a:avLst/>
              <a:gdLst>
                <a:gd name="connsiteX0" fmla="*/ 45720 w 330202"/>
                <a:gd name="connsiteY0" fmla="*/ 161822 h 253254"/>
                <a:gd name="connsiteX1" fmla="*/ 91440 w 330202"/>
                <a:gd name="connsiteY1" fmla="*/ 207535 h 253254"/>
                <a:gd name="connsiteX2" fmla="*/ 45720 w 330202"/>
                <a:gd name="connsiteY2" fmla="*/ 253255 h 253254"/>
                <a:gd name="connsiteX3" fmla="*/ 0 w 330202"/>
                <a:gd name="connsiteY3" fmla="*/ 207535 h 253254"/>
                <a:gd name="connsiteX4" fmla="*/ 45720 w 330202"/>
                <a:gd name="connsiteY4" fmla="*/ 161822 h 253254"/>
                <a:gd name="connsiteX5" fmla="*/ 45720 w 330202"/>
                <a:gd name="connsiteY5" fmla="*/ 177062 h 253254"/>
                <a:gd name="connsiteX6" fmla="*/ 15240 w 330202"/>
                <a:gd name="connsiteY6" fmla="*/ 207535 h 253254"/>
                <a:gd name="connsiteX7" fmla="*/ 45720 w 330202"/>
                <a:gd name="connsiteY7" fmla="*/ 238015 h 253254"/>
                <a:gd name="connsiteX8" fmla="*/ 76200 w 330202"/>
                <a:gd name="connsiteY8" fmla="*/ 207535 h 253254"/>
                <a:gd name="connsiteX9" fmla="*/ 45720 w 330202"/>
                <a:gd name="connsiteY9" fmla="*/ 177062 h 253254"/>
                <a:gd name="connsiteX10" fmla="*/ 284486 w 330202"/>
                <a:gd name="connsiteY10" fmla="*/ 0 h 253254"/>
                <a:gd name="connsiteX11" fmla="*/ 330202 w 330202"/>
                <a:gd name="connsiteY11" fmla="*/ 45716 h 253254"/>
                <a:gd name="connsiteX12" fmla="*/ 284486 w 330202"/>
                <a:gd name="connsiteY12" fmla="*/ 91440 h 253254"/>
                <a:gd name="connsiteX13" fmla="*/ 238762 w 330202"/>
                <a:gd name="connsiteY13" fmla="*/ 45716 h 253254"/>
                <a:gd name="connsiteX14" fmla="*/ 284486 w 330202"/>
                <a:gd name="connsiteY14" fmla="*/ 0 h 253254"/>
                <a:gd name="connsiteX15" fmla="*/ 284486 w 330202"/>
                <a:gd name="connsiteY15" fmla="*/ 15240 h 253254"/>
                <a:gd name="connsiteX16" fmla="*/ 254002 w 330202"/>
                <a:gd name="connsiteY16" fmla="*/ 45716 h 253254"/>
                <a:gd name="connsiteX17" fmla="*/ 284486 w 330202"/>
                <a:gd name="connsiteY17" fmla="*/ 76200 h 253254"/>
                <a:gd name="connsiteX18" fmla="*/ 314962 w 330202"/>
                <a:gd name="connsiteY18" fmla="*/ 45716 h 253254"/>
                <a:gd name="connsiteX19" fmla="*/ 284486 w 330202"/>
                <a:gd name="connsiteY19" fmla="*/ 15240 h 253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0202" h="253254">
                  <a:moveTo>
                    <a:pt x="45720" y="161822"/>
                  </a:moveTo>
                  <a:cubicBezTo>
                    <a:pt x="70969" y="161822"/>
                    <a:pt x="91440" y="182288"/>
                    <a:pt x="91440" y="207535"/>
                  </a:cubicBezTo>
                  <a:cubicBezTo>
                    <a:pt x="91440" y="232787"/>
                    <a:pt x="70970" y="253255"/>
                    <a:pt x="45720" y="253255"/>
                  </a:cubicBezTo>
                  <a:cubicBezTo>
                    <a:pt x="20470" y="253255"/>
                    <a:pt x="0" y="232787"/>
                    <a:pt x="0" y="207535"/>
                  </a:cubicBezTo>
                  <a:cubicBezTo>
                    <a:pt x="0" y="182288"/>
                    <a:pt x="20471" y="161822"/>
                    <a:pt x="45720" y="161822"/>
                  </a:cubicBezTo>
                  <a:close/>
                  <a:moveTo>
                    <a:pt x="45720" y="177062"/>
                  </a:moveTo>
                  <a:cubicBezTo>
                    <a:pt x="28887" y="177062"/>
                    <a:pt x="15240" y="190706"/>
                    <a:pt x="15240" y="207535"/>
                  </a:cubicBezTo>
                  <a:cubicBezTo>
                    <a:pt x="15240" y="224370"/>
                    <a:pt x="28886" y="238015"/>
                    <a:pt x="45720" y="238015"/>
                  </a:cubicBezTo>
                  <a:cubicBezTo>
                    <a:pt x="62554" y="238015"/>
                    <a:pt x="76200" y="224370"/>
                    <a:pt x="76200" y="207535"/>
                  </a:cubicBezTo>
                  <a:cubicBezTo>
                    <a:pt x="76200" y="190706"/>
                    <a:pt x="62553" y="177062"/>
                    <a:pt x="45720" y="177062"/>
                  </a:cubicBezTo>
                  <a:close/>
                  <a:moveTo>
                    <a:pt x="284486" y="0"/>
                  </a:moveTo>
                  <a:cubicBezTo>
                    <a:pt x="309733" y="0"/>
                    <a:pt x="330202" y="20472"/>
                    <a:pt x="330202" y="45716"/>
                  </a:cubicBezTo>
                  <a:cubicBezTo>
                    <a:pt x="330202" y="70972"/>
                    <a:pt x="309737" y="91440"/>
                    <a:pt x="284486" y="91440"/>
                  </a:cubicBezTo>
                  <a:cubicBezTo>
                    <a:pt x="259234" y="91440"/>
                    <a:pt x="238762" y="70971"/>
                    <a:pt x="238762" y="45716"/>
                  </a:cubicBezTo>
                  <a:cubicBezTo>
                    <a:pt x="238762" y="20473"/>
                    <a:pt x="259238" y="0"/>
                    <a:pt x="284486" y="0"/>
                  </a:cubicBezTo>
                  <a:close/>
                  <a:moveTo>
                    <a:pt x="284486" y="15240"/>
                  </a:moveTo>
                  <a:cubicBezTo>
                    <a:pt x="267654" y="15240"/>
                    <a:pt x="254002" y="28890"/>
                    <a:pt x="254002" y="45716"/>
                  </a:cubicBezTo>
                  <a:cubicBezTo>
                    <a:pt x="254002" y="62554"/>
                    <a:pt x="267651" y="76200"/>
                    <a:pt x="284486" y="76200"/>
                  </a:cubicBezTo>
                  <a:cubicBezTo>
                    <a:pt x="301320" y="76200"/>
                    <a:pt x="314962" y="62555"/>
                    <a:pt x="314962" y="45716"/>
                  </a:cubicBezTo>
                  <a:cubicBezTo>
                    <a:pt x="314962" y="28888"/>
                    <a:pt x="301316" y="15240"/>
                    <a:pt x="284486" y="15240"/>
                  </a:cubicBezTo>
                  <a:close/>
                </a:path>
              </a:pathLst>
            </a:custGeom>
            <a:grpFill/>
            <a:ln w="9525" cap="flat">
              <a:noFill/>
              <a:prstDash val="solid"/>
              <a:miter/>
            </a:ln>
          </p:spPr>
          <p:txBody>
            <a:bodyPr rtlCol="0" anchor="ctr"/>
            <a:lstStyle/>
            <a:p>
              <a:endParaRPr lang="fr-FR" sz="1400">
                <a:solidFill>
                  <a:srgbClr val="E50051"/>
                </a:solidFill>
              </a:endParaRPr>
            </a:p>
          </p:txBody>
        </p:sp>
      </p:grpSp>
      <p:grpSp>
        <p:nvGrpSpPr>
          <p:cNvPr id="48" name="Graphique 44">
            <a:extLst>
              <a:ext uri="{FF2B5EF4-FFF2-40B4-BE49-F238E27FC236}">
                <a16:creationId xmlns:a16="http://schemas.microsoft.com/office/drawing/2014/main" id="{8C037F86-F578-4841-8283-9C655100D1E8}"/>
              </a:ext>
            </a:extLst>
          </p:cNvPr>
          <p:cNvGrpSpPr>
            <a:grpSpLocks noChangeAspect="1"/>
          </p:cNvGrpSpPr>
          <p:nvPr/>
        </p:nvGrpSpPr>
        <p:grpSpPr>
          <a:xfrm>
            <a:off x="2681359" y="1921017"/>
            <a:ext cx="464117" cy="411121"/>
            <a:chOff x="7160533" y="2638429"/>
            <a:chExt cx="464117" cy="411121"/>
          </a:xfrm>
          <a:solidFill>
            <a:srgbClr val="E52A29"/>
          </a:solidFill>
        </p:grpSpPr>
        <p:sp>
          <p:nvSpPr>
            <p:cNvPr id="49" name="Forme libre : forme 48">
              <a:extLst>
                <a:ext uri="{FF2B5EF4-FFF2-40B4-BE49-F238E27FC236}">
                  <a16:creationId xmlns:a16="http://schemas.microsoft.com/office/drawing/2014/main" id="{26E07B51-577C-4E43-948B-A86EF29A55DD}"/>
                </a:ext>
              </a:extLst>
            </p:cNvPr>
            <p:cNvSpPr/>
            <p:nvPr/>
          </p:nvSpPr>
          <p:spPr>
            <a:xfrm>
              <a:off x="7160533" y="2638429"/>
              <a:ext cx="350403" cy="411121"/>
            </a:xfrm>
            <a:custGeom>
              <a:avLst/>
              <a:gdLst>
                <a:gd name="connsiteX0" fmla="*/ 127609 w 350403"/>
                <a:gd name="connsiteY0" fmla="*/ 343973 h 411121"/>
                <a:gd name="connsiteX1" fmla="*/ 106978 w 350403"/>
                <a:gd name="connsiteY1" fmla="*/ 411122 h 411121"/>
                <a:gd name="connsiteX2" fmla="*/ 117291 w 350403"/>
                <a:gd name="connsiteY2" fmla="*/ 411122 h 411121"/>
                <a:gd name="connsiteX3" fmla="*/ 292818 w 350403"/>
                <a:gd name="connsiteY3" fmla="*/ 331510 h 411121"/>
                <a:gd name="connsiteX4" fmla="*/ 281357 w 350403"/>
                <a:gd name="connsiteY4" fmla="*/ 321464 h 411121"/>
                <a:gd name="connsiteX5" fmla="*/ 127679 w 350403"/>
                <a:gd name="connsiteY5" fmla="*/ 395638 h 411121"/>
                <a:gd name="connsiteX6" fmla="*/ 146921 w 350403"/>
                <a:gd name="connsiteY6" fmla="*/ 333007 h 411121"/>
                <a:gd name="connsiteX7" fmla="*/ 138962 w 350403"/>
                <a:gd name="connsiteY7" fmla="*/ 331159 h 411121"/>
                <a:gd name="connsiteX8" fmla="*/ 15240 w 350403"/>
                <a:gd name="connsiteY8" fmla="*/ 175304 h 411121"/>
                <a:gd name="connsiteX9" fmla="*/ 175289 w 350403"/>
                <a:gd name="connsiteY9" fmla="*/ 15240 h 411121"/>
                <a:gd name="connsiteX10" fmla="*/ 335179 w 350403"/>
                <a:gd name="connsiteY10" fmla="*/ 167917 h 411121"/>
                <a:gd name="connsiteX11" fmla="*/ 350404 w 350403"/>
                <a:gd name="connsiteY11" fmla="*/ 167225 h 411121"/>
                <a:gd name="connsiteX12" fmla="*/ 175289 w 350403"/>
                <a:gd name="connsiteY12" fmla="*/ 0 h 411121"/>
                <a:gd name="connsiteX13" fmla="*/ 0 w 350403"/>
                <a:gd name="connsiteY13" fmla="*/ 175304 h 411121"/>
                <a:gd name="connsiteX14" fmla="*/ 127609 w 350403"/>
                <a:gd name="connsiteY14" fmla="*/ 343973 h 41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403" h="411121">
                  <a:moveTo>
                    <a:pt x="127609" y="343973"/>
                  </a:moveTo>
                  <a:lnTo>
                    <a:pt x="106978" y="411122"/>
                  </a:lnTo>
                  <a:lnTo>
                    <a:pt x="117291" y="411122"/>
                  </a:lnTo>
                  <a:cubicBezTo>
                    <a:pt x="185403" y="411122"/>
                    <a:pt x="248777" y="381755"/>
                    <a:pt x="292818" y="331510"/>
                  </a:cubicBezTo>
                  <a:lnTo>
                    <a:pt x="281357" y="321464"/>
                  </a:lnTo>
                  <a:cubicBezTo>
                    <a:pt x="242428" y="365877"/>
                    <a:pt x="187378" y="392827"/>
                    <a:pt x="127679" y="395638"/>
                  </a:cubicBezTo>
                  <a:lnTo>
                    <a:pt x="146921" y="333007"/>
                  </a:lnTo>
                  <a:lnTo>
                    <a:pt x="138962" y="331159"/>
                  </a:lnTo>
                  <a:cubicBezTo>
                    <a:pt x="67023" y="314448"/>
                    <a:pt x="15240" y="250117"/>
                    <a:pt x="15240" y="175304"/>
                  </a:cubicBezTo>
                  <a:cubicBezTo>
                    <a:pt x="15240" y="86898"/>
                    <a:pt x="86893" y="15240"/>
                    <a:pt x="175289" y="15240"/>
                  </a:cubicBezTo>
                  <a:cubicBezTo>
                    <a:pt x="260940" y="15240"/>
                    <a:pt x="331304" y="82668"/>
                    <a:pt x="335179" y="167917"/>
                  </a:cubicBezTo>
                  <a:lnTo>
                    <a:pt x="350404" y="167225"/>
                  </a:lnTo>
                  <a:cubicBezTo>
                    <a:pt x="346159" y="73846"/>
                    <a:pt x="269097" y="0"/>
                    <a:pt x="175289" y="0"/>
                  </a:cubicBezTo>
                  <a:cubicBezTo>
                    <a:pt x="78476" y="0"/>
                    <a:pt x="0" y="78481"/>
                    <a:pt x="0" y="175304"/>
                  </a:cubicBezTo>
                  <a:cubicBezTo>
                    <a:pt x="0" y="254480"/>
                    <a:pt x="52945" y="322928"/>
                    <a:pt x="127609" y="343973"/>
                  </a:cubicBezTo>
                  <a:close/>
                </a:path>
              </a:pathLst>
            </a:custGeom>
            <a:grpFill/>
            <a:ln w="9525" cap="flat">
              <a:noFill/>
              <a:prstDash val="solid"/>
              <a:miter/>
            </a:ln>
          </p:spPr>
          <p:txBody>
            <a:bodyPr rtlCol="0" anchor="ctr"/>
            <a:lstStyle/>
            <a:p>
              <a:endParaRPr lang="fr-FR" sz="1400">
                <a:solidFill>
                  <a:srgbClr val="E50051"/>
                </a:solidFill>
              </a:endParaRPr>
            </a:p>
          </p:txBody>
        </p:sp>
        <p:sp>
          <p:nvSpPr>
            <p:cNvPr id="50" name="Forme libre : forme 49">
              <a:extLst>
                <a:ext uri="{FF2B5EF4-FFF2-40B4-BE49-F238E27FC236}">
                  <a16:creationId xmlns:a16="http://schemas.microsoft.com/office/drawing/2014/main" id="{08E954BA-7599-4BD3-AC45-74E4D1DE18FF}"/>
                </a:ext>
              </a:extLst>
            </p:cNvPr>
            <p:cNvSpPr/>
            <p:nvPr/>
          </p:nvSpPr>
          <p:spPr>
            <a:xfrm>
              <a:off x="7414050" y="2789730"/>
              <a:ext cx="210600" cy="242882"/>
            </a:xfrm>
            <a:custGeom>
              <a:avLst/>
              <a:gdLst>
                <a:gd name="connsiteX0" fmla="*/ 161675 w 210600"/>
                <a:gd name="connsiteY0" fmla="*/ 241415 h 242882"/>
                <a:gd name="connsiteX1" fmla="*/ 151401 w 210600"/>
                <a:gd name="connsiteY1" fmla="*/ 242327 h 242882"/>
                <a:gd name="connsiteX2" fmla="*/ 907 w 210600"/>
                <a:gd name="connsiteY2" fmla="*/ 119322 h 242882"/>
                <a:gd name="connsiteX3" fmla="*/ 615 w 210600"/>
                <a:gd name="connsiteY3" fmla="*/ 116361 h 242882"/>
                <a:gd name="connsiteX4" fmla="*/ 421 w 210600"/>
                <a:gd name="connsiteY4" fmla="*/ 114622 h 242882"/>
                <a:gd name="connsiteX5" fmla="*/ 95980 w 210600"/>
                <a:gd name="connsiteY5" fmla="*/ 418 h 242882"/>
                <a:gd name="connsiteX6" fmla="*/ 98736 w 210600"/>
                <a:gd name="connsiteY6" fmla="*/ 210 h 242882"/>
                <a:gd name="connsiteX7" fmla="*/ 210185 w 210600"/>
                <a:gd name="connsiteY7" fmla="*/ 95995 h 242882"/>
                <a:gd name="connsiteX8" fmla="*/ 148415 w 210600"/>
                <a:gd name="connsiteY8" fmla="*/ 201378 h 242882"/>
                <a:gd name="connsiteX9" fmla="*/ 145822 w 210600"/>
                <a:gd name="connsiteY9" fmla="*/ 202498 h 242882"/>
                <a:gd name="connsiteX10" fmla="*/ 161675 w 210600"/>
                <a:gd name="connsiteY10" fmla="*/ 241415 h 242882"/>
                <a:gd name="connsiteX11" fmla="*/ 94779 w 210600"/>
                <a:gd name="connsiteY11" fmla="*/ 15861 h 242882"/>
                <a:gd name="connsiteX12" fmla="*/ 15408 w 210600"/>
                <a:gd name="connsiteY12" fmla="*/ 110701 h 242882"/>
                <a:gd name="connsiteX13" fmla="*/ 15600 w 210600"/>
                <a:gd name="connsiteY13" fmla="*/ 113257 h 242882"/>
                <a:gd name="connsiteX14" fmla="*/ 16064 w 210600"/>
                <a:gd name="connsiteY14" fmla="*/ 117717 h 242882"/>
                <a:gd name="connsiteX15" fmla="*/ 139608 w 210600"/>
                <a:gd name="connsiteY15" fmla="*/ 227640 h 242882"/>
                <a:gd name="connsiteX16" fmla="*/ 125660 w 210600"/>
                <a:gd name="connsiteY16" fmla="*/ 193400 h 242882"/>
                <a:gd name="connsiteX17" fmla="*/ 133427 w 210600"/>
                <a:gd name="connsiteY17" fmla="*/ 190855 h 242882"/>
                <a:gd name="connsiteX18" fmla="*/ 195005 w 210600"/>
                <a:gd name="connsiteY18" fmla="*/ 97343 h 242882"/>
                <a:gd name="connsiteX19" fmla="*/ 99887 w 210600"/>
                <a:gd name="connsiteY19" fmla="*/ 15408 h 242882"/>
                <a:gd name="connsiteX20" fmla="*/ 97330 w 210600"/>
                <a:gd name="connsiteY20" fmla="*/ 15598 h 242882"/>
                <a:gd name="connsiteX21" fmla="*/ 94779 w 210600"/>
                <a:gd name="connsiteY21" fmla="*/ 15861 h 24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600" h="242882">
                  <a:moveTo>
                    <a:pt x="161675" y="241415"/>
                  </a:moveTo>
                  <a:lnTo>
                    <a:pt x="151401" y="242327"/>
                  </a:lnTo>
                  <a:cubicBezTo>
                    <a:pt x="75862" y="249042"/>
                    <a:pt x="9095" y="194062"/>
                    <a:pt x="907" y="119322"/>
                  </a:cubicBezTo>
                  <a:lnTo>
                    <a:pt x="615" y="116361"/>
                  </a:lnTo>
                  <a:lnTo>
                    <a:pt x="421" y="114622"/>
                  </a:lnTo>
                  <a:cubicBezTo>
                    <a:pt x="-4732" y="56707"/>
                    <a:pt x="38059" y="5572"/>
                    <a:pt x="95980" y="418"/>
                  </a:cubicBezTo>
                  <a:lnTo>
                    <a:pt x="98736" y="210"/>
                  </a:lnTo>
                  <a:cubicBezTo>
                    <a:pt x="155521" y="-3357"/>
                    <a:pt x="205113" y="38989"/>
                    <a:pt x="210185" y="95995"/>
                  </a:cubicBezTo>
                  <a:cubicBezTo>
                    <a:pt x="214204" y="141302"/>
                    <a:pt x="188738" y="183313"/>
                    <a:pt x="148415" y="201378"/>
                  </a:cubicBezTo>
                  <a:lnTo>
                    <a:pt x="145822" y="202498"/>
                  </a:lnTo>
                  <a:lnTo>
                    <a:pt x="161675" y="241415"/>
                  </a:lnTo>
                  <a:close/>
                  <a:moveTo>
                    <a:pt x="94779" y="15861"/>
                  </a:moveTo>
                  <a:cubicBezTo>
                    <a:pt x="47388" y="21417"/>
                    <a:pt x="12511" y="63096"/>
                    <a:pt x="15408" y="110701"/>
                  </a:cubicBezTo>
                  <a:lnTo>
                    <a:pt x="15600" y="113257"/>
                  </a:lnTo>
                  <a:lnTo>
                    <a:pt x="16064" y="117717"/>
                  </a:lnTo>
                  <a:cubicBezTo>
                    <a:pt x="23146" y="180856"/>
                    <a:pt x="76844" y="227975"/>
                    <a:pt x="139608" y="227640"/>
                  </a:cubicBezTo>
                  <a:lnTo>
                    <a:pt x="125660" y="193400"/>
                  </a:lnTo>
                  <a:lnTo>
                    <a:pt x="133427" y="190855"/>
                  </a:lnTo>
                  <a:cubicBezTo>
                    <a:pt x="172905" y="177916"/>
                    <a:pt x="198724" y="139274"/>
                    <a:pt x="195005" y="97343"/>
                  </a:cubicBezTo>
                  <a:cubicBezTo>
                    <a:pt x="190673" y="48656"/>
                    <a:pt x="148370" y="12471"/>
                    <a:pt x="99887" y="15408"/>
                  </a:cubicBezTo>
                  <a:lnTo>
                    <a:pt x="97330" y="15598"/>
                  </a:lnTo>
                  <a:lnTo>
                    <a:pt x="94779" y="15861"/>
                  </a:lnTo>
                  <a:close/>
                </a:path>
              </a:pathLst>
            </a:custGeom>
            <a:grpFill/>
            <a:ln w="9525" cap="flat">
              <a:noFill/>
              <a:prstDash val="solid"/>
              <a:miter/>
            </a:ln>
          </p:spPr>
          <p:txBody>
            <a:bodyPr rtlCol="0" anchor="ctr"/>
            <a:lstStyle/>
            <a:p>
              <a:endParaRPr lang="fr-FR" sz="1400">
                <a:solidFill>
                  <a:srgbClr val="E50051"/>
                </a:solidFill>
              </a:endParaRPr>
            </a:p>
          </p:txBody>
        </p:sp>
      </p:grpSp>
    </p:spTree>
    <p:extLst>
      <p:ext uri="{BB962C8B-B14F-4D97-AF65-F5344CB8AC3E}">
        <p14:creationId xmlns:p14="http://schemas.microsoft.com/office/powerpoint/2010/main" val="2228518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p:cNvSpPr>
            <a:spLocks noGrp="1"/>
          </p:cNvSpPr>
          <p:nvPr>
            <p:ph type="body" sz="quarter" idx="12"/>
          </p:nvPr>
        </p:nvSpPr>
        <p:spPr>
          <a:xfrm>
            <a:off x="803275" y="443463"/>
            <a:ext cx="10872788" cy="856619"/>
          </a:xfrm>
        </p:spPr>
        <p:txBody>
          <a:bodyPr>
            <a:normAutofit/>
          </a:bodyPr>
          <a:lstStyle/>
          <a:p>
            <a:endParaRPr lang="fr-FR" dirty="0"/>
          </a:p>
          <a:p>
            <a:pPr>
              <a:spcBef>
                <a:spcPts val="0"/>
              </a:spcBef>
            </a:pPr>
            <a:r>
              <a:rPr lang="fr-FR" sz="2400" dirty="0">
                <a:solidFill>
                  <a:srgbClr val="C00000"/>
                </a:solidFill>
                <a:latin typeface="Calibri" panose="020F0502020204030204" pitchFamily="34" charset="0"/>
                <a:cs typeface="Calibri" panose="020F0502020204030204" pitchFamily="34" charset="0"/>
              </a:rPr>
              <a:t>Vidéo de présentation projet contact 360</a:t>
            </a:r>
          </a:p>
          <a:p>
            <a:endParaRPr lang="fr-FR" dirty="0"/>
          </a:p>
        </p:txBody>
      </p:sp>
      <p:sp>
        <p:nvSpPr>
          <p:cNvPr id="12" name="Espace réservé du texte 11"/>
          <p:cNvSpPr>
            <a:spLocks noGrp="1"/>
          </p:cNvSpPr>
          <p:nvPr>
            <p:ph type="body" sz="quarter" idx="14"/>
          </p:nvPr>
        </p:nvSpPr>
        <p:spPr/>
        <p:txBody>
          <a:bodyPr/>
          <a:lstStyle/>
          <a:p>
            <a:endParaRPr lang="fr-FR" dirty="0">
              <a:solidFill>
                <a:srgbClr val="FF0000"/>
              </a:solidFill>
            </a:endParaRPr>
          </a:p>
          <a:p>
            <a:endParaRPr lang="fr-FR" dirty="0"/>
          </a:p>
        </p:txBody>
      </p:sp>
      <p:sp>
        <p:nvSpPr>
          <p:cNvPr id="2" name="Espace réservé du texte 1"/>
          <p:cNvSpPr>
            <a:spLocks noGrp="1"/>
          </p:cNvSpPr>
          <p:nvPr>
            <p:ph type="body" sz="quarter" idx="16"/>
          </p:nvPr>
        </p:nvSpPr>
        <p:spPr>
          <a:xfrm>
            <a:off x="310718" y="640232"/>
            <a:ext cx="439090" cy="411327"/>
          </a:xfrm>
        </p:spPr>
        <p:txBody>
          <a:bodyPr>
            <a:noAutofit/>
          </a:bodyPr>
          <a:lstStyle/>
          <a:p>
            <a:r>
              <a:rPr lang="fr-FR" sz="1800" dirty="0"/>
              <a:t>2</a:t>
            </a:r>
          </a:p>
        </p:txBody>
      </p:sp>
      <p:sp>
        <p:nvSpPr>
          <p:cNvPr id="17" name="Text // Listenebene verringern"/>
          <p:cNvSpPr txBox="1"/>
          <p:nvPr/>
        </p:nvSpPr>
        <p:spPr bwMode="auto">
          <a:xfrm flipV="1">
            <a:off x="-2550904" y="3395995"/>
            <a:ext cx="954334" cy="122507"/>
          </a:xfrm>
          <a:prstGeom prst="rect">
            <a:avLst/>
          </a:prstGeom>
          <a:noFill/>
        </p:spPr>
        <p:txBody>
          <a:bodyPr wrap="square" lIns="0" tIns="0" rIns="0" bIns="0" rtlCol="0">
            <a:noAutofit/>
          </a:bodyPr>
          <a:lstStyle/>
          <a:p>
            <a:pPr marL="0" marR="0" lvl="0" indent="0" algn="r" defTabSz="913814" rtl="0" eaLnBrk="1" fontAlgn="auto" latinLnBrk="0" hangingPunct="1">
              <a:lnSpc>
                <a:spcPct val="100000"/>
              </a:lnSpc>
              <a:spcBef>
                <a:spcPts val="0"/>
              </a:spcBef>
              <a:spcAft>
                <a:spcPts val="0"/>
              </a:spcAft>
              <a:buClrTx/>
              <a:buSzTx/>
              <a:buFontTx/>
              <a:buNone/>
              <a:tabLst/>
              <a:defRPr/>
            </a:pPr>
            <a:endParaRPr lang="fr-FR" sz="999" b="0" baseline="0" noProof="0" dirty="0">
              <a:solidFill>
                <a:schemeClr val="tx1">
                  <a:lumMod val="85000"/>
                  <a:lumOff val="15000"/>
                </a:schemeClr>
              </a:solidFill>
              <a:latin typeface="+mn-lt"/>
            </a:endParaRPr>
          </a:p>
        </p:txBody>
      </p:sp>
      <p:pic>
        <p:nvPicPr>
          <p:cNvPr id="29" name="Image 28"/>
          <p:cNvPicPr>
            <a:picLocks noChangeAspect="1"/>
          </p:cNvPicPr>
          <p:nvPr/>
        </p:nvPicPr>
        <p:blipFill>
          <a:blip r:embed="rId2"/>
          <a:stretch>
            <a:fillRect/>
          </a:stretch>
        </p:blipFill>
        <p:spPr>
          <a:xfrm>
            <a:off x="14771926" y="4453121"/>
            <a:ext cx="606920" cy="553998"/>
          </a:xfrm>
          <a:prstGeom prst="rect">
            <a:avLst/>
          </a:prstGeom>
        </p:spPr>
      </p:pic>
      <p:pic>
        <p:nvPicPr>
          <p:cNvPr id="30" name="Image 29"/>
          <p:cNvPicPr>
            <a:picLocks noChangeAspect="1"/>
          </p:cNvPicPr>
          <p:nvPr/>
        </p:nvPicPr>
        <p:blipFill>
          <a:blip r:embed="rId2"/>
          <a:stretch>
            <a:fillRect/>
          </a:stretch>
        </p:blipFill>
        <p:spPr>
          <a:xfrm>
            <a:off x="12294019" y="5061534"/>
            <a:ext cx="1297302" cy="1962884"/>
          </a:xfrm>
          <a:prstGeom prst="rect">
            <a:avLst/>
          </a:prstGeom>
        </p:spPr>
      </p:pic>
      <p:pic>
        <p:nvPicPr>
          <p:cNvPr id="31" name="Picture 2" descr="Aucune description disponible.">
            <a:extLst>
              <a:ext uri="{FF2B5EF4-FFF2-40B4-BE49-F238E27FC236}">
                <a16:creationId xmlns:a16="http://schemas.microsoft.com/office/drawing/2014/main" id="{587A6757-2066-4AC6-BD69-08212F1481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6E4B0EDE-DF58-4901-BEC9-1B7EE793FB3C}"/>
              </a:ext>
            </a:extLst>
          </p:cNvPr>
          <p:cNvSpPr txBox="1"/>
          <p:nvPr/>
        </p:nvSpPr>
        <p:spPr>
          <a:xfrm>
            <a:off x="10284219" y="5912802"/>
            <a:ext cx="1103313" cy="215444"/>
          </a:xfrm>
          <a:prstGeom prst="rect">
            <a:avLst/>
          </a:prstGeom>
          <a:noFill/>
        </p:spPr>
        <p:txBody>
          <a:bodyPr wrap="square" rtlCol="0">
            <a:spAutoFit/>
          </a:bodyPr>
          <a:lstStyle/>
          <a:p>
            <a:r>
              <a:rPr lang="fr-FR" sz="800" dirty="0"/>
              <a:t>Durée : 1:50</a:t>
            </a:r>
          </a:p>
        </p:txBody>
      </p:sp>
      <p:pic>
        <p:nvPicPr>
          <p:cNvPr id="13" name="Espace réservé du contenu 5">
            <a:hlinkClick r:id="rId4"/>
            <a:extLst>
              <a:ext uri="{FF2B5EF4-FFF2-40B4-BE49-F238E27FC236}">
                <a16:creationId xmlns:a16="http://schemas.microsoft.com/office/drawing/2014/main" id="{3D44886B-E724-49A5-AE3A-6519A1A45210}"/>
              </a:ext>
            </a:extLst>
          </p:cNvPr>
          <p:cNvPicPr>
            <a:picLocks noGrp="1" noChangeAspect="1"/>
          </p:cNvPicPr>
          <p:nvPr>
            <p:ph idx="1"/>
          </p:nvPr>
        </p:nvPicPr>
        <p:blipFill rotWithShape="1">
          <a:blip r:embed="rId5"/>
          <a:srcRect t="1276"/>
          <a:stretch/>
        </p:blipFill>
        <p:spPr>
          <a:xfrm>
            <a:off x="2400594" y="2092960"/>
            <a:ext cx="7163800" cy="3950016"/>
          </a:xfrm>
          <a:prstGeom prst="rect">
            <a:avLst/>
          </a:prstGeom>
          <a:effectLst>
            <a:outerShdw blurRad="63500" sx="102000" sy="102000" algn="ctr" rotWithShape="0">
              <a:prstClr val="black">
                <a:alpha val="40000"/>
              </a:prstClr>
            </a:outerShdw>
          </a:effectLst>
        </p:spPr>
      </p:pic>
      <p:pic>
        <p:nvPicPr>
          <p:cNvPr id="14" name="Picture 13" descr="Résultat de recherche d'images pour &quot;clic&quot;">
            <a:extLst>
              <a:ext uri="{FF2B5EF4-FFF2-40B4-BE49-F238E27FC236}">
                <a16:creationId xmlns:a16="http://schemas.microsoft.com/office/drawing/2014/main" id="{640C0323-1EF1-49AB-A41B-C2F49AA195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77732" y="5912802"/>
            <a:ext cx="538428" cy="53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195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re 1">
            <a:extLst>
              <a:ext uri="{FF2B5EF4-FFF2-40B4-BE49-F238E27FC236}">
                <a16:creationId xmlns:a16="http://schemas.microsoft.com/office/drawing/2014/main" id="{D0CE8F96-8F68-974B-8A84-BF0D150963B1}"/>
              </a:ext>
            </a:extLst>
          </p:cNvPr>
          <p:cNvSpPr txBox="1">
            <a:spLocks/>
          </p:cNvSpPr>
          <p:nvPr/>
        </p:nvSpPr>
        <p:spPr>
          <a:xfrm>
            <a:off x="680975" y="-25716"/>
            <a:ext cx="10515600" cy="952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2400" b="0" i="0" u="none" strike="noStrike" kern="1200" cap="none" spc="0" normalizeH="0" baseline="0" noProof="0" dirty="0">
              <a:ln>
                <a:noFill/>
              </a:ln>
              <a:solidFill>
                <a:srgbClr val="403E51"/>
              </a:solidFill>
              <a:effectLst/>
              <a:uLnTx/>
              <a:uFillTx/>
              <a:latin typeface="Avenir Next Condensed Medium"/>
              <a:ea typeface="+mj-ea"/>
              <a:cs typeface="Calibri" panose="020F0502020204030204" pitchFamily="34" charset="0"/>
            </a:endParaRPr>
          </a:p>
        </p:txBody>
      </p:sp>
      <p:sp>
        <p:nvSpPr>
          <p:cNvPr id="3" name="Espace réservé du texte 2">
            <a:extLst>
              <a:ext uri="{FF2B5EF4-FFF2-40B4-BE49-F238E27FC236}">
                <a16:creationId xmlns:a16="http://schemas.microsoft.com/office/drawing/2014/main" id="{62F1DE99-E7B3-4C61-AFB8-A71C7E48C100}"/>
              </a:ext>
            </a:extLst>
          </p:cNvPr>
          <p:cNvSpPr>
            <a:spLocks noGrp="1"/>
          </p:cNvSpPr>
          <p:nvPr>
            <p:ph type="body" sz="quarter" idx="12"/>
          </p:nvPr>
        </p:nvSpPr>
        <p:spPr>
          <a:xfrm>
            <a:off x="605631" y="236658"/>
            <a:ext cx="10980738" cy="720000"/>
          </a:xfrm>
        </p:spPr>
        <p:txBody>
          <a:bodyPr>
            <a:normAutofit/>
          </a:bodyPr>
          <a:lstStyle/>
          <a:p>
            <a:r>
              <a:rPr lang="fr-FR" sz="2400" dirty="0">
                <a:solidFill>
                  <a:srgbClr val="C00000"/>
                </a:solidFill>
                <a:latin typeface="Calibri" panose="020F0502020204030204" pitchFamily="34" charset="0"/>
                <a:cs typeface="Calibri" panose="020F0502020204030204" pitchFamily="34" charset="0"/>
              </a:rPr>
              <a:t>CONTACTS 360 : Périmètre </a:t>
            </a:r>
          </a:p>
        </p:txBody>
      </p:sp>
      <p:pic>
        <p:nvPicPr>
          <p:cNvPr id="30" name="Picture 2" descr="Aucune description disponible.">
            <a:extLst>
              <a:ext uri="{FF2B5EF4-FFF2-40B4-BE49-F238E27FC236}">
                <a16:creationId xmlns:a16="http://schemas.microsoft.com/office/drawing/2014/main" id="{EFE7230E-55E2-4C8C-8303-75C503A6E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2010E9E9-59D6-46C7-9F5F-5FB7BBA5A916}"/>
              </a:ext>
            </a:extLst>
          </p:cNvPr>
          <p:cNvPicPr>
            <a:picLocks noChangeAspect="1"/>
          </p:cNvPicPr>
          <p:nvPr/>
        </p:nvPicPr>
        <p:blipFill>
          <a:blip r:embed="rId4"/>
          <a:stretch>
            <a:fillRect/>
          </a:stretch>
        </p:blipFill>
        <p:spPr>
          <a:xfrm>
            <a:off x="1804417" y="926784"/>
            <a:ext cx="9393519" cy="5919874"/>
          </a:xfrm>
          <a:prstGeom prst="rect">
            <a:avLst/>
          </a:prstGeom>
        </p:spPr>
      </p:pic>
    </p:spTree>
    <p:extLst>
      <p:ext uri="{BB962C8B-B14F-4D97-AF65-F5344CB8AC3E}">
        <p14:creationId xmlns:p14="http://schemas.microsoft.com/office/powerpoint/2010/main" val="328019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re 1">
            <a:extLst>
              <a:ext uri="{FF2B5EF4-FFF2-40B4-BE49-F238E27FC236}">
                <a16:creationId xmlns:a16="http://schemas.microsoft.com/office/drawing/2014/main" id="{D0CE8F96-8F68-974B-8A84-BF0D150963B1}"/>
              </a:ext>
            </a:extLst>
          </p:cNvPr>
          <p:cNvSpPr txBox="1">
            <a:spLocks/>
          </p:cNvSpPr>
          <p:nvPr/>
        </p:nvSpPr>
        <p:spPr>
          <a:xfrm>
            <a:off x="680975" y="-25716"/>
            <a:ext cx="10515600" cy="952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2400" b="0" i="0" u="none" strike="noStrike" kern="1200" cap="none" spc="0" normalizeH="0" baseline="0" noProof="0" dirty="0">
              <a:ln>
                <a:noFill/>
              </a:ln>
              <a:solidFill>
                <a:srgbClr val="403E51"/>
              </a:solidFill>
              <a:effectLst/>
              <a:uLnTx/>
              <a:uFillTx/>
              <a:latin typeface="Avenir Next Condensed Medium"/>
              <a:ea typeface="+mj-ea"/>
              <a:cs typeface="Calibri" panose="020F0502020204030204" pitchFamily="34" charset="0"/>
            </a:endParaRPr>
          </a:p>
        </p:txBody>
      </p:sp>
      <p:sp>
        <p:nvSpPr>
          <p:cNvPr id="3" name="Espace réservé du texte 2">
            <a:extLst>
              <a:ext uri="{FF2B5EF4-FFF2-40B4-BE49-F238E27FC236}">
                <a16:creationId xmlns:a16="http://schemas.microsoft.com/office/drawing/2014/main" id="{62F1DE99-E7B3-4C61-AFB8-A71C7E48C100}"/>
              </a:ext>
            </a:extLst>
          </p:cNvPr>
          <p:cNvSpPr>
            <a:spLocks noGrp="1"/>
          </p:cNvSpPr>
          <p:nvPr>
            <p:ph type="body" sz="quarter" idx="12"/>
          </p:nvPr>
        </p:nvSpPr>
        <p:spPr>
          <a:xfrm>
            <a:off x="605631" y="236658"/>
            <a:ext cx="10980738" cy="720000"/>
          </a:xfrm>
        </p:spPr>
        <p:txBody>
          <a:bodyPr>
            <a:normAutofit/>
          </a:bodyPr>
          <a:lstStyle/>
          <a:p>
            <a:r>
              <a:rPr lang="fr-FR" sz="2400" dirty="0">
                <a:solidFill>
                  <a:srgbClr val="C00000"/>
                </a:solidFill>
                <a:latin typeface="Calibri" panose="020F0502020204030204" pitchFamily="34" charset="0"/>
                <a:cs typeface="Calibri" panose="020F0502020204030204" pitchFamily="34" charset="0"/>
              </a:rPr>
              <a:t>CONTACTS 360 : Focus sur les contacts restitués</a:t>
            </a:r>
          </a:p>
        </p:txBody>
      </p:sp>
      <p:pic>
        <p:nvPicPr>
          <p:cNvPr id="30" name="Picture 2" descr="Aucune description disponible.">
            <a:extLst>
              <a:ext uri="{FF2B5EF4-FFF2-40B4-BE49-F238E27FC236}">
                <a16:creationId xmlns:a16="http://schemas.microsoft.com/office/drawing/2014/main" id="{EFE7230E-55E2-4C8C-8303-75C503A6E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00AE280-0F02-4FA7-8E93-EEE4D16D8270}"/>
              </a:ext>
            </a:extLst>
          </p:cNvPr>
          <p:cNvPicPr>
            <a:picLocks noChangeAspect="1"/>
          </p:cNvPicPr>
          <p:nvPr/>
        </p:nvPicPr>
        <p:blipFill>
          <a:blip r:embed="rId4"/>
          <a:stretch>
            <a:fillRect/>
          </a:stretch>
        </p:blipFill>
        <p:spPr>
          <a:xfrm>
            <a:off x="1844307" y="926784"/>
            <a:ext cx="9352268" cy="5717886"/>
          </a:xfrm>
          <a:prstGeom prst="rect">
            <a:avLst/>
          </a:prstGeom>
        </p:spPr>
      </p:pic>
    </p:spTree>
    <p:extLst>
      <p:ext uri="{BB962C8B-B14F-4D97-AF65-F5344CB8AC3E}">
        <p14:creationId xmlns:p14="http://schemas.microsoft.com/office/powerpoint/2010/main" val="1385236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dirty="0">
                <a:solidFill>
                  <a:srgbClr val="C00000"/>
                </a:solidFill>
                <a:latin typeface="Calibri" panose="020F0502020204030204" pitchFamily="34" charset="0"/>
                <a:cs typeface="Calibri" panose="020F0502020204030204" pitchFamily="34" charset="0"/>
              </a:rPr>
              <a:t>CONTACTS 360 : Les cas d'usages</a:t>
            </a:r>
          </a:p>
        </p:txBody>
      </p:sp>
      <p:sp>
        <p:nvSpPr>
          <p:cNvPr id="46" name="ZoneTexte 45">
            <a:extLst>
              <a:ext uri="{FF2B5EF4-FFF2-40B4-BE49-F238E27FC236}">
                <a16:creationId xmlns:a16="http://schemas.microsoft.com/office/drawing/2014/main" id="{F8E5B782-9445-9644-39A1-8599B7917F6C}"/>
              </a:ext>
            </a:extLst>
          </p:cNvPr>
          <p:cNvSpPr txBox="1"/>
          <p:nvPr/>
        </p:nvSpPr>
        <p:spPr>
          <a:xfrm>
            <a:off x="134258" y="1487458"/>
            <a:ext cx="119234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400" i="1" dirty="0">
                <a:solidFill>
                  <a:schemeClr val="bg1">
                    <a:lumMod val="50000"/>
                  </a:schemeClr>
                </a:solidFill>
                <a:latin typeface="Avenir Next Condensed Medium"/>
              </a:rPr>
              <a:t>3 usages de Contacts 360 pour appuyer votre efficacité</a:t>
            </a:r>
            <a:endParaRPr lang="fr-FR" sz="2400" i="1" dirty="0">
              <a:solidFill>
                <a:schemeClr val="bg1">
                  <a:lumMod val="50000"/>
                </a:schemeClr>
              </a:solidFill>
              <a:latin typeface="Avenir Next Condensed Medium"/>
              <a:ea typeface="Calibri" panose="020F0502020204030204"/>
              <a:cs typeface="Calibri" panose="020F0502020204030204"/>
            </a:endParaRPr>
          </a:p>
        </p:txBody>
      </p:sp>
      <p:sp>
        <p:nvSpPr>
          <p:cNvPr id="18" name="Rectangle 17">
            <a:extLst>
              <a:ext uri="{FF2B5EF4-FFF2-40B4-BE49-F238E27FC236}">
                <a16:creationId xmlns:a16="http://schemas.microsoft.com/office/drawing/2014/main" id="{832E0223-D570-1947-82F8-AF786C0657E5}"/>
              </a:ext>
            </a:extLst>
          </p:cNvPr>
          <p:cNvSpPr/>
          <p:nvPr/>
        </p:nvSpPr>
        <p:spPr>
          <a:xfrm>
            <a:off x="331915" y="3584237"/>
            <a:ext cx="3636244" cy="2286808"/>
          </a:xfrm>
          <a:prstGeom prst="rect">
            <a:avLst/>
          </a:prstGeom>
          <a:solidFill>
            <a:srgbClr val="F6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Clr>
                <a:srgbClr val="C10000"/>
              </a:buClr>
              <a:buFont typeface="Arial" panose="020B0604020202020204" pitchFamily="34" charset="0"/>
              <a:buChar char="•"/>
            </a:pPr>
            <a:endParaRPr lang="fr-FR" dirty="0">
              <a:solidFill>
                <a:schemeClr val="tx1">
                  <a:lumMod val="50000"/>
                </a:schemeClr>
              </a:solidFill>
              <a:latin typeface="Avenir Next Condensed Medium"/>
              <a:cs typeface="Calibri"/>
            </a:endParaRPr>
          </a:p>
        </p:txBody>
      </p:sp>
      <p:sp>
        <p:nvSpPr>
          <p:cNvPr id="21" name="Rectangle 20">
            <a:extLst>
              <a:ext uri="{FF2B5EF4-FFF2-40B4-BE49-F238E27FC236}">
                <a16:creationId xmlns:a16="http://schemas.microsoft.com/office/drawing/2014/main" id="{350835FF-2B46-254A-A54C-E9C9097B551B}"/>
              </a:ext>
            </a:extLst>
          </p:cNvPr>
          <p:cNvSpPr/>
          <p:nvPr/>
        </p:nvSpPr>
        <p:spPr>
          <a:xfrm>
            <a:off x="4283226" y="3584237"/>
            <a:ext cx="3636244" cy="2286808"/>
          </a:xfrm>
          <a:prstGeom prst="rect">
            <a:avLst/>
          </a:prstGeom>
          <a:solidFill>
            <a:srgbClr val="F6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Clr>
                <a:srgbClr val="C10000"/>
              </a:buClr>
              <a:buFont typeface="Arial" panose="020B0604020202020204" pitchFamily="34" charset="0"/>
              <a:buChar char="•"/>
            </a:pPr>
            <a:endParaRPr lang="fr-FR">
              <a:solidFill>
                <a:schemeClr val="tx1">
                  <a:lumMod val="50000"/>
                </a:schemeClr>
              </a:solidFill>
              <a:latin typeface="Avenir Next Condensed Medium"/>
              <a:cs typeface="Calibri"/>
            </a:endParaRPr>
          </a:p>
        </p:txBody>
      </p:sp>
      <p:sp>
        <p:nvSpPr>
          <p:cNvPr id="23" name="Rectangle 22">
            <a:extLst>
              <a:ext uri="{FF2B5EF4-FFF2-40B4-BE49-F238E27FC236}">
                <a16:creationId xmlns:a16="http://schemas.microsoft.com/office/drawing/2014/main" id="{720B9D04-A673-DF4B-9F17-6E3A82F44788}"/>
              </a:ext>
            </a:extLst>
          </p:cNvPr>
          <p:cNvSpPr/>
          <p:nvPr/>
        </p:nvSpPr>
        <p:spPr>
          <a:xfrm>
            <a:off x="8234537" y="3562943"/>
            <a:ext cx="3636244" cy="2286808"/>
          </a:xfrm>
          <a:prstGeom prst="rect">
            <a:avLst/>
          </a:prstGeom>
          <a:solidFill>
            <a:srgbClr val="F6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Clr>
                <a:srgbClr val="C10000"/>
              </a:buClr>
              <a:buFont typeface="Arial" panose="020B0604020202020204" pitchFamily="34" charset="0"/>
              <a:buChar char="•"/>
            </a:pPr>
            <a:endParaRPr lang="fr-FR">
              <a:solidFill>
                <a:schemeClr val="tx1">
                  <a:lumMod val="50000"/>
                </a:schemeClr>
              </a:solidFill>
              <a:latin typeface="Avenir Next Condensed Medium"/>
              <a:cs typeface="Calibri"/>
            </a:endParaRPr>
          </a:p>
        </p:txBody>
      </p:sp>
      <p:sp>
        <p:nvSpPr>
          <p:cNvPr id="14" name="TextBox 13">
            <a:extLst>
              <a:ext uri="{FF2B5EF4-FFF2-40B4-BE49-F238E27FC236}">
                <a16:creationId xmlns:a16="http://schemas.microsoft.com/office/drawing/2014/main" id="{986D54C3-76E2-8B42-800D-6554B7234AB3}"/>
              </a:ext>
            </a:extLst>
          </p:cNvPr>
          <p:cNvSpPr txBox="1"/>
          <p:nvPr/>
        </p:nvSpPr>
        <p:spPr>
          <a:xfrm>
            <a:off x="4812758" y="4229292"/>
            <a:ext cx="2566484" cy="954107"/>
          </a:xfrm>
          <a:prstGeom prst="rect">
            <a:avLst/>
          </a:prstGeom>
          <a:noFill/>
        </p:spPr>
        <p:txBody>
          <a:bodyPr wrap="square" rtlCol="0">
            <a:spAutoFit/>
          </a:bodyPr>
          <a:lstStyle/>
          <a:p>
            <a:pPr algn="ctr"/>
            <a:r>
              <a:rPr lang="en-FR" sz="2800" b="1">
                <a:solidFill>
                  <a:schemeClr val="accent1">
                    <a:lumMod val="50000"/>
                  </a:schemeClr>
                </a:solidFill>
                <a:latin typeface="Avenir Next Condensed" panose="020B0506020202020204" pitchFamily="34" charset="0"/>
              </a:rPr>
              <a:t>Proactivité</a:t>
            </a:r>
            <a:r>
              <a:rPr lang="en-FR" sz="2800">
                <a:solidFill>
                  <a:schemeClr val="accent1">
                    <a:lumMod val="50000"/>
                  </a:schemeClr>
                </a:solidFill>
                <a:latin typeface="Avenir Next Condensed" panose="020B0506020202020204" pitchFamily="34" charset="0"/>
              </a:rPr>
              <a:t> </a:t>
            </a:r>
            <a:r>
              <a:rPr lang="en-FR" sz="2800" b="1">
                <a:solidFill>
                  <a:schemeClr val="accent1">
                    <a:lumMod val="50000"/>
                  </a:schemeClr>
                </a:solidFill>
                <a:latin typeface="Avenir Next Condensed" panose="020B0506020202020204" pitchFamily="34" charset="0"/>
              </a:rPr>
              <a:t>Commerciale</a:t>
            </a:r>
          </a:p>
        </p:txBody>
      </p:sp>
      <p:sp>
        <p:nvSpPr>
          <p:cNvPr id="15" name="TextBox 14">
            <a:extLst>
              <a:ext uri="{FF2B5EF4-FFF2-40B4-BE49-F238E27FC236}">
                <a16:creationId xmlns:a16="http://schemas.microsoft.com/office/drawing/2014/main" id="{33D513B6-3553-C04A-9BE6-5693ED69C3EE}"/>
              </a:ext>
            </a:extLst>
          </p:cNvPr>
          <p:cNvSpPr txBox="1"/>
          <p:nvPr/>
        </p:nvSpPr>
        <p:spPr>
          <a:xfrm>
            <a:off x="8760005" y="4229292"/>
            <a:ext cx="2584935" cy="954107"/>
          </a:xfrm>
          <a:prstGeom prst="rect">
            <a:avLst/>
          </a:prstGeom>
          <a:noFill/>
        </p:spPr>
        <p:txBody>
          <a:bodyPr wrap="square" rtlCol="0">
            <a:spAutoFit/>
          </a:bodyPr>
          <a:lstStyle/>
          <a:p>
            <a:pPr algn="ctr"/>
            <a:r>
              <a:rPr lang="en-FR" sz="2800" b="1">
                <a:solidFill>
                  <a:schemeClr val="bg1">
                    <a:lumMod val="50000"/>
                  </a:schemeClr>
                </a:solidFill>
                <a:latin typeface="Avenir Next Condensed" panose="020B0506020202020204" pitchFamily="34" charset="0"/>
              </a:rPr>
              <a:t>Continuité</a:t>
            </a:r>
            <a:r>
              <a:rPr lang="en-FR" sz="2800">
                <a:solidFill>
                  <a:schemeClr val="bg1">
                    <a:lumMod val="50000"/>
                  </a:schemeClr>
                </a:solidFill>
                <a:latin typeface="Avenir Next Condensed" panose="020B0506020202020204" pitchFamily="34" charset="0"/>
              </a:rPr>
              <a:t> </a:t>
            </a:r>
            <a:r>
              <a:rPr lang="en-FR" sz="2800" b="1">
                <a:solidFill>
                  <a:schemeClr val="bg1">
                    <a:lumMod val="50000"/>
                  </a:schemeClr>
                </a:solidFill>
                <a:latin typeface="Avenir Next Condensed" panose="020B0506020202020204" pitchFamily="34" charset="0"/>
              </a:rPr>
              <a:t>de</a:t>
            </a:r>
            <a:r>
              <a:rPr lang="en-FR" sz="2800">
                <a:solidFill>
                  <a:schemeClr val="bg1">
                    <a:lumMod val="50000"/>
                  </a:schemeClr>
                </a:solidFill>
                <a:latin typeface="Avenir Next Condensed" panose="020B0506020202020204" pitchFamily="34" charset="0"/>
              </a:rPr>
              <a:t> </a:t>
            </a:r>
            <a:r>
              <a:rPr lang="en-FR" sz="2800" b="1">
                <a:solidFill>
                  <a:schemeClr val="bg1">
                    <a:lumMod val="50000"/>
                  </a:schemeClr>
                </a:solidFill>
                <a:latin typeface="Avenir Next Condensed" panose="020B0506020202020204" pitchFamily="34" charset="0"/>
              </a:rPr>
              <a:t>la</a:t>
            </a:r>
            <a:r>
              <a:rPr lang="en-FR" sz="2800">
                <a:solidFill>
                  <a:schemeClr val="bg1">
                    <a:lumMod val="50000"/>
                  </a:schemeClr>
                </a:solidFill>
                <a:latin typeface="Avenir Next Condensed" panose="020B0506020202020204" pitchFamily="34" charset="0"/>
              </a:rPr>
              <a:t> </a:t>
            </a:r>
            <a:r>
              <a:rPr lang="en-FR" sz="2800" b="1">
                <a:solidFill>
                  <a:schemeClr val="bg1">
                    <a:lumMod val="50000"/>
                  </a:schemeClr>
                </a:solidFill>
                <a:latin typeface="Avenir Next Condensed" panose="020B0506020202020204" pitchFamily="34" charset="0"/>
              </a:rPr>
              <a:t>relation</a:t>
            </a:r>
            <a:r>
              <a:rPr lang="en-FR" sz="2800">
                <a:solidFill>
                  <a:schemeClr val="bg1">
                    <a:lumMod val="50000"/>
                  </a:schemeClr>
                </a:solidFill>
                <a:latin typeface="Avenir Next Condensed" panose="020B0506020202020204" pitchFamily="34" charset="0"/>
              </a:rPr>
              <a:t> </a:t>
            </a:r>
          </a:p>
        </p:txBody>
      </p:sp>
      <p:sp>
        <p:nvSpPr>
          <p:cNvPr id="2" name="TextBox 1">
            <a:extLst>
              <a:ext uri="{FF2B5EF4-FFF2-40B4-BE49-F238E27FC236}">
                <a16:creationId xmlns:a16="http://schemas.microsoft.com/office/drawing/2014/main" id="{81535228-C92D-0B44-8250-8143424E475F}"/>
              </a:ext>
            </a:extLst>
          </p:cNvPr>
          <p:cNvSpPr txBox="1"/>
          <p:nvPr/>
        </p:nvSpPr>
        <p:spPr>
          <a:xfrm>
            <a:off x="943454" y="4229293"/>
            <a:ext cx="2413165" cy="1384995"/>
          </a:xfrm>
          <a:prstGeom prst="rect">
            <a:avLst/>
          </a:prstGeom>
          <a:noFill/>
        </p:spPr>
        <p:txBody>
          <a:bodyPr wrap="square" lIns="91440" tIns="45720" rIns="91440" bIns="45720" rtlCol="0" anchor="t">
            <a:spAutoFit/>
          </a:bodyPr>
          <a:lstStyle/>
          <a:p>
            <a:pPr algn="ctr"/>
            <a:r>
              <a:rPr lang="en-FR" sz="2800" b="1" dirty="0">
                <a:solidFill>
                  <a:srgbClr val="E5000C"/>
                </a:solidFill>
                <a:latin typeface="Avenir Next Condensed"/>
              </a:rPr>
              <a:t>Préparation de l’entretien  </a:t>
            </a:r>
            <a:endParaRPr lang="en-FR" sz="2800" b="1" dirty="0">
              <a:solidFill>
                <a:srgbClr val="E5000C"/>
              </a:solidFill>
              <a:latin typeface="Avenir Next Condensed" panose="020B0506020202020204" pitchFamily="34" charset="0"/>
            </a:endParaRPr>
          </a:p>
        </p:txBody>
      </p:sp>
      <p:pic>
        <p:nvPicPr>
          <p:cNvPr id="8" name="Picture 7" descr="Graphical user interface, application&#10;&#10;Description automatically generated">
            <a:extLst>
              <a:ext uri="{FF2B5EF4-FFF2-40B4-BE49-F238E27FC236}">
                <a16:creationId xmlns:a16="http://schemas.microsoft.com/office/drawing/2014/main" id="{459CFC0C-8749-7D43-8FB4-9697D286A06A}"/>
              </a:ext>
            </a:extLst>
          </p:cNvPr>
          <p:cNvPicPr>
            <a:picLocks noChangeAspect="1"/>
          </p:cNvPicPr>
          <p:nvPr/>
        </p:nvPicPr>
        <p:blipFill>
          <a:blip r:embed="rId2"/>
          <a:stretch>
            <a:fillRect/>
          </a:stretch>
        </p:blipFill>
        <p:spPr>
          <a:xfrm>
            <a:off x="744943" y="2220032"/>
            <a:ext cx="2646711" cy="1579027"/>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id="{0CEE2B65-0CCE-A94A-A753-9028E7E78370}"/>
              </a:ext>
            </a:extLst>
          </p:cNvPr>
          <p:cNvPicPr>
            <a:picLocks noChangeAspect="1"/>
          </p:cNvPicPr>
          <p:nvPr/>
        </p:nvPicPr>
        <p:blipFill>
          <a:blip r:embed="rId3"/>
          <a:stretch>
            <a:fillRect/>
          </a:stretch>
        </p:blipFill>
        <p:spPr>
          <a:xfrm>
            <a:off x="5074407" y="2424204"/>
            <a:ext cx="2053882" cy="1316591"/>
          </a:xfrm>
          <a:prstGeom prst="rect">
            <a:avLst/>
          </a:prstGeom>
        </p:spPr>
      </p:pic>
      <p:pic>
        <p:nvPicPr>
          <p:cNvPr id="17" name="Picture 16" descr="Icon&#10;&#10;Description automatically generated">
            <a:extLst>
              <a:ext uri="{FF2B5EF4-FFF2-40B4-BE49-F238E27FC236}">
                <a16:creationId xmlns:a16="http://schemas.microsoft.com/office/drawing/2014/main" id="{E838CF0B-C956-8441-BFBF-1C91E5766117}"/>
              </a:ext>
            </a:extLst>
          </p:cNvPr>
          <p:cNvPicPr>
            <a:picLocks noChangeAspect="1"/>
          </p:cNvPicPr>
          <p:nvPr/>
        </p:nvPicPr>
        <p:blipFill>
          <a:blip r:embed="rId4"/>
          <a:stretch>
            <a:fillRect/>
          </a:stretch>
        </p:blipFill>
        <p:spPr>
          <a:xfrm>
            <a:off x="9025718" y="2424204"/>
            <a:ext cx="1671875" cy="1234482"/>
          </a:xfrm>
          <a:prstGeom prst="rect">
            <a:avLst/>
          </a:prstGeom>
        </p:spPr>
      </p:pic>
      <p:pic>
        <p:nvPicPr>
          <p:cNvPr id="16" name="Picture 2" descr="Aucune description disponible.">
            <a:extLst>
              <a:ext uri="{FF2B5EF4-FFF2-40B4-BE49-F238E27FC236}">
                <a16:creationId xmlns:a16="http://schemas.microsoft.com/office/drawing/2014/main" id="{D4DD4317-AD3F-4EFC-B335-E2541578EB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94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re 1">
            <a:extLst>
              <a:ext uri="{FF2B5EF4-FFF2-40B4-BE49-F238E27FC236}">
                <a16:creationId xmlns:a16="http://schemas.microsoft.com/office/drawing/2014/main" id="{D0CE8F96-8F68-974B-8A84-BF0D150963B1}"/>
              </a:ext>
            </a:extLst>
          </p:cNvPr>
          <p:cNvSpPr txBox="1">
            <a:spLocks/>
          </p:cNvSpPr>
          <p:nvPr/>
        </p:nvSpPr>
        <p:spPr>
          <a:xfrm>
            <a:off x="608402" y="71045"/>
            <a:ext cx="12087981" cy="952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Calibri" panose="020F0502020204030204" pitchFamily="34" charset="0"/>
                <a:ea typeface="+mj-ea"/>
                <a:cs typeface="Calibri" panose="020F0502020204030204" pitchFamily="34" charset="0"/>
              </a:defRPr>
            </a:lvl1pPr>
          </a:lstStyle>
          <a:p>
            <a:endParaRPr lang="fr-FR" sz="1800" dirty="0">
              <a:solidFill>
                <a:srgbClr val="403E51"/>
              </a:solidFill>
              <a:latin typeface="Montserrat"/>
              <a:ea typeface="+mn-ea"/>
              <a:cs typeface="+mn-cs"/>
            </a:endParaRPr>
          </a:p>
        </p:txBody>
      </p:sp>
      <p:sp>
        <p:nvSpPr>
          <p:cNvPr id="2" name="Rectangle 1">
            <a:extLst>
              <a:ext uri="{FF2B5EF4-FFF2-40B4-BE49-F238E27FC236}">
                <a16:creationId xmlns:a16="http://schemas.microsoft.com/office/drawing/2014/main" id="{31157AC0-9C8B-06DC-B0DD-A7EB88E6C9E2}"/>
              </a:ext>
            </a:extLst>
          </p:cNvPr>
          <p:cNvSpPr/>
          <p:nvPr/>
        </p:nvSpPr>
        <p:spPr>
          <a:xfrm>
            <a:off x="430109" y="5671557"/>
            <a:ext cx="11120911" cy="662497"/>
          </a:xfrm>
          <a:prstGeom prst="rect">
            <a:avLst/>
          </a:prstGeom>
          <a:solidFill>
            <a:srgbClr val="F6F9F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sz="1800" kern="1200">
              <a:solidFill>
                <a:srgbClr val="FFFFFF"/>
              </a:solidFill>
              <a:latin typeface="Avenir Next Condensed Medium"/>
            </a:endParaRPr>
          </a:p>
        </p:txBody>
      </p:sp>
      <p:sp>
        <p:nvSpPr>
          <p:cNvPr id="5" name="ZoneTexte 4">
            <a:extLst>
              <a:ext uri="{FF2B5EF4-FFF2-40B4-BE49-F238E27FC236}">
                <a16:creationId xmlns:a16="http://schemas.microsoft.com/office/drawing/2014/main" id="{6CE894CC-E7FB-DB93-13DA-855517C3707A}"/>
              </a:ext>
            </a:extLst>
          </p:cNvPr>
          <p:cNvSpPr txBox="1"/>
          <p:nvPr/>
        </p:nvSpPr>
        <p:spPr>
          <a:xfrm>
            <a:off x="1097786" y="2069107"/>
            <a:ext cx="645977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b="1" dirty="0">
                <a:solidFill>
                  <a:srgbClr val="C00000"/>
                </a:solidFill>
                <a:latin typeface="Avenir Next Condensed Medium"/>
                <a:cs typeface="Calibri"/>
              </a:rPr>
              <a:t>Gain de Temps  </a:t>
            </a:r>
            <a:r>
              <a:rPr lang="fr-FR" sz="1600" dirty="0">
                <a:latin typeface="Avenir Next Condensed Medium"/>
                <a:cs typeface="Calibri"/>
              </a:rPr>
              <a:t>– J'accède à tous les contacts d'une relation bancaire, </a:t>
            </a:r>
            <a:r>
              <a:rPr lang="fr-FR" sz="1600" b="1" dirty="0">
                <a:latin typeface="Avenir Next Condensed Medium"/>
                <a:cs typeface="Calibri"/>
              </a:rPr>
              <a:t>quel que soit le canal et l'interlocuteur</a:t>
            </a:r>
          </a:p>
          <a:p>
            <a:endParaRPr lang="fr-FR" sz="1600" b="1" dirty="0">
              <a:solidFill>
                <a:srgbClr val="000000"/>
              </a:solidFill>
              <a:latin typeface="Avenir Next Condensed Medium"/>
              <a:cs typeface="Calibri"/>
            </a:endParaRPr>
          </a:p>
          <a:p>
            <a:r>
              <a:rPr lang="fr-FR" sz="1600" b="1" dirty="0">
                <a:solidFill>
                  <a:srgbClr val="C00000"/>
                </a:solidFill>
                <a:latin typeface="Avenir Next Condensed Medium"/>
                <a:cs typeface="Calibri"/>
              </a:rPr>
              <a:t>Efficacité Commerciale </a:t>
            </a:r>
            <a:r>
              <a:rPr lang="fr-FR" sz="1600" dirty="0">
                <a:latin typeface="Avenir Next Condensed Medium"/>
                <a:cs typeface="Calibri"/>
              </a:rPr>
              <a:t>– J’optimise ma préparation grâce à l'</a:t>
            </a:r>
            <a:r>
              <a:rPr lang="fr-FR" sz="1600" b="1" dirty="0">
                <a:latin typeface="Avenir Next Condensed Medium"/>
                <a:cs typeface="Calibri"/>
              </a:rPr>
              <a:t>accès rapide aux CRE, ciblés</a:t>
            </a:r>
            <a:r>
              <a:rPr lang="fr-FR" sz="1600" dirty="0">
                <a:latin typeface="Avenir Next Condensed Medium"/>
                <a:cs typeface="Calibri"/>
              </a:rPr>
              <a:t> par mes recherches</a:t>
            </a:r>
          </a:p>
          <a:p>
            <a:endParaRPr lang="fr-FR" sz="1600" dirty="0">
              <a:solidFill>
                <a:srgbClr val="000000"/>
              </a:solidFill>
              <a:latin typeface="Avenir Next Condensed Medium"/>
              <a:ea typeface="+mn-lt"/>
              <a:cs typeface="+mn-lt"/>
            </a:endParaRPr>
          </a:p>
          <a:p>
            <a:r>
              <a:rPr lang="fr-FR" sz="1600" b="1" dirty="0">
                <a:solidFill>
                  <a:srgbClr val="C00000"/>
                </a:solidFill>
                <a:latin typeface="Avenir Next Condensed Medium"/>
                <a:ea typeface="+mn-lt"/>
                <a:cs typeface="+mn-lt"/>
              </a:rPr>
              <a:t>Pertinence Commerciale</a:t>
            </a:r>
            <a:r>
              <a:rPr lang="fr-FR" sz="1600" b="1" dirty="0">
                <a:latin typeface="Avenir Next Condensed Medium"/>
                <a:ea typeface="+mn-lt"/>
                <a:cs typeface="+mn-lt"/>
              </a:rPr>
              <a:t> </a:t>
            </a:r>
            <a:r>
              <a:rPr lang="fr-FR" sz="1600" dirty="0">
                <a:latin typeface="Avenir Next Condensed Medium"/>
                <a:ea typeface="+mn-lt"/>
                <a:cs typeface="+mn-lt"/>
              </a:rPr>
              <a:t>– J'effectue des recherches de contacts ciblées grâce à l'utilisation des </a:t>
            </a:r>
            <a:r>
              <a:rPr lang="fr-FR" sz="1600" b="1" dirty="0">
                <a:latin typeface="Avenir Next Condensed Medium"/>
                <a:ea typeface="+mn-lt"/>
                <a:cs typeface="+mn-lt"/>
              </a:rPr>
              <a:t>filtres prédéfinis et des mots clés</a:t>
            </a:r>
            <a:endParaRPr lang="en-US" sz="1600" dirty="0">
              <a:latin typeface="Avenir Next Condensed Medium"/>
              <a:ea typeface="+mn-lt"/>
              <a:cs typeface="+mn-lt"/>
            </a:endParaRPr>
          </a:p>
          <a:p>
            <a:endParaRPr lang="fr-FR" sz="1600" dirty="0">
              <a:latin typeface="Avenir Next Condensed Medium"/>
              <a:ea typeface="+mn-lt"/>
              <a:cs typeface="+mn-lt"/>
            </a:endParaRPr>
          </a:p>
          <a:p>
            <a:r>
              <a:rPr lang="fr-FR" sz="1600" b="1" dirty="0">
                <a:solidFill>
                  <a:srgbClr val="C00000"/>
                </a:solidFill>
                <a:latin typeface="Avenir Next Condensed Medium"/>
                <a:cs typeface="Calibri"/>
              </a:rPr>
              <a:t>Excellence Relationnelle et Connaissance Client </a:t>
            </a:r>
            <a:r>
              <a:rPr lang="fr-FR" sz="1600" dirty="0">
                <a:latin typeface="Avenir Next Condensed Medium"/>
                <a:cs typeface="Calibri"/>
              </a:rPr>
              <a:t>– </a:t>
            </a:r>
            <a:r>
              <a:rPr lang="fr-FR" sz="1600" dirty="0">
                <a:latin typeface="Avenir Next Condensed Medium"/>
                <a:ea typeface="+mn-lt"/>
                <a:cs typeface="+mn-lt"/>
              </a:rPr>
              <a:t>J'ai une meilleure connaissance de mon client grâce au </a:t>
            </a:r>
            <a:r>
              <a:rPr lang="fr-FR" sz="1600" b="1" dirty="0">
                <a:latin typeface="Avenir Next Condensed Medium"/>
                <a:ea typeface="+mn-lt"/>
                <a:cs typeface="+mn-lt"/>
              </a:rPr>
              <a:t>partage d'informations avec l</a:t>
            </a:r>
            <a:r>
              <a:rPr lang="fr-FR" sz="1600" dirty="0">
                <a:latin typeface="Avenir Next Condensed Medium"/>
                <a:ea typeface="+mn-lt"/>
                <a:cs typeface="+mn-lt"/>
              </a:rPr>
              <a:t>'</a:t>
            </a:r>
            <a:r>
              <a:rPr lang="fr-FR" sz="1600" b="1" dirty="0">
                <a:latin typeface="Avenir Next Condensed Medium"/>
                <a:ea typeface="+mn-lt"/>
                <a:cs typeface="+mn-lt"/>
              </a:rPr>
              <a:t>ensemble des interlocuteurs de la relation</a:t>
            </a:r>
            <a:r>
              <a:rPr lang="fr-FR" sz="1600" dirty="0">
                <a:latin typeface="Avenir Next Condensed Medium"/>
                <a:ea typeface="+mn-lt"/>
                <a:cs typeface="+mn-lt"/>
              </a:rPr>
              <a:t> (mon agence, CRC, services supports)</a:t>
            </a:r>
            <a:endParaRPr lang="fr-FR" sz="1600" dirty="0">
              <a:latin typeface="Avenir Next Condensed Medium"/>
              <a:cs typeface="Calibri"/>
            </a:endParaRPr>
          </a:p>
          <a:p>
            <a:endParaRPr lang="fr-FR" sz="1600" dirty="0">
              <a:latin typeface="Avenir Next Condensed Medium"/>
              <a:cs typeface="Calibri"/>
            </a:endParaRPr>
          </a:p>
        </p:txBody>
      </p:sp>
      <p:cxnSp>
        <p:nvCxnSpPr>
          <p:cNvPr id="9" name="Straight Connector 8">
            <a:extLst>
              <a:ext uri="{FF2B5EF4-FFF2-40B4-BE49-F238E27FC236}">
                <a16:creationId xmlns:a16="http://schemas.microsoft.com/office/drawing/2014/main" id="{E39704F6-31AB-9AF1-7EE2-A0D285D072D3}"/>
              </a:ext>
            </a:extLst>
          </p:cNvPr>
          <p:cNvCxnSpPr>
            <a:cxnSpLocks/>
          </p:cNvCxnSpPr>
          <p:nvPr/>
        </p:nvCxnSpPr>
        <p:spPr>
          <a:xfrm flipH="1" flipV="1">
            <a:off x="859909" y="1861116"/>
            <a:ext cx="12095" cy="3349593"/>
          </a:xfrm>
          <a:prstGeom prst="line">
            <a:avLst/>
          </a:prstGeom>
          <a:ln w="19050">
            <a:solidFill>
              <a:srgbClr val="BFBFBF"/>
            </a:solidFill>
            <a:prstDash val="sysDash"/>
            <a:bevel/>
          </a:ln>
        </p:spPr>
      </p:cxnSp>
      <p:grpSp>
        <p:nvGrpSpPr>
          <p:cNvPr id="11" name="Group 29">
            <a:extLst>
              <a:ext uri="{FF2B5EF4-FFF2-40B4-BE49-F238E27FC236}">
                <a16:creationId xmlns:a16="http://schemas.microsoft.com/office/drawing/2014/main" id="{CDF6F723-9C5A-C394-C2DE-2AA214FB8080}"/>
              </a:ext>
            </a:extLst>
          </p:cNvPr>
          <p:cNvGrpSpPr/>
          <p:nvPr/>
        </p:nvGrpSpPr>
        <p:grpSpPr>
          <a:xfrm>
            <a:off x="652866" y="2084231"/>
            <a:ext cx="428333" cy="423552"/>
            <a:chOff x="625112" y="2193952"/>
            <a:chExt cx="417492" cy="421142"/>
          </a:xfrm>
        </p:grpSpPr>
        <p:sp>
          <p:nvSpPr>
            <p:cNvPr id="17" name="Oval 3">
              <a:extLst>
                <a:ext uri="{FF2B5EF4-FFF2-40B4-BE49-F238E27FC236}">
                  <a16:creationId xmlns:a16="http://schemas.microsoft.com/office/drawing/2014/main" id="{5657894D-939B-2108-856D-C9B6D7B694E8}"/>
                </a:ext>
              </a:extLst>
            </p:cNvPr>
            <p:cNvSpPr/>
            <p:nvPr/>
          </p:nvSpPr>
          <p:spPr>
            <a:xfrm>
              <a:off x="625112" y="2193952"/>
              <a:ext cx="417492" cy="4211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18" name="Graphic 8" descr="Hourglass Finished with solid fill">
              <a:extLst>
                <a:ext uri="{FF2B5EF4-FFF2-40B4-BE49-F238E27FC236}">
                  <a16:creationId xmlns:a16="http://schemas.microsoft.com/office/drawing/2014/main" id="{9C0E9004-4A6D-7990-9EDA-102E7D4B4B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1422" y="2227410"/>
              <a:ext cx="324872" cy="324872"/>
            </a:xfrm>
            <a:prstGeom prst="rect">
              <a:avLst/>
            </a:prstGeom>
          </p:spPr>
        </p:pic>
      </p:grpSp>
      <p:grpSp>
        <p:nvGrpSpPr>
          <p:cNvPr id="13" name="Group 26">
            <a:extLst>
              <a:ext uri="{FF2B5EF4-FFF2-40B4-BE49-F238E27FC236}">
                <a16:creationId xmlns:a16="http://schemas.microsoft.com/office/drawing/2014/main" id="{3C601F03-6A09-EE78-AF8C-813A7DC79777}"/>
              </a:ext>
            </a:extLst>
          </p:cNvPr>
          <p:cNvGrpSpPr/>
          <p:nvPr/>
        </p:nvGrpSpPr>
        <p:grpSpPr>
          <a:xfrm>
            <a:off x="652866" y="2742754"/>
            <a:ext cx="428342" cy="413403"/>
            <a:chOff x="1072085" y="1743816"/>
            <a:chExt cx="743808" cy="757673"/>
          </a:xfrm>
        </p:grpSpPr>
        <p:sp>
          <p:nvSpPr>
            <p:cNvPr id="21" name="Oval 24">
              <a:extLst>
                <a:ext uri="{FF2B5EF4-FFF2-40B4-BE49-F238E27FC236}">
                  <a16:creationId xmlns:a16="http://schemas.microsoft.com/office/drawing/2014/main" id="{530C1FAE-555A-FB90-362C-0E6DAF168297}"/>
                </a:ext>
              </a:extLst>
            </p:cNvPr>
            <p:cNvSpPr/>
            <p:nvPr/>
          </p:nvSpPr>
          <p:spPr>
            <a:xfrm>
              <a:off x="1072085" y="1743816"/>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22" name="Graphic 13" descr="Bullseye with solid fill">
              <a:extLst>
                <a:ext uri="{FF2B5EF4-FFF2-40B4-BE49-F238E27FC236}">
                  <a16:creationId xmlns:a16="http://schemas.microsoft.com/office/drawing/2014/main" id="{2AAE5C14-0317-BEF8-1E1A-18BDFDBC75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2881" y="1835849"/>
              <a:ext cx="551049" cy="551049"/>
            </a:xfrm>
            <a:prstGeom prst="rect">
              <a:avLst/>
            </a:prstGeom>
          </p:spPr>
        </p:pic>
      </p:grpSp>
      <p:grpSp>
        <p:nvGrpSpPr>
          <p:cNvPr id="15" name="Group 33">
            <a:extLst>
              <a:ext uri="{FF2B5EF4-FFF2-40B4-BE49-F238E27FC236}">
                <a16:creationId xmlns:a16="http://schemas.microsoft.com/office/drawing/2014/main" id="{86F3A654-0E06-E4E4-4D14-22860931F171}"/>
              </a:ext>
            </a:extLst>
          </p:cNvPr>
          <p:cNvGrpSpPr/>
          <p:nvPr/>
        </p:nvGrpSpPr>
        <p:grpSpPr>
          <a:xfrm>
            <a:off x="661938" y="3496610"/>
            <a:ext cx="402480" cy="413402"/>
            <a:chOff x="2060361" y="1679457"/>
            <a:chExt cx="743808" cy="757673"/>
          </a:xfrm>
        </p:grpSpPr>
        <p:sp>
          <p:nvSpPr>
            <p:cNvPr id="25" name="Oval 27">
              <a:extLst>
                <a:ext uri="{FF2B5EF4-FFF2-40B4-BE49-F238E27FC236}">
                  <a16:creationId xmlns:a16="http://schemas.microsoft.com/office/drawing/2014/main" id="{842D21D0-C1BD-E34C-8F63-835498F23586}"/>
                </a:ext>
              </a:extLst>
            </p:cNvPr>
            <p:cNvSpPr/>
            <p:nvPr/>
          </p:nvSpPr>
          <p:spPr>
            <a:xfrm>
              <a:off x="2060361" y="1679457"/>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26" name="Graphic 22" descr="Document with solid fill">
              <a:extLst>
                <a:ext uri="{FF2B5EF4-FFF2-40B4-BE49-F238E27FC236}">
                  <a16:creationId xmlns:a16="http://schemas.microsoft.com/office/drawing/2014/main" id="{B63BF907-0467-6045-9449-B30B0F8553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78460" y="1794961"/>
              <a:ext cx="521196" cy="521196"/>
            </a:xfrm>
            <a:prstGeom prst="rect">
              <a:avLst/>
            </a:prstGeom>
          </p:spPr>
        </p:pic>
      </p:grpSp>
      <p:grpSp>
        <p:nvGrpSpPr>
          <p:cNvPr id="19" name="Group 34">
            <a:extLst>
              <a:ext uri="{FF2B5EF4-FFF2-40B4-BE49-F238E27FC236}">
                <a16:creationId xmlns:a16="http://schemas.microsoft.com/office/drawing/2014/main" id="{9D7A5362-218F-44F8-42B8-E6C523925BE3}"/>
              </a:ext>
            </a:extLst>
          </p:cNvPr>
          <p:cNvGrpSpPr/>
          <p:nvPr/>
        </p:nvGrpSpPr>
        <p:grpSpPr>
          <a:xfrm>
            <a:off x="643795" y="4240614"/>
            <a:ext cx="441745" cy="438112"/>
            <a:chOff x="3207097" y="1717825"/>
            <a:chExt cx="743808" cy="757673"/>
          </a:xfrm>
        </p:grpSpPr>
        <p:sp>
          <p:nvSpPr>
            <p:cNvPr id="29" name="Oval 31">
              <a:extLst>
                <a:ext uri="{FF2B5EF4-FFF2-40B4-BE49-F238E27FC236}">
                  <a16:creationId xmlns:a16="http://schemas.microsoft.com/office/drawing/2014/main" id="{5B4EFF5B-4B23-549F-16DE-399D787F7F75}"/>
                </a:ext>
              </a:extLst>
            </p:cNvPr>
            <p:cNvSpPr/>
            <p:nvPr/>
          </p:nvSpPr>
          <p:spPr>
            <a:xfrm>
              <a:off x="3207097" y="1717825"/>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31" name="Graphic 25" descr="Handshake with solid fill">
              <a:extLst>
                <a:ext uri="{FF2B5EF4-FFF2-40B4-BE49-F238E27FC236}">
                  <a16:creationId xmlns:a16="http://schemas.microsoft.com/office/drawing/2014/main" id="{4D57AAC4-3DA2-C56F-33DD-91AF92F78C9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86133" y="1831470"/>
              <a:ext cx="585736" cy="585736"/>
            </a:xfrm>
            <a:prstGeom prst="rect">
              <a:avLst/>
            </a:prstGeom>
          </p:spPr>
        </p:pic>
      </p:grpSp>
      <p:sp>
        <p:nvSpPr>
          <p:cNvPr id="23" name="TextBox 20">
            <a:extLst>
              <a:ext uri="{FF2B5EF4-FFF2-40B4-BE49-F238E27FC236}">
                <a16:creationId xmlns:a16="http://schemas.microsoft.com/office/drawing/2014/main" id="{9C2CC4A4-66B3-F364-F8FF-14B36913984C}"/>
              </a:ext>
            </a:extLst>
          </p:cNvPr>
          <p:cNvSpPr txBox="1"/>
          <p:nvPr/>
        </p:nvSpPr>
        <p:spPr>
          <a:xfrm>
            <a:off x="-463689" y="1401231"/>
            <a:ext cx="12908506" cy="369332"/>
          </a:xfrm>
          <a:prstGeom prst="rect">
            <a:avLst/>
          </a:prstGeom>
          <a:noFill/>
        </p:spPr>
        <p:txBody>
          <a:bodyPr wrap="square" lIns="91440" tIns="45720" rIns="91440" bIns="45720" rtlCol="0" anchor="t">
            <a:spAutoFit/>
          </a:bodyPr>
          <a:lstStyle/>
          <a:p>
            <a:pPr algn="ctr" defTabSz="914377">
              <a:defRPr/>
            </a:pPr>
            <a:r>
              <a:rPr lang="fr-FR" b="1" dirty="0">
                <a:solidFill>
                  <a:schemeClr val="tx1">
                    <a:lumMod val="50000"/>
                  </a:schemeClr>
                </a:solidFill>
                <a:latin typeface="Calibri Light" panose="020F0302020204030204"/>
              </a:rPr>
              <a:t>                   </a:t>
            </a:r>
            <a:r>
              <a:rPr lang="fr-FR" b="1" dirty="0">
                <a:solidFill>
                  <a:schemeClr val="tx1">
                    <a:lumMod val="50000"/>
                  </a:schemeClr>
                </a:solidFill>
                <a:latin typeface="Avenir Next Condensed Medium"/>
              </a:rPr>
              <a:t>    La plus-value Contacts 360 lors de la </a:t>
            </a:r>
            <a:r>
              <a:rPr lang="fr-FR" b="1" dirty="0">
                <a:solidFill>
                  <a:schemeClr val="tx1">
                    <a:lumMod val="50000"/>
                  </a:schemeClr>
                </a:solidFill>
                <a:latin typeface="Avenir Next Condensed Medium"/>
                <a:ea typeface="+mn-lt"/>
                <a:cs typeface="+mn-lt"/>
              </a:rPr>
              <a:t>préparation de mes entretiens en face à face ou à distance</a:t>
            </a:r>
            <a:endParaRPr lang="fr-FR" b="1" dirty="0">
              <a:solidFill>
                <a:schemeClr val="tx1">
                  <a:lumMod val="50000"/>
                </a:schemeClr>
              </a:solidFill>
              <a:latin typeface="Avenir Next Condensed Medium"/>
              <a:cs typeface="Calibri Light"/>
            </a:endParaRPr>
          </a:p>
        </p:txBody>
      </p:sp>
      <p:sp>
        <p:nvSpPr>
          <p:cNvPr id="35" name="ZoneTexte 34">
            <a:extLst>
              <a:ext uri="{FF2B5EF4-FFF2-40B4-BE49-F238E27FC236}">
                <a16:creationId xmlns:a16="http://schemas.microsoft.com/office/drawing/2014/main" id="{45F1C94E-1157-D49C-18DF-DE05A60B56C5}"/>
              </a:ext>
            </a:extLst>
          </p:cNvPr>
          <p:cNvSpPr txBox="1"/>
          <p:nvPr/>
        </p:nvSpPr>
        <p:spPr>
          <a:xfrm>
            <a:off x="1007865" y="5797277"/>
            <a:ext cx="10245491"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600" dirty="0">
                <a:solidFill>
                  <a:schemeClr val="tx1">
                    <a:lumMod val="95000"/>
                    <a:lumOff val="5000"/>
                  </a:schemeClr>
                </a:solidFill>
                <a:latin typeface="Avenir Next Condensed Medium"/>
                <a:ea typeface="+mn-lt"/>
                <a:cs typeface="+mn-lt"/>
              </a:rPr>
              <a:t>Grâce à Contacts 360 je suis plus efficace lors de la préparation de mes entretiens et améliore la satisfaction des mes clients </a:t>
            </a:r>
            <a:endParaRPr lang="en-US" sz="1600" dirty="0">
              <a:solidFill>
                <a:schemeClr val="tx1">
                  <a:lumMod val="95000"/>
                  <a:lumOff val="5000"/>
                </a:schemeClr>
              </a:solidFill>
              <a:latin typeface="Avenir Next Condensed Medium"/>
              <a:ea typeface="+mn-lt"/>
              <a:cs typeface="+mn-lt"/>
            </a:endParaRPr>
          </a:p>
          <a:p>
            <a:pPr algn="ctr"/>
            <a:endParaRPr lang="fr-FR" dirty="0">
              <a:latin typeface="Avenir Next Condensed Medium"/>
              <a:ea typeface="+mn-lt"/>
              <a:cs typeface="+mn-lt"/>
            </a:endParaRPr>
          </a:p>
          <a:p>
            <a:pPr algn="ctr"/>
            <a:endParaRPr lang="fr-FR" dirty="0">
              <a:latin typeface="Avenir Next Condensed Medium"/>
              <a:cs typeface="Calibri"/>
            </a:endParaRPr>
          </a:p>
        </p:txBody>
      </p:sp>
      <p:sp>
        <p:nvSpPr>
          <p:cNvPr id="6" name="Espace réservé du texte 5">
            <a:extLst>
              <a:ext uri="{FF2B5EF4-FFF2-40B4-BE49-F238E27FC236}">
                <a16:creationId xmlns:a16="http://schemas.microsoft.com/office/drawing/2014/main" id="{9E269E15-1BC4-493D-A8B7-1AC675A50B03}"/>
              </a:ext>
            </a:extLst>
          </p:cNvPr>
          <p:cNvSpPr>
            <a:spLocks noGrp="1"/>
          </p:cNvSpPr>
          <p:nvPr>
            <p:ph type="body" sz="quarter" idx="12"/>
          </p:nvPr>
        </p:nvSpPr>
        <p:spPr/>
        <p:txBody>
          <a:bodyPr/>
          <a:lstStyle/>
          <a:p>
            <a:r>
              <a:rPr lang="fr-FR" sz="2400" dirty="0">
                <a:solidFill>
                  <a:srgbClr val="C00000"/>
                </a:solidFill>
                <a:latin typeface="Calibri" panose="020F0502020204030204" pitchFamily="34" charset="0"/>
                <a:cs typeface="Calibri" panose="020F0502020204030204" pitchFamily="34" charset="0"/>
              </a:rPr>
              <a:t>CONTACTS 360 </a:t>
            </a:r>
            <a:r>
              <a:rPr lang="fr-FR" dirty="0">
                <a:solidFill>
                  <a:srgbClr val="403E51"/>
                </a:solidFill>
                <a:latin typeface="Avenir Next Condensed Medium"/>
              </a:rPr>
              <a:t>: </a:t>
            </a:r>
            <a:r>
              <a:rPr lang="fr-FR" b="0" dirty="0">
                <a:solidFill>
                  <a:srgbClr val="403E51"/>
                </a:solidFill>
                <a:latin typeface="Avenir Next Condensed Medium"/>
              </a:rPr>
              <a:t>Bénéfices et vidéo cas d’usages : </a:t>
            </a:r>
            <a:r>
              <a:rPr lang="fr-FR" dirty="0">
                <a:solidFill>
                  <a:srgbClr val="D00000"/>
                </a:solidFill>
                <a:latin typeface="Avenir Next Condensed Medium"/>
              </a:rPr>
              <a:t>Préparation d’entretien </a:t>
            </a:r>
            <a:r>
              <a:rPr lang="fr-FR" b="0" u="sng" dirty="0">
                <a:solidFill>
                  <a:srgbClr val="403E51"/>
                </a:solidFill>
                <a:latin typeface="Avenir Next Condensed Medium"/>
              </a:rPr>
              <a:t>(2:00)</a:t>
            </a:r>
            <a:endParaRPr lang="fr-FR" b="0" dirty="0">
              <a:latin typeface="Calibri"/>
              <a:ea typeface="Calibri"/>
              <a:cs typeface="Calibri"/>
            </a:endParaRPr>
          </a:p>
        </p:txBody>
      </p:sp>
      <p:pic>
        <p:nvPicPr>
          <p:cNvPr id="27" name="Picture 2" descr="Aucune description disponible.">
            <a:extLst>
              <a:ext uri="{FF2B5EF4-FFF2-40B4-BE49-F238E27FC236}">
                <a16:creationId xmlns:a16="http://schemas.microsoft.com/office/drawing/2014/main" id="{C9F5D47E-CC43-4C75-B995-688AF43854D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hlinkClick r:id="rId12"/>
            <a:extLst>
              <a:ext uri="{FF2B5EF4-FFF2-40B4-BE49-F238E27FC236}">
                <a16:creationId xmlns:a16="http://schemas.microsoft.com/office/drawing/2014/main" id="{DDA002CD-3942-480E-8D5C-7D89DBFC8B38}"/>
              </a:ext>
            </a:extLst>
          </p:cNvPr>
          <p:cNvPicPr>
            <a:picLocks noChangeAspect="1"/>
          </p:cNvPicPr>
          <p:nvPr/>
        </p:nvPicPr>
        <p:blipFill rotWithShape="1">
          <a:blip r:embed="rId13"/>
          <a:srcRect t="1803"/>
          <a:stretch/>
        </p:blipFill>
        <p:spPr>
          <a:xfrm>
            <a:off x="7921864" y="2280512"/>
            <a:ext cx="3945458" cy="2432196"/>
          </a:xfrm>
          <a:prstGeom prst="rect">
            <a:avLst/>
          </a:prstGeom>
          <a:effectLst>
            <a:outerShdw blurRad="63500" sx="102000" sy="102000" algn="ctr" rotWithShape="0">
              <a:prstClr val="black">
                <a:alpha val="40000"/>
              </a:prstClr>
            </a:outerShdw>
          </a:effectLst>
        </p:spPr>
      </p:pic>
      <p:pic>
        <p:nvPicPr>
          <p:cNvPr id="24" name="Picture 13" descr="Résultat de recherche d'images pour &quot;clic&quot;">
            <a:extLst>
              <a:ext uri="{FF2B5EF4-FFF2-40B4-BE49-F238E27FC236}">
                <a16:creationId xmlns:a16="http://schemas.microsoft.com/office/drawing/2014/main" id="{E963A7DA-ADB1-4D20-973E-3B72F6D7BC7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232052" y="4594579"/>
            <a:ext cx="538428" cy="53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393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157AC0-9C8B-06DC-B0DD-A7EB88E6C9E2}"/>
              </a:ext>
            </a:extLst>
          </p:cNvPr>
          <p:cNvSpPr/>
          <p:nvPr/>
        </p:nvSpPr>
        <p:spPr>
          <a:xfrm>
            <a:off x="622876" y="5601409"/>
            <a:ext cx="11120911" cy="88309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sz="1800" kern="1200">
              <a:solidFill>
                <a:srgbClr val="FFFFFF"/>
              </a:solidFill>
              <a:latin typeface="Avenir Next Condensed Medium"/>
            </a:endParaRPr>
          </a:p>
        </p:txBody>
      </p:sp>
      <p:sp>
        <p:nvSpPr>
          <p:cNvPr id="23" name="TextBox 20">
            <a:extLst>
              <a:ext uri="{FF2B5EF4-FFF2-40B4-BE49-F238E27FC236}">
                <a16:creationId xmlns:a16="http://schemas.microsoft.com/office/drawing/2014/main" id="{9C2CC4A4-66B3-F364-F8FF-14B36913984C}"/>
              </a:ext>
            </a:extLst>
          </p:cNvPr>
          <p:cNvSpPr txBox="1"/>
          <p:nvPr/>
        </p:nvSpPr>
        <p:spPr>
          <a:xfrm>
            <a:off x="-552128" y="1167433"/>
            <a:ext cx="12908506" cy="646331"/>
          </a:xfrm>
          <a:prstGeom prst="rect">
            <a:avLst/>
          </a:prstGeom>
          <a:noFill/>
        </p:spPr>
        <p:txBody>
          <a:bodyPr wrap="square" lIns="91440" tIns="45720" rIns="91440" bIns="45720" rtlCol="0" anchor="t">
            <a:spAutoFit/>
          </a:bodyPr>
          <a:lstStyle/>
          <a:p>
            <a:pPr algn="ctr" defTabSz="914377">
              <a:defRPr/>
            </a:pPr>
            <a:r>
              <a:rPr lang="fr-FR" b="1">
                <a:solidFill>
                  <a:schemeClr val="tx1">
                    <a:lumMod val="50000"/>
                  </a:schemeClr>
                </a:solidFill>
                <a:latin typeface="Calibri Light" panose="020F0302020204030204"/>
              </a:rPr>
              <a:t>                   </a:t>
            </a:r>
            <a:r>
              <a:rPr lang="fr-FR" b="1">
                <a:solidFill>
                  <a:schemeClr val="tx1">
                    <a:lumMod val="50000"/>
                  </a:schemeClr>
                </a:solidFill>
                <a:latin typeface="Avenir Next Condensed Medium"/>
              </a:rPr>
              <a:t>   La plus-value Contacts 360 lors de la préparation de mes appels sortants (phoning)</a:t>
            </a:r>
            <a:endParaRPr lang="fr-FR" b="1">
              <a:solidFill>
                <a:schemeClr val="tx1">
                  <a:lumMod val="50000"/>
                </a:schemeClr>
              </a:solidFill>
              <a:ea typeface="+mn-lt"/>
              <a:cs typeface="+mn-lt"/>
            </a:endParaRPr>
          </a:p>
          <a:p>
            <a:pPr algn="ctr" defTabSz="914377">
              <a:defRPr/>
            </a:pPr>
            <a:endParaRPr lang="fr-FR" b="1">
              <a:latin typeface="Avenir Next Condensed Medium"/>
              <a:ea typeface="Calibri"/>
              <a:cs typeface="Calibri"/>
            </a:endParaRPr>
          </a:p>
        </p:txBody>
      </p:sp>
      <p:sp>
        <p:nvSpPr>
          <p:cNvPr id="35" name="ZoneTexte 34">
            <a:extLst>
              <a:ext uri="{FF2B5EF4-FFF2-40B4-BE49-F238E27FC236}">
                <a16:creationId xmlns:a16="http://schemas.microsoft.com/office/drawing/2014/main" id="{45F1C94E-1157-D49C-18DF-DE05A60B56C5}"/>
              </a:ext>
            </a:extLst>
          </p:cNvPr>
          <p:cNvSpPr txBox="1"/>
          <p:nvPr/>
        </p:nvSpPr>
        <p:spPr>
          <a:xfrm>
            <a:off x="779379" y="5661339"/>
            <a:ext cx="102454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600" dirty="0">
                <a:solidFill>
                  <a:schemeClr val="tx1">
                    <a:lumMod val="95000"/>
                    <a:lumOff val="5000"/>
                  </a:schemeClr>
                </a:solidFill>
                <a:latin typeface="Avenir Next Condensed Medium"/>
                <a:ea typeface="+mn-lt"/>
                <a:cs typeface="+mn-lt"/>
              </a:rPr>
              <a:t>Grâce à CONTACTS 360 je prépare plus efficacement mes actions de phoning en ciblant bien les attentes de mon client et en personnalisant mes appels les rendant plus qualitatifs.</a:t>
            </a:r>
            <a:endParaRPr lang="en-US" sz="1600" dirty="0">
              <a:solidFill>
                <a:schemeClr val="tx1">
                  <a:lumMod val="95000"/>
                  <a:lumOff val="5000"/>
                </a:schemeClr>
              </a:solidFill>
              <a:ea typeface="+mn-lt"/>
              <a:cs typeface="+mn-lt"/>
            </a:endParaRPr>
          </a:p>
          <a:p>
            <a:pPr algn="ctr"/>
            <a:r>
              <a:rPr lang="fr-FR" sz="1600" dirty="0">
                <a:solidFill>
                  <a:schemeClr val="tx1">
                    <a:lumMod val="95000"/>
                    <a:lumOff val="5000"/>
                  </a:schemeClr>
                </a:solidFill>
                <a:latin typeface="Avenir Next Condensed Medium"/>
                <a:ea typeface="+mn-lt"/>
                <a:cs typeface="+mn-lt"/>
              </a:rPr>
              <a:t>Résultat, j’ai de meilleures chances d’obtenir des </a:t>
            </a:r>
            <a:r>
              <a:rPr lang="fr-FR" sz="1600" dirty="0" err="1">
                <a:solidFill>
                  <a:schemeClr val="tx1">
                    <a:lumMod val="95000"/>
                    <a:lumOff val="5000"/>
                  </a:schemeClr>
                </a:solidFill>
                <a:latin typeface="Avenir Next Condensed Medium"/>
                <a:ea typeface="+mn-lt"/>
                <a:cs typeface="+mn-lt"/>
              </a:rPr>
              <a:t>RDVs</a:t>
            </a:r>
            <a:r>
              <a:rPr lang="fr-FR" sz="1600" dirty="0">
                <a:solidFill>
                  <a:schemeClr val="tx1">
                    <a:lumMod val="95000"/>
                    <a:lumOff val="5000"/>
                  </a:schemeClr>
                </a:solidFill>
                <a:latin typeface="Avenir Next Condensed Medium"/>
                <a:ea typeface="+mn-lt"/>
                <a:cs typeface="+mn-lt"/>
              </a:rPr>
              <a:t>.</a:t>
            </a:r>
            <a:endParaRPr lang="fr-FR" dirty="0"/>
          </a:p>
        </p:txBody>
      </p:sp>
      <p:sp>
        <p:nvSpPr>
          <p:cNvPr id="3" name="ZoneTexte 2">
            <a:extLst>
              <a:ext uri="{FF2B5EF4-FFF2-40B4-BE49-F238E27FC236}">
                <a16:creationId xmlns:a16="http://schemas.microsoft.com/office/drawing/2014/main" id="{4E892D4E-9B3A-3D15-D5EC-5D79E54F4973}"/>
              </a:ext>
            </a:extLst>
          </p:cNvPr>
          <p:cNvSpPr txBox="1"/>
          <p:nvPr/>
        </p:nvSpPr>
        <p:spPr>
          <a:xfrm>
            <a:off x="1379035" y="2240155"/>
            <a:ext cx="593368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400">
              <a:cs typeface="Calibri"/>
            </a:endParaRPr>
          </a:p>
          <a:p>
            <a:endParaRPr lang="fr-FR" sz="1600">
              <a:cs typeface="Calibri"/>
            </a:endParaRPr>
          </a:p>
        </p:txBody>
      </p:sp>
      <p:sp>
        <p:nvSpPr>
          <p:cNvPr id="6" name="ZoneTexte 9">
            <a:extLst>
              <a:ext uri="{FF2B5EF4-FFF2-40B4-BE49-F238E27FC236}">
                <a16:creationId xmlns:a16="http://schemas.microsoft.com/office/drawing/2014/main" id="{DC427195-2ABE-19DD-DD26-EE7A98EAEA03}"/>
              </a:ext>
            </a:extLst>
          </p:cNvPr>
          <p:cNvSpPr txBox="1"/>
          <p:nvPr/>
        </p:nvSpPr>
        <p:spPr>
          <a:xfrm>
            <a:off x="1090796" y="1868389"/>
            <a:ext cx="631538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b="1" dirty="0">
                <a:solidFill>
                  <a:srgbClr val="C00000"/>
                </a:solidFill>
                <a:latin typeface="Avenir Next Condensed Medium"/>
                <a:cs typeface="Calibri"/>
              </a:rPr>
              <a:t>Efficacité Commerciale</a:t>
            </a:r>
            <a:r>
              <a:rPr lang="fr-FR" sz="1600" dirty="0">
                <a:solidFill>
                  <a:srgbClr val="C00000"/>
                </a:solidFill>
                <a:latin typeface="Avenir Next Condensed Medium"/>
                <a:cs typeface="Calibri"/>
              </a:rPr>
              <a:t> </a:t>
            </a:r>
            <a:r>
              <a:rPr lang="fr-FR" sz="1600" dirty="0">
                <a:latin typeface="Avenir Next Condensed Medium"/>
                <a:cs typeface="Calibri"/>
              </a:rPr>
              <a:t>– Je travaille le </a:t>
            </a:r>
            <a:r>
              <a:rPr lang="fr-FR" sz="1600" b="1" dirty="0">
                <a:latin typeface="Avenir Next Condensed Medium"/>
                <a:cs typeface="Calibri"/>
              </a:rPr>
              <a:t>potentiel de conquête et développement de mon portefeuille </a:t>
            </a:r>
            <a:r>
              <a:rPr lang="fr-FR" sz="1600" dirty="0">
                <a:latin typeface="Avenir Next Condensed Medium"/>
                <a:cs typeface="Calibri"/>
              </a:rPr>
              <a:t>et identifie plus simplement les différents </a:t>
            </a:r>
            <a:r>
              <a:rPr lang="fr-FR" sz="1600" b="1" dirty="0">
                <a:latin typeface="Avenir Next Condensed Medium"/>
                <a:cs typeface="Calibri"/>
              </a:rPr>
              <a:t>motifs de contacts</a:t>
            </a:r>
          </a:p>
          <a:p>
            <a:endParaRPr lang="fr-FR" sz="1600" dirty="0">
              <a:latin typeface="Avenir Next Condensed Medium"/>
              <a:cs typeface="Calibri"/>
            </a:endParaRPr>
          </a:p>
          <a:p>
            <a:r>
              <a:rPr lang="fr-FR" sz="1600" b="1" dirty="0">
                <a:solidFill>
                  <a:srgbClr val="C00000"/>
                </a:solidFill>
                <a:latin typeface="Avenir Next Condensed Medium"/>
                <a:ea typeface="+mn-lt"/>
                <a:cs typeface="+mn-lt"/>
              </a:rPr>
              <a:t>Excellence Relationnelle et Connaissance Client </a:t>
            </a:r>
            <a:r>
              <a:rPr lang="fr-FR" sz="1600" b="1" dirty="0">
                <a:solidFill>
                  <a:srgbClr val="C00000"/>
                </a:solidFill>
                <a:latin typeface="Avenir Next Condensed Medium"/>
                <a:cs typeface="Calibri"/>
              </a:rPr>
              <a:t> </a:t>
            </a:r>
            <a:r>
              <a:rPr lang="fr-FR" sz="1600" dirty="0">
                <a:latin typeface="Avenir Next Condensed Medium"/>
                <a:cs typeface="Calibri"/>
              </a:rPr>
              <a:t>– </a:t>
            </a:r>
            <a:r>
              <a:rPr lang="fr-FR" sz="1600" dirty="0">
                <a:latin typeface="Avenir Next Condensed Medium"/>
                <a:ea typeface="+mn-lt"/>
                <a:cs typeface="+mn-lt"/>
              </a:rPr>
              <a:t>J’ai une meilleure connaissance de mon client grâce au </a:t>
            </a:r>
            <a:r>
              <a:rPr lang="fr-FR" sz="1600" b="1" dirty="0">
                <a:latin typeface="Avenir Next Condensed Medium"/>
                <a:ea typeface="+mn-lt"/>
                <a:cs typeface="+mn-lt"/>
              </a:rPr>
              <a:t>partage d'informations entre les interlocuteurs de la relation</a:t>
            </a:r>
            <a:r>
              <a:rPr lang="fr-FR" sz="1600" dirty="0">
                <a:latin typeface="Avenir Next Condensed Medium"/>
                <a:ea typeface="+mn-lt"/>
                <a:cs typeface="+mn-lt"/>
              </a:rPr>
              <a:t> (mon agence, CRC, services supports)</a:t>
            </a:r>
            <a:endParaRPr lang="fr-FR" sz="1600" b="1" dirty="0">
              <a:latin typeface="Avenir Next Condensed Medium"/>
              <a:ea typeface="+mn-lt"/>
              <a:cs typeface="+mn-lt"/>
            </a:endParaRPr>
          </a:p>
          <a:p>
            <a:endParaRPr lang="fr-FR" sz="1600" b="1" dirty="0">
              <a:latin typeface="Avenir Next Condensed Medium"/>
              <a:ea typeface="+mn-lt"/>
              <a:cs typeface="+mn-lt"/>
            </a:endParaRPr>
          </a:p>
          <a:p>
            <a:r>
              <a:rPr lang="fr-FR" sz="1600" b="1" dirty="0">
                <a:solidFill>
                  <a:srgbClr val="C00000"/>
                </a:solidFill>
                <a:latin typeface="Avenir Next Condensed Medium"/>
                <a:ea typeface="+mn-lt"/>
                <a:cs typeface="+mn-lt"/>
              </a:rPr>
              <a:t>Intensité de la Relation</a:t>
            </a:r>
            <a:r>
              <a:rPr lang="fr-FR" sz="1600" b="1" dirty="0">
                <a:latin typeface="Avenir Next Condensed Medium"/>
                <a:ea typeface="+mn-lt"/>
                <a:cs typeface="+mn-lt"/>
              </a:rPr>
              <a:t> – </a:t>
            </a:r>
            <a:r>
              <a:rPr lang="fr-FR" sz="1600" dirty="0">
                <a:latin typeface="Avenir Next Condensed Medium"/>
                <a:ea typeface="+mn-lt"/>
                <a:cs typeface="+mn-lt"/>
              </a:rPr>
              <a:t>L'historique des données de Contacts 360 facilite</a:t>
            </a:r>
            <a:r>
              <a:rPr lang="fr-FR" sz="1600" b="1" dirty="0">
                <a:latin typeface="Avenir Next Condensed Medium"/>
                <a:ea typeface="+mn-lt"/>
                <a:cs typeface="+mn-lt"/>
              </a:rPr>
              <a:t> ma proactivité pour contacter le client. </a:t>
            </a:r>
            <a:r>
              <a:rPr lang="fr-FR" sz="1600" dirty="0">
                <a:latin typeface="Avenir Next Condensed Medium"/>
                <a:ea typeface="+mn-lt"/>
                <a:cs typeface="+mn-lt"/>
              </a:rPr>
              <a:t>Je connais ses habitudes d’appels (jour de la semaine) et le nombre de ses sollicitations annuelles.</a:t>
            </a:r>
          </a:p>
          <a:p>
            <a:endParaRPr lang="fr-FR" sz="1600" b="1" dirty="0">
              <a:solidFill>
                <a:srgbClr val="000000"/>
              </a:solidFill>
              <a:latin typeface="Avenir Next Condensed Medium"/>
              <a:ea typeface="+mn-lt"/>
              <a:cs typeface="+mn-lt"/>
            </a:endParaRPr>
          </a:p>
          <a:p>
            <a:r>
              <a:rPr lang="fr-FR" sz="1600" b="1" dirty="0">
                <a:solidFill>
                  <a:srgbClr val="C00000"/>
                </a:solidFill>
                <a:latin typeface="Avenir Next Condensed Medium"/>
                <a:ea typeface="+mn-lt"/>
                <a:cs typeface="+mn-lt"/>
              </a:rPr>
              <a:t>Personnalisation</a:t>
            </a:r>
            <a:r>
              <a:rPr lang="fr-FR" sz="1600" b="1" dirty="0">
                <a:latin typeface="Avenir Next Condensed Medium"/>
                <a:ea typeface="+mn-lt"/>
                <a:cs typeface="+mn-lt"/>
              </a:rPr>
              <a:t> – </a:t>
            </a:r>
            <a:r>
              <a:rPr lang="fr-FR" sz="1600" dirty="0">
                <a:latin typeface="Avenir Next Condensed Medium"/>
                <a:ea typeface="+mn-lt"/>
                <a:cs typeface="+mn-lt"/>
              </a:rPr>
              <a:t>Les indicateurs d'informations de contacts permettent d'être</a:t>
            </a:r>
            <a:r>
              <a:rPr lang="fr-FR" sz="1600" b="1" dirty="0">
                <a:latin typeface="Avenir Next Condensed Medium"/>
                <a:ea typeface="+mn-lt"/>
                <a:cs typeface="+mn-lt"/>
              </a:rPr>
              <a:t> plus pertinent dans ma démarche de mise en relation </a:t>
            </a:r>
          </a:p>
        </p:txBody>
      </p:sp>
      <p:cxnSp>
        <p:nvCxnSpPr>
          <p:cNvPr id="25" name="Straight Connector 24">
            <a:extLst>
              <a:ext uri="{FF2B5EF4-FFF2-40B4-BE49-F238E27FC236}">
                <a16:creationId xmlns:a16="http://schemas.microsoft.com/office/drawing/2014/main" id="{1809C9A5-B7F3-8645-9D22-BF53B8BD6B0B}"/>
              </a:ext>
            </a:extLst>
          </p:cNvPr>
          <p:cNvCxnSpPr>
            <a:cxnSpLocks/>
          </p:cNvCxnSpPr>
          <p:nvPr/>
        </p:nvCxnSpPr>
        <p:spPr>
          <a:xfrm flipH="1" flipV="1">
            <a:off x="860393" y="1648918"/>
            <a:ext cx="16686" cy="3890602"/>
          </a:xfrm>
          <a:prstGeom prst="line">
            <a:avLst/>
          </a:prstGeom>
          <a:ln w="19050">
            <a:solidFill>
              <a:srgbClr val="BFBFBF"/>
            </a:solidFill>
            <a:prstDash val="sysDash"/>
            <a:bevel/>
          </a:ln>
        </p:spPr>
      </p:cxnSp>
      <p:grpSp>
        <p:nvGrpSpPr>
          <p:cNvPr id="10" name="Group 13">
            <a:extLst>
              <a:ext uri="{FF2B5EF4-FFF2-40B4-BE49-F238E27FC236}">
                <a16:creationId xmlns:a16="http://schemas.microsoft.com/office/drawing/2014/main" id="{DA8C23E3-65E2-E339-3680-95B6649E46F1}"/>
              </a:ext>
            </a:extLst>
          </p:cNvPr>
          <p:cNvGrpSpPr/>
          <p:nvPr/>
        </p:nvGrpSpPr>
        <p:grpSpPr>
          <a:xfrm>
            <a:off x="622876" y="4112422"/>
            <a:ext cx="441746" cy="428598"/>
            <a:chOff x="2124479" y="1698039"/>
            <a:chExt cx="743808" cy="757673"/>
          </a:xfrm>
        </p:grpSpPr>
        <p:sp>
          <p:nvSpPr>
            <p:cNvPr id="36" name="Oval 33">
              <a:extLst>
                <a:ext uri="{FF2B5EF4-FFF2-40B4-BE49-F238E27FC236}">
                  <a16:creationId xmlns:a16="http://schemas.microsoft.com/office/drawing/2014/main" id="{A30B1AEC-AED5-E19E-430D-9CD0E75A456E}"/>
                </a:ext>
              </a:extLst>
            </p:cNvPr>
            <p:cNvSpPr/>
            <p:nvPr/>
          </p:nvSpPr>
          <p:spPr>
            <a:xfrm>
              <a:off x="2124479" y="1698039"/>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R"/>
            </a:p>
          </p:txBody>
        </p:sp>
        <p:pic>
          <p:nvPicPr>
            <p:cNvPr id="38" name="Graphic 6" descr="Moon and stars with solid fill">
              <a:extLst>
                <a:ext uri="{FF2B5EF4-FFF2-40B4-BE49-F238E27FC236}">
                  <a16:creationId xmlns:a16="http://schemas.microsoft.com/office/drawing/2014/main" id="{05B71AD6-03F6-DF6D-ADD0-778BB16BC6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0197" y="1791839"/>
              <a:ext cx="563385" cy="563385"/>
            </a:xfrm>
            <a:prstGeom prst="rect">
              <a:avLst/>
            </a:prstGeom>
          </p:spPr>
        </p:pic>
      </p:grpSp>
      <p:grpSp>
        <p:nvGrpSpPr>
          <p:cNvPr id="12" name="Group 11">
            <a:extLst>
              <a:ext uri="{FF2B5EF4-FFF2-40B4-BE49-F238E27FC236}">
                <a16:creationId xmlns:a16="http://schemas.microsoft.com/office/drawing/2014/main" id="{57019505-B52B-C958-1FEF-F5F0B4DEC747}"/>
              </a:ext>
            </a:extLst>
          </p:cNvPr>
          <p:cNvGrpSpPr/>
          <p:nvPr/>
        </p:nvGrpSpPr>
        <p:grpSpPr>
          <a:xfrm>
            <a:off x="622877" y="4871836"/>
            <a:ext cx="441745" cy="418937"/>
            <a:chOff x="4247091" y="1727866"/>
            <a:chExt cx="743808" cy="757673"/>
          </a:xfrm>
        </p:grpSpPr>
        <p:sp>
          <p:nvSpPr>
            <p:cNvPr id="40" name="Oval 34">
              <a:extLst>
                <a:ext uri="{FF2B5EF4-FFF2-40B4-BE49-F238E27FC236}">
                  <a16:creationId xmlns:a16="http://schemas.microsoft.com/office/drawing/2014/main" id="{225CF3E6-D1E4-646D-43BF-30FA36BD5E64}"/>
                </a:ext>
              </a:extLst>
            </p:cNvPr>
            <p:cNvSpPr/>
            <p:nvPr/>
          </p:nvSpPr>
          <p:spPr>
            <a:xfrm>
              <a:off x="4247091" y="1727866"/>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R"/>
            </a:p>
          </p:txBody>
        </p:sp>
        <p:pic>
          <p:nvPicPr>
            <p:cNvPr id="41" name="Graphic 10" descr="Magnifying glass with solid fill">
              <a:extLst>
                <a:ext uri="{FF2B5EF4-FFF2-40B4-BE49-F238E27FC236}">
                  <a16:creationId xmlns:a16="http://schemas.microsoft.com/office/drawing/2014/main" id="{0AAB1332-3F6B-DE2D-BF3A-490E6003D1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6831" y="1804434"/>
              <a:ext cx="563190" cy="563190"/>
            </a:xfrm>
            <a:prstGeom prst="rect">
              <a:avLst/>
            </a:prstGeom>
          </p:spPr>
        </p:pic>
      </p:grpSp>
      <p:grpSp>
        <p:nvGrpSpPr>
          <p:cNvPr id="14" name="Group 35">
            <a:extLst>
              <a:ext uri="{FF2B5EF4-FFF2-40B4-BE49-F238E27FC236}">
                <a16:creationId xmlns:a16="http://schemas.microsoft.com/office/drawing/2014/main" id="{23CCB98C-5400-0098-C5EE-7628616866C8}"/>
              </a:ext>
            </a:extLst>
          </p:cNvPr>
          <p:cNvGrpSpPr/>
          <p:nvPr/>
        </p:nvGrpSpPr>
        <p:grpSpPr>
          <a:xfrm>
            <a:off x="649981" y="2000779"/>
            <a:ext cx="428342" cy="413403"/>
            <a:chOff x="1072085" y="1743816"/>
            <a:chExt cx="743808" cy="757673"/>
          </a:xfrm>
        </p:grpSpPr>
        <p:sp>
          <p:nvSpPr>
            <p:cNvPr id="43" name="Oval 36">
              <a:extLst>
                <a:ext uri="{FF2B5EF4-FFF2-40B4-BE49-F238E27FC236}">
                  <a16:creationId xmlns:a16="http://schemas.microsoft.com/office/drawing/2014/main" id="{EA0C9E09-9657-AF37-CB36-452548FA630E}"/>
                </a:ext>
              </a:extLst>
            </p:cNvPr>
            <p:cNvSpPr/>
            <p:nvPr/>
          </p:nvSpPr>
          <p:spPr>
            <a:xfrm>
              <a:off x="1072085" y="1743816"/>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R"/>
            </a:p>
          </p:txBody>
        </p:sp>
        <p:pic>
          <p:nvPicPr>
            <p:cNvPr id="44" name="Graphic 37" descr="Bullseye with solid fill">
              <a:extLst>
                <a:ext uri="{FF2B5EF4-FFF2-40B4-BE49-F238E27FC236}">
                  <a16:creationId xmlns:a16="http://schemas.microsoft.com/office/drawing/2014/main" id="{1FC1674C-6036-3AFF-A2D9-C41459D495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72881" y="1835849"/>
              <a:ext cx="551049" cy="551049"/>
            </a:xfrm>
            <a:prstGeom prst="rect">
              <a:avLst/>
            </a:prstGeom>
          </p:spPr>
        </p:pic>
      </p:grpSp>
      <p:grpSp>
        <p:nvGrpSpPr>
          <p:cNvPr id="16" name="Group 40">
            <a:extLst>
              <a:ext uri="{FF2B5EF4-FFF2-40B4-BE49-F238E27FC236}">
                <a16:creationId xmlns:a16="http://schemas.microsoft.com/office/drawing/2014/main" id="{5BBC9A9E-7BA8-6BB7-BC58-DDBCBC89A55E}"/>
              </a:ext>
            </a:extLst>
          </p:cNvPr>
          <p:cNvGrpSpPr/>
          <p:nvPr/>
        </p:nvGrpSpPr>
        <p:grpSpPr>
          <a:xfrm>
            <a:off x="626456" y="2900704"/>
            <a:ext cx="441745" cy="438112"/>
            <a:chOff x="3207097" y="1717825"/>
            <a:chExt cx="743808" cy="757673"/>
          </a:xfrm>
        </p:grpSpPr>
        <p:sp>
          <p:nvSpPr>
            <p:cNvPr id="47" name="Oval 41">
              <a:extLst>
                <a:ext uri="{FF2B5EF4-FFF2-40B4-BE49-F238E27FC236}">
                  <a16:creationId xmlns:a16="http://schemas.microsoft.com/office/drawing/2014/main" id="{2C3DD9A6-72D3-FE4C-8119-401AF4811925}"/>
                </a:ext>
              </a:extLst>
            </p:cNvPr>
            <p:cNvSpPr/>
            <p:nvPr/>
          </p:nvSpPr>
          <p:spPr>
            <a:xfrm>
              <a:off x="3207097" y="1717825"/>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R"/>
            </a:p>
          </p:txBody>
        </p:sp>
        <p:pic>
          <p:nvPicPr>
            <p:cNvPr id="48" name="Graphic 42" descr="Handshake with solid fill">
              <a:extLst>
                <a:ext uri="{FF2B5EF4-FFF2-40B4-BE49-F238E27FC236}">
                  <a16:creationId xmlns:a16="http://schemas.microsoft.com/office/drawing/2014/main" id="{CA9DB47C-8A9B-1212-B54C-7765697FC30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86133" y="1831470"/>
              <a:ext cx="585736" cy="585736"/>
            </a:xfrm>
            <a:prstGeom prst="rect">
              <a:avLst/>
            </a:prstGeom>
          </p:spPr>
        </p:pic>
      </p:grpSp>
      <p:sp>
        <p:nvSpPr>
          <p:cNvPr id="7" name="Espace réservé du texte 6">
            <a:extLst>
              <a:ext uri="{FF2B5EF4-FFF2-40B4-BE49-F238E27FC236}">
                <a16:creationId xmlns:a16="http://schemas.microsoft.com/office/drawing/2014/main" id="{401DE21F-FD1B-4E0D-87F7-3A4F661F26BD}"/>
              </a:ext>
            </a:extLst>
          </p:cNvPr>
          <p:cNvSpPr>
            <a:spLocks noGrp="1"/>
          </p:cNvSpPr>
          <p:nvPr>
            <p:ph type="body" sz="quarter" idx="12"/>
          </p:nvPr>
        </p:nvSpPr>
        <p:spPr/>
        <p:txBody>
          <a:bodyPr/>
          <a:lstStyle/>
          <a:p>
            <a:r>
              <a:rPr lang="fr-FR" sz="2400" dirty="0">
                <a:solidFill>
                  <a:srgbClr val="C00000"/>
                </a:solidFill>
                <a:latin typeface="Calibri" panose="020F0502020204030204" pitchFamily="34" charset="0"/>
                <a:cs typeface="Calibri" panose="020F0502020204030204" pitchFamily="34" charset="0"/>
              </a:rPr>
              <a:t>CONTACTS 360 </a:t>
            </a:r>
            <a:r>
              <a:rPr lang="fr-FR" dirty="0">
                <a:solidFill>
                  <a:srgbClr val="403E51"/>
                </a:solidFill>
                <a:latin typeface="Avenir Next Condensed Medium"/>
              </a:rPr>
              <a:t>: </a:t>
            </a:r>
            <a:r>
              <a:rPr lang="fr-FR" b="0" dirty="0">
                <a:solidFill>
                  <a:srgbClr val="403E51"/>
                </a:solidFill>
                <a:latin typeface="Avenir Next Condensed Medium"/>
              </a:rPr>
              <a:t>Bénéfices et vidéo cas d’usages : </a:t>
            </a:r>
            <a:r>
              <a:rPr lang="fr-FR" dirty="0">
                <a:solidFill>
                  <a:srgbClr val="D00000"/>
                </a:solidFill>
                <a:latin typeface="Avenir Next Condensed Medium"/>
              </a:rPr>
              <a:t>Proactivité Commerciale </a:t>
            </a:r>
            <a:r>
              <a:rPr lang="fr-FR" b="0" u="sng" dirty="0">
                <a:solidFill>
                  <a:srgbClr val="403E51"/>
                </a:solidFill>
                <a:latin typeface="Avenir Next Condensed Medium"/>
              </a:rPr>
              <a:t>(1:49)</a:t>
            </a:r>
            <a:endParaRPr lang="fr-FR" b="0" dirty="0">
              <a:latin typeface="Calibri"/>
              <a:ea typeface="Calibri"/>
              <a:cs typeface="Calibri"/>
            </a:endParaRPr>
          </a:p>
        </p:txBody>
      </p:sp>
      <p:pic>
        <p:nvPicPr>
          <p:cNvPr id="26" name="Picture 2" descr="Aucune description disponible.">
            <a:extLst>
              <a:ext uri="{FF2B5EF4-FFF2-40B4-BE49-F238E27FC236}">
                <a16:creationId xmlns:a16="http://schemas.microsoft.com/office/drawing/2014/main" id="{CAF8653F-31C5-470C-90FC-F8CA2612AA5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hlinkClick r:id="rId12"/>
            <a:extLst>
              <a:ext uri="{FF2B5EF4-FFF2-40B4-BE49-F238E27FC236}">
                <a16:creationId xmlns:a16="http://schemas.microsoft.com/office/drawing/2014/main" id="{2C6D33E5-D97F-4D05-B4B5-D06713F8ADD3}"/>
              </a:ext>
            </a:extLst>
          </p:cNvPr>
          <p:cNvPicPr>
            <a:picLocks noChangeAspect="1"/>
          </p:cNvPicPr>
          <p:nvPr/>
        </p:nvPicPr>
        <p:blipFill>
          <a:blip r:embed="rId13"/>
          <a:stretch>
            <a:fillRect/>
          </a:stretch>
        </p:blipFill>
        <p:spPr>
          <a:xfrm>
            <a:off x="7716413" y="2146388"/>
            <a:ext cx="4036508" cy="2324050"/>
          </a:xfrm>
          <a:prstGeom prst="rect">
            <a:avLst/>
          </a:prstGeom>
          <a:effectLst>
            <a:outerShdw blurRad="63500" sx="102000" sy="102000" algn="ctr" rotWithShape="0">
              <a:prstClr val="black">
                <a:alpha val="40000"/>
              </a:prstClr>
            </a:outerShdw>
          </a:effectLst>
        </p:spPr>
      </p:pic>
      <p:pic>
        <p:nvPicPr>
          <p:cNvPr id="24" name="Picture 13" descr="Résultat de recherche d'images pour &quot;clic&quot;">
            <a:extLst>
              <a:ext uri="{FF2B5EF4-FFF2-40B4-BE49-F238E27FC236}">
                <a16:creationId xmlns:a16="http://schemas.microsoft.com/office/drawing/2014/main" id="{01EC66D0-0021-484D-84C7-090D83FD176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319877" y="4165482"/>
            <a:ext cx="538428" cy="53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674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157AC0-9C8B-06DC-B0DD-A7EB88E6C9E2}"/>
              </a:ext>
            </a:extLst>
          </p:cNvPr>
          <p:cNvSpPr/>
          <p:nvPr/>
        </p:nvSpPr>
        <p:spPr>
          <a:xfrm>
            <a:off x="555152" y="5436361"/>
            <a:ext cx="11120911" cy="883098"/>
          </a:xfrm>
          <a:prstGeom prst="rect">
            <a:avLst/>
          </a:prstGeom>
          <a:solidFill>
            <a:srgbClr val="F6F9F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sz="1800" kern="1200" dirty="0">
              <a:solidFill>
                <a:srgbClr val="FFFFFF"/>
              </a:solidFill>
              <a:latin typeface="Avenir Next Condensed Medium"/>
            </a:endParaRPr>
          </a:p>
        </p:txBody>
      </p:sp>
      <p:sp>
        <p:nvSpPr>
          <p:cNvPr id="23" name="TextBox 20">
            <a:extLst>
              <a:ext uri="{FF2B5EF4-FFF2-40B4-BE49-F238E27FC236}">
                <a16:creationId xmlns:a16="http://schemas.microsoft.com/office/drawing/2014/main" id="{9C2CC4A4-66B3-F364-F8FF-14B36913984C}"/>
              </a:ext>
            </a:extLst>
          </p:cNvPr>
          <p:cNvSpPr txBox="1"/>
          <p:nvPr/>
        </p:nvSpPr>
        <p:spPr>
          <a:xfrm>
            <a:off x="784368" y="1356793"/>
            <a:ext cx="9770403" cy="369332"/>
          </a:xfrm>
          <a:prstGeom prst="rect">
            <a:avLst/>
          </a:prstGeom>
          <a:noFill/>
        </p:spPr>
        <p:txBody>
          <a:bodyPr wrap="square" lIns="91440" tIns="45720" rIns="91440" bIns="45720" rtlCol="0" anchor="t">
            <a:spAutoFit/>
          </a:bodyPr>
          <a:lstStyle/>
          <a:p>
            <a:pPr algn="ctr" defTabSz="914377">
              <a:defRPr/>
            </a:pPr>
            <a:r>
              <a:rPr lang="fr-FR" b="1" dirty="0">
                <a:solidFill>
                  <a:schemeClr val="tx1">
                    <a:lumMod val="50000"/>
                  </a:schemeClr>
                </a:solidFill>
                <a:latin typeface="Calibri Light" panose="020F0302020204030204"/>
              </a:rPr>
              <a:t>                   </a:t>
            </a:r>
            <a:r>
              <a:rPr lang="fr-FR" b="1" dirty="0">
                <a:solidFill>
                  <a:schemeClr val="tx1">
                    <a:lumMod val="50000"/>
                  </a:schemeClr>
                </a:solidFill>
                <a:latin typeface="Avenir Next Condensed Medium"/>
              </a:rPr>
              <a:t>  Assurer la continuité de la relation avec Contacts 360</a:t>
            </a:r>
          </a:p>
        </p:txBody>
      </p:sp>
      <p:sp>
        <p:nvSpPr>
          <p:cNvPr id="35" name="ZoneTexte 34">
            <a:extLst>
              <a:ext uri="{FF2B5EF4-FFF2-40B4-BE49-F238E27FC236}">
                <a16:creationId xmlns:a16="http://schemas.microsoft.com/office/drawing/2014/main" id="{45F1C94E-1157-D49C-18DF-DE05A60B56C5}"/>
              </a:ext>
            </a:extLst>
          </p:cNvPr>
          <p:cNvSpPr txBox="1"/>
          <p:nvPr/>
        </p:nvSpPr>
        <p:spPr>
          <a:xfrm>
            <a:off x="784368" y="5483059"/>
            <a:ext cx="102454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600" dirty="0">
                <a:solidFill>
                  <a:schemeClr val="tx1">
                    <a:lumMod val="95000"/>
                    <a:lumOff val="5000"/>
                  </a:schemeClr>
                </a:solidFill>
                <a:latin typeface="Avenir Next Condensed Medium"/>
                <a:ea typeface="Calibri"/>
                <a:cs typeface="Calibri"/>
              </a:rPr>
              <a:t>Contacts 360 me permet d'assurer le suivi et la continuité de la relation client, y compris avec ceux que je ne connaissais pas. L'historique des contacts du client avec les interlocuteurs de la relation me permet de lui faire gagner du temps et adapter mes propositions commerciales.</a:t>
            </a:r>
            <a:endParaRPr lang="fr-FR" dirty="0"/>
          </a:p>
        </p:txBody>
      </p:sp>
      <p:sp>
        <p:nvSpPr>
          <p:cNvPr id="3" name="ZoneTexte 2">
            <a:extLst>
              <a:ext uri="{FF2B5EF4-FFF2-40B4-BE49-F238E27FC236}">
                <a16:creationId xmlns:a16="http://schemas.microsoft.com/office/drawing/2014/main" id="{4E892D4E-9B3A-3D15-D5EC-5D79E54F4973}"/>
              </a:ext>
            </a:extLst>
          </p:cNvPr>
          <p:cNvSpPr txBox="1"/>
          <p:nvPr/>
        </p:nvSpPr>
        <p:spPr>
          <a:xfrm>
            <a:off x="1379035" y="2240155"/>
            <a:ext cx="593368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400">
              <a:cs typeface="Calibri"/>
            </a:endParaRPr>
          </a:p>
          <a:p>
            <a:endParaRPr lang="fr-FR" sz="1600">
              <a:cs typeface="Calibri"/>
            </a:endParaRPr>
          </a:p>
        </p:txBody>
      </p:sp>
      <p:sp>
        <p:nvSpPr>
          <p:cNvPr id="4" name="ZoneTexte 3">
            <a:extLst>
              <a:ext uri="{FF2B5EF4-FFF2-40B4-BE49-F238E27FC236}">
                <a16:creationId xmlns:a16="http://schemas.microsoft.com/office/drawing/2014/main" id="{015B09A5-2704-A75A-F85B-8220284FF2CC}"/>
              </a:ext>
            </a:extLst>
          </p:cNvPr>
          <p:cNvSpPr txBox="1"/>
          <p:nvPr/>
        </p:nvSpPr>
        <p:spPr>
          <a:xfrm>
            <a:off x="1531435" y="2392555"/>
            <a:ext cx="593368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400">
              <a:latin typeface="Avenir Next Condensed Medium"/>
              <a:cs typeface="Calibri"/>
            </a:endParaRPr>
          </a:p>
          <a:p>
            <a:endParaRPr lang="fr-FR" sz="1600">
              <a:latin typeface="Avenir Next Condensed Medium"/>
              <a:cs typeface="Calibri"/>
            </a:endParaRPr>
          </a:p>
        </p:txBody>
      </p:sp>
      <p:sp>
        <p:nvSpPr>
          <p:cNvPr id="5" name="ZoneTexte 9">
            <a:extLst>
              <a:ext uri="{FF2B5EF4-FFF2-40B4-BE49-F238E27FC236}">
                <a16:creationId xmlns:a16="http://schemas.microsoft.com/office/drawing/2014/main" id="{5D87EFAD-3A27-9428-4AB3-62E3A2F3AEB1}"/>
              </a:ext>
            </a:extLst>
          </p:cNvPr>
          <p:cNvSpPr txBox="1"/>
          <p:nvPr/>
        </p:nvSpPr>
        <p:spPr>
          <a:xfrm>
            <a:off x="1128234" y="2058009"/>
            <a:ext cx="600914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b="1" dirty="0">
                <a:solidFill>
                  <a:srgbClr val="C00000"/>
                </a:solidFill>
                <a:latin typeface="Avenir Next Condensed Medium"/>
                <a:ea typeface="+mn-lt"/>
                <a:cs typeface="+mn-lt"/>
              </a:rPr>
              <a:t>Excellence Relationnelle et Connaissance Client </a:t>
            </a:r>
            <a:r>
              <a:rPr lang="fr-FR" sz="1600" b="1" dirty="0">
                <a:solidFill>
                  <a:srgbClr val="C00000"/>
                </a:solidFill>
                <a:latin typeface="Avenir Next Condensed Medium"/>
                <a:cs typeface="Calibri"/>
              </a:rPr>
              <a:t> </a:t>
            </a:r>
            <a:r>
              <a:rPr lang="fr-FR" sz="1600" dirty="0">
                <a:latin typeface="Avenir Next Condensed Medium"/>
                <a:cs typeface="Calibri"/>
              </a:rPr>
              <a:t>– </a:t>
            </a:r>
            <a:r>
              <a:rPr lang="fr-FR" sz="1600" dirty="0">
                <a:latin typeface="Avenir Next Condensed Medium"/>
                <a:ea typeface="+mn-lt"/>
                <a:cs typeface="+mn-lt"/>
              </a:rPr>
              <a:t>J'identifie efficacement la situation d'un client qui me contacte et </a:t>
            </a:r>
            <a:r>
              <a:rPr lang="fr-FR" sz="1600" b="1" dirty="0">
                <a:latin typeface="Avenir Next Condensed Medium"/>
                <a:ea typeface="+mn-lt"/>
                <a:cs typeface="+mn-lt"/>
              </a:rPr>
              <a:t>que je n'ai jamais rencontré grâce à l'accès à l'antériorité des contacts, quel que soit le canal et l'interlocuteur</a:t>
            </a:r>
            <a:endParaRPr lang="en-US" sz="1600" dirty="0">
              <a:latin typeface="Avenir Next Condensed Medium"/>
              <a:ea typeface="+mn-lt"/>
              <a:cs typeface="+mn-lt"/>
            </a:endParaRPr>
          </a:p>
          <a:p>
            <a:endParaRPr lang="fr-FR" sz="1600" b="1" dirty="0">
              <a:solidFill>
                <a:srgbClr val="C00000"/>
              </a:solidFill>
              <a:latin typeface="Avenir Next Condensed Medium"/>
              <a:ea typeface="+mn-lt"/>
              <a:cs typeface="+mn-lt"/>
            </a:endParaRPr>
          </a:p>
          <a:p>
            <a:endParaRPr lang="fr-FR" sz="1600" b="1" dirty="0">
              <a:solidFill>
                <a:srgbClr val="C00000"/>
              </a:solidFill>
              <a:latin typeface="Avenir Next Condensed Medium"/>
              <a:ea typeface="+mn-lt"/>
              <a:cs typeface="+mn-lt"/>
            </a:endParaRPr>
          </a:p>
          <a:p>
            <a:r>
              <a:rPr lang="fr-FR" sz="1600" b="1" dirty="0">
                <a:solidFill>
                  <a:srgbClr val="C00000"/>
                </a:solidFill>
                <a:latin typeface="Avenir Next Condensed Medium"/>
                <a:ea typeface="+mn-lt"/>
                <a:cs typeface="+mn-lt"/>
              </a:rPr>
              <a:t>Continuité de la Relation et Gain de temps </a:t>
            </a:r>
            <a:r>
              <a:rPr lang="fr-FR" sz="1600" b="1" dirty="0">
                <a:latin typeface="Avenir Next Condensed Medium"/>
                <a:ea typeface="+mn-lt"/>
                <a:cs typeface="+mn-lt"/>
              </a:rPr>
              <a:t>– J</a:t>
            </a:r>
            <a:r>
              <a:rPr lang="fr-FR" sz="1600" dirty="0">
                <a:latin typeface="Avenir Next Condensed Medium"/>
                <a:ea typeface="+mn-lt"/>
                <a:cs typeface="+mn-lt"/>
              </a:rPr>
              <a:t>'</a:t>
            </a:r>
            <a:r>
              <a:rPr lang="fr-FR" sz="1600" b="1" dirty="0">
                <a:latin typeface="Avenir Next Condensed Medium"/>
                <a:ea typeface="+mn-lt"/>
                <a:cs typeface="+mn-lt"/>
              </a:rPr>
              <a:t>évite au client d'expliquer à nouveau sa situation</a:t>
            </a:r>
          </a:p>
          <a:p>
            <a:endParaRPr lang="fr-FR" sz="1600" b="1" dirty="0">
              <a:latin typeface="Avenir Next Condensed Medium"/>
              <a:ea typeface="+mn-lt"/>
              <a:cs typeface="+mn-lt"/>
            </a:endParaRPr>
          </a:p>
          <a:p>
            <a:endParaRPr lang="fr-FR" sz="1600" b="1" dirty="0">
              <a:latin typeface="Avenir Next Condensed Medium"/>
              <a:ea typeface="+mn-lt"/>
              <a:cs typeface="+mn-lt"/>
            </a:endParaRPr>
          </a:p>
          <a:p>
            <a:r>
              <a:rPr lang="fr-FR" sz="1600" b="1" dirty="0">
                <a:solidFill>
                  <a:srgbClr val="C00000"/>
                </a:solidFill>
                <a:latin typeface="Avenir Next Condensed Medium"/>
                <a:ea typeface="+mn-lt"/>
                <a:cs typeface="+mn-lt"/>
              </a:rPr>
              <a:t>Efficacité Commerciale</a:t>
            </a:r>
            <a:r>
              <a:rPr lang="fr-FR" sz="1600" dirty="0">
                <a:solidFill>
                  <a:srgbClr val="C00000"/>
                </a:solidFill>
                <a:latin typeface="Avenir Next Condensed Medium"/>
                <a:ea typeface="+mn-lt"/>
                <a:cs typeface="+mn-lt"/>
              </a:rPr>
              <a:t> </a:t>
            </a:r>
            <a:r>
              <a:rPr lang="fr-FR" sz="1600" dirty="0">
                <a:latin typeface="Avenir Next Condensed Medium"/>
                <a:ea typeface="+mn-lt"/>
                <a:cs typeface="+mn-lt"/>
              </a:rPr>
              <a:t>– J'ai plus de facilité à </a:t>
            </a:r>
            <a:r>
              <a:rPr lang="fr-FR" sz="1600" b="1" dirty="0">
                <a:latin typeface="Avenir Next Condensed Medium"/>
                <a:ea typeface="+mn-lt"/>
                <a:cs typeface="+mn-lt"/>
              </a:rPr>
              <a:t>adapter mes propositions commerciales </a:t>
            </a:r>
            <a:r>
              <a:rPr lang="fr-FR" sz="1600" dirty="0">
                <a:latin typeface="Avenir Next Condensed Medium"/>
                <a:ea typeface="+mn-lt"/>
                <a:cs typeface="+mn-lt"/>
              </a:rPr>
              <a:t>grâce à la connaissance client</a:t>
            </a:r>
            <a:endParaRPr lang="fr-FR" sz="1600" dirty="0">
              <a:latin typeface="Avenir Next Condensed Medium"/>
              <a:cs typeface="Calibri"/>
            </a:endParaRPr>
          </a:p>
        </p:txBody>
      </p:sp>
      <p:cxnSp>
        <p:nvCxnSpPr>
          <p:cNvPr id="24" name="Straight Connector 23">
            <a:extLst>
              <a:ext uri="{FF2B5EF4-FFF2-40B4-BE49-F238E27FC236}">
                <a16:creationId xmlns:a16="http://schemas.microsoft.com/office/drawing/2014/main" id="{C5B2EE1C-A401-4F41-AB6E-EA7A56E48793}"/>
              </a:ext>
            </a:extLst>
          </p:cNvPr>
          <p:cNvCxnSpPr>
            <a:cxnSpLocks/>
          </p:cNvCxnSpPr>
          <p:nvPr/>
        </p:nvCxnSpPr>
        <p:spPr>
          <a:xfrm flipH="1" flipV="1">
            <a:off x="860393" y="1918741"/>
            <a:ext cx="16686" cy="3364925"/>
          </a:xfrm>
          <a:prstGeom prst="line">
            <a:avLst/>
          </a:prstGeom>
          <a:ln w="19050">
            <a:solidFill>
              <a:srgbClr val="BFBFBF"/>
            </a:solidFill>
            <a:prstDash val="sysDash"/>
            <a:bevel/>
          </a:ln>
        </p:spPr>
      </p:cxnSp>
      <p:grpSp>
        <p:nvGrpSpPr>
          <p:cNvPr id="9" name="Group 35">
            <a:extLst>
              <a:ext uri="{FF2B5EF4-FFF2-40B4-BE49-F238E27FC236}">
                <a16:creationId xmlns:a16="http://schemas.microsoft.com/office/drawing/2014/main" id="{48BE7881-783A-BD39-D6C1-583A71D8D12F}"/>
              </a:ext>
            </a:extLst>
          </p:cNvPr>
          <p:cNvGrpSpPr/>
          <p:nvPr/>
        </p:nvGrpSpPr>
        <p:grpSpPr>
          <a:xfrm>
            <a:off x="676950" y="4502573"/>
            <a:ext cx="428342" cy="410400"/>
            <a:chOff x="1072085" y="1743816"/>
            <a:chExt cx="743808" cy="757673"/>
          </a:xfrm>
        </p:grpSpPr>
        <p:sp>
          <p:nvSpPr>
            <p:cNvPr id="32" name="Oval 36">
              <a:extLst>
                <a:ext uri="{FF2B5EF4-FFF2-40B4-BE49-F238E27FC236}">
                  <a16:creationId xmlns:a16="http://schemas.microsoft.com/office/drawing/2014/main" id="{F41A5E79-DD97-1201-AAC6-63FF1F02BA06}"/>
                </a:ext>
              </a:extLst>
            </p:cNvPr>
            <p:cNvSpPr/>
            <p:nvPr/>
          </p:nvSpPr>
          <p:spPr>
            <a:xfrm>
              <a:off x="1072085" y="1743816"/>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34" name="Graphic 37" descr="Bullseye with solid fill">
              <a:extLst>
                <a:ext uri="{FF2B5EF4-FFF2-40B4-BE49-F238E27FC236}">
                  <a16:creationId xmlns:a16="http://schemas.microsoft.com/office/drawing/2014/main" id="{380AFB3D-0065-5CF2-52BB-D5C391B27C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2881" y="1835849"/>
              <a:ext cx="551049" cy="551049"/>
            </a:xfrm>
            <a:prstGeom prst="rect">
              <a:avLst/>
            </a:prstGeom>
          </p:spPr>
        </p:pic>
      </p:grpSp>
      <p:grpSp>
        <p:nvGrpSpPr>
          <p:cNvPr id="11" name="Group 40">
            <a:extLst>
              <a:ext uri="{FF2B5EF4-FFF2-40B4-BE49-F238E27FC236}">
                <a16:creationId xmlns:a16="http://schemas.microsoft.com/office/drawing/2014/main" id="{1A0301B2-26C9-AFC8-0A92-D85A614E8FDC}"/>
              </a:ext>
            </a:extLst>
          </p:cNvPr>
          <p:cNvGrpSpPr/>
          <p:nvPr/>
        </p:nvGrpSpPr>
        <p:grpSpPr>
          <a:xfrm>
            <a:off x="640604" y="2190214"/>
            <a:ext cx="441745" cy="438112"/>
            <a:chOff x="3207097" y="1717825"/>
            <a:chExt cx="743808" cy="757673"/>
          </a:xfrm>
        </p:grpSpPr>
        <p:sp>
          <p:nvSpPr>
            <p:cNvPr id="39" name="Oval 41">
              <a:extLst>
                <a:ext uri="{FF2B5EF4-FFF2-40B4-BE49-F238E27FC236}">
                  <a16:creationId xmlns:a16="http://schemas.microsoft.com/office/drawing/2014/main" id="{5D57B723-B3E6-8047-6605-185569D4DAFB}"/>
                </a:ext>
              </a:extLst>
            </p:cNvPr>
            <p:cNvSpPr/>
            <p:nvPr/>
          </p:nvSpPr>
          <p:spPr>
            <a:xfrm>
              <a:off x="3207097" y="1717825"/>
              <a:ext cx="743808" cy="7576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42" name="Graphic 42" descr="Handshake with solid fill">
              <a:extLst>
                <a:ext uri="{FF2B5EF4-FFF2-40B4-BE49-F238E27FC236}">
                  <a16:creationId xmlns:a16="http://schemas.microsoft.com/office/drawing/2014/main" id="{ABE36ECA-EFFF-B909-0E1D-3CA30097E9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86133" y="1831470"/>
              <a:ext cx="585736" cy="585736"/>
            </a:xfrm>
            <a:prstGeom prst="rect">
              <a:avLst/>
            </a:prstGeom>
          </p:spPr>
        </p:pic>
      </p:grpSp>
      <p:grpSp>
        <p:nvGrpSpPr>
          <p:cNvPr id="13" name="Group 43">
            <a:extLst>
              <a:ext uri="{FF2B5EF4-FFF2-40B4-BE49-F238E27FC236}">
                <a16:creationId xmlns:a16="http://schemas.microsoft.com/office/drawing/2014/main" id="{0FA504CB-00EF-B7CA-D66B-E3884925E75C}"/>
              </a:ext>
            </a:extLst>
          </p:cNvPr>
          <p:cNvGrpSpPr/>
          <p:nvPr/>
        </p:nvGrpSpPr>
        <p:grpSpPr>
          <a:xfrm>
            <a:off x="662917" y="3573683"/>
            <a:ext cx="428333" cy="423552"/>
            <a:chOff x="625112" y="2193952"/>
            <a:chExt cx="417492" cy="421142"/>
          </a:xfrm>
        </p:grpSpPr>
        <p:sp>
          <p:nvSpPr>
            <p:cNvPr id="49" name="Oval 44">
              <a:extLst>
                <a:ext uri="{FF2B5EF4-FFF2-40B4-BE49-F238E27FC236}">
                  <a16:creationId xmlns:a16="http://schemas.microsoft.com/office/drawing/2014/main" id="{507B078D-C3E4-9B39-338B-625FB130FE1A}"/>
                </a:ext>
              </a:extLst>
            </p:cNvPr>
            <p:cNvSpPr/>
            <p:nvPr/>
          </p:nvSpPr>
          <p:spPr>
            <a:xfrm>
              <a:off x="625112" y="2193952"/>
              <a:ext cx="417492" cy="4211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latin typeface="Avenir Next Condensed Medium"/>
              </a:endParaRPr>
            </a:p>
          </p:txBody>
        </p:sp>
        <p:pic>
          <p:nvPicPr>
            <p:cNvPr id="50" name="Graphic 45" descr="Hourglass Finished with solid fill">
              <a:extLst>
                <a:ext uri="{FF2B5EF4-FFF2-40B4-BE49-F238E27FC236}">
                  <a16:creationId xmlns:a16="http://schemas.microsoft.com/office/drawing/2014/main" id="{75D1D4FB-6C1F-64B0-0C4E-F90614EB62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1422" y="2227410"/>
              <a:ext cx="324872" cy="324872"/>
            </a:xfrm>
            <a:prstGeom prst="rect">
              <a:avLst/>
            </a:prstGeom>
          </p:spPr>
        </p:pic>
      </p:grpSp>
      <p:sp>
        <p:nvSpPr>
          <p:cNvPr id="8" name="Espace réservé du texte 7">
            <a:extLst>
              <a:ext uri="{FF2B5EF4-FFF2-40B4-BE49-F238E27FC236}">
                <a16:creationId xmlns:a16="http://schemas.microsoft.com/office/drawing/2014/main" id="{81E5101C-DDD4-4E5E-8108-10C790AFAB29}"/>
              </a:ext>
            </a:extLst>
          </p:cNvPr>
          <p:cNvSpPr>
            <a:spLocks noGrp="1"/>
          </p:cNvSpPr>
          <p:nvPr>
            <p:ph type="body" sz="quarter" idx="12"/>
          </p:nvPr>
        </p:nvSpPr>
        <p:spPr/>
        <p:txBody>
          <a:bodyPr/>
          <a:lstStyle/>
          <a:p>
            <a:r>
              <a:rPr lang="fr-FR" sz="2400" dirty="0">
                <a:solidFill>
                  <a:srgbClr val="C00000"/>
                </a:solidFill>
                <a:latin typeface="Calibri" panose="020F0502020204030204" pitchFamily="34" charset="0"/>
                <a:cs typeface="Calibri" panose="020F0502020204030204" pitchFamily="34" charset="0"/>
              </a:rPr>
              <a:t>CONTACTS 360 </a:t>
            </a:r>
            <a:r>
              <a:rPr lang="fr-FR" dirty="0">
                <a:solidFill>
                  <a:srgbClr val="403E51"/>
                </a:solidFill>
                <a:latin typeface="Avenir Next Condensed Medium"/>
              </a:rPr>
              <a:t>: </a:t>
            </a:r>
            <a:r>
              <a:rPr lang="fr-FR" b="0" dirty="0">
                <a:solidFill>
                  <a:srgbClr val="403E51"/>
                </a:solidFill>
                <a:latin typeface="Avenir Next Condensed Medium"/>
              </a:rPr>
              <a:t>Bénéfices et vidéo cas d’usages : </a:t>
            </a:r>
            <a:r>
              <a:rPr lang="fr-FR" dirty="0">
                <a:solidFill>
                  <a:srgbClr val="D00000"/>
                </a:solidFill>
                <a:latin typeface="Avenir Next Condensed Medium"/>
              </a:rPr>
              <a:t>Continuité de la Relation  </a:t>
            </a:r>
            <a:r>
              <a:rPr lang="fr-FR" b="0" u="sng" dirty="0">
                <a:solidFill>
                  <a:srgbClr val="403E51"/>
                </a:solidFill>
                <a:latin typeface="Avenir Next Condensed Medium"/>
              </a:rPr>
              <a:t>(1:35)</a:t>
            </a:r>
            <a:endParaRPr lang="fr-FR" b="0" dirty="0">
              <a:latin typeface="Calibri"/>
              <a:ea typeface="Calibri"/>
              <a:cs typeface="Calibri"/>
            </a:endParaRPr>
          </a:p>
        </p:txBody>
      </p:sp>
      <p:pic>
        <p:nvPicPr>
          <p:cNvPr id="25" name="Picture 2" descr="Aucune description disponible.">
            <a:extLst>
              <a:ext uri="{FF2B5EF4-FFF2-40B4-BE49-F238E27FC236}">
                <a16:creationId xmlns:a16="http://schemas.microsoft.com/office/drawing/2014/main" id="{7DF18437-E7EF-4429-909E-4E2E81F7755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hlinkClick r:id="rId10"/>
            <a:extLst>
              <a:ext uri="{FF2B5EF4-FFF2-40B4-BE49-F238E27FC236}">
                <a16:creationId xmlns:a16="http://schemas.microsoft.com/office/drawing/2014/main" id="{A1651506-AB30-4FD5-A911-9D17D7D25F65}"/>
              </a:ext>
            </a:extLst>
          </p:cNvPr>
          <p:cNvPicPr>
            <a:picLocks noChangeAspect="1"/>
          </p:cNvPicPr>
          <p:nvPr/>
        </p:nvPicPr>
        <p:blipFill>
          <a:blip r:embed="rId11"/>
          <a:stretch>
            <a:fillRect/>
          </a:stretch>
        </p:blipFill>
        <p:spPr>
          <a:xfrm>
            <a:off x="7655952" y="2266788"/>
            <a:ext cx="4020111" cy="2324424"/>
          </a:xfrm>
          <a:prstGeom prst="rect">
            <a:avLst/>
          </a:prstGeom>
          <a:effectLst>
            <a:outerShdw blurRad="63500" sx="102000" sy="102000" algn="ctr" rotWithShape="0">
              <a:prstClr val="black">
                <a:alpha val="40000"/>
              </a:prstClr>
            </a:outerShdw>
          </a:effectLst>
        </p:spPr>
      </p:pic>
      <p:pic>
        <p:nvPicPr>
          <p:cNvPr id="22" name="Picture 13" descr="Résultat de recherche d'images pour &quot;clic&quot;">
            <a:extLst>
              <a:ext uri="{FF2B5EF4-FFF2-40B4-BE49-F238E27FC236}">
                <a16:creationId xmlns:a16="http://schemas.microsoft.com/office/drawing/2014/main" id="{465D0153-BFBA-41E0-B1E5-65A9AA8E7B0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12483" y="4432448"/>
            <a:ext cx="538428" cy="53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647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dirty="0">
                <a:solidFill>
                  <a:srgbClr val="C00000"/>
                </a:solidFill>
                <a:latin typeface="Calibri" panose="020F0502020204030204" pitchFamily="34" charset="0"/>
                <a:cs typeface="Calibri" panose="020F0502020204030204" pitchFamily="34" charset="0"/>
              </a:rPr>
              <a:t>CONTACTS 360 : une préparation d’entretien efficiente</a:t>
            </a:r>
          </a:p>
        </p:txBody>
      </p:sp>
      <p:sp>
        <p:nvSpPr>
          <p:cNvPr id="18" name="Rectangle 17">
            <a:extLst>
              <a:ext uri="{FF2B5EF4-FFF2-40B4-BE49-F238E27FC236}">
                <a16:creationId xmlns:a16="http://schemas.microsoft.com/office/drawing/2014/main" id="{832E0223-D570-1947-82F8-AF786C0657E5}"/>
              </a:ext>
            </a:extLst>
          </p:cNvPr>
          <p:cNvSpPr/>
          <p:nvPr/>
        </p:nvSpPr>
        <p:spPr>
          <a:xfrm>
            <a:off x="331915" y="2512237"/>
            <a:ext cx="3636244" cy="3358808"/>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50000"/>
              </a:lnSpc>
              <a:spcBef>
                <a:spcPts val="0"/>
              </a:spcBef>
              <a:spcAft>
                <a:spcPts val="0"/>
              </a:spcAft>
              <a:buClr>
                <a:srgbClr val="C10000"/>
              </a:buClr>
              <a:buSzTx/>
              <a:buFont typeface="Arial" panose="020B0604020202020204" pitchFamily="34" charset="0"/>
              <a:buChar char="•"/>
              <a:tabLst/>
              <a:defRPr/>
            </a:pPr>
            <a:endParaRPr kumimoji="0" lang="fr-FR" sz="1800" b="0" i="0" u="none" strike="noStrike" kern="1200" cap="none" spc="0" normalizeH="0" baseline="0" noProof="0">
              <a:ln>
                <a:noFill/>
              </a:ln>
              <a:solidFill>
                <a:prstClr val="black">
                  <a:lumMod val="50000"/>
                </a:prstClr>
              </a:solidFill>
              <a:effectLst/>
              <a:uLnTx/>
              <a:uFillTx/>
              <a:latin typeface="Avenir Next Condensed Medium"/>
              <a:ea typeface="+mn-ea"/>
              <a:cs typeface="Calibri"/>
            </a:endParaRPr>
          </a:p>
        </p:txBody>
      </p:sp>
      <p:sp>
        <p:nvSpPr>
          <p:cNvPr id="21" name="Rectangle 20">
            <a:extLst>
              <a:ext uri="{FF2B5EF4-FFF2-40B4-BE49-F238E27FC236}">
                <a16:creationId xmlns:a16="http://schemas.microsoft.com/office/drawing/2014/main" id="{350835FF-2B46-254A-A54C-E9C9097B551B}"/>
              </a:ext>
            </a:extLst>
          </p:cNvPr>
          <p:cNvSpPr/>
          <p:nvPr/>
        </p:nvSpPr>
        <p:spPr>
          <a:xfrm>
            <a:off x="4283226" y="2512236"/>
            <a:ext cx="3636244" cy="3358809"/>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50000"/>
              </a:lnSpc>
              <a:spcBef>
                <a:spcPts val="0"/>
              </a:spcBef>
              <a:spcAft>
                <a:spcPts val="0"/>
              </a:spcAft>
              <a:buClr>
                <a:srgbClr val="C10000"/>
              </a:buClr>
              <a:buSzTx/>
              <a:buFont typeface="Arial" panose="020B0604020202020204" pitchFamily="34" charset="0"/>
              <a:buChar char="•"/>
              <a:tabLst/>
              <a:defRPr/>
            </a:pPr>
            <a:endParaRPr kumimoji="0" lang="fr-FR" sz="1800" b="0" i="0" u="none" strike="noStrike" kern="1200" cap="none" spc="0" normalizeH="0" baseline="0" noProof="0">
              <a:ln>
                <a:noFill/>
              </a:ln>
              <a:solidFill>
                <a:prstClr val="black">
                  <a:lumMod val="50000"/>
                </a:prstClr>
              </a:solidFill>
              <a:effectLst/>
              <a:uLnTx/>
              <a:uFillTx/>
              <a:latin typeface="Avenir Next Condensed Medium"/>
              <a:ea typeface="+mn-ea"/>
              <a:cs typeface="Calibri"/>
            </a:endParaRPr>
          </a:p>
        </p:txBody>
      </p:sp>
      <p:sp>
        <p:nvSpPr>
          <p:cNvPr id="23" name="Rectangle 22">
            <a:extLst>
              <a:ext uri="{FF2B5EF4-FFF2-40B4-BE49-F238E27FC236}">
                <a16:creationId xmlns:a16="http://schemas.microsoft.com/office/drawing/2014/main" id="{720B9D04-A673-DF4B-9F17-6E3A82F44788}"/>
              </a:ext>
            </a:extLst>
          </p:cNvPr>
          <p:cNvSpPr/>
          <p:nvPr/>
        </p:nvSpPr>
        <p:spPr>
          <a:xfrm>
            <a:off x="8185740" y="2512236"/>
            <a:ext cx="3834809" cy="3337515"/>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50000"/>
              </a:lnSpc>
              <a:spcBef>
                <a:spcPts val="0"/>
              </a:spcBef>
              <a:spcAft>
                <a:spcPts val="0"/>
              </a:spcAft>
              <a:buClr>
                <a:srgbClr val="C10000"/>
              </a:buClr>
              <a:buSzTx/>
              <a:buFont typeface="Arial" panose="020B0604020202020204" pitchFamily="34" charset="0"/>
              <a:buChar char="•"/>
              <a:tabLst/>
              <a:defRPr/>
            </a:pPr>
            <a:endParaRPr kumimoji="0" lang="fr-FR" sz="1800" b="0" i="0" u="none" strike="noStrike" kern="1200" cap="none" spc="0" normalizeH="0" baseline="0" noProof="0">
              <a:ln>
                <a:noFill/>
              </a:ln>
              <a:solidFill>
                <a:prstClr val="black">
                  <a:lumMod val="50000"/>
                </a:prstClr>
              </a:solidFill>
              <a:effectLst/>
              <a:uLnTx/>
              <a:uFillTx/>
              <a:latin typeface="Avenir Next Condensed Medium"/>
              <a:ea typeface="+mn-ea"/>
              <a:cs typeface="Calibri"/>
            </a:endParaRPr>
          </a:p>
        </p:txBody>
      </p:sp>
      <p:sp>
        <p:nvSpPr>
          <p:cNvPr id="14" name="TextBox 13">
            <a:extLst>
              <a:ext uri="{FF2B5EF4-FFF2-40B4-BE49-F238E27FC236}">
                <a16:creationId xmlns:a16="http://schemas.microsoft.com/office/drawing/2014/main" id="{986D54C3-76E2-8B42-800D-6554B7234AB3}"/>
              </a:ext>
            </a:extLst>
          </p:cNvPr>
          <p:cNvSpPr txBox="1"/>
          <p:nvPr/>
        </p:nvSpPr>
        <p:spPr>
          <a:xfrm>
            <a:off x="4704794" y="2549134"/>
            <a:ext cx="256648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Avenir Next Condensed" panose="020B0506020202020204" pitchFamily="34" charset="0"/>
                <a:ea typeface="+mn-ea"/>
                <a:cs typeface="+mn-cs"/>
              </a:rPr>
              <a:t>APE</a:t>
            </a:r>
            <a:endParaRPr kumimoji="0" lang="en-FR" sz="2800" b="1" i="0" u="none" strike="noStrike" kern="1200" cap="none" spc="0" normalizeH="0" baseline="0" noProof="0" dirty="0">
              <a:ln>
                <a:noFill/>
              </a:ln>
              <a:solidFill>
                <a:srgbClr val="C00000"/>
              </a:solidFill>
              <a:effectLst/>
              <a:uLnTx/>
              <a:uFillTx/>
              <a:latin typeface="Avenir Next Condensed" panose="020B0506020202020204" pitchFamily="34" charset="0"/>
              <a:ea typeface="+mn-ea"/>
              <a:cs typeface="+mn-cs"/>
            </a:endParaRPr>
          </a:p>
        </p:txBody>
      </p:sp>
      <p:sp>
        <p:nvSpPr>
          <p:cNvPr id="2" name="TextBox 1">
            <a:extLst>
              <a:ext uri="{FF2B5EF4-FFF2-40B4-BE49-F238E27FC236}">
                <a16:creationId xmlns:a16="http://schemas.microsoft.com/office/drawing/2014/main" id="{81535228-C92D-0B44-8250-8143424E475F}"/>
              </a:ext>
            </a:extLst>
          </p:cNvPr>
          <p:cNvSpPr txBox="1"/>
          <p:nvPr/>
        </p:nvSpPr>
        <p:spPr>
          <a:xfrm>
            <a:off x="851030" y="2506152"/>
            <a:ext cx="2733197" cy="70788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Avenir Next Condensed"/>
                <a:ea typeface="+mn-ea"/>
                <a:cs typeface="+mn-cs"/>
              </a:rPr>
              <a:t>Fiche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00000"/>
                </a:solidFill>
                <a:effectLst/>
                <a:uLnTx/>
                <a:uFillTx/>
                <a:latin typeface="Avenir Next Condensed"/>
                <a:ea typeface="+mn-ea"/>
                <a:cs typeface="+mn-cs"/>
              </a:rPr>
              <a:t>« Parlez moi de vous »</a:t>
            </a:r>
            <a:endParaRPr kumimoji="0" lang="en-FR" sz="2000" b="1" i="0" u="none" strike="noStrike" kern="1200" cap="none" spc="0" normalizeH="0" baseline="0" noProof="0" dirty="0">
              <a:ln>
                <a:noFill/>
              </a:ln>
              <a:solidFill>
                <a:srgbClr val="C00000"/>
              </a:solidFill>
              <a:effectLst/>
              <a:uLnTx/>
              <a:uFillTx/>
              <a:latin typeface="Avenir Next Condensed" panose="020B0506020202020204" pitchFamily="34" charset="0"/>
              <a:ea typeface="+mn-ea"/>
              <a:cs typeface="+mn-cs"/>
            </a:endParaRPr>
          </a:p>
        </p:txBody>
      </p:sp>
      <p:pic>
        <p:nvPicPr>
          <p:cNvPr id="8" name="Picture 7" descr="Graphical user interface, application&#10;&#10;Description automatically generated">
            <a:extLst>
              <a:ext uri="{FF2B5EF4-FFF2-40B4-BE49-F238E27FC236}">
                <a16:creationId xmlns:a16="http://schemas.microsoft.com/office/drawing/2014/main" id="{459CFC0C-8749-7D43-8FB4-9697D286A06A}"/>
              </a:ext>
            </a:extLst>
          </p:cNvPr>
          <p:cNvPicPr>
            <a:picLocks noChangeAspect="1"/>
          </p:cNvPicPr>
          <p:nvPr/>
        </p:nvPicPr>
        <p:blipFill>
          <a:blip r:embed="rId2"/>
          <a:stretch>
            <a:fillRect/>
          </a:stretch>
        </p:blipFill>
        <p:spPr>
          <a:xfrm>
            <a:off x="1345585" y="1348716"/>
            <a:ext cx="1674407" cy="998951"/>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id="{0CEE2B65-0CCE-A94A-A753-9028E7E78370}"/>
              </a:ext>
            </a:extLst>
          </p:cNvPr>
          <p:cNvPicPr>
            <a:picLocks noChangeAspect="1"/>
          </p:cNvPicPr>
          <p:nvPr/>
        </p:nvPicPr>
        <p:blipFill>
          <a:blip r:embed="rId3"/>
          <a:stretch>
            <a:fillRect/>
          </a:stretch>
        </p:blipFill>
        <p:spPr>
          <a:xfrm>
            <a:off x="5276383" y="1425581"/>
            <a:ext cx="1326393" cy="850252"/>
          </a:xfrm>
          <a:prstGeom prst="rect">
            <a:avLst/>
          </a:prstGeom>
        </p:spPr>
      </p:pic>
      <p:pic>
        <p:nvPicPr>
          <p:cNvPr id="17" name="Picture 16" descr="Icon&#10;&#10;Description automatically generated">
            <a:extLst>
              <a:ext uri="{FF2B5EF4-FFF2-40B4-BE49-F238E27FC236}">
                <a16:creationId xmlns:a16="http://schemas.microsoft.com/office/drawing/2014/main" id="{E838CF0B-C956-8441-BFBF-1C91E5766117}"/>
              </a:ext>
            </a:extLst>
          </p:cNvPr>
          <p:cNvPicPr>
            <a:picLocks noChangeAspect="1"/>
          </p:cNvPicPr>
          <p:nvPr/>
        </p:nvPicPr>
        <p:blipFill>
          <a:blip r:embed="rId4"/>
          <a:stretch>
            <a:fillRect/>
          </a:stretch>
        </p:blipFill>
        <p:spPr>
          <a:xfrm>
            <a:off x="9273368" y="1421050"/>
            <a:ext cx="1232707" cy="910208"/>
          </a:xfrm>
          <a:prstGeom prst="rect">
            <a:avLst/>
          </a:prstGeom>
        </p:spPr>
      </p:pic>
      <p:pic>
        <p:nvPicPr>
          <p:cNvPr id="16" name="Picture 2" descr="Aucune description disponible.">
            <a:extLst>
              <a:ext uri="{FF2B5EF4-FFF2-40B4-BE49-F238E27FC236}">
                <a16:creationId xmlns:a16="http://schemas.microsoft.com/office/drawing/2014/main" id="{D4DD4317-AD3F-4EFC-B335-E2541578EB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539C532B-5CD7-4C66-A570-FE8B8C625B92}"/>
              </a:ext>
            </a:extLst>
          </p:cNvPr>
          <p:cNvPicPr>
            <a:picLocks noChangeAspect="1"/>
          </p:cNvPicPr>
          <p:nvPr/>
        </p:nvPicPr>
        <p:blipFill>
          <a:blip r:embed="rId6"/>
          <a:stretch>
            <a:fillRect/>
          </a:stretch>
        </p:blipFill>
        <p:spPr>
          <a:xfrm>
            <a:off x="1059400" y="3296323"/>
            <a:ext cx="2181272" cy="2950021"/>
          </a:xfrm>
          <a:prstGeom prst="rect">
            <a:avLst/>
          </a:prstGeom>
          <a:effectLst>
            <a:outerShdw blurRad="63500" sx="102000" sy="102000" algn="ctr" rotWithShape="0">
              <a:prstClr val="black">
                <a:alpha val="40000"/>
              </a:prstClr>
            </a:outerShdw>
          </a:effectLst>
        </p:spPr>
      </p:pic>
      <p:pic>
        <p:nvPicPr>
          <p:cNvPr id="20" name="Image 19">
            <a:extLst>
              <a:ext uri="{FF2B5EF4-FFF2-40B4-BE49-F238E27FC236}">
                <a16:creationId xmlns:a16="http://schemas.microsoft.com/office/drawing/2014/main" id="{E5AA807A-3580-4FBF-930A-B3E8F61C2A4C}"/>
              </a:ext>
            </a:extLst>
          </p:cNvPr>
          <p:cNvPicPr>
            <a:picLocks noChangeAspect="1"/>
          </p:cNvPicPr>
          <p:nvPr/>
        </p:nvPicPr>
        <p:blipFill>
          <a:blip r:embed="rId7"/>
          <a:stretch>
            <a:fillRect/>
          </a:stretch>
        </p:blipFill>
        <p:spPr>
          <a:xfrm>
            <a:off x="4545788" y="3312395"/>
            <a:ext cx="3119611" cy="1946958"/>
          </a:xfrm>
          <a:prstGeom prst="rect">
            <a:avLst/>
          </a:prstGeom>
          <a:effectLst>
            <a:outerShdw blurRad="63500" sx="102000" sy="102000" algn="ctr" rotWithShape="0">
              <a:prstClr val="black">
                <a:alpha val="40000"/>
              </a:prstClr>
            </a:outerShdw>
          </a:effectLst>
        </p:spPr>
      </p:pic>
      <p:pic>
        <p:nvPicPr>
          <p:cNvPr id="22" name="Picture 2" descr="Aucune description disponible.">
            <a:extLst>
              <a:ext uri="{FF2B5EF4-FFF2-40B4-BE49-F238E27FC236}">
                <a16:creationId xmlns:a16="http://schemas.microsoft.com/office/drawing/2014/main" id="{3FA813CE-E5AE-41FF-8B1F-10EF49A452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30518" y="2549134"/>
            <a:ext cx="840250" cy="56132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hlinkClick r:id="rId8"/>
            <a:extLst>
              <a:ext uri="{FF2B5EF4-FFF2-40B4-BE49-F238E27FC236}">
                <a16:creationId xmlns:a16="http://schemas.microsoft.com/office/drawing/2014/main" id="{0D38D98C-3BC7-45DA-ACF7-BA68FE56281B}"/>
              </a:ext>
            </a:extLst>
          </p:cNvPr>
          <p:cNvPicPr>
            <a:picLocks noChangeAspect="1"/>
          </p:cNvPicPr>
          <p:nvPr/>
        </p:nvPicPr>
        <p:blipFill rotWithShape="1">
          <a:blip r:embed="rId9"/>
          <a:srcRect l="3086" t="6652" r="2576" b="11720"/>
          <a:stretch/>
        </p:blipFill>
        <p:spPr>
          <a:xfrm>
            <a:off x="8455122" y="3346227"/>
            <a:ext cx="3391042" cy="2017236"/>
          </a:xfrm>
          <a:prstGeom prst="rect">
            <a:avLst/>
          </a:prstGeom>
          <a:effectLst>
            <a:outerShdw blurRad="63500" sx="102000" sy="102000" algn="ctr" rotWithShape="0">
              <a:prstClr val="black">
                <a:alpha val="40000"/>
              </a:prstClr>
            </a:outerShdw>
          </a:effectLst>
        </p:spPr>
      </p:pic>
      <p:grpSp>
        <p:nvGrpSpPr>
          <p:cNvPr id="33" name="Group 59">
            <a:extLst>
              <a:ext uri="{FF2B5EF4-FFF2-40B4-BE49-F238E27FC236}">
                <a16:creationId xmlns:a16="http://schemas.microsoft.com/office/drawing/2014/main" id="{5F0471B4-0544-46AE-BEAF-0ED81B6ABBA4}"/>
              </a:ext>
            </a:extLst>
          </p:cNvPr>
          <p:cNvGrpSpPr>
            <a:grpSpLocks noChangeAspect="1"/>
          </p:cNvGrpSpPr>
          <p:nvPr/>
        </p:nvGrpSpPr>
        <p:grpSpPr bwMode="auto">
          <a:xfrm>
            <a:off x="3478054" y="4070826"/>
            <a:ext cx="756375" cy="307741"/>
            <a:chOff x="3808" y="2321"/>
            <a:chExt cx="204" cy="83"/>
          </a:xfrm>
          <a:solidFill>
            <a:srgbClr val="003C82"/>
          </a:solidFill>
        </p:grpSpPr>
        <p:sp>
          <p:nvSpPr>
            <p:cNvPr id="34" name="Freeform 60">
              <a:extLst>
                <a:ext uri="{FF2B5EF4-FFF2-40B4-BE49-F238E27FC236}">
                  <a16:creationId xmlns:a16="http://schemas.microsoft.com/office/drawing/2014/main" id="{9219BCA3-81C2-4162-A0A1-ED518239D509}"/>
                </a:ext>
              </a:extLst>
            </p:cNvPr>
            <p:cNvSpPr>
              <a:spLocks/>
            </p:cNvSpPr>
            <p:nvPr/>
          </p:nvSpPr>
          <p:spPr bwMode="auto">
            <a:xfrm>
              <a:off x="3810" y="2354"/>
              <a:ext cx="202" cy="50"/>
            </a:xfrm>
            <a:custGeom>
              <a:avLst/>
              <a:gdLst>
                <a:gd name="T0" fmla="*/ 213 w 217"/>
                <a:gd name="T1" fmla="*/ 18 h 52"/>
                <a:gd name="T2" fmla="*/ 195 w 217"/>
                <a:gd name="T3" fmla="*/ 2 h 52"/>
                <a:gd name="T4" fmla="*/ 191 w 217"/>
                <a:gd name="T5" fmla="*/ 2 h 52"/>
                <a:gd name="T6" fmla="*/ 191 w 217"/>
                <a:gd name="T7" fmla="*/ 6 h 52"/>
                <a:gd name="T8" fmla="*/ 209 w 217"/>
                <a:gd name="T9" fmla="*/ 22 h 52"/>
                <a:gd name="T10" fmla="*/ 210 w 217"/>
                <a:gd name="T11" fmla="*/ 23 h 52"/>
                <a:gd name="T12" fmla="*/ 3 w 217"/>
                <a:gd name="T13" fmla="*/ 23 h 52"/>
                <a:gd name="T14" fmla="*/ 0 w 217"/>
                <a:gd name="T15" fmla="*/ 26 h 52"/>
                <a:gd name="T16" fmla="*/ 3 w 217"/>
                <a:gd name="T17" fmla="*/ 29 h 52"/>
                <a:gd name="T18" fmla="*/ 210 w 217"/>
                <a:gd name="T19" fmla="*/ 29 h 52"/>
                <a:gd name="T20" fmla="*/ 209 w 217"/>
                <a:gd name="T21" fmla="*/ 31 h 52"/>
                <a:gd name="T22" fmla="*/ 192 w 217"/>
                <a:gd name="T23" fmla="*/ 46 h 52"/>
                <a:gd name="T24" fmla="*/ 192 w 217"/>
                <a:gd name="T25" fmla="*/ 51 h 52"/>
                <a:gd name="T26" fmla="*/ 194 w 217"/>
                <a:gd name="T27" fmla="*/ 52 h 52"/>
                <a:gd name="T28" fmla="*/ 196 w 217"/>
                <a:gd name="T29" fmla="*/ 51 h 52"/>
                <a:gd name="T30" fmla="*/ 213 w 217"/>
                <a:gd name="T31" fmla="*/ 36 h 52"/>
                <a:gd name="T32" fmla="*/ 217 w 217"/>
                <a:gd name="T33" fmla="*/ 27 h 52"/>
                <a:gd name="T34" fmla="*/ 213 w 217"/>
                <a:gd name="T35"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52">
                  <a:moveTo>
                    <a:pt x="213" y="18"/>
                  </a:moveTo>
                  <a:cubicBezTo>
                    <a:pt x="195" y="2"/>
                    <a:pt x="195" y="2"/>
                    <a:pt x="195" y="2"/>
                  </a:cubicBezTo>
                  <a:cubicBezTo>
                    <a:pt x="194" y="0"/>
                    <a:pt x="192" y="1"/>
                    <a:pt x="191" y="2"/>
                  </a:cubicBezTo>
                  <a:cubicBezTo>
                    <a:pt x="189" y="3"/>
                    <a:pt x="190" y="5"/>
                    <a:pt x="191" y="6"/>
                  </a:cubicBezTo>
                  <a:cubicBezTo>
                    <a:pt x="209" y="22"/>
                    <a:pt x="209" y="22"/>
                    <a:pt x="209" y="22"/>
                  </a:cubicBezTo>
                  <a:cubicBezTo>
                    <a:pt x="209" y="23"/>
                    <a:pt x="209" y="23"/>
                    <a:pt x="210" y="23"/>
                  </a:cubicBezTo>
                  <a:cubicBezTo>
                    <a:pt x="3" y="23"/>
                    <a:pt x="3" y="23"/>
                    <a:pt x="3" y="23"/>
                  </a:cubicBezTo>
                  <a:cubicBezTo>
                    <a:pt x="1" y="23"/>
                    <a:pt x="0" y="24"/>
                    <a:pt x="0" y="26"/>
                  </a:cubicBezTo>
                  <a:cubicBezTo>
                    <a:pt x="0" y="28"/>
                    <a:pt x="1" y="29"/>
                    <a:pt x="3" y="29"/>
                  </a:cubicBezTo>
                  <a:cubicBezTo>
                    <a:pt x="210" y="29"/>
                    <a:pt x="210" y="29"/>
                    <a:pt x="210" y="29"/>
                  </a:cubicBezTo>
                  <a:cubicBezTo>
                    <a:pt x="210" y="30"/>
                    <a:pt x="209" y="31"/>
                    <a:pt x="209" y="31"/>
                  </a:cubicBezTo>
                  <a:cubicBezTo>
                    <a:pt x="192" y="46"/>
                    <a:pt x="192" y="46"/>
                    <a:pt x="192" y="46"/>
                  </a:cubicBezTo>
                  <a:cubicBezTo>
                    <a:pt x="191" y="47"/>
                    <a:pt x="191" y="49"/>
                    <a:pt x="192" y="51"/>
                  </a:cubicBezTo>
                  <a:cubicBezTo>
                    <a:pt x="192" y="51"/>
                    <a:pt x="193" y="52"/>
                    <a:pt x="194" y="52"/>
                  </a:cubicBezTo>
                  <a:cubicBezTo>
                    <a:pt x="195" y="52"/>
                    <a:pt x="196" y="51"/>
                    <a:pt x="196" y="51"/>
                  </a:cubicBezTo>
                  <a:cubicBezTo>
                    <a:pt x="213" y="36"/>
                    <a:pt x="213" y="36"/>
                    <a:pt x="213" y="36"/>
                  </a:cubicBezTo>
                  <a:cubicBezTo>
                    <a:pt x="216" y="34"/>
                    <a:pt x="217" y="30"/>
                    <a:pt x="217" y="27"/>
                  </a:cubicBezTo>
                  <a:cubicBezTo>
                    <a:pt x="217" y="23"/>
                    <a:pt x="216" y="20"/>
                    <a:pt x="213" y="1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5" name="Freeform 61">
              <a:extLst>
                <a:ext uri="{FF2B5EF4-FFF2-40B4-BE49-F238E27FC236}">
                  <a16:creationId xmlns:a16="http://schemas.microsoft.com/office/drawing/2014/main" id="{685ECECE-25DB-4A2F-9F04-77925FAEE5D1}"/>
                </a:ext>
              </a:extLst>
            </p:cNvPr>
            <p:cNvSpPr>
              <a:spLocks/>
            </p:cNvSpPr>
            <p:nvPr/>
          </p:nvSpPr>
          <p:spPr bwMode="auto">
            <a:xfrm>
              <a:off x="3808" y="2321"/>
              <a:ext cx="203" cy="49"/>
            </a:xfrm>
            <a:custGeom>
              <a:avLst/>
              <a:gdLst>
                <a:gd name="T0" fmla="*/ 215 w 218"/>
                <a:gd name="T1" fmla="*/ 23 h 51"/>
                <a:gd name="T2" fmla="*/ 8 w 218"/>
                <a:gd name="T3" fmla="*/ 23 h 51"/>
                <a:gd name="T4" fmla="*/ 9 w 218"/>
                <a:gd name="T5" fmla="*/ 21 h 51"/>
                <a:gd name="T6" fmla="*/ 26 w 218"/>
                <a:gd name="T7" fmla="*/ 6 h 51"/>
                <a:gd name="T8" fmla="*/ 26 w 218"/>
                <a:gd name="T9" fmla="*/ 2 h 51"/>
                <a:gd name="T10" fmla="*/ 22 w 218"/>
                <a:gd name="T11" fmla="*/ 1 h 51"/>
                <a:gd name="T12" fmla="*/ 5 w 218"/>
                <a:gd name="T13" fmla="*/ 16 h 51"/>
                <a:gd name="T14" fmla="*/ 0 w 218"/>
                <a:gd name="T15" fmla="*/ 25 h 51"/>
                <a:gd name="T16" fmla="*/ 5 w 218"/>
                <a:gd name="T17" fmla="*/ 35 h 51"/>
                <a:gd name="T18" fmla="*/ 23 w 218"/>
                <a:gd name="T19" fmla="*/ 51 h 51"/>
                <a:gd name="T20" fmla="*/ 25 w 218"/>
                <a:gd name="T21" fmla="*/ 51 h 51"/>
                <a:gd name="T22" fmla="*/ 27 w 218"/>
                <a:gd name="T23" fmla="*/ 50 h 51"/>
                <a:gd name="T24" fmla="*/ 27 w 218"/>
                <a:gd name="T25" fmla="*/ 46 h 51"/>
                <a:gd name="T26" fmla="*/ 9 w 218"/>
                <a:gd name="T27" fmla="*/ 30 h 51"/>
                <a:gd name="T28" fmla="*/ 8 w 218"/>
                <a:gd name="T29" fmla="*/ 29 h 51"/>
                <a:gd name="T30" fmla="*/ 215 w 218"/>
                <a:gd name="T31" fmla="*/ 29 h 51"/>
                <a:gd name="T32" fmla="*/ 218 w 218"/>
                <a:gd name="T33" fmla="*/ 26 h 51"/>
                <a:gd name="T34" fmla="*/ 215 w 218"/>
                <a:gd name="T35"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51">
                  <a:moveTo>
                    <a:pt x="215" y="23"/>
                  </a:moveTo>
                  <a:cubicBezTo>
                    <a:pt x="8" y="23"/>
                    <a:pt x="8" y="23"/>
                    <a:pt x="8" y="23"/>
                  </a:cubicBezTo>
                  <a:cubicBezTo>
                    <a:pt x="8" y="22"/>
                    <a:pt x="8" y="22"/>
                    <a:pt x="9" y="21"/>
                  </a:cubicBezTo>
                  <a:cubicBezTo>
                    <a:pt x="26" y="6"/>
                    <a:pt x="26" y="6"/>
                    <a:pt x="26" y="6"/>
                  </a:cubicBezTo>
                  <a:cubicBezTo>
                    <a:pt x="27" y="5"/>
                    <a:pt x="27" y="3"/>
                    <a:pt x="26" y="2"/>
                  </a:cubicBezTo>
                  <a:cubicBezTo>
                    <a:pt x="25" y="0"/>
                    <a:pt x="23" y="0"/>
                    <a:pt x="22" y="1"/>
                  </a:cubicBezTo>
                  <a:cubicBezTo>
                    <a:pt x="5" y="16"/>
                    <a:pt x="5" y="16"/>
                    <a:pt x="5" y="16"/>
                  </a:cubicBezTo>
                  <a:cubicBezTo>
                    <a:pt x="2" y="19"/>
                    <a:pt x="0" y="22"/>
                    <a:pt x="0" y="25"/>
                  </a:cubicBezTo>
                  <a:cubicBezTo>
                    <a:pt x="0" y="29"/>
                    <a:pt x="2" y="32"/>
                    <a:pt x="5" y="35"/>
                  </a:cubicBezTo>
                  <a:cubicBezTo>
                    <a:pt x="23" y="51"/>
                    <a:pt x="23" y="51"/>
                    <a:pt x="23" y="51"/>
                  </a:cubicBezTo>
                  <a:cubicBezTo>
                    <a:pt x="23" y="51"/>
                    <a:pt x="24" y="51"/>
                    <a:pt x="25" y="51"/>
                  </a:cubicBezTo>
                  <a:cubicBezTo>
                    <a:pt x="26" y="51"/>
                    <a:pt x="27" y="51"/>
                    <a:pt x="27" y="50"/>
                  </a:cubicBezTo>
                  <a:cubicBezTo>
                    <a:pt x="28" y="49"/>
                    <a:pt x="28" y="47"/>
                    <a:pt x="27" y="46"/>
                  </a:cubicBezTo>
                  <a:cubicBezTo>
                    <a:pt x="9" y="30"/>
                    <a:pt x="9" y="30"/>
                    <a:pt x="9" y="30"/>
                  </a:cubicBezTo>
                  <a:cubicBezTo>
                    <a:pt x="9" y="30"/>
                    <a:pt x="9" y="29"/>
                    <a:pt x="8" y="29"/>
                  </a:cubicBezTo>
                  <a:cubicBezTo>
                    <a:pt x="215" y="29"/>
                    <a:pt x="215" y="29"/>
                    <a:pt x="215" y="29"/>
                  </a:cubicBezTo>
                  <a:cubicBezTo>
                    <a:pt x="216" y="29"/>
                    <a:pt x="218" y="28"/>
                    <a:pt x="218" y="26"/>
                  </a:cubicBezTo>
                  <a:cubicBezTo>
                    <a:pt x="218" y="24"/>
                    <a:pt x="216" y="23"/>
                    <a:pt x="215" y="2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grpSp>
        <p:nvGrpSpPr>
          <p:cNvPr id="36" name="Group 59">
            <a:extLst>
              <a:ext uri="{FF2B5EF4-FFF2-40B4-BE49-F238E27FC236}">
                <a16:creationId xmlns:a16="http://schemas.microsoft.com/office/drawing/2014/main" id="{240AE6EE-75A2-4807-A557-BEF8F7501C87}"/>
              </a:ext>
            </a:extLst>
          </p:cNvPr>
          <p:cNvGrpSpPr>
            <a:grpSpLocks noChangeAspect="1"/>
          </p:cNvGrpSpPr>
          <p:nvPr/>
        </p:nvGrpSpPr>
        <p:grpSpPr bwMode="auto">
          <a:xfrm>
            <a:off x="7772400" y="4007794"/>
            <a:ext cx="616016" cy="307741"/>
            <a:chOff x="3808" y="2321"/>
            <a:chExt cx="204" cy="83"/>
          </a:xfrm>
          <a:solidFill>
            <a:srgbClr val="003C82"/>
          </a:solidFill>
        </p:grpSpPr>
        <p:sp>
          <p:nvSpPr>
            <p:cNvPr id="37" name="Freeform 60">
              <a:extLst>
                <a:ext uri="{FF2B5EF4-FFF2-40B4-BE49-F238E27FC236}">
                  <a16:creationId xmlns:a16="http://schemas.microsoft.com/office/drawing/2014/main" id="{8725494C-032E-47E8-9519-CB3BB1C196DF}"/>
                </a:ext>
              </a:extLst>
            </p:cNvPr>
            <p:cNvSpPr>
              <a:spLocks/>
            </p:cNvSpPr>
            <p:nvPr/>
          </p:nvSpPr>
          <p:spPr bwMode="auto">
            <a:xfrm>
              <a:off x="3810" y="2354"/>
              <a:ext cx="202" cy="50"/>
            </a:xfrm>
            <a:custGeom>
              <a:avLst/>
              <a:gdLst>
                <a:gd name="T0" fmla="*/ 213 w 217"/>
                <a:gd name="T1" fmla="*/ 18 h 52"/>
                <a:gd name="T2" fmla="*/ 195 w 217"/>
                <a:gd name="T3" fmla="*/ 2 h 52"/>
                <a:gd name="T4" fmla="*/ 191 w 217"/>
                <a:gd name="T5" fmla="*/ 2 h 52"/>
                <a:gd name="T6" fmla="*/ 191 w 217"/>
                <a:gd name="T7" fmla="*/ 6 h 52"/>
                <a:gd name="T8" fmla="*/ 209 w 217"/>
                <a:gd name="T9" fmla="*/ 22 h 52"/>
                <a:gd name="T10" fmla="*/ 210 w 217"/>
                <a:gd name="T11" fmla="*/ 23 h 52"/>
                <a:gd name="T12" fmla="*/ 3 w 217"/>
                <a:gd name="T13" fmla="*/ 23 h 52"/>
                <a:gd name="T14" fmla="*/ 0 w 217"/>
                <a:gd name="T15" fmla="*/ 26 h 52"/>
                <a:gd name="T16" fmla="*/ 3 w 217"/>
                <a:gd name="T17" fmla="*/ 29 h 52"/>
                <a:gd name="T18" fmla="*/ 210 w 217"/>
                <a:gd name="T19" fmla="*/ 29 h 52"/>
                <a:gd name="T20" fmla="*/ 209 w 217"/>
                <a:gd name="T21" fmla="*/ 31 h 52"/>
                <a:gd name="T22" fmla="*/ 192 w 217"/>
                <a:gd name="T23" fmla="*/ 46 h 52"/>
                <a:gd name="T24" fmla="*/ 192 w 217"/>
                <a:gd name="T25" fmla="*/ 51 h 52"/>
                <a:gd name="T26" fmla="*/ 194 w 217"/>
                <a:gd name="T27" fmla="*/ 52 h 52"/>
                <a:gd name="T28" fmla="*/ 196 w 217"/>
                <a:gd name="T29" fmla="*/ 51 h 52"/>
                <a:gd name="T30" fmla="*/ 213 w 217"/>
                <a:gd name="T31" fmla="*/ 36 h 52"/>
                <a:gd name="T32" fmla="*/ 217 w 217"/>
                <a:gd name="T33" fmla="*/ 27 h 52"/>
                <a:gd name="T34" fmla="*/ 213 w 217"/>
                <a:gd name="T35"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52">
                  <a:moveTo>
                    <a:pt x="213" y="18"/>
                  </a:moveTo>
                  <a:cubicBezTo>
                    <a:pt x="195" y="2"/>
                    <a:pt x="195" y="2"/>
                    <a:pt x="195" y="2"/>
                  </a:cubicBezTo>
                  <a:cubicBezTo>
                    <a:pt x="194" y="0"/>
                    <a:pt x="192" y="1"/>
                    <a:pt x="191" y="2"/>
                  </a:cubicBezTo>
                  <a:cubicBezTo>
                    <a:pt x="189" y="3"/>
                    <a:pt x="190" y="5"/>
                    <a:pt x="191" y="6"/>
                  </a:cubicBezTo>
                  <a:cubicBezTo>
                    <a:pt x="209" y="22"/>
                    <a:pt x="209" y="22"/>
                    <a:pt x="209" y="22"/>
                  </a:cubicBezTo>
                  <a:cubicBezTo>
                    <a:pt x="209" y="23"/>
                    <a:pt x="209" y="23"/>
                    <a:pt x="210" y="23"/>
                  </a:cubicBezTo>
                  <a:cubicBezTo>
                    <a:pt x="3" y="23"/>
                    <a:pt x="3" y="23"/>
                    <a:pt x="3" y="23"/>
                  </a:cubicBezTo>
                  <a:cubicBezTo>
                    <a:pt x="1" y="23"/>
                    <a:pt x="0" y="24"/>
                    <a:pt x="0" y="26"/>
                  </a:cubicBezTo>
                  <a:cubicBezTo>
                    <a:pt x="0" y="28"/>
                    <a:pt x="1" y="29"/>
                    <a:pt x="3" y="29"/>
                  </a:cubicBezTo>
                  <a:cubicBezTo>
                    <a:pt x="210" y="29"/>
                    <a:pt x="210" y="29"/>
                    <a:pt x="210" y="29"/>
                  </a:cubicBezTo>
                  <a:cubicBezTo>
                    <a:pt x="210" y="30"/>
                    <a:pt x="209" y="31"/>
                    <a:pt x="209" y="31"/>
                  </a:cubicBezTo>
                  <a:cubicBezTo>
                    <a:pt x="192" y="46"/>
                    <a:pt x="192" y="46"/>
                    <a:pt x="192" y="46"/>
                  </a:cubicBezTo>
                  <a:cubicBezTo>
                    <a:pt x="191" y="47"/>
                    <a:pt x="191" y="49"/>
                    <a:pt x="192" y="51"/>
                  </a:cubicBezTo>
                  <a:cubicBezTo>
                    <a:pt x="192" y="51"/>
                    <a:pt x="193" y="52"/>
                    <a:pt x="194" y="52"/>
                  </a:cubicBezTo>
                  <a:cubicBezTo>
                    <a:pt x="195" y="52"/>
                    <a:pt x="196" y="51"/>
                    <a:pt x="196" y="51"/>
                  </a:cubicBezTo>
                  <a:cubicBezTo>
                    <a:pt x="213" y="36"/>
                    <a:pt x="213" y="36"/>
                    <a:pt x="213" y="36"/>
                  </a:cubicBezTo>
                  <a:cubicBezTo>
                    <a:pt x="216" y="34"/>
                    <a:pt x="217" y="30"/>
                    <a:pt x="217" y="27"/>
                  </a:cubicBezTo>
                  <a:cubicBezTo>
                    <a:pt x="217" y="23"/>
                    <a:pt x="216" y="20"/>
                    <a:pt x="213" y="1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38" name="Freeform 61">
              <a:extLst>
                <a:ext uri="{FF2B5EF4-FFF2-40B4-BE49-F238E27FC236}">
                  <a16:creationId xmlns:a16="http://schemas.microsoft.com/office/drawing/2014/main" id="{E67C6D4A-87C9-4B20-86C5-C5E3DDEB4BAF}"/>
                </a:ext>
              </a:extLst>
            </p:cNvPr>
            <p:cNvSpPr>
              <a:spLocks/>
            </p:cNvSpPr>
            <p:nvPr/>
          </p:nvSpPr>
          <p:spPr bwMode="auto">
            <a:xfrm>
              <a:off x="3808" y="2321"/>
              <a:ext cx="203" cy="49"/>
            </a:xfrm>
            <a:custGeom>
              <a:avLst/>
              <a:gdLst>
                <a:gd name="T0" fmla="*/ 215 w 218"/>
                <a:gd name="T1" fmla="*/ 23 h 51"/>
                <a:gd name="T2" fmla="*/ 8 w 218"/>
                <a:gd name="T3" fmla="*/ 23 h 51"/>
                <a:gd name="T4" fmla="*/ 9 w 218"/>
                <a:gd name="T5" fmla="*/ 21 h 51"/>
                <a:gd name="T6" fmla="*/ 26 w 218"/>
                <a:gd name="T7" fmla="*/ 6 h 51"/>
                <a:gd name="T8" fmla="*/ 26 w 218"/>
                <a:gd name="T9" fmla="*/ 2 h 51"/>
                <a:gd name="T10" fmla="*/ 22 w 218"/>
                <a:gd name="T11" fmla="*/ 1 h 51"/>
                <a:gd name="T12" fmla="*/ 5 w 218"/>
                <a:gd name="T13" fmla="*/ 16 h 51"/>
                <a:gd name="T14" fmla="*/ 0 w 218"/>
                <a:gd name="T15" fmla="*/ 25 h 51"/>
                <a:gd name="T16" fmla="*/ 5 w 218"/>
                <a:gd name="T17" fmla="*/ 35 h 51"/>
                <a:gd name="T18" fmla="*/ 23 w 218"/>
                <a:gd name="T19" fmla="*/ 51 h 51"/>
                <a:gd name="T20" fmla="*/ 25 w 218"/>
                <a:gd name="T21" fmla="*/ 51 h 51"/>
                <a:gd name="T22" fmla="*/ 27 w 218"/>
                <a:gd name="T23" fmla="*/ 50 h 51"/>
                <a:gd name="T24" fmla="*/ 27 w 218"/>
                <a:gd name="T25" fmla="*/ 46 h 51"/>
                <a:gd name="T26" fmla="*/ 9 w 218"/>
                <a:gd name="T27" fmla="*/ 30 h 51"/>
                <a:gd name="T28" fmla="*/ 8 w 218"/>
                <a:gd name="T29" fmla="*/ 29 h 51"/>
                <a:gd name="T30" fmla="*/ 215 w 218"/>
                <a:gd name="T31" fmla="*/ 29 h 51"/>
                <a:gd name="T32" fmla="*/ 218 w 218"/>
                <a:gd name="T33" fmla="*/ 26 h 51"/>
                <a:gd name="T34" fmla="*/ 215 w 218"/>
                <a:gd name="T35"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51">
                  <a:moveTo>
                    <a:pt x="215" y="23"/>
                  </a:moveTo>
                  <a:cubicBezTo>
                    <a:pt x="8" y="23"/>
                    <a:pt x="8" y="23"/>
                    <a:pt x="8" y="23"/>
                  </a:cubicBezTo>
                  <a:cubicBezTo>
                    <a:pt x="8" y="22"/>
                    <a:pt x="8" y="22"/>
                    <a:pt x="9" y="21"/>
                  </a:cubicBezTo>
                  <a:cubicBezTo>
                    <a:pt x="26" y="6"/>
                    <a:pt x="26" y="6"/>
                    <a:pt x="26" y="6"/>
                  </a:cubicBezTo>
                  <a:cubicBezTo>
                    <a:pt x="27" y="5"/>
                    <a:pt x="27" y="3"/>
                    <a:pt x="26" y="2"/>
                  </a:cubicBezTo>
                  <a:cubicBezTo>
                    <a:pt x="25" y="0"/>
                    <a:pt x="23" y="0"/>
                    <a:pt x="22" y="1"/>
                  </a:cubicBezTo>
                  <a:cubicBezTo>
                    <a:pt x="5" y="16"/>
                    <a:pt x="5" y="16"/>
                    <a:pt x="5" y="16"/>
                  </a:cubicBezTo>
                  <a:cubicBezTo>
                    <a:pt x="2" y="19"/>
                    <a:pt x="0" y="22"/>
                    <a:pt x="0" y="25"/>
                  </a:cubicBezTo>
                  <a:cubicBezTo>
                    <a:pt x="0" y="29"/>
                    <a:pt x="2" y="32"/>
                    <a:pt x="5" y="35"/>
                  </a:cubicBezTo>
                  <a:cubicBezTo>
                    <a:pt x="23" y="51"/>
                    <a:pt x="23" y="51"/>
                    <a:pt x="23" y="51"/>
                  </a:cubicBezTo>
                  <a:cubicBezTo>
                    <a:pt x="23" y="51"/>
                    <a:pt x="24" y="51"/>
                    <a:pt x="25" y="51"/>
                  </a:cubicBezTo>
                  <a:cubicBezTo>
                    <a:pt x="26" y="51"/>
                    <a:pt x="27" y="51"/>
                    <a:pt x="27" y="50"/>
                  </a:cubicBezTo>
                  <a:cubicBezTo>
                    <a:pt x="28" y="49"/>
                    <a:pt x="28" y="47"/>
                    <a:pt x="27" y="46"/>
                  </a:cubicBezTo>
                  <a:cubicBezTo>
                    <a:pt x="9" y="30"/>
                    <a:pt x="9" y="30"/>
                    <a:pt x="9" y="30"/>
                  </a:cubicBezTo>
                  <a:cubicBezTo>
                    <a:pt x="9" y="30"/>
                    <a:pt x="9" y="29"/>
                    <a:pt x="8" y="29"/>
                  </a:cubicBezTo>
                  <a:cubicBezTo>
                    <a:pt x="215" y="29"/>
                    <a:pt x="215" y="29"/>
                    <a:pt x="215" y="29"/>
                  </a:cubicBezTo>
                  <a:cubicBezTo>
                    <a:pt x="216" y="29"/>
                    <a:pt x="218" y="28"/>
                    <a:pt x="218" y="26"/>
                  </a:cubicBezTo>
                  <a:cubicBezTo>
                    <a:pt x="218" y="24"/>
                    <a:pt x="216" y="23"/>
                    <a:pt x="215" y="2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Tree>
    <p:extLst>
      <p:ext uri="{BB962C8B-B14F-4D97-AF65-F5344CB8AC3E}">
        <p14:creationId xmlns:p14="http://schemas.microsoft.com/office/powerpoint/2010/main" val="1564060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02</a:t>
            </a:r>
          </a:p>
        </p:txBody>
      </p:sp>
      <p:sp>
        <p:nvSpPr>
          <p:cNvPr id="10" name="Rectangle 9">
            <a:extLst>
              <a:ext uri="{FF2B5EF4-FFF2-40B4-BE49-F238E27FC236}">
                <a16:creationId xmlns:a16="http://schemas.microsoft.com/office/drawing/2014/main" id="{517671FA-2325-4612-B752-C655F97BD59C}"/>
              </a:ext>
            </a:extLst>
          </p:cNvPr>
          <p:cNvSpPr/>
          <p:nvPr/>
        </p:nvSpPr>
        <p:spPr>
          <a:xfrm>
            <a:off x="5321148" y="2310029"/>
            <a:ext cx="6188520" cy="400110"/>
          </a:xfrm>
          <a:prstGeom prst="rect">
            <a:avLst/>
          </a:prstGeom>
        </p:spPr>
        <p:txBody>
          <a:bodyPr wrap="square">
            <a:spAutoFit/>
          </a:bodyPr>
          <a:lstStyle/>
          <a:p>
            <a:pPr algn="just">
              <a:spcBef>
                <a:spcPts val="600"/>
              </a:spcBef>
              <a:spcAft>
                <a:spcPts val="600"/>
              </a:spcAft>
              <a:buClr>
                <a:srgbClr val="EA4E55"/>
              </a:buClr>
            </a:pPr>
            <a:r>
              <a:rPr lang="fr-FR" sz="2000" dirty="0">
                <a:solidFill>
                  <a:srgbClr val="C00000"/>
                </a:solidFill>
              </a:rPr>
              <a:t>2. </a:t>
            </a:r>
            <a:r>
              <a:rPr lang="fr-FR" sz="2000" dirty="0">
                <a:solidFill>
                  <a:schemeClr val="tx1">
                    <a:lumMod val="75000"/>
                    <a:lumOff val="25000"/>
                  </a:schemeClr>
                </a:solidFill>
              </a:rPr>
              <a:t>L’importance du CRE</a:t>
            </a:r>
          </a:p>
        </p:txBody>
      </p:sp>
    </p:spTree>
    <p:extLst>
      <p:ext uri="{BB962C8B-B14F-4D97-AF65-F5344CB8AC3E}">
        <p14:creationId xmlns:p14="http://schemas.microsoft.com/office/powerpoint/2010/main" val="348165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b="1">
                <a:solidFill>
                  <a:srgbClr val="403E51"/>
                </a:solidFill>
                <a:latin typeface="Avenir Next Condensed Medium"/>
                <a:ea typeface="+mn-ea"/>
                <a:cs typeface="+mn-cs"/>
              </a:rPr>
              <a:t>CONTACTS 360 : </a:t>
            </a:r>
            <a:r>
              <a:rPr lang="fr-FR" sz="2400">
                <a:solidFill>
                  <a:srgbClr val="403E51"/>
                </a:solidFill>
                <a:latin typeface="Avenir Next Condensed Medium"/>
                <a:ea typeface="+mn-ea"/>
                <a:cs typeface="+mn-cs"/>
              </a:rPr>
              <a:t>Le CRE, carburant de Contacts 360</a:t>
            </a:r>
          </a:p>
        </p:txBody>
      </p:sp>
      <p:sp>
        <p:nvSpPr>
          <p:cNvPr id="5" name="Rectangle 4">
            <a:extLst>
              <a:ext uri="{FF2B5EF4-FFF2-40B4-BE49-F238E27FC236}">
                <a16:creationId xmlns:a16="http://schemas.microsoft.com/office/drawing/2014/main" id="{8EA6E155-C00D-35B5-6B4D-F8D509758145}"/>
              </a:ext>
            </a:extLst>
          </p:cNvPr>
          <p:cNvSpPr/>
          <p:nvPr/>
        </p:nvSpPr>
        <p:spPr>
          <a:xfrm>
            <a:off x="-290" y="1609124"/>
            <a:ext cx="12192000" cy="4383780"/>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a:solidFill>
                <a:srgbClr val="FFFFFF"/>
              </a:solidFill>
              <a:latin typeface="Avenir Next Condensed Medium"/>
            </a:endParaRPr>
          </a:p>
        </p:txBody>
      </p:sp>
      <p:sp>
        <p:nvSpPr>
          <p:cNvPr id="9" name="Espace réservé du numéro de diapositive 3">
            <a:extLst>
              <a:ext uri="{FF2B5EF4-FFF2-40B4-BE49-F238E27FC236}">
                <a16:creationId xmlns:a16="http://schemas.microsoft.com/office/drawing/2014/main" id="{75887EDB-D0BB-723E-A93C-C66B20F463F7}"/>
              </a:ext>
            </a:extLst>
          </p:cNvPr>
          <p:cNvSpPr txBox="1">
            <a:spLocks/>
          </p:cNvSpPr>
          <p:nvPr/>
        </p:nvSpPr>
        <p:spPr>
          <a:xfrm>
            <a:off x="6421374" y="4596575"/>
            <a:ext cx="2057400" cy="273844"/>
          </a:xfrm>
          <a:prstGeom prst="rect">
            <a:avLst/>
          </a:prstGeom>
        </p:spPr>
        <p:txBody>
          <a:bodyPr vert="horz" lIns="91440" tIns="45720" rIns="91440" bIns="45720" rtlCol="0" anchor="ctr"/>
          <a:lstStyle>
            <a:defPPr marR="0" lvl="0" algn="l" rtl="0">
              <a:lnSpc>
                <a:spcPct val="100000"/>
              </a:lnSpc>
              <a:spcBef>
                <a:spcPts val="0"/>
              </a:spcBef>
              <a:spcAft>
                <a:spcPts val="0"/>
              </a:spcAft>
              <a:defRPr lang="fr-FR"/>
            </a:defPPr>
            <a:lvl1pPr marL="0" marR="0" lvl="0" algn="r" defTabSz="914400" rtl="0" eaLnBrk="1" latinLnBrk="0" hangingPunct="1">
              <a:lnSpc>
                <a:spcPct val="100000"/>
              </a:lnSpc>
              <a:spcBef>
                <a:spcPts val="0"/>
              </a:spcBef>
              <a:spcAft>
                <a:spcPts val="0"/>
              </a:spcAft>
              <a:buNone/>
              <a:defRPr sz="900" b="0" i="0" u="none" strike="noStrike" kern="1200" cap="none">
                <a:solidFill>
                  <a:schemeClr val="tx1">
                    <a:tint val="75000"/>
                  </a:schemeClr>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9pPr>
          </a:lstStyle>
          <a:p>
            <a:pPr defTabSz="914377">
              <a:defRPr/>
            </a:pPr>
            <a:fld id="{2C01F8C7-9F3B-D541-B264-85A88B0C4745}" type="slidenum">
              <a:rPr lang="fr-FR" dirty="0" smtClean="0">
                <a:latin typeface="Avenir Next Condensed Medium"/>
              </a:rPr>
              <a:pPr defTabSz="914377">
                <a:defRPr/>
              </a:pPr>
              <a:t>16</a:t>
            </a:fld>
            <a:endParaRPr lang="fr-FR" sz="1200">
              <a:solidFill>
                <a:srgbClr val="000000"/>
              </a:solidFill>
              <a:latin typeface="Avenir Next Condensed Medium"/>
            </a:endParaRPr>
          </a:p>
        </p:txBody>
      </p:sp>
      <p:sp>
        <p:nvSpPr>
          <p:cNvPr id="10" name="Rectangle 9">
            <a:extLst>
              <a:ext uri="{FF2B5EF4-FFF2-40B4-BE49-F238E27FC236}">
                <a16:creationId xmlns:a16="http://schemas.microsoft.com/office/drawing/2014/main" id="{3AAA83F6-77BD-E289-229A-C85C037A1B3B}"/>
              </a:ext>
            </a:extLst>
          </p:cNvPr>
          <p:cNvSpPr/>
          <p:nvPr/>
        </p:nvSpPr>
        <p:spPr>
          <a:xfrm>
            <a:off x="155002" y="3975081"/>
            <a:ext cx="5061681" cy="2185214"/>
          </a:xfrm>
          <a:prstGeom prst="rect">
            <a:avLst/>
          </a:prstGeom>
          <a:solidFill>
            <a:schemeClr val="bg1"/>
          </a:solidFill>
        </p:spPr>
        <p:txBody>
          <a:bodyPr wrap="square" lIns="91440" tIns="45720" rIns="91440" bIns="45720" anchor="t">
            <a:spAutoFit/>
          </a:bodyPr>
          <a:lstStyle/>
          <a:p>
            <a:pPr algn="ctr" defTabSz="914377">
              <a:defRPr/>
            </a:pPr>
            <a:endParaRPr lang="fr-FR" b="1">
              <a:solidFill>
                <a:srgbClr val="D00000"/>
              </a:solidFill>
              <a:latin typeface="Avenir Next Condensed Medium"/>
              <a:cs typeface="Arial"/>
              <a:sym typeface="Arial"/>
            </a:endParaRPr>
          </a:p>
          <a:p>
            <a:pPr algn="ctr" defTabSz="914377">
              <a:defRPr/>
            </a:pPr>
            <a:r>
              <a:rPr lang="fr-FR" b="1">
                <a:solidFill>
                  <a:srgbClr val="D00000"/>
                </a:solidFill>
                <a:latin typeface="Avenir Next Condensed Medium"/>
                <a:cs typeface="Arial"/>
                <a:sym typeface="Arial"/>
              </a:rPr>
              <a:t>Suivre l’activité commerciale générée </a:t>
            </a:r>
            <a:endParaRPr lang="fr-FR" b="1">
              <a:solidFill>
                <a:srgbClr val="D00000"/>
              </a:solidFill>
              <a:latin typeface="Avenir Next Condensed Medium"/>
              <a:cs typeface="Arial"/>
            </a:endParaRPr>
          </a:p>
          <a:p>
            <a:pPr algn="ctr" defTabSz="914377">
              <a:defRPr/>
            </a:pPr>
            <a:r>
              <a:rPr lang="fr-FR" b="1">
                <a:solidFill>
                  <a:srgbClr val="D00000"/>
                </a:solidFill>
                <a:latin typeface="Avenir Next Condensed Medium"/>
                <a:cs typeface="Arial"/>
                <a:sym typeface="Arial"/>
              </a:rPr>
              <a:t>par les contacts clients</a:t>
            </a:r>
            <a:endParaRPr lang="fr-FR" b="1">
              <a:solidFill>
                <a:srgbClr val="D00000"/>
              </a:solidFill>
              <a:latin typeface="Avenir Next Condensed Medium"/>
              <a:cs typeface="Arial"/>
            </a:endParaRPr>
          </a:p>
          <a:p>
            <a:pPr algn="ctr" defTabSz="914377">
              <a:defRPr/>
            </a:pPr>
            <a:endParaRPr lang="fr-FR" b="1">
              <a:solidFill>
                <a:srgbClr val="D00000"/>
              </a:solidFill>
              <a:latin typeface="Avenir Next Condensed Medium"/>
              <a:cs typeface="Arial"/>
            </a:endParaRPr>
          </a:p>
          <a:p>
            <a:pPr algn="ctr" defTabSz="914377">
              <a:defRPr/>
            </a:pPr>
            <a:r>
              <a:rPr lang="fr-FR" sz="1600">
                <a:solidFill>
                  <a:schemeClr val="bg2">
                    <a:lumMod val="10000"/>
                  </a:schemeClr>
                </a:solidFill>
                <a:latin typeface="Avenir Next Condensed Medium"/>
                <a:cs typeface="Arial"/>
                <a:sym typeface="Arial"/>
              </a:rPr>
              <a:t>Le CRE fait à J permet de remonter l’ensemble des ventes réalisées.</a:t>
            </a:r>
          </a:p>
          <a:p>
            <a:pPr algn="ctr" defTabSz="914377">
              <a:defRPr/>
            </a:pPr>
            <a:endParaRPr lang="fr-FR" sz="1600">
              <a:solidFill>
                <a:schemeClr val="bg2">
                  <a:lumMod val="10000"/>
                </a:schemeClr>
              </a:solidFill>
              <a:latin typeface="Avenir Next Condensed Medium"/>
              <a:cs typeface="Arial"/>
              <a:sym typeface="Arial"/>
            </a:endParaRPr>
          </a:p>
          <a:p>
            <a:pPr algn="ctr" defTabSz="914377">
              <a:defRPr/>
            </a:pPr>
            <a:endParaRPr lang="fr-FR" sz="1600">
              <a:solidFill>
                <a:schemeClr val="bg2">
                  <a:lumMod val="10000"/>
                </a:schemeClr>
              </a:solidFill>
              <a:latin typeface="Avenir Next Condensed Medium"/>
              <a:cs typeface="Arial"/>
            </a:endParaRPr>
          </a:p>
        </p:txBody>
      </p:sp>
      <p:sp>
        <p:nvSpPr>
          <p:cNvPr id="12" name="Rectangle 11">
            <a:extLst>
              <a:ext uri="{FF2B5EF4-FFF2-40B4-BE49-F238E27FC236}">
                <a16:creationId xmlns:a16="http://schemas.microsoft.com/office/drawing/2014/main" id="{E6774DFA-4A8A-7C0F-1D84-7C0B3D791954}"/>
              </a:ext>
            </a:extLst>
          </p:cNvPr>
          <p:cNvSpPr/>
          <p:nvPr/>
        </p:nvSpPr>
        <p:spPr>
          <a:xfrm>
            <a:off x="6685032" y="3973503"/>
            <a:ext cx="5351966" cy="1938992"/>
          </a:xfrm>
          <a:prstGeom prst="rect">
            <a:avLst/>
          </a:prstGeom>
          <a:solidFill>
            <a:schemeClr val="bg1"/>
          </a:solidFill>
        </p:spPr>
        <p:txBody>
          <a:bodyPr wrap="square" lIns="91440" tIns="45720" rIns="91440" bIns="45720" anchor="t">
            <a:spAutoFit/>
          </a:bodyPr>
          <a:lstStyle/>
          <a:p>
            <a:pPr algn="ctr" defTabSz="914377">
              <a:defRPr/>
            </a:pPr>
            <a:endParaRPr lang="fr-FR" b="1">
              <a:solidFill>
                <a:srgbClr val="D00000"/>
              </a:solidFill>
              <a:latin typeface="Avenir Next Condensed Medium"/>
              <a:cs typeface="Arial"/>
              <a:sym typeface="Arial"/>
            </a:endParaRPr>
          </a:p>
          <a:p>
            <a:pPr algn="ctr" defTabSz="914377">
              <a:defRPr/>
            </a:pPr>
            <a:r>
              <a:rPr lang="fr-FR" b="1">
                <a:solidFill>
                  <a:srgbClr val="D00000"/>
                </a:solidFill>
                <a:latin typeface="Avenir Next Condensed Medium"/>
                <a:cs typeface="Arial"/>
                <a:sym typeface="Arial"/>
              </a:rPr>
              <a:t>Suivre le contrat de relation client </a:t>
            </a:r>
          </a:p>
          <a:p>
            <a:pPr algn="ctr" defTabSz="914377">
              <a:defRPr/>
            </a:pPr>
            <a:r>
              <a:rPr lang="fr-FR" b="1">
                <a:solidFill>
                  <a:srgbClr val="D00000"/>
                </a:solidFill>
                <a:latin typeface="Avenir Next Condensed Medium"/>
                <a:cs typeface="Arial"/>
                <a:sym typeface="Arial"/>
              </a:rPr>
              <a:t>au travers du taux de visite du portefeuille</a:t>
            </a:r>
            <a:endParaRPr lang="fr-FR" b="1">
              <a:solidFill>
                <a:srgbClr val="D00000"/>
              </a:solidFill>
              <a:latin typeface="Avenir Next Condensed Medium"/>
              <a:cs typeface="Arial"/>
            </a:endParaRPr>
          </a:p>
          <a:p>
            <a:pPr algn="ctr" defTabSz="914377">
              <a:defRPr/>
            </a:pPr>
            <a:endParaRPr lang="fr-FR">
              <a:solidFill>
                <a:srgbClr val="D00000"/>
              </a:solidFill>
              <a:latin typeface="Avenir Next Condensed Medium"/>
              <a:cs typeface="Arial"/>
            </a:endParaRPr>
          </a:p>
          <a:p>
            <a:pPr algn="ctr" defTabSz="914377">
              <a:defRPr/>
            </a:pPr>
            <a:r>
              <a:rPr lang="fr-FR" sz="1600">
                <a:solidFill>
                  <a:schemeClr val="bg2">
                    <a:lumMod val="10000"/>
                  </a:schemeClr>
                </a:solidFill>
                <a:latin typeface="Avenir Next Condensed Medium"/>
                <a:cs typeface="Arial"/>
                <a:sym typeface="Arial"/>
              </a:rPr>
              <a:t>Le taux de visite du portefeuille est alimenté</a:t>
            </a:r>
            <a:endParaRPr lang="fr-FR" sz="1600">
              <a:solidFill>
                <a:schemeClr val="bg2">
                  <a:lumMod val="10000"/>
                </a:schemeClr>
              </a:solidFill>
              <a:latin typeface="Avenir Next Condensed Medium"/>
              <a:cs typeface="Arial"/>
            </a:endParaRPr>
          </a:p>
          <a:p>
            <a:pPr algn="ctr" defTabSz="914377">
              <a:defRPr/>
            </a:pPr>
            <a:r>
              <a:rPr lang="fr-FR" sz="1600">
                <a:solidFill>
                  <a:schemeClr val="bg2">
                    <a:lumMod val="10000"/>
                  </a:schemeClr>
                </a:solidFill>
                <a:latin typeface="Avenir Next Condensed Medium"/>
                <a:cs typeface="Arial"/>
                <a:sym typeface="Arial"/>
              </a:rPr>
              <a:t> par le CRE.</a:t>
            </a:r>
            <a:br>
              <a:rPr lang="fr-FR" sz="1600">
                <a:latin typeface="Avenir Next Condensed Medium"/>
                <a:cs typeface="Arial"/>
              </a:rPr>
            </a:br>
            <a:endParaRPr lang="fr-FR" sz="1600">
              <a:solidFill>
                <a:schemeClr val="bg2">
                  <a:lumMod val="10000"/>
                </a:schemeClr>
              </a:solidFill>
              <a:latin typeface="Avenir Next Condensed Medium"/>
              <a:cs typeface="Arial"/>
            </a:endParaRPr>
          </a:p>
        </p:txBody>
      </p:sp>
      <p:sp>
        <p:nvSpPr>
          <p:cNvPr id="13" name="Rectangle 12">
            <a:extLst>
              <a:ext uri="{FF2B5EF4-FFF2-40B4-BE49-F238E27FC236}">
                <a16:creationId xmlns:a16="http://schemas.microsoft.com/office/drawing/2014/main" id="{AF2FC792-787A-1670-2294-364772A5C8E0}"/>
              </a:ext>
            </a:extLst>
          </p:cNvPr>
          <p:cNvSpPr/>
          <p:nvPr/>
        </p:nvSpPr>
        <p:spPr>
          <a:xfrm>
            <a:off x="3398149" y="1727467"/>
            <a:ext cx="5061681" cy="1938992"/>
          </a:xfrm>
          <a:prstGeom prst="rect">
            <a:avLst/>
          </a:prstGeom>
          <a:solidFill>
            <a:schemeClr val="bg1"/>
          </a:solidFill>
        </p:spPr>
        <p:txBody>
          <a:bodyPr wrap="square" lIns="91440" tIns="45720" rIns="91440" bIns="45720" anchor="t">
            <a:spAutoFit/>
          </a:bodyPr>
          <a:lstStyle/>
          <a:p>
            <a:pPr algn="ctr" defTabSz="914377">
              <a:defRPr/>
            </a:pPr>
            <a:endParaRPr lang="fr-FR" b="1">
              <a:solidFill>
                <a:srgbClr val="D00000"/>
              </a:solidFill>
              <a:latin typeface="Avenir Next Condensed Medium"/>
              <a:cs typeface="Arial"/>
              <a:sym typeface="Arial"/>
            </a:endParaRPr>
          </a:p>
          <a:p>
            <a:pPr algn="ctr" defTabSz="914377">
              <a:defRPr/>
            </a:pPr>
            <a:r>
              <a:rPr lang="fr-FR" b="1">
                <a:solidFill>
                  <a:srgbClr val="D00000"/>
                </a:solidFill>
                <a:latin typeface="Avenir Next Condensed Medium"/>
                <a:cs typeface="Arial"/>
                <a:sym typeface="Arial"/>
              </a:rPr>
              <a:t>Assurer la continuité de la Relation Client </a:t>
            </a:r>
            <a:endParaRPr lang="fr-FR"/>
          </a:p>
          <a:p>
            <a:pPr algn="ctr" defTabSz="914377">
              <a:defRPr/>
            </a:pPr>
            <a:r>
              <a:rPr lang="fr-FR" b="1">
                <a:solidFill>
                  <a:srgbClr val="D00000"/>
                </a:solidFill>
                <a:latin typeface="Avenir Next Condensed Medium"/>
                <a:cs typeface="Arial"/>
                <a:sym typeface="Arial"/>
              </a:rPr>
              <a:t>quel que soit l’interlocuteur</a:t>
            </a:r>
            <a:endParaRPr lang="fr-FR" b="1">
              <a:solidFill>
                <a:srgbClr val="D00000"/>
              </a:solidFill>
              <a:latin typeface="Avenir Next Condensed Medium"/>
              <a:cs typeface="Arial"/>
            </a:endParaRPr>
          </a:p>
          <a:p>
            <a:pPr algn="ctr" defTabSz="914377">
              <a:defRPr/>
            </a:pPr>
            <a:endParaRPr lang="fr-FR" b="1">
              <a:solidFill>
                <a:schemeClr val="bg2">
                  <a:lumMod val="10000"/>
                </a:schemeClr>
              </a:solidFill>
              <a:latin typeface="Avenir Next Condensed Medium"/>
              <a:cs typeface="Arial"/>
            </a:endParaRPr>
          </a:p>
          <a:p>
            <a:pPr algn="ctr" defTabSz="914377">
              <a:defRPr/>
            </a:pPr>
            <a:r>
              <a:rPr lang="fr-FR" sz="1600">
                <a:solidFill>
                  <a:schemeClr val="bg2">
                    <a:lumMod val="10000"/>
                  </a:schemeClr>
                </a:solidFill>
                <a:latin typeface="Avenir Next Condensed Medium"/>
                <a:cs typeface="Arial"/>
                <a:sym typeface="Arial"/>
              </a:rPr>
              <a:t>Le CRE est un véritable moteur au service de la relation client qui va nourrir Contacts 360.</a:t>
            </a:r>
            <a:br>
              <a:rPr lang="fr-FR" sz="1600">
                <a:latin typeface="Avenir Next Condensed Medium"/>
                <a:cs typeface="Arial"/>
              </a:rPr>
            </a:br>
            <a:endParaRPr lang="fr-FR" sz="1600">
              <a:solidFill>
                <a:schemeClr val="bg2">
                  <a:lumMod val="10000"/>
                </a:schemeClr>
              </a:solidFill>
              <a:latin typeface="Avenir Next Condensed Medium"/>
              <a:cs typeface="Arial"/>
            </a:endParaRPr>
          </a:p>
        </p:txBody>
      </p:sp>
      <p:pic>
        <p:nvPicPr>
          <p:cNvPr id="20" name="Graphique 19">
            <a:extLst>
              <a:ext uri="{FF2B5EF4-FFF2-40B4-BE49-F238E27FC236}">
                <a16:creationId xmlns:a16="http://schemas.microsoft.com/office/drawing/2014/main" id="{A11315DC-F57F-D453-CC62-A79C9715DC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16683" y="3499367"/>
            <a:ext cx="1665695" cy="1264300"/>
          </a:xfrm>
          <a:prstGeom prst="rect">
            <a:avLst/>
          </a:prstGeom>
        </p:spPr>
      </p:pic>
      <p:sp>
        <p:nvSpPr>
          <p:cNvPr id="2" name="ZoneTexte 1">
            <a:extLst>
              <a:ext uri="{FF2B5EF4-FFF2-40B4-BE49-F238E27FC236}">
                <a16:creationId xmlns:a16="http://schemas.microsoft.com/office/drawing/2014/main" id="{82B78F2D-2C61-7622-F624-93BEC8F9D6FC}"/>
              </a:ext>
            </a:extLst>
          </p:cNvPr>
          <p:cNvSpPr txBox="1"/>
          <p:nvPr/>
        </p:nvSpPr>
        <p:spPr>
          <a:xfrm>
            <a:off x="2885053" y="1041012"/>
            <a:ext cx="59000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400" b="1">
                <a:solidFill>
                  <a:schemeClr val="bg1">
                    <a:lumMod val="50000"/>
                  </a:schemeClr>
                </a:solidFill>
                <a:latin typeface="Avenir Next Condensed Medium"/>
              </a:rPr>
              <a:t>« Le bon réflexe : 1 contact = 1 CRE » </a:t>
            </a:r>
            <a:r>
              <a:rPr lang="fr-FR" sz="2400">
                <a:solidFill>
                  <a:schemeClr val="bg1">
                    <a:lumMod val="50000"/>
                  </a:schemeClr>
                </a:solidFill>
                <a:latin typeface="Avenir Next Condensed Medium"/>
              </a:rPr>
              <a:t>​</a:t>
            </a:r>
            <a:endParaRPr lang="fr-FR" sz="2400">
              <a:solidFill>
                <a:schemeClr val="bg1">
                  <a:lumMod val="50000"/>
                </a:schemeClr>
              </a:solidFill>
              <a:latin typeface="Avenir Next Condensed Medium"/>
              <a:ea typeface="Calibri" panose="020F0502020204030204"/>
              <a:cs typeface="Calibri" panose="020F0502020204030204"/>
            </a:endParaRP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449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1F5786-8301-6F41-BA87-FF59EF0CBB4B}"/>
              </a:ext>
            </a:extLst>
          </p:cNvPr>
          <p:cNvSpPr/>
          <p:nvPr/>
        </p:nvSpPr>
        <p:spPr>
          <a:xfrm>
            <a:off x="0" y="1701966"/>
            <a:ext cx="12192000" cy="342009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fr-FR">
              <a:solidFill>
                <a:srgbClr val="FFFFFF"/>
              </a:solidFill>
              <a:latin typeface="Calibri" panose="020F0502020204030204"/>
            </a:endParaRPr>
          </a:p>
        </p:txBody>
      </p:sp>
      <p:sp>
        <p:nvSpPr>
          <p:cNvPr id="2" name="Espace réservé du texte 1">
            <a:extLst>
              <a:ext uri="{FF2B5EF4-FFF2-40B4-BE49-F238E27FC236}">
                <a16:creationId xmlns:a16="http://schemas.microsoft.com/office/drawing/2014/main" id="{F3F69D35-17B9-4F1E-8F74-4399569A689A}"/>
              </a:ext>
            </a:extLst>
          </p:cNvPr>
          <p:cNvSpPr>
            <a:spLocks noGrp="1"/>
          </p:cNvSpPr>
          <p:nvPr>
            <p:ph type="body" sz="quarter" idx="12"/>
          </p:nvPr>
        </p:nvSpPr>
        <p:spPr/>
        <p:txBody>
          <a:bodyPr/>
          <a:lstStyle/>
          <a:p>
            <a:r>
              <a:rPr lang="fr-FR" dirty="0">
                <a:solidFill>
                  <a:srgbClr val="403E51"/>
                </a:solidFill>
                <a:latin typeface="Montserrat" pitchFamily="2" charset="77"/>
              </a:rPr>
              <a:t>LE CRE, UNE ETAPE OBLIGATOIRE !</a:t>
            </a:r>
          </a:p>
        </p:txBody>
      </p:sp>
      <p:sp>
        <p:nvSpPr>
          <p:cNvPr id="4" name="Espace réservé du numéro de diapositive 3">
            <a:extLst>
              <a:ext uri="{FF2B5EF4-FFF2-40B4-BE49-F238E27FC236}">
                <a16:creationId xmlns:a16="http://schemas.microsoft.com/office/drawing/2014/main" id="{627CD4EA-7A6D-9E47-9BB4-2C5712D681DB}"/>
              </a:ext>
            </a:extLst>
          </p:cNvPr>
          <p:cNvSpPr>
            <a:spLocks noGrp="1"/>
          </p:cNvSpPr>
          <p:nvPr>
            <p:ph type="sldNum" sz="quarter" idx="4294967295"/>
          </p:nvPr>
        </p:nvSpPr>
        <p:spPr/>
        <p:txBody>
          <a:bodyPr/>
          <a:lstStyle/>
          <a:p>
            <a:pPr defTabSz="914377"/>
            <a:fld id="{2C01F8C7-9F3B-D541-B264-85A88B0C4745}" type="slidenum">
              <a:rPr lang="fr-FR" kern="1200">
                <a:solidFill>
                  <a:srgbClr val="000000">
                    <a:tint val="75000"/>
                  </a:srgbClr>
                </a:solidFill>
                <a:latin typeface="Calibri" panose="020F0502020204030204"/>
                <a:ea typeface="+mn-ea"/>
                <a:cs typeface="+mn-cs"/>
              </a:rPr>
              <a:pPr defTabSz="914377"/>
              <a:t>17</a:t>
            </a:fld>
            <a:endParaRPr lang="fr-FR" kern="1200">
              <a:solidFill>
                <a:srgbClr val="000000">
                  <a:tint val="75000"/>
                </a:srgbClr>
              </a:solidFill>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39E61CB6-0635-944B-B050-F8C0A6F7EA2D}"/>
              </a:ext>
            </a:extLst>
          </p:cNvPr>
          <p:cNvSpPr/>
          <p:nvPr/>
        </p:nvSpPr>
        <p:spPr>
          <a:xfrm>
            <a:off x="671330" y="152423"/>
            <a:ext cx="6237471" cy="43200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endParaRPr lang="fr-FR" b="1" dirty="0">
              <a:solidFill>
                <a:srgbClr val="403E51"/>
              </a:solidFill>
              <a:latin typeface="Montserrat" pitchFamily="2" charset="77"/>
            </a:endParaRPr>
          </a:p>
        </p:txBody>
      </p:sp>
      <p:sp>
        <p:nvSpPr>
          <p:cNvPr id="8" name="Espace réservé du texte 3">
            <a:extLst>
              <a:ext uri="{FF2B5EF4-FFF2-40B4-BE49-F238E27FC236}">
                <a16:creationId xmlns:a16="http://schemas.microsoft.com/office/drawing/2014/main" id="{31266D9E-2B8C-FC4E-9DB7-44508B18104D}"/>
              </a:ext>
            </a:extLst>
          </p:cNvPr>
          <p:cNvSpPr txBox="1">
            <a:spLocks/>
          </p:cNvSpPr>
          <p:nvPr/>
        </p:nvSpPr>
        <p:spPr>
          <a:xfrm>
            <a:off x="838202" y="1495871"/>
            <a:ext cx="5549931" cy="4364493"/>
          </a:xfrm>
          <a:prstGeom prst="rect">
            <a:avLst/>
          </a:prstGeom>
          <a:solidFill>
            <a:schemeClr val="bg1"/>
          </a:solidFill>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914377">
              <a:buNone/>
            </a:pPr>
            <a:r>
              <a:rPr lang="fr-FR" sz="1800" b="1" dirty="0">
                <a:solidFill>
                  <a:srgbClr val="D00000"/>
                </a:solidFill>
                <a:latin typeface="Calibri Light" panose="020F0302020204030204"/>
              </a:rPr>
              <a:t>Quand faire un CRE ?  </a:t>
            </a:r>
          </a:p>
          <a:p>
            <a:pPr marL="0" indent="0" algn="just" defTabSz="914377">
              <a:buNone/>
            </a:pPr>
            <a:endParaRPr lang="fr-FR" sz="1800" b="1" dirty="0">
              <a:solidFill>
                <a:srgbClr val="D00000"/>
              </a:solidFill>
              <a:latin typeface="Calibri Light" panose="020F0302020204030204"/>
            </a:endParaRPr>
          </a:p>
          <a:p>
            <a:pPr marL="228594" indent="-228594" algn="just" defTabSz="914354"/>
            <a:r>
              <a:rPr lang="fr-FR" sz="1400" b="1" dirty="0">
                <a:solidFill>
                  <a:srgbClr val="C00000"/>
                </a:solidFill>
                <a:latin typeface="Calibri Light" panose="020F0302020204030204"/>
              </a:rPr>
              <a:t>Après chaque contact physique </a:t>
            </a:r>
            <a:r>
              <a:rPr lang="fr-FR" sz="1400" b="1" dirty="0">
                <a:solidFill>
                  <a:srgbClr val="44546A">
                    <a:lumMod val="75000"/>
                  </a:srgbClr>
                </a:solidFill>
                <a:latin typeface="Calibri Light" panose="020F0302020204030204"/>
              </a:rPr>
              <a:t>ou </a:t>
            </a:r>
            <a:r>
              <a:rPr lang="fr-FR" sz="1400" b="1" dirty="0">
                <a:solidFill>
                  <a:srgbClr val="C00000"/>
                </a:solidFill>
                <a:latin typeface="Calibri Light" panose="020F0302020204030204"/>
              </a:rPr>
              <a:t>à distance</a:t>
            </a:r>
            <a:r>
              <a:rPr lang="fr-FR" sz="1400" dirty="0">
                <a:solidFill>
                  <a:srgbClr val="C00000"/>
                </a:solidFill>
                <a:latin typeface="Calibri Light" panose="020F0302020204030204"/>
              </a:rPr>
              <a:t> </a:t>
            </a:r>
            <a:r>
              <a:rPr lang="fr-FR" sz="1400" dirty="0">
                <a:solidFill>
                  <a:srgbClr val="000000"/>
                </a:solidFill>
                <a:latin typeface="Calibri Light" panose="020F0302020204030204"/>
              </a:rPr>
              <a:t>(téléphone, face à face, mail, MSI, courrier)</a:t>
            </a:r>
          </a:p>
          <a:p>
            <a:pPr marL="228594" indent="-228594" algn="just" defTabSz="914354"/>
            <a:r>
              <a:rPr lang="fr-FR" sz="1400" b="1" dirty="0">
                <a:solidFill>
                  <a:srgbClr val="44546A">
                    <a:lumMod val="75000"/>
                  </a:srgbClr>
                </a:solidFill>
                <a:latin typeface="Calibri Light" panose="020F0302020204030204"/>
              </a:rPr>
              <a:t>Avec ou sans vente</a:t>
            </a:r>
          </a:p>
          <a:p>
            <a:pPr marL="228594" indent="-228594" algn="just" defTabSz="914354"/>
            <a:r>
              <a:rPr lang="fr-FR" sz="1400" b="1" dirty="0">
                <a:solidFill>
                  <a:srgbClr val="44546A">
                    <a:lumMod val="75000"/>
                  </a:srgbClr>
                </a:solidFill>
                <a:latin typeface="Calibri Light" panose="020F0302020204030204"/>
              </a:rPr>
              <a:t>A chaque nouvelle information pertinente et utile (exemple d’un projet futur ou des évolutions de situations personnelles ou professionnelles) </a:t>
            </a:r>
          </a:p>
          <a:p>
            <a:pPr marL="228594" indent="-228594" algn="just" defTabSz="914354"/>
            <a:r>
              <a:rPr lang="fr-FR" sz="1400" b="1" dirty="0">
                <a:solidFill>
                  <a:srgbClr val="44546A">
                    <a:lumMod val="75000"/>
                  </a:srgbClr>
                </a:solidFill>
                <a:latin typeface="Calibri Light" panose="020F0302020204030204"/>
              </a:rPr>
              <a:t>Si des appétences ou des freins ont été détectés sur certaines de nos solutions …</a:t>
            </a:r>
          </a:p>
          <a:p>
            <a:pPr marL="0" indent="0" algn="just" defTabSz="914354">
              <a:buNone/>
            </a:pPr>
            <a:endParaRPr lang="fr-FR" sz="1400" dirty="0">
              <a:solidFill>
                <a:srgbClr val="000000"/>
              </a:solidFill>
              <a:latin typeface="Calibri" panose="020F0502020204030204"/>
            </a:endParaRPr>
          </a:p>
          <a:p>
            <a:pPr marL="0" indent="0" algn="just" defTabSz="914354">
              <a:buNone/>
            </a:pPr>
            <a:r>
              <a:rPr lang="fr-FR" sz="1400" dirty="0">
                <a:solidFill>
                  <a:srgbClr val="000000"/>
                </a:solidFill>
                <a:latin typeface="Calibri Light" panose="020F0302020204030204"/>
              </a:rPr>
              <a:t>Une systématisation de CRE explicite après chaque entretien client ou RDV physique ou à distance va permettre de renforcer le lien et la confiance instaurée entre le client et la Banque et donc d’accroitre sa satisfaction.  </a:t>
            </a:r>
          </a:p>
          <a:p>
            <a:pPr marL="228594" indent="-228594" defTabSz="914354"/>
            <a:endParaRPr lang="fr-FR" sz="1400" dirty="0">
              <a:solidFill>
                <a:srgbClr val="000000"/>
              </a:solidFill>
              <a:latin typeface="Calibri Light" panose="020F0302020204030204"/>
            </a:endParaRPr>
          </a:p>
          <a:p>
            <a:pPr marL="0" indent="0" algn="ctr" defTabSz="914354">
              <a:buNone/>
            </a:pPr>
            <a:r>
              <a:rPr lang="fr-FR" sz="1800" b="1" dirty="0">
                <a:solidFill>
                  <a:srgbClr val="D00000"/>
                </a:solidFill>
                <a:latin typeface="Calibri Light" panose="020F0302020204030204"/>
              </a:rPr>
              <a:t>Le CRE est le socle de la préparation d’entretien </a:t>
            </a:r>
          </a:p>
          <a:p>
            <a:pPr marL="0" indent="0" algn="just" defTabSz="914377">
              <a:spcBef>
                <a:spcPts val="0"/>
              </a:spcBef>
              <a:buNone/>
            </a:pPr>
            <a:endParaRPr lang="fr-FR" sz="1400" b="1" dirty="0">
              <a:solidFill>
                <a:srgbClr val="44546A">
                  <a:lumMod val="75000"/>
                </a:srgbClr>
              </a:solidFill>
              <a:latin typeface="Calibri Light" panose="020F0302020204030204"/>
            </a:endParaRPr>
          </a:p>
          <a:p>
            <a:pPr marL="0" indent="0" algn="just" defTabSz="914377">
              <a:spcBef>
                <a:spcPts val="0"/>
              </a:spcBef>
              <a:buNone/>
            </a:pPr>
            <a:endParaRPr lang="fr-FR" sz="1400" b="1" dirty="0">
              <a:solidFill>
                <a:srgbClr val="44546A">
                  <a:lumMod val="75000"/>
                </a:srgbClr>
              </a:solidFill>
              <a:latin typeface="Calibri Light" panose="020F0302020204030204"/>
            </a:endParaRPr>
          </a:p>
        </p:txBody>
      </p:sp>
      <p:sp>
        <p:nvSpPr>
          <p:cNvPr id="9" name="Rectangle 8">
            <a:extLst>
              <a:ext uri="{FF2B5EF4-FFF2-40B4-BE49-F238E27FC236}">
                <a16:creationId xmlns:a16="http://schemas.microsoft.com/office/drawing/2014/main" id="{5A1F7216-752F-6540-8708-A60021A23CF0}"/>
              </a:ext>
            </a:extLst>
          </p:cNvPr>
          <p:cNvSpPr/>
          <p:nvPr/>
        </p:nvSpPr>
        <p:spPr>
          <a:xfrm>
            <a:off x="6759226" y="2322940"/>
            <a:ext cx="5061681" cy="2395528"/>
          </a:xfrm>
          <a:prstGeom prst="rect">
            <a:avLst/>
          </a:prstGeom>
          <a:solidFill>
            <a:schemeClr val="bg1"/>
          </a:solidFill>
        </p:spPr>
        <p:txBody>
          <a:bodyPr wrap="square">
            <a:spAutoFit/>
          </a:bodyPr>
          <a:lstStyle/>
          <a:p>
            <a:pPr algn="ctr" defTabSz="914354">
              <a:lnSpc>
                <a:spcPct val="90000"/>
              </a:lnSpc>
              <a:spcBef>
                <a:spcPts val="1000"/>
              </a:spcBef>
            </a:pPr>
            <a:endParaRPr lang="fr-FR" b="1">
              <a:solidFill>
                <a:srgbClr val="D00000"/>
              </a:solidFill>
              <a:latin typeface="Calibri Light" panose="020F0302020204030204"/>
            </a:endParaRPr>
          </a:p>
          <a:p>
            <a:pPr algn="ctr" defTabSz="914354">
              <a:lnSpc>
                <a:spcPct val="90000"/>
              </a:lnSpc>
              <a:spcBef>
                <a:spcPts val="1000"/>
              </a:spcBef>
            </a:pPr>
            <a:endParaRPr lang="fr-FR" b="1">
              <a:solidFill>
                <a:srgbClr val="D00000"/>
              </a:solidFill>
              <a:latin typeface="Calibri Light" panose="020F0302020204030204"/>
            </a:endParaRPr>
          </a:p>
          <a:p>
            <a:pPr algn="ctr" defTabSz="914354">
              <a:lnSpc>
                <a:spcPct val="90000"/>
              </a:lnSpc>
              <a:spcBef>
                <a:spcPts val="1000"/>
              </a:spcBef>
            </a:pPr>
            <a:r>
              <a:rPr lang="fr-FR" sz="2400" b="1">
                <a:solidFill>
                  <a:srgbClr val="D00000"/>
                </a:solidFill>
                <a:latin typeface="Calibri Light" panose="020F0302020204030204"/>
              </a:rPr>
              <a:t>Le bon réflexe : </a:t>
            </a:r>
          </a:p>
          <a:p>
            <a:pPr algn="ctr" defTabSz="914354">
              <a:lnSpc>
                <a:spcPct val="90000"/>
              </a:lnSpc>
              <a:spcBef>
                <a:spcPts val="1000"/>
              </a:spcBef>
            </a:pPr>
            <a:r>
              <a:rPr lang="fr-FR" sz="2400" b="1">
                <a:solidFill>
                  <a:srgbClr val="D00000"/>
                </a:solidFill>
                <a:latin typeface="Calibri Light" panose="020F0302020204030204"/>
              </a:rPr>
              <a:t>1 contact = 1 CRE</a:t>
            </a:r>
          </a:p>
          <a:p>
            <a:pPr algn="ctr" defTabSz="914354">
              <a:lnSpc>
                <a:spcPct val="90000"/>
              </a:lnSpc>
              <a:spcBef>
                <a:spcPts val="1000"/>
              </a:spcBef>
            </a:pPr>
            <a:endParaRPr lang="fr-FR" b="1">
              <a:solidFill>
                <a:srgbClr val="D00000"/>
              </a:solidFill>
              <a:latin typeface="Calibri Light" panose="020F0302020204030204"/>
            </a:endParaRPr>
          </a:p>
          <a:p>
            <a:pPr algn="ctr" defTabSz="914354">
              <a:lnSpc>
                <a:spcPct val="90000"/>
              </a:lnSpc>
              <a:spcBef>
                <a:spcPts val="1000"/>
              </a:spcBef>
            </a:pPr>
            <a:endParaRPr lang="fr-FR" b="1">
              <a:solidFill>
                <a:srgbClr val="D00000"/>
              </a:solidFill>
              <a:latin typeface="Calibri Light" panose="020F0302020204030204"/>
            </a:endParaRPr>
          </a:p>
        </p:txBody>
      </p:sp>
      <p:pic>
        <p:nvPicPr>
          <p:cNvPr id="20" name="Graphique 19">
            <a:extLst>
              <a:ext uri="{FF2B5EF4-FFF2-40B4-BE49-F238E27FC236}">
                <a16:creationId xmlns:a16="http://schemas.microsoft.com/office/drawing/2014/main" id="{0B40CF63-AE46-D946-970D-6758134B5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41002" y="429794"/>
            <a:ext cx="1811999" cy="1374028"/>
          </a:xfrm>
          <a:prstGeom prst="rect">
            <a:avLst/>
          </a:prstGeom>
        </p:spPr>
      </p:pic>
      <p:pic>
        <p:nvPicPr>
          <p:cNvPr id="15" name="Picture 2" descr="Aucune description disponible.">
            <a:extLst>
              <a:ext uri="{FF2B5EF4-FFF2-40B4-BE49-F238E27FC236}">
                <a16:creationId xmlns:a16="http://schemas.microsoft.com/office/drawing/2014/main" id="{E62E6091-A090-4503-B66E-ACCF12CD39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579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1F5786-8301-6F41-BA87-FF59EF0CBB4B}"/>
              </a:ext>
            </a:extLst>
          </p:cNvPr>
          <p:cNvSpPr/>
          <p:nvPr/>
        </p:nvSpPr>
        <p:spPr>
          <a:xfrm>
            <a:off x="0" y="1701966"/>
            <a:ext cx="12192000" cy="342009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fr-FR">
              <a:solidFill>
                <a:srgbClr val="FFFFFF"/>
              </a:solidFill>
              <a:latin typeface="Calibri" panose="020F0502020204030204"/>
            </a:endParaRPr>
          </a:p>
        </p:txBody>
      </p:sp>
      <p:sp>
        <p:nvSpPr>
          <p:cNvPr id="2" name="Espace réservé du texte 1">
            <a:extLst>
              <a:ext uri="{FF2B5EF4-FFF2-40B4-BE49-F238E27FC236}">
                <a16:creationId xmlns:a16="http://schemas.microsoft.com/office/drawing/2014/main" id="{8D279984-4987-42C4-9CAB-267E33647D62}"/>
              </a:ext>
            </a:extLst>
          </p:cNvPr>
          <p:cNvSpPr>
            <a:spLocks noGrp="1"/>
          </p:cNvSpPr>
          <p:nvPr>
            <p:ph type="body" sz="quarter" idx="12"/>
          </p:nvPr>
        </p:nvSpPr>
        <p:spPr/>
        <p:txBody>
          <a:bodyPr/>
          <a:lstStyle/>
          <a:p>
            <a:r>
              <a:rPr lang="fr-FR" dirty="0">
                <a:solidFill>
                  <a:srgbClr val="403E51"/>
                </a:solidFill>
                <a:latin typeface="Montserrat" pitchFamily="2" charset="77"/>
              </a:rPr>
              <a:t>LE CRE, UNE ETAPE OBLIGATOIRE !</a:t>
            </a:r>
          </a:p>
        </p:txBody>
      </p:sp>
      <p:sp>
        <p:nvSpPr>
          <p:cNvPr id="6" name="Rectangle : coins arrondis 5">
            <a:extLst>
              <a:ext uri="{FF2B5EF4-FFF2-40B4-BE49-F238E27FC236}">
                <a16:creationId xmlns:a16="http://schemas.microsoft.com/office/drawing/2014/main" id="{39E61CB6-0635-944B-B050-F8C0A6F7EA2D}"/>
              </a:ext>
            </a:extLst>
          </p:cNvPr>
          <p:cNvSpPr/>
          <p:nvPr/>
        </p:nvSpPr>
        <p:spPr>
          <a:xfrm>
            <a:off x="671330" y="152423"/>
            <a:ext cx="6237471" cy="43200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endParaRPr lang="fr-FR" b="1" dirty="0">
              <a:solidFill>
                <a:srgbClr val="403E51"/>
              </a:solidFill>
              <a:latin typeface="Montserrat" pitchFamily="2" charset="77"/>
            </a:endParaRPr>
          </a:p>
        </p:txBody>
      </p:sp>
      <p:pic>
        <p:nvPicPr>
          <p:cNvPr id="20" name="Graphique 19">
            <a:extLst>
              <a:ext uri="{FF2B5EF4-FFF2-40B4-BE49-F238E27FC236}">
                <a16:creationId xmlns:a16="http://schemas.microsoft.com/office/drawing/2014/main" id="{0B40CF63-AE46-D946-970D-6758134B5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5585" y="69029"/>
            <a:ext cx="1811999" cy="1374028"/>
          </a:xfrm>
          <a:prstGeom prst="rect">
            <a:avLst/>
          </a:prstGeom>
        </p:spPr>
      </p:pic>
      <p:pic>
        <p:nvPicPr>
          <p:cNvPr id="14" name="Picture 2" descr="Aucune description disponible.">
            <a:extLst>
              <a:ext uri="{FF2B5EF4-FFF2-40B4-BE49-F238E27FC236}">
                <a16:creationId xmlns:a16="http://schemas.microsoft.com/office/drawing/2014/main" id="{F8D0191C-7A83-47C6-B7D4-08821F78181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0A145341-15C7-4E79-8FC9-EAA9BFAB0FBA}"/>
              </a:ext>
            </a:extLst>
          </p:cNvPr>
          <p:cNvPicPr>
            <a:picLocks noChangeAspect="1"/>
          </p:cNvPicPr>
          <p:nvPr/>
        </p:nvPicPr>
        <p:blipFill>
          <a:blip r:embed="rId6"/>
          <a:stretch>
            <a:fillRect/>
          </a:stretch>
        </p:blipFill>
        <p:spPr>
          <a:xfrm>
            <a:off x="1252389" y="1443057"/>
            <a:ext cx="9583487" cy="4887007"/>
          </a:xfrm>
          <a:prstGeom prst="rect">
            <a:avLst/>
          </a:prstGeom>
        </p:spPr>
      </p:pic>
    </p:spTree>
    <p:extLst>
      <p:ext uri="{BB962C8B-B14F-4D97-AF65-F5344CB8AC3E}">
        <p14:creationId xmlns:p14="http://schemas.microsoft.com/office/powerpoint/2010/main" val="424371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557503-7B2B-4470-A94C-FCF4B565A708}"/>
              </a:ext>
            </a:extLst>
          </p:cNvPr>
          <p:cNvSpPr>
            <a:spLocks noGrp="1"/>
          </p:cNvSpPr>
          <p:nvPr>
            <p:ph type="body" sz="quarter" idx="12"/>
          </p:nvPr>
        </p:nvSpPr>
        <p:spPr/>
        <p:txBody>
          <a:bodyPr/>
          <a:lstStyle/>
          <a:p>
            <a:r>
              <a:rPr lang="fr-FR" dirty="0">
                <a:solidFill>
                  <a:srgbClr val="403E51"/>
                </a:solidFill>
                <a:latin typeface="Montserrat" pitchFamily="2" charset="77"/>
              </a:rPr>
              <a:t>LES RÈGLES ASSOCIEES AU CRE</a:t>
            </a:r>
          </a:p>
        </p:txBody>
      </p:sp>
      <p:sp>
        <p:nvSpPr>
          <p:cNvPr id="4" name="Espace réservé du numéro de diapositive 3">
            <a:extLst>
              <a:ext uri="{FF2B5EF4-FFF2-40B4-BE49-F238E27FC236}">
                <a16:creationId xmlns:a16="http://schemas.microsoft.com/office/drawing/2014/main" id="{627CD4EA-7A6D-9E47-9BB4-2C5712D681DB}"/>
              </a:ext>
            </a:extLst>
          </p:cNvPr>
          <p:cNvSpPr>
            <a:spLocks noGrp="1"/>
          </p:cNvSpPr>
          <p:nvPr>
            <p:ph type="sldNum" sz="quarter" idx="4294967295"/>
          </p:nvPr>
        </p:nvSpPr>
        <p:spPr/>
        <p:txBody>
          <a:bodyPr/>
          <a:lstStyle/>
          <a:p>
            <a:pPr defTabSz="914377"/>
            <a:fld id="{2C01F8C7-9F3B-D541-B264-85A88B0C4745}" type="slidenum">
              <a:rPr lang="fr-FR" kern="1200">
                <a:solidFill>
                  <a:srgbClr val="000000">
                    <a:tint val="75000"/>
                  </a:srgbClr>
                </a:solidFill>
                <a:latin typeface="Calibri" panose="020F0502020204030204"/>
                <a:ea typeface="+mn-ea"/>
                <a:cs typeface="+mn-cs"/>
              </a:rPr>
              <a:pPr defTabSz="914377"/>
              <a:t>19</a:t>
            </a:fld>
            <a:endParaRPr lang="fr-FR" kern="1200">
              <a:solidFill>
                <a:srgbClr val="000000">
                  <a:tint val="75000"/>
                </a:srgbClr>
              </a:solidFill>
              <a:latin typeface="Calibri" panose="020F0502020204030204"/>
              <a:ea typeface="+mn-ea"/>
              <a:cs typeface="+mn-cs"/>
            </a:endParaRPr>
          </a:p>
        </p:txBody>
      </p:sp>
      <p:pic>
        <p:nvPicPr>
          <p:cNvPr id="20" name="Image 19">
            <a:extLst>
              <a:ext uri="{FF2B5EF4-FFF2-40B4-BE49-F238E27FC236}">
                <a16:creationId xmlns:a16="http://schemas.microsoft.com/office/drawing/2014/main" id="{262DE3F4-EAD1-7F46-9F9B-CB4243B0E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828" y="1568432"/>
            <a:ext cx="774569" cy="762000"/>
          </a:xfrm>
          <a:prstGeom prst="rect">
            <a:avLst/>
          </a:prstGeom>
        </p:spPr>
      </p:pic>
      <p:pic>
        <p:nvPicPr>
          <p:cNvPr id="21" name="Image 20">
            <a:extLst>
              <a:ext uri="{FF2B5EF4-FFF2-40B4-BE49-F238E27FC236}">
                <a16:creationId xmlns:a16="http://schemas.microsoft.com/office/drawing/2014/main" id="{763DACC0-726D-EB4D-A1AC-DB72D3726F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050" y="2353365"/>
            <a:ext cx="762000" cy="762000"/>
          </a:xfrm>
          <a:prstGeom prst="rect">
            <a:avLst/>
          </a:prstGeom>
        </p:spPr>
      </p:pic>
      <p:sp>
        <p:nvSpPr>
          <p:cNvPr id="22" name="Rectangle 21">
            <a:extLst>
              <a:ext uri="{FF2B5EF4-FFF2-40B4-BE49-F238E27FC236}">
                <a16:creationId xmlns:a16="http://schemas.microsoft.com/office/drawing/2014/main" id="{4B5C3E34-CF9A-A74B-859E-BFCC53367B2E}"/>
              </a:ext>
            </a:extLst>
          </p:cNvPr>
          <p:cNvSpPr/>
          <p:nvPr/>
        </p:nvSpPr>
        <p:spPr>
          <a:xfrm>
            <a:off x="1141412" y="1503849"/>
            <a:ext cx="10212387" cy="3431709"/>
          </a:xfrm>
          <a:prstGeom prst="rect">
            <a:avLst/>
          </a:prstGeom>
          <a:solidFill>
            <a:srgbClr val="FDE9EB"/>
          </a:solidFill>
        </p:spPr>
        <p:txBody>
          <a:bodyPr wrap="square">
            <a:spAutoFit/>
          </a:bodyPr>
          <a:lstStyle/>
          <a:p>
            <a:pPr defTabSz="914354">
              <a:lnSpc>
                <a:spcPct val="90000"/>
              </a:lnSpc>
              <a:spcBef>
                <a:spcPts val="1000"/>
              </a:spcBef>
            </a:pPr>
            <a:endParaRPr lang="fr-FR" sz="1000" b="1" dirty="0">
              <a:solidFill>
                <a:srgbClr val="D00000"/>
              </a:solidFill>
              <a:latin typeface="Calibri Light" panose="020F0302020204030204"/>
            </a:endParaRPr>
          </a:p>
          <a:p>
            <a:pPr defTabSz="914354">
              <a:lnSpc>
                <a:spcPct val="90000"/>
              </a:lnSpc>
              <a:spcBef>
                <a:spcPts val="1000"/>
              </a:spcBef>
            </a:pPr>
            <a:r>
              <a:rPr lang="fr-FR" sz="1600" b="1" dirty="0">
                <a:solidFill>
                  <a:srgbClr val="D00000"/>
                </a:solidFill>
                <a:latin typeface="Calibri Light" panose="020F0302020204030204"/>
              </a:rPr>
              <a:t>Le CRE suite à un entretien téléphonique ou à un mail</a:t>
            </a:r>
          </a:p>
          <a:p>
            <a:pPr defTabSz="914354">
              <a:lnSpc>
                <a:spcPct val="90000"/>
              </a:lnSpc>
              <a:spcBef>
                <a:spcPts val="1000"/>
              </a:spcBef>
            </a:pPr>
            <a:r>
              <a:rPr lang="fr-FR" sz="1400" dirty="0">
                <a:latin typeface="Calibri Light" panose="020F0302020204030204"/>
              </a:rPr>
              <a:t>Les CRE réalisés </a:t>
            </a:r>
            <a:r>
              <a:rPr lang="fr-FR" sz="1400" b="1" dirty="0">
                <a:latin typeface="Calibri Light" panose="020F0302020204030204"/>
              </a:rPr>
              <a:t>après un entretien téléphonique/mail</a:t>
            </a:r>
            <a:r>
              <a:rPr lang="fr-FR" sz="1400" dirty="0">
                <a:latin typeface="Calibri Light" panose="020F0302020204030204"/>
              </a:rPr>
              <a:t> entrant ou sortant (dans un délai de 7 jours) sont </a:t>
            </a:r>
            <a:r>
              <a:rPr lang="fr-FR" sz="1400" b="1" dirty="0">
                <a:latin typeface="Calibri Light" panose="020F0302020204030204"/>
              </a:rPr>
              <a:t>rattachés automatiquement </a:t>
            </a:r>
            <a:r>
              <a:rPr lang="fr-FR" sz="1400" dirty="0">
                <a:latin typeface="Calibri Light" panose="020F0302020204030204"/>
              </a:rPr>
              <a:t>à l’appel/mail, à condition de respecter :</a:t>
            </a:r>
          </a:p>
          <a:p>
            <a:pPr defTabSz="914354">
              <a:lnSpc>
                <a:spcPct val="90000"/>
              </a:lnSpc>
              <a:spcBef>
                <a:spcPts val="400"/>
              </a:spcBef>
            </a:pPr>
            <a:r>
              <a:rPr lang="fr-FR" sz="1400" dirty="0">
                <a:latin typeface="Calibri Light" panose="020F0302020204030204"/>
              </a:rPr>
              <a:t>• l'identifiant client</a:t>
            </a:r>
          </a:p>
          <a:p>
            <a:pPr defTabSz="914354">
              <a:lnSpc>
                <a:spcPct val="90000"/>
              </a:lnSpc>
              <a:spcBef>
                <a:spcPts val="400"/>
              </a:spcBef>
            </a:pPr>
            <a:r>
              <a:rPr lang="fr-FR" sz="1400" dirty="0">
                <a:latin typeface="Calibri Light" panose="020F0302020204030204"/>
              </a:rPr>
              <a:t>• l'identifiant du conseiller</a:t>
            </a:r>
          </a:p>
          <a:p>
            <a:pPr defTabSz="914354">
              <a:lnSpc>
                <a:spcPct val="90000"/>
              </a:lnSpc>
              <a:spcBef>
                <a:spcPts val="400"/>
              </a:spcBef>
            </a:pPr>
            <a:r>
              <a:rPr lang="fr-FR" sz="1400" dirty="0">
                <a:latin typeface="Calibri Light" panose="020F0302020204030204"/>
              </a:rPr>
              <a:t>• le type de contact </a:t>
            </a:r>
          </a:p>
          <a:p>
            <a:pPr defTabSz="914354">
              <a:lnSpc>
                <a:spcPct val="90000"/>
              </a:lnSpc>
              <a:spcBef>
                <a:spcPts val="400"/>
              </a:spcBef>
            </a:pPr>
            <a:r>
              <a:rPr lang="fr-FR" sz="1400" dirty="0">
                <a:latin typeface="Calibri Light" panose="020F0302020204030204"/>
              </a:rPr>
              <a:t>• l’Initiative</a:t>
            </a:r>
          </a:p>
          <a:p>
            <a:pPr defTabSz="914354">
              <a:lnSpc>
                <a:spcPct val="90000"/>
              </a:lnSpc>
              <a:spcBef>
                <a:spcPts val="1000"/>
              </a:spcBef>
            </a:pPr>
            <a:r>
              <a:rPr lang="fr-FR" sz="1400" dirty="0">
                <a:latin typeface="Calibri Light" panose="020F0302020204030204"/>
              </a:rPr>
              <a:t>S’il y a eu plusieurs appels/mails dans la journée, le CRE sera rattaché au dernier appel de la journée sauf s’il est saisi juste après l’appel/mail concerné.</a:t>
            </a:r>
          </a:p>
          <a:p>
            <a:pPr defTabSz="914354">
              <a:lnSpc>
                <a:spcPct val="90000"/>
              </a:lnSpc>
              <a:spcBef>
                <a:spcPts val="1000"/>
              </a:spcBef>
            </a:pPr>
            <a:r>
              <a:rPr lang="fr-FR" sz="1400" u="sng" dirty="0">
                <a:latin typeface="Calibri Light" panose="020F0302020204030204"/>
              </a:rPr>
              <a:t>Rappel</a:t>
            </a:r>
            <a:r>
              <a:rPr lang="fr-FR" sz="1400" dirty="0">
                <a:latin typeface="Calibri Light" panose="020F0302020204030204"/>
              </a:rPr>
              <a:t> : il ne peut être saisi qu’un seul CRE par jour pour un même client par le même conseiller.</a:t>
            </a:r>
          </a:p>
          <a:p>
            <a:pPr defTabSz="914354">
              <a:lnSpc>
                <a:spcPct val="90000"/>
              </a:lnSpc>
              <a:spcBef>
                <a:spcPts val="1000"/>
              </a:spcBef>
            </a:pPr>
            <a:r>
              <a:rPr lang="fr-FR" sz="1400" dirty="0">
                <a:latin typeface="Calibri Light" panose="020F0302020204030204"/>
              </a:rPr>
              <a:t>Si ces conditions ne sont pas respectées (ex : délai de saisie dépassé ou si lors d’un appel/mail entrant, le conseiller saisit dans le CRE un appel/mail sortant), le CRE ne sera pas rattaché au contact. Ce sera alors un CRE «orphelin».</a:t>
            </a:r>
          </a:p>
        </p:txBody>
      </p:sp>
      <p:sp>
        <p:nvSpPr>
          <p:cNvPr id="23" name="Espace réservé du texte 3">
            <a:extLst>
              <a:ext uri="{FF2B5EF4-FFF2-40B4-BE49-F238E27FC236}">
                <a16:creationId xmlns:a16="http://schemas.microsoft.com/office/drawing/2014/main" id="{AA9A3BAD-8E32-BE49-B360-8A12ECA09EFA}"/>
              </a:ext>
            </a:extLst>
          </p:cNvPr>
          <p:cNvSpPr txBox="1">
            <a:spLocks/>
          </p:cNvSpPr>
          <p:nvPr/>
        </p:nvSpPr>
        <p:spPr>
          <a:xfrm>
            <a:off x="1141413" y="5062193"/>
            <a:ext cx="10212387" cy="1059841"/>
          </a:xfrm>
          <a:prstGeom prst="rect">
            <a:avLst/>
          </a:prstGeom>
          <a:solidFill>
            <a:srgbClr val="FDE9EB"/>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77">
              <a:buNone/>
            </a:pPr>
            <a:r>
              <a:rPr lang="fr-FR" sz="1600" b="1" dirty="0">
                <a:solidFill>
                  <a:srgbClr val="D00000"/>
                </a:solidFill>
                <a:latin typeface="Calibri Light" panose="020F0302020204030204"/>
              </a:rPr>
              <a:t>Le CRE suite à un entretien face à face :</a:t>
            </a:r>
          </a:p>
          <a:p>
            <a:pPr marL="0" indent="0" defTabSz="914377">
              <a:buNone/>
            </a:pPr>
            <a:r>
              <a:rPr lang="fr-FR" sz="1400" dirty="0">
                <a:solidFill>
                  <a:srgbClr val="000000"/>
                </a:solidFill>
                <a:latin typeface="Calibri Light" panose="020F0302020204030204"/>
              </a:rPr>
              <a:t>En sélection «face à face» dans le CRE, le contact ressortira avec ce  </a:t>
            </a:r>
            <a:r>
              <a:rPr lang="fr-FR" sz="1400" dirty="0" err="1">
                <a:solidFill>
                  <a:srgbClr val="000000"/>
                </a:solidFill>
                <a:latin typeface="Calibri Light" panose="020F0302020204030204"/>
              </a:rPr>
              <a:t>picto</a:t>
            </a:r>
            <a:r>
              <a:rPr lang="fr-FR" sz="1400" dirty="0">
                <a:solidFill>
                  <a:srgbClr val="000000"/>
                </a:solidFill>
                <a:latin typeface="Calibri Light" panose="020F0302020204030204"/>
              </a:rPr>
              <a:t>.</a:t>
            </a:r>
          </a:p>
          <a:p>
            <a:pPr marL="0" indent="0" defTabSz="914377">
              <a:buNone/>
            </a:pPr>
            <a:r>
              <a:rPr lang="fr-FR" sz="1400" dirty="0">
                <a:solidFill>
                  <a:srgbClr val="000000"/>
                </a:solidFill>
                <a:latin typeface="Calibri Light" panose="020F0302020204030204"/>
              </a:rPr>
              <a:t>Le motif et le contenu détaillé (commentaires) seront restitués comme pour les appels. </a:t>
            </a:r>
          </a:p>
        </p:txBody>
      </p:sp>
      <p:pic>
        <p:nvPicPr>
          <p:cNvPr id="24" name="Image 23">
            <a:extLst>
              <a:ext uri="{FF2B5EF4-FFF2-40B4-BE49-F238E27FC236}">
                <a16:creationId xmlns:a16="http://schemas.microsoft.com/office/drawing/2014/main" id="{92D1893F-F2F7-5A4B-9873-9AEE75EF94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828" y="4893907"/>
            <a:ext cx="662428" cy="662428"/>
          </a:xfrm>
          <a:prstGeom prst="rect">
            <a:avLst/>
          </a:prstGeom>
        </p:spPr>
      </p:pic>
      <p:pic>
        <p:nvPicPr>
          <p:cNvPr id="25" name="Image 24">
            <a:extLst>
              <a:ext uri="{FF2B5EF4-FFF2-40B4-BE49-F238E27FC236}">
                <a16:creationId xmlns:a16="http://schemas.microsoft.com/office/drawing/2014/main" id="{C4CD2512-0AA9-614C-9981-FF25B0B130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828" y="5556335"/>
            <a:ext cx="662428" cy="662428"/>
          </a:xfrm>
          <a:prstGeom prst="rect">
            <a:avLst/>
          </a:prstGeom>
        </p:spPr>
      </p:pic>
      <p:pic>
        <p:nvPicPr>
          <p:cNvPr id="2" name="Image 1">
            <a:extLst>
              <a:ext uri="{FF2B5EF4-FFF2-40B4-BE49-F238E27FC236}">
                <a16:creationId xmlns:a16="http://schemas.microsoft.com/office/drawing/2014/main" id="{004BBE03-664A-42B0-A7E7-ABCB0F12FD79}"/>
              </a:ext>
            </a:extLst>
          </p:cNvPr>
          <p:cNvPicPr>
            <a:picLocks noChangeAspect="1"/>
          </p:cNvPicPr>
          <p:nvPr/>
        </p:nvPicPr>
        <p:blipFill>
          <a:blip r:embed="rId7"/>
          <a:stretch>
            <a:fillRect/>
          </a:stretch>
        </p:blipFill>
        <p:spPr>
          <a:xfrm>
            <a:off x="307587" y="3219703"/>
            <a:ext cx="775476" cy="1569866"/>
          </a:xfrm>
          <a:prstGeom prst="rect">
            <a:avLst/>
          </a:prstGeom>
        </p:spPr>
      </p:pic>
      <p:pic>
        <p:nvPicPr>
          <p:cNvPr id="17" name="Picture 2" descr="Aucune description disponible.">
            <a:extLst>
              <a:ext uri="{FF2B5EF4-FFF2-40B4-BE49-F238E27FC236}">
                <a16:creationId xmlns:a16="http://schemas.microsoft.com/office/drawing/2014/main" id="{15C897F4-0AF6-449C-A6C3-6F37CDBB64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97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dirty="0">
                <a:solidFill>
                  <a:srgbClr val="C00000"/>
                </a:solidFill>
                <a:latin typeface="Calibri" panose="020F0502020204030204" pitchFamily="34" charset="0"/>
                <a:cs typeface="Calibri" panose="020F0502020204030204" pitchFamily="34" charset="0"/>
              </a:rPr>
              <a:t>CONTACTS 360 : En résumé</a:t>
            </a:r>
          </a:p>
        </p:txBody>
      </p:sp>
      <p:sp>
        <p:nvSpPr>
          <p:cNvPr id="4" name="Rectangle 3">
            <a:extLst>
              <a:ext uri="{FF2B5EF4-FFF2-40B4-BE49-F238E27FC236}">
                <a16:creationId xmlns:a16="http://schemas.microsoft.com/office/drawing/2014/main" id="{9F18D213-047E-647D-1D7D-3EA28A0AD70D}"/>
              </a:ext>
            </a:extLst>
          </p:cNvPr>
          <p:cNvSpPr/>
          <p:nvPr/>
        </p:nvSpPr>
        <p:spPr>
          <a:xfrm>
            <a:off x="0" y="1701966"/>
            <a:ext cx="12192000" cy="342009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a:solidFill>
                <a:srgbClr val="FFFFFF"/>
              </a:solidFill>
              <a:latin typeface="Calibri" panose="020F0502020204030204"/>
              <a:sym typeface="Arial"/>
            </a:endParaRPr>
          </a:p>
        </p:txBody>
      </p:sp>
      <p:pic>
        <p:nvPicPr>
          <p:cNvPr id="27" name="Picture 2" descr="Aucune description disponible.">
            <a:extLst>
              <a:ext uri="{FF2B5EF4-FFF2-40B4-BE49-F238E27FC236}">
                <a16:creationId xmlns:a16="http://schemas.microsoft.com/office/drawing/2014/main" id="{AC6D7544-5035-41FD-BBB8-A8BA4FE734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E935CDD-DFDA-4A49-BD68-5C6EF00A26CE}"/>
              </a:ext>
            </a:extLst>
          </p:cNvPr>
          <p:cNvPicPr>
            <a:picLocks noChangeAspect="1"/>
          </p:cNvPicPr>
          <p:nvPr/>
        </p:nvPicPr>
        <p:blipFill rotWithShape="1">
          <a:blip r:embed="rId3"/>
          <a:srcRect t="162"/>
          <a:stretch/>
        </p:blipFill>
        <p:spPr>
          <a:xfrm>
            <a:off x="1932318" y="1184147"/>
            <a:ext cx="8506751" cy="5600113"/>
          </a:xfrm>
          <a:prstGeom prst="rect">
            <a:avLst/>
          </a:prstGeom>
        </p:spPr>
      </p:pic>
    </p:spTree>
    <p:extLst>
      <p:ext uri="{BB962C8B-B14F-4D97-AF65-F5344CB8AC3E}">
        <p14:creationId xmlns:p14="http://schemas.microsoft.com/office/powerpoint/2010/main" val="3092356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t>03</a:t>
            </a:r>
          </a:p>
        </p:txBody>
      </p:sp>
      <p:sp>
        <p:nvSpPr>
          <p:cNvPr id="10" name="Rectangle 9">
            <a:extLst>
              <a:ext uri="{FF2B5EF4-FFF2-40B4-BE49-F238E27FC236}">
                <a16:creationId xmlns:a16="http://schemas.microsoft.com/office/drawing/2014/main" id="{517671FA-2325-4612-B752-C655F97BD59C}"/>
              </a:ext>
            </a:extLst>
          </p:cNvPr>
          <p:cNvSpPr/>
          <p:nvPr/>
        </p:nvSpPr>
        <p:spPr>
          <a:xfrm>
            <a:off x="5321148" y="2310029"/>
            <a:ext cx="6188520" cy="400110"/>
          </a:xfrm>
          <a:prstGeom prst="rect">
            <a:avLst/>
          </a:prstGeom>
        </p:spPr>
        <p:txBody>
          <a:bodyPr wrap="square">
            <a:spAutoFit/>
          </a:bodyPr>
          <a:lstStyle/>
          <a:p>
            <a:pPr algn="just">
              <a:spcBef>
                <a:spcPts val="600"/>
              </a:spcBef>
              <a:spcAft>
                <a:spcPts val="600"/>
              </a:spcAft>
              <a:buClr>
                <a:srgbClr val="EA4E55"/>
              </a:buClr>
            </a:pPr>
            <a:r>
              <a:rPr lang="fr-FR" sz="2000" dirty="0">
                <a:solidFill>
                  <a:srgbClr val="C00000"/>
                </a:solidFill>
              </a:rPr>
              <a:t>3. </a:t>
            </a:r>
            <a:r>
              <a:rPr lang="fr-FR" sz="2000" dirty="0">
                <a:solidFill>
                  <a:schemeClr val="tx1">
                    <a:lumMod val="75000"/>
                    <a:lumOff val="25000"/>
                  </a:schemeClr>
                </a:solidFill>
              </a:rPr>
              <a:t>Pour aller plus loin</a:t>
            </a:r>
          </a:p>
        </p:txBody>
      </p:sp>
    </p:spTree>
    <p:extLst>
      <p:ext uri="{BB962C8B-B14F-4D97-AF65-F5344CB8AC3E}">
        <p14:creationId xmlns:p14="http://schemas.microsoft.com/office/powerpoint/2010/main" val="2327026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b="1" dirty="0">
                <a:solidFill>
                  <a:srgbClr val="403E51"/>
                </a:solidFill>
                <a:latin typeface="Avenir Next Condensed Medium"/>
                <a:ea typeface="+mn-ea"/>
                <a:cs typeface="+mn-cs"/>
              </a:rPr>
              <a:t>CONTACTS 360 : </a:t>
            </a:r>
            <a:r>
              <a:rPr lang="fr-FR" sz="2400" dirty="0">
                <a:solidFill>
                  <a:srgbClr val="403E51"/>
                </a:solidFill>
                <a:latin typeface="Avenir Next Condensed Medium"/>
                <a:ea typeface="+mn-ea"/>
                <a:cs typeface="+mn-cs"/>
              </a:rPr>
              <a:t>Le bon usage des mails</a:t>
            </a:r>
          </a:p>
        </p:txBody>
      </p:sp>
      <p:sp>
        <p:nvSpPr>
          <p:cNvPr id="5" name="Rectangle 4">
            <a:extLst>
              <a:ext uri="{FF2B5EF4-FFF2-40B4-BE49-F238E27FC236}">
                <a16:creationId xmlns:a16="http://schemas.microsoft.com/office/drawing/2014/main" id="{8EA6E155-C00D-35B5-6B4D-F8D509758145}"/>
              </a:ext>
            </a:extLst>
          </p:cNvPr>
          <p:cNvSpPr/>
          <p:nvPr/>
        </p:nvSpPr>
        <p:spPr>
          <a:xfrm>
            <a:off x="0" y="1201525"/>
            <a:ext cx="12192000" cy="479067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a:solidFill>
                <a:srgbClr val="FFFFFF"/>
              </a:solidFill>
              <a:latin typeface="Avenir Next Condensed Medium"/>
            </a:endParaRP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Objet 14">
            <a:extLst>
              <a:ext uri="{FF2B5EF4-FFF2-40B4-BE49-F238E27FC236}">
                <a16:creationId xmlns:a16="http://schemas.microsoft.com/office/drawing/2014/main" id="{B10022CD-2EE8-44AA-B515-DEF2CB52D9D7}"/>
              </a:ext>
            </a:extLst>
          </p:cNvPr>
          <p:cNvGraphicFramePr>
            <a:graphicFrameLocks noChangeAspect="1"/>
          </p:cNvGraphicFramePr>
          <p:nvPr>
            <p:extLst>
              <p:ext uri="{D42A27DB-BD31-4B8C-83A1-F6EECF244321}">
                <p14:modId xmlns:p14="http://schemas.microsoft.com/office/powerpoint/2010/main" val="3944631287"/>
              </p:ext>
            </p:extLst>
          </p:nvPr>
        </p:nvGraphicFramePr>
        <p:xfrm>
          <a:off x="1548716" y="4559199"/>
          <a:ext cx="914400" cy="771525"/>
        </p:xfrm>
        <a:graphic>
          <a:graphicData uri="http://schemas.openxmlformats.org/presentationml/2006/ole">
            <mc:AlternateContent xmlns:mc="http://schemas.openxmlformats.org/markup-compatibility/2006">
              <mc:Choice xmlns:v="urn:schemas-microsoft-com:vml" Requires="v">
                <p:oleObj spid="_x0000_s3171" name="Acrobat Document" showAsIcon="1" r:id="rId4" imgW="914400" imgH="771525" progId="AcroExch.Document.DC">
                  <p:embed/>
                </p:oleObj>
              </mc:Choice>
              <mc:Fallback>
                <p:oleObj name="Acrobat Document" showAsIcon="1" r:id="rId4" imgW="914400" imgH="771525" progId="AcroExch.Document.DC">
                  <p:embed/>
                  <p:pic>
                    <p:nvPicPr>
                      <p:cNvPr id="6" name="Objet 5">
                        <a:extLst>
                          <a:ext uri="{FF2B5EF4-FFF2-40B4-BE49-F238E27FC236}">
                            <a16:creationId xmlns:a16="http://schemas.microsoft.com/office/drawing/2014/main" id="{6695E0C9-A6BA-4DF5-88DB-A82FD07F649F}"/>
                          </a:ext>
                        </a:extLst>
                      </p:cNvPr>
                      <p:cNvPicPr/>
                      <p:nvPr/>
                    </p:nvPicPr>
                    <p:blipFill>
                      <a:blip r:embed="rId5"/>
                      <a:stretch>
                        <a:fillRect/>
                      </a:stretch>
                    </p:blipFill>
                    <p:spPr>
                      <a:xfrm>
                        <a:off x="1548716" y="4559199"/>
                        <a:ext cx="914400" cy="771525"/>
                      </a:xfrm>
                      <a:prstGeom prst="rect">
                        <a:avLst/>
                      </a:prstGeom>
                    </p:spPr>
                  </p:pic>
                </p:oleObj>
              </mc:Fallback>
            </mc:AlternateContent>
          </a:graphicData>
        </a:graphic>
      </p:graphicFrame>
      <p:sp>
        <p:nvSpPr>
          <p:cNvPr id="8" name="Bulle narrative : rectangle à coins arrondis 7">
            <a:extLst>
              <a:ext uri="{FF2B5EF4-FFF2-40B4-BE49-F238E27FC236}">
                <a16:creationId xmlns:a16="http://schemas.microsoft.com/office/drawing/2014/main" id="{4B1F9A48-9175-4174-8785-207C0EA4710F}"/>
              </a:ext>
            </a:extLst>
          </p:cNvPr>
          <p:cNvSpPr/>
          <p:nvPr/>
        </p:nvSpPr>
        <p:spPr>
          <a:xfrm>
            <a:off x="202040" y="1758010"/>
            <a:ext cx="7362334" cy="1646605"/>
          </a:xfrm>
          <a:prstGeom prst="wedgeRoundRectCallout">
            <a:avLst>
              <a:gd name="adj1" fmla="val 58277"/>
              <a:gd name="adj2" fmla="val -17781"/>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r-FR" sz="1600" b="1" dirty="0">
                <a:solidFill>
                  <a:srgbClr val="D00000"/>
                </a:solidFill>
                <a:latin typeface="Avenir Next Condensed Medium"/>
                <a:cs typeface="Arial"/>
                <a:sym typeface="Arial"/>
              </a:rPr>
              <a:t>Concernant l’utilisation de la messagerie </a:t>
            </a:r>
          </a:p>
          <a:p>
            <a:pPr algn="ctr" defTabSz="914377">
              <a:defRPr/>
            </a:pPr>
            <a:endParaRPr lang="fr-FR" sz="900" b="1" dirty="0">
              <a:solidFill>
                <a:schemeClr val="bg2">
                  <a:lumMod val="10000"/>
                </a:schemeClr>
              </a:solidFill>
              <a:latin typeface="Avenir Next Condensed Medium"/>
              <a:cs typeface="Arial"/>
            </a:endParaRPr>
          </a:p>
          <a:p>
            <a:pPr marL="285750" indent="-285750" defTabSz="914377">
              <a:buFont typeface="Arial" panose="020B0604020202020204" pitchFamily="34" charset="0"/>
              <a:buChar char="•"/>
              <a:defRPr/>
            </a:pPr>
            <a:r>
              <a:rPr lang="fr-FR" sz="1200" dirty="0">
                <a:solidFill>
                  <a:schemeClr val="bg2">
                    <a:lumMod val="10000"/>
                  </a:schemeClr>
                </a:solidFill>
                <a:cs typeface="Arial"/>
                <a:sym typeface="Arial"/>
              </a:rPr>
              <a:t>Le collaborateur doit utiliser uniquement sa messagerie professionnelle à titre professionnelle : le transfert automatique de messages électroniques vers une messagerie externe avec une pièce jointe ( à caractère professionnelle ou non) est interdit.</a:t>
            </a:r>
          </a:p>
          <a:p>
            <a:pPr marL="285750" indent="-285750" defTabSz="914377">
              <a:buFont typeface="Arial" panose="020B0604020202020204" pitchFamily="34" charset="0"/>
              <a:buChar char="•"/>
              <a:defRPr/>
            </a:pPr>
            <a:r>
              <a:rPr lang="fr-FR" sz="1200" dirty="0">
                <a:solidFill>
                  <a:schemeClr val="bg2">
                    <a:lumMod val="10000"/>
                  </a:schemeClr>
                </a:solidFill>
                <a:cs typeface="Arial"/>
                <a:sym typeface="Arial"/>
              </a:rPr>
              <a:t>Lorsqu’un avertissement annonçant que le message reçu provient de l’extérieur de l’entreprise avec une pièce jointe,  l’utilisateur doit faire preuve de vigilance, et doit contrôler le message et en cas de doute prévenir le RSSI</a:t>
            </a:r>
          </a:p>
        </p:txBody>
      </p:sp>
      <p:sp>
        <p:nvSpPr>
          <p:cNvPr id="9" name="Bulle narrative : rectangle à coins arrondis 8">
            <a:extLst>
              <a:ext uri="{FF2B5EF4-FFF2-40B4-BE49-F238E27FC236}">
                <a16:creationId xmlns:a16="http://schemas.microsoft.com/office/drawing/2014/main" id="{04542000-B30A-40FC-B98B-18E4BBE9A3B5}"/>
              </a:ext>
            </a:extLst>
          </p:cNvPr>
          <p:cNvSpPr/>
          <p:nvPr/>
        </p:nvSpPr>
        <p:spPr>
          <a:xfrm>
            <a:off x="4019551" y="3991649"/>
            <a:ext cx="5021198" cy="2000547"/>
          </a:xfrm>
          <a:prstGeom prst="wedgeRoundRectCallout">
            <a:avLst>
              <a:gd name="adj1" fmla="val 57157"/>
              <a:gd name="adj2" fmla="val -4047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r-FR" sz="1600" b="1" dirty="0">
                <a:solidFill>
                  <a:srgbClr val="D00000"/>
                </a:solidFill>
                <a:latin typeface="Avenir Next Condensed Medium"/>
                <a:cs typeface="Arial"/>
                <a:sym typeface="Arial"/>
              </a:rPr>
              <a:t>Points d’attention</a:t>
            </a:r>
          </a:p>
          <a:p>
            <a:pPr marL="171450" indent="-171450" defTabSz="914377">
              <a:buFont typeface="Arial" panose="020B0604020202020204" pitchFamily="34" charset="0"/>
              <a:buChar char="•"/>
              <a:defRPr/>
            </a:pPr>
            <a:endParaRPr lang="fr-FR" sz="1200" dirty="0">
              <a:solidFill>
                <a:srgbClr val="D00000"/>
              </a:solidFill>
              <a:cs typeface="Arial"/>
            </a:endParaRPr>
          </a:p>
          <a:p>
            <a:pPr marL="171450" indent="-171450" defTabSz="914377">
              <a:buFont typeface="Arial" panose="020B0604020202020204" pitchFamily="34" charset="0"/>
              <a:buChar char="•"/>
              <a:defRPr/>
            </a:pPr>
            <a:r>
              <a:rPr lang="fr-FR" sz="1200" dirty="0">
                <a:solidFill>
                  <a:schemeClr val="bg2">
                    <a:lumMod val="10000"/>
                  </a:schemeClr>
                </a:solidFill>
                <a:cs typeface="Arial"/>
                <a:sym typeface="Arial"/>
              </a:rPr>
              <a:t> Un mail peut être considéré comme élément à charge et par conséquent une relecture par le Directeur d’Agence ou le Directeur de Territoire apportant une réponse à une demande de renseignements d’ordre confidentiel ou dans le cadre conflictuel  ou dans une situation juridique particulière est obligatoire</a:t>
            </a:r>
          </a:p>
          <a:p>
            <a:pPr marL="171450" indent="-171450" defTabSz="914377">
              <a:buFont typeface="Arial" panose="020B0604020202020204" pitchFamily="34" charset="0"/>
              <a:buChar char="•"/>
              <a:defRPr/>
            </a:pPr>
            <a:r>
              <a:rPr lang="fr-FR" sz="1200" dirty="0">
                <a:solidFill>
                  <a:schemeClr val="bg2">
                    <a:lumMod val="10000"/>
                  </a:schemeClr>
                </a:solidFill>
                <a:cs typeface="Arial"/>
                <a:sym typeface="Arial"/>
              </a:rPr>
              <a:t>En cas de doute, transférer la demande au service jugé adéquat</a:t>
            </a:r>
          </a:p>
          <a:p>
            <a:pPr marL="171450" indent="-171450" defTabSz="914377">
              <a:buFont typeface="Arial" panose="020B0604020202020204" pitchFamily="34" charset="0"/>
              <a:buChar char="•"/>
              <a:defRPr/>
            </a:pPr>
            <a:r>
              <a:rPr lang="fr-FR" sz="1200" dirty="0">
                <a:solidFill>
                  <a:schemeClr val="bg2">
                    <a:lumMod val="10000"/>
                  </a:schemeClr>
                </a:solidFill>
                <a:cs typeface="Arial"/>
                <a:sym typeface="Arial"/>
              </a:rPr>
              <a:t>Ne jamais faire suivre un mail à nos clients avec des correspondances internes</a:t>
            </a:r>
          </a:p>
        </p:txBody>
      </p:sp>
      <p:pic>
        <p:nvPicPr>
          <p:cNvPr id="11" name="Picture 6" descr="&quot;rappel&quot; fichier vectoriel libre de droits sur la banque d ...">
            <a:extLst>
              <a:ext uri="{FF2B5EF4-FFF2-40B4-BE49-F238E27FC236}">
                <a16:creationId xmlns:a16="http://schemas.microsoft.com/office/drawing/2014/main" id="{F0DE01A8-CC4C-46BF-B5E4-4A650F2B78B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817" y="-135665"/>
            <a:ext cx="720726"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8A77A39E-139B-4A67-89EF-D11C2EB81BAB}"/>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33173" y="513450"/>
            <a:ext cx="1305008" cy="621396"/>
          </a:xfrm>
          <a:prstGeom prst="rect">
            <a:avLst/>
          </a:prstGeom>
        </p:spPr>
      </p:pic>
      <p:pic>
        <p:nvPicPr>
          <p:cNvPr id="4" name="Image 3">
            <a:extLst>
              <a:ext uri="{FF2B5EF4-FFF2-40B4-BE49-F238E27FC236}">
                <a16:creationId xmlns:a16="http://schemas.microsoft.com/office/drawing/2014/main" id="{7FF01F33-089D-4E23-A89F-23D87103DB79}"/>
              </a:ext>
            </a:extLst>
          </p:cNvPr>
          <p:cNvPicPr>
            <a:picLocks noChangeAspect="1"/>
          </p:cNvPicPr>
          <p:nvPr/>
        </p:nvPicPr>
        <p:blipFill rotWithShape="1">
          <a:blip r:embed="rId8"/>
          <a:srcRect t="2602"/>
          <a:stretch/>
        </p:blipFill>
        <p:spPr>
          <a:xfrm>
            <a:off x="9705834" y="1184148"/>
            <a:ext cx="2486166" cy="4790673"/>
          </a:xfrm>
          <a:prstGeom prst="rect">
            <a:avLst/>
          </a:prstGeom>
        </p:spPr>
      </p:pic>
    </p:spTree>
    <p:extLst>
      <p:ext uri="{BB962C8B-B14F-4D97-AF65-F5344CB8AC3E}">
        <p14:creationId xmlns:p14="http://schemas.microsoft.com/office/powerpoint/2010/main" val="1283300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b="1" dirty="0">
                <a:solidFill>
                  <a:srgbClr val="403E51"/>
                </a:solidFill>
                <a:latin typeface="Avenir Next Condensed Medium"/>
                <a:ea typeface="+mn-ea"/>
                <a:cs typeface="+mn-cs"/>
              </a:rPr>
              <a:t>CONTACTS 360 : </a:t>
            </a:r>
            <a:r>
              <a:rPr lang="fr-FR" sz="2400" dirty="0">
                <a:solidFill>
                  <a:srgbClr val="403E51"/>
                </a:solidFill>
                <a:latin typeface="Avenir Next Condensed Medium"/>
                <a:ea typeface="+mn-ea"/>
                <a:cs typeface="+mn-cs"/>
              </a:rPr>
              <a:t>Le bon usage des mails</a:t>
            </a:r>
          </a:p>
        </p:txBody>
      </p:sp>
      <p:sp>
        <p:nvSpPr>
          <p:cNvPr id="5" name="Rectangle 4">
            <a:extLst>
              <a:ext uri="{FF2B5EF4-FFF2-40B4-BE49-F238E27FC236}">
                <a16:creationId xmlns:a16="http://schemas.microsoft.com/office/drawing/2014/main" id="{8EA6E155-C00D-35B5-6B4D-F8D509758145}"/>
              </a:ext>
            </a:extLst>
          </p:cNvPr>
          <p:cNvSpPr/>
          <p:nvPr/>
        </p:nvSpPr>
        <p:spPr>
          <a:xfrm>
            <a:off x="0" y="1184148"/>
            <a:ext cx="12192000" cy="479067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a:solidFill>
                <a:srgbClr val="FFFFFF"/>
              </a:solidFill>
              <a:latin typeface="Avenir Next Condensed Medium"/>
            </a:endParaRPr>
          </a:p>
        </p:txBody>
      </p:sp>
      <p:sp>
        <p:nvSpPr>
          <p:cNvPr id="9" name="Espace réservé du numéro de diapositive 3">
            <a:extLst>
              <a:ext uri="{FF2B5EF4-FFF2-40B4-BE49-F238E27FC236}">
                <a16:creationId xmlns:a16="http://schemas.microsoft.com/office/drawing/2014/main" id="{75887EDB-D0BB-723E-A93C-C66B20F463F7}"/>
              </a:ext>
            </a:extLst>
          </p:cNvPr>
          <p:cNvSpPr txBox="1">
            <a:spLocks/>
          </p:cNvSpPr>
          <p:nvPr/>
        </p:nvSpPr>
        <p:spPr>
          <a:xfrm>
            <a:off x="6421374" y="4596575"/>
            <a:ext cx="2057400" cy="273844"/>
          </a:xfrm>
          <a:prstGeom prst="rect">
            <a:avLst/>
          </a:prstGeom>
        </p:spPr>
        <p:txBody>
          <a:bodyPr vert="horz" lIns="91440" tIns="45720" rIns="91440" bIns="45720" rtlCol="0" anchor="ctr"/>
          <a:lstStyle>
            <a:defPPr marR="0" lvl="0" algn="l" rtl="0">
              <a:lnSpc>
                <a:spcPct val="100000"/>
              </a:lnSpc>
              <a:spcBef>
                <a:spcPts val="0"/>
              </a:spcBef>
              <a:spcAft>
                <a:spcPts val="0"/>
              </a:spcAft>
              <a:defRPr lang="fr-FR"/>
            </a:defPPr>
            <a:lvl1pPr marL="0" marR="0" lvl="0" algn="r" defTabSz="914400" rtl="0" eaLnBrk="1" latinLnBrk="0" hangingPunct="1">
              <a:lnSpc>
                <a:spcPct val="100000"/>
              </a:lnSpc>
              <a:spcBef>
                <a:spcPts val="0"/>
              </a:spcBef>
              <a:spcAft>
                <a:spcPts val="0"/>
              </a:spcAft>
              <a:buNone/>
              <a:defRPr sz="900" b="0" i="0" u="none" strike="noStrike" kern="1200" cap="none">
                <a:solidFill>
                  <a:schemeClr val="tx1">
                    <a:tint val="75000"/>
                  </a:schemeClr>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9pPr>
          </a:lstStyle>
          <a:p>
            <a:pPr defTabSz="914377">
              <a:defRPr/>
            </a:pPr>
            <a:fld id="{2C01F8C7-9F3B-D541-B264-85A88B0C4745}" type="slidenum">
              <a:rPr lang="fr-FR" dirty="0" smtClean="0">
                <a:latin typeface="Avenir Next Condensed Medium"/>
              </a:rPr>
              <a:pPr defTabSz="914377">
                <a:defRPr/>
              </a:pPr>
              <a:t>23</a:t>
            </a:fld>
            <a:endParaRPr lang="fr-FR" sz="1200">
              <a:solidFill>
                <a:srgbClr val="000000"/>
              </a:solidFill>
              <a:latin typeface="Avenir Next Condensed Medium"/>
            </a:endParaRP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t 15">
            <a:extLst>
              <a:ext uri="{FF2B5EF4-FFF2-40B4-BE49-F238E27FC236}">
                <a16:creationId xmlns:a16="http://schemas.microsoft.com/office/drawing/2014/main" id="{BDEA44E1-FD09-4E00-A275-19A66A19C91E}"/>
              </a:ext>
            </a:extLst>
          </p:cNvPr>
          <p:cNvGraphicFramePr>
            <a:graphicFrameLocks noChangeAspect="1"/>
          </p:cNvGraphicFramePr>
          <p:nvPr>
            <p:extLst>
              <p:ext uri="{D42A27DB-BD31-4B8C-83A1-F6EECF244321}">
                <p14:modId xmlns:p14="http://schemas.microsoft.com/office/powerpoint/2010/main" val="3971699003"/>
              </p:ext>
            </p:extLst>
          </p:nvPr>
        </p:nvGraphicFramePr>
        <p:xfrm>
          <a:off x="8977620" y="5056314"/>
          <a:ext cx="731838" cy="617538"/>
        </p:xfrm>
        <a:graphic>
          <a:graphicData uri="http://schemas.openxmlformats.org/presentationml/2006/ole">
            <mc:AlternateContent xmlns:mc="http://schemas.openxmlformats.org/markup-compatibility/2006">
              <mc:Choice xmlns:v="urn:schemas-microsoft-com:vml" Requires="v">
                <p:oleObj spid="_x0000_s4150" name="Acrobat Document" showAsIcon="1" r:id="rId4" imgW="731520" imgH="617220" progId="AcroExch.Document.DC">
                  <p:embed/>
                </p:oleObj>
              </mc:Choice>
              <mc:Fallback>
                <p:oleObj name="Acrobat Document" showAsIcon="1" r:id="rId4" imgW="731520" imgH="617220" progId="AcroExch.Document.DC">
                  <p:embed/>
                  <p:pic>
                    <p:nvPicPr>
                      <p:cNvPr id="16" name="Objet 15">
                        <a:extLst>
                          <a:ext uri="{FF2B5EF4-FFF2-40B4-BE49-F238E27FC236}">
                            <a16:creationId xmlns:a16="http://schemas.microsoft.com/office/drawing/2014/main" id="{BDEA44E1-FD09-4E00-A275-19A66A19C91E}"/>
                          </a:ext>
                        </a:extLst>
                      </p:cNvPr>
                      <p:cNvPicPr/>
                      <p:nvPr/>
                    </p:nvPicPr>
                    <p:blipFill>
                      <a:blip r:embed="rId5"/>
                      <a:stretch>
                        <a:fillRect/>
                      </a:stretch>
                    </p:blipFill>
                    <p:spPr>
                      <a:xfrm>
                        <a:off x="8977620" y="5056314"/>
                        <a:ext cx="731838" cy="617538"/>
                      </a:xfrm>
                      <a:prstGeom prst="rect">
                        <a:avLst/>
                      </a:prstGeom>
                    </p:spPr>
                  </p:pic>
                </p:oleObj>
              </mc:Fallback>
            </mc:AlternateContent>
          </a:graphicData>
        </a:graphic>
      </p:graphicFrame>
      <p:pic>
        <p:nvPicPr>
          <p:cNvPr id="2" name="Image 1">
            <a:extLst>
              <a:ext uri="{FF2B5EF4-FFF2-40B4-BE49-F238E27FC236}">
                <a16:creationId xmlns:a16="http://schemas.microsoft.com/office/drawing/2014/main" id="{CF425AB6-6CD4-49C6-9829-460117229C19}"/>
              </a:ext>
            </a:extLst>
          </p:cNvPr>
          <p:cNvPicPr>
            <a:picLocks noChangeAspect="1"/>
          </p:cNvPicPr>
          <p:nvPr/>
        </p:nvPicPr>
        <p:blipFill>
          <a:blip r:embed="rId6"/>
          <a:stretch>
            <a:fillRect/>
          </a:stretch>
        </p:blipFill>
        <p:spPr>
          <a:xfrm>
            <a:off x="9905681" y="1055007"/>
            <a:ext cx="2286319" cy="2524477"/>
          </a:xfrm>
          <a:prstGeom prst="rect">
            <a:avLst/>
          </a:prstGeom>
        </p:spPr>
      </p:pic>
      <p:sp>
        <p:nvSpPr>
          <p:cNvPr id="6" name="Bulle narrative : rectangle à coins arrondis 5">
            <a:extLst>
              <a:ext uri="{FF2B5EF4-FFF2-40B4-BE49-F238E27FC236}">
                <a16:creationId xmlns:a16="http://schemas.microsoft.com/office/drawing/2014/main" id="{D9595240-5FB9-4821-AA64-31AE89144F68}"/>
              </a:ext>
            </a:extLst>
          </p:cNvPr>
          <p:cNvSpPr/>
          <p:nvPr/>
        </p:nvSpPr>
        <p:spPr>
          <a:xfrm>
            <a:off x="277115" y="2317245"/>
            <a:ext cx="8423390" cy="3170099"/>
          </a:xfrm>
          <a:prstGeom prst="wedgeRoundRectCallout">
            <a:avLst>
              <a:gd name="adj1" fmla="val 53503"/>
              <a:gd name="adj2" fmla="val 3243"/>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fr-FR" sz="1200" b="1" dirty="0">
                <a:solidFill>
                  <a:srgbClr val="D00000"/>
                </a:solidFill>
                <a:latin typeface="+mj-lt"/>
                <a:cs typeface="Arial"/>
                <a:sym typeface="Arial"/>
              </a:rPr>
              <a:t>	Les bonnes pratiques en cas de rédaction de mails à un client</a:t>
            </a:r>
          </a:p>
          <a:p>
            <a:pPr defTabSz="914377">
              <a:defRPr/>
            </a:pPr>
            <a:endParaRPr lang="fr-FR" sz="1200" b="1" dirty="0">
              <a:solidFill>
                <a:srgbClr val="D00000"/>
              </a:solidFill>
              <a:latin typeface="+mj-lt"/>
              <a:cs typeface="Arial"/>
            </a:endParaRPr>
          </a:p>
          <a:p>
            <a:pPr marL="171450" indent="-171450" defTabSz="914377">
              <a:buFont typeface="Arial" panose="020B0604020202020204" pitchFamily="34" charset="0"/>
              <a:buChar char="•"/>
              <a:defRPr/>
            </a:pPr>
            <a:r>
              <a:rPr lang="fr-FR" sz="1200" dirty="0">
                <a:solidFill>
                  <a:schemeClr val="bg2">
                    <a:lumMod val="10000"/>
                  </a:schemeClr>
                </a:solidFill>
                <a:latin typeface="+mj-lt"/>
                <a:cs typeface="Arial"/>
                <a:sym typeface="Arial"/>
              </a:rPr>
              <a:t>La messagerie professionnelle  est à prioriser pour les informations commerciales, des prises de rendez-vous, et des renseignements non confidentiels, seule la MSI doit être utilisée pour échanger des documents et/ou des informations confidentielles </a:t>
            </a:r>
          </a:p>
          <a:p>
            <a:pPr marL="171450" indent="-171450" defTabSz="914377">
              <a:buFont typeface="Arial" panose="020B0604020202020204" pitchFamily="34" charset="0"/>
              <a:buChar char="•"/>
              <a:defRPr/>
            </a:pPr>
            <a:endParaRPr lang="fr-FR" sz="1200" dirty="0">
              <a:solidFill>
                <a:schemeClr val="bg2">
                  <a:lumMod val="10000"/>
                </a:schemeClr>
              </a:solidFill>
              <a:latin typeface="+mj-lt"/>
              <a:cs typeface="Arial"/>
              <a:sym typeface="Arial"/>
            </a:endParaRPr>
          </a:p>
          <a:p>
            <a:pPr marL="171450" indent="-171450" defTabSz="914377">
              <a:buFont typeface="Arial" panose="020B0604020202020204" pitchFamily="34" charset="0"/>
              <a:buChar char="•"/>
              <a:defRPr/>
            </a:pPr>
            <a:r>
              <a:rPr lang="fr-FR" sz="1200" dirty="0">
                <a:solidFill>
                  <a:schemeClr val="bg2">
                    <a:lumMod val="10000"/>
                  </a:schemeClr>
                </a:solidFill>
                <a:latin typeface="+mj-lt"/>
                <a:cs typeface="Arial"/>
                <a:sym typeface="Arial"/>
              </a:rPr>
              <a:t>Les échanges par mail vers un mail client ou MSI ne doivent pas comporter d’informations inexactes ou approximatives qui pourraient engager la responsabilité de notre établissement.</a:t>
            </a:r>
          </a:p>
          <a:p>
            <a:pPr marL="171450" indent="-171450" defTabSz="914377">
              <a:buFont typeface="Arial" panose="020B0604020202020204" pitchFamily="34" charset="0"/>
              <a:buChar char="•"/>
              <a:defRPr/>
            </a:pPr>
            <a:endParaRPr lang="fr-FR" sz="1200" dirty="0">
              <a:solidFill>
                <a:schemeClr val="bg2">
                  <a:lumMod val="10000"/>
                </a:schemeClr>
              </a:solidFill>
              <a:latin typeface="+mj-lt"/>
              <a:cs typeface="Arial"/>
              <a:sym typeface="Arial"/>
            </a:endParaRPr>
          </a:p>
          <a:p>
            <a:pPr marL="171450" indent="-171450" defTabSz="914377">
              <a:buFont typeface="Arial" panose="020B0604020202020204" pitchFamily="34" charset="0"/>
              <a:buChar char="•"/>
              <a:defRPr/>
            </a:pPr>
            <a:r>
              <a:rPr lang="fr-FR" sz="1200" dirty="0">
                <a:solidFill>
                  <a:schemeClr val="bg2">
                    <a:lumMod val="10000"/>
                  </a:schemeClr>
                </a:solidFill>
                <a:latin typeface="+mj-lt"/>
                <a:cs typeface="Arial"/>
                <a:sym typeface="Arial"/>
              </a:rPr>
              <a:t>Pour formaliser le contenu de la réponse par mail , voici les grandes lignes à retenir : prendre le temps de bien lire la question afin de bien répondre  à tous les points abordés, apporter une réponse claire, concise et complète en utilisant le temps présent, reformuler la demande de façon synthétique pour montrer la compréhension de la demande et d’apporter une réponse personnalisée, vérifier la grammaire, l’orthographe et la syntaxe, utiliser les formules de politesse, se relire ou faire relire par un collègue ou par le Directeur d’Agence avant envoi</a:t>
            </a:r>
          </a:p>
          <a:p>
            <a:pPr marL="171450" indent="-171450" defTabSz="914377">
              <a:buFont typeface="Arial" panose="020B0604020202020204" pitchFamily="34" charset="0"/>
              <a:buChar char="•"/>
              <a:defRPr/>
            </a:pPr>
            <a:endParaRPr lang="fr-FR" sz="1200" dirty="0">
              <a:solidFill>
                <a:schemeClr val="bg2">
                  <a:lumMod val="10000"/>
                </a:schemeClr>
              </a:solidFill>
              <a:latin typeface="+mj-lt"/>
              <a:cs typeface="Arial"/>
              <a:sym typeface="Arial"/>
            </a:endParaRPr>
          </a:p>
          <a:p>
            <a:pPr marL="171450" indent="-171450" defTabSz="914377">
              <a:buFont typeface="Arial" panose="020B0604020202020204" pitchFamily="34" charset="0"/>
              <a:buChar char="•"/>
              <a:defRPr/>
            </a:pPr>
            <a:r>
              <a:rPr lang="fr-FR" sz="1200" dirty="0">
                <a:solidFill>
                  <a:schemeClr val="bg2">
                    <a:lumMod val="10000"/>
                  </a:schemeClr>
                </a:solidFill>
                <a:latin typeface="+mj-lt"/>
                <a:cs typeface="Arial"/>
                <a:sym typeface="Arial"/>
              </a:rPr>
              <a:t>Vous pouvez utiliser les messages types de la bibliothèque de mails, disponible dans la messagerie Outlook </a:t>
            </a:r>
          </a:p>
        </p:txBody>
      </p:sp>
      <p:pic>
        <p:nvPicPr>
          <p:cNvPr id="10" name="Picture 6" descr="&quot;rappel&quot; fichier vectoriel libre de droits sur la banque d ...">
            <a:extLst>
              <a:ext uri="{FF2B5EF4-FFF2-40B4-BE49-F238E27FC236}">
                <a16:creationId xmlns:a16="http://schemas.microsoft.com/office/drawing/2014/main" id="{D0903953-1EC8-4A1A-8CA1-8017751CD6B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817" y="-140742"/>
            <a:ext cx="720726"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23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09E2F94-BB86-4AAC-BC97-89B32A28E5C0}"/>
              </a:ext>
            </a:extLst>
          </p:cNvPr>
          <p:cNvSpPr/>
          <p:nvPr/>
        </p:nvSpPr>
        <p:spPr>
          <a:xfrm>
            <a:off x="0" y="1184148"/>
            <a:ext cx="12192000" cy="4790673"/>
          </a:xfrm>
          <a:prstGeom prst="rect">
            <a:avLst/>
          </a:prstGeom>
          <a:solidFill>
            <a:srgbClr val="FDE9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endParaRPr lang="fr-FR" dirty="0">
              <a:solidFill>
                <a:srgbClr val="FFFFFF"/>
              </a:solidFill>
              <a:latin typeface="Avenir Next Condensed Medium"/>
            </a:endParaRPr>
          </a:p>
        </p:txBody>
      </p:sp>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2400" b="1" dirty="0">
                <a:solidFill>
                  <a:srgbClr val="403E51"/>
                </a:solidFill>
                <a:latin typeface="Avenir Next Condensed Medium"/>
                <a:ea typeface="+mn-ea"/>
                <a:cs typeface="+mn-cs"/>
              </a:rPr>
              <a:t>CONTACTS 360 : </a:t>
            </a:r>
            <a:r>
              <a:rPr lang="fr-FR" sz="2400" dirty="0">
                <a:solidFill>
                  <a:srgbClr val="403E51"/>
                </a:solidFill>
                <a:latin typeface="Avenir Next Condensed Medium"/>
                <a:ea typeface="+mn-ea"/>
                <a:cs typeface="+mn-cs"/>
              </a:rPr>
              <a:t>Le bon usage de la rédaction des CRE</a:t>
            </a:r>
          </a:p>
        </p:txBody>
      </p:sp>
      <p:sp>
        <p:nvSpPr>
          <p:cNvPr id="9" name="Espace réservé du numéro de diapositive 3">
            <a:extLst>
              <a:ext uri="{FF2B5EF4-FFF2-40B4-BE49-F238E27FC236}">
                <a16:creationId xmlns:a16="http://schemas.microsoft.com/office/drawing/2014/main" id="{75887EDB-D0BB-723E-A93C-C66B20F463F7}"/>
              </a:ext>
            </a:extLst>
          </p:cNvPr>
          <p:cNvSpPr txBox="1">
            <a:spLocks/>
          </p:cNvSpPr>
          <p:nvPr/>
        </p:nvSpPr>
        <p:spPr>
          <a:xfrm>
            <a:off x="6421374" y="4596575"/>
            <a:ext cx="2057400" cy="273844"/>
          </a:xfrm>
          <a:prstGeom prst="rect">
            <a:avLst/>
          </a:prstGeom>
        </p:spPr>
        <p:txBody>
          <a:bodyPr vert="horz" lIns="91440" tIns="45720" rIns="91440" bIns="45720" rtlCol="0" anchor="ctr"/>
          <a:lstStyle>
            <a:defPPr marR="0" lvl="0" algn="l" rtl="0">
              <a:lnSpc>
                <a:spcPct val="100000"/>
              </a:lnSpc>
              <a:spcBef>
                <a:spcPts val="0"/>
              </a:spcBef>
              <a:spcAft>
                <a:spcPts val="0"/>
              </a:spcAft>
              <a:defRPr lang="fr-FR"/>
            </a:defPPr>
            <a:lvl1pPr marL="0" marR="0" lvl="0" algn="r" defTabSz="914400" rtl="0" eaLnBrk="1" latinLnBrk="0" hangingPunct="1">
              <a:lnSpc>
                <a:spcPct val="100000"/>
              </a:lnSpc>
              <a:spcBef>
                <a:spcPts val="0"/>
              </a:spcBef>
              <a:spcAft>
                <a:spcPts val="0"/>
              </a:spcAft>
              <a:buNone/>
              <a:defRPr sz="900" b="0" i="0" u="none" strike="noStrike" kern="1200" cap="none">
                <a:solidFill>
                  <a:schemeClr val="tx1">
                    <a:tint val="75000"/>
                  </a:schemeClr>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None/>
              <a:defRPr sz="1400" b="0" i="0" u="none" strike="noStrike" kern="1200" cap="none">
                <a:solidFill>
                  <a:srgbClr val="000000"/>
                </a:solidFill>
                <a:latin typeface="Arial"/>
                <a:ea typeface="Arial"/>
                <a:cs typeface="Arial"/>
                <a:sym typeface="Arial"/>
              </a:defRPr>
            </a:lvl9pPr>
          </a:lstStyle>
          <a:p>
            <a:pPr defTabSz="914377">
              <a:defRPr/>
            </a:pPr>
            <a:fld id="{2C01F8C7-9F3B-D541-B264-85A88B0C4745}" type="slidenum">
              <a:rPr lang="fr-FR" dirty="0" smtClean="0">
                <a:latin typeface="Avenir Next Condensed Medium"/>
              </a:rPr>
              <a:pPr defTabSz="914377">
                <a:defRPr/>
              </a:pPr>
              <a:t>24</a:t>
            </a:fld>
            <a:endParaRPr lang="fr-FR" sz="1200">
              <a:solidFill>
                <a:srgbClr val="000000"/>
              </a:solidFill>
              <a:latin typeface="Avenir Next Condensed Medium"/>
            </a:endParaRP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2BB15343-1C8E-4368-8778-7F3735A9D82D}"/>
              </a:ext>
            </a:extLst>
          </p:cNvPr>
          <p:cNvPicPr>
            <a:picLocks noChangeAspect="1"/>
          </p:cNvPicPr>
          <p:nvPr/>
        </p:nvPicPr>
        <p:blipFill>
          <a:blip r:embed="rId3"/>
          <a:stretch>
            <a:fillRect/>
          </a:stretch>
        </p:blipFill>
        <p:spPr>
          <a:xfrm>
            <a:off x="1929709" y="1184148"/>
            <a:ext cx="8983329" cy="5315692"/>
          </a:xfrm>
          <a:prstGeom prst="rect">
            <a:avLst/>
          </a:prstGeom>
        </p:spPr>
      </p:pic>
      <p:pic>
        <p:nvPicPr>
          <p:cNvPr id="8" name="Picture 6" descr="&quot;rappel&quot; fichier vectoriel libre de droits sur la banque d ...">
            <a:extLst>
              <a:ext uri="{FF2B5EF4-FFF2-40B4-BE49-F238E27FC236}">
                <a16:creationId xmlns:a16="http://schemas.microsoft.com/office/drawing/2014/main" id="{70B01E17-75E7-417B-BD6F-AFBA01CC53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817" y="-83172"/>
            <a:ext cx="720726"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754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4488EC1D-31BC-4741-94B9-4A8A52D39359}"/>
              </a:ext>
            </a:extLst>
          </p:cNvPr>
          <p:cNvSpPr>
            <a:spLocks noGrp="1"/>
          </p:cNvSpPr>
          <p:nvPr>
            <p:ph idx="1"/>
          </p:nvPr>
        </p:nvSpPr>
        <p:spPr>
          <a:xfrm>
            <a:off x="796493" y="1572944"/>
            <a:ext cx="9557182" cy="625006"/>
          </a:xfrm>
        </p:spPr>
        <p:txBody>
          <a:bodyPr/>
          <a:lstStyle/>
          <a:p>
            <a:pPr marL="0" indent="0">
              <a:buNone/>
            </a:pPr>
            <a:r>
              <a:rPr lang="fr-FR" b="1" dirty="0">
                <a:solidFill>
                  <a:schemeClr val="accent1"/>
                </a:solidFill>
              </a:rPr>
              <a:t>Vision de contacts </a:t>
            </a:r>
            <a:r>
              <a:rPr lang="fr-FR" dirty="0">
                <a:solidFill>
                  <a:schemeClr val="tx1"/>
                </a:solidFill>
              </a:rPr>
              <a:t>: </a:t>
            </a:r>
            <a:r>
              <a:rPr lang="fr-FR" b="1" dirty="0">
                <a:solidFill>
                  <a:schemeClr val="tx1"/>
                </a:solidFill>
              </a:rPr>
              <a:t>tableau de pilotage des contacts clients, décliné pour chaque entité </a:t>
            </a:r>
            <a:r>
              <a:rPr lang="fr-FR" dirty="0"/>
              <a:t>(Région, Territoire, Agence, Point de vente et collaborateurs) </a:t>
            </a:r>
          </a:p>
          <a:p>
            <a:pPr marL="285750" indent="-285750"/>
            <a:endParaRPr lang="fr-FR" dirty="0"/>
          </a:p>
          <a:p>
            <a:endParaRPr lang="fr-FR" dirty="0"/>
          </a:p>
          <a:p>
            <a:pPr marL="468000" lvl="1" indent="0">
              <a:buNone/>
            </a:pPr>
            <a:endParaRPr lang="fr-FR" dirty="0"/>
          </a:p>
        </p:txBody>
      </p:sp>
      <p:sp>
        <p:nvSpPr>
          <p:cNvPr id="11" name="Espace réservé du texte 10"/>
          <p:cNvSpPr>
            <a:spLocks noGrp="1"/>
          </p:cNvSpPr>
          <p:nvPr>
            <p:ph type="body" sz="quarter" idx="12"/>
          </p:nvPr>
        </p:nvSpPr>
        <p:spPr>
          <a:xfrm>
            <a:off x="628594" y="667727"/>
            <a:ext cx="10934812" cy="780797"/>
          </a:xfrm>
        </p:spPr>
        <p:txBody>
          <a:bodyPr>
            <a:normAutofit/>
          </a:bodyPr>
          <a:lstStyle/>
          <a:p>
            <a:r>
              <a:rPr lang="fr-FR" dirty="0"/>
              <a:t>Contact 360° : </a:t>
            </a:r>
            <a:r>
              <a:rPr lang="fr-FR" dirty="0">
                <a:solidFill>
                  <a:schemeClr val="accent1"/>
                </a:solidFill>
              </a:rPr>
              <a:t>tableaux de suivis à venir </a:t>
            </a:r>
            <a:endParaRPr lang="fr-FR" dirty="0"/>
          </a:p>
        </p:txBody>
      </p:sp>
      <p:sp>
        <p:nvSpPr>
          <p:cNvPr id="2" name="Espace réservé du texte 1"/>
          <p:cNvSpPr>
            <a:spLocks noGrp="1"/>
          </p:cNvSpPr>
          <p:nvPr>
            <p:ph type="body" sz="quarter" idx="16"/>
          </p:nvPr>
        </p:nvSpPr>
        <p:spPr/>
        <p:txBody>
          <a:bodyPr/>
          <a:lstStyle/>
          <a:p>
            <a:endParaRPr lang="fr-FR"/>
          </a:p>
        </p:txBody>
      </p:sp>
      <p:pic>
        <p:nvPicPr>
          <p:cNvPr id="1026" name="Picture 2">
            <a:extLst>
              <a:ext uri="{FF2B5EF4-FFF2-40B4-BE49-F238E27FC236}">
                <a16:creationId xmlns:a16="http://schemas.microsoft.com/office/drawing/2014/main" id="{6CEB01EC-B3AF-4A90-A268-70DF0BBD1F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8" t="20545" r="3849" b="546"/>
          <a:stretch/>
        </p:blipFill>
        <p:spPr bwMode="auto">
          <a:xfrm>
            <a:off x="1657349" y="2197949"/>
            <a:ext cx="9073159" cy="42885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ucune description disponible.">
            <a:extLst>
              <a:ext uri="{FF2B5EF4-FFF2-40B4-BE49-F238E27FC236}">
                <a16:creationId xmlns:a16="http://schemas.microsoft.com/office/drawing/2014/main" id="{B733F006-6885-4304-AA90-3B95479A41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39F138A1-B975-43AC-81F5-EB2D4561D1F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949" b="91440" l="9786" r="89602">
                        <a14:foregroundMark x1="9786" y1="50584" x2="9786" y2="50584"/>
                        <a14:foregroundMark x1="74618" y1="16732" x2="74618" y2="16732"/>
                        <a14:foregroundMark x1="87156" y1="54086" x2="87156" y2="54086"/>
                        <a14:foregroundMark x1="20795" y1="91440" x2="20795" y2="91440"/>
                        <a14:foregroundMark x1="44648" y1="8949" x2="44648" y2="8949"/>
                        <a14:foregroundMark x1="73394" y1="19455" x2="73394" y2="19455"/>
                        <a14:foregroundMark x1="61774" y1="52529" x2="61774" y2="52529"/>
                        <a14:foregroundMark x1="67278" y1="32296" x2="67278" y2="32296"/>
                        <a14:foregroundMark x1="44648" y1="54864" x2="44648" y2="54864"/>
                        <a14:foregroundMark x1="44648" y1="56031" x2="44648" y2="56031"/>
                        <a14:foregroundMark x1="55657" y1="45525" x2="55657" y2="45525"/>
                        <a14:foregroundMark x1="41896" y1="65370" x2="41896" y2="65370"/>
                        <a14:foregroundMark x1="52905" y1="57588" x2="52905" y2="57588"/>
                        <a14:foregroundMark x1="31804" y1="54864" x2="31804" y2="54864"/>
                      </a14:backgroundRemoval>
                    </a14:imgEffect>
                  </a14:imgLayer>
                </a14:imgProps>
              </a:ext>
            </a:extLst>
          </a:blip>
          <a:stretch>
            <a:fillRect/>
          </a:stretch>
        </p:blipFill>
        <p:spPr>
          <a:xfrm>
            <a:off x="8129370" y="168367"/>
            <a:ext cx="1395630" cy="1096871"/>
          </a:xfrm>
          <a:prstGeom prst="rect">
            <a:avLst/>
          </a:prstGeom>
        </p:spPr>
      </p:pic>
    </p:spTree>
    <p:extLst>
      <p:ext uri="{BB962C8B-B14F-4D97-AF65-F5344CB8AC3E}">
        <p14:creationId xmlns:p14="http://schemas.microsoft.com/office/powerpoint/2010/main" val="1278027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1900" dirty="0"/>
              <a:t>Pour aller plus loin : </a:t>
            </a:r>
            <a:r>
              <a:rPr lang="fr-FR" sz="1900" dirty="0">
                <a:solidFill>
                  <a:schemeClr val="accent1"/>
                </a:solidFill>
              </a:rPr>
              <a:t>Le parcours </a:t>
            </a:r>
            <a:r>
              <a:rPr lang="fr-FR" sz="1900" u="sng" dirty="0">
                <a:solidFill>
                  <a:schemeClr val="accent1"/>
                </a:solidFill>
              </a:rPr>
              <a:t>MANAGER</a:t>
            </a: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8A8FA20A-C0DD-499B-9A5F-7001384C70CB}"/>
              </a:ext>
            </a:extLst>
          </p:cNvPr>
          <p:cNvPicPr>
            <a:picLocks noChangeAspect="1"/>
          </p:cNvPicPr>
          <p:nvPr/>
        </p:nvPicPr>
        <p:blipFill>
          <a:blip r:embed="rId3"/>
          <a:stretch>
            <a:fillRect/>
          </a:stretch>
        </p:blipFill>
        <p:spPr>
          <a:xfrm>
            <a:off x="3232442" y="5919699"/>
            <a:ext cx="5520224" cy="938301"/>
          </a:xfrm>
          <a:prstGeom prst="rect">
            <a:avLst/>
          </a:prstGeom>
        </p:spPr>
      </p:pic>
      <p:pic>
        <p:nvPicPr>
          <p:cNvPr id="4" name="Image 3">
            <a:hlinkClick r:id="rId4"/>
            <a:extLst>
              <a:ext uri="{FF2B5EF4-FFF2-40B4-BE49-F238E27FC236}">
                <a16:creationId xmlns:a16="http://schemas.microsoft.com/office/drawing/2014/main" id="{79E86F59-2F80-4AEC-B835-457040344B50}"/>
              </a:ext>
            </a:extLst>
          </p:cNvPr>
          <p:cNvPicPr>
            <a:picLocks noChangeAspect="1"/>
          </p:cNvPicPr>
          <p:nvPr/>
        </p:nvPicPr>
        <p:blipFill rotWithShape="1">
          <a:blip r:embed="rId5"/>
          <a:srcRect b="1528"/>
          <a:stretch/>
        </p:blipFill>
        <p:spPr>
          <a:xfrm>
            <a:off x="1917854" y="1208048"/>
            <a:ext cx="8356291" cy="4532245"/>
          </a:xfrm>
          <a:prstGeom prst="rect">
            <a:avLst/>
          </a:prstGeom>
          <a:effectLst>
            <a:outerShdw blurRad="63500" sx="102000" sy="102000" algn="ctr" rotWithShape="0">
              <a:prstClr val="black">
                <a:alpha val="40000"/>
              </a:prstClr>
            </a:outerShdw>
          </a:effectLst>
        </p:spPr>
      </p:pic>
      <p:pic>
        <p:nvPicPr>
          <p:cNvPr id="8" name="Image 7">
            <a:extLst>
              <a:ext uri="{FF2B5EF4-FFF2-40B4-BE49-F238E27FC236}">
                <a16:creationId xmlns:a16="http://schemas.microsoft.com/office/drawing/2014/main" id="{028FFB5A-FFAB-442A-A613-3E45E5AF20A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5915" y1="47534" x2="35915" y2="47534"/>
                        <a14:foregroundMark x1="24296" y1="36323" x2="24296" y2="36323"/>
                        <a14:foregroundMark x1="30282" y1="19283" x2="30282" y2="19283"/>
                        <a14:foregroundMark x1="45775" y1="13901" x2="45775" y2="13901"/>
                        <a14:foregroundMark x1="60563" y1="22422" x2="60563" y2="22422"/>
                      </a14:backgroundRemoval>
                    </a14:imgEffect>
                  </a14:imgLayer>
                </a14:imgProps>
              </a:ext>
            </a:extLst>
          </a:blip>
          <a:stretch>
            <a:fillRect/>
          </a:stretch>
        </p:blipFill>
        <p:spPr>
          <a:xfrm rot="1142712">
            <a:off x="9484815" y="5458760"/>
            <a:ext cx="717088" cy="563065"/>
          </a:xfrm>
          <a:prstGeom prst="rect">
            <a:avLst/>
          </a:prstGeom>
        </p:spPr>
      </p:pic>
    </p:spTree>
    <p:extLst>
      <p:ext uri="{BB962C8B-B14F-4D97-AF65-F5344CB8AC3E}">
        <p14:creationId xmlns:p14="http://schemas.microsoft.com/office/powerpoint/2010/main" val="674297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A223CD-578D-9343-96DB-DDC6F2298363}"/>
              </a:ext>
            </a:extLst>
          </p:cNvPr>
          <p:cNvSpPr>
            <a:spLocks noGrp="1"/>
          </p:cNvSpPr>
          <p:nvPr>
            <p:ph type="body" sz="quarter" idx="12"/>
          </p:nvPr>
        </p:nvSpPr>
        <p:spPr/>
        <p:txBody>
          <a:bodyPr vert="horz" lIns="91440" tIns="45720" rIns="91440" bIns="45720" rtlCol="0" anchor="t">
            <a:normAutofit/>
          </a:bodyPr>
          <a:lstStyle/>
          <a:p>
            <a:r>
              <a:rPr lang="fr-FR" sz="1900" dirty="0"/>
              <a:t>Pour aller plus loin : </a:t>
            </a:r>
            <a:r>
              <a:rPr lang="fr-FR" sz="1900" dirty="0">
                <a:solidFill>
                  <a:schemeClr val="accent1"/>
                </a:solidFill>
              </a:rPr>
              <a:t>Le parcours </a:t>
            </a:r>
            <a:r>
              <a:rPr lang="fr-FR" sz="1900" u="sng" dirty="0">
                <a:solidFill>
                  <a:schemeClr val="accent1"/>
                </a:solidFill>
              </a:rPr>
              <a:t>CONSEILLER</a:t>
            </a:r>
          </a:p>
        </p:txBody>
      </p:sp>
      <p:pic>
        <p:nvPicPr>
          <p:cNvPr id="14" name="Picture 2" descr="Aucune description disponible.">
            <a:extLst>
              <a:ext uri="{FF2B5EF4-FFF2-40B4-BE49-F238E27FC236}">
                <a16:creationId xmlns:a16="http://schemas.microsoft.com/office/drawing/2014/main" id="{51350ED6-B448-4425-9FB8-7754EC83FF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5876" y="137054"/>
            <a:ext cx="753215" cy="5031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8A8FA20A-C0DD-499B-9A5F-7001384C70CB}"/>
              </a:ext>
            </a:extLst>
          </p:cNvPr>
          <p:cNvPicPr>
            <a:picLocks noChangeAspect="1"/>
          </p:cNvPicPr>
          <p:nvPr/>
        </p:nvPicPr>
        <p:blipFill>
          <a:blip r:embed="rId3"/>
          <a:stretch>
            <a:fillRect/>
          </a:stretch>
        </p:blipFill>
        <p:spPr>
          <a:xfrm>
            <a:off x="3232442" y="5919699"/>
            <a:ext cx="5520224" cy="938301"/>
          </a:xfrm>
          <a:prstGeom prst="rect">
            <a:avLst/>
          </a:prstGeom>
        </p:spPr>
      </p:pic>
      <p:pic>
        <p:nvPicPr>
          <p:cNvPr id="2" name="Image 1">
            <a:hlinkClick r:id="rId4"/>
            <a:extLst>
              <a:ext uri="{FF2B5EF4-FFF2-40B4-BE49-F238E27FC236}">
                <a16:creationId xmlns:a16="http://schemas.microsoft.com/office/drawing/2014/main" id="{60DD512C-3427-4F72-83A0-7FB3DAA167B4}"/>
              </a:ext>
            </a:extLst>
          </p:cNvPr>
          <p:cNvPicPr>
            <a:picLocks noChangeAspect="1"/>
          </p:cNvPicPr>
          <p:nvPr/>
        </p:nvPicPr>
        <p:blipFill>
          <a:blip r:embed="rId5"/>
          <a:stretch>
            <a:fillRect/>
          </a:stretch>
        </p:blipFill>
        <p:spPr>
          <a:xfrm>
            <a:off x="2100892" y="1593388"/>
            <a:ext cx="7783324" cy="4383780"/>
          </a:xfrm>
          <a:prstGeom prst="rect">
            <a:avLst/>
          </a:prstGeom>
          <a:effectLst>
            <a:outerShdw blurRad="63500" sx="102000" sy="102000" algn="ctr" rotWithShape="0">
              <a:prstClr val="black">
                <a:alpha val="40000"/>
              </a:prstClr>
            </a:outerShdw>
          </a:effectLst>
        </p:spPr>
      </p:pic>
      <p:pic>
        <p:nvPicPr>
          <p:cNvPr id="8" name="Image 7">
            <a:extLst>
              <a:ext uri="{FF2B5EF4-FFF2-40B4-BE49-F238E27FC236}">
                <a16:creationId xmlns:a16="http://schemas.microsoft.com/office/drawing/2014/main" id="{028FFB5A-FFAB-442A-A613-3E45E5AF20A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35915" y1="47534" x2="35915" y2="47534"/>
                        <a14:foregroundMark x1="24296" y1="36323" x2="24296" y2="36323"/>
                        <a14:foregroundMark x1="30282" y1="19283" x2="30282" y2="19283"/>
                        <a14:foregroundMark x1="45775" y1="13901" x2="45775" y2="13901"/>
                        <a14:foregroundMark x1="60563" y1="22422" x2="60563" y2="22422"/>
                      </a14:backgroundRemoval>
                    </a14:imgEffect>
                  </a14:imgLayer>
                </a14:imgProps>
              </a:ext>
            </a:extLst>
          </a:blip>
          <a:stretch>
            <a:fillRect/>
          </a:stretch>
        </p:blipFill>
        <p:spPr>
          <a:xfrm rot="1142712">
            <a:off x="9290697" y="5638166"/>
            <a:ext cx="717088" cy="563065"/>
          </a:xfrm>
          <a:prstGeom prst="rect">
            <a:avLst/>
          </a:prstGeom>
        </p:spPr>
      </p:pic>
    </p:spTree>
    <p:extLst>
      <p:ext uri="{BB962C8B-B14F-4D97-AF65-F5344CB8AC3E}">
        <p14:creationId xmlns:p14="http://schemas.microsoft.com/office/powerpoint/2010/main" val="3697170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7879</TotalTime>
  <Words>1715</Words>
  <Application>Microsoft Office PowerPoint</Application>
  <PresentationFormat>Grand écran</PresentationFormat>
  <Paragraphs>162</Paragraphs>
  <Slides>28</Slides>
  <Notes>14</Notes>
  <HiddenSlides>0</HiddenSlides>
  <MMClips>0</MMClips>
  <ScaleCrop>false</ScaleCrop>
  <HeadingPairs>
    <vt:vector size="8" baseType="variant">
      <vt:variant>
        <vt:lpstr>Polices utilisées</vt:lpstr>
      </vt:variant>
      <vt:variant>
        <vt:i4>13</vt:i4>
      </vt:variant>
      <vt:variant>
        <vt:lpstr>Thème</vt:lpstr>
      </vt:variant>
      <vt:variant>
        <vt:i4>2</vt:i4>
      </vt:variant>
      <vt:variant>
        <vt:lpstr>Serveurs OLE incorporés</vt:lpstr>
      </vt:variant>
      <vt:variant>
        <vt:i4>1</vt:i4>
      </vt:variant>
      <vt:variant>
        <vt:lpstr>Titres des diapositives</vt:lpstr>
      </vt:variant>
      <vt:variant>
        <vt:i4>28</vt:i4>
      </vt:variant>
    </vt:vector>
  </HeadingPairs>
  <TitlesOfParts>
    <vt:vector size="44" baseType="lpstr">
      <vt:lpstr>Arial</vt:lpstr>
      <vt:lpstr>Arial Black</vt:lpstr>
      <vt:lpstr>Arial Narrow</vt:lpstr>
      <vt:lpstr>Avenir Next Condensed</vt:lpstr>
      <vt:lpstr>Avenir Next Condensed Medium</vt:lpstr>
      <vt:lpstr>Calibri</vt:lpstr>
      <vt:lpstr>Calibri Light</vt:lpstr>
      <vt:lpstr>Montserrat</vt:lpstr>
      <vt:lpstr>Montserrat Black</vt:lpstr>
      <vt:lpstr>Montserrat Bold</vt:lpstr>
      <vt:lpstr>ubuntu</vt:lpstr>
      <vt:lpstr>Wingdings</vt:lpstr>
      <vt:lpstr>Wingdings 2</vt:lpstr>
      <vt:lpstr>Thème Office</vt:lpstr>
      <vt:lpstr>Caisse d'Epargne</vt:lpstr>
      <vt:lpstr>Acrobat Document</vt:lpstr>
      <vt:lpstr>CONTACTS 360°</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PAXION Franck [CEGEE]</cp:lastModifiedBy>
  <cp:revision>520</cp:revision>
  <cp:lastPrinted>2022-09-09T13:06:42Z</cp:lastPrinted>
  <dcterms:created xsi:type="dcterms:W3CDTF">2020-06-24T09:20:11Z</dcterms:created>
  <dcterms:modified xsi:type="dcterms:W3CDTF">2022-09-14T09:45:16Z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