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2.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3.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0" r:id="rId5"/>
    <p:sldMasterId id="2147483741" r:id="rId6"/>
    <p:sldMasterId id="2147483766" r:id="rId7"/>
    <p:sldMasterId id="2147483791" r:id="rId8"/>
  </p:sldMasterIdLst>
  <p:notesMasterIdLst>
    <p:notesMasterId r:id="rId41"/>
  </p:notesMasterIdLst>
  <p:handoutMasterIdLst>
    <p:handoutMasterId r:id="rId42"/>
  </p:handoutMasterIdLst>
  <p:sldIdLst>
    <p:sldId id="389" r:id="rId9"/>
    <p:sldId id="344" r:id="rId10"/>
    <p:sldId id="365" r:id="rId11"/>
    <p:sldId id="568" r:id="rId12"/>
    <p:sldId id="2134806296" r:id="rId13"/>
    <p:sldId id="527" r:id="rId14"/>
    <p:sldId id="2134806299" r:id="rId15"/>
    <p:sldId id="546" r:id="rId16"/>
    <p:sldId id="2134806292" r:id="rId17"/>
    <p:sldId id="2134806307" r:id="rId18"/>
    <p:sldId id="2134806308" r:id="rId19"/>
    <p:sldId id="2134806309" r:id="rId20"/>
    <p:sldId id="2134806310" r:id="rId21"/>
    <p:sldId id="2134806312" r:id="rId22"/>
    <p:sldId id="2134806318" r:id="rId23"/>
    <p:sldId id="2134806319" r:id="rId24"/>
    <p:sldId id="2134806320" r:id="rId25"/>
    <p:sldId id="2134806321" r:id="rId26"/>
    <p:sldId id="2134806322" r:id="rId27"/>
    <p:sldId id="2134806294" r:id="rId28"/>
    <p:sldId id="2134806326" r:id="rId29"/>
    <p:sldId id="262" r:id="rId30"/>
    <p:sldId id="303" r:id="rId31"/>
    <p:sldId id="263" r:id="rId32"/>
    <p:sldId id="261" r:id="rId33"/>
    <p:sldId id="298" r:id="rId34"/>
    <p:sldId id="2134806328" r:id="rId35"/>
    <p:sldId id="2134806323" r:id="rId36"/>
    <p:sldId id="2134806324" r:id="rId37"/>
    <p:sldId id="2134806325" r:id="rId38"/>
    <p:sldId id="2134806329" r:id="rId39"/>
    <p:sldId id="272" r:id="rId40"/>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419A77B-1630-3B9A-B984-D381C5ADD474}" name="SAULNIER Cecile [ECUVIE]" initials="SC[" userId="S::cecile.saulnier@ecuvie.caisse-epargne.fr::9e0507c2-a4cc-4a46-81c9-c48db2794098" providerId="AD"/>
  <p188:author id="{F005BA7B-D6F8-A8FF-FD47-90E8AEDFFA55}" name="SAULNIER Cecile [ECUVIE]" initials="S[" userId="S::cecile.saulnier_ecuvie.caisse-epargne.fr#ext#@groupebpce.onmicrosoft.com::c18d1068-20d9-420f-98c5-360221edcf8f" providerId="AD"/>
  <p188:author id="{BA59D97F-E7A4-AFC5-6FA2-87244EA3BCF3}" name="D'ARTHUYS ISABELLE" initials="DI" userId="S::isabelle.darthuys@bpce.fr::7d3590a8-ae37-4a89-8fec-63969d023259" providerId="AD"/>
  <p188:author id="{5B4180EB-E817-B3B8-77EE-F4FC98B1967F}" name="MICOULET JOCELYN (EXT)" initials="MJ(" userId="S::Jocelyn.MICOULET_ext@bpce.fr::af268db3-d1c9-4635-8944-c646f4d8408a"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FOREST EMILIE" initials="FE" lastIdx="8" clrIdx="0">
    <p:extLst>
      <p:ext uri="{19B8F6BF-5375-455C-9EA6-DF929625EA0E}">
        <p15:presenceInfo xmlns:p15="http://schemas.microsoft.com/office/powerpoint/2012/main" userId="S::EMILIE.FOREST@bpce.fr::da6cc1a9-d934-4b50-89d2-31d782ff206a" providerId="AD"/>
      </p:ext>
    </p:extLst>
  </p:cmAuthor>
  <p:cmAuthor id="2" name="MARTIN TONY" initials="MT" lastIdx="6" clrIdx="1">
    <p:extLst>
      <p:ext uri="{19B8F6BF-5375-455C-9EA6-DF929625EA0E}">
        <p15:presenceInfo xmlns:p15="http://schemas.microsoft.com/office/powerpoint/2012/main" userId="S::Tony.MARTIN@bpce.fr::8ac15915-d877-4f8e-b276-0374efdfbdf2" providerId="AD"/>
      </p:ext>
    </p:extLst>
  </p:cmAuthor>
  <p:cmAuthor id="3" name="AMBLARD LAROLPHIE FABIENNE" initials="AF" lastIdx="1" clrIdx="2">
    <p:extLst>
      <p:ext uri="{19B8F6BF-5375-455C-9EA6-DF929625EA0E}">
        <p15:presenceInfo xmlns:p15="http://schemas.microsoft.com/office/powerpoint/2012/main" userId="S::fabienne.amblard-larolphie@bpce.fr::4d8016ca-9b31-4d17-b102-5c309c84c51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B81E"/>
    <a:srgbClr val="045957"/>
    <a:srgbClr val="A0470B"/>
    <a:srgbClr val="E2FEFD"/>
    <a:srgbClr val="B1845E"/>
    <a:srgbClr val="FEF2CD"/>
    <a:srgbClr val="B1A74B"/>
    <a:srgbClr val="A39988"/>
    <a:srgbClr val="555024"/>
    <a:srgbClr val="4E494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002" autoAdjust="0"/>
    <p:restoredTop sz="95737" autoAdjust="0"/>
  </p:normalViewPr>
  <p:slideViewPr>
    <p:cSldViewPr snapToGrid="0">
      <p:cViewPr>
        <p:scale>
          <a:sx n="66" d="100"/>
          <a:sy n="66" d="100"/>
        </p:scale>
        <p:origin x="636" y="-400"/>
      </p:cViewPr>
      <p:guideLst>
        <p:guide pos="3840"/>
        <p:guide orient="horz" pos="2160"/>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4.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3" Type="http://schemas.openxmlformats.org/officeDocument/2006/relationships/customXml" Target="../customXml/item3.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handoutMaster" Target="handoutMasters/handoutMaster1.xml"/><Relationship Id="rId47" Type="http://schemas.openxmlformats.org/officeDocument/2006/relationships/tableStyles" Target="tableStyles.xml"/><Relationship Id="rId7"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41"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commentAuthors" Target="commentAuthors.xml"/><Relationship Id="rId48"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1F1DC9B7-CE78-4D70-B093-76A1E5038B6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B86A0124-9EAE-47D5-A0B4-F1FA629AEC8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B8CD560-A4A9-4D0B-B9D8-DF20B63F37C0}" type="datetimeFigureOut">
              <a:rPr lang="fr-FR" smtClean="0"/>
              <a:t>30/09/2022</a:t>
            </a:fld>
            <a:endParaRPr lang="fr-FR"/>
          </a:p>
        </p:txBody>
      </p:sp>
      <p:sp>
        <p:nvSpPr>
          <p:cNvPr id="4" name="Espace réservé du pied de page 3">
            <a:extLst>
              <a:ext uri="{FF2B5EF4-FFF2-40B4-BE49-F238E27FC236}">
                <a16:creationId xmlns:a16="http://schemas.microsoft.com/office/drawing/2014/main" id="{2D82DFCA-E2F7-4B29-BC20-B8C0A2894CF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BC8F3435-E04C-43A1-99BC-CD20F7F4A08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E867B09-A61B-4819-9CF7-B22A5248D8A3}" type="slidenum">
              <a:rPr lang="fr-FR" smtClean="0"/>
              <a:t>‹N°›</a:t>
            </a:fld>
            <a:endParaRPr lang="fr-FR"/>
          </a:p>
        </p:txBody>
      </p:sp>
    </p:spTree>
    <p:extLst>
      <p:ext uri="{BB962C8B-B14F-4D97-AF65-F5344CB8AC3E}">
        <p14:creationId xmlns:p14="http://schemas.microsoft.com/office/powerpoint/2010/main" val="34666149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F5C28A-2736-41DB-8B77-BB77B84DCA72}" type="datetimeFigureOut">
              <a:rPr lang="fr-FR" smtClean="0"/>
              <a:t>30/09/2022</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41A4440-8984-420A-82EA-536835DC729E}" type="slidenum">
              <a:rPr lang="fr-FR" smtClean="0"/>
              <a:t>‹N°›</a:t>
            </a:fld>
            <a:endParaRPr lang="fr-FR"/>
          </a:p>
        </p:txBody>
      </p:sp>
    </p:spTree>
    <p:extLst>
      <p:ext uri="{BB962C8B-B14F-4D97-AF65-F5344CB8AC3E}">
        <p14:creationId xmlns:p14="http://schemas.microsoft.com/office/powerpoint/2010/main" val="12772219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1</a:t>
            </a:fld>
            <a:endParaRPr lang="fr-FR"/>
          </a:p>
        </p:txBody>
      </p:sp>
    </p:spTree>
    <p:extLst>
      <p:ext uri="{BB962C8B-B14F-4D97-AF65-F5344CB8AC3E}">
        <p14:creationId xmlns:p14="http://schemas.microsoft.com/office/powerpoint/2010/main" val="1246627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FA8E73-07A4-493B-AAA0-C6432E08FACD}"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r-F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541134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FA8E73-07A4-493B-AAA0-C6432E08FACD}"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fr-F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032240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FA8E73-07A4-493B-AAA0-C6432E08FACD}"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fr-F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193903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1A4440-8984-420A-82EA-536835DC729E}" type="slidenum">
              <a:rPr kumimoji="0" lang="fr-FR" sz="1200" b="0" i="0" u="none" strike="noStrike" kern="1200" cap="none" spc="0" normalizeH="0" baseline="0" noProof="0" smtClean="0">
                <a:ln>
                  <a:noFill/>
                </a:ln>
                <a:solidFill>
                  <a:srgbClr val="3E454A"/>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fr-FR" sz="1200" b="0" i="0" u="none" strike="noStrike" kern="1200" cap="none" spc="0" normalizeH="0" baseline="0" noProof="0">
              <a:ln>
                <a:noFill/>
              </a:ln>
              <a:solidFill>
                <a:srgbClr val="3E454A"/>
              </a:solidFill>
              <a:effectLst/>
              <a:uLnTx/>
              <a:uFillTx/>
              <a:latin typeface="Arial" panose="020B0604020202020204"/>
              <a:ea typeface="+mn-ea"/>
              <a:cs typeface="+mn-cs"/>
            </a:endParaRPr>
          </a:p>
        </p:txBody>
      </p:sp>
    </p:spTree>
    <p:extLst>
      <p:ext uri="{BB962C8B-B14F-4D97-AF65-F5344CB8AC3E}">
        <p14:creationId xmlns:p14="http://schemas.microsoft.com/office/powerpoint/2010/main" val="38360694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FA8E73-07A4-493B-AAA0-C6432E08FACD}"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fr-F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889253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FA8E73-07A4-493B-AAA0-C6432E08FACD}"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fr-F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845226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FA8E73-07A4-493B-AAA0-C6432E08FACD}"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fr-F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968927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FA8E73-07A4-493B-AAA0-C6432E08FACD}"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fr-F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427138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FA8E73-07A4-493B-AAA0-C6432E08FACD}"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fr-F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517619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FA8E73-07A4-493B-AAA0-C6432E08FACD}"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fr-F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541223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FA8E73-07A4-493B-AAA0-C6432E08FACD}"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fr-F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841080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FA8E73-07A4-493B-AAA0-C6432E08FACD}"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fr-F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566139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FA8E73-07A4-493B-AAA0-C6432E08FACD}"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fr-F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2411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1A4440-8984-420A-82EA-536835DC729E}" type="slidenum">
              <a:rPr kumimoji="0" lang="fr-FR" sz="1200" b="0" i="0" u="none" strike="noStrike" kern="1200" cap="none" spc="0" normalizeH="0" baseline="0" noProof="0" smtClean="0">
                <a:ln>
                  <a:noFill/>
                </a:ln>
                <a:solidFill>
                  <a:srgbClr val="3E454A"/>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fr-FR" sz="1200" b="0" i="0" u="none" strike="noStrike" kern="1200" cap="none" spc="0" normalizeH="0" baseline="0" noProof="0">
              <a:ln>
                <a:noFill/>
              </a:ln>
              <a:solidFill>
                <a:srgbClr val="3E454A"/>
              </a:solidFill>
              <a:effectLst/>
              <a:uLnTx/>
              <a:uFillTx/>
              <a:latin typeface="Arial" panose="020B0604020202020204"/>
              <a:ea typeface="+mn-ea"/>
              <a:cs typeface="+mn-cs"/>
            </a:endParaRPr>
          </a:p>
        </p:txBody>
      </p:sp>
    </p:spTree>
    <p:extLst>
      <p:ext uri="{BB962C8B-B14F-4D97-AF65-F5344CB8AC3E}">
        <p14:creationId xmlns:p14="http://schemas.microsoft.com/office/powerpoint/2010/main" val="8298342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FA8E73-07A4-493B-AAA0-C6432E08FACD}"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fr-F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866228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FA8E73-07A4-493B-AAA0-C6432E08FACD}"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fr-F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079034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FA8E73-07A4-493B-AAA0-C6432E08FACD}"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fr-F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359884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41A4440-8984-420A-82EA-536835DC729E}" type="slidenum">
              <a:rPr lang="fr-FR" smtClean="0"/>
              <a:t>32</a:t>
            </a:fld>
            <a:endParaRPr lang="fr-FR"/>
          </a:p>
        </p:txBody>
      </p:sp>
    </p:spTree>
    <p:extLst>
      <p:ext uri="{BB962C8B-B14F-4D97-AF65-F5344CB8AC3E}">
        <p14:creationId xmlns:p14="http://schemas.microsoft.com/office/powerpoint/2010/main" val="240188304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Master" Target="../slideMasters/slideMaster1.xml"/><Relationship Id="rId5" Type="http://schemas.openxmlformats.org/officeDocument/2006/relationships/image" Target="../media/image10.jpeg"/><Relationship Id="rId4" Type="http://schemas.openxmlformats.org/officeDocument/2006/relationships/image" Target="../media/image9.jpe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Master" Target="../slideMasters/slideMaster3.xml"/><Relationship Id="rId5" Type="http://schemas.openxmlformats.org/officeDocument/2006/relationships/image" Target="../media/image10.jpeg"/><Relationship Id="rId4" Type="http://schemas.openxmlformats.org/officeDocument/2006/relationships/image" Target="../media/image9.jpeg"/></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6.png"/><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avec photo et logos Paris 2024">
    <p:spTree>
      <p:nvGrpSpPr>
        <p:cNvPr id="1" name=""/>
        <p:cNvGrpSpPr/>
        <p:nvPr/>
      </p:nvGrpSpPr>
      <p:grpSpPr>
        <a:xfrm>
          <a:off x="0" y="0"/>
          <a:ext cx="0" cy="0"/>
          <a:chOff x="0" y="0"/>
          <a:chExt cx="0" cy="0"/>
        </a:xfrm>
      </p:grpSpPr>
      <p:sp>
        <p:nvSpPr>
          <p:cNvPr id="20" name="Espace réservé pour une image  2">
            <a:extLst>
              <a:ext uri="{FF2B5EF4-FFF2-40B4-BE49-F238E27FC236}">
                <a16:creationId xmlns:a16="http://schemas.microsoft.com/office/drawing/2014/main" id="{8169C91E-4B76-472F-AC8A-552F51B61951}"/>
              </a:ext>
            </a:extLst>
          </p:cNvPr>
          <p:cNvSpPr>
            <a:spLocks noGrp="1"/>
          </p:cNvSpPr>
          <p:nvPr>
            <p:ph type="pic" idx="13"/>
          </p:nvPr>
        </p:nvSpPr>
        <p:spPr>
          <a:xfrm>
            <a:off x="0" y="0"/>
            <a:ext cx="12193200" cy="6858000"/>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13" name="Espace réservé du texte 12">
            <a:extLst>
              <a:ext uri="{FF2B5EF4-FFF2-40B4-BE49-F238E27FC236}">
                <a16:creationId xmlns:a16="http://schemas.microsoft.com/office/drawing/2014/main" id="{95D0BFA2-1C41-49BD-812E-3DA0944DDB0F}"/>
              </a:ext>
            </a:extLst>
          </p:cNvPr>
          <p:cNvSpPr>
            <a:spLocks noGrp="1" noChangeAspect="1"/>
          </p:cNvSpPr>
          <p:nvPr>
            <p:ph type="body" sz="quarter" idx="14" hasCustomPrompt="1"/>
          </p:nvPr>
        </p:nvSpPr>
        <p:spPr>
          <a:xfrm>
            <a:off x="4272866" y="1098933"/>
            <a:ext cx="7444817" cy="3874800"/>
          </a:xfrm>
          <a:custGeom>
            <a:avLst/>
            <a:gdLst>
              <a:gd name="connsiteX0" fmla="*/ 0 w 7444817"/>
              <a:gd name="connsiteY0" fmla="*/ 0 h 3874800"/>
              <a:gd name="connsiteX1" fmla="*/ 7442616 w 7444817"/>
              <a:gd name="connsiteY1" fmla="*/ 0 h 3874800"/>
              <a:gd name="connsiteX2" fmla="*/ 7442616 w 7444817"/>
              <a:gd name="connsiteY2" fmla="*/ 3768874 h 3874800"/>
              <a:gd name="connsiteX3" fmla="*/ 4538674 w 7444817"/>
              <a:gd name="connsiteY3" fmla="*/ 3768874 h 3874800"/>
              <a:gd name="connsiteX4" fmla="*/ 4538674 w 7444817"/>
              <a:gd name="connsiteY4" fmla="*/ 3874800 h 3874800"/>
              <a:gd name="connsiteX5" fmla="*/ 0 w 7444817"/>
              <a:gd name="connsiteY5" fmla="*/ 3874800 h 387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44817" h="3874800">
                <a:moveTo>
                  <a:pt x="0" y="0"/>
                </a:moveTo>
                <a:lnTo>
                  <a:pt x="7442616" y="0"/>
                </a:lnTo>
                <a:cubicBezTo>
                  <a:pt x="7447569" y="263418"/>
                  <a:pt x="7442616" y="3768874"/>
                  <a:pt x="7442616" y="3768874"/>
                </a:cubicBezTo>
                <a:lnTo>
                  <a:pt x="4538674" y="3768874"/>
                </a:lnTo>
                <a:lnTo>
                  <a:pt x="4538674" y="3874800"/>
                </a:lnTo>
                <a:lnTo>
                  <a:pt x="0" y="3874800"/>
                </a:lnTo>
                <a:close/>
              </a:path>
            </a:pathLst>
          </a:custGeom>
          <a:solidFill>
            <a:schemeClr val="bg1"/>
          </a:solidFill>
          <a:ln>
            <a:noFill/>
          </a:ln>
        </p:spPr>
        <p:txBody>
          <a:bodyPr wrap="square">
            <a:noAutofit/>
          </a:bodyPr>
          <a:lstStyle>
            <a:lvl1pPr>
              <a:defRPr/>
            </a:lvl1pPr>
          </a:lstStyle>
          <a:p>
            <a:pPr lvl="0"/>
            <a:r>
              <a:rPr lang="fr-FR"/>
              <a:t> </a:t>
            </a:r>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4617088" y="1507017"/>
            <a:ext cx="6840000" cy="1800000"/>
          </a:xfrm>
        </p:spPr>
        <p:txBody>
          <a:bodyPr anchor="b"/>
          <a:lstStyle>
            <a:lvl1pPr algn="l">
              <a:lnSpc>
                <a:spcPct val="72000"/>
              </a:lnSpc>
              <a:defRPr sz="4700" cap="none" baseline="0">
                <a:solidFill>
                  <a:schemeClr val="tx2"/>
                </a:solidFill>
              </a:defRPr>
            </a:lvl1pPr>
          </a:lstStyle>
          <a:p>
            <a:r>
              <a:rPr lang="fr-FR"/>
              <a:t>Modifiez le style du titre</a:t>
            </a:r>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4617088" y="3280884"/>
            <a:ext cx="684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4617088" y="4211638"/>
            <a:ext cx="2520000" cy="540000"/>
          </a:xfrm>
        </p:spPr>
        <p:txBody>
          <a:bodyPr/>
          <a:lstStyle>
            <a:lvl1pPr>
              <a:defRPr sz="2300" b="1">
                <a:solidFill>
                  <a:schemeClr val="tx1"/>
                </a:solidFill>
              </a:defRPr>
            </a:lvl1pPr>
          </a:lstStyle>
          <a:p>
            <a:fld id="{17BD7F9C-D61F-45C4-9950-66826F7AC354}" type="datetime4">
              <a:rPr lang="fr-FR" smtClean="0"/>
              <a:pPr/>
              <a:t>30 septembre 2022</a:t>
            </a:fld>
            <a:endParaRPr lang="fr-FR"/>
          </a:p>
        </p:txBody>
      </p:sp>
      <p:pic>
        <p:nvPicPr>
          <p:cNvPr id="9" name="Image 8">
            <a:extLst>
              <a:ext uri="{FF2B5EF4-FFF2-40B4-BE49-F238E27FC236}">
                <a16:creationId xmlns:a16="http://schemas.microsoft.com/office/drawing/2014/main" id="{DC6F696D-69AD-4CF5-AEE5-0F7C853CA68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8913018" y="4972049"/>
            <a:ext cx="2809875" cy="1162051"/>
          </a:xfrm>
          <a:prstGeom prst="rect">
            <a:avLst/>
          </a:prstGeom>
        </p:spPr>
      </p:pic>
      <p:pic>
        <p:nvPicPr>
          <p:cNvPr id="10" name="Image 9" descr="Une image contenant texte&#10;&#10;Description générée automatiquement">
            <a:extLst>
              <a:ext uri="{FF2B5EF4-FFF2-40B4-BE49-F238E27FC236}">
                <a16:creationId xmlns:a16="http://schemas.microsoft.com/office/drawing/2014/main" id="{4CE54580-294B-4B94-83C2-B336B1CC83CB}"/>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0" y="4647341"/>
            <a:ext cx="2460076" cy="2209801"/>
          </a:xfrm>
          <a:prstGeom prst="rect">
            <a:avLst/>
          </a:prstGeom>
        </p:spPr>
      </p:pic>
    </p:spTree>
    <p:extLst>
      <p:ext uri="{BB962C8B-B14F-4D97-AF65-F5344CB8AC3E}">
        <p14:creationId xmlns:p14="http://schemas.microsoft.com/office/powerpoint/2010/main" val="33369545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ouverture avec encadré aplat gris">
    <p:spTree>
      <p:nvGrpSpPr>
        <p:cNvPr id="1" name=""/>
        <p:cNvGrpSpPr/>
        <p:nvPr/>
      </p:nvGrpSpPr>
      <p:grpSpPr>
        <a:xfrm>
          <a:off x="0" y="0"/>
          <a:ext cx="0" cy="0"/>
          <a:chOff x="0" y="0"/>
          <a:chExt cx="0" cy="0"/>
        </a:xfrm>
      </p:grpSpPr>
      <p:pic>
        <p:nvPicPr>
          <p:cNvPr id="9" name="Image 8" descr="Une image contenant texte&#10;&#10;Description générée automatiquement">
            <a:extLst>
              <a:ext uri="{FF2B5EF4-FFF2-40B4-BE49-F238E27FC236}">
                <a16:creationId xmlns:a16="http://schemas.microsoft.com/office/drawing/2014/main" id="{C7D6E238-8D1C-4220-9BAD-A61191BF8A7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0" y="4796844"/>
            <a:ext cx="2316480" cy="2060298"/>
          </a:xfrm>
          <a:prstGeom prst="rect">
            <a:avLst/>
          </a:prstGeom>
        </p:spPr>
      </p:pic>
      <p:pic>
        <p:nvPicPr>
          <p:cNvPr id="8" name="Image 7">
            <a:extLst>
              <a:ext uri="{FF2B5EF4-FFF2-40B4-BE49-F238E27FC236}">
                <a16:creationId xmlns:a16="http://schemas.microsoft.com/office/drawing/2014/main" id="{B7960ED2-A6B8-4899-9F3A-7BF5AEB5B02A}"/>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8848164" y="4746812"/>
            <a:ext cx="2911289" cy="1277470"/>
          </a:xfrm>
          <a:prstGeom prst="rect">
            <a:avLst/>
          </a:prstGeom>
        </p:spPr>
      </p:pic>
      <p:sp>
        <p:nvSpPr>
          <p:cNvPr id="19" name="Graphique 10">
            <a:extLst>
              <a:ext uri="{FF2B5EF4-FFF2-40B4-BE49-F238E27FC236}">
                <a16:creationId xmlns:a16="http://schemas.microsoft.com/office/drawing/2014/main" id="{E1B5B5FB-9CFB-4EC5-84C4-2DBF5FC5DFB2}"/>
              </a:ext>
            </a:extLst>
          </p:cNvPr>
          <p:cNvSpPr>
            <a:spLocks noChangeAspect="1"/>
          </p:cNvSpPr>
          <p:nvPr userDrawn="1"/>
        </p:nvSpPr>
        <p:spPr>
          <a:xfrm>
            <a:off x="534658" y="535065"/>
            <a:ext cx="11160000" cy="4261779"/>
          </a:xfrm>
          <a:custGeom>
            <a:avLst/>
            <a:gdLst>
              <a:gd name="connsiteX0" fmla="*/ -41 w 8367427"/>
              <a:gd name="connsiteY0" fmla="*/ 6626 h 3195352"/>
              <a:gd name="connsiteX1" fmla="*/ -41 w 8367427"/>
              <a:gd name="connsiteY1" fmla="*/ 3188452 h 3195352"/>
              <a:gd name="connsiteX2" fmla="*/ 6625 w 8367427"/>
              <a:gd name="connsiteY2" fmla="*/ 3195310 h 3195352"/>
              <a:gd name="connsiteX3" fmla="*/ 6721 w 8367427"/>
              <a:gd name="connsiteY3" fmla="*/ 3195310 h 3195352"/>
              <a:gd name="connsiteX4" fmla="*/ 6187589 w 8367427"/>
              <a:gd name="connsiteY4" fmla="*/ 3195310 h 3195352"/>
              <a:gd name="connsiteX5" fmla="*/ 6194352 w 8367427"/>
              <a:gd name="connsiteY5" fmla="*/ 3188548 h 3195352"/>
              <a:gd name="connsiteX6" fmla="*/ 6194352 w 8367427"/>
              <a:gd name="connsiteY6" fmla="*/ 3188452 h 3195352"/>
              <a:gd name="connsiteX7" fmla="*/ 6194352 w 8367427"/>
              <a:gd name="connsiteY7" fmla="*/ 3122825 h 3195352"/>
              <a:gd name="connsiteX8" fmla="*/ 6201020 w 8367427"/>
              <a:gd name="connsiteY8" fmla="*/ 3115967 h 3195352"/>
              <a:gd name="connsiteX9" fmla="*/ 6201115 w 8367427"/>
              <a:gd name="connsiteY9" fmla="*/ 3115967 h 3195352"/>
              <a:gd name="connsiteX10" fmla="*/ 8360623 w 8367427"/>
              <a:gd name="connsiteY10" fmla="*/ 3115967 h 3195352"/>
              <a:gd name="connsiteX11" fmla="*/ 8367385 w 8367427"/>
              <a:gd name="connsiteY11" fmla="*/ 3109395 h 3195352"/>
              <a:gd name="connsiteX12" fmla="*/ 8367385 w 8367427"/>
              <a:gd name="connsiteY12" fmla="*/ 3109299 h 3195352"/>
              <a:gd name="connsiteX13" fmla="*/ 8367385 w 8367427"/>
              <a:gd name="connsiteY13" fmla="*/ 6626 h 3195352"/>
              <a:gd name="connsiteX14" fmla="*/ 8360908 w 8367427"/>
              <a:gd name="connsiteY14" fmla="*/ -42 h 3195352"/>
              <a:gd name="connsiteX15" fmla="*/ 8360718 w 8367427"/>
              <a:gd name="connsiteY15" fmla="*/ -42 h 3195352"/>
              <a:gd name="connsiteX16" fmla="*/ 6626 w 8367427"/>
              <a:gd name="connsiteY16" fmla="*/ -42 h 3195352"/>
              <a:gd name="connsiteX17" fmla="*/ -41 w 8367427"/>
              <a:gd name="connsiteY17" fmla="*/ 6626 h 3195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367427" h="3195352">
                <a:moveTo>
                  <a:pt x="-41" y="6626"/>
                </a:moveTo>
                <a:lnTo>
                  <a:pt x="-41" y="3188452"/>
                </a:lnTo>
                <a:cubicBezTo>
                  <a:pt x="-94" y="3192186"/>
                  <a:pt x="2890" y="3195253"/>
                  <a:pt x="6625" y="3195310"/>
                </a:cubicBezTo>
                <a:cubicBezTo>
                  <a:pt x="6658" y="3195310"/>
                  <a:pt x="6689" y="3195310"/>
                  <a:pt x="6721" y="3195310"/>
                </a:cubicBezTo>
                <a:lnTo>
                  <a:pt x="6187589" y="3195310"/>
                </a:lnTo>
                <a:cubicBezTo>
                  <a:pt x="6191323" y="3195310"/>
                  <a:pt x="6194352" y="3192281"/>
                  <a:pt x="6194352" y="3188548"/>
                </a:cubicBezTo>
                <a:cubicBezTo>
                  <a:pt x="6194352" y="3188519"/>
                  <a:pt x="6194352" y="3188481"/>
                  <a:pt x="6194352" y="3188452"/>
                </a:cubicBezTo>
                <a:lnTo>
                  <a:pt x="6194352" y="3122825"/>
                </a:lnTo>
                <a:cubicBezTo>
                  <a:pt x="6194305" y="3119091"/>
                  <a:pt x="6197286" y="3116024"/>
                  <a:pt x="6201020" y="3115967"/>
                </a:cubicBezTo>
                <a:cubicBezTo>
                  <a:pt x="6201048" y="3115967"/>
                  <a:pt x="6201086" y="3115967"/>
                  <a:pt x="6201115" y="3115967"/>
                </a:cubicBezTo>
                <a:lnTo>
                  <a:pt x="8360623" y="3115967"/>
                </a:lnTo>
                <a:cubicBezTo>
                  <a:pt x="8364309" y="3116024"/>
                  <a:pt x="8367328" y="3113081"/>
                  <a:pt x="8367385" y="3109395"/>
                </a:cubicBezTo>
                <a:cubicBezTo>
                  <a:pt x="8367385" y="3109366"/>
                  <a:pt x="8367385" y="3109328"/>
                  <a:pt x="8367385" y="3109299"/>
                </a:cubicBezTo>
                <a:lnTo>
                  <a:pt x="8367385" y="6626"/>
                </a:lnTo>
                <a:cubicBezTo>
                  <a:pt x="8367443" y="2997"/>
                  <a:pt x="8364538" y="12"/>
                  <a:pt x="8360908" y="-42"/>
                </a:cubicBezTo>
                <a:cubicBezTo>
                  <a:pt x="8360842" y="-42"/>
                  <a:pt x="8360785" y="-42"/>
                  <a:pt x="8360718" y="-42"/>
                </a:cubicBezTo>
                <a:lnTo>
                  <a:pt x="6626" y="-42"/>
                </a:lnTo>
                <a:cubicBezTo>
                  <a:pt x="2944" y="-42"/>
                  <a:pt x="-41" y="2944"/>
                  <a:pt x="-41" y="6626"/>
                </a:cubicBezTo>
                <a:close/>
              </a:path>
            </a:pathLst>
          </a:custGeom>
          <a:solidFill>
            <a:schemeClr val="bg1">
              <a:lumMod val="95000"/>
            </a:schemeClr>
          </a:solidFill>
          <a:ln w="3175" cap="flat">
            <a:noFill/>
            <a:prstDash val="solid"/>
            <a:miter/>
          </a:ln>
        </p:spPr>
        <p:txBody>
          <a:bodyPr rtlCol="0" anchor="ctr"/>
          <a:lstStyle/>
          <a:p>
            <a:pPr lvl="0"/>
            <a:endParaRPr lang="fr-FR"/>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1110204" y="1061303"/>
            <a:ext cx="10080000" cy="1800000"/>
          </a:xfrm>
        </p:spPr>
        <p:txBody>
          <a:bodyPr anchor="b"/>
          <a:lstStyle>
            <a:lvl1pPr algn="l">
              <a:lnSpc>
                <a:spcPct val="72000"/>
              </a:lnSpc>
              <a:defRPr sz="4700" cap="none" baseline="0">
                <a:solidFill>
                  <a:schemeClr val="tx2"/>
                </a:solidFill>
              </a:defRPr>
            </a:lvl1pPr>
          </a:lstStyle>
          <a:p>
            <a:r>
              <a:rPr lang="fr-FR"/>
              <a:t>Modifiez le style du titre</a:t>
            </a:r>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1110204" y="2835170"/>
            <a:ext cx="1008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1110206" y="4061199"/>
            <a:ext cx="2520000" cy="540000"/>
          </a:xfrm>
        </p:spPr>
        <p:txBody>
          <a:bodyPr/>
          <a:lstStyle>
            <a:lvl1pPr>
              <a:defRPr sz="2300" b="1">
                <a:solidFill>
                  <a:schemeClr val="tx1"/>
                </a:solidFill>
              </a:defRPr>
            </a:lvl1pPr>
          </a:lstStyle>
          <a:p>
            <a:fld id="{EA529C3E-A98E-4662-8D08-AD7C3B6D616D}" type="datetime4">
              <a:rPr lang="fr-FR" smtClean="0"/>
              <a:pPr/>
              <a:t>30 septembre 2022</a:t>
            </a:fld>
            <a:endParaRPr lang="fr-FR"/>
          </a:p>
        </p:txBody>
      </p:sp>
    </p:spTree>
    <p:extLst>
      <p:ext uri="{BB962C8B-B14F-4D97-AF65-F5344CB8AC3E}">
        <p14:creationId xmlns:p14="http://schemas.microsoft.com/office/powerpoint/2010/main" val="17281309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uverture avec encadré contour rouge">
    <p:spTree>
      <p:nvGrpSpPr>
        <p:cNvPr id="1" name=""/>
        <p:cNvGrpSpPr/>
        <p:nvPr/>
      </p:nvGrpSpPr>
      <p:grpSpPr>
        <a:xfrm>
          <a:off x="0" y="0"/>
          <a:ext cx="0" cy="0"/>
          <a:chOff x="0" y="0"/>
          <a:chExt cx="0" cy="0"/>
        </a:xfrm>
      </p:grpSpPr>
      <p:pic>
        <p:nvPicPr>
          <p:cNvPr id="9" name="Image 8" descr="Une image contenant texte&#10;&#10;Description générée automatiquement">
            <a:extLst>
              <a:ext uri="{FF2B5EF4-FFF2-40B4-BE49-F238E27FC236}">
                <a16:creationId xmlns:a16="http://schemas.microsoft.com/office/drawing/2014/main" id="{664A227C-7AB3-4617-B474-1686A08A1FC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0" y="4796844"/>
            <a:ext cx="2316480" cy="2060298"/>
          </a:xfrm>
          <a:prstGeom prst="rect">
            <a:avLst/>
          </a:prstGeom>
        </p:spPr>
      </p:pic>
      <p:pic>
        <p:nvPicPr>
          <p:cNvPr id="8" name="Image 7">
            <a:extLst>
              <a:ext uri="{FF2B5EF4-FFF2-40B4-BE49-F238E27FC236}">
                <a16:creationId xmlns:a16="http://schemas.microsoft.com/office/drawing/2014/main" id="{A6D2D3DD-51B5-4033-A1D9-DDC7997861C0}"/>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8848164" y="4746812"/>
            <a:ext cx="2911289" cy="1277470"/>
          </a:xfrm>
          <a:prstGeom prst="rect">
            <a:avLst/>
          </a:prstGeom>
        </p:spPr>
      </p:pic>
      <p:sp>
        <p:nvSpPr>
          <p:cNvPr id="19" name="Graphique 10">
            <a:extLst>
              <a:ext uri="{FF2B5EF4-FFF2-40B4-BE49-F238E27FC236}">
                <a16:creationId xmlns:a16="http://schemas.microsoft.com/office/drawing/2014/main" id="{E1B5B5FB-9CFB-4EC5-84C4-2DBF5FC5DFB2}"/>
              </a:ext>
            </a:extLst>
          </p:cNvPr>
          <p:cNvSpPr>
            <a:spLocks noChangeAspect="1"/>
          </p:cNvSpPr>
          <p:nvPr userDrawn="1"/>
        </p:nvSpPr>
        <p:spPr>
          <a:xfrm>
            <a:off x="536400" y="537446"/>
            <a:ext cx="11160000" cy="4261779"/>
          </a:xfrm>
          <a:custGeom>
            <a:avLst/>
            <a:gdLst>
              <a:gd name="connsiteX0" fmla="*/ -41 w 8367427"/>
              <a:gd name="connsiteY0" fmla="*/ 6626 h 3195352"/>
              <a:gd name="connsiteX1" fmla="*/ -41 w 8367427"/>
              <a:gd name="connsiteY1" fmla="*/ 3188452 h 3195352"/>
              <a:gd name="connsiteX2" fmla="*/ 6625 w 8367427"/>
              <a:gd name="connsiteY2" fmla="*/ 3195310 h 3195352"/>
              <a:gd name="connsiteX3" fmla="*/ 6721 w 8367427"/>
              <a:gd name="connsiteY3" fmla="*/ 3195310 h 3195352"/>
              <a:gd name="connsiteX4" fmla="*/ 6187589 w 8367427"/>
              <a:gd name="connsiteY4" fmla="*/ 3195310 h 3195352"/>
              <a:gd name="connsiteX5" fmla="*/ 6194352 w 8367427"/>
              <a:gd name="connsiteY5" fmla="*/ 3188548 h 3195352"/>
              <a:gd name="connsiteX6" fmla="*/ 6194352 w 8367427"/>
              <a:gd name="connsiteY6" fmla="*/ 3188452 h 3195352"/>
              <a:gd name="connsiteX7" fmla="*/ 6194352 w 8367427"/>
              <a:gd name="connsiteY7" fmla="*/ 3122825 h 3195352"/>
              <a:gd name="connsiteX8" fmla="*/ 6201020 w 8367427"/>
              <a:gd name="connsiteY8" fmla="*/ 3115967 h 3195352"/>
              <a:gd name="connsiteX9" fmla="*/ 6201115 w 8367427"/>
              <a:gd name="connsiteY9" fmla="*/ 3115967 h 3195352"/>
              <a:gd name="connsiteX10" fmla="*/ 8360623 w 8367427"/>
              <a:gd name="connsiteY10" fmla="*/ 3115967 h 3195352"/>
              <a:gd name="connsiteX11" fmla="*/ 8367385 w 8367427"/>
              <a:gd name="connsiteY11" fmla="*/ 3109395 h 3195352"/>
              <a:gd name="connsiteX12" fmla="*/ 8367385 w 8367427"/>
              <a:gd name="connsiteY12" fmla="*/ 3109299 h 3195352"/>
              <a:gd name="connsiteX13" fmla="*/ 8367385 w 8367427"/>
              <a:gd name="connsiteY13" fmla="*/ 6626 h 3195352"/>
              <a:gd name="connsiteX14" fmla="*/ 8360908 w 8367427"/>
              <a:gd name="connsiteY14" fmla="*/ -42 h 3195352"/>
              <a:gd name="connsiteX15" fmla="*/ 8360718 w 8367427"/>
              <a:gd name="connsiteY15" fmla="*/ -42 h 3195352"/>
              <a:gd name="connsiteX16" fmla="*/ 6626 w 8367427"/>
              <a:gd name="connsiteY16" fmla="*/ -42 h 3195352"/>
              <a:gd name="connsiteX17" fmla="*/ -41 w 8367427"/>
              <a:gd name="connsiteY17" fmla="*/ 6626 h 3195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367427" h="3195352">
                <a:moveTo>
                  <a:pt x="-41" y="6626"/>
                </a:moveTo>
                <a:lnTo>
                  <a:pt x="-41" y="3188452"/>
                </a:lnTo>
                <a:cubicBezTo>
                  <a:pt x="-94" y="3192186"/>
                  <a:pt x="2890" y="3195253"/>
                  <a:pt x="6625" y="3195310"/>
                </a:cubicBezTo>
                <a:cubicBezTo>
                  <a:pt x="6658" y="3195310"/>
                  <a:pt x="6689" y="3195310"/>
                  <a:pt x="6721" y="3195310"/>
                </a:cubicBezTo>
                <a:lnTo>
                  <a:pt x="6187589" y="3195310"/>
                </a:lnTo>
                <a:cubicBezTo>
                  <a:pt x="6191323" y="3195310"/>
                  <a:pt x="6194352" y="3192281"/>
                  <a:pt x="6194352" y="3188548"/>
                </a:cubicBezTo>
                <a:cubicBezTo>
                  <a:pt x="6194352" y="3188519"/>
                  <a:pt x="6194352" y="3188481"/>
                  <a:pt x="6194352" y="3188452"/>
                </a:cubicBezTo>
                <a:lnTo>
                  <a:pt x="6194352" y="3122825"/>
                </a:lnTo>
                <a:cubicBezTo>
                  <a:pt x="6194305" y="3119091"/>
                  <a:pt x="6197286" y="3116024"/>
                  <a:pt x="6201020" y="3115967"/>
                </a:cubicBezTo>
                <a:cubicBezTo>
                  <a:pt x="6201048" y="3115967"/>
                  <a:pt x="6201086" y="3115967"/>
                  <a:pt x="6201115" y="3115967"/>
                </a:cubicBezTo>
                <a:lnTo>
                  <a:pt x="8360623" y="3115967"/>
                </a:lnTo>
                <a:cubicBezTo>
                  <a:pt x="8364309" y="3116024"/>
                  <a:pt x="8367328" y="3113081"/>
                  <a:pt x="8367385" y="3109395"/>
                </a:cubicBezTo>
                <a:cubicBezTo>
                  <a:pt x="8367385" y="3109366"/>
                  <a:pt x="8367385" y="3109328"/>
                  <a:pt x="8367385" y="3109299"/>
                </a:cubicBezTo>
                <a:lnTo>
                  <a:pt x="8367385" y="6626"/>
                </a:lnTo>
                <a:cubicBezTo>
                  <a:pt x="8367443" y="2997"/>
                  <a:pt x="8364538" y="12"/>
                  <a:pt x="8360908" y="-42"/>
                </a:cubicBezTo>
                <a:cubicBezTo>
                  <a:pt x="8360842" y="-42"/>
                  <a:pt x="8360785" y="-42"/>
                  <a:pt x="8360718" y="-42"/>
                </a:cubicBezTo>
                <a:lnTo>
                  <a:pt x="6626" y="-42"/>
                </a:lnTo>
                <a:cubicBezTo>
                  <a:pt x="2944" y="-42"/>
                  <a:pt x="-41" y="2944"/>
                  <a:pt x="-41" y="6626"/>
                </a:cubicBezTo>
                <a:close/>
              </a:path>
            </a:pathLst>
          </a:custGeom>
          <a:noFill/>
          <a:ln w="15240" cap="flat">
            <a:solidFill>
              <a:schemeClr val="tx2"/>
            </a:solidFill>
            <a:prstDash val="solid"/>
            <a:miter/>
          </a:ln>
        </p:spPr>
        <p:txBody>
          <a:bodyPr rtlCol="0" anchor="ctr"/>
          <a:lstStyle/>
          <a:p>
            <a:pPr lvl="0"/>
            <a:endParaRPr lang="fr-FR"/>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1110204" y="1061303"/>
            <a:ext cx="10080000" cy="1800000"/>
          </a:xfrm>
        </p:spPr>
        <p:txBody>
          <a:bodyPr anchor="b"/>
          <a:lstStyle>
            <a:lvl1pPr algn="l">
              <a:lnSpc>
                <a:spcPct val="72000"/>
              </a:lnSpc>
              <a:defRPr sz="4700" cap="none" baseline="0">
                <a:solidFill>
                  <a:schemeClr val="tx2"/>
                </a:solidFill>
              </a:defRPr>
            </a:lvl1pPr>
          </a:lstStyle>
          <a:p>
            <a:r>
              <a:rPr lang="fr-FR"/>
              <a:t>Modifiez le style du titre</a:t>
            </a:r>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1110204" y="2835170"/>
            <a:ext cx="1008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1110206" y="4061199"/>
            <a:ext cx="2520000" cy="540000"/>
          </a:xfrm>
        </p:spPr>
        <p:txBody>
          <a:bodyPr/>
          <a:lstStyle>
            <a:lvl1pPr>
              <a:defRPr sz="2300" b="1">
                <a:solidFill>
                  <a:schemeClr val="tx1"/>
                </a:solidFill>
              </a:defRPr>
            </a:lvl1pPr>
          </a:lstStyle>
          <a:p>
            <a:fld id="{0D0554C4-B329-44FB-8A8A-413BF97C4B11}" type="datetime4">
              <a:rPr lang="fr-FR" smtClean="0"/>
              <a:pPr/>
              <a:t>30 septembre 2022</a:t>
            </a:fld>
            <a:endParaRPr lang="fr-FR"/>
          </a:p>
        </p:txBody>
      </p:sp>
    </p:spTree>
    <p:extLst>
      <p:ext uri="{BB962C8B-B14F-4D97-AF65-F5344CB8AC3E}">
        <p14:creationId xmlns:p14="http://schemas.microsoft.com/office/powerpoint/2010/main" val="27845039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ommaire avec encadré aplat gris">
    <p:spTree>
      <p:nvGrpSpPr>
        <p:cNvPr id="1" name=""/>
        <p:cNvGrpSpPr/>
        <p:nvPr/>
      </p:nvGrpSpPr>
      <p:grpSpPr>
        <a:xfrm>
          <a:off x="0" y="0"/>
          <a:ext cx="0" cy="0"/>
          <a:chOff x="0" y="0"/>
          <a:chExt cx="0" cy="0"/>
        </a:xfrm>
      </p:grpSpPr>
      <p:pic>
        <p:nvPicPr>
          <p:cNvPr id="14" name="Image 13" descr="Une image contenant texte&#10;&#10;Description générée automatiquement">
            <a:extLst>
              <a:ext uri="{FF2B5EF4-FFF2-40B4-BE49-F238E27FC236}">
                <a16:creationId xmlns:a16="http://schemas.microsoft.com/office/drawing/2014/main" id="{C8CCEA4F-CBAA-483C-A7F0-9EA0D5CE512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10175081" y="6257924"/>
            <a:ext cx="1307307" cy="509589"/>
          </a:xfrm>
          <a:prstGeom prst="rect">
            <a:avLst/>
          </a:prstGeom>
        </p:spPr>
      </p:pic>
      <p:sp>
        <p:nvSpPr>
          <p:cNvPr id="15" name="Graphique 12">
            <a:extLst>
              <a:ext uri="{FF2B5EF4-FFF2-40B4-BE49-F238E27FC236}">
                <a16:creationId xmlns:a16="http://schemas.microsoft.com/office/drawing/2014/main" id="{6D7318E5-86D9-443B-ACB1-1C8E7E758885}"/>
              </a:ext>
            </a:extLst>
          </p:cNvPr>
          <p:cNvSpPr>
            <a:spLocks noChangeAspect="1"/>
          </p:cNvSpPr>
          <p:nvPr userDrawn="1"/>
        </p:nvSpPr>
        <p:spPr>
          <a:xfrm>
            <a:off x="536400" y="536400"/>
            <a:ext cx="11160000" cy="5805502"/>
          </a:xfrm>
          <a:custGeom>
            <a:avLst/>
            <a:gdLst>
              <a:gd name="connsiteX0" fmla="*/ 8386001 w 8386000"/>
              <a:gd name="connsiteY0" fmla="*/ 0 h 4362450"/>
              <a:gd name="connsiteX1" fmla="*/ 0 w 8386000"/>
              <a:gd name="connsiteY1" fmla="*/ 0 h 4362450"/>
              <a:gd name="connsiteX2" fmla="*/ 667 w 8386000"/>
              <a:gd name="connsiteY2" fmla="*/ 4272439 h 4362450"/>
              <a:gd name="connsiteX3" fmla="*/ 667 w 8386000"/>
              <a:gd name="connsiteY3" fmla="*/ 4362450 h 4362450"/>
              <a:gd name="connsiteX4" fmla="*/ 7218903 w 8386000"/>
              <a:gd name="connsiteY4" fmla="*/ 4362450 h 4362450"/>
              <a:gd name="connsiteX5" fmla="*/ 7218903 w 8386000"/>
              <a:gd name="connsiteY5" fmla="*/ 4272439 h 4362450"/>
              <a:gd name="connsiteX6" fmla="*/ 8386001 w 8386000"/>
              <a:gd name="connsiteY6" fmla="*/ 4272439 h 4362450"/>
              <a:gd name="connsiteX7" fmla="*/ 8386001 w 8386000"/>
              <a:gd name="connsiteY7" fmla="*/ 0 h 4362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86000" h="4362450">
                <a:moveTo>
                  <a:pt x="8386001" y="0"/>
                </a:moveTo>
                <a:lnTo>
                  <a:pt x="0" y="0"/>
                </a:lnTo>
                <a:lnTo>
                  <a:pt x="667" y="4272439"/>
                </a:lnTo>
                <a:lnTo>
                  <a:pt x="667" y="4362450"/>
                </a:lnTo>
                <a:lnTo>
                  <a:pt x="7218903" y="4362450"/>
                </a:lnTo>
                <a:lnTo>
                  <a:pt x="7218903" y="4272439"/>
                </a:lnTo>
                <a:lnTo>
                  <a:pt x="8386001" y="4272439"/>
                </a:lnTo>
                <a:lnTo>
                  <a:pt x="8386001" y="0"/>
                </a:lnTo>
                <a:close/>
              </a:path>
            </a:pathLst>
          </a:custGeom>
          <a:solidFill>
            <a:schemeClr val="bg1">
              <a:lumMod val="95000"/>
            </a:schemeClr>
          </a:solidFill>
          <a:ln w="3175" cap="flat">
            <a:noFill/>
            <a:prstDash val="solid"/>
            <a:miter/>
          </a:ln>
        </p:spPr>
        <p:txBody>
          <a:bodyPr rtlCol="0" anchor="ctr"/>
          <a:lstStyle/>
          <a:p>
            <a:pPr lvl="0"/>
            <a:endParaRPr lang="fr-F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773113" y="701040"/>
            <a:ext cx="10620000" cy="503873"/>
          </a:xfrm>
        </p:spPr>
        <p:txBody>
          <a:bodyPr anchor="ctr"/>
          <a:lstStyle>
            <a:lvl1pPr>
              <a:defRPr>
                <a:solidFill>
                  <a:schemeClr val="tx2"/>
                </a:solidFill>
              </a:defRPr>
            </a:lvl1pPr>
          </a:lstStyle>
          <a:p>
            <a:r>
              <a:rPr lang="fr-FR"/>
              <a:t>Modifiez le style du titre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667857" y="1795743"/>
            <a:ext cx="2880000" cy="576000"/>
          </a:xfrm>
        </p:spPr>
        <p:txBody>
          <a:bodyPr anchor="t"/>
          <a:lstStyle>
            <a:lvl1pPr marL="0" indent="0">
              <a:buNone/>
              <a:defRPr sz="33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667856" y="2429156"/>
            <a:ext cx="2880000" cy="3240000"/>
          </a:xfrm>
        </p:spPr>
        <p:txBody>
          <a:bodyPr anchor="t"/>
          <a:lstStyle>
            <a:lvl1pPr marL="0" indent="0">
              <a:buNone/>
              <a:defRPr sz="15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7" name="Espace réservé de la date 6">
            <a:extLst>
              <a:ext uri="{FF2B5EF4-FFF2-40B4-BE49-F238E27FC236}">
                <a16:creationId xmlns:a16="http://schemas.microsoft.com/office/drawing/2014/main" id="{1E05C12A-6D66-4BD5-8AA3-E181C54F9E89}"/>
              </a:ext>
            </a:extLst>
          </p:cNvPr>
          <p:cNvSpPr>
            <a:spLocks noGrp="1"/>
          </p:cNvSpPr>
          <p:nvPr>
            <p:ph type="dt" sz="half" idx="10"/>
          </p:nvPr>
        </p:nvSpPr>
        <p:spPr/>
        <p:txBody>
          <a:bodyPr/>
          <a:lstStyle/>
          <a:p>
            <a:fld id="{4F8E1576-F04C-490F-8279-C8266278EA01}" type="datetime4">
              <a:rPr lang="fr-FR" smtClean="0"/>
              <a:t>30 septembre 2022</a:t>
            </a:fld>
            <a:endParaRPr lang="fr-FR"/>
          </a:p>
        </p:txBody>
      </p:sp>
      <p:sp>
        <p:nvSpPr>
          <p:cNvPr id="8" name="Espace réservé du pied de page 7">
            <a:extLst>
              <a:ext uri="{FF2B5EF4-FFF2-40B4-BE49-F238E27FC236}">
                <a16:creationId xmlns:a16="http://schemas.microsoft.com/office/drawing/2014/main" id="{4D9927BF-3057-4ED9-A027-6ED3E5944114}"/>
              </a:ext>
            </a:extLst>
          </p:cNvPr>
          <p:cNvSpPr>
            <a:spLocks noGrp="1"/>
          </p:cNvSpPr>
          <p:nvPr>
            <p:ph type="ftr" sz="quarter" idx="11"/>
          </p:nvPr>
        </p:nvSpPr>
        <p:spPr>
          <a:xfrm>
            <a:off x="632384" y="6468977"/>
            <a:ext cx="3600000" cy="252000"/>
          </a:xfrm>
          <a:prstGeom prst="rect">
            <a:avLst/>
          </a:prstGeom>
        </p:spPr>
        <p:txBody>
          <a:bodyPr/>
          <a:lstStyle/>
          <a:p>
            <a:r>
              <a:rPr lang="fr-FR"/>
              <a:t>document à usage interne - à ne pas diffuser</a:t>
            </a:r>
          </a:p>
        </p:txBody>
      </p:sp>
      <p:sp>
        <p:nvSpPr>
          <p:cNvPr id="9" name="Espace réservé du numéro de diapositive 8">
            <a:extLst>
              <a:ext uri="{FF2B5EF4-FFF2-40B4-BE49-F238E27FC236}">
                <a16:creationId xmlns:a16="http://schemas.microsoft.com/office/drawing/2014/main" id="{7E748F74-A8DF-40EA-847A-446CF8437D01}"/>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4997450" y="1795743"/>
            <a:ext cx="2880000" cy="576000"/>
          </a:xfrm>
        </p:spPr>
        <p:txBody>
          <a:bodyPr/>
          <a:lstStyle>
            <a:lvl1pPr>
              <a:defRPr sz="3300">
                <a:solidFill>
                  <a:schemeClr val="tx1"/>
                </a:solidFill>
              </a:defRPr>
            </a:lvl1pPr>
          </a:lstStyle>
          <a:p>
            <a:pPr lvl="0"/>
            <a:r>
              <a:rPr lang="fr-FR"/>
              <a:t>NN</a:t>
            </a:r>
          </a:p>
        </p:txBody>
      </p:sp>
      <p:sp>
        <p:nvSpPr>
          <p:cNvPr id="12" name="Espace réservé du texte 10">
            <a:extLst>
              <a:ext uri="{FF2B5EF4-FFF2-40B4-BE49-F238E27FC236}">
                <a16:creationId xmlns:a16="http://schemas.microsoft.com/office/drawing/2014/main" id="{08DB6947-039A-4506-BEB5-83CB21C64837}"/>
              </a:ext>
            </a:extLst>
          </p:cNvPr>
          <p:cNvSpPr>
            <a:spLocks noGrp="1"/>
          </p:cNvSpPr>
          <p:nvPr>
            <p:ph type="body" sz="quarter" idx="14" hasCustomPrompt="1"/>
          </p:nvPr>
        </p:nvSpPr>
        <p:spPr>
          <a:xfrm>
            <a:off x="4997450" y="2429156"/>
            <a:ext cx="2880000" cy="3240000"/>
          </a:xfrm>
        </p:spPr>
        <p:txBody>
          <a:bodyPr/>
          <a:lstStyle>
            <a:lvl1pPr>
              <a:defRPr sz="1500">
                <a:solidFill>
                  <a:schemeClr val="tx1"/>
                </a:solidFill>
              </a:defRPr>
            </a:lvl1pPr>
          </a:lstStyle>
          <a:p>
            <a:pPr lvl="0"/>
            <a:r>
              <a:rPr lang="fr-FR"/>
              <a:t>Modifier les styles du texte du masque</a:t>
            </a:r>
          </a:p>
        </p:txBody>
      </p:sp>
      <p:sp>
        <p:nvSpPr>
          <p:cNvPr id="16" name="Espace réservé du texte 4">
            <a:extLst>
              <a:ext uri="{FF2B5EF4-FFF2-40B4-BE49-F238E27FC236}">
                <a16:creationId xmlns:a16="http://schemas.microsoft.com/office/drawing/2014/main" id="{1B0E1FED-A360-4639-85C4-418D0D8BC8F6}"/>
              </a:ext>
            </a:extLst>
          </p:cNvPr>
          <p:cNvSpPr>
            <a:spLocks noGrp="1"/>
          </p:cNvSpPr>
          <p:nvPr>
            <p:ph type="body" sz="quarter" idx="15" hasCustomPrompt="1"/>
          </p:nvPr>
        </p:nvSpPr>
        <p:spPr>
          <a:xfrm>
            <a:off x="8343106" y="1795743"/>
            <a:ext cx="2880000" cy="576000"/>
          </a:xfrm>
        </p:spPr>
        <p:txBody>
          <a:bodyPr anchor="t"/>
          <a:lstStyle>
            <a:lvl1pPr marL="0" indent="0">
              <a:buNone/>
              <a:defRPr sz="33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17" name="Espace réservé du texte 10">
            <a:extLst>
              <a:ext uri="{FF2B5EF4-FFF2-40B4-BE49-F238E27FC236}">
                <a16:creationId xmlns:a16="http://schemas.microsoft.com/office/drawing/2014/main" id="{4D78BB2E-6135-47F9-BBCD-CB1BD78C841D}"/>
              </a:ext>
            </a:extLst>
          </p:cNvPr>
          <p:cNvSpPr>
            <a:spLocks noGrp="1"/>
          </p:cNvSpPr>
          <p:nvPr>
            <p:ph type="body" sz="quarter" idx="16" hasCustomPrompt="1"/>
          </p:nvPr>
        </p:nvSpPr>
        <p:spPr>
          <a:xfrm>
            <a:off x="8343106" y="2429156"/>
            <a:ext cx="2880000" cy="3240000"/>
          </a:xfrm>
        </p:spPr>
        <p:txBody>
          <a:bodyPr/>
          <a:lstStyle>
            <a:lvl1pPr>
              <a:defRPr sz="1500">
                <a:solidFill>
                  <a:schemeClr val="tx1"/>
                </a:solidFill>
              </a:defRPr>
            </a:lvl1pPr>
          </a:lstStyle>
          <a:p>
            <a:pPr lvl="0"/>
            <a:r>
              <a:rPr lang="fr-FR"/>
              <a:t>Modifier les styles du texte du masque</a:t>
            </a:r>
          </a:p>
        </p:txBody>
      </p:sp>
    </p:spTree>
    <p:extLst>
      <p:ext uri="{BB962C8B-B14F-4D97-AF65-F5344CB8AC3E}">
        <p14:creationId xmlns:p14="http://schemas.microsoft.com/office/powerpoint/2010/main" val="28833725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ommaire avec encadré contour rouge">
    <p:spTree>
      <p:nvGrpSpPr>
        <p:cNvPr id="1" name=""/>
        <p:cNvGrpSpPr/>
        <p:nvPr/>
      </p:nvGrpSpPr>
      <p:grpSpPr>
        <a:xfrm>
          <a:off x="0" y="0"/>
          <a:ext cx="0" cy="0"/>
          <a:chOff x="0" y="0"/>
          <a:chExt cx="0" cy="0"/>
        </a:xfrm>
      </p:grpSpPr>
      <p:pic>
        <p:nvPicPr>
          <p:cNvPr id="23" name="Image 22" descr="Une image contenant texte&#10;&#10;Description générée automatiquement">
            <a:extLst>
              <a:ext uri="{FF2B5EF4-FFF2-40B4-BE49-F238E27FC236}">
                <a16:creationId xmlns:a16="http://schemas.microsoft.com/office/drawing/2014/main" id="{B118B9DB-4C04-4B63-8944-C9D098266FA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10175081" y="6257924"/>
            <a:ext cx="1307307" cy="509589"/>
          </a:xfrm>
          <a:prstGeom prst="rect">
            <a:avLst/>
          </a:prstGeom>
        </p:spPr>
      </p:pic>
      <p:sp>
        <p:nvSpPr>
          <p:cNvPr id="24" name="Forme libre : forme 23">
            <a:extLst>
              <a:ext uri="{FF2B5EF4-FFF2-40B4-BE49-F238E27FC236}">
                <a16:creationId xmlns:a16="http://schemas.microsoft.com/office/drawing/2014/main" id="{BF20E773-0DFF-49F5-88D1-06EE1957307C}"/>
              </a:ext>
            </a:extLst>
          </p:cNvPr>
          <p:cNvSpPr>
            <a:spLocks noChangeAspect="1"/>
          </p:cNvSpPr>
          <p:nvPr userDrawn="1"/>
        </p:nvSpPr>
        <p:spPr>
          <a:xfrm>
            <a:off x="536343" y="536344"/>
            <a:ext cx="11160058" cy="5805341"/>
          </a:xfrm>
          <a:custGeom>
            <a:avLst/>
            <a:gdLst>
              <a:gd name="connsiteX0" fmla="*/ 985106 w 11160058"/>
              <a:gd name="connsiteY0" fmla="*/ 0 h 5805341"/>
              <a:gd name="connsiteX1" fmla="*/ 10144358 w 11160058"/>
              <a:gd name="connsiteY1" fmla="*/ 0 h 5805341"/>
              <a:gd name="connsiteX2" fmla="*/ 10144358 w 11160058"/>
              <a:gd name="connsiteY2" fmla="*/ 1 h 5805341"/>
              <a:gd name="connsiteX3" fmla="*/ 11151002 w 11160058"/>
              <a:gd name="connsiteY3" fmla="*/ 1 h 5805341"/>
              <a:gd name="connsiteX4" fmla="*/ 11151128 w 11160058"/>
              <a:gd name="connsiteY4" fmla="*/ 0 h 5805341"/>
              <a:gd name="connsiteX5" fmla="*/ 11160002 w 11160058"/>
              <a:gd name="connsiteY5" fmla="*/ 8876 h 5805341"/>
              <a:gd name="connsiteX6" fmla="*/ 11160002 w 11160058"/>
              <a:gd name="connsiteY6" fmla="*/ 5407760 h 5805341"/>
              <a:gd name="connsiteX7" fmla="*/ 11160002 w 11160058"/>
              <a:gd name="connsiteY7" fmla="*/ 5441468 h 5805341"/>
              <a:gd name="connsiteX8" fmla="*/ 11160058 w 11160058"/>
              <a:gd name="connsiteY8" fmla="*/ 5441468 h 5805341"/>
              <a:gd name="connsiteX9" fmla="*/ 11160058 w 11160058"/>
              <a:gd name="connsiteY9" fmla="*/ 5628083 h 5805341"/>
              <a:gd name="connsiteX10" fmla="*/ 11160058 w 11160058"/>
              <a:gd name="connsiteY10" fmla="*/ 5646742 h 5805341"/>
              <a:gd name="connsiteX11" fmla="*/ 11160058 w 11160058"/>
              <a:gd name="connsiteY11" fmla="*/ 5685545 h 5805341"/>
              <a:gd name="connsiteX12" fmla="*/ 9606766 w 11160058"/>
              <a:gd name="connsiteY12" fmla="*/ 5685545 h 5805341"/>
              <a:gd name="connsiteX13" fmla="*/ 9606766 w 11160058"/>
              <a:gd name="connsiteY13" fmla="*/ 5805341 h 5805341"/>
              <a:gd name="connsiteX14" fmla="*/ 9 w 11160058"/>
              <a:gd name="connsiteY14" fmla="*/ 5805341 h 5805341"/>
              <a:gd name="connsiteX15" fmla="*/ 9 w 11160058"/>
              <a:gd name="connsiteY15" fmla="*/ 5685545 h 5805341"/>
              <a:gd name="connsiteX16" fmla="*/ 0 w 11160058"/>
              <a:gd name="connsiteY16" fmla="*/ 5628083 h 5805341"/>
              <a:gd name="connsiteX17" fmla="*/ 47 w 11160058"/>
              <a:gd name="connsiteY17" fmla="*/ 5628083 h 5805341"/>
              <a:gd name="connsiteX18" fmla="*/ 47 w 11160058"/>
              <a:gd name="connsiteY18" fmla="*/ 9636 h 5805341"/>
              <a:gd name="connsiteX19" fmla="*/ 0 w 11160058"/>
              <a:gd name="connsiteY19" fmla="*/ 8703 h 5805341"/>
              <a:gd name="connsiteX20" fmla="*/ 8793 w 11160058"/>
              <a:gd name="connsiteY20" fmla="*/ 1 h 5805341"/>
              <a:gd name="connsiteX21" fmla="*/ 985105 w 11160058"/>
              <a:gd name="connsiteY21" fmla="*/ 1 h 5805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160058" h="5805341">
                <a:moveTo>
                  <a:pt x="985106" y="0"/>
                </a:moveTo>
                <a:lnTo>
                  <a:pt x="10144358" y="0"/>
                </a:lnTo>
                <a:lnTo>
                  <a:pt x="10144358" y="1"/>
                </a:lnTo>
                <a:lnTo>
                  <a:pt x="11151002" y="1"/>
                </a:lnTo>
                <a:cubicBezTo>
                  <a:pt x="11151040" y="0"/>
                  <a:pt x="11151089" y="0"/>
                  <a:pt x="11151128" y="0"/>
                </a:cubicBezTo>
                <a:cubicBezTo>
                  <a:pt x="11156034" y="1"/>
                  <a:pt x="11160002" y="3974"/>
                  <a:pt x="11160002" y="8876"/>
                </a:cubicBezTo>
                <a:cubicBezTo>
                  <a:pt x="11160002" y="281952"/>
                  <a:pt x="11160002" y="4469661"/>
                  <a:pt x="11160002" y="5407760"/>
                </a:cubicBezTo>
                <a:lnTo>
                  <a:pt x="11160002" y="5441468"/>
                </a:lnTo>
                <a:lnTo>
                  <a:pt x="11160058" y="5441468"/>
                </a:lnTo>
                <a:lnTo>
                  <a:pt x="11160058" y="5628083"/>
                </a:lnTo>
                <a:lnTo>
                  <a:pt x="11160058" y="5646742"/>
                </a:lnTo>
                <a:lnTo>
                  <a:pt x="11160058" y="5685545"/>
                </a:lnTo>
                <a:lnTo>
                  <a:pt x="9606766" y="5685545"/>
                </a:lnTo>
                <a:lnTo>
                  <a:pt x="9606766" y="5805341"/>
                </a:lnTo>
                <a:lnTo>
                  <a:pt x="9" y="5805341"/>
                </a:lnTo>
                <a:lnTo>
                  <a:pt x="9" y="5685545"/>
                </a:lnTo>
                <a:lnTo>
                  <a:pt x="0" y="5628083"/>
                </a:lnTo>
                <a:lnTo>
                  <a:pt x="47" y="5628083"/>
                </a:lnTo>
                <a:lnTo>
                  <a:pt x="47" y="9636"/>
                </a:lnTo>
                <a:cubicBezTo>
                  <a:pt x="14" y="9327"/>
                  <a:pt x="-1" y="9014"/>
                  <a:pt x="0" y="8703"/>
                </a:cubicBezTo>
                <a:cubicBezTo>
                  <a:pt x="25" y="3873"/>
                  <a:pt x="3962" y="-24"/>
                  <a:pt x="8793" y="1"/>
                </a:cubicBezTo>
                <a:lnTo>
                  <a:pt x="985105" y="1"/>
                </a:lnTo>
                <a:close/>
              </a:path>
            </a:pathLst>
          </a:custGeom>
          <a:noFill/>
          <a:ln w="15240" cap="flat">
            <a:solidFill>
              <a:schemeClr val="tx2"/>
            </a:solidFill>
            <a:prstDash val="solid"/>
            <a:round/>
          </a:ln>
        </p:spPr>
        <p:txBody>
          <a:bodyPr wrap="square" rtlCol="0" anchor="ctr">
            <a:noAutofit/>
          </a:bodyPr>
          <a:lstStyle/>
          <a:p>
            <a:endParaRPr lang="fr-FR">
              <a:solidFill>
                <a:schemeClr val="tx1"/>
              </a:solidFill>
            </a:endParaRP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773113" y="702000"/>
            <a:ext cx="10620000" cy="504000"/>
          </a:xfrm>
        </p:spPr>
        <p:txBody>
          <a:bodyPr anchor="ctr"/>
          <a:lstStyle>
            <a:lvl1pPr>
              <a:defRPr>
                <a:solidFill>
                  <a:schemeClr val="tx2"/>
                </a:solidFill>
              </a:defRPr>
            </a:lvl1pPr>
          </a:lstStyle>
          <a:p>
            <a:r>
              <a:rPr lang="fr-FR"/>
              <a:t>Modifiez le style du titre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482118" y="1695730"/>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2510025" y="1427778"/>
            <a:ext cx="2160000" cy="1080000"/>
          </a:xfrm>
        </p:spPr>
        <p:txBody>
          <a:bodyPr anchor="ctr"/>
          <a:lstStyle>
            <a:lvl1pPr marL="0" indent="0">
              <a:buFont typeface="Wingdings" panose="05000000000000000000" pitchFamily="2" charset="2"/>
              <a:buNone/>
              <a:defRPr sz="1300" b="1">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7" name="Espace réservé de la date 6">
            <a:extLst>
              <a:ext uri="{FF2B5EF4-FFF2-40B4-BE49-F238E27FC236}">
                <a16:creationId xmlns:a16="http://schemas.microsoft.com/office/drawing/2014/main" id="{1E05C12A-6D66-4BD5-8AA3-E181C54F9E89}"/>
              </a:ext>
            </a:extLst>
          </p:cNvPr>
          <p:cNvSpPr>
            <a:spLocks noGrp="1"/>
          </p:cNvSpPr>
          <p:nvPr>
            <p:ph type="dt" sz="half" idx="10"/>
          </p:nvPr>
        </p:nvSpPr>
        <p:spPr/>
        <p:txBody>
          <a:bodyPr/>
          <a:lstStyle/>
          <a:p>
            <a:fld id="{CE26DB7C-5267-462C-B94A-1EB8D6172714}" type="datetime4">
              <a:rPr lang="fr-FR" smtClean="0"/>
              <a:t>30 septembre 2022</a:t>
            </a:fld>
            <a:endParaRPr lang="fr-FR"/>
          </a:p>
        </p:txBody>
      </p:sp>
      <p:sp>
        <p:nvSpPr>
          <p:cNvPr id="8" name="Espace réservé du pied de page 7">
            <a:extLst>
              <a:ext uri="{FF2B5EF4-FFF2-40B4-BE49-F238E27FC236}">
                <a16:creationId xmlns:a16="http://schemas.microsoft.com/office/drawing/2014/main" id="{4D9927BF-3057-4ED9-A027-6ED3E5944114}"/>
              </a:ext>
            </a:extLst>
          </p:cNvPr>
          <p:cNvSpPr>
            <a:spLocks noGrp="1"/>
          </p:cNvSpPr>
          <p:nvPr>
            <p:ph type="ftr" sz="quarter" idx="11"/>
          </p:nvPr>
        </p:nvSpPr>
        <p:spPr>
          <a:xfrm>
            <a:off x="632384" y="6468977"/>
            <a:ext cx="3600000" cy="252000"/>
          </a:xfrm>
          <a:prstGeom prst="rect">
            <a:avLst/>
          </a:prstGeom>
        </p:spPr>
        <p:txBody>
          <a:bodyPr/>
          <a:lstStyle/>
          <a:p>
            <a:r>
              <a:rPr lang="fr-FR"/>
              <a:t>document à usage interne - à ne pas diffuser</a:t>
            </a:r>
          </a:p>
        </p:txBody>
      </p:sp>
      <p:sp>
        <p:nvSpPr>
          <p:cNvPr id="9" name="Espace réservé du numéro de diapositive 8">
            <a:extLst>
              <a:ext uri="{FF2B5EF4-FFF2-40B4-BE49-F238E27FC236}">
                <a16:creationId xmlns:a16="http://schemas.microsoft.com/office/drawing/2014/main" id="{7E748F74-A8DF-40EA-847A-446CF8437D01}"/>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1482118" y="3063759"/>
            <a:ext cx="1332000" cy="576000"/>
          </a:xfrm>
        </p:spPr>
        <p:txBody>
          <a:bodyPr anchor="ctr"/>
          <a:lstStyle>
            <a:lvl1pPr marL="0" indent="-288000">
              <a:buClr>
                <a:schemeClr val="tx2"/>
              </a:buClr>
              <a:buFont typeface="Wingdings" panose="05000000000000000000" pitchFamily="2" charset="2"/>
              <a:buChar char=""/>
              <a:defRPr sz="3500" b="0">
                <a:solidFill>
                  <a:schemeClr val="tx2"/>
                </a:solidFill>
                <a:latin typeface="Arial Black" panose="020B0A04020102020204" pitchFamily="34" charset="0"/>
              </a:defRPr>
            </a:lvl1pPr>
          </a:lstStyle>
          <a:p>
            <a:pPr lvl="0"/>
            <a:r>
              <a:rPr lang="fr-FR"/>
              <a:t>NN</a:t>
            </a:r>
          </a:p>
        </p:txBody>
      </p:sp>
      <p:sp>
        <p:nvSpPr>
          <p:cNvPr id="12" name="Espace réservé du texte 10">
            <a:extLst>
              <a:ext uri="{FF2B5EF4-FFF2-40B4-BE49-F238E27FC236}">
                <a16:creationId xmlns:a16="http://schemas.microsoft.com/office/drawing/2014/main" id="{08DB6947-039A-4506-BEB5-83CB21C64837}"/>
              </a:ext>
            </a:extLst>
          </p:cNvPr>
          <p:cNvSpPr>
            <a:spLocks noGrp="1"/>
          </p:cNvSpPr>
          <p:nvPr>
            <p:ph type="body" sz="quarter" idx="14" hasCustomPrompt="1"/>
          </p:nvPr>
        </p:nvSpPr>
        <p:spPr>
          <a:xfrm>
            <a:off x="2510025" y="2799503"/>
            <a:ext cx="2160000" cy="1080000"/>
          </a:xfrm>
        </p:spPr>
        <p:txBody>
          <a:bodyPr anchor="ctr"/>
          <a:lstStyle>
            <a:lvl1pPr>
              <a:defRPr sz="1300">
                <a:solidFill>
                  <a:schemeClr val="tx1"/>
                </a:solidFill>
              </a:defRPr>
            </a:lvl1pPr>
          </a:lstStyle>
          <a:p>
            <a:pPr lvl="0"/>
            <a:r>
              <a:rPr lang="fr-FR"/>
              <a:t>Modifier les styles du texte du masque</a:t>
            </a:r>
          </a:p>
        </p:txBody>
      </p:sp>
      <p:sp>
        <p:nvSpPr>
          <p:cNvPr id="16" name="Espace réservé du texte 4">
            <a:extLst>
              <a:ext uri="{FF2B5EF4-FFF2-40B4-BE49-F238E27FC236}">
                <a16:creationId xmlns:a16="http://schemas.microsoft.com/office/drawing/2014/main" id="{1B0E1FED-A360-4639-85C4-418D0D8BC8F6}"/>
              </a:ext>
            </a:extLst>
          </p:cNvPr>
          <p:cNvSpPr>
            <a:spLocks noGrp="1"/>
          </p:cNvSpPr>
          <p:nvPr>
            <p:ph type="body" sz="quarter" idx="15" hasCustomPrompt="1"/>
          </p:nvPr>
        </p:nvSpPr>
        <p:spPr>
          <a:xfrm>
            <a:off x="1482118" y="4431787"/>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17" name="Espace réservé du texte 10">
            <a:extLst>
              <a:ext uri="{FF2B5EF4-FFF2-40B4-BE49-F238E27FC236}">
                <a16:creationId xmlns:a16="http://schemas.microsoft.com/office/drawing/2014/main" id="{4D78BB2E-6135-47F9-BBCD-CB1BD78C841D}"/>
              </a:ext>
            </a:extLst>
          </p:cNvPr>
          <p:cNvSpPr>
            <a:spLocks noGrp="1"/>
          </p:cNvSpPr>
          <p:nvPr>
            <p:ph type="body" sz="quarter" idx="16" hasCustomPrompt="1"/>
          </p:nvPr>
        </p:nvSpPr>
        <p:spPr>
          <a:xfrm>
            <a:off x="2510025" y="4167579"/>
            <a:ext cx="2160000" cy="1080000"/>
          </a:xfrm>
        </p:spPr>
        <p:txBody>
          <a:bodyPr anchor="ctr"/>
          <a:lstStyle>
            <a:lvl1pPr>
              <a:defRPr sz="1300">
                <a:solidFill>
                  <a:schemeClr val="tx1"/>
                </a:solidFill>
              </a:defRPr>
            </a:lvl1pPr>
          </a:lstStyle>
          <a:p>
            <a:pPr lvl="0"/>
            <a:r>
              <a:rPr lang="fr-FR"/>
              <a:t>Modifier les styles du texte du masque</a:t>
            </a:r>
          </a:p>
        </p:txBody>
      </p:sp>
      <p:sp>
        <p:nvSpPr>
          <p:cNvPr id="14" name="Espace réservé du texte 2">
            <a:extLst>
              <a:ext uri="{FF2B5EF4-FFF2-40B4-BE49-F238E27FC236}">
                <a16:creationId xmlns:a16="http://schemas.microsoft.com/office/drawing/2014/main" id="{863F8089-6DF1-41FC-B75B-F8D08910E464}"/>
              </a:ext>
            </a:extLst>
          </p:cNvPr>
          <p:cNvSpPr>
            <a:spLocks noGrp="1"/>
          </p:cNvSpPr>
          <p:nvPr>
            <p:ph type="body" idx="17" hasCustomPrompt="1"/>
          </p:nvPr>
        </p:nvSpPr>
        <p:spPr>
          <a:xfrm>
            <a:off x="6447818" y="1695730"/>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18" name="Espace réservé du texte 4">
            <a:extLst>
              <a:ext uri="{FF2B5EF4-FFF2-40B4-BE49-F238E27FC236}">
                <a16:creationId xmlns:a16="http://schemas.microsoft.com/office/drawing/2014/main" id="{D6FE874C-587C-4A91-AE0E-C1C9C3F63BC2}"/>
              </a:ext>
            </a:extLst>
          </p:cNvPr>
          <p:cNvSpPr>
            <a:spLocks noGrp="1"/>
          </p:cNvSpPr>
          <p:nvPr>
            <p:ph type="body" sz="quarter" idx="18" hasCustomPrompt="1"/>
          </p:nvPr>
        </p:nvSpPr>
        <p:spPr>
          <a:xfrm>
            <a:off x="7475725" y="1427778"/>
            <a:ext cx="2160000" cy="1080000"/>
          </a:xfrm>
        </p:spPr>
        <p:txBody>
          <a:bodyPr anchor="ctr"/>
          <a:lstStyle>
            <a:lvl1pPr marL="0" indent="0">
              <a:buFont typeface="Wingdings" panose="05000000000000000000" pitchFamily="2" charset="2"/>
              <a:buNone/>
              <a:defRPr sz="1300" b="1">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9" name="Espace réservé du texte 10">
            <a:extLst>
              <a:ext uri="{FF2B5EF4-FFF2-40B4-BE49-F238E27FC236}">
                <a16:creationId xmlns:a16="http://schemas.microsoft.com/office/drawing/2014/main" id="{DF1A1049-8BD1-4AAB-9532-C00607823C73}"/>
              </a:ext>
            </a:extLst>
          </p:cNvPr>
          <p:cNvSpPr>
            <a:spLocks noGrp="1"/>
          </p:cNvSpPr>
          <p:nvPr>
            <p:ph type="body" sz="quarter" idx="19" hasCustomPrompt="1"/>
          </p:nvPr>
        </p:nvSpPr>
        <p:spPr>
          <a:xfrm>
            <a:off x="6447818" y="3063759"/>
            <a:ext cx="1332000" cy="576000"/>
          </a:xfrm>
        </p:spPr>
        <p:txBody>
          <a:bodyPr anchor="ctr"/>
          <a:lstStyle>
            <a:lvl1pPr marL="0" indent="-288000">
              <a:buClr>
                <a:schemeClr val="tx2"/>
              </a:buClr>
              <a:buFont typeface="Wingdings" panose="05000000000000000000" pitchFamily="2" charset="2"/>
              <a:buChar char=""/>
              <a:defRPr sz="3500" b="0">
                <a:solidFill>
                  <a:schemeClr val="tx2"/>
                </a:solidFill>
                <a:latin typeface="Arial Black" panose="020B0A04020102020204" pitchFamily="34" charset="0"/>
              </a:defRPr>
            </a:lvl1pPr>
          </a:lstStyle>
          <a:p>
            <a:pPr lvl="0"/>
            <a:r>
              <a:rPr lang="fr-FR"/>
              <a:t>NN</a:t>
            </a:r>
          </a:p>
        </p:txBody>
      </p:sp>
      <p:sp>
        <p:nvSpPr>
          <p:cNvPr id="20" name="Espace réservé du texte 10">
            <a:extLst>
              <a:ext uri="{FF2B5EF4-FFF2-40B4-BE49-F238E27FC236}">
                <a16:creationId xmlns:a16="http://schemas.microsoft.com/office/drawing/2014/main" id="{8D862442-38EE-4BD1-AF2C-FFE3291DF1FD}"/>
              </a:ext>
            </a:extLst>
          </p:cNvPr>
          <p:cNvSpPr>
            <a:spLocks noGrp="1"/>
          </p:cNvSpPr>
          <p:nvPr>
            <p:ph type="body" sz="quarter" idx="20" hasCustomPrompt="1"/>
          </p:nvPr>
        </p:nvSpPr>
        <p:spPr>
          <a:xfrm>
            <a:off x="7475725" y="2799503"/>
            <a:ext cx="2160000" cy="1080000"/>
          </a:xfrm>
        </p:spPr>
        <p:txBody>
          <a:bodyPr anchor="ctr"/>
          <a:lstStyle>
            <a:lvl1pPr>
              <a:defRPr sz="1300">
                <a:solidFill>
                  <a:schemeClr val="tx1"/>
                </a:solidFill>
              </a:defRPr>
            </a:lvl1pPr>
          </a:lstStyle>
          <a:p>
            <a:pPr lvl="0"/>
            <a:r>
              <a:rPr lang="fr-FR"/>
              <a:t>Modifier les styles du texte du masque</a:t>
            </a:r>
          </a:p>
        </p:txBody>
      </p:sp>
      <p:sp>
        <p:nvSpPr>
          <p:cNvPr id="21" name="Espace réservé du texte 4">
            <a:extLst>
              <a:ext uri="{FF2B5EF4-FFF2-40B4-BE49-F238E27FC236}">
                <a16:creationId xmlns:a16="http://schemas.microsoft.com/office/drawing/2014/main" id="{DA285AE0-6497-45A4-8007-BCBF45B21516}"/>
              </a:ext>
            </a:extLst>
          </p:cNvPr>
          <p:cNvSpPr>
            <a:spLocks noGrp="1"/>
          </p:cNvSpPr>
          <p:nvPr>
            <p:ph type="body" sz="quarter" idx="21" hasCustomPrompt="1"/>
          </p:nvPr>
        </p:nvSpPr>
        <p:spPr>
          <a:xfrm>
            <a:off x="6447818" y="4431787"/>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22" name="Espace réservé du texte 10">
            <a:extLst>
              <a:ext uri="{FF2B5EF4-FFF2-40B4-BE49-F238E27FC236}">
                <a16:creationId xmlns:a16="http://schemas.microsoft.com/office/drawing/2014/main" id="{1277DAF8-0330-4C20-B633-516490DCC020}"/>
              </a:ext>
            </a:extLst>
          </p:cNvPr>
          <p:cNvSpPr>
            <a:spLocks noGrp="1"/>
          </p:cNvSpPr>
          <p:nvPr>
            <p:ph type="body" sz="quarter" idx="22" hasCustomPrompt="1"/>
          </p:nvPr>
        </p:nvSpPr>
        <p:spPr>
          <a:xfrm>
            <a:off x="7475725" y="4167579"/>
            <a:ext cx="2160000" cy="1080000"/>
          </a:xfrm>
        </p:spPr>
        <p:txBody>
          <a:bodyPr anchor="ctr"/>
          <a:lstStyle>
            <a:lvl1pPr>
              <a:defRPr sz="1300">
                <a:solidFill>
                  <a:schemeClr val="tx1"/>
                </a:solidFill>
              </a:defRPr>
            </a:lvl1pPr>
          </a:lstStyle>
          <a:p>
            <a:pPr lvl="0"/>
            <a:r>
              <a:rPr lang="fr-FR"/>
              <a:t>Modifier les styles du texte du masque</a:t>
            </a:r>
          </a:p>
        </p:txBody>
      </p:sp>
    </p:spTree>
    <p:extLst>
      <p:ext uri="{BB962C8B-B14F-4D97-AF65-F5344CB8AC3E}">
        <p14:creationId xmlns:p14="http://schemas.microsoft.com/office/powerpoint/2010/main" val="24245264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Grande partie">
    <p:spTree>
      <p:nvGrpSpPr>
        <p:cNvPr id="1" name=""/>
        <p:cNvGrpSpPr/>
        <p:nvPr/>
      </p:nvGrpSpPr>
      <p:grpSpPr>
        <a:xfrm>
          <a:off x="0" y="0"/>
          <a:ext cx="0" cy="0"/>
          <a:chOff x="0" y="0"/>
          <a:chExt cx="0" cy="0"/>
        </a:xfrm>
      </p:grpSpPr>
      <p:pic>
        <p:nvPicPr>
          <p:cNvPr id="12" name="Image 11" descr="Une image contenant texte&#10;&#10;Description générée automatiquement">
            <a:extLst>
              <a:ext uri="{FF2B5EF4-FFF2-40B4-BE49-F238E27FC236}">
                <a16:creationId xmlns:a16="http://schemas.microsoft.com/office/drawing/2014/main" id="{DF8C6C31-7D7B-47B9-8A52-F9215569A4C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9765510" y="6123869"/>
            <a:ext cx="1757360" cy="685020"/>
          </a:xfrm>
          <a:prstGeom prst="rect">
            <a:avLst/>
          </a:prstGeom>
        </p:spPr>
      </p:pic>
      <p:sp>
        <p:nvSpPr>
          <p:cNvPr id="10" name="Forme libre : forme 9">
            <a:extLst>
              <a:ext uri="{FF2B5EF4-FFF2-40B4-BE49-F238E27FC236}">
                <a16:creationId xmlns:a16="http://schemas.microsoft.com/office/drawing/2014/main" id="{9287D92D-9701-44CA-94A2-69F6C452575D}"/>
              </a:ext>
            </a:extLst>
          </p:cNvPr>
          <p:cNvSpPr>
            <a:spLocks noChangeAspect="1"/>
          </p:cNvSpPr>
          <p:nvPr userDrawn="1"/>
        </p:nvSpPr>
        <p:spPr>
          <a:xfrm>
            <a:off x="536343" y="536344"/>
            <a:ext cx="11160002" cy="5701107"/>
          </a:xfrm>
          <a:custGeom>
            <a:avLst/>
            <a:gdLst>
              <a:gd name="connsiteX0" fmla="*/ 985106 w 11160002"/>
              <a:gd name="connsiteY0" fmla="*/ 0 h 5701107"/>
              <a:gd name="connsiteX1" fmla="*/ 10144358 w 11160002"/>
              <a:gd name="connsiteY1" fmla="*/ 0 h 5701107"/>
              <a:gd name="connsiteX2" fmla="*/ 10144358 w 11160002"/>
              <a:gd name="connsiteY2" fmla="*/ 1 h 5701107"/>
              <a:gd name="connsiteX3" fmla="*/ 11151002 w 11160002"/>
              <a:gd name="connsiteY3" fmla="*/ 1 h 5701107"/>
              <a:gd name="connsiteX4" fmla="*/ 11151128 w 11160002"/>
              <a:gd name="connsiteY4" fmla="*/ 0 h 5701107"/>
              <a:gd name="connsiteX5" fmla="*/ 11160002 w 11160002"/>
              <a:gd name="connsiteY5" fmla="*/ 8876 h 5701107"/>
              <a:gd name="connsiteX6" fmla="*/ 11160002 w 11160002"/>
              <a:gd name="connsiteY6" fmla="*/ 5586636 h 5701107"/>
              <a:gd name="connsiteX7" fmla="*/ 11160002 w 11160002"/>
              <a:gd name="connsiteY7" fmla="*/ 5586762 h 5701107"/>
              <a:gd name="connsiteX8" fmla="*/ 11150875 w 11160002"/>
              <a:gd name="connsiteY8" fmla="*/ 5595382 h 5701107"/>
              <a:gd name="connsiteX9" fmla="*/ 9246907 w 11160002"/>
              <a:gd name="connsiteY9" fmla="*/ 5595382 h 5701107"/>
              <a:gd name="connsiteX10" fmla="*/ 9238035 w 11160002"/>
              <a:gd name="connsiteY10" fmla="*/ 5604508 h 5701107"/>
              <a:gd name="connsiteX11" fmla="*/ 9238035 w 11160002"/>
              <a:gd name="connsiteY11" fmla="*/ 5692105 h 5701107"/>
              <a:gd name="connsiteX12" fmla="*/ 9228908 w 11160002"/>
              <a:gd name="connsiteY12" fmla="*/ 5701106 h 5701107"/>
              <a:gd name="connsiteX13" fmla="*/ 8252595 w 11160002"/>
              <a:gd name="connsiteY13" fmla="*/ 5701106 h 5701107"/>
              <a:gd name="connsiteX14" fmla="*/ 8252595 w 11160002"/>
              <a:gd name="connsiteY14" fmla="*/ 5701107 h 5701107"/>
              <a:gd name="connsiteX15" fmla="*/ 9046 w 11160002"/>
              <a:gd name="connsiteY15" fmla="*/ 5701107 h 5701107"/>
              <a:gd name="connsiteX16" fmla="*/ 47 w 11160002"/>
              <a:gd name="connsiteY16" fmla="*/ 5692106 h 5701107"/>
              <a:gd name="connsiteX17" fmla="*/ 47 w 11160002"/>
              <a:gd name="connsiteY17" fmla="*/ 9636 h 5701107"/>
              <a:gd name="connsiteX18" fmla="*/ 0 w 11160002"/>
              <a:gd name="connsiteY18" fmla="*/ 8703 h 5701107"/>
              <a:gd name="connsiteX19" fmla="*/ 8793 w 11160002"/>
              <a:gd name="connsiteY19" fmla="*/ 1 h 5701107"/>
              <a:gd name="connsiteX20" fmla="*/ 985105 w 11160002"/>
              <a:gd name="connsiteY20" fmla="*/ 1 h 5701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160002" h="5701107">
                <a:moveTo>
                  <a:pt x="985106" y="0"/>
                </a:moveTo>
                <a:lnTo>
                  <a:pt x="10144358" y="0"/>
                </a:lnTo>
                <a:lnTo>
                  <a:pt x="10144358" y="1"/>
                </a:lnTo>
                <a:lnTo>
                  <a:pt x="11151002" y="1"/>
                </a:lnTo>
                <a:cubicBezTo>
                  <a:pt x="11151040" y="0"/>
                  <a:pt x="11151089" y="0"/>
                  <a:pt x="11151128" y="0"/>
                </a:cubicBezTo>
                <a:cubicBezTo>
                  <a:pt x="11156034" y="1"/>
                  <a:pt x="11160002" y="3974"/>
                  <a:pt x="11160002" y="8876"/>
                </a:cubicBezTo>
                <a:cubicBezTo>
                  <a:pt x="11160002" y="310201"/>
                  <a:pt x="11160002" y="5377976"/>
                  <a:pt x="11160002" y="5586636"/>
                </a:cubicBezTo>
                <a:cubicBezTo>
                  <a:pt x="11160002" y="5586673"/>
                  <a:pt x="11160002" y="5586725"/>
                  <a:pt x="11160002" y="5586762"/>
                </a:cubicBezTo>
                <a:cubicBezTo>
                  <a:pt x="11159863" y="5591668"/>
                  <a:pt x="11155768" y="5595522"/>
                  <a:pt x="11150875" y="5595382"/>
                </a:cubicBezTo>
                <a:lnTo>
                  <a:pt x="9246907" y="5595382"/>
                </a:lnTo>
                <a:lnTo>
                  <a:pt x="9238035" y="5604508"/>
                </a:lnTo>
                <a:lnTo>
                  <a:pt x="9238035" y="5692105"/>
                </a:lnTo>
                <a:cubicBezTo>
                  <a:pt x="9237972" y="5697100"/>
                  <a:pt x="9233903" y="5701106"/>
                  <a:pt x="9228908" y="5701106"/>
                </a:cubicBezTo>
                <a:lnTo>
                  <a:pt x="8252595" y="5701106"/>
                </a:lnTo>
                <a:lnTo>
                  <a:pt x="8252595" y="5701107"/>
                </a:lnTo>
                <a:lnTo>
                  <a:pt x="9046" y="5701107"/>
                </a:lnTo>
                <a:cubicBezTo>
                  <a:pt x="4077" y="5701107"/>
                  <a:pt x="47" y="5697075"/>
                  <a:pt x="47" y="5692106"/>
                </a:cubicBezTo>
                <a:lnTo>
                  <a:pt x="47" y="9636"/>
                </a:lnTo>
                <a:cubicBezTo>
                  <a:pt x="14" y="9327"/>
                  <a:pt x="-1" y="9014"/>
                  <a:pt x="0" y="8703"/>
                </a:cubicBezTo>
                <a:cubicBezTo>
                  <a:pt x="25" y="3873"/>
                  <a:pt x="3962" y="-24"/>
                  <a:pt x="8793" y="1"/>
                </a:cubicBezTo>
                <a:lnTo>
                  <a:pt x="985105" y="1"/>
                </a:lnTo>
                <a:close/>
              </a:path>
            </a:pathLst>
          </a:custGeom>
          <a:noFill/>
          <a:ln w="15240" cap="flat">
            <a:solidFill>
              <a:schemeClr val="tx2"/>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fr-FR"/>
          </a:p>
        </p:txBody>
      </p:sp>
      <p:sp>
        <p:nvSpPr>
          <p:cNvPr id="2" name="Titre 1">
            <a:extLst>
              <a:ext uri="{FF2B5EF4-FFF2-40B4-BE49-F238E27FC236}">
                <a16:creationId xmlns:a16="http://schemas.microsoft.com/office/drawing/2014/main" id="{F5412AB6-7FD5-460F-B722-2C4F455C05AC}"/>
              </a:ext>
            </a:extLst>
          </p:cNvPr>
          <p:cNvSpPr>
            <a:spLocks noGrp="1"/>
          </p:cNvSpPr>
          <p:nvPr>
            <p:ph type="title" hasCustomPrompt="1"/>
          </p:nvPr>
        </p:nvSpPr>
        <p:spPr>
          <a:xfrm>
            <a:off x="1083787" y="2273617"/>
            <a:ext cx="2880000" cy="1080000"/>
          </a:xfrm>
        </p:spPr>
        <p:txBody>
          <a:bodyPr anchor="b"/>
          <a:lstStyle>
            <a:lvl1pPr algn="l">
              <a:defRPr sz="6900" i="1">
                <a:solidFill>
                  <a:schemeClr val="tx2"/>
                </a:solidFill>
              </a:defRPr>
            </a:lvl1pPr>
          </a:lstStyle>
          <a:p>
            <a:r>
              <a:rPr lang="fr-FR"/>
              <a:t>NN</a:t>
            </a:r>
          </a:p>
        </p:txBody>
      </p:sp>
      <p:sp>
        <p:nvSpPr>
          <p:cNvPr id="3" name="Espace réservé du texte 2">
            <a:extLst>
              <a:ext uri="{FF2B5EF4-FFF2-40B4-BE49-F238E27FC236}">
                <a16:creationId xmlns:a16="http://schemas.microsoft.com/office/drawing/2014/main" id="{461ED590-E3E6-4DF4-9162-2A904771452D}"/>
              </a:ext>
            </a:extLst>
          </p:cNvPr>
          <p:cNvSpPr>
            <a:spLocks noGrp="1"/>
          </p:cNvSpPr>
          <p:nvPr>
            <p:ph type="body" idx="1" hasCustomPrompt="1"/>
          </p:nvPr>
        </p:nvSpPr>
        <p:spPr>
          <a:xfrm>
            <a:off x="1083786" y="3269296"/>
            <a:ext cx="7920000" cy="2160000"/>
          </a:xfrm>
        </p:spPr>
        <p:txBody>
          <a:bodyPr anchor="t"/>
          <a:lstStyle>
            <a:lvl1pPr marL="0" indent="0" algn="l">
              <a:buNone/>
              <a:defRPr sz="2300" b="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8" name="Espace réservé de la date 7">
            <a:extLst>
              <a:ext uri="{FF2B5EF4-FFF2-40B4-BE49-F238E27FC236}">
                <a16:creationId xmlns:a16="http://schemas.microsoft.com/office/drawing/2014/main" id="{CC76C4E5-F666-4B92-80DC-0D82AFEB22C8}"/>
              </a:ext>
            </a:extLst>
          </p:cNvPr>
          <p:cNvSpPr>
            <a:spLocks noGrp="1"/>
          </p:cNvSpPr>
          <p:nvPr>
            <p:ph type="dt" sz="half" idx="10"/>
          </p:nvPr>
        </p:nvSpPr>
        <p:spPr/>
        <p:txBody>
          <a:bodyPr/>
          <a:lstStyle/>
          <a:p>
            <a:fld id="{04708BF8-992F-4F23-AA16-AB03FA41F6EE}" type="datetime4">
              <a:rPr lang="fr-FR" smtClean="0"/>
              <a:t>30 septembre 2022</a:t>
            </a:fld>
            <a:endParaRPr lang="fr-FR"/>
          </a:p>
        </p:txBody>
      </p:sp>
      <p:sp>
        <p:nvSpPr>
          <p:cNvPr id="11" name="Espace réservé du pied de page 10">
            <a:extLst>
              <a:ext uri="{FF2B5EF4-FFF2-40B4-BE49-F238E27FC236}">
                <a16:creationId xmlns:a16="http://schemas.microsoft.com/office/drawing/2014/main" id="{BBFF2255-0FA4-4D10-B137-EF7395F54D76}"/>
              </a:ext>
            </a:extLst>
          </p:cNvPr>
          <p:cNvSpPr>
            <a:spLocks noGrp="1"/>
          </p:cNvSpPr>
          <p:nvPr>
            <p:ph type="ftr" sz="quarter" idx="11"/>
          </p:nvPr>
        </p:nvSpPr>
        <p:spPr>
          <a:xfrm>
            <a:off x="632384" y="6468977"/>
            <a:ext cx="3600000" cy="252000"/>
          </a:xfrm>
          <a:prstGeom prst="rect">
            <a:avLst/>
          </a:prstGeom>
        </p:spPr>
        <p:txBody>
          <a:bodyPr/>
          <a:lstStyle/>
          <a:p>
            <a:r>
              <a:rPr lang="fr-FR"/>
              <a:t>document à usage interne - à ne pas diffuser</a:t>
            </a:r>
          </a:p>
        </p:txBody>
      </p:sp>
      <p:sp>
        <p:nvSpPr>
          <p:cNvPr id="13" name="Espace réservé du numéro de diapositive 12">
            <a:extLst>
              <a:ext uri="{FF2B5EF4-FFF2-40B4-BE49-F238E27FC236}">
                <a16:creationId xmlns:a16="http://schemas.microsoft.com/office/drawing/2014/main" id="{C11476EE-CC7F-4592-910E-D01AC09E4DE8}"/>
              </a:ext>
            </a:extLst>
          </p:cNvPr>
          <p:cNvSpPr>
            <a:spLocks noGrp="1"/>
          </p:cNvSpPr>
          <p:nvPr>
            <p:ph type="sldNum" sz="quarter" idx="12"/>
          </p:nvPr>
        </p:nvSpPr>
        <p:spPr/>
        <p:txBody>
          <a:bodyPr/>
          <a:lstStyle/>
          <a:p>
            <a:fld id="{975A587B-5814-4D9B-9598-FE9CB954CB01}" type="slidenum">
              <a:rPr lang="fr-FR" smtClean="0"/>
              <a:pPr/>
              <a:t>‹N°›</a:t>
            </a:fld>
            <a:endParaRPr lang="fr-FR"/>
          </a:p>
        </p:txBody>
      </p:sp>
    </p:spTree>
    <p:extLst>
      <p:ext uri="{BB962C8B-B14F-4D97-AF65-F5344CB8AC3E}">
        <p14:creationId xmlns:p14="http://schemas.microsoft.com/office/powerpoint/2010/main" val="683706396"/>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Intercalaire">
    <p:spTree>
      <p:nvGrpSpPr>
        <p:cNvPr id="1" name=""/>
        <p:cNvGrpSpPr/>
        <p:nvPr/>
      </p:nvGrpSpPr>
      <p:grpSpPr>
        <a:xfrm>
          <a:off x="0" y="0"/>
          <a:ext cx="0" cy="0"/>
          <a:chOff x="0" y="0"/>
          <a:chExt cx="0" cy="0"/>
        </a:xfrm>
      </p:grpSpPr>
      <p:pic>
        <p:nvPicPr>
          <p:cNvPr id="10" name="Image 9" descr="Une image contenant texte&#10;&#10;Description générée automatiquement">
            <a:extLst>
              <a:ext uri="{FF2B5EF4-FFF2-40B4-BE49-F238E27FC236}">
                <a16:creationId xmlns:a16="http://schemas.microsoft.com/office/drawing/2014/main" id="{6EACE135-59D9-484C-AA32-3E7FCBCEA79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10175081" y="6257924"/>
            <a:ext cx="1307307" cy="509589"/>
          </a:xfrm>
          <a:prstGeom prst="rect">
            <a:avLst/>
          </a:prstGeom>
        </p:spPr>
      </p:pic>
      <p:sp>
        <p:nvSpPr>
          <p:cNvPr id="12" name="Graphique 9">
            <a:extLst>
              <a:ext uri="{FF2B5EF4-FFF2-40B4-BE49-F238E27FC236}">
                <a16:creationId xmlns:a16="http://schemas.microsoft.com/office/drawing/2014/main" id="{73DBF73D-0F1A-48F4-A208-D09D87208337}"/>
              </a:ext>
            </a:extLst>
          </p:cNvPr>
          <p:cNvSpPr>
            <a:spLocks noChangeAspect="1"/>
          </p:cNvSpPr>
          <p:nvPr userDrawn="1"/>
        </p:nvSpPr>
        <p:spPr>
          <a:xfrm>
            <a:off x="516000" y="6227538"/>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chemeClr val="bg1">
              <a:lumMod val="95000"/>
            </a:schemeClr>
          </a:solidFill>
          <a:ln w="9525" cap="flat">
            <a:noFill/>
            <a:prstDash val="solid"/>
            <a:miter/>
          </a:ln>
        </p:spPr>
        <p:txBody>
          <a:bodyPr rtlCol="0" anchor="ctr"/>
          <a:lstStyle/>
          <a:p>
            <a:endParaRPr lang="fr-F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1003618" y="1874837"/>
            <a:ext cx="10080000" cy="1325563"/>
          </a:xfrm>
        </p:spPr>
        <p:txBody>
          <a:bodyPr anchor="t"/>
          <a:lstStyle>
            <a:lvl1pPr>
              <a:defRPr sz="3900" i="0" cap="none" baseline="0">
                <a:solidFill>
                  <a:schemeClr val="tx2"/>
                </a:solidFill>
              </a:defRPr>
            </a:lvl1pPr>
          </a:lstStyle>
          <a:p>
            <a:r>
              <a:rPr lang="fr-FR"/>
              <a:t>Modifiez le style du titre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003618" y="1292225"/>
            <a:ext cx="10080000" cy="684000"/>
          </a:xfrm>
        </p:spPr>
        <p:txBody>
          <a:bodyPr anchor="b"/>
          <a:lstStyle>
            <a:lvl1pPr marL="0" indent="0">
              <a:buNone/>
              <a:defRPr sz="3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5068570" y="4189728"/>
            <a:ext cx="6624173" cy="1440000"/>
          </a:xfrm>
        </p:spPr>
        <p:txBody>
          <a:bodyPr/>
          <a:lstStyle>
            <a:lvl1pPr>
              <a:lnSpc>
                <a:spcPct val="90000"/>
              </a:lnSpc>
              <a:defRPr sz="3000" b="0">
                <a:solidFill>
                  <a:schemeClr val="tx1"/>
                </a:solidFill>
              </a:defRPr>
            </a:lvl1pPr>
            <a:lvl2pPr marL="486000" indent="0">
              <a:buNone/>
              <a:defRPr/>
            </a:lvl2pPr>
          </a:lstStyle>
          <a:p>
            <a:pPr lvl="0"/>
            <a:r>
              <a:rPr lang="fr-FR"/>
              <a:t>Modifier les styles du texte du masque</a:t>
            </a:r>
          </a:p>
        </p:txBody>
      </p:sp>
      <p:sp>
        <p:nvSpPr>
          <p:cNvPr id="18" name="Forme libre : forme 17">
            <a:extLst>
              <a:ext uri="{FF2B5EF4-FFF2-40B4-BE49-F238E27FC236}">
                <a16:creationId xmlns:a16="http://schemas.microsoft.com/office/drawing/2014/main" id="{D56C62DE-5253-4778-A5EA-AE2DB6A4F369}"/>
              </a:ext>
            </a:extLst>
          </p:cNvPr>
          <p:cNvSpPr>
            <a:spLocks noChangeAspect="1"/>
          </p:cNvSpPr>
          <p:nvPr userDrawn="1"/>
        </p:nvSpPr>
        <p:spPr>
          <a:xfrm flipH="1">
            <a:off x="536400" y="536400"/>
            <a:ext cx="11160000" cy="3297845"/>
          </a:xfrm>
          <a:custGeom>
            <a:avLst/>
            <a:gdLst>
              <a:gd name="connsiteX0" fmla="*/ 11153163 w 11161956"/>
              <a:gd name="connsiteY0" fmla="*/ 0 h 3298423"/>
              <a:gd name="connsiteX1" fmla="*/ 4123899 w 11161956"/>
              <a:gd name="connsiteY1" fmla="*/ 0 h 3298423"/>
              <a:gd name="connsiteX2" fmla="*/ 4123899 w 11161956"/>
              <a:gd name="connsiteY2" fmla="*/ 4660 h 3298423"/>
              <a:gd name="connsiteX3" fmla="*/ 6651 w 11161956"/>
              <a:gd name="connsiteY3" fmla="*/ 4660 h 3298423"/>
              <a:gd name="connsiteX4" fmla="*/ 0 w 11161956"/>
              <a:gd name="connsiteY4" fmla="*/ 11312 h 3298423"/>
              <a:gd name="connsiteX5" fmla="*/ 0 w 11161956"/>
              <a:gd name="connsiteY5" fmla="*/ 3185225 h 3298423"/>
              <a:gd name="connsiteX6" fmla="*/ 6650 w 11161956"/>
              <a:gd name="connsiteY6" fmla="*/ 3192066 h 3298423"/>
              <a:gd name="connsiteX7" fmla="*/ 6745 w 11161956"/>
              <a:gd name="connsiteY7" fmla="*/ 3192066 h 3298423"/>
              <a:gd name="connsiteX8" fmla="*/ 4132357 w 11161956"/>
              <a:gd name="connsiteY8" fmla="*/ 3192066 h 3298423"/>
              <a:gd name="connsiteX9" fmla="*/ 4133026 w 11161956"/>
              <a:gd name="connsiteY9" fmla="*/ 3192698 h 3298423"/>
              <a:gd name="connsiteX10" fmla="*/ 7013178 w 11161956"/>
              <a:gd name="connsiteY10" fmla="*/ 3192698 h 3298423"/>
              <a:gd name="connsiteX11" fmla="*/ 7013305 w 11161956"/>
              <a:gd name="connsiteY11" fmla="*/ 3192698 h 3298423"/>
              <a:gd name="connsiteX12" fmla="*/ 7022179 w 11161956"/>
              <a:gd name="connsiteY12" fmla="*/ 3201825 h 3298423"/>
              <a:gd name="connsiteX13" fmla="*/ 7022179 w 11161956"/>
              <a:gd name="connsiteY13" fmla="*/ 3289422 h 3298423"/>
              <a:gd name="connsiteX14" fmla="*/ 7031306 w 11161956"/>
              <a:gd name="connsiteY14" fmla="*/ 3298423 h 3298423"/>
              <a:gd name="connsiteX15" fmla="*/ 11161909 w 11161956"/>
              <a:gd name="connsiteY15" fmla="*/ 3298423 h 3298423"/>
              <a:gd name="connsiteX16" fmla="*/ 11161909 w 11161956"/>
              <a:gd name="connsiteY16" fmla="*/ 9634 h 3298423"/>
              <a:gd name="connsiteX17" fmla="*/ 11161956 w 11161956"/>
              <a:gd name="connsiteY17" fmla="*/ 8701 h 3298423"/>
              <a:gd name="connsiteX18" fmla="*/ 11153163 w 11161956"/>
              <a:gd name="connsiteY18" fmla="*/ 0 h 3298423"/>
              <a:gd name="connsiteX0" fmla="*/ 11153163 w 11161956"/>
              <a:gd name="connsiteY0" fmla="*/ 0 h 3298423"/>
              <a:gd name="connsiteX1" fmla="*/ 4123899 w 11161956"/>
              <a:gd name="connsiteY1" fmla="*/ 0 h 3298423"/>
              <a:gd name="connsiteX2" fmla="*/ 6651 w 11161956"/>
              <a:gd name="connsiteY2" fmla="*/ 4660 h 3298423"/>
              <a:gd name="connsiteX3" fmla="*/ 0 w 11161956"/>
              <a:gd name="connsiteY3" fmla="*/ 11312 h 3298423"/>
              <a:gd name="connsiteX4" fmla="*/ 0 w 11161956"/>
              <a:gd name="connsiteY4" fmla="*/ 3185225 h 3298423"/>
              <a:gd name="connsiteX5" fmla="*/ 6650 w 11161956"/>
              <a:gd name="connsiteY5" fmla="*/ 3192066 h 3298423"/>
              <a:gd name="connsiteX6" fmla="*/ 6745 w 11161956"/>
              <a:gd name="connsiteY6" fmla="*/ 3192066 h 3298423"/>
              <a:gd name="connsiteX7" fmla="*/ 4132357 w 11161956"/>
              <a:gd name="connsiteY7" fmla="*/ 3192066 h 3298423"/>
              <a:gd name="connsiteX8" fmla="*/ 4133026 w 11161956"/>
              <a:gd name="connsiteY8" fmla="*/ 3192698 h 3298423"/>
              <a:gd name="connsiteX9" fmla="*/ 7013178 w 11161956"/>
              <a:gd name="connsiteY9" fmla="*/ 3192698 h 3298423"/>
              <a:gd name="connsiteX10" fmla="*/ 7013305 w 11161956"/>
              <a:gd name="connsiteY10" fmla="*/ 3192698 h 3298423"/>
              <a:gd name="connsiteX11" fmla="*/ 7022179 w 11161956"/>
              <a:gd name="connsiteY11" fmla="*/ 3201825 h 3298423"/>
              <a:gd name="connsiteX12" fmla="*/ 7022179 w 11161956"/>
              <a:gd name="connsiteY12" fmla="*/ 3289422 h 3298423"/>
              <a:gd name="connsiteX13" fmla="*/ 7031306 w 11161956"/>
              <a:gd name="connsiteY13" fmla="*/ 3298423 h 3298423"/>
              <a:gd name="connsiteX14" fmla="*/ 11161909 w 11161956"/>
              <a:gd name="connsiteY14" fmla="*/ 3298423 h 3298423"/>
              <a:gd name="connsiteX15" fmla="*/ 11161909 w 11161956"/>
              <a:gd name="connsiteY15" fmla="*/ 9634 h 3298423"/>
              <a:gd name="connsiteX16" fmla="*/ 11161956 w 11161956"/>
              <a:gd name="connsiteY16" fmla="*/ 8701 h 3298423"/>
              <a:gd name="connsiteX17" fmla="*/ 11153163 w 11161956"/>
              <a:gd name="connsiteY17" fmla="*/ 0 h 3298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161956" h="3298423">
                <a:moveTo>
                  <a:pt x="11153163" y="0"/>
                </a:moveTo>
                <a:lnTo>
                  <a:pt x="4123899" y="0"/>
                </a:lnTo>
                <a:lnTo>
                  <a:pt x="6651" y="4660"/>
                </a:lnTo>
                <a:cubicBezTo>
                  <a:pt x="2978" y="4660"/>
                  <a:pt x="0" y="7639"/>
                  <a:pt x="0" y="11312"/>
                </a:cubicBezTo>
                <a:lnTo>
                  <a:pt x="0" y="3185225"/>
                </a:lnTo>
                <a:cubicBezTo>
                  <a:pt x="-53" y="3188950"/>
                  <a:pt x="2924" y="3192009"/>
                  <a:pt x="6650" y="3192066"/>
                </a:cubicBezTo>
                <a:lnTo>
                  <a:pt x="6745" y="3192066"/>
                </a:lnTo>
                <a:lnTo>
                  <a:pt x="4132357" y="3192066"/>
                </a:lnTo>
                <a:lnTo>
                  <a:pt x="4133026" y="3192698"/>
                </a:lnTo>
                <a:lnTo>
                  <a:pt x="7013178" y="3192698"/>
                </a:lnTo>
                <a:lnTo>
                  <a:pt x="7013305" y="3192698"/>
                </a:lnTo>
                <a:cubicBezTo>
                  <a:pt x="7018274" y="3192774"/>
                  <a:pt x="7022254" y="3196856"/>
                  <a:pt x="7022179" y="3201825"/>
                </a:cubicBezTo>
                <a:lnTo>
                  <a:pt x="7022179" y="3289422"/>
                </a:lnTo>
                <a:cubicBezTo>
                  <a:pt x="7022242" y="3294417"/>
                  <a:pt x="7026311" y="3298423"/>
                  <a:pt x="7031306" y="3298423"/>
                </a:cubicBezTo>
                <a:lnTo>
                  <a:pt x="11161909" y="3298423"/>
                </a:lnTo>
                <a:lnTo>
                  <a:pt x="11161909" y="9634"/>
                </a:lnTo>
                <a:cubicBezTo>
                  <a:pt x="11161941" y="9325"/>
                  <a:pt x="11161957" y="9012"/>
                  <a:pt x="11161956" y="8701"/>
                </a:cubicBezTo>
                <a:cubicBezTo>
                  <a:pt x="11161931" y="3871"/>
                  <a:pt x="11157994" y="-26"/>
                  <a:pt x="11153163" y="0"/>
                </a:cubicBezTo>
                <a:close/>
              </a:path>
            </a:pathLst>
          </a:custGeom>
          <a:noFill/>
          <a:ln w="15240" cap="flat">
            <a:solidFill>
              <a:schemeClr val="tx2"/>
            </a:solidFill>
            <a:prstDash val="solid"/>
            <a:miter/>
          </a:ln>
        </p:spPr>
        <p:txBody>
          <a:bodyPr wrap="square" rtlCol="0" anchor="ctr">
            <a:noAutofit/>
          </a:bodyPr>
          <a:lstStyle/>
          <a:p>
            <a:pPr lvl="0"/>
            <a:endParaRPr lang="fr-FR"/>
          </a:p>
        </p:txBody>
      </p:sp>
      <p:sp>
        <p:nvSpPr>
          <p:cNvPr id="4" name="Espace réservé de la date 3">
            <a:extLst>
              <a:ext uri="{FF2B5EF4-FFF2-40B4-BE49-F238E27FC236}">
                <a16:creationId xmlns:a16="http://schemas.microsoft.com/office/drawing/2014/main" id="{785CC8D4-9036-4DEC-A292-8721EA6C2413}"/>
              </a:ext>
            </a:extLst>
          </p:cNvPr>
          <p:cNvSpPr>
            <a:spLocks noGrp="1"/>
          </p:cNvSpPr>
          <p:nvPr>
            <p:ph type="dt" sz="half" idx="14"/>
          </p:nvPr>
        </p:nvSpPr>
        <p:spPr/>
        <p:txBody>
          <a:bodyPr/>
          <a:lstStyle/>
          <a:p>
            <a:fld id="{04708BF8-992F-4F23-AA16-AB03FA41F6EE}" type="datetime4">
              <a:rPr lang="fr-FR" smtClean="0"/>
              <a:t>30 septembre 2022</a:t>
            </a:fld>
            <a:endParaRPr lang="fr-FR"/>
          </a:p>
        </p:txBody>
      </p:sp>
      <p:sp>
        <p:nvSpPr>
          <p:cNvPr id="5" name="Espace réservé du pied de page 4">
            <a:extLst>
              <a:ext uri="{FF2B5EF4-FFF2-40B4-BE49-F238E27FC236}">
                <a16:creationId xmlns:a16="http://schemas.microsoft.com/office/drawing/2014/main" id="{EE0D9201-4036-4805-93AA-7256AFC777A3}"/>
              </a:ext>
            </a:extLst>
          </p:cNvPr>
          <p:cNvSpPr>
            <a:spLocks noGrp="1"/>
          </p:cNvSpPr>
          <p:nvPr>
            <p:ph type="ftr" sz="quarter" idx="15"/>
          </p:nvPr>
        </p:nvSpPr>
        <p:spPr>
          <a:xfrm>
            <a:off x="632384" y="6468977"/>
            <a:ext cx="3600000" cy="252000"/>
          </a:xfrm>
          <a:prstGeom prst="rect">
            <a:avLst/>
          </a:prstGeom>
        </p:spPr>
        <p:txBody>
          <a:bodyPr/>
          <a:lstStyle/>
          <a:p>
            <a:r>
              <a:rPr lang="fr-FR"/>
              <a:t>document à usage interne - à ne pas diffuser</a:t>
            </a:r>
          </a:p>
        </p:txBody>
      </p:sp>
      <p:sp>
        <p:nvSpPr>
          <p:cNvPr id="8" name="Espace réservé du numéro de diapositive 7">
            <a:extLst>
              <a:ext uri="{FF2B5EF4-FFF2-40B4-BE49-F238E27FC236}">
                <a16:creationId xmlns:a16="http://schemas.microsoft.com/office/drawing/2014/main" id="{161397E8-F063-4026-A130-3F5A5175D280}"/>
              </a:ext>
            </a:extLst>
          </p:cNvPr>
          <p:cNvSpPr>
            <a:spLocks noGrp="1"/>
          </p:cNvSpPr>
          <p:nvPr>
            <p:ph type="sldNum" sz="quarter" idx="16"/>
          </p:nvPr>
        </p:nvSpPr>
        <p:spPr/>
        <p:txBody>
          <a:bodyPr/>
          <a:lstStyle/>
          <a:p>
            <a:fld id="{975A587B-5814-4D9B-9598-FE9CB954CB01}" type="slidenum">
              <a:rPr lang="fr-FR" smtClean="0"/>
              <a:pPr/>
              <a:t>‹N°›</a:t>
            </a:fld>
            <a:endParaRPr lang="fr-FR"/>
          </a:p>
        </p:txBody>
      </p:sp>
    </p:spTree>
    <p:extLst>
      <p:ext uri="{BB962C8B-B14F-4D97-AF65-F5344CB8AC3E}">
        <p14:creationId xmlns:p14="http://schemas.microsoft.com/office/powerpoint/2010/main" val="38405580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1BAF3030-210E-4F95-B01F-6A5FA5AEE3F1}" type="datetime4">
              <a:rPr lang="fr-FR" smtClean="0"/>
              <a:t>30 septembre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a:xfrm>
            <a:off x="632384" y="6468977"/>
            <a:ext cx="3600000" cy="252000"/>
          </a:xfrm>
          <a:prstGeom prst="rect">
            <a:avLst/>
          </a:prstGeom>
        </p:spPr>
        <p:txBody>
          <a:bodyPr/>
          <a:lstStyle/>
          <a:p>
            <a:r>
              <a:rPr lang="fr-FR"/>
              <a:t>document à usage interne - à ne pas diffuser</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FC1C4B15-9B99-4763-82D6-0606473A9387}"/>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26672838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e en 2 colonnes">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51624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49D9D62C-DBC2-4333-8F9C-05C7AB945158}" type="datetime4">
              <a:rPr lang="fr-FR" smtClean="0"/>
              <a:t>30 septembre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a:xfrm>
            <a:off x="632384" y="6468977"/>
            <a:ext cx="3600000" cy="252000"/>
          </a:xfrm>
          <a:prstGeom prst="rect">
            <a:avLst/>
          </a:prstGeom>
        </p:spPr>
        <p:txBody>
          <a:bodyPr/>
          <a:lstStyle/>
          <a:p>
            <a:r>
              <a:rPr lang="fr-FR"/>
              <a:t>document à usage interne - à ne pas diffuser</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1" name="Espace réservé du texte 8">
            <a:extLst>
              <a:ext uri="{FF2B5EF4-FFF2-40B4-BE49-F238E27FC236}">
                <a16:creationId xmlns:a16="http://schemas.microsoft.com/office/drawing/2014/main" id="{A848A337-FF3F-494D-9ED8-04CAA6B257B4}"/>
              </a:ext>
            </a:extLst>
          </p:cNvPr>
          <p:cNvSpPr>
            <a:spLocks noGrp="1"/>
          </p:cNvSpPr>
          <p:nvPr>
            <p:ph type="body" sz="quarter" idx="14"/>
          </p:nvPr>
        </p:nvSpPr>
        <p:spPr>
          <a:xfrm>
            <a:off x="6271184" y="1513680"/>
            <a:ext cx="5161198"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40260869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e avec encadré contour roug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72000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A43FFD05-87AB-4452-8462-E40CE5E2E73C}" type="datetime4">
              <a:rPr lang="fr-FR" smtClean="0"/>
              <a:t>30 septembre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a:xfrm>
            <a:off x="632384" y="6468977"/>
            <a:ext cx="3600000" cy="252000"/>
          </a:xfrm>
          <a:prstGeom prst="rect">
            <a:avLst/>
          </a:prstGeom>
        </p:spPr>
        <p:txBody>
          <a:bodyPr/>
          <a:lstStyle/>
          <a:p>
            <a:r>
              <a:rPr lang="fr-FR"/>
              <a:t>document à usage interne - à ne pas diffuser</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4" name="Espace réservé du texte 13">
            <a:extLst>
              <a:ext uri="{FF2B5EF4-FFF2-40B4-BE49-F238E27FC236}">
                <a16:creationId xmlns:a16="http://schemas.microsoft.com/office/drawing/2014/main" id="{9EC79F2E-3B26-4ADA-9697-945B3151D2D3}"/>
              </a:ext>
            </a:extLst>
          </p:cNvPr>
          <p:cNvSpPr>
            <a:spLocks noGrp="1" noChangeAspect="1"/>
          </p:cNvSpPr>
          <p:nvPr>
            <p:ph type="body" sz="quarter" idx="14" hasCustomPrompt="1"/>
          </p:nvPr>
        </p:nvSpPr>
        <p:spPr>
          <a:xfrm>
            <a:off x="8138689" y="1506699"/>
            <a:ext cx="3496306" cy="4195703"/>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ln w="15240">
            <a:solidFill>
              <a:schemeClr val="tx2"/>
            </a:solidFill>
          </a:ln>
        </p:spPr>
        <p:txBody>
          <a:bodyPr wrap="square" lIns="234000" tIns="432000" rIns="234000" bIns="43200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 name="Titre 1">
            <a:extLst>
              <a:ext uri="{FF2B5EF4-FFF2-40B4-BE49-F238E27FC236}">
                <a16:creationId xmlns:a16="http://schemas.microsoft.com/office/drawing/2014/main" id="{2FFDAAA0-036A-4992-BC75-6B39D6BE6533}"/>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32916499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e avec encadré aplat gris">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72000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960376B2-8D4A-44B5-9E98-9818E2B5D7B5}" type="datetime4">
              <a:rPr lang="fr-FR" smtClean="0"/>
              <a:t>30 septembre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a:xfrm>
            <a:off x="632384" y="6468977"/>
            <a:ext cx="3600000" cy="252000"/>
          </a:xfrm>
          <a:prstGeom prst="rect">
            <a:avLst/>
          </a:prstGeom>
        </p:spPr>
        <p:txBody>
          <a:bodyPr/>
          <a:lstStyle/>
          <a:p>
            <a:r>
              <a:rPr lang="fr-FR"/>
              <a:t>document à usage interne - à ne pas diffuser</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4" name="Espace réservé du texte 13">
            <a:extLst>
              <a:ext uri="{FF2B5EF4-FFF2-40B4-BE49-F238E27FC236}">
                <a16:creationId xmlns:a16="http://schemas.microsoft.com/office/drawing/2014/main" id="{9EC79F2E-3B26-4ADA-9697-945B3151D2D3}"/>
              </a:ext>
            </a:extLst>
          </p:cNvPr>
          <p:cNvSpPr>
            <a:spLocks noGrp="1" noChangeAspect="1"/>
          </p:cNvSpPr>
          <p:nvPr>
            <p:ph type="body" sz="quarter" idx="14" hasCustomPrompt="1"/>
          </p:nvPr>
        </p:nvSpPr>
        <p:spPr>
          <a:xfrm>
            <a:off x="8138689" y="1506699"/>
            <a:ext cx="3496306" cy="4195703"/>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solidFill>
            <a:schemeClr val="bg1">
              <a:lumMod val="95000"/>
            </a:schemeClr>
          </a:solidFill>
          <a:ln w="8890">
            <a:noFill/>
          </a:ln>
        </p:spPr>
        <p:txBody>
          <a:bodyPr wrap="square" lIns="234000" tIns="432000" rIns="234000" bIns="43200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 name="Titre 1">
            <a:extLst>
              <a:ext uri="{FF2B5EF4-FFF2-40B4-BE49-F238E27FC236}">
                <a16:creationId xmlns:a16="http://schemas.microsoft.com/office/drawing/2014/main" id="{2BF22452-8D8B-4CD2-ABF0-FDA79A6547A4}"/>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18280861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hoto + 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271184" y="1513680"/>
            <a:ext cx="5161198"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B3B4BAB-2BFB-4220-B06B-DF9CED43EA87}" type="datetime4">
              <a:rPr lang="fr-FR" smtClean="0"/>
              <a:t>30 septembre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a:xfrm>
            <a:off x="632384" y="6468977"/>
            <a:ext cx="3600000" cy="252000"/>
          </a:xfrm>
          <a:prstGeom prst="rect">
            <a:avLst/>
          </a:prstGeom>
        </p:spPr>
        <p:txBody>
          <a:bodyPr/>
          <a:lstStyle/>
          <a:p>
            <a:r>
              <a:rPr lang="fr-FR"/>
              <a:t>document à usage interne - à ne pas diffuser</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13" name="Espace réservé du texte 10">
            <a:extLst>
              <a:ext uri="{FF2B5EF4-FFF2-40B4-BE49-F238E27FC236}">
                <a16:creationId xmlns:a16="http://schemas.microsoft.com/office/drawing/2014/main" id="{EADE4674-4333-4A85-95A6-04C4720BA128}"/>
              </a:ext>
            </a:extLst>
          </p:cNvPr>
          <p:cNvSpPr>
            <a:spLocks noGrp="1"/>
          </p:cNvSpPr>
          <p:nvPr>
            <p:ph type="body" sz="quarter" idx="15" hasCustomPrompt="1"/>
          </p:nvPr>
        </p:nvSpPr>
        <p:spPr>
          <a:xfrm>
            <a:off x="632382" y="5768972"/>
            <a:ext cx="5318361" cy="288000"/>
          </a:xfrm>
        </p:spPr>
        <p:txBody>
          <a:bodyPr/>
          <a:lstStyle>
            <a:lvl1pPr>
              <a:defRPr sz="1100" b="0">
                <a:solidFill>
                  <a:schemeClr val="tx1"/>
                </a:solidFill>
              </a:defRPr>
            </a:lvl1pPr>
          </a:lstStyle>
          <a:p>
            <a:pPr lvl="0"/>
            <a:r>
              <a:rPr lang="fr-FR"/>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24739737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e + photo">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2" y="1513680"/>
            <a:ext cx="5265735"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D7E9E631-13D7-40A2-ACE8-EA74897A880B}" type="datetime4">
              <a:rPr lang="fr-FR" smtClean="0"/>
              <a:t>30 septembre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a:xfrm>
            <a:off x="632384" y="6468977"/>
            <a:ext cx="3600000" cy="252000"/>
          </a:xfrm>
          <a:prstGeom prst="rect">
            <a:avLst/>
          </a:prstGeom>
        </p:spPr>
        <p:txBody>
          <a:bodyPr/>
          <a:lstStyle/>
          <a:p>
            <a:r>
              <a:rPr lang="fr-FR"/>
              <a:t>document à usage interne - à ne pas diffuser</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6223795"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13" name="Espace réservé du texte 10">
            <a:extLst>
              <a:ext uri="{FF2B5EF4-FFF2-40B4-BE49-F238E27FC236}">
                <a16:creationId xmlns:a16="http://schemas.microsoft.com/office/drawing/2014/main" id="{EADE4674-4333-4A85-95A6-04C4720BA128}"/>
              </a:ext>
            </a:extLst>
          </p:cNvPr>
          <p:cNvSpPr>
            <a:spLocks noGrp="1"/>
          </p:cNvSpPr>
          <p:nvPr>
            <p:ph type="body" sz="quarter" idx="15" hasCustomPrompt="1"/>
          </p:nvPr>
        </p:nvSpPr>
        <p:spPr>
          <a:xfrm>
            <a:off x="6114021" y="5768972"/>
            <a:ext cx="5318361" cy="288000"/>
          </a:xfrm>
        </p:spPr>
        <p:txBody>
          <a:bodyPr/>
          <a:lstStyle>
            <a:lvl1pPr>
              <a:defRPr sz="1100" b="0">
                <a:solidFill>
                  <a:schemeClr val="tx1"/>
                </a:solidFill>
              </a:defRPr>
            </a:lvl1pPr>
          </a:lstStyle>
          <a:p>
            <a:pPr lvl="0"/>
            <a:r>
              <a:rPr lang="fr-FR"/>
              <a:t>Modifier les styles du texte du masque</a:t>
            </a:r>
          </a:p>
        </p:txBody>
      </p:sp>
      <p:sp>
        <p:nvSpPr>
          <p:cNvPr id="2" name="Titre 1">
            <a:extLst>
              <a:ext uri="{FF2B5EF4-FFF2-40B4-BE49-F238E27FC236}">
                <a16:creationId xmlns:a16="http://schemas.microsoft.com/office/drawing/2014/main" id="{622E6249-6D75-41B0-B233-E8E88F875428}"/>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18546322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e + graphiqu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2" y="1513680"/>
            <a:ext cx="5265735"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82CD98D5-62B2-447B-919F-3288137FC0FF}" type="datetime4">
              <a:rPr lang="fr-FR" smtClean="0"/>
              <a:t>30 septembre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a:xfrm>
            <a:off x="632384" y="6468977"/>
            <a:ext cx="3600000" cy="252000"/>
          </a:xfrm>
          <a:prstGeom prst="rect">
            <a:avLst/>
          </a:prstGeom>
        </p:spPr>
        <p:txBody>
          <a:bodyPr/>
          <a:lstStyle/>
          <a:p>
            <a:r>
              <a:rPr lang="fr-FR"/>
              <a:t>document à usage interne - à ne pas diffuser</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4" name="Espace réservé du graphique 2">
            <a:extLst>
              <a:ext uri="{FF2B5EF4-FFF2-40B4-BE49-F238E27FC236}">
                <a16:creationId xmlns:a16="http://schemas.microsoft.com/office/drawing/2014/main" id="{03E79644-DE19-4AE3-B9B7-D5D5BD3DEEAC}"/>
              </a:ext>
            </a:extLst>
          </p:cNvPr>
          <p:cNvSpPr>
            <a:spLocks noGrp="1"/>
          </p:cNvSpPr>
          <p:nvPr>
            <p:ph type="chart" sz="quarter" idx="14"/>
          </p:nvPr>
        </p:nvSpPr>
        <p:spPr>
          <a:xfrm>
            <a:off x="6212382" y="1513679"/>
            <a:ext cx="5220000" cy="4320000"/>
          </a:xfrm>
        </p:spPr>
        <p:txBody>
          <a:bodyPr/>
          <a:lstStyle>
            <a:lvl1pPr>
              <a:defRPr sz="1400" b="0">
                <a:solidFill>
                  <a:schemeClr val="tx1"/>
                </a:solidFill>
              </a:defRPr>
            </a:lvl1pPr>
          </a:lstStyle>
          <a:p>
            <a:r>
              <a:rPr lang="fr-FR"/>
              <a:t>Cliquez sur l'icône pour ajouter un graphique</a:t>
            </a:r>
          </a:p>
        </p:txBody>
      </p:sp>
      <p:sp>
        <p:nvSpPr>
          <p:cNvPr id="2" name="Titre 1">
            <a:extLst>
              <a:ext uri="{FF2B5EF4-FFF2-40B4-BE49-F238E27FC236}">
                <a16:creationId xmlns:a16="http://schemas.microsoft.com/office/drawing/2014/main" id="{0DCDF21E-AEDB-4F27-B631-B9808283E47F}"/>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12615132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Graphiques">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79E26BAF-03C0-4B38-AF75-03D3838D9244}" type="datetime4">
              <a:rPr lang="fr-FR" smtClean="0"/>
              <a:t>30 septembre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a:xfrm>
            <a:off x="632384" y="6468977"/>
            <a:ext cx="3600000" cy="252000"/>
          </a:xfrm>
          <a:prstGeom prst="rect">
            <a:avLst/>
          </a:prstGeom>
        </p:spPr>
        <p:txBody>
          <a:bodyPr/>
          <a:lstStyle/>
          <a:p>
            <a:r>
              <a:rPr lang="fr-FR"/>
              <a:t>document à usage interne - à ne pas diffuser</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3" name="Espace réservé du graphique 2">
            <a:extLst>
              <a:ext uri="{FF2B5EF4-FFF2-40B4-BE49-F238E27FC236}">
                <a16:creationId xmlns:a16="http://schemas.microsoft.com/office/drawing/2014/main" id="{AF9A3C22-3C1C-4AB4-AE8B-6FF1AE085C3A}"/>
              </a:ext>
            </a:extLst>
          </p:cNvPr>
          <p:cNvSpPr>
            <a:spLocks noGrp="1"/>
          </p:cNvSpPr>
          <p:nvPr>
            <p:ph type="chart" sz="quarter" idx="13"/>
          </p:nvPr>
        </p:nvSpPr>
        <p:spPr>
          <a:xfrm>
            <a:off x="632383" y="1513679"/>
            <a:ext cx="5220000" cy="4320000"/>
          </a:xfrm>
        </p:spPr>
        <p:txBody>
          <a:bodyPr/>
          <a:lstStyle>
            <a:lvl1pPr>
              <a:defRPr sz="1400" b="0">
                <a:solidFill>
                  <a:schemeClr val="tx1"/>
                </a:solidFill>
              </a:defRPr>
            </a:lvl1pPr>
          </a:lstStyle>
          <a:p>
            <a:r>
              <a:rPr lang="fr-FR"/>
              <a:t>Cliquez sur l'icône pour ajouter un graphique</a:t>
            </a:r>
          </a:p>
        </p:txBody>
      </p:sp>
      <p:sp>
        <p:nvSpPr>
          <p:cNvPr id="15" name="Espace réservé du graphique 2">
            <a:extLst>
              <a:ext uri="{FF2B5EF4-FFF2-40B4-BE49-F238E27FC236}">
                <a16:creationId xmlns:a16="http://schemas.microsoft.com/office/drawing/2014/main" id="{D1657746-3B4A-4AF9-AC3F-383BEF5BA0BD}"/>
              </a:ext>
            </a:extLst>
          </p:cNvPr>
          <p:cNvSpPr>
            <a:spLocks noGrp="1"/>
          </p:cNvSpPr>
          <p:nvPr>
            <p:ph type="chart" sz="quarter" idx="14"/>
          </p:nvPr>
        </p:nvSpPr>
        <p:spPr>
          <a:xfrm>
            <a:off x="6212382" y="1513679"/>
            <a:ext cx="5220000" cy="4320000"/>
          </a:xfrm>
        </p:spPr>
        <p:txBody>
          <a:bodyPr/>
          <a:lstStyle>
            <a:lvl1pPr>
              <a:defRPr sz="1400" b="0">
                <a:solidFill>
                  <a:schemeClr val="tx1"/>
                </a:solidFill>
              </a:defRPr>
            </a:lvl1pPr>
          </a:lstStyle>
          <a:p>
            <a:r>
              <a:rPr lang="fr-FR"/>
              <a:t>Cliquez sur l'icône pour ajouter un graphique</a:t>
            </a:r>
          </a:p>
        </p:txBody>
      </p:sp>
      <p:sp>
        <p:nvSpPr>
          <p:cNvPr id="2" name="Titre 1">
            <a:extLst>
              <a:ext uri="{FF2B5EF4-FFF2-40B4-BE49-F238E27FC236}">
                <a16:creationId xmlns:a16="http://schemas.microsoft.com/office/drawing/2014/main" id="{067C7065-2EF0-49F8-8E49-46885E9383AC}"/>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41450908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e + photo avec encadré contour rouge">
    <p:spTree>
      <p:nvGrpSpPr>
        <p:cNvPr id="1" name=""/>
        <p:cNvGrpSpPr/>
        <p:nvPr/>
      </p:nvGrpSpPr>
      <p:grpSpPr>
        <a:xfrm>
          <a:off x="0" y="0"/>
          <a:ext cx="0" cy="0"/>
          <a:chOff x="0" y="0"/>
          <a:chExt cx="0" cy="0"/>
        </a:xfrm>
      </p:grpSpPr>
      <p:sp>
        <p:nvSpPr>
          <p:cNvPr id="15" name="Espace réservé pour une image  2">
            <a:extLst>
              <a:ext uri="{FF2B5EF4-FFF2-40B4-BE49-F238E27FC236}">
                <a16:creationId xmlns:a16="http://schemas.microsoft.com/office/drawing/2014/main" id="{6FAD1E3E-5599-4855-8130-D4E378824462}"/>
              </a:ext>
            </a:extLst>
          </p:cNvPr>
          <p:cNvSpPr>
            <a:spLocks noGrp="1"/>
          </p:cNvSpPr>
          <p:nvPr>
            <p:ph type="pic" idx="14"/>
          </p:nvPr>
        </p:nvSpPr>
        <p:spPr>
          <a:xfrm>
            <a:off x="6945406" y="1513680"/>
            <a:ext cx="4377439" cy="3165896"/>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57600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B19C6A84-6805-424B-9CB0-C2F5E39AD095}" type="datetime4">
              <a:rPr lang="fr-FR" smtClean="0"/>
              <a:t>30 septembre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a:xfrm>
            <a:off x="632384" y="6468977"/>
            <a:ext cx="3600000" cy="252000"/>
          </a:xfrm>
          <a:prstGeom prst="rect">
            <a:avLst/>
          </a:prstGeom>
        </p:spPr>
        <p:txBody>
          <a:bodyPr/>
          <a:lstStyle/>
          <a:p>
            <a:r>
              <a:rPr lang="fr-FR"/>
              <a:t>document à usage interne - à ne pas diffuser</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14FEF8AE-852D-4D67-B2DF-EB296BAF5A78}"/>
              </a:ext>
            </a:extLst>
          </p:cNvPr>
          <p:cNvSpPr>
            <a:spLocks noGrp="1"/>
          </p:cNvSpPr>
          <p:nvPr>
            <p:ph type="title"/>
          </p:nvPr>
        </p:nvSpPr>
        <p:spPr/>
        <p:txBody>
          <a:bodyPr/>
          <a:lstStyle/>
          <a:p>
            <a:r>
              <a:rPr lang="fr-FR"/>
              <a:t>Modifiez le style du titre</a:t>
            </a:r>
          </a:p>
        </p:txBody>
      </p:sp>
      <p:sp>
        <p:nvSpPr>
          <p:cNvPr id="13" name="Espace réservé du texte 12">
            <a:extLst>
              <a:ext uri="{FF2B5EF4-FFF2-40B4-BE49-F238E27FC236}">
                <a16:creationId xmlns:a16="http://schemas.microsoft.com/office/drawing/2014/main" id="{46518E20-988A-46F9-8273-DC874CD2DD97}"/>
              </a:ext>
            </a:extLst>
          </p:cNvPr>
          <p:cNvSpPr>
            <a:spLocks noGrp="1" noChangeAspect="1"/>
          </p:cNvSpPr>
          <p:nvPr>
            <p:ph type="body" sz="quarter" idx="15" hasCustomPrompt="1"/>
          </p:nvPr>
        </p:nvSpPr>
        <p:spPr>
          <a:xfrm>
            <a:off x="8138689" y="3780766"/>
            <a:ext cx="3496306" cy="2107376"/>
          </a:xfrm>
          <a:custGeom>
            <a:avLst/>
            <a:gdLst>
              <a:gd name="connsiteX0" fmla="*/ 8442 w 3496306"/>
              <a:gd name="connsiteY0" fmla="*/ 0 h 2107376"/>
              <a:gd name="connsiteX1" fmla="*/ 8789 w 3496306"/>
              <a:gd name="connsiteY1" fmla="*/ 0 h 2107376"/>
              <a:gd name="connsiteX2" fmla="*/ 3493846 w 3496306"/>
              <a:gd name="connsiteY2" fmla="*/ 0 h 2107376"/>
              <a:gd name="connsiteX3" fmla="*/ 3496306 w 3496306"/>
              <a:gd name="connsiteY3" fmla="*/ 8430 h 2107376"/>
              <a:gd name="connsiteX4" fmla="*/ 3496306 w 3496306"/>
              <a:gd name="connsiteY4" fmla="*/ 1999877 h 2107376"/>
              <a:gd name="connsiteX5" fmla="*/ 3487171 w 3496306"/>
              <a:gd name="connsiteY5" fmla="*/ 2008659 h 2107376"/>
              <a:gd name="connsiteX6" fmla="*/ 1791889 w 3496306"/>
              <a:gd name="connsiteY6" fmla="*/ 2008659 h 2107376"/>
              <a:gd name="connsiteX7" fmla="*/ 1782758 w 3496306"/>
              <a:gd name="connsiteY7" fmla="*/ 2017790 h 2107376"/>
              <a:gd name="connsiteX8" fmla="*/ 1782758 w 3496306"/>
              <a:gd name="connsiteY8" fmla="*/ 2098232 h 2107376"/>
              <a:gd name="connsiteX9" fmla="*/ 1773626 w 3496306"/>
              <a:gd name="connsiteY9" fmla="*/ 2107368 h 2107376"/>
              <a:gd name="connsiteX10" fmla="*/ 9143 w 3496306"/>
              <a:gd name="connsiteY10" fmla="*/ 2107368 h 2107376"/>
              <a:gd name="connsiteX11" fmla="*/ 8 w 3496306"/>
              <a:gd name="connsiteY11" fmla="*/ 2098937 h 2107376"/>
              <a:gd name="connsiteX12" fmla="*/ 8 w 3496306"/>
              <a:gd name="connsiteY12" fmla="*/ 2098232 h 2107376"/>
              <a:gd name="connsiteX13" fmla="*/ 8 w 3496306"/>
              <a:gd name="connsiteY13" fmla="*/ 9131 h 2107376"/>
              <a:gd name="connsiteX14" fmla="*/ 8442 w 3496306"/>
              <a:gd name="connsiteY14" fmla="*/ 0 h 2107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2107376">
                <a:moveTo>
                  <a:pt x="8442" y="0"/>
                </a:moveTo>
                <a:cubicBezTo>
                  <a:pt x="8546" y="0"/>
                  <a:pt x="8686" y="0"/>
                  <a:pt x="8789" y="0"/>
                </a:cubicBezTo>
                <a:lnTo>
                  <a:pt x="3493846" y="0"/>
                </a:lnTo>
                <a:cubicBezTo>
                  <a:pt x="3493846" y="0"/>
                  <a:pt x="3496306" y="3511"/>
                  <a:pt x="3496306" y="8430"/>
                </a:cubicBezTo>
                <a:lnTo>
                  <a:pt x="3496306" y="1999877"/>
                </a:lnTo>
                <a:cubicBezTo>
                  <a:pt x="3496130" y="2004793"/>
                  <a:pt x="3492091" y="2008659"/>
                  <a:pt x="3487171" y="2008659"/>
                </a:cubicBezTo>
                <a:lnTo>
                  <a:pt x="1791889" y="2008659"/>
                </a:lnTo>
                <a:cubicBezTo>
                  <a:pt x="1786833" y="2008659"/>
                  <a:pt x="1782758" y="2012734"/>
                  <a:pt x="1782758" y="2017790"/>
                </a:cubicBezTo>
                <a:lnTo>
                  <a:pt x="1782758" y="2098232"/>
                </a:lnTo>
                <a:cubicBezTo>
                  <a:pt x="1782758" y="2103292"/>
                  <a:pt x="1778683" y="2107368"/>
                  <a:pt x="1773626" y="2107368"/>
                </a:cubicBezTo>
                <a:lnTo>
                  <a:pt x="9143" y="2107368"/>
                </a:lnTo>
                <a:cubicBezTo>
                  <a:pt x="4293" y="2107578"/>
                  <a:pt x="222" y="2103783"/>
                  <a:pt x="8" y="2098937"/>
                </a:cubicBezTo>
                <a:lnTo>
                  <a:pt x="8" y="2098232"/>
                </a:lnTo>
                <a:lnTo>
                  <a:pt x="8" y="9131"/>
                </a:lnTo>
                <a:cubicBezTo>
                  <a:pt x="-202" y="4285"/>
                  <a:pt x="3593" y="210"/>
                  <a:pt x="8442" y="0"/>
                </a:cubicBezTo>
                <a:close/>
              </a:path>
            </a:pathLst>
          </a:custGeom>
          <a:solidFill>
            <a:schemeClr val="bg1"/>
          </a:solidFill>
          <a:ln w="15240">
            <a:solidFill>
              <a:schemeClr val="tx2"/>
            </a:solidFill>
          </a:ln>
        </p:spPr>
        <p:txBody>
          <a:bodyPr wrap="square" lIns="342000" tIns="252000" rIns="342000" bIns="25200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p:txBody>
      </p:sp>
    </p:spTree>
    <p:extLst>
      <p:ext uri="{BB962C8B-B14F-4D97-AF65-F5344CB8AC3E}">
        <p14:creationId xmlns:p14="http://schemas.microsoft.com/office/powerpoint/2010/main" val="36297896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hrase en exergue">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B3B4BAB-2BFB-4220-B06B-DF9CED43EA87}" type="datetime4">
              <a:rPr lang="fr-FR" smtClean="0"/>
              <a:t>30 septembre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a:xfrm>
            <a:off x="632384" y="6468977"/>
            <a:ext cx="3600000" cy="252000"/>
          </a:xfrm>
          <a:prstGeom prst="rect">
            <a:avLst/>
          </a:prstGeom>
        </p:spPr>
        <p:txBody>
          <a:bodyPr/>
          <a:lstStyle/>
          <a:p>
            <a:r>
              <a:rPr lang="fr-FR"/>
              <a:t>document à usage interne - à ne pas diffuser</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6" name="Espace réservé du texte 25">
            <a:extLst>
              <a:ext uri="{FF2B5EF4-FFF2-40B4-BE49-F238E27FC236}">
                <a16:creationId xmlns:a16="http://schemas.microsoft.com/office/drawing/2014/main" id="{8F9FECD5-D2CD-47A0-9E84-8699C653053F}"/>
              </a:ext>
            </a:extLst>
          </p:cNvPr>
          <p:cNvSpPr>
            <a:spLocks noGrp="1"/>
          </p:cNvSpPr>
          <p:nvPr>
            <p:ph type="body" sz="quarter" idx="16"/>
          </p:nvPr>
        </p:nvSpPr>
        <p:spPr>
          <a:xfrm>
            <a:off x="6271200" y="3110400"/>
            <a:ext cx="5162400" cy="2944800"/>
          </a:xfrm>
        </p:spPr>
        <p:txBody>
          <a:bodyPr/>
          <a:lstStyle>
            <a:lvl1pPr>
              <a:defRPr sz="1600">
                <a:solidFill>
                  <a:schemeClr val="tx2"/>
                </a:solidFill>
              </a:defRPr>
            </a:lvl1pPr>
            <a:lvl2pPr>
              <a:spcBef>
                <a:spcPts val="1300"/>
              </a:spcBef>
              <a:defRPr sz="1400">
                <a:solidFill>
                  <a:schemeClr val="tx1"/>
                </a:solidFill>
              </a:defRPr>
            </a:lvl2pPr>
          </a:lstStyle>
          <a:p>
            <a:pPr lvl="0"/>
            <a:r>
              <a:rPr lang="fr-FR"/>
              <a:t>Modifier les styles du texte du masque</a:t>
            </a:r>
          </a:p>
          <a:p>
            <a:pPr lvl="1"/>
            <a:r>
              <a:rPr lang="fr-FR"/>
              <a:t>Deuxième niveau</a:t>
            </a:r>
          </a:p>
        </p:txBody>
      </p:sp>
      <p:sp>
        <p:nvSpPr>
          <p:cNvPr id="28" name="Espace réservé du texte 27">
            <a:extLst>
              <a:ext uri="{FF2B5EF4-FFF2-40B4-BE49-F238E27FC236}">
                <a16:creationId xmlns:a16="http://schemas.microsoft.com/office/drawing/2014/main" id="{C7A3B5D7-E549-4343-BDFB-DD2FE8966B89}"/>
              </a:ext>
            </a:extLst>
          </p:cNvPr>
          <p:cNvSpPr>
            <a:spLocks noGrp="1"/>
          </p:cNvSpPr>
          <p:nvPr>
            <p:ph type="body" sz="quarter" idx="17"/>
          </p:nvPr>
        </p:nvSpPr>
        <p:spPr>
          <a:xfrm>
            <a:off x="632382" y="5768972"/>
            <a:ext cx="5318919" cy="288000"/>
          </a:xfrm>
        </p:spPr>
        <p:txBody>
          <a:bodyPr/>
          <a:lstStyle>
            <a:lvl1pPr>
              <a:defRPr sz="1100" b="0">
                <a:solidFill>
                  <a:schemeClr val="tx1"/>
                </a:solidFill>
              </a:defRPr>
            </a:lvl1pPr>
          </a:lstStyle>
          <a:p>
            <a:pPr lvl="0"/>
            <a:r>
              <a:rPr lang="fr-FR"/>
              <a:t>Modifier les styles du texte du masque</a:t>
            </a:r>
          </a:p>
        </p:txBody>
      </p:sp>
      <p:sp>
        <p:nvSpPr>
          <p:cNvPr id="25" name="Espace réservé du texte 24">
            <a:extLst>
              <a:ext uri="{FF2B5EF4-FFF2-40B4-BE49-F238E27FC236}">
                <a16:creationId xmlns:a16="http://schemas.microsoft.com/office/drawing/2014/main" id="{0E112B98-71A1-4A35-ADDC-DA25394AF018}"/>
              </a:ext>
            </a:extLst>
          </p:cNvPr>
          <p:cNvSpPr>
            <a:spLocks noGrp="1" noChangeAspect="1"/>
          </p:cNvSpPr>
          <p:nvPr>
            <p:ph type="body" sz="quarter" idx="15" hasCustomPrompt="1"/>
          </p:nvPr>
        </p:nvSpPr>
        <p:spPr>
          <a:xfrm>
            <a:off x="4688643" y="1976308"/>
            <a:ext cx="5386109" cy="780395"/>
          </a:xfrm>
          <a:custGeom>
            <a:avLst/>
            <a:gdLst>
              <a:gd name="connsiteX0" fmla="*/ 0 w 5386109"/>
              <a:gd name="connsiteY0" fmla="*/ 0 h 780395"/>
              <a:gd name="connsiteX1" fmla="*/ 5386109 w 5386109"/>
              <a:gd name="connsiteY1" fmla="*/ 0 h 780395"/>
              <a:gd name="connsiteX2" fmla="*/ 5386109 w 5386109"/>
              <a:gd name="connsiteY2" fmla="*/ 719512 h 780395"/>
              <a:gd name="connsiteX3" fmla="*/ 1262395 w 5386109"/>
              <a:gd name="connsiteY3" fmla="*/ 714748 h 780395"/>
              <a:gd name="connsiteX4" fmla="*/ 1262395 w 5386109"/>
              <a:gd name="connsiteY4" fmla="*/ 780395 h 780395"/>
              <a:gd name="connsiteX5" fmla="*/ 0 w 5386109"/>
              <a:gd name="connsiteY5" fmla="*/ 780395 h 780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6109" h="780395">
                <a:moveTo>
                  <a:pt x="0" y="0"/>
                </a:moveTo>
                <a:lnTo>
                  <a:pt x="5386109" y="0"/>
                </a:lnTo>
                <a:cubicBezTo>
                  <a:pt x="5386109" y="239837"/>
                  <a:pt x="5386109" y="479674"/>
                  <a:pt x="5386109" y="719512"/>
                </a:cubicBezTo>
                <a:lnTo>
                  <a:pt x="1262395" y="714748"/>
                </a:lnTo>
                <a:lnTo>
                  <a:pt x="1262395" y="780395"/>
                </a:lnTo>
                <a:lnTo>
                  <a:pt x="0" y="780395"/>
                </a:lnTo>
                <a:close/>
              </a:path>
            </a:pathLst>
          </a:custGeom>
          <a:solidFill>
            <a:schemeClr val="tx2"/>
          </a:solidFill>
        </p:spPr>
        <p:txBody>
          <a:bodyPr wrap="square" lIns="288000" tIns="144000" rIns="144000" bIns="72000">
            <a:noAutofit/>
          </a:bodyPr>
          <a:lstStyle>
            <a:lvl1pPr>
              <a:defRPr sz="2700">
                <a:solidFill>
                  <a:schemeClr val="bg1"/>
                </a:solidFill>
              </a:defRPr>
            </a:lvl1pPr>
          </a:lstStyle>
          <a:p>
            <a:pPr lvl="0"/>
            <a:r>
              <a:rPr lang="fr-FR"/>
              <a:t>Modifier le texte du masque</a:t>
            </a:r>
          </a:p>
        </p:txBody>
      </p:sp>
    </p:spTree>
    <p:extLst>
      <p:ext uri="{BB962C8B-B14F-4D97-AF65-F5344CB8AC3E}">
        <p14:creationId xmlns:p14="http://schemas.microsoft.com/office/powerpoint/2010/main" val="39785342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hiffres clés avec contour rouge">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3829844"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B3B4BAB-2BFB-4220-B06B-DF9CED43EA87}" type="datetime4">
              <a:rPr lang="fr-FR" smtClean="0"/>
              <a:t>30 septembre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a:xfrm>
            <a:off x="632384" y="6468977"/>
            <a:ext cx="3600000" cy="252000"/>
          </a:xfrm>
          <a:prstGeom prst="rect">
            <a:avLst/>
          </a:prstGeom>
        </p:spPr>
        <p:txBody>
          <a:bodyPr/>
          <a:lstStyle/>
          <a:p>
            <a:r>
              <a:rPr lang="fr-FR"/>
              <a:t>document à usage interne - à ne pas diffuser</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8" name="Espace réservé du texte 27">
            <a:extLst>
              <a:ext uri="{FF2B5EF4-FFF2-40B4-BE49-F238E27FC236}">
                <a16:creationId xmlns:a16="http://schemas.microsoft.com/office/drawing/2014/main" id="{8E6E579D-E46A-495C-8F9A-5D16B776AA0F}"/>
              </a:ext>
            </a:extLst>
          </p:cNvPr>
          <p:cNvSpPr>
            <a:spLocks noGrp="1" noChangeAspect="1"/>
          </p:cNvSpPr>
          <p:nvPr>
            <p:ph type="body" sz="quarter" idx="13" hasCustomPrompt="1"/>
          </p:nvPr>
        </p:nvSpPr>
        <p:spPr>
          <a:xfrm>
            <a:off x="5288754"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2 w 1359695"/>
              <a:gd name="connsiteY3" fmla="*/ 1303885 h 1359695"/>
              <a:gd name="connsiteX4" fmla="*/ 679902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2" y="1303885"/>
                </a:lnTo>
                <a:lnTo>
                  <a:pt x="679902"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30" name="Espace réservé du texte 29">
            <a:extLst>
              <a:ext uri="{FF2B5EF4-FFF2-40B4-BE49-F238E27FC236}">
                <a16:creationId xmlns:a16="http://schemas.microsoft.com/office/drawing/2014/main" id="{55934B5D-1360-4A1E-899C-866478C979F1}"/>
              </a:ext>
            </a:extLst>
          </p:cNvPr>
          <p:cNvSpPr>
            <a:spLocks noGrp="1" noChangeAspect="1"/>
          </p:cNvSpPr>
          <p:nvPr>
            <p:ph type="body" sz="quarter" idx="16" hasCustomPrompt="1"/>
          </p:nvPr>
        </p:nvSpPr>
        <p:spPr>
          <a:xfrm>
            <a:off x="7558377"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1 w 1359695"/>
              <a:gd name="connsiteY3" fmla="*/ 1303885 h 1359695"/>
              <a:gd name="connsiteX4" fmla="*/ 679901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1" y="1303885"/>
                </a:lnTo>
                <a:lnTo>
                  <a:pt x="679901"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17" name="Espace réservé du texte 29">
            <a:extLst>
              <a:ext uri="{FF2B5EF4-FFF2-40B4-BE49-F238E27FC236}">
                <a16:creationId xmlns:a16="http://schemas.microsoft.com/office/drawing/2014/main" id="{6E3C987E-C3E6-4465-873A-75DDEAAD7FCF}"/>
              </a:ext>
            </a:extLst>
          </p:cNvPr>
          <p:cNvSpPr>
            <a:spLocks noGrp="1" noChangeAspect="1"/>
          </p:cNvSpPr>
          <p:nvPr>
            <p:ph type="body" sz="quarter" idx="17" hasCustomPrompt="1"/>
          </p:nvPr>
        </p:nvSpPr>
        <p:spPr>
          <a:xfrm>
            <a:off x="9828000"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1 w 1359695"/>
              <a:gd name="connsiteY3" fmla="*/ 1303885 h 1359695"/>
              <a:gd name="connsiteX4" fmla="*/ 679901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1" y="1303885"/>
                </a:lnTo>
                <a:lnTo>
                  <a:pt x="679901"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8" name="Espace réservé du texte 7">
            <a:extLst>
              <a:ext uri="{FF2B5EF4-FFF2-40B4-BE49-F238E27FC236}">
                <a16:creationId xmlns:a16="http://schemas.microsoft.com/office/drawing/2014/main" id="{A162F265-9EF3-40DF-906A-240720E98DEE}"/>
              </a:ext>
            </a:extLst>
          </p:cNvPr>
          <p:cNvSpPr>
            <a:spLocks noGrp="1"/>
          </p:cNvSpPr>
          <p:nvPr>
            <p:ph type="body" sz="quarter" idx="18"/>
          </p:nvPr>
        </p:nvSpPr>
        <p:spPr>
          <a:xfrm>
            <a:off x="5194800" y="4014000"/>
            <a:ext cx="6237582" cy="2080800"/>
          </a:xfrm>
        </p:spPr>
        <p:txBody>
          <a:bodyPr/>
          <a:lstStyle>
            <a:lvl1pPr>
              <a:defRPr sz="1600">
                <a:solidFill>
                  <a:schemeClr val="tx2"/>
                </a:solidFill>
              </a:defRPr>
            </a:lvl1pPr>
            <a:lvl2pPr>
              <a:spcBef>
                <a:spcPts val="1300"/>
              </a:spcBef>
              <a:defRPr sz="1400">
                <a:solidFill>
                  <a:schemeClr val="tx1"/>
                </a:solidFill>
              </a:defRPr>
            </a:lvl2pPr>
          </a:lstStyle>
          <a:p>
            <a:pPr lvl="0"/>
            <a:r>
              <a:rPr lang="fr-FR"/>
              <a:t>Modifier les styles du texte du masque</a:t>
            </a:r>
          </a:p>
          <a:p>
            <a:pPr lvl="1"/>
            <a:r>
              <a:rPr lang="fr-FR"/>
              <a:t>Deuxième niveau</a:t>
            </a:r>
          </a:p>
        </p:txBody>
      </p:sp>
      <p:sp>
        <p:nvSpPr>
          <p:cNvPr id="12" name="Espace réservé du texte 11">
            <a:extLst>
              <a:ext uri="{FF2B5EF4-FFF2-40B4-BE49-F238E27FC236}">
                <a16:creationId xmlns:a16="http://schemas.microsoft.com/office/drawing/2014/main" id="{CCA036E1-36E4-4C68-9C91-D301C8F93ACF}"/>
              </a:ext>
            </a:extLst>
          </p:cNvPr>
          <p:cNvSpPr>
            <a:spLocks noGrp="1"/>
          </p:cNvSpPr>
          <p:nvPr>
            <p:ph type="body" sz="quarter" idx="19"/>
          </p:nvPr>
        </p:nvSpPr>
        <p:spPr>
          <a:xfrm>
            <a:off x="633600" y="5770800"/>
            <a:ext cx="3938401" cy="324000"/>
          </a:xfrm>
        </p:spPr>
        <p:txBody>
          <a:bodyPr/>
          <a:lstStyle>
            <a:lvl1pPr>
              <a:defRPr sz="1100" b="0">
                <a:solidFill>
                  <a:schemeClr val="tx1"/>
                </a:solidFill>
              </a:defRPr>
            </a:lvl1pPr>
          </a:lstStyle>
          <a:p>
            <a:pPr lvl="0"/>
            <a:r>
              <a:rPr lang="fr-FR"/>
              <a:t>Modifier les styles du texte du masque</a:t>
            </a:r>
          </a:p>
        </p:txBody>
      </p:sp>
    </p:spTree>
    <p:extLst>
      <p:ext uri="{BB962C8B-B14F-4D97-AF65-F5344CB8AC3E}">
        <p14:creationId xmlns:p14="http://schemas.microsoft.com/office/powerpoint/2010/main" val="3822452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hiffres clés avec aplat gris">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3829844"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B3B4BAB-2BFB-4220-B06B-DF9CED43EA87}" type="datetime4">
              <a:rPr lang="fr-FR" smtClean="0"/>
              <a:t>30 septembre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a:xfrm>
            <a:off x="632384" y="6468977"/>
            <a:ext cx="3600000" cy="252000"/>
          </a:xfrm>
          <a:prstGeom prst="rect">
            <a:avLst/>
          </a:prstGeom>
        </p:spPr>
        <p:txBody>
          <a:bodyPr/>
          <a:lstStyle/>
          <a:p>
            <a:r>
              <a:rPr lang="fr-FR"/>
              <a:t>document à usage interne - à ne pas diffuser</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4" name="Espace réservé du texte 23">
            <a:extLst>
              <a:ext uri="{FF2B5EF4-FFF2-40B4-BE49-F238E27FC236}">
                <a16:creationId xmlns:a16="http://schemas.microsoft.com/office/drawing/2014/main" id="{6E2D4FDB-D783-412B-9295-5544C396C8E1}"/>
              </a:ext>
            </a:extLst>
          </p:cNvPr>
          <p:cNvSpPr>
            <a:spLocks noGrp="1" noChangeAspect="1"/>
          </p:cNvSpPr>
          <p:nvPr>
            <p:ph type="body" sz="quarter" idx="13" hasCustomPrompt="1"/>
          </p:nvPr>
        </p:nvSpPr>
        <p:spPr>
          <a:xfrm>
            <a:off x="5292333" y="1847239"/>
            <a:ext cx="2023532" cy="1710348"/>
          </a:xfrm>
          <a:custGeom>
            <a:avLst/>
            <a:gdLst>
              <a:gd name="connsiteX0" fmla="*/ 0 w 2023532"/>
              <a:gd name="connsiteY0" fmla="*/ 0 h 1710348"/>
              <a:gd name="connsiteX1" fmla="*/ 1953344 w 2023532"/>
              <a:gd name="connsiteY1" fmla="*/ 0 h 1710348"/>
              <a:gd name="connsiteX2" fmla="*/ 1956132 w 2023532"/>
              <a:gd name="connsiteY2" fmla="*/ 0 h 1710348"/>
              <a:gd name="connsiteX3" fmla="*/ 1956132 w 2023532"/>
              <a:gd name="connsiteY3" fmla="*/ 889001 h 1710348"/>
              <a:gd name="connsiteX4" fmla="*/ 2023532 w 2023532"/>
              <a:gd name="connsiteY4" fmla="*/ 889001 h 1710348"/>
              <a:gd name="connsiteX5" fmla="*/ 2023532 w 2023532"/>
              <a:gd name="connsiteY5" fmla="*/ 1710348 h 1710348"/>
              <a:gd name="connsiteX6" fmla="*/ 1956132 w 2023532"/>
              <a:gd name="connsiteY6" fmla="*/ 1710348 h 1710348"/>
              <a:gd name="connsiteX7" fmla="*/ 0 w 2023532"/>
              <a:gd name="connsiteY7" fmla="*/ 1710348 h 1710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23532" h="1710348">
                <a:moveTo>
                  <a:pt x="0" y="0"/>
                </a:moveTo>
                <a:lnTo>
                  <a:pt x="1953344" y="0"/>
                </a:lnTo>
                <a:lnTo>
                  <a:pt x="1956132" y="0"/>
                </a:lnTo>
                <a:lnTo>
                  <a:pt x="1956132" y="889001"/>
                </a:lnTo>
                <a:lnTo>
                  <a:pt x="2023532" y="889001"/>
                </a:lnTo>
                <a:lnTo>
                  <a:pt x="2023532" y="1710348"/>
                </a:lnTo>
                <a:lnTo>
                  <a:pt x="1956132" y="1710348"/>
                </a:lnTo>
                <a:lnTo>
                  <a:pt x="0" y="1710348"/>
                </a:lnTo>
                <a:close/>
              </a:path>
            </a:pathLst>
          </a:custGeom>
          <a:solidFill>
            <a:schemeClr val="bg1">
              <a:lumMod val="95000"/>
            </a:schemeClr>
          </a:solidFill>
          <a:ln w="3175">
            <a:noFill/>
          </a:ln>
        </p:spPr>
        <p:txBody>
          <a:bodyPr wrap="square" lIns="180000" tIns="180000" rIns="180000" bIns="180000" anchor="t" anchorCtr="0">
            <a:noAutofit/>
          </a:bodyPr>
          <a:lstStyle>
            <a:lvl1pPr algn="ctr">
              <a:defRPr sz="5000">
                <a:solidFill>
                  <a:schemeClr val="tx2"/>
                </a:solidFill>
              </a:defRPr>
            </a:lvl1pPr>
            <a:lvl2pPr algn="l">
              <a:spcBef>
                <a:spcPts val="1100"/>
              </a:spcBef>
              <a:defRPr sz="1100" i="1">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25" name="Espace réservé du texte 24">
            <a:extLst>
              <a:ext uri="{FF2B5EF4-FFF2-40B4-BE49-F238E27FC236}">
                <a16:creationId xmlns:a16="http://schemas.microsoft.com/office/drawing/2014/main" id="{F4C1017C-CD78-41B9-AE8E-395E32A4184C}"/>
              </a:ext>
            </a:extLst>
          </p:cNvPr>
          <p:cNvSpPr>
            <a:spLocks noGrp="1" noChangeAspect="1"/>
          </p:cNvSpPr>
          <p:nvPr>
            <p:ph type="body" sz="quarter" idx="16" hasCustomPrompt="1"/>
          </p:nvPr>
        </p:nvSpPr>
        <p:spPr>
          <a:xfrm>
            <a:off x="7319161" y="1847239"/>
            <a:ext cx="2101067" cy="1710348"/>
          </a:xfrm>
          <a:custGeom>
            <a:avLst/>
            <a:gdLst>
              <a:gd name="connsiteX0" fmla="*/ 0 w 2101067"/>
              <a:gd name="connsiteY0" fmla="*/ 0 h 1710348"/>
              <a:gd name="connsiteX1" fmla="*/ 931317 w 2101067"/>
              <a:gd name="connsiteY1" fmla="*/ 0 h 1710348"/>
              <a:gd name="connsiteX2" fmla="*/ 2026320 w 2101067"/>
              <a:gd name="connsiteY2" fmla="*/ 0 h 1710348"/>
              <a:gd name="connsiteX3" fmla="*/ 2030880 w 2101067"/>
              <a:gd name="connsiteY3" fmla="*/ 0 h 1710348"/>
              <a:gd name="connsiteX4" fmla="*/ 2033541 w 2101067"/>
              <a:gd name="connsiteY4" fmla="*/ 0 h 1710348"/>
              <a:gd name="connsiteX5" fmla="*/ 2033541 w 2101067"/>
              <a:gd name="connsiteY5" fmla="*/ 889001 h 1710348"/>
              <a:gd name="connsiteX6" fmla="*/ 2101067 w 2101067"/>
              <a:gd name="connsiteY6" fmla="*/ 889001 h 1710348"/>
              <a:gd name="connsiteX7" fmla="*/ 2101067 w 2101067"/>
              <a:gd name="connsiteY7" fmla="*/ 1710348 h 1710348"/>
              <a:gd name="connsiteX8" fmla="*/ 2033541 w 2101067"/>
              <a:gd name="connsiteY8" fmla="*/ 1710348 h 1710348"/>
              <a:gd name="connsiteX9" fmla="*/ 2026320 w 2101067"/>
              <a:gd name="connsiteY9" fmla="*/ 1710348 h 1710348"/>
              <a:gd name="connsiteX10" fmla="*/ 931317 w 2101067"/>
              <a:gd name="connsiteY10" fmla="*/ 1710348 h 1710348"/>
              <a:gd name="connsiteX11" fmla="*/ 70188 w 2101067"/>
              <a:gd name="connsiteY11" fmla="*/ 1710348 h 1710348"/>
              <a:gd name="connsiteX12" fmla="*/ 70188 w 2101067"/>
              <a:gd name="connsiteY12" fmla="*/ 821474 h 1710348"/>
              <a:gd name="connsiteX13" fmla="*/ 0 w 2101067"/>
              <a:gd name="connsiteY13" fmla="*/ 821474 h 1710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01067" h="1710348">
                <a:moveTo>
                  <a:pt x="0" y="0"/>
                </a:moveTo>
                <a:lnTo>
                  <a:pt x="931317" y="0"/>
                </a:lnTo>
                <a:lnTo>
                  <a:pt x="2026320" y="0"/>
                </a:lnTo>
                <a:lnTo>
                  <a:pt x="2030880" y="0"/>
                </a:lnTo>
                <a:lnTo>
                  <a:pt x="2033541" y="0"/>
                </a:lnTo>
                <a:lnTo>
                  <a:pt x="2033541" y="889001"/>
                </a:lnTo>
                <a:lnTo>
                  <a:pt x="2101067" y="889001"/>
                </a:lnTo>
                <a:lnTo>
                  <a:pt x="2101067" y="1710348"/>
                </a:lnTo>
                <a:lnTo>
                  <a:pt x="2033541" y="1710348"/>
                </a:lnTo>
                <a:lnTo>
                  <a:pt x="2026320" y="1710348"/>
                </a:lnTo>
                <a:lnTo>
                  <a:pt x="931317" y="1710348"/>
                </a:lnTo>
                <a:lnTo>
                  <a:pt x="70188" y="1710348"/>
                </a:lnTo>
                <a:lnTo>
                  <a:pt x="70188" y="821474"/>
                </a:lnTo>
                <a:lnTo>
                  <a:pt x="0" y="821474"/>
                </a:lnTo>
                <a:close/>
              </a:path>
            </a:pathLst>
          </a:custGeom>
          <a:solidFill>
            <a:schemeClr val="bg1">
              <a:lumMod val="95000"/>
            </a:schemeClr>
          </a:solidFill>
          <a:ln w="3175">
            <a:noFill/>
          </a:ln>
        </p:spPr>
        <p:txBody>
          <a:bodyPr wrap="square" lIns="252000" tIns="180000" rIns="252000" bIns="180000" anchor="t" anchorCtr="0">
            <a:noAutofit/>
          </a:bodyPr>
          <a:lstStyle>
            <a:lvl1pPr algn="ctr">
              <a:defRPr sz="5000">
                <a:solidFill>
                  <a:schemeClr val="tx2"/>
                </a:solidFill>
              </a:defRPr>
            </a:lvl1pPr>
            <a:lvl2pPr algn="l">
              <a:spcBef>
                <a:spcPts val="1100"/>
              </a:spcBef>
              <a:defRPr sz="1100" i="1">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26" name="Espace réservé du texte 25">
            <a:extLst>
              <a:ext uri="{FF2B5EF4-FFF2-40B4-BE49-F238E27FC236}">
                <a16:creationId xmlns:a16="http://schemas.microsoft.com/office/drawing/2014/main" id="{4DAFB4CE-E8C3-4430-9B94-C9DB692A5BC7}"/>
              </a:ext>
            </a:extLst>
          </p:cNvPr>
          <p:cNvSpPr>
            <a:spLocks noGrp="1" noChangeAspect="1"/>
          </p:cNvSpPr>
          <p:nvPr>
            <p:ph type="body" sz="quarter" idx="17" hasCustomPrompt="1"/>
          </p:nvPr>
        </p:nvSpPr>
        <p:spPr>
          <a:xfrm>
            <a:off x="9423525" y="1847239"/>
            <a:ext cx="2026319" cy="1710348"/>
          </a:xfrm>
          <a:custGeom>
            <a:avLst/>
            <a:gdLst>
              <a:gd name="connsiteX0" fmla="*/ 0 w 2026319"/>
              <a:gd name="connsiteY0" fmla="*/ 0 h 1710348"/>
              <a:gd name="connsiteX1" fmla="*/ 2026319 w 2026319"/>
              <a:gd name="connsiteY1" fmla="*/ 0 h 1710348"/>
              <a:gd name="connsiteX2" fmla="*/ 2026319 w 2026319"/>
              <a:gd name="connsiteY2" fmla="*/ 1710348 h 1710348"/>
              <a:gd name="connsiteX3" fmla="*/ 70188 w 2026319"/>
              <a:gd name="connsiteY3" fmla="*/ 1710348 h 1710348"/>
              <a:gd name="connsiteX4" fmla="*/ 70188 w 2026319"/>
              <a:gd name="connsiteY4" fmla="*/ 821474 h 1710348"/>
              <a:gd name="connsiteX5" fmla="*/ 0 w 2026319"/>
              <a:gd name="connsiteY5" fmla="*/ 821474 h 1710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6319" h="1710348">
                <a:moveTo>
                  <a:pt x="0" y="0"/>
                </a:moveTo>
                <a:lnTo>
                  <a:pt x="2026319" y="0"/>
                </a:lnTo>
                <a:lnTo>
                  <a:pt x="2026319" y="1710348"/>
                </a:lnTo>
                <a:lnTo>
                  <a:pt x="70188" y="1710348"/>
                </a:lnTo>
                <a:lnTo>
                  <a:pt x="70188" y="821474"/>
                </a:lnTo>
                <a:lnTo>
                  <a:pt x="0" y="821474"/>
                </a:lnTo>
                <a:close/>
              </a:path>
            </a:pathLst>
          </a:custGeom>
          <a:solidFill>
            <a:schemeClr val="bg1">
              <a:lumMod val="95000"/>
            </a:schemeClr>
          </a:solidFill>
          <a:ln w="3175">
            <a:noFill/>
          </a:ln>
        </p:spPr>
        <p:txBody>
          <a:bodyPr wrap="square" lIns="252000" tIns="180000" rIns="252000" bIns="180000" anchor="t" anchorCtr="0">
            <a:noAutofit/>
          </a:bodyPr>
          <a:lstStyle>
            <a:lvl1pPr algn="ctr">
              <a:defRPr sz="5000">
                <a:solidFill>
                  <a:schemeClr val="tx2"/>
                </a:solidFill>
              </a:defRPr>
            </a:lvl1pPr>
            <a:lvl2pPr algn="l">
              <a:spcBef>
                <a:spcPts val="1100"/>
              </a:spcBef>
              <a:defRPr sz="1100" i="1">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8" name="Espace réservé du texte 7">
            <a:extLst>
              <a:ext uri="{FF2B5EF4-FFF2-40B4-BE49-F238E27FC236}">
                <a16:creationId xmlns:a16="http://schemas.microsoft.com/office/drawing/2014/main" id="{A162F265-9EF3-40DF-906A-240720E98DEE}"/>
              </a:ext>
            </a:extLst>
          </p:cNvPr>
          <p:cNvSpPr>
            <a:spLocks noGrp="1"/>
          </p:cNvSpPr>
          <p:nvPr>
            <p:ph type="body" sz="quarter" idx="18"/>
          </p:nvPr>
        </p:nvSpPr>
        <p:spPr>
          <a:xfrm>
            <a:off x="5194800" y="4014000"/>
            <a:ext cx="6237582" cy="2080800"/>
          </a:xfrm>
        </p:spPr>
        <p:txBody>
          <a:bodyPr/>
          <a:lstStyle>
            <a:lvl1pPr>
              <a:defRPr sz="1600">
                <a:solidFill>
                  <a:schemeClr val="tx2"/>
                </a:solidFill>
              </a:defRPr>
            </a:lvl1pPr>
            <a:lvl2pPr>
              <a:spcBef>
                <a:spcPts val="1300"/>
              </a:spcBef>
              <a:defRPr sz="1400"/>
            </a:lvl2pPr>
          </a:lstStyle>
          <a:p>
            <a:pPr lvl="0"/>
            <a:r>
              <a:rPr lang="fr-FR"/>
              <a:t>Modifier les styles du texte du masque</a:t>
            </a:r>
          </a:p>
          <a:p>
            <a:pPr lvl="1"/>
            <a:r>
              <a:rPr lang="fr-FR"/>
              <a:t>Deuxième niveau</a:t>
            </a:r>
          </a:p>
        </p:txBody>
      </p:sp>
      <p:sp>
        <p:nvSpPr>
          <p:cNvPr id="12" name="Espace réservé du texte 11">
            <a:extLst>
              <a:ext uri="{FF2B5EF4-FFF2-40B4-BE49-F238E27FC236}">
                <a16:creationId xmlns:a16="http://schemas.microsoft.com/office/drawing/2014/main" id="{CCA036E1-36E4-4C68-9C91-D301C8F93ACF}"/>
              </a:ext>
            </a:extLst>
          </p:cNvPr>
          <p:cNvSpPr>
            <a:spLocks noGrp="1"/>
          </p:cNvSpPr>
          <p:nvPr>
            <p:ph type="body" sz="quarter" idx="19"/>
          </p:nvPr>
        </p:nvSpPr>
        <p:spPr>
          <a:xfrm>
            <a:off x="633600" y="5770800"/>
            <a:ext cx="3938401" cy="324000"/>
          </a:xfrm>
        </p:spPr>
        <p:txBody>
          <a:bodyPr/>
          <a:lstStyle>
            <a:lvl1pPr>
              <a:defRPr sz="1100" b="0">
                <a:solidFill>
                  <a:schemeClr val="tx1"/>
                </a:solidFill>
              </a:defRPr>
            </a:lvl1pPr>
          </a:lstStyle>
          <a:p>
            <a:pPr lvl="0"/>
            <a:r>
              <a:rPr lang="fr-FR"/>
              <a:t>Modifier les styles du texte du masque</a:t>
            </a:r>
          </a:p>
        </p:txBody>
      </p:sp>
    </p:spTree>
    <p:extLst>
      <p:ext uri="{BB962C8B-B14F-4D97-AF65-F5344CB8AC3E}">
        <p14:creationId xmlns:p14="http://schemas.microsoft.com/office/powerpoint/2010/main" val="22060347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 encadrés avec aplat gris">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49D9D62C-DBC2-4333-8F9C-05C7AB945158}" type="datetime4">
              <a:rPr lang="fr-FR" smtClean="0"/>
              <a:t>30 septembre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a:xfrm>
            <a:off x="632384" y="6468977"/>
            <a:ext cx="3600000" cy="252000"/>
          </a:xfrm>
          <a:prstGeom prst="rect">
            <a:avLst/>
          </a:prstGeom>
        </p:spPr>
        <p:txBody>
          <a:bodyPr/>
          <a:lstStyle/>
          <a:p>
            <a:r>
              <a:rPr lang="fr-FR"/>
              <a:t>document à usage interne - à ne pas diffuser</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p>
            <a:r>
              <a:rPr lang="fr-FR"/>
              <a:t>Modifiez le style du titre</a:t>
            </a:r>
          </a:p>
        </p:txBody>
      </p:sp>
      <p:sp>
        <p:nvSpPr>
          <p:cNvPr id="19" name="Espace réservé du texte 18">
            <a:extLst>
              <a:ext uri="{FF2B5EF4-FFF2-40B4-BE49-F238E27FC236}">
                <a16:creationId xmlns:a16="http://schemas.microsoft.com/office/drawing/2014/main" id="{96E7308C-04C9-48C9-A1AA-CECB91DEC84F}"/>
              </a:ext>
            </a:extLst>
          </p:cNvPr>
          <p:cNvSpPr>
            <a:spLocks noGrp="1" noChangeAspect="1"/>
          </p:cNvSpPr>
          <p:nvPr>
            <p:ph type="body" sz="quarter" idx="13" hasCustomPrompt="1"/>
          </p:nvPr>
        </p:nvSpPr>
        <p:spPr>
          <a:xfrm>
            <a:off x="508636" y="2175987"/>
            <a:ext cx="5594158" cy="2982754"/>
          </a:xfrm>
          <a:custGeom>
            <a:avLst/>
            <a:gdLst>
              <a:gd name="connsiteX0" fmla="*/ 0 w 5594158"/>
              <a:gd name="connsiteY0" fmla="*/ 0 h 2982754"/>
              <a:gd name="connsiteX1" fmla="*/ 5594158 w 5594158"/>
              <a:gd name="connsiteY1" fmla="*/ 0 h 2982754"/>
              <a:gd name="connsiteX2" fmla="*/ 5594158 w 5594158"/>
              <a:gd name="connsiteY2" fmla="*/ 1451091 h 2982754"/>
              <a:gd name="connsiteX3" fmla="*/ 5513710 w 5594158"/>
              <a:gd name="connsiteY3" fmla="*/ 1451091 h 2982754"/>
              <a:gd name="connsiteX4" fmla="*/ 5513710 w 5594158"/>
              <a:gd name="connsiteY4" fmla="*/ 2982754 h 2982754"/>
              <a:gd name="connsiteX5" fmla="*/ 0 w 5594158"/>
              <a:gd name="connsiteY5" fmla="*/ 2982754 h 2982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94158" h="2982754">
                <a:moveTo>
                  <a:pt x="0" y="0"/>
                </a:moveTo>
                <a:lnTo>
                  <a:pt x="5594158" y="0"/>
                </a:lnTo>
                <a:lnTo>
                  <a:pt x="5594158" y="1451091"/>
                </a:lnTo>
                <a:lnTo>
                  <a:pt x="5513710" y="1451091"/>
                </a:lnTo>
                <a:lnTo>
                  <a:pt x="5513710" y="2982754"/>
                </a:lnTo>
                <a:lnTo>
                  <a:pt x="0" y="2982754"/>
                </a:lnTo>
                <a:close/>
              </a:path>
            </a:pathLst>
          </a:custGeom>
          <a:solidFill>
            <a:schemeClr val="bg1">
              <a:lumMod val="95000"/>
            </a:schemeClr>
          </a:solidFill>
        </p:spPr>
        <p:txBody>
          <a:bodyPr wrap="square" lIns="540000" tIns="540000" rIns="540000" bIns="540000">
            <a:noAutofit/>
          </a:bodyPr>
          <a:lstStyle>
            <a:lvl1pPr>
              <a:defRPr sz="1600">
                <a:solidFill>
                  <a:schemeClr val="tx1"/>
                </a:solidFill>
              </a:defRPr>
            </a:lvl1pPr>
            <a:lvl2pPr>
              <a:spcBef>
                <a:spcPts val="600"/>
              </a:spcBef>
              <a:defRPr sz="1400">
                <a:solidFill>
                  <a:schemeClr val="tx1"/>
                </a:solidFill>
              </a:defRPr>
            </a:lvl2pPr>
            <a:lvl3pPr>
              <a:spcBef>
                <a:spcPts val="600"/>
              </a:spcBef>
              <a:defRPr sz="1400">
                <a:solidFill>
                  <a:schemeClr val="tx1"/>
                </a:solidFill>
              </a:defRPr>
            </a:lvl3pPr>
            <a:lvl4pPr>
              <a:spcBef>
                <a:spcPts val="600"/>
              </a:spcBef>
              <a:defRPr sz="1200">
                <a:solidFill>
                  <a:schemeClr val="tx1"/>
                </a:solidFill>
              </a:defRPr>
            </a:lvl4pPr>
            <a:lvl5pPr>
              <a:spcBef>
                <a:spcPts val="6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0" name="Espace réservé du texte 19">
            <a:extLst>
              <a:ext uri="{FF2B5EF4-FFF2-40B4-BE49-F238E27FC236}">
                <a16:creationId xmlns:a16="http://schemas.microsoft.com/office/drawing/2014/main" id="{7B3AFC8C-852A-45CE-9871-A2C31B552FB4}"/>
              </a:ext>
            </a:extLst>
          </p:cNvPr>
          <p:cNvSpPr>
            <a:spLocks noGrp="1" noChangeAspect="1"/>
          </p:cNvSpPr>
          <p:nvPr>
            <p:ph type="body" sz="quarter" idx="14" hasCustomPrompt="1"/>
          </p:nvPr>
        </p:nvSpPr>
        <p:spPr>
          <a:xfrm>
            <a:off x="6118225" y="2175987"/>
            <a:ext cx="5565074" cy="2984401"/>
          </a:xfrm>
          <a:custGeom>
            <a:avLst/>
            <a:gdLst>
              <a:gd name="connsiteX0" fmla="*/ 80490 w 5565074"/>
              <a:gd name="connsiteY0" fmla="*/ 0 h 2984401"/>
              <a:gd name="connsiteX1" fmla="*/ 5565074 w 5565074"/>
              <a:gd name="connsiteY1" fmla="*/ 0 h 2984401"/>
              <a:gd name="connsiteX2" fmla="*/ 5565074 w 5565074"/>
              <a:gd name="connsiteY2" fmla="*/ 2984401 h 2984401"/>
              <a:gd name="connsiteX3" fmla="*/ 0 w 5565074"/>
              <a:gd name="connsiteY3" fmla="*/ 2984401 h 2984401"/>
              <a:gd name="connsiteX4" fmla="*/ 0 w 5565074"/>
              <a:gd name="connsiteY4" fmla="*/ 1532383 h 2984401"/>
              <a:gd name="connsiteX5" fmla="*/ 80490 w 5565074"/>
              <a:gd name="connsiteY5" fmla="*/ 1532383 h 298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65074" h="2984401">
                <a:moveTo>
                  <a:pt x="80490" y="0"/>
                </a:moveTo>
                <a:lnTo>
                  <a:pt x="5565074" y="0"/>
                </a:lnTo>
                <a:lnTo>
                  <a:pt x="5565074" y="2984401"/>
                </a:lnTo>
                <a:lnTo>
                  <a:pt x="0" y="2984401"/>
                </a:lnTo>
                <a:lnTo>
                  <a:pt x="0" y="1532383"/>
                </a:lnTo>
                <a:lnTo>
                  <a:pt x="80490" y="1532383"/>
                </a:lnTo>
                <a:close/>
              </a:path>
            </a:pathLst>
          </a:custGeom>
          <a:solidFill>
            <a:schemeClr val="bg1">
              <a:lumMod val="95000"/>
            </a:schemeClr>
          </a:solidFill>
        </p:spPr>
        <p:txBody>
          <a:bodyPr wrap="square" lIns="540000" tIns="540000" rIns="540000" bIns="540000">
            <a:noAutofit/>
          </a:bodyPr>
          <a:lstStyle>
            <a:lvl1pPr>
              <a:defRPr sz="1600">
                <a:solidFill>
                  <a:schemeClr val="tx1"/>
                </a:solidFill>
              </a:defRPr>
            </a:lvl1pPr>
            <a:lvl2pPr>
              <a:spcBef>
                <a:spcPts val="600"/>
              </a:spcBef>
              <a:defRPr sz="1400">
                <a:solidFill>
                  <a:schemeClr val="tx1"/>
                </a:solidFill>
              </a:defRPr>
            </a:lvl2pPr>
            <a:lvl3pPr>
              <a:spcBef>
                <a:spcPts val="600"/>
              </a:spcBef>
              <a:defRPr sz="1400">
                <a:solidFill>
                  <a:schemeClr val="tx1"/>
                </a:solidFill>
              </a:defRPr>
            </a:lvl3pPr>
            <a:lvl4pPr>
              <a:spcBef>
                <a:spcPts val="600"/>
              </a:spcBef>
              <a:defRPr sz="1200">
                <a:solidFill>
                  <a:schemeClr val="tx1"/>
                </a:solidFill>
              </a:defRPr>
            </a:lvl4pPr>
            <a:lvl5pPr>
              <a:spcBef>
                <a:spcPts val="6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9923552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 encadrés avec aplat gris">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49D9D62C-DBC2-4333-8F9C-05C7AB945158}" type="datetime4">
              <a:rPr lang="fr-FR" smtClean="0"/>
              <a:t>30 septembre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a:xfrm>
            <a:off x="632384" y="6468977"/>
            <a:ext cx="3600000" cy="252000"/>
          </a:xfrm>
          <a:prstGeom prst="rect">
            <a:avLst/>
          </a:prstGeom>
        </p:spPr>
        <p:txBody>
          <a:bodyPr/>
          <a:lstStyle/>
          <a:p>
            <a:r>
              <a:rPr lang="fr-FR"/>
              <a:t>document à usage interne - à ne pas diffuser</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a:xfrm>
            <a:off x="5734800" y="6477000"/>
            <a:ext cx="720000" cy="252000"/>
          </a:xfrm>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noChangeAspect="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p>
            <a:r>
              <a:rPr lang="fr-FR"/>
              <a:t>Modifiez le style du titre</a:t>
            </a:r>
          </a:p>
        </p:txBody>
      </p:sp>
      <p:sp>
        <p:nvSpPr>
          <p:cNvPr id="16" name="Espace réservé du texte 15">
            <a:extLst>
              <a:ext uri="{FF2B5EF4-FFF2-40B4-BE49-F238E27FC236}">
                <a16:creationId xmlns:a16="http://schemas.microsoft.com/office/drawing/2014/main" id="{4834394E-3A7D-42F4-B2A0-C3CADFAFD4FA}"/>
              </a:ext>
            </a:extLst>
          </p:cNvPr>
          <p:cNvSpPr>
            <a:spLocks noGrp="1" noChangeAspect="1"/>
          </p:cNvSpPr>
          <p:nvPr>
            <p:ph type="body" sz="quarter" idx="13" hasCustomPrompt="1"/>
          </p:nvPr>
        </p:nvSpPr>
        <p:spPr>
          <a:xfrm>
            <a:off x="776286" y="2175987"/>
            <a:ext cx="4838703" cy="1612310"/>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solidFill>
            <a:schemeClr val="bg1">
              <a:lumMod val="95000"/>
            </a:schemeClr>
          </a:solidFill>
        </p:spPr>
        <p:txBody>
          <a:bodyPr wrap="square" lIns="288000" tIns="288000" rIns="288000" bIns="288000">
            <a:noAutofit/>
          </a:bodyPr>
          <a:lstStyle>
            <a:lvl1pPr>
              <a:defRPr sz="160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3" name="Espace réservé du texte 22">
            <a:extLst>
              <a:ext uri="{FF2B5EF4-FFF2-40B4-BE49-F238E27FC236}">
                <a16:creationId xmlns:a16="http://schemas.microsoft.com/office/drawing/2014/main" id="{D8DA1BBA-3018-435C-AB99-6BEFBC686185}"/>
              </a:ext>
            </a:extLst>
          </p:cNvPr>
          <p:cNvSpPr>
            <a:spLocks noGrp="1" noChangeAspect="1"/>
          </p:cNvSpPr>
          <p:nvPr>
            <p:ph type="body" sz="quarter" idx="14" hasCustomPrompt="1"/>
          </p:nvPr>
        </p:nvSpPr>
        <p:spPr>
          <a:xfrm>
            <a:off x="776285" y="3823710"/>
            <a:ext cx="4838704" cy="1316366"/>
          </a:xfrm>
          <a:custGeom>
            <a:avLst/>
            <a:gdLst>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211887 w 4838704"/>
              <a:gd name="connsiteY8" fmla="*/ 1316366 h 1316934"/>
              <a:gd name="connsiteX9" fmla="*/ 0 w 4838704"/>
              <a:gd name="connsiteY9" fmla="*/ 1316366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0 w 4838704"/>
              <a:gd name="connsiteY8" fmla="*/ 1316366 h 1316934"/>
              <a:gd name="connsiteX9" fmla="*/ 0 w 4838704"/>
              <a:gd name="connsiteY9" fmla="*/ 0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0 w 4838704"/>
              <a:gd name="connsiteY7" fmla="*/ 1316366 h 1316934"/>
              <a:gd name="connsiteX8" fmla="*/ 0 w 4838704"/>
              <a:gd name="connsiteY8" fmla="*/ 0 h 1316934"/>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3728480 w 4838704"/>
              <a:gd name="connsiteY5" fmla="*/ 1316366 h 1316366"/>
              <a:gd name="connsiteX6" fmla="*/ 0 w 4838704"/>
              <a:gd name="connsiteY6" fmla="*/ 1316366 h 1316366"/>
              <a:gd name="connsiteX7" fmla="*/ 0 w 4838704"/>
              <a:gd name="connsiteY7" fmla="*/ 0 h 1316366"/>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0 w 4838704"/>
              <a:gd name="connsiteY5" fmla="*/ 1316366 h 1316366"/>
              <a:gd name="connsiteX6" fmla="*/ 0 w 4838704"/>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4" h="1316366">
                <a:moveTo>
                  <a:pt x="0" y="0"/>
                </a:moveTo>
                <a:lnTo>
                  <a:pt x="2379208" y="0"/>
                </a:lnTo>
                <a:lnTo>
                  <a:pt x="2379208" y="80159"/>
                </a:lnTo>
                <a:lnTo>
                  <a:pt x="4838704" y="80159"/>
                </a:lnTo>
                <a:lnTo>
                  <a:pt x="4838704" y="1316366"/>
                </a:lnTo>
                <a:lnTo>
                  <a:pt x="0" y="1316366"/>
                </a:lnTo>
                <a:lnTo>
                  <a:pt x="0" y="0"/>
                </a:lnTo>
                <a:close/>
              </a:path>
            </a:pathLst>
          </a:custGeom>
          <a:solidFill>
            <a:schemeClr val="bg1">
              <a:lumMod val="95000"/>
            </a:schemeClr>
          </a:solidFill>
        </p:spPr>
        <p:txBody>
          <a:bodyPr wrap="square" lIns="288000" tIns="288000" rIns="288000" bIns="288000">
            <a:noAutofit/>
          </a:bodyPr>
          <a:lstStyle>
            <a:lvl1pPr>
              <a:defRPr sz="1600" b="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8" name="Espace réservé du texte 17">
            <a:extLst>
              <a:ext uri="{FF2B5EF4-FFF2-40B4-BE49-F238E27FC236}">
                <a16:creationId xmlns:a16="http://schemas.microsoft.com/office/drawing/2014/main" id="{94C14EA3-7B7C-4923-87BE-AB6D5AD3B8D9}"/>
              </a:ext>
            </a:extLst>
          </p:cNvPr>
          <p:cNvSpPr>
            <a:spLocks noGrp="1" noChangeAspect="1"/>
          </p:cNvSpPr>
          <p:nvPr>
            <p:ph type="body" sz="quarter" idx="15" hasCustomPrompt="1"/>
          </p:nvPr>
        </p:nvSpPr>
        <p:spPr>
          <a:xfrm>
            <a:off x="6593679" y="2175987"/>
            <a:ext cx="4838703" cy="1612310"/>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solidFill>
            <a:schemeClr val="bg1">
              <a:lumMod val="95000"/>
            </a:schemeClr>
          </a:solidFill>
        </p:spPr>
        <p:txBody>
          <a:bodyPr wrap="square" lIns="288000" tIns="288000" rIns="288000" bIns="288000">
            <a:noAutofit/>
          </a:bodyPr>
          <a:lstStyle>
            <a:lvl1pPr>
              <a:defRPr sz="160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5" name="Espace réservé du texte 24">
            <a:extLst>
              <a:ext uri="{FF2B5EF4-FFF2-40B4-BE49-F238E27FC236}">
                <a16:creationId xmlns:a16="http://schemas.microsoft.com/office/drawing/2014/main" id="{D6505CAC-5BAE-439D-93F0-D2225BB61855}"/>
              </a:ext>
            </a:extLst>
          </p:cNvPr>
          <p:cNvSpPr>
            <a:spLocks noGrp="1" noChangeAspect="1"/>
          </p:cNvSpPr>
          <p:nvPr>
            <p:ph type="body" sz="quarter" idx="16" hasCustomPrompt="1"/>
          </p:nvPr>
        </p:nvSpPr>
        <p:spPr>
          <a:xfrm>
            <a:off x="6593679" y="3823711"/>
            <a:ext cx="4838703" cy="1316366"/>
          </a:xfrm>
          <a:custGeom>
            <a:avLst/>
            <a:gdLst>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3728480 w 4838703"/>
              <a:gd name="connsiteY5" fmla="*/ 1316366 h 1319315"/>
              <a:gd name="connsiteX6" fmla="*/ 3728480 w 4838703"/>
              <a:gd name="connsiteY6" fmla="*/ 1319315 h 1319315"/>
              <a:gd name="connsiteX7" fmla="*/ 211887 w 4838703"/>
              <a:gd name="connsiteY7" fmla="*/ 1319315 h 1319315"/>
              <a:gd name="connsiteX8" fmla="*/ 211887 w 4838703"/>
              <a:gd name="connsiteY8" fmla="*/ 1316366 h 1319315"/>
              <a:gd name="connsiteX9" fmla="*/ 0 w 4838703"/>
              <a:gd name="connsiteY9" fmla="*/ 1316366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3728480 w 4838703"/>
              <a:gd name="connsiteY5" fmla="*/ 1316366 h 1319315"/>
              <a:gd name="connsiteX6" fmla="*/ 211887 w 4838703"/>
              <a:gd name="connsiteY6" fmla="*/ 1319315 h 1319315"/>
              <a:gd name="connsiteX7" fmla="*/ 211887 w 4838703"/>
              <a:gd name="connsiteY7" fmla="*/ 1316366 h 1319315"/>
              <a:gd name="connsiteX8" fmla="*/ 0 w 4838703"/>
              <a:gd name="connsiteY8" fmla="*/ 1316366 h 1319315"/>
              <a:gd name="connsiteX9" fmla="*/ 0 w 4838703"/>
              <a:gd name="connsiteY9" fmla="*/ 0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211887 w 4838703"/>
              <a:gd name="connsiteY5" fmla="*/ 1319315 h 1319315"/>
              <a:gd name="connsiteX6" fmla="*/ 211887 w 4838703"/>
              <a:gd name="connsiteY6" fmla="*/ 1316366 h 1319315"/>
              <a:gd name="connsiteX7" fmla="*/ 0 w 4838703"/>
              <a:gd name="connsiteY7" fmla="*/ 1316366 h 1319315"/>
              <a:gd name="connsiteX8" fmla="*/ 0 w 4838703"/>
              <a:gd name="connsiteY8" fmla="*/ 0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211887 w 4838703"/>
              <a:gd name="connsiteY5" fmla="*/ 1319315 h 1319315"/>
              <a:gd name="connsiteX6" fmla="*/ 0 w 4838703"/>
              <a:gd name="connsiteY6" fmla="*/ 1316366 h 1319315"/>
              <a:gd name="connsiteX7" fmla="*/ 0 w 4838703"/>
              <a:gd name="connsiteY7" fmla="*/ 0 h 1319315"/>
              <a:gd name="connsiteX0" fmla="*/ 0 w 4838703"/>
              <a:gd name="connsiteY0" fmla="*/ 0 h 1316366"/>
              <a:gd name="connsiteX1" fmla="*/ 2379208 w 4838703"/>
              <a:gd name="connsiteY1" fmla="*/ 0 h 1316366"/>
              <a:gd name="connsiteX2" fmla="*/ 2379208 w 4838703"/>
              <a:gd name="connsiteY2" fmla="*/ 80159 h 1316366"/>
              <a:gd name="connsiteX3" fmla="*/ 4838703 w 4838703"/>
              <a:gd name="connsiteY3" fmla="*/ 80159 h 1316366"/>
              <a:gd name="connsiteX4" fmla="*/ 4838703 w 4838703"/>
              <a:gd name="connsiteY4" fmla="*/ 1316366 h 1316366"/>
              <a:gd name="connsiteX5" fmla="*/ 0 w 4838703"/>
              <a:gd name="connsiteY5" fmla="*/ 1316366 h 1316366"/>
              <a:gd name="connsiteX6" fmla="*/ 0 w 4838703"/>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3" h="1316366">
                <a:moveTo>
                  <a:pt x="0" y="0"/>
                </a:moveTo>
                <a:lnTo>
                  <a:pt x="2379208" y="0"/>
                </a:lnTo>
                <a:lnTo>
                  <a:pt x="2379208" y="80159"/>
                </a:lnTo>
                <a:lnTo>
                  <a:pt x="4838703" y="80159"/>
                </a:lnTo>
                <a:lnTo>
                  <a:pt x="4838703" y="1316366"/>
                </a:lnTo>
                <a:lnTo>
                  <a:pt x="0" y="1316366"/>
                </a:lnTo>
                <a:lnTo>
                  <a:pt x="0" y="0"/>
                </a:lnTo>
                <a:close/>
              </a:path>
            </a:pathLst>
          </a:custGeom>
          <a:solidFill>
            <a:schemeClr val="bg1">
              <a:lumMod val="95000"/>
            </a:schemeClr>
          </a:solidFill>
        </p:spPr>
        <p:txBody>
          <a:bodyPr wrap="square" lIns="288000" tIns="288000" rIns="288000" bIns="288000">
            <a:noAutofit/>
          </a:bodyPr>
          <a:lstStyle>
            <a:lvl1pPr>
              <a:defRPr sz="1600" b="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314409495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 encadrés avec aplat gris + 2 encadrés avec contour rouge">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49D9D62C-DBC2-4333-8F9C-05C7AB945158}" type="datetime4">
              <a:rPr lang="fr-FR" smtClean="0"/>
              <a:t>30 septembre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a:xfrm>
            <a:off x="632384" y="6468977"/>
            <a:ext cx="3600000" cy="252000"/>
          </a:xfrm>
          <a:prstGeom prst="rect">
            <a:avLst/>
          </a:prstGeom>
        </p:spPr>
        <p:txBody>
          <a:bodyPr/>
          <a:lstStyle/>
          <a:p>
            <a:r>
              <a:rPr lang="fr-FR"/>
              <a:t>document à usage interne - à ne pas diffuser</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a:xfrm>
            <a:off x="5734800" y="6477000"/>
            <a:ext cx="720000" cy="252000"/>
          </a:xfrm>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noChangeAspect="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p>
            <a:r>
              <a:rPr lang="fr-FR"/>
              <a:t>Modifiez le style du titre</a:t>
            </a:r>
          </a:p>
        </p:txBody>
      </p:sp>
      <p:sp>
        <p:nvSpPr>
          <p:cNvPr id="16" name="Espace réservé du texte 15">
            <a:extLst>
              <a:ext uri="{FF2B5EF4-FFF2-40B4-BE49-F238E27FC236}">
                <a16:creationId xmlns:a16="http://schemas.microsoft.com/office/drawing/2014/main" id="{4834394E-3A7D-42F4-B2A0-C3CADFAFD4FA}"/>
              </a:ext>
            </a:extLst>
          </p:cNvPr>
          <p:cNvSpPr>
            <a:spLocks noGrp="1" noChangeAspect="1"/>
          </p:cNvSpPr>
          <p:nvPr>
            <p:ph type="body" sz="quarter" idx="13" hasCustomPrompt="1"/>
          </p:nvPr>
        </p:nvSpPr>
        <p:spPr>
          <a:xfrm>
            <a:off x="776286" y="2175987"/>
            <a:ext cx="4838703" cy="1612310"/>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solidFill>
            <a:schemeClr val="bg1">
              <a:lumMod val="95000"/>
            </a:schemeClr>
          </a:solidFill>
          <a:ln>
            <a:noFill/>
          </a:ln>
        </p:spPr>
        <p:txBody>
          <a:bodyPr wrap="square" lIns="288000" tIns="288000" rIns="288000" bIns="288000">
            <a:noAutofit/>
          </a:bodyPr>
          <a:lstStyle>
            <a:lvl1pPr>
              <a:defRPr sz="160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3" name="Espace réservé du texte 22">
            <a:extLst>
              <a:ext uri="{FF2B5EF4-FFF2-40B4-BE49-F238E27FC236}">
                <a16:creationId xmlns:a16="http://schemas.microsoft.com/office/drawing/2014/main" id="{D8DA1BBA-3018-435C-AB99-6BEFBC686185}"/>
              </a:ext>
            </a:extLst>
          </p:cNvPr>
          <p:cNvSpPr>
            <a:spLocks noGrp="1" noChangeAspect="1"/>
          </p:cNvSpPr>
          <p:nvPr>
            <p:ph type="body" sz="quarter" idx="14" hasCustomPrompt="1"/>
          </p:nvPr>
        </p:nvSpPr>
        <p:spPr>
          <a:xfrm>
            <a:off x="776285" y="3823710"/>
            <a:ext cx="4838704" cy="1316366"/>
          </a:xfrm>
          <a:custGeom>
            <a:avLst/>
            <a:gdLst>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211887 w 4838704"/>
              <a:gd name="connsiteY8" fmla="*/ 1316366 h 1316934"/>
              <a:gd name="connsiteX9" fmla="*/ 0 w 4838704"/>
              <a:gd name="connsiteY9" fmla="*/ 1316366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0 w 4838704"/>
              <a:gd name="connsiteY8" fmla="*/ 1316366 h 1316934"/>
              <a:gd name="connsiteX9" fmla="*/ 0 w 4838704"/>
              <a:gd name="connsiteY9" fmla="*/ 0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0 w 4838704"/>
              <a:gd name="connsiteY7" fmla="*/ 1316366 h 1316934"/>
              <a:gd name="connsiteX8" fmla="*/ 0 w 4838704"/>
              <a:gd name="connsiteY8" fmla="*/ 0 h 1316934"/>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3728480 w 4838704"/>
              <a:gd name="connsiteY5" fmla="*/ 1316366 h 1316366"/>
              <a:gd name="connsiteX6" fmla="*/ 0 w 4838704"/>
              <a:gd name="connsiteY6" fmla="*/ 1316366 h 1316366"/>
              <a:gd name="connsiteX7" fmla="*/ 0 w 4838704"/>
              <a:gd name="connsiteY7" fmla="*/ 0 h 1316366"/>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0 w 4838704"/>
              <a:gd name="connsiteY5" fmla="*/ 1316366 h 1316366"/>
              <a:gd name="connsiteX6" fmla="*/ 0 w 4838704"/>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4" h="1316366">
                <a:moveTo>
                  <a:pt x="0" y="0"/>
                </a:moveTo>
                <a:lnTo>
                  <a:pt x="2379208" y="0"/>
                </a:lnTo>
                <a:lnTo>
                  <a:pt x="2379208" y="80159"/>
                </a:lnTo>
                <a:lnTo>
                  <a:pt x="4838704" y="80159"/>
                </a:lnTo>
                <a:lnTo>
                  <a:pt x="4838704" y="1316366"/>
                </a:lnTo>
                <a:lnTo>
                  <a:pt x="0" y="1316366"/>
                </a:lnTo>
                <a:lnTo>
                  <a:pt x="0" y="0"/>
                </a:lnTo>
                <a:close/>
              </a:path>
            </a:pathLst>
          </a:custGeom>
          <a:noFill/>
          <a:ln w="15240">
            <a:solidFill>
              <a:schemeClr val="tx2"/>
            </a:solidFill>
          </a:ln>
        </p:spPr>
        <p:txBody>
          <a:bodyPr wrap="square" lIns="288000" tIns="288000" rIns="288000" bIns="288000">
            <a:noAutofit/>
          </a:bodyPr>
          <a:lstStyle>
            <a:lvl1pPr>
              <a:defRPr sz="1600" b="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8" name="Espace réservé du texte 17">
            <a:extLst>
              <a:ext uri="{FF2B5EF4-FFF2-40B4-BE49-F238E27FC236}">
                <a16:creationId xmlns:a16="http://schemas.microsoft.com/office/drawing/2014/main" id="{94C14EA3-7B7C-4923-87BE-AB6D5AD3B8D9}"/>
              </a:ext>
            </a:extLst>
          </p:cNvPr>
          <p:cNvSpPr>
            <a:spLocks noGrp="1" noChangeAspect="1"/>
          </p:cNvSpPr>
          <p:nvPr>
            <p:ph type="body" sz="quarter" idx="15" hasCustomPrompt="1"/>
          </p:nvPr>
        </p:nvSpPr>
        <p:spPr>
          <a:xfrm>
            <a:off x="6593679" y="2175987"/>
            <a:ext cx="4838703" cy="1612310"/>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solidFill>
            <a:schemeClr val="bg1">
              <a:lumMod val="95000"/>
            </a:schemeClr>
          </a:solidFill>
          <a:ln>
            <a:noFill/>
          </a:ln>
        </p:spPr>
        <p:txBody>
          <a:bodyPr wrap="square" lIns="288000" tIns="288000" rIns="288000" bIns="288000">
            <a:noAutofit/>
          </a:bodyPr>
          <a:lstStyle>
            <a:lvl1pPr>
              <a:defRPr sz="160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5" name="Espace réservé du texte 24">
            <a:extLst>
              <a:ext uri="{FF2B5EF4-FFF2-40B4-BE49-F238E27FC236}">
                <a16:creationId xmlns:a16="http://schemas.microsoft.com/office/drawing/2014/main" id="{D6505CAC-5BAE-439D-93F0-D2225BB61855}"/>
              </a:ext>
            </a:extLst>
          </p:cNvPr>
          <p:cNvSpPr>
            <a:spLocks noGrp="1" noChangeAspect="1"/>
          </p:cNvSpPr>
          <p:nvPr>
            <p:ph type="body" sz="quarter" idx="16" hasCustomPrompt="1"/>
          </p:nvPr>
        </p:nvSpPr>
        <p:spPr>
          <a:xfrm>
            <a:off x="6593679" y="3823711"/>
            <a:ext cx="4838703" cy="1316366"/>
          </a:xfrm>
          <a:custGeom>
            <a:avLst/>
            <a:gdLst>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3728480 w 4838703"/>
              <a:gd name="connsiteY5" fmla="*/ 1316366 h 1319315"/>
              <a:gd name="connsiteX6" fmla="*/ 3728480 w 4838703"/>
              <a:gd name="connsiteY6" fmla="*/ 1319315 h 1319315"/>
              <a:gd name="connsiteX7" fmla="*/ 211887 w 4838703"/>
              <a:gd name="connsiteY7" fmla="*/ 1319315 h 1319315"/>
              <a:gd name="connsiteX8" fmla="*/ 211887 w 4838703"/>
              <a:gd name="connsiteY8" fmla="*/ 1316366 h 1319315"/>
              <a:gd name="connsiteX9" fmla="*/ 0 w 4838703"/>
              <a:gd name="connsiteY9" fmla="*/ 1316366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3728480 w 4838703"/>
              <a:gd name="connsiteY5" fmla="*/ 1316366 h 1319315"/>
              <a:gd name="connsiteX6" fmla="*/ 211887 w 4838703"/>
              <a:gd name="connsiteY6" fmla="*/ 1319315 h 1319315"/>
              <a:gd name="connsiteX7" fmla="*/ 211887 w 4838703"/>
              <a:gd name="connsiteY7" fmla="*/ 1316366 h 1319315"/>
              <a:gd name="connsiteX8" fmla="*/ 0 w 4838703"/>
              <a:gd name="connsiteY8" fmla="*/ 1316366 h 1319315"/>
              <a:gd name="connsiteX9" fmla="*/ 0 w 4838703"/>
              <a:gd name="connsiteY9" fmla="*/ 0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211887 w 4838703"/>
              <a:gd name="connsiteY5" fmla="*/ 1319315 h 1319315"/>
              <a:gd name="connsiteX6" fmla="*/ 211887 w 4838703"/>
              <a:gd name="connsiteY6" fmla="*/ 1316366 h 1319315"/>
              <a:gd name="connsiteX7" fmla="*/ 0 w 4838703"/>
              <a:gd name="connsiteY7" fmla="*/ 1316366 h 1319315"/>
              <a:gd name="connsiteX8" fmla="*/ 0 w 4838703"/>
              <a:gd name="connsiteY8" fmla="*/ 0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211887 w 4838703"/>
              <a:gd name="connsiteY5" fmla="*/ 1319315 h 1319315"/>
              <a:gd name="connsiteX6" fmla="*/ 0 w 4838703"/>
              <a:gd name="connsiteY6" fmla="*/ 1316366 h 1319315"/>
              <a:gd name="connsiteX7" fmla="*/ 0 w 4838703"/>
              <a:gd name="connsiteY7" fmla="*/ 0 h 1319315"/>
              <a:gd name="connsiteX0" fmla="*/ 0 w 4838703"/>
              <a:gd name="connsiteY0" fmla="*/ 0 h 1316366"/>
              <a:gd name="connsiteX1" fmla="*/ 2379208 w 4838703"/>
              <a:gd name="connsiteY1" fmla="*/ 0 h 1316366"/>
              <a:gd name="connsiteX2" fmla="*/ 2379208 w 4838703"/>
              <a:gd name="connsiteY2" fmla="*/ 80159 h 1316366"/>
              <a:gd name="connsiteX3" fmla="*/ 4838703 w 4838703"/>
              <a:gd name="connsiteY3" fmla="*/ 80159 h 1316366"/>
              <a:gd name="connsiteX4" fmla="*/ 4838703 w 4838703"/>
              <a:gd name="connsiteY4" fmla="*/ 1316366 h 1316366"/>
              <a:gd name="connsiteX5" fmla="*/ 0 w 4838703"/>
              <a:gd name="connsiteY5" fmla="*/ 1316366 h 1316366"/>
              <a:gd name="connsiteX6" fmla="*/ 0 w 4838703"/>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3" h="1316366">
                <a:moveTo>
                  <a:pt x="0" y="0"/>
                </a:moveTo>
                <a:lnTo>
                  <a:pt x="2379208" y="0"/>
                </a:lnTo>
                <a:lnTo>
                  <a:pt x="2379208" y="80159"/>
                </a:lnTo>
                <a:lnTo>
                  <a:pt x="4838703" y="80159"/>
                </a:lnTo>
                <a:lnTo>
                  <a:pt x="4838703" y="1316366"/>
                </a:lnTo>
                <a:lnTo>
                  <a:pt x="0" y="1316366"/>
                </a:lnTo>
                <a:lnTo>
                  <a:pt x="0" y="0"/>
                </a:lnTo>
                <a:close/>
              </a:path>
            </a:pathLst>
          </a:custGeom>
          <a:noFill/>
          <a:ln w="15240">
            <a:solidFill>
              <a:schemeClr val="tx2"/>
            </a:solidFill>
          </a:ln>
        </p:spPr>
        <p:txBody>
          <a:bodyPr wrap="square" lIns="288000" tIns="288000" rIns="288000" bIns="288000">
            <a:noAutofit/>
          </a:bodyPr>
          <a:lstStyle>
            <a:lvl1pPr>
              <a:defRPr sz="1600" b="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34129991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Fin Corporate">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id="{A3B8A4E4-F615-4DF5-BE05-8D9DD94167B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3079376" y="1929653"/>
            <a:ext cx="6033248" cy="2998694"/>
          </a:xfrm>
          <a:prstGeom prst="rect">
            <a:avLst/>
          </a:prstGeom>
        </p:spPr>
      </p:pic>
    </p:spTree>
    <p:extLst>
      <p:ext uri="{BB962C8B-B14F-4D97-AF65-F5344CB8AC3E}">
        <p14:creationId xmlns:p14="http://schemas.microsoft.com/office/powerpoint/2010/main" val="313361191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Fin JO">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E1515EB0-D500-46D9-9A13-F3C4A8B6549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8724900" y="4023359"/>
            <a:ext cx="3467100" cy="2833783"/>
          </a:xfrm>
          <a:prstGeom prst="rect">
            <a:avLst/>
          </a:prstGeom>
        </p:spPr>
      </p:pic>
      <p:pic>
        <p:nvPicPr>
          <p:cNvPr id="6" name="Image 5">
            <a:extLst>
              <a:ext uri="{FF2B5EF4-FFF2-40B4-BE49-F238E27FC236}">
                <a16:creationId xmlns:a16="http://schemas.microsoft.com/office/drawing/2014/main" id="{B0D2F4E0-5B37-427A-870D-E9C5DE6E9C2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2781300" y="2420891"/>
            <a:ext cx="1682750" cy="2119359"/>
          </a:xfrm>
          <a:prstGeom prst="rect">
            <a:avLst/>
          </a:prstGeom>
        </p:spPr>
      </p:pic>
      <p:cxnSp>
        <p:nvCxnSpPr>
          <p:cNvPr id="9" name="Connecteur droit 8">
            <a:extLst>
              <a:ext uri="{FF2B5EF4-FFF2-40B4-BE49-F238E27FC236}">
                <a16:creationId xmlns:a16="http://schemas.microsoft.com/office/drawing/2014/main" id="{FF2D43F4-F96E-44A9-AE46-46B7F1AF2705}"/>
              </a:ext>
            </a:extLst>
          </p:cNvPr>
          <p:cNvCxnSpPr/>
          <p:nvPr userDrawn="1"/>
        </p:nvCxnSpPr>
        <p:spPr>
          <a:xfrm>
            <a:off x="4530120"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Connecteur droit 10">
            <a:extLst>
              <a:ext uri="{FF2B5EF4-FFF2-40B4-BE49-F238E27FC236}">
                <a16:creationId xmlns:a16="http://schemas.microsoft.com/office/drawing/2014/main" id="{DD0C038E-2247-4135-83AC-D1F887924847}"/>
              </a:ext>
            </a:extLst>
          </p:cNvPr>
          <p:cNvCxnSpPr/>
          <p:nvPr userDrawn="1"/>
        </p:nvCxnSpPr>
        <p:spPr>
          <a:xfrm>
            <a:off x="7661464"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Image 12">
            <a:extLst>
              <a:ext uri="{FF2B5EF4-FFF2-40B4-BE49-F238E27FC236}">
                <a16:creationId xmlns:a16="http://schemas.microsoft.com/office/drawing/2014/main" id="{61F6D58A-5260-4526-BD49-0818C739E9B4}"/>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a:stretch/>
        </p:blipFill>
        <p:spPr>
          <a:xfrm>
            <a:off x="4686300" y="2420891"/>
            <a:ext cx="2813838" cy="2119359"/>
          </a:xfrm>
          <a:prstGeom prst="rect">
            <a:avLst/>
          </a:prstGeom>
        </p:spPr>
      </p:pic>
      <p:pic>
        <p:nvPicPr>
          <p:cNvPr id="14" name="Image 13">
            <a:extLst>
              <a:ext uri="{FF2B5EF4-FFF2-40B4-BE49-F238E27FC236}">
                <a16:creationId xmlns:a16="http://schemas.microsoft.com/office/drawing/2014/main" id="{774B0C7C-BA17-4852-969C-DA2FC6D96188}"/>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a:stretch/>
        </p:blipFill>
        <p:spPr>
          <a:xfrm>
            <a:off x="7729538" y="2420891"/>
            <a:ext cx="1681161" cy="2119359"/>
          </a:xfrm>
          <a:prstGeom prst="rect">
            <a:avLst/>
          </a:prstGeom>
        </p:spPr>
      </p:pic>
    </p:spTree>
    <p:extLst>
      <p:ext uri="{BB962C8B-B14F-4D97-AF65-F5344CB8AC3E}">
        <p14:creationId xmlns:p14="http://schemas.microsoft.com/office/powerpoint/2010/main" val="176330678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Couverture 1 ligne">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567F05D4-463F-4BD9-836D-BDA2AB86B6EA}"/>
              </a:ext>
            </a:extLst>
          </p:cNvPr>
          <p:cNvSpPr/>
          <p:nvPr/>
        </p:nvSpPr>
        <p:spPr>
          <a:xfrm>
            <a:off x="0" y="-8467"/>
            <a:ext cx="12192000" cy="68664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Image 8">
            <a:extLst>
              <a:ext uri="{FF2B5EF4-FFF2-40B4-BE49-F238E27FC236}">
                <a16:creationId xmlns:a16="http://schemas.microsoft.com/office/drawing/2014/main" id="{9F797CA1-455D-41A1-9206-C51C9C26F061}"/>
              </a:ext>
            </a:extLst>
          </p:cNvPr>
          <p:cNvPicPr>
            <a:picLocks noChangeAspect="1"/>
          </p:cNvPicPr>
          <p:nvPr/>
        </p:nvPicPr>
        <p:blipFill rotWithShape="1">
          <a:blip r:embed="rId2">
            <a:extLst>
              <a:ext uri="{28A0092B-C50C-407E-A947-70E740481C1C}">
                <a14:useLocalDpi xmlns:a14="http://schemas.microsoft.com/office/drawing/2010/main"/>
              </a:ext>
            </a:extLst>
          </a:blip>
          <a:srcRect b="-2"/>
          <a:stretch/>
        </p:blipFill>
        <p:spPr>
          <a:xfrm>
            <a:off x="0" y="4608896"/>
            <a:ext cx="10544654" cy="486360"/>
          </a:xfrm>
          <a:prstGeom prst="rect">
            <a:avLst/>
          </a:prstGeom>
        </p:spPr>
      </p:pic>
      <p:sp>
        <p:nvSpPr>
          <p:cNvPr id="14" name="ZoneTexte 13">
            <a:extLst>
              <a:ext uri="{FF2B5EF4-FFF2-40B4-BE49-F238E27FC236}">
                <a16:creationId xmlns:a16="http://schemas.microsoft.com/office/drawing/2014/main" id="{87AE8B2B-B031-4590-8D35-8C2D0CE1F1C9}"/>
              </a:ext>
            </a:extLst>
          </p:cNvPr>
          <p:cNvSpPr txBox="1"/>
          <p:nvPr/>
        </p:nvSpPr>
        <p:spPr>
          <a:xfrm>
            <a:off x="539427" y="6353497"/>
            <a:ext cx="9097952" cy="200055"/>
          </a:xfrm>
          <a:prstGeom prst="rect">
            <a:avLst/>
          </a:prstGeom>
          <a:solidFill>
            <a:schemeClr val="bg1"/>
          </a:solidFill>
          <a:ln>
            <a:noFill/>
          </a:ln>
        </p:spPr>
        <p:txBody>
          <a:bodyPr wrap="square" rtlCol="0">
            <a:spAutoFit/>
          </a:bodyPr>
          <a:lstStyle/>
          <a:p>
            <a:pPr marL="0" lvl="1" algn="r"/>
            <a:r>
              <a:rPr lang="fr-FR" sz="700">
                <a:latin typeface="Wide Latin" panose="020A0A07050505020404" pitchFamily="18" charset="0"/>
                <a:ea typeface="Microsoft JhengHei UI" panose="020B0604030504040204" pitchFamily="34" charset="-120"/>
                <a:cs typeface="Poppins" panose="00000500000000000000" pitchFamily="2" charset="0"/>
                <a:sym typeface="Wingdings" panose="05000000000000000000" pitchFamily="2" charset="2"/>
              </a:rPr>
              <a:t></a:t>
            </a:r>
            <a:endParaRPr lang="fr-FR" sz="1600">
              <a:cs typeface="Poppins" panose="00000500000000000000" pitchFamily="2" charset="0"/>
            </a:endParaRPr>
          </a:p>
        </p:txBody>
      </p:sp>
      <p:grpSp>
        <p:nvGrpSpPr>
          <p:cNvPr id="18" name="Groupe 17">
            <a:extLst>
              <a:ext uri="{FF2B5EF4-FFF2-40B4-BE49-F238E27FC236}">
                <a16:creationId xmlns:a16="http://schemas.microsoft.com/office/drawing/2014/main" id="{21270FE8-B79C-4790-B26A-8BE3E030AD62}"/>
              </a:ext>
            </a:extLst>
          </p:cNvPr>
          <p:cNvGrpSpPr/>
          <p:nvPr/>
        </p:nvGrpSpPr>
        <p:grpSpPr>
          <a:xfrm>
            <a:off x="4418681" y="-8466"/>
            <a:ext cx="3358493" cy="139603"/>
            <a:chOff x="4016504" y="-3045"/>
            <a:chExt cx="3358493" cy="255892"/>
          </a:xfrm>
        </p:grpSpPr>
        <p:sp>
          <p:nvSpPr>
            <p:cNvPr id="19" name="Rectangle 18">
              <a:extLst>
                <a:ext uri="{FF2B5EF4-FFF2-40B4-BE49-F238E27FC236}">
                  <a16:creationId xmlns:a16="http://schemas.microsoft.com/office/drawing/2014/main" id="{C860D51A-4579-4767-A2FE-647CBE4F4BBB}"/>
                </a:ext>
              </a:extLst>
            </p:cNvPr>
            <p:cNvSpPr/>
            <p:nvPr/>
          </p:nvSpPr>
          <p:spPr>
            <a:xfrm rot="16200000">
              <a:off x="4428559" y="-415098"/>
              <a:ext cx="255890" cy="1080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a:extLst>
                <a:ext uri="{FF2B5EF4-FFF2-40B4-BE49-F238E27FC236}">
                  <a16:creationId xmlns:a16="http://schemas.microsoft.com/office/drawing/2014/main" id="{C4C3A2A0-7001-4459-A402-6D5186AF7E8D}"/>
                </a:ext>
              </a:extLst>
            </p:cNvPr>
            <p:cNvSpPr/>
            <p:nvPr/>
          </p:nvSpPr>
          <p:spPr>
            <a:xfrm rot="16200000">
              <a:off x="5567804" y="-415099"/>
              <a:ext cx="255892" cy="108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a:extLst>
                <a:ext uri="{FF2B5EF4-FFF2-40B4-BE49-F238E27FC236}">
                  <a16:creationId xmlns:a16="http://schemas.microsoft.com/office/drawing/2014/main" id="{C2408663-2C7D-4858-899A-61FFB5F48ECB}"/>
                </a:ext>
              </a:extLst>
            </p:cNvPr>
            <p:cNvSpPr/>
            <p:nvPr/>
          </p:nvSpPr>
          <p:spPr>
            <a:xfrm rot="16200000">
              <a:off x="6707052" y="-415100"/>
              <a:ext cx="255890" cy="108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5" name="Espace réservé du texte 3">
            <a:extLst>
              <a:ext uri="{FF2B5EF4-FFF2-40B4-BE49-F238E27FC236}">
                <a16:creationId xmlns:a16="http://schemas.microsoft.com/office/drawing/2014/main" id="{E6D9889E-EC88-414D-A24D-A004ECBD5E1C}"/>
              </a:ext>
            </a:extLst>
          </p:cNvPr>
          <p:cNvSpPr>
            <a:spLocks noGrp="1"/>
          </p:cNvSpPr>
          <p:nvPr>
            <p:ph type="body" sz="quarter" idx="10" hasCustomPrompt="1"/>
          </p:nvPr>
        </p:nvSpPr>
        <p:spPr>
          <a:xfrm>
            <a:off x="572321" y="3070109"/>
            <a:ext cx="9769107" cy="561740"/>
          </a:xfrm>
        </p:spPr>
        <p:txBody>
          <a:bodyPr>
            <a:normAutofit/>
          </a:bodyPr>
          <a:lstStyle>
            <a:lvl1pPr marL="0" indent="0" algn="r">
              <a:buNone/>
              <a:defRPr sz="3600" b="1"/>
            </a:lvl1pPr>
            <a:lvl5pPr>
              <a:defRPr/>
            </a:lvl5pPr>
          </a:lstStyle>
          <a:p>
            <a:pPr lvl="0"/>
            <a:r>
              <a:rPr lang="fr-FR"/>
              <a:t>Sur-Titre Calibri 36 pt Bold</a:t>
            </a:r>
          </a:p>
        </p:txBody>
      </p:sp>
      <p:sp>
        <p:nvSpPr>
          <p:cNvPr id="26" name="Espace réservé du texte 3">
            <a:extLst>
              <a:ext uri="{FF2B5EF4-FFF2-40B4-BE49-F238E27FC236}">
                <a16:creationId xmlns:a16="http://schemas.microsoft.com/office/drawing/2014/main" id="{A17BAB0D-3D60-4193-AAA3-6900CA44B4B2}"/>
              </a:ext>
            </a:extLst>
          </p:cNvPr>
          <p:cNvSpPr>
            <a:spLocks noGrp="1"/>
          </p:cNvSpPr>
          <p:nvPr>
            <p:ph type="body" sz="quarter" idx="11" hasCustomPrompt="1"/>
          </p:nvPr>
        </p:nvSpPr>
        <p:spPr>
          <a:xfrm>
            <a:off x="572321" y="3664118"/>
            <a:ext cx="9769107" cy="939082"/>
          </a:xfrm>
        </p:spPr>
        <p:txBody>
          <a:bodyPr>
            <a:noAutofit/>
          </a:bodyPr>
          <a:lstStyle>
            <a:lvl1pPr marL="0" indent="0" algn="r">
              <a:buNone/>
              <a:defRPr sz="6600" b="1"/>
            </a:lvl1pPr>
            <a:lvl5pPr>
              <a:defRPr/>
            </a:lvl5pPr>
          </a:lstStyle>
          <a:p>
            <a:pPr lvl="0"/>
            <a:r>
              <a:rPr lang="fr-FR"/>
              <a:t>Titre Calibri 66 pt Bold</a:t>
            </a:r>
          </a:p>
        </p:txBody>
      </p:sp>
      <p:sp>
        <p:nvSpPr>
          <p:cNvPr id="4" name="ZoneTexte 3">
            <a:extLst>
              <a:ext uri="{FF2B5EF4-FFF2-40B4-BE49-F238E27FC236}">
                <a16:creationId xmlns:a16="http://schemas.microsoft.com/office/drawing/2014/main" id="{A1D836CE-C6BD-4311-8F82-FE9DE44C2387}"/>
              </a:ext>
            </a:extLst>
          </p:cNvPr>
          <p:cNvSpPr txBox="1"/>
          <p:nvPr/>
        </p:nvSpPr>
        <p:spPr>
          <a:xfrm>
            <a:off x="5637703" y="2776092"/>
            <a:ext cx="914400" cy="914400"/>
          </a:xfrm>
          <a:prstGeom prst="rect">
            <a:avLst/>
          </a:prstGeom>
          <a:noFill/>
        </p:spPr>
        <p:txBody>
          <a:bodyPr wrap="square" rtlCol="0">
            <a:spAutoFit/>
          </a:bodyPr>
          <a:lstStyle/>
          <a:p>
            <a:endParaRPr lang="fr-FR"/>
          </a:p>
        </p:txBody>
      </p:sp>
      <p:sp>
        <p:nvSpPr>
          <p:cNvPr id="20" name="Espace réservé du texte 2">
            <a:extLst>
              <a:ext uri="{FF2B5EF4-FFF2-40B4-BE49-F238E27FC236}">
                <a16:creationId xmlns:a16="http://schemas.microsoft.com/office/drawing/2014/main" id="{47CE03AC-BBC9-4AC5-AC2A-F6D368EC71ED}"/>
              </a:ext>
            </a:extLst>
          </p:cNvPr>
          <p:cNvSpPr>
            <a:spLocks noGrp="1"/>
          </p:cNvSpPr>
          <p:nvPr>
            <p:ph type="body" sz="quarter" idx="12" hasCustomPrompt="1"/>
          </p:nvPr>
        </p:nvSpPr>
        <p:spPr>
          <a:xfrm>
            <a:off x="7919008" y="6322956"/>
            <a:ext cx="1592263" cy="263919"/>
          </a:xfrm>
        </p:spPr>
        <p:txBody>
          <a:bodyPr anchor="ctr">
            <a:noAutofit/>
          </a:bodyPr>
          <a:lstStyle>
            <a:lvl1pPr marL="0" indent="0" algn="r">
              <a:buNone/>
              <a:defRPr sz="1600"/>
            </a:lvl1pPr>
          </a:lstStyle>
          <a:p>
            <a:pPr lvl="0"/>
            <a:r>
              <a:rPr lang="fr-FR"/>
              <a:t>01/01/21</a:t>
            </a:r>
          </a:p>
        </p:txBody>
      </p:sp>
      <p:sp>
        <p:nvSpPr>
          <p:cNvPr id="22" name="Espace réservé du texte 5">
            <a:extLst>
              <a:ext uri="{FF2B5EF4-FFF2-40B4-BE49-F238E27FC236}">
                <a16:creationId xmlns:a16="http://schemas.microsoft.com/office/drawing/2014/main" id="{AAC8F884-40EA-4EA2-9A5D-C0B1C23B4B87}"/>
              </a:ext>
            </a:extLst>
          </p:cNvPr>
          <p:cNvSpPr>
            <a:spLocks noGrp="1"/>
          </p:cNvSpPr>
          <p:nvPr>
            <p:ph type="body" sz="quarter" idx="13" hasCustomPrompt="1"/>
          </p:nvPr>
        </p:nvSpPr>
        <p:spPr>
          <a:xfrm>
            <a:off x="9512859" y="6320175"/>
            <a:ext cx="2545777" cy="266700"/>
          </a:xfrm>
        </p:spPr>
        <p:txBody>
          <a:bodyPr anchor="ctr">
            <a:noAutofit/>
          </a:bodyPr>
          <a:lstStyle>
            <a:lvl1pPr marL="0" indent="0">
              <a:buNone/>
              <a:defRPr sz="1600"/>
            </a:lvl1pPr>
          </a:lstStyle>
          <a:p>
            <a:pPr lvl="0"/>
            <a:r>
              <a:rPr lang="fr-FR"/>
              <a:t>Aquitaine Poitou-Charentes</a:t>
            </a:r>
          </a:p>
        </p:txBody>
      </p:sp>
      <p:pic>
        <p:nvPicPr>
          <p:cNvPr id="17" name="Image 16">
            <a:extLst>
              <a:ext uri="{FF2B5EF4-FFF2-40B4-BE49-F238E27FC236}">
                <a16:creationId xmlns:a16="http://schemas.microsoft.com/office/drawing/2014/main" id="{AC421292-F508-4401-B24F-B50A42BB6EF3}"/>
              </a:ext>
            </a:extLst>
          </p:cNvPr>
          <p:cNvPicPr>
            <a:picLocks noChangeAspect="1"/>
          </p:cNvPicPr>
          <p:nvPr/>
        </p:nvPicPr>
        <p:blipFill>
          <a:blip r:embed="rId3"/>
          <a:stretch>
            <a:fillRect/>
          </a:stretch>
        </p:blipFill>
        <p:spPr>
          <a:xfrm>
            <a:off x="572321" y="561639"/>
            <a:ext cx="3442450" cy="745725"/>
          </a:xfrm>
          <a:prstGeom prst="rect">
            <a:avLst/>
          </a:prstGeom>
        </p:spPr>
      </p:pic>
    </p:spTree>
    <p:extLst>
      <p:ext uri="{BB962C8B-B14F-4D97-AF65-F5344CB8AC3E}">
        <p14:creationId xmlns:p14="http://schemas.microsoft.com/office/powerpoint/2010/main" val="181025990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uverture 2 lignes">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F9F3265-5870-43B6-9445-C3E33399E222}"/>
              </a:ext>
            </a:extLst>
          </p:cNvPr>
          <p:cNvSpPr/>
          <p:nvPr/>
        </p:nvSpPr>
        <p:spPr>
          <a:xfrm>
            <a:off x="0" y="-2771"/>
            <a:ext cx="12192000" cy="68607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Image 8">
            <a:extLst>
              <a:ext uri="{FF2B5EF4-FFF2-40B4-BE49-F238E27FC236}">
                <a16:creationId xmlns:a16="http://schemas.microsoft.com/office/drawing/2014/main" id="{9F797CA1-455D-41A1-9206-C51C9C26F061}"/>
              </a:ext>
            </a:extLst>
          </p:cNvPr>
          <p:cNvPicPr>
            <a:picLocks noChangeAspect="1"/>
          </p:cNvPicPr>
          <p:nvPr/>
        </p:nvPicPr>
        <p:blipFill rotWithShape="1">
          <a:blip r:embed="rId2">
            <a:extLst>
              <a:ext uri="{28A0092B-C50C-407E-A947-70E740481C1C}">
                <a14:useLocalDpi xmlns:a14="http://schemas.microsoft.com/office/drawing/2010/main"/>
              </a:ext>
            </a:extLst>
          </a:blip>
          <a:srcRect b="-2"/>
          <a:stretch/>
        </p:blipFill>
        <p:spPr>
          <a:xfrm>
            <a:off x="0" y="4608896"/>
            <a:ext cx="10544654" cy="486360"/>
          </a:xfrm>
          <a:prstGeom prst="rect">
            <a:avLst/>
          </a:prstGeom>
        </p:spPr>
      </p:pic>
      <p:grpSp>
        <p:nvGrpSpPr>
          <p:cNvPr id="18" name="Groupe 17">
            <a:extLst>
              <a:ext uri="{FF2B5EF4-FFF2-40B4-BE49-F238E27FC236}">
                <a16:creationId xmlns:a16="http://schemas.microsoft.com/office/drawing/2014/main" id="{21270FE8-B79C-4790-B26A-8BE3E030AD62}"/>
              </a:ext>
            </a:extLst>
          </p:cNvPr>
          <p:cNvGrpSpPr/>
          <p:nvPr/>
        </p:nvGrpSpPr>
        <p:grpSpPr>
          <a:xfrm>
            <a:off x="4418681" y="-8466"/>
            <a:ext cx="3358493" cy="139603"/>
            <a:chOff x="4016504" y="-3045"/>
            <a:chExt cx="3358493" cy="255892"/>
          </a:xfrm>
        </p:grpSpPr>
        <p:sp>
          <p:nvSpPr>
            <p:cNvPr id="19" name="Rectangle 18">
              <a:extLst>
                <a:ext uri="{FF2B5EF4-FFF2-40B4-BE49-F238E27FC236}">
                  <a16:creationId xmlns:a16="http://schemas.microsoft.com/office/drawing/2014/main" id="{C860D51A-4579-4767-A2FE-647CBE4F4BBB}"/>
                </a:ext>
              </a:extLst>
            </p:cNvPr>
            <p:cNvSpPr/>
            <p:nvPr/>
          </p:nvSpPr>
          <p:spPr>
            <a:xfrm rot="16200000">
              <a:off x="4428559" y="-415098"/>
              <a:ext cx="255890" cy="1080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a:extLst>
                <a:ext uri="{FF2B5EF4-FFF2-40B4-BE49-F238E27FC236}">
                  <a16:creationId xmlns:a16="http://schemas.microsoft.com/office/drawing/2014/main" id="{C4C3A2A0-7001-4459-A402-6D5186AF7E8D}"/>
                </a:ext>
              </a:extLst>
            </p:cNvPr>
            <p:cNvSpPr/>
            <p:nvPr/>
          </p:nvSpPr>
          <p:spPr>
            <a:xfrm rot="16200000">
              <a:off x="5567804" y="-415099"/>
              <a:ext cx="255892" cy="108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a:extLst>
                <a:ext uri="{FF2B5EF4-FFF2-40B4-BE49-F238E27FC236}">
                  <a16:creationId xmlns:a16="http://schemas.microsoft.com/office/drawing/2014/main" id="{C2408663-2C7D-4858-899A-61FFB5F48ECB}"/>
                </a:ext>
              </a:extLst>
            </p:cNvPr>
            <p:cNvSpPr/>
            <p:nvPr/>
          </p:nvSpPr>
          <p:spPr>
            <a:xfrm rot="16200000">
              <a:off x="6707052" y="-415100"/>
              <a:ext cx="255890" cy="108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5" name="Espace réservé du texte 3">
            <a:extLst>
              <a:ext uri="{FF2B5EF4-FFF2-40B4-BE49-F238E27FC236}">
                <a16:creationId xmlns:a16="http://schemas.microsoft.com/office/drawing/2014/main" id="{E6D9889E-EC88-414D-A24D-A004ECBD5E1C}"/>
              </a:ext>
            </a:extLst>
          </p:cNvPr>
          <p:cNvSpPr>
            <a:spLocks noGrp="1"/>
          </p:cNvSpPr>
          <p:nvPr>
            <p:ph type="body" sz="quarter" idx="10" hasCustomPrompt="1"/>
          </p:nvPr>
        </p:nvSpPr>
        <p:spPr>
          <a:xfrm>
            <a:off x="572321" y="2186109"/>
            <a:ext cx="9769107" cy="561740"/>
          </a:xfrm>
        </p:spPr>
        <p:txBody>
          <a:bodyPr>
            <a:normAutofit/>
          </a:bodyPr>
          <a:lstStyle>
            <a:lvl1pPr marL="0" indent="0" algn="r">
              <a:buNone/>
              <a:defRPr sz="3600" b="1"/>
            </a:lvl1pPr>
            <a:lvl5pPr>
              <a:defRPr/>
            </a:lvl5pPr>
          </a:lstStyle>
          <a:p>
            <a:pPr lvl="0"/>
            <a:r>
              <a:rPr lang="fr-FR"/>
              <a:t>Sur-Titre Calibri 36 pt Bold</a:t>
            </a:r>
          </a:p>
        </p:txBody>
      </p:sp>
      <p:sp>
        <p:nvSpPr>
          <p:cNvPr id="26" name="Espace réservé du texte 3">
            <a:extLst>
              <a:ext uri="{FF2B5EF4-FFF2-40B4-BE49-F238E27FC236}">
                <a16:creationId xmlns:a16="http://schemas.microsoft.com/office/drawing/2014/main" id="{A17BAB0D-3D60-4193-AAA3-6900CA44B4B2}"/>
              </a:ext>
            </a:extLst>
          </p:cNvPr>
          <p:cNvSpPr>
            <a:spLocks noGrp="1"/>
          </p:cNvSpPr>
          <p:nvPr>
            <p:ph type="body" sz="quarter" idx="11" hasCustomPrompt="1"/>
          </p:nvPr>
        </p:nvSpPr>
        <p:spPr>
          <a:xfrm>
            <a:off x="572320" y="2771402"/>
            <a:ext cx="9769107" cy="1830915"/>
          </a:xfrm>
        </p:spPr>
        <p:txBody>
          <a:bodyPr>
            <a:noAutofit/>
          </a:bodyPr>
          <a:lstStyle>
            <a:lvl1pPr marL="0" indent="0" algn="r">
              <a:buNone/>
              <a:defRPr sz="6600" b="1"/>
            </a:lvl1pPr>
            <a:lvl5pPr>
              <a:defRPr/>
            </a:lvl5pPr>
          </a:lstStyle>
          <a:p>
            <a:pPr lvl="0"/>
            <a:r>
              <a:rPr lang="fr-FR"/>
              <a:t>Titre Calibri 66 pt Bold    sur 2 lignes</a:t>
            </a:r>
          </a:p>
        </p:txBody>
      </p:sp>
      <p:sp>
        <p:nvSpPr>
          <p:cNvPr id="28" name="ZoneTexte 27">
            <a:extLst>
              <a:ext uri="{FF2B5EF4-FFF2-40B4-BE49-F238E27FC236}">
                <a16:creationId xmlns:a16="http://schemas.microsoft.com/office/drawing/2014/main" id="{ADD2BAB0-3671-4B6F-8663-CB851701B045}"/>
              </a:ext>
            </a:extLst>
          </p:cNvPr>
          <p:cNvSpPr txBox="1"/>
          <p:nvPr/>
        </p:nvSpPr>
        <p:spPr>
          <a:xfrm>
            <a:off x="539427" y="6353497"/>
            <a:ext cx="9097952" cy="200055"/>
          </a:xfrm>
          <a:prstGeom prst="rect">
            <a:avLst/>
          </a:prstGeom>
          <a:solidFill>
            <a:schemeClr val="bg1"/>
          </a:solidFill>
          <a:ln>
            <a:noFill/>
          </a:ln>
        </p:spPr>
        <p:txBody>
          <a:bodyPr wrap="square" rtlCol="0">
            <a:spAutoFit/>
          </a:bodyPr>
          <a:lstStyle/>
          <a:p>
            <a:pPr marL="0" lvl="1" algn="r"/>
            <a:r>
              <a:rPr lang="fr-FR" sz="700">
                <a:latin typeface="Wide Latin" panose="020A0A07050505020404" pitchFamily="18" charset="0"/>
                <a:ea typeface="Microsoft JhengHei UI" panose="020B0604030504040204" pitchFamily="34" charset="-120"/>
                <a:cs typeface="Poppins" panose="00000500000000000000" pitchFamily="2" charset="0"/>
                <a:sym typeface="Wingdings" panose="05000000000000000000" pitchFamily="2" charset="2"/>
              </a:rPr>
              <a:t></a:t>
            </a:r>
            <a:endParaRPr lang="fr-FR" sz="1600">
              <a:cs typeface="Poppins" panose="00000500000000000000" pitchFamily="2" charset="0"/>
            </a:endParaRPr>
          </a:p>
        </p:txBody>
      </p:sp>
      <p:sp>
        <p:nvSpPr>
          <p:cNvPr id="29" name="Espace réservé du texte 2">
            <a:extLst>
              <a:ext uri="{FF2B5EF4-FFF2-40B4-BE49-F238E27FC236}">
                <a16:creationId xmlns:a16="http://schemas.microsoft.com/office/drawing/2014/main" id="{AF6FDB3E-D84C-4B61-83DE-24B6E50A0C78}"/>
              </a:ext>
            </a:extLst>
          </p:cNvPr>
          <p:cNvSpPr>
            <a:spLocks noGrp="1"/>
          </p:cNvSpPr>
          <p:nvPr>
            <p:ph type="body" sz="quarter" idx="12" hasCustomPrompt="1"/>
          </p:nvPr>
        </p:nvSpPr>
        <p:spPr>
          <a:xfrm>
            <a:off x="7919008" y="6322956"/>
            <a:ext cx="1592263" cy="263919"/>
          </a:xfrm>
        </p:spPr>
        <p:txBody>
          <a:bodyPr anchor="ctr">
            <a:noAutofit/>
          </a:bodyPr>
          <a:lstStyle>
            <a:lvl1pPr marL="0" indent="0" algn="r">
              <a:buNone/>
              <a:defRPr sz="1600"/>
            </a:lvl1pPr>
          </a:lstStyle>
          <a:p>
            <a:pPr lvl="0"/>
            <a:r>
              <a:rPr lang="fr-FR"/>
              <a:t>01/01/21</a:t>
            </a:r>
          </a:p>
        </p:txBody>
      </p:sp>
      <p:sp>
        <p:nvSpPr>
          <p:cNvPr id="30" name="Espace réservé du texte 5">
            <a:extLst>
              <a:ext uri="{FF2B5EF4-FFF2-40B4-BE49-F238E27FC236}">
                <a16:creationId xmlns:a16="http://schemas.microsoft.com/office/drawing/2014/main" id="{A8858FB8-B64E-4B07-83BB-75153C7DD77D}"/>
              </a:ext>
            </a:extLst>
          </p:cNvPr>
          <p:cNvSpPr>
            <a:spLocks noGrp="1"/>
          </p:cNvSpPr>
          <p:nvPr>
            <p:ph type="body" sz="quarter" idx="13" hasCustomPrompt="1"/>
          </p:nvPr>
        </p:nvSpPr>
        <p:spPr>
          <a:xfrm>
            <a:off x="9512859" y="6320175"/>
            <a:ext cx="2545777" cy="266700"/>
          </a:xfrm>
        </p:spPr>
        <p:txBody>
          <a:bodyPr anchor="ctr">
            <a:noAutofit/>
          </a:bodyPr>
          <a:lstStyle>
            <a:lvl1pPr marL="0" indent="0">
              <a:buNone/>
              <a:defRPr sz="1600"/>
            </a:lvl1pPr>
          </a:lstStyle>
          <a:p>
            <a:pPr lvl="0"/>
            <a:r>
              <a:rPr lang="fr-FR"/>
              <a:t>Aquitaine Poitou-Charentes</a:t>
            </a:r>
          </a:p>
        </p:txBody>
      </p:sp>
      <p:pic>
        <p:nvPicPr>
          <p:cNvPr id="14" name="Image 13">
            <a:extLst>
              <a:ext uri="{FF2B5EF4-FFF2-40B4-BE49-F238E27FC236}">
                <a16:creationId xmlns:a16="http://schemas.microsoft.com/office/drawing/2014/main" id="{A6B5BEA5-AC23-42F1-B500-BC98B9F6ADE8}"/>
              </a:ext>
            </a:extLst>
          </p:cNvPr>
          <p:cNvPicPr>
            <a:picLocks noChangeAspect="1"/>
          </p:cNvPicPr>
          <p:nvPr/>
        </p:nvPicPr>
        <p:blipFill>
          <a:blip r:embed="rId3"/>
          <a:stretch>
            <a:fillRect/>
          </a:stretch>
        </p:blipFill>
        <p:spPr>
          <a:xfrm>
            <a:off x="572321" y="561639"/>
            <a:ext cx="3442450" cy="745725"/>
          </a:xfrm>
          <a:prstGeom prst="rect">
            <a:avLst/>
          </a:prstGeom>
        </p:spPr>
      </p:pic>
    </p:spTree>
    <p:extLst>
      <p:ext uri="{BB962C8B-B14F-4D97-AF65-F5344CB8AC3E}">
        <p14:creationId xmlns:p14="http://schemas.microsoft.com/office/powerpoint/2010/main" val="133389471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uverture 3 lignes">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F9F3265-5870-43B6-9445-C3E33399E222}"/>
              </a:ext>
            </a:extLst>
          </p:cNvPr>
          <p:cNvSpPr/>
          <p:nvPr/>
        </p:nvSpPr>
        <p:spPr>
          <a:xfrm>
            <a:off x="0" y="23537"/>
            <a:ext cx="12192000" cy="68420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Image 8">
            <a:extLst>
              <a:ext uri="{FF2B5EF4-FFF2-40B4-BE49-F238E27FC236}">
                <a16:creationId xmlns:a16="http://schemas.microsoft.com/office/drawing/2014/main" id="{9F797CA1-455D-41A1-9206-C51C9C26F061}"/>
              </a:ext>
            </a:extLst>
          </p:cNvPr>
          <p:cNvPicPr>
            <a:picLocks noChangeAspect="1"/>
          </p:cNvPicPr>
          <p:nvPr/>
        </p:nvPicPr>
        <p:blipFill rotWithShape="1">
          <a:blip r:embed="rId2">
            <a:extLst>
              <a:ext uri="{28A0092B-C50C-407E-A947-70E740481C1C}">
                <a14:useLocalDpi xmlns:a14="http://schemas.microsoft.com/office/drawing/2010/main"/>
              </a:ext>
            </a:extLst>
          </a:blip>
          <a:srcRect b="-2"/>
          <a:stretch/>
        </p:blipFill>
        <p:spPr>
          <a:xfrm>
            <a:off x="0" y="4608896"/>
            <a:ext cx="10544654" cy="486360"/>
          </a:xfrm>
          <a:prstGeom prst="rect">
            <a:avLst/>
          </a:prstGeom>
        </p:spPr>
      </p:pic>
      <p:grpSp>
        <p:nvGrpSpPr>
          <p:cNvPr id="18" name="Groupe 17">
            <a:extLst>
              <a:ext uri="{FF2B5EF4-FFF2-40B4-BE49-F238E27FC236}">
                <a16:creationId xmlns:a16="http://schemas.microsoft.com/office/drawing/2014/main" id="{21270FE8-B79C-4790-B26A-8BE3E030AD62}"/>
              </a:ext>
            </a:extLst>
          </p:cNvPr>
          <p:cNvGrpSpPr/>
          <p:nvPr/>
        </p:nvGrpSpPr>
        <p:grpSpPr>
          <a:xfrm>
            <a:off x="4418681" y="-8466"/>
            <a:ext cx="3358493" cy="139603"/>
            <a:chOff x="4016504" y="-3045"/>
            <a:chExt cx="3358493" cy="255892"/>
          </a:xfrm>
        </p:grpSpPr>
        <p:sp>
          <p:nvSpPr>
            <p:cNvPr id="19" name="Rectangle 18">
              <a:extLst>
                <a:ext uri="{FF2B5EF4-FFF2-40B4-BE49-F238E27FC236}">
                  <a16:creationId xmlns:a16="http://schemas.microsoft.com/office/drawing/2014/main" id="{C860D51A-4579-4767-A2FE-647CBE4F4BBB}"/>
                </a:ext>
              </a:extLst>
            </p:cNvPr>
            <p:cNvSpPr/>
            <p:nvPr/>
          </p:nvSpPr>
          <p:spPr>
            <a:xfrm rot="16200000">
              <a:off x="4428559" y="-415098"/>
              <a:ext cx="255890" cy="1080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a:extLst>
                <a:ext uri="{FF2B5EF4-FFF2-40B4-BE49-F238E27FC236}">
                  <a16:creationId xmlns:a16="http://schemas.microsoft.com/office/drawing/2014/main" id="{C4C3A2A0-7001-4459-A402-6D5186AF7E8D}"/>
                </a:ext>
              </a:extLst>
            </p:cNvPr>
            <p:cNvSpPr/>
            <p:nvPr/>
          </p:nvSpPr>
          <p:spPr>
            <a:xfrm rot="16200000">
              <a:off x="5567804" y="-415099"/>
              <a:ext cx="255892" cy="108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a:extLst>
                <a:ext uri="{FF2B5EF4-FFF2-40B4-BE49-F238E27FC236}">
                  <a16:creationId xmlns:a16="http://schemas.microsoft.com/office/drawing/2014/main" id="{C2408663-2C7D-4858-899A-61FFB5F48ECB}"/>
                </a:ext>
              </a:extLst>
            </p:cNvPr>
            <p:cNvSpPr/>
            <p:nvPr/>
          </p:nvSpPr>
          <p:spPr>
            <a:xfrm rot="16200000">
              <a:off x="6707052" y="-415100"/>
              <a:ext cx="255890" cy="108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5" name="Espace réservé du texte 3">
            <a:extLst>
              <a:ext uri="{FF2B5EF4-FFF2-40B4-BE49-F238E27FC236}">
                <a16:creationId xmlns:a16="http://schemas.microsoft.com/office/drawing/2014/main" id="{E6D9889E-EC88-414D-A24D-A004ECBD5E1C}"/>
              </a:ext>
            </a:extLst>
          </p:cNvPr>
          <p:cNvSpPr>
            <a:spLocks noGrp="1"/>
          </p:cNvSpPr>
          <p:nvPr>
            <p:ph type="body" sz="quarter" idx="10" hasCustomPrompt="1"/>
          </p:nvPr>
        </p:nvSpPr>
        <p:spPr>
          <a:xfrm>
            <a:off x="572321" y="1272569"/>
            <a:ext cx="9769107" cy="561740"/>
          </a:xfrm>
        </p:spPr>
        <p:txBody>
          <a:bodyPr>
            <a:normAutofit/>
          </a:bodyPr>
          <a:lstStyle>
            <a:lvl1pPr marL="0" indent="0" algn="r">
              <a:buNone/>
              <a:defRPr sz="3600" b="1"/>
            </a:lvl1pPr>
            <a:lvl5pPr>
              <a:defRPr/>
            </a:lvl5pPr>
          </a:lstStyle>
          <a:p>
            <a:pPr lvl="0"/>
            <a:r>
              <a:rPr lang="fr-FR"/>
              <a:t>Sur-Titre Calibri 36 pt Bold</a:t>
            </a:r>
          </a:p>
        </p:txBody>
      </p:sp>
      <p:sp>
        <p:nvSpPr>
          <p:cNvPr id="20" name="Espace réservé du texte 3">
            <a:extLst>
              <a:ext uri="{FF2B5EF4-FFF2-40B4-BE49-F238E27FC236}">
                <a16:creationId xmlns:a16="http://schemas.microsoft.com/office/drawing/2014/main" id="{7F8ACBCE-1F92-4805-9117-BC77650E9DCA}"/>
              </a:ext>
            </a:extLst>
          </p:cNvPr>
          <p:cNvSpPr>
            <a:spLocks noGrp="1"/>
          </p:cNvSpPr>
          <p:nvPr>
            <p:ph type="body" sz="quarter" idx="11" hasCustomPrompt="1"/>
          </p:nvPr>
        </p:nvSpPr>
        <p:spPr>
          <a:xfrm>
            <a:off x="572320" y="1856586"/>
            <a:ext cx="9769107" cy="2752310"/>
          </a:xfrm>
        </p:spPr>
        <p:txBody>
          <a:bodyPr>
            <a:noAutofit/>
          </a:bodyPr>
          <a:lstStyle>
            <a:lvl1pPr marL="0" indent="0" algn="r">
              <a:buNone/>
              <a:defRPr sz="6600" b="1"/>
            </a:lvl1pPr>
            <a:lvl5pPr>
              <a:defRPr/>
            </a:lvl5pPr>
          </a:lstStyle>
          <a:p>
            <a:pPr lvl="0"/>
            <a:r>
              <a:rPr lang="fr-FR"/>
              <a:t>Titre Calibri Titre Calibri   60 pt Bold 60 pt Bold       sur 3 lignes sur 3 lignes</a:t>
            </a:r>
          </a:p>
        </p:txBody>
      </p:sp>
      <p:sp>
        <p:nvSpPr>
          <p:cNvPr id="28" name="ZoneTexte 27">
            <a:extLst>
              <a:ext uri="{FF2B5EF4-FFF2-40B4-BE49-F238E27FC236}">
                <a16:creationId xmlns:a16="http://schemas.microsoft.com/office/drawing/2014/main" id="{903E6498-09EC-41BB-88AE-4544193FDCBE}"/>
              </a:ext>
            </a:extLst>
          </p:cNvPr>
          <p:cNvSpPr txBox="1"/>
          <p:nvPr/>
        </p:nvSpPr>
        <p:spPr>
          <a:xfrm>
            <a:off x="539427" y="6353497"/>
            <a:ext cx="9097952" cy="200055"/>
          </a:xfrm>
          <a:prstGeom prst="rect">
            <a:avLst/>
          </a:prstGeom>
          <a:solidFill>
            <a:schemeClr val="bg1"/>
          </a:solidFill>
          <a:ln>
            <a:noFill/>
          </a:ln>
        </p:spPr>
        <p:txBody>
          <a:bodyPr wrap="square" rtlCol="0">
            <a:spAutoFit/>
          </a:bodyPr>
          <a:lstStyle/>
          <a:p>
            <a:pPr marL="0" lvl="1" algn="r"/>
            <a:r>
              <a:rPr lang="fr-FR" sz="700">
                <a:latin typeface="Wide Latin" panose="020A0A07050505020404" pitchFamily="18" charset="0"/>
                <a:ea typeface="Microsoft JhengHei UI" panose="020B0604030504040204" pitchFamily="34" charset="-120"/>
                <a:cs typeface="Poppins" panose="00000500000000000000" pitchFamily="2" charset="0"/>
                <a:sym typeface="Wingdings" panose="05000000000000000000" pitchFamily="2" charset="2"/>
              </a:rPr>
              <a:t></a:t>
            </a:r>
            <a:endParaRPr lang="fr-FR" sz="1600">
              <a:cs typeface="Poppins" panose="00000500000000000000" pitchFamily="2" charset="0"/>
            </a:endParaRPr>
          </a:p>
        </p:txBody>
      </p:sp>
      <p:sp>
        <p:nvSpPr>
          <p:cNvPr id="29" name="Espace réservé du texte 2">
            <a:extLst>
              <a:ext uri="{FF2B5EF4-FFF2-40B4-BE49-F238E27FC236}">
                <a16:creationId xmlns:a16="http://schemas.microsoft.com/office/drawing/2014/main" id="{D9F0FE0C-91A0-4BBA-952F-07707A3C0731}"/>
              </a:ext>
            </a:extLst>
          </p:cNvPr>
          <p:cNvSpPr>
            <a:spLocks noGrp="1"/>
          </p:cNvSpPr>
          <p:nvPr>
            <p:ph type="body" sz="quarter" idx="12" hasCustomPrompt="1"/>
          </p:nvPr>
        </p:nvSpPr>
        <p:spPr>
          <a:xfrm>
            <a:off x="7919008" y="6322956"/>
            <a:ext cx="1592263" cy="263919"/>
          </a:xfrm>
        </p:spPr>
        <p:txBody>
          <a:bodyPr anchor="ctr">
            <a:noAutofit/>
          </a:bodyPr>
          <a:lstStyle>
            <a:lvl1pPr marL="0" indent="0" algn="r">
              <a:buNone/>
              <a:defRPr sz="1600"/>
            </a:lvl1pPr>
          </a:lstStyle>
          <a:p>
            <a:pPr lvl="0"/>
            <a:r>
              <a:rPr lang="fr-FR"/>
              <a:t>01/01/21</a:t>
            </a:r>
          </a:p>
        </p:txBody>
      </p:sp>
      <p:sp>
        <p:nvSpPr>
          <p:cNvPr id="30" name="Espace réservé du texte 5">
            <a:extLst>
              <a:ext uri="{FF2B5EF4-FFF2-40B4-BE49-F238E27FC236}">
                <a16:creationId xmlns:a16="http://schemas.microsoft.com/office/drawing/2014/main" id="{A18066F6-759F-4CBF-B5D9-6B5A3058B7B5}"/>
              </a:ext>
            </a:extLst>
          </p:cNvPr>
          <p:cNvSpPr>
            <a:spLocks noGrp="1"/>
          </p:cNvSpPr>
          <p:nvPr>
            <p:ph type="body" sz="quarter" idx="13" hasCustomPrompt="1"/>
          </p:nvPr>
        </p:nvSpPr>
        <p:spPr>
          <a:xfrm>
            <a:off x="9512859" y="6320175"/>
            <a:ext cx="2545777" cy="266700"/>
          </a:xfrm>
        </p:spPr>
        <p:txBody>
          <a:bodyPr anchor="ctr">
            <a:noAutofit/>
          </a:bodyPr>
          <a:lstStyle>
            <a:lvl1pPr marL="0" indent="0">
              <a:buNone/>
              <a:defRPr sz="1600"/>
            </a:lvl1pPr>
          </a:lstStyle>
          <a:p>
            <a:pPr lvl="0"/>
            <a:r>
              <a:rPr lang="fr-FR"/>
              <a:t>Aquitaine Poitou-Charentes</a:t>
            </a:r>
          </a:p>
        </p:txBody>
      </p:sp>
      <p:pic>
        <p:nvPicPr>
          <p:cNvPr id="15" name="Image 14">
            <a:extLst>
              <a:ext uri="{FF2B5EF4-FFF2-40B4-BE49-F238E27FC236}">
                <a16:creationId xmlns:a16="http://schemas.microsoft.com/office/drawing/2014/main" id="{CA2DF8B1-2522-4C0A-81E4-6CEBD6A6F830}"/>
              </a:ext>
            </a:extLst>
          </p:cNvPr>
          <p:cNvPicPr>
            <a:picLocks noChangeAspect="1"/>
          </p:cNvPicPr>
          <p:nvPr/>
        </p:nvPicPr>
        <p:blipFill>
          <a:blip r:embed="rId3"/>
          <a:stretch>
            <a:fillRect/>
          </a:stretch>
        </p:blipFill>
        <p:spPr>
          <a:xfrm>
            <a:off x="572321" y="469801"/>
            <a:ext cx="3442450" cy="745725"/>
          </a:xfrm>
          <a:prstGeom prst="rect">
            <a:avLst/>
          </a:prstGeom>
        </p:spPr>
      </p:pic>
    </p:spTree>
    <p:extLst>
      <p:ext uri="{BB962C8B-B14F-4D97-AF65-F5344CB8AC3E}">
        <p14:creationId xmlns:p14="http://schemas.microsoft.com/office/powerpoint/2010/main" val="327241043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Sommaire 1 partie">
    <p:spTree>
      <p:nvGrpSpPr>
        <p:cNvPr id="1" name=""/>
        <p:cNvGrpSpPr/>
        <p:nvPr/>
      </p:nvGrpSpPr>
      <p:grpSpPr>
        <a:xfrm>
          <a:off x="0" y="0"/>
          <a:ext cx="0" cy="0"/>
          <a:chOff x="0" y="0"/>
          <a:chExt cx="0" cy="0"/>
        </a:xfrm>
      </p:grpSpPr>
      <p:sp>
        <p:nvSpPr>
          <p:cNvPr id="17" name="Espace réservé du pied de page 4">
            <a:extLst>
              <a:ext uri="{FF2B5EF4-FFF2-40B4-BE49-F238E27FC236}">
                <a16:creationId xmlns:a16="http://schemas.microsoft.com/office/drawing/2014/main" id="{291A9C11-4EE1-4ECD-B50C-BD0E44FD050C}"/>
              </a:ext>
            </a:extLst>
          </p:cNvPr>
          <p:cNvSpPr>
            <a:spLocks noGrp="1"/>
          </p:cNvSpPr>
          <p:nvPr>
            <p:ph type="ftr" sz="quarter" idx="3"/>
          </p:nvPr>
        </p:nvSpPr>
        <p:spPr>
          <a:xfrm>
            <a:off x="1452412" y="6467077"/>
            <a:ext cx="3304985" cy="263595"/>
          </a:xfrm>
          <a:prstGeom prst="rect">
            <a:avLst/>
          </a:prstGeom>
        </p:spPr>
        <p:txBody>
          <a:bodyPr vert="horz" lIns="91440" tIns="45720" rIns="0" bIns="45720" rtlCol="0" anchor="ctr"/>
          <a:lstStyle>
            <a:lvl1pPr algn="r">
              <a:defRPr sz="1000">
                <a:solidFill>
                  <a:schemeClr val="tx1">
                    <a:tint val="75000"/>
                  </a:schemeClr>
                </a:solidFill>
              </a:defRPr>
            </a:lvl1pPr>
          </a:lstStyle>
          <a:p>
            <a:endParaRPr lang="en-US"/>
          </a:p>
        </p:txBody>
      </p:sp>
      <p:sp>
        <p:nvSpPr>
          <p:cNvPr id="20" name="Espace réservé de la date 3">
            <a:extLst>
              <a:ext uri="{FF2B5EF4-FFF2-40B4-BE49-F238E27FC236}">
                <a16:creationId xmlns:a16="http://schemas.microsoft.com/office/drawing/2014/main" id="{A33F4F20-12A5-4E1D-BA19-2FAF0DD8B164}"/>
              </a:ext>
            </a:extLst>
          </p:cNvPr>
          <p:cNvSpPr>
            <a:spLocks noGrp="1"/>
          </p:cNvSpPr>
          <p:nvPr>
            <p:ph type="dt" sz="half" idx="2"/>
          </p:nvPr>
        </p:nvSpPr>
        <p:spPr>
          <a:xfrm>
            <a:off x="686697" y="6467077"/>
            <a:ext cx="762540" cy="263595"/>
          </a:xfrm>
          <a:prstGeom prst="rect">
            <a:avLst/>
          </a:prstGeom>
        </p:spPr>
        <p:txBody>
          <a:bodyPr lIns="36000"/>
          <a:lstStyle>
            <a:lvl1pPr algn="r">
              <a:defRPr sz="1000">
                <a:solidFill>
                  <a:schemeClr val="bg1">
                    <a:lumMod val="65000"/>
                  </a:schemeClr>
                </a:solidFill>
              </a:defRPr>
            </a:lvl1pPr>
          </a:lstStyle>
          <a:p>
            <a:fld id="{1A87890B-4EAE-46E4-8F6E-7A72916977EA}" type="datetime1">
              <a:rPr lang="en-US" smtClean="0"/>
              <a:t>9/30/2022</a:t>
            </a:fld>
            <a:endParaRPr lang="en-US"/>
          </a:p>
        </p:txBody>
      </p:sp>
      <p:sp>
        <p:nvSpPr>
          <p:cNvPr id="23" name="Espace réservé du numéro de diapositive 5">
            <a:extLst>
              <a:ext uri="{FF2B5EF4-FFF2-40B4-BE49-F238E27FC236}">
                <a16:creationId xmlns:a16="http://schemas.microsoft.com/office/drawing/2014/main" id="{D09753DF-799F-4FD6-81D7-6F7A5EA8AF97}"/>
              </a:ext>
            </a:extLst>
          </p:cNvPr>
          <p:cNvSpPr>
            <a:spLocks noGrp="1"/>
          </p:cNvSpPr>
          <p:nvPr>
            <p:ph type="sldNum" sz="quarter" idx="4"/>
          </p:nvPr>
        </p:nvSpPr>
        <p:spPr>
          <a:xfrm>
            <a:off x="85332" y="6374485"/>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EFBA2664-5196-4151-AC24-B3A59F2A8492}" type="slidenum">
              <a:rPr lang="en-US" smtClean="0"/>
              <a:t>‹N°›</a:t>
            </a:fld>
            <a:endParaRPr lang="en-US"/>
          </a:p>
        </p:txBody>
      </p:sp>
      <p:sp>
        <p:nvSpPr>
          <p:cNvPr id="10" name="Rectangle 9">
            <a:extLst>
              <a:ext uri="{FF2B5EF4-FFF2-40B4-BE49-F238E27FC236}">
                <a16:creationId xmlns:a16="http://schemas.microsoft.com/office/drawing/2014/main" id="{D2F957DD-60DA-44CA-A4F0-EE95B6C45EF8}"/>
              </a:ext>
            </a:extLst>
          </p:cNvPr>
          <p:cNvSpPr/>
          <p:nvPr/>
        </p:nvSpPr>
        <p:spPr>
          <a:xfrm>
            <a:off x="994286" y="2312945"/>
            <a:ext cx="301783" cy="30178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1</a:t>
            </a:r>
          </a:p>
        </p:txBody>
      </p:sp>
      <p:pic>
        <p:nvPicPr>
          <p:cNvPr id="15" name="Image 14">
            <a:extLst>
              <a:ext uri="{FF2B5EF4-FFF2-40B4-BE49-F238E27FC236}">
                <a16:creationId xmlns:a16="http://schemas.microsoft.com/office/drawing/2014/main" id="{20C36EE3-3BC3-46BF-8083-7F6FF3F4BEF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36305" y="578118"/>
            <a:ext cx="1057581" cy="1118963"/>
          </a:xfrm>
          <a:prstGeom prst="rect">
            <a:avLst/>
          </a:prstGeom>
        </p:spPr>
      </p:pic>
      <p:cxnSp>
        <p:nvCxnSpPr>
          <p:cNvPr id="16" name="Connecteur droit 15">
            <a:extLst>
              <a:ext uri="{FF2B5EF4-FFF2-40B4-BE49-F238E27FC236}">
                <a16:creationId xmlns:a16="http://schemas.microsoft.com/office/drawing/2014/main" id="{3FA2B7CE-501E-40CB-BCA5-7EFE8FEBF10C}"/>
              </a:ext>
            </a:extLst>
          </p:cNvPr>
          <p:cNvCxnSpPr>
            <a:cxnSpLocks/>
          </p:cNvCxnSpPr>
          <p:nvPr/>
        </p:nvCxnSpPr>
        <p:spPr>
          <a:xfrm>
            <a:off x="540000" y="1674771"/>
            <a:ext cx="9696017" cy="0"/>
          </a:xfrm>
          <a:prstGeom prst="line">
            <a:avLst/>
          </a:prstGeom>
          <a:ln w="38100">
            <a:solidFill>
              <a:srgbClr val="344657"/>
            </a:solidFill>
          </a:ln>
        </p:spPr>
        <p:style>
          <a:lnRef idx="1">
            <a:schemeClr val="accent1"/>
          </a:lnRef>
          <a:fillRef idx="0">
            <a:schemeClr val="accent1"/>
          </a:fillRef>
          <a:effectRef idx="0">
            <a:schemeClr val="accent1"/>
          </a:effectRef>
          <a:fontRef idx="minor">
            <a:schemeClr val="tx1"/>
          </a:fontRef>
        </p:style>
      </p:cxnSp>
      <p:sp>
        <p:nvSpPr>
          <p:cNvPr id="4" name="Espace réservé du texte 3">
            <a:extLst>
              <a:ext uri="{FF2B5EF4-FFF2-40B4-BE49-F238E27FC236}">
                <a16:creationId xmlns:a16="http://schemas.microsoft.com/office/drawing/2014/main" id="{DB9A5238-FD13-46A4-953F-CC9791E45BFD}"/>
              </a:ext>
            </a:extLst>
          </p:cNvPr>
          <p:cNvSpPr>
            <a:spLocks noGrp="1"/>
          </p:cNvSpPr>
          <p:nvPr>
            <p:ph type="body" sz="quarter" idx="17" hasCustomPrompt="1"/>
          </p:nvPr>
        </p:nvSpPr>
        <p:spPr>
          <a:xfrm>
            <a:off x="540000" y="1025525"/>
            <a:ext cx="9215188" cy="627063"/>
          </a:xfrm>
        </p:spPr>
        <p:txBody>
          <a:bodyPr>
            <a:noAutofit/>
          </a:bodyPr>
          <a:lstStyle>
            <a:lvl1pPr marL="0" indent="0">
              <a:buNone/>
              <a:defRPr sz="4000" b="1">
                <a:solidFill>
                  <a:srgbClr val="FF0000"/>
                </a:solidFill>
              </a:defRPr>
            </a:lvl1pPr>
          </a:lstStyle>
          <a:p>
            <a:pPr lvl="0"/>
            <a:r>
              <a:rPr lang="fr-FR"/>
              <a:t>Sommaire Calibri 40 pt Bold</a:t>
            </a:r>
          </a:p>
        </p:txBody>
      </p:sp>
      <p:sp>
        <p:nvSpPr>
          <p:cNvPr id="11" name="Espace réservé du texte 5">
            <a:extLst>
              <a:ext uri="{FF2B5EF4-FFF2-40B4-BE49-F238E27FC236}">
                <a16:creationId xmlns:a16="http://schemas.microsoft.com/office/drawing/2014/main" id="{D7F1DA08-8E22-4FD4-8336-7FAFE3C7939C}"/>
              </a:ext>
            </a:extLst>
          </p:cNvPr>
          <p:cNvSpPr>
            <a:spLocks noGrp="1"/>
          </p:cNvSpPr>
          <p:nvPr>
            <p:ph type="body" sz="quarter" idx="18" hasCustomPrompt="1"/>
          </p:nvPr>
        </p:nvSpPr>
        <p:spPr>
          <a:xfrm>
            <a:off x="1467948" y="2048728"/>
            <a:ext cx="9825938" cy="4065587"/>
          </a:xfrm>
        </p:spPr>
        <p:txBody>
          <a:bodyPr/>
          <a:lstStyle>
            <a:lvl1pPr marL="0" indent="0">
              <a:lnSpc>
                <a:spcPct val="150000"/>
              </a:lnSpc>
              <a:buNone/>
              <a:defRPr sz="2800"/>
            </a:lvl1pPr>
          </a:lstStyle>
          <a:p>
            <a:pPr lvl="0"/>
            <a:r>
              <a:rPr lang="fr-FR"/>
              <a:t>Titre partie 1 Calibri 28 pt</a:t>
            </a:r>
          </a:p>
        </p:txBody>
      </p:sp>
    </p:spTree>
    <p:extLst>
      <p:ext uri="{BB962C8B-B14F-4D97-AF65-F5344CB8AC3E}">
        <p14:creationId xmlns:p14="http://schemas.microsoft.com/office/powerpoint/2010/main" val="59542804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Sommaire 2 parties">
    <p:spTree>
      <p:nvGrpSpPr>
        <p:cNvPr id="1" name=""/>
        <p:cNvGrpSpPr/>
        <p:nvPr/>
      </p:nvGrpSpPr>
      <p:grpSpPr>
        <a:xfrm>
          <a:off x="0" y="0"/>
          <a:ext cx="0" cy="0"/>
          <a:chOff x="0" y="0"/>
          <a:chExt cx="0" cy="0"/>
        </a:xfrm>
      </p:grpSpPr>
      <p:sp>
        <p:nvSpPr>
          <p:cNvPr id="17" name="Espace réservé du pied de page 4">
            <a:extLst>
              <a:ext uri="{FF2B5EF4-FFF2-40B4-BE49-F238E27FC236}">
                <a16:creationId xmlns:a16="http://schemas.microsoft.com/office/drawing/2014/main" id="{291A9C11-4EE1-4ECD-B50C-BD0E44FD050C}"/>
              </a:ext>
            </a:extLst>
          </p:cNvPr>
          <p:cNvSpPr>
            <a:spLocks noGrp="1"/>
          </p:cNvSpPr>
          <p:nvPr>
            <p:ph type="ftr" sz="quarter" idx="3"/>
          </p:nvPr>
        </p:nvSpPr>
        <p:spPr>
          <a:xfrm>
            <a:off x="1452412" y="6467077"/>
            <a:ext cx="3304985" cy="263595"/>
          </a:xfrm>
          <a:prstGeom prst="rect">
            <a:avLst/>
          </a:prstGeom>
        </p:spPr>
        <p:txBody>
          <a:bodyPr vert="horz" lIns="91440" tIns="45720" rIns="0" bIns="45720" rtlCol="0" anchor="ctr"/>
          <a:lstStyle>
            <a:lvl1pPr algn="r">
              <a:defRPr sz="1000">
                <a:solidFill>
                  <a:schemeClr val="tx1">
                    <a:tint val="75000"/>
                  </a:schemeClr>
                </a:solidFill>
              </a:defRPr>
            </a:lvl1pPr>
          </a:lstStyle>
          <a:p>
            <a:endParaRPr lang="en-US"/>
          </a:p>
        </p:txBody>
      </p:sp>
      <p:sp>
        <p:nvSpPr>
          <p:cNvPr id="20" name="Espace réservé de la date 3">
            <a:extLst>
              <a:ext uri="{FF2B5EF4-FFF2-40B4-BE49-F238E27FC236}">
                <a16:creationId xmlns:a16="http://schemas.microsoft.com/office/drawing/2014/main" id="{A33F4F20-12A5-4E1D-BA19-2FAF0DD8B164}"/>
              </a:ext>
            </a:extLst>
          </p:cNvPr>
          <p:cNvSpPr>
            <a:spLocks noGrp="1"/>
          </p:cNvSpPr>
          <p:nvPr>
            <p:ph type="dt" sz="half" idx="2"/>
          </p:nvPr>
        </p:nvSpPr>
        <p:spPr>
          <a:xfrm>
            <a:off x="686697" y="6467077"/>
            <a:ext cx="762540" cy="263595"/>
          </a:xfrm>
          <a:prstGeom prst="rect">
            <a:avLst/>
          </a:prstGeom>
        </p:spPr>
        <p:txBody>
          <a:bodyPr lIns="36000"/>
          <a:lstStyle>
            <a:lvl1pPr algn="r">
              <a:defRPr sz="1000">
                <a:solidFill>
                  <a:schemeClr val="bg1">
                    <a:lumMod val="65000"/>
                  </a:schemeClr>
                </a:solidFill>
              </a:defRPr>
            </a:lvl1pPr>
          </a:lstStyle>
          <a:p>
            <a:fld id="{AB1259B7-A6E6-405E-B6D7-BD5C1F6DBEDE}" type="datetime1">
              <a:rPr lang="en-US" smtClean="0"/>
              <a:t>9/30/2022</a:t>
            </a:fld>
            <a:endParaRPr lang="en-US"/>
          </a:p>
        </p:txBody>
      </p:sp>
      <p:sp>
        <p:nvSpPr>
          <p:cNvPr id="23" name="Espace réservé du numéro de diapositive 5">
            <a:extLst>
              <a:ext uri="{FF2B5EF4-FFF2-40B4-BE49-F238E27FC236}">
                <a16:creationId xmlns:a16="http://schemas.microsoft.com/office/drawing/2014/main" id="{D09753DF-799F-4FD6-81D7-6F7A5EA8AF97}"/>
              </a:ext>
            </a:extLst>
          </p:cNvPr>
          <p:cNvSpPr>
            <a:spLocks noGrp="1"/>
          </p:cNvSpPr>
          <p:nvPr>
            <p:ph type="sldNum" sz="quarter" idx="4"/>
          </p:nvPr>
        </p:nvSpPr>
        <p:spPr>
          <a:xfrm>
            <a:off x="85332" y="6374485"/>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EFBA2664-5196-4151-AC24-B3A59F2A8492}" type="slidenum">
              <a:rPr lang="en-US" smtClean="0"/>
              <a:t>‹N°›</a:t>
            </a:fld>
            <a:endParaRPr lang="en-US"/>
          </a:p>
        </p:txBody>
      </p:sp>
      <p:sp>
        <p:nvSpPr>
          <p:cNvPr id="10" name="Rectangle 9">
            <a:extLst>
              <a:ext uri="{FF2B5EF4-FFF2-40B4-BE49-F238E27FC236}">
                <a16:creationId xmlns:a16="http://schemas.microsoft.com/office/drawing/2014/main" id="{D2F957DD-60DA-44CA-A4F0-EE95B6C45EF8}"/>
              </a:ext>
            </a:extLst>
          </p:cNvPr>
          <p:cNvSpPr/>
          <p:nvPr/>
        </p:nvSpPr>
        <p:spPr>
          <a:xfrm>
            <a:off x="994286" y="2312945"/>
            <a:ext cx="301783" cy="30178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1</a:t>
            </a:r>
          </a:p>
        </p:txBody>
      </p:sp>
      <p:sp>
        <p:nvSpPr>
          <p:cNvPr id="11" name="Rectangle 10">
            <a:extLst>
              <a:ext uri="{FF2B5EF4-FFF2-40B4-BE49-F238E27FC236}">
                <a16:creationId xmlns:a16="http://schemas.microsoft.com/office/drawing/2014/main" id="{5C01AC62-D23F-46E2-BBAA-34C85CD5CB32}"/>
              </a:ext>
            </a:extLst>
          </p:cNvPr>
          <p:cNvSpPr/>
          <p:nvPr/>
        </p:nvSpPr>
        <p:spPr>
          <a:xfrm>
            <a:off x="994286" y="3079706"/>
            <a:ext cx="301783" cy="30178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2</a:t>
            </a:r>
          </a:p>
        </p:txBody>
      </p:sp>
      <p:pic>
        <p:nvPicPr>
          <p:cNvPr id="15" name="Image 14">
            <a:extLst>
              <a:ext uri="{FF2B5EF4-FFF2-40B4-BE49-F238E27FC236}">
                <a16:creationId xmlns:a16="http://schemas.microsoft.com/office/drawing/2014/main" id="{20C36EE3-3BC3-46BF-8083-7F6FF3F4BEF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36305" y="578118"/>
            <a:ext cx="1057581" cy="1118963"/>
          </a:xfrm>
          <a:prstGeom prst="rect">
            <a:avLst/>
          </a:prstGeom>
        </p:spPr>
      </p:pic>
      <p:cxnSp>
        <p:nvCxnSpPr>
          <p:cNvPr id="16" name="Connecteur droit 15">
            <a:extLst>
              <a:ext uri="{FF2B5EF4-FFF2-40B4-BE49-F238E27FC236}">
                <a16:creationId xmlns:a16="http://schemas.microsoft.com/office/drawing/2014/main" id="{3FA2B7CE-501E-40CB-BCA5-7EFE8FEBF10C}"/>
              </a:ext>
            </a:extLst>
          </p:cNvPr>
          <p:cNvCxnSpPr>
            <a:cxnSpLocks/>
          </p:cNvCxnSpPr>
          <p:nvPr/>
        </p:nvCxnSpPr>
        <p:spPr>
          <a:xfrm>
            <a:off x="540000" y="1674771"/>
            <a:ext cx="9696017" cy="0"/>
          </a:xfrm>
          <a:prstGeom prst="line">
            <a:avLst/>
          </a:prstGeom>
          <a:ln w="38100">
            <a:solidFill>
              <a:srgbClr val="344657"/>
            </a:solidFill>
          </a:ln>
        </p:spPr>
        <p:style>
          <a:lnRef idx="1">
            <a:schemeClr val="accent1"/>
          </a:lnRef>
          <a:fillRef idx="0">
            <a:schemeClr val="accent1"/>
          </a:fillRef>
          <a:effectRef idx="0">
            <a:schemeClr val="accent1"/>
          </a:effectRef>
          <a:fontRef idx="minor">
            <a:schemeClr val="tx1"/>
          </a:fontRef>
        </p:style>
      </p:cxnSp>
      <p:sp>
        <p:nvSpPr>
          <p:cNvPr id="4" name="Espace réservé du texte 3">
            <a:extLst>
              <a:ext uri="{FF2B5EF4-FFF2-40B4-BE49-F238E27FC236}">
                <a16:creationId xmlns:a16="http://schemas.microsoft.com/office/drawing/2014/main" id="{DB9A5238-FD13-46A4-953F-CC9791E45BFD}"/>
              </a:ext>
            </a:extLst>
          </p:cNvPr>
          <p:cNvSpPr>
            <a:spLocks noGrp="1"/>
          </p:cNvSpPr>
          <p:nvPr>
            <p:ph type="body" sz="quarter" idx="17" hasCustomPrompt="1"/>
          </p:nvPr>
        </p:nvSpPr>
        <p:spPr>
          <a:xfrm>
            <a:off x="540000" y="1025525"/>
            <a:ext cx="9215188" cy="627063"/>
          </a:xfrm>
        </p:spPr>
        <p:txBody>
          <a:bodyPr>
            <a:noAutofit/>
          </a:bodyPr>
          <a:lstStyle>
            <a:lvl1pPr marL="0" indent="0">
              <a:buNone/>
              <a:defRPr sz="4000" b="1">
                <a:solidFill>
                  <a:srgbClr val="FF0000"/>
                </a:solidFill>
              </a:defRPr>
            </a:lvl1pPr>
          </a:lstStyle>
          <a:p>
            <a:pPr lvl="0"/>
            <a:r>
              <a:rPr lang="fr-FR"/>
              <a:t>Sommaire Calibri 40 pt Bold</a:t>
            </a:r>
          </a:p>
        </p:txBody>
      </p:sp>
      <p:sp>
        <p:nvSpPr>
          <p:cNvPr id="12" name="Espace réservé du texte 5">
            <a:extLst>
              <a:ext uri="{FF2B5EF4-FFF2-40B4-BE49-F238E27FC236}">
                <a16:creationId xmlns:a16="http://schemas.microsoft.com/office/drawing/2014/main" id="{B8E8D758-80E8-413C-A2FD-945033D612CF}"/>
              </a:ext>
            </a:extLst>
          </p:cNvPr>
          <p:cNvSpPr>
            <a:spLocks noGrp="1"/>
          </p:cNvSpPr>
          <p:nvPr>
            <p:ph type="body" sz="quarter" idx="18" hasCustomPrompt="1"/>
          </p:nvPr>
        </p:nvSpPr>
        <p:spPr>
          <a:xfrm>
            <a:off x="1467948" y="2048728"/>
            <a:ext cx="9825938" cy="4065587"/>
          </a:xfrm>
        </p:spPr>
        <p:txBody>
          <a:bodyPr/>
          <a:lstStyle>
            <a:lvl1pPr marL="0" indent="0">
              <a:lnSpc>
                <a:spcPct val="150000"/>
              </a:lnSpc>
              <a:buNone/>
              <a:defRPr sz="2800"/>
            </a:lvl1pPr>
          </a:lstStyle>
          <a:p>
            <a:pPr lvl="0"/>
            <a:r>
              <a:rPr lang="fr-FR"/>
              <a:t>Titre partie 1 Calibri 28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a:t>Titre partie 2 Calibri 28 pt</a:t>
            </a:r>
          </a:p>
        </p:txBody>
      </p:sp>
    </p:spTree>
    <p:extLst>
      <p:ext uri="{BB962C8B-B14F-4D97-AF65-F5344CB8AC3E}">
        <p14:creationId xmlns:p14="http://schemas.microsoft.com/office/powerpoint/2010/main" val="413730692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Sommaire 3 parties">
    <p:spTree>
      <p:nvGrpSpPr>
        <p:cNvPr id="1" name=""/>
        <p:cNvGrpSpPr/>
        <p:nvPr/>
      </p:nvGrpSpPr>
      <p:grpSpPr>
        <a:xfrm>
          <a:off x="0" y="0"/>
          <a:ext cx="0" cy="0"/>
          <a:chOff x="0" y="0"/>
          <a:chExt cx="0" cy="0"/>
        </a:xfrm>
      </p:grpSpPr>
      <p:sp>
        <p:nvSpPr>
          <p:cNvPr id="17" name="Espace réservé du pied de page 4">
            <a:extLst>
              <a:ext uri="{FF2B5EF4-FFF2-40B4-BE49-F238E27FC236}">
                <a16:creationId xmlns:a16="http://schemas.microsoft.com/office/drawing/2014/main" id="{291A9C11-4EE1-4ECD-B50C-BD0E44FD050C}"/>
              </a:ext>
            </a:extLst>
          </p:cNvPr>
          <p:cNvSpPr>
            <a:spLocks noGrp="1"/>
          </p:cNvSpPr>
          <p:nvPr>
            <p:ph type="ftr" sz="quarter" idx="3"/>
          </p:nvPr>
        </p:nvSpPr>
        <p:spPr>
          <a:xfrm>
            <a:off x="1452412" y="6467077"/>
            <a:ext cx="3304985" cy="263595"/>
          </a:xfrm>
          <a:prstGeom prst="rect">
            <a:avLst/>
          </a:prstGeom>
        </p:spPr>
        <p:txBody>
          <a:bodyPr vert="horz" lIns="91440" tIns="45720" rIns="0" bIns="45720" rtlCol="0" anchor="ctr"/>
          <a:lstStyle>
            <a:lvl1pPr algn="r">
              <a:defRPr sz="1000">
                <a:solidFill>
                  <a:schemeClr val="tx1">
                    <a:tint val="75000"/>
                  </a:schemeClr>
                </a:solidFill>
              </a:defRPr>
            </a:lvl1pPr>
          </a:lstStyle>
          <a:p>
            <a:endParaRPr lang="en-US"/>
          </a:p>
        </p:txBody>
      </p:sp>
      <p:sp>
        <p:nvSpPr>
          <p:cNvPr id="20" name="Espace réservé de la date 3">
            <a:extLst>
              <a:ext uri="{FF2B5EF4-FFF2-40B4-BE49-F238E27FC236}">
                <a16:creationId xmlns:a16="http://schemas.microsoft.com/office/drawing/2014/main" id="{A33F4F20-12A5-4E1D-BA19-2FAF0DD8B164}"/>
              </a:ext>
            </a:extLst>
          </p:cNvPr>
          <p:cNvSpPr>
            <a:spLocks noGrp="1"/>
          </p:cNvSpPr>
          <p:nvPr>
            <p:ph type="dt" sz="half" idx="2"/>
          </p:nvPr>
        </p:nvSpPr>
        <p:spPr>
          <a:xfrm>
            <a:off x="686697" y="6467077"/>
            <a:ext cx="762540" cy="263595"/>
          </a:xfrm>
          <a:prstGeom prst="rect">
            <a:avLst/>
          </a:prstGeom>
        </p:spPr>
        <p:txBody>
          <a:bodyPr lIns="36000"/>
          <a:lstStyle>
            <a:lvl1pPr algn="r">
              <a:defRPr sz="1000">
                <a:solidFill>
                  <a:schemeClr val="bg1">
                    <a:lumMod val="65000"/>
                  </a:schemeClr>
                </a:solidFill>
              </a:defRPr>
            </a:lvl1pPr>
          </a:lstStyle>
          <a:p>
            <a:fld id="{83870CAB-B19D-40BF-BCC6-727C2C8FD808}" type="datetime1">
              <a:rPr lang="en-US" smtClean="0"/>
              <a:t>9/30/2022</a:t>
            </a:fld>
            <a:endParaRPr lang="en-US"/>
          </a:p>
        </p:txBody>
      </p:sp>
      <p:sp>
        <p:nvSpPr>
          <p:cNvPr id="23" name="Espace réservé du numéro de diapositive 5">
            <a:extLst>
              <a:ext uri="{FF2B5EF4-FFF2-40B4-BE49-F238E27FC236}">
                <a16:creationId xmlns:a16="http://schemas.microsoft.com/office/drawing/2014/main" id="{D09753DF-799F-4FD6-81D7-6F7A5EA8AF97}"/>
              </a:ext>
            </a:extLst>
          </p:cNvPr>
          <p:cNvSpPr>
            <a:spLocks noGrp="1"/>
          </p:cNvSpPr>
          <p:nvPr>
            <p:ph type="sldNum" sz="quarter" idx="4"/>
          </p:nvPr>
        </p:nvSpPr>
        <p:spPr>
          <a:xfrm>
            <a:off x="85332" y="6374485"/>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EFBA2664-5196-4151-AC24-B3A59F2A8492}" type="slidenum">
              <a:rPr lang="en-US" smtClean="0"/>
              <a:t>‹N°›</a:t>
            </a:fld>
            <a:endParaRPr lang="en-US"/>
          </a:p>
        </p:txBody>
      </p:sp>
      <p:sp>
        <p:nvSpPr>
          <p:cNvPr id="10" name="Rectangle 9">
            <a:extLst>
              <a:ext uri="{FF2B5EF4-FFF2-40B4-BE49-F238E27FC236}">
                <a16:creationId xmlns:a16="http://schemas.microsoft.com/office/drawing/2014/main" id="{D2F957DD-60DA-44CA-A4F0-EE95B6C45EF8}"/>
              </a:ext>
            </a:extLst>
          </p:cNvPr>
          <p:cNvSpPr/>
          <p:nvPr/>
        </p:nvSpPr>
        <p:spPr>
          <a:xfrm>
            <a:off x="994286" y="2312945"/>
            <a:ext cx="301783" cy="30178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1</a:t>
            </a:r>
          </a:p>
        </p:txBody>
      </p:sp>
      <p:sp>
        <p:nvSpPr>
          <p:cNvPr id="11" name="Rectangle 10">
            <a:extLst>
              <a:ext uri="{FF2B5EF4-FFF2-40B4-BE49-F238E27FC236}">
                <a16:creationId xmlns:a16="http://schemas.microsoft.com/office/drawing/2014/main" id="{5C01AC62-D23F-46E2-BBAA-34C85CD5CB32}"/>
              </a:ext>
            </a:extLst>
          </p:cNvPr>
          <p:cNvSpPr/>
          <p:nvPr/>
        </p:nvSpPr>
        <p:spPr>
          <a:xfrm>
            <a:off x="994286" y="3079706"/>
            <a:ext cx="301783" cy="30178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2</a:t>
            </a:r>
          </a:p>
        </p:txBody>
      </p:sp>
      <p:sp>
        <p:nvSpPr>
          <p:cNvPr id="12" name="Rectangle 11">
            <a:extLst>
              <a:ext uri="{FF2B5EF4-FFF2-40B4-BE49-F238E27FC236}">
                <a16:creationId xmlns:a16="http://schemas.microsoft.com/office/drawing/2014/main" id="{7C0409D5-CBF5-4F55-8149-D3E6EEC8173D}"/>
              </a:ext>
            </a:extLst>
          </p:cNvPr>
          <p:cNvSpPr/>
          <p:nvPr/>
        </p:nvSpPr>
        <p:spPr>
          <a:xfrm>
            <a:off x="994286" y="3846466"/>
            <a:ext cx="301783" cy="30178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3</a:t>
            </a:r>
          </a:p>
        </p:txBody>
      </p:sp>
      <p:pic>
        <p:nvPicPr>
          <p:cNvPr id="15" name="Image 14">
            <a:extLst>
              <a:ext uri="{FF2B5EF4-FFF2-40B4-BE49-F238E27FC236}">
                <a16:creationId xmlns:a16="http://schemas.microsoft.com/office/drawing/2014/main" id="{20C36EE3-3BC3-46BF-8083-7F6FF3F4BEF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36305" y="578118"/>
            <a:ext cx="1057581" cy="1118963"/>
          </a:xfrm>
          <a:prstGeom prst="rect">
            <a:avLst/>
          </a:prstGeom>
        </p:spPr>
      </p:pic>
      <p:cxnSp>
        <p:nvCxnSpPr>
          <p:cNvPr id="16" name="Connecteur droit 15">
            <a:extLst>
              <a:ext uri="{FF2B5EF4-FFF2-40B4-BE49-F238E27FC236}">
                <a16:creationId xmlns:a16="http://schemas.microsoft.com/office/drawing/2014/main" id="{3FA2B7CE-501E-40CB-BCA5-7EFE8FEBF10C}"/>
              </a:ext>
            </a:extLst>
          </p:cNvPr>
          <p:cNvCxnSpPr>
            <a:cxnSpLocks/>
          </p:cNvCxnSpPr>
          <p:nvPr/>
        </p:nvCxnSpPr>
        <p:spPr>
          <a:xfrm>
            <a:off x="540000" y="1674771"/>
            <a:ext cx="9696017" cy="0"/>
          </a:xfrm>
          <a:prstGeom prst="line">
            <a:avLst/>
          </a:prstGeom>
          <a:ln w="38100">
            <a:solidFill>
              <a:srgbClr val="344657"/>
            </a:solidFill>
          </a:ln>
        </p:spPr>
        <p:style>
          <a:lnRef idx="1">
            <a:schemeClr val="accent1"/>
          </a:lnRef>
          <a:fillRef idx="0">
            <a:schemeClr val="accent1"/>
          </a:fillRef>
          <a:effectRef idx="0">
            <a:schemeClr val="accent1"/>
          </a:effectRef>
          <a:fontRef idx="minor">
            <a:schemeClr val="tx1"/>
          </a:fontRef>
        </p:style>
      </p:cxnSp>
      <p:sp>
        <p:nvSpPr>
          <p:cNvPr id="4" name="Espace réservé du texte 3">
            <a:extLst>
              <a:ext uri="{FF2B5EF4-FFF2-40B4-BE49-F238E27FC236}">
                <a16:creationId xmlns:a16="http://schemas.microsoft.com/office/drawing/2014/main" id="{DB9A5238-FD13-46A4-953F-CC9791E45BFD}"/>
              </a:ext>
            </a:extLst>
          </p:cNvPr>
          <p:cNvSpPr>
            <a:spLocks noGrp="1"/>
          </p:cNvSpPr>
          <p:nvPr>
            <p:ph type="body" sz="quarter" idx="17" hasCustomPrompt="1"/>
          </p:nvPr>
        </p:nvSpPr>
        <p:spPr>
          <a:xfrm>
            <a:off x="540000" y="1025525"/>
            <a:ext cx="9215188" cy="627063"/>
          </a:xfrm>
        </p:spPr>
        <p:txBody>
          <a:bodyPr>
            <a:noAutofit/>
          </a:bodyPr>
          <a:lstStyle>
            <a:lvl1pPr marL="0" indent="0">
              <a:buNone/>
              <a:defRPr sz="4000" b="1">
                <a:solidFill>
                  <a:srgbClr val="FF0000"/>
                </a:solidFill>
              </a:defRPr>
            </a:lvl1pPr>
          </a:lstStyle>
          <a:p>
            <a:pPr lvl="0"/>
            <a:r>
              <a:rPr lang="fr-FR"/>
              <a:t>Sommaire Calibri 40 pt Bold</a:t>
            </a:r>
          </a:p>
        </p:txBody>
      </p:sp>
      <p:sp>
        <p:nvSpPr>
          <p:cNvPr id="13" name="Espace réservé du texte 5">
            <a:extLst>
              <a:ext uri="{FF2B5EF4-FFF2-40B4-BE49-F238E27FC236}">
                <a16:creationId xmlns:a16="http://schemas.microsoft.com/office/drawing/2014/main" id="{98535236-A3A1-4AC4-AC0B-3ACE6883E182}"/>
              </a:ext>
            </a:extLst>
          </p:cNvPr>
          <p:cNvSpPr>
            <a:spLocks noGrp="1"/>
          </p:cNvSpPr>
          <p:nvPr>
            <p:ph type="body" sz="quarter" idx="18" hasCustomPrompt="1"/>
          </p:nvPr>
        </p:nvSpPr>
        <p:spPr>
          <a:xfrm>
            <a:off x="1467948" y="2048728"/>
            <a:ext cx="9825938" cy="4065587"/>
          </a:xfrm>
        </p:spPr>
        <p:txBody>
          <a:bodyPr/>
          <a:lstStyle>
            <a:lvl1pPr marL="0" indent="0">
              <a:lnSpc>
                <a:spcPct val="150000"/>
              </a:lnSpc>
              <a:buNone/>
              <a:defRPr sz="2800"/>
            </a:lvl1pPr>
          </a:lstStyle>
          <a:p>
            <a:pPr lvl="0"/>
            <a:r>
              <a:rPr lang="fr-FR"/>
              <a:t>Titre partie 1 Calibri 28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a:t>Titre partie 2 Calibri 28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a:t>Titre partie 3 Calibri 28 pt</a:t>
            </a:r>
          </a:p>
        </p:txBody>
      </p:sp>
    </p:spTree>
    <p:extLst>
      <p:ext uri="{BB962C8B-B14F-4D97-AF65-F5344CB8AC3E}">
        <p14:creationId xmlns:p14="http://schemas.microsoft.com/office/powerpoint/2010/main" val="75609730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Sommaire 4 parties">
    <p:spTree>
      <p:nvGrpSpPr>
        <p:cNvPr id="1" name=""/>
        <p:cNvGrpSpPr/>
        <p:nvPr/>
      </p:nvGrpSpPr>
      <p:grpSpPr>
        <a:xfrm>
          <a:off x="0" y="0"/>
          <a:ext cx="0" cy="0"/>
          <a:chOff x="0" y="0"/>
          <a:chExt cx="0" cy="0"/>
        </a:xfrm>
      </p:grpSpPr>
      <p:sp>
        <p:nvSpPr>
          <p:cNvPr id="17" name="Espace réservé du pied de page 4">
            <a:extLst>
              <a:ext uri="{FF2B5EF4-FFF2-40B4-BE49-F238E27FC236}">
                <a16:creationId xmlns:a16="http://schemas.microsoft.com/office/drawing/2014/main" id="{291A9C11-4EE1-4ECD-B50C-BD0E44FD050C}"/>
              </a:ext>
            </a:extLst>
          </p:cNvPr>
          <p:cNvSpPr>
            <a:spLocks noGrp="1"/>
          </p:cNvSpPr>
          <p:nvPr>
            <p:ph type="ftr" sz="quarter" idx="3"/>
          </p:nvPr>
        </p:nvSpPr>
        <p:spPr>
          <a:xfrm>
            <a:off x="1452412" y="6467077"/>
            <a:ext cx="3304985" cy="263595"/>
          </a:xfrm>
          <a:prstGeom prst="rect">
            <a:avLst/>
          </a:prstGeom>
        </p:spPr>
        <p:txBody>
          <a:bodyPr vert="horz" lIns="91440" tIns="45720" rIns="0" bIns="45720" rtlCol="0" anchor="ctr"/>
          <a:lstStyle>
            <a:lvl1pPr algn="r">
              <a:defRPr sz="1000">
                <a:solidFill>
                  <a:schemeClr val="tx1">
                    <a:tint val="75000"/>
                  </a:schemeClr>
                </a:solidFill>
              </a:defRPr>
            </a:lvl1pPr>
          </a:lstStyle>
          <a:p>
            <a:endParaRPr lang="en-US"/>
          </a:p>
        </p:txBody>
      </p:sp>
      <p:sp>
        <p:nvSpPr>
          <p:cNvPr id="20" name="Espace réservé de la date 3">
            <a:extLst>
              <a:ext uri="{FF2B5EF4-FFF2-40B4-BE49-F238E27FC236}">
                <a16:creationId xmlns:a16="http://schemas.microsoft.com/office/drawing/2014/main" id="{A33F4F20-12A5-4E1D-BA19-2FAF0DD8B164}"/>
              </a:ext>
            </a:extLst>
          </p:cNvPr>
          <p:cNvSpPr>
            <a:spLocks noGrp="1"/>
          </p:cNvSpPr>
          <p:nvPr>
            <p:ph type="dt" sz="half" idx="2"/>
          </p:nvPr>
        </p:nvSpPr>
        <p:spPr>
          <a:xfrm>
            <a:off x="686697" y="6467077"/>
            <a:ext cx="762540" cy="263595"/>
          </a:xfrm>
          <a:prstGeom prst="rect">
            <a:avLst/>
          </a:prstGeom>
        </p:spPr>
        <p:txBody>
          <a:bodyPr lIns="36000"/>
          <a:lstStyle>
            <a:lvl1pPr algn="r">
              <a:defRPr sz="1000">
                <a:solidFill>
                  <a:schemeClr val="bg1">
                    <a:lumMod val="65000"/>
                  </a:schemeClr>
                </a:solidFill>
              </a:defRPr>
            </a:lvl1pPr>
          </a:lstStyle>
          <a:p>
            <a:fld id="{E81B8281-9A7A-479C-A0BA-E20497093F0D}" type="datetime1">
              <a:rPr lang="en-US" smtClean="0"/>
              <a:t>9/30/2022</a:t>
            </a:fld>
            <a:endParaRPr lang="en-US"/>
          </a:p>
        </p:txBody>
      </p:sp>
      <p:sp>
        <p:nvSpPr>
          <p:cNvPr id="23" name="Espace réservé du numéro de diapositive 5">
            <a:extLst>
              <a:ext uri="{FF2B5EF4-FFF2-40B4-BE49-F238E27FC236}">
                <a16:creationId xmlns:a16="http://schemas.microsoft.com/office/drawing/2014/main" id="{D09753DF-799F-4FD6-81D7-6F7A5EA8AF97}"/>
              </a:ext>
            </a:extLst>
          </p:cNvPr>
          <p:cNvSpPr>
            <a:spLocks noGrp="1"/>
          </p:cNvSpPr>
          <p:nvPr>
            <p:ph type="sldNum" sz="quarter" idx="4"/>
          </p:nvPr>
        </p:nvSpPr>
        <p:spPr>
          <a:xfrm>
            <a:off x="85332" y="6374485"/>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EFBA2664-5196-4151-AC24-B3A59F2A8492}" type="slidenum">
              <a:rPr lang="en-US" smtClean="0"/>
              <a:t>‹N°›</a:t>
            </a:fld>
            <a:endParaRPr lang="en-US"/>
          </a:p>
        </p:txBody>
      </p:sp>
      <p:sp>
        <p:nvSpPr>
          <p:cNvPr id="10" name="Rectangle 9">
            <a:extLst>
              <a:ext uri="{FF2B5EF4-FFF2-40B4-BE49-F238E27FC236}">
                <a16:creationId xmlns:a16="http://schemas.microsoft.com/office/drawing/2014/main" id="{D2F957DD-60DA-44CA-A4F0-EE95B6C45EF8}"/>
              </a:ext>
            </a:extLst>
          </p:cNvPr>
          <p:cNvSpPr/>
          <p:nvPr/>
        </p:nvSpPr>
        <p:spPr>
          <a:xfrm>
            <a:off x="994286" y="2312945"/>
            <a:ext cx="301783" cy="30178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1</a:t>
            </a:r>
          </a:p>
        </p:txBody>
      </p:sp>
      <p:sp>
        <p:nvSpPr>
          <p:cNvPr id="11" name="Rectangle 10">
            <a:extLst>
              <a:ext uri="{FF2B5EF4-FFF2-40B4-BE49-F238E27FC236}">
                <a16:creationId xmlns:a16="http://schemas.microsoft.com/office/drawing/2014/main" id="{5C01AC62-D23F-46E2-BBAA-34C85CD5CB32}"/>
              </a:ext>
            </a:extLst>
          </p:cNvPr>
          <p:cNvSpPr/>
          <p:nvPr/>
        </p:nvSpPr>
        <p:spPr>
          <a:xfrm>
            <a:off x="994286" y="3079706"/>
            <a:ext cx="301783" cy="30178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2</a:t>
            </a:r>
          </a:p>
        </p:txBody>
      </p:sp>
      <p:sp>
        <p:nvSpPr>
          <p:cNvPr id="12" name="Rectangle 11">
            <a:extLst>
              <a:ext uri="{FF2B5EF4-FFF2-40B4-BE49-F238E27FC236}">
                <a16:creationId xmlns:a16="http://schemas.microsoft.com/office/drawing/2014/main" id="{7C0409D5-CBF5-4F55-8149-D3E6EEC8173D}"/>
              </a:ext>
            </a:extLst>
          </p:cNvPr>
          <p:cNvSpPr/>
          <p:nvPr/>
        </p:nvSpPr>
        <p:spPr>
          <a:xfrm>
            <a:off x="994286" y="3846466"/>
            <a:ext cx="301783" cy="30178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3</a:t>
            </a:r>
          </a:p>
        </p:txBody>
      </p:sp>
      <p:sp>
        <p:nvSpPr>
          <p:cNvPr id="14" name="Rectangle 13">
            <a:extLst>
              <a:ext uri="{FF2B5EF4-FFF2-40B4-BE49-F238E27FC236}">
                <a16:creationId xmlns:a16="http://schemas.microsoft.com/office/drawing/2014/main" id="{FB86FA73-2450-48EA-A25A-A5D888F0951B}"/>
              </a:ext>
            </a:extLst>
          </p:cNvPr>
          <p:cNvSpPr/>
          <p:nvPr/>
        </p:nvSpPr>
        <p:spPr>
          <a:xfrm>
            <a:off x="994286" y="4613226"/>
            <a:ext cx="301783" cy="30178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4</a:t>
            </a:r>
          </a:p>
        </p:txBody>
      </p:sp>
      <p:pic>
        <p:nvPicPr>
          <p:cNvPr id="15" name="Image 14">
            <a:extLst>
              <a:ext uri="{FF2B5EF4-FFF2-40B4-BE49-F238E27FC236}">
                <a16:creationId xmlns:a16="http://schemas.microsoft.com/office/drawing/2014/main" id="{20C36EE3-3BC3-46BF-8083-7F6FF3F4BEF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36305" y="578118"/>
            <a:ext cx="1057581" cy="1118963"/>
          </a:xfrm>
          <a:prstGeom prst="rect">
            <a:avLst/>
          </a:prstGeom>
        </p:spPr>
      </p:pic>
      <p:cxnSp>
        <p:nvCxnSpPr>
          <p:cNvPr id="16" name="Connecteur droit 15">
            <a:extLst>
              <a:ext uri="{FF2B5EF4-FFF2-40B4-BE49-F238E27FC236}">
                <a16:creationId xmlns:a16="http://schemas.microsoft.com/office/drawing/2014/main" id="{3FA2B7CE-501E-40CB-BCA5-7EFE8FEBF10C}"/>
              </a:ext>
            </a:extLst>
          </p:cNvPr>
          <p:cNvCxnSpPr>
            <a:cxnSpLocks/>
          </p:cNvCxnSpPr>
          <p:nvPr/>
        </p:nvCxnSpPr>
        <p:spPr>
          <a:xfrm>
            <a:off x="540000" y="1674771"/>
            <a:ext cx="9696017" cy="0"/>
          </a:xfrm>
          <a:prstGeom prst="line">
            <a:avLst/>
          </a:prstGeom>
          <a:ln w="38100">
            <a:solidFill>
              <a:srgbClr val="344657"/>
            </a:solidFill>
          </a:ln>
        </p:spPr>
        <p:style>
          <a:lnRef idx="1">
            <a:schemeClr val="accent1"/>
          </a:lnRef>
          <a:fillRef idx="0">
            <a:schemeClr val="accent1"/>
          </a:fillRef>
          <a:effectRef idx="0">
            <a:schemeClr val="accent1"/>
          </a:effectRef>
          <a:fontRef idx="minor">
            <a:schemeClr val="tx1"/>
          </a:fontRef>
        </p:style>
      </p:cxnSp>
      <p:sp>
        <p:nvSpPr>
          <p:cNvPr id="4" name="Espace réservé du texte 3">
            <a:extLst>
              <a:ext uri="{FF2B5EF4-FFF2-40B4-BE49-F238E27FC236}">
                <a16:creationId xmlns:a16="http://schemas.microsoft.com/office/drawing/2014/main" id="{DB9A5238-FD13-46A4-953F-CC9791E45BFD}"/>
              </a:ext>
            </a:extLst>
          </p:cNvPr>
          <p:cNvSpPr>
            <a:spLocks noGrp="1"/>
          </p:cNvSpPr>
          <p:nvPr>
            <p:ph type="body" sz="quarter" idx="17" hasCustomPrompt="1"/>
          </p:nvPr>
        </p:nvSpPr>
        <p:spPr>
          <a:xfrm>
            <a:off x="540000" y="1025525"/>
            <a:ext cx="9215188" cy="627063"/>
          </a:xfrm>
        </p:spPr>
        <p:txBody>
          <a:bodyPr>
            <a:noAutofit/>
          </a:bodyPr>
          <a:lstStyle>
            <a:lvl1pPr marL="0" indent="0">
              <a:buNone/>
              <a:defRPr sz="4000" b="1">
                <a:solidFill>
                  <a:srgbClr val="FF0000"/>
                </a:solidFill>
              </a:defRPr>
            </a:lvl1pPr>
          </a:lstStyle>
          <a:p>
            <a:pPr lvl="0"/>
            <a:r>
              <a:rPr lang="fr-FR"/>
              <a:t>Sommaire Calibri 40 pt Bold</a:t>
            </a:r>
          </a:p>
        </p:txBody>
      </p:sp>
      <p:sp>
        <p:nvSpPr>
          <p:cNvPr id="13" name="Espace réservé du texte 5">
            <a:extLst>
              <a:ext uri="{FF2B5EF4-FFF2-40B4-BE49-F238E27FC236}">
                <a16:creationId xmlns:a16="http://schemas.microsoft.com/office/drawing/2014/main" id="{8E426D4D-F6C4-4AD5-835D-90C28D23725B}"/>
              </a:ext>
            </a:extLst>
          </p:cNvPr>
          <p:cNvSpPr>
            <a:spLocks noGrp="1"/>
          </p:cNvSpPr>
          <p:nvPr>
            <p:ph type="body" sz="quarter" idx="18" hasCustomPrompt="1"/>
          </p:nvPr>
        </p:nvSpPr>
        <p:spPr>
          <a:xfrm>
            <a:off x="1467948" y="2048728"/>
            <a:ext cx="9825938" cy="4065587"/>
          </a:xfrm>
        </p:spPr>
        <p:txBody>
          <a:bodyPr/>
          <a:lstStyle>
            <a:lvl1pPr marL="0" indent="0">
              <a:lnSpc>
                <a:spcPct val="150000"/>
              </a:lnSpc>
              <a:buNone/>
              <a:defRPr sz="2800"/>
            </a:lvl1pPr>
          </a:lstStyle>
          <a:p>
            <a:pPr lvl="0"/>
            <a:r>
              <a:rPr lang="fr-FR"/>
              <a:t>Titre partie 1 Calibri 28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a:t>Titre partie 2 Calibri 28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a:t>Titre partie 3 Calibri 28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a:t>Titre partie 4 Calibri 28 pt</a:t>
            </a:r>
          </a:p>
        </p:txBody>
      </p:sp>
    </p:spTree>
    <p:extLst>
      <p:ext uri="{BB962C8B-B14F-4D97-AF65-F5344CB8AC3E}">
        <p14:creationId xmlns:p14="http://schemas.microsoft.com/office/powerpoint/2010/main" val="357674219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Sommaire 5 parties">
    <p:spTree>
      <p:nvGrpSpPr>
        <p:cNvPr id="1" name=""/>
        <p:cNvGrpSpPr/>
        <p:nvPr/>
      </p:nvGrpSpPr>
      <p:grpSpPr>
        <a:xfrm>
          <a:off x="0" y="0"/>
          <a:ext cx="0" cy="0"/>
          <a:chOff x="0" y="0"/>
          <a:chExt cx="0" cy="0"/>
        </a:xfrm>
      </p:grpSpPr>
      <p:sp>
        <p:nvSpPr>
          <p:cNvPr id="17" name="Espace réservé du pied de page 4">
            <a:extLst>
              <a:ext uri="{FF2B5EF4-FFF2-40B4-BE49-F238E27FC236}">
                <a16:creationId xmlns:a16="http://schemas.microsoft.com/office/drawing/2014/main" id="{291A9C11-4EE1-4ECD-B50C-BD0E44FD050C}"/>
              </a:ext>
            </a:extLst>
          </p:cNvPr>
          <p:cNvSpPr>
            <a:spLocks noGrp="1"/>
          </p:cNvSpPr>
          <p:nvPr>
            <p:ph type="ftr" sz="quarter" idx="3"/>
          </p:nvPr>
        </p:nvSpPr>
        <p:spPr>
          <a:xfrm>
            <a:off x="1452412" y="6467077"/>
            <a:ext cx="3304985" cy="263595"/>
          </a:xfrm>
          <a:prstGeom prst="rect">
            <a:avLst/>
          </a:prstGeom>
        </p:spPr>
        <p:txBody>
          <a:bodyPr vert="horz" lIns="91440" tIns="45720" rIns="0" bIns="45720" rtlCol="0" anchor="ctr"/>
          <a:lstStyle>
            <a:lvl1pPr algn="r">
              <a:defRPr sz="1000">
                <a:solidFill>
                  <a:schemeClr val="tx1">
                    <a:tint val="75000"/>
                  </a:schemeClr>
                </a:solidFill>
              </a:defRPr>
            </a:lvl1pPr>
          </a:lstStyle>
          <a:p>
            <a:endParaRPr lang="en-US"/>
          </a:p>
        </p:txBody>
      </p:sp>
      <p:sp>
        <p:nvSpPr>
          <p:cNvPr id="20" name="Espace réservé de la date 3">
            <a:extLst>
              <a:ext uri="{FF2B5EF4-FFF2-40B4-BE49-F238E27FC236}">
                <a16:creationId xmlns:a16="http://schemas.microsoft.com/office/drawing/2014/main" id="{A33F4F20-12A5-4E1D-BA19-2FAF0DD8B164}"/>
              </a:ext>
            </a:extLst>
          </p:cNvPr>
          <p:cNvSpPr>
            <a:spLocks noGrp="1"/>
          </p:cNvSpPr>
          <p:nvPr>
            <p:ph type="dt" sz="half" idx="2"/>
          </p:nvPr>
        </p:nvSpPr>
        <p:spPr>
          <a:xfrm>
            <a:off x="686697" y="6467077"/>
            <a:ext cx="762540" cy="263595"/>
          </a:xfrm>
          <a:prstGeom prst="rect">
            <a:avLst/>
          </a:prstGeom>
        </p:spPr>
        <p:txBody>
          <a:bodyPr lIns="36000"/>
          <a:lstStyle>
            <a:lvl1pPr algn="r">
              <a:defRPr sz="1000">
                <a:solidFill>
                  <a:schemeClr val="bg1">
                    <a:lumMod val="65000"/>
                  </a:schemeClr>
                </a:solidFill>
              </a:defRPr>
            </a:lvl1pPr>
          </a:lstStyle>
          <a:p>
            <a:fld id="{CBA79040-20AD-4298-A384-318009D98089}" type="datetime1">
              <a:rPr lang="en-US" smtClean="0"/>
              <a:t>9/30/2022</a:t>
            </a:fld>
            <a:endParaRPr lang="en-US"/>
          </a:p>
        </p:txBody>
      </p:sp>
      <p:sp>
        <p:nvSpPr>
          <p:cNvPr id="23" name="Espace réservé du numéro de diapositive 5">
            <a:extLst>
              <a:ext uri="{FF2B5EF4-FFF2-40B4-BE49-F238E27FC236}">
                <a16:creationId xmlns:a16="http://schemas.microsoft.com/office/drawing/2014/main" id="{D09753DF-799F-4FD6-81D7-6F7A5EA8AF97}"/>
              </a:ext>
            </a:extLst>
          </p:cNvPr>
          <p:cNvSpPr>
            <a:spLocks noGrp="1"/>
          </p:cNvSpPr>
          <p:nvPr>
            <p:ph type="sldNum" sz="quarter" idx="4"/>
          </p:nvPr>
        </p:nvSpPr>
        <p:spPr>
          <a:xfrm>
            <a:off x="85332" y="6374485"/>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EFBA2664-5196-4151-AC24-B3A59F2A8492}" type="slidenum">
              <a:rPr lang="en-US" smtClean="0"/>
              <a:t>‹N°›</a:t>
            </a:fld>
            <a:endParaRPr lang="en-US"/>
          </a:p>
        </p:txBody>
      </p:sp>
      <p:sp>
        <p:nvSpPr>
          <p:cNvPr id="10" name="Rectangle 9">
            <a:extLst>
              <a:ext uri="{FF2B5EF4-FFF2-40B4-BE49-F238E27FC236}">
                <a16:creationId xmlns:a16="http://schemas.microsoft.com/office/drawing/2014/main" id="{D2F957DD-60DA-44CA-A4F0-EE95B6C45EF8}"/>
              </a:ext>
            </a:extLst>
          </p:cNvPr>
          <p:cNvSpPr/>
          <p:nvPr/>
        </p:nvSpPr>
        <p:spPr>
          <a:xfrm>
            <a:off x="994286" y="2312945"/>
            <a:ext cx="301783" cy="30178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1</a:t>
            </a:r>
          </a:p>
        </p:txBody>
      </p:sp>
      <p:sp>
        <p:nvSpPr>
          <p:cNvPr id="11" name="Rectangle 10">
            <a:extLst>
              <a:ext uri="{FF2B5EF4-FFF2-40B4-BE49-F238E27FC236}">
                <a16:creationId xmlns:a16="http://schemas.microsoft.com/office/drawing/2014/main" id="{5C01AC62-D23F-46E2-BBAA-34C85CD5CB32}"/>
              </a:ext>
            </a:extLst>
          </p:cNvPr>
          <p:cNvSpPr/>
          <p:nvPr/>
        </p:nvSpPr>
        <p:spPr>
          <a:xfrm>
            <a:off x="994286" y="3079706"/>
            <a:ext cx="301783" cy="30178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2</a:t>
            </a:r>
          </a:p>
        </p:txBody>
      </p:sp>
      <p:sp>
        <p:nvSpPr>
          <p:cNvPr id="12" name="Rectangle 11">
            <a:extLst>
              <a:ext uri="{FF2B5EF4-FFF2-40B4-BE49-F238E27FC236}">
                <a16:creationId xmlns:a16="http://schemas.microsoft.com/office/drawing/2014/main" id="{7C0409D5-CBF5-4F55-8149-D3E6EEC8173D}"/>
              </a:ext>
            </a:extLst>
          </p:cNvPr>
          <p:cNvSpPr/>
          <p:nvPr/>
        </p:nvSpPr>
        <p:spPr>
          <a:xfrm>
            <a:off x="994286" y="3846466"/>
            <a:ext cx="301783" cy="30178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3</a:t>
            </a:r>
          </a:p>
        </p:txBody>
      </p:sp>
      <p:sp>
        <p:nvSpPr>
          <p:cNvPr id="14" name="Rectangle 13">
            <a:extLst>
              <a:ext uri="{FF2B5EF4-FFF2-40B4-BE49-F238E27FC236}">
                <a16:creationId xmlns:a16="http://schemas.microsoft.com/office/drawing/2014/main" id="{FB86FA73-2450-48EA-A25A-A5D888F0951B}"/>
              </a:ext>
            </a:extLst>
          </p:cNvPr>
          <p:cNvSpPr/>
          <p:nvPr/>
        </p:nvSpPr>
        <p:spPr>
          <a:xfrm>
            <a:off x="994286" y="4613226"/>
            <a:ext cx="301783" cy="30178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4</a:t>
            </a:r>
          </a:p>
        </p:txBody>
      </p:sp>
      <p:pic>
        <p:nvPicPr>
          <p:cNvPr id="15" name="Image 14">
            <a:extLst>
              <a:ext uri="{FF2B5EF4-FFF2-40B4-BE49-F238E27FC236}">
                <a16:creationId xmlns:a16="http://schemas.microsoft.com/office/drawing/2014/main" id="{20C36EE3-3BC3-46BF-8083-7F6FF3F4BEF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36305" y="578118"/>
            <a:ext cx="1057581" cy="1118963"/>
          </a:xfrm>
          <a:prstGeom prst="rect">
            <a:avLst/>
          </a:prstGeom>
        </p:spPr>
      </p:pic>
      <p:cxnSp>
        <p:nvCxnSpPr>
          <p:cNvPr id="16" name="Connecteur droit 15">
            <a:extLst>
              <a:ext uri="{FF2B5EF4-FFF2-40B4-BE49-F238E27FC236}">
                <a16:creationId xmlns:a16="http://schemas.microsoft.com/office/drawing/2014/main" id="{3FA2B7CE-501E-40CB-BCA5-7EFE8FEBF10C}"/>
              </a:ext>
            </a:extLst>
          </p:cNvPr>
          <p:cNvCxnSpPr>
            <a:cxnSpLocks/>
          </p:cNvCxnSpPr>
          <p:nvPr/>
        </p:nvCxnSpPr>
        <p:spPr>
          <a:xfrm>
            <a:off x="540000" y="1674771"/>
            <a:ext cx="9696017" cy="0"/>
          </a:xfrm>
          <a:prstGeom prst="line">
            <a:avLst/>
          </a:prstGeom>
          <a:ln w="38100">
            <a:solidFill>
              <a:srgbClr val="344657"/>
            </a:solidFill>
          </a:ln>
        </p:spPr>
        <p:style>
          <a:lnRef idx="1">
            <a:schemeClr val="accent1"/>
          </a:lnRef>
          <a:fillRef idx="0">
            <a:schemeClr val="accent1"/>
          </a:fillRef>
          <a:effectRef idx="0">
            <a:schemeClr val="accent1"/>
          </a:effectRef>
          <a:fontRef idx="minor">
            <a:schemeClr val="tx1"/>
          </a:fontRef>
        </p:style>
      </p:cxnSp>
      <p:sp>
        <p:nvSpPr>
          <p:cNvPr id="4" name="Espace réservé du texte 3">
            <a:extLst>
              <a:ext uri="{FF2B5EF4-FFF2-40B4-BE49-F238E27FC236}">
                <a16:creationId xmlns:a16="http://schemas.microsoft.com/office/drawing/2014/main" id="{DB9A5238-FD13-46A4-953F-CC9791E45BFD}"/>
              </a:ext>
            </a:extLst>
          </p:cNvPr>
          <p:cNvSpPr>
            <a:spLocks noGrp="1"/>
          </p:cNvSpPr>
          <p:nvPr>
            <p:ph type="body" sz="quarter" idx="17" hasCustomPrompt="1"/>
          </p:nvPr>
        </p:nvSpPr>
        <p:spPr>
          <a:xfrm>
            <a:off x="540000" y="1025525"/>
            <a:ext cx="9215188" cy="627063"/>
          </a:xfrm>
        </p:spPr>
        <p:txBody>
          <a:bodyPr>
            <a:noAutofit/>
          </a:bodyPr>
          <a:lstStyle>
            <a:lvl1pPr marL="0" indent="0">
              <a:buNone/>
              <a:defRPr sz="4000" b="1">
                <a:solidFill>
                  <a:srgbClr val="FF0000"/>
                </a:solidFill>
              </a:defRPr>
            </a:lvl1pPr>
          </a:lstStyle>
          <a:p>
            <a:pPr lvl="0"/>
            <a:r>
              <a:rPr lang="fr-FR"/>
              <a:t>Sommaire Calibri 40 pt Bold</a:t>
            </a:r>
          </a:p>
        </p:txBody>
      </p:sp>
      <p:sp>
        <p:nvSpPr>
          <p:cNvPr id="19" name="Rectangle 18">
            <a:extLst>
              <a:ext uri="{FF2B5EF4-FFF2-40B4-BE49-F238E27FC236}">
                <a16:creationId xmlns:a16="http://schemas.microsoft.com/office/drawing/2014/main" id="{FC3709BA-8D7D-4610-A4DD-8A8A1E0AA654}"/>
              </a:ext>
            </a:extLst>
          </p:cNvPr>
          <p:cNvSpPr/>
          <p:nvPr/>
        </p:nvSpPr>
        <p:spPr>
          <a:xfrm>
            <a:off x="994286" y="5376229"/>
            <a:ext cx="301783" cy="30178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5</a:t>
            </a:r>
          </a:p>
        </p:txBody>
      </p:sp>
      <p:sp>
        <p:nvSpPr>
          <p:cNvPr id="24" name="Espace réservé du texte 5">
            <a:extLst>
              <a:ext uri="{FF2B5EF4-FFF2-40B4-BE49-F238E27FC236}">
                <a16:creationId xmlns:a16="http://schemas.microsoft.com/office/drawing/2014/main" id="{FA9ACAA2-EA0C-4ED6-B49D-B13404412E81}"/>
              </a:ext>
            </a:extLst>
          </p:cNvPr>
          <p:cNvSpPr>
            <a:spLocks noGrp="1"/>
          </p:cNvSpPr>
          <p:nvPr>
            <p:ph type="body" sz="quarter" idx="18" hasCustomPrompt="1"/>
          </p:nvPr>
        </p:nvSpPr>
        <p:spPr>
          <a:xfrm>
            <a:off x="1467948" y="2048728"/>
            <a:ext cx="9825938" cy="4065587"/>
          </a:xfrm>
        </p:spPr>
        <p:txBody>
          <a:bodyPr/>
          <a:lstStyle>
            <a:lvl1pPr marL="0" indent="0">
              <a:lnSpc>
                <a:spcPct val="150000"/>
              </a:lnSpc>
              <a:buNone/>
              <a:defRPr sz="2800"/>
            </a:lvl1pPr>
          </a:lstStyle>
          <a:p>
            <a:pPr lvl="0"/>
            <a:r>
              <a:rPr lang="fr-FR"/>
              <a:t>Titre partie 1 Calibri 28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a:t>Titre partie 2 Calibri 28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a:t>Titre partie 3 Calibri 28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a:t>Titre partie 4 Calibri 28 pt</a:t>
            </a:r>
          </a:p>
          <a:p>
            <a:pPr marL="0" marR="0" lvl="0" indent="0" algn="l" defTabSz="914400" rtl="0" eaLnBrk="1" fontAlgn="auto" latinLnBrk="0" hangingPunct="1">
              <a:lnSpc>
                <a:spcPct val="150000"/>
              </a:lnSpc>
              <a:spcBef>
                <a:spcPts val="1000"/>
              </a:spcBef>
              <a:spcAft>
                <a:spcPts val="0"/>
              </a:spcAft>
              <a:buClr>
                <a:schemeClr val="accent3"/>
              </a:buClr>
              <a:buSzTx/>
              <a:buFont typeface="Wingdings" panose="05000000000000000000" pitchFamily="2" charset="2"/>
              <a:buNone/>
              <a:tabLst/>
              <a:defRPr/>
            </a:pPr>
            <a:r>
              <a:rPr lang="fr-FR"/>
              <a:t>Titre partie 5 Calibri 28 pt</a:t>
            </a:r>
          </a:p>
          <a:p>
            <a:pPr lvl="0"/>
            <a:endParaRPr lang="fr-FR"/>
          </a:p>
        </p:txBody>
      </p:sp>
    </p:spTree>
    <p:extLst>
      <p:ext uri="{BB962C8B-B14F-4D97-AF65-F5344CB8AC3E}">
        <p14:creationId xmlns:p14="http://schemas.microsoft.com/office/powerpoint/2010/main" val="15665572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Sous-Partie 2 lignes">
    <p:spTree>
      <p:nvGrpSpPr>
        <p:cNvPr id="1" name=""/>
        <p:cNvGrpSpPr/>
        <p:nvPr/>
      </p:nvGrpSpPr>
      <p:grpSpPr>
        <a:xfrm>
          <a:off x="0" y="0"/>
          <a:ext cx="0" cy="0"/>
          <a:chOff x="0" y="0"/>
          <a:chExt cx="0" cy="0"/>
        </a:xfrm>
      </p:grpSpPr>
      <p:sp>
        <p:nvSpPr>
          <p:cNvPr id="11" name="Espace réservé du pied de page 4">
            <a:extLst>
              <a:ext uri="{FF2B5EF4-FFF2-40B4-BE49-F238E27FC236}">
                <a16:creationId xmlns:a16="http://schemas.microsoft.com/office/drawing/2014/main" id="{CA7B6D41-31B3-486F-A25D-EE23BF8EFF30}"/>
              </a:ext>
            </a:extLst>
          </p:cNvPr>
          <p:cNvSpPr>
            <a:spLocks noGrp="1"/>
          </p:cNvSpPr>
          <p:nvPr>
            <p:ph type="ftr" sz="quarter" idx="3"/>
          </p:nvPr>
        </p:nvSpPr>
        <p:spPr>
          <a:xfrm>
            <a:off x="1452412" y="6467077"/>
            <a:ext cx="3304985" cy="263595"/>
          </a:xfrm>
          <a:prstGeom prst="rect">
            <a:avLst/>
          </a:prstGeom>
        </p:spPr>
        <p:txBody>
          <a:bodyPr vert="horz" lIns="91440" tIns="45720" rIns="0" bIns="45720" rtlCol="0" anchor="ctr"/>
          <a:lstStyle>
            <a:lvl1pPr algn="r">
              <a:defRPr sz="1000">
                <a:solidFill>
                  <a:schemeClr val="tx1">
                    <a:tint val="75000"/>
                  </a:schemeClr>
                </a:solidFill>
              </a:defRPr>
            </a:lvl1pPr>
          </a:lstStyle>
          <a:p>
            <a:endParaRPr lang="en-US"/>
          </a:p>
        </p:txBody>
      </p:sp>
      <p:sp>
        <p:nvSpPr>
          <p:cNvPr id="12" name="Espace réservé de la date 3">
            <a:extLst>
              <a:ext uri="{FF2B5EF4-FFF2-40B4-BE49-F238E27FC236}">
                <a16:creationId xmlns:a16="http://schemas.microsoft.com/office/drawing/2014/main" id="{D4030D24-6A2F-4BD4-AB32-C78802015B0C}"/>
              </a:ext>
            </a:extLst>
          </p:cNvPr>
          <p:cNvSpPr>
            <a:spLocks noGrp="1"/>
          </p:cNvSpPr>
          <p:nvPr>
            <p:ph type="dt" sz="half" idx="2"/>
          </p:nvPr>
        </p:nvSpPr>
        <p:spPr>
          <a:xfrm>
            <a:off x="686697" y="6467077"/>
            <a:ext cx="762540" cy="263595"/>
          </a:xfrm>
          <a:prstGeom prst="rect">
            <a:avLst/>
          </a:prstGeom>
        </p:spPr>
        <p:txBody>
          <a:bodyPr lIns="36000"/>
          <a:lstStyle>
            <a:lvl1pPr algn="r">
              <a:defRPr sz="1000">
                <a:solidFill>
                  <a:schemeClr val="bg1">
                    <a:lumMod val="65000"/>
                  </a:schemeClr>
                </a:solidFill>
              </a:defRPr>
            </a:lvl1pPr>
          </a:lstStyle>
          <a:p>
            <a:fld id="{26CFD75B-8A10-407C-AE98-054629AA96EB}" type="datetime1">
              <a:rPr lang="en-US" smtClean="0"/>
              <a:t>9/30/2022</a:t>
            </a:fld>
            <a:endParaRPr lang="en-US"/>
          </a:p>
        </p:txBody>
      </p:sp>
      <p:sp>
        <p:nvSpPr>
          <p:cNvPr id="13" name="Espace réservé du numéro de diapositive 5">
            <a:extLst>
              <a:ext uri="{FF2B5EF4-FFF2-40B4-BE49-F238E27FC236}">
                <a16:creationId xmlns:a16="http://schemas.microsoft.com/office/drawing/2014/main" id="{4B478DF1-4FA1-4D5D-996A-4923C60E2C61}"/>
              </a:ext>
            </a:extLst>
          </p:cNvPr>
          <p:cNvSpPr>
            <a:spLocks noGrp="1"/>
          </p:cNvSpPr>
          <p:nvPr>
            <p:ph type="sldNum" sz="quarter" idx="4"/>
          </p:nvPr>
        </p:nvSpPr>
        <p:spPr>
          <a:xfrm>
            <a:off x="85332" y="6374485"/>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EFBA2664-5196-4151-AC24-B3A59F2A8492}" type="slidenum">
              <a:rPr lang="en-US" smtClean="0"/>
              <a:t>‹N°›</a:t>
            </a:fld>
            <a:endParaRPr lang="en-US"/>
          </a:p>
        </p:txBody>
      </p:sp>
      <p:sp>
        <p:nvSpPr>
          <p:cNvPr id="16" name="Espace réservé du texte 2">
            <a:extLst>
              <a:ext uri="{FF2B5EF4-FFF2-40B4-BE49-F238E27FC236}">
                <a16:creationId xmlns:a16="http://schemas.microsoft.com/office/drawing/2014/main" id="{8293BE5A-187E-4B81-BB07-3C2AECD961E5}"/>
              </a:ext>
            </a:extLst>
          </p:cNvPr>
          <p:cNvSpPr>
            <a:spLocks noGrp="1"/>
          </p:cNvSpPr>
          <p:nvPr>
            <p:ph type="body" sz="quarter" idx="12" hasCustomPrompt="1"/>
          </p:nvPr>
        </p:nvSpPr>
        <p:spPr>
          <a:xfrm>
            <a:off x="1325563" y="2293938"/>
            <a:ext cx="9088437" cy="1754326"/>
          </a:xfrm>
        </p:spPr>
        <p:txBody>
          <a:bodyPr>
            <a:spAutoFit/>
          </a:bodyPr>
          <a:lstStyle>
            <a:lvl1pPr marL="0" indent="0">
              <a:buNone/>
              <a:defRPr sz="6000" b="1">
                <a:solidFill>
                  <a:schemeClr val="accent1"/>
                </a:solidFill>
              </a:defRPr>
            </a:lvl1pPr>
          </a:lstStyle>
          <a:p>
            <a:pPr lvl="0"/>
            <a:r>
              <a:rPr lang="fr-FR"/>
              <a:t>Titre grande partie Calibri 60 pt Bold 2 lignes</a:t>
            </a:r>
          </a:p>
        </p:txBody>
      </p:sp>
      <p:sp>
        <p:nvSpPr>
          <p:cNvPr id="18" name="Espace réservé du texte 4">
            <a:extLst>
              <a:ext uri="{FF2B5EF4-FFF2-40B4-BE49-F238E27FC236}">
                <a16:creationId xmlns:a16="http://schemas.microsoft.com/office/drawing/2014/main" id="{7B0942DC-3367-4CBF-94AD-E8A6E0B4AB08}"/>
              </a:ext>
            </a:extLst>
          </p:cNvPr>
          <p:cNvSpPr>
            <a:spLocks noGrp="1"/>
          </p:cNvSpPr>
          <p:nvPr>
            <p:ph type="body" sz="quarter" idx="13" hasCustomPrompt="1"/>
          </p:nvPr>
        </p:nvSpPr>
        <p:spPr>
          <a:xfrm>
            <a:off x="1325665" y="4048264"/>
            <a:ext cx="9088335" cy="2149946"/>
          </a:xfrm>
        </p:spPr>
        <p:txBody>
          <a:bodyPr>
            <a:noAutofit/>
          </a:bodyPr>
          <a:lstStyle>
            <a:lvl1pPr marL="0" indent="0">
              <a:buNone/>
              <a:defRPr sz="2000"/>
            </a:lvl1pPr>
          </a:lstStyle>
          <a:p>
            <a:pPr lvl="0"/>
            <a:r>
              <a:rPr lang="fr-FR">
                <a:latin typeface="+mj-lt"/>
                <a:ea typeface="Microsoft YaHei Light" panose="020B0502040204020203" pitchFamily="34" charset="-122"/>
              </a:rPr>
              <a:t>Paragraphe d’explication de la partie (non obligatoire) Calibri 20 pt                          Lorem ipsum </a:t>
            </a:r>
            <a:r>
              <a:rPr lang="fr-FR" err="1">
                <a:latin typeface="+mj-lt"/>
                <a:ea typeface="Microsoft YaHei Light" panose="020B0502040204020203" pitchFamily="34" charset="-122"/>
              </a:rPr>
              <a:t>dolor</a:t>
            </a:r>
            <a:r>
              <a:rPr lang="fr-FR">
                <a:latin typeface="+mj-lt"/>
                <a:ea typeface="Microsoft YaHei Light" panose="020B0502040204020203" pitchFamily="34" charset="-122"/>
              </a:rPr>
              <a:t> </a:t>
            </a:r>
            <a:r>
              <a:rPr lang="fr-FR" err="1">
                <a:latin typeface="+mj-lt"/>
                <a:ea typeface="Microsoft YaHei Light" panose="020B0502040204020203" pitchFamily="34" charset="-122"/>
              </a:rPr>
              <a:t>sit</a:t>
            </a:r>
            <a:r>
              <a:rPr lang="fr-FR">
                <a:latin typeface="+mj-lt"/>
                <a:ea typeface="Microsoft YaHei Light" panose="020B0502040204020203" pitchFamily="34" charset="-122"/>
              </a:rPr>
              <a:t> </a:t>
            </a:r>
            <a:r>
              <a:rPr lang="fr-FR" err="1">
                <a:latin typeface="+mj-lt"/>
                <a:ea typeface="Microsoft YaHei Light" panose="020B0502040204020203" pitchFamily="34" charset="-122"/>
              </a:rPr>
              <a:t>amet</a:t>
            </a:r>
            <a:r>
              <a:rPr lang="fr-FR">
                <a:latin typeface="+mj-lt"/>
                <a:ea typeface="Microsoft YaHei Light" panose="020B0502040204020203" pitchFamily="34" charset="-122"/>
              </a:rPr>
              <a:t>, </a:t>
            </a:r>
            <a:r>
              <a:rPr lang="fr-FR" err="1">
                <a:latin typeface="+mj-lt"/>
                <a:ea typeface="Microsoft YaHei Light" panose="020B0502040204020203" pitchFamily="34" charset="-122"/>
              </a:rPr>
              <a:t>consectetur</a:t>
            </a:r>
            <a:r>
              <a:rPr lang="fr-FR">
                <a:latin typeface="+mj-lt"/>
                <a:ea typeface="Microsoft YaHei Light" panose="020B0502040204020203" pitchFamily="34" charset="-122"/>
              </a:rPr>
              <a:t> </a:t>
            </a:r>
            <a:r>
              <a:rPr lang="fr-FR" err="1">
                <a:latin typeface="+mj-lt"/>
                <a:ea typeface="Microsoft YaHei Light" panose="020B0502040204020203" pitchFamily="34" charset="-122"/>
              </a:rPr>
              <a:t>adipiscing</a:t>
            </a:r>
            <a:r>
              <a:rPr lang="fr-FR">
                <a:latin typeface="+mj-lt"/>
                <a:ea typeface="Microsoft YaHei Light" panose="020B0502040204020203" pitchFamily="34" charset="-122"/>
              </a:rPr>
              <a:t> </a:t>
            </a:r>
            <a:r>
              <a:rPr lang="fr-FR" err="1">
                <a:latin typeface="+mj-lt"/>
                <a:ea typeface="Microsoft YaHei Light" panose="020B0502040204020203" pitchFamily="34" charset="-122"/>
              </a:rPr>
              <a:t>elit</a:t>
            </a:r>
            <a:r>
              <a:rPr lang="fr-FR">
                <a:latin typeface="+mj-lt"/>
                <a:ea typeface="Microsoft YaHei Light" panose="020B0502040204020203" pitchFamily="34" charset="-122"/>
              </a:rPr>
              <a:t>, </a:t>
            </a:r>
            <a:r>
              <a:rPr lang="fr-FR" err="1">
                <a:latin typeface="+mj-lt"/>
                <a:ea typeface="Microsoft YaHei Light" panose="020B0502040204020203" pitchFamily="34" charset="-122"/>
              </a:rPr>
              <a:t>sed</a:t>
            </a:r>
            <a:r>
              <a:rPr lang="fr-FR">
                <a:latin typeface="+mj-lt"/>
                <a:ea typeface="Microsoft YaHei Light" panose="020B0502040204020203" pitchFamily="34" charset="-122"/>
              </a:rPr>
              <a:t> do </a:t>
            </a:r>
            <a:r>
              <a:rPr lang="fr-FR" err="1">
                <a:latin typeface="+mj-lt"/>
                <a:ea typeface="Microsoft YaHei Light" panose="020B0502040204020203" pitchFamily="34" charset="-122"/>
              </a:rPr>
              <a:t>eiusmod</a:t>
            </a:r>
            <a:r>
              <a:rPr lang="fr-FR">
                <a:latin typeface="+mj-lt"/>
                <a:ea typeface="Microsoft YaHei Light" panose="020B0502040204020203" pitchFamily="34" charset="-122"/>
              </a:rPr>
              <a:t> </a:t>
            </a:r>
            <a:r>
              <a:rPr lang="fr-FR" err="1">
                <a:latin typeface="+mj-lt"/>
                <a:ea typeface="Microsoft YaHei Light" panose="020B0502040204020203" pitchFamily="34" charset="-122"/>
              </a:rPr>
              <a:t>tempor</a:t>
            </a:r>
            <a:r>
              <a:rPr lang="fr-FR">
                <a:latin typeface="+mj-lt"/>
                <a:ea typeface="Microsoft YaHei Light" panose="020B0502040204020203" pitchFamily="34" charset="-122"/>
              </a:rPr>
              <a:t> </a:t>
            </a:r>
            <a:r>
              <a:rPr lang="fr-FR" err="1">
                <a:latin typeface="+mj-lt"/>
                <a:ea typeface="Microsoft YaHei Light" panose="020B0502040204020203" pitchFamily="34" charset="-122"/>
              </a:rPr>
              <a:t>incididunt</a:t>
            </a:r>
            <a:r>
              <a:rPr lang="fr-FR">
                <a:latin typeface="+mj-lt"/>
                <a:ea typeface="Microsoft YaHei Light" panose="020B0502040204020203" pitchFamily="34" charset="-122"/>
              </a:rPr>
              <a:t> ut </a:t>
            </a:r>
            <a:r>
              <a:rPr lang="fr-FR" err="1">
                <a:latin typeface="+mj-lt"/>
                <a:ea typeface="Microsoft YaHei Light" panose="020B0502040204020203" pitchFamily="34" charset="-122"/>
              </a:rPr>
              <a:t>labore</a:t>
            </a:r>
            <a:r>
              <a:rPr lang="fr-FR">
                <a:latin typeface="+mj-lt"/>
                <a:ea typeface="Microsoft YaHei Light" panose="020B0502040204020203" pitchFamily="34" charset="-122"/>
              </a:rPr>
              <a:t> et </a:t>
            </a:r>
            <a:r>
              <a:rPr lang="fr-FR" err="1">
                <a:latin typeface="+mj-lt"/>
                <a:ea typeface="Microsoft YaHei Light" panose="020B0502040204020203" pitchFamily="34" charset="-122"/>
              </a:rPr>
              <a:t>dolore</a:t>
            </a:r>
            <a:r>
              <a:rPr lang="fr-FR">
                <a:latin typeface="+mj-lt"/>
                <a:ea typeface="Microsoft YaHei Light" panose="020B0502040204020203" pitchFamily="34" charset="-122"/>
              </a:rPr>
              <a:t> magna </a:t>
            </a:r>
            <a:r>
              <a:rPr lang="fr-FR" err="1">
                <a:latin typeface="+mj-lt"/>
                <a:ea typeface="Microsoft YaHei Light" panose="020B0502040204020203" pitchFamily="34" charset="-122"/>
              </a:rPr>
              <a:t>aliqua</a:t>
            </a:r>
            <a:r>
              <a:rPr lang="fr-FR">
                <a:latin typeface="+mj-lt"/>
                <a:ea typeface="Microsoft YaHei Light" panose="020B0502040204020203" pitchFamily="34" charset="-122"/>
              </a:rPr>
              <a:t>. Ut </a:t>
            </a:r>
            <a:r>
              <a:rPr lang="fr-FR" err="1">
                <a:latin typeface="+mj-lt"/>
                <a:ea typeface="Microsoft YaHei Light" panose="020B0502040204020203" pitchFamily="34" charset="-122"/>
              </a:rPr>
              <a:t>enim</a:t>
            </a:r>
            <a:r>
              <a:rPr lang="fr-FR">
                <a:latin typeface="+mj-lt"/>
                <a:ea typeface="Microsoft YaHei Light" panose="020B0502040204020203" pitchFamily="34" charset="-122"/>
              </a:rPr>
              <a:t> ad </a:t>
            </a:r>
            <a:r>
              <a:rPr lang="fr-FR" err="1">
                <a:latin typeface="+mj-lt"/>
                <a:ea typeface="Microsoft YaHei Light" panose="020B0502040204020203" pitchFamily="34" charset="-122"/>
              </a:rPr>
              <a:t>minim</a:t>
            </a:r>
            <a:r>
              <a:rPr lang="fr-FR">
                <a:latin typeface="+mj-lt"/>
                <a:ea typeface="Microsoft YaHei Light" panose="020B0502040204020203" pitchFamily="34" charset="-122"/>
              </a:rPr>
              <a:t> </a:t>
            </a:r>
            <a:r>
              <a:rPr lang="fr-FR" err="1">
                <a:latin typeface="+mj-lt"/>
                <a:ea typeface="Microsoft YaHei Light" panose="020B0502040204020203" pitchFamily="34" charset="-122"/>
              </a:rPr>
              <a:t>veniam</a:t>
            </a:r>
            <a:r>
              <a:rPr lang="fr-FR">
                <a:latin typeface="+mj-lt"/>
                <a:ea typeface="Microsoft YaHei Light" panose="020B0502040204020203" pitchFamily="34" charset="-122"/>
              </a:rPr>
              <a:t>,</a:t>
            </a:r>
            <a:endParaRPr lang="fr-FR"/>
          </a:p>
        </p:txBody>
      </p:sp>
      <p:sp>
        <p:nvSpPr>
          <p:cNvPr id="24" name="Espace réservé du texte 18">
            <a:extLst>
              <a:ext uri="{FF2B5EF4-FFF2-40B4-BE49-F238E27FC236}">
                <a16:creationId xmlns:a16="http://schemas.microsoft.com/office/drawing/2014/main" id="{0AA992BE-2D61-4F2C-9917-16E52923E26E}"/>
              </a:ext>
            </a:extLst>
          </p:cNvPr>
          <p:cNvSpPr>
            <a:spLocks noGrp="1"/>
          </p:cNvSpPr>
          <p:nvPr>
            <p:ph type="body" sz="quarter" idx="15" hasCustomPrompt="1"/>
          </p:nvPr>
        </p:nvSpPr>
        <p:spPr>
          <a:xfrm>
            <a:off x="10059988" y="1272115"/>
            <a:ext cx="1579562" cy="1579563"/>
          </a:xfrm>
        </p:spPr>
        <p:txBody>
          <a:bodyPr anchor="ctr"/>
          <a:lstStyle>
            <a:lvl1pPr marL="0" indent="0" algn="ctr">
              <a:buNone/>
              <a:defRPr/>
            </a:lvl1pPr>
          </a:lstStyle>
          <a:p>
            <a:pPr lvl="0"/>
            <a:r>
              <a:rPr lang="fr-FR"/>
              <a:t>Insérer un </a:t>
            </a:r>
            <a:r>
              <a:rPr lang="fr-FR" err="1"/>
              <a:t>picto</a:t>
            </a:r>
            <a:endParaRPr lang="fr-FR"/>
          </a:p>
        </p:txBody>
      </p:sp>
      <p:sp>
        <p:nvSpPr>
          <p:cNvPr id="17" name="Espace réservé du texte 6">
            <a:extLst>
              <a:ext uri="{FF2B5EF4-FFF2-40B4-BE49-F238E27FC236}">
                <a16:creationId xmlns:a16="http://schemas.microsoft.com/office/drawing/2014/main" id="{18A94232-8A3D-4E9B-BA12-F2A2A28C1F7E}"/>
              </a:ext>
            </a:extLst>
          </p:cNvPr>
          <p:cNvSpPr>
            <a:spLocks noGrp="1"/>
          </p:cNvSpPr>
          <p:nvPr>
            <p:ph type="body" sz="quarter" idx="14" hasCustomPrompt="1"/>
          </p:nvPr>
        </p:nvSpPr>
        <p:spPr>
          <a:xfrm>
            <a:off x="1325563" y="1506538"/>
            <a:ext cx="569912" cy="569912"/>
          </a:xfrm>
          <a:solidFill>
            <a:schemeClr val="accent1"/>
          </a:solidFill>
        </p:spPr>
        <p:txBody>
          <a:bodyPr lIns="0" tIns="0" rIns="0" bIns="0" anchor="ctr">
            <a:noAutofit/>
          </a:bodyPr>
          <a:lstStyle>
            <a:lvl1pPr marL="0" indent="0" algn="ctr">
              <a:buNone/>
              <a:defRPr sz="3200" b="1">
                <a:solidFill>
                  <a:schemeClr val="bg1"/>
                </a:solidFill>
              </a:defRPr>
            </a:lvl1pPr>
          </a:lstStyle>
          <a:p>
            <a:pPr lvl="0"/>
            <a:r>
              <a:rPr lang="fr-FR"/>
              <a:t>01</a:t>
            </a:r>
          </a:p>
        </p:txBody>
      </p:sp>
      <p:cxnSp>
        <p:nvCxnSpPr>
          <p:cNvPr id="14" name="Connecteur droit 13">
            <a:extLst>
              <a:ext uri="{FF2B5EF4-FFF2-40B4-BE49-F238E27FC236}">
                <a16:creationId xmlns:a16="http://schemas.microsoft.com/office/drawing/2014/main" id="{D3ED6721-5824-42A9-BB8C-F2D7C00E9616}"/>
              </a:ext>
            </a:extLst>
          </p:cNvPr>
          <p:cNvCxnSpPr>
            <a:cxnSpLocks/>
          </p:cNvCxnSpPr>
          <p:nvPr/>
        </p:nvCxnSpPr>
        <p:spPr>
          <a:xfrm>
            <a:off x="1326229" y="2090162"/>
            <a:ext cx="9000000" cy="0"/>
          </a:xfrm>
          <a:prstGeom prst="line">
            <a:avLst/>
          </a:prstGeom>
          <a:ln w="38100">
            <a:solidFill>
              <a:srgbClr val="263B5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6463061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Sous-Partie 1 ligne">
    <p:spTree>
      <p:nvGrpSpPr>
        <p:cNvPr id="1" name=""/>
        <p:cNvGrpSpPr/>
        <p:nvPr/>
      </p:nvGrpSpPr>
      <p:grpSpPr>
        <a:xfrm>
          <a:off x="0" y="0"/>
          <a:ext cx="0" cy="0"/>
          <a:chOff x="0" y="0"/>
          <a:chExt cx="0" cy="0"/>
        </a:xfrm>
      </p:grpSpPr>
      <p:sp>
        <p:nvSpPr>
          <p:cNvPr id="11" name="Espace réservé du pied de page 4">
            <a:extLst>
              <a:ext uri="{FF2B5EF4-FFF2-40B4-BE49-F238E27FC236}">
                <a16:creationId xmlns:a16="http://schemas.microsoft.com/office/drawing/2014/main" id="{CA7B6D41-31B3-486F-A25D-EE23BF8EFF30}"/>
              </a:ext>
            </a:extLst>
          </p:cNvPr>
          <p:cNvSpPr>
            <a:spLocks noGrp="1"/>
          </p:cNvSpPr>
          <p:nvPr>
            <p:ph type="ftr" sz="quarter" idx="3"/>
          </p:nvPr>
        </p:nvSpPr>
        <p:spPr>
          <a:xfrm>
            <a:off x="1452412" y="6467077"/>
            <a:ext cx="3304985" cy="263595"/>
          </a:xfrm>
          <a:prstGeom prst="rect">
            <a:avLst/>
          </a:prstGeom>
        </p:spPr>
        <p:txBody>
          <a:bodyPr vert="horz" lIns="91440" tIns="45720" rIns="0" bIns="45720" rtlCol="0" anchor="ctr"/>
          <a:lstStyle>
            <a:lvl1pPr algn="r">
              <a:defRPr sz="1000">
                <a:solidFill>
                  <a:schemeClr val="tx1">
                    <a:tint val="75000"/>
                  </a:schemeClr>
                </a:solidFill>
              </a:defRPr>
            </a:lvl1pPr>
          </a:lstStyle>
          <a:p>
            <a:endParaRPr lang="en-US"/>
          </a:p>
        </p:txBody>
      </p:sp>
      <p:sp>
        <p:nvSpPr>
          <p:cNvPr id="12" name="Espace réservé de la date 3">
            <a:extLst>
              <a:ext uri="{FF2B5EF4-FFF2-40B4-BE49-F238E27FC236}">
                <a16:creationId xmlns:a16="http://schemas.microsoft.com/office/drawing/2014/main" id="{D4030D24-6A2F-4BD4-AB32-C78802015B0C}"/>
              </a:ext>
            </a:extLst>
          </p:cNvPr>
          <p:cNvSpPr>
            <a:spLocks noGrp="1"/>
          </p:cNvSpPr>
          <p:nvPr>
            <p:ph type="dt" sz="half" idx="2"/>
          </p:nvPr>
        </p:nvSpPr>
        <p:spPr>
          <a:xfrm>
            <a:off x="686697" y="6467077"/>
            <a:ext cx="762540" cy="263595"/>
          </a:xfrm>
          <a:prstGeom prst="rect">
            <a:avLst/>
          </a:prstGeom>
        </p:spPr>
        <p:txBody>
          <a:bodyPr lIns="36000"/>
          <a:lstStyle>
            <a:lvl1pPr algn="r">
              <a:defRPr sz="1000">
                <a:solidFill>
                  <a:schemeClr val="bg1">
                    <a:lumMod val="65000"/>
                  </a:schemeClr>
                </a:solidFill>
              </a:defRPr>
            </a:lvl1pPr>
          </a:lstStyle>
          <a:p>
            <a:fld id="{37DA31F0-3C87-44F9-82CE-649F4C3EFCCB}" type="datetime1">
              <a:rPr lang="en-US" smtClean="0"/>
              <a:t>9/30/2022</a:t>
            </a:fld>
            <a:endParaRPr lang="en-US"/>
          </a:p>
        </p:txBody>
      </p:sp>
      <p:sp>
        <p:nvSpPr>
          <p:cNvPr id="13" name="Espace réservé du numéro de diapositive 5">
            <a:extLst>
              <a:ext uri="{FF2B5EF4-FFF2-40B4-BE49-F238E27FC236}">
                <a16:creationId xmlns:a16="http://schemas.microsoft.com/office/drawing/2014/main" id="{4B478DF1-4FA1-4D5D-996A-4923C60E2C61}"/>
              </a:ext>
            </a:extLst>
          </p:cNvPr>
          <p:cNvSpPr>
            <a:spLocks noGrp="1"/>
          </p:cNvSpPr>
          <p:nvPr>
            <p:ph type="sldNum" sz="quarter" idx="4"/>
          </p:nvPr>
        </p:nvSpPr>
        <p:spPr>
          <a:xfrm>
            <a:off x="85332" y="6374485"/>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EFBA2664-5196-4151-AC24-B3A59F2A8492}" type="slidenum">
              <a:rPr lang="en-US" smtClean="0"/>
              <a:t>‹N°›</a:t>
            </a:fld>
            <a:endParaRPr lang="en-US"/>
          </a:p>
        </p:txBody>
      </p:sp>
      <p:sp>
        <p:nvSpPr>
          <p:cNvPr id="16" name="Espace réservé du texte 2">
            <a:extLst>
              <a:ext uri="{FF2B5EF4-FFF2-40B4-BE49-F238E27FC236}">
                <a16:creationId xmlns:a16="http://schemas.microsoft.com/office/drawing/2014/main" id="{8293BE5A-187E-4B81-BB07-3C2AECD961E5}"/>
              </a:ext>
            </a:extLst>
          </p:cNvPr>
          <p:cNvSpPr>
            <a:spLocks noGrp="1"/>
          </p:cNvSpPr>
          <p:nvPr>
            <p:ph type="body" sz="quarter" idx="12" hasCustomPrompt="1"/>
          </p:nvPr>
        </p:nvSpPr>
        <p:spPr>
          <a:xfrm>
            <a:off x="1325563" y="2293939"/>
            <a:ext cx="9088437" cy="923330"/>
          </a:xfrm>
        </p:spPr>
        <p:txBody>
          <a:bodyPr>
            <a:spAutoFit/>
          </a:bodyPr>
          <a:lstStyle>
            <a:lvl1pPr marL="0" indent="0">
              <a:buNone/>
              <a:defRPr sz="6000" b="1">
                <a:solidFill>
                  <a:schemeClr val="accent3"/>
                </a:solidFill>
              </a:defRPr>
            </a:lvl1pPr>
          </a:lstStyle>
          <a:p>
            <a:pPr lvl="0"/>
            <a:r>
              <a:rPr lang="fr-FR"/>
              <a:t>Titre grande partie 1 ligne</a:t>
            </a:r>
          </a:p>
        </p:txBody>
      </p:sp>
      <p:sp>
        <p:nvSpPr>
          <p:cNvPr id="18" name="Espace réservé du texte 4">
            <a:extLst>
              <a:ext uri="{FF2B5EF4-FFF2-40B4-BE49-F238E27FC236}">
                <a16:creationId xmlns:a16="http://schemas.microsoft.com/office/drawing/2014/main" id="{7B0942DC-3367-4CBF-94AD-E8A6E0B4AB08}"/>
              </a:ext>
            </a:extLst>
          </p:cNvPr>
          <p:cNvSpPr>
            <a:spLocks noGrp="1"/>
          </p:cNvSpPr>
          <p:nvPr>
            <p:ph type="body" sz="quarter" idx="13" hasCustomPrompt="1"/>
          </p:nvPr>
        </p:nvSpPr>
        <p:spPr>
          <a:xfrm>
            <a:off x="1325665" y="3217269"/>
            <a:ext cx="9087771" cy="2149946"/>
          </a:xfrm>
        </p:spPr>
        <p:txBody>
          <a:bodyPr>
            <a:noAutofit/>
          </a:bodyPr>
          <a:lstStyle>
            <a:lvl1pPr marL="0" indent="0">
              <a:buNone/>
              <a:defRPr sz="2000"/>
            </a:lvl1pPr>
          </a:lstStyle>
          <a:p>
            <a:pPr lvl="0"/>
            <a:r>
              <a:rPr lang="fr-FR">
                <a:latin typeface="+mj-lt"/>
                <a:ea typeface="Microsoft YaHei Light" panose="020B0502040204020203" pitchFamily="34" charset="-122"/>
              </a:rPr>
              <a:t>Paragraphe d’explication de la partie (non obligatoire) Calibri 20 pt                          Lorem ipsum </a:t>
            </a:r>
            <a:r>
              <a:rPr lang="fr-FR" err="1">
                <a:latin typeface="+mj-lt"/>
                <a:ea typeface="Microsoft YaHei Light" panose="020B0502040204020203" pitchFamily="34" charset="-122"/>
              </a:rPr>
              <a:t>dolor</a:t>
            </a:r>
            <a:r>
              <a:rPr lang="fr-FR">
                <a:latin typeface="+mj-lt"/>
                <a:ea typeface="Microsoft YaHei Light" panose="020B0502040204020203" pitchFamily="34" charset="-122"/>
              </a:rPr>
              <a:t> </a:t>
            </a:r>
            <a:r>
              <a:rPr lang="fr-FR" err="1">
                <a:latin typeface="+mj-lt"/>
                <a:ea typeface="Microsoft YaHei Light" panose="020B0502040204020203" pitchFamily="34" charset="-122"/>
              </a:rPr>
              <a:t>sit</a:t>
            </a:r>
            <a:r>
              <a:rPr lang="fr-FR">
                <a:latin typeface="+mj-lt"/>
                <a:ea typeface="Microsoft YaHei Light" panose="020B0502040204020203" pitchFamily="34" charset="-122"/>
              </a:rPr>
              <a:t> </a:t>
            </a:r>
            <a:r>
              <a:rPr lang="fr-FR" err="1">
                <a:latin typeface="+mj-lt"/>
                <a:ea typeface="Microsoft YaHei Light" panose="020B0502040204020203" pitchFamily="34" charset="-122"/>
              </a:rPr>
              <a:t>amet</a:t>
            </a:r>
            <a:r>
              <a:rPr lang="fr-FR">
                <a:latin typeface="+mj-lt"/>
                <a:ea typeface="Microsoft YaHei Light" panose="020B0502040204020203" pitchFamily="34" charset="-122"/>
              </a:rPr>
              <a:t>, </a:t>
            </a:r>
            <a:r>
              <a:rPr lang="fr-FR" err="1">
                <a:latin typeface="+mj-lt"/>
                <a:ea typeface="Microsoft YaHei Light" panose="020B0502040204020203" pitchFamily="34" charset="-122"/>
              </a:rPr>
              <a:t>consectetur</a:t>
            </a:r>
            <a:r>
              <a:rPr lang="fr-FR">
                <a:latin typeface="+mj-lt"/>
                <a:ea typeface="Microsoft YaHei Light" panose="020B0502040204020203" pitchFamily="34" charset="-122"/>
              </a:rPr>
              <a:t> </a:t>
            </a:r>
            <a:r>
              <a:rPr lang="fr-FR" err="1">
                <a:latin typeface="+mj-lt"/>
                <a:ea typeface="Microsoft YaHei Light" panose="020B0502040204020203" pitchFamily="34" charset="-122"/>
              </a:rPr>
              <a:t>adipiscing</a:t>
            </a:r>
            <a:r>
              <a:rPr lang="fr-FR">
                <a:latin typeface="+mj-lt"/>
                <a:ea typeface="Microsoft YaHei Light" panose="020B0502040204020203" pitchFamily="34" charset="-122"/>
              </a:rPr>
              <a:t> </a:t>
            </a:r>
            <a:r>
              <a:rPr lang="fr-FR" err="1">
                <a:latin typeface="+mj-lt"/>
                <a:ea typeface="Microsoft YaHei Light" panose="020B0502040204020203" pitchFamily="34" charset="-122"/>
              </a:rPr>
              <a:t>elit</a:t>
            </a:r>
            <a:r>
              <a:rPr lang="fr-FR">
                <a:latin typeface="+mj-lt"/>
                <a:ea typeface="Microsoft YaHei Light" panose="020B0502040204020203" pitchFamily="34" charset="-122"/>
              </a:rPr>
              <a:t>, </a:t>
            </a:r>
            <a:r>
              <a:rPr lang="fr-FR" err="1">
                <a:latin typeface="+mj-lt"/>
                <a:ea typeface="Microsoft YaHei Light" panose="020B0502040204020203" pitchFamily="34" charset="-122"/>
              </a:rPr>
              <a:t>sed</a:t>
            </a:r>
            <a:r>
              <a:rPr lang="fr-FR">
                <a:latin typeface="+mj-lt"/>
                <a:ea typeface="Microsoft YaHei Light" panose="020B0502040204020203" pitchFamily="34" charset="-122"/>
              </a:rPr>
              <a:t> do </a:t>
            </a:r>
            <a:r>
              <a:rPr lang="fr-FR" err="1">
                <a:latin typeface="+mj-lt"/>
                <a:ea typeface="Microsoft YaHei Light" panose="020B0502040204020203" pitchFamily="34" charset="-122"/>
              </a:rPr>
              <a:t>eiusmod</a:t>
            </a:r>
            <a:r>
              <a:rPr lang="fr-FR">
                <a:latin typeface="+mj-lt"/>
                <a:ea typeface="Microsoft YaHei Light" panose="020B0502040204020203" pitchFamily="34" charset="-122"/>
              </a:rPr>
              <a:t> </a:t>
            </a:r>
            <a:r>
              <a:rPr lang="fr-FR" err="1">
                <a:latin typeface="+mj-lt"/>
                <a:ea typeface="Microsoft YaHei Light" panose="020B0502040204020203" pitchFamily="34" charset="-122"/>
              </a:rPr>
              <a:t>tempor</a:t>
            </a:r>
            <a:r>
              <a:rPr lang="fr-FR">
                <a:latin typeface="+mj-lt"/>
                <a:ea typeface="Microsoft YaHei Light" panose="020B0502040204020203" pitchFamily="34" charset="-122"/>
              </a:rPr>
              <a:t> </a:t>
            </a:r>
            <a:r>
              <a:rPr lang="fr-FR" err="1">
                <a:latin typeface="+mj-lt"/>
                <a:ea typeface="Microsoft YaHei Light" panose="020B0502040204020203" pitchFamily="34" charset="-122"/>
              </a:rPr>
              <a:t>incididunt</a:t>
            </a:r>
            <a:r>
              <a:rPr lang="fr-FR">
                <a:latin typeface="+mj-lt"/>
                <a:ea typeface="Microsoft YaHei Light" panose="020B0502040204020203" pitchFamily="34" charset="-122"/>
              </a:rPr>
              <a:t> ut </a:t>
            </a:r>
            <a:r>
              <a:rPr lang="fr-FR" err="1">
                <a:latin typeface="+mj-lt"/>
                <a:ea typeface="Microsoft YaHei Light" panose="020B0502040204020203" pitchFamily="34" charset="-122"/>
              </a:rPr>
              <a:t>labore</a:t>
            </a:r>
            <a:r>
              <a:rPr lang="fr-FR">
                <a:latin typeface="+mj-lt"/>
                <a:ea typeface="Microsoft YaHei Light" panose="020B0502040204020203" pitchFamily="34" charset="-122"/>
              </a:rPr>
              <a:t> et </a:t>
            </a:r>
            <a:r>
              <a:rPr lang="fr-FR" err="1">
                <a:latin typeface="+mj-lt"/>
                <a:ea typeface="Microsoft YaHei Light" panose="020B0502040204020203" pitchFamily="34" charset="-122"/>
              </a:rPr>
              <a:t>dolore</a:t>
            </a:r>
            <a:r>
              <a:rPr lang="fr-FR">
                <a:latin typeface="+mj-lt"/>
                <a:ea typeface="Microsoft YaHei Light" panose="020B0502040204020203" pitchFamily="34" charset="-122"/>
              </a:rPr>
              <a:t> magna </a:t>
            </a:r>
            <a:r>
              <a:rPr lang="fr-FR" err="1">
                <a:latin typeface="+mj-lt"/>
                <a:ea typeface="Microsoft YaHei Light" panose="020B0502040204020203" pitchFamily="34" charset="-122"/>
              </a:rPr>
              <a:t>aliqua</a:t>
            </a:r>
            <a:r>
              <a:rPr lang="fr-FR">
                <a:latin typeface="+mj-lt"/>
                <a:ea typeface="Microsoft YaHei Light" panose="020B0502040204020203" pitchFamily="34" charset="-122"/>
              </a:rPr>
              <a:t>. Ut </a:t>
            </a:r>
            <a:r>
              <a:rPr lang="fr-FR" err="1">
                <a:latin typeface="+mj-lt"/>
                <a:ea typeface="Microsoft YaHei Light" panose="020B0502040204020203" pitchFamily="34" charset="-122"/>
              </a:rPr>
              <a:t>enim</a:t>
            </a:r>
            <a:r>
              <a:rPr lang="fr-FR">
                <a:latin typeface="+mj-lt"/>
                <a:ea typeface="Microsoft YaHei Light" panose="020B0502040204020203" pitchFamily="34" charset="-122"/>
              </a:rPr>
              <a:t> ad </a:t>
            </a:r>
            <a:r>
              <a:rPr lang="fr-FR" err="1">
                <a:latin typeface="+mj-lt"/>
                <a:ea typeface="Microsoft YaHei Light" panose="020B0502040204020203" pitchFamily="34" charset="-122"/>
              </a:rPr>
              <a:t>minim</a:t>
            </a:r>
            <a:r>
              <a:rPr lang="fr-FR">
                <a:latin typeface="+mj-lt"/>
                <a:ea typeface="Microsoft YaHei Light" panose="020B0502040204020203" pitchFamily="34" charset="-122"/>
              </a:rPr>
              <a:t> </a:t>
            </a:r>
            <a:r>
              <a:rPr lang="fr-FR" err="1">
                <a:latin typeface="+mj-lt"/>
                <a:ea typeface="Microsoft YaHei Light" panose="020B0502040204020203" pitchFamily="34" charset="-122"/>
              </a:rPr>
              <a:t>veniam</a:t>
            </a:r>
            <a:r>
              <a:rPr lang="fr-FR">
                <a:latin typeface="+mj-lt"/>
                <a:ea typeface="Microsoft YaHei Light" panose="020B0502040204020203" pitchFamily="34" charset="-122"/>
              </a:rPr>
              <a:t>,</a:t>
            </a:r>
            <a:endParaRPr lang="fr-FR"/>
          </a:p>
        </p:txBody>
      </p:sp>
      <p:sp>
        <p:nvSpPr>
          <p:cNvPr id="24" name="Espace réservé du texte 18">
            <a:extLst>
              <a:ext uri="{FF2B5EF4-FFF2-40B4-BE49-F238E27FC236}">
                <a16:creationId xmlns:a16="http://schemas.microsoft.com/office/drawing/2014/main" id="{0AA992BE-2D61-4F2C-9917-16E52923E26E}"/>
              </a:ext>
            </a:extLst>
          </p:cNvPr>
          <p:cNvSpPr>
            <a:spLocks noGrp="1"/>
          </p:cNvSpPr>
          <p:nvPr>
            <p:ph type="body" sz="quarter" idx="15" hasCustomPrompt="1"/>
          </p:nvPr>
        </p:nvSpPr>
        <p:spPr>
          <a:xfrm>
            <a:off x="10059988" y="1272115"/>
            <a:ext cx="1579562" cy="1579563"/>
          </a:xfrm>
        </p:spPr>
        <p:txBody>
          <a:bodyPr anchor="ctr"/>
          <a:lstStyle>
            <a:lvl1pPr marL="0" indent="0" algn="ctr">
              <a:buNone/>
              <a:defRPr/>
            </a:lvl1pPr>
          </a:lstStyle>
          <a:p>
            <a:pPr lvl="0"/>
            <a:r>
              <a:rPr lang="fr-FR"/>
              <a:t>Insérer un </a:t>
            </a:r>
            <a:r>
              <a:rPr lang="fr-FR" err="1"/>
              <a:t>picto</a:t>
            </a:r>
            <a:endParaRPr lang="fr-FR"/>
          </a:p>
        </p:txBody>
      </p:sp>
      <p:sp>
        <p:nvSpPr>
          <p:cNvPr id="19" name="Espace réservé du texte 6">
            <a:extLst>
              <a:ext uri="{FF2B5EF4-FFF2-40B4-BE49-F238E27FC236}">
                <a16:creationId xmlns:a16="http://schemas.microsoft.com/office/drawing/2014/main" id="{F312B80D-3460-4EB7-9BA2-A0DE1DE0A79A}"/>
              </a:ext>
            </a:extLst>
          </p:cNvPr>
          <p:cNvSpPr>
            <a:spLocks noGrp="1"/>
          </p:cNvSpPr>
          <p:nvPr>
            <p:ph type="body" sz="quarter" idx="14" hasCustomPrompt="1"/>
          </p:nvPr>
        </p:nvSpPr>
        <p:spPr>
          <a:xfrm>
            <a:off x="1325563" y="1506538"/>
            <a:ext cx="569912" cy="569912"/>
          </a:xfrm>
          <a:solidFill>
            <a:schemeClr val="accent3"/>
          </a:solidFill>
        </p:spPr>
        <p:txBody>
          <a:bodyPr lIns="0" tIns="0" rIns="0" bIns="0" anchor="ctr">
            <a:noAutofit/>
          </a:bodyPr>
          <a:lstStyle>
            <a:lvl1pPr marL="0" indent="0" algn="ctr">
              <a:buNone/>
              <a:defRPr sz="3200" b="1">
                <a:solidFill>
                  <a:schemeClr val="bg1"/>
                </a:solidFill>
              </a:defRPr>
            </a:lvl1pPr>
          </a:lstStyle>
          <a:p>
            <a:pPr lvl="0"/>
            <a:r>
              <a:rPr lang="fr-FR"/>
              <a:t>02</a:t>
            </a:r>
          </a:p>
        </p:txBody>
      </p:sp>
      <p:cxnSp>
        <p:nvCxnSpPr>
          <p:cNvPr id="14" name="Connecteur droit 13">
            <a:extLst>
              <a:ext uri="{FF2B5EF4-FFF2-40B4-BE49-F238E27FC236}">
                <a16:creationId xmlns:a16="http://schemas.microsoft.com/office/drawing/2014/main" id="{D3ED6721-5824-42A9-BB8C-F2D7C00E9616}"/>
              </a:ext>
            </a:extLst>
          </p:cNvPr>
          <p:cNvCxnSpPr>
            <a:cxnSpLocks/>
          </p:cNvCxnSpPr>
          <p:nvPr/>
        </p:nvCxnSpPr>
        <p:spPr>
          <a:xfrm>
            <a:off x="1326229" y="2090162"/>
            <a:ext cx="9000000" cy="0"/>
          </a:xfrm>
          <a:prstGeom prst="line">
            <a:avLst/>
          </a:prstGeom>
          <a:ln w="38100">
            <a:solidFill>
              <a:srgbClr val="263B5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807816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Sous-Partie Générique">
    <p:spTree>
      <p:nvGrpSpPr>
        <p:cNvPr id="1" name=""/>
        <p:cNvGrpSpPr/>
        <p:nvPr/>
      </p:nvGrpSpPr>
      <p:grpSpPr>
        <a:xfrm>
          <a:off x="0" y="0"/>
          <a:ext cx="0" cy="0"/>
          <a:chOff x="0" y="0"/>
          <a:chExt cx="0" cy="0"/>
        </a:xfrm>
      </p:grpSpPr>
      <p:sp>
        <p:nvSpPr>
          <p:cNvPr id="11" name="Espace réservé du pied de page 4">
            <a:extLst>
              <a:ext uri="{FF2B5EF4-FFF2-40B4-BE49-F238E27FC236}">
                <a16:creationId xmlns:a16="http://schemas.microsoft.com/office/drawing/2014/main" id="{CA7B6D41-31B3-486F-A25D-EE23BF8EFF30}"/>
              </a:ext>
            </a:extLst>
          </p:cNvPr>
          <p:cNvSpPr>
            <a:spLocks noGrp="1"/>
          </p:cNvSpPr>
          <p:nvPr>
            <p:ph type="ftr" sz="quarter" idx="3"/>
          </p:nvPr>
        </p:nvSpPr>
        <p:spPr>
          <a:xfrm>
            <a:off x="1452412" y="6467077"/>
            <a:ext cx="3304985" cy="263595"/>
          </a:xfrm>
          <a:prstGeom prst="rect">
            <a:avLst/>
          </a:prstGeom>
        </p:spPr>
        <p:txBody>
          <a:bodyPr vert="horz" lIns="91440" tIns="45720" rIns="0" bIns="45720" rtlCol="0" anchor="ctr"/>
          <a:lstStyle>
            <a:lvl1pPr algn="r">
              <a:defRPr sz="1000">
                <a:solidFill>
                  <a:schemeClr val="tx1">
                    <a:tint val="75000"/>
                  </a:schemeClr>
                </a:solidFill>
              </a:defRPr>
            </a:lvl1pPr>
          </a:lstStyle>
          <a:p>
            <a:endParaRPr lang="en-US"/>
          </a:p>
        </p:txBody>
      </p:sp>
      <p:sp>
        <p:nvSpPr>
          <p:cNvPr id="12" name="Espace réservé de la date 3">
            <a:extLst>
              <a:ext uri="{FF2B5EF4-FFF2-40B4-BE49-F238E27FC236}">
                <a16:creationId xmlns:a16="http://schemas.microsoft.com/office/drawing/2014/main" id="{D4030D24-6A2F-4BD4-AB32-C78802015B0C}"/>
              </a:ext>
            </a:extLst>
          </p:cNvPr>
          <p:cNvSpPr>
            <a:spLocks noGrp="1"/>
          </p:cNvSpPr>
          <p:nvPr>
            <p:ph type="dt" sz="half" idx="2"/>
          </p:nvPr>
        </p:nvSpPr>
        <p:spPr>
          <a:xfrm>
            <a:off x="686697" y="6467077"/>
            <a:ext cx="762540" cy="263595"/>
          </a:xfrm>
          <a:prstGeom prst="rect">
            <a:avLst/>
          </a:prstGeom>
        </p:spPr>
        <p:txBody>
          <a:bodyPr lIns="36000"/>
          <a:lstStyle>
            <a:lvl1pPr algn="r">
              <a:defRPr sz="1000">
                <a:solidFill>
                  <a:schemeClr val="bg1">
                    <a:lumMod val="65000"/>
                  </a:schemeClr>
                </a:solidFill>
              </a:defRPr>
            </a:lvl1pPr>
          </a:lstStyle>
          <a:p>
            <a:fld id="{52C7C112-E9CD-49F2-844A-DC0771108FE4}" type="datetime1">
              <a:rPr lang="en-US" smtClean="0"/>
              <a:t>9/30/2022</a:t>
            </a:fld>
            <a:endParaRPr lang="en-US"/>
          </a:p>
        </p:txBody>
      </p:sp>
      <p:sp>
        <p:nvSpPr>
          <p:cNvPr id="13" name="Espace réservé du numéro de diapositive 5">
            <a:extLst>
              <a:ext uri="{FF2B5EF4-FFF2-40B4-BE49-F238E27FC236}">
                <a16:creationId xmlns:a16="http://schemas.microsoft.com/office/drawing/2014/main" id="{4B478DF1-4FA1-4D5D-996A-4923C60E2C61}"/>
              </a:ext>
            </a:extLst>
          </p:cNvPr>
          <p:cNvSpPr>
            <a:spLocks noGrp="1"/>
          </p:cNvSpPr>
          <p:nvPr>
            <p:ph type="sldNum" sz="quarter" idx="4"/>
          </p:nvPr>
        </p:nvSpPr>
        <p:spPr>
          <a:xfrm>
            <a:off x="85332" y="6374485"/>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EFBA2664-5196-4151-AC24-B3A59F2A8492}" type="slidenum">
              <a:rPr lang="en-US" smtClean="0"/>
              <a:t>‹N°›</a:t>
            </a:fld>
            <a:endParaRPr lang="en-US"/>
          </a:p>
        </p:txBody>
      </p:sp>
      <p:sp>
        <p:nvSpPr>
          <p:cNvPr id="16" name="Espace réservé du texte 2">
            <a:extLst>
              <a:ext uri="{FF2B5EF4-FFF2-40B4-BE49-F238E27FC236}">
                <a16:creationId xmlns:a16="http://schemas.microsoft.com/office/drawing/2014/main" id="{8293BE5A-187E-4B81-BB07-3C2AECD961E5}"/>
              </a:ext>
            </a:extLst>
          </p:cNvPr>
          <p:cNvSpPr>
            <a:spLocks noGrp="1"/>
          </p:cNvSpPr>
          <p:nvPr>
            <p:ph type="body" sz="quarter" idx="12" hasCustomPrompt="1"/>
          </p:nvPr>
        </p:nvSpPr>
        <p:spPr>
          <a:xfrm>
            <a:off x="1325563" y="2293938"/>
            <a:ext cx="9088437" cy="1692275"/>
          </a:xfrm>
        </p:spPr>
        <p:txBody>
          <a:bodyPr>
            <a:noAutofit/>
          </a:bodyPr>
          <a:lstStyle>
            <a:lvl1pPr marL="0" indent="0">
              <a:buNone/>
              <a:defRPr sz="6000" b="1">
                <a:solidFill>
                  <a:schemeClr val="accent2"/>
                </a:solidFill>
              </a:defRPr>
            </a:lvl1pPr>
          </a:lstStyle>
          <a:p>
            <a:pPr lvl="0"/>
            <a:r>
              <a:rPr lang="fr-FR"/>
              <a:t>Titre grande partie sans paragraphe</a:t>
            </a:r>
          </a:p>
        </p:txBody>
      </p:sp>
      <p:sp>
        <p:nvSpPr>
          <p:cNvPr id="24" name="Espace réservé du texte 18">
            <a:extLst>
              <a:ext uri="{FF2B5EF4-FFF2-40B4-BE49-F238E27FC236}">
                <a16:creationId xmlns:a16="http://schemas.microsoft.com/office/drawing/2014/main" id="{0AA992BE-2D61-4F2C-9917-16E52923E26E}"/>
              </a:ext>
            </a:extLst>
          </p:cNvPr>
          <p:cNvSpPr>
            <a:spLocks noGrp="1"/>
          </p:cNvSpPr>
          <p:nvPr>
            <p:ph type="body" sz="quarter" idx="15" hasCustomPrompt="1"/>
          </p:nvPr>
        </p:nvSpPr>
        <p:spPr>
          <a:xfrm>
            <a:off x="10059988" y="1272115"/>
            <a:ext cx="1579562" cy="1579563"/>
          </a:xfrm>
        </p:spPr>
        <p:txBody>
          <a:bodyPr anchor="ctr"/>
          <a:lstStyle>
            <a:lvl1pPr marL="0" indent="0" algn="ctr">
              <a:buNone/>
              <a:defRPr/>
            </a:lvl1pPr>
          </a:lstStyle>
          <a:p>
            <a:pPr lvl="0"/>
            <a:r>
              <a:rPr lang="fr-FR"/>
              <a:t>Insérer un </a:t>
            </a:r>
            <a:r>
              <a:rPr lang="fr-FR" err="1"/>
              <a:t>picto</a:t>
            </a:r>
            <a:endParaRPr lang="fr-FR"/>
          </a:p>
        </p:txBody>
      </p:sp>
      <p:sp>
        <p:nvSpPr>
          <p:cNvPr id="18" name="Espace réservé du texte 6">
            <a:extLst>
              <a:ext uri="{FF2B5EF4-FFF2-40B4-BE49-F238E27FC236}">
                <a16:creationId xmlns:a16="http://schemas.microsoft.com/office/drawing/2014/main" id="{71A4F75C-833C-4FDF-BAFE-EECAC926FB57}"/>
              </a:ext>
            </a:extLst>
          </p:cNvPr>
          <p:cNvSpPr>
            <a:spLocks noGrp="1"/>
          </p:cNvSpPr>
          <p:nvPr>
            <p:ph type="body" sz="quarter" idx="14" hasCustomPrompt="1"/>
          </p:nvPr>
        </p:nvSpPr>
        <p:spPr>
          <a:xfrm>
            <a:off x="1325563" y="1506538"/>
            <a:ext cx="569912" cy="569912"/>
          </a:xfrm>
          <a:solidFill>
            <a:schemeClr val="accent2"/>
          </a:solidFill>
        </p:spPr>
        <p:txBody>
          <a:bodyPr lIns="0" tIns="0" rIns="0" bIns="0" anchor="ctr">
            <a:noAutofit/>
          </a:bodyPr>
          <a:lstStyle>
            <a:lvl1pPr marL="0" indent="0" algn="ctr">
              <a:buNone/>
              <a:defRPr sz="3200" b="1">
                <a:solidFill>
                  <a:schemeClr val="bg1"/>
                </a:solidFill>
              </a:defRPr>
            </a:lvl1pPr>
          </a:lstStyle>
          <a:p>
            <a:pPr lvl="0"/>
            <a:r>
              <a:rPr lang="fr-FR"/>
              <a:t>03</a:t>
            </a:r>
          </a:p>
        </p:txBody>
      </p:sp>
      <p:cxnSp>
        <p:nvCxnSpPr>
          <p:cNvPr id="14" name="Connecteur droit 13">
            <a:extLst>
              <a:ext uri="{FF2B5EF4-FFF2-40B4-BE49-F238E27FC236}">
                <a16:creationId xmlns:a16="http://schemas.microsoft.com/office/drawing/2014/main" id="{D3ED6721-5824-42A9-BB8C-F2D7C00E9616}"/>
              </a:ext>
            </a:extLst>
          </p:cNvPr>
          <p:cNvCxnSpPr>
            <a:cxnSpLocks/>
          </p:cNvCxnSpPr>
          <p:nvPr/>
        </p:nvCxnSpPr>
        <p:spPr>
          <a:xfrm>
            <a:off x="1326229" y="2090162"/>
            <a:ext cx="9000000" cy="0"/>
          </a:xfrm>
          <a:prstGeom prst="line">
            <a:avLst/>
          </a:prstGeom>
          <a:ln w="38100">
            <a:solidFill>
              <a:srgbClr val="263B5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8919771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Page de contenu simple">
    <p:spTree>
      <p:nvGrpSpPr>
        <p:cNvPr id="1" name=""/>
        <p:cNvGrpSpPr/>
        <p:nvPr/>
      </p:nvGrpSpPr>
      <p:grpSpPr>
        <a:xfrm>
          <a:off x="0" y="0"/>
          <a:ext cx="0" cy="0"/>
          <a:chOff x="0" y="0"/>
          <a:chExt cx="0" cy="0"/>
        </a:xfrm>
      </p:grpSpPr>
      <p:sp>
        <p:nvSpPr>
          <p:cNvPr id="7" name="Espace réservé du pied de page 4">
            <a:extLst>
              <a:ext uri="{FF2B5EF4-FFF2-40B4-BE49-F238E27FC236}">
                <a16:creationId xmlns:a16="http://schemas.microsoft.com/office/drawing/2014/main" id="{C8A4188B-E928-40A7-A72C-BF3B448FC25C}"/>
              </a:ext>
            </a:extLst>
          </p:cNvPr>
          <p:cNvSpPr>
            <a:spLocks noGrp="1"/>
          </p:cNvSpPr>
          <p:nvPr>
            <p:ph type="ftr" sz="quarter" idx="3"/>
          </p:nvPr>
        </p:nvSpPr>
        <p:spPr>
          <a:xfrm>
            <a:off x="1452412" y="6467077"/>
            <a:ext cx="3304985" cy="263595"/>
          </a:xfrm>
          <a:prstGeom prst="rect">
            <a:avLst/>
          </a:prstGeom>
        </p:spPr>
        <p:txBody>
          <a:bodyPr vert="horz" lIns="91440" tIns="45720" rIns="0" bIns="45720" rtlCol="0" anchor="ctr"/>
          <a:lstStyle>
            <a:lvl1pPr algn="r">
              <a:defRPr sz="1000">
                <a:solidFill>
                  <a:schemeClr val="tx1">
                    <a:tint val="75000"/>
                  </a:schemeClr>
                </a:solidFill>
              </a:defRPr>
            </a:lvl1pPr>
          </a:lstStyle>
          <a:p>
            <a:endParaRPr lang="en-US"/>
          </a:p>
        </p:txBody>
      </p:sp>
      <p:sp>
        <p:nvSpPr>
          <p:cNvPr id="8" name="Espace réservé de la date 3">
            <a:extLst>
              <a:ext uri="{FF2B5EF4-FFF2-40B4-BE49-F238E27FC236}">
                <a16:creationId xmlns:a16="http://schemas.microsoft.com/office/drawing/2014/main" id="{31993816-523E-49E3-B0A4-45F5778466F1}"/>
              </a:ext>
            </a:extLst>
          </p:cNvPr>
          <p:cNvSpPr>
            <a:spLocks noGrp="1"/>
          </p:cNvSpPr>
          <p:nvPr>
            <p:ph type="dt" sz="half" idx="2"/>
          </p:nvPr>
        </p:nvSpPr>
        <p:spPr>
          <a:xfrm>
            <a:off x="686697" y="6467077"/>
            <a:ext cx="762540" cy="263595"/>
          </a:xfrm>
          <a:prstGeom prst="rect">
            <a:avLst/>
          </a:prstGeom>
        </p:spPr>
        <p:txBody>
          <a:bodyPr lIns="36000"/>
          <a:lstStyle>
            <a:lvl1pPr algn="r">
              <a:defRPr sz="1000">
                <a:solidFill>
                  <a:schemeClr val="bg1">
                    <a:lumMod val="65000"/>
                  </a:schemeClr>
                </a:solidFill>
              </a:defRPr>
            </a:lvl1pPr>
          </a:lstStyle>
          <a:p>
            <a:fld id="{C913DE0C-9E07-4069-903F-0C80148BDC5E}" type="datetime1">
              <a:rPr lang="en-US" smtClean="0"/>
              <a:t>9/30/2022</a:t>
            </a:fld>
            <a:endParaRPr lang="en-US"/>
          </a:p>
        </p:txBody>
      </p:sp>
      <p:sp>
        <p:nvSpPr>
          <p:cNvPr id="9" name="Espace réservé du numéro de diapositive 5">
            <a:extLst>
              <a:ext uri="{FF2B5EF4-FFF2-40B4-BE49-F238E27FC236}">
                <a16:creationId xmlns:a16="http://schemas.microsoft.com/office/drawing/2014/main" id="{AFC8C875-1391-49D9-9CDE-5CD3E682D22E}"/>
              </a:ext>
            </a:extLst>
          </p:cNvPr>
          <p:cNvSpPr>
            <a:spLocks noGrp="1"/>
          </p:cNvSpPr>
          <p:nvPr>
            <p:ph type="sldNum" sz="quarter" idx="4"/>
          </p:nvPr>
        </p:nvSpPr>
        <p:spPr>
          <a:xfrm>
            <a:off x="85332" y="6374485"/>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EFBA2664-5196-4151-AC24-B3A59F2A8492}" type="slidenum">
              <a:rPr lang="en-US" smtClean="0"/>
              <a:t>‹N°›</a:t>
            </a:fld>
            <a:endParaRPr lang="en-US"/>
          </a:p>
        </p:txBody>
      </p:sp>
      <p:sp>
        <p:nvSpPr>
          <p:cNvPr id="19" name="Espace réservé du texte 17">
            <a:extLst>
              <a:ext uri="{FF2B5EF4-FFF2-40B4-BE49-F238E27FC236}">
                <a16:creationId xmlns:a16="http://schemas.microsoft.com/office/drawing/2014/main" id="{3AE301BA-027A-46DE-B492-0781869C0D99}"/>
              </a:ext>
            </a:extLst>
          </p:cNvPr>
          <p:cNvSpPr>
            <a:spLocks noGrp="1"/>
          </p:cNvSpPr>
          <p:nvPr>
            <p:ph type="body" sz="quarter" idx="10" hasCustomPrompt="1"/>
          </p:nvPr>
        </p:nvSpPr>
        <p:spPr>
          <a:xfrm>
            <a:off x="447131" y="322001"/>
            <a:ext cx="11290050" cy="600075"/>
          </a:xfrm>
        </p:spPr>
        <p:txBody>
          <a:bodyPr>
            <a:noAutofit/>
          </a:bodyPr>
          <a:lstStyle>
            <a:lvl1pPr marL="0" indent="0">
              <a:buNone/>
              <a:defRPr sz="4400" b="1">
                <a:solidFill>
                  <a:schemeClr val="accent2"/>
                </a:solidFill>
              </a:defRPr>
            </a:lvl1pPr>
          </a:lstStyle>
          <a:p>
            <a:pPr lvl="0"/>
            <a:r>
              <a:rPr lang="fr-FR"/>
              <a:t>Page de contenu simple - Titre Calibri 44 pt Bold</a:t>
            </a:r>
          </a:p>
        </p:txBody>
      </p:sp>
      <p:sp>
        <p:nvSpPr>
          <p:cNvPr id="11" name="Espace réservé du texte 2">
            <a:extLst>
              <a:ext uri="{FF2B5EF4-FFF2-40B4-BE49-F238E27FC236}">
                <a16:creationId xmlns:a16="http://schemas.microsoft.com/office/drawing/2014/main" id="{88A2EAD8-2727-4B40-8735-B274AFF31031}"/>
              </a:ext>
            </a:extLst>
          </p:cNvPr>
          <p:cNvSpPr>
            <a:spLocks noGrp="1"/>
          </p:cNvSpPr>
          <p:nvPr>
            <p:ph type="body" sz="quarter" idx="12" hasCustomPrompt="1"/>
          </p:nvPr>
        </p:nvSpPr>
        <p:spPr>
          <a:xfrm>
            <a:off x="447131" y="1427558"/>
            <a:ext cx="11290050" cy="4608909"/>
          </a:xfrm>
        </p:spPr>
        <p:txBody>
          <a:bodyPr/>
          <a:lstStyle>
            <a:lvl1pPr>
              <a:lnSpc>
                <a:spcPct val="150000"/>
              </a:lnSpc>
              <a:spcBef>
                <a:spcPts val="1000"/>
              </a:spcBef>
              <a:defRPr sz="1700"/>
            </a:lvl1pPr>
            <a:lvl2pPr>
              <a:lnSpc>
                <a:spcPct val="150000"/>
              </a:lnSpc>
              <a:spcBef>
                <a:spcPts val="1000"/>
              </a:spcBef>
              <a:defRPr sz="1700"/>
            </a:lvl2pPr>
            <a:lvl3pPr>
              <a:lnSpc>
                <a:spcPct val="150000"/>
              </a:lnSpc>
              <a:spcBef>
                <a:spcPts val="1000"/>
              </a:spcBef>
              <a:defRPr sz="1700"/>
            </a:lvl3pPr>
          </a:lstStyle>
          <a:p>
            <a:pPr lvl="0"/>
            <a:r>
              <a:rPr lang="fr-FR"/>
              <a:t>Une page de contenu très sobre pour faire passer le message sans artifices. Il est cependant possible d’intégrer certains </a:t>
            </a:r>
            <a:r>
              <a:rPr lang="fr-FR" err="1"/>
              <a:t>pictos</a:t>
            </a:r>
            <a:r>
              <a:rPr lang="fr-FR"/>
              <a:t> de l’identité visuelle pour illustrer le </a:t>
            </a:r>
            <a:r>
              <a:rPr lang="fr-FR" err="1"/>
              <a:t>propo</a:t>
            </a:r>
            <a:r>
              <a:rPr lang="fr-FR"/>
              <a:t>.</a:t>
            </a:r>
          </a:p>
          <a:p>
            <a:pPr lvl="1"/>
            <a:r>
              <a:rPr lang="fr-FR"/>
              <a:t>Deuxième niveau</a:t>
            </a:r>
          </a:p>
          <a:p>
            <a:pPr lvl="2"/>
            <a:r>
              <a:rPr lang="fr-FR"/>
              <a:t>Troisième niveau</a:t>
            </a:r>
          </a:p>
        </p:txBody>
      </p:sp>
    </p:spTree>
    <p:extLst>
      <p:ext uri="{BB962C8B-B14F-4D97-AF65-F5344CB8AC3E}">
        <p14:creationId xmlns:p14="http://schemas.microsoft.com/office/powerpoint/2010/main" val="241228634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Page de contenu multi-blocs">
    <p:spTree>
      <p:nvGrpSpPr>
        <p:cNvPr id="1" name=""/>
        <p:cNvGrpSpPr/>
        <p:nvPr/>
      </p:nvGrpSpPr>
      <p:grpSpPr>
        <a:xfrm>
          <a:off x="0" y="0"/>
          <a:ext cx="0" cy="0"/>
          <a:chOff x="0" y="0"/>
          <a:chExt cx="0" cy="0"/>
        </a:xfrm>
      </p:grpSpPr>
      <p:sp>
        <p:nvSpPr>
          <p:cNvPr id="7" name="Espace réservé du pied de page 4">
            <a:extLst>
              <a:ext uri="{FF2B5EF4-FFF2-40B4-BE49-F238E27FC236}">
                <a16:creationId xmlns:a16="http://schemas.microsoft.com/office/drawing/2014/main" id="{C8A4188B-E928-40A7-A72C-BF3B448FC25C}"/>
              </a:ext>
            </a:extLst>
          </p:cNvPr>
          <p:cNvSpPr>
            <a:spLocks noGrp="1"/>
          </p:cNvSpPr>
          <p:nvPr>
            <p:ph type="ftr" sz="quarter" idx="3"/>
          </p:nvPr>
        </p:nvSpPr>
        <p:spPr>
          <a:xfrm>
            <a:off x="1452412" y="6467077"/>
            <a:ext cx="3304985" cy="263595"/>
          </a:xfrm>
          <a:prstGeom prst="rect">
            <a:avLst/>
          </a:prstGeom>
        </p:spPr>
        <p:txBody>
          <a:bodyPr vert="horz" lIns="91440" tIns="45720" rIns="0" bIns="45720" rtlCol="0" anchor="ctr"/>
          <a:lstStyle>
            <a:lvl1pPr algn="r">
              <a:defRPr sz="1000">
                <a:solidFill>
                  <a:schemeClr val="tx1">
                    <a:tint val="75000"/>
                  </a:schemeClr>
                </a:solidFill>
              </a:defRPr>
            </a:lvl1pPr>
          </a:lstStyle>
          <a:p>
            <a:endParaRPr lang="en-US"/>
          </a:p>
        </p:txBody>
      </p:sp>
      <p:sp>
        <p:nvSpPr>
          <p:cNvPr id="8" name="Espace réservé de la date 3">
            <a:extLst>
              <a:ext uri="{FF2B5EF4-FFF2-40B4-BE49-F238E27FC236}">
                <a16:creationId xmlns:a16="http://schemas.microsoft.com/office/drawing/2014/main" id="{31993816-523E-49E3-B0A4-45F5778466F1}"/>
              </a:ext>
            </a:extLst>
          </p:cNvPr>
          <p:cNvSpPr>
            <a:spLocks noGrp="1"/>
          </p:cNvSpPr>
          <p:nvPr>
            <p:ph type="dt" sz="half" idx="2"/>
          </p:nvPr>
        </p:nvSpPr>
        <p:spPr>
          <a:xfrm>
            <a:off x="686697" y="6467077"/>
            <a:ext cx="762540" cy="263595"/>
          </a:xfrm>
          <a:prstGeom prst="rect">
            <a:avLst/>
          </a:prstGeom>
        </p:spPr>
        <p:txBody>
          <a:bodyPr lIns="36000"/>
          <a:lstStyle>
            <a:lvl1pPr algn="r">
              <a:defRPr sz="1000">
                <a:solidFill>
                  <a:schemeClr val="bg1">
                    <a:lumMod val="65000"/>
                  </a:schemeClr>
                </a:solidFill>
              </a:defRPr>
            </a:lvl1pPr>
          </a:lstStyle>
          <a:p>
            <a:fld id="{7672F52B-B09D-418A-8289-BECBE119CB42}" type="datetime1">
              <a:rPr lang="en-US" smtClean="0"/>
              <a:t>9/30/2022</a:t>
            </a:fld>
            <a:endParaRPr lang="en-US"/>
          </a:p>
        </p:txBody>
      </p:sp>
      <p:sp>
        <p:nvSpPr>
          <p:cNvPr id="9" name="Espace réservé du numéro de diapositive 5">
            <a:extLst>
              <a:ext uri="{FF2B5EF4-FFF2-40B4-BE49-F238E27FC236}">
                <a16:creationId xmlns:a16="http://schemas.microsoft.com/office/drawing/2014/main" id="{AFC8C875-1391-49D9-9CDE-5CD3E682D22E}"/>
              </a:ext>
            </a:extLst>
          </p:cNvPr>
          <p:cNvSpPr>
            <a:spLocks noGrp="1"/>
          </p:cNvSpPr>
          <p:nvPr>
            <p:ph type="sldNum" sz="quarter" idx="4"/>
          </p:nvPr>
        </p:nvSpPr>
        <p:spPr>
          <a:xfrm>
            <a:off x="85332" y="6374485"/>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EFBA2664-5196-4151-AC24-B3A59F2A8492}" type="slidenum">
              <a:rPr lang="en-US" smtClean="0"/>
              <a:t>‹N°›</a:t>
            </a:fld>
            <a:endParaRPr lang="en-US"/>
          </a:p>
        </p:txBody>
      </p:sp>
      <p:sp>
        <p:nvSpPr>
          <p:cNvPr id="19" name="Espace réservé du texte 17">
            <a:extLst>
              <a:ext uri="{FF2B5EF4-FFF2-40B4-BE49-F238E27FC236}">
                <a16:creationId xmlns:a16="http://schemas.microsoft.com/office/drawing/2014/main" id="{3AE301BA-027A-46DE-B492-0781869C0D99}"/>
              </a:ext>
            </a:extLst>
          </p:cNvPr>
          <p:cNvSpPr>
            <a:spLocks noGrp="1"/>
          </p:cNvSpPr>
          <p:nvPr>
            <p:ph type="body" sz="quarter" idx="10" hasCustomPrompt="1"/>
          </p:nvPr>
        </p:nvSpPr>
        <p:spPr>
          <a:xfrm>
            <a:off x="447131" y="322001"/>
            <a:ext cx="11290050" cy="600075"/>
          </a:xfrm>
        </p:spPr>
        <p:txBody>
          <a:bodyPr>
            <a:noAutofit/>
          </a:bodyPr>
          <a:lstStyle>
            <a:lvl1pPr marL="0" indent="0">
              <a:buNone/>
              <a:defRPr sz="4400" b="1">
                <a:solidFill>
                  <a:schemeClr val="accent2"/>
                </a:solidFill>
              </a:defRPr>
            </a:lvl1pPr>
          </a:lstStyle>
          <a:p>
            <a:pPr lvl="0"/>
            <a:r>
              <a:rPr lang="fr-FR"/>
              <a:t>Page de contenu multi-blocs</a:t>
            </a:r>
          </a:p>
        </p:txBody>
      </p:sp>
      <p:sp>
        <p:nvSpPr>
          <p:cNvPr id="24" name="Espace réservé du texte 22">
            <a:extLst>
              <a:ext uri="{FF2B5EF4-FFF2-40B4-BE49-F238E27FC236}">
                <a16:creationId xmlns:a16="http://schemas.microsoft.com/office/drawing/2014/main" id="{45734E6A-C966-45D6-AFCA-FD3809D573AB}"/>
              </a:ext>
            </a:extLst>
          </p:cNvPr>
          <p:cNvSpPr>
            <a:spLocks noGrp="1"/>
          </p:cNvSpPr>
          <p:nvPr>
            <p:ph type="body" sz="quarter" idx="11" hasCustomPrompt="1"/>
          </p:nvPr>
        </p:nvSpPr>
        <p:spPr>
          <a:xfrm>
            <a:off x="513289" y="2087960"/>
            <a:ext cx="4244108" cy="1612503"/>
          </a:xfrm>
        </p:spPr>
        <p:txBody>
          <a:bodyPr>
            <a:normAutofit/>
          </a:bodyPr>
          <a:lstStyle>
            <a:lvl1pPr marL="0" indent="0">
              <a:lnSpc>
                <a:spcPct val="150000"/>
              </a:lnSpc>
              <a:buFont typeface="Wingdings" panose="05000000000000000000" pitchFamily="2" charset="2"/>
              <a:buNone/>
              <a:defRPr sz="1700"/>
            </a:lvl1pPr>
          </a:lstStyle>
          <a:p>
            <a:pPr lvl="0"/>
            <a:r>
              <a:rPr lang="fr-FR"/>
              <a:t>Paragraphe avec pictogramme pour dynamiser la mise en page et mettre en avant plusieurs parties de contenu.</a:t>
            </a:r>
          </a:p>
        </p:txBody>
      </p:sp>
      <p:sp>
        <p:nvSpPr>
          <p:cNvPr id="23" name="Espace réservé du texte 17">
            <a:extLst>
              <a:ext uri="{FF2B5EF4-FFF2-40B4-BE49-F238E27FC236}">
                <a16:creationId xmlns:a16="http://schemas.microsoft.com/office/drawing/2014/main" id="{1FCACA10-C732-4F80-96AC-37D638FCDF48}"/>
              </a:ext>
            </a:extLst>
          </p:cNvPr>
          <p:cNvSpPr>
            <a:spLocks noGrp="1"/>
          </p:cNvSpPr>
          <p:nvPr>
            <p:ph type="body" sz="quarter" idx="12" hasCustomPrompt="1"/>
          </p:nvPr>
        </p:nvSpPr>
        <p:spPr>
          <a:xfrm>
            <a:off x="874800" y="1732377"/>
            <a:ext cx="3882597" cy="353160"/>
          </a:xfrm>
        </p:spPr>
        <p:txBody>
          <a:bodyPr>
            <a:noAutofit/>
          </a:bodyPr>
          <a:lstStyle>
            <a:lvl1pPr marL="0" indent="0">
              <a:buNone/>
              <a:defRPr sz="2400" b="1">
                <a:solidFill>
                  <a:schemeClr val="accent2"/>
                </a:solidFill>
              </a:defRPr>
            </a:lvl1pPr>
          </a:lstStyle>
          <a:p>
            <a:pPr lvl="0"/>
            <a:r>
              <a:rPr lang="fr-FR"/>
              <a:t>Titre</a:t>
            </a:r>
          </a:p>
        </p:txBody>
      </p:sp>
      <p:sp>
        <p:nvSpPr>
          <p:cNvPr id="25" name="Espace réservé du texte 18">
            <a:extLst>
              <a:ext uri="{FF2B5EF4-FFF2-40B4-BE49-F238E27FC236}">
                <a16:creationId xmlns:a16="http://schemas.microsoft.com/office/drawing/2014/main" id="{80C8874B-F5D4-475F-B395-79CA9EEE6BEC}"/>
              </a:ext>
            </a:extLst>
          </p:cNvPr>
          <p:cNvSpPr>
            <a:spLocks noGrp="1"/>
          </p:cNvSpPr>
          <p:nvPr>
            <p:ph type="body" sz="quarter" idx="15" hasCustomPrompt="1"/>
          </p:nvPr>
        </p:nvSpPr>
        <p:spPr>
          <a:xfrm>
            <a:off x="513289" y="1732377"/>
            <a:ext cx="361511" cy="353160"/>
          </a:xfrm>
        </p:spPr>
        <p:txBody>
          <a:bodyPr lIns="0" tIns="0" rIns="0" bIns="0" anchor="ctr">
            <a:noAutofit/>
          </a:bodyPr>
          <a:lstStyle>
            <a:lvl1pPr marL="0" indent="0" algn="ctr">
              <a:buNone/>
              <a:defRPr sz="800"/>
            </a:lvl1pPr>
          </a:lstStyle>
          <a:p>
            <a:pPr lvl="0"/>
            <a:r>
              <a:rPr lang="fr-FR"/>
              <a:t>Insérer un </a:t>
            </a:r>
            <a:r>
              <a:rPr lang="fr-FR" err="1"/>
              <a:t>picto</a:t>
            </a:r>
            <a:endParaRPr lang="fr-FR"/>
          </a:p>
        </p:txBody>
      </p:sp>
      <p:sp>
        <p:nvSpPr>
          <p:cNvPr id="29" name="Espace réservé du texte 22">
            <a:extLst>
              <a:ext uri="{FF2B5EF4-FFF2-40B4-BE49-F238E27FC236}">
                <a16:creationId xmlns:a16="http://schemas.microsoft.com/office/drawing/2014/main" id="{BD5674FA-DD47-4553-851C-114963650183}"/>
              </a:ext>
            </a:extLst>
          </p:cNvPr>
          <p:cNvSpPr>
            <a:spLocks noGrp="1"/>
          </p:cNvSpPr>
          <p:nvPr>
            <p:ph type="body" sz="quarter" idx="16" hasCustomPrompt="1"/>
          </p:nvPr>
        </p:nvSpPr>
        <p:spPr>
          <a:xfrm>
            <a:off x="5777439" y="2087960"/>
            <a:ext cx="4244108" cy="1612503"/>
          </a:xfrm>
        </p:spPr>
        <p:txBody>
          <a:bodyPr>
            <a:normAutofit/>
          </a:bodyPr>
          <a:lstStyle>
            <a:lvl1pPr marL="0" indent="0">
              <a:lnSpc>
                <a:spcPct val="150000"/>
              </a:lnSpc>
              <a:buFont typeface="Wingdings" panose="05000000000000000000" pitchFamily="2" charset="2"/>
              <a:buNone/>
              <a:defRPr sz="1700"/>
            </a:lvl1pPr>
          </a:lstStyle>
          <a:p>
            <a:pPr lvl="0"/>
            <a:r>
              <a:rPr lang="fr-FR"/>
              <a:t>Paragraphe avec pictogramme pour dynamiser la mise en page et mettre en avant plusieurs parties de contenu.</a:t>
            </a:r>
          </a:p>
        </p:txBody>
      </p:sp>
      <p:sp>
        <p:nvSpPr>
          <p:cNvPr id="30" name="Espace réservé du texte 17">
            <a:extLst>
              <a:ext uri="{FF2B5EF4-FFF2-40B4-BE49-F238E27FC236}">
                <a16:creationId xmlns:a16="http://schemas.microsoft.com/office/drawing/2014/main" id="{86A284F6-8201-44FB-9397-5505720B74BD}"/>
              </a:ext>
            </a:extLst>
          </p:cNvPr>
          <p:cNvSpPr>
            <a:spLocks noGrp="1"/>
          </p:cNvSpPr>
          <p:nvPr>
            <p:ph type="body" sz="quarter" idx="17" hasCustomPrompt="1"/>
          </p:nvPr>
        </p:nvSpPr>
        <p:spPr>
          <a:xfrm>
            <a:off x="6138950" y="1732377"/>
            <a:ext cx="3882597" cy="353160"/>
          </a:xfrm>
        </p:spPr>
        <p:txBody>
          <a:bodyPr>
            <a:noAutofit/>
          </a:bodyPr>
          <a:lstStyle>
            <a:lvl1pPr marL="0" indent="0">
              <a:buNone/>
              <a:defRPr sz="2400" b="1">
                <a:solidFill>
                  <a:schemeClr val="accent2"/>
                </a:solidFill>
              </a:defRPr>
            </a:lvl1pPr>
          </a:lstStyle>
          <a:p>
            <a:pPr lvl="0"/>
            <a:r>
              <a:rPr lang="fr-FR"/>
              <a:t>Titre</a:t>
            </a:r>
          </a:p>
        </p:txBody>
      </p:sp>
      <p:sp>
        <p:nvSpPr>
          <p:cNvPr id="31" name="Espace réservé du texte 18">
            <a:extLst>
              <a:ext uri="{FF2B5EF4-FFF2-40B4-BE49-F238E27FC236}">
                <a16:creationId xmlns:a16="http://schemas.microsoft.com/office/drawing/2014/main" id="{3FC31FE6-F02B-4CC4-A3C8-965E2EA4FFD8}"/>
              </a:ext>
            </a:extLst>
          </p:cNvPr>
          <p:cNvSpPr>
            <a:spLocks noGrp="1"/>
          </p:cNvSpPr>
          <p:nvPr>
            <p:ph type="body" sz="quarter" idx="18" hasCustomPrompt="1"/>
          </p:nvPr>
        </p:nvSpPr>
        <p:spPr>
          <a:xfrm>
            <a:off x="5777439" y="1732377"/>
            <a:ext cx="361511" cy="353160"/>
          </a:xfrm>
        </p:spPr>
        <p:txBody>
          <a:bodyPr lIns="0" tIns="0" rIns="0" bIns="0" anchor="ctr">
            <a:noAutofit/>
          </a:bodyPr>
          <a:lstStyle>
            <a:lvl1pPr marL="0" indent="0" algn="ctr">
              <a:buNone/>
              <a:defRPr sz="800"/>
            </a:lvl1pPr>
          </a:lstStyle>
          <a:p>
            <a:pPr lvl="0"/>
            <a:r>
              <a:rPr lang="fr-FR"/>
              <a:t>Insérer un </a:t>
            </a:r>
            <a:r>
              <a:rPr lang="fr-FR" err="1"/>
              <a:t>picto</a:t>
            </a:r>
            <a:endParaRPr lang="fr-FR"/>
          </a:p>
        </p:txBody>
      </p:sp>
      <p:sp>
        <p:nvSpPr>
          <p:cNvPr id="35" name="Espace réservé du texte 22">
            <a:extLst>
              <a:ext uri="{FF2B5EF4-FFF2-40B4-BE49-F238E27FC236}">
                <a16:creationId xmlns:a16="http://schemas.microsoft.com/office/drawing/2014/main" id="{E51E36C0-27A5-4715-9439-94F7D98CA9BD}"/>
              </a:ext>
            </a:extLst>
          </p:cNvPr>
          <p:cNvSpPr>
            <a:spLocks noGrp="1"/>
          </p:cNvSpPr>
          <p:nvPr>
            <p:ph type="body" sz="quarter" idx="19" hasCustomPrompt="1"/>
          </p:nvPr>
        </p:nvSpPr>
        <p:spPr>
          <a:xfrm>
            <a:off x="513289" y="4203305"/>
            <a:ext cx="4244108" cy="1612503"/>
          </a:xfrm>
        </p:spPr>
        <p:txBody>
          <a:bodyPr>
            <a:normAutofit/>
          </a:bodyPr>
          <a:lstStyle>
            <a:lvl1pPr marL="0" indent="0">
              <a:lnSpc>
                <a:spcPct val="150000"/>
              </a:lnSpc>
              <a:buFont typeface="Wingdings" panose="05000000000000000000" pitchFamily="2" charset="2"/>
              <a:buNone/>
              <a:defRPr sz="1700"/>
            </a:lvl1pPr>
          </a:lstStyle>
          <a:p>
            <a:pPr lvl="0"/>
            <a:r>
              <a:rPr lang="fr-FR"/>
              <a:t>Paragraphe avec pictogramme pour dynamiser la mise en page et mettre en avant plusieurs parties de contenu.</a:t>
            </a:r>
          </a:p>
        </p:txBody>
      </p:sp>
      <p:sp>
        <p:nvSpPr>
          <p:cNvPr id="36" name="Espace réservé du texte 17">
            <a:extLst>
              <a:ext uri="{FF2B5EF4-FFF2-40B4-BE49-F238E27FC236}">
                <a16:creationId xmlns:a16="http://schemas.microsoft.com/office/drawing/2014/main" id="{53B47B7A-AE67-4605-BD1F-CF469C835EAE}"/>
              </a:ext>
            </a:extLst>
          </p:cNvPr>
          <p:cNvSpPr>
            <a:spLocks noGrp="1"/>
          </p:cNvSpPr>
          <p:nvPr>
            <p:ph type="body" sz="quarter" idx="20" hasCustomPrompt="1"/>
          </p:nvPr>
        </p:nvSpPr>
        <p:spPr>
          <a:xfrm>
            <a:off x="874800" y="3847722"/>
            <a:ext cx="3882597" cy="353160"/>
          </a:xfrm>
        </p:spPr>
        <p:txBody>
          <a:bodyPr>
            <a:noAutofit/>
          </a:bodyPr>
          <a:lstStyle>
            <a:lvl1pPr marL="0" indent="0">
              <a:buNone/>
              <a:defRPr sz="2400" b="1">
                <a:solidFill>
                  <a:schemeClr val="accent2"/>
                </a:solidFill>
              </a:defRPr>
            </a:lvl1pPr>
          </a:lstStyle>
          <a:p>
            <a:pPr lvl="0"/>
            <a:r>
              <a:rPr lang="fr-FR"/>
              <a:t>Titre</a:t>
            </a:r>
          </a:p>
        </p:txBody>
      </p:sp>
      <p:sp>
        <p:nvSpPr>
          <p:cNvPr id="37" name="Espace réservé du texte 18">
            <a:extLst>
              <a:ext uri="{FF2B5EF4-FFF2-40B4-BE49-F238E27FC236}">
                <a16:creationId xmlns:a16="http://schemas.microsoft.com/office/drawing/2014/main" id="{76EFEEEF-1B8D-4E44-AD7F-83C39C9033E2}"/>
              </a:ext>
            </a:extLst>
          </p:cNvPr>
          <p:cNvSpPr>
            <a:spLocks noGrp="1"/>
          </p:cNvSpPr>
          <p:nvPr>
            <p:ph type="body" sz="quarter" idx="21" hasCustomPrompt="1"/>
          </p:nvPr>
        </p:nvSpPr>
        <p:spPr>
          <a:xfrm>
            <a:off x="513289" y="3847722"/>
            <a:ext cx="361511" cy="353160"/>
          </a:xfrm>
        </p:spPr>
        <p:txBody>
          <a:bodyPr lIns="0" tIns="0" rIns="0" bIns="0" anchor="ctr">
            <a:noAutofit/>
          </a:bodyPr>
          <a:lstStyle>
            <a:lvl1pPr marL="0" indent="0" algn="ctr">
              <a:buNone/>
              <a:defRPr sz="800"/>
            </a:lvl1pPr>
          </a:lstStyle>
          <a:p>
            <a:pPr lvl="0"/>
            <a:r>
              <a:rPr lang="fr-FR"/>
              <a:t>Insérer un </a:t>
            </a:r>
            <a:r>
              <a:rPr lang="fr-FR" err="1"/>
              <a:t>picto</a:t>
            </a:r>
            <a:endParaRPr lang="fr-FR"/>
          </a:p>
        </p:txBody>
      </p:sp>
      <p:sp>
        <p:nvSpPr>
          <p:cNvPr id="41" name="Espace réservé du texte 22">
            <a:extLst>
              <a:ext uri="{FF2B5EF4-FFF2-40B4-BE49-F238E27FC236}">
                <a16:creationId xmlns:a16="http://schemas.microsoft.com/office/drawing/2014/main" id="{041314FA-513D-4A5E-8EE1-DE848902E303}"/>
              </a:ext>
            </a:extLst>
          </p:cNvPr>
          <p:cNvSpPr>
            <a:spLocks noGrp="1"/>
          </p:cNvSpPr>
          <p:nvPr>
            <p:ph type="body" sz="quarter" idx="22" hasCustomPrompt="1"/>
          </p:nvPr>
        </p:nvSpPr>
        <p:spPr>
          <a:xfrm>
            <a:off x="5777439" y="4203305"/>
            <a:ext cx="4244108" cy="1612503"/>
          </a:xfrm>
        </p:spPr>
        <p:txBody>
          <a:bodyPr>
            <a:normAutofit/>
          </a:bodyPr>
          <a:lstStyle>
            <a:lvl1pPr marL="0" indent="0">
              <a:lnSpc>
                <a:spcPct val="150000"/>
              </a:lnSpc>
              <a:buFont typeface="Wingdings" panose="05000000000000000000" pitchFamily="2" charset="2"/>
              <a:buNone/>
              <a:defRPr sz="1700"/>
            </a:lvl1pPr>
          </a:lstStyle>
          <a:p>
            <a:pPr lvl="0"/>
            <a:r>
              <a:rPr lang="fr-FR"/>
              <a:t>Paragraphe avec pictogramme pour dynamiser la mise en page et mettre en avant plusieurs parties de contenu.</a:t>
            </a:r>
          </a:p>
        </p:txBody>
      </p:sp>
      <p:sp>
        <p:nvSpPr>
          <p:cNvPr id="42" name="Espace réservé du texte 17">
            <a:extLst>
              <a:ext uri="{FF2B5EF4-FFF2-40B4-BE49-F238E27FC236}">
                <a16:creationId xmlns:a16="http://schemas.microsoft.com/office/drawing/2014/main" id="{9724E0CC-D29C-4ECE-971B-C328AB022DFE}"/>
              </a:ext>
            </a:extLst>
          </p:cNvPr>
          <p:cNvSpPr>
            <a:spLocks noGrp="1"/>
          </p:cNvSpPr>
          <p:nvPr>
            <p:ph type="body" sz="quarter" idx="23" hasCustomPrompt="1"/>
          </p:nvPr>
        </p:nvSpPr>
        <p:spPr>
          <a:xfrm>
            <a:off x="6138950" y="3847722"/>
            <a:ext cx="3882597" cy="353160"/>
          </a:xfrm>
        </p:spPr>
        <p:txBody>
          <a:bodyPr>
            <a:noAutofit/>
          </a:bodyPr>
          <a:lstStyle>
            <a:lvl1pPr marL="0" indent="0">
              <a:buNone/>
              <a:defRPr sz="2400" b="1">
                <a:solidFill>
                  <a:schemeClr val="accent2"/>
                </a:solidFill>
              </a:defRPr>
            </a:lvl1pPr>
          </a:lstStyle>
          <a:p>
            <a:pPr lvl="0"/>
            <a:r>
              <a:rPr lang="fr-FR"/>
              <a:t>Titre</a:t>
            </a:r>
          </a:p>
        </p:txBody>
      </p:sp>
      <p:sp>
        <p:nvSpPr>
          <p:cNvPr id="43" name="Espace réservé du texte 18">
            <a:extLst>
              <a:ext uri="{FF2B5EF4-FFF2-40B4-BE49-F238E27FC236}">
                <a16:creationId xmlns:a16="http://schemas.microsoft.com/office/drawing/2014/main" id="{7270A600-71E9-47B4-9543-1B238EFFB823}"/>
              </a:ext>
            </a:extLst>
          </p:cNvPr>
          <p:cNvSpPr>
            <a:spLocks noGrp="1"/>
          </p:cNvSpPr>
          <p:nvPr>
            <p:ph type="body" sz="quarter" idx="24" hasCustomPrompt="1"/>
          </p:nvPr>
        </p:nvSpPr>
        <p:spPr>
          <a:xfrm>
            <a:off x="5777439" y="3847722"/>
            <a:ext cx="361511" cy="353160"/>
          </a:xfrm>
        </p:spPr>
        <p:txBody>
          <a:bodyPr lIns="0" tIns="0" rIns="0" bIns="0" anchor="ctr">
            <a:noAutofit/>
          </a:bodyPr>
          <a:lstStyle>
            <a:lvl1pPr marL="0" indent="0" algn="ctr">
              <a:buNone/>
              <a:defRPr sz="800"/>
            </a:lvl1pPr>
          </a:lstStyle>
          <a:p>
            <a:pPr lvl="0"/>
            <a:r>
              <a:rPr lang="fr-FR"/>
              <a:t>Insérer un </a:t>
            </a:r>
            <a:r>
              <a:rPr lang="fr-FR" err="1"/>
              <a:t>picto</a:t>
            </a:r>
            <a:endParaRPr lang="fr-FR"/>
          </a:p>
        </p:txBody>
      </p:sp>
    </p:spTree>
    <p:extLst>
      <p:ext uri="{BB962C8B-B14F-4D97-AF65-F5344CB8AC3E}">
        <p14:creationId xmlns:p14="http://schemas.microsoft.com/office/powerpoint/2010/main" val="34608617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Page de contenu + chiffre clé">
    <p:spTree>
      <p:nvGrpSpPr>
        <p:cNvPr id="1" name=""/>
        <p:cNvGrpSpPr/>
        <p:nvPr/>
      </p:nvGrpSpPr>
      <p:grpSpPr>
        <a:xfrm>
          <a:off x="0" y="0"/>
          <a:ext cx="0" cy="0"/>
          <a:chOff x="0" y="0"/>
          <a:chExt cx="0" cy="0"/>
        </a:xfrm>
      </p:grpSpPr>
      <p:sp>
        <p:nvSpPr>
          <p:cNvPr id="7" name="Espace réservé du pied de page 4">
            <a:extLst>
              <a:ext uri="{FF2B5EF4-FFF2-40B4-BE49-F238E27FC236}">
                <a16:creationId xmlns:a16="http://schemas.microsoft.com/office/drawing/2014/main" id="{C8A4188B-E928-40A7-A72C-BF3B448FC25C}"/>
              </a:ext>
            </a:extLst>
          </p:cNvPr>
          <p:cNvSpPr>
            <a:spLocks noGrp="1"/>
          </p:cNvSpPr>
          <p:nvPr>
            <p:ph type="ftr" sz="quarter" idx="3"/>
          </p:nvPr>
        </p:nvSpPr>
        <p:spPr>
          <a:xfrm>
            <a:off x="1452412" y="6467077"/>
            <a:ext cx="3304985" cy="263595"/>
          </a:xfrm>
          <a:prstGeom prst="rect">
            <a:avLst/>
          </a:prstGeom>
        </p:spPr>
        <p:txBody>
          <a:bodyPr vert="horz" lIns="91440" tIns="45720" rIns="0" bIns="45720" rtlCol="0" anchor="ctr"/>
          <a:lstStyle>
            <a:lvl1pPr algn="r">
              <a:defRPr sz="1000">
                <a:solidFill>
                  <a:schemeClr val="tx1">
                    <a:tint val="75000"/>
                  </a:schemeClr>
                </a:solidFill>
              </a:defRPr>
            </a:lvl1pPr>
          </a:lstStyle>
          <a:p>
            <a:endParaRPr lang="en-US"/>
          </a:p>
        </p:txBody>
      </p:sp>
      <p:sp>
        <p:nvSpPr>
          <p:cNvPr id="8" name="Espace réservé de la date 3">
            <a:extLst>
              <a:ext uri="{FF2B5EF4-FFF2-40B4-BE49-F238E27FC236}">
                <a16:creationId xmlns:a16="http://schemas.microsoft.com/office/drawing/2014/main" id="{31993816-523E-49E3-B0A4-45F5778466F1}"/>
              </a:ext>
            </a:extLst>
          </p:cNvPr>
          <p:cNvSpPr>
            <a:spLocks noGrp="1"/>
          </p:cNvSpPr>
          <p:nvPr>
            <p:ph type="dt" sz="half" idx="2"/>
          </p:nvPr>
        </p:nvSpPr>
        <p:spPr>
          <a:xfrm>
            <a:off x="686697" y="6467077"/>
            <a:ext cx="762540" cy="263595"/>
          </a:xfrm>
          <a:prstGeom prst="rect">
            <a:avLst/>
          </a:prstGeom>
        </p:spPr>
        <p:txBody>
          <a:bodyPr lIns="36000"/>
          <a:lstStyle>
            <a:lvl1pPr algn="r">
              <a:defRPr sz="1000">
                <a:solidFill>
                  <a:schemeClr val="bg1">
                    <a:lumMod val="65000"/>
                  </a:schemeClr>
                </a:solidFill>
              </a:defRPr>
            </a:lvl1pPr>
          </a:lstStyle>
          <a:p>
            <a:fld id="{E89C8AAB-0247-4884-BCE5-08842E1DAF3F}" type="datetime1">
              <a:rPr lang="en-US" smtClean="0"/>
              <a:t>9/30/2022</a:t>
            </a:fld>
            <a:endParaRPr lang="en-US"/>
          </a:p>
        </p:txBody>
      </p:sp>
      <p:sp>
        <p:nvSpPr>
          <p:cNvPr id="9" name="Espace réservé du numéro de diapositive 5">
            <a:extLst>
              <a:ext uri="{FF2B5EF4-FFF2-40B4-BE49-F238E27FC236}">
                <a16:creationId xmlns:a16="http://schemas.microsoft.com/office/drawing/2014/main" id="{AFC8C875-1391-49D9-9CDE-5CD3E682D22E}"/>
              </a:ext>
            </a:extLst>
          </p:cNvPr>
          <p:cNvSpPr>
            <a:spLocks noGrp="1"/>
          </p:cNvSpPr>
          <p:nvPr>
            <p:ph type="sldNum" sz="quarter" idx="4"/>
          </p:nvPr>
        </p:nvSpPr>
        <p:spPr>
          <a:xfrm>
            <a:off x="85332" y="6374485"/>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EFBA2664-5196-4151-AC24-B3A59F2A8492}" type="slidenum">
              <a:rPr lang="en-US" smtClean="0"/>
              <a:t>‹N°›</a:t>
            </a:fld>
            <a:endParaRPr lang="en-US"/>
          </a:p>
        </p:txBody>
      </p:sp>
      <p:sp>
        <p:nvSpPr>
          <p:cNvPr id="19" name="Espace réservé du texte 17">
            <a:extLst>
              <a:ext uri="{FF2B5EF4-FFF2-40B4-BE49-F238E27FC236}">
                <a16:creationId xmlns:a16="http://schemas.microsoft.com/office/drawing/2014/main" id="{3AE301BA-027A-46DE-B492-0781869C0D99}"/>
              </a:ext>
            </a:extLst>
          </p:cNvPr>
          <p:cNvSpPr>
            <a:spLocks noGrp="1"/>
          </p:cNvSpPr>
          <p:nvPr>
            <p:ph type="body" sz="quarter" idx="10" hasCustomPrompt="1"/>
          </p:nvPr>
        </p:nvSpPr>
        <p:spPr>
          <a:xfrm>
            <a:off x="447131" y="322001"/>
            <a:ext cx="11290050" cy="600075"/>
          </a:xfrm>
        </p:spPr>
        <p:txBody>
          <a:bodyPr>
            <a:noAutofit/>
          </a:bodyPr>
          <a:lstStyle>
            <a:lvl1pPr marL="0" indent="0">
              <a:buNone/>
              <a:defRPr sz="4400" b="1">
                <a:solidFill>
                  <a:schemeClr val="accent2"/>
                </a:solidFill>
              </a:defRPr>
            </a:lvl1pPr>
          </a:lstStyle>
          <a:p>
            <a:pPr lvl="0"/>
            <a:r>
              <a:rPr lang="fr-FR"/>
              <a:t>Page de contenu texte + chiffre clé</a:t>
            </a:r>
          </a:p>
        </p:txBody>
      </p:sp>
      <p:cxnSp>
        <p:nvCxnSpPr>
          <p:cNvPr id="14" name="Connecteur droit 13">
            <a:extLst>
              <a:ext uri="{FF2B5EF4-FFF2-40B4-BE49-F238E27FC236}">
                <a16:creationId xmlns:a16="http://schemas.microsoft.com/office/drawing/2014/main" id="{62B9E7AF-2C3A-4A25-BDEC-28F7E180433E}"/>
              </a:ext>
            </a:extLst>
          </p:cNvPr>
          <p:cNvCxnSpPr>
            <a:cxnSpLocks/>
          </p:cNvCxnSpPr>
          <p:nvPr/>
        </p:nvCxnSpPr>
        <p:spPr>
          <a:xfrm>
            <a:off x="6310037" y="1433189"/>
            <a:ext cx="3971477" cy="0"/>
          </a:xfrm>
          <a:prstGeom prst="line">
            <a:avLst/>
          </a:prstGeom>
          <a:ln w="38100">
            <a:solidFill>
              <a:srgbClr val="263B51"/>
            </a:solidFill>
          </a:ln>
        </p:spPr>
        <p:style>
          <a:lnRef idx="1">
            <a:schemeClr val="accent1"/>
          </a:lnRef>
          <a:fillRef idx="0">
            <a:schemeClr val="accent1"/>
          </a:fillRef>
          <a:effectRef idx="0">
            <a:schemeClr val="accent1"/>
          </a:effectRef>
          <a:fontRef idx="minor">
            <a:schemeClr val="tx1"/>
          </a:fontRef>
        </p:style>
      </p:cxnSp>
      <p:sp>
        <p:nvSpPr>
          <p:cNvPr id="20" name="Espace réservé du texte 22">
            <a:extLst>
              <a:ext uri="{FF2B5EF4-FFF2-40B4-BE49-F238E27FC236}">
                <a16:creationId xmlns:a16="http://schemas.microsoft.com/office/drawing/2014/main" id="{72BEC469-65CC-4EEB-AE44-4B53909B73AD}"/>
              </a:ext>
            </a:extLst>
          </p:cNvPr>
          <p:cNvSpPr>
            <a:spLocks noGrp="1"/>
          </p:cNvSpPr>
          <p:nvPr>
            <p:ph type="body" sz="quarter" idx="11" hasCustomPrompt="1"/>
          </p:nvPr>
        </p:nvSpPr>
        <p:spPr>
          <a:xfrm>
            <a:off x="447131" y="1379545"/>
            <a:ext cx="4861779" cy="4608910"/>
          </a:xfrm>
        </p:spPr>
        <p:txBody>
          <a:bodyPr>
            <a:normAutofit/>
          </a:bodyPr>
          <a:lstStyle>
            <a:lvl1pPr marL="0" indent="0">
              <a:lnSpc>
                <a:spcPct val="150000"/>
              </a:lnSpc>
              <a:spcBef>
                <a:spcPts val="0"/>
              </a:spcBef>
              <a:buFont typeface="Wingdings" panose="05000000000000000000" pitchFamily="2" charset="2"/>
              <a:buNone/>
              <a:defRPr sz="1600"/>
            </a:lvl1pPr>
          </a:lstStyle>
          <a:p>
            <a:pPr>
              <a:lnSpc>
                <a:spcPct val="150000"/>
              </a:lnSpc>
            </a:pPr>
            <a:r>
              <a:rPr lang="en-US" sz="1600" err="1">
                <a:latin typeface="+mn-lt"/>
                <a:ea typeface="Muli" charset="0"/>
                <a:cs typeface="Muli" charset="0"/>
              </a:rPr>
              <a:t>Afaucibus</a:t>
            </a:r>
            <a:r>
              <a:rPr lang="en-US" sz="1600">
                <a:latin typeface="+mn-lt"/>
                <a:ea typeface="Muli" charset="0"/>
                <a:cs typeface="Muli" charset="0"/>
              </a:rPr>
              <a:t> </a:t>
            </a:r>
            <a:r>
              <a:rPr lang="en-US" sz="1600" err="1">
                <a:latin typeface="+mn-lt"/>
                <a:ea typeface="Muli" charset="0"/>
                <a:cs typeface="Muli" charset="0"/>
              </a:rPr>
              <a:t>orci</a:t>
            </a:r>
            <a:r>
              <a:rPr lang="en-US" sz="1600">
                <a:latin typeface="+mn-lt"/>
                <a:ea typeface="Muli" charset="0"/>
                <a:cs typeface="Muli" charset="0"/>
              </a:rPr>
              <a:t> </a:t>
            </a:r>
            <a:r>
              <a:rPr lang="en-US" sz="1600" err="1">
                <a:latin typeface="+mn-lt"/>
                <a:ea typeface="Muli" charset="0"/>
                <a:cs typeface="Muli" charset="0"/>
              </a:rPr>
              <a:t>luctus</a:t>
            </a:r>
            <a:r>
              <a:rPr lang="en-US" sz="1600">
                <a:latin typeface="+mn-lt"/>
                <a:ea typeface="Muli" charset="0"/>
                <a:cs typeface="Muli" charset="0"/>
              </a:rPr>
              <a:t> et </a:t>
            </a:r>
            <a:r>
              <a:rPr lang="en-US" sz="1600" err="1">
                <a:latin typeface="+mn-lt"/>
                <a:ea typeface="Muli" charset="0"/>
                <a:cs typeface="Muli" charset="0"/>
              </a:rPr>
              <a:t>ultrices</a:t>
            </a:r>
            <a:r>
              <a:rPr lang="en-US" sz="1600">
                <a:latin typeface="+mn-lt"/>
                <a:ea typeface="Muli" charset="0"/>
                <a:cs typeface="Muli" charset="0"/>
              </a:rPr>
              <a:t> </a:t>
            </a:r>
            <a:r>
              <a:rPr lang="en-US" sz="1600" err="1">
                <a:latin typeface="+mn-lt"/>
                <a:ea typeface="Muli" charset="0"/>
                <a:cs typeface="Muli" charset="0"/>
              </a:rPr>
              <a:t>posuere</a:t>
            </a:r>
            <a:r>
              <a:rPr lang="en-US" sz="1600">
                <a:latin typeface="+mn-lt"/>
                <a:ea typeface="Muli" charset="0"/>
                <a:cs typeface="Muli" charset="0"/>
              </a:rPr>
              <a:t> </a:t>
            </a:r>
            <a:r>
              <a:rPr lang="en-US" sz="1600" err="1">
                <a:latin typeface="+mn-lt"/>
                <a:ea typeface="Muli" charset="0"/>
                <a:cs typeface="Muli" charset="0"/>
              </a:rPr>
              <a:t>cubilia</a:t>
            </a:r>
            <a:r>
              <a:rPr lang="en-US" sz="1600">
                <a:latin typeface="+mn-lt"/>
                <a:ea typeface="Muli" charset="0"/>
                <a:cs typeface="Muli" charset="0"/>
              </a:rPr>
              <a:t> </a:t>
            </a:r>
            <a:r>
              <a:rPr lang="en-US" sz="1600" err="1">
                <a:latin typeface="+mn-lt"/>
                <a:ea typeface="Muli" charset="0"/>
                <a:cs typeface="Muli" charset="0"/>
              </a:rPr>
              <a:t>Curae</a:t>
            </a:r>
            <a:r>
              <a:rPr lang="en-US" sz="1600">
                <a:latin typeface="+mn-lt"/>
                <a:ea typeface="Muli" charset="0"/>
                <a:cs typeface="Muli" charset="0"/>
              </a:rPr>
              <a:t>; </a:t>
            </a:r>
            <a:r>
              <a:rPr lang="en-US" sz="1600" err="1">
                <a:latin typeface="+mn-lt"/>
                <a:ea typeface="Muli" charset="0"/>
                <a:cs typeface="Muli" charset="0"/>
              </a:rPr>
              <a:t>Aliquam</a:t>
            </a:r>
            <a:r>
              <a:rPr lang="en-US" sz="1600">
                <a:latin typeface="+mn-lt"/>
                <a:ea typeface="Muli" charset="0"/>
                <a:cs typeface="Muli" charset="0"/>
              </a:rPr>
              <a:t> </a:t>
            </a:r>
            <a:r>
              <a:rPr lang="en-US" sz="1600" err="1">
                <a:latin typeface="+mn-lt"/>
                <a:ea typeface="Muli" charset="0"/>
                <a:cs typeface="Muli" charset="0"/>
              </a:rPr>
              <a:t>erat</a:t>
            </a:r>
            <a:r>
              <a:rPr lang="en-US" sz="1600">
                <a:latin typeface="+mn-lt"/>
                <a:ea typeface="Muli" charset="0"/>
                <a:cs typeface="Muli" charset="0"/>
              </a:rPr>
              <a:t> </a:t>
            </a:r>
            <a:r>
              <a:rPr lang="en-US" sz="1600" err="1">
                <a:latin typeface="+mn-lt"/>
                <a:ea typeface="Muli" charset="0"/>
                <a:cs typeface="Muli" charset="0"/>
              </a:rPr>
              <a:t>volutpat</a:t>
            </a:r>
            <a:r>
              <a:rPr lang="en-US" sz="1600">
                <a:latin typeface="+mn-lt"/>
                <a:ea typeface="Muli" charset="0"/>
                <a:cs typeface="Muli" charset="0"/>
              </a:rPr>
              <a:t>. Ut </a:t>
            </a:r>
            <a:r>
              <a:rPr lang="en-US" sz="1600" err="1">
                <a:latin typeface="+mn-lt"/>
                <a:ea typeface="Muli" charset="0"/>
                <a:cs typeface="Muli" charset="0"/>
              </a:rPr>
              <a:t>venenatis</a:t>
            </a:r>
            <a:r>
              <a:rPr lang="en-US" sz="1600">
                <a:latin typeface="+mn-lt"/>
                <a:ea typeface="Muli" charset="0"/>
                <a:cs typeface="Muli" charset="0"/>
              </a:rPr>
              <a:t> </a:t>
            </a:r>
            <a:r>
              <a:rPr lang="en-US" sz="1600" err="1">
                <a:latin typeface="+mn-lt"/>
                <a:ea typeface="Muli" charset="0"/>
                <a:cs typeface="Muli" charset="0"/>
              </a:rPr>
              <a:t>finibus</a:t>
            </a:r>
            <a:r>
              <a:rPr lang="en-US" sz="1600">
                <a:latin typeface="+mn-lt"/>
                <a:ea typeface="Muli" charset="0"/>
                <a:cs typeface="Muli" charset="0"/>
              </a:rPr>
              <a:t> </a:t>
            </a:r>
            <a:r>
              <a:rPr lang="en-US" sz="1600" err="1">
                <a:latin typeface="+mn-lt"/>
                <a:ea typeface="Muli" charset="0"/>
                <a:cs typeface="Muli" charset="0"/>
              </a:rPr>
              <a:t>metus</a:t>
            </a:r>
            <a:r>
              <a:rPr lang="en-US" sz="1600">
                <a:latin typeface="+mn-lt"/>
                <a:ea typeface="Muli" charset="0"/>
                <a:cs typeface="Muli" charset="0"/>
              </a:rPr>
              <a:t>. </a:t>
            </a:r>
            <a:r>
              <a:rPr lang="en-US" sz="1600" err="1">
                <a:latin typeface="+mn-lt"/>
                <a:ea typeface="Muli" charset="0"/>
                <a:cs typeface="Muli" charset="0"/>
              </a:rPr>
              <a:t>Nullam</a:t>
            </a:r>
            <a:r>
              <a:rPr lang="en-US" sz="1600">
                <a:latin typeface="+mn-lt"/>
                <a:ea typeface="Muli" charset="0"/>
                <a:cs typeface="Muli" charset="0"/>
              </a:rPr>
              <a:t> </a:t>
            </a:r>
            <a:r>
              <a:rPr lang="en-US" sz="1600" err="1">
                <a:latin typeface="+mn-lt"/>
                <a:ea typeface="Muli" charset="0"/>
                <a:cs typeface="Muli" charset="0"/>
              </a:rPr>
              <a:t>dignissim</a:t>
            </a:r>
            <a:r>
              <a:rPr lang="en-US" sz="1600">
                <a:latin typeface="+mn-lt"/>
                <a:ea typeface="Muli" charset="0"/>
                <a:cs typeface="Muli" charset="0"/>
              </a:rPr>
              <a:t> </a:t>
            </a:r>
            <a:r>
              <a:rPr lang="en-US" sz="1600" err="1">
                <a:latin typeface="+mn-lt"/>
                <a:ea typeface="Muli" charset="0"/>
                <a:cs typeface="Muli" charset="0"/>
              </a:rPr>
              <a:t>metus</a:t>
            </a:r>
            <a:r>
              <a:rPr lang="en-US" sz="1600">
                <a:latin typeface="+mn-lt"/>
                <a:ea typeface="Muli" charset="0"/>
                <a:cs typeface="Muli" charset="0"/>
              </a:rPr>
              <a:t> </a:t>
            </a:r>
            <a:r>
              <a:rPr lang="en-US" sz="1600" err="1">
                <a:latin typeface="+mn-lt"/>
                <a:ea typeface="Muli" charset="0"/>
                <a:cs typeface="Muli" charset="0"/>
              </a:rPr>
              <a:t>justo</a:t>
            </a:r>
            <a:r>
              <a:rPr lang="en-US" sz="1600">
                <a:latin typeface="+mn-lt"/>
                <a:ea typeface="Muli" charset="0"/>
                <a:cs typeface="Muli" charset="0"/>
              </a:rPr>
              <a:t>, </a:t>
            </a:r>
            <a:r>
              <a:rPr lang="en-US" sz="1600" err="1">
                <a:latin typeface="+mn-lt"/>
                <a:ea typeface="Muli" charset="0"/>
                <a:cs typeface="Muli" charset="0"/>
              </a:rPr>
              <a:t>luctus</a:t>
            </a:r>
            <a:r>
              <a:rPr lang="en-US" sz="1600">
                <a:latin typeface="+mn-lt"/>
                <a:ea typeface="Muli" charset="0"/>
                <a:cs typeface="Muli" charset="0"/>
              </a:rPr>
              <a:t> </a:t>
            </a:r>
            <a:r>
              <a:rPr lang="en-US" sz="1600" err="1">
                <a:latin typeface="+mn-lt"/>
                <a:ea typeface="Muli" charset="0"/>
                <a:cs typeface="Muli" charset="0"/>
              </a:rPr>
              <a:t>fringilla</a:t>
            </a:r>
            <a:r>
              <a:rPr lang="en-US" sz="1600">
                <a:latin typeface="+mn-lt"/>
                <a:ea typeface="Muli" charset="0"/>
                <a:cs typeface="Muli" charset="0"/>
              </a:rPr>
              <a:t> </a:t>
            </a:r>
            <a:r>
              <a:rPr lang="en-US" sz="1600" err="1">
                <a:latin typeface="+mn-lt"/>
                <a:ea typeface="Muli" charset="0"/>
                <a:cs typeface="Muli" charset="0"/>
              </a:rPr>
              <a:t>est</a:t>
            </a:r>
            <a:r>
              <a:rPr lang="en-US" sz="1600">
                <a:latin typeface="+mn-lt"/>
                <a:ea typeface="Muli" charset="0"/>
                <a:cs typeface="Muli" charset="0"/>
              </a:rPr>
              <a:t> </a:t>
            </a:r>
            <a:r>
              <a:rPr lang="en-US" sz="1600" err="1">
                <a:latin typeface="+mn-lt"/>
                <a:ea typeface="Muli" charset="0"/>
                <a:cs typeface="Muli" charset="0"/>
              </a:rPr>
              <a:t>tristique</a:t>
            </a:r>
            <a:r>
              <a:rPr lang="en-US" sz="1600">
                <a:latin typeface="+mn-lt"/>
                <a:ea typeface="Muli" charset="0"/>
                <a:cs typeface="Muli" charset="0"/>
              </a:rPr>
              <a:t> </a:t>
            </a:r>
            <a:r>
              <a:rPr lang="en-US" sz="1600" err="1">
                <a:latin typeface="+mn-lt"/>
                <a:ea typeface="Muli" charset="0"/>
                <a:cs typeface="Muli" charset="0"/>
              </a:rPr>
              <a:t>ut.</a:t>
            </a:r>
            <a:r>
              <a:rPr lang="en-US" sz="1600">
                <a:latin typeface="+mn-lt"/>
                <a:ea typeface="Muli" charset="0"/>
                <a:cs typeface="Muli" charset="0"/>
              </a:rPr>
              <a:t> Sed sit </a:t>
            </a:r>
            <a:r>
              <a:rPr lang="en-US" sz="1600" err="1">
                <a:latin typeface="+mn-lt"/>
                <a:ea typeface="Muli" charset="0"/>
                <a:cs typeface="Muli" charset="0"/>
              </a:rPr>
              <a:t>amet</a:t>
            </a:r>
            <a:r>
              <a:rPr lang="en-US" sz="1600">
                <a:latin typeface="+mn-lt"/>
                <a:ea typeface="Muli" charset="0"/>
                <a:cs typeface="Muli" charset="0"/>
              </a:rPr>
              <a:t> </a:t>
            </a:r>
            <a:r>
              <a:rPr lang="en-US" sz="1600" err="1">
                <a:latin typeface="+mn-lt"/>
                <a:ea typeface="Muli" charset="0"/>
                <a:cs typeface="Muli" charset="0"/>
              </a:rPr>
              <a:t>placerat</a:t>
            </a:r>
            <a:r>
              <a:rPr lang="en-US" sz="1600">
                <a:latin typeface="+mn-lt"/>
                <a:ea typeface="Muli" charset="0"/>
                <a:cs typeface="Muli" charset="0"/>
              </a:rPr>
              <a:t> </a:t>
            </a:r>
            <a:r>
              <a:rPr lang="en-US" sz="1600" err="1">
                <a:latin typeface="+mn-lt"/>
                <a:ea typeface="Muli" charset="0"/>
                <a:cs typeface="Muli" charset="0"/>
              </a:rPr>
              <a:t>elit</a:t>
            </a:r>
            <a:r>
              <a:rPr lang="en-US" sz="1600">
                <a:latin typeface="+mn-lt"/>
                <a:ea typeface="Muli" charset="0"/>
                <a:cs typeface="Muli" charset="0"/>
              </a:rPr>
              <a:t>. Sed </a:t>
            </a:r>
            <a:r>
              <a:rPr lang="en-US" sz="1600" err="1">
                <a:latin typeface="+mn-lt"/>
                <a:ea typeface="Muli" charset="0"/>
                <a:cs typeface="Muli" charset="0"/>
              </a:rPr>
              <a:t>ornare</a:t>
            </a:r>
            <a:r>
              <a:rPr lang="en-US" sz="1600">
                <a:latin typeface="+mn-lt"/>
                <a:ea typeface="Muli" charset="0"/>
                <a:cs typeface="Muli" charset="0"/>
              </a:rPr>
              <a:t> </a:t>
            </a:r>
            <a:r>
              <a:rPr lang="en-US" sz="1600" err="1">
                <a:latin typeface="+mn-lt"/>
                <a:ea typeface="Muli" charset="0"/>
                <a:cs typeface="Muli" charset="0"/>
              </a:rPr>
              <a:t>posuere</a:t>
            </a:r>
            <a:r>
              <a:rPr lang="en-US" sz="1600">
                <a:latin typeface="+mn-lt"/>
                <a:ea typeface="Muli" charset="0"/>
                <a:cs typeface="Muli" charset="0"/>
              </a:rPr>
              <a:t> lacinia. sit </a:t>
            </a:r>
            <a:r>
              <a:rPr lang="en-US" sz="1600" err="1">
                <a:latin typeface="+mn-lt"/>
                <a:ea typeface="Muli" charset="0"/>
                <a:cs typeface="Muli" charset="0"/>
              </a:rPr>
              <a:t>aspernatur</a:t>
            </a:r>
            <a:r>
              <a:rPr lang="en-US" sz="1600">
                <a:latin typeface="+mn-lt"/>
                <a:ea typeface="Muli" charset="0"/>
                <a:cs typeface="Muli" charset="0"/>
              </a:rPr>
              <a:t> </a:t>
            </a:r>
            <a:r>
              <a:rPr lang="en-US" sz="1600" err="1">
                <a:latin typeface="+mn-lt"/>
                <a:ea typeface="Muli" charset="0"/>
                <a:cs typeface="Muli" charset="0"/>
              </a:rPr>
              <a:t>aut</a:t>
            </a:r>
            <a:r>
              <a:rPr lang="en-US" sz="1600">
                <a:latin typeface="+mn-lt"/>
                <a:ea typeface="Muli" charset="0"/>
                <a:cs typeface="Muli" charset="0"/>
              </a:rPr>
              <a:t> </a:t>
            </a:r>
            <a:r>
              <a:rPr lang="en-US" sz="1600" err="1">
                <a:latin typeface="+mn-lt"/>
                <a:ea typeface="Muli" charset="0"/>
                <a:cs typeface="Muli" charset="0"/>
              </a:rPr>
              <a:t>odit</a:t>
            </a:r>
            <a:r>
              <a:rPr lang="en-US" sz="1600">
                <a:latin typeface="+mn-lt"/>
                <a:ea typeface="Muli" charset="0"/>
                <a:cs typeface="Muli" charset="0"/>
              </a:rPr>
              <a:t> </a:t>
            </a:r>
            <a:r>
              <a:rPr lang="en-US" sz="1600" err="1">
                <a:latin typeface="+mn-lt"/>
                <a:ea typeface="Muli" charset="0"/>
                <a:cs typeface="Muli" charset="0"/>
              </a:rPr>
              <a:t>aut</a:t>
            </a:r>
            <a:r>
              <a:rPr lang="en-US" sz="1600">
                <a:latin typeface="+mn-lt"/>
                <a:ea typeface="Muli" charset="0"/>
                <a:cs typeface="Muli" charset="0"/>
              </a:rPr>
              <a:t> fugit, sed.</a:t>
            </a:r>
          </a:p>
          <a:p>
            <a:pPr>
              <a:lnSpc>
                <a:spcPct val="150000"/>
              </a:lnSpc>
            </a:pPr>
            <a:r>
              <a:rPr lang="en-US" sz="1600">
                <a:latin typeface="+mn-lt"/>
                <a:ea typeface="Muli" charset="0"/>
                <a:cs typeface="Muli" charset="0"/>
              </a:rPr>
              <a:t>Sed </a:t>
            </a:r>
            <a:r>
              <a:rPr lang="en-US" sz="1600" err="1">
                <a:latin typeface="+mn-lt"/>
                <a:ea typeface="Muli" charset="0"/>
                <a:cs typeface="Muli" charset="0"/>
              </a:rPr>
              <a:t>quia</a:t>
            </a:r>
            <a:r>
              <a:rPr lang="en-US" sz="1600">
                <a:latin typeface="+mn-lt"/>
                <a:ea typeface="Muli" charset="0"/>
                <a:cs typeface="Muli" charset="0"/>
              </a:rPr>
              <a:t> non </a:t>
            </a:r>
            <a:r>
              <a:rPr lang="en-US" sz="1600" err="1">
                <a:latin typeface="+mn-lt"/>
                <a:ea typeface="Muli" charset="0"/>
                <a:cs typeface="Muli" charset="0"/>
              </a:rPr>
              <a:t>numquam</a:t>
            </a:r>
            <a:r>
              <a:rPr lang="en-US" sz="1600">
                <a:latin typeface="+mn-lt"/>
                <a:ea typeface="Muli" charset="0"/>
                <a:cs typeface="Muli" charset="0"/>
              </a:rPr>
              <a:t> </a:t>
            </a:r>
            <a:r>
              <a:rPr lang="en-US" sz="1600" err="1">
                <a:latin typeface="+mn-lt"/>
                <a:ea typeface="Muli" charset="0"/>
                <a:cs typeface="Muli" charset="0"/>
              </a:rPr>
              <a:t>eius</a:t>
            </a:r>
            <a:r>
              <a:rPr lang="en-US" sz="1600">
                <a:latin typeface="+mn-lt"/>
                <a:ea typeface="Muli" charset="0"/>
                <a:cs typeface="Muli" charset="0"/>
              </a:rPr>
              <a:t> </a:t>
            </a:r>
            <a:r>
              <a:rPr lang="en-US" sz="1600" err="1">
                <a:latin typeface="+mn-lt"/>
                <a:ea typeface="Muli" charset="0"/>
                <a:cs typeface="Muli" charset="0"/>
              </a:rPr>
              <a:t>modi</a:t>
            </a:r>
            <a:r>
              <a:rPr lang="en-US" sz="1600">
                <a:latin typeface="+mn-lt"/>
                <a:ea typeface="Muli" charset="0"/>
                <a:cs typeface="Muli" charset="0"/>
              </a:rPr>
              <a:t> </a:t>
            </a:r>
            <a:r>
              <a:rPr lang="en-US" sz="1600" err="1">
                <a:latin typeface="+mn-lt"/>
                <a:ea typeface="Muli" charset="0"/>
                <a:cs typeface="Muli" charset="0"/>
              </a:rPr>
              <a:t>tempora</a:t>
            </a:r>
            <a:r>
              <a:rPr lang="en-US" sz="1600">
                <a:latin typeface="+mn-lt"/>
                <a:ea typeface="Muli" charset="0"/>
                <a:cs typeface="Muli" charset="0"/>
              </a:rPr>
              <a:t> </a:t>
            </a:r>
            <a:r>
              <a:rPr lang="en-US" sz="1600" err="1">
                <a:latin typeface="+mn-lt"/>
                <a:ea typeface="Muli" charset="0"/>
                <a:cs typeface="Muli" charset="0"/>
              </a:rPr>
              <a:t>incidunt</a:t>
            </a:r>
            <a:r>
              <a:rPr lang="en-US" sz="1600">
                <a:latin typeface="+mn-lt"/>
                <a:ea typeface="Muli" charset="0"/>
                <a:cs typeface="Muli" charset="0"/>
              </a:rPr>
              <a:t> </a:t>
            </a:r>
            <a:r>
              <a:rPr lang="en-US" sz="1600" err="1">
                <a:latin typeface="+mn-lt"/>
                <a:ea typeface="Muli" charset="0"/>
                <a:cs typeface="Muli" charset="0"/>
              </a:rPr>
              <a:t>ut</a:t>
            </a:r>
            <a:r>
              <a:rPr lang="en-US" sz="1600">
                <a:latin typeface="+mn-lt"/>
                <a:ea typeface="Muli" charset="0"/>
                <a:cs typeface="Muli" charset="0"/>
              </a:rPr>
              <a:t> </a:t>
            </a:r>
            <a:r>
              <a:rPr lang="en-US" sz="1600" err="1">
                <a:latin typeface="+mn-lt"/>
                <a:ea typeface="Muli" charset="0"/>
                <a:cs typeface="Muli" charset="0"/>
              </a:rPr>
              <a:t>labore</a:t>
            </a:r>
            <a:r>
              <a:rPr lang="en-US" sz="1600">
                <a:latin typeface="+mn-lt"/>
                <a:ea typeface="Muli" charset="0"/>
                <a:cs typeface="Muli" charset="0"/>
              </a:rPr>
              <a:t> et dolore </a:t>
            </a:r>
            <a:r>
              <a:rPr lang="en-US" sz="1600" err="1">
                <a:latin typeface="+mn-lt"/>
                <a:ea typeface="Muli" charset="0"/>
                <a:cs typeface="Muli" charset="0"/>
              </a:rPr>
              <a:t>magnam</a:t>
            </a:r>
            <a:r>
              <a:rPr lang="en-US" sz="1600">
                <a:latin typeface="+mn-lt"/>
                <a:ea typeface="Muli" charset="0"/>
                <a:cs typeface="Muli" charset="0"/>
              </a:rPr>
              <a:t> </a:t>
            </a:r>
            <a:r>
              <a:rPr lang="en-US" sz="1600" err="1">
                <a:latin typeface="+mn-lt"/>
                <a:ea typeface="Muli" charset="0"/>
                <a:cs typeface="Muli" charset="0"/>
              </a:rPr>
              <a:t>aliquam</a:t>
            </a:r>
            <a:r>
              <a:rPr lang="en-US" sz="1600">
                <a:latin typeface="+mn-lt"/>
                <a:ea typeface="Muli" charset="0"/>
                <a:cs typeface="Muli" charset="0"/>
              </a:rPr>
              <a:t> </a:t>
            </a:r>
          </a:p>
          <a:p>
            <a:pPr>
              <a:lnSpc>
                <a:spcPct val="150000"/>
              </a:lnSpc>
            </a:pPr>
            <a:r>
              <a:rPr lang="en-US" sz="1600">
                <a:latin typeface="+mn-lt"/>
                <a:ea typeface="Muli" charset="0"/>
                <a:cs typeface="Muli" charset="0"/>
              </a:rPr>
              <a:t>Sed </a:t>
            </a:r>
            <a:r>
              <a:rPr lang="en-US" sz="1600" err="1">
                <a:latin typeface="+mn-lt"/>
                <a:ea typeface="Muli" charset="0"/>
                <a:cs typeface="Muli" charset="0"/>
              </a:rPr>
              <a:t>ornare</a:t>
            </a:r>
            <a:r>
              <a:rPr lang="en-US" sz="1600">
                <a:latin typeface="+mn-lt"/>
                <a:ea typeface="Muli" charset="0"/>
                <a:cs typeface="Muli" charset="0"/>
              </a:rPr>
              <a:t> </a:t>
            </a:r>
            <a:r>
              <a:rPr lang="en-US" sz="1600" err="1">
                <a:latin typeface="+mn-lt"/>
                <a:ea typeface="Muli" charset="0"/>
                <a:cs typeface="Muli" charset="0"/>
              </a:rPr>
              <a:t>posuere</a:t>
            </a:r>
            <a:r>
              <a:rPr lang="en-US" sz="1600">
                <a:latin typeface="+mn-lt"/>
                <a:ea typeface="Muli" charset="0"/>
                <a:cs typeface="Muli" charset="0"/>
              </a:rPr>
              <a:t> lacinia. sit </a:t>
            </a:r>
            <a:r>
              <a:rPr lang="en-US" sz="1600" err="1">
                <a:latin typeface="+mn-lt"/>
                <a:ea typeface="Muli" charset="0"/>
                <a:cs typeface="Muli" charset="0"/>
              </a:rPr>
              <a:t>aspernatur</a:t>
            </a:r>
            <a:r>
              <a:rPr lang="en-US" sz="1600">
                <a:latin typeface="+mn-lt"/>
                <a:ea typeface="Muli" charset="0"/>
                <a:cs typeface="Muli" charset="0"/>
              </a:rPr>
              <a:t> </a:t>
            </a:r>
            <a:r>
              <a:rPr lang="en-US" sz="1600" err="1">
                <a:latin typeface="+mn-lt"/>
                <a:ea typeface="Muli" charset="0"/>
                <a:cs typeface="Muli" charset="0"/>
              </a:rPr>
              <a:t>aut</a:t>
            </a:r>
            <a:r>
              <a:rPr lang="en-US" sz="1600">
                <a:latin typeface="+mn-lt"/>
                <a:ea typeface="Muli" charset="0"/>
                <a:cs typeface="Muli" charset="0"/>
              </a:rPr>
              <a:t> </a:t>
            </a:r>
            <a:r>
              <a:rPr lang="en-US" sz="1600" err="1">
                <a:latin typeface="+mn-lt"/>
                <a:ea typeface="Muli" charset="0"/>
                <a:cs typeface="Muli" charset="0"/>
              </a:rPr>
              <a:t>odit</a:t>
            </a:r>
            <a:r>
              <a:rPr lang="en-US" sz="1600">
                <a:latin typeface="+mn-lt"/>
                <a:ea typeface="Muli" charset="0"/>
                <a:cs typeface="Muli" charset="0"/>
              </a:rPr>
              <a:t> </a:t>
            </a:r>
            <a:r>
              <a:rPr lang="en-US" sz="1600" err="1">
                <a:latin typeface="+mn-lt"/>
                <a:ea typeface="Muli" charset="0"/>
                <a:cs typeface="Muli" charset="0"/>
              </a:rPr>
              <a:t>aut</a:t>
            </a:r>
            <a:r>
              <a:rPr lang="en-US" sz="1600">
                <a:latin typeface="+mn-lt"/>
                <a:ea typeface="Muli" charset="0"/>
                <a:cs typeface="Muli" charset="0"/>
              </a:rPr>
              <a:t> fugit, sed.</a:t>
            </a:r>
          </a:p>
          <a:p>
            <a:pPr>
              <a:lnSpc>
                <a:spcPct val="150000"/>
              </a:lnSpc>
            </a:pPr>
            <a:r>
              <a:rPr lang="en-US" sz="1600">
                <a:latin typeface="+mn-lt"/>
                <a:ea typeface="Muli" charset="0"/>
                <a:cs typeface="Muli" charset="0"/>
              </a:rPr>
              <a:t>Sed </a:t>
            </a:r>
            <a:r>
              <a:rPr lang="en-US" sz="1600" err="1">
                <a:latin typeface="+mn-lt"/>
                <a:ea typeface="Muli" charset="0"/>
                <a:cs typeface="Muli" charset="0"/>
              </a:rPr>
              <a:t>quia</a:t>
            </a:r>
            <a:r>
              <a:rPr lang="en-US" sz="1600">
                <a:latin typeface="+mn-lt"/>
                <a:ea typeface="Muli" charset="0"/>
                <a:cs typeface="Muli" charset="0"/>
              </a:rPr>
              <a:t> non </a:t>
            </a:r>
            <a:r>
              <a:rPr lang="en-US" sz="1600" err="1">
                <a:latin typeface="+mn-lt"/>
                <a:ea typeface="Muli" charset="0"/>
                <a:cs typeface="Muli" charset="0"/>
              </a:rPr>
              <a:t>numquam</a:t>
            </a:r>
            <a:r>
              <a:rPr lang="en-US" sz="1600">
                <a:latin typeface="+mn-lt"/>
                <a:ea typeface="Muli" charset="0"/>
                <a:cs typeface="Muli" charset="0"/>
              </a:rPr>
              <a:t> </a:t>
            </a:r>
            <a:r>
              <a:rPr lang="en-US" sz="1600" err="1">
                <a:latin typeface="+mn-lt"/>
                <a:ea typeface="Muli" charset="0"/>
                <a:cs typeface="Muli" charset="0"/>
              </a:rPr>
              <a:t>eius</a:t>
            </a:r>
            <a:r>
              <a:rPr lang="en-US" sz="1600">
                <a:latin typeface="+mn-lt"/>
                <a:ea typeface="Muli" charset="0"/>
                <a:cs typeface="Muli" charset="0"/>
              </a:rPr>
              <a:t> </a:t>
            </a:r>
            <a:r>
              <a:rPr lang="en-US" sz="1600" err="1">
                <a:latin typeface="+mn-lt"/>
                <a:ea typeface="Muli" charset="0"/>
                <a:cs typeface="Muli" charset="0"/>
              </a:rPr>
              <a:t>modi</a:t>
            </a:r>
            <a:r>
              <a:rPr lang="en-US" sz="1600">
                <a:latin typeface="+mn-lt"/>
                <a:ea typeface="Muli" charset="0"/>
                <a:cs typeface="Muli" charset="0"/>
              </a:rPr>
              <a:t> </a:t>
            </a:r>
            <a:r>
              <a:rPr lang="en-US" sz="1600" err="1">
                <a:latin typeface="+mn-lt"/>
                <a:ea typeface="Muli" charset="0"/>
                <a:cs typeface="Muli" charset="0"/>
              </a:rPr>
              <a:t>tempora</a:t>
            </a:r>
            <a:r>
              <a:rPr lang="en-US" sz="1600">
                <a:latin typeface="+mn-lt"/>
                <a:ea typeface="Muli" charset="0"/>
                <a:cs typeface="Muli" charset="0"/>
              </a:rPr>
              <a:t> </a:t>
            </a:r>
            <a:r>
              <a:rPr lang="en-US" sz="1600" err="1">
                <a:latin typeface="+mn-lt"/>
                <a:ea typeface="Muli" charset="0"/>
                <a:cs typeface="Muli" charset="0"/>
              </a:rPr>
              <a:t>incidunt</a:t>
            </a:r>
            <a:r>
              <a:rPr lang="en-US" sz="1600">
                <a:latin typeface="+mn-lt"/>
                <a:ea typeface="Muli" charset="0"/>
                <a:cs typeface="Muli" charset="0"/>
              </a:rPr>
              <a:t> </a:t>
            </a:r>
            <a:r>
              <a:rPr lang="en-US" sz="1600" err="1">
                <a:latin typeface="+mn-lt"/>
                <a:ea typeface="Muli" charset="0"/>
                <a:cs typeface="Muli" charset="0"/>
              </a:rPr>
              <a:t>ut</a:t>
            </a:r>
            <a:r>
              <a:rPr lang="en-US" sz="1600">
                <a:latin typeface="+mn-lt"/>
                <a:ea typeface="Muli" charset="0"/>
                <a:cs typeface="Muli" charset="0"/>
              </a:rPr>
              <a:t> </a:t>
            </a:r>
            <a:r>
              <a:rPr lang="en-US" sz="1600" err="1">
                <a:latin typeface="+mn-lt"/>
                <a:ea typeface="Muli" charset="0"/>
                <a:cs typeface="Muli" charset="0"/>
              </a:rPr>
              <a:t>labore</a:t>
            </a:r>
            <a:r>
              <a:rPr lang="en-US" sz="1600">
                <a:latin typeface="+mn-lt"/>
                <a:ea typeface="Muli" charset="0"/>
                <a:cs typeface="Muli" charset="0"/>
              </a:rPr>
              <a:t> et dolore </a:t>
            </a:r>
            <a:r>
              <a:rPr lang="en-US" sz="1600" err="1">
                <a:latin typeface="+mn-lt"/>
                <a:ea typeface="Muli" charset="0"/>
                <a:cs typeface="Muli" charset="0"/>
              </a:rPr>
              <a:t>magnam</a:t>
            </a:r>
            <a:r>
              <a:rPr lang="en-US" sz="1600">
                <a:latin typeface="+mn-lt"/>
                <a:ea typeface="Muli" charset="0"/>
                <a:cs typeface="Muli" charset="0"/>
              </a:rPr>
              <a:t> </a:t>
            </a:r>
            <a:r>
              <a:rPr lang="en-US" sz="1600" err="1">
                <a:latin typeface="+mn-lt"/>
                <a:ea typeface="Muli" charset="0"/>
                <a:cs typeface="Muli" charset="0"/>
              </a:rPr>
              <a:t>aliquam</a:t>
            </a:r>
            <a:endParaRPr lang="en-US" sz="1600">
              <a:latin typeface="+mn-lt"/>
              <a:ea typeface="Muli" charset="0"/>
              <a:cs typeface="Muli" charset="0"/>
            </a:endParaRPr>
          </a:p>
          <a:p>
            <a:pPr lvl="0"/>
            <a:endParaRPr lang="fr-FR"/>
          </a:p>
        </p:txBody>
      </p:sp>
      <p:sp>
        <p:nvSpPr>
          <p:cNvPr id="22" name="Espace réservé du texte 18">
            <a:extLst>
              <a:ext uri="{FF2B5EF4-FFF2-40B4-BE49-F238E27FC236}">
                <a16:creationId xmlns:a16="http://schemas.microsoft.com/office/drawing/2014/main" id="{B0C0C3A8-38AD-443E-8EE2-026BE8F64F14}"/>
              </a:ext>
            </a:extLst>
          </p:cNvPr>
          <p:cNvSpPr>
            <a:spLocks noGrp="1"/>
          </p:cNvSpPr>
          <p:nvPr>
            <p:ph type="body" sz="quarter" idx="15" hasCustomPrompt="1"/>
          </p:nvPr>
        </p:nvSpPr>
        <p:spPr>
          <a:xfrm>
            <a:off x="10059988" y="726656"/>
            <a:ext cx="1579562" cy="1579563"/>
          </a:xfrm>
        </p:spPr>
        <p:txBody>
          <a:bodyPr anchor="ctr"/>
          <a:lstStyle>
            <a:lvl1pPr marL="0" indent="0" algn="ctr">
              <a:buNone/>
              <a:defRPr/>
            </a:lvl1pPr>
          </a:lstStyle>
          <a:p>
            <a:pPr lvl="0"/>
            <a:r>
              <a:rPr lang="fr-FR"/>
              <a:t>Insérer un </a:t>
            </a:r>
            <a:r>
              <a:rPr lang="fr-FR" err="1"/>
              <a:t>picto</a:t>
            </a:r>
            <a:endParaRPr lang="fr-FR"/>
          </a:p>
        </p:txBody>
      </p:sp>
      <p:sp>
        <p:nvSpPr>
          <p:cNvPr id="25" name="Espace réservé du texte 4">
            <a:extLst>
              <a:ext uri="{FF2B5EF4-FFF2-40B4-BE49-F238E27FC236}">
                <a16:creationId xmlns:a16="http://schemas.microsoft.com/office/drawing/2014/main" id="{B896376E-3CD8-4939-A9B5-9CAF663EBAD1}"/>
              </a:ext>
            </a:extLst>
          </p:cNvPr>
          <p:cNvSpPr>
            <a:spLocks noGrp="1"/>
          </p:cNvSpPr>
          <p:nvPr>
            <p:ph type="body" sz="quarter" idx="16" hasCustomPrompt="1"/>
          </p:nvPr>
        </p:nvSpPr>
        <p:spPr>
          <a:xfrm>
            <a:off x="6235700" y="4147028"/>
            <a:ext cx="3850620" cy="1192597"/>
          </a:xfrm>
        </p:spPr>
        <p:txBody>
          <a:bodyPr>
            <a:noAutofit/>
          </a:bodyPr>
          <a:lstStyle>
            <a:lvl1pPr marL="0" indent="0">
              <a:buNone/>
              <a:defRPr sz="9600" b="1"/>
            </a:lvl1pPr>
          </a:lstStyle>
          <a:p>
            <a:pPr lvl="0"/>
            <a:r>
              <a:rPr lang="fr-FR"/>
              <a:t>90 %</a:t>
            </a:r>
          </a:p>
        </p:txBody>
      </p:sp>
      <p:sp>
        <p:nvSpPr>
          <p:cNvPr id="27" name="Espace réservé du texte 25">
            <a:extLst>
              <a:ext uri="{FF2B5EF4-FFF2-40B4-BE49-F238E27FC236}">
                <a16:creationId xmlns:a16="http://schemas.microsoft.com/office/drawing/2014/main" id="{E66FDA2D-1D8B-4A91-9413-4DE4C35A9A9E}"/>
              </a:ext>
            </a:extLst>
          </p:cNvPr>
          <p:cNvSpPr>
            <a:spLocks noGrp="1"/>
          </p:cNvSpPr>
          <p:nvPr>
            <p:ph type="body" sz="quarter" idx="17" hasCustomPrompt="1"/>
          </p:nvPr>
        </p:nvSpPr>
        <p:spPr>
          <a:xfrm>
            <a:off x="6235700" y="5371485"/>
            <a:ext cx="3850619" cy="395287"/>
          </a:xfrm>
        </p:spPr>
        <p:txBody>
          <a:bodyPr/>
          <a:lstStyle>
            <a:lvl1pPr marL="0" indent="0">
              <a:buNone/>
              <a:defRPr b="1">
                <a:solidFill>
                  <a:schemeClr val="accent2"/>
                </a:solidFill>
              </a:defRPr>
            </a:lvl1pPr>
          </a:lstStyle>
          <a:p>
            <a:pPr lvl="0"/>
            <a:r>
              <a:rPr lang="fr-FR"/>
              <a:t>Lorem ipsum</a:t>
            </a:r>
          </a:p>
        </p:txBody>
      </p:sp>
      <p:sp>
        <p:nvSpPr>
          <p:cNvPr id="32" name="Espace réservé du texte 30">
            <a:extLst>
              <a:ext uri="{FF2B5EF4-FFF2-40B4-BE49-F238E27FC236}">
                <a16:creationId xmlns:a16="http://schemas.microsoft.com/office/drawing/2014/main" id="{03E8A3F6-DCD6-4A1C-9E73-B83C39E9DF5D}"/>
              </a:ext>
            </a:extLst>
          </p:cNvPr>
          <p:cNvSpPr>
            <a:spLocks noGrp="1"/>
          </p:cNvSpPr>
          <p:nvPr>
            <p:ph type="body" sz="quarter" idx="18" hasCustomPrompt="1"/>
          </p:nvPr>
        </p:nvSpPr>
        <p:spPr>
          <a:xfrm>
            <a:off x="6235700" y="1543470"/>
            <a:ext cx="3850619" cy="2578462"/>
          </a:xfrm>
        </p:spPr>
        <p:txBody>
          <a:bodyPr>
            <a:noAutofit/>
          </a:bodyPr>
          <a:lstStyle>
            <a:lvl1pPr marL="0" indent="0">
              <a:lnSpc>
                <a:spcPct val="150000"/>
              </a:lnSpc>
              <a:buNone/>
              <a:defRPr sz="1600" b="1">
                <a:solidFill>
                  <a:schemeClr val="accent2"/>
                </a:solidFill>
              </a:defRPr>
            </a:lvl1pPr>
          </a:lstStyle>
          <a:p>
            <a:pPr lvl="0"/>
            <a:r>
              <a:rPr lang="fr-FR"/>
              <a:t>Le filet du dessus est fixe, c’est le </a:t>
            </a:r>
            <a:r>
              <a:rPr lang="fr-FR" err="1"/>
              <a:t>picto</a:t>
            </a:r>
            <a:r>
              <a:rPr lang="fr-FR"/>
              <a:t> qui est interchangeable, il suffit simplement de le coller au filet pour donner cette impression de continuité (dans l’esprit du phylactère de l’identité visuelle).</a:t>
            </a:r>
          </a:p>
        </p:txBody>
      </p:sp>
    </p:spTree>
    <p:extLst>
      <p:ext uri="{BB962C8B-B14F-4D97-AF65-F5344CB8AC3E}">
        <p14:creationId xmlns:p14="http://schemas.microsoft.com/office/powerpoint/2010/main" val="314136037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Chiffres clés V1">
    <p:spTree>
      <p:nvGrpSpPr>
        <p:cNvPr id="1" name=""/>
        <p:cNvGrpSpPr/>
        <p:nvPr/>
      </p:nvGrpSpPr>
      <p:grpSpPr>
        <a:xfrm>
          <a:off x="0" y="0"/>
          <a:ext cx="0" cy="0"/>
          <a:chOff x="0" y="0"/>
          <a:chExt cx="0" cy="0"/>
        </a:xfrm>
      </p:grpSpPr>
      <p:sp>
        <p:nvSpPr>
          <p:cNvPr id="7" name="Espace réservé du pied de page 4">
            <a:extLst>
              <a:ext uri="{FF2B5EF4-FFF2-40B4-BE49-F238E27FC236}">
                <a16:creationId xmlns:a16="http://schemas.microsoft.com/office/drawing/2014/main" id="{C8A4188B-E928-40A7-A72C-BF3B448FC25C}"/>
              </a:ext>
            </a:extLst>
          </p:cNvPr>
          <p:cNvSpPr>
            <a:spLocks noGrp="1"/>
          </p:cNvSpPr>
          <p:nvPr>
            <p:ph type="ftr" sz="quarter" idx="3"/>
          </p:nvPr>
        </p:nvSpPr>
        <p:spPr>
          <a:xfrm>
            <a:off x="1452412" y="6467077"/>
            <a:ext cx="3304985" cy="263595"/>
          </a:xfrm>
          <a:prstGeom prst="rect">
            <a:avLst/>
          </a:prstGeom>
        </p:spPr>
        <p:txBody>
          <a:bodyPr vert="horz" lIns="91440" tIns="45720" rIns="0" bIns="45720" rtlCol="0" anchor="ctr"/>
          <a:lstStyle>
            <a:lvl1pPr algn="r">
              <a:defRPr sz="1000">
                <a:solidFill>
                  <a:schemeClr val="tx1">
                    <a:tint val="75000"/>
                  </a:schemeClr>
                </a:solidFill>
              </a:defRPr>
            </a:lvl1pPr>
          </a:lstStyle>
          <a:p>
            <a:endParaRPr lang="en-US"/>
          </a:p>
        </p:txBody>
      </p:sp>
      <p:sp>
        <p:nvSpPr>
          <p:cNvPr id="8" name="Espace réservé de la date 3">
            <a:extLst>
              <a:ext uri="{FF2B5EF4-FFF2-40B4-BE49-F238E27FC236}">
                <a16:creationId xmlns:a16="http://schemas.microsoft.com/office/drawing/2014/main" id="{31993816-523E-49E3-B0A4-45F5778466F1}"/>
              </a:ext>
            </a:extLst>
          </p:cNvPr>
          <p:cNvSpPr>
            <a:spLocks noGrp="1"/>
          </p:cNvSpPr>
          <p:nvPr>
            <p:ph type="dt" sz="half" idx="2"/>
          </p:nvPr>
        </p:nvSpPr>
        <p:spPr>
          <a:xfrm>
            <a:off x="686697" y="6467077"/>
            <a:ext cx="762540" cy="263595"/>
          </a:xfrm>
          <a:prstGeom prst="rect">
            <a:avLst/>
          </a:prstGeom>
        </p:spPr>
        <p:txBody>
          <a:bodyPr lIns="36000"/>
          <a:lstStyle>
            <a:lvl1pPr algn="r">
              <a:defRPr sz="1000">
                <a:solidFill>
                  <a:schemeClr val="bg1">
                    <a:lumMod val="65000"/>
                  </a:schemeClr>
                </a:solidFill>
              </a:defRPr>
            </a:lvl1pPr>
          </a:lstStyle>
          <a:p>
            <a:fld id="{93E12313-163A-43B1-8718-24BEEA1E8D86}" type="datetime1">
              <a:rPr lang="en-US" smtClean="0"/>
              <a:t>9/30/2022</a:t>
            </a:fld>
            <a:endParaRPr lang="en-US"/>
          </a:p>
        </p:txBody>
      </p:sp>
      <p:sp>
        <p:nvSpPr>
          <p:cNvPr id="9" name="Espace réservé du numéro de diapositive 5">
            <a:extLst>
              <a:ext uri="{FF2B5EF4-FFF2-40B4-BE49-F238E27FC236}">
                <a16:creationId xmlns:a16="http://schemas.microsoft.com/office/drawing/2014/main" id="{AFC8C875-1391-49D9-9CDE-5CD3E682D22E}"/>
              </a:ext>
            </a:extLst>
          </p:cNvPr>
          <p:cNvSpPr>
            <a:spLocks noGrp="1"/>
          </p:cNvSpPr>
          <p:nvPr>
            <p:ph type="sldNum" sz="quarter" idx="4"/>
          </p:nvPr>
        </p:nvSpPr>
        <p:spPr>
          <a:xfrm>
            <a:off x="85332" y="6374485"/>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EFBA2664-5196-4151-AC24-B3A59F2A8492}" type="slidenum">
              <a:rPr lang="en-US" smtClean="0"/>
              <a:t>‹N°›</a:t>
            </a:fld>
            <a:endParaRPr lang="en-US"/>
          </a:p>
        </p:txBody>
      </p:sp>
      <p:sp>
        <p:nvSpPr>
          <p:cNvPr id="22" name="Espace réservé du texte 18">
            <a:extLst>
              <a:ext uri="{FF2B5EF4-FFF2-40B4-BE49-F238E27FC236}">
                <a16:creationId xmlns:a16="http://schemas.microsoft.com/office/drawing/2014/main" id="{B0C0C3A8-38AD-443E-8EE2-026BE8F64F14}"/>
              </a:ext>
            </a:extLst>
          </p:cNvPr>
          <p:cNvSpPr>
            <a:spLocks noGrp="1"/>
          </p:cNvSpPr>
          <p:nvPr>
            <p:ph type="body" sz="quarter" idx="15" hasCustomPrompt="1"/>
          </p:nvPr>
        </p:nvSpPr>
        <p:spPr>
          <a:xfrm>
            <a:off x="10194419" y="69659"/>
            <a:ext cx="1579562" cy="1579563"/>
          </a:xfrm>
        </p:spPr>
        <p:txBody>
          <a:bodyPr anchor="ctr"/>
          <a:lstStyle>
            <a:lvl1pPr marL="0" indent="0" algn="ctr">
              <a:buNone/>
              <a:defRPr/>
            </a:lvl1pPr>
          </a:lstStyle>
          <a:p>
            <a:pPr lvl="0"/>
            <a:r>
              <a:rPr lang="fr-FR"/>
              <a:t>Insérer un </a:t>
            </a:r>
            <a:r>
              <a:rPr lang="fr-FR" err="1"/>
              <a:t>picto</a:t>
            </a:r>
            <a:endParaRPr lang="fr-FR"/>
          </a:p>
        </p:txBody>
      </p:sp>
      <p:cxnSp>
        <p:nvCxnSpPr>
          <p:cNvPr id="47" name="Connecteur droit 46">
            <a:extLst>
              <a:ext uri="{FF2B5EF4-FFF2-40B4-BE49-F238E27FC236}">
                <a16:creationId xmlns:a16="http://schemas.microsoft.com/office/drawing/2014/main" id="{E488552D-D34E-458D-A536-3DC86D6FED47}"/>
              </a:ext>
            </a:extLst>
          </p:cNvPr>
          <p:cNvCxnSpPr>
            <a:cxnSpLocks/>
          </p:cNvCxnSpPr>
          <p:nvPr/>
        </p:nvCxnSpPr>
        <p:spPr>
          <a:xfrm flipV="1">
            <a:off x="3346329" y="775426"/>
            <a:ext cx="6931146" cy="16399"/>
          </a:xfrm>
          <a:prstGeom prst="line">
            <a:avLst/>
          </a:prstGeom>
          <a:ln w="38100">
            <a:solidFill>
              <a:srgbClr val="344657"/>
            </a:solidFill>
          </a:ln>
        </p:spPr>
        <p:style>
          <a:lnRef idx="1">
            <a:schemeClr val="accent1"/>
          </a:lnRef>
          <a:fillRef idx="0">
            <a:schemeClr val="accent1"/>
          </a:fillRef>
          <a:effectRef idx="0">
            <a:schemeClr val="accent1"/>
          </a:effectRef>
          <a:fontRef idx="minor">
            <a:schemeClr val="tx1"/>
          </a:fontRef>
        </p:style>
      </p:cxnSp>
      <p:sp>
        <p:nvSpPr>
          <p:cNvPr id="53" name="TextBox 3">
            <a:extLst>
              <a:ext uri="{FF2B5EF4-FFF2-40B4-BE49-F238E27FC236}">
                <a16:creationId xmlns:a16="http://schemas.microsoft.com/office/drawing/2014/main" id="{0CF382A7-3C90-4C1D-A4AD-91331AD15A1C}"/>
              </a:ext>
            </a:extLst>
          </p:cNvPr>
          <p:cNvSpPr txBox="1"/>
          <p:nvPr/>
        </p:nvSpPr>
        <p:spPr>
          <a:xfrm>
            <a:off x="454819" y="289765"/>
            <a:ext cx="2891510" cy="677108"/>
          </a:xfrm>
          <a:prstGeom prst="rect">
            <a:avLst/>
          </a:prstGeom>
          <a:solidFill>
            <a:schemeClr val="bg1"/>
          </a:solidFill>
        </p:spPr>
        <p:txBody>
          <a:bodyPr wrap="square" lIns="0" tIns="0" rIns="0" bIns="0" rtlCol="0" anchor="t">
            <a:spAutoFit/>
          </a:bodyPr>
          <a:lstStyle/>
          <a:p>
            <a:r>
              <a:rPr lang="en-US" sz="4400" b="1">
                <a:solidFill>
                  <a:schemeClr val="accent2"/>
                </a:solidFill>
                <a:ea typeface="Poppins" charset="0"/>
                <a:cs typeface="Poppins" charset="0"/>
              </a:rPr>
              <a:t>Chiffres </a:t>
            </a:r>
            <a:r>
              <a:rPr lang="en-US" sz="4400" b="1" err="1">
                <a:solidFill>
                  <a:schemeClr val="accent2"/>
                </a:solidFill>
                <a:ea typeface="Poppins" charset="0"/>
                <a:cs typeface="Poppins" charset="0"/>
              </a:rPr>
              <a:t>clés</a:t>
            </a:r>
            <a:endParaRPr lang="fr-FR" sz="4400" b="1">
              <a:solidFill>
                <a:schemeClr val="accent2"/>
              </a:solidFill>
              <a:ea typeface="Poppins" charset="0"/>
              <a:cs typeface="Poppins" charset="0"/>
            </a:endParaRPr>
          </a:p>
        </p:txBody>
      </p:sp>
      <p:sp>
        <p:nvSpPr>
          <p:cNvPr id="51" name="Espace réservé du texte 3">
            <a:extLst>
              <a:ext uri="{FF2B5EF4-FFF2-40B4-BE49-F238E27FC236}">
                <a16:creationId xmlns:a16="http://schemas.microsoft.com/office/drawing/2014/main" id="{0475315E-C538-4B03-A89C-988273327B67}"/>
              </a:ext>
            </a:extLst>
          </p:cNvPr>
          <p:cNvSpPr>
            <a:spLocks noGrp="1"/>
          </p:cNvSpPr>
          <p:nvPr>
            <p:ph type="body" sz="quarter" idx="16" hasCustomPrompt="1"/>
          </p:nvPr>
        </p:nvSpPr>
        <p:spPr>
          <a:xfrm>
            <a:off x="454819" y="859441"/>
            <a:ext cx="7413625" cy="400050"/>
          </a:xfrm>
        </p:spPr>
        <p:txBody>
          <a:bodyPr>
            <a:normAutofit/>
          </a:bodyPr>
          <a:lstStyle>
            <a:lvl1pPr marL="0" indent="0">
              <a:buNone/>
              <a:defRPr sz="1600">
                <a:solidFill>
                  <a:schemeClr val="accent2"/>
                </a:solidFill>
              </a:defRPr>
            </a:lvl1pPr>
          </a:lstStyle>
          <a:p>
            <a:pPr lvl="0"/>
            <a:r>
              <a:rPr lang="fr-FR"/>
              <a:t>Possibilité d’intégrer un sous-titre dans l’une des 3 couleurs complémentaires</a:t>
            </a:r>
          </a:p>
        </p:txBody>
      </p:sp>
      <p:sp>
        <p:nvSpPr>
          <p:cNvPr id="54" name="Espace réservé du texte 5">
            <a:extLst>
              <a:ext uri="{FF2B5EF4-FFF2-40B4-BE49-F238E27FC236}">
                <a16:creationId xmlns:a16="http://schemas.microsoft.com/office/drawing/2014/main" id="{3234BC01-53B1-4D79-815B-81ECB01B0ED2}"/>
              </a:ext>
            </a:extLst>
          </p:cNvPr>
          <p:cNvSpPr>
            <a:spLocks noGrp="1"/>
          </p:cNvSpPr>
          <p:nvPr>
            <p:ph type="body" sz="quarter" idx="17" hasCustomPrompt="1"/>
          </p:nvPr>
        </p:nvSpPr>
        <p:spPr>
          <a:xfrm>
            <a:off x="467868" y="2184756"/>
            <a:ext cx="2751337" cy="893076"/>
          </a:xfrm>
        </p:spPr>
        <p:txBody>
          <a:bodyPr>
            <a:noAutofit/>
          </a:bodyPr>
          <a:lstStyle>
            <a:lvl1pPr marL="0" indent="0">
              <a:buNone/>
              <a:defRPr sz="7200" b="1"/>
            </a:lvl1pPr>
          </a:lstStyle>
          <a:p>
            <a:pPr lvl="0"/>
            <a:r>
              <a:rPr lang="fr-FR"/>
              <a:t>100 k</a:t>
            </a:r>
          </a:p>
        </p:txBody>
      </p:sp>
      <p:sp>
        <p:nvSpPr>
          <p:cNvPr id="55" name="Espace réservé du texte 10">
            <a:extLst>
              <a:ext uri="{FF2B5EF4-FFF2-40B4-BE49-F238E27FC236}">
                <a16:creationId xmlns:a16="http://schemas.microsoft.com/office/drawing/2014/main" id="{19F8C678-01AF-4205-ADB4-2BF43553A16B}"/>
              </a:ext>
            </a:extLst>
          </p:cNvPr>
          <p:cNvSpPr>
            <a:spLocks noGrp="1"/>
          </p:cNvSpPr>
          <p:nvPr>
            <p:ph type="body" sz="quarter" idx="18" hasCustomPrompt="1"/>
          </p:nvPr>
        </p:nvSpPr>
        <p:spPr>
          <a:xfrm>
            <a:off x="468477" y="3080569"/>
            <a:ext cx="2750728" cy="699600"/>
          </a:xfrm>
        </p:spPr>
        <p:txBody>
          <a:bodyPr>
            <a:noAutofit/>
          </a:bodyPr>
          <a:lstStyle>
            <a:lvl1pPr marL="0" indent="0">
              <a:buNone/>
              <a:defRPr sz="2000" b="1">
                <a:solidFill>
                  <a:schemeClr val="accent2"/>
                </a:solidFill>
              </a:defRPr>
            </a:lvl1pPr>
          </a:lstStyle>
          <a:p>
            <a:pPr lvl="0"/>
            <a:r>
              <a:rPr lang="fr-FR"/>
              <a:t>Légende du chiffre clé</a:t>
            </a:r>
          </a:p>
        </p:txBody>
      </p:sp>
      <p:sp>
        <p:nvSpPr>
          <p:cNvPr id="60" name="Espace réservé du texte 5">
            <a:extLst>
              <a:ext uri="{FF2B5EF4-FFF2-40B4-BE49-F238E27FC236}">
                <a16:creationId xmlns:a16="http://schemas.microsoft.com/office/drawing/2014/main" id="{773F1FA2-1980-4748-BAFF-918F02B22CDF}"/>
              </a:ext>
            </a:extLst>
          </p:cNvPr>
          <p:cNvSpPr>
            <a:spLocks noGrp="1"/>
          </p:cNvSpPr>
          <p:nvPr>
            <p:ph type="body" sz="quarter" idx="19" hasCustomPrompt="1"/>
          </p:nvPr>
        </p:nvSpPr>
        <p:spPr>
          <a:xfrm>
            <a:off x="3691580" y="2184756"/>
            <a:ext cx="2751337" cy="893076"/>
          </a:xfrm>
        </p:spPr>
        <p:txBody>
          <a:bodyPr>
            <a:noAutofit/>
          </a:bodyPr>
          <a:lstStyle>
            <a:lvl1pPr marL="0" indent="0">
              <a:buNone/>
              <a:defRPr sz="7200" b="1"/>
            </a:lvl1pPr>
          </a:lstStyle>
          <a:p>
            <a:pPr lvl="0"/>
            <a:r>
              <a:rPr lang="fr-FR"/>
              <a:t>50 M</a:t>
            </a:r>
          </a:p>
        </p:txBody>
      </p:sp>
      <p:sp>
        <p:nvSpPr>
          <p:cNvPr id="61" name="Espace réservé du texte 10">
            <a:extLst>
              <a:ext uri="{FF2B5EF4-FFF2-40B4-BE49-F238E27FC236}">
                <a16:creationId xmlns:a16="http://schemas.microsoft.com/office/drawing/2014/main" id="{B3EBCA9D-3C2D-458B-BDF1-8A706A8CE38C}"/>
              </a:ext>
            </a:extLst>
          </p:cNvPr>
          <p:cNvSpPr>
            <a:spLocks noGrp="1"/>
          </p:cNvSpPr>
          <p:nvPr>
            <p:ph type="body" sz="quarter" idx="20" hasCustomPrompt="1"/>
          </p:nvPr>
        </p:nvSpPr>
        <p:spPr>
          <a:xfrm>
            <a:off x="3692189" y="3080569"/>
            <a:ext cx="2750728" cy="699600"/>
          </a:xfrm>
        </p:spPr>
        <p:txBody>
          <a:bodyPr>
            <a:noAutofit/>
          </a:bodyPr>
          <a:lstStyle>
            <a:lvl1pPr marL="0" indent="0">
              <a:buNone/>
              <a:defRPr sz="2000" b="1">
                <a:solidFill>
                  <a:schemeClr val="accent2"/>
                </a:solidFill>
              </a:defRPr>
            </a:lvl1pPr>
          </a:lstStyle>
          <a:p>
            <a:pPr lvl="0"/>
            <a:r>
              <a:rPr lang="fr-FR"/>
              <a:t>Légende du chiffre clé</a:t>
            </a:r>
          </a:p>
        </p:txBody>
      </p:sp>
      <p:sp>
        <p:nvSpPr>
          <p:cNvPr id="64" name="Espace réservé du texte 5">
            <a:extLst>
              <a:ext uri="{FF2B5EF4-FFF2-40B4-BE49-F238E27FC236}">
                <a16:creationId xmlns:a16="http://schemas.microsoft.com/office/drawing/2014/main" id="{805F92F7-71D1-4009-A903-2CAF35674899}"/>
              </a:ext>
            </a:extLst>
          </p:cNvPr>
          <p:cNvSpPr>
            <a:spLocks noGrp="1"/>
          </p:cNvSpPr>
          <p:nvPr>
            <p:ph type="body" sz="quarter" idx="21" hasCustomPrompt="1"/>
          </p:nvPr>
        </p:nvSpPr>
        <p:spPr>
          <a:xfrm>
            <a:off x="6915292" y="2184756"/>
            <a:ext cx="2751337" cy="893076"/>
          </a:xfrm>
        </p:spPr>
        <p:txBody>
          <a:bodyPr>
            <a:noAutofit/>
          </a:bodyPr>
          <a:lstStyle>
            <a:lvl1pPr marL="0" indent="0">
              <a:buNone/>
              <a:defRPr sz="7200" b="1"/>
            </a:lvl1pPr>
          </a:lstStyle>
          <a:p>
            <a:pPr lvl="0"/>
            <a:r>
              <a:rPr lang="fr-FR"/>
              <a:t>90 %</a:t>
            </a:r>
          </a:p>
        </p:txBody>
      </p:sp>
      <p:sp>
        <p:nvSpPr>
          <p:cNvPr id="65" name="Espace réservé du texte 10">
            <a:extLst>
              <a:ext uri="{FF2B5EF4-FFF2-40B4-BE49-F238E27FC236}">
                <a16:creationId xmlns:a16="http://schemas.microsoft.com/office/drawing/2014/main" id="{2CA6FB7D-12F2-4033-B70B-EA1F8598465F}"/>
              </a:ext>
            </a:extLst>
          </p:cNvPr>
          <p:cNvSpPr>
            <a:spLocks noGrp="1"/>
          </p:cNvSpPr>
          <p:nvPr>
            <p:ph type="body" sz="quarter" idx="22" hasCustomPrompt="1"/>
          </p:nvPr>
        </p:nvSpPr>
        <p:spPr>
          <a:xfrm>
            <a:off x="6915901" y="3080569"/>
            <a:ext cx="2750728" cy="699600"/>
          </a:xfrm>
        </p:spPr>
        <p:txBody>
          <a:bodyPr>
            <a:noAutofit/>
          </a:bodyPr>
          <a:lstStyle>
            <a:lvl1pPr marL="0" indent="0">
              <a:buNone/>
              <a:defRPr sz="2000" b="1">
                <a:solidFill>
                  <a:schemeClr val="accent2"/>
                </a:solidFill>
              </a:defRPr>
            </a:lvl1pPr>
          </a:lstStyle>
          <a:p>
            <a:pPr lvl="0"/>
            <a:r>
              <a:rPr lang="fr-FR"/>
              <a:t>Légende du chiffre clé</a:t>
            </a:r>
          </a:p>
        </p:txBody>
      </p:sp>
      <p:sp>
        <p:nvSpPr>
          <p:cNvPr id="68" name="Espace réservé du texte 5">
            <a:extLst>
              <a:ext uri="{FF2B5EF4-FFF2-40B4-BE49-F238E27FC236}">
                <a16:creationId xmlns:a16="http://schemas.microsoft.com/office/drawing/2014/main" id="{B5539159-F8CF-47D2-8E45-758595DE2177}"/>
              </a:ext>
            </a:extLst>
          </p:cNvPr>
          <p:cNvSpPr>
            <a:spLocks noGrp="1"/>
          </p:cNvSpPr>
          <p:nvPr>
            <p:ph type="body" sz="quarter" idx="23" hasCustomPrompt="1"/>
          </p:nvPr>
        </p:nvSpPr>
        <p:spPr>
          <a:xfrm>
            <a:off x="467868" y="4109606"/>
            <a:ext cx="2751337" cy="893076"/>
          </a:xfrm>
        </p:spPr>
        <p:txBody>
          <a:bodyPr>
            <a:noAutofit/>
          </a:bodyPr>
          <a:lstStyle>
            <a:lvl1pPr marL="0" indent="0">
              <a:buNone/>
              <a:defRPr sz="7200" b="1"/>
            </a:lvl1pPr>
          </a:lstStyle>
          <a:p>
            <a:pPr lvl="0"/>
            <a:r>
              <a:rPr lang="fr-FR"/>
              <a:t>XX</a:t>
            </a:r>
          </a:p>
        </p:txBody>
      </p:sp>
      <p:sp>
        <p:nvSpPr>
          <p:cNvPr id="69" name="Espace réservé du texte 10">
            <a:extLst>
              <a:ext uri="{FF2B5EF4-FFF2-40B4-BE49-F238E27FC236}">
                <a16:creationId xmlns:a16="http://schemas.microsoft.com/office/drawing/2014/main" id="{F524228E-8DF3-4C7D-AC97-3234F2B7C1CF}"/>
              </a:ext>
            </a:extLst>
          </p:cNvPr>
          <p:cNvSpPr>
            <a:spLocks noGrp="1"/>
          </p:cNvSpPr>
          <p:nvPr>
            <p:ph type="body" sz="quarter" idx="24" hasCustomPrompt="1"/>
          </p:nvPr>
        </p:nvSpPr>
        <p:spPr>
          <a:xfrm>
            <a:off x="468477" y="5005419"/>
            <a:ext cx="2750728" cy="699600"/>
          </a:xfrm>
        </p:spPr>
        <p:txBody>
          <a:bodyPr>
            <a:noAutofit/>
          </a:bodyPr>
          <a:lstStyle>
            <a:lvl1pPr marL="0" indent="0">
              <a:buNone/>
              <a:defRPr sz="2000" b="1">
                <a:solidFill>
                  <a:schemeClr val="accent2"/>
                </a:solidFill>
              </a:defRPr>
            </a:lvl1pPr>
          </a:lstStyle>
          <a:p>
            <a:pPr lvl="0"/>
            <a:r>
              <a:rPr lang="fr-FR"/>
              <a:t>Légende du chiffre clé</a:t>
            </a:r>
          </a:p>
        </p:txBody>
      </p:sp>
      <p:sp>
        <p:nvSpPr>
          <p:cNvPr id="70" name="Espace réservé du texte 5">
            <a:extLst>
              <a:ext uri="{FF2B5EF4-FFF2-40B4-BE49-F238E27FC236}">
                <a16:creationId xmlns:a16="http://schemas.microsoft.com/office/drawing/2014/main" id="{8AAD0C47-C4F8-46F8-9156-B637E5E4E731}"/>
              </a:ext>
            </a:extLst>
          </p:cNvPr>
          <p:cNvSpPr>
            <a:spLocks noGrp="1"/>
          </p:cNvSpPr>
          <p:nvPr>
            <p:ph type="body" sz="quarter" idx="25" hasCustomPrompt="1"/>
          </p:nvPr>
        </p:nvSpPr>
        <p:spPr>
          <a:xfrm>
            <a:off x="3691580" y="4109606"/>
            <a:ext cx="2751337" cy="893076"/>
          </a:xfrm>
        </p:spPr>
        <p:txBody>
          <a:bodyPr>
            <a:noAutofit/>
          </a:bodyPr>
          <a:lstStyle>
            <a:lvl1pPr marL="0" indent="0">
              <a:buNone/>
              <a:defRPr sz="7200" b="1"/>
            </a:lvl1pPr>
          </a:lstStyle>
          <a:p>
            <a:pPr lvl="0"/>
            <a:r>
              <a:rPr lang="fr-FR"/>
              <a:t>XX</a:t>
            </a:r>
          </a:p>
        </p:txBody>
      </p:sp>
      <p:sp>
        <p:nvSpPr>
          <p:cNvPr id="71" name="Espace réservé du texte 10">
            <a:extLst>
              <a:ext uri="{FF2B5EF4-FFF2-40B4-BE49-F238E27FC236}">
                <a16:creationId xmlns:a16="http://schemas.microsoft.com/office/drawing/2014/main" id="{5EECB9A6-BA9D-4F26-AA57-3E9FD07D1F36}"/>
              </a:ext>
            </a:extLst>
          </p:cNvPr>
          <p:cNvSpPr>
            <a:spLocks noGrp="1"/>
          </p:cNvSpPr>
          <p:nvPr>
            <p:ph type="body" sz="quarter" idx="26" hasCustomPrompt="1"/>
          </p:nvPr>
        </p:nvSpPr>
        <p:spPr>
          <a:xfrm>
            <a:off x="3692189" y="5005419"/>
            <a:ext cx="2750728" cy="699600"/>
          </a:xfrm>
        </p:spPr>
        <p:txBody>
          <a:bodyPr>
            <a:noAutofit/>
          </a:bodyPr>
          <a:lstStyle>
            <a:lvl1pPr marL="0" indent="0">
              <a:buNone/>
              <a:defRPr sz="2000" b="1">
                <a:solidFill>
                  <a:schemeClr val="accent2"/>
                </a:solidFill>
              </a:defRPr>
            </a:lvl1pPr>
          </a:lstStyle>
          <a:p>
            <a:pPr lvl="0"/>
            <a:r>
              <a:rPr lang="fr-FR"/>
              <a:t>Légende du chiffre clé</a:t>
            </a:r>
          </a:p>
        </p:txBody>
      </p:sp>
      <p:sp>
        <p:nvSpPr>
          <p:cNvPr id="72" name="Espace réservé du texte 5">
            <a:extLst>
              <a:ext uri="{FF2B5EF4-FFF2-40B4-BE49-F238E27FC236}">
                <a16:creationId xmlns:a16="http://schemas.microsoft.com/office/drawing/2014/main" id="{F8AC6D3A-C790-4A1F-B29B-D9EF42C7A8A0}"/>
              </a:ext>
            </a:extLst>
          </p:cNvPr>
          <p:cNvSpPr>
            <a:spLocks noGrp="1"/>
          </p:cNvSpPr>
          <p:nvPr>
            <p:ph type="body" sz="quarter" idx="27" hasCustomPrompt="1"/>
          </p:nvPr>
        </p:nvSpPr>
        <p:spPr>
          <a:xfrm>
            <a:off x="6915292" y="4109606"/>
            <a:ext cx="2751337" cy="893076"/>
          </a:xfrm>
        </p:spPr>
        <p:txBody>
          <a:bodyPr>
            <a:noAutofit/>
          </a:bodyPr>
          <a:lstStyle>
            <a:lvl1pPr marL="0" indent="0">
              <a:buNone/>
              <a:defRPr sz="7200" b="1"/>
            </a:lvl1pPr>
          </a:lstStyle>
          <a:p>
            <a:pPr lvl="0"/>
            <a:r>
              <a:rPr lang="fr-FR"/>
              <a:t>XX</a:t>
            </a:r>
          </a:p>
        </p:txBody>
      </p:sp>
      <p:sp>
        <p:nvSpPr>
          <p:cNvPr id="73" name="Espace réservé du texte 10">
            <a:extLst>
              <a:ext uri="{FF2B5EF4-FFF2-40B4-BE49-F238E27FC236}">
                <a16:creationId xmlns:a16="http://schemas.microsoft.com/office/drawing/2014/main" id="{A33F7C2B-CEF3-452C-A89B-884AD42A63F3}"/>
              </a:ext>
            </a:extLst>
          </p:cNvPr>
          <p:cNvSpPr>
            <a:spLocks noGrp="1"/>
          </p:cNvSpPr>
          <p:nvPr>
            <p:ph type="body" sz="quarter" idx="28" hasCustomPrompt="1"/>
          </p:nvPr>
        </p:nvSpPr>
        <p:spPr>
          <a:xfrm>
            <a:off x="6915901" y="5005419"/>
            <a:ext cx="2750728" cy="699600"/>
          </a:xfrm>
        </p:spPr>
        <p:txBody>
          <a:bodyPr>
            <a:noAutofit/>
          </a:bodyPr>
          <a:lstStyle>
            <a:lvl1pPr marL="0" indent="0">
              <a:buNone/>
              <a:defRPr sz="2000" b="1">
                <a:solidFill>
                  <a:schemeClr val="accent2"/>
                </a:solidFill>
              </a:defRPr>
            </a:lvl1pPr>
          </a:lstStyle>
          <a:p>
            <a:pPr lvl="0"/>
            <a:r>
              <a:rPr lang="fr-FR"/>
              <a:t>Légende du chiffre clé</a:t>
            </a:r>
          </a:p>
        </p:txBody>
      </p:sp>
    </p:spTree>
    <p:extLst>
      <p:ext uri="{BB962C8B-B14F-4D97-AF65-F5344CB8AC3E}">
        <p14:creationId xmlns:p14="http://schemas.microsoft.com/office/powerpoint/2010/main" val="63756699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Chiffres clés V2">
    <p:spTree>
      <p:nvGrpSpPr>
        <p:cNvPr id="1" name=""/>
        <p:cNvGrpSpPr/>
        <p:nvPr/>
      </p:nvGrpSpPr>
      <p:grpSpPr>
        <a:xfrm>
          <a:off x="0" y="0"/>
          <a:ext cx="0" cy="0"/>
          <a:chOff x="0" y="0"/>
          <a:chExt cx="0" cy="0"/>
        </a:xfrm>
      </p:grpSpPr>
      <p:sp>
        <p:nvSpPr>
          <p:cNvPr id="7" name="Espace réservé du pied de page 4">
            <a:extLst>
              <a:ext uri="{FF2B5EF4-FFF2-40B4-BE49-F238E27FC236}">
                <a16:creationId xmlns:a16="http://schemas.microsoft.com/office/drawing/2014/main" id="{C8A4188B-E928-40A7-A72C-BF3B448FC25C}"/>
              </a:ext>
            </a:extLst>
          </p:cNvPr>
          <p:cNvSpPr>
            <a:spLocks noGrp="1"/>
          </p:cNvSpPr>
          <p:nvPr>
            <p:ph type="ftr" sz="quarter" idx="3"/>
          </p:nvPr>
        </p:nvSpPr>
        <p:spPr>
          <a:xfrm>
            <a:off x="1452412" y="6467077"/>
            <a:ext cx="3304985" cy="263595"/>
          </a:xfrm>
          <a:prstGeom prst="rect">
            <a:avLst/>
          </a:prstGeom>
        </p:spPr>
        <p:txBody>
          <a:bodyPr vert="horz" lIns="91440" tIns="45720" rIns="0" bIns="45720" rtlCol="0" anchor="ctr"/>
          <a:lstStyle>
            <a:lvl1pPr algn="r">
              <a:defRPr sz="1000">
                <a:solidFill>
                  <a:schemeClr val="tx1">
                    <a:tint val="75000"/>
                  </a:schemeClr>
                </a:solidFill>
              </a:defRPr>
            </a:lvl1pPr>
          </a:lstStyle>
          <a:p>
            <a:endParaRPr lang="en-US"/>
          </a:p>
        </p:txBody>
      </p:sp>
      <p:sp>
        <p:nvSpPr>
          <p:cNvPr id="8" name="Espace réservé de la date 3">
            <a:extLst>
              <a:ext uri="{FF2B5EF4-FFF2-40B4-BE49-F238E27FC236}">
                <a16:creationId xmlns:a16="http://schemas.microsoft.com/office/drawing/2014/main" id="{31993816-523E-49E3-B0A4-45F5778466F1}"/>
              </a:ext>
            </a:extLst>
          </p:cNvPr>
          <p:cNvSpPr>
            <a:spLocks noGrp="1"/>
          </p:cNvSpPr>
          <p:nvPr>
            <p:ph type="dt" sz="half" idx="2"/>
          </p:nvPr>
        </p:nvSpPr>
        <p:spPr>
          <a:xfrm>
            <a:off x="686697" y="6467077"/>
            <a:ext cx="762540" cy="263595"/>
          </a:xfrm>
          <a:prstGeom prst="rect">
            <a:avLst/>
          </a:prstGeom>
        </p:spPr>
        <p:txBody>
          <a:bodyPr lIns="36000"/>
          <a:lstStyle>
            <a:lvl1pPr algn="r">
              <a:defRPr sz="1000">
                <a:solidFill>
                  <a:schemeClr val="bg1">
                    <a:lumMod val="65000"/>
                  </a:schemeClr>
                </a:solidFill>
              </a:defRPr>
            </a:lvl1pPr>
          </a:lstStyle>
          <a:p>
            <a:fld id="{6D9EBF7A-16E9-4643-80D3-6D3ACB111BC4}" type="datetime1">
              <a:rPr lang="en-US" smtClean="0"/>
              <a:t>9/30/2022</a:t>
            </a:fld>
            <a:endParaRPr lang="en-US"/>
          </a:p>
        </p:txBody>
      </p:sp>
      <p:sp>
        <p:nvSpPr>
          <p:cNvPr id="9" name="Espace réservé du numéro de diapositive 5">
            <a:extLst>
              <a:ext uri="{FF2B5EF4-FFF2-40B4-BE49-F238E27FC236}">
                <a16:creationId xmlns:a16="http://schemas.microsoft.com/office/drawing/2014/main" id="{AFC8C875-1391-49D9-9CDE-5CD3E682D22E}"/>
              </a:ext>
            </a:extLst>
          </p:cNvPr>
          <p:cNvSpPr>
            <a:spLocks noGrp="1"/>
          </p:cNvSpPr>
          <p:nvPr>
            <p:ph type="sldNum" sz="quarter" idx="4"/>
          </p:nvPr>
        </p:nvSpPr>
        <p:spPr>
          <a:xfrm>
            <a:off x="85332" y="6374485"/>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EFBA2664-5196-4151-AC24-B3A59F2A8492}" type="slidenum">
              <a:rPr lang="en-US" smtClean="0"/>
              <a:t>‹N°›</a:t>
            </a:fld>
            <a:endParaRPr lang="en-US"/>
          </a:p>
        </p:txBody>
      </p:sp>
      <p:sp>
        <p:nvSpPr>
          <p:cNvPr id="54" name="Espace réservé du texte 5">
            <a:extLst>
              <a:ext uri="{FF2B5EF4-FFF2-40B4-BE49-F238E27FC236}">
                <a16:creationId xmlns:a16="http://schemas.microsoft.com/office/drawing/2014/main" id="{3234BC01-53B1-4D79-815B-81ECB01B0ED2}"/>
              </a:ext>
            </a:extLst>
          </p:cNvPr>
          <p:cNvSpPr>
            <a:spLocks noGrp="1"/>
          </p:cNvSpPr>
          <p:nvPr>
            <p:ph type="body" sz="quarter" idx="17" hasCustomPrompt="1"/>
          </p:nvPr>
        </p:nvSpPr>
        <p:spPr>
          <a:xfrm>
            <a:off x="1331080" y="2349195"/>
            <a:ext cx="2751337" cy="893076"/>
          </a:xfrm>
        </p:spPr>
        <p:txBody>
          <a:bodyPr>
            <a:noAutofit/>
          </a:bodyPr>
          <a:lstStyle>
            <a:lvl1pPr marL="0" indent="0">
              <a:buNone/>
              <a:defRPr sz="7200" b="1"/>
            </a:lvl1pPr>
          </a:lstStyle>
          <a:p>
            <a:pPr lvl="0"/>
            <a:r>
              <a:rPr lang="fr-FR"/>
              <a:t>100 k</a:t>
            </a:r>
          </a:p>
        </p:txBody>
      </p:sp>
      <p:sp>
        <p:nvSpPr>
          <p:cNvPr id="55" name="Espace réservé du texte 10">
            <a:extLst>
              <a:ext uri="{FF2B5EF4-FFF2-40B4-BE49-F238E27FC236}">
                <a16:creationId xmlns:a16="http://schemas.microsoft.com/office/drawing/2014/main" id="{19F8C678-01AF-4205-ADB4-2BF43553A16B}"/>
              </a:ext>
            </a:extLst>
          </p:cNvPr>
          <p:cNvSpPr>
            <a:spLocks noGrp="1"/>
          </p:cNvSpPr>
          <p:nvPr>
            <p:ph type="body" sz="quarter" idx="18" hasCustomPrompt="1"/>
          </p:nvPr>
        </p:nvSpPr>
        <p:spPr>
          <a:xfrm>
            <a:off x="1331689" y="3245008"/>
            <a:ext cx="2750728" cy="699600"/>
          </a:xfrm>
        </p:spPr>
        <p:txBody>
          <a:bodyPr>
            <a:noAutofit/>
          </a:bodyPr>
          <a:lstStyle>
            <a:lvl1pPr marL="0" indent="0">
              <a:buNone/>
              <a:defRPr sz="2000" b="1">
                <a:solidFill>
                  <a:schemeClr val="accent3"/>
                </a:solidFill>
              </a:defRPr>
            </a:lvl1pPr>
          </a:lstStyle>
          <a:p>
            <a:pPr lvl="0"/>
            <a:r>
              <a:rPr lang="fr-FR"/>
              <a:t>Légende du chiffre clé</a:t>
            </a:r>
          </a:p>
        </p:txBody>
      </p:sp>
      <p:sp>
        <p:nvSpPr>
          <p:cNvPr id="36" name="Espace réservé du texte 3">
            <a:extLst>
              <a:ext uri="{FF2B5EF4-FFF2-40B4-BE49-F238E27FC236}">
                <a16:creationId xmlns:a16="http://schemas.microsoft.com/office/drawing/2014/main" id="{ECD34677-24E2-4C4E-8244-2338F6ACCA0A}"/>
              </a:ext>
            </a:extLst>
          </p:cNvPr>
          <p:cNvSpPr>
            <a:spLocks noGrp="1"/>
          </p:cNvSpPr>
          <p:nvPr>
            <p:ph type="body" sz="quarter" idx="16" hasCustomPrompt="1"/>
          </p:nvPr>
        </p:nvSpPr>
        <p:spPr>
          <a:xfrm>
            <a:off x="454819" y="952127"/>
            <a:ext cx="11290050" cy="400050"/>
          </a:xfrm>
        </p:spPr>
        <p:txBody>
          <a:bodyPr>
            <a:normAutofit/>
          </a:bodyPr>
          <a:lstStyle>
            <a:lvl1pPr marL="0" indent="0">
              <a:buNone/>
              <a:defRPr sz="1600">
                <a:solidFill>
                  <a:schemeClr val="accent3"/>
                </a:solidFill>
              </a:defRPr>
            </a:lvl1pPr>
          </a:lstStyle>
          <a:p>
            <a:pPr lvl="0"/>
            <a:r>
              <a:rPr lang="fr-FR"/>
              <a:t>Possibilité d’intégrer un sous-titre dans l’une des 3 couleurs complémentaires</a:t>
            </a:r>
          </a:p>
        </p:txBody>
      </p:sp>
      <p:sp>
        <p:nvSpPr>
          <p:cNvPr id="38" name="Espace réservé du texte 17">
            <a:extLst>
              <a:ext uri="{FF2B5EF4-FFF2-40B4-BE49-F238E27FC236}">
                <a16:creationId xmlns:a16="http://schemas.microsoft.com/office/drawing/2014/main" id="{E98C8807-B9D1-4D7D-863D-0720B73FC492}"/>
              </a:ext>
            </a:extLst>
          </p:cNvPr>
          <p:cNvSpPr>
            <a:spLocks noGrp="1"/>
          </p:cNvSpPr>
          <p:nvPr>
            <p:ph type="body" sz="quarter" idx="10" hasCustomPrompt="1"/>
          </p:nvPr>
        </p:nvSpPr>
        <p:spPr>
          <a:xfrm>
            <a:off x="447131" y="322001"/>
            <a:ext cx="11290050" cy="600075"/>
          </a:xfrm>
        </p:spPr>
        <p:txBody>
          <a:bodyPr>
            <a:noAutofit/>
          </a:bodyPr>
          <a:lstStyle>
            <a:lvl1pPr marL="0" indent="0">
              <a:buNone/>
              <a:defRPr sz="4400" b="1">
                <a:solidFill>
                  <a:schemeClr val="accent3"/>
                </a:solidFill>
              </a:defRPr>
            </a:lvl1pPr>
          </a:lstStyle>
          <a:p>
            <a:pPr lvl="0"/>
            <a:r>
              <a:rPr lang="fr-FR"/>
              <a:t>Chiffres clés</a:t>
            </a:r>
          </a:p>
        </p:txBody>
      </p:sp>
      <p:sp>
        <p:nvSpPr>
          <p:cNvPr id="42" name="Espace réservé du texte 5">
            <a:extLst>
              <a:ext uri="{FF2B5EF4-FFF2-40B4-BE49-F238E27FC236}">
                <a16:creationId xmlns:a16="http://schemas.microsoft.com/office/drawing/2014/main" id="{F294D980-1985-460C-8DED-D1E3D4A7D8D3}"/>
              </a:ext>
            </a:extLst>
          </p:cNvPr>
          <p:cNvSpPr>
            <a:spLocks noGrp="1"/>
          </p:cNvSpPr>
          <p:nvPr>
            <p:ph type="body" sz="quarter" idx="29" hasCustomPrompt="1"/>
          </p:nvPr>
        </p:nvSpPr>
        <p:spPr>
          <a:xfrm>
            <a:off x="6793323" y="2349195"/>
            <a:ext cx="2751337" cy="893076"/>
          </a:xfrm>
        </p:spPr>
        <p:txBody>
          <a:bodyPr>
            <a:noAutofit/>
          </a:bodyPr>
          <a:lstStyle>
            <a:lvl1pPr marL="0" indent="0">
              <a:buNone/>
              <a:defRPr sz="7200" b="1"/>
            </a:lvl1pPr>
          </a:lstStyle>
          <a:p>
            <a:pPr lvl="0"/>
            <a:r>
              <a:rPr lang="fr-FR"/>
              <a:t>100 k</a:t>
            </a:r>
          </a:p>
        </p:txBody>
      </p:sp>
      <p:sp>
        <p:nvSpPr>
          <p:cNvPr id="43" name="Espace réservé du texte 10">
            <a:extLst>
              <a:ext uri="{FF2B5EF4-FFF2-40B4-BE49-F238E27FC236}">
                <a16:creationId xmlns:a16="http://schemas.microsoft.com/office/drawing/2014/main" id="{9AB3608A-9D23-4588-B75D-3F78D4D1648C}"/>
              </a:ext>
            </a:extLst>
          </p:cNvPr>
          <p:cNvSpPr>
            <a:spLocks noGrp="1"/>
          </p:cNvSpPr>
          <p:nvPr>
            <p:ph type="body" sz="quarter" idx="30" hasCustomPrompt="1"/>
          </p:nvPr>
        </p:nvSpPr>
        <p:spPr>
          <a:xfrm>
            <a:off x="6793932" y="3245008"/>
            <a:ext cx="2750728" cy="699600"/>
          </a:xfrm>
        </p:spPr>
        <p:txBody>
          <a:bodyPr>
            <a:noAutofit/>
          </a:bodyPr>
          <a:lstStyle>
            <a:lvl1pPr marL="0" indent="0">
              <a:buNone/>
              <a:defRPr sz="2000" b="1">
                <a:solidFill>
                  <a:schemeClr val="accent3"/>
                </a:solidFill>
              </a:defRPr>
            </a:lvl1pPr>
          </a:lstStyle>
          <a:p>
            <a:pPr lvl="0"/>
            <a:r>
              <a:rPr lang="fr-FR"/>
              <a:t>Légende du chiffre clé</a:t>
            </a:r>
          </a:p>
        </p:txBody>
      </p:sp>
      <p:sp>
        <p:nvSpPr>
          <p:cNvPr id="46" name="Espace réservé du texte 18">
            <a:extLst>
              <a:ext uri="{FF2B5EF4-FFF2-40B4-BE49-F238E27FC236}">
                <a16:creationId xmlns:a16="http://schemas.microsoft.com/office/drawing/2014/main" id="{DAD8EA03-3385-4910-BCB0-6C5D10D31E72}"/>
              </a:ext>
            </a:extLst>
          </p:cNvPr>
          <p:cNvSpPr>
            <a:spLocks noGrp="1"/>
          </p:cNvSpPr>
          <p:nvPr>
            <p:ph type="body" sz="quarter" idx="15" hasCustomPrompt="1"/>
          </p:nvPr>
        </p:nvSpPr>
        <p:spPr>
          <a:xfrm>
            <a:off x="440552" y="2349194"/>
            <a:ext cx="883950" cy="893077"/>
          </a:xfrm>
        </p:spPr>
        <p:txBody>
          <a:bodyPr anchor="ctr">
            <a:noAutofit/>
          </a:bodyPr>
          <a:lstStyle>
            <a:lvl1pPr marL="0" indent="0" algn="ctr">
              <a:buNone/>
              <a:defRPr sz="1800"/>
            </a:lvl1pPr>
          </a:lstStyle>
          <a:p>
            <a:pPr lvl="0"/>
            <a:r>
              <a:rPr lang="fr-FR"/>
              <a:t>Insérer un </a:t>
            </a:r>
            <a:r>
              <a:rPr lang="fr-FR" err="1"/>
              <a:t>picto</a:t>
            </a:r>
            <a:endParaRPr lang="fr-FR"/>
          </a:p>
        </p:txBody>
      </p:sp>
      <p:sp>
        <p:nvSpPr>
          <p:cNvPr id="48" name="Espace réservé du texte 18">
            <a:extLst>
              <a:ext uri="{FF2B5EF4-FFF2-40B4-BE49-F238E27FC236}">
                <a16:creationId xmlns:a16="http://schemas.microsoft.com/office/drawing/2014/main" id="{DE90CE4B-E815-4C66-9E4F-C1DA1EE5E208}"/>
              </a:ext>
            </a:extLst>
          </p:cNvPr>
          <p:cNvSpPr>
            <a:spLocks noGrp="1"/>
          </p:cNvSpPr>
          <p:nvPr>
            <p:ph type="body" sz="quarter" idx="31" hasCustomPrompt="1"/>
          </p:nvPr>
        </p:nvSpPr>
        <p:spPr>
          <a:xfrm>
            <a:off x="5909678" y="2349194"/>
            <a:ext cx="883950" cy="893077"/>
          </a:xfrm>
        </p:spPr>
        <p:txBody>
          <a:bodyPr anchor="ctr">
            <a:noAutofit/>
          </a:bodyPr>
          <a:lstStyle>
            <a:lvl1pPr marL="0" indent="0" algn="ctr">
              <a:buNone/>
              <a:defRPr sz="1800"/>
            </a:lvl1pPr>
          </a:lstStyle>
          <a:p>
            <a:pPr lvl="0"/>
            <a:r>
              <a:rPr lang="fr-FR"/>
              <a:t>Insérer un </a:t>
            </a:r>
            <a:r>
              <a:rPr lang="fr-FR" err="1"/>
              <a:t>picto</a:t>
            </a:r>
            <a:endParaRPr lang="fr-FR"/>
          </a:p>
        </p:txBody>
      </p:sp>
      <p:sp>
        <p:nvSpPr>
          <p:cNvPr id="49" name="Espace réservé du texte 5">
            <a:extLst>
              <a:ext uri="{FF2B5EF4-FFF2-40B4-BE49-F238E27FC236}">
                <a16:creationId xmlns:a16="http://schemas.microsoft.com/office/drawing/2014/main" id="{ADE953DB-F532-4F7A-93DB-F3A3AB1C2FF6}"/>
              </a:ext>
            </a:extLst>
          </p:cNvPr>
          <p:cNvSpPr>
            <a:spLocks noGrp="1"/>
          </p:cNvSpPr>
          <p:nvPr>
            <p:ph type="body" sz="quarter" idx="32" hasCustomPrompt="1"/>
          </p:nvPr>
        </p:nvSpPr>
        <p:spPr>
          <a:xfrm>
            <a:off x="1331080" y="4239288"/>
            <a:ext cx="2751337" cy="893076"/>
          </a:xfrm>
        </p:spPr>
        <p:txBody>
          <a:bodyPr>
            <a:noAutofit/>
          </a:bodyPr>
          <a:lstStyle>
            <a:lvl1pPr marL="0" indent="0">
              <a:buNone/>
              <a:defRPr sz="7200" b="1"/>
            </a:lvl1pPr>
          </a:lstStyle>
          <a:p>
            <a:pPr lvl="0"/>
            <a:r>
              <a:rPr lang="fr-FR"/>
              <a:t>100 k</a:t>
            </a:r>
          </a:p>
        </p:txBody>
      </p:sp>
      <p:sp>
        <p:nvSpPr>
          <p:cNvPr id="50" name="Espace réservé du texte 10">
            <a:extLst>
              <a:ext uri="{FF2B5EF4-FFF2-40B4-BE49-F238E27FC236}">
                <a16:creationId xmlns:a16="http://schemas.microsoft.com/office/drawing/2014/main" id="{81D427B1-84CE-4131-A453-75DDB358EA8C}"/>
              </a:ext>
            </a:extLst>
          </p:cNvPr>
          <p:cNvSpPr>
            <a:spLocks noGrp="1"/>
          </p:cNvSpPr>
          <p:nvPr>
            <p:ph type="body" sz="quarter" idx="33" hasCustomPrompt="1"/>
          </p:nvPr>
        </p:nvSpPr>
        <p:spPr>
          <a:xfrm>
            <a:off x="1331689" y="5135101"/>
            <a:ext cx="2750728" cy="699600"/>
          </a:xfrm>
        </p:spPr>
        <p:txBody>
          <a:bodyPr>
            <a:noAutofit/>
          </a:bodyPr>
          <a:lstStyle>
            <a:lvl1pPr marL="0" indent="0">
              <a:buNone/>
              <a:defRPr sz="2000" b="1">
                <a:solidFill>
                  <a:schemeClr val="accent3"/>
                </a:solidFill>
              </a:defRPr>
            </a:lvl1pPr>
          </a:lstStyle>
          <a:p>
            <a:pPr lvl="0"/>
            <a:r>
              <a:rPr lang="fr-FR"/>
              <a:t>Légende du chiffre clé</a:t>
            </a:r>
          </a:p>
        </p:txBody>
      </p:sp>
      <p:sp>
        <p:nvSpPr>
          <p:cNvPr id="52" name="Espace réservé du texte 18">
            <a:extLst>
              <a:ext uri="{FF2B5EF4-FFF2-40B4-BE49-F238E27FC236}">
                <a16:creationId xmlns:a16="http://schemas.microsoft.com/office/drawing/2014/main" id="{2B413C1B-AC8C-4C97-9830-DEDFFF4CBB62}"/>
              </a:ext>
            </a:extLst>
          </p:cNvPr>
          <p:cNvSpPr>
            <a:spLocks noGrp="1"/>
          </p:cNvSpPr>
          <p:nvPr>
            <p:ph type="body" sz="quarter" idx="34" hasCustomPrompt="1"/>
          </p:nvPr>
        </p:nvSpPr>
        <p:spPr>
          <a:xfrm>
            <a:off x="440552" y="4239287"/>
            <a:ext cx="883950" cy="893077"/>
          </a:xfrm>
        </p:spPr>
        <p:txBody>
          <a:bodyPr anchor="ctr">
            <a:noAutofit/>
          </a:bodyPr>
          <a:lstStyle>
            <a:lvl1pPr marL="0" indent="0" algn="ctr">
              <a:buNone/>
              <a:defRPr sz="1800"/>
            </a:lvl1pPr>
          </a:lstStyle>
          <a:p>
            <a:pPr lvl="0"/>
            <a:r>
              <a:rPr lang="fr-FR"/>
              <a:t>Insérer un </a:t>
            </a:r>
            <a:r>
              <a:rPr lang="fr-FR" err="1"/>
              <a:t>picto</a:t>
            </a:r>
            <a:endParaRPr lang="fr-FR"/>
          </a:p>
        </p:txBody>
      </p:sp>
      <p:sp>
        <p:nvSpPr>
          <p:cNvPr id="56" name="Espace réservé du texte 5">
            <a:extLst>
              <a:ext uri="{FF2B5EF4-FFF2-40B4-BE49-F238E27FC236}">
                <a16:creationId xmlns:a16="http://schemas.microsoft.com/office/drawing/2014/main" id="{4157C5A3-0D44-40D6-9B8A-8481E84F055B}"/>
              </a:ext>
            </a:extLst>
          </p:cNvPr>
          <p:cNvSpPr>
            <a:spLocks noGrp="1"/>
          </p:cNvSpPr>
          <p:nvPr>
            <p:ph type="body" sz="quarter" idx="35" hasCustomPrompt="1"/>
          </p:nvPr>
        </p:nvSpPr>
        <p:spPr>
          <a:xfrm>
            <a:off x="6793628" y="4239288"/>
            <a:ext cx="2751337" cy="893076"/>
          </a:xfrm>
        </p:spPr>
        <p:txBody>
          <a:bodyPr>
            <a:noAutofit/>
          </a:bodyPr>
          <a:lstStyle>
            <a:lvl1pPr marL="0" indent="0">
              <a:buNone/>
              <a:defRPr sz="7200" b="1"/>
            </a:lvl1pPr>
          </a:lstStyle>
          <a:p>
            <a:pPr lvl="0"/>
            <a:r>
              <a:rPr lang="fr-FR"/>
              <a:t>100 k</a:t>
            </a:r>
          </a:p>
        </p:txBody>
      </p:sp>
      <p:sp>
        <p:nvSpPr>
          <p:cNvPr id="57" name="Espace réservé du texte 10">
            <a:extLst>
              <a:ext uri="{FF2B5EF4-FFF2-40B4-BE49-F238E27FC236}">
                <a16:creationId xmlns:a16="http://schemas.microsoft.com/office/drawing/2014/main" id="{5F7DCB27-CD67-4115-8034-675CA210073B}"/>
              </a:ext>
            </a:extLst>
          </p:cNvPr>
          <p:cNvSpPr>
            <a:spLocks noGrp="1"/>
          </p:cNvSpPr>
          <p:nvPr>
            <p:ph type="body" sz="quarter" idx="36" hasCustomPrompt="1"/>
          </p:nvPr>
        </p:nvSpPr>
        <p:spPr>
          <a:xfrm>
            <a:off x="6794237" y="5135101"/>
            <a:ext cx="2750728" cy="699600"/>
          </a:xfrm>
        </p:spPr>
        <p:txBody>
          <a:bodyPr>
            <a:noAutofit/>
          </a:bodyPr>
          <a:lstStyle>
            <a:lvl1pPr marL="0" indent="0">
              <a:buNone/>
              <a:defRPr sz="2000" b="1">
                <a:solidFill>
                  <a:schemeClr val="accent3"/>
                </a:solidFill>
              </a:defRPr>
            </a:lvl1pPr>
          </a:lstStyle>
          <a:p>
            <a:pPr lvl="0"/>
            <a:r>
              <a:rPr lang="fr-FR"/>
              <a:t>Légende du chiffre clé</a:t>
            </a:r>
          </a:p>
        </p:txBody>
      </p:sp>
      <p:sp>
        <p:nvSpPr>
          <p:cNvPr id="58" name="Espace réservé du texte 18">
            <a:extLst>
              <a:ext uri="{FF2B5EF4-FFF2-40B4-BE49-F238E27FC236}">
                <a16:creationId xmlns:a16="http://schemas.microsoft.com/office/drawing/2014/main" id="{C93CAC2D-3EBF-45AB-AF16-31FF1F6D314D}"/>
              </a:ext>
            </a:extLst>
          </p:cNvPr>
          <p:cNvSpPr>
            <a:spLocks noGrp="1"/>
          </p:cNvSpPr>
          <p:nvPr>
            <p:ph type="body" sz="quarter" idx="37" hasCustomPrompt="1"/>
          </p:nvPr>
        </p:nvSpPr>
        <p:spPr>
          <a:xfrm>
            <a:off x="5909678" y="4239287"/>
            <a:ext cx="883950" cy="893077"/>
          </a:xfrm>
        </p:spPr>
        <p:txBody>
          <a:bodyPr anchor="ctr">
            <a:noAutofit/>
          </a:bodyPr>
          <a:lstStyle>
            <a:lvl1pPr marL="0" indent="0" algn="ctr">
              <a:buNone/>
              <a:defRPr sz="1800"/>
            </a:lvl1pPr>
          </a:lstStyle>
          <a:p>
            <a:pPr lvl="0"/>
            <a:r>
              <a:rPr lang="fr-FR"/>
              <a:t>Insérer un </a:t>
            </a:r>
            <a:r>
              <a:rPr lang="fr-FR" err="1"/>
              <a:t>picto</a:t>
            </a:r>
            <a:endParaRPr lang="fr-FR"/>
          </a:p>
        </p:txBody>
      </p:sp>
    </p:spTree>
    <p:extLst>
      <p:ext uri="{BB962C8B-B14F-4D97-AF65-F5344CB8AC3E}">
        <p14:creationId xmlns:p14="http://schemas.microsoft.com/office/powerpoint/2010/main" val="385664391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Chronologie">
    <p:spTree>
      <p:nvGrpSpPr>
        <p:cNvPr id="1" name=""/>
        <p:cNvGrpSpPr/>
        <p:nvPr/>
      </p:nvGrpSpPr>
      <p:grpSpPr>
        <a:xfrm>
          <a:off x="0" y="0"/>
          <a:ext cx="0" cy="0"/>
          <a:chOff x="0" y="0"/>
          <a:chExt cx="0" cy="0"/>
        </a:xfrm>
      </p:grpSpPr>
      <p:sp>
        <p:nvSpPr>
          <p:cNvPr id="7" name="Espace réservé du pied de page 4">
            <a:extLst>
              <a:ext uri="{FF2B5EF4-FFF2-40B4-BE49-F238E27FC236}">
                <a16:creationId xmlns:a16="http://schemas.microsoft.com/office/drawing/2014/main" id="{C8A4188B-E928-40A7-A72C-BF3B448FC25C}"/>
              </a:ext>
            </a:extLst>
          </p:cNvPr>
          <p:cNvSpPr>
            <a:spLocks noGrp="1"/>
          </p:cNvSpPr>
          <p:nvPr>
            <p:ph type="ftr" sz="quarter" idx="3"/>
          </p:nvPr>
        </p:nvSpPr>
        <p:spPr>
          <a:xfrm>
            <a:off x="1452412" y="6467077"/>
            <a:ext cx="3304985" cy="263595"/>
          </a:xfrm>
          <a:prstGeom prst="rect">
            <a:avLst/>
          </a:prstGeom>
        </p:spPr>
        <p:txBody>
          <a:bodyPr vert="horz" lIns="91440" tIns="45720" rIns="0" bIns="45720" rtlCol="0" anchor="ctr"/>
          <a:lstStyle>
            <a:lvl1pPr algn="r">
              <a:defRPr sz="1000">
                <a:solidFill>
                  <a:schemeClr val="tx1">
                    <a:tint val="75000"/>
                  </a:schemeClr>
                </a:solidFill>
              </a:defRPr>
            </a:lvl1pPr>
          </a:lstStyle>
          <a:p>
            <a:endParaRPr lang="en-US"/>
          </a:p>
        </p:txBody>
      </p:sp>
      <p:sp>
        <p:nvSpPr>
          <p:cNvPr id="8" name="Espace réservé de la date 3">
            <a:extLst>
              <a:ext uri="{FF2B5EF4-FFF2-40B4-BE49-F238E27FC236}">
                <a16:creationId xmlns:a16="http://schemas.microsoft.com/office/drawing/2014/main" id="{31993816-523E-49E3-B0A4-45F5778466F1}"/>
              </a:ext>
            </a:extLst>
          </p:cNvPr>
          <p:cNvSpPr>
            <a:spLocks noGrp="1"/>
          </p:cNvSpPr>
          <p:nvPr>
            <p:ph type="dt" sz="half" idx="2"/>
          </p:nvPr>
        </p:nvSpPr>
        <p:spPr>
          <a:xfrm>
            <a:off x="686697" y="6467077"/>
            <a:ext cx="762540" cy="263595"/>
          </a:xfrm>
          <a:prstGeom prst="rect">
            <a:avLst/>
          </a:prstGeom>
        </p:spPr>
        <p:txBody>
          <a:bodyPr lIns="36000"/>
          <a:lstStyle>
            <a:lvl1pPr algn="r">
              <a:defRPr sz="1000">
                <a:solidFill>
                  <a:schemeClr val="bg1">
                    <a:lumMod val="65000"/>
                  </a:schemeClr>
                </a:solidFill>
              </a:defRPr>
            </a:lvl1pPr>
          </a:lstStyle>
          <a:p>
            <a:fld id="{B0FACCEE-1C0D-46ED-81FE-8808DA9C88C1}" type="datetime1">
              <a:rPr lang="en-US" smtClean="0"/>
              <a:t>9/30/2022</a:t>
            </a:fld>
            <a:endParaRPr lang="en-US"/>
          </a:p>
        </p:txBody>
      </p:sp>
      <p:sp>
        <p:nvSpPr>
          <p:cNvPr id="9" name="Espace réservé du numéro de diapositive 5">
            <a:extLst>
              <a:ext uri="{FF2B5EF4-FFF2-40B4-BE49-F238E27FC236}">
                <a16:creationId xmlns:a16="http://schemas.microsoft.com/office/drawing/2014/main" id="{AFC8C875-1391-49D9-9CDE-5CD3E682D22E}"/>
              </a:ext>
            </a:extLst>
          </p:cNvPr>
          <p:cNvSpPr>
            <a:spLocks noGrp="1"/>
          </p:cNvSpPr>
          <p:nvPr>
            <p:ph type="sldNum" sz="quarter" idx="4"/>
          </p:nvPr>
        </p:nvSpPr>
        <p:spPr>
          <a:xfrm>
            <a:off x="85332" y="6374485"/>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EFBA2664-5196-4151-AC24-B3A59F2A8492}" type="slidenum">
              <a:rPr lang="en-US" smtClean="0"/>
              <a:t>‹N°›</a:t>
            </a:fld>
            <a:endParaRPr lang="en-US"/>
          </a:p>
        </p:txBody>
      </p:sp>
      <p:sp>
        <p:nvSpPr>
          <p:cNvPr id="38" name="Espace réservé du texte 17">
            <a:extLst>
              <a:ext uri="{FF2B5EF4-FFF2-40B4-BE49-F238E27FC236}">
                <a16:creationId xmlns:a16="http://schemas.microsoft.com/office/drawing/2014/main" id="{E98C8807-B9D1-4D7D-863D-0720B73FC492}"/>
              </a:ext>
            </a:extLst>
          </p:cNvPr>
          <p:cNvSpPr>
            <a:spLocks noGrp="1"/>
          </p:cNvSpPr>
          <p:nvPr>
            <p:ph type="body" sz="quarter" idx="10" hasCustomPrompt="1"/>
          </p:nvPr>
        </p:nvSpPr>
        <p:spPr>
          <a:xfrm>
            <a:off x="447131" y="322001"/>
            <a:ext cx="11290050" cy="600075"/>
          </a:xfrm>
        </p:spPr>
        <p:txBody>
          <a:bodyPr>
            <a:noAutofit/>
          </a:bodyPr>
          <a:lstStyle>
            <a:lvl1pPr marL="0" indent="0">
              <a:buNone/>
              <a:defRPr sz="4400" b="1">
                <a:solidFill>
                  <a:schemeClr val="accent3"/>
                </a:solidFill>
              </a:defRPr>
            </a:lvl1pPr>
          </a:lstStyle>
          <a:p>
            <a:pPr lvl="0"/>
            <a:r>
              <a:rPr lang="fr-FR"/>
              <a:t>Chronologie</a:t>
            </a:r>
          </a:p>
        </p:txBody>
      </p:sp>
      <p:cxnSp>
        <p:nvCxnSpPr>
          <p:cNvPr id="31" name="Connecteur droit 30">
            <a:extLst>
              <a:ext uri="{FF2B5EF4-FFF2-40B4-BE49-F238E27FC236}">
                <a16:creationId xmlns:a16="http://schemas.microsoft.com/office/drawing/2014/main" id="{44B00621-13A2-4046-A2DB-86C036CA88B5}"/>
              </a:ext>
            </a:extLst>
          </p:cNvPr>
          <p:cNvCxnSpPr/>
          <p:nvPr/>
        </p:nvCxnSpPr>
        <p:spPr>
          <a:xfrm flipV="1">
            <a:off x="616413" y="3420532"/>
            <a:ext cx="0" cy="29083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Connecteur droit 38">
            <a:extLst>
              <a:ext uri="{FF2B5EF4-FFF2-40B4-BE49-F238E27FC236}">
                <a16:creationId xmlns:a16="http://schemas.microsoft.com/office/drawing/2014/main" id="{3B542AC0-A1F6-4E84-AB7B-02F5115D8984}"/>
              </a:ext>
            </a:extLst>
          </p:cNvPr>
          <p:cNvCxnSpPr>
            <a:cxnSpLocks/>
          </p:cNvCxnSpPr>
          <p:nvPr/>
        </p:nvCxnSpPr>
        <p:spPr>
          <a:xfrm flipH="1">
            <a:off x="413213" y="3714182"/>
            <a:ext cx="11323968" cy="0"/>
          </a:xfrm>
          <a:prstGeom prst="line">
            <a:avLst/>
          </a:prstGeom>
          <a:ln w="47625">
            <a:solidFill>
              <a:srgbClr val="FF0000"/>
            </a:solidFill>
          </a:ln>
        </p:spPr>
        <p:style>
          <a:lnRef idx="1">
            <a:schemeClr val="accent1"/>
          </a:lnRef>
          <a:fillRef idx="0">
            <a:schemeClr val="accent1"/>
          </a:fillRef>
          <a:effectRef idx="0">
            <a:schemeClr val="accent1"/>
          </a:effectRef>
          <a:fontRef idx="minor">
            <a:schemeClr val="tx1"/>
          </a:fontRef>
        </p:style>
      </p:cxnSp>
      <p:sp>
        <p:nvSpPr>
          <p:cNvPr id="47" name="Espace réservé du texte 2">
            <a:extLst>
              <a:ext uri="{FF2B5EF4-FFF2-40B4-BE49-F238E27FC236}">
                <a16:creationId xmlns:a16="http://schemas.microsoft.com/office/drawing/2014/main" id="{A5A34281-2620-4727-8737-DB27DA208CB0}"/>
              </a:ext>
            </a:extLst>
          </p:cNvPr>
          <p:cNvSpPr>
            <a:spLocks noGrp="1"/>
          </p:cNvSpPr>
          <p:nvPr>
            <p:ph type="body" sz="quarter" idx="11" hasCustomPrompt="1"/>
          </p:nvPr>
        </p:nvSpPr>
        <p:spPr>
          <a:xfrm>
            <a:off x="447675" y="1943745"/>
            <a:ext cx="2100263" cy="290512"/>
          </a:xfrm>
        </p:spPr>
        <p:txBody>
          <a:bodyPr>
            <a:noAutofit/>
          </a:bodyPr>
          <a:lstStyle>
            <a:lvl1pPr marL="0" indent="0">
              <a:buNone/>
              <a:defRPr sz="1800" b="1"/>
            </a:lvl1pPr>
          </a:lstStyle>
          <a:p>
            <a:pPr lvl="0"/>
            <a:r>
              <a:rPr lang="fr-FR"/>
              <a:t>00/00/00</a:t>
            </a:r>
          </a:p>
        </p:txBody>
      </p:sp>
      <p:sp>
        <p:nvSpPr>
          <p:cNvPr id="51" name="Espace réservé du texte 2">
            <a:extLst>
              <a:ext uri="{FF2B5EF4-FFF2-40B4-BE49-F238E27FC236}">
                <a16:creationId xmlns:a16="http://schemas.microsoft.com/office/drawing/2014/main" id="{BE2326A9-30A1-4B11-84AA-E32E695681CC}"/>
              </a:ext>
            </a:extLst>
          </p:cNvPr>
          <p:cNvSpPr>
            <a:spLocks noGrp="1"/>
          </p:cNvSpPr>
          <p:nvPr>
            <p:ph type="body" sz="quarter" idx="12" hasCustomPrompt="1"/>
          </p:nvPr>
        </p:nvSpPr>
        <p:spPr>
          <a:xfrm>
            <a:off x="447675" y="2278320"/>
            <a:ext cx="2645569" cy="290512"/>
          </a:xfrm>
        </p:spPr>
        <p:txBody>
          <a:bodyPr>
            <a:noAutofit/>
          </a:bodyPr>
          <a:lstStyle>
            <a:lvl1pPr marL="0" indent="0">
              <a:buNone/>
              <a:defRPr sz="1800" b="1"/>
            </a:lvl1pPr>
          </a:lstStyle>
          <a:p>
            <a:pPr lvl="0"/>
            <a:r>
              <a:rPr lang="fr-FR"/>
              <a:t>Titre Calibri 18 pt Bold</a:t>
            </a:r>
          </a:p>
        </p:txBody>
      </p:sp>
      <p:sp>
        <p:nvSpPr>
          <p:cNvPr id="53" name="Espace réservé du texte 4">
            <a:extLst>
              <a:ext uri="{FF2B5EF4-FFF2-40B4-BE49-F238E27FC236}">
                <a16:creationId xmlns:a16="http://schemas.microsoft.com/office/drawing/2014/main" id="{4756D813-0EFA-45B3-8E79-F9408FC8E78E}"/>
              </a:ext>
            </a:extLst>
          </p:cNvPr>
          <p:cNvSpPr>
            <a:spLocks noGrp="1"/>
          </p:cNvSpPr>
          <p:nvPr>
            <p:ph type="body" sz="quarter" idx="13" hasCustomPrompt="1"/>
          </p:nvPr>
        </p:nvSpPr>
        <p:spPr>
          <a:xfrm>
            <a:off x="447131" y="2618420"/>
            <a:ext cx="2716212" cy="717123"/>
          </a:xfrm>
        </p:spPr>
        <p:txBody>
          <a:bodyPr>
            <a:noAutofit/>
          </a:bodyPr>
          <a:lstStyle>
            <a:lvl1pPr marL="0" indent="0">
              <a:lnSpc>
                <a:spcPct val="100000"/>
              </a:lnSpc>
              <a:spcBef>
                <a:spcPts val="0"/>
              </a:spcBef>
              <a:buNone/>
              <a:defRPr sz="1200"/>
            </a:lvl1pPr>
          </a:lstStyle>
          <a:p>
            <a:pPr lvl="0"/>
            <a:r>
              <a:rPr lang="fr-FR"/>
              <a:t>Légende Calibri 12 pt</a:t>
            </a:r>
          </a:p>
          <a:p>
            <a:pPr lvl="0"/>
            <a:r>
              <a:rPr lang="fr-FR"/>
              <a:t>En lien avec le tiret de la ligne gris temporelle situé en-dessous</a:t>
            </a:r>
          </a:p>
        </p:txBody>
      </p:sp>
      <p:sp>
        <p:nvSpPr>
          <p:cNvPr id="65" name="Espace réservé du texte 2">
            <a:extLst>
              <a:ext uri="{FF2B5EF4-FFF2-40B4-BE49-F238E27FC236}">
                <a16:creationId xmlns:a16="http://schemas.microsoft.com/office/drawing/2014/main" id="{281DA833-B255-4DB0-AAD1-DD98DFBA1F06}"/>
              </a:ext>
            </a:extLst>
          </p:cNvPr>
          <p:cNvSpPr>
            <a:spLocks noGrp="1"/>
          </p:cNvSpPr>
          <p:nvPr>
            <p:ph type="body" sz="quarter" idx="14" hasCustomPrompt="1"/>
          </p:nvPr>
        </p:nvSpPr>
        <p:spPr>
          <a:xfrm>
            <a:off x="3723848" y="1943745"/>
            <a:ext cx="2100263" cy="290512"/>
          </a:xfrm>
        </p:spPr>
        <p:txBody>
          <a:bodyPr>
            <a:noAutofit/>
          </a:bodyPr>
          <a:lstStyle>
            <a:lvl1pPr marL="0" indent="0">
              <a:buNone/>
              <a:defRPr sz="1800" b="1"/>
            </a:lvl1pPr>
          </a:lstStyle>
          <a:p>
            <a:pPr lvl="0"/>
            <a:r>
              <a:rPr lang="fr-FR"/>
              <a:t>00/00/00</a:t>
            </a:r>
          </a:p>
        </p:txBody>
      </p:sp>
      <p:sp>
        <p:nvSpPr>
          <p:cNvPr id="66" name="Espace réservé du texte 2">
            <a:extLst>
              <a:ext uri="{FF2B5EF4-FFF2-40B4-BE49-F238E27FC236}">
                <a16:creationId xmlns:a16="http://schemas.microsoft.com/office/drawing/2014/main" id="{42660110-9CA3-48FF-80E4-EE4C6E9625FC}"/>
              </a:ext>
            </a:extLst>
          </p:cNvPr>
          <p:cNvSpPr>
            <a:spLocks noGrp="1"/>
          </p:cNvSpPr>
          <p:nvPr>
            <p:ph type="body" sz="quarter" idx="15" hasCustomPrompt="1"/>
          </p:nvPr>
        </p:nvSpPr>
        <p:spPr>
          <a:xfrm>
            <a:off x="3723848" y="2278320"/>
            <a:ext cx="2645569" cy="290512"/>
          </a:xfrm>
        </p:spPr>
        <p:txBody>
          <a:bodyPr>
            <a:noAutofit/>
          </a:bodyPr>
          <a:lstStyle>
            <a:lvl1pPr marL="0" indent="0">
              <a:buNone/>
              <a:defRPr sz="1800" b="1"/>
            </a:lvl1pPr>
          </a:lstStyle>
          <a:p>
            <a:pPr lvl="0"/>
            <a:r>
              <a:rPr lang="fr-FR"/>
              <a:t>Titre Calibri 18 pt Bold</a:t>
            </a:r>
          </a:p>
        </p:txBody>
      </p:sp>
      <p:sp>
        <p:nvSpPr>
          <p:cNvPr id="67" name="Espace réservé du texte 4">
            <a:extLst>
              <a:ext uri="{FF2B5EF4-FFF2-40B4-BE49-F238E27FC236}">
                <a16:creationId xmlns:a16="http://schemas.microsoft.com/office/drawing/2014/main" id="{AF89F26D-34C2-4C6E-9837-9E0788C097CA}"/>
              </a:ext>
            </a:extLst>
          </p:cNvPr>
          <p:cNvSpPr>
            <a:spLocks noGrp="1"/>
          </p:cNvSpPr>
          <p:nvPr>
            <p:ph type="body" sz="quarter" idx="16" hasCustomPrompt="1"/>
          </p:nvPr>
        </p:nvSpPr>
        <p:spPr>
          <a:xfrm>
            <a:off x="3723304" y="2618420"/>
            <a:ext cx="2716212" cy="717123"/>
          </a:xfrm>
        </p:spPr>
        <p:txBody>
          <a:bodyPr>
            <a:noAutofit/>
          </a:bodyPr>
          <a:lstStyle>
            <a:lvl1pPr marL="0" indent="0">
              <a:lnSpc>
                <a:spcPct val="100000"/>
              </a:lnSpc>
              <a:spcBef>
                <a:spcPts val="0"/>
              </a:spcBef>
              <a:buNone/>
              <a:defRPr sz="1200"/>
            </a:lvl1pPr>
          </a:lstStyle>
          <a:p>
            <a:pPr lvl="0"/>
            <a:r>
              <a:rPr lang="fr-FR"/>
              <a:t>Légende Calibri 12 pt</a:t>
            </a:r>
          </a:p>
          <a:p>
            <a:pPr lvl="0"/>
            <a:r>
              <a:rPr lang="fr-FR"/>
              <a:t>En lien avec le tiret de la ligne gris temporelle situé en-dessous</a:t>
            </a:r>
          </a:p>
        </p:txBody>
      </p:sp>
      <p:sp>
        <p:nvSpPr>
          <p:cNvPr id="71" name="Espace réservé du texte 2">
            <a:extLst>
              <a:ext uri="{FF2B5EF4-FFF2-40B4-BE49-F238E27FC236}">
                <a16:creationId xmlns:a16="http://schemas.microsoft.com/office/drawing/2014/main" id="{02E2FBF0-C3CF-42DB-96CC-2934C0DEAD30}"/>
              </a:ext>
            </a:extLst>
          </p:cNvPr>
          <p:cNvSpPr>
            <a:spLocks noGrp="1"/>
          </p:cNvSpPr>
          <p:nvPr>
            <p:ph type="body" sz="quarter" idx="17" hasCustomPrompt="1"/>
          </p:nvPr>
        </p:nvSpPr>
        <p:spPr>
          <a:xfrm>
            <a:off x="7000021" y="1943745"/>
            <a:ext cx="2100263" cy="290512"/>
          </a:xfrm>
        </p:spPr>
        <p:txBody>
          <a:bodyPr>
            <a:noAutofit/>
          </a:bodyPr>
          <a:lstStyle>
            <a:lvl1pPr marL="0" indent="0">
              <a:buNone/>
              <a:defRPr sz="1800" b="1"/>
            </a:lvl1pPr>
          </a:lstStyle>
          <a:p>
            <a:pPr lvl="0"/>
            <a:r>
              <a:rPr lang="fr-FR"/>
              <a:t>00/00/00</a:t>
            </a:r>
          </a:p>
        </p:txBody>
      </p:sp>
      <p:sp>
        <p:nvSpPr>
          <p:cNvPr id="72" name="Espace réservé du texte 2">
            <a:extLst>
              <a:ext uri="{FF2B5EF4-FFF2-40B4-BE49-F238E27FC236}">
                <a16:creationId xmlns:a16="http://schemas.microsoft.com/office/drawing/2014/main" id="{9579AD66-E801-47A3-AC41-8DA69409293A}"/>
              </a:ext>
            </a:extLst>
          </p:cNvPr>
          <p:cNvSpPr>
            <a:spLocks noGrp="1"/>
          </p:cNvSpPr>
          <p:nvPr>
            <p:ph type="body" sz="quarter" idx="18" hasCustomPrompt="1"/>
          </p:nvPr>
        </p:nvSpPr>
        <p:spPr>
          <a:xfrm>
            <a:off x="7000021" y="2278320"/>
            <a:ext cx="2645569" cy="290512"/>
          </a:xfrm>
        </p:spPr>
        <p:txBody>
          <a:bodyPr>
            <a:noAutofit/>
          </a:bodyPr>
          <a:lstStyle>
            <a:lvl1pPr marL="0" indent="0">
              <a:buNone/>
              <a:defRPr sz="1800" b="1"/>
            </a:lvl1pPr>
          </a:lstStyle>
          <a:p>
            <a:pPr lvl="0"/>
            <a:r>
              <a:rPr lang="fr-FR"/>
              <a:t>Titre Calibri 18 pt Bold</a:t>
            </a:r>
          </a:p>
        </p:txBody>
      </p:sp>
      <p:sp>
        <p:nvSpPr>
          <p:cNvPr id="73" name="Espace réservé du texte 4">
            <a:extLst>
              <a:ext uri="{FF2B5EF4-FFF2-40B4-BE49-F238E27FC236}">
                <a16:creationId xmlns:a16="http://schemas.microsoft.com/office/drawing/2014/main" id="{DCD451FC-295A-4CB2-9A9B-87D54A6DA10A}"/>
              </a:ext>
            </a:extLst>
          </p:cNvPr>
          <p:cNvSpPr>
            <a:spLocks noGrp="1"/>
          </p:cNvSpPr>
          <p:nvPr>
            <p:ph type="body" sz="quarter" idx="19" hasCustomPrompt="1"/>
          </p:nvPr>
        </p:nvSpPr>
        <p:spPr>
          <a:xfrm>
            <a:off x="6999477" y="2618420"/>
            <a:ext cx="2716212" cy="717123"/>
          </a:xfrm>
        </p:spPr>
        <p:txBody>
          <a:bodyPr>
            <a:noAutofit/>
          </a:bodyPr>
          <a:lstStyle>
            <a:lvl1pPr marL="0" indent="0">
              <a:lnSpc>
                <a:spcPct val="100000"/>
              </a:lnSpc>
              <a:spcBef>
                <a:spcPts val="0"/>
              </a:spcBef>
              <a:buNone/>
              <a:defRPr sz="1200"/>
            </a:lvl1pPr>
          </a:lstStyle>
          <a:p>
            <a:pPr lvl="0"/>
            <a:r>
              <a:rPr lang="fr-FR"/>
              <a:t>Légende Calibri 12 pt</a:t>
            </a:r>
          </a:p>
          <a:p>
            <a:pPr lvl="0"/>
            <a:r>
              <a:rPr lang="fr-FR"/>
              <a:t>En lien avec le tiret de la ligne gris temporelle situé en-dessous</a:t>
            </a:r>
          </a:p>
        </p:txBody>
      </p:sp>
      <p:sp>
        <p:nvSpPr>
          <p:cNvPr id="77" name="Espace réservé du texte 2">
            <a:extLst>
              <a:ext uri="{FF2B5EF4-FFF2-40B4-BE49-F238E27FC236}">
                <a16:creationId xmlns:a16="http://schemas.microsoft.com/office/drawing/2014/main" id="{4F69061E-D1FA-4D15-92F5-C375760A6C73}"/>
              </a:ext>
            </a:extLst>
          </p:cNvPr>
          <p:cNvSpPr>
            <a:spLocks noGrp="1"/>
          </p:cNvSpPr>
          <p:nvPr>
            <p:ph type="body" sz="quarter" idx="20" hasCustomPrompt="1"/>
          </p:nvPr>
        </p:nvSpPr>
        <p:spPr>
          <a:xfrm>
            <a:off x="1995106" y="4421478"/>
            <a:ext cx="2100263" cy="290512"/>
          </a:xfrm>
        </p:spPr>
        <p:txBody>
          <a:bodyPr>
            <a:noAutofit/>
          </a:bodyPr>
          <a:lstStyle>
            <a:lvl1pPr marL="0" indent="0">
              <a:buNone/>
              <a:defRPr sz="1800" b="1"/>
            </a:lvl1pPr>
          </a:lstStyle>
          <a:p>
            <a:pPr lvl="0"/>
            <a:r>
              <a:rPr lang="fr-FR"/>
              <a:t>00/00/00</a:t>
            </a:r>
          </a:p>
        </p:txBody>
      </p:sp>
      <p:sp>
        <p:nvSpPr>
          <p:cNvPr id="78" name="Espace réservé du texte 2">
            <a:extLst>
              <a:ext uri="{FF2B5EF4-FFF2-40B4-BE49-F238E27FC236}">
                <a16:creationId xmlns:a16="http://schemas.microsoft.com/office/drawing/2014/main" id="{1CD7E7D4-92F4-4947-BC09-A95FAAB6ED73}"/>
              </a:ext>
            </a:extLst>
          </p:cNvPr>
          <p:cNvSpPr>
            <a:spLocks noGrp="1"/>
          </p:cNvSpPr>
          <p:nvPr>
            <p:ph type="body" sz="quarter" idx="21" hasCustomPrompt="1"/>
          </p:nvPr>
        </p:nvSpPr>
        <p:spPr>
          <a:xfrm>
            <a:off x="1995106" y="4755457"/>
            <a:ext cx="2645569" cy="290512"/>
          </a:xfrm>
        </p:spPr>
        <p:txBody>
          <a:bodyPr>
            <a:noAutofit/>
          </a:bodyPr>
          <a:lstStyle>
            <a:lvl1pPr marL="0" indent="0">
              <a:buNone/>
              <a:defRPr sz="1800" b="1"/>
            </a:lvl1pPr>
          </a:lstStyle>
          <a:p>
            <a:pPr lvl="0"/>
            <a:r>
              <a:rPr lang="fr-FR"/>
              <a:t>Titre Calibri 18 pt Bold</a:t>
            </a:r>
          </a:p>
        </p:txBody>
      </p:sp>
      <p:sp>
        <p:nvSpPr>
          <p:cNvPr id="79" name="Espace réservé du texte 4">
            <a:extLst>
              <a:ext uri="{FF2B5EF4-FFF2-40B4-BE49-F238E27FC236}">
                <a16:creationId xmlns:a16="http://schemas.microsoft.com/office/drawing/2014/main" id="{17597B47-1508-4A3D-8F4F-695FD4AC0A02}"/>
              </a:ext>
            </a:extLst>
          </p:cNvPr>
          <p:cNvSpPr>
            <a:spLocks noGrp="1"/>
          </p:cNvSpPr>
          <p:nvPr>
            <p:ph type="body" sz="quarter" idx="22" hasCustomPrompt="1"/>
          </p:nvPr>
        </p:nvSpPr>
        <p:spPr>
          <a:xfrm>
            <a:off x="1994562" y="5095557"/>
            <a:ext cx="2716212" cy="717123"/>
          </a:xfrm>
        </p:spPr>
        <p:txBody>
          <a:bodyPr>
            <a:noAutofit/>
          </a:bodyPr>
          <a:lstStyle>
            <a:lvl1pPr marL="0" indent="0">
              <a:lnSpc>
                <a:spcPct val="100000"/>
              </a:lnSpc>
              <a:spcBef>
                <a:spcPts val="0"/>
              </a:spcBef>
              <a:buNone/>
              <a:defRPr sz="1200"/>
            </a:lvl1pPr>
          </a:lstStyle>
          <a:p>
            <a:pPr lvl="0"/>
            <a:r>
              <a:rPr lang="fr-FR"/>
              <a:t>Légende Calibri 12 pt</a:t>
            </a:r>
          </a:p>
          <a:p>
            <a:pPr lvl="0"/>
            <a:r>
              <a:rPr lang="fr-FR"/>
              <a:t>En lien avec le tiret de la ligne gris temporelle situé en-dessous</a:t>
            </a:r>
          </a:p>
        </p:txBody>
      </p:sp>
      <p:sp>
        <p:nvSpPr>
          <p:cNvPr id="83" name="Espace réservé du texte 2">
            <a:extLst>
              <a:ext uri="{FF2B5EF4-FFF2-40B4-BE49-F238E27FC236}">
                <a16:creationId xmlns:a16="http://schemas.microsoft.com/office/drawing/2014/main" id="{AFA02D0A-DF6F-4D01-BBFF-10B18D5AA859}"/>
              </a:ext>
            </a:extLst>
          </p:cNvPr>
          <p:cNvSpPr>
            <a:spLocks noGrp="1"/>
          </p:cNvSpPr>
          <p:nvPr>
            <p:ph type="body" sz="quarter" idx="23" hasCustomPrompt="1"/>
          </p:nvPr>
        </p:nvSpPr>
        <p:spPr>
          <a:xfrm>
            <a:off x="5223671" y="4421478"/>
            <a:ext cx="2100263" cy="290512"/>
          </a:xfrm>
        </p:spPr>
        <p:txBody>
          <a:bodyPr>
            <a:noAutofit/>
          </a:bodyPr>
          <a:lstStyle>
            <a:lvl1pPr marL="0" indent="0">
              <a:buNone/>
              <a:defRPr sz="1800" b="1"/>
            </a:lvl1pPr>
          </a:lstStyle>
          <a:p>
            <a:pPr lvl="0"/>
            <a:r>
              <a:rPr lang="fr-FR"/>
              <a:t>00/00/00</a:t>
            </a:r>
          </a:p>
        </p:txBody>
      </p:sp>
      <p:sp>
        <p:nvSpPr>
          <p:cNvPr id="84" name="Espace réservé du texte 2">
            <a:extLst>
              <a:ext uri="{FF2B5EF4-FFF2-40B4-BE49-F238E27FC236}">
                <a16:creationId xmlns:a16="http://schemas.microsoft.com/office/drawing/2014/main" id="{8A605544-4CA2-4212-91E0-BE422C775AA2}"/>
              </a:ext>
            </a:extLst>
          </p:cNvPr>
          <p:cNvSpPr>
            <a:spLocks noGrp="1"/>
          </p:cNvSpPr>
          <p:nvPr>
            <p:ph type="body" sz="quarter" idx="24" hasCustomPrompt="1"/>
          </p:nvPr>
        </p:nvSpPr>
        <p:spPr>
          <a:xfrm>
            <a:off x="5223671" y="4755457"/>
            <a:ext cx="2645569" cy="290512"/>
          </a:xfrm>
        </p:spPr>
        <p:txBody>
          <a:bodyPr>
            <a:noAutofit/>
          </a:bodyPr>
          <a:lstStyle>
            <a:lvl1pPr marL="0" indent="0">
              <a:buNone/>
              <a:defRPr sz="1800" b="1"/>
            </a:lvl1pPr>
          </a:lstStyle>
          <a:p>
            <a:pPr lvl="0"/>
            <a:r>
              <a:rPr lang="fr-FR"/>
              <a:t>Titre Calibri 18 pt Bold</a:t>
            </a:r>
          </a:p>
        </p:txBody>
      </p:sp>
      <p:sp>
        <p:nvSpPr>
          <p:cNvPr id="85" name="Espace réservé du texte 4">
            <a:extLst>
              <a:ext uri="{FF2B5EF4-FFF2-40B4-BE49-F238E27FC236}">
                <a16:creationId xmlns:a16="http://schemas.microsoft.com/office/drawing/2014/main" id="{2B88F7EE-E968-485D-B30D-09B9ACD38DA3}"/>
              </a:ext>
            </a:extLst>
          </p:cNvPr>
          <p:cNvSpPr>
            <a:spLocks noGrp="1"/>
          </p:cNvSpPr>
          <p:nvPr>
            <p:ph type="body" sz="quarter" idx="25" hasCustomPrompt="1"/>
          </p:nvPr>
        </p:nvSpPr>
        <p:spPr>
          <a:xfrm>
            <a:off x="5223127" y="5095557"/>
            <a:ext cx="2716212" cy="717123"/>
          </a:xfrm>
        </p:spPr>
        <p:txBody>
          <a:bodyPr>
            <a:noAutofit/>
          </a:bodyPr>
          <a:lstStyle>
            <a:lvl1pPr marL="0" indent="0">
              <a:lnSpc>
                <a:spcPct val="100000"/>
              </a:lnSpc>
              <a:spcBef>
                <a:spcPts val="0"/>
              </a:spcBef>
              <a:buNone/>
              <a:defRPr sz="1200"/>
            </a:lvl1pPr>
          </a:lstStyle>
          <a:p>
            <a:pPr lvl="0"/>
            <a:r>
              <a:rPr lang="fr-FR"/>
              <a:t>Légende Calibri 12 pt</a:t>
            </a:r>
          </a:p>
          <a:p>
            <a:pPr lvl="0"/>
            <a:r>
              <a:rPr lang="fr-FR"/>
              <a:t>En lien avec le tiret de la ligne gris temporelle situé en-dessous</a:t>
            </a:r>
          </a:p>
        </p:txBody>
      </p:sp>
      <p:sp>
        <p:nvSpPr>
          <p:cNvPr id="89" name="Espace réservé du texte 2">
            <a:extLst>
              <a:ext uri="{FF2B5EF4-FFF2-40B4-BE49-F238E27FC236}">
                <a16:creationId xmlns:a16="http://schemas.microsoft.com/office/drawing/2014/main" id="{6CDD13D9-1201-4DA5-BA7D-A2D120F023EF}"/>
              </a:ext>
            </a:extLst>
          </p:cNvPr>
          <p:cNvSpPr>
            <a:spLocks noGrp="1"/>
          </p:cNvSpPr>
          <p:nvPr>
            <p:ph type="body" sz="quarter" idx="26" hasCustomPrompt="1"/>
          </p:nvPr>
        </p:nvSpPr>
        <p:spPr>
          <a:xfrm>
            <a:off x="8452236" y="4421478"/>
            <a:ext cx="2100263" cy="290512"/>
          </a:xfrm>
        </p:spPr>
        <p:txBody>
          <a:bodyPr>
            <a:noAutofit/>
          </a:bodyPr>
          <a:lstStyle>
            <a:lvl1pPr marL="0" indent="0">
              <a:buNone/>
              <a:defRPr sz="1800" b="1"/>
            </a:lvl1pPr>
          </a:lstStyle>
          <a:p>
            <a:pPr lvl="0"/>
            <a:r>
              <a:rPr lang="fr-FR"/>
              <a:t>00/00/00</a:t>
            </a:r>
          </a:p>
        </p:txBody>
      </p:sp>
      <p:sp>
        <p:nvSpPr>
          <p:cNvPr id="90" name="Espace réservé du texte 2">
            <a:extLst>
              <a:ext uri="{FF2B5EF4-FFF2-40B4-BE49-F238E27FC236}">
                <a16:creationId xmlns:a16="http://schemas.microsoft.com/office/drawing/2014/main" id="{8605C944-5B97-4EC5-AD40-9E46849CB74A}"/>
              </a:ext>
            </a:extLst>
          </p:cNvPr>
          <p:cNvSpPr>
            <a:spLocks noGrp="1"/>
          </p:cNvSpPr>
          <p:nvPr>
            <p:ph type="body" sz="quarter" idx="27" hasCustomPrompt="1"/>
          </p:nvPr>
        </p:nvSpPr>
        <p:spPr>
          <a:xfrm>
            <a:off x="8452236" y="4755457"/>
            <a:ext cx="2645569" cy="290512"/>
          </a:xfrm>
        </p:spPr>
        <p:txBody>
          <a:bodyPr>
            <a:noAutofit/>
          </a:bodyPr>
          <a:lstStyle>
            <a:lvl1pPr marL="0" indent="0">
              <a:buNone/>
              <a:defRPr sz="1800" b="1"/>
            </a:lvl1pPr>
          </a:lstStyle>
          <a:p>
            <a:pPr lvl="0"/>
            <a:r>
              <a:rPr lang="fr-FR"/>
              <a:t>Titre Calibri 18 pt Bold</a:t>
            </a:r>
          </a:p>
        </p:txBody>
      </p:sp>
      <p:sp>
        <p:nvSpPr>
          <p:cNvPr id="91" name="Espace réservé du texte 4">
            <a:extLst>
              <a:ext uri="{FF2B5EF4-FFF2-40B4-BE49-F238E27FC236}">
                <a16:creationId xmlns:a16="http://schemas.microsoft.com/office/drawing/2014/main" id="{9A557E9F-7FC4-4BD3-8E88-F1B7C8B9850B}"/>
              </a:ext>
            </a:extLst>
          </p:cNvPr>
          <p:cNvSpPr>
            <a:spLocks noGrp="1"/>
          </p:cNvSpPr>
          <p:nvPr>
            <p:ph type="body" sz="quarter" idx="28" hasCustomPrompt="1"/>
          </p:nvPr>
        </p:nvSpPr>
        <p:spPr>
          <a:xfrm>
            <a:off x="8451692" y="5095557"/>
            <a:ext cx="2716212" cy="717123"/>
          </a:xfrm>
        </p:spPr>
        <p:txBody>
          <a:bodyPr>
            <a:noAutofit/>
          </a:bodyPr>
          <a:lstStyle>
            <a:lvl1pPr marL="0" indent="0">
              <a:lnSpc>
                <a:spcPct val="100000"/>
              </a:lnSpc>
              <a:spcBef>
                <a:spcPts val="0"/>
              </a:spcBef>
              <a:buNone/>
              <a:defRPr sz="1200"/>
            </a:lvl1pPr>
          </a:lstStyle>
          <a:p>
            <a:pPr lvl="0"/>
            <a:r>
              <a:rPr lang="fr-FR"/>
              <a:t>Légende Calibri 12 pt</a:t>
            </a:r>
          </a:p>
          <a:p>
            <a:pPr lvl="0"/>
            <a:r>
              <a:rPr lang="fr-FR"/>
              <a:t>En lien avec le tiret de la ligne gris temporelle situé en-dessous</a:t>
            </a:r>
          </a:p>
        </p:txBody>
      </p:sp>
    </p:spTree>
    <p:extLst>
      <p:ext uri="{BB962C8B-B14F-4D97-AF65-F5344CB8AC3E}">
        <p14:creationId xmlns:p14="http://schemas.microsoft.com/office/powerpoint/2010/main" val="151776903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Graphique">
    <p:spTree>
      <p:nvGrpSpPr>
        <p:cNvPr id="1" name=""/>
        <p:cNvGrpSpPr/>
        <p:nvPr/>
      </p:nvGrpSpPr>
      <p:grpSpPr>
        <a:xfrm>
          <a:off x="0" y="0"/>
          <a:ext cx="0" cy="0"/>
          <a:chOff x="0" y="0"/>
          <a:chExt cx="0" cy="0"/>
        </a:xfrm>
      </p:grpSpPr>
      <p:sp>
        <p:nvSpPr>
          <p:cNvPr id="7" name="Espace réservé du pied de page 4">
            <a:extLst>
              <a:ext uri="{FF2B5EF4-FFF2-40B4-BE49-F238E27FC236}">
                <a16:creationId xmlns:a16="http://schemas.microsoft.com/office/drawing/2014/main" id="{C8A4188B-E928-40A7-A72C-BF3B448FC25C}"/>
              </a:ext>
            </a:extLst>
          </p:cNvPr>
          <p:cNvSpPr>
            <a:spLocks noGrp="1"/>
          </p:cNvSpPr>
          <p:nvPr>
            <p:ph type="ftr" sz="quarter" idx="3"/>
          </p:nvPr>
        </p:nvSpPr>
        <p:spPr>
          <a:xfrm>
            <a:off x="1452412" y="6467077"/>
            <a:ext cx="3304985" cy="263595"/>
          </a:xfrm>
          <a:prstGeom prst="rect">
            <a:avLst/>
          </a:prstGeom>
        </p:spPr>
        <p:txBody>
          <a:bodyPr vert="horz" lIns="91440" tIns="45720" rIns="0" bIns="45720" rtlCol="0" anchor="ctr"/>
          <a:lstStyle>
            <a:lvl1pPr algn="r">
              <a:defRPr sz="1000">
                <a:solidFill>
                  <a:schemeClr val="tx1">
                    <a:tint val="75000"/>
                  </a:schemeClr>
                </a:solidFill>
              </a:defRPr>
            </a:lvl1pPr>
          </a:lstStyle>
          <a:p>
            <a:endParaRPr lang="en-US"/>
          </a:p>
        </p:txBody>
      </p:sp>
      <p:sp>
        <p:nvSpPr>
          <p:cNvPr id="8" name="Espace réservé de la date 3">
            <a:extLst>
              <a:ext uri="{FF2B5EF4-FFF2-40B4-BE49-F238E27FC236}">
                <a16:creationId xmlns:a16="http://schemas.microsoft.com/office/drawing/2014/main" id="{31993816-523E-49E3-B0A4-45F5778466F1}"/>
              </a:ext>
            </a:extLst>
          </p:cNvPr>
          <p:cNvSpPr>
            <a:spLocks noGrp="1"/>
          </p:cNvSpPr>
          <p:nvPr>
            <p:ph type="dt" sz="half" idx="2"/>
          </p:nvPr>
        </p:nvSpPr>
        <p:spPr>
          <a:xfrm>
            <a:off x="686697" y="6467077"/>
            <a:ext cx="762540" cy="263595"/>
          </a:xfrm>
          <a:prstGeom prst="rect">
            <a:avLst/>
          </a:prstGeom>
        </p:spPr>
        <p:txBody>
          <a:bodyPr lIns="36000"/>
          <a:lstStyle>
            <a:lvl1pPr algn="r">
              <a:defRPr sz="1000">
                <a:solidFill>
                  <a:schemeClr val="bg1">
                    <a:lumMod val="65000"/>
                  </a:schemeClr>
                </a:solidFill>
              </a:defRPr>
            </a:lvl1pPr>
          </a:lstStyle>
          <a:p>
            <a:fld id="{75E5647D-03C9-4CF4-A2E4-5BCA57CCD1DE}" type="datetime1">
              <a:rPr lang="en-US" smtClean="0"/>
              <a:t>9/30/2022</a:t>
            </a:fld>
            <a:endParaRPr lang="en-US"/>
          </a:p>
        </p:txBody>
      </p:sp>
      <p:sp>
        <p:nvSpPr>
          <p:cNvPr id="9" name="Espace réservé du numéro de diapositive 5">
            <a:extLst>
              <a:ext uri="{FF2B5EF4-FFF2-40B4-BE49-F238E27FC236}">
                <a16:creationId xmlns:a16="http://schemas.microsoft.com/office/drawing/2014/main" id="{AFC8C875-1391-49D9-9CDE-5CD3E682D22E}"/>
              </a:ext>
            </a:extLst>
          </p:cNvPr>
          <p:cNvSpPr>
            <a:spLocks noGrp="1"/>
          </p:cNvSpPr>
          <p:nvPr>
            <p:ph type="sldNum" sz="quarter" idx="4"/>
          </p:nvPr>
        </p:nvSpPr>
        <p:spPr>
          <a:xfrm>
            <a:off x="85332" y="6374485"/>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EFBA2664-5196-4151-AC24-B3A59F2A8492}" type="slidenum">
              <a:rPr lang="en-US" smtClean="0"/>
              <a:t>‹N°›</a:t>
            </a:fld>
            <a:endParaRPr lang="en-US"/>
          </a:p>
        </p:txBody>
      </p:sp>
      <p:sp>
        <p:nvSpPr>
          <p:cNvPr id="35" name="Espace réservé du graphique 4">
            <a:extLst>
              <a:ext uri="{FF2B5EF4-FFF2-40B4-BE49-F238E27FC236}">
                <a16:creationId xmlns:a16="http://schemas.microsoft.com/office/drawing/2014/main" id="{64AE0470-CDF3-4817-985C-1C8B96F0F6C6}"/>
              </a:ext>
            </a:extLst>
          </p:cNvPr>
          <p:cNvSpPr>
            <a:spLocks noGrp="1"/>
          </p:cNvSpPr>
          <p:nvPr>
            <p:ph type="chart" sz="quarter" idx="11" hasCustomPrompt="1"/>
          </p:nvPr>
        </p:nvSpPr>
        <p:spPr>
          <a:xfrm>
            <a:off x="447131" y="1261914"/>
            <a:ext cx="7882482" cy="5010029"/>
          </a:xfrm>
        </p:spPr>
        <p:txBody>
          <a:bodyPr anchor="ctr"/>
          <a:lstStyle>
            <a:lvl1pPr marL="0" indent="0" algn="ctr">
              <a:buNone/>
              <a:defRPr/>
            </a:lvl1pPr>
          </a:lstStyle>
          <a:p>
            <a:r>
              <a:rPr lang="fr-FR"/>
              <a:t>Insérer un graphique</a:t>
            </a:r>
          </a:p>
        </p:txBody>
      </p:sp>
      <p:sp>
        <p:nvSpPr>
          <p:cNvPr id="40" name="Espace réservé du texte 9">
            <a:extLst>
              <a:ext uri="{FF2B5EF4-FFF2-40B4-BE49-F238E27FC236}">
                <a16:creationId xmlns:a16="http://schemas.microsoft.com/office/drawing/2014/main" id="{8875C898-323A-491B-87E1-3927828A617A}"/>
              </a:ext>
            </a:extLst>
          </p:cNvPr>
          <p:cNvSpPr>
            <a:spLocks noGrp="1"/>
          </p:cNvSpPr>
          <p:nvPr>
            <p:ph type="body" sz="quarter" idx="12" hasCustomPrompt="1"/>
          </p:nvPr>
        </p:nvSpPr>
        <p:spPr>
          <a:xfrm>
            <a:off x="8565355" y="1995281"/>
            <a:ext cx="3171825" cy="971586"/>
          </a:xfrm>
        </p:spPr>
        <p:txBody>
          <a:bodyPr>
            <a:noAutofit/>
          </a:bodyPr>
          <a:lstStyle>
            <a:lvl1pPr marL="0" indent="0">
              <a:buNone/>
              <a:defRPr sz="3200" b="1">
                <a:solidFill>
                  <a:schemeClr val="accent1"/>
                </a:solidFill>
              </a:defRPr>
            </a:lvl1pPr>
          </a:lstStyle>
          <a:p>
            <a:pPr lvl="0"/>
            <a:r>
              <a:rPr lang="fr-FR"/>
              <a:t>Titre du graphique</a:t>
            </a:r>
          </a:p>
        </p:txBody>
      </p:sp>
      <p:sp>
        <p:nvSpPr>
          <p:cNvPr id="41" name="Espace réservé du texte 11">
            <a:extLst>
              <a:ext uri="{FF2B5EF4-FFF2-40B4-BE49-F238E27FC236}">
                <a16:creationId xmlns:a16="http://schemas.microsoft.com/office/drawing/2014/main" id="{0B424686-5D38-45B7-A895-AD9E22CAA47F}"/>
              </a:ext>
            </a:extLst>
          </p:cNvPr>
          <p:cNvSpPr>
            <a:spLocks noGrp="1"/>
          </p:cNvSpPr>
          <p:nvPr>
            <p:ph type="body" sz="quarter" idx="13" hasCustomPrompt="1"/>
          </p:nvPr>
        </p:nvSpPr>
        <p:spPr>
          <a:xfrm>
            <a:off x="8565355" y="3033735"/>
            <a:ext cx="3179514" cy="3238208"/>
          </a:xfrm>
        </p:spPr>
        <p:txBody>
          <a:bodyPr>
            <a:noAutofit/>
          </a:bodyPr>
          <a:lstStyle>
            <a:lvl1pPr marL="0" indent="0">
              <a:lnSpc>
                <a:spcPct val="150000"/>
              </a:lnSpc>
              <a:spcBef>
                <a:spcPts val="0"/>
              </a:spcBef>
              <a:buNone/>
              <a:defRPr sz="1600"/>
            </a:lvl1pPr>
          </a:lstStyle>
          <a:p>
            <a:pPr lvl="0"/>
            <a:r>
              <a:rPr lang="fr-FR"/>
              <a:t>Les couleurs du graphique peuvent être un assortiment des 3 couleurs complémentaires (ou dégradé si nécessaire).</a:t>
            </a:r>
          </a:p>
        </p:txBody>
      </p:sp>
      <p:sp>
        <p:nvSpPr>
          <p:cNvPr id="42" name="Espace réservé du texte 17">
            <a:extLst>
              <a:ext uri="{FF2B5EF4-FFF2-40B4-BE49-F238E27FC236}">
                <a16:creationId xmlns:a16="http://schemas.microsoft.com/office/drawing/2014/main" id="{19E11BFB-79FF-442D-A35E-52E6A3429BED}"/>
              </a:ext>
            </a:extLst>
          </p:cNvPr>
          <p:cNvSpPr>
            <a:spLocks noGrp="1"/>
          </p:cNvSpPr>
          <p:nvPr>
            <p:ph type="body" sz="quarter" idx="10" hasCustomPrompt="1"/>
          </p:nvPr>
        </p:nvSpPr>
        <p:spPr>
          <a:xfrm>
            <a:off x="447131" y="322001"/>
            <a:ext cx="11290050" cy="600075"/>
          </a:xfrm>
        </p:spPr>
        <p:txBody>
          <a:bodyPr>
            <a:noAutofit/>
          </a:bodyPr>
          <a:lstStyle>
            <a:lvl1pPr marL="0" indent="0">
              <a:buNone/>
              <a:defRPr sz="4400" b="1">
                <a:solidFill>
                  <a:schemeClr val="accent1"/>
                </a:solidFill>
              </a:defRPr>
            </a:lvl1pPr>
          </a:lstStyle>
          <a:p>
            <a:pPr lvl="0"/>
            <a:r>
              <a:rPr lang="fr-FR"/>
              <a:t>Graphique</a:t>
            </a:r>
          </a:p>
        </p:txBody>
      </p:sp>
    </p:spTree>
    <p:extLst>
      <p:ext uri="{BB962C8B-B14F-4D97-AF65-F5344CB8AC3E}">
        <p14:creationId xmlns:p14="http://schemas.microsoft.com/office/powerpoint/2010/main" val="371004126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Tableau">
    <p:spTree>
      <p:nvGrpSpPr>
        <p:cNvPr id="1" name=""/>
        <p:cNvGrpSpPr/>
        <p:nvPr/>
      </p:nvGrpSpPr>
      <p:grpSpPr>
        <a:xfrm>
          <a:off x="0" y="0"/>
          <a:ext cx="0" cy="0"/>
          <a:chOff x="0" y="0"/>
          <a:chExt cx="0" cy="0"/>
        </a:xfrm>
      </p:grpSpPr>
      <p:sp>
        <p:nvSpPr>
          <p:cNvPr id="7" name="Espace réservé du pied de page 4">
            <a:extLst>
              <a:ext uri="{FF2B5EF4-FFF2-40B4-BE49-F238E27FC236}">
                <a16:creationId xmlns:a16="http://schemas.microsoft.com/office/drawing/2014/main" id="{C8A4188B-E928-40A7-A72C-BF3B448FC25C}"/>
              </a:ext>
            </a:extLst>
          </p:cNvPr>
          <p:cNvSpPr>
            <a:spLocks noGrp="1"/>
          </p:cNvSpPr>
          <p:nvPr>
            <p:ph type="ftr" sz="quarter" idx="3"/>
          </p:nvPr>
        </p:nvSpPr>
        <p:spPr>
          <a:xfrm>
            <a:off x="1452412" y="6467077"/>
            <a:ext cx="3304985" cy="263595"/>
          </a:xfrm>
          <a:prstGeom prst="rect">
            <a:avLst/>
          </a:prstGeom>
        </p:spPr>
        <p:txBody>
          <a:bodyPr vert="horz" lIns="91440" tIns="45720" rIns="0" bIns="45720" rtlCol="0" anchor="ctr"/>
          <a:lstStyle>
            <a:lvl1pPr algn="r">
              <a:defRPr sz="1000">
                <a:solidFill>
                  <a:schemeClr val="tx1">
                    <a:tint val="75000"/>
                  </a:schemeClr>
                </a:solidFill>
              </a:defRPr>
            </a:lvl1pPr>
          </a:lstStyle>
          <a:p>
            <a:endParaRPr lang="en-US"/>
          </a:p>
        </p:txBody>
      </p:sp>
      <p:sp>
        <p:nvSpPr>
          <p:cNvPr id="8" name="Espace réservé de la date 3">
            <a:extLst>
              <a:ext uri="{FF2B5EF4-FFF2-40B4-BE49-F238E27FC236}">
                <a16:creationId xmlns:a16="http://schemas.microsoft.com/office/drawing/2014/main" id="{31993816-523E-49E3-B0A4-45F5778466F1}"/>
              </a:ext>
            </a:extLst>
          </p:cNvPr>
          <p:cNvSpPr>
            <a:spLocks noGrp="1"/>
          </p:cNvSpPr>
          <p:nvPr>
            <p:ph type="dt" sz="half" idx="2"/>
          </p:nvPr>
        </p:nvSpPr>
        <p:spPr>
          <a:xfrm>
            <a:off x="686697" y="6467077"/>
            <a:ext cx="762540" cy="263595"/>
          </a:xfrm>
          <a:prstGeom prst="rect">
            <a:avLst/>
          </a:prstGeom>
        </p:spPr>
        <p:txBody>
          <a:bodyPr lIns="36000"/>
          <a:lstStyle>
            <a:lvl1pPr algn="r">
              <a:defRPr sz="1000">
                <a:solidFill>
                  <a:schemeClr val="bg1">
                    <a:lumMod val="65000"/>
                  </a:schemeClr>
                </a:solidFill>
              </a:defRPr>
            </a:lvl1pPr>
          </a:lstStyle>
          <a:p>
            <a:fld id="{9B325F48-B1C0-4178-8550-50DBAE40719F}" type="datetime1">
              <a:rPr lang="en-US" smtClean="0"/>
              <a:t>9/30/2022</a:t>
            </a:fld>
            <a:endParaRPr lang="en-US"/>
          </a:p>
        </p:txBody>
      </p:sp>
      <p:sp>
        <p:nvSpPr>
          <p:cNvPr id="9" name="Espace réservé du numéro de diapositive 5">
            <a:extLst>
              <a:ext uri="{FF2B5EF4-FFF2-40B4-BE49-F238E27FC236}">
                <a16:creationId xmlns:a16="http://schemas.microsoft.com/office/drawing/2014/main" id="{AFC8C875-1391-49D9-9CDE-5CD3E682D22E}"/>
              </a:ext>
            </a:extLst>
          </p:cNvPr>
          <p:cNvSpPr>
            <a:spLocks noGrp="1"/>
          </p:cNvSpPr>
          <p:nvPr>
            <p:ph type="sldNum" sz="quarter" idx="4"/>
          </p:nvPr>
        </p:nvSpPr>
        <p:spPr>
          <a:xfrm>
            <a:off x="85332" y="6374485"/>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EFBA2664-5196-4151-AC24-B3A59F2A8492}" type="slidenum">
              <a:rPr lang="en-US" smtClean="0"/>
              <a:t>‹N°›</a:t>
            </a:fld>
            <a:endParaRPr lang="en-US"/>
          </a:p>
        </p:txBody>
      </p:sp>
      <p:sp>
        <p:nvSpPr>
          <p:cNvPr id="42" name="Espace réservé du texte 17">
            <a:extLst>
              <a:ext uri="{FF2B5EF4-FFF2-40B4-BE49-F238E27FC236}">
                <a16:creationId xmlns:a16="http://schemas.microsoft.com/office/drawing/2014/main" id="{19E11BFB-79FF-442D-A35E-52E6A3429BED}"/>
              </a:ext>
            </a:extLst>
          </p:cNvPr>
          <p:cNvSpPr>
            <a:spLocks noGrp="1"/>
          </p:cNvSpPr>
          <p:nvPr>
            <p:ph type="body" sz="quarter" idx="10" hasCustomPrompt="1"/>
          </p:nvPr>
        </p:nvSpPr>
        <p:spPr>
          <a:xfrm>
            <a:off x="447131" y="322001"/>
            <a:ext cx="11290050" cy="600075"/>
          </a:xfrm>
        </p:spPr>
        <p:txBody>
          <a:bodyPr>
            <a:noAutofit/>
          </a:bodyPr>
          <a:lstStyle>
            <a:lvl1pPr marL="0" indent="0">
              <a:buNone/>
              <a:defRPr sz="4400" b="1">
                <a:solidFill>
                  <a:schemeClr val="accent1"/>
                </a:solidFill>
              </a:defRPr>
            </a:lvl1pPr>
          </a:lstStyle>
          <a:p>
            <a:pPr lvl="0"/>
            <a:r>
              <a:rPr lang="fr-FR"/>
              <a:t>Tableau</a:t>
            </a:r>
          </a:p>
        </p:txBody>
      </p:sp>
      <p:sp>
        <p:nvSpPr>
          <p:cNvPr id="11" name="Espace réservé du tableau 2">
            <a:extLst>
              <a:ext uri="{FF2B5EF4-FFF2-40B4-BE49-F238E27FC236}">
                <a16:creationId xmlns:a16="http://schemas.microsoft.com/office/drawing/2014/main" id="{3DCC89E5-F14B-4494-945C-650BC7E622B7}"/>
              </a:ext>
            </a:extLst>
          </p:cNvPr>
          <p:cNvSpPr>
            <a:spLocks noGrp="1"/>
          </p:cNvSpPr>
          <p:nvPr>
            <p:ph type="tbl" sz="quarter" idx="14" hasCustomPrompt="1"/>
          </p:nvPr>
        </p:nvSpPr>
        <p:spPr>
          <a:xfrm>
            <a:off x="454819" y="1261120"/>
            <a:ext cx="11290049" cy="5010029"/>
          </a:xfrm>
        </p:spPr>
        <p:txBody>
          <a:bodyPr anchor="ctr"/>
          <a:lstStyle>
            <a:lvl1pPr marL="0" indent="0" algn="ctr">
              <a:buNone/>
              <a:defRPr/>
            </a:lvl1pPr>
          </a:lstStyle>
          <a:p>
            <a:r>
              <a:rPr lang="fr-FR"/>
              <a:t>Insérer un tableau</a:t>
            </a:r>
          </a:p>
        </p:txBody>
      </p:sp>
    </p:spTree>
    <p:extLst>
      <p:ext uri="{BB962C8B-B14F-4D97-AF65-F5344CB8AC3E}">
        <p14:creationId xmlns:p14="http://schemas.microsoft.com/office/powerpoint/2010/main" val="244410705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Fin">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1D52C9CF-82E1-47E9-A095-D5F655BDE897}"/>
              </a:ext>
            </a:extLst>
          </p:cNvPr>
          <p:cNvSpPr/>
          <p:nvPr/>
        </p:nvSpPr>
        <p:spPr>
          <a:xfrm>
            <a:off x="0" y="-8466"/>
            <a:ext cx="12192000" cy="68664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4" name="Groupe 13">
            <a:extLst>
              <a:ext uri="{FF2B5EF4-FFF2-40B4-BE49-F238E27FC236}">
                <a16:creationId xmlns:a16="http://schemas.microsoft.com/office/drawing/2014/main" id="{D13961D3-D563-4075-A344-55DDEAF736AB}"/>
              </a:ext>
            </a:extLst>
          </p:cNvPr>
          <p:cNvGrpSpPr/>
          <p:nvPr/>
        </p:nvGrpSpPr>
        <p:grpSpPr>
          <a:xfrm>
            <a:off x="4418681" y="-8466"/>
            <a:ext cx="3358493" cy="139603"/>
            <a:chOff x="4016504" y="-3045"/>
            <a:chExt cx="3358493" cy="255892"/>
          </a:xfrm>
        </p:grpSpPr>
        <p:sp>
          <p:nvSpPr>
            <p:cNvPr id="15" name="Rectangle 14">
              <a:extLst>
                <a:ext uri="{FF2B5EF4-FFF2-40B4-BE49-F238E27FC236}">
                  <a16:creationId xmlns:a16="http://schemas.microsoft.com/office/drawing/2014/main" id="{75873A72-2976-423D-BA54-26DFBB2A957A}"/>
                </a:ext>
              </a:extLst>
            </p:cNvPr>
            <p:cNvSpPr/>
            <p:nvPr/>
          </p:nvSpPr>
          <p:spPr>
            <a:xfrm rot="16200000">
              <a:off x="4428559" y="-415098"/>
              <a:ext cx="255890" cy="1080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a:extLst>
                <a:ext uri="{FF2B5EF4-FFF2-40B4-BE49-F238E27FC236}">
                  <a16:creationId xmlns:a16="http://schemas.microsoft.com/office/drawing/2014/main" id="{E1FDE0B8-944F-45CF-B0AB-170BF70F69E7}"/>
                </a:ext>
              </a:extLst>
            </p:cNvPr>
            <p:cNvSpPr/>
            <p:nvPr/>
          </p:nvSpPr>
          <p:spPr>
            <a:xfrm rot="16200000">
              <a:off x="5567804" y="-415099"/>
              <a:ext cx="255892" cy="108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a:extLst>
                <a:ext uri="{FF2B5EF4-FFF2-40B4-BE49-F238E27FC236}">
                  <a16:creationId xmlns:a16="http://schemas.microsoft.com/office/drawing/2014/main" id="{330EE1E7-47BB-489C-9C83-93F173C56419}"/>
                </a:ext>
              </a:extLst>
            </p:cNvPr>
            <p:cNvSpPr/>
            <p:nvPr/>
          </p:nvSpPr>
          <p:spPr>
            <a:xfrm rot="16200000">
              <a:off x="6707052" y="-415100"/>
              <a:ext cx="255890" cy="108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9" name="Espace réservé du texte 3">
            <a:extLst>
              <a:ext uri="{FF2B5EF4-FFF2-40B4-BE49-F238E27FC236}">
                <a16:creationId xmlns:a16="http://schemas.microsoft.com/office/drawing/2014/main" id="{259852C1-2818-4408-808C-B05C9C720A71}"/>
              </a:ext>
            </a:extLst>
          </p:cNvPr>
          <p:cNvSpPr>
            <a:spLocks noGrp="1"/>
          </p:cNvSpPr>
          <p:nvPr>
            <p:ph type="body" sz="quarter" idx="10" hasCustomPrompt="1"/>
          </p:nvPr>
        </p:nvSpPr>
        <p:spPr>
          <a:xfrm>
            <a:off x="1882157" y="5123432"/>
            <a:ext cx="8427686" cy="341632"/>
          </a:xfrm>
        </p:spPr>
        <p:txBody>
          <a:bodyPr wrap="square">
            <a:spAutoFit/>
          </a:bodyPr>
          <a:lstStyle>
            <a:lvl1pPr marL="0" indent="0" algn="ctr">
              <a:buNone/>
              <a:defRPr sz="1800" b="1"/>
            </a:lvl1pPr>
          </a:lstStyle>
          <a:p>
            <a:pPr lvl="0"/>
            <a:r>
              <a:rPr lang="fr-FR"/>
              <a:t>Département émetteur</a:t>
            </a:r>
          </a:p>
        </p:txBody>
      </p:sp>
      <p:sp>
        <p:nvSpPr>
          <p:cNvPr id="20" name="Espace réservé du texte 3">
            <a:extLst>
              <a:ext uri="{FF2B5EF4-FFF2-40B4-BE49-F238E27FC236}">
                <a16:creationId xmlns:a16="http://schemas.microsoft.com/office/drawing/2014/main" id="{2594499F-1147-45CE-8018-E7C572846584}"/>
              </a:ext>
            </a:extLst>
          </p:cNvPr>
          <p:cNvSpPr>
            <a:spLocks noGrp="1"/>
          </p:cNvSpPr>
          <p:nvPr>
            <p:ph type="body" sz="quarter" idx="11" hasCustomPrompt="1"/>
          </p:nvPr>
        </p:nvSpPr>
        <p:spPr>
          <a:xfrm>
            <a:off x="1882157" y="5477238"/>
            <a:ext cx="8427686" cy="341632"/>
          </a:xfrm>
        </p:spPr>
        <p:txBody>
          <a:bodyPr wrap="square">
            <a:spAutoFit/>
          </a:bodyPr>
          <a:lstStyle>
            <a:lvl1pPr marL="0" indent="0" algn="ctr">
              <a:buNone/>
              <a:defRPr sz="1800" b="0">
                <a:solidFill>
                  <a:srgbClr val="FF0000"/>
                </a:solidFill>
              </a:defRPr>
            </a:lvl1pPr>
          </a:lstStyle>
          <a:p>
            <a:pPr lvl="0"/>
            <a:r>
              <a:rPr lang="fr-FR"/>
              <a:t>Contact : Prénom NOM 00 00 00 00 00 </a:t>
            </a:r>
          </a:p>
        </p:txBody>
      </p:sp>
      <p:sp>
        <p:nvSpPr>
          <p:cNvPr id="22" name="Espace réservé du texte 3">
            <a:extLst>
              <a:ext uri="{FF2B5EF4-FFF2-40B4-BE49-F238E27FC236}">
                <a16:creationId xmlns:a16="http://schemas.microsoft.com/office/drawing/2014/main" id="{0CECB3CA-EBFD-43F9-A487-462B191CB678}"/>
              </a:ext>
            </a:extLst>
          </p:cNvPr>
          <p:cNvSpPr>
            <a:spLocks noGrp="1"/>
          </p:cNvSpPr>
          <p:nvPr>
            <p:ph type="body" sz="quarter" idx="12" hasCustomPrompt="1"/>
          </p:nvPr>
        </p:nvSpPr>
        <p:spPr>
          <a:xfrm>
            <a:off x="1882157" y="5828139"/>
            <a:ext cx="8427686" cy="341632"/>
          </a:xfrm>
        </p:spPr>
        <p:txBody>
          <a:bodyPr wrap="square">
            <a:spAutoFit/>
          </a:bodyPr>
          <a:lstStyle>
            <a:lvl1pPr marL="0" indent="0" algn="ctr">
              <a:buNone/>
              <a:defRPr sz="1800" b="0">
                <a:solidFill>
                  <a:schemeClr val="tx1"/>
                </a:solidFill>
              </a:defRPr>
            </a:lvl1pPr>
          </a:lstStyle>
          <a:p>
            <a:pPr lvl="0"/>
            <a:r>
              <a:rPr lang="fr-FR"/>
              <a:t>nom.prenom@ecuvie.caisse-epargne.fr</a:t>
            </a:r>
          </a:p>
        </p:txBody>
      </p:sp>
      <p:pic>
        <p:nvPicPr>
          <p:cNvPr id="21" name="Image 20">
            <a:extLst>
              <a:ext uri="{FF2B5EF4-FFF2-40B4-BE49-F238E27FC236}">
                <a16:creationId xmlns:a16="http://schemas.microsoft.com/office/drawing/2014/main" id="{9470CD42-09F9-4E22-8857-55B1F3975B16}"/>
              </a:ext>
            </a:extLst>
          </p:cNvPr>
          <p:cNvPicPr>
            <a:picLocks noChangeAspect="1"/>
          </p:cNvPicPr>
          <p:nvPr/>
        </p:nvPicPr>
        <p:blipFill>
          <a:blip r:embed="rId2"/>
          <a:stretch>
            <a:fillRect/>
          </a:stretch>
        </p:blipFill>
        <p:spPr>
          <a:xfrm>
            <a:off x="1837262" y="2903142"/>
            <a:ext cx="8517475" cy="1378577"/>
          </a:xfrm>
          <a:prstGeom prst="rect">
            <a:avLst/>
          </a:prstGeom>
        </p:spPr>
      </p:pic>
    </p:spTree>
    <p:extLst>
      <p:ext uri="{BB962C8B-B14F-4D97-AF65-F5344CB8AC3E}">
        <p14:creationId xmlns:p14="http://schemas.microsoft.com/office/powerpoint/2010/main" val="151751742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CB5F106-7E38-425D-AA3D-05C92F7E681F}"/>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615A83DE-F798-413C-818B-8189C536A49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B5BC8B85-0A48-4FF2-9A19-CBA8A6013E5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u pied de page 4">
            <a:extLst>
              <a:ext uri="{FF2B5EF4-FFF2-40B4-BE49-F238E27FC236}">
                <a16:creationId xmlns:a16="http://schemas.microsoft.com/office/drawing/2014/main" id="{ADFAD217-F23D-4526-8EB9-75900417438B}"/>
              </a:ext>
            </a:extLst>
          </p:cNvPr>
          <p:cNvSpPr>
            <a:spLocks noGrp="1"/>
          </p:cNvSpPr>
          <p:nvPr>
            <p:ph type="ftr" sz="quarter" idx="10"/>
          </p:nvPr>
        </p:nvSpPr>
        <p:spPr/>
        <p:txBody>
          <a:bodyPr/>
          <a:lstStyle/>
          <a:p>
            <a:endParaRPr lang="en-US"/>
          </a:p>
        </p:txBody>
      </p:sp>
      <p:sp>
        <p:nvSpPr>
          <p:cNvPr id="6" name="Espace réservé de la date 5">
            <a:extLst>
              <a:ext uri="{FF2B5EF4-FFF2-40B4-BE49-F238E27FC236}">
                <a16:creationId xmlns:a16="http://schemas.microsoft.com/office/drawing/2014/main" id="{9322C26F-8277-4F32-A248-1BB6B26CCE2F}"/>
              </a:ext>
            </a:extLst>
          </p:cNvPr>
          <p:cNvSpPr>
            <a:spLocks noGrp="1"/>
          </p:cNvSpPr>
          <p:nvPr>
            <p:ph type="dt" sz="half" idx="11"/>
          </p:nvPr>
        </p:nvSpPr>
        <p:spPr/>
        <p:txBody>
          <a:bodyPr/>
          <a:lstStyle/>
          <a:p>
            <a:fld id="{EB6E8C77-C7A9-45AD-ADAD-C4E147F4B888}" type="datetime1">
              <a:rPr lang="en-US" smtClean="0"/>
              <a:t>9/30/2022</a:t>
            </a:fld>
            <a:endParaRPr lang="en-US"/>
          </a:p>
        </p:txBody>
      </p:sp>
      <p:sp>
        <p:nvSpPr>
          <p:cNvPr id="7" name="Espace réservé du numéro de diapositive 6">
            <a:extLst>
              <a:ext uri="{FF2B5EF4-FFF2-40B4-BE49-F238E27FC236}">
                <a16:creationId xmlns:a16="http://schemas.microsoft.com/office/drawing/2014/main" id="{08B70398-C8E2-4D29-B96E-66B1F3736924}"/>
              </a:ext>
            </a:extLst>
          </p:cNvPr>
          <p:cNvSpPr>
            <a:spLocks noGrp="1"/>
          </p:cNvSpPr>
          <p:nvPr>
            <p:ph type="sldNum" sz="quarter" idx="12"/>
          </p:nvPr>
        </p:nvSpPr>
        <p:spPr/>
        <p:txBody>
          <a:bodyPr/>
          <a:lstStyle/>
          <a:p>
            <a:fld id="{EFBA2664-5196-4151-AC24-B3A59F2A8492}" type="slidenum">
              <a:rPr lang="en-US" smtClean="0"/>
              <a:t>‹N°›</a:t>
            </a:fld>
            <a:endParaRPr lang="en-US"/>
          </a:p>
        </p:txBody>
      </p:sp>
    </p:spTree>
    <p:extLst>
      <p:ext uri="{BB962C8B-B14F-4D97-AF65-F5344CB8AC3E}">
        <p14:creationId xmlns:p14="http://schemas.microsoft.com/office/powerpoint/2010/main" val="314319426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6B3D05B-65CB-434C-810B-11C84F4EFF6C}"/>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1813E126-1394-4E05-92BE-576E8B8AED7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7067DFF8-80DB-4937-B1E5-2E7D32C3FDD7}"/>
              </a:ext>
            </a:extLst>
          </p:cNvPr>
          <p:cNvSpPr>
            <a:spLocks noGrp="1"/>
          </p:cNvSpPr>
          <p:nvPr>
            <p:ph type="dt" sz="half" idx="10"/>
          </p:nvPr>
        </p:nvSpPr>
        <p:spPr/>
        <p:txBody>
          <a:bodyPr/>
          <a:lstStyle>
            <a:lvl1pPr>
              <a:defRPr/>
            </a:lvl1pPr>
          </a:lstStyle>
          <a:p>
            <a:endParaRPr lang="fr-FR" altLang="fr-FR"/>
          </a:p>
        </p:txBody>
      </p:sp>
      <p:sp>
        <p:nvSpPr>
          <p:cNvPr id="5" name="Espace réservé du pied de page 4">
            <a:extLst>
              <a:ext uri="{FF2B5EF4-FFF2-40B4-BE49-F238E27FC236}">
                <a16:creationId xmlns:a16="http://schemas.microsoft.com/office/drawing/2014/main" id="{BEA071D4-00B9-4CD9-B510-AF712E3075CE}"/>
              </a:ext>
            </a:extLst>
          </p:cNvPr>
          <p:cNvSpPr>
            <a:spLocks noGrp="1"/>
          </p:cNvSpPr>
          <p:nvPr>
            <p:ph type="ftr" sz="quarter" idx="11"/>
          </p:nvPr>
        </p:nvSpPr>
        <p:spPr/>
        <p:txBody>
          <a:bodyPr/>
          <a:lstStyle>
            <a:lvl1pPr>
              <a:defRPr/>
            </a:lvl1pPr>
          </a:lstStyle>
          <a:p>
            <a:endParaRPr lang="fr-FR" altLang="fr-FR"/>
          </a:p>
        </p:txBody>
      </p:sp>
      <p:sp>
        <p:nvSpPr>
          <p:cNvPr id="6" name="Espace réservé du numéro de diapositive 5">
            <a:extLst>
              <a:ext uri="{FF2B5EF4-FFF2-40B4-BE49-F238E27FC236}">
                <a16:creationId xmlns:a16="http://schemas.microsoft.com/office/drawing/2014/main" id="{3D86A484-DB23-4BD8-9E4F-160C8F17BF1F}"/>
              </a:ext>
            </a:extLst>
          </p:cNvPr>
          <p:cNvSpPr>
            <a:spLocks noGrp="1"/>
          </p:cNvSpPr>
          <p:nvPr>
            <p:ph type="sldNum" sz="quarter" idx="12"/>
          </p:nvPr>
        </p:nvSpPr>
        <p:spPr/>
        <p:txBody>
          <a:bodyPr/>
          <a:lstStyle>
            <a:lvl1pPr>
              <a:defRPr/>
            </a:lvl1pPr>
          </a:lstStyle>
          <a:p>
            <a:fld id="{0E568382-40E1-463D-9DE4-8FBA8E20CC6C}" type="slidenum">
              <a:rPr lang="fr-FR" altLang="fr-FR"/>
              <a:pPr/>
              <a:t>‹N°›</a:t>
            </a:fld>
            <a:endParaRPr lang="fr-FR" altLang="fr-FR"/>
          </a:p>
        </p:txBody>
      </p:sp>
    </p:spTree>
    <p:extLst>
      <p:ext uri="{BB962C8B-B14F-4D97-AF65-F5344CB8AC3E}">
        <p14:creationId xmlns:p14="http://schemas.microsoft.com/office/powerpoint/2010/main" val="357302153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D1_Page-1">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523200" y="299452"/>
            <a:ext cx="11102400" cy="583200"/>
          </a:xfrm>
          <a:prstGeom prst="rect">
            <a:avLst/>
          </a:prstGeom>
        </p:spPr>
        <p:txBody>
          <a:bodyPr vert="horz" anchor="ctr" anchorCtr="0"/>
          <a:lstStyle>
            <a:lvl1pPr algn="l">
              <a:defRPr sz="4267">
                <a:solidFill>
                  <a:srgbClr val="E3000B"/>
                </a:solidFill>
              </a:defRPr>
            </a:lvl1pPr>
          </a:lstStyle>
          <a:p>
            <a:r>
              <a:rPr lang="fr-FR"/>
              <a:t>Cliquez et modifiez le titre</a:t>
            </a:r>
          </a:p>
        </p:txBody>
      </p:sp>
      <p:sp>
        <p:nvSpPr>
          <p:cNvPr id="5" name="Espace réservé de la date 3">
            <a:extLst>
              <a:ext uri="{FF2B5EF4-FFF2-40B4-BE49-F238E27FC236}">
                <a16:creationId xmlns:a16="http://schemas.microsoft.com/office/drawing/2014/main" id="{7C31F5ED-8E73-0845-AFD9-9773A4D9B954}"/>
              </a:ext>
            </a:extLst>
          </p:cNvPr>
          <p:cNvSpPr>
            <a:spLocks noGrp="1"/>
          </p:cNvSpPr>
          <p:nvPr>
            <p:ph type="dt" sz="half" idx="2"/>
          </p:nvPr>
        </p:nvSpPr>
        <p:spPr>
          <a:xfrm>
            <a:off x="8839819" y="6132644"/>
            <a:ext cx="2278517" cy="365125"/>
          </a:xfrm>
          <a:prstGeom prst="rect">
            <a:avLst/>
          </a:prstGeom>
        </p:spPr>
        <p:txBody>
          <a:bodyPr vert="horz" lIns="91440" tIns="45720" rIns="91440" bIns="45720" rtlCol="0" anchor="ctr"/>
          <a:lstStyle>
            <a:lvl1pPr algn="r">
              <a:defRPr sz="1600">
                <a:solidFill>
                  <a:schemeClr val="bg1">
                    <a:lumMod val="65000"/>
                  </a:schemeClr>
                </a:solidFill>
              </a:defRPr>
            </a:lvl1pPr>
          </a:lstStyle>
          <a:p>
            <a:r>
              <a:rPr lang="en-US"/>
              <a:t>JJ/MM/AA</a:t>
            </a:r>
          </a:p>
        </p:txBody>
      </p:sp>
      <p:sp>
        <p:nvSpPr>
          <p:cNvPr id="6" name="Espace réservé du pied de page 2">
            <a:extLst>
              <a:ext uri="{FF2B5EF4-FFF2-40B4-BE49-F238E27FC236}">
                <a16:creationId xmlns:a16="http://schemas.microsoft.com/office/drawing/2014/main" id="{AB40E84A-049C-7D4F-AD35-153CA7FA1095}"/>
              </a:ext>
            </a:extLst>
          </p:cNvPr>
          <p:cNvSpPr>
            <a:spLocks noGrp="1"/>
          </p:cNvSpPr>
          <p:nvPr>
            <p:ph type="ftr" sz="quarter" idx="3"/>
          </p:nvPr>
        </p:nvSpPr>
        <p:spPr>
          <a:xfrm>
            <a:off x="2641600" y="6128981"/>
            <a:ext cx="6041813" cy="366183"/>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fr-FR"/>
          </a:p>
        </p:txBody>
      </p:sp>
    </p:spTree>
    <p:extLst>
      <p:ext uri="{BB962C8B-B14F-4D97-AF65-F5344CB8AC3E}">
        <p14:creationId xmlns:p14="http://schemas.microsoft.com/office/powerpoint/2010/main" val="409056284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Texte">
    <p:spTree>
      <p:nvGrpSpPr>
        <p:cNvPr id="1" name=""/>
        <p:cNvGrpSpPr/>
        <p:nvPr/>
      </p:nvGrpSpPr>
      <p:grpSpPr>
        <a:xfrm>
          <a:off x="0" y="0"/>
          <a:ext cx="0" cy="0"/>
          <a:chOff x="0" y="0"/>
          <a:chExt cx="0" cy="0"/>
        </a:xfrm>
      </p:grpSpPr>
      <p:sp>
        <p:nvSpPr>
          <p:cNvPr id="9" name="Espace réservé du contenu 2"/>
          <p:cNvSpPr>
            <a:spLocks noGrp="1"/>
          </p:cNvSpPr>
          <p:nvPr>
            <p:ph idx="1"/>
          </p:nvPr>
        </p:nvSpPr>
        <p:spPr>
          <a:xfrm>
            <a:off x="623394" y="396050"/>
            <a:ext cx="10849204" cy="5939999"/>
          </a:xfrm>
          <a:prstGeom prst="rect">
            <a:avLst/>
          </a:prstGeom>
          <a:solidFill>
            <a:schemeClr val="bg1"/>
          </a:solidFill>
          <a:ln>
            <a:solidFill>
              <a:schemeClr val="bg1"/>
            </a:solidFill>
          </a:ln>
          <a:effectLst>
            <a:outerShdw blurRad="152400" dist="38100" dir="2700000" algn="tl" rotWithShape="0">
              <a:srgbClr val="777877">
                <a:alpha val="95000"/>
              </a:srgbClr>
            </a:outerShdw>
          </a:effectLst>
        </p:spPr>
        <p:txBody>
          <a:bodyPr/>
          <a:lstStyle>
            <a:lvl1pPr marL="71998" indent="0" algn="l">
              <a:lnSpc>
                <a:spcPct val="100000"/>
              </a:lnSpc>
              <a:spcBef>
                <a:spcPts val="3000"/>
              </a:spcBef>
              <a:spcAft>
                <a:spcPts val="0"/>
              </a:spcAft>
              <a:buNone/>
              <a:defRPr sz="1800" b="1" i="0">
                <a:ln>
                  <a:noFill/>
                </a:ln>
                <a:solidFill>
                  <a:srgbClr val="777877"/>
                </a:solidFill>
              </a:defRPr>
            </a:lvl1pPr>
            <a:lvl2pPr marL="457189" indent="0">
              <a:lnSpc>
                <a:spcPts val="1800"/>
              </a:lnSpc>
              <a:buSzPct val="100000"/>
              <a:buFontTx/>
              <a:buNone/>
              <a:defRPr sz="1400">
                <a:solidFill>
                  <a:schemeClr val="tx1"/>
                </a:solidFill>
              </a:defRPr>
            </a:lvl2pPr>
            <a:lvl3pPr marL="914377" indent="0">
              <a:lnSpc>
                <a:spcPts val="1800"/>
              </a:lnSpc>
              <a:buNone/>
              <a:defRPr sz="1400">
                <a:solidFill>
                  <a:srgbClr val="000000"/>
                </a:solidFill>
              </a:defRPr>
            </a:lvl3pPr>
          </a:lstStyle>
          <a:p>
            <a:pPr lvl="0"/>
            <a:endParaRPr lang="fr-FR"/>
          </a:p>
          <a:p>
            <a:pPr lvl="0"/>
            <a:r>
              <a:rPr lang="fr-FR"/>
              <a:t>Cliquez pour modifier les styles du texte du masque</a:t>
            </a:r>
          </a:p>
        </p:txBody>
      </p:sp>
      <p:sp>
        <p:nvSpPr>
          <p:cNvPr id="5" name="Titre 1"/>
          <p:cNvSpPr>
            <a:spLocks noGrp="1"/>
          </p:cNvSpPr>
          <p:nvPr>
            <p:ph type="title"/>
          </p:nvPr>
        </p:nvSpPr>
        <p:spPr>
          <a:xfrm>
            <a:off x="609600" y="140974"/>
            <a:ext cx="3231635" cy="800100"/>
          </a:xfrm>
          <a:prstGeom prst="rect">
            <a:avLst/>
          </a:prstGeom>
          <a:solidFill>
            <a:srgbClr val="CD0920"/>
          </a:solidFill>
          <a:ln>
            <a:solidFill>
              <a:srgbClr val="CD0920"/>
            </a:solidFill>
          </a:ln>
          <a:effectLst/>
        </p:spPr>
        <p:txBody>
          <a:bodyPr anchor="ctr"/>
          <a:lstStyle>
            <a:lvl1pPr marL="71998" algn="l">
              <a:lnSpc>
                <a:spcPts val="1800"/>
              </a:lnSpc>
              <a:spcBef>
                <a:spcPts val="0"/>
              </a:spcBef>
              <a:defRPr sz="1600" b="1" i="0" cap="all">
                <a:solidFill>
                  <a:schemeClr val="bg1"/>
                </a:solidFill>
              </a:defRPr>
            </a:lvl1pPr>
          </a:lstStyle>
          <a:p>
            <a:r>
              <a:rPr lang="fr-FR"/>
              <a:t>Cliquez et modifiez le titre</a:t>
            </a:r>
          </a:p>
        </p:txBody>
      </p:sp>
      <p:sp>
        <p:nvSpPr>
          <p:cNvPr id="12" name="Sous-titre 2"/>
          <p:cNvSpPr>
            <a:spLocks noGrp="1"/>
          </p:cNvSpPr>
          <p:nvPr>
            <p:ph type="subTitle" idx="10"/>
          </p:nvPr>
        </p:nvSpPr>
        <p:spPr>
          <a:xfrm>
            <a:off x="3841237" y="140975"/>
            <a:ext cx="4860337" cy="800100"/>
          </a:xfrm>
          <a:prstGeom prst="rect">
            <a:avLst/>
          </a:prstGeom>
          <a:solidFill>
            <a:srgbClr val="636463"/>
          </a:solidFill>
          <a:ln>
            <a:solidFill>
              <a:srgbClr val="777877"/>
            </a:solidFill>
          </a:ln>
        </p:spPr>
        <p:txBody>
          <a:bodyPr anchor="ctr"/>
          <a:lstStyle>
            <a:lvl1pPr marL="0" indent="0" algn="l">
              <a:lnSpc>
                <a:spcPts val="2200"/>
              </a:lnSpc>
              <a:buNone/>
              <a:defRPr sz="2100" b="0" i="0" cap="all">
                <a:ln>
                  <a:noFill/>
                </a:ln>
                <a:solidFill>
                  <a:schemeClr val="bg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r-FR"/>
              <a:t>Cliquez pour modifier le style des sous-titres du masque</a:t>
            </a:r>
          </a:p>
        </p:txBody>
      </p:sp>
      <p:sp>
        <p:nvSpPr>
          <p:cNvPr id="10" name="Espace réservé du contenu 2"/>
          <p:cNvSpPr>
            <a:spLocks noGrp="1"/>
          </p:cNvSpPr>
          <p:nvPr>
            <p:ph idx="12"/>
          </p:nvPr>
        </p:nvSpPr>
        <p:spPr>
          <a:xfrm>
            <a:off x="623393" y="1688420"/>
            <a:ext cx="10849204" cy="4608000"/>
          </a:xfrm>
          <a:prstGeom prst="rect">
            <a:avLst/>
          </a:prstGeom>
          <a:solidFill>
            <a:schemeClr val="bg1"/>
          </a:solidFill>
        </p:spPr>
        <p:txBody>
          <a:bodyPr/>
          <a:lstStyle>
            <a:lvl1pPr marL="539987">
              <a:lnSpc>
                <a:spcPts val="1800"/>
              </a:lnSpc>
              <a:spcAft>
                <a:spcPts val="600"/>
              </a:spcAft>
              <a:buSzPct val="140000"/>
              <a:defRPr sz="1600">
                <a:ln>
                  <a:noFill/>
                </a:ln>
                <a:solidFill>
                  <a:srgbClr val="000000"/>
                </a:solidFill>
              </a:defRPr>
            </a:lvl1pPr>
            <a:lvl2pPr marL="849579" indent="-285744">
              <a:lnSpc>
                <a:spcPts val="1400"/>
              </a:lnSpc>
              <a:spcBef>
                <a:spcPts val="24"/>
              </a:spcBef>
              <a:spcAft>
                <a:spcPts val="600"/>
              </a:spcAft>
              <a:buClr>
                <a:srgbClr val="777877"/>
              </a:buClr>
              <a:buSzPct val="100000"/>
              <a:buFont typeface="Lucida Grande"/>
              <a:buChar char="&gt;"/>
              <a:defRPr sz="1400">
                <a:solidFill>
                  <a:srgbClr val="000000"/>
                </a:solidFill>
              </a:defRPr>
            </a:lvl2pPr>
          </a:lstStyle>
          <a:p>
            <a:pPr lvl="0"/>
            <a:r>
              <a:rPr lang="fr-FR"/>
              <a:t>Cliquez pour modifier les styles du texte du masque</a:t>
            </a:r>
          </a:p>
          <a:p>
            <a:pPr lvl="1"/>
            <a:r>
              <a:rPr lang="fr-FR"/>
              <a:t>Deuxième niveau</a:t>
            </a:r>
          </a:p>
        </p:txBody>
      </p:sp>
      <p:sp>
        <p:nvSpPr>
          <p:cNvPr id="6" name="Espace réservé de la date 3">
            <a:extLst>
              <a:ext uri="{FF2B5EF4-FFF2-40B4-BE49-F238E27FC236}">
                <a16:creationId xmlns:a16="http://schemas.microsoft.com/office/drawing/2014/main" id="{7DF5C009-15AE-440F-A8EF-1745F3A3C5FA}"/>
              </a:ext>
            </a:extLst>
          </p:cNvPr>
          <p:cNvSpPr>
            <a:spLocks noGrp="1"/>
          </p:cNvSpPr>
          <p:nvPr userDrawn="1">
            <p:ph type="dt" sz="half" idx="13"/>
          </p:nvPr>
        </p:nvSpPr>
        <p:spPr/>
        <p:txBody>
          <a:bodyPr/>
          <a:lstStyle>
            <a:lvl1pPr>
              <a:defRPr/>
            </a:lvl1pPr>
          </a:lstStyle>
          <a:p>
            <a:pPr>
              <a:defRPr/>
            </a:pPr>
            <a:fld id="{BA8A3DBF-1BBE-4E24-B51F-0A49E6A11B78}" type="datetime1">
              <a:rPr lang="fr-FR"/>
              <a:pPr>
                <a:defRPr/>
              </a:pPr>
              <a:t>30/09/2022</a:t>
            </a:fld>
            <a:endParaRPr lang="fr-FR"/>
          </a:p>
        </p:txBody>
      </p:sp>
      <p:sp>
        <p:nvSpPr>
          <p:cNvPr id="7" name="Espace réservé du numéro de diapositive 5">
            <a:extLst>
              <a:ext uri="{FF2B5EF4-FFF2-40B4-BE49-F238E27FC236}">
                <a16:creationId xmlns:a16="http://schemas.microsoft.com/office/drawing/2014/main" id="{C7CE0A8B-70DB-428E-9DA9-9250BE51D5DB}"/>
              </a:ext>
            </a:extLst>
          </p:cNvPr>
          <p:cNvSpPr>
            <a:spLocks noGrp="1"/>
          </p:cNvSpPr>
          <p:nvPr>
            <p:ph type="sldNum" sz="quarter" idx="14"/>
          </p:nvPr>
        </p:nvSpPr>
        <p:spPr/>
        <p:txBody>
          <a:bodyPr/>
          <a:lstStyle>
            <a:lvl1pPr>
              <a:defRPr/>
            </a:lvl1pPr>
          </a:lstStyle>
          <a:p>
            <a:pPr>
              <a:defRPr/>
            </a:pPr>
            <a:fld id="{359774F8-30AA-41D5-BB03-79CAF12A11D9}" type="slidenum">
              <a:rPr lang="fr-FR" altLang="fr-FR"/>
              <a:pPr>
                <a:defRPr/>
              </a:pPr>
              <a:t>‹N°›</a:t>
            </a:fld>
            <a:r>
              <a:rPr lang="fr-FR" altLang="fr-FR"/>
              <a:t>/X</a:t>
            </a:r>
          </a:p>
        </p:txBody>
      </p:sp>
    </p:spTree>
    <p:extLst>
      <p:ext uri="{BB962C8B-B14F-4D97-AF65-F5344CB8AC3E}">
        <p14:creationId xmlns:p14="http://schemas.microsoft.com/office/powerpoint/2010/main" val="334587659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Couverture avec photo et logos Paris 2024">
    <p:spTree>
      <p:nvGrpSpPr>
        <p:cNvPr id="1" name=""/>
        <p:cNvGrpSpPr/>
        <p:nvPr/>
      </p:nvGrpSpPr>
      <p:grpSpPr>
        <a:xfrm>
          <a:off x="0" y="0"/>
          <a:ext cx="0" cy="0"/>
          <a:chOff x="0" y="0"/>
          <a:chExt cx="0" cy="0"/>
        </a:xfrm>
      </p:grpSpPr>
      <p:sp>
        <p:nvSpPr>
          <p:cNvPr id="20" name="Espace réservé pour une image  2">
            <a:extLst>
              <a:ext uri="{FF2B5EF4-FFF2-40B4-BE49-F238E27FC236}">
                <a16:creationId xmlns:a16="http://schemas.microsoft.com/office/drawing/2014/main" id="{8169C91E-4B76-472F-AC8A-552F51B61951}"/>
              </a:ext>
            </a:extLst>
          </p:cNvPr>
          <p:cNvSpPr>
            <a:spLocks noGrp="1"/>
          </p:cNvSpPr>
          <p:nvPr>
            <p:ph type="pic" idx="13"/>
          </p:nvPr>
        </p:nvSpPr>
        <p:spPr>
          <a:xfrm>
            <a:off x="0" y="0"/>
            <a:ext cx="12193200" cy="6858000"/>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13" name="Espace réservé du texte 12">
            <a:extLst>
              <a:ext uri="{FF2B5EF4-FFF2-40B4-BE49-F238E27FC236}">
                <a16:creationId xmlns:a16="http://schemas.microsoft.com/office/drawing/2014/main" id="{95D0BFA2-1C41-49BD-812E-3DA0944DDB0F}"/>
              </a:ext>
            </a:extLst>
          </p:cNvPr>
          <p:cNvSpPr>
            <a:spLocks noGrp="1" noChangeAspect="1"/>
          </p:cNvSpPr>
          <p:nvPr>
            <p:ph type="body" sz="quarter" idx="14" hasCustomPrompt="1"/>
          </p:nvPr>
        </p:nvSpPr>
        <p:spPr>
          <a:xfrm>
            <a:off x="4272866" y="1098933"/>
            <a:ext cx="7444817" cy="3874800"/>
          </a:xfrm>
          <a:custGeom>
            <a:avLst/>
            <a:gdLst>
              <a:gd name="connsiteX0" fmla="*/ 0 w 7444817"/>
              <a:gd name="connsiteY0" fmla="*/ 0 h 3874800"/>
              <a:gd name="connsiteX1" fmla="*/ 7442616 w 7444817"/>
              <a:gd name="connsiteY1" fmla="*/ 0 h 3874800"/>
              <a:gd name="connsiteX2" fmla="*/ 7442616 w 7444817"/>
              <a:gd name="connsiteY2" fmla="*/ 3768874 h 3874800"/>
              <a:gd name="connsiteX3" fmla="*/ 4538674 w 7444817"/>
              <a:gd name="connsiteY3" fmla="*/ 3768874 h 3874800"/>
              <a:gd name="connsiteX4" fmla="*/ 4538674 w 7444817"/>
              <a:gd name="connsiteY4" fmla="*/ 3874800 h 3874800"/>
              <a:gd name="connsiteX5" fmla="*/ 0 w 7444817"/>
              <a:gd name="connsiteY5" fmla="*/ 3874800 h 387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44817" h="3874800">
                <a:moveTo>
                  <a:pt x="0" y="0"/>
                </a:moveTo>
                <a:lnTo>
                  <a:pt x="7442616" y="0"/>
                </a:lnTo>
                <a:cubicBezTo>
                  <a:pt x="7447569" y="263418"/>
                  <a:pt x="7442616" y="3768874"/>
                  <a:pt x="7442616" y="3768874"/>
                </a:cubicBezTo>
                <a:lnTo>
                  <a:pt x="4538674" y="3768874"/>
                </a:lnTo>
                <a:lnTo>
                  <a:pt x="4538674" y="3874800"/>
                </a:lnTo>
                <a:lnTo>
                  <a:pt x="0" y="3874800"/>
                </a:lnTo>
                <a:close/>
              </a:path>
            </a:pathLst>
          </a:custGeom>
          <a:solidFill>
            <a:schemeClr val="bg1"/>
          </a:solidFill>
          <a:ln>
            <a:noFill/>
          </a:ln>
        </p:spPr>
        <p:txBody>
          <a:bodyPr wrap="square">
            <a:noAutofit/>
          </a:bodyPr>
          <a:lstStyle>
            <a:lvl1pPr>
              <a:defRPr/>
            </a:lvl1pPr>
          </a:lstStyle>
          <a:p>
            <a:pPr lvl="0"/>
            <a:r>
              <a:rPr lang="fr-FR"/>
              <a:t> </a:t>
            </a:r>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4617088" y="1507017"/>
            <a:ext cx="6840000" cy="1800000"/>
          </a:xfrm>
        </p:spPr>
        <p:txBody>
          <a:bodyPr anchor="b"/>
          <a:lstStyle>
            <a:lvl1pPr algn="l">
              <a:lnSpc>
                <a:spcPct val="72000"/>
              </a:lnSpc>
              <a:defRPr sz="4700" cap="none" baseline="0">
                <a:solidFill>
                  <a:schemeClr val="tx2"/>
                </a:solidFill>
              </a:defRPr>
            </a:lvl1pPr>
          </a:lstStyle>
          <a:p>
            <a:r>
              <a:rPr lang="fr-FR"/>
              <a:t>Modifiez le style du titre</a:t>
            </a:r>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4617088" y="3280884"/>
            <a:ext cx="684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4617088" y="4211638"/>
            <a:ext cx="2520000" cy="540000"/>
          </a:xfrm>
        </p:spPr>
        <p:txBody>
          <a:bodyPr/>
          <a:lstStyle>
            <a:lvl1pPr>
              <a:defRPr sz="2300" b="1">
                <a:solidFill>
                  <a:schemeClr val="tx1"/>
                </a:solidFill>
              </a:defRPr>
            </a:lvl1pPr>
          </a:lstStyle>
          <a:p>
            <a:fld id="{17BD7F9C-D61F-45C4-9950-66826F7AC354}" type="datetime4">
              <a:rPr lang="fr-FR" smtClean="0"/>
              <a:pPr/>
              <a:t>30 septembre 2022</a:t>
            </a:fld>
            <a:endParaRPr lang="fr-FR"/>
          </a:p>
        </p:txBody>
      </p:sp>
      <p:pic>
        <p:nvPicPr>
          <p:cNvPr id="9" name="Image 8">
            <a:extLst>
              <a:ext uri="{FF2B5EF4-FFF2-40B4-BE49-F238E27FC236}">
                <a16:creationId xmlns:a16="http://schemas.microsoft.com/office/drawing/2014/main" id="{DC6F696D-69AD-4CF5-AEE5-0F7C853CA68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8913018" y="4972049"/>
            <a:ext cx="2809875" cy="1162051"/>
          </a:xfrm>
          <a:prstGeom prst="rect">
            <a:avLst/>
          </a:prstGeom>
        </p:spPr>
      </p:pic>
      <p:pic>
        <p:nvPicPr>
          <p:cNvPr id="10" name="Image 9" descr="Une image contenant texte&#10;&#10;Description générée automatiquement">
            <a:extLst>
              <a:ext uri="{FF2B5EF4-FFF2-40B4-BE49-F238E27FC236}">
                <a16:creationId xmlns:a16="http://schemas.microsoft.com/office/drawing/2014/main" id="{4CE54580-294B-4B94-83C2-B336B1CC83CB}"/>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0" y="4647341"/>
            <a:ext cx="2460076" cy="2209801"/>
          </a:xfrm>
          <a:prstGeom prst="rect">
            <a:avLst/>
          </a:prstGeom>
        </p:spPr>
      </p:pic>
    </p:spTree>
    <p:extLst>
      <p:ext uri="{BB962C8B-B14F-4D97-AF65-F5344CB8AC3E}">
        <p14:creationId xmlns:p14="http://schemas.microsoft.com/office/powerpoint/2010/main" val="329319263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Couverture avec encadré aplat gris">
    <p:spTree>
      <p:nvGrpSpPr>
        <p:cNvPr id="1" name=""/>
        <p:cNvGrpSpPr/>
        <p:nvPr/>
      </p:nvGrpSpPr>
      <p:grpSpPr>
        <a:xfrm>
          <a:off x="0" y="0"/>
          <a:ext cx="0" cy="0"/>
          <a:chOff x="0" y="0"/>
          <a:chExt cx="0" cy="0"/>
        </a:xfrm>
      </p:grpSpPr>
      <p:pic>
        <p:nvPicPr>
          <p:cNvPr id="9" name="Image 8" descr="Une image contenant texte&#10;&#10;Description générée automatiquement">
            <a:extLst>
              <a:ext uri="{FF2B5EF4-FFF2-40B4-BE49-F238E27FC236}">
                <a16:creationId xmlns:a16="http://schemas.microsoft.com/office/drawing/2014/main" id="{C7D6E238-8D1C-4220-9BAD-A61191BF8A7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0" y="4796844"/>
            <a:ext cx="2316480" cy="2060298"/>
          </a:xfrm>
          <a:prstGeom prst="rect">
            <a:avLst/>
          </a:prstGeom>
        </p:spPr>
      </p:pic>
      <p:pic>
        <p:nvPicPr>
          <p:cNvPr id="8" name="Image 7">
            <a:extLst>
              <a:ext uri="{FF2B5EF4-FFF2-40B4-BE49-F238E27FC236}">
                <a16:creationId xmlns:a16="http://schemas.microsoft.com/office/drawing/2014/main" id="{B7960ED2-A6B8-4899-9F3A-7BF5AEB5B02A}"/>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8848164" y="4746812"/>
            <a:ext cx="2911289" cy="1277470"/>
          </a:xfrm>
          <a:prstGeom prst="rect">
            <a:avLst/>
          </a:prstGeom>
        </p:spPr>
      </p:pic>
      <p:sp>
        <p:nvSpPr>
          <p:cNvPr id="19" name="Graphique 10">
            <a:extLst>
              <a:ext uri="{FF2B5EF4-FFF2-40B4-BE49-F238E27FC236}">
                <a16:creationId xmlns:a16="http://schemas.microsoft.com/office/drawing/2014/main" id="{E1B5B5FB-9CFB-4EC5-84C4-2DBF5FC5DFB2}"/>
              </a:ext>
            </a:extLst>
          </p:cNvPr>
          <p:cNvSpPr>
            <a:spLocks noChangeAspect="1"/>
          </p:cNvSpPr>
          <p:nvPr userDrawn="1"/>
        </p:nvSpPr>
        <p:spPr>
          <a:xfrm>
            <a:off x="534658" y="535065"/>
            <a:ext cx="11160000" cy="4261779"/>
          </a:xfrm>
          <a:custGeom>
            <a:avLst/>
            <a:gdLst>
              <a:gd name="connsiteX0" fmla="*/ -41 w 8367427"/>
              <a:gd name="connsiteY0" fmla="*/ 6626 h 3195352"/>
              <a:gd name="connsiteX1" fmla="*/ -41 w 8367427"/>
              <a:gd name="connsiteY1" fmla="*/ 3188452 h 3195352"/>
              <a:gd name="connsiteX2" fmla="*/ 6625 w 8367427"/>
              <a:gd name="connsiteY2" fmla="*/ 3195310 h 3195352"/>
              <a:gd name="connsiteX3" fmla="*/ 6721 w 8367427"/>
              <a:gd name="connsiteY3" fmla="*/ 3195310 h 3195352"/>
              <a:gd name="connsiteX4" fmla="*/ 6187589 w 8367427"/>
              <a:gd name="connsiteY4" fmla="*/ 3195310 h 3195352"/>
              <a:gd name="connsiteX5" fmla="*/ 6194352 w 8367427"/>
              <a:gd name="connsiteY5" fmla="*/ 3188548 h 3195352"/>
              <a:gd name="connsiteX6" fmla="*/ 6194352 w 8367427"/>
              <a:gd name="connsiteY6" fmla="*/ 3188452 h 3195352"/>
              <a:gd name="connsiteX7" fmla="*/ 6194352 w 8367427"/>
              <a:gd name="connsiteY7" fmla="*/ 3122825 h 3195352"/>
              <a:gd name="connsiteX8" fmla="*/ 6201020 w 8367427"/>
              <a:gd name="connsiteY8" fmla="*/ 3115967 h 3195352"/>
              <a:gd name="connsiteX9" fmla="*/ 6201115 w 8367427"/>
              <a:gd name="connsiteY9" fmla="*/ 3115967 h 3195352"/>
              <a:gd name="connsiteX10" fmla="*/ 8360623 w 8367427"/>
              <a:gd name="connsiteY10" fmla="*/ 3115967 h 3195352"/>
              <a:gd name="connsiteX11" fmla="*/ 8367385 w 8367427"/>
              <a:gd name="connsiteY11" fmla="*/ 3109395 h 3195352"/>
              <a:gd name="connsiteX12" fmla="*/ 8367385 w 8367427"/>
              <a:gd name="connsiteY12" fmla="*/ 3109299 h 3195352"/>
              <a:gd name="connsiteX13" fmla="*/ 8367385 w 8367427"/>
              <a:gd name="connsiteY13" fmla="*/ 6626 h 3195352"/>
              <a:gd name="connsiteX14" fmla="*/ 8360908 w 8367427"/>
              <a:gd name="connsiteY14" fmla="*/ -42 h 3195352"/>
              <a:gd name="connsiteX15" fmla="*/ 8360718 w 8367427"/>
              <a:gd name="connsiteY15" fmla="*/ -42 h 3195352"/>
              <a:gd name="connsiteX16" fmla="*/ 6626 w 8367427"/>
              <a:gd name="connsiteY16" fmla="*/ -42 h 3195352"/>
              <a:gd name="connsiteX17" fmla="*/ -41 w 8367427"/>
              <a:gd name="connsiteY17" fmla="*/ 6626 h 3195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367427" h="3195352">
                <a:moveTo>
                  <a:pt x="-41" y="6626"/>
                </a:moveTo>
                <a:lnTo>
                  <a:pt x="-41" y="3188452"/>
                </a:lnTo>
                <a:cubicBezTo>
                  <a:pt x="-94" y="3192186"/>
                  <a:pt x="2890" y="3195253"/>
                  <a:pt x="6625" y="3195310"/>
                </a:cubicBezTo>
                <a:cubicBezTo>
                  <a:pt x="6658" y="3195310"/>
                  <a:pt x="6689" y="3195310"/>
                  <a:pt x="6721" y="3195310"/>
                </a:cubicBezTo>
                <a:lnTo>
                  <a:pt x="6187589" y="3195310"/>
                </a:lnTo>
                <a:cubicBezTo>
                  <a:pt x="6191323" y="3195310"/>
                  <a:pt x="6194352" y="3192281"/>
                  <a:pt x="6194352" y="3188548"/>
                </a:cubicBezTo>
                <a:cubicBezTo>
                  <a:pt x="6194352" y="3188519"/>
                  <a:pt x="6194352" y="3188481"/>
                  <a:pt x="6194352" y="3188452"/>
                </a:cubicBezTo>
                <a:lnTo>
                  <a:pt x="6194352" y="3122825"/>
                </a:lnTo>
                <a:cubicBezTo>
                  <a:pt x="6194305" y="3119091"/>
                  <a:pt x="6197286" y="3116024"/>
                  <a:pt x="6201020" y="3115967"/>
                </a:cubicBezTo>
                <a:cubicBezTo>
                  <a:pt x="6201048" y="3115967"/>
                  <a:pt x="6201086" y="3115967"/>
                  <a:pt x="6201115" y="3115967"/>
                </a:cubicBezTo>
                <a:lnTo>
                  <a:pt x="8360623" y="3115967"/>
                </a:lnTo>
                <a:cubicBezTo>
                  <a:pt x="8364309" y="3116024"/>
                  <a:pt x="8367328" y="3113081"/>
                  <a:pt x="8367385" y="3109395"/>
                </a:cubicBezTo>
                <a:cubicBezTo>
                  <a:pt x="8367385" y="3109366"/>
                  <a:pt x="8367385" y="3109328"/>
                  <a:pt x="8367385" y="3109299"/>
                </a:cubicBezTo>
                <a:lnTo>
                  <a:pt x="8367385" y="6626"/>
                </a:lnTo>
                <a:cubicBezTo>
                  <a:pt x="8367443" y="2997"/>
                  <a:pt x="8364538" y="12"/>
                  <a:pt x="8360908" y="-42"/>
                </a:cubicBezTo>
                <a:cubicBezTo>
                  <a:pt x="8360842" y="-42"/>
                  <a:pt x="8360785" y="-42"/>
                  <a:pt x="8360718" y="-42"/>
                </a:cubicBezTo>
                <a:lnTo>
                  <a:pt x="6626" y="-42"/>
                </a:lnTo>
                <a:cubicBezTo>
                  <a:pt x="2944" y="-42"/>
                  <a:pt x="-41" y="2944"/>
                  <a:pt x="-41" y="6626"/>
                </a:cubicBezTo>
                <a:close/>
              </a:path>
            </a:pathLst>
          </a:custGeom>
          <a:solidFill>
            <a:schemeClr val="bg1">
              <a:lumMod val="95000"/>
            </a:schemeClr>
          </a:solidFill>
          <a:ln w="3175" cap="flat">
            <a:noFill/>
            <a:prstDash val="solid"/>
            <a:miter/>
          </a:ln>
        </p:spPr>
        <p:txBody>
          <a:bodyPr rtlCol="0" anchor="ctr"/>
          <a:lstStyle/>
          <a:p>
            <a:pPr lvl="0"/>
            <a:endParaRPr lang="fr-FR"/>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1110204" y="1061303"/>
            <a:ext cx="10080000" cy="1800000"/>
          </a:xfrm>
        </p:spPr>
        <p:txBody>
          <a:bodyPr anchor="b"/>
          <a:lstStyle>
            <a:lvl1pPr algn="l">
              <a:lnSpc>
                <a:spcPct val="72000"/>
              </a:lnSpc>
              <a:defRPr sz="4700" cap="none" baseline="0">
                <a:solidFill>
                  <a:schemeClr val="tx2"/>
                </a:solidFill>
              </a:defRPr>
            </a:lvl1pPr>
          </a:lstStyle>
          <a:p>
            <a:r>
              <a:rPr lang="fr-FR"/>
              <a:t>Modifiez le style du titre</a:t>
            </a:r>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1110204" y="2835170"/>
            <a:ext cx="1008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1110206" y="4061199"/>
            <a:ext cx="2520000" cy="540000"/>
          </a:xfrm>
        </p:spPr>
        <p:txBody>
          <a:bodyPr/>
          <a:lstStyle>
            <a:lvl1pPr>
              <a:defRPr sz="2300" b="1">
                <a:solidFill>
                  <a:schemeClr val="tx1"/>
                </a:solidFill>
              </a:defRPr>
            </a:lvl1pPr>
          </a:lstStyle>
          <a:p>
            <a:fld id="{EA529C3E-A98E-4662-8D08-AD7C3B6D616D}" type="datetime4">
              <a:rPr lang="fr-FR" smtClean="0"/>
              <a:pPr/>
              <a:t>30 septembre 2022</a:t>
            </a:fld>
            <a:endParaRPr lang="fr-FR"/>
          </a:p>
        </p:txBody>
      </p:sp>
    </p:spTree>
    <p:extLst>
      <p:ext uri="{BB962C8B-B14F-4D97-AF65-F5344CB8AC3E}">
        <p14:creationId xmlns:p14="http://schemas.microsoft.com/office/powerpoint/2010/main" val="319456167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Couverture avec encadré contour rouge">
    <p:spTree>
      <p:nvGrpSpPr>
        <p:cNvPr id="1" name=""/>
        <p:cNvGrpSpPr/>
        <p:nvPr/>
      </p:nvGrpSpPr>
      <p:grpSpPr>
        <a:xfrm>
          <a:off x="0" y="0"/>
          <a:ext cx="0" cy="0"/>
          <a:chOff x="0" y="0"/>
          <a:chExt cx="0" cy="0"/>
        </a:xfrm>
      </p:grpSpPr>
      <p:pic>
        <p:nvPicPr>
          <p:cNvPr id="9" name="Image 8" descr="Une image contenant texte&#10;&#10;Description générée automatiquement">
            <a:extLst>
              <a:ext uri="{FF2B5EF4-FFF2-40B4-BE49-F238E27FC236}">
                <a16:creationId xmlns:a16="http://schemas.microsoft.com/office/drawing/2014/main" id="{664A227C-7AB3-4617-B474-1686A08A1FC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0" y="4796844"/>
            <a:ext cx="2316480" cy="2060298"/>
          </a:xfrm>
          <a:prstGeom prst="rect">
            <a:avLst/>
          </a:prstGeom>
        </p:spPr>
      </p:pic>
      <p:pic>
        <p:nvPicPr>
          <p:cNvPr id="8" name="Image 7">
            <a:extLst>
              <a:ext uri="{FF2B5EF4-FFF2-40B4-BE49-F238E27FC236}">
                <a16:creationId xmlns:a16="http://schemas.microsoft.com/office/drawing/2014/main" id="{A6D2D3DD-51B5-4033-A1D9-DDC7997861C0}"/>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8848164" y="4746812"/>
            <a:ext cx="2911289" cy="1277470"/>
          </a:xfrm>
          <a:prstGeom prst="rect">
            <a:avLst/>
          </a:prstGeom>
        </p:spPr>
      </p:pic>
      <p:sp>
        <p:nvSpPr>
          <p:cNvPr id="19" name="Graphique 10">
            <a:extLst>
              <a:ext uri="{FF2B5EF4-FFF2-40B4-BE49-F238E27FC236}">
                <a16:creationId xmlns:a16="http://schemas.microsoft.com/office/drawing/2014/main" id="{E1B5B5FB-9CFB-4EC5-84C4-2DBF5FC5DFB2}"/>
              </a:ext>
            </a:extLst>
          </p:cNvPr>
          <p:cNvSpPr>
            <a:spLocks noChangeAspect="1"/>
          </p:cNvSpPr>
          <p:nvPr userDrawn="1"/>
        </p:nvSpPr>
        <p:spPr>
          <a:xfrm>
            <a:off x="536400" y="537446"/>
            <a:ext cx="11160000" cy="4261779"/>
          </a:xfrm>
          <a:custGeom>
            <a:avLst/>
            <a:gdLst>
              <a:gd name="connsiteX0" fmla="*/ -41 w 8367427"/>
              <a:gd name="connsiteY0" fmla="*/ 6626 h 3195352"/>
              <a:gd name="connsiteX1" fmla="*/ -41 w 8367427"/>
              <a:gd name="connsiteY1" fmla="*/ 3188452 h 3195352"/>
              <a:gd name="connsiteX2" fmla="*/ 6625 w 8367427"/>
              <a:gd name="connsiteY2" fmla="*/ 3195310 h 3195352"/>
              <a:gd name="connsiteX3" fmla="*/ 6721 w 8367427"/>
              <a:gd name="connsiteY3" fmla="*/ 3195310 h 3195352"/>
              <a:gd name="connsiteX4" fmla="*/ 6187589 w 8367427"/>
              <a:gd name="connsiteY4" fmla="*/ 3195310 h 3195352"/>
              <a:gd name="connsiteX5" fmla="*/ 6194352 w 8367427"/>
              <a:gd name="connsiteY5" fmla="*/ 3188548 h 3195352"/>
              <a:gd name="connsiteX6" fmla="*/ 6194352 w 8367427"/>
              <a:gd name="connsiteY6" fmla="*/ 3188452 h 3195352"/>
              <a:gd name="connsiteX7" fmla="*/ 6194352 w 8367427"/>
              <a:gd name="connsiteY7" fmla="*/ 3122825 h 3195352"/>
              <a:gd name="connsiteX8" fmla="*/ 6201020 w 8367427"/>
              <a:gd name="connsiteY8" fmla="*/ 3115967 h 3195352"/>
              <a:gd name="connsiteX9" fmla="*/ 6201115 w 8367427"/>
              <a:gd name="connsiteY9" fmla="*/ 3115967 h 3195352"/>
              <a:gd name="connsiteX10" fmla="*/ 8360623 w 8367427"/>
              <a:gd name="connsiteY10" fmla="*/ 3115967 h 3195352"/>
              <a:gd name="connsiteX11" fmla="*/ 8367385 w 8367427"/>
              <a:gd name="connsiteY11" fmla="*/ 3109395 h 3195352"/>
              <a:gd name="connsiteX12" fmla="*/ 8367385 w 8367427"/>
              <a:gd name="connsiteY12" fmla="*/ 3109299 h 3195352"/>
              <a:gd name="connsiteX13" fmla="*/ 8367385 w 8367427"/>
              <a:gd name="connsiteY13" fmla="*/ 6626 h 3195352"/>
              <a:gd name="connsiteX14" fmla="*/ 8360908 w 8367427"/>
              <a:gd name="connsiteY14" fmla="*/ -42 h 3195352"/>
              <a:gd name="connsiteX15" fmla="*/ 8360718 w 8367427"/>
              <a:gd name="connsiteY15" fmla="*/ -42 h 3195352"/>
              <a:gd name="connsiteX16" fmla="*/ 6626 w 8367427"/>
              <a:gd name="connsiteY16" fmla="*/ -42 h 3195352"/>
              <a:gd name="connsiteX17" fmla="*/ -41 w 8367427"/>
              <a:gd name="connsiteY17" fmla="*/ 6626 h 3195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367427" h="3195352">
                <a:moveTo>
                  <a:pt x="-41" y="6626"/>
                </a:moveTo>
                <a:lnTo>
                  <a:pt x="-41" y="3188452"/>
                </a:lnTo>
                <a:cubicBezTo>
                  <a:pt x="-94" y="3192186"/>
                  <a:pt x="2890" y="3195253"/>
                  <a:pt x="6625" y="3195310"/>
                </a:cubicBezTo>
                <a:cubicBezTo>
                  <a:pt x="6658" y="3195310"/>
                  <a:pt x="6689" y="3195310"/>
                  <a:pt x="6721" y="3195310"/>
                </a:cubicBezTo>
                <a:lnTo>
                  <a:pt x="6187589" y="3195310"/>
                </a:lnTo>
                <a:cubicBezTo>
                  <a:pt x="6191323" y="3195310"/>
                  <a:pt x="6194352" y="3192281"/>
                  <a:pt x="6194352" y="3188548"/>
                </a:cubicBezTo>
                <a:cubicBezTo>
                  <a:pt x="6194352" y="3188519"/>
                  <a:pt x="6194352" y="3188481"/>
                  <a:pt x="6194352" y="3188452"/>
                </a:cubicBezTo>
                <a:lnTo>
                  <a:pt x="6194352" y="3122825"/>
                </a:lnTo>
                <a:cubicBezTo>
                  <a:pt x="6194305" y="3119091"/>
                  <a:pt x="6197286" y="3116024"/>
                  <a:pt x="6201020" y="3115967"/>
                </a:cubicBezTo>
                <a:cubicBezTo>
                  <a:pt x="6201048" y="3115967"/>
                  <a:pt x="6201086" y="3115967"/>
                  <a:pt x="6201115" y="3115967"/>
                </a:cubicBezTo>
                <a:lnTo>
                  <a:pt x="8360623" y="3115967"/>
                </a:lnTo>
                <a:cubicBezTo>
                  <a:pt x="8364309" y="3116024"/>
                  <a:pt x="8367328" y="3113081"/>
                  <a:pt x="8367385" y="3109395"/>
                </a:cubicBezTo>
                <a:cubicBezTo>
                  <a:pt x="8367385" y="3109366"/>
                  <a:pt x="8367385" y="3109328"/>
                  <a:pt x="8367385" y="3109299"/>
                </a:cubicBezTo>
                <a:lnTo>
                  <a:pt x="8367385" y="6626"/>
                </a:lnTo>
                <a:cubicBezTo>
                  <a:pt x="8367443" y="2997"/>
                  <a:pt x="8364538" y="12"/>
                  <a:pt x="8360908" y="-42"/>
                </a:cubicBezTo>
                <a:cubicBezTo>
                  <a:pt x="8360842" y="-42"/>
                  <a:pt x="8360785" y="-42"/>
                  <a:pt x="8360718" y="-42"/>
                </a:cubicBezTo>
                <a:lnTo>
                  <a:pt x="6626" y="-42"/>
                </a:lnTo>
                <a:cubicBezTo>
                  <a:pt x="2944" y="-42"/>
                  <a:pt x="-41" y="2944"/>
                  <a:pt x="-41" y="6626"/>
                </a:cubicBezTo>
                <a:close/>
              </a:path>
            </a:pathLst>
          </a:custGeom>
          <a:noFill/>
          <a:ln w="15240" cap="flat">
            <a:solidFill>
              <a:schemeClr val="tx2"/>
            </a:solidFill>
            <a:prstDash val="solid"/>
            <a:miter/>
          </a:ln>
        </p:spPr>
        <p:txBody>
          <a:bodyPr rtlCol="0" anchor="ctr"/>
          <a:lstStyle/>
          <a:p>
            <a:pPr lvl="0"/>
            <a:endParaRPr lang="fr-FR"/>
          </a:p>
        </p:txBody>
      </p:sp>
      <p:sp>
        <p:nvSpPr>
          <p:cNvPr id="2" name="Titre 1">
            <a:extLst>
              <a:ext uri="{FF2B5EF4-FFF2-40B4-BE49-F238E27FC236}">
                <a16:creationId xmlns:a16="http://schemas.microsoft.com/office/drawing/2014/main" id="{50C5EE01-F973-4120-91B8-34CAA765DBA3}"/>
              </a:ext>
            </a:extLst>
          </p:cNvPr>
          <p:cNvSpPr>
            <a:spLocks noGrp="1"/>
          </p:cNvSpPr>
          <p:nvPr>
            <p:ph type="ctrTitle"/>
          </p:nvPr>
        </p:nvSpPr>
        <p:spPr>
          <a:xfrm>
            <a:off x="1110204" y="1061303"/>
            <a:ext cx="10080000" cy="1800000"/>
          </a:xfrm>
        </p:spPr>
        <p:txBody>
          <a:bodyPr anchor="b"/>
          <a:lstStyle>
            <a:lvl1pPr algn="l">
              <a:lnSpc>
                <a:spcPct val="72000"/>
              </a:lnSpc>
              <a:defRPr sz="4700" cap="none" baseline="0">
                <a:solidFill>
                  <a:schemeClr val="tx2"/>
                </a:solidFill>
              </a:defRPr>
            </a:lvl1pPr>
          </a:lstStyle>
          <a:p>
            <a:r>
              <a:rPr lang="fr-FR"/>
              <a:t>Modifiez le style du titre</a:t>
            </a:r>
          </a:p>
        </p:txBody>
      </p:sp>
      <p:sp>
        <p:nvSpPr>
          <p:cNvPr id="3" name="Sous-titre 2">
            <a:extLst>
              <a:ext uri="{FF2B5EF4-FFF2-40B4-BE49-F238E27FC236}">
                <a16:creationId xmlns:a16="http://schemas.microsoft.com/office/drawing/2014/main" id="{40AEA671-FC71-4FFA-B81F-CABE73D6E490}"/>
              </a:ext>
            </a:extLst>
          </p:cNvPr>
          <p:cNvSpPr>
            <a:spLocks noGrp="1"/>
          </p:cNvSpPr>
          <p:nvPr>
            <p:ph type="subTitle" idx="1"/>
          </p:nvPr>
        </p:nvSpPr>
        <p:spPr>
          <a:xfrm>
            <a:off x="1110204" y="2835170"/>
            <a:ext cx="10080000" cy="900000"/>
          </a:xfrm>
        </p:spPr>
        <p:txBody>
          <a:bodyPr anchor="t"/>
          <a:lstStyle>
            <a:lvl1pPr marL="0" indent="0" algn="l">
              <a:buNone/>
              <a:defRPr sz="23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p>
        </p:txBody>
      </p:sp>
      <p:sp>
        <p:nvSpPr>
          <p:cNvPr id="4" name="Espace réservé de la date 3">
            <a:extLst>
              <a:ext uri="{FF2B5EF4-FFF2-40B4-BE49-F238E27FC236}">
                <a16:creationId xmlns:a16="http://schemas.microsoft.com/office/drawing/2014/main" id="{E58594CA-3C40-4991-8A60-FEF72D3060D2}"/>
              </a:ext>
            </a:extLst>
          </p:cNvPr>
          <p:cNvSpPr>
            <a:spLocks noGrp="1"/>
          </p:cNvSpPr>
          <p:nvPr>
            <p:ph type="dt" sz="half" idx="10"/>
          </p:nvPr>
        </p:nvSpPr>
        <p:spPr>
          <a:xfrm>
            <a:off x="1110206" y="4061199"/>
            <a:ext cx="2520000" cy="540000"/>
          </a:xfrm>
        </p:spPr>
        <p:txBody>
          <a:bodyPr/>
          <a:lstStyle>
            <a:lvl1pPr>
              <a:defRPr sz="2300" b="1">
                <a:solidFill>
                  <a:schemeClr val="tx1"/>
                </a:solidFill>
              </a:defRPr>
            </a:lvl1pPr>
          </a:lstStyle>
          <a:p>
            <a:fld id="{0D0554C4-B329-44FB-8A8A-413BF97C4B11}" type="datetime4">
              <a:rPr lang="fr-FR" smtClean="0"/>
              <a:pPr/>
              <a:t>30 septembre 2022</a:t>
            </a:fld>
            <a:endParaRPr lang="fr-FR"/>
          </a:p>
        </p:txBody>
      </p:sp>
    </p:spTree>
    <p:extLst>
      <p:ext uri="{BB962C8B-B14F-4D97-AF65-F5344CB8AC3E}">
        <p14:creationId xmlns:p14="http://schemas.microsoft.com/office/powerpoint/2010/main" val="323309109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Sommaire avec encadré aplat gris">
    <p:spTree>
      <p:nvGrpSpPr>
        <p:cNvPr id="1" name=""/>
        <p:cNvGrpSpPr/>
        <p:nvPr/>
      </p:nvGrpSpPr>
      <p:grpSpPr>
        <a:xfrm>
          <a:off x="0" y="0"/>
          <a:ext cx="0" cy="0"/>
          <a:chOff x="0" y="0"/>
          <a:chExt cx="0" cy="0"/>
        </a:xfrm>
      </p:grpSpPr>
      <p:pic>
        <p:nvPicPr>
          <p:cNvPr id="14" name="Image 13" descr="Une image contenant texte&#10;&#10;Description générée automatiquement">
            <a:extLst>
              <a:ext uri="{FF2B5EF4-FFF2-40B4-BE49-F238E27FC236}">
                <a16:creationId xmlns:a16="http://schemas.microsoft.com/office/drawing/2014/main" id="{C8CCEA4F-CBAA-483C-A7F0-9EA0D5CE512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10175081" y="6257924"/>
            <a:ext cx="1307307" cy="509589"/>
          </a:xfrm>
          <a:prstGeom prst="rect">
            <a:avLst/>
          </a:prstGeom>
        </p:spPr>
      </p:pic>
      <p:sp>
        <p:nvSpPr>
          <p:cNvPr id="15" name="Graphique 12">
            <a:extLst>
              <a:ext uri="{FF2B5EF4-FFF2-40B4-BE49-F238E27FC236}">
                <a16:creationId xmlns:a16="http://schemas.microsoft.com/office/drawing/2014/main" id="{6D7318E5-86D9-443B-ACB1-1C8E7E758885}"/>
              </a:ext>
            </a:extLst>
          </p:cNvPr>
          <p:cNvSpPr>
            <a:spLocks noChangeAspect="1"/>
          </p:cNvSpPr>
          <p:nvPr userDrawn="1"/>
        </p:nvSpPr>
        <p:spPr>
          <a:xfrm>
            <a:off x="536400" y="536400"/>
            <a:ext cx="11160000" cy="5805502"/>
          </a:xfrm>
          <a:custGeom>
            <a:avLst/>
            <a:gdLst>
              <a:gd name="connsiteX0" fmla="*/ 8386001 w 8386000"/>
              <a:gd name="connsiteY0" fmla="*/ 0 h 4362450"/>
              <a:gd name="connsiteX1" fmla="*/ 0 w 8386000"/>
              <a:gd name="connsiteY1" fmla="*/ 0 h 4362450"/>
              <a:gd name="connsiteX2" fmla="*/ 667 w 8386000"/>
              <a:gd name="connsiteY2" fmla="*/ 4272439 h 4362450"/>
              <a:gd name="connsiteX3" fmla="*/ 667 w 8386000"/>
              <a:gd name="connsiteY3" fmla="*/ 4362450 h 4362450"/>
              <a:gd name="connsiteX4" fmla="*/ 7218903 w 8386000"/>
              <a:gd name="connsiteY4" fmla="*/ 4362450 h 4362450"/>
              <a:gd name="connsiteX5" fmla="*/ 7218903 w 8386000"/>
              <a:gd name="connsiteY5" fmla="*/ 4272439 h 4362450"/>
              <a:gd name="connsiteX6" fmla="*/ 8386001 w 8386000"/>
              <a:gd name="connsiteY6" fmla="*/ 4272439 h 4362450"/>
              <a:gd name="connsiteX7" fmla="*/ 8386001 w 8386000"/>
              <a:gd name="connsiteY7" fmla="*/ 0 h 4362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86000" h="4362450">
                <a:moveTo>
                  <a:pt x="8386001" y="0"/>
                </a:moveTo>
                <a:lnTo>
                  <a:pt x="0" y="0"/>
                </a:lnTo>
                <a:lnTo>
                  <a:pt x="667" y="4272439"/>
                </a:lnTo>
                <a:lnTo>
                  <a:pt x="667" y="4362450"/>
                </a:lnTo>
                <a:lnTo>
                  <a:pt x="7218903" y="4362450"/>
                </a:lnTo>
                <a:lnTo>
                  <a:pt x="7218903" y="4272439"/>
                </a:lnTo>
                <a:lnTo>
                  <a:pt x="8386001" y="4272439"/>
                </a:lnTo>
                <a:lnTo>
                  <a:pt x="8386001" y="0"/>
                </a:lnTo>
                <a:close/>
              </a:path>
            </a:pathLst>
          </a:custGeom>
          <a:solidFill>
            <a:schemeClr val="bg1">
              <a:lumMod val="95000"/>
            </a:schemeClr>
          </a:solidFill>
          <a:ln w="3175" cap="flat">
            <a:noFill/>
            <a:prstDash val="solid"/>
            <a:miter/>
          </a:ln>
        </p:spPr>
        <p:txBody>
          <a:bodyPr rtlCol="0" anchor="ctr"/>
          <a:lstStyle/>
          <a:p>
            <a:pPr lvl="0"/>
            <a:endParaRPr lang="fr-F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773113" y="701040"/>
            <a:ext cx="10620000" cy="503873"/>
          </a:xfrm>
        </p:spPr>
        <p:txBody>
          <a:bodyPr anchor="ctr"/>
          <a:lstStyle>
            <a:lvl1pPr>
              <a:defRPr>
                <a:solidFill>
                  <a:schemeClr val="tx2"/>
                </a:solidFill>
              </a:defRPr>
            </a:lvl1pPr>
          </a:lstStyle>
          <a:p>
            <a:r>
              <a:rPr lang="fr-FR"/>
              <a:t>Modifiez le style du titre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667857" y="1795743"/>
            <a:ext cx="2880000" cy="576000"/>
          </a:xfrm>
        </p:spPr>
        <p:txBody>
          <a:bodyPr anchor="t"/>
          <a:lstStyle>
            <a:lvl1pPr marL="0" indent="0">
              <a:buNone/>
              <a:defRPr sz="33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667856" y="2429156"/>
            <a:ext cx="2880000" cy="3240000"/>
          </a:xfrm>
        </p:spPr>
        <p:txBody>
          <a:bodyPr anchor="t"/>
          <a:lstStyle>
            <a:lvl1pPr marL="0" indent="0">
              <a:buNone/>
              <a:defRPr sz="15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7" name="Espace réservé de la date 6">
            <a:extLst>
              <a:ext uri="{FF2B5EF4-FFF2-40B4-BE49-F238E27FC236}">
                <a16:creationId xmlns:a16="http://schemas.microsoft.com/office/drawing/2014/main" id="{1E05C12A-6D66-4BD5-8AA3-E181C54F9E89}"/>
              </a:ext>
            </a:extLst>
          </p:cNvPr>
          <p:cNvSpPr>
            <a:spLocks noGrp="1"/>
          </p:cNvSpPr>
          <p:nvPr>
            <p:ph type="dt" sz="half" idx="10"/>
          </p:nvPr>
        </p:nvSpPr>
        <p:spPr/>
        <p:txBody>
          <a:bodyPr/>
          <a:lstStyle/>
          <a:p>
            <a:fld id="{4F8E1576-F04C-490F-8279-C8266278EA01}" type="datetime4">
              <a:rPr lang="fr-FR" smtClean="0"/>
              <a:t>30 septembre 2022</a:t>
            </a:fld>
            <a:endParaRPr lang="fr-FR"/>
          </a:p>
        </p:txBody>
      </p:sp>
      <p:sp>
        <p:nvSpPr>
          <p:cNvPr id="8" name="Espace réservé du pied de page 7">
            <a:extLst>
              <a:ext uri="{FF2B5EF4-FFF2-40B4-BE49-F238E27FC236}">
                <a16:creationId xmlns:a16="http://schemas.microsoft.com/office/drawing/2014/main" id="{4D9927BF-3057-4ED9-A027-6ED3E5944114}"/>
              </a:ext>
            </a:extLst>
          </p:cNvPr>
          <p:cNvSpPr>
            <a:spLocks noGrp="1"/>
          </p:cNvSpPr>
          <p:nvPr>
            <p:ph type="ftr" sz="quarter" idx="11"/>
          </p:nvPr>
        </p:nvSpPr>
        <p:spPr/>
        <p:txBody>
          <a:bodyPr/>
          <a:lstStyle/>
          <a:p>
            <a:r>
              <a:rPr lang="fr-FR"/>
              <a:t>Pied de page de votre présentation - Date</a:t>
            </a:r>
          </a:p>
        </p:txBody>
      </p:sp>
      <p:sp>
        <p:nvSpPr>
          <p:cNvPr id="9" name="Espace réservé du numéro de diapositive 8">
            <a:extLst>
              <a:ext uri="{FF2B5EF4-FFF2-40B4-BE49-F238E27FC236}">
                <a16:creationId xmlns:a16="http://schemas.microsoft.com/office/drawing/2014/main" id="{7E748F74-A8DF-40EA-847A-446CF8437D01}"/>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4997450" y="1795743"/>
            <a:ext cx="2880000" cy="576000"/>
          </a:xfrm>
        </p:spPr>
        <p:txBody>
          <a:bodyPr/>
          <a:lstStyle>
            <a:lvl1pPr>
              <a:defRPr sz="3300">
                <a:solidFill>
                  <a:schemeClr val="tx1"/>
                </a:solidFill>
              </a:defRPr>
            </a:lvl1pPr>
          </a:lstStyle>
          <a:p>
            <a:pPr lvl="0"/>
            <a:r>
              <a:rPr lang="fr-FR"/>
              <a:t>NN</a:t>
            </a:r>
          </a:p>
        </p:txBody>
      </p:sp>
      <p:sp>
        <p:nvSpPr>
          <p:cNvPr id="12" name="Espace réservé du texte 10">
            <a:extLst>
              <a:ext uri="{FF2B5EF4-FFF2-40B4-BE49-F238E27FC236}">
                <a16:creationId xmlns:a16="http://schemas.microsoft.com/office/drawing/2014/main" id="{08DB6947-039A-4506-BEB5-83CB21C64837}"/>
              </a:ext>
            </a:extLst>
          </p:cNvPr>
          <p:cNvSpPr>
            <a:spLocks noGrp="1"/>
          </p:cNvSpPr>
          <p:nvPr>
            <p:ph type="body" sz="quarter" idx="14" hasCustomPrompt="1"/>
          </p:nvPr>
        </p:nvSpPr>
        <p:spPr>
          <a:xfrm>
            <a:off x="4997450" y="2429156"/>
            <a:ext cx="2880000" cy="3240000"/>
          </a:xfrm>
        </p:spPr>
        <p:txBody>
          <a:bodyPr/>
          <a:lstStyle>
            <a:lvl1pPr>
              <a:defRPr sz="1500">
                <a:solidFill>
                  <a:schemeClr val="tx1"/>
                </a:solidFill>
              </a:defRPr>
            </a:lvl1pPr>
          </a:lstStyle>
          <a:p>
            <a:pPr lvl="0"/>
            <a:r>
              <a:rPr lang="fr-FR"/>
              <a:t>Modifier les styles du texte du masque</a:t>
            </a:r>
          </a:p>
        </p:txBody>
      </p:sp>
      <p:sp>
        <p:nvSpPr>
          <p:cNvPr id="16" name="Espace réservé du texte 4">
            <a:extLst>
              <a:ext uri="{FF2B5EF4-FFF2-40B4-BE49-F238E27FC236}">
                <a16:creationId xmlns:a16="http://schemas.microsoft.com/office/drawing/2014/main" id="{1B0E1FED-A360-4639-85C4-418D0D8BC8F6}"/>
              </a:ext>
            </a:extLst>
          </p:cNvPr>
          <p:cNvSpPr>
            <a:spLocks noGrp="1"/>
          </p:cNvSpPr>
          <p:nvPr>
            <p:ph type="body" sz="quarter" idx="15" hasCustomPrompt="1"/>
          </p:nvPr>
        </p:nvSpPr>
        <p:spPr>
          <a:xfrm>
            <a:off x="8343106" y="1795743"/>
            <a:ext cx="2880000" cy="576000"/>
          </a:xfrm>
        </p:spPr>
        <p:txBody>
          <a:bodyPr anchor="t"/>
          <a:lstStyle>
            <a:lvl1pPr marL="0" indent="0">
              <a:buNone/>
              <a:defRPr sz="33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17" name="Espace réservé du texte 10">
            <a:extLst>
              <a:ext uri="{FF2B5EF4-FFF2-40B4-BE49-F238E27FC236}">
                <a16:creationId xmlns:a16="http://schemas.microsoft.com/office/drawing/2014/main" id="{4D78BB2E-6135-47F9-BBCD-CB1BD78C841D}"/>
              </a:ext>
            </a:extLst>
          </p:cNvPr>
          <p:cNvSpPr>
            <a:spLocks noGrp="1"/>
          </p:cNvSpPr>
          <p:nvPr>
            <p:ph type="body" sz="quarter" idx="16" hasCustomPrompt="1"/>
          </p:nvPr>
        </p:nvSpPr>
        <p:spPr>
          <a:xfrm>
            <a:off x="8343106" y="2429156"/>
            <a:ext cx="2880000" cy="3240000"/>
          </a:xfrm>
        </p:spPr>
        <p:txBody>
          <a:bodyPr/>
          <a:lstStyle>
            <a:lvl1pPr>
              <a:defRPr sz="1500">
                <a:solidFill>
                  <a:schemeClr val="tx1"/>
                </a:solidFill>
              </a:defRPr>
            </a:lvl1pPr>
          </a:lstStyle>
          <a:p>
            <a:pPr lvl="0"/>
            <a:r>
              <a:rPr lang="fr-FR"/>
              <a:t>Modifier les styles du texte du masque</a:t>
            </a:r>
          </a:p>
        </p:txBody>
      </p:sp>
    </p:spTree>
    <p:extLst>
      <p:ext uri="{BB962C8B-B14F-4D97-AF65-F5344CB8AC3E}">
        <p14:creationId xmlns:p14="http://schemas.microsoft.com/office/powerpoint/2010/main" val="281821182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Sommaire avec encadré contour rouge">
    <p:spTree>
      <p:nvGrpSpPr>
        <p:cNvPr id="1" name=""/>
        <p:cNvGrpSpPr/>
        <p:nvPr/>
      </p:nvGrpSpPr>
      <p:grpSpPr>
        <a:xfrm>
          <a:off x="0" y="0"/>
          <a:ext cx="0" cy="0"/>
          <a:chOff x="0" y="0"/>
          <a:chExt cx="0" cy="0"/>
        </a:xfrm>
      </p:grpSpPr>
      <p:pic>
        <p:nvPicPr>
          <p:cNvPr id="23" name="Image 22" descr="Une image contenant texte&#10;&#10;Description générée automatiquement">
            <a:extLst>
              <a:ext uri="{FF2B5EF4-FFF2-40B4-BE49-F238E27FC236}">
                <a16:creationId xmlns:a16="http://schemas.microsoft.com/office/drawing/2014/main" id="{B118B9DB-4C04-4B63-8944-C9D098266FA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10175081" y="6257924"/>
            <a:ext cx="1307307" cy="509589"/>
          </a:xfrm>
          <a:prstGeom prst="rect">
            <a:avLst/>
          </a:prstGeom>
        </p:spPr>
      </p:pic>
      <p:sp>
        <p:nvSpPr>
          <p:cNvPr id="24" name="Forme libre : forme 23">
            <a:extLst>
              <a:ext uri="{FF2B5EF4-FFF2-40B4-BE49-F238E27FC236}">
                <a16:creationId xmlns:a16="http://schemas.microsoft.com/office/drawing/2014/main" id="{BF20E773-0DFF-49F5-88D1-06EE1957307C}"/>
              </a:ext>
            </a:extLst>
          </p:cNvPr>
          <p:cNvSpPr>
            <a:spLocks noChangeAspect="1"/>
          </p:cNvSpPr>
          <p:nvPr userDrawn="1"/>
        </p:nvSpPr>
        <p:spPr>
          <a:xfrm>
            <a:off x="536343" y="536344"/>
            <a:ext cx="11160058" cy="5805341"/>
          </a:xfrm>
          <a:custGeom>
            <a:avLst/>
            <a:gdLst>
              <a:gd name="connsiteX0" fmla="*/ 985106 w 11160058"/>
              <a:gd name="connsiteY0" fmla="*/ 0 h 5805341"/>
              <a:gd name="connsiteX1" fmla="*/ 10144358 w 11160058"/>
              <a:gd name="connsiteY1" fmla="*/ 0 h 5805341"/>
              <a:gd name="connsiteX2" fmla="*/ 10144358 w 11160058"/>
              <a:gd name="connsiteY2" fmla="*/ 1 h 5805341"/>
              <a:gd name="connsiteX3" fmla="*/ 11151002 w 11160058"/>
              <a:gd name="connsiteY3" fmla="*/ 1 h 5805341"/>
              <a:gd name="connsiteX4" fmla="*/ 11151128 w 11160058"/>
              <a:gd name="connsiteY4" fmla="*/ 0 h 5805341"/>
              <a:gd name="connsiteX5" fmla="*/ 11160002 w 11160058"/>
              <a:gd name="connsiteY5" fmla="*/ 8876 h 5805341"/>
              <a:gd name="connsiteX6" fmla="*/ 11160002 w 11160058"/>
              <a:gd name="connsiteY6" fmla="*/ 5407760 h 5805341"/>
              <a:gd name="connsiteX7" fmla="*/ 11160002 w 11160058"/>
              <a:gd name="connsiteY7" fmla="*/ 5441468 h 5805341"/>
              <a:gd name="connsiteX8" fmla="*/ 11160058 w 11160058"/>
              <a:gd name="connsiteY8" fmla="*/ 5441468 h 5805341"/>
              <a:gd name="connsiteX9" fmla="*/ 11160058 w 11160058"/>
              <a:gd name="connsiteY9" fmla="*/ 5628083 h 5805341"/>
              <a:gd name="connsiteX10" fmla="*/ 11160058 w 11160058"/>
              <a:gd name="connsiteY10" fmla="*/ 5646742 h 5805341"/>
              <a:gd name="connsiteX11" fmla="*/ 11160058 w 11160058"/>
              <a:gd name="connsiteY11" fmla="*/ 5685545 h 5805341"/>
              <a:gd name="connsiteX12" fmla="*/ 9606766 w 11160058"/>
              <a:gd name="connsiteY12" fmla="*/ 5685545 h 5805341"/>
              <a:gd name="connsiteX13" fmla="*/ 9606766 w 11160058"/>
              <a:gd name="connsiteY13" fmla="*/ 5805341 h 5805341"/>
              <a:gd name="connsiteX14" fmla="*/ 9 w 11160058"/>
              <a:gd name="connsiteY14" fmla="*/ 5805341 h 5805341"/>
              <a:gd name="connsiteX15" fmla="*/ 9 w 11160058"/>
              <a:gd name="connsiteY15" fmla="*/ 5685545 h 5805341"/>
              <a:gd name="connsiteX16" fmla="*/ 0 w 11160058"/>
              <a:gd name="connsiteY16" fmla="*/ 5628083 h 5805341"/>
              <a:gd name="connsiteX17" fmla="*/ 47 w 11160058"/>
              <a:gd name="connsiteY17" fmla="*/ 5628083 h 5805341"/>
              <a:gd name="connsiteX18" fmla="*/ 47 w 11160058"/>
              <a:gd name="connsiteY18" fmla="*/ 9636 h 5805341"/>
              <a:gd name="connsiteX19" fmla="*/ 0 w 11160058"/>
              <a:gd name="connsiteY19" fmla="*/ 8703 h 5805341"/>
              <a:gd name="connsiteX20" fmla="*/ 8793 w 11160058"/>
              <a:gd name="connsiteY20" fmla="*/ 1 h 5805341"/>
              <a:gd name="connsiteX21" fmla="*/ 985105 w 11160058"/>
              <a:gd name="connsiteY21" fmla="*/ 1 h 5805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160058" h="5805341">
                <a:moveTo>
                  <a:pt x="985106" y="0"/>
                </a:moveTo>
                <a:lnTo>
                  <a:pt x="10144358" y="0"/>
                </a:lnTo>
                <a:lnTo>
                  <a:pt x="10144358" y="1"/>
                </a:lnTo>
                <a:lnTo>
                  <a:pt x="11151002" y="1"/>
                </a:lnTo>
                <a:cubicBezTo>
                  <a:pt x="11151040" y="0"/>
                  <a:pt x="11151089" y="0"/>
                  <a:pt x="11151128" y="0"/>
                </a:cubicBezTo>
                <a:cubicBezTo>
                  <a:pt x="11156034" y="1"/>
                  <a:pt x="11160002" y="3974"/>
                  <a:pt x="11160002" y="8876"/>
                </a:cubicBezTo>
                <a:cubicBezTo>
                  <a:pt x="11160002" y="281952"/>
                  <a:pt x="11160002" y="4469661"/>
                  <a:pt x="11160002" y="5407760"/>
                </a:cubicBezTo>
                <a:lnTo>
                  <a:pt x="11160002" y="5441468"/>
                </a:lnTo>
                <a:lnTo>
                  <a:pt x="11160058" y="5441468"/>
                </a:lnTo>
                <a:lnTo>
                  <a:pt x="11160058" y="5628083"/>
                </a:lnTo>
                <a:lnTo>
                  <a:pt x="11160058" y="5646742"/>
                </a:lnTo>
                <a:lnTo>
                  <a:pt x="11160058" y="5685545"/>
                </a:lnTo>
                <a:lnTo>
                  <a:pt x="9606766" y="5685545"/>
                </a:lnTo>
                <a:lnTo>
                  <a:pt x="9606766" y="5805341"/>
                </a:lnTo>
                <a:lnTo>
                  <a:pt x="9" y="5805341"/>
                </a:lnTo>
                <a:lnTo>
                  <a:pt x="9" y="5685545"/>
                </a:lnTo>
                <a:lnTo>
                  <a:pt x="0" y="5628083"/>
                </a:lnTo>
                <a:lnTo>
                  <a:pt x="47" y="5628083"/>
                </a:lnTo>
                <a:lnTo>
                  <a:pt x="47" y="9636"/>
                </a:lnTo>
                <a:cubicBezTo>
                  <a:pt x="14" y="9327"/>
                  <a:pt x="-1" y="9014"/>
                  <a:pt x="0" y="8703"/>
                </a:cubicBezTo>
                <a:cubicBezTo>
                  <a:pt x="25" y="3873"/>
                  <a:pt x="3962" y="-24"/>
                  <a:pt x="8793" y="1"/>
                </a:cubicBezTo>
                <a:lnTo>
                  <a:pt x="985105" y="1"/>
                </a:lnTo>
                <a:close/>
              </a:path>
            </a:pathLst>
          </a:custGeom>
          <a:noFill/>
          <a:ln w="15240" cap="flat">
            <a:solidFill>
              <a:schemeClr val="tx2"/>
            </a:solidFill>
            <a:prstDash val="solid"/>
            <a:round/>
          </a:ln>
        </p:spPr>
        <p:txBody>
          <a:bodyPr wrap="square" rtlCol="0" anchor="ctr">
            <a:noAutofit/>
          </a:bodyPr>
          <a:lstStyle/>
          <a:p>
            <a:endParaRPr lang="fr-FR">
              <a:solidFill>
                <a:schemeClr val="tx1"/>
              </a:solidFill>
            </a:endParaRP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773113" y="702000"/>
            <a:ext cx="10620000" cy="504000"/>
          </a:xfrm>
        </p:spPr>
        <p:txBody>
          <a:bodyPr anchor="ctr"/>
          <a:lstStyle>
            <a:lvl1pPr>
              <a:defRPr>
                <a:solidFill>
                  <a:schemeClr val="tx2"/>
                </a:solidFill>
              </a:defRPr>
            </a:lvl1pPr>
          </a:lstStyle>
          <a:p>
            <a:r>
              <a:rPr lang="fr-FR"/>
              <a:t>Modifiez le style du titre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482118" y="1695730"/>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2510025" y="1427778"/>
            <a:ext cx="2160000" cy="1080000"/>
          </a:xfrm>
        </p:spPr>
        <p:txBody>
          <a:bodyPr anchor="ctr"/>
          <a:lstStyle>
            <a:lvl1pPr marL="0" indent="0">
              <a:buFont typeface="Wingdings" panose="05000000000000000000" pitchFamily="2" charset="2"/>
              <a:buNone/>
              <a:defRPr sz="1300" b="1">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7" name="Espace réservé de la date 6">
            <a:extLst>
              <a:ext uri="{FF2B5EF4-FFF2-40B4-BE49-F238E27FC236}">
                <a16:creationId xmlns:a16="http://schemas.microsoft.com/office/drawing/2014/main" id="{1E05C12A-6D66-4BD5-8AA3-E181C54F9E89}"/>
              </a:ext>
            </a:extLst>
          </p:cNvPr>
          <p:cNvSpPr>
            <a:spLocks noGrp="1"/>
          </p:cNvSpPr>
          <p:nvPr>
            <p:ph type="dt" sz="half" idx="10"/>
          </p:nvPr>
        </p:nvSpPr>
        <p:spPr/>
        <p:txBody>
          <a:bodyPr/>
          <a:lstStyle/>
          <a:p>
            <a:fld id="{CE26DB7C-5267-462C-B94A-1EB8D6172714}" type="datetime4">
              <a:rPr lang="fr-FR" smtClean="0"/>
              <a:t>30 septembre 2022</a:t>
            </a:fld>
            <a:endParaRPr lang="fr-FR"/>
          </a:p>
        </p:txBody>
      </p:sp>
      <p:sp>
        <p:nvSpPr>
          <p:cNvPr id="8" name="Espace réservé du pied de page 7">
            <a:extLst>
              <a:ext uri="{FF2B5EF4-FFF2-40B4-BE49-F238E27FC236}">
                <a16:creationId xmlns:a16="http://schemas.microsoft.com/office/drawing/2014/main" id="{4D9927BF-3057-4ED9-A027-6ED3E5944114}"/>
              </a:ext>
            </a:extLst>
          </p:cNvPr>
          <p:cNvSpPr>
            <a:spLocks noGrp="1"/>
          </p:cNvSpPr>
          <p:nvPr>
            <p:ph type="ftr" sz="quarter" idx="11"/>
          </p:nvPr>
        </p:nvSpPr>
        <p:spPr/>
        <p:txBody>
          <a:bodyPr/>
          <a:lstStyle/>
          <a:p>
            <a:r>
              <a:rPr lang="fr-FR"/>
              <a:t>Pied de page de votre présentation - Date</a:t>
            </a:r>
          </a:p>
        </p:txBody>
      </p:sp>
      <p:sp>
        <p:nvSpPr>
          <p:cNvPr id="9" name="Espace réservé du numéro de diapositive 8">
            <a:extLst>
              <a:ext uri="{FF2B5EF4-FFF2-40B4-BE49-F238E27FC236}">
                <a16:creationId xmlns:a16="http://schemas.microsoft.com/office/drawing/2014/main" id="{7E748F74-A8DF-40EA-847A-446CF8437D01}"/>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1482118" y="3063759"/>
            <a:ext cx="1332000" cy="576000"/>
          </a:xfrm>
        </p:spPr>
        <p:txBody>
          <a:bodyPr anchor="ctr"/>
          <a:lstStyle>
            <a:lvl1pPr marL="0" indent="-288000">
              <a:buClr>
                <a:schemeClr val="tx2"/>
              </a:buClr>
              <a:buFont typeface="Wingdings" panose="05000000000000000000" pitchFamily="2" charset="2"/>
              <a:buChar char=""/>
              <a:defRPr sz="3500" b="0">
                <a:solidFill>
                  <a:schemeClr val="tx2"/>
                </a:solidFill>
                <a:latin typeface="Arial Black" panose="020B0A04020102020204" pitchFamily="34" charset="0"/>
              </a:defRPr>
            </a:lvl1pPr>
          </a:lstStyle>
          <a:p>
            <a:pPr lvl="0"/>
            <a:r>
              <a:rPr lang="fr-FR"/>
              <a:t>NN</a:t>
            </a:r>
          </a:p>
        </p:txBody>
      </p:sp>
      <p:sp>
        <p:nvSpPr>
          <p:cNvPr id="12" name="Espace réservé du texte 10">
            <a:extLst>
              <a:ext uri="{FF2B5EF4-FFF2-40B4-BE49-F238E27FC236}">
                <a16:creationId xmlns:a16="http://schemas.microsoft.com/office/drawing/2014/main" id="{08DB6947-039A-4506-BEB5-83CB21C64837}"/>
              </a:ext>
            </a:extLst>
          </p:cNvPr>
          <p:cNvSpPr>
            <a:spLocks noGrp="1"/>
          </p:cNvSpPr>
          <p:nvPr>
            <p:ph type="body" sz="quarter" idx="14" hasCustomPrompt="1"/>
          </p:nvPr>
        </p:nvSpPr>
        <p:spPr>
          <a:xfrm>
            <a:off x="2510025" y="2799503"/>
            <a:ext cx="2160000" cy="1080000"/>
          </a:xfrm>
        </p:spPr>
        <p:txBody>
          <a:bodyPr anchor="ctr"/>
          <a:lstStyle>
            <a:lvl1pPr>
              <a:defRPr sz="1300">
                <a:solidFill>
                  <a:schemeClr val="tx1"/>
                </a:solidFill>
              </a:defRPr>
            </a:lvl1pPr>
          </a:lstStyle>
          <a:p>
            <a:pPr lvl="0"/>
            <a:r>
              <a:rPr lang="fr-FR"/>
              <a:t>Modifier les styles du texte du masque</a:t>
            </a:r>
          </a:p>
        </p:txBody>
      </p:sp>
      <p:sp>
        <p:nvSpPr>
          <p:cNvPr id="16" name="Espace réservé du texte 4">
            <a:extLst>
              <a:ext uri="{FF2B5EF4-FFF2-40B4-BE49-F238E27FC236}">
                <a16:creationId xmlns:a16="http://schemas.microsoft.com/office/drawing/2014/main" id="{1B0E1FED-A360-4639-85C4-418D0D8BC8F6}"/>
              </a:ext>
            </a:extLst>
          </p:cNvPr>
          <p:cNvSpPr>
            <a:spLocks noGrp="1"/>
          </p:cNvSpPr>
          <p:nvPr>
            <p:ph type="body" sz="quarter" idx="15" hasCustomPrompt="1"/>
          </p:nvPr>
        </p:nvSpPr>
        <p:spPr>
          <a:xfrm>
            <a:off x="1482118" y="4431787"/>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17" name="Espace réservé du texte 10">
            <a:extLst>
              <a:ext uri="{FF2B5EF4-FFF2-40B4-BE49-F238E27FC236}">
                <a16:creationId xmlns:a16="http://schemas.microsoft.com/office/drawing/2014/main" id="{4D78BB2E-6135-47F9-BBCD-CB1BD78C841D}"/>
              </a:ext>
            </a:extLst>
          </p:cNvPr>
          <p:cNvSpPr>
            <a:spLocks noGrp="1"/>
          </p:cNvSpPr>
          <p:nvPr>
            <p:ph type="body" sz="quarter" idx="16" hasCustomPrompt="1"/>
          </p:nvPr>
        </p:nvSpPr>
        <p:spPr>
          <a:xfrm>
            <a:off x="2510025" y="4167579"/>
            <a:ext cx="2160000" cy="1080000"/>
          </a:xfrm>
        </p:spPr>
        <p:txBody>
          <a:bodyPr anchor="ctr"/>
          <a:lstStyle>
            <a:lvl1pPr>
              <a:defRPr sz="1300">
                <a:solidFill>
                  <a:schemeClr val="tx1"/>
                </a:solidFill>
              </a:defRPr>
            </a:lvl1pPr>
          </a:lstStyle>
          <a:p>
            <a:pPr lvl="0"/>
            <a:r>
              <a:rPr lang="fr-FR"/>
              <a:t>Modifier les styles du texte du masque</a:t>
            </a:r>
          </a:p>
        </p:txBody>
      </p:sp>
      <p:sp>
        <p:nvSpPr>
          <p:cNvPr id="14" name="Espace réservé du texte 2">
            <a:extLst>
              <a:ext uri="{FF2B5EF4-FFF2-40B4-BE49-F238E27FC236}">
                <a16:creationId xmlns:a16="http://schemas.microsoft.com/office/drawing/2014/main" id="{863F8089-6DF1-41FC-B75B-F8D08910E464}"/>
              </a:ext>
            </a:extLst>
          </p:cNvPr>
          <p:cNvSpPr>
            <a:spLocks noGrp="1"/>
          </p:cNvSpPr>
          <p:nvPr>
            <p:ph type="body" idx="17" hasCustomPrompt="1"/>
          </p:nvPr>
        </p:nvSpPr>
        <p:spPr>
          <a:xfrm>
            <a:off x="6447818" y="1695730"/>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18" name="Espace réservé du texte 4">
            <a:extLst>
              <a:ext uri="{FF2B5EF4-FFF2-40B4-BE49-F238E27FC236}">
                <a16:creationId xmlns:a16="http://schemas.microsoft.com/office/drawing/2014/main" id="{D6FE874C-587C-4A91-AE0E-C1C9C3F63BC2}"/>
              </a:ext>
            </a:extLst>
          </p:cNvPr>
          <p:cNvSpPr>
            <a:spLocks noGrp="1"/>
          </p:cNvSpPr>
          <p:nvPr>
            <p:ph type="body" sz="quarter" idx="18" hasCustomPrompt="1"/>
          </p:nvPr>
        </p:nvSpPr>
        <p:spPr>
          <a:xfrm>
            <a:off x="7475725" y="1427778"/>
            <a:ext cx="2160000" cy="1080000"/>
          </a:xfrm>
        </p:spPr>
        <p:txBody>
          <a:bodyPr anchor="ctr"/>
          <a:lstStyle>
            <a:lvl1pPr marL="0" indent="0">
              <a:buFont typeface="Wingdings" panose="05000000000000000000" pitchFamily="2" charset="2"/>
              <a:buNone/>
              <a:defRPr sz="1300" b="1">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9" name="Espace réservé du texte 10">
            <a:extLst>
              <a:ext uri="{FF2B5EF4-FFF2-40B4-BE49-F238E27FC236}">
                <a16:creationId xmlns:a16="http://schemas.microsoft.com/office/drawing/2014/main" id="{DF1A1049-8BD1-4AAB-9532-C00607823C73}"/>
              </a:ext>
            </a:extLst>
          </p:cNvPr>
          <p:cNvSpPr>
            <a:spLocks noGrp="1"/>
          </p:cNvSpPr>
          <p:nvPr>
            <p:ph type="body" sz="quarter" idx="19" hasCustomPrompt="1"/>
          </p:nvPr>
        </p:nvSpPr>
        <p:spPr>
          <a:xfrm>
            <a:off x="6447818" y="3063759"/>
            <a:ext cx="1332000" cy="576000"/>
          </a:xfrm>
        </p:spPr>
        <p:txBody>
          <a:bodyPr anchor="ctr"/>
          <a:lstStyle>
            <a:lvl1pPr marL="0" indent="-288000">
              <a:buClr>
                <a:schemeClr val="tx2"/>
              </a:buClr>
              <a:buFont typeface="Wingdings" panose="05000000000000000000" pitchFamily="2" charset="2"/>
              <a:buChar char=""/>
              <a:defRPr sz="3500" b="0">
                <a:solidFill>
                  <a:schemeClr val="tx2"/>
                </a:solidFill>
                <a:latin typeface="Arial Black" panose="020B0A04020102020204" pitchFamily="34" charset="0"/>
              </a:defRPr>
            </a:lvl1pPr>
          </a:lstStyle>
          <a:p>
            <a:pPr lvl="0"/>
            <a:r>
              <a:rPr lang="fr-FR"/>
              <a:t>NN</a:t>
            </a:r>
          </a:p>
        </p:txBody>
      </p:sp>
      <p:sp>
        <p:nvSpPr>
          <p:cNvPr id="20" name="Espace réservé du texte 10">
            <a:extLst>
              <a:ext uri="{FF2B5EF4-FFF2-40B4-BE49-F238E27FC236}">
                <a16:creationId xmlns:a16="http://schemas.microsoft.com/office/drawing/2014/main" id="{8D862442-38EE-4BD1-AF2C-FFE3291DF1FD}"/>
              </a:ext>
            </a:extLst>
          </p:cNvPr>
          <p:cNvSpPr>
            <a:spLocks noGrp="1"/>
          </p:cNvSpPr>
          <p:nvPr>
            <p:ph type="body" sz="quarter" idx="20" hasCustomPrompt="1"/>
          </p:nvPr>
        </p:nvSpPr>
        <p:spPr>
          <a:xfrm>
            <a:off x="7475725" y="2799503"/>
            <a:ext cx="2160000" cy="1080000"/>
          </a:xfrm>
        </p:spPr>
        <p:txBody>
          <a:bodyPr anchor="ctr"/>
          <a:lstStyle>
            <a:lvl1pPr>
              <a:defRPr sz="1300">
                <a:solidFill>
                  <a:schemeClr val="tx1"/>
                </a:solidFill>
              </a:defRPr>
            </a:lvl1pPr>
          </a:lstStyle>
          <a:p>
            <a:pPr lvl="0"/>
            <a:r>
              <a:rPr lang="fr-FR"/>
              <a:t>Modifier les styles du texte du masque</a:t>
            </a:r>
          </a:p>
        </p:txBody>
      </p:sp>
      <p:sp>
        <p:nvSpPr>
          <p:cNvPr id="21" name="Espace réservé du texte 4">
            <a:extLst>
              <a:ext uri="{FF2B5EF4-FFF2-40B4-BE49-F238E27FC236}">
                <a16:creationId xmlns:a16="http://schemas.microsoft.com/office/drawing/2014/main" id="{DA285AE0-6497-45A4-8007-BCBF45B21516}"/>
              </a:ext>
            </a:extLst>
          </p:cNvPr>
          <p:cNvSpPr>
            <a:spLocks noGrp="1"/>
          </p:cNvSpPr>
          <p:nvPr>
            <p:ph type="body" sz="quarter" idx="21" hasCustomPrompt="1"/>
          </p:nvPr>
        </p:nvSpPr>
        <p:spPr>
          <a:xfrm>
            <a:off x="6447818" y="4431787"/>
            <a:ext cx="1332000" cy="576000"/>
          </a:xfrm>
        </p:spPr>
        <p:txBody>
          <a:bodyPr anchor="ctr"/>
          <a:lstStyle>
            <a:lvl1pPr marL="0" indent="-288000">
              <a:buFont typeface="Wingdings" panose="05000000000000000000" pitchFamily="2" charset="2"/>
              <a:buChar char=""/>
              <a:defRPr sz="3500" b="0">
                <a:solidFill>
                  <a:schemeClr val="tx2"/>
                </a:solidFill>
                <a:latin typeface="Arial Black" panose="020B0A04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22" name="Espace réservé du texte 10">
            <a:extLst>
              <a:ext uri="{FF2B5EF4-FFF2-40B4-BE49-F238E27FC236}">
                <a16:creationId xmlns:a16="http://schemas.microsoft.com/office/drawing/2014/main" id="{1277DAF8-0330-4C20-B633-516490DCC020}"/>
              </a:ext>
            </a:extLst>
          </p:cNvPr>
          <p:cNvSpPr>
            <a:spLocks noGrp="1"/>
          </p:cNvSpPr>
          <p:nvPr>
            <p:ph type="body" sz="quarter" idx="22" hasCustomPrompt="1"/>
          </p:nvPr>
        </p:nvSpPr>
        <p:spPr>
          <a:xfrm>
            <a:off x="7475725" y="4167579"/>
            <a:ext cx="2160000" cy="1080000"/>
          </a:xfrm>
        </p:spPr>
        <p:txBody>
          <a:bodyPr anchor="ctr"/>
          <a:lstStyle>
            <a:lvl1pPr>
              <a:defRPr sz="1300">
                <a:solidFill>
                  <a:schemeClr val="tx1"/>
                </a:solidFill>
              </a:defRPr>
            </a:lvl1pPr>
          </a:lstStyle>
          <a:p>
            <a:pPr lvl="0"/>
            <a:r>
              <a:rPr lang="fr-FR"/>
              <a:t>Modifier les styles du texte du masque</a:t>
            </a:r>
          </a:p>
        </p:txBody>
      </p:sp>
    </p:spTree>
    <p:extLst>
      <p:ext uri="{BB962C8B-B14F-4D97-AF65-F5344CB8AC3E}">
        <p14:creationId xmlns:p14="http://schemas.microsoft.com/office/powerpoint/2010/main" val="185256173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Grande partie">
    <p:spTree>
      <p:nvGrpSpPr>
        <p:cNvPr id="1" name=""/>
        <p:cNvGrpSpPr/>
        <p:nvPr/>
      </p:nvGrpSpPr>
      <p:grpSpPr>
        <a:xfrm>
          <a:off x="0" y="0"/>
          <a:ext cx="0" cy="0"/>
          <a:chOff x="0" y="0"/>
          <a:chExt cx="0" cy="0"/>
        </a:xfrm>
      </p:grpSpPr>
      <p:pic>
        <p:nvPicPr>
          <p:cNvPr id="12" name="Image 11" descr="Une image contenant texte&#10;&#10;Description générée automatiquement">
            <a:extLst>
              <a:ext uri="{FF2B5EF4-FFF2-40B4-BE49-F238E27FC236}">
                <a16:creationId xmlns:a16="http://schemas.microsoft.com/office/drawing/2014/main" id="{DF8C6C31-7D7B-47B9-8A52-F9215569A4C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9765510" y="6123869"/>
            <a:ext cx="1757360" cy="685020"/>
          </a:xfrm>
          <a:prstGeom prst="rect">
            <a:avLst/>
          </a:prstGeom>
        </p:spPr>
      </p:pic>
      <p:sp>
        <p:nvSpPr>
          <p:cNvPr id="10" name="Forme libre : forme 9">
            <a:extLst>
              <a:ext uri="{FF2B5EF4-FFF2-40B4-BE49-F238E27FC236}">
                <a16:creationId xmlns:a16="http://schemas.microsoft.com/office/drawing/2014/main" id="{9287D92D-9701-44CA-94A2-69F6C452575D}"/>
              </a:ext>
            </a:extLst>
          </p:cNvPr>
          <p:cNvSpPr>
            <a:spLocks noChangeAspect="1"/>
          </p:cNvSpPr>
          <p:nvPr userDrawn="1"/>
        </p:nvSpPr>
        <p:spPr>
          <a:xfrm>
            <a:off x="536343" y="536344"/>
            <a:ext cx="11160002" cy="5701107"/>
          </a:xfrm>
          <a:custGeom>
            <a:avLst/>
            <a:gdLst>
              <a:gd name="connsiteX0" fmla="*/ 985106 w 11160002"/>
              <a:gd name="connsiteY0" fmla="*/ 0 h 5701107"/>
              <a:gd name="connsiteX1" fmla="*/ 10144358 w 11160002"/>
              <a:gd name="connsiteY1" fmla="*/ 0 h 5701107"/>
              <a:gd name="connsiteX2" fmla="*/ 10144358 w 11160002"/>
              <a:gd name="connsiteY2" fmla="*/ 1 h 5701107"/>
              <a:gd name="connsiteX3" fmla="*/ 11151002 w 11160002"/>
              <a:gd name="connsiteY3" fmla="*/ 1 h 5701107"/>
              <a:gd name="connsiteX4" fmla="*/ 11151128 w 11160002"/>
              <a:gd name="connsiteY4" fmla="*/ 0 h 5701107"/>
              <a:gd name="connsiteX5" fmla="*/ 11160002 w 11160002"/>
              <a:gd name="connsiteY5" fmla="*/ 8876 h 5701107"/>
              <a:gd name="connsiteX6" fmla="*/ 11160002 w 11160002"/>
              <a:gd name="connsiteY6" fmla="*/ 5586636 h 5701107"/>
              <a:gd name="connsiteX7" fmla="*/ 11160002 w 11160002"/>
              <a:gd name="connsiteY7" fmla="*/ 5586762 h 5701107"/>
              <a:gd name="connsiteX8" fmla="*/ 11150875 w 11160002"/>
              <a:gd name="connsiteY8" fmla="*/ 5595382 h 5701107"/>
              <a:gd name="connsiteX9" fmla="*/ 9246907 w 11160002"/>
              <a:gd name="connsiteY9" fmla="*/ 5595382 h 5701107"/>
              <a:gd name="connsiteX10" fmla="*/ 9238035 w 11160002"/>
              <a:gd name="connsiteY10" fmla="*/ 5604508 h 5701107"/>
              <a:gd name="connsiteX11" fmla="*/ 9238035 w 11160002"/>
              <a:gd name="connsiteY11" fmla="*/ 5692105 h 5701107"/>
              <a:gd name="connsiteX12" fmla="*/ 9228908 w 11160002"/>
              <a:gd name="connsiteY12" fmla="*/ 5701106 h 5701107"/>
              <a:gd name="connsiteX13" fmla="*/ 8252595 w 11160002"/>
              <a:gd name="connsiteY13" fmla="*/ 5701106 h 5701107"/>
              <a:gd name="connsiteX14" fmla="*/ 8252595 w 11160002"/>
              <a:gd name="connsiteY14" fmla="*/ 5701107 h 5701107"/>
              <a:gd name="connsiteX15" fmla="*/ 9046 w 11160002"/>
              <a:gd name="connsiteY15" fmla="*/ 5701107 h 5701107"/>
              <a:gd name="connsiteX16" fmla="*/ 47 w 11160002"/>
              <a:gd name="connsiteY16" fmla="*/ 5692106 h 5701107"/>
              <a:gd name="connsiteX17" fmla="*/ 47 w 11160002"/>
              <a:gd name="connsiteY17" fmla="*/ 9636 h 5701107"/>
              <a:gd name="connsiteX18" fmla="*/ 0 w 11160002"/>
              <a:gd name="connsiteY18" fmla="*/ 8703 h 5701107"/>
              <a:gd name="connsiteX19" fmla="*/ 8793 w 11160002"/>
              <a:gd name="connsiteY19" fmla="*/ 1 h 5701107"/>
              <a:gd name="connsiteX20" fmla="*/ 985105 w 11160002"/>
              <a:gd name="connsiteY20" fmla="*/ 1 h 5701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160002" h="5701107">
                <a:moveTo>
                  <a:pt x="985106" y="0"/>
                </a:moveTo>
                <a:lnTo>
                  <a:pt x="10144358" y="0"/>
                </a:lnTo>
                <a:lnTo>
                  <a:pt x="10144358" y="1"/>
                </a:lnTo>
                <a:lnTo>
                  <a:pt x="11151002" y="1"/>
                </a:lnTo>
                <a:cubicBezTo>
                  <a:pt x="11151040" y="0"/>
                  <a:pt x="11151089" y="0"/>
                  <a:pt x="11151128" y="0"/>
                </a:cubicBezTo>
                <a:cubicBezTo>
                  <a:pt x="11156034" y="1"/>
                  <a:pt x="11160002" y="3974"/>
                  <a:pt x="11160002" y="8876"/>
                </a:cubicBezTo>
                <a:cubicBezTo>
                  <a:pt x="11160002" y="310201"/>
                  <a:pt x="11160002" y="5377976"/>
                  <a:pt x="11160002" y="5586636"/>
                </a:cubicBezTo>
                <a:cubicBezTo>
                  <a:pt x="11160002" y="5586673"/>
                  <a:pt x="11160002" y="5586725"/>
                  <a:pt x="11160002" y="5586762"/>
                </a:cubicBezTo>
                <a:cubicBezTo>
                  <a:pt x="11159863" y="5591668"/>
                  <a:pt x="11155768" y="5595522"/>
                  <a:pt x="11150875" y="5595382"/>
                </a:cubicBezTo>
                <a:lnTo>
                  <a:pt x="9246907" y="5595382"/>
                </a:lnTo>
                <a:lnTo>
                  <a:pt x="9238035" y="5604508"/>
                </a:lnTo>
                <a:lnTo>
                  <a:pt x="9238035" y="5692105"/>
                </a:lnTo>
                <a:cubicBezTo>
                  <a:pt x="9237972" y="5697100"/>
                  <a:pt x="9233903" y="5701106"/>
                  <a:pt x="9228908" y="5701106"/>
                </a:cubicBezTo>
                <a:lnTo>
                  <a:pt x="8252595" y="5701106"/>
                </a:lnTo>
                <a:lnTo>
                  <a:pt x="8252595" y="5701107"/>
                </a:lnTo>
                <a:lnTo>
                  <a:pt x="9046" y="5701107"/>
                </a:lnTo>
                <a:cubicBezTo>
                  <a:pt x="4077" y="5701107"/>
                  <a:pt x="47" y="5697075"/>
                  <a:pt x="47" y="5692106"/>
                </a:cubicBezTo>
                <a:lnTo>
                  <a:pt x="47" y="9636"/>
                </a:lnTo>
                <a:cubicBezTo>
                  <a:pt x="14" y="9327"/>
                  <a:pt x="-1" y="9014"/>
                  <a:pt x="0" y="8703"/>
                </a:cubicBezTo>
                <a:cubicBezTo>
                  <a:pt x="25" y="3873"/>
                  <a:pt x="3962" y="-24"/>
                  <a:pt x="8793" y="1"/>
                </a:cubicBezTo>
                <a:lnTo>
                  <a:pt x="985105" y="1"/>
                </a:lnTo>
                <a:close/>
              </a:path>
            </a:pathLst>
          </a:custGeom>
          <a:noFill/>
          <a:ln w="15240" cap="flat">
            <a:solidFill>
              <a:schemeClr val="tx2"/>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fr-FR"/>
          </a:p>
        </p:txBody>
      </p:sp>
      <p:sp>
        <p:nvSpPr>
          <p:cNvPr id="2" name="Titre 1">
            <a:extLst>
              <a:ext uri="{FF2B5EF4-FFF2-40B4-BE49-F238E27FC236}">
                <a16:creationId xmlns:a16="http://schemas.microsoft.com/office/drawing/2014/main" id="{F5412AB6-7FD5-460F-B722-2C4F455C05AC}"/>
              </a:ext>
            </a:extLst>
          </p:cNvPr>
          <p:cNvSpPr>
            <a:spLocks noGrp="1"/>
          </p:cNvSpPr>
          <p:nvPr>
            <p:ph type="title" hasCustomPrompt="1"/>
          </p:nvPr>
        </p:nvSpPr>
        <p:spPr>
          <a:xfrm>
            <a:off x="1083787" y="2273617"/>
            <a:ext cx="2880000" cy="1080000"/>
          </a:xfrm>
        </p:spPr>
        <p:txBody>
          <a:bodyPr anchor="b"/>
          <a:lstStyle>
            <a:lvl1pPr algn="l">
              <a:defRPr sz="6900" i="1">
                <a:solidFill>
                  <a:schemeClr val="tx2"/>
                </a:solidFill>
              </a:defRPr>
            </a:lvl1pPr>
          </a:lstStyle>
          <a:p>
            <a:r>
              <a:rPr lang="fr-FR"/>
              <a:t>NN</a:t>
            </a:r>
          </a:p>
        </p:txBody>
      </p:sp>
      <p:sp>
        <p:nvSpPr>
          <p:cNvPr id="3" name="Espace réservé du texte 2">
            <a:extLst>
              <a:ext uri="{FF2B5EF4-FFF2-40B4-BE49-F238E27FC236}">
                <a16:creationId xmlns:a16="http://schemas.microsoft.com/office/drawing/2014/main" id="{461ED590-E3E6-4DF4-9162-2A904771452D}"/>
              </a:ext>
            </a:extLst>
          </p:cNvPr>
          <p:cNvSpPr>
            <a:spLocks noGrp="1"/>
          </p:cNvSpPr>
          <p:nvPr>
            <p:ph type="body" idx="1" hasCustomPrompt="1"/>
          </p:nvPr>
        </p:nvSpPr>
        <p:spPr>
          <a:xfrm>
            <a:off x="1083786" y="3269296"/>
            <a:ext cx="7920000" cy="2160000"/>
          </a:xfrm>
        </p:spPr>
        <p:txBody>
          <a:bodyPr anchor="t"/>
          <a:lstStyle>
            <a:lvl1pPr marL="0" indent="0" algn="l">
              <a:buNone/>
              <a:defRPr sz="2300" b="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8" name="Espace réservé de la date 7">
            <a:extLst>
              <a:ext uri="{FF2B5EF4-FFF2-40B4-BE49-F238E27FC236}">
                <a16:creationId xmlns:a16="http://schemas.microsoft.com/office/drawing/2014/main" id="{CC76C4E5-F666-4B92-80DC-0D82AFEB22C8}"/>
              </a:ext>
            </a:extLst>
          </p:cNvPr>
          <p:cNvSpPr>
            <a:spLocks noGrp="1"/>
          </p:cNvSpPr>
          <p:nvPr>
            <p:ph type="dt" sz="half" idx="10"/>
          </p:nvPr>
        </p:nvSpPr>
        <p:spPr/>
        <p:txBody>
          <a:bodyPr/>
          <a:lstStyle/>
          <a:p>
            <a:fld id="{04708BF8-992F-4F23-AA16-AB03FA41F6EE}" type="datetime4">
              <a:rPr lang="fr-FR" smtClean="0"/>
              <a:t>30 septembre 2022</a:t>
            </a:fld>
            <a:endParaRPr lang="fr-FR"/>
          </a:p>
        </p:txBody>
      </p:sp>
      <p:sp>
        <p:nvSpPr>
          <p:cNvPr id="11" name="Espace réservé du pied de page 10">
            <a:extLst>
              <a:ext uri="{FF2B5EF4-FFF2-40B4-BE49-F238E27FC236}">
                <a16:creationId xmlns:a16="http://schemas.microsoft.com/office/drawing/2014/main" id="{BBFF2255-0FA4-4D10-B137-EF7395F54D76}"/>
              </a:ext>
            </a:extLst>
          </p:cNvPr>
          <p:cNvSpPr>
            <a:spLocks noGrp="1"/>
          </p:cNvSpPr>
          <p:nvPr>
            <p:ph type="ftr" sz="quarter" idx="11"/>
          </p:nvPr>
        </p:nvSpPr>
        <p:spPr/>
        <p:txBody>
          <a:bodyPr/>
          <a:lstStyle/>
          <a:p>
            <a:r>
              <a:rPr lang="fr-FR"/>
              <a:t>Pied de page de votre présentation - Date</a:t>
            </a:r>
          </a:p>
        </p:txBody>
      </p:sp>
      <p:sp>
        <p:nvSpPr>
          <p:cNvPr id="13" name="Espace réservé du numéro de diapositive 12">
            <a:extLst>
              <a:ext uri="{FF2B5EF4-FFF2-40B4-BE49-F238E27FC236}">
                <a16:creationId xmlns:a16="http://schemas.microsoft.com/office/drawing/2014/main" id="{C11476EE-CC7F-4592-910E-D01AC09E4DE8}"/>
              </a:ext>
            </a:extLst>
          </p:cNvPr>
          <p:cNvSpPr>
            <a:spLocks noGrp="1"/>
          </p:cNvSpPr>
          <p:nvPr>
            <p:ph type="sldNum" sz="quarter" idx="12"/>
          </p:nvPr>
        </p:nvSpPr>
        <p:spPr/>
        <p:txBody>
          <a:bodyPr/>
          <a:lstStyle/>
          <a:p>
            <a:fld id="{975A587B-5814-4D9B-9598-FE9CB954CB01}" type="slidenum">
              <a:rPr lang="fr-FR" smtClean="0"/>
              <a:pPr/>
              <a:t>‹N°›</a:t>
            </a:fld>
            <a:endParaRPr lang="fr-FR"/>
          </a:p>
        </p:txBody>
      </p:sp>
    </p:spTree>
    <p:extLst>
      <p:ext uri="{BB962C8B-B14F-4D97-AF65-F5344CB8AC3E}">
        <p14:creationId xmlns:p14="http://schemas.microsoft.com/office/powerpoint/2010/main" val="3773001599"/>
      </p:ext>
    </p:extLst>
  </p:cSld>
  <p:clrMapOvr>
    <a:masterClrMapping/>
  </p:clrMapOvr>
  <p:extLst>
    <p:ext uri="{DCECCB84-F9BA-43D5-87BE-67443E8EF086}">
      <p15:sldGuideLst xmlns:p15="http://schemas.microsoft.com/office/powerpoint/2012/main"/>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Intercalaire">
    <p:spTree>
      <p:nvGrpSpPr>
        <p:cNvPr id="1" name=""/>
        <p:cNvGrpSpPr/>
        <p:nvPr/>
      </p:nvGrpSpPr>
      <p:grpSpPr>
        <a:xfrm>
          <a:off x="0" y="0"/>
          <a:ext cx="0" cy="0"/>
          <a:chOff x="0" y="0"/>
          <a:chExt cx="0" cy="0"/>
        </a:xfrm>
      </p:grpSpPr>
      <p:pic>
        <p:nvPicPr>
          <p:cNvPr id="10" name="Image 9" descr="Une image contenant texte&#10;&#10;Description générée automatiquement">
            <a:extLst>
              <a:ext uri="{FF2B5EF4-FFF2-40B4-BE49-F238E27FC236}">
                <a16:creationId xmlns:a16="http://schemas.microsoft.com/office/drawing/2014/main" id="{6EACE135-59D9-484C-AA32-3E7FCBCEA79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10175081" y="6257924"/>
            <a:ext cx="1307307" cy="509589"/>
          </a:xfrm>
          <a:prstGeom prst="rect">
            <a:avLst/>
          </a:prstGeom>
        </p:spPr>
      </p:pic>
      <p:sp>
        <p:nvSpPr>
          <p:cNvPr id="12" name="Graphique 9">
            <a:extLst>
              <a:ext uri="{FF2B5EF4-FFF2-40B4-BE49-F238E27FC236}">
                <a16:creationId xmlns:a16="http://schemas.microsoft.com/office/drawing/2014/main" id="{73DBF73D-0F1A-48F4-A208-D09D87208337}"/>
              </a:ext>
            </a:extLst>
          </p:cNvPr>
          <p:cNvSpPr>
            <a:spLocks noChangeAspect="1"/>
          </p:cNvSpPr>
          <p:nvPr userDrawn="1"/>
        </p:nvSpPr>
        <p:spPr>
          <a:xfrm>
            <a:off x="516000" y="6227538"/>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chemeClr val="bg1">
              <a:lumMod val="95000"/>
            </a:schemeClr>
          </a:solidFill>
          <a:ln w="9525" cap="flat">
            <a:noFill/>
            <a:prstDash val="solid"/>
            <a:miter/>
          </a:ln>
        </p:spPr>
        <p:txBody>
          <a:bodyPr rtlCol="0" anchor="ctr"/>
          <a:lstStyle/>
          <a:p>
            <a:endParaRPr lang="fr-FR"/>
          </a:p>
        </p:txBody>
      </p:sp>
      <p:sp>
        <p:nvSpPr>
          <p:cNvPr id="2" name="Titre 1">
            <a:extLst>
              <a:ext uri="{FF2B5EF4-FFF2-40B4-BE49-F238E27FC236}">
                <a16:creationId xmlns:a16="http://schemas.microsoft.com/office/drawing/2014/main" id="{8934B7DA-FA75-4149-8676-64791F4D66D2}"/>
              </a:ext>
            </a:extLst>
          </p:cNvPr>
          <p:cNvSpPr>
            <a:spLocks noGrp="1"/>
          </p:cNvSpPr>
          <p:nvPr>
            <p:ph type="title"/>
          </p:nvPr>
        </p:nvSpPr>
        <p:spPr>
          <a:xfrm>
            <a:off x="1003618" y="1874837"/>
            <a:ext cx="10080000" cy="1325563"/>
          </a:xfrm>
        </p:spPr>
        <p:txBody>
          <a:bodyPr anchor="t"/>
          <a:lstStyle>
            <a:lvl1pPr>
              <a:defRPr sz="3900" i="0" cap="none" baseline="0">
                <a:solidFill>
                  <a:schemeClr val="tx2"/>
                </a:solidFill>
              </a:defRPr>
            </a:lvl1pPr>
          </a:lstStyle>
          <a:p>
            <a:r>
              <a:rPr lang="fr-FR"/>
              <a:t>Modifiez le style du titre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003618" y="1292225"/>
            <a:ext cx="10080000" cy="684000"/>
          </a:xfrm>
        </p:spPr>
        <p:txBody>
          <a:bodyPr anchor="b"/>
          <a:lstStyle>
            <a:lvl1pPr marL="0" indent="0">
              <a:buNone/>
              <a:defRPr sz="3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NN</a:t>
            </a:r>
          </a:p>
        </p:txBody>
      </p:sp>
      <p:sp>
        <p:nvSpPr>
          <p:cNvPr id="11" name="Espace réservé du texte 10">
            <a:extLst>
              <a:ext uri="{FF2B5EF4-FFF2-40B4-BE49-F238E27FC236}">
                <a16:creationId xmlns:a16="http://schemas.microsoft.com/office/drawing/2014/main" id="{8C7A5F77-9A92-46CF-AF0E-296CA94F051F}"/>
              </a:ext>
            </a:extLst>
          </p:cNvPr>
          <p:cNvSpPr>
            <a:spLocks noGrp="1"/>
          </p:cNvSpPr>
          <p:nvPr>
            <p:ph type="body" sz="quarter" idx="13" hasCustomPrompt="1"/>
          </p:nvPr>
        </p:nvSpPr>
        <p:spPr>
          <a:xfrm>
            <a:off x="5068570" y="4189728"/>
            <a:ext cx="6624173" cy="1440000"/>
          </a:xfrm>
        </p:spPr>
        <p:txBody>
          <a:bodyPr/>
          <a:lstStyle>
            <a:lvl1pPr>
              <a:lnSpc>
                <a:spcPct val="90000"/>
              </a:lnSpc>
              <a:defRPr sz="3000" b="0">
                <a:solidFill>
                  <a:schemeClr val="tx1"/>
                </a:solidFill>
              </a:defRPr>
            </a:lvl1pPr>
            <a:lvl2pPr marL="486000" indent="0">
              <a:buNone/>
              <a:defRPr/>
            </a:lvl2pPr>
          </a:lstStyle>
          <a:p>
            <a:pPr lvl="0"/>
            <a:r>
              <a:rPr lang="fr-FR"/>
              <a:t>Modifier les styles du texte du masque</a:t>
            </a:r>
          </a:p>
        </p:txBody>
      </p:sp>
      <p:sp>
        <p:nvSpPr>
          <p:cNvPr id="18" name="Forme libre : forme 17">
            <a:extLst>
              <a:ext uri="{FF2B5EF4-FFF2-40B4-BE49-F238E27FC236}">
                <a16:creationId xmlns:a16="http://schemas.microsoft.com/office/drawing/2014/main" id="{D56C62DE-5253-4778-A5EA-AE2DB6A4F369}"/>
              </a:ext>
            </a:extLst>
          </p:cNvPr>
          <p:cNvSpPr>
            <a:spLocks noChangeAspect="1"/>
          </p:cNvSpPr>
          <p:nvPr userDrawn="1"/>
        </p:nvSpPr>
        <p:spPr>
          <a:xfrm flipH="1">
            <a:off x="536400" y="536400"/>
            <a:ext cx="11160000" cy="3297845"/>
          </a:xfrm>
          <a:custGeom>
            <a:avLst/>
            <a:gdLst>
              <a:gd name="connsiteX0" fmla="*/ 11153163 w 11161956"/>
              <a:gd name="connsiteY0" fmla="*/ 0 h 3298423"/>
              <a:gd name="connsiteX1" fmla="*/ 4123899 w 11161956"/>
              <a:gd name="connsiteY1" fmla="*/ 0 h 3298423"/>
              <a:gd name="connsiteX2" fmla="*/ 4123899 w 11161956"/>
              <a:gd name="connsiteY2" fmla="*/ 4660 h 3298423"/>
              <a:gd name="connsiteX3" fmla="*/ 6651 w 11161956"/>
              <a:gd name="connsiteY3" fmla="*/ 4660 h 3298423"/>
              <a:gd name="connsiteX4" fmla="*/ 0 w 11161956"/>
              <a:gd name="connsiteY4" fmla="*/ 11312 h 3298423"/>
              <a:gd name="connsiteX5" fmla="*/ 0 w 11161956"/>
              <a:gd name="connsiteY5" fmla="*/ 3185225 h 3298423"/>
              <a:gd name="connsiteX6" fmla="*/ 6650 w 11161956"/>
              <a:gd name="connsiteY6" fmla="*/ 3192066 h 3298423"/>
              <a:gd name="connsiteX7" fmla="*/ 6745 w 11161956"/>
              <a:gd name="connsiteY7" fmla="*/ 3192066 h 3298423"/>
              <a:gd name="connsiteX8" fmla="*/ 4132357 w 11161956"/>
              <a:gd name="connsiteY8" fmla="*/ 3192066 h 3298423"/>
              <a:gd name="connsiteX9" fmla="*/ 4133026 w 11161956"/>
              <a:gd name="connsiteY9" fmla="*/ 3192698 h 3298423"/>
              <a:gd name="connsiteX10" fmla="*/ 7013178 w 11161956"/>
              <a:gd name="connsiteY10" fmla="*/ 3192698 h 3298423"/>
              <a:gd name="connsiteX11" fmla="*/ 7013305 w 11161956"/>
              <a:gd name="connsiteY11" fmla="*/ 3192698 h 3298423"/>
              <a:gd name="connsiteX12" fmla="*/ 7022179 w 11161956"/>
              <a:gd name="connsiteY12" fmla="*/ 3201825 h 3298423"/>
              <a:gd name="connsiteX13" fmla="*/ 7022179 w 11161956"/>
              <a:gd name="connsiteY13" fmla="*/ 3289422 h 3298423"/>
              <a:gd name="connsiteX14" fmla="*/ 7031306 w 11161956"/>
              <a:gd name="connsiteY14" fmla="*/ 3298423 h 3298423"/>
              <a:gd name="connsiteX15" fmla="*/ 11161909 w 11161956"/>
              <a:gd name="connsiteY15" fmla="*/ 3298423 h 3298423"/>
              <a:gd name="connsiteX16" fmla="*/ 11161909 w 11161956"/>
              <a:gd name="connsiteY16" fmla="*/ 9634 h 3298423"/>
              <a:gd name="connsiteX17" fmla="*/ 11161956 w 11161956"/>
              <a:gd name="connsiteY17" fmla="*/ 8701 h 3298423"/>
              <a:gd name="connsiteX18" fmla="*/ 11153163 w 11161956"/>
              <a:gd name="connsiteY18" fmla="*/ 0 h 3298423"/>
              <a:gd name="connsiteX0" fmla="*/ 11153163 w 11161956"/>
              <a:gd name="connsiteY0" fmla="*/ 0 h 3298423"/>
              <a:gd name="connsiteX1" fmla="*/ 4123899 w 11161956"/>
              <a:gd name="connsiteY1" fmla="*/ 0 h 3298423"/>
              <a:gd name="connsiteX2" fmla="*/ 6651 w 11161956"/>
              <a:gd name="connsiteY2" fmla="*/ 4660 h 3298423"/>
              <a:gd name="connsiteX3" fmla="*/ 0 w 11161956"/>
              <a:gd name="connsiteY3" fmla="*/ 11312 h 3298423"/>
              <a:gd name="connsiteX4" fmla="*/ 0 w 11161956"/>
              <a:gd name="connsiteY4" fmla="*/ 3185225 h 3298423"/>
              <a:gd name="connsiteX5" fmla="*/ 6650 w 11161956"/>
              <a:gd name="connsiteY5" fmla="*/ 3192066 h 3298423"/>
              <a:gd name="connsiteX6" fmla="*/ 6745 w 11161956"/>
              <a:gd name="connsiteY6" fmla="*/ 3192066 h 3298423"/>
              <a:gd name="connsiteX7" fmla="*/ 4132357 w 11161956"/>
              <a:gd name="connsiteY7" fmla="*/ 3192066 h 3298423"/>
              <a:gd name="connsiteX8" fmla="*/ 4133026 w 11161956"/>
              <a:gd name="connsiteY8" fmla="*/ 3192698 h 3298423"/>
              <a:gd name="connsiteX9" fmla="*/ 7013178 w 11161956"/>
              <a:gd name="connsiteY9" fmla="*/ 3192698 h 3298423"/>
              <a:gd name="connsiteX10" fmla="*/ 7013305 w 11161956"/>
              <a:gd name="connsiteY10" fmla="*/ 3192698 h 3298423"/>
              <a:gd name="connsiteX11" fmla="*/ 7022179 w 11161956"/>
              <a:gd name="connsiteY11" fmla="*/ 3201825 h 3298423"/>
              <a:gd name="connsiteX12" fmla="*/ 7022179 w 11161956"/>
              <a:gd name="connsiteY12" fmla="*/ 3289422 h 3298423"/>
              <a:gd name="connsiteX13" fmla="*/ 7031306 w 11161956"/>
              <a:gd name="connsiteY13" fmla="*/ 3298423 h 3298423"/>
              <a:gd name="connsiteX14" fmla="*/ 11161909 w 11161956"/>
              <a:gd name="connsiteY14" fmla="*/ 3298423 h 3298423"/>
              <a:gd name="connsiteX15" fmla="*/ 11161909 w 11161956"/>
              <a:gd name="connsiteY15" fmla="*/ 9634 h 3298423"/>
              <a:gd name="connsiteX16" fmla="*/ 11161956 w 11161956"/>
              <a:gd name="connsiteY16" fmla="*/ 8701 h 3298423"/>
              <a:gd name="connsiteX17" fmla="*/ 11153163 w 11161956"/>
              <a:gd name="connsiteY17" fmla="*/ 0 h 3298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161956" h="3298423">
                <a:moveTo>
                  <a:pt x="11153163" y="0"/>
                </a:moveTo>
                <a:lnTo>
                  <a:pt x="4123899" y="0"/>
                </a:lnTo>
                <a:lnTo>
                  <a:pt x="6651" y="4660"/>
                </a:lnTo>
                <a:cubicBezTo>
                  <a:pt x="2978" y="4660"/>
                  <a:pt x="0" y="7639"/>
                  <a:pt x="0" y="11312"/>
                </a:cubicBezTo>
                <a:lnTo>
                  <a:pt x="0" y="3185225"/>
                </a:lnTo>
                <a:cubicBezTo>
                  <a:pt x="-53" y="3188950"/>
                  <a:pt x="2924" y="3192009"/>
                  <a:pt x="6650" y="3192066"/>
                </a:cubicBezTo>
                <a:lnTo>
                  <a:pt x="6745" y="3192066"/>
                </a:lnTo>
                <a:lnTo>
                  <a:pt x="4132357" y="3192066"/>
                </a:lnTo>
                <a:lnTo>
                  <a:pt x="4133026" y="3192698"/>
                </a:lnTo>
                <a:lnTo>
                  <a:pt x="7013178" y="3192698"/>
                </a:lnTo>
                <a:lnTo>
                  <a:pt x="7013305" y="3192698"/>
                </a:lnTo>
                <a:cubicBezTo>
                  <a:pt x="7018274" y="3192774"/>
                  <a:pt x="7022254" y="3196856"/>
                  <a:pt x="7022179" y="3201825"/>
                </a:cubicBezTo>
                <a:lnTo>
                  <a:pt x="7022179" y="3289422"/>
                </a:lnTo>
                <a:cubicBezTo>
                  <a:pt x="7022242" y="3294417"/>
                  <a:pt x="7026311" y="3298423"/>
                  <a:pt x="7031306" y="3298423"/>
                </a:cubicBezTo>
                <a:lnTo>
                  <a:pt x="11161909" y="3298423"/>
                </a:lnTo>
                <a:lnTo>
                  <a:pt x="11161909" y="9634"/>
                </a:lnTo>
                <a:cubicBezTo>
                  <a:pt x="11161941" y="9325"/>
                  <a:pt x="11161957" y="9012"/>
                  <a:pt x="11161956" y="8701"/>
                </a:cubicBezTo>
                <a:cubicBezTo>
                  <a:pt x="11161931" y="3871"/>
                  <a:pt x="11157994" y="-26"/>
                  <a:pt x="11153163" y="0"/>
                </a:cubicBezTo>
                <a:close/>
              </a:path>
            </a:pathLst>
          </a:custGeom>
          <a:noFill/>
          <a:ln w="15240" cap="flat">
            <a:solidFill>
              <a:schemeClr val="tx2"/>
            </a:solidFill>
            <a:prstDash val="solid"/>
            <a:miter/>
          </a:ln>
        </p:spPr>
        <p:txBody>
          <a:bodyPr wrap="square" rtlCol="0" anchor="ctr">
            <a:noAutofit/>
          </a:bodyPr>
          <a:lstStyle/>
          <a:p>
            <a:pPr lvl="0"/>
            <a:endParaRPr lang="fr-FR"/>
          </a:p>
        </p:txBody>
      </p:sp>
      <p:sp>
        <p:nvSpPr>
          <p:cNvPr id="4" name="Espace réservé de la date 3">
            <a:extLst>
              <a:ext uri="{FF2B5EF4-FFF2-40B4-BE49-F238E27FC236}">
                <a16:creationId xmlns:a16="http://schemas.microsoft.com/office/drawing/2014/main" id="{785CC8D4-9036-4DEC-A292-8721EA6C2413}"/>
              </a:ext>
            </a:extLst>
          </p:cNvPr>
          <p:cNvSpPr>
            <a:spLocks noGrp="1"/>
          </p:cNvSpPr>
          <p:nvPr>
            <p:ph type="dt" sz="half" idx="14"/>
          </p:nvPr>
        </p:nvSpPr>
        <p:spPr/>
        <p:txBody>
          <a:bodyPr/>
          <a:lstStyle/>
          <a:p>
            <a:fld id="{04708BF8-992F-4F23-AA16-AB03FA41F6EE}" type="datetime4">
              <a:rPr lang="fr-FR" smtClean="0"/>
              <a:t>30 septembre 2022</a:t>
            </a:fld>
            <a:endParaRPr lang="fr-FR"/>
          </a:p>
        </p:txBody>
      </p:sp>
      <p:sp>
        <p:nvSpPr>
          <p:cNvPr id="5" name="Espace réservé du pied de page 4">
            <a:extLst>
              <a:ext uri="{FF2B5EF4-FFF2-40B4-BE49-F238E27FC236}">
                <a16:creationId xmlns:a16="http://schemas.microsoft.com/office/drawing/2014/main" id="{EE0D9201-4036-4805-93AA-7256AFC777A3}"/>
              </a:ext>
            </a:extLst>
          </p:cNvPr>
          <p:cNvSpPr>
            <a:spLocks noGrp="1"/>
          </p:cNvSpPr>
          <p:nvPr>
            <p:ph type="ftr" sz="quarter" idx="15"/>
          </p:nvPr>
        </p:nvSpPr>
        <p:spPr/>
        <p:txBody>
          <a:bodyPr/>
          <a:lstStyle/>
          <a:p>
            <a:r>
              <a:rPr lang="fr-FR"/>
              <a:t>Pied de page de votre présentation - Date</a:t>
            </a:r>
          </a:p>
        </p:txBody>
      </p:sp>
      <p:sp>
        <p:nvSpPr>
          <p:cNvPr id="8" name="Espace réservé du numéro de diapositive 7">
            <a:extLst>
              <a:ext uri="{FF2B5EF4-FFF2-40B4-BE49-F238E27FC236}">
                <a16:creationId xmlns:a16="http://schemas.microsoft.com/office/drawing/2014/main" id="{161397E8-F063-4026-A130-3F5A5175D280}"/>
              </a:ext>
            </a:extLst>
          </p:cNvPr>
          <p:cNvSpPr>
            <a:spLocks noGrp="1"/>
          </p:cNvSpPr>
          <p:nvPr>
            <p:ph type="sldNum" sz="quarter" idx="16"/>
          </p:nvPr>
        </p:nvSpPr>
        <p:spPr/>
        <p:txBody>
          <a:bodyPr/>
          <a:lstStyle/>
          <a:p>
            <a:fld id="{975A587B-5814-4D9B-9598-FE9CB954CB01}" type="slidenum">
              <a:rPr lang="fr-FR" smtClean="0"/>
              <a:pPr/>
              <a:t>‹N°›</a:t>
            </a:fld>
            <a:endParaRPr lang="fr-FR"/>
          </a:p>
        </p:txBody>
      </p:sp>
    </p:spTree>
    <p:extLst>
      <p:ext uri="{BB962C8B-B14F-4D97-AF65-F5344CB8AC3E}">
        <p14:creationId xmlns:p14="http://schemas.microsoft.com/office/powerpoint/2010/main" val="145762330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1BAF3030-210E-4F95-B01F-6A5FA5AEE3F1}" type="datetime4">
              <a:rPr lang="fr-FR" smtClean="0"/>
              <a:t>30 septembre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FC1C4B15-9B99-4763-82D6-0606473A9387}"/>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313456753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exte en 2 colonnes">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51624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49D9D62C-DBC2-4333-8F9C-05C7AB945158}" type="datetime4">
              <a:rPr lang="fr-FR" smtClean="0"/>
              <a:t>30 septembre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1" name="Espace réservé du texte 8">
            <a:extLst>
              <a:ext uri="{FF2B5EF4-FFF2-40B4-BE49-F238E27FC236}">
                <a16:creationId xmlns:a16="http://schemas.microsoft.com/office/drawing/2014/main" id="{A848A337-FF3F-494D-9ED8-04CAA6B257B4}"/>
              </a:ext>
            </a:extLst>
          </p:cNvPr>
          <p:cNvSpPr>
            <a:spLocks noGrp="1"/>
          </p:cNvSpPr>
          <p:nvPr>
            <p:ph type="body" sz="quarter" idx="14"/>
          </p:nvPr>
        </p:nvSpPr>
        <p:spPr>
          <a:xfrm>
            <a:off x="6271184" y="1513680"/>
            <a:ext cx="5161198"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396743862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exte avec encadré contour roug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72000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A43FFD05-87AB-4452-8462-E40CE5E2E73C}" type="datetime4">
              <a:rPr lang="fr-FR" smtClean="0"/>
              <a:t>30 septembre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4" name="Espace réservé du texte 13">
            <a:extLst>
              <a:ext uri="{FF2B5EF4-FFF2-40B4-BE49-F238E27FC236}">
                <a16:creationId xmlns:a16="http://schemas.microsoft.com/office/drawing/2014/main" id="{9EC79F2E-3B26-4ADA-9697-945B3151D2D3}"/>
              </a:ext>
            </a:extLst>
          </p:cNvPr>
          <p:cNvSpPr>
            <a:spLocks noGrp="1" noChangeAspect="1"/>
          </p:cNvSpPr>
          <p:nvPr>
            <p:ph type="body" sz="quarter" idx="14" hasCustomPrompt="1"/>
          </p:nvPr>
        </p:nvSpPr>
        <p:spPr>
          <a:xfrm>
            <a:off x="8138689" y="1506699"/>
            <a:ext cx="3496306" cy="4195703"/>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ln w="15240">
            <a:solidFill>
              <a:schemeClr val="tx2"/>
            </a:solidFill>
          </a:ln>
        </p:spPr>
        <p:txBody>
          <a:bodyPr wrap="square" lIns="234000" tIns="432000" rIns="234000" bIns="43200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 name="Titre 1">
            <a:extLst>
              <a:ext uri="{FF2B5EF4-FFF2-40B4-BE49-F238E27FC236}">
                <a16:creationId xmlns:a16="http://schemas.microsoft.com/office/drawing/2014/main" id="{2FFDAAA0-036A-4992-BC75-6B39D6BE6533}"/>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206584332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exte avec encadré aplat gris">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72000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960376B2-8D4A-44B5-9E98-9818E2B5D7B5}" type="datetime4">
              <a:rPr lang="fr-FR" smtClean="0"/>
              <a:t>30 septembre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4" name="Espace réservé du texte 13">
            <a:extLst>
              <a:ext uri="{FF2B5EF4-FFF2-40B4-BE49-F238E27FC236}">
                <a16:creationId xmlns:a16="http://schemas.microsoft.com/office/drawing/2014/main" id="{9EC79F2E-3B26-4ADA-9697-945B3151D2D3}"/>
              </a:ext>
            </a:extLst>
          </p:cNvPr>
          <p:cNvSpPr>
            <a:spLocks noGrp="1" noChangeAspect="1"/>
          </p:cNvSpPr>
          <p:nvPr>
            <p:ph type="body" sz="quarter" idx="14" hasCustomPrompt="1"/>
          </p:nvPr>
        </p:nvSpPr>
        <p:spPr>
          <a:xfrm>
            <a:off x="8138689" y="1506699"/>
            <a:ext cx="3496306" cy="4195703"/>
          </a:xfrm>
          <a:custGeom>
            <a:avLst/>
            <a:gdLst>
              <a:gd name="connsiteX0" fmla="*/ 8442 w 3496306"/>
              <a:gd name="connsiteY0" fmla="*/ 0 h 4195703"/>
              <a:gd name="connsiteX1" fmla="*/ 8789 w 3496306"/>
              <a:gd name="connsiteY1" fmla="*/ 0 h 4195703"/>
              <a:gd name="connsiteX2" fmla="*/ 3493846 w 3496306"/>
              <a:gd name="connsiteY2" fmla="*/ 0 h 4195703"/>
              <a:gd name="connsiteX3" fmla="*/ 3496306 w 3496306"/>
              <a:gd name="connsiteY3" fmla="*/ 8430 h 4195703"/>
              <a:gd name="connsiteX4" fmla="*/ 3496306 w 3496306"/>
              <a:gd name="connsiteY4" fmla="*/ 4088204 h 4195703"/>
              <a:gd name="connsiteX5" fmla="*/ 3487171 w 3496306"/>
              <a:gd name="connsiteY5" fmla="*/ 4096986 h 4195703"/>
              <a:gd name="connsiteX6" fmla="*/ 1791889 w 3496306"/>
              <a:gd name="connsiteY6" fmla="*/ 4096986 h 4195703"/>
              <a:gd name="connsiteX7" fmla="*/ 1782758 w 3496306"/>
              <a:gd name="connsiteY7" fmla="*/ 4106117 h 4195703"/>
              <a:gd name="connsiteX8" fmla="*/ 1782758 w 3496306"/>
              <a:gd name="connsiteY8" fmla="*/ 4186559 h 4195703"/>
              <a:gd name="connsiteX9" fmla="*/ 1773626 w 3496306"/>
              <a:gd name="connsiteY9" fmla="*/ 4195695 h 4195703"/>
              <a:gd name="connsiteX10" fmla="*/ 9143 w 3496306"/>
              <a:gd name="connsiteY10" fmla="*/ 4195695 h 4195703"/>
              <a:gd name="connsiteX11" fmla="*/ 8 w 3496306"/>
              <a:gd name="connsiteY11" fmla="*/ 4187264 h 4195703"/>
              <a:gd name="connsiteX12" fmla="*/ 8 w 3496306"/>
              <a:gd name="connsiteY12" fmla="*/ 4186559 h 4195703"/>
              <a:gd name="connsiteX13" fmla="*/ 8 w 3496306"/>
              <a:gd name="connsiteY13" fmla="*/ 9131 h 4195703"/>
              <a:gd name="connsiteX14" fmla="*/ 8442 w 3496306"/>
              <a:gd name="connsiteY14" fmla="*/ 0 h 419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4195703">
                <a:moveTo>
                  <a:pt x="8442" y="0"/>
                </a:moveTo>
                <a:cubicBezTo>
                  <a:pt x="8546" y="0"/>
                  <a:pt x="8686" y="0"/>
                  <a:pt x="8789" y="0"/>
                </a:cubicBezTo>
                <a:lnTo>
                  <a:pt x="3493846" y="0"/>
                </a:lnTo>
                <a:cubicBezTo>
                  <a:pt x="3493846" y="0"/>
                  <a:pt x="3496306" y="3511"/>
                  <a:pt x="3496306" y="8430"/>
                </a:cubicBezTo>
                <a:lnTo>
                  <a:pt x="3496306" y="4088204"/>
                </a:lnTo>
                <a:cubicBezTo>
                  <a:pt x="3496130" y="4093120"/>
                  <a:pt x="3492091" y="4096986"/>
                  <a:pt x="3487171" y="4096986"/>
                </a:cubicBezTo>
                <a:lnTo>
                  <a:pt x="1791889" y="4096986"/>
                </a:lnTo>
                <a:cubicBezTo>
                  <a:pt x="1786833" y="4096986"/>
                  <a:pt x="1782758" y="4101061"/>
                  <a:pt x="1782758" y="4106117"/>
                </a:cubicBezTo>
                <a:lnTo>
                  <a:pt x="1782758" y="4186559"/>
                </a:lnTo>
                <a:cubicBezTo>
                  <a:pt x="1782758" y="4191619"/>
                  <a:pt x="1778683" y="4195695"/>
                  <a:pt x="1773626" y="4195695"/>
                </a:cubicBezTo>
                <a:lnTo>
                  <a:pt x="9143" y="4195695"/>
                </a:lnTo>
                <a:cubicBezTo>
                  <a:pt x="4293" y="4195905"/>
                  <a:pt x="222" y="4192110"/>
                  <a:pt x="8" y="4187264"/>
                </a:cubicBezTo>
                <a:cubicBezTo>
                  <a:pt x="8" y="4187053"/>
                  <a:pt x="8" y="4186806"/>
                  <a:pt x="8" y="4186559"/>
                </a:cubicBezTo>
                <a:lnTo>
                  <a:pt x="8" y="9131"/>
                </a:lnTo>
                <a:cubicBezTo>
                  <a:pt x="-202" y="4285"/>
                  <a:pt x="3593" y="210"/>
                  <a:pt x="8442" y="0"/>
                </a:cubicBezTo>
                <a:close/>
              </a:path>
            </a:pathLst>
          </a:custGeom>
          <a:solidFill>
            <a:schemeClr val="bg1">
              <a:lumMod val="95000"/>
            </a:schemeClr>
          </a:solidFill>
          <a:ln w="8890">
            <a:noFill/>
          </a:ln>
        </p:spPr>
        <p:txBody>
          <a:bodyPr wrap="square" lIns="234000" tIns="432000" rIns="234000" bIns="43200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 name="Titre 1">
            <a:extLst>
              <a:ext uri="{FF2B5EF4-FFF2-40B4-BE49-F238E27FC236}">
                <a16:creationId xmlns:a16="http://schemas.microsoft.com/office/drawing/2014/main" id="{2BF22452-8D8B-4CD2-ABF0-FDA79A6547A4}"/>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121674768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Photo + 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271184" y="1513680"/>
            <a:ext cx="5161198"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B3B4BAB-2BFB-4220-B06B-DF9CED43EA87}" type="datetime4">
              <a:rPr lang="fr-FR" smtClean="0"/>
              <a:t>30 septembre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13" name="Espace réservé du texte 10">
            <a:extLst>
              <a:ext uri="{FF2B5EF4-FFF2-40B4-BE49-F238E27FC236}">
                <a16:creationId xmlns:a16="http://schemas.microsoft.com/office/drawing/2014/main" id="{EADE4674-4333-4A85-95A6-04C4720BA128}"/>
              </a:ext>
            </a:extLst>
          </p:cNvPr>
          <p:cNvSpPr>
            <a:spLocks noGrp="1"/>
          </p:cNvSpPr>
          <p:nvPr>
            <p:ph type="body" sz="quarter" idx="15" hasCustomPrompt="1"/>
          </p:nvPr>
        </p:nvSpPr>
        <p:spPr>
          <a:xfrm>
            <a:off x="632382" y="5768972"/>
            <a:ext cx="5318361" cy="288000"/>
          </a:xfrm>
        </p:spPr>
        <p:txBody>
          <a:bodyPr/>
          <a:lstStyle>
            <a:lvl1pPr>
              <a:defRPr sz="1100" b="0">
                <a:solidFill>
                  <a:schemeClr val="tx1"/>
                </a:solidFill>
              </a:defRPr>
            </a:lvl1pPr>
          </a:lstStyle>
          <a:p>
            <a:pPr lvl="0"/>
            <a:r>
              <a:rPr lang="fr-FR"/>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390615608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exte + photo">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2" y="1513680"/>
            <a:ext cx="5265735"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D7E9E631-13D7-40A2-ACE8-EA74897A880B}" type="datetime4">
              <a:rPr lang="fr-FR" smtClean="0"/>
              <a:t>30 septembre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6223795"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13" name="Espace réservé du texte 10">
            <a:extLst>
              <a:ext uri="{FF2B5EF4-FFF2-40B4-BE49-F238E27FC236}">
                <a16:creationId xmlns:a16="http://schemas.microsoft.com/office/drawing/2014/main" id="{EADE4674-4333-4A85-95A6-04C4720BA128}"/>
              </a:ext>
            </a:extLst>
          </p:cNvPr>
          <p:cNvSpPr>
            <a:spLocks noGrp="1"/>
          </p:cNvSpPr>
          <p:nvPr>
            <p:ph type="body" sz="quarter" idx="15" hasCustomPrompt="1"/>
          </p:nvPr>
        </p:nvSpPr>
        <p:spPr>
          <a:xfrm>
            <a:off x="6114021" y="5768972"/>
            <a:ext cx="5318361" cy="288000"/>
          </a:xfrm>
        </p:spPr>
        <p:txBody>
          <a:bodyPr/>
          <a:lstStyle>
            <a:lvl1pPr>
              <a:defRPr sz="1100" b="0">
                <a:solidFill>
                  <a:schemeClr val="tx1"/>
                </a:solidFill>
              </a:defRPr>
            </a:lvl1pPr>
          </a:lstStyle>
          <a:p>
            <a:pPr lvl="0"/>
            <a:r>
              <a:rPr lang="fr-FR"/>
              <a:t>Modifier les styles du texte du masque</a:t>
            </a:r>
          </a:p>
        </p:txBody>
      </p:sp>
      <p:sp>
        <p:nvSpPr>
          <p:cNvPr id="2" name="Titre 1">
            <a:extLst>
              <a:ext uri="{FF2B5EF4-FFF2-40B4-BE49-F238E27FC236}">
                <a16:creationId xmlns:a16="http://schemas.microsoft.com/office/drawing/2014/main" id="{622E6249-6D75-41B0-B233-E8E88F875428}"/>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133344725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exte + graphiqu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2" y="1513680"/>
            <a:ext cx="5265735"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82CD98D5-62B2-447B-919F-3288137FC0FF}" type="datetime4">
              <a:rPr lang="fr-FR" smtClean="0"/>
              <a:t>30 septembre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4" name="Espace réservé du graphique 2">
            <a:extLst>
              <a:ext uri="{FF2B5EF4-FFF2-40B4-BE49-F238E27FC236}">
                <a16:creationId xmlns:a16="http://schemas.microsoft.com/office/drawing/2014/main" id="{03E79644-DE19-4AE3-B9B7-D5D5BD3DEEAC}"/>
              </a:ext>
            </a:extLst>
          </p:cNvPr>
          <p:cNvSpPr>
            <a:spLocks noGrp="1"/>
          </p:cNvSpPr>
          <p:nvPr>
            <p:ph type="chart" sz="quarter" idx="14"/>
          </p:nvPr>
        </p:nvSpPr>
        <p:spPr>
          <a:xfrm>
            <a:off x="6212382" y="1513679"/>
            <a:ext cx="5220000" cy="4320000"/>
          </a:xfrm>
        </p:spPr>
        <p:txBody>
          <a:bodyPr/>
          <a:lstStyle>
            <a:lvl1pPr>
              <a:defRPr sz="1400" b="0">
                <a:solidFill>
                  <a:schemeClr val="tx1"/>
                </a:solidFill>
              </a:defRPr>
            </a:lvl1pPr>
          </a:lstStyle>
          <a:p>
            <a:r>
              <a:rPr lang="fr-FR"/>
              <a:t>Cliquez sur l'icône pour ajouter un graphique</a:t>
            </a:r>
          </a:p>
        </p:txBody>
      </p:sp>
      <p:sp>
        <p:nvSpPr>
          <p:cNvPr id="2" name="Titre 1">
            <a:extLst>
              <a:ext uri="{FF2B5EF4-FFF2-40B4-BE49-F238E27FC236}">
                <a16:creationId xmlns:a16="http://schemas.microsoft.com/office/drawing/2014/main" id="{0DCDF21E-AEDB-4F27-B631-B9808283E47F}"/>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264009794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Graphiques">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79E26BAF-03C0-4B38-AF75-03D3838D9244}" type="datetime4">
              <a:rPr lang="fr-FR" smtClean="0"/>
              <a:t>30 septembre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3" name="Espace réservé du graphique 2">
            <a:extLst>
              <a:ext uri="{FF2B5EF4-FFF2-40B4-BE49-F238E27FC236}">
                <a16:creationId xmlns:a16="http://schemas.microsoft.com/office/drawing/2014/main" id="{AF9A3C22-3C1C-4AB4-AE8B-6FF1AE085C3A}"/>
              </a:ext>
            </a:extLst>
          </p:cNvPr>
          <p:cNvSpPr>
            <a:spLocks noGrp="1"/>
          </p:cNvSpPr>
          <p:nvPr>
            <p:ph type="chart" sz="quarter" idx="13"/>
          </p:nvPr>
        </p:nvSpPr>
        <p:spPr>
          <a:xfrm>
            <a:off x="632383" y="1513679"/>
            <a:ext cx="5220000" cy="4320000"/>
          </a:xfrm>
        </p:spPr>
        <p:txBody>
          <a:bodyPr/>
          <a:lstStyle>
            <a:lvl1pPr>
              <a:defRPr sz="1400" b="0">
                <a:solidFill>
                  <a:schemeClr val="tx1"/>
                </a:solidFill>
              </a:defRPr>
            </a:lvl1pPr>
          </a:lstStyle>
          <a:p>
            <a:r>
              <a:rPr lang="fr-FR"/>
              <a:t>Cliquez sur l'icône pour ajouter un graphique</a:t>
            </a:r>
          </a:p>
        </p:txBody>
      </p:sp>
      <p:sp>
        <p:nvSpPr>
          <p:cNvPr id="15" name="Espace réservé du graphique 2">
            <a:extLst>
              <a:ext uri="{FF2B5EF4-FFF2-40B4-BE49-F238E27FC236}">
                <a16:creationId xmlns:a16="http://schemas.microsoft.com/office/drawing/2014/main" id="{D1657746-3B4A-4AF9-AC3F-383BEF5BA0BD}"/>
              </a:ext>
            </a:extLst>
          </p:cNvPr>
          <p:cNvSpPr>
            <a:spLocks noGrp="1"/>
          </p:cNvSpPr>
          <p:nvPr>
            <p:ph type="chart" sz="quarter" idx="14"/>
          </p:nvPr>
        </p:nvSpPr>
        <p:spPr>
          <a:xfrm>
            <a:off x="6212382" y="1513679"/>
            <a:ext cx="5220000" cy="4320000"/>
          </a:xfrm>
        </p:spPr>
        <p:txBody>
          <a:bodyPr/>
          <a:lstStyle>
            <a:lvl1pPr>
              <a:defRPr sz="1400" b="0">
                <a:solidFill>
                  <a:schemeClr val="tx1"/>
                </a:solidFill>
              </a:defRPr>
            </a:lvl1pPr>
          </a:lstStyle>
          <a:p>
            <a:r>
              <a:rPr lang="fr-FR"/>
              <a:t>Cliquez sur l'icône pour ajouter un graphique</a:t>
            </a:r>
          </a:p>
        </p:txBody>
      </p:sp>
      <p:sp>
        <p:nvSpPr>
          <p:cNvPr id="2" name="Titre 1">
            <a:extLst>
              <a:ext uri="{FF2B5EF4-FFF2-40B4-BE49-F238E27FC236}">
                <a16:creationId xmlns:a16="http://schemas.microsoft.com/office/drawing/2014/main" id="{067C7065-2EF0-49F8-8E49-46885E9383AC}"/>
              </a:ext>
            </a:extLst>
          </p:cNvPr>
          <p:cNvSpPr>
            <a:spLocks noGrp="1"/>
          </p:cNvSpPr>
          <p:nvPr>
            <p:ph type="title"/>
          </p:nvPr>
        </p:nvSpPr>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409361891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exte + photo avec encadré contour rouge">
    <p:spTree>
      <p:nvGrpSpPr>
        <p:cNvPr id="1" name=""/>
        <p:cNvGrpSpPr/>
        <p:nvPr/>
      </p:nvGrpSpPr>
      <p:grpSpPr>
        <a:xfrm>
          <a:off x="0" y="0"/>
          <a:ext cx="0" cy="0"/>
          <a:chOff x="0" y="0"/>
          <a:chExt cx="0" cy="0"/>
        </a:xfrm>
      </p:grpSpPr>
      <p:sp>
        <p:nvSpPr>
          <p:cNvPr id="15" name="Espace réservé pour une image  2">
            <a:extLst>
              <a:ext uri="{FF2B5EF4-FFF2-40B4-BE49-F238E27FC236}">
                <a16:creationId xmlns:a16="http://schemas.microsoft.com/office/drawing/2014/main" id="{6FAD1E3E-5599-4855-8130-D4E378824462}"/>
              </a:ext>
            </a:extLst>
          </p:cNvPr>
          <p:cNvSpPr>
            <a:spLocks noGrp="1"/>
          </p:cNvSpPr>
          <p:nvPr>
            <p:ph type="pic" idx="14"/>
          </p:nvPr>
        </p:nvSpPr>
        <p:spPr>
          <a:xfrm>
            <a:off x="6945406" y="1513680"/>
            <a:ext cx="4377439" cy="3165896"/>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632384" y="1513680"/>
            <a:ext cx="5760000" cy="4572000"/>
          </a:xfrm>
        </p:spPr>
        <p:txBody>
          <a:bodyPr/>
          <a:lstStyle>
            <a:lvl1pPr>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B19C6A84-6805-424B-9CB0-C2F5E39AD095}" type="datetime4">
              <a:rPr lang="fr-FR" smtClean="0"/>
              <a:t>30 septembre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14FEF8AE-852D-4D67-B2DF-EB296BAF5A78}"/>
              </a:ext>
            </a:extLst>
          </p:cNvPr>
          <p:cNvSpPr>
            <a:spLocks noGrp="1"/>
          </p:cNvSpPr>
          <p:nvPr>
            <p:ph type="title"/>
          </p:nvPr>
        </p:nvSpPr>
        <p:spPr/>
        <p:txBody>
          <a:bodyPr/>
          <a:lstStyle/>
          <a:p>
            <a:r>
              <a:rPr lang="fr-FR"/>
              <a:t>Modifiez le style du titre</a:t>
            </a:r>
          </a:p>
        </p:txBody>
      </p:sp>
      <p:sp>
        <p:nvSpPr>
          <p:cNvPr id="13" name="Espace réservé du texte 12">
            <a:extLst>
              <a:ext uri="{FF2B5EF4-FFF2-40B4-BE49-F238E27FC236}">
                <a16:creationId xmlns:a16="http://schemas.microsoft.com/office/drawing/2014/main" id="{46518E20-988A-46F9-8273-DC874CD2DD97}"/>
              </a:ext>
            </a:extLst>
          </p:cNvPr>
          <p:cNvSpPr>
            <a:spLocks noGrp="1" noChangeAspect="1"/>
          </p:cNvSpPr>
          <p:nvPr>
            <p:ph type="body" sz="quarter" idx="15" hasCustomPrompt="1"/>
          </p:nvPr>
        </p:nvSpPr>
        <p:spPr>
          <a:xfrm>
            <a:off x="8138689" y="3780766"/>
            <a:ext cx="3496306" cy="2107376"/>
          </a:xfrm>
          <a:custGeom>
            <a:avLst/>
            <a:gdLst>
              <a:gd name="connsiteX0" fmla="*/ 8442 w 3496306"/>
              <a:gd name="connsiteY0" fmla="*/ 0 h 2107376"/>
              <a:gd name="connsiteX1" fmla="*/ 8789 w 3496306"/>
              <a:gd name="connsiteY1" fmla="*/ 0 h 2107376"/>
              <a:gd name="connsiteX2" fmla="*/ 3493846 w 3496306"/>
              <a:gd name="connsiteY2" fmla="*/ 0 h 2107376"/>
              <a:gd name="connsiteX3" fmla="*/ 3496306 w 3496306"/>
              <a:gd name="connsiteY3" fmla="*/ 8430 h 2107376"/>
              <a:gd name="connsiteX4" fmla="*/ 3496306 w 3496306"/>
              <a:gd name="connsiteY4" fmla="*/ 1999877 h 2107376"/>
              <a:gd name="connsiteX5" fmla="*/ 3487171 w 3496306"/>
              <a:gd name="connsiteY5" fmla="*/ 2008659 h 2107376"/>
              <a:gd name="connsiteX6" fmla="*/ 1791889 w 3496306"/>
              <a:gd name="connsiteY6" fmla="*/ 2008659 h 2107376"/>
              <a:gd name="connsiteX7" fmla="*/ 1782758 w 3496306"/>
              <a:gd name="connsiteY7" fmla="*/ 2017790 h 2107376"/>
              <a:gd name="connsiteX8" fmla="*/ 1782758 w 3496306"/>
              <a:gd name="connsiteY8" fmla="*/ 2098232 h 2107376"/>
              <a:gd name="connsiteX9" fmla="*/ 1773626 w 3496306"/>
              <a:gd name="connsiteY9" fmla="*/ 2107368 h 2107376"/>
              <a:gd name="connsiteX10" fmla="*/ 9143 w 3496306"/>
              <a:gd name="connsiteY10" fmla="*/ 2107368 h 2107376"/>
              <a:gd name="connsiteX11" fmla="*/ 8 w 3496306"/>
              <a:gd name="connsiteY11" fmla="*/ 2098937 h 2107376"/>
              <a:gd name="connsiteX12" fmla="*/ 8 w 3496306"/>
              <a:gd name="connsiteY12" fmla="*/ 2098232 h 2107376"/>
              <a:gd name="connsiteX13" fmla="*/ 8 w 3496306"/>
              <a:gd name="connsiteY13" fmla="*/ 9131 h 2107376"/>
              <a:gd name="connsiteX14" fmla="*/ 8442 w 3496306"/>
              <a:gd name="connsiteY14" fmla="*/ 0 h 2107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6306" h="2107376">
                <a:moveTo>
                  <a:pt x="8442" y="0"/>
                </a:moveTo>
                <a:cubicBezTo>
                  <a:pt x="8546" y="0"/>
                  <a:pt x="8686" y="0"/>
                  <a:pt x="8789" y="0"/>
                </a:cubicBezTo>
                <a:lnTo>
                  <a:pt x="3493846" y="0"/>
                </a:lnTo>
                <a:cubicBezTo>
                  <a:pt x="3493846" y="0"/>
                  <a:pt x="3496306" y="3511"/>
                  <a:pt x="3496306" y="8430"/>
                </a:cubicBezTo>
                <a:lnTo>
                  <a:pt x="3496306" y="1999877"/>
                </a:lnTo>
                <a:cubicBezTo>
                  <a:pt x="3496130" y="2004793"/>
                  <a:pt x="3492091" y="2008659"/>
                  <a:pt x="3487171" y="2008659"/>
                </a:cubicBezTo>
                <a:lnTo>
                  <a:pt x="1791889" y="2008659"/>
                </a:lnTo>
                <a:cubicBezTo>
                  <a:pt x="1786833" y="2008659"/>
                  <a:pt x="1782758" y="2012734"/>
                  <a:pt x="1782758" y="2017790"/>
                </a:cubicBezTo>
                <a:lnTo>
                  <a:pt x="1782758" y="2098232"/>
                </a:lnTo>
                <a:cubicBezTo>
                  <a:pt x="1782758" y="2103292"/>
                  <a:pt x="1778683" y="2107368"/>
                  <a:pt x="1773626" y="2107368"/>
                </a:cubicBezTo>
                <a:lnTo>
                  <a:pt x="9143" y="2107368"/>
                </a:lnTo>
                <a:cubicBezTo>
                  <a:pt x="4293" y="2107578"/>
                  <a:pt x="222" y="2103783"/>
                  <a:pt x="8" y="2098937"/>
                </a:cubicBezTo>
                <a:lnTo>
                  <a:pt x="8" y="2098232"/>
                </a:lnTo>
                <a:lnTo>
                  <a:pt x="8" y="9131"/>
                </a:lnTo>
                <a:cubicBezTo>
                  <a:pt x="-202" y="4285"/>
                  <a:pt x="3593" y="210"/>
                  <a:pt x="8442" y="0"/>
                </a:cubicBezTo>
                <a:close/>
              </a:path>
            </a:pathLst>
          </a:custGeom>
          <a:solidFill>
            <a:schemeClr val="bg1"/>
          </a:solidFill>
          <a:ln w="15240">
            <a:solidFill>
              <a:schemeClr val="tx2"/>
            </a:solidFill>
          </a:ln>
        </p:spPr>
        <p:txBody>
          <a:bodyPr wrap="square" lIns="342000" tIns="252000" rIns="342000" bIns="25200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Modifier les styles du texte du masque</a:t>
            </a:r>
          </a:p>
          <a:p>
            <a:pPr lvl="1"/>
            <a:r>
              <a:rPr lang="fr-FR"/>
              <a:t>Deuxième niveau</a:t>
            </a:r>
          </a:p>
        </p:txBody>
      </p:sp>
    </p:spTree>
    <p:extLst>
      <p:ext uri="{BB962C8B-B14F-4D97-AF65-F5344CB8AC3E}">
        <p14:creationId xmlns:p14="http://schemas.microsoft.com/office/powerpoint/2010/main" val="211040862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Phrase en exergue">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5208587"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B3B4BAB-2BFB-4220-B06B-DF9CED43EA87}" type="datetime4">
              <a:rPr lang="fr-FR" smtClean="0"/>
              <a:t>30 septembre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6" name="Espace réservé du texte 25">
            <a:extLst>
              <a:ext uri="{FF2B5EF4-FFF2-40B4-BE49-F238E27FC236}">
                <a16:creationId xmlns:a16="http://schemas.microsoft.com/office/drawing/2014/main" id="{8F9FECD5-D2CD-47A0-9E84-8699C653053F}"/>
              </a:ext>
            </a:extLst>
          </p:cNvPr>
          <p:cNvSpPr>
            <a:spLocks noGrp="1"/>
          </p:cNvSpPr>
          <p:nvPr>
            <p:ph type="body" sz="quarter" idx="16"/>
          </p:nvPr>
        </p:nvSpPr>
        <p:spPr>
          <a:xfrm>
            <a:off x="6271200" y="3110400"/>
            <a:ext cx="5162400" cy="2944800"/>
          </a:xfrm>
        </p:spPr>
        <p:txBody>
          <a:bodyPr/>
          <a:lstStyle>
            <a:lvl1pPr>
              <a:defRPr sz="1600">
                <a:solidFill>
                  <a:schemeClr val="tx2"/>
                </a:solidFill>
              </a:defRPr>
            </a:lvl1pPr>
            <a:lvl2pPr>
              <a:spcBef>
                <a:spcPts val="1300"/>
              </a:spcBef>
              <a:defRPr sz="1400">
                <a:solidFill>
                  <a:schemeClr val="tx1"/>
                </a:solidFill>
              </a:defRPr>
            </a:lvl2pPr>
          </a:lstStyle>
          <a:p>
            <a:pPr lvl="0"/>
            <a:r>
              <a:rPr lang="fr-FR"/>
              <a:t>Modifier les styles du texte du masque</a:t>
            </a:r>
          </a:p>
          <a:p>
            <a:pPr lvl="1"/>
            <a:r>
              <a:rPr lang="fr-FR"/>
              <a:t>Deuxième niveau</a:t>
            </a:r>
          </a:p>
        </p:txBody>
      </p:sp>
      <p:sp>
        <p:nvSpPr>
          <p:cNvPr id="28" name="Espace réservé du texte 27">
            <a:extLst>
              <a:ext uri="{FF2B5EF4-FFF2-40B4-BE49-F238E27FC236}">
                <a16:creationId xmlns:a16="http://schemas.microsoft.com/office/drawing/2014/main" id="{C7A3B5D7-E549-4343-BDFB-DD2FE8966B89}"/>
              </a:ext>
            </a:extLst>
          </p:cNvPr>
          <p:cNvSpPr>
            <a:spLocks noGrp="1"/>
          </p:cNvSpPr>
          <p:nvPr>
            <p:ph type="body" sz="quarter" idx="17"/>
          </p:nvPr>
        </p:nvSpPr>
        <p:spPr>
          <a:xfrm>
            <a:off x="632382" y="5768972"/>
            <a:ext cx="5318919" cy="288000"/>
          </a:xfrm>
        </p:spPr>
        <p:txBody>
          <a:bodyPr/>
          <a:lstStyle>
            <a:lvl1pPr>
              <a:defRPr sz="1100" b="0">
                <a:solidFill>
                  <a:schemeClr val="tx1"/>
                </a:solidFill>
              </a:defRPr>
            </a:lvl1pPr>
          </a:lstStyle>
          <a:p>
            <a:pPr lvl="0"/>
            <a:r>
              <a:rPr lang="fr-FR"/>
              <a:t>Modifier les styles du texte du masque</a:t>
            </a:r>
          </a:p>
        </p:txBody>
      </p:sp>
      <p:sp>
        <p:nvSpPr>
          <p:cNvPr id="25" name="Espace réservé du texte 24">
            <a:extLst>
              <a:ext uri="{FF2B5EF4-FFF2-40B4-BE49-F238E27FC236}">
                <a16:creationId xmlns:a16="http://schemas.microsoft.com/office/drawing/2014/main" id="{0E112B98-71A1-4A35-ADDC-DA25394AF018}"/>
              </a:ext>
            </a:extLst>
          </p:cNvPr>
          <p:cNvSpPr>
            <a:spLocks noGrp="1" noChangeAspect="1"/>
          </p:cNvSpPr>
          <p:nvPr>
            <p:ph type="body" sz="quarter" idx="15" hasCustomPrompt="1"/>
          </p:nvPr>
        </p:nvSpPr>
        <p:spPr>
          <a:xfrm>
            <a:off x="4688643" y="1976308"/>
            <a:ext cx="5386109" cy="780395"/>
          </a:xfrm>
          <a:custGeom>
            <a:avLst/>
            <a:gdLst>
              <a:gd name="connsiteX0" fmla="*/ 0 w 5386109"/>
              <a:gd name="connsiteY0" fmla="*/ 0 h 780395"/>
              <a:gd name="connsiteX1" fmla="*/ 5386109 w 5386109"/>
              <a:gd name="connsiteY1" fmla="*/ 0 h 780395"/>
              <a:gd name="connsiteX2" fmla="*/ 5386109 w 5386109"/>
              <a:gd name="connsiteY2" fmla="*/ 719512 h 780395"/>
              <a:gd name="connsiteX3" fmla="*/ 1262395 w 5386109"/>
              <a:gd name="connsiteY3" fmla="*/ 714748 h 780395"/>
              <a:gd name="connsiteX4" fmla="*/ 1262395 w 5386109"/>
              <a:gd name="connsiteY4" fmla="*/ 780395 h 780395"/>
              <a:gd name="connsiteX5" fmla="*/ 0 w 5386109"/>
              <a:gd name="connsiteY5" fmla="*/ 780395 h 780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6109" h="780395">
                <a:moveTo>
                  <a:pt x="0" y="0"/>
                </a:moveTo>
                <a:lnTo>
                  <a:pt x="5386109" y="0"/>
                </a:lnTo>
                <a:cubicBezTo>
                  <a:pt x="5386109" y="239837"/>
                  <a:pt x="5386109" y="479674"/>
                  <a:pt x="5386109" y="719512"/>
                </a:cubicBezTo>
                <a:lnTo>
                  <a:pt x="1262395" y="714748"/>
                </a:lnTo>
                <a:lnTo>
                  <a:pt x="1262395" y="780395"/>
                </a:lnTo>
                <a:lnTo>
                  <a:pt x="0" y="780395"/>
                </a:lnTo>
                <a:close/>
              </a:path>
            </a:pathLst>
          </a:custGeom>
          <a:solidFill>
            <a:schemeClr val="tx2"/>
          </a:solidFill>
        </p:spPr>
        <p:txBody>
          <a:bodyPr wrap="square" lIns="288000" tIns="144000" rIns="144000" bIns="72000">
            <a:noAutofit/>
          </a:bodyPr>
          <a:lstStyle>
            <a:lvl1pPr>
              <a:defRPr sz="2700">
                <a:solidFill>
                  <a:schemeClr val="bg1"/>
                </a:solidFill>
              </a:defRPr>
            </a:lvl1pPr>
          </a:lstStyle>
          <a:p>
            <a:pPr lvl="0"/>
            <a:r>
              <a:rPr lang="fr-FR"/>
              <a:t>Modifier le texte du masque</a:t>
            </a:r>
          </a:p>
        </p:txBody>
      </p:sp>
    </p:spTree>
    <p:extLst>
      <p:ext uri="{BB962C8B-B14F-4D97-AF65-F5344CB8AC3E}">
        <p14:creationId xmlns:p14="http://schemas.microsoft.com/office/powerpoint/2010/main" val="265762372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Chiffres clés avec contour rouge">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3829844"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B3B4BAB-2BFB-4220-B06B-DF9CED43EA87}" type="datetime4">
              <a:rPr lang="fr-FR" smtClean="0"/>
              <a:t>30 septembre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8" name="Espace réservé du texte 27">
            <a:extLst>
              <a:ext uri="{FF2B5EF4-FFF2-40B4-BE49-F238E27FC236}">
                <a16:creationId xmlns:a16="http://schemas.microsoft.com/office/drawing/2014/main" id="{8E6E579D-E46A-495C-8F9A-5D16B776AA0F}"/>
              </a:ext>
            </a:extLst>
          </p:cNvPr>
          <p:cNvSpPr>
            <a:spLocks noGrp="1" noChangeAspect="1"/>
          </p:cNvSpPr>
          <p:nvPr>
            <p:ph type="body" sz="quarter" idx="13" hasCustomPrompt="1"/>
          </p:nvPr>
        </p:nvSpPr>
        <p:spPr>
          <a:xfrm>
            <a:off x="5288754"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2 w 1359695"/>
              <a:gd name="connsiteY3" fmla="*/ 1303885 h 1359695"/>
              <a:gd name="connsiteX4" fmla="*/ 679902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2" y="1303885"/>
                </a:lnTo>
                <a:lnTo>
                  <a:pt x="679902"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30" name="Espace réservé du texte 29">
            <a:extLst>
              <a:ext uri="{FF2B5EF4-FFF2-40B4-BE49-F238E27FC236}">
                <a16:creationId xmlns:a16="http://schemas.microsoft.com/office/drawing/2014/main" id="{55934B5D-1360-4A1E-899C-866478C979F1}"/>
              </a:ext>
            </a:extLst>
          </p:cNvPr>
          <p:cNvSpPr>
            <a:spLocks noGrp="1" noChangeAspect="1"/>
          </p:cNvSpPr>
          <p:nvPr>
            <p:ph type="body" sz="quarter" idx="16" hasCustomPrompt="1"/>
          </p:nvPr>
        </p:nvSpPr>
        <p:spPr>
          <a:xfrm>
            <a:off x="7558377"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1 w 1359695"/>
              <a:gd name="connsiteY3" fmla="*/ 1303885 h 1359695"/>
              <a:gd name="connsiteX4" fmla="*/ 679901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1" y="1303885"/>
                </a:lnTo>
                <a:lnTo>
                  <a:pt x="679901"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17" name="Espace réservé du texte 29">
            <a:extLst>
              <a:ext uri="{FF2B5EF4-FFF2-40B4-BE49-F238E27FC236}">
                <a16:creationId xmlns:a16="http://schemas.microsoft.com/office/drawing/2014/main" id="{6E3C987E-C3E6-4465-873A-75DDEAAD7FCF}"/>
              </a:ext>
            </a:extLst>
          </p:cNvPr>
          <p:cNvSpPr>
            <a:spLocks noGrp="1" noChangeAspect="1"/>
          </p:cNvSpPr>
          <p:nvPr>
            <p:ph type="body" sz="quarter" idx="17" hasCustomPrompt="1"/>
          </p:nvPr>
        </p:nvSpPr>
        <p:spPr>
          <a:xfrm>
            <a:off x="9828000" y="1847239"/>
            <a:ext cx="1604965" cy="1604965"/>
          </a:xfrm>
          <a:custGeom>
            <a:avLst/>
            <a:gdLst>
              <a:gd name="connsiteX0" fmla="*/ 0 w 1359695"/>
              <a:gd name="connsiteY0" fmla="*/ 0 h 1359695"/>
              <a:gd name="connsiteX1" fmla="*/ 1359695 w 1359695"/>
              <a:gd name="connsiteY1" fmla="*/ 0 h 1359695"/>
              <a:gd name="connsiteX2" fmla="*/ 1359695 w 1359695"/>
              <a:gd name="connsiteY2" fmla="*/ 1303885 h 1359695"/>
              <a:gd name="connsiteX3" fmla="*/ 679901 w 1359695"/>
              <a:gd name="connsiteY3" fmla="*/ 1303885 h 1359695"/>
              <a:gd name="connsiteX4" fmla="*/ 679901 w 1359695"/>
              <a:gd name="connsiteY4" fmla="*/ 1359695 h 1359695"/>
              <a:gd name="connsiteX5" fmla="*/ 0 w 1359695"/>
              <a:gd name="connsiteY5" fmla="*/ 1359695 h 135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95" h="1359695">
                <a:moveTo>
                  <a:pt x="0" y="0"/>
                </a:moveTo>
                <a:lnTo>
                  <a:pt x="1359695" y="0"/>
                </a:lnTo>
                <a:lnTo>
                  <a:pt x="1359695" y="1303885"/>
                </a:lnTo>
                <a:lnTo>
                  <a:pt x="679901" y="1303885"/>
                </a:lnTo>
                <a:lnTo>
                  <a:pt x="679901" y="1359695"/>
                </a:lnTo>
                <a:lnTo>
                  <a:pt x="0" y="1359695"/>
                </a:lnTo>
                <a:close/>
              </a:path>
            </a:pathLst>
          </a:custGeom>
          <a:ln w="15240">
            <a:solidFill>
              <a:schemeClr val="tx2"/>
            </a:solidFill>
          </a:ln>
        </p:spPr>
        <p:txBody>
          <a:bodyPr wrap="square" lIns="180000" tIns="180000" rIns="180000" bIns="180000" anchor="t" anchorCtr="0">
            <a:noAutofit/>
          </a:bodyPr>
          <a:lstStyle>
            <a:lvl1pPr algn="ctr">
              <a:defRPr sz="4300">
                <a:solidFill>
                  <a:schemeClr val="tx2"/>
                </a:solidFill>
              </a:defRPr>
            </a:lvl1pPr>
            <a:lvl2pPr algn="ctr">
              <a:defRPr sz="1000" i="1">
                <a:solidFill>
                  <a:schemeClr val="tx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8" name="Espace réservé du texte 7">
            <a:extLst>
              <a:ext uri="{FF2B5EF4-FFF2-40B4-BE49-F238E27FC236}">
                <a16:creationId xmlns:a16="http://schemas.microsoft.com/office/drawing/2014/main" id="{A162F265-9EF3-40DF-906A-240720E98DEE}"/>
              </a:ext>
            </a:extLst>
          </p:cNvPr>
          <p:cNvSpPr>
            <a:spLocks noGrp="1"/>
          </p:cNvSpPr>
          <p:nvPr>
            <p:ph type="body" sz="quarter" idx="18"/>
          </p:nvPr>
        </p:nvSpPr>
        <p:spPr>
          <a:xfrm>
            <a:off x="5194800" y="4014000"/>
            <a:ext cx="6237582" cy="2080800"/>
          </a:xfrm>
        </p:spPr>
        <p:txBody>
          <a:bodyPr/>
          <a:lstStyle>
            <a:lvl1pPr>
              <a:defRPr sz="1600">
                <a:solidFill>
                  <a:schemeClr val="tx2"/>
                </a:solidFill>
              </a:defRPr>
            </a:lvl1pPr>
            <a:lvl2pPr>
              <a:spcBef>
                <a:spcPts val="1300"/>
              </a:spcBef>
              <a:defRPr sz="1400">
                <a:solidFill>
                  <a:schemeClr val="tx1"/>
                </a:solidFill>
              </a:defRPr>
            </a:lvl2pPr>
          </a:lstStyle>
          <a:p>
            <a:pPr lvl="0"/>
            <a:r>
              <a:rPr lang="fr-FR"/>
              <a:t>Modifier les styles du texte du masque</a:t>
            </a:r>
          </a:p>
          <a:p>
            <a:pPr lvl="1"/>
            <a:r>
              <a:rPr lang="fr-FR"/>
              <a:t>Deuxième niveau</a:t>
            </a:r>
          </a:p>
        </p:txBody>
      </p:sp>
      <p:sp>
        <p:nvSpPr>
          <p:cNvPr id="12" name="Espace réservé du texte 11">
            <a:extLst>
              <a:ext uri="{FF2B5EF4-FFF2-40B4-BE49-F238E27FC236}">
                <a16:creationId xmlns:a16="http://schemas.microsoft.com/office/drawing/2014/main" id="{CCA036E1-36E4-4C68-9C91-D301C8F93ACF}"/>
              </a:ext>
            </a:extLst>
          </p:cNvPr>
          <p:cNvSpPr>
            <a:spLocks noGrp="1"/>
          </p:cNvSpPr>
          <p:nvPr>
            <p:ph type="body" sz="quarter" idx="19"/>
          </p:nvPr>
        </p:nvSpPr>
        <p:spPr>
          <a:xfrm>
            <a:off x="633600" y="5770800"/>
            <a:ext cx="3938401" cy="324000"/>
          </a:xfrm>
        </p:spPr>
        <p:txBody>
          <a:bodyPr/>
          <a:lstStyle>
            <a:lvl1pPr>
              <a:defRPr sz="1100" b="0">
                <a:solidFill>
                  <a:schemeClr val="tx1"/>
                </a:solidFill>
              </a:defRPr>
            </a:lvl1pPr>
          </a:lstStyle>
          <a:p>
            <a:pPr lvl="0"/>
            <a:r>
              <a:rPr lang="fr-FR"/>
              <a:t>Modifier les styles du texte du masque</a:t>
            </a:r>
          </a:p>
        </p:txBody>
      </p:sp>
    </p:spTree>
    <p:extLst>
      <p:ext uri="{BB962C8B-B14F-4D97-AF65-F5344CB8AC3E}">
        <p14:creationId xmlns:p14="http://schemas.microsoft.com/office/powerpoint/2010/main" val="225701053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Chiffres clés avec aplat gris">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58D5B496-146A-46A9-BF6F-CB2262EE3521}"/>
              </a:ext>
            </a:extLst>
          </p:cNvPr>
          <p:cNvSpPr>
            <a:spLocks noGrp="1"/>
          </p:cNvSpPr>
          <p:nvPr>
            <p:ph type="pic" idx="14"/>
          </p:nvPr>
        </p:nvSpPr>
        <p:spPr>
          <a:xfrm>
            <a:off x="742157" y="1513680"/>
            <a:ext cx="3829844" cy="4208464"/>
          </a:xfrm>
          <a:solidFill>
            <a:schemeClr val="tx2">
              <a:lumMod val="20000"/>
              <a:lumOff val="80000"/>
            </a:schemeClr>
          </a:solidFill>
        </p:spPr>
        <p:txBody>
          <a:bodyPr/>
          <a:lstStyle>
            <a:lvl1pPr marL="0" indent="0">
              <a:buNone/>
              <a:defRPr sz="1400" b="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0B3B4BAB-2BFB-4220-B06B-DF9CED43EA87}" type="datetime4">
              <a:rPr lang="fr-FR" smtClean="0"/>
              <a:t>30 septembre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8BA1B608-6C0B-4FF2-B681-F0EDD1D4E16C}"/>
              </a:ext>
            </a:extLst>
          </p:cNvPr>
          <p:cNvSpPr>
            <a:spLocks noGrp="1"/>
          </p:cNvSpPr>
          <p:nvPr>
            <p:ph type="title"/>
          </p:nvPr>
        </p:nvSpPr>
        <p:spPr/>
        <p:txBody>
          <a:bodyPr/>
          <a:lstStyle>
            <a:lvl1pPr>
              <a:defRPr>
                <a:solidFill>
                  <a:schemeClr val="tx2"/>
                </a:solidFill>
              </a:defRPr>
            </a:lvl1pPr>
          </a:lstStyle>
          <a:p>
            <a:r>
              <a:rPr lang="fr-FR"/>
              <a:t>Modifiez le style du titre</a:t>
            </a:r>
          </a:p>
        </p:txBody>
      </p:sp>
      <p:sp>
        <p:nvSpPr>
          <p:cNvPr id="24" name="Espace réservé du texte 23">
            <a:extLst>
              <a:ext uri="{FF2B5EF4-FFF2-40B4-BE49-F238E27FC236}">
                <a16:creationId xmlns:a16="http://schemas.microsoft.com/office/drawing/2014/main" id="{6E2D4FDB-D783-412B-9295-5544C396C8E1}"/>
              </a:ext>
            </a:extLst>
          </p:cNvPr>
          <p:cNvSpPr>
            <a:spLocks noGrp="1" noChangeAspect="1"/>
          </p:cNvSpPr>
          <p:nvPr>
            <p:ph type="body" sz="quarter" idx="13" hasCustomPrompt="1"/>
          </p:nvPr>
        </p:nvSpPr>
        <p:spPr>
          <a:xfrm>
            <a:off x="5292333" y="1847239"/>
            <a:ext cx="2023532" cy="1710348"/>
          </a:xfrm>
          <a:custGeom>
            <a:avLst/>
            <a:gdLst>
              <a:gd name="connsiteX0" fmla="*/ 0 w 2023532"/>
              <a:gd name="connsiteY0" fmla="*/ 0 h 1710348"/>
              <a:gd name="connsiteX1" fmla="*/ 1953344 w 2023532"/>
              <a:gd name="connsiteY1" fmla="*/ 0 h 1710348"/>
              <a:gd name="connsiteX2" fmla="*/ 1956132 w 2023532"/>
              <a:gd name="connsiteY2" fmla="*/ 0 h 1710348"/>
              <a:gd name="connsiteX3" fmla="*/ 1956132 w 2023532"/>
              <a:gd name="connsiteY3" fmla="*/ 889001 h 1710348"/>
              <a:gd name="connsiteX4" fmla="*/ 2023532 w 2023532"/>
              <a:gd name="connsiteY4" fmla="*/ 889001 h 1710348"/>
              <a:gd name="connsiteX5" fmla="*/ 2023532 w 2023532"/>
              <a:gd name="connsiteY5" fmla="*/ 1710348 h 1710348"/>
              <a:gd name="connsiteX6" fmla="*/ 1956132 w 2023532"/>
              <a:gd name="connsiteY6" fmla="*/ 1710348 h 1710348"/>
              <a:gd name="connsiteX7" fmla="*/ 0 w 2023532"/>
              <a:gd name="connsiteY7" fmla="*/ 1710348 h 1710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23532" h="1710348">
                <a:moveTo>
                  <a:pt x="0" y="0"/>
                </a:moveTo>
                <a:lnTo>
                  <a:pt x="1953344" y="0"/>
                </a:lnTo>
                <a:lnTo>
                  <a:pt x="1956132" y="0"/>
                </a:lnTo>
                <a:lnTo>
                  <a:pt x="1956132" y="889001"/>
                </a:lnTo>
                <a:lnTo>
                  <a:pt x="2023532" y="889001"/>
                </a:lnTo>
                <a:lnTo>
                  <a:pt x="2023532" y="1710348"/>
                </a:lnTo>
                <a:lnTo>
                  <a:pt x="1956132" y="1710348"/>
                </a:lnTo>
                <a:lnTo>
                  <a:pt x="0" y="1710348"/>
                </a:lnTo>
                <a:close/>
              </a:path>
            </a:pathLst>
          </a:custGeom>
          <a:solidFill>
            <a:schemeClr val="bg1">
              <a:lumMod val="95000"/>
            </a:schemeClr>
          </a:solidFill>
          <a:ln w="3175">
            <a:noFill/>
          </a:ln>
        </p:spPr>
        <p:txBody>
          <a:bodyPr wrap="square" lIns="180000" tIns="180000" rIns="180000" bIns="180000" anchor="t" anchorCtr="0">
            <a:noAutofit/>
          </a:bodyPr>
          <a:lstStyle>
            <a:lvl1pPr algn="ctr">
              <a:defRPr sz="5000">
                <a:solidFill>
                  <a:schemeClr val="tx2"/>
                </a:solidFill>
              </a:defRPr>
            </a:lvl1pPr>
            <a:lvl2pPr algn="l">
              <a:spcBef>
                <a:spcPts val="1100"/>
              </a:spcBef>
              <a:defRPr sz="1100" i="1">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25" name="Espace réservé du texte 24">
            <a:extLst>
              <a:ext uri="{FF2B5EF4-FFF2-40B4-BE49-F238E27FC236}">
                <a16:creationId xmlns:a16="http://schemas.microsoft.com/office/drawing/2014/main" id="{F4C1017C-CD78-41B9-AE8E-395E32A4184C}"/>
              </a:ext>
            </a:extLst>
          </p:cNvPr>
          <p:cNvSpPr>
            <a:spLocks noGrp="1" noChangeAspect="1"/>
          </p:cNvSpPr>
          <p:nvPr>
            <p:ph type="body" sz="quarter" idx="16" hasCustomPrompt="1"/>
          </p:nvPr>
        </p:nvSpPr>
        <p:spPr>
          <a:xfrm>
            <a:off x="7319161" y="1847239"/>
            <a:ext cx="2101067" cy="1710348"/>
          </a:xfrm>
          <a:custGeom>
            <a:avLst/>
            <a:gdLst>
              <a:gd name="connsiteX0" fmla="*/ 0 w 2101067"/>
              <a:gd name="connsiteY0" fmla="*/ 0 h 1710348"/>
              <a:gd name="connsiteX1" fmla="*/ 931317 w 2101067"/>
              <a:gd name="connsiteY1" fmla="*/ 0 h 1710348"/>
              <a:gd name="connsiteX2" fmla="*/ 2026320 w 2101067"/>
              <a:gd name="connsiteY2" fmla="*/ 0 h 1710348"/>
              <a:gd name="connsiteX3" fmla="*/ 2030880 w 2101067"/>
              <a:gd name="connsiteY3" fmla="*/ 0 h 1710348"/>
              <a:gd name="connsiteX4" fmla="*/ 2033541 w 2101067"/>
              <a:gd name="connsiteY4" fmla="*/ 0 h 1710348"/>
              <a:gd name="connsiteX5" fmla="*/ 2033541 w 2101067"/>
              <a:gd name="connsiteY5" fmla="*/ 889001 h 1710348"/>
              <a:gd name="connsiteX6" fmla="*/ 2101067 w 2101067"/>
              <a:gd name="connsiteY6" fmla="*/ 889001 h 1710348"/>
              <a:gd name="connsiteX7" fmla="*/ 2101067 w 2101067"/>
              <a:gd name="connsiteY7" fmla="*/ 1710348 h 1710348"/>
              <a:gd name="connsiteX8" fmla="*/ 2033541 w 2101067"/>
              <a:gd name="connsiteY8" fmla="*/ 1710348 h 1710348"/>
              <a:gd name="connsiteX9" fmla="*/ 2026320 w 2101067"/>
              <a:gd name="connsiteY9" fmla="*/ 1710348 h 1710348"/>
              <a:gd name="connsiteX10" fmla="*/ 931317 w 2101067"/>
              <a:gd name="connsiteY10" fmla="*/ 1710348 h 1710348"/>
              <a:gd name="connsiteX11" fmla="*/ 70188 w 2101067"/>
              <a:gd name="connsiteY11" fmla="*/ 1710348 h 1710348"/>
              <a:gd name="connsiteX12" fmla="*/ 70188 w 2101067"/>
              <a:gd name="connsiteY12" fmla="*/ 821474 h 1710348"/>
              <a:gd name="connsiteX13" fmla="*/ 0 w 2101067"/>
              <a:gd name="connsiteY13" fmla="*/ 821474 h 1710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01067" h="1710348">
                <a:moveTo>
                  <a:pt x="0" y="0"/>
                </a:moveTo>
                <a:lnTo>
                  <a:pt x="931317" y="0"/>
                </a:lnTo>
                <a:lnTo>
                  <a:pt x="2026320" y="0"/>
                </a:lnTo>
                <a:lnTo>
                  <a:pt x="2030880" y="0"/>
                </a:lnTo>
                <a:lnTo>
                  <a:pt x="2033541" y="0"/>
                </a:lnTo>
                <a:lnTo>
                  <a:pt x="2033541" y="889001"/>
                </a:lnTo>
                <a:lnTo>
                  <a:pt x="2101067" y="889001"/>
                </a:lnTo>
                <a:lnTo>
                  <a:pt x="2101067" y="1710348"/>
                </a:lnTo>
                <a:lnTo>
                  <a:pt x="2033541" y="1710348"/>
                </a:lnTo>
                <a:lnTo>
                  <a:pt x="2026320" y="1710348"/>
                </a:lnTo>
                <a:lnTo>
                  <a:pt x="931317" y="1710348"/>
                </a:lnTo>
                <a:lnTo>
                  <a:pt x="70188" y="1710348"/>
                </a:lnTo>
                <a:lnTo>
                  <a:pt x="70188" y="821474"/>
                </a:lnTo>
                <a:lnTo>
                  <a:pt x="0" y="821474"/>
                </a:lnTo>
                <a:close/>
              </a:path>
            </a:pathLst>
          </a:custGeom>
          <a:solidFill>
            <a:schemeClr val="bg1">
              <a:lumMod val="95000"/>
            </a:schemeClr>
          </a:solidFill>
          <a:ln w="3175">
            <a:noFill/>
          </a:ln>
        </p:spPr>
        <p:txBody>
          <a:bodyPr wrap="square" lIns="252000" tIns="180000" rIns="252000" bIns="180000" anchor="t" anchorCtr="0">
            <a:noAutofit/>
          </a:bodyPr>
          <a:lstStyle>
            <a:lvl1pPr algn="ctr">
              <a:defRPr sz="5000">
                <a:solidFill>
                  <a:schemeClr val="tx2"/>
                </a:solidFill>
              </a:defRPr>
            </a:lvl1pPr>
            <a:lvl2pPr algn="l">
              <a:spcBef>
                <a:spcPts val="1100"/>
              </a:spcBef>
              <a:defRPr sz="1100" i="1">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26" name="Espace réservé du texte 25">
            <a:extLst>
              <a:ext uri="{FF2B5EF4-FFF2-40B4-BE49-F238E27FC236}">
                <a16:creationId xmlns:a16="http://schemas.microsoft.com/office/drawing/2014/main" id="{4DAFB4CE-E8C3-4430-9B94-C9DB692A5BC7}"/>
              </a:ext>
            </a:extLst>
          </p:cNvPr>
          <p:cNvSpPr>
            <a:spLocks noGrp="1" noChangeAspect="1"/>
          </p:cNvSpPr>
          <p:nvPr>
            <p:ph type="body" sz="quarter" idx="17" hasCustomPrompt="1"/>
          </p:nvPr>
        </p:nvSpPr>
        <p:spPr>
          <a:xfrm>
            <a:off x="9423525" y="1847239"/>
            <a:ext cx="2026319" cy="1710348"/>
          </a:xfrm>
          <a:custGeom>
            <a:avLst/>
            <a:gdLst>
              <a:gd name="connsiteX0" fmla="*/ 0 w 2026319"/>
              <a:gd name="connsiteY0" fmla="*/ 0 h 1710348"/>
              <a:gd name="connsiteX1" fmla="*/ 2026319 w 2026319"/>
              <a:gd name="connsiteY1" fmla="*/ 0 h 1710348"/>
              <a:gd name="connsiteX2" fmla="*/ 2026319 w 2026319"/>
              <a:gd name="connsiteY2" fmla="*/ 1710348 h 1710348"/>
              <a:gd name="connsiteX3" fmla="*/ 70188 w 2026319"/>
              <a:gd name="connsiteY3" fmla="*/ 1710348 h 1710348"/>
              <a:gd name="connsiteX4" fmla="*/ 70188 w 2026319"/>
              <a:gd name="connsiteY4" fmla="*/ 821474 h 1710348"/>
              <a:gd name="connsiteX5" fmla="*/ 0 w 2026319"/>
              <a:gd name="connsiteY5" fmla="*/ 821474 h 1710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6319" h="1710348">
                <a:moveTo>
                  <a:pt x="0" y="0"/>
                </a:moveTo>
                <a:lnTo>
                  <a:pt x="2026319" y="0"/>
                </a:lnTo>
                <a:lnTo>
                  <a:pt x="2026319" y="1710348"/>
                </a:lnTo>
                <a:lnTo>
                  <a:pt x="70188" y="1710348"/>
                </a:lnTo>
                <a:lnTo>
                  <a:pt x="70188" y="821474"/>
                </a:lnTo>
                <a:lnTo>
                  <a:pt x="0" y="821474"/>
                </a:lnTo>
                <a:close/>
              </a:path>
            </a:pathLst>
          </a:custGeom>
          <a:solidFill>
            <a:schemeClr val="bg1">
              <a:lumMod val="95000"/>
            </a:schemeClr>
          </a:solidFill>
          <a:ln w="3175">
            <a:noFill/>
          </a:ln>
        </p:spPr>
        <p:txBody>
          <a:bodyPr wrap="square" lIns="252000" tIns="180000" rIns="252000" bIns="180000" anchor="t" anchorCtr="0">
            <a:noAutofit/>
          </a:bodyPr>
          <a:lstStyle>
            <a:lvl1pPr algn="ctr">
              <a:defRPr sz="5000">
                <a:solidFill>
                  <a:schemeClr val="tx2"/>
                </a:solidFill>
              </a:defRPr>
            </a:lvl1pPr>
            <a:lvl2pPr algn="l">
              <a:spcBef>
                <a:spcPts val="1100"/>
              </a:spcBef>
              <a:defRPr sz="1100" i="1">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NN</a:t>
            </a:r>
          </a:p>
          <a:p>
            <a:pPr lvl="1"/>
            <a:r>
              <a:rPr lang="fr-FR"/>
              <a:t>Deuxième niveau</a:t>
            </a:r>
          </a:p>
        </p:txBody>
      </p:sp>
      <p:sp>
        <p:nvSpPr>
          <p:cNvPr id="8" name="Espace réservé du texte 7">
            <a:extLst>
              <a:ext uri="{FF2B5EF4-FFF2-40B4-BE49-F238E27FC236}">
                <a16:creationId xmlns:a16="http://schemas.microsoft.com/office/drawing/2014/main" id="{A162F265-9EF3-40DF-906A-240720E98DEE}"/>
              </a:ext>
            </a:extLst>
          </p:cNvPr>
          <p:cNvSpPr>
            <a:spLocks noGrp="1"/>
          </p:cNvSpPr>
          <p:nvPr>
            <p:ph type="body" sz="quarter" idx="18"/>
          </p:nvPr>
        </p:nvSpPr>
        <p:spPr>
          <a:xfrm>
            <a:off x="5194800" y="4014000"/>
            <a:ext cx="6237582" cy="2080800"/>
          </a:xfrm>
        </p:spPr>
        <p:txBody>
          <a:bodyPr/>
          <a:lstStyle>
            <a:lvl1pPr>
              <a:defRPr sz="1600">
                <a:solidFill>
                  <a:schemeClr val="tx2"/>
                </a:solidFill>
              </a:defRPr>
            </a:lvl1pPr>
            <a:lvl2pPr>
              <a:spcBef>
                <a:spcPts val="1300"/>
              </a:spcBef>
              <a:defRPr sz="1400"/>
            </a:lvl2pPr>
          </a:lstStyle>
          <a:p>
            <a:pPr lvl="0"/>
            <a:r>
              <a:rPr lang="fr-FR"/>
              <a:t>Modifier les styles du texte du masque</a:t>
            </a:r>
          </a:p>
          <a:p>
            <a:pPr lvl="1"/>
            <a:r>
              <a:rPr lang="fr-FR"/>
              <a:t>Deuxième niveau</a:t>
            </a:r>
          </a:p>
        </p:txBody>
      </p:sp>
      <p:sp>
        <p:nvSpPr>
          <p:cNvPr id="12" name="Espace réservé du texte 11">
            <a:extLst>
              <a:ext uri="{FF2B5EF4-FFF2-40B4-BE49-F238E27FC236}">
                <a16:creationId xmlns:a16="http://schemas.microsoft.com/office/drawing/2014/main" id="{CCA036E1-36E4-4C68-9C91-D301C8F93ACF}"/>
              </a:ext>
            </a:extLst>
          </p:cNvPr>
          <p:cNvSpPr>
            <a:spLocks noGrp="1"/>
          </p:cNvSpPr>
          <p:nvPr>
            <p:ph type="body" sz="quarter" idx="19"/>
          </p:nvPr>
        </p:nvSpPr>
        <p:spPr>
          <a:xfrm>
            <a:off x="633600" y="5770800"/>
            <a:ext cx="3938401" cy="324000"/>
          </a:xfrm>
        </p:spPr>
        <p:txBody>
          <a:bodyPr/>
          <a:lstStyle>
            <a:lvl1pPr>
              <a:defRPr sz="1100" b="0">
                <a:solidFill>
                  <a:schemeClr val="tx1"/>
                </a:solidFill>
              </a:defRPr>
            </a:lvl1pPr>
          </a:lstStyle>
          <a:p>
            <a:pPr lvl="0"/>
            <a:r>
              <a:rPr lang="fr-FR"/>
              <a:t>Modifier les styles du texte du masque</a:t>
            </a:r>
          </a:p>
        </p:txBody>
      </p:sp>
    </p:spTree>
    <p:extLst>
      <p:ext uri="{BB962C8B-B14F-4D97-AF65-F5344CB8AC3E}">
        <p14:creationId xmlns:p14="http://schemas.microsoft.com/office/powerpoint/2010/main" val="136203604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2 encadrés avec aplat gris">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49D9D62C-DBC2-4333-8F9C-05C7AB945158}" type="datetime4">
              <a:rPr lang="fr-FR" smtClean="0"/>
              <a:t>30 septembre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p>
            <a:r>
              <a:rPr lang="fr-FR"/>
              <a:t>Modifiez le style du titre</a:t>
            </a:r>
          </a:p>
        </p:txBody>
      </p:sp>
      <p:sp>
        <p:nvSpPr>
          <p:cNvPr id="19" name="Espace réservé du texte 18">
            <a:extLst>
              <a:ext uri="{FF2B5EF4-FFF2-40B4-BE49-F238E27FC236}">
                <a16:creationId xmlns:a16="http://schemas.microsoft.com/office/drawing/2014/main" id="{96E7308C-04C9-48C9-A1AA-CECB91DEC84F}"/>
              </a:ext>
            </a:extLst>
          </p:cNvPr>
          <p:cNvSpPr>
            <a:spLocks noGrp="1" noChangeAspect="1"/>
          </p:cNvSpPr>
          <p:nvPr>
            <p:ph type="body" sz="quarter" idx="13" hasCustomPrompt="1"/>
          </p:nvPr>
        </p:nvSpPr>
        <p:spPr>
          <a:xfrm>
            <a:off x="508636" y="2175987"/>
            <a:ext cx="5594158" cy="2982754"/>
          </a:xfrm>
          <a:custGeom>
            <a:avLst/>
            <a:gdLst>
              <a:gd name="connsiteX0" fmla="*/ 0 w 5594158"/>
              <a:gd name="connsiteY0" fmla="*/ 0 h 2982754"/>
              <a:gd name="connsiteX1" fmla="*/ 5594158 w 5594158"/>
              <a:gd name="connsiteY1" fmla="*/ 0 h 2982754"/>
              <a:gd name="connsiteX2" fmla="*/ 5594158 w 5594158"/>
              <a:gd name="connsiteY2" fmla="*/ 1451091 h 2982754"/>
              <a:gd name="connsiteX3" fmla="*/ 5513710 w 5594158"/>
              <a:gd name="connsiteY3" fmla="*/ 1451091 h 2982754"/>
              <a:gd name="connsiteX4" fmla="*/ 5513710 w 5594158"/>
              <a:gd name="connsiteY4" fmla="*/ 2982754 h 2982754"/>
              <a:gd name="connsiteX5" fmla="*/ 0 w 5594158"/>
              <a:gd name="connsiteY5" fmla="*/ 2982754 h 2982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94158" h="2982754">
                <a:moveTo>
                  <a:pt x="0" y="0"/>
                </a:moveTo>
                <a:lnTo>
                  <a:pt x="5594158" y="0"/>
                </a:lnTo>
                <a:lnTo>
                  <a:pt x="5594158" y="1451091"/>
                </a:lnTo>
                <a:lnTo>
                  <a:pt x="5513710" y="1451091"/>
                </a:lnTo>
                <a:lnTo>
                  <a:pt x="5513710" y="2982754"/>
                </a:lnTo>
                <a:lnTo>
                  <a:pt x="0" y="2982754"/>
                </a:lnTo>
                <a:close/>
              </a:path>
            </a:pathLst>
          </a:custGeom>
          <a:solidFill>
            <a:schemeClr val="bg1">
              <a:lumMod val="95000"/>
            </a:schemeClr>
          </a:solidFill>
        </p:spPr>
        <p:txBody>
          <a:bodyPr wrap="square" lIns="540000" tIns="540000" rIns="540000" bIns="540000">
            <a:noAutofit/>
          </a:bodyPr>
          <a:lstStyle>
            <a:lvl1pPr>
              <a:defRPr sz="1600">
                <a:solidFill>
                  <a:schemeClr val="tx1"/>
                </a:solidFill>
              </a:defRPr>
            </a:lvl1pPr>
            <a:lvl2pPr>
              <a:spcBef>
                <a:spcPts val="600"/>
              </a:spcBef>
              <a:defRPr sz="1400">
                <a:solidFill>
                  <a:schemeClr val="tx1"/>
                </a:solidFill>
              </a:defRPr>
            </a:lvl2pPr>
            <a:lvl3pPr>
              <a:spcBef>
                <a:spcPts val="600"/>
              </a:spcBef>
              <a:defRPr sz="1400">
                <a:solidFill>
                  <a:schemeClr val="tx1"/>
                </a:solidFill>
              </a:defRPr>
            </a:lvl3pPr>
            <a:lvl4pPr>
              <a:spcBef>
                <a:spcPts val="600"/>
              </a:spcBef>
              <a:defRPr sz="1200">
                <a:solidFill>
                  <a:schemeClr val="tx1"/>
                </a:solidFill>
              </a:defRPr>
            </a:lvl4pPr>
            <a:lvl5pPr>
              <a:spcBef>
                <a:spcPts val="6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0" name="Espace réservé du texte 19">
            <a:extLst>
              <a:ext uri="{FF2B5EF4-FFF2-40B4-BE49-F238E27FC236}">
                <a16:creationId xmlns:a16="http://schemas.microsoft.com/office/drawing/2014/main" id="{7B3AFC8C-852A-45CE-9871-A2C31B552FB4}"/>
              </a:ext>
            </a:extLst>
          </p:cNvPr>
          <p:cNvSpPr>
            <a:spLocks noGrp="1" noChangeAspect="1"/>
          </p:cNvSpPr>
          <p:nvPr>
            <p:ph type="body" sz="quarter" idx="14" hasCustomPrompt="1"/>
          </p:nvPr>
        </p:nvSpPr>
        <p:spPr>
          <a:xfrm>
            <a:off x="6118225" y="2175987"/>
            <a:ext cx="5565074" cy="2984401"/>
          </a:xfrm>
          <a:custGeom>
            <a:avLst/>
            <a:gdLst>
              <a:gd name="connsiteX0" fmla="*/ 80490 w 5565074"/>
              <a:gd name="connsiteY0" fmla="*/ 0 h 2984401"/>
              <a:gd name="connsiteX1" fmla="*/ 5565074 w 5565074"/>
              <a:gd name="connsiteY1" fmla="*/ 0 h 2984401"/>
              <a:gd name="connsiteX2" fmla="*/ 5565074 w 5565074"/>
              <a:gd name="connsiteY2" fmla="*/ 2984401 h 2984401"/>
              <a:gd name="connsiteX3" fmla="*/ 0 w 5565074"/>
              <a:gd name="connsiteY3" fmla="*/ 2984401 h 2984401"/>
              <a:gd name="connsiteX4" fmla="*/ 0 w 5565074"/>
              <a:gd name="connsiteY4" fmla="*/ 1532383 h 2984401"/>
              <a:gd name="connsiteX5" fmla="*/ 80490 w 5565074"/>
              <a:gd name="connsiteY5" fmla="*/ 1532383 h 298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65074" h="2984401">
                <a:moveTo>
                  <a:pt x="80490" y="0"/>
                </a:moveTo>
                <a:lnTo>
                  <a:pt x="5565074" y="0"/>
                </a:lnTo>
                <a:lnTo>
                  <a:pt x="5565074" y="2984401"/>
                </a:lnTo>
                <a:lnTo>
                  <a:pt x="0" y="2984401"/>
                </a:lnTo>
                <a:lnTo>
                  <a:pt x="0" y="1532383"/>
                </a:lnTo>
                <a:lnTo>
                  <a:pt x="80490" y="1532383"/>
                </a:lnTo>
                <a:close/>
              </a:path>
            </a:pathLst>
          </a:custGeom>
          <a:solidFill>
            <a:schemeClr val="bg1">
              <a:lumMod val="95000"/>
            </a:schemeClr>
          </a:solidFill>
        </p:spPr>
        <p:txBody>
          <a:bodyPr wrap="square" lIns="540000" tIns="540000" rIns="540000" bIns="540000">
            <a:noAutofit/>
          </a:bodyPr>
          <a:lstStyle>
            <a:lvl1pPr>
              <a:defRPr sz="1600">
                <a:solidFill>
                  <a:schemeClr val="tx1"/>
                </a:solidFill>
              </a:defRPr>
            </a:lvl1pPr>
            <a:lvl2pPr>
              <a:spcBef>
                <a:spcPts val="600"/>
              </a:spcBef>
              <a:defRPr sz="1400">
                <a:solidFill>
                  <a:schemeClr val="tx1"/>
                </a:solidFill>
              </a:defRPr>
            </a:lvl2pPr>
            <a:lvl3pPr>
              <a:spcBef>
                <a:spcPts val="600"/>
              </a:spcBef>
              <a:defRPr sz="1400">
                <a:solidFill>
                  <a:schemeClr val="tx1"/>
                </a:solidFill>
              </a:defRPr>
            </a:lvl3pPr>
            <a:lvl4pPr>
              <a:spcBef>
                <a:spcPts val="600"/>
              </a:spcBef>
              <a:defRPr sz="1200">
                <a:solidFill>
                  <a:schemeClr val="tx1"/>
                </a:solidFill>
              </a:defRPr>
            </a:lvl4pPr>
            <a:lvl5pPr>
              <a:spcBef>
                <a:spcPts val="6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379242733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4 encadrés avec aplat gris">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49D9D62C-DBC2-4333-8F9C-05C7AB945158}" type="datetime4">
              <a:rPr lang="fr-FR" smtClean="0"/>
              <a:t>30 septembre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a:xfrm>
            <a:off x="5734800" y="6477000"/>
            <a:ext cx="720000" cy="252000"/>
          </a:xfrm>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noChangeAspect="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p>
            <a:r>
              <a:rPr lang="fr-FR"/>
              <a:t>Modifiez le style du titre</a:t>
            </a:r>
          </a:p>
        </p:txBody>
      </p:sp>
      <p:sp>
        <p:nvSpPr>
          <p:cNvPr id="16" name="Espace réservé du texte 15">
            <a:extLst>
              <a:ext uri="{FF2B5EF4-FFF2-40B4-BE49-F238E27FC236}">
                <a16:creationId xmlns:a16="http://schemas.microsoft.com/office/drawing/2014/main" id="{4834394E-3A7D-42F4-B2A0-C3CADFAFD4FA}"/>
              </a:ext>
            </a:extLst>
          </p:cNvPr>
          <p:cNvSpPr>
            <a:spLocks noGrp="1" noChangeAspect="1"/>
          </p:cNvSpPr>
          <p:nvPr>
            <p:ph type="body" sz="quarter" idx="13" hasCustomPrompt="1"/>
          </p:nvPr>
        </p:nvSpPr>
        <p:spPr>
          <a:xfrm>
            <a:off x="776286" y="2175987"/>
            <a:ext cx="4838703" cy="1612310"/>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solidFill>
            <a:schemeClr val="bg1">
              <a:lumMod val="95000"/>
            </a:schemeClr>
          </a:solidFill>
        </p:spPr>
        <p:txBody>
          <a:bodyPr wrap="square" lIns="288000" tIns="288000" rIns="288000" bIns="288000">
            <a:noAutofit/>
          </a:bodyPr>
          <a:lstStyle>
            <a:lvl1pPr>
              <a:defRPr sz="160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3" name="Espace réservé du texte 22">
            <a:extLst>
              <a:ext uri="{FF2B5EF4-FFF2-40B4-BE49-F238E27FC236}">
                <a16:creationId xmlns:a16="http://schemas.microsoft.com/office/drawing/2014/main" id="{D8DA1BBA-3018-435C-AB99-6BEFBC686185}"/>
              </a:ext>
            </a:extLst>
          </p:cNvPr>
          <p:cNvSpPr>
            <a:spLocks noGrp="1" noChangeAspect="1"/>
          </p:cNvSpPr>
          <p:nvPr>
            <p:ph type="body" sz="quarter" idx="14" hasCustomPrompt="1"/>
          </p:nvPr>
        </p:nvSpPr>
        <p:spPr>
          <a:xfrm>
            <a:off x="776285" y="3823710"/>
            <a:ext cx="4838704" cy="1316366"/>
          </a:xfrm>
          <a:custGeom>
            <a:avLst/>
            <a:gdLst>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211887 w 4838704"/>
              <a:gd name="connsiteY8" fmla="*/ 1316366 h 1316934"/>
              <a:gd name="connsiteX9" fmla="*/ 0 w 4838704"/>
              <a:gd name="connsiteY9" fmla="*/ 1316366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0 w 4838704"/>
              <a:gd name="connsiteY8" fmla="*/ 1316366 h 1316934"/>
              <a:gd name="connsiteX9" fmla="*/ 0 w 4838704"/>
              <a:gd name="connsiteY9" fmla="*/ 0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0 w 4838704"/>
              <a:gd name="connsiteY7" fmla="*/ 1316366 h 1316934"/>
              <a:gd name="connsiteX8" fmla="*/ 0 w 4838704"/>
              <a:gd name="connsiteY8" fmla="*/ 0 h 1316934"/>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3728480 w 4838704"/>
              <a:gd name="connsiteY5" fmla="*/ 1316366 h 1316366"/>
              <a:gd name="connsiteX6" fmla="*/ 0 w 4838704"/>
              <a:gd name="connsiteY6" fmla="*/ 1316366 h 1316366"/>
              <a:gd name="connsiteX7" fmla="*/ 0 w 4838704"/>
              <a:gd name="connsiteY7" fmla="*/ 0 h 1316366"/>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0 w 4838704"/>
              <a:gd name="connsiteY5" fmla="*/ 1316366 h 1316366"/>
              <a:gd name="connsiteX6" fmla="*/ 0 w 4838704"/>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4" h="1316366">
                <a:moveTo>
                  <a:pt x="0" y="0"/>
                </a:moveTo>
                <a:lnTo>
                  <a:pt x="2379208" y="0"/>
                </a:lnTo>
                <a:lnTo>
                  <a:pt x="2379208" y="80159"/>
                </a:lnTo>
                <a:lnTo>
                  <a:pt x="4838704" y="80159"/>
                </a:lnTo>
                <a:lnTo>
                  <a:pt x="4838704" y="1316366"/>
                </a:lnTo>
                <a:lnTo>
                  <a:pt x="0" y="1316366"/>
                </a:lnTo>
                <a:lnTo>
                  <a:pt x="0" y="0"/>
                </a:lnTo>
                <a:close/>
              </a:path>
            </a:pathLst>
          </a:custGeom>
          <a:solidFill>
            <a:schemeClr val="bg1">
              <a:lumMod val="95000"/>
            </a:schemeClr>
          </a:solidFill>
        </p:spPr>
        <p:txBody>
          <a:bodyPr wrap="square" lIns="288000" tIns="288000" rIns="288000" bIns="288000">
            <a:noAutofit/>
          </a:bodyPr>
          <a:lstStyle>
            <a:lvl1pPr>
              <a:defRPr sz="1600" b="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8" name="Espace réservé du texte 17">
            <a:extLst>
              <a:ext uri="{FF2B5EF4-FFF2-40B4-BE49-F238E27FC236}">
                <a16:creationId xmlns:a16="http://schemas.microsoft.com/office/drawing/2014/main" id="{94C14EA3-7B7C-4923-87BE-AB6D5AD3B8D9}"/>
              </a:ext>
            </a:extLst>
          </p:cNvPr>
          <p:cNvSpPr>
            <a:spLocks noGrp="1" noChangeAspect="1"/>
          </p:cNvSpPr>
          <p:nvPr>
            <p:ph type="body" sz="quarter" idx="15" hasCustomPrompt="1"/>
          </p:nvPr>
        </p:nvSpPr>
        <p:spPr>
          <a:xfrm>
            <a:off x="6593679" y="2175987"/>
            <a:ext cx="4838703" cy="1612310"/>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solidFill>
            <a:schemeClr val="bg1">
              <a:lumMod val="95000"/>
            </a:schemeClr>
          </a:solidFill>
        </p:spPr>
        <p:txBody>
          <a:bodyPr wrap="square" lIns="288000" tIns="288000" rIns="288000" bIns="288000">
            <a:noAutofit/>
          </a:bodyPr>
          <a:lstStyle>
            <a:lvl1pPr>
              <a:defRPr sz="160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5" name="Espace réservé du texte 24">
            <a:extLst>
              <a:ext uri="{FF2B5EF4-FFF2-40B4-BE49-F238E27FC236}">
                <a16:creationId xmlns:a16="http://schemas.microsoft.com/office/drawing/2014/main" id="{D6505CAC-5BAE-439D-93F0-D2225BB61855}"/>
              </a:ext>
            </a:extLst>
          </p:cNvPr>
          <p:cNvSpPr>
            <a:spLocks noGrp="1" noChangeAspect="1"/>
          </p:cNvSpPr>
          <p:nvPr>
            <p:ph type="body" sz="quarter" idx="16" hasCustomPrompt="1"/>
          </p:nvPr>
        </p:nvSpPr>
        <p:spPr>
          <a:xfrm>
            <a:off x="6593679" y="3823711"/>
            <a:ext cx="4838703" cy="1316366"/>
          </a:xfrm>
          <a:custGeom>
            <a:avLst/>
            <a:gdLst>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3728480 w 4838703"/>
              <a:gd name="connsiteY5" fmla="*/ 1316366 h 1319315"/>
              <a:gd name="connsiteX6" fmla="*/ 3728480 w 4838703"/>
              <a:gd name="connsiteY6" fmla="*/ 1319315 h 1319315"/>
              <a:gd name="connsiteX7" fmla="*/ 211887 w 4838703"/>
              <a:gd name="connsiteY7" fmla="*/ 1319315 h 1319315"/>
              <a:gd name="connsiteX8" fmla="*/ 211887 w 4838703"/>
              <a:gd name="connsiteY8" fmla="*/ 1316366 h 1319315"/>
              <a:gd name="connsiteX9" fmla="*/ 0 w 4838703"/>
              <a:gd name="connsiteY9" fmla="*/ 1316366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3728480 w 4838703"/>
              <a:gd name="connsiteY5" fmla="*/ 1316366 h 1319315"/>
              <a:gd name="connsiteX6" fmla="*/ 211887 w 4838703"/>
              <a:gd name="connsiteY6" fmla="*/ 1319315 h 1319315"/>
              <a:gd name="connsiteX7" fmla="*/ 211887 w 4838703"/>
              <a:gd name="connsiteY7" fmla="*/ 1316366 h 1319315"/>
              <a:gd name="connsiteX8" fmla="*/ 0 w 4838703"/>
              <a:gd name="connsiteY8" fmla="*/ 1316366 h 1319315"/>
              <a:gd name="connsiteX9" fmla="*/ 0 w 4838703"/>
              <a:gd name="connsiteY9" fmla="*/ 0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211887 w 4838703"/>
              <a:gd name="connsiteY5" fmla="*/ 1319315 h 1319315"/>
              <a:gd name="connsiteX6" fmla="*/ 211887 w 4838703"/>
              <a:gd name="connsiteY6" fmla="*/ 1316366 h 1319315"/>
              <a:gd name="connsiteX7" fmla="*/ 0 w 4838703"/>
              <a:gd name="connsiteY7" fmla="*/ 1316366 h 1319315"/>
              <a:gd name="connsiteX8" fmla="*/ 0 w 4838703"/>
              <a:gd name="connsiteY8" fmla="*/ 0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211887 w 4838703"/>
              <a:gd name="connsiteY5" fmla="*/ 1319315 h 1319315"/>
              <a:gd name="connsiteX6" fmla="*/ 0 w 4838703"/>
              <a:gd name="connsiteY6" fmla="*/ 1316366 h 1319315"/>
              <a:gd name="connsiteX7" fmla="*/ 0 w 4838703"/>
              <a:gd name="connsiteY7" fmla="*/ 0 h 1319315"/>
              <a:gd name="connsiteX0" fmla="*/ 0 w 4838703"/>
              <a:gd name="connsiteY0" fmla="*/ 0 h 1316366"/>
              <a:gd name="connsiteX1" fmla="*/ 2379208 w 4838703"/>
              <a:gd name="connsiteY1" fmla="*/ 0 h 1316366"/>
              <a:gd name="connsiteX2" fmla="*/ 2379208 w 4838703"/>
              <a:gd name="connsiteY2" fmla="*/ 80159 h 1316366"/>
              <a:gd name="connsiteX3" fmla="*/ 4838703 w 4838703"/>
              <a:gd name="connsiteY3" fmla="*/ 80159 h 1316366"/>
              <a:gd name="connsiteX4" fmla="*/ 4838703 w 4838703"/>
              <a:gd name="connsiteY4" fmla="*/ 1316366 h 1316366"/>
              <a:gd name="connsiteX5" fmla="*/ 0 w 4838703"/>
              <a:gd name="connsiteY5" fmla="*/ 1316366 h 1316366"/>
              <a:gd name="connsiteX6" fmla="*/ 0 w 4838703"/>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3" h="1316366">
                <a:moveTo>
                  <a:pt x="0" y="0"/>
                </a:moveTo>
                <a:lnTo>
                  <a:pt x="2379208" y="0"/>
                </a:lnTo>
                <a:lnTo>
                  <a:pt x="2379208" y="80159"/>
                </a:lnTo>
                <a:lnTo>
                  <a:pt x="4838703" y="80159"/>
                </a:lnTo>
                <a:lnTo>
                  <a:pt x="4838703" y="1316366"/>
                </a:lnTo>
                <a:lnTo>
                  <a:pt x="0" y="1316366"/>
                </a:lnTo>
                <a:lnTo>
                  <a:pt x="0" y="0"/>
                </a:lnTo>
                <a:close/>
              </a:path>
            </a:pathLst>
          </a:custGeom>
          <a:solidFill>
            <a:schemeClr val="bg1">
              <a:lumMod val="95000"/>
            </a:schemeClr>
          </a:solidFill>
        </p:spPr>
        <p:txBody>
          <a:bodyPr wrap="square" lIns="288000" tIns="288000" rIns="288000" bIns="288000">
            <a:noAutofit/>
          </a:bodyPr>
          <a:lstStyle>
            <a:lvl1pPr>
              <a:defRPr sz="1600" b="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66067218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2 encadrés avec aplat gris + 2 encadrés avec contour rouge">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716C531-2CFB-4E5B-8F66-A15176016CE5}"/>
              </a:ext>
            </a:extLst>
          </p:cNvPr>
          <p:cNvSpPr>
            <a:spLocks noGrp="1"/>
          </p:cNvSpPr>
          <p:nvPr>
            <p:ph type="dt" sz="half" idx="10"/>
          </p:nvPr>
        </p:nvSpPr>
        <p:spPr/>
        <p:txBody>
          <a:bodyPr/>
          <a:lstStyle/>
          <a:p>
            <a:fld id="{49D9D62C-DBC2-4333-8F9C-05C7AB945158}" type="datetime4">
              <a:rPr lang="fr-FR" smtClean="0"/>
              <a:t>30 septembre 2022</a:t>
            </a:fld>
            <a:endParaRPr lang="fr-FR"/>
          </a:p>
        </p:txBody>
      </p:sp>
      <p:sp>
        <p:nvSpPr>
          <p:cNvPr id="5" name="Espace réservé du pied de page 4">
            <a:extLst>
              <a:ext uri="{FF2B5EF4-FFF2-40B4-BE49-F238E27FC236}">
                <a16:creationId xmlns:a16="http://schemas.microsoft.com/office/drawing/2014/main" id="{A0EF3019-6813-4BCE-8FD7-8BAD1DDCC6A4}"/>
              </a:ext>
            </a:extLst>
          </p:cNvPr>
          <p:cNvSpPr>
            <a:spLocks noGrp="1"/>
          </p:cNvSpPr>
          <p:nvPr>
            <p:ph type="ftr" sz="quarter" idx="11"/>
          </p:nvPr>
        </p:nvSpPr>
        <p:spPr/>
        <p:txBody>
          <a:body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083150F9-E599-47C6-B00B-9E9475158114}"/>
              </a:ext>
            </a:extLst>
          </p:cNvPr>
          <p:cNvSpPr>
            <a:spLocks noGrp="1"/>
          </p:cNvSpPr>
          <p:nvPr>
            <p:ph type="sldNum" sz="quarter" idx="12"/>
          </p:nvPr>
        </p:nvSpPr>
        <p:spPr>
          <a:xfrm>
            <a:off x="5734800" y="6477000"/>
            <a:ext cx="720000" cy="252000"/>
          </a:xfrm>
        </p:spPr>
        <p:txBody>
          <a:bodyPr/>
          <a:lstStyle/>
          <a:p>
            <a:fld id="{975A587B-5814-4D9B-9598-FE9CB954CB01}" type="slidenum">
              <a:rPr lang="fr-FR" smtClean="0"/>
              <a:t>‹N°›</a:t>
            </a:fld>
            <a:endParaRPr lang="fr-FR"/>
          </a:p>
        </p:txBody>
      </p:sp>
      <p:sp>
        <p:nvSpPr>
          <p:cNvPr id="10" name="Espace réservé du texte 2">
            <a:extLst>
              <a:ext uri="{FF2B5EF4-FFF2-40B4-BE49-F238E27FC236}">
                <a16:creationId xmlns:a16="http://schemas.microsoft.com/office/drawing/2014/main" id="{53DC75ED-64C9-443F-9638-D7803227FD55}"/>
              </a:ext>
            </a:extLst>
          </p:cNvPr>
          <p:cNvSpPr>
            <a:spLocks noGrp="1" noChangeAspect="1"/>
          </p:cNvSpPr>
          <p:nvPr>
            <p:ph type="body" idx="1" hasCustomPrompt="1"/>
          </p:nvPr>
        </p:nvSpPr>
        <p:spPr>
          <a:xfrm>
            <a:off x="632383" y="828015"/>
            <a:ext cx="10799999" cy="432000"/>
          </a:xfrm>
        </p:spPr>
        <p:txBody>
          <a:bodyPr anchor="t"/>
          <a:lstStyle>
            <a:lvl1pPr marL="0" indent="0">
              <a:buNone/>
              <a:defRPr sz="19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 name="Titre 1">
            <a:extLst>
              <a:ext uri="{FF2B5EF4-FFF2-40B4-BE49-F238E27FC236}">
                <a16:creationId xmlns:a16="http://schemas.microsoft.com/office/drawing/2014/main" id="{693601B5-BEBF-44C3-846D-832EDD25F1DF}"/>
              </a:ext>
            </a:extLst>
          </p:cNvPr>
          <p:cNvSpPr>
            <a:spLocks noGrp="1"/>
          </p:cNvSpPr>
          <p:nvPr>
            <p:ph type="title"/>
          </p:nvPr>
        </p:nvSpPr>
        <p:spPr/>
        <p:txBody>
          <a:bodyPr/>
          <a:lstStyle/>
          <a:p>
            <a:r>
              <a:rPr lang="fr-FR"/>
              <a:t>Modifiez le style du titre</a:t>
            </a:r>
          </a:p>
        </p:txBody>
      </p:sp>
      <p:sp>
        <p:nvSpPr>
          <p:cNvPr id="16" name="Espace réservé du texte 15">
            <a:extLst>
              <a:ext uri="{FF2B5EF4-FFF2-40B4-BE49-F238E27FC236}">
                <a16:creationId xmlns:a16="http://schemas.microsoft.com/office/drawing/2014/main" id="{4834394E-3A7D-42F4-B2A0-C3CADFAFD4FA}"/>
              </a:ext>
            </a:extLst>
          </p:cNvPr>
          <p:cNvSpPr>
            <a:spLocks noGrp="1" noChangeAspect="1"/>
          </p:cNvSpPr>
          <p:nvPr>
            <p:ph type="body" sz="quarter" idx="13" hasCustomPrompt="1"/>
          </p:nvPr>
        </p:nvSpPr>
        <p:spPr>
          <a:xfrm>
            <a:off x="776286" y="2175987"/>
            <a:ext cx="4838703" cy="1612310"/>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solidFill>
            <a:schemeClr val="bg1">
              <a:lumMod val="95000"/>
            </a:schemeClr>
          </a:solidFill>
          <a:ln>
            <a:noFill/>
          </a:ln>
        </p:spPr>
        <p:txBody>
          <a:bodyPr wrap="square" lIns="288000" tIns="288000" rIns="288000" bIns="288000">
            <a:noAutofit/>
          </a:bodyPr>
          <a:lstStyle>
            <a:lvl1pPr>
              <a:defRPr sz="160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3" name="Espace réservé du texte 22">
            <a:extLst>
              <a:ext uri="{FF2B5EF4-FFF2-40B4-BE49-F238E27FC236}">
                <a16:creationId xmlns:a16="http://schemas.microsoft.com/office/drawing/2014/main" id="{D8DA1BBA-3018-435C-AB99-6BEFBC686185}"/>
              </a:ext>
            </a:extLst>
          </p:cNvPr>
          <p:cNvSpPr>
            <a:spLocks noGrp="1" noChangeAspect="1"/>
          </p:cNvSpPr>
          <p:nvPr>
            <p:ph type="body" sz="quarter" idx="14" hasCustomPrompt="1"/>
          </p:nvPr>
        </p:nvSpPr>
        <p:spPr>
          <a:xfrm>
            <a:off x="776285" y="3823710"/>
            <a:ext cx="4838704" cy="1316366"/>
          </a:xfrm>
          <a:custGeom>
            <a:avLst/>
            <a:gdLst>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211887 w 4838704"/>
              <a:gd name="connsiteY8" fmla="*/ 1316366 h 1316934"/>
              <a:gd name="connsiteX9" fmla="*/ 0 w 4838704"/>
              <a:gd name="connsiteY9" fmla="*/ 1316366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211887 w 4838704"/>
              <a:gd name="connsiteY7" fmla="*/ 1316934 h 1316934"/>
              <a:gd name="connsiteX8" fmla="*/ 0 w 4838704"/>
              <a:gd name="connsiteY8" fmla="*/ 1316366 h 1316934"/>
              <a:gd name="connsiteX9" fmla="*/ 0 w 4838704"/>
              <a:gd name="connsiteY9" fmla="*/ 0 h 1316934"/>
              <a:gd name="connsiteX0" fmla="*/ 0 w 4838704"/>
              <a:gd name="connsiteY0" fmla="*/ 0 h 1316934"/>
              <a:gd name="connsiteX1" fmla="*/ 2379208 w 4838704"/>
              <a:gd name="connsiteY1" fmla="*/ 0 h 1316934"/>
              <a:gd name="connsiteX2" fmla="*/ 2379208 w 4838704"/>
              <a:gd name="connsiteY2" fmla="*/ 80159 h 1316934"/>
              <a:gd name="connsiteX3" fmla="*/ 4838704 w 4838704"/>
              <a:gd name="connsiteY3" fmla="*/ 80159 h 1316934"/>
              <a:gd name="connsiteX4" fmla="*/ 4838704 w 4838704"/>
              <a:gd name="connsiteY4" fmla="*/ 1316366 h 1316934"/>
              <a:gd name="connsiteX5" fmla="*/ 3728480 w 4838704"/>
              <a:gd name="connsiteY5" fmla="*/ 1316366 h 1316934"/>
              <a:gd name="connsiteX6" fmla="*/ 3728480 w 4838704"/>
              <a:gd name="connsiteY6" fmla="*/ 1316934 h 1316934"/>
              <a:gd name="connsiteX7" fmla="*/ 0 w 4838704"/>
              <a:gd name="connsiteY7" fmla="*/ 1316366 h 1316934"/>
              <a:gd name="connsiteX8" fmla="*/ 0 w 4838704"/>
              <a:gd name="connsiteY8" fmla="*/ 0 h 1316934"/>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3728480 w 4838704"/>
              <a:gd name="connsiteY5" fmla="*/ 1316366 h 1316366"/>
              <a:gd name="connsiteX6" fmla="*/ 0 w 4838704"/>
              <a:gd name="connsiteY6" fmla="*/ 1316366 h 1316366"/>
              <a:gd name="connsiteX7" fmla="*/ 0 w 4838704"/>
              <a:gd name="connsiteY7" fmla="*/ 0 h 1316366"/>
              <a:gd name="connsiteX0" fmla="*/ 0 w 4838704"/>
              <a:gd name="connsiteY0" fmla="*/ 0 h 1316366"/>
              <a:gd name="connsiteX1" fmla="*/ 2379208 w 4838704"/>
              <a:gd name="connsiteY1" fmla="*/ 0 h 1316366"/>
              <a:gd name="connsiteX2" fmla="*/ 2379208 w 4838704"/>
              <a:gd name="connsiteY2" fmla="*/ 80159 h 1316366"/>
              <a:gd name="connsiteX3" fmla="*/ 4838704 w 4838704"/>
              <a:gd name="connsiteY3" fmla="*/ 80159 h 1316366"/>
              <a:gd name="connsiteX4" fmla="*/ 4838704 w 4838704"/>
              <a:gd name="connsiteY4" fmla="*/ 1316366 h 1316366"/>
              <a:gd name="connsiteX5" fmla="*/ 0 w 4838704"/>
              <a:gd name="connsiteY5" fmla="*/ 1316366 h 1316366"/>
              <a:gd name="connsiteX6" fmla="*/ 0 w 4838704"/>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4" h="1316366">
                <a:moveTo>
                  <a:pt x="0" y="0"/>
                </a:moveTo>
                <a:lnTo>
                  <a:pt x="2379208" y="0"/>
                </a:lnTo>
                <a:lnTo>
                  <a:pt x="2379208" y="80159"/>
                </a:lnTo>
                <a:lnTo>
                  <a:pt x="4838704" y="80159"/>
                </a:lnTo>
                <a:lnTo>
                  <a:pt x="4838704" y="1316366"/>
                </a:lnTo>
                <a:lnTo>
                  <a:pt x="0" y="1316366"/>
                </a:lnTo>
                <a:lnTo>
                  <a:pt x="0" y="0"/>
                </a:lnTo>
                <a:close/>
              </a:path>
            </a:pathLst>
          </a:custGeom>
          <a:noFill/>
          <a:ln w="15240">
            <a:solidFill>
              <a:schemeClr val="tx2"/>
            </a:solidFill>
          </a:ln>
        </p:spPr>
        <p:txBody>
          <a:bodyPr wrap="square" lIns="288000" tIns="288000" rIns="288000" bIns="288000">
            <a:noAutofit/>
          </a:bodyPr>
          <a:lstStyle>
            <a:lvl1pPr>
              <a:defRPr sz="1600" b="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8" name="Espace réservé du texte 17">
            <a:extLst>
              <a:ext uri="{FF2B5EF4-FFF2-40B4-BE49-F238E27FC236}">
                <a16:creationId xmlns:a16="http://schemas.microsoft.com/office/drawing/2014/main" id="{94C14EA3-7B7C-4923-87BE-AB6D5AD3B8D9}"/>
              </a:ext>
            </a:extLst>
          </p:cNvPr>
          <p:cNvSpPr>
            <a:spLocks noGrp="1" noChangeAspect="1"/>
          </p:cNvSpPr>
          <p:nvPr>
            <p:ph type="body" sz="quarter" idx="15" hasCustomPrompt="1"/>
          </p:nvPr>
        </p:nvSpPr>
        <p:spPr>
          <a:xfrm>
            <a:off x="6593679" y="2175987"/>
            <a:ext cx="4838703" cy="1612310"/>
          </a:xfrm>
          <a:custGeom>
            <a:avLst/>
            <a:gdLst>
              <a:gd name="connsiteX0" fmla="*/ 0 w 4838703"/>
              <a:gd name="connsiteY0" fmla="*/ 0 h 1612310"/>
              <a:gd name="connsiteX1" fmla="*/ 4838703 w 4838703"/>
              <a:gd name="connsiteY1" fmla="*/ 0 h 1612310"/>
              <a:gd name="connsiteX2" fmla="*/ 4838703 w 4838703"/>
              <a:gd name="connsiteY2" fmla="*/ 1612310 h 1612310"/>
              <a:gd name="connsiteX3" fmla="*/ 2459367 w 4838703"/>
              <a:gd name="connsiteY3" fmla="*/ 1612310 h 1612310"/>
              <a:gd name="connsiteX4" fmla="*/ 2459367 w 4838703"/>
              <a:gd name="connsiteY4" fmla="*/ 1532150 h 1612310"/>
              <a:gd name="connsiteX5" fmla="*/ 0 w 4838703"/>
              <a:gd name="connsiteY5" fmla="*/ 1532150 h 161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8703" h="1612310">
                <a:moveTo>
                  <a:pt x="0" y="0"/>
                </a:moveTo>
                <a:lnTo>
                  <a:pt x="4838703" y="0"/>
                </a:lnTo>
                <a:lnTo>
                  <a:pt x="4838703" y="1612310"/>
                </a:lnTo>
                <a:lnTo>
                  <a:pt x="2459367" y="1612310"/>
                </a:lnTo>
                <a:lnTo>
                  <a:pt x="2459367" y="1532150"/>
                </a:lnTo>
                <a:lnTo>
                  <a:pt x="0" y="1532150"/>
                </a:lnTo>
                <a:close/>
              </a:path>
            </a:pathLst>
          </a:custGeom>
          <a:solidFill>
            <a:schemeClr val="bg1">
              <a:lumMod val="95000"/>
            </a:schemeClr>
          </a:solidFill>
          <a:ln>
            <a:noFill/>
          </a:ln>
        </p:spPr>
        <p:txBody>
          <a:bodyPr wrap="square" lIns="288000" tIns="288000" rIns="288000" bIns="288000">
            <a:noAutofit/>
          </a:bodyPr>
          <a:lstStyle>
            <a:lvl1pPr>
              <a:defRPr sz="160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5" name="Espace réservé du texte 24">
            <a:extLst>
              <a:ext uri="{FF2B5EF4-FFF2-40B4-BE49-F238E27FC236}">
                <a16:creationId xmlns:a16="http://schemas.microsoft.com/office/drawing/2014/main" id="{D6505CAC-5BAE-439D-93F0-D2225BB61855}"/>
              </a:ext>
            </a:extLst>
          </p:cNvPr>
          <p:cNvSpPr>
            <a:spLocks noGrp="1" noChangeAspect="1"/>
          </p:cNvSpPr>
          <p:nvPr>
            <p:ph type="body" sz="quarter" idx="16" hasCustomPrompt="1"/>
          </p:nvPr>
        </p:nvSpPr>
        <p:spPr>
          <a:xfrm>
            <a:off x="6593679" y="3823711"/>
            <a:ext cx="4838703" cy="1316366"/>
          </a:xfrm>
          <a:custGeom>
            <a:avLst/>
            <a:gdLst>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3728480 w 4838703"/>
              <a:gd name="connsiteY5" fmla="*/ 1316366 h 1319315"/>
              <a:gd name="connsiteX6" fmla="*/ 3728480 w 4838703"/>
              <a:gd name="connsiteY6" fmla="*/ 1319315 h 1319315"/>
              <a:gd name="connsiteX7" fmla="*/ 211887 w 4838703"/>
              <a:gd name="connsiteY7" fmla="*/ 1319315 h 1319315"/>
              <a:gd name="connsiteX8" fmla="*/ 211887 w 4838703"/>
              <a:gd name="connsiteY8" fmla="*/ 1316366 h 1319315"/>
              <a:gd name="connsiteX9" fmla="*/ 0 w 4838703"/>
              <a:gd name="connsiteY9" fmla="*/ 1316366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3728480 w 4838703"/>
              <a:gd name="connsiteY5" fmla="*/ 1316366 h 1319315"/>
              <a:gd name="connsiteX6" fmla="*/ 211887 w 4838703"/>
              <a:gd name="connsiteY6" fmla="*/ 1319315 h 1319315"/>
              <a:gd name="connsiteX7" fmla="*/ 211887 w 4838703"/>
              <a:gd name="connsiteY7" fmla="*/ 1316366 h 1319315"/>
              <a:gd name="connsiteX8" fmla="*/ 0 w 4838703"/>
              <a:gd name="connsiteY8" fmla="*/ 1316366 h 1319315"/>
              <a:gd name="connsiteX9" fmla="*/ 0 w 4838703"/>
              <a:gd name="connsiteY9" fmla="*/ 0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211887 w 4838703"/>
              <a:gd name="connsiteY5" fmla="*/ 1319315 h 1319315"/>
              <a:gd name="connsiteX6" fmla="*/ 211887 w 4838703"/>
              <a:gd name="connsiteY6" fmla="*/ 1316366 h 1319315"/>
              <a:gd name="connsiteX7" fmla="*/ 0 w 4838703"/>
              <a:gd name="connsiteY7" fmla="*/ 1316366 h 1319315"/>
              <a:gd name="connsiteX8" fmla="*/ 0 w 4838703"/>
              <a:gd name="connsiteY8" fmla="*/ 0 h 1319315"/>
              <a:gd name="connsiteX0" fmla="*/ 0 w 4838703"/>
              <a:gd name="connsiteY0" fmla="*/ 0 h 1319315"/>
              <a:gd name="connsiteX1" fmla="*/ 2379208 w 4838703"/>
              <a:gd name="connsiteY1" fmla="*/ 0 h 1319315"/>
              <a:gd name="connsiteX2" fmla="*/ 2379208 w 4838703"/>
              <a:gd name="connsiteY2" fmla="*/ 80159 h 1319315"/>
              <a:gd name="connsiteX3" fmla="*/ 4838703 w 4838703"/>
              <a:gd name="connsiteY3" fmla="*/ 80159 h 1319315"/>
              <a:gd name="connsiteX4" fmla="*/ 4838703 w 4838703"/>
              <a:gd name="connsiteY4" fmla="*/ 1316366 h 1319315"/>
              <a:gd name="connsiteX5" fmla="*/ 211887 w 4838703"/>
              <a:gd name="connsiteY5" fmla="*/ 1319315 h 1319315"/>
              <a:gd name="connsiteX6" fmla="*/ 0 w 4838703"/>
              <a:gd name="connsiteY6" fmla="*/ 1316366 h 1319315"/>
              <a:gd name="connsiteX7" fmla="*/ 0 w 4838703"/>
              <a:gd name="connsiteY7" fmla="*/ 0 h 1319315"/>
              <a:gd name="connsiteX0" fmla="*/ 0 w 4838703"/>
              <a:gd name="connsiteY0" fmla="*/ 0 h 1316366"/>
              <a:gd name="connsiteX1" fmla="*/ 2379208 w 4838703"/>
              <a:gd name="connsiteY1" fmla="*/ 0 h 1316366"/>
              <a:gd name="connsiteX2" fmla="*/ 2379208 w 4838703"/>
              <a:gd name="connsiteY2" fmla="*/ 80159 h 1316366"/>
              <a:gd name="connsiteX3" fmla="*/ 4838703 w 4838703"/>
              <a:gd name="connsiteY3" fmla="*/ 80159 h 1316366"/>
              <a:gd name="connsiteX4" fmla="*/ 4838703 w 4838703"/>
              <a:gd name="connsiteY4" fmla="*/ 1316366 h 1316366"/>
              <a:gd name="connsiteX5" fmla="*/ 0 w 4838703"/>
              <a:gd name="connsiteY5" fmla="*/ 1316366 h 1316366"/>
              <a:gd name="connsiteX6" fmla="*/ 0 w 4838703"/>
              <a:gd name="connsiteY6" fmla="*/ 0 h 131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3" h="1316366">
                <a:moveTo>
                  <a:pt x="0" y="0"/>
                </a:moveTo>
                <a:lnTo>
                  <a:pt x="2379208" y="0"/>
                </a:lnTo>
                <a:lnTo>
                  <a:pt x="2379208" y="80159"/>
                </a:lnTo>
                <a:lnTo>
                  <a:pt x="4838703" y="80159"/>
                </a:lnTo>
                <a:lnTo>
                  <a:pt x="4838703" y="1316366"/>
                </a:lnTo>
                <a:lnTo>
                  <a:pt x="0" y="1316366"/>
                </a:lnTo>
                <a:lnTo>
                  <a:pt x="0" y="0"/>
                </a:lnTo>
                <a:close/>
              </a:path>
            </a:pathLst>
          </a:custGeom>
          <a:noFill/>
          <a:ln w="15240">
            <a:solidFill>
              <a:schemeClr val="tx2"/>
            </a:solidFill>
          </a:ln>
        </p:spPr>
        <p:txBody>
          <a:bodyPr wrap="square" lIns="288000" tIns="288000" rIns="288000" bIns="288000">
            <a:noAutofit/>
          </a:bodyPr>
          <a:lstStyle>
            <a:lvl1pPr>
              <a:defRPr sz="1600" b="0">
                <a:solidFill>
                  <a:schemeClr val="tx1"/>
                </a:solidFill>
              </a:defRPr>
            </a:lvl1pPr>
            <a:lvl2pPr>
              <a:spcBef>
                <a:spcPts val="600"/>
              </a:spcBef>
              <a:defRPr sz="1400">
                <a:solidFill>
                  <a:schemeClr val="tx1"/>
                </a:solidFill>
              </a:defRPr>
            </a:lvl2pPr>
            <a:lvl3pPr>
              <a:spcBef>
                <a:spcPts val="300"/>
              </a:spcBef>
              <a:defRPr sz="1400">
                <a:solidFill>
                  <a:schemeClr val="tx1"/>
                </a:solidFill>
              </a:defRPr>
            </a:lvl3pPr>
            <a:lvl4pPr>
              <a:spcBef>
                <a:spcPts val="300"/>
              </a:spcBef>
              <a:defRPr sz="1200">
                <a:solidFill>
                  <a:schemeClr val="tx1"/>
                </a:solidFill>
              </a:defRPr>
            </a:lvl4pPr>
            <a:lvl5pPr>
              <a:spcBef>
                <a:spcPts val="300"/>
              </a:spcBef>
              <a:defRPr sz="120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78377189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Fin Corporate">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id="{A3B8A4E4-F615-4DF5-BE05-8D9DD94167B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3079376" y="1929653"/>
            <a:ext cx="6033248" cy="2998694"/>
          </a:xfrm>
          <a:prstGeom prst="rect">
            <a:avLst/>
          </a:prstGeom>
        </p:spPr>
      </p:pic>
    </p:spTree>
    <p:extLst>
      <p:ext uri="{BB962C8B-B14F-4D97-AF65-F5344CB8AC3E}">
        <p14:creationId xmlns:p14="http://schemas.microsoft.com/office/powerpoint/2010/main" val="267617948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Fin JO">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E1515EB0-D500-46D9-9A13-F3C4A8B6549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8724900" y="4023359"/>
            <a:ext cx="3467100" cy="2833783"/>
          </a:xfrm>
          <a:prstGeom prst="rect">
            <a:avLst/>
          </a:prstGeom>
        </p:spPr>
      </p:pic>
      <p:pic>
        <p:nvPicPr>
          <p:cNvPr id="6" name="Image 5">
            <a:extLst>
              <a:ext uri="{FF2B5EF4-FFF2-40B4-BE49-F238E27FC236}">
                <a16:creationId xmlns:a16="http://schemas.microsoft.com/office/drawing/2014/main" id="{B0D2F4E0-5B37-427A-870D-E9C5DE6E9C2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2781300" y="2420891"/>
            <a:ext cx="1682750" cy="2119359"/>
          </a:xfrm>
          <a:prstGeom prst="rect">
            <a:avLst/>
          </a:prstGeom>
        </p:spPr>
      </p:pic>
      <p:cxnSp>
        <p:nvCxnSpPr>
          <p:cNvPr id="9" name="Connecteur droit 8">
            <a:extLst>
              <a:ext uri="{FF2B5EF4-FFF2-40B4-BE49-F238E27FC236}">
                <a16:creationId xmlns:a16="http://schemas.microsoft.com/office/drawing/2014/main" id="{FF2D43F4-F96E-44A9-AE46-46B7F1AF2705}"/>
              </a:ext>
            </a:extLst>
          </p:cNvPr>
          <p:cNvCxnSpPr/>
          <p:nvPr userDrawn="1"/>
        </p:nvCxnSpPr>
        <p:spPr>
          <a:xfrm>
            <a:off x="4530120"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Connecteur droit 10">
            <a:extLst>
              <a:ext uri="{FF2B5EF4-FFF2-40B4-BE49-F238E27FC236}">
                <a16:creationId xmlns:a16="http://schemas.microsoft.com/office/drawing/2014/main" id="{DD0C038E-2247-4135-83AC-D1F887924847}"/>
              </a:ext>
            </a:extLst>
          </p:cNvPr>
          <p:cNvCxnSpPr/>
          <p:nvPr userDrawn="1"/>
        </p:nvCxnSpPr>
        <p:spPr>
          <a:xfrm>
            <a:off x="7661464" y="2420891"/>
            <a:ext cx="0" cy="19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Image 12">
            <a:extLst>
              <a:ext uri="{FF2B5EF4-FFF2-40B4-BE49-F238E27FC236}">
                <a16:creationId xmlns:a16="http://schemas.microsoft.com/office/drawing/2014/main" id="{61F6D58A-5260-4526-BD49-0818C739E9B4}"/>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a:stretch/>
        </p:blipFill>
        <p:spPr>
          <a:xfrm>
            <a:off x="4686300" y="2420891"/>
            <a:ext cx="2813838" cy="2119359"/>
          </a:xfrm>
          <a:prstGeom prst="rect">
            <a:avLst/>
          </a:prstGeom>
        </p:spPr>
      </p:pic>
      <p:pic>
        <p:nvPicPr>
          <p:cNvPr id="14" name="Image 13">
            <a:extLst>
              <a:ext uri="{FF2B5EF4-FFF2-40B4-BE49-F238E27FC236}">
                <a16:creationId xmlns:a16="http://schemas.microsoft.com/office/drawing/2014/main" id="{774B0C7C-BA17-4852-969C-DA2FC6D96188}"/>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a:stretch/>
        </p:blipFill>
        <p:spPr>
          <a:xfrm>
            <a:off x="7729538" y="2420891"/>
            <a:ext cx="1681161" cy="2119359"/>
          </a:xfrm>
          <a:prstGeom prst="rect">
            <a:avLst/>
          </a:prstGeom>
        </p:spPr>
      </p:pic>
    </p:spTree>
    <p:extLst>
      <p:ext uri="{BB962C8B-B14F-4D97-AF65-F5344CB8AC3E}">
        <p14:creationId xmlns:p14="http://schemas.microsoft.com/office/powerpoint/2010/main" val="94011700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4_Titre">
    <p:bg>
      <p:bgPr>
        <a:solidFill>
          <a:schemeClr val="bg1"/>
        </a:solidFill>
        <a:effectLst/>
      </p:bgPr>
    </p:bg>
    <p:spTree>
      <p:nvGrpSpPr>
        <p:cNvPr id="1" name=""/>
        <p:cNvGrpSpPr/>
        <p:nvPr/>
      </p:nvGrpSpPr>
      <p:grpSpPr>
        <a:xfrm>
          <a:off x="0" y="0"/>
          <a:ext cx="0" cy="0"/>
          <a:chOff x="0" y="0"/>
          <a:chExt cx="0" cy="0"/>
        </a:xfrm>
      </p:grpSpPr>
      <p:sp>
        <p:nvSpPr>
          <p:cNvPr id="25" name="Rectangle 24"/>
          <p:cNvSpPr/>
          <p:nvPr userDrawn="1"/>
        </p:nvSpPr>
        <p:spPr>
          <a:xfrm>
            <a:off x="0" y="434480"/>
            <a:ext cx="12191999" cy="59890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Sous-titre 2"/>
          <p:cNvSpPr>
            <a:spLocks noGrp="1"/>
          </p:cNvSpPr>
          <p:nvPr userDrawn="1">
            <p:ph type="subTitle" idx="1" hasCustomPrompt="1"/>
          </p:nvPr>
        </p:nvSpPr>
        <p:spPr>
          <a:xfrm>
            <a:off x="2230015" y="4617691"/>
            <a:ext cx="7893700" cy="282887"/>
          </a:xfrm>
        </p:spPr>
        <p:txBody>
          <a:bodyPr anchor="ctr">
            <a:noAutofit/>
          </a:bodyPr>
          <a:lstStyle>
            <a:lvl1pPr marL="0" indent="0" algn="l">
              <a:buNone/>
              <a:defRPr sz="2000" b="1" baseline="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Innovation </a:t>
            </a:r>
            <a:r>
              <a:rPr lang="fr-FR" dirty="0" err="1"/>
              <a:t>Factory</a:t>
            </a:r>
            <a:endParaRPr lang="fr-FR" dirty="0"/>
          </a:p>
        </p:txBody>
      </p:sp>
      <p:sp>
        <p:nvSpPr>
          <p:cNvPr id="13" name="Espace réservé du texte 12"/>
          <p:cNvSpPr>
            <a:spLocks noGrp="1"/>
          </p:cNvSpPr>
          <p:nvPr userDrawn="1">
            <p:ph type="body" sz="quarter" idx="10" hasCustomPrompt="1"/>
          </p:nvPr>
        </p:nvSpPr>
        <p:spPr>
          <a:xfrm>
            <a:off x="2230015" y="4987266"/>
            <a:ext cx="7893700" cy="304887"/>
          </a:xfrm>
        </p:spPr>
        <p:txBody>
          <a:bodyPr anchor="ctr">
            <a:normAutofit/>
          </a:bodyPr>
          <a:lstStyle>
            <a:lvl1pPr marL="0" indent="0" algn="l">
              <a:buNone/>
              <a:defRPr sz="1600" baseline="0">
                <a:solidFill>
                  <a:schemeClr val="tx1">
                    <a:lumMod val="65000"/>
                    <a:lumOff val="35000"/>
                  </a:schemeClr>
                </a:solidFill>
              </a:defRPr>
            </a:lvl1pPr>
          </a:lstStyle>
          <a:p>
            <a:pPr lvl="0"/>
            <a:r>
              <a:rPr lang="fr-FR" dirty="0"/>
              <a:t>Date</a:t>
            </a:r>
          </a:p>
        </p:txBody>
      </p:sp>
      <p:sp>
        <p:nvSpPr>
          <p:cNvPr id="2" name="Titre 1"/>
          <p:cNvSpPr>
            <a:spLocks noGrp="1"/>
          </p:cNvSpPr>
          <p:nvPr userDrawn="1">
            <p:ph type="ctrTitle" hasCustomPrompt="1"/>
          </p:nvPr>
        </p:nvSpPr>
        <p:spPr>
          <a:xfrm>
            <a:off x="2230017" y="1882370"/>
            <a:ext cx="7893698" cy="1817320"/>
          </a:xfrm>
          <a:solidFill>
            <a:schemeClr val="bg1">
              <a:lumMod val="95000"/>
            </a:schemeClr>
          </a:solidFill>
        </p:spPr>
        <p:txBody>
          <a:bodyPr anchor="ctr">
            <a:normAutofit/>
          </a:bodyPr>
          <a:lstStyle>
            <a:lvl1pPr algn="l">
              <a:defRPr sz="4800" b="1" baseline="0">
                <a:solidFill>
                  <a:schemeClr val="tx1">
                    <a:lumMod val="75000"/>
                    <a:lumOff val="25000"/>
                  </a:schemeClr>
                </a:solidFill>
                <a:latin typeface="Montserrat Black" panose="00000A00000000000000" pitchFamily="2" charset="0"/>
                <a:cs typeface="Arial" panose="020B0604020202020204" pitchFamily="34" charset="0"/>
              </a:defRPr>
            </a:lvl1pPr>
          </a:lstStyle>
          <a:p>
            <a:r>
              <a:rPr lang="fr-FR" dirty="0"/>
              <a:t>TEMPLATE BDD</a:t>
            </a:r>
            <a:br>
              <a:rPr lang="fr-FR" dirty="0"/>
            </a:br>
            <a:r>
              <a:rPr lang="fr-FR" dirty="0"/>
              <a:t>TEST</a:t>
            </a:r>
          </a:p>
        </p:txBody>
      </p:sp>
      <p:pic>
        <p:nvPicPr>
          <p:cNvPr id="4" name="Imag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65489" y="6249277"/>
            <a:ext cx="410574" cy="410574"/>
          </a:xfrm>
          <a:prstGeom prst="rect">
            <a:avLst/>
          </a:prstGeom>
        </p:spPr>
      </p:pic>
      <p:sp>
        <p:nvSpPr>
          <p:cNvPr id="27" name="Rectangle 26"/>
          <p:cNvSpPr/>
          <p:nvPr userDrawn="1"/>
        </p:nvSpPr>
        <p:spPr>
          <a:xfrm>
            <a:off x="2230015" y="3699689"/>
            <a:ext cx="888206" cy="10113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lumMod val="75000"/>
                  <a:lumOff val="25000"/>
                </a:schemeClr>
              </a:solidFill>
            </a:endParaRPr>
          </a:p>
        </p:txBody>
      </p:sp>
      <p:sp>
        <p:nvSpPr>
          <p:cNvPr id="28" name="Rectangle 27"/>
          <p:cNvSpPr/>
          <p:nvPr userDrawn="1"/>
        </p:nvSpPr>
        <p:spPr>
          <a:xfrm>
            <a:off x="0" y="6051128"/>
            <a:ext cx="959419" cy="80687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9" name="Rectangle 28"/>
          <p:cNvSpPr/>
          <p:nvPr userDrawn="1"/>
        </p:nvSpPr>
        <p:spPr>
          <a:xfrm>
            <a:off x="0" y="5262918"/>
            <a:ext cx="959005" cy="80687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Espace réservé du texte 5"/>
          <p:cNvSpPr>
            <a:spLocks noGrp="1"/>
          </p:cNvSpPr>
          <p:nvPr>
            <p:ph type="body" sz="quarter" idx="11" hasCustomPrompt="1"/>
          </p:nvPr>
        </p:nvSpPr>
        <p:spPr>
          <a:xfrm>
            <a:off x="1091821" y="72985"/>
            <a:ext cx="10686197" cy="303679"/>
          </a:xfrm>
        </p:spPr>
        <p:txBody>
          <a:bodyPr>
            <a:noAutofit/>
          </a:bodyPr>
          <a:lstStyle>
            <a:lvl1pPr algn="r">
              <a:defRPr sz="1400"/>
            </a:lvl1pPr>
          </a:lstStyle>
          <a:p>
            <a:pPr lvl="0"/>
            <a:r>
              <a:rPr lang="fr-FR" dirty="0"/>
              <a:t>Direction</a:t>
            </a:r>
          </a:p>
        </p:txBody>
      </p:sp>
    </p:spTree>
    <p:extLst>
      <p:ext uri="{BB962C8B-B14F-4D97-AF65-F5344CB8AC3E}">
        <p14:creationId xmlns:p14="http://schemas.microsoft.com/office/powerpoint/2010/main" val="418945619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709">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solidFill>
          <a:schemeClr val="bg1">
            <a:lumMod val="95000"/>
          </a:schemeClr>
        </a:solidFill>
        <a:effectLst/>
      </p:bgPr>
    </p:bg>
    <p:spTree>
      <p:nvGrpSpPr>
        <p:cNvPr id="1" name=""/>
        <p:cNvGrpSpPr/>
        <p:nvPr/>
      </p:nvGrpSpPr>
      <p:grpSpPr>
        <a:xfrm>
          <a:off x="0" y="0"/>
          <a:ext cx="0" cy="0"/>
          <a:chOff x="0" y="0"/>
          <a:chExt cx="0" cy="0"/>
        </a:xfrm>
      </p:grpSpPr>
      <p:sp>
        <p:nvSpPr>
          <p:cNvPr id="14" name="Rectangle 13"/>
          <p:cNvSpPr/>
          <p:nvPr userDrawn="1"/>
        </p:nvSpPr>
        <p:spPr>
          <a:xfrm>
            <a:off x="1" y="464148"/>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Titre 1"/>
          <p:cNvSpPr>
            <a:spLocks noGrp="1"/>
          </p:cNvSpPr>
          <p:nvPr>
            <p:ph type="title"/>
          </p:nvPr>
        </p:nvSpPr>
        <p:spPr>
          <a:xfrm>
            <a:off x="695325" y="2103024"/>
            <a:ext cx="7476218" cy="679976"/>
          </a:xfrm>
        </p:spPr>
        <p:txBody>
          <a:bodyPr>
            <a:normAutofit/>
          </a:bodyPr>
          <a:lstStyle>
            <a:lvl1pPr>
              <a:defRPr sz="2000">
                <a:latin typeface="Montserrat Black" panose="00000A00000000000000" pitchFamily="2" charset="0"/>
              </a:defRPr>
            </a:lvl1pPr>
          </a:lstStyle>
          <a:p>
            <a:r>
              <a:rPr lang="fr-FR" dirty="0"/>
              <a:t>Modifiez le style du titre</a:t>
            </a:r>
          </a:p>
        </p:txBody>
      </p:sp>
      <p:sp>
        <p:nvSpPr>
          <p:cNvPr id="4" name="Rectangle 3"/>
          <p:cNvSpPr/>
          <p:nvPr userDrawn="1"/>
        </p:nvSpPr>
        <p:spPr>
          <a:xfrm>
            <a:off x="695325" y="2919046"/>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Espace réservé du texte 5"/>
          <p:cNvSpPr>
            <a:spLocks noGrp="1"/>
          </p:cNvSpPr>
          <p:nvPr>
            <p:ph type="body" sz="quarter" idx="10"/>
          </p:nvPr>
        </p:nvSpPr>
        <p:spPr>
          <a:xfrm>
            <a:off x="695325" y="3311912"/>
            <a:ext cx="7476218" cy="2925376"/>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8" name="Espace réservé pour une image  7"/>
          <p:cNvSpPr>
            <a:spLocks noGrp="1"/>
          </p:cNvSpPr>
          <p:nvPr>
            <p:ph type="pic" sz="quarter" idx="11"/>
          </p:nvPr>
        </p:nvSpPr>
        <p:spPr>
          <a:xfrm>
            <a:off x="8653346" y="2103023"/>
            <a:ext cx="2854713" cy="4134265"/>
          </a:xfrm>
        </p:spPr>
        <p:txBody>
          <a:bodyPr/>
          <a:lstStyle/>
          <a:p>
            <a:endParaRPr lang="fr-FR" dirty="0"/>
          </a:p>
        </p:txBody>
      </p:sp>
      <p:sp>
        <p:nvSpPr>
          <p:cNvPr id="11" name="Espace réservé du texte 2"/>
          <p:cNvSpPr>
            <a:spLocks noGrp="1"/>
          </p:cNvSpPr>
          <p:nvPr>
            <p:ph type="body" sz="quarter" idx="14" hasCustomPrompt="1"/>
          </p:nvPr>
        </p:nvSpPr>
        <p:spPr>
          <a:xfrm>
            <a:off x="4376057" y="137054"/>
            <a:ext cx="7300006" cy="163547"/>
          </a:xfrm>
        </p:spPr>
        <p:txBody>
          <a:bodyPr>
            <a:noAutofit/>
          </a:bodyPr>
          <a:lstStyle>
            <a:lvl1pPr algn="r">
              <a:defRPr sz="1000" b="1">
                <a:solidFill>
                  <a:schemeClr val="tx1">
                    <a:lumMod val="65000"/>
                    <a:lumOff val="35000"/>
                  </a:schemeClr>
                </a:solidFill>
                <a:latin typeface="Arial Black" panose="020B0A04020102020204" pitchFamily="34" charset="0"/>
              </a:defRPr>
            </a:lvl1pPr>
          </a:lstStyle>
          <a:p>
            <a:pPr lvl="0"/>
            <a:r>
              <a:rPr lang="fr-FR" dirty="0"/>
              <a:t>Titre de la slide</a:t>
            </a:r>
          </a:p>
        </p:txBody>
      </p:sp>
    </p:spTree>
    <p:extLst>
      <p:ext uri="{BB962C8B-B14F-4D97-AF65-F5344CB8AC3E}">
        <p14:creationId xmlns:p14="http://schemas.microsoft.com/office/powerpoint/2010/main" val="25141137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1_Sommaire">
    <p:spTree>
      <p:nvGrpSpPr>
        <p:cNvPr id="1" name=""/>
        <p:cNvGrpSpPr/>
        <p:nvPr/>
      </p:nvGrpSpPr>
      <p:grpSpPr>
        <a:xfrm>
          <a:off x="0" y="0"/>
          <a:ext cx="0" cy="0"/>
          <a:chOff x="0" y="0"/>
          <a:chExt cx="0" cy="0"/>
        </a:xfrm>
      </p:grpSpPr>
      <p:sp>
        <p:nvSpPr>
          <p:cNvPr id="12" name="Rectangle 11"/>
          <p:cNvSpPr/>
          <p:nvPr userDrawn="1"/>
        </p:nvSpPr>
        <p:spPr>
          <a:xfrm>
            <a:off x="515937" y="0"/>
            <a:ext cx="4067213"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 name="Espace réservé du texte 3"/>
          <p:cNvSpPr>
            <a:spLocks noGrp="1"/>
          </p:cNvSpPr>
          <p:nvPr>
            <p:ph type="body" sz="quarter" idx="13" hasCustomPrompt="1"/>
          </p:nvPr>
        </p:nvSpPr>
        <p:spPr>
          <a:xfrm>
            <a:off x="4874756" y="2189250"/>
            <a:ext cx="6446387" cy="3613491"/>
          </a:xfrm>
        </p:spPr>
        <p:txBody>
          <a:bodyPr/>
          <a:lstStyle>
            <a:lvl1pPr marL="514350" indent="-514350">
              <a:buAutoNum type="arabicPeriod"/>
              <a:defRPr baseline="0">
                <a:solidFill>
                  <a:schemeClr val="tx1">
                    <a:lumMod val="75000"/>
                    <a:lumOff val="25000"/>
                  </a:schemeClr>
                </a:solidFill>
              </a:defRPr>
            </a:lvl1pPr>
          </a:lstStyle>
          <a:p>
            <a:pPr lvl="0"/>
            <a:r>
              <a:rPr lang="fr-FR" dirty="0"/>
              <a:t>Première partie</a:t>
            </a:r>
          </a:p>
          <a:p>
            <a:pPr lvl="0"/>
            <a:r>
              <a:rPr lang="fr-FR" dirty="0"/>
              <a:t>Deuxième partie</a:t>
            </a:r>
          </a:p>
          <a:p>
            <a:pPr lvl="0"/>
            <a:r>
              <a:rPr lang="fr-FR" dirty="0"/>
              <a:t>Troisième partie</a:t>
            </a:r>
          </a:p>
          <a:p>
            <a:pPr lvl="0"/>
            <a:r>
              <a:rPr lang="fr-FR" dirty="0"/>
              <a:t>Quatrième partie</a:t>
            </a:r>
          </a:p>
          <a:p>
            <a:pPr lvl="0"/>
            <a:endParaRPr lang="fr-FR" dirty="0"/>
          </a:p>
        </p:txBody>
      </p:sp>
      <p:sp>
        <p:nvSpPr>
          <p:cNvPr id="8" name="ZoneTexte 7"/>
          <p:cNvSpPr txBox="1"/>
          <p:nvPr userDrawn="1"/>
        </p:nvSpPr>
        <p:spPr>
          <a:xfrm>
            <a:off x="1465133" y="2189250"/>
            <a:ext cx="1773925" cy="2123658"/>
          </a:xfrm>
          <a:prstGeom prst="rect">
            <a:avLst/>
          </a:prstGeom>
          <a:solidFill>
            <a:schemeClr val="bg1">
              <a:lumMod val="95000"/>
            </a:schemeClr>
          </a:solidFill>
          <a:ln>
            <a:noFill/>
          </a:ln>
        </p:spPr>
        <p:txBody>
          <a:bodyPr wrap="square" rtlCol="0">
            <a:spAutoFit/>
          </a:bodyPr>
          <a:lstStyle/>
          <a:p>
            <a:pPr algn="l"/>
            <a:r>
              <a:rPr lang="fr-FR" sz="4400" b="1" baseline="0" dirty="0">
                <a:solidFill>
                  <a:schemeClr val="tx1">
                    <a:lumMod val="75000"/>
                    <a:lumOff val="25000"/>
                  </a:schemeClr>
                </a:solidFill>
                <a:latin typeface="Arial Black" panose="020B0A04020102020204" pitchFamily="34" charset="0"/>
                <a:cs typeface="Arial" panose="020B0604020202020204" pitchFamily="34" charset="0"/>
              </a:rPr>
              <a:t>SOMMAIRE</a:t>
            </a:r>
          </a:p>
        </p:txBody>
      </p:sp>
      <p:sp>
        <p:nvSpPr>
          <p:cNvPr id="11" name="Rectangle 10"/>
          <p:cNvSpPr/>
          <p:nvPr userDrawn="1"/>
        </p:nvSpPr>
        <p:spPr>
          <a:xfrm>
            <a:off x="1572093" y="4480175"/>
            <a:ext cx="888206" cy="101133"/>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Rectangle 12"/>
          <p:cNvSpPr/>
          <p:nvPr userDrawn="1"/>
        </p:nvSpPr>
        <p:spPr>
          <a:xfrm>
            <a:off x="0" y="6051128"/>
            <a:ext cx="959005" cy="80687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Rectangle 13"/>
          <p:cNvSpPr/>
          <p:nvPr userDrawn="1"/>
        </p:nvSpPr>
        <p:spPr>
          <a:xfrm>
            <a:off x="0" y="5262918"/>
            <a:ext cx="959005" cy="80687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17585775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2_Intercalaire">
    <p:spTree>
      <p:nvGrpSpPr>
        <p:cNvPr id="1" name=""/>
        <p:cNvGrpSpPr/>
        <p:nvPr/>
      </p:nvGrpSpPr>
      <p:grpSpPr>
        <a:xfrm>
          <a:off x="0" y="0"/>
          <a:ext cx="0" cy="0"/>
          <a:chOff x="0" y="0"/>
          <a:chExt cx="0" cy="0"/>
        </a:xfrm>
      </p:grpSpPr>
      <p:sp>
        <p:nvSpPr>
          <p:cNvPr id="9" name="Rectangle 8"/>
          <p:cNvSpPr/>
          <p:nvPr userDrawn="1"/>
        </p:nvSpPr>
        <p:spPr>
          <a:xfrm>
            <a:off x="515937" y="0"/>
            <a:ext cx="4067213"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 name="Espace réservé du texte 3"/>
          <p:cNvSpPr>
            <a:spLocks noGrp="1"/>
          </p:cNvSpPr>
          <p:nvPr>
            <p:ph type="body" sz="quarter" idx="13" hasCustomPrompt="1"/>
          </p:nvPr>
        </p:nvSpPr>
        <p:spPr>
          <a:xfrm>
            <a:off x="682332" y="2125363"/>
            <a:ext cx="3622687" cy="2928552"/>
          </a:xfrm>
          <a:solidFill>
            <a:schemeClr val="bg1">
              <a:lumMod val="95000"/>
            </a:schemeClr>
          </a:solidFill>
        </p:spPr>
        <p:txBody>
          <a:bodyPr anchor="b">
            <a:noAutofit/>
          </a:bodyPr>
          <a:lstStyle>
            <a:lvl1pPr marL="0" indent="0" algn="l">
              <a:buNone/>
              <a:defRPr sz="20000" b="1" i="0" spc="-300">
                <a:solidFill>
                  <a:schemeClr val="tx1">
                    <a:lumMod val="75000"/>
                    <a:lumOff val="25000"/>
                  </a:schemeClr>
                </a:solidFill>
              </a:defRPr>
            </a:lvl1pPr>
          </a:lstStyle>
          <a:p>
            <a:pPr lvl="0"/>
            <a:r>
              <a:rPr lang="fr-FR" dirty="0"/>
              <a:t>01</a:t>
            </a:r>
          </a:p>
        </p:txBody>
      </p:sp>
      <p:sp>
        <p:nvSpPr>
          <p:cNvPr id="18" name="Espace réservé du texte 3"/>
          <p:cNvSpPr>
            <a:spLocks noGrp="1"/>
          </p:cNvSpPr>
          <p:nvPr>
            <p:ph type="body" sz="quarter" idx="14" hasCustomPrompt="1"/>
          </p:nvPr>
        </p:nvSpPr>
        <p:spPr>
          <a:xfrm>
            <a:off x="5634681" y="2189250"/>
            <a:ext cx="5686462" cy="3613491"/>
          </a:xfrm>
        </p:spPr>
        <p:txBody>
          <a:bodyPr/>
          <a:lstStyle>
            <a:lvl1pPr marL="514350" indent="-514350">
              <a:buAutoNum type="arabicPeriod"/>
              <a:defRPr baseline="0">
                <a:solidFill>
                  <a:schemeClr val="tx1">
                    <a:lumMod val="75000"/>
                    <a:lumOff val="25000"/>
                  </a:schemeClr>
                </a:solidFill>
              </a:defRPr>
            </a:lvl1pPr>
          </a:lstStyle>
          <a:p>
            <a:pPr lvl="0"/>
            <a:r>
              <a:rPr lang="fr-FR" dirty="0"/>
              <a:t>Première partie</a:t>
            </a:r>
          </a:p>
          <a:p>
            <a:pPr lvl="0"/>
            <a:r>
              <a:rPr lang="fr-FR" dirty="0"/>
              <a:t>Deuxième partie</a:t>
            </a:r>
          </a:p>
          <a:p>
            <a:pPr lvl="0"/>
            <a:r>
              <a:rPr lang="fr-FR" dirty="0"/>
              <a:t>Troisième partie</a:t>
            </a:r>
          </a:p>
          <a:p>
            <a:pPr lvl="0"/>
            <a:r>
              <a:rPr lang="fr-FR" dirty="0"/>
              <a:t>Quatrième partie</a:t>
            </a:r>
          </a:p>
          <a:p>
            <a:pPr lvl="0"/>
            <a:endParaRPr lang="fr-FR" dirty="0"/>
          </a:p>
        </p:txBody>
      </p:sp>
      <p:sp>
        <p:nvSpPr>
          <p:cNvPr id="10" name="Rectangle 9"/>
          <p:cNvSpPr/>
          <p:nvPr userDrawn="1"/>
        </p:nvSpPr>
        <p:spPr>
          <a:xfrm>
            <a:off x="682332" y="5053915"/>
            <a:ext cx="888206" cy="101133"/>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Rectangle 10"/>
          <p:cNvSpPr/>
          <p:nvPr userDrawn="1"/>
        </p:nvSpPr>
        <p:spPr>
          <a:xfrm>
            <a:off x="4230356" y="649915"/>
            <a:ext cx="1070517" cy="80687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Rectangle 11"/>
          <p:cNvSpPr/>
          <p:nvPr userDrawn="1"/>
        </p:nvSpPr>
        <p:spPr>
          <a:xfrm>
            <a:off x="4229942" y="-18661"/>
            <a:ext cx="1070517" cy="687238"/>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138639649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1_Text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Espace réservé du contenu 2"/>
          <p:cNvSpPr>
            <a:spLocks noGrp="1"/>
          </p:cNvSpPr>
          <p:nvPr>
            <p:ph idx="1" hasCustomPrompt="1"/>
          </p:nvPr>
        </p:nvSpPr>
        <p:spPr>
          <a:xfrm>
            <a:off x="695325" y="1851102"/>
            <a:ext cx="10980738" cy="4386186"/>
          </a:xfrm>
        </p:spPr>
        <p:txBody>
          <a:bodyPr/>
          <a:lstStyle>
            <a:lvl1pPr marL="252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5" name="Espace réservé du texte 4"/>
          <p:cNvSpPr>
            <a:spLocks noGrp="1"/>
          </p:cNvSpPr>
          <p:nvPr>
            <p:ph type="body" sz="quarter" idx="12" hasCustomPrompt="1"/>
          </p:nvPr>
        </p:nvSpPr>
        <p:spPr>
          <a:xfrm>
            <a:off x="695325" y="464147"/>
            <a:ext cx="10980738" cy="856619"/>
          </a:xfrm>
        </p:spPr>
        <p:txBody>
          <a:bodyPr anchor="ctr">
            <a:normAutofit/>
          </a:bodyPr>
          <a:lstStyle>
            <a:lvl1pPr>
              <a:defRPr sz="19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a:t>Titre de la slide</a:t>
            </a:r>
          </a:p>
        </p:txBody>
      </p:sp>
      <p:sp>
        <p:nvSpPr>
          <p:cNvPr id="15" name="Espace réservé du texte 2"/>
          <p:cNvSpPr>
            <a:spLocks noGrp="1"/>
          </p:cNvSpPr>
          <p:nvPr>
            <p:ph type="body" sz="quarter" idx="14" hasCustomPrompt="1"/>
          </p:nvPr>
        </p:nvSpPr>
        <p:spPr>
          <a:xfrm>
            <a:off x="4376057" y="137054"/>
            <a:ext cx="7300006" cy="231246"/>
          </a:xfrm>
        </p:spPr>
        <p:txBody>
          <a:bodyPr>
            <a:noAutofit/>
          </a:bodyPr>
          <a:lstStyle>
            <a:lvl1pPr algn="r">
              <a:defRPr sz="1000" b="1">
                <a:solidFill>
                  <a:schemeClr val="tx1">
                    <a:lumMod val="75000"/>
                    <a:lumOff val="25000"/>
                  </a:schemeClr>
                </a:solidFill>
                <a:latin typeface="Arial Black" panose="020B0A04020102020204" pitchFamily="34" charset="0"/>
              </a:defRPr>
            </a:lvl1pPr>
          </a:lstStyle>
          <a:p>
            <a:pPr lvl="0"/>
            <a:r>
              <a:rPr lang="fr-FR" dirty="0"/>
              <a:t>Titre de la slide</a:t>
            </a:r>
          </a:p>
        </p:txBody>
      </p:sp>
      <p:sp>
        <p:nvSpPr>
          <p:cNvPr id="7" name="Rectangle 6"/>
          <p:cNvSpPr/>
          <p:nvPr userDrawn="1"/>
        </p:nvSpPr>
        <p:spPr>
          <a:xfrm>
            <a:off x="695325" y="1416613"/>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3018722441"/>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Texte et image">
    <p:bg>
      <p:bgPr>
        <a:solidFill>
          <a:schemeClr val="bg1"/>
        </a:solidFill>
        <a:effectLst/>
      </p:bgPr>
    </p:bg>
    <p:spTree>
      <p:nvGrpSpPr>
        <p:cNvPr id="1" name=""/>
        <p:cNvGrpSpPr/>
        <p:nvPr/>
      </p:nvGrpSpPr>
      <p:grpSpPr>
        <a:xfrm>
          <a:off x="0" y="0"/>
          <a:ext cx="0" cy="0"/>
          <a:chOff x="0" y="0"/>
          <a:chExt cx="0" cy="0"/>
        </a:xfrm>
      </p:grpSpPr>
      <p:sp>
        <p:nvSpPr>
          <p:cNvPr id="18" name="Espace réservé pour une image  17"/>
          <p:cNvSpPr>
            <a:spLocks noGrp="1"/>
          </p:cNvSpPr>
          <p:nvPr>
            <p:ph type="pic" sz="quarter" idx="13" hasCustomPrompt="1"/>
          </p:nvPr>
        </p:nvSpPr>
        <p:spPr>
          <a:xfrm>
            <a:off x="0" y="0"/>
            <a:ext cx="4846100" cy="6858000"/>
          </a:xfrm>
        </p:spPr>
        <p:txBody>
          <a:bodyPr anchor="ctr"/>
          <a:lstStyle>
            <a:lvl1pPr marL="0" indent="0" algn="ctr">
              <a:buNone/>
              <a:defRPr sz="1600" baseline="0"/>
            </a:lvl1pPr>
          </a:lstStyle>
          <a:p>
            <a:r>
              <a:rPr lang="fr-FR" dirty="0"/>
              <a:t>Insérez ici une image</a:t>
            </a:r>
          </a:p>
          <a:p>
            <a:endParaRPr lang="fr-FR" dirty="0"/>
          </a:p>
          <a:p>
            <a:endParaRPr lang="fr-FR" dirty="0"/>
          </a:p>
          <a:p>
            <a:endParaRPr lang="fr-FR" dirty="0"/>
          </a:p>
        </p:txBody>
      </p:sp>
      <p:sp>
        <p:nvSpPr>
          <p:cNvPr id="11" name="Espace réservé du contenu 2"/>
          <p:cNvSpPr>
            <a:spLocks noGrp="1"/>
          </p:cNvSpPr>
          <p:nvPr>
            <p:ph idx="1" hasCustomPrompt="1"/>
          </p:nvPr>
        </p:nvSpPr>
        <p:spPr>
          <a:xfrm>
            <a:off x="5362037" y="1639229"/>
            <a:ext cx="6314026" cy="4598058"/>
          </a:xfrm>
        </p:spPr>
        <p:txBody>
          <a:bodyPr/>
          <a:lstStyle>
            <a:lvl1pPr marL="252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10" name="Espace réservé du texte 4"/>
          <p:cNvSpPr>
            <a:spLocks noGrp="1"/>
          </p:cNvSpPr>
          <p:nvPr>
            <p:ph type="body" sz="quarter" idx="12" hasCustomPrompt="1"/>
          </p:nvPr>
        </p:nvSpPr>
        <p:spPr>
          <a:xfrm>
            <a:off x="5362037" y="464148"/>
            <a:ext cx="6314026" cy="869823"/>
          </a:xfrm>
        </p:spPr>
        <p:txBody>
          <a:bodyPr anchor="ctr">
            <a:normAutofit/>
          </a:bodyPr>
          <a:lstStyle>
            <a:lvl1pPr>
              <a:defRPr sz="19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a:t>Titre de la slide</a:t>
            </a:r>
          </a:p>
        </p:txBody>
      </p:sp>
      <p:sp>
        <p:nvSpPr>
          <p:cNvPr id="15" name="Espace réservé du texte 2"/>
          <p:cNvSpPr>
            <a:spLocks noGrp="1"/>
          </p:cNvSpPr>
          <p:nvPr>
            <p:ph type="body" sz="quarter" idx="14" hasCustomPrompt="1"/>
          </p:nvPr>
        </p:nvSpPr>
        <p:spPr>
          <a:xfrm>
            <a:off x="5362037" y="137054"/>
            <a:ext cx="6314026" cy="172178"/>
          </a:xfrm>
        </p:spPr>
        <p:txBody>
          <a:bodyPr>
            <a:noAutofit/>
          </a:bodyPr>
          <a:lstStyle>
            <a:lvl1pPr algn="r">
              <a:defRPr sz="1000" b="1">
                <a:solidFill>
                  <a:schemeClr val="tx1">
                    <a:lumMod val="75000"/>
                    <a:lumOff val="25000"/>
                  </a:schemeClr>
                </a:solidFill>
                <a:latin typeface="Arial Black" panose="020B0A04020102020204" pitchFamily="34" charset="0"/>
              </a:defRPr>
            </a:lvl1pPr>
          </a:lstStyle>
          <a:p>
            <a:pPr lvl="0"/>
            <a:r>
              <a:rPr lang="fr-FR" dirty="0"/>
              <a:t>Titre de la slide</a:t>
            </a:r>
          </a:p>
        </p:txBody>
      </p:sp>
      <p:sp>
        <p:nvSpPr>
          <p:cNvPr id="12" name="Rectangle 11"/>
          <p:cNvSpPr/>
          <p:nvPr userDrawn="1"/>
        </p:nvSpPr>
        <p:spPr>
          <a:xfrm>
            <a:off x="5362037" y="1413974"/>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9" name="Image 8"/>
          <p:cNvPicPr>
            <a:picLocks noChangeAspect="1"/>
          </p:cNvPicPr>
          <p:nvPr userDrawn="1"/>
        </p:nvPicPr>
        <p:blipFill rotWithShape="1">
          <a:blip r:embed="rId2" cstate="print">
            <a:extLst>
              <a:ext uri="{28A0092B-C50C-407E-A947-70E740481C1C}">
                <a14:useLocalDpi xmlns:a14="http://schemas.microsoft.com/office/drawing/2010/main" val="0"/>
              </a:ext>
            </a:extLst>
          </a:blip>
          <a:srcRect l="-737" t="-5286" r="36598" b="25035"/>
          <a:stretch/>
        </p:blipFill>
        <p:spPr>
          <a:xfrm>
            <a:off x="792259" y="6505883"/>
            <a:ext cx="997009" cy="280555"/>
          </a:xfrm>
          <a:prstGeom prst="rect">
            <a:avLst/>
          </a:prstGeom>
        </p:spPr>
      </p:pic>
      <p:pic>
        <p:nvPicPr>
          <p:cNvPr id="13" name="Image 12" descr="logoterritoiredavenir2.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81988" y="6524819"/>
            <a:ext cx="214185" cy="234179"/>
          </a:xfrm>
          <a:prstGeom prst="rect">
            <a:avLst/>
          </a:prstGeom>
        </p:spPr>
      </p:pic>
    </p:spTree>
    <p:extLst>
      <p:ext uri="{BB962C8B-B14F-4D97-AF65-F5344CB8AC3E}">
        <p14:creationId xmlns:p14="http://schemas.microsoft.com/office/powerpoint/2010/main" val="4070986307"/>
      </p:ext>
    </p:extLst>
  </p:cSld>
  <p:clrMapOvr>
    <a:masterClrMapping/>
  </p:clrMapOvr>
  <p:extLst>
    <p:ext uri="{DCECCB84-F9BA-43D5-87BE-67443E8EF086}">
      <p15:sldGuideLst xmlns:p15="http://schemas.microsoft.com/office/powerpoint/2012/main">
        <p15:guide id="1" orient="horz" pos="3906">
          <p15:clr>
            <a:srgbClr val="FBAE40"/>
          </p15:clr>
        </p15:guide>
        <p15:guide id="2" pos="7378">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2_Texte">
    <p:bg>
      <p:bgPr>
        <a:solidFill>
          <a:schemeClr val="bg1">
            <a:lumMod val="95000"/>
          </a:schemeClr>
        </a:solidFill>
        <a:effectLst/>
      </p:bgPr>
    </p:bg>
    <p:spTree>
      <p:nvGrpSpPr>
        <p:cNvPr id="1" name=""/>
        <p:cNvGrpSpPr/>
        <p:nvPr/>
      </p:nvGrpSpPr>
      <p:grpSpPr>
        <a:xfrm>
          <a:off x="0" y="0"/>
          <a:ext cx="0" cy="0"/>
          <a:chOff x="0" y="0"/>
          <a:chExt cx="0" cy="0"/>
        </a:xfrm>
      </p:grpSpPr>
      <p:sp>
        <p:nvSpPr>
          <p:cNvPr id="6" name="Espace réservé du texte 2"/>
          <p:cNvSpPr>
            <a:spLocks noGrp="1"/>
          </p:cNvSpPr>
          <p:nvPr>
            <p:ph type="body" sz="quarter" idx="14" hasCustomPrompt="1"/>
          </p:nvPr>
        </p:nvSpPr>
        <p:spPr>
          <a:xfrm>
            <a:off x="4376057" y="137054"/>
            <a:ext cx="7300006" cy="163547"/>
          </a:xfrm>
        </p:spPr>
        <p:txBody>
          <a:bodyPr>
            <a:noAutofit/>
          </a:bodyPr>
          <a:lstStyle>
            <a:lvl1pPr algn="r">
              <a:defRPr sz="1000" b="1">
                <a:solidFill>
                  <a:schemeClr val="tx1">
                    <a:lumMod val="75000"/>
                    <a:lumOff val="25000"/>
                  </a:schemeClr>
                </a:solidFill>
                <a:latin typeface="Arial Black" panose="020B0A04020102020204" pitchFamily="34" charset="0"/>
              </a:defRPr>
            </a:lvl1pPr>
          </a:lstStyle>
          <a:p>
            <a:pPr lvl="0"/>
            <a:r>
              <a:rPr lang="fr-FR" dirty="0"/>
              <a:t>Titre de la slide</a:t>
            </a:r>
          </a:p>
        </p:txBody>
      </p:sp>
      <p:sp>
        <p:nvSpPr>
          <p:cNvPr id="7" name="Rectangle 6"/>
          <p:cNvSpPr/>
          <p:nvPr userDrawn="1"/>
        </p:nvSpPr>
        <p:spPr>
          <a:xfrm>
            <a:off x="1" y="434480"/>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4" name="Image 3" descr="logoterritoiredavenir2.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676063" y="95647"/>
            <a:ext cx="187919" cy="234179"/>
          </a:xfrm>
          <a:prstGeom prst="rect">
            <a:avLst/>
          </a:prstGeom>
        </p:spPr>
      </p:pic>
    </p:spTree>
    <p:extLst>
      <p:ext uri="{BB962C8B-B14F-4D97-AF65-F5344CB8AC3E}">
        <p14:creationId xmlns:p14="http://schemas.microsoft.com/office/powerpoint/2010/main" val="2976820643"/>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845">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Vide">
    <p:spTree>
      <p:nvGrpSpPr>
        <p:cNvPr id="1" name=""/>
        <p:cNvGrpSpPr/>
        <p:nvPr/>
      </p:nvGrpSpPr>
      <p:grpSpPr>
        <a:xfrm>
          <a:off x="0" y="0"/>
          <a:ext cx="0" cy="0"/>
          <a:chOff x="0" y="0"/>
          <a:chExt cx="0" cy="0"/>
        </a:xfrm>
      </p:grpSpPr>
      <p:pic>
        <p:nvPicPr>
          <p:cNvPr id="2" name="Image 1" descr="logoterritoiredavenir2.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676063" y="95647"/>
            <a:ext cx="187919" cy="234179"/>
          </a:xfrm>
          <a:prstGeom prst="rect">
            <a:avLst/>
          </a:prstGeom>
        </p:spPr>
      </p:pic>
    </p:spTree>
    <p:extLst>
      <p:ext uri="{BB962C8B-B14F-4D97-AF65-F5344CB8AC3E}">
        <p14:creationId xmlns:p14="http://schemas.microsoft.com/office/powerpoint/2010/main" val="10597992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INTERCALAIR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hasCustomPrompt="1"/>
          </p:nvPr>
        </p:nvSpPr>
        <p:spPr>
          <a:xfrm>
            <a:off x="695325" y="1851102"/>
            <a:ext cx="10980738" cy="4386186"/>
          </a:xfrm>
        </p:spPr>
        <p:txBody>
          <a:bodyPr/>
          <a:lstStyle>
            <a:lvl1pPr marL="216000" indent="-216000">
              <a:lnSpc>
                <a:spcPct val="100000"/>
              </a:lnSpc>
              <a:spcBef>
                <a:spcPts val="600"/>
              </a:spcBef>
              <a:spcAft>
                <a:spcPts val="1200"/>
              </a:spcAft>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spcAft>
                <a:spcPts val="1200"/>
              </a:spcAft>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927000" indent="0">
              <a:lnSpc>
                <a:spcPct val="100000"/>
              </a:lnSpc>
              <a:spcBef>
                <a:spcPts val="600"/>
              </a:spcBef>
              <a:spcAft>
                <a:spcPts val="1200"/>
              </a:spcAft>
              <a:buClr>
                <a:schemeClr val="accent4">
                  <a:lumMod val="75000"/>
                </a:schemeClr>
              </a:buClr>
              <a:buFont typeface="Wingdings" panose="05000000000000000000" pitchFamily="2" charset="2"/>
              <a:buNone/>
              <a:defRPr sz="1200">
                <a:solidFill>
                  <a:schemeClr val="tx1">
                    <a:lumMod val="75000"/>
                    <a:lumOff val="25000"/>
                  </a:schemeClr>
                </a:solidFill>
              </a:defRPr>
            </a:lvl3pPr>
            <a:lvl4pPr marL="1657350" indent="-216000">
              <a:lnSpc>
                <a:spcPct val="100000"/>
              </a:lnSpc>
              <a:spcBef>
                <a:spcPts val="600"/>
              </a:spcBef>
              <a:spcAft>
                <a:spcPts val="1200"/>
              </a:spcAft>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spcAft>
                <a:spcPts val="1200"/>
              </a:spcAft>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Première idée</a:t>
            </a:r>
          </a:p>
          <a:p>
            <a:pPr lvl="0"/>
            <a:r>
              <a:rPr lang="fr-FR" dirty="0"/>
              <a:t>Deuxième idée </a:t>
            </a:r>
          </a:p>
          <a:p>
            <a:pPr lvl="0"/>
            <a:r>
              <a:rPr lang="fr-FR" dirty="0"/>
              <a:t>Troisième idée </a:t>
            </a:r>
          </a:p>
          <a:p>
            <a:pPr lvl="0"/>
            <a:r>
              <a:rPr lang="fr-FR" dirty="0"/>
              <a:t>Quatrième idée </a:t>
            </a:r>
          </a:p>
        </p:txBody>
      </p:sp>
      <p:sp>
        <p:nvSpPr>
          <p:cNvPr id="5" name="Espace réservé du texte 4"/>
          <p:cNvSpPr>
            <a:spLocks noGrp="1"/>
          </p:cNvSpPr>
          <p:nvPr>
            <p:ph type="body" sz="quarter" idx="12" hasCustomPrompt="1"/>
          </p:nvPr>
        </p:nvSpPr>
        <p:spPr>
          <a:xfrm>
            <a:off x="695325" y="464147"/>
            <a:ext cx="10980738" cy="856619"/>
          </a:xfrm>
        </p:spPr>
        <p:txBody>
          <a:bodyPr anchor="ctr">
            <a:normAutofit/>
          </a:bodyPr>
          <a:lstStyle>
            <a:lvl1pPr>
              <a:defRPr sz="19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a:t>Titre de la partie</a:t>
            </a:r>
          </a:p>
        </p:txBody>
      </p:sp>
      <p:sp>
        <p:nvSpPr>
          <p:cNvPr id="7" name="Rectangle 6"/>
          <p:cNvSpPr/>
          <p:nvPr userDrawn="1"/>
        </p:nvSpPr>
        <p:spPr>
          <a:xfrm>
            <a:off x="695325" y="1416613"/>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673603520"/>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TEXT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hasCustomPrompt="1"/>
          </p:nvPr>
        </p:nvSpPr>
        <p:spPr>
          <a:xfrm>
            <a:off x="695325" y="1851102"/>
            <a:ext cx="10980738" cy="4386186"/>
          </a:xfrm>
        </p:spPr>
        <p:txBody>
          <a:bodyPr/>
          <a:lstStyle>
            <a:lvl1pPr marL="144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5" name="Espace réservé du texte 4"/>
          <p:cNvSpPr>
            <a:spLocks noGrp="1"/>
          </p:cNvSpPr>
          <p:nvPr>
            <p:ph type="body" sz="quarter" idx="12" hasCustomPrompt="1"/>
          </p:nvPr>
        </p:nvSpPr>
        <p:spPr>
          <a:xfrm>
            <a:off x="695325" y="464147"/>
            <a:ext cx="10980738" cy="856619"/>
          </a:xfrm>
        </p:spPr>
        <p:txBody>
          <a:bodyPr anchor="ctr">
            <a:normAutofit/>
          </a:bodyPr>
          <a:lstStyle>
            <a:lvl1pPr>
              <a:defRPr sz="19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a:t>Titre de la slide</a:t>
            </a:r>
          </a:p>
        </p:txBody>
      </p:sp>
      <p:sp>
        <p:nvSpPr>
          <p:cNvPr id="15" name="Espace réservé du texte 2"/>
          <p:cNvSpPr>
            <a:spLocks noGrp="1"/>
          </p:cNvSpPr>
          <p:nvPr>
            <p:ph type="body" sz="quarter" idx="14" hasCustomPrompt="1"/>
          </p:nvPr>
        </p:nvSpPr>
        <p:spPr>
          <a:xfrm>
            <a:off x="4376057" y="137054"/>
            <a:ext cx="7300006" cy="231246"/>
          </a:xfrm>
        </p:spPr>
        <p:txBody>
          <a:bodyPr>
            <a:noAutofit/>
          </a:bodyPr>
          <a:lstStyle>
            <a:lvl1pPr algn="r">
              <a:defRPr sz="1000" b="1">
                <a:solidFill>
                  <a:schemeClr val="tx1">
                    <a:lumMod val="75000"/>
                    <a:lumOff val="25000"/>
                  </a:schemeClr>
                </a:solidFill>
                <a:latin typeface="Arial Black" panose="020B0A04020102020204" pitchFamily="34" charset="0"/>
              </a:defRPr>
            </a:lvl1pPr>
          </a:lstStyle>
          <a:p>
            <a:pPr lvl="0"/>
            <a:r>
              <a:rPr lang="fr-FR" dirty="0"/>
              <a:t>Titre de la slide</a:t>
            </a:r>
          </a:p>
        </p:txBody>
      </p:sp>
      <p:sp>
        <p:nvSpPr>
          <p:cNvPr id="7" name="Rectangle 6"/>
          <p:cNvSpPr/>
          <p:nvPr userDrawn="1"/>
        </p:nvSpPr>
        <p:spPr>
          <a:xfrm>
            <a:off x="695325" y="1416613"/>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du texte 9"/>
          <p:cNvSpPr>
            <a:spLocks noGrp="1"/>
          </p:cNvSpPr>
          <p:nvPr>
            <p:ph type="body" sz="quarter" idx="16" hasCustomPrompt="1"/>
          </p:nvPr>
        </p:nvSpPr>
        <p:spPr>
          <a:xfrm>
            <a:off x="479546" y="669314"/>
            <a:ext cx="216000" cy="216000"/>
          </a:xfrm>
          <a:solidFill>
            <a:schemeClr val="accent4">
              <a:lumMod val="75000"/>
            </a:schemeClr>
          </a:solidFill>
        </p:spPr>
        <p:txBody>
          <a:bodyPr anchor="ctr">
            <a:noAutofit/>
          </a:bodyPr>
          <a:lstStyle>
            <a:lvl1pPr marL="0" indent="0" algn="ctr">
              <a:buNone/>
              <a:defRPr sz="1000" b="1">
                <a:solidFill>
                  <a:schemeClr val="bg1"/>
                </a:solidFill>
              </a:defRPr>
            </a:lvl1pPr>
          </a:lstStyle>
          <a:p>
            <a:pPr lvl="0"/>
            <a:r>
              <a:rPr lang="fr-FR" dirty="0"/>
              <a:t>N</a:t>
            </a:r>
          </a:p>
        </p:txBody>
      </p:sp>
    </p:spTree>
    <p:extLst>
      <p:ext uri="{BB962C8B-B14F-4D97-AF65-F5344CB8AC3E}">
        <p14:creationId xmlns:p14="http://schemas.microsoft.com/office/powerpoint/2010/main" val="3958480847"/>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18" Type="http://schemas.openxmlformats.org/officeDocument/2006/relationships/slideLayout" Target="../slideLayouts/slideLayout42.xml"/><Relationship Id="rId26" Type="http://schemas.openxmlformats.org/officeDocument/2006/relationships/image" Target="../media/image11.png"/><Relationship Id="rId3" Type="http://schemas.openxmlformats.org/officeDocument/2006/relationships/slideLayout" Target="../slideLayouts/slideLayout27.xml"/><Relationship Id="rId21" Type="http://schemas.openxmlformats.org/officeDocument/2006/relationships/slideLayout" Target="../slideLayouts/slideLayout45.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slideLayout" Target="../slideLayouts/slideLayout41.xml"/><Relationship Id="rId25" Type="http://schemas.openxmlformats.org/officeDocument/2006/relationships/theme" Target="../theme/theme2.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20" Type="http://schemas.openxmlformats.org/officeDocument/2006/relationships/slideLayout" Target="../slideLayouts/slideLayout44.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24" Type="http://schemas.openxmlformats.org/officeDocument/2006/relationships/slideLayout" Target="../slideLayouts/slideLayout48.xml"/><Relationship Id="rId5" Type="http://schemas.openxmlformats.org/officeDocument/2006/relationships/slideLayout" Target="../slideLayouts/slideLayout29.xml"/><Relationship Id="rId15" Type="http://schemas.openxmlformats.org/officeDocument/2006/relationships/slideLayout" Target="../slideLayouts/slideLayout39.xml"/><Relationship Id="rId23" Type="http://schemas.openxmlformats.org/officeDocument/2006/relationships/slideLayout" Target="../slideLayouts/slideLayout47.xml"/><Relationship Id="rId10" Type="http://schemas.openxmlformats.org/officeDocument/2006/relationships/slideLayout" Target="../slideLayouts/slideLayout34.xml"/><Relationship Id="rId19" Type="http://schemas.openxmlformats.org/officeDocument/2006/relationships/slideLayout" Target="../slideLayouts/slideLayout43.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 Id="rId22" Type="http://schemas.openxmlformats.org/officeDocument/2006/relationships/slideLayout" Target="../slideLayouts/slideLayout46.xml"/><Relationship Id="rId27" Type="http://schemas.openxmlformats.org/officeDocument/2006/relationships/image" Target="../media/image12.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slideLayout" Target="../slideLayouts/slideLayout61.xml"/><Relationship Id="rId18" Type="http://schemas.openxmlformats.org/officeDocument/2006/relationships/slideLayout" Target="../slideLayouts/slideLayout66.xml"/><Relationship Id="rId26" Type="http://schemas.openxmlformats.org/officeDocument/2006/relationships/image" Target="../media/image1.png"/><Relationship Id="rId3" Type="http://schemas.openxmlformats.org/officeDocument/2006/relationships/slideLayout" Target="../slideLayouts/slideLayout51.xml"/><Relationship Id="rId21" Type="http://schemas.openxmlformats.org/officeDocument/2006/relationships/slideLayout" Target="../slideLayouts/slideLayout69.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17" Type="http://schemas.openxmlformats.org/officeDocument/2006/relationships/slideLayout" Target="../slideLayouts/slideLayout65.xml"/><Relationship Id="rId25" Type="http://schemas.openxmlformats.org/officeDocument/2006/relationships/theme" Target="../theme/theme3.xml"/><Relationship Id="rId2" Type="http://schemas.openxmlformats.org/officeDocument/2006/relationships/slideLayout" Target="../slideLayouts/slideLayout50.xml"/><Relationship Id="rId16" Type="http://schemas.openxmlformats.org/officeDocument/2006/relationships/slideLayout" Target="../slideLayouts/slideLayout64.xml"/><Relationship Id="rId20" Type="http://schemas.openxmlformats.org/officeDocument/2006/relationships/slideLayout" Target="../slideLayouts/slideLayout68.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24" Type="http://schemas.openxmlformats.org/officeDocument/2006/relationships/slideLayout" Target="../slideLayouts/slideLayout72.xml"/><Relationship Id="rId5" Type="http://schemas.openxmlformats.org/officeDocument/2006/relationships/slideLayout" Target="../slideLayouts/slideLayout53.xml"/><Relationship Id="rId15" Type="http://schemas.openxmlformats.org/officeDocument/2006/relationships/slideLayout" Target="../slideLayouts/slideLayout63.xml"/><Relationship Id="rId23" Type="http://schemas.openxmlformats.org/officeDocument/2006/relationships/slideLayout" Target="../slideLayouts/slideLayout71.xml"/><Relationship Id="rId10" Type="http://schemas.openxmlformats.org/officeDocument/2006/relationships/slideLayout" Target="../slideLayouts/slideLayout58.xml"/><Relationship Id="rId19" Type="http://schemas.openxmlformats.org/officeDocument/2006/relationships/slideLayout" Target="../slideLayouts/slideLayout67.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slideLayout" Target="../slideLayouts/slideLayout62.xml"/><Relationship Id="rId22" Type="http://schemas.openxmlformats.org/officeDocument/2006/relationships/slideLayout" Target="../slideLayouts/slideLayout7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80.xml"/><Relationship Id="rId13" Type="http://schemas.openxmlformats.org/officeDocument/2006/relationships/image" Target="../media/image17.png"/><Relationship Id="rId3" Type="http://schemas.openxmlformats.org/officeDocument/2006/relationships/slideLayout" Target="../slideLayouts/slideLayout75.xml"/><Relationship Id="rId7" Type="http://schemas.openxmlformats.org/officeDocument/2006/relationships/slideLayout" Target="../slideLayouts/slideLayout79.xml"/><Relationship Id="rId12" Type="http://schemas.openxmlformats.org/officeDocument/2006/relationships/image" Target="../media/image16.png"/><Relationship Id="rId2" Type="http://schemas.openxmlformats.org/officeDocument/2006/relationships/slideLayout" Target="../slideLayouts/slideLayout74.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theme" Target="../theme/theme4.xml"/><Relationship Id="rId5" Type="http://schemas.openxmlformats.org/officeDocument/2006/relationships/slideLayout" Target="../slideLayouts/slideLayout77.xml"/><Relationship Id="rId10" Type="http://schemas.openxmlformats.org/officeDocument/2006/relationships/slideLayout" Target="../slideLayouts/slideLayout82.xml"/><Relationship Id="rId4" Type="http://schemas.openxmlformats.org/officeDocument/2006/relationships/slideLayout" Target="../slideLayouts/slideLayout76.xml"/><Relationship Id="rId9" Type="http://schemas.openxmlformats.org/officeDocument/2006/relationships/slideLayout" Target="../slideLayouts/slideLayout8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Image 8" descr="Une image contenant texte&#10;&#10;Description générée automatiquement">
            <a:extLst>
              <a:ext uri="{FF2B5EF4-FFF2-40B4-BE49-F238E27FC236}">
                <a16:creationId xmlns:a16="http://schemas.microsoft.com/office/drawing/2014/main" id="{99FEEDDD-D6C0-4B7F-A0AD-C1C9349715D4}"/>
              </a:ext>
            </a:extLst>
          </p:cNvPr>
          <p:cNvPicPr>
            <a:picLocks noChangeAspect="1"/>
          </p:cNvPicPr>
          <p:nvPr userDrawn="1"/>
        </p:nvPicPr>
        <p:blipFill rotWithShape="1">
          <a:blip r:embed="rId26">
            <a:extLst>
              <a:ext uri="{28A0092B-C50C-407E-A947-70E740481C1C}">
                <a14:useLocalDpi xmlns:a14="http://schemas.microsoft.com/office/drawing/2010/main" val="0"/>
              </a:ext>
            </a:extLst>
          </a:blip>
          <a:srcRect/>
          <a:stretch/>
        </p:blipFill>
        <p:spPr>
          <a:xfrm>
            <a:off x="10175081" y="6257924"/>
            <a:ext cx="1307307" cy="509589"/>
          </a:xfrm>
          <a:prstGeom prst="rect">
            <a:avLst/>
          </a:prstGeom>
        </p:spPr>
      </p:pic>
      <p:sp>
        <p:nvSpPr>
          <p:cNvPr id="13" name="Graphique 9">
            <a:extLst>
              <a:ext uri="{FF2B5EF4-FFF2-40B4-BE49-F238E27FC236}">
                <a16:creationId xmlns:a16="http://schemas.microsoft.com/office/drawing/2014/main" id="{4A528FE9-6726-4371-A9EB-F5D6F5A79296}"/>
              </a:ext>
            </a:extLst>
          </p:cNvPr>
          <p:cNvSpPr>
            <a:spLocks noChangeAspect="1"/>
          </p:cNvSpPr>
          <p:nvPr userDrawn="1"/>
        </p:nvSpPr>
        <p:spPr>
          <a:xfrm>
            <a:off x="516000" y="6227538"/>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chemeClr val="bg1">
              <a:lumMod val="95000"/>
            </a:schemeClr>
          </a:solidFill>
          <a:ln w="9525" cap="flat">
            <a:noFill/>
            <a:prstDash val="solid"/>
            <a:miter/>
          </a:ln>
        </p:spPr>
        <p:txBody>
          <a:bodyPr rtlCol="0" anchor="ctr"/>
          <a:lstStyle/>
          <a:p>
            <a:endParaRPr lang="fr-FR"/>
          </a:p>
        </p:txBody>
      </p:sp>
      <p:sp>
        <p:nvSpPr>
          <p:cNvPr id="2" name="Espace réservé du titre 1">
            <a:extLst>
              <a:ext uri="{FF2B5EF4-FFF2-40B4-BE49-F238E27FC236}">
                <a16:creationId xmlns:a16="http://schemas.microsoft.com/office/drawing/2014/main" id="{BF798E53-107F-468D-A86A-B9E27C8FBA8B}"/>
              </a:ext>
            </a:extLst>
          </p:cNvPr>
          <p:cNvSpPr>
            <a:spLocks noGrp="1"/>
          </p:cNvSpPr>
          <p:nvPr>
            <p:ph type="title"/>
          </p:nvPr>
        </p:nvSpPr>
        <p:spPr>
          <a:xfrm>
            <a:off x="632384" y="198120"/>
            <a:ext cx="10800000" cy="719227"/>
          </a:xfrm>
          <a:prstGeom prst="rect">
            <a:avLst/>
          </a:prstGeom>
        </p:spPr>
        <p:txBody>
          <a:bodyPr vert="horz" lIns="91440" tIns="45720" rIns="91440" bIns="45720" rtlCol="0" anchor="b">
            <a:noAutofit/>
          </a:bodyPr>
          <a:lstStyle/>
          <a:p>
            <a:r>
              <a:rPr lang="fr-FR"/>
              <a:t>Modifiez le style du titre</a:t>
            </a:r>
          </a:p>
        </p:txBody>
      </p:sp>
      <p:sp>
        <p:nvSpPr>
          <p:cNvPr id="3" name="Espace réservé du texte 2">
            <a:extLst>
              <a:ext uri="{FF2B5EF4-FFF2-40B4-BE49-F238E27FC236}">
                <a16:creationId xmlns:a16="http://schemas.microsoft.com/office/drawing/2014/main" id="{33116353-A2DB-400D-836D-10B770C82C62}"/>
              </a:ext>
            </a:extLst>
          </p:cNvPr>
          <p:cNvSpPr>
            <a:spLocks noGrp="1"/>
          </p:cNvSpPr>
          <p:nvPr>
            <p:ph type="body" idx="1"/>
          </p:nvPr>
        </p:nvSpPr>
        <p:spPr>
          <a:xfrm>
            <a:off x="632384" y="1513680"/>
            <a:ext cx="10800000" cy="4572000"/>
          </a:xfrm>
          <a:prstGeom prst="rect">
            <a:avLst/>
          </a:prstGeom>
        </p:spPr>
        <p:txBody>
          <a:bodyPr vert="horz" lIns="91440" tIns="45720" rIns="91440" bIns="45720" rtlCol="0">
            <a:no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DD59078-F0EA-4B2B-B92A-CB1D0AA4F88E}"/>
              </a:ext>
            </a:extLst>
          </p:cNvPr>
          <p:cNvSpPr>
            <a:spLocks noGrp="1"/>
          </p:cNvSpPr>
          <p:nvPr>
            <p:ph type="dt" sz="half" idx="2"/>
          </p:nvPr>
        </p:nvSpPr>
        <p:spPr>
          <a:xfrm>
            <a:off x="7548968" y="6468977"/>
            <a:ext cx="1440000" cy="252000"/>
          </a:xfrm>
          <a:prstGeom prst="rect">
            <a:avLst/>
          </a:prstGeom>
        </p:spPr>
        <p:txBody>
          <a:bodyPr vert="horz" lIns="91440" tIns="45720" rIns="91440" bIns="45720" rtlCol="0" anchor="ctr">
            <a:noAutofit/>
          </a:bodyPr>
          <a:lstStyle>
            <a:lvl1pPr algn="l">
              <a:defRPr sz="950">
                <a:solidFill>
                  <a:schemeClr val="tx1"/>
                </a:solidFill>
              </a:defRPr>
            </a:lvl1pPr>
          </a:lstStyle>
          <a:p>
            <a:fld id="{04708BF8-992F-4F23-AA16-AB03FA41F6EE}" type="datetime4">
              <a:rPr lang="fr-FR" smtClean="0"/>
              <a:pPr/>
              <a:t>30 septembre 2022</a:t>
            </a:fld>
            <a:endParaRPr lang="fr-FR"/>
          </a:p>
        </p:txBody>
      </p:sp>
      <p:sp>
        <p:nvSpPr>
          <p:cNvPr id="5" name="Espace réservé du pied de page 4">
            <a:extLst>
              <a:ext uri="{FF2B5EF4-FFF2-40B4-BE49-F238E27FC236}">
                <a16:creationId xmlns:a16="http://schemas.microsoft.com/office/drawing/2014/main" id="{16B74129-F7BE-4703-924F-ACEA71B2544C}"/>
              </a:ext>
            </a:extLst>
          </p:cNvPr>
          <p:cNvSpPr>
            <a:spLocks noGrp="1"/>
          </p:cNvSpPr>
          <p:nvPr>
            <p:ph type="ftr" sz="quarter" idx="3"/>
          </p:nvPr>
        </p:nvSpPr>
        <p:spPr>
          <a:xfrm>
            <a:off x="632384" y="6468977"/>
            <a:ext cx="3600000" cy="252000"/>
          </a:xfrm>
          <a:prstGeom prst="rect">
            <a:avLst/>
          </a:prstGeom>
        </p:spPr>
        <p:txBody>
          <a:bodyPr vert="horz" lIns="91440" tIns="45720" rIns="91440" bIns="45720" rtlCol="0" anchor="ctr">
            <a:noAutofit/>
          </a:bodyPr>
          <a:lstStyle>
            <a:lvl1pPr algn="l">
              <a:defRPr sz="950">
                <a:solidFill>
                  <a:schemeClr val="tx1"/>
                </a:solidFill>
              </a:defRPr>
            </a:lvl1pPr>
          </a:lstStyle>
          <a:p>
            <a:r>
              <a:rPr lang="fr-FR"/>
              <a:t>document à usage interne - à ne pas diffuser</a:t>
            </a:r>
          </a:p>
        </p:txBody>
      </p:sp>
      <p:sp>
        <p:nvSpPr>
          <p:cNvPr id="6" name="Espace réservé du numéro de diapositive 5">
            <a:extLst>
              <a:ext uri="{FF2B5EF4-FFF2-40B4-BE49-F238E27FC236}">
                <a16:creationId xmlns:a16="http://schemas.microsoft.com/office/drawing/2014/main" id="{2A1B493F-9EAA-4161-9132-F480E263F13A}"/>
              </a:ext>
            </a:extLst>
          </p:cNvPr>
          <p:cNvSpPr>
            <a:spLocks noGrp="1"/>
          </p:cNvSpPr>
          <p:nvPr>
            <p:ph type="sldNum" sz="quarter" idx="4"/>
          </p:nvPr>
        </p:nvSpPr>
        <p:spPr>
          <a:xfrm>
            <a:off x="5736000" y="6477000"/>
            <a:ext cx="720000" cy="252000"/>
          </a:xfrm>
          <a:prstGeom prst="rect">
            <a:avLst/>
          </a:prstGeom>
        </p:spPr>
        <p:txBody>
          <a:bodyPr vert="horz" lIns="91440" tIns="45720" rIns="91440" bIns="45720" rtlCol="0" anchor="ctr">
            <a:noAutofit/>
          </a:bodyPr>
          <a:lstStyle>
            <a:lvl1pPr algn="ctr">
              <a:defRPr sz="1300" b="1">
                <a:solidFill>
                  <a:schemeClr val="tx2"/>
                </a:solidFill>
              </a:defRPr>
            </a:lvl1pPr>
          </a:lstStyle>
          <a:p>
            <a:fld id="{975A587B-5814-4D9B-9598-FE9CB954CB01}" type="slidenum">
              <a:rPr lang="fr-FR" smtClean="0"/>
              <a:pPr/>
              <a:t>‹N°›</a:t>
            </a:fld>
            <a:endParaRPr lang="fr-FR"/>
          </a:p>
        </p:txBody>
      </p:sp>
      <p:sp>
        <p:nvSpPr>
          <p:cNvPr id="10" name="Rectangle 9">
            <a:extLst>
              <a:ext uri="{FF2B5EF4-FFF2-40B4-BE49-F238E27FC236}">
                <a16:creationId xmlns:a16="http://schemas.microsoft.com/office/drawing/2014/main" id="{A8D5B8EF-AB80-4B22-83F8-59F347BA5E67}"/>
              </a:ext>
            </a:extLst>
          </p:cNvPr>
          <p:cNvSpPr/>
          <p:nvPr userDrawn="1"/>
        </p:nvSpPr>
        <p:spPr>
          <a:xfrm>
            <a:off x="0" y="647462"/>
            <a:ext cx="558000" cy="104298"/>
          </a:xfrm>
          <a:prstGeom prst="rect">
            <a:avLst/>
          </a:prstGeom>
          <a:solidFill>
            <a:schemeClr val="tx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384910722"/>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 id="2147483707" r:id="rId17"/>
    <p:sldLayoutId id="2147483708" r:id="rId18"/>
    <p:sldLayoutId id="2147483709" r:id="rId19"/>
    <p:sldLayoutId id="2147483710" r:id="rId20"/>
    <p:sldLayoutId id="2147483711" r:id="rId21"/>
    <p:sldLayoutId id="2147483712" r:id="rId22"/>
    <p:sldLayoutId id="2147483733" r:id="rId23"/>
    <p:sldLayoutId id="2147483734" r:id="rId24"/>
  </p:sldLayoutIdLst>
  <p:hf hdr="0"/>
  <p:txStyles>
    <p:titleStyle>
      <a:lvl1pPr algn="l" defTabSz="914400" rtl="0" eaLnBrk="1" latinLnBrk="0" hangingPunct="1">
        <a:lnSpc>
          <a:spcPct val="90000"/>
        </a:lnSpc>
        <a:spcBef>
          <a:spcPct val="0"/>
        </a:spcBef>
        <a:buNone/>
        <a:defRPr sz="2300" b="1" i="0" kern="1200" cap="all" baseline="0">
          <a:solidFill>
            <a:schemeClr val="tx2"/>
          </a:solidFill>
          <a:latin typeface="+mj-lt"/>
          <a:ea typeface="+mj-ea"/>
          <a:cs typeface="+mj-cs"/>
        </a:defRPr>
      </a:lvl1pPr>
    </p:titleStyle>
    <p:body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34462469-1950-4077-B759-47087F33D33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0523CB9B-FA3B-4EE5-AC17-3EE097618F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p:txBody>
      </p:sp>
      <p:sp>
        <p:nvSpPr>
          <p:cNvPr id="5" name="Espace réservé du pied de page 4">
            <a:extLst>
              <a:ext uri="{FF2B5EF4-FFF2-40B4-BE49-F238E27FC236}">
                <a16:creationId xmlns:a16="http://schemas.microsoft.com/office/drawing/2014/main" id="{953FE4EE-8867-49E9-A8B8-9D159146F1C6}"/>
              </a:ext>
            </a:extLst>
          </p:cNvPr>
          <p:cNvSpPr>
            <a:spLocks noGrp="1"/>
          </p:cNvSpPr>
          <p:nvPr>
            <p:ph type="ftr" sz="quarter" idx="3"/>
          </p:nvPr>
        </p:nvSpPr>
        <p:spPr>
          <a:xfrm>
            <a:off x="1452412" y="6467077"/>
            <a:ext cx="3304985" cy="263595"/>
          </a:xfrm>
          <a:prstGeom prst="rect">
            <a:avLst/>
          </a:prstGeom>
        </p:spPr>
        <p:txBody>
          <a:bodyPr vert="horz" lIns="91440" tIns="45720" rIns="0" bIns="45720" rtlCol="0" anchor="ctr"/>
          <a:lstStyle>
            <a:lvl1pPr algn="r">
              <a:defRPr sz="1000">
                <a:solidFill>
                  <a:schemeClr val="tx1">
                    <a:tint val="75000"/>
                  </a:schemeClr>
                </a:solidFill>
              </a:defRPr>
            </a:lvl1pPr>
          </a:lstStyle>
          <a:p>
            <a:endParaRPr lang="en-US"/>
          </a:p>
        </p:txBody>
      </p:sp>
      <p:sp>
        <p:nvSpPr>
          <p:cNvPr id="11" name="ZoneTexte 10">
            <a:extLst>
              <a:ext uri="{FF2B5EF4-FFF2-40B4-BE49-F238E27FC236}">
                <a16:creationId xmlns:a16="http://schemas.microsoft.com/office/drawing/2014/main" id="{43EDABC7-0CC5-4DC0-9BE2-FC2898BB9FC1}"/>
              </a:ext>
            </a:extLst>
          </p:cNvPr>
          <p:cNvSpPr txBox="1"/>
          <p:nvPr/>
        </p:nvSpPr>
        <p:spPr>
          <a:xfrm>
            <a:off x="4782509" y="6467077"/>
            <a:ext cx="2626982" cy="246222"/>
          </a:xfrm>
          <a:prstGeom prst="rect">
            <a:avLst/>
          </a:prstGeom>
          <a:noFill/>
          <a:effectLst/>
        </p:spPr>
        <p:txBody>
          <a:bodyPr wrap="square">
            <a:spAutoFit/>
          </a:bodyPr>
          <a:lstStyle/>
          <a:p>
            <a:pPr algn="ctr"/>
            <a:r>
              <a:rPr lang="fr-FR" sz="1000">
                <a:solidFill>
                  <a:schemeClr val="bg1">
                    <a:lumMod val="65000"/>
                  </a:schemeClr>
                </a:solidFill>
                <a:cs typeface="Poppins" panose="00000500000000000000" pitchFamily="2" charset="0"/>
              </a:rPr>
              <a:t>À usage strictement interne – Ne pas diffuser </a:t>
            </a:r>
            <a:endParaRPr lang="fr-FR" sz="1000">
              <a:solidFill>
                <a:schemeClr val="bg1">
                  <a:lumMod val="65000"/>
                </a:schemeClr>
              </a:solidFill>
            </a:endParaRPr>
          </a:p>
        </p:txBody>
      </p:sp>
      <p:sp>
        <p:nvSpPr>
          <p:cNvPr id="12" name="Espace réservé de la date 3">
            <a:extLst>
              <a:ext uri="{FF2B5EF4-FFF2-40B4-BE49-F238E27FC236}">
                <a16:creationId xmlns:a16="http://schemas.microsoft.com/office/drawing/2014/main" id="{77F4D605-E588-47A9-9B32-7FBDD2621E2D}"/>
              </a:ext>
            </a:extLst>
          </p:cNvPr>
          <p:cNvSpPr>
            <a:spLocks noGrp="1"/>
          </p:cNvSpPr>
          <p:nvPr>
            <p:ph type="dt" sz="half" idx="2"/>
          </p:nvPr>
        </p:nvSpPr>
        <p:spPr>
          <a:xfrm>
            <a:off x="686697" y="6467077"/>
            <a:ext cx="762540" cy="263595"/>
          </a:xfrm>
          <a:prstGeom prst="rect">
            <a:avLst/>
          </a:prstGeom>
        </p:spPr>
        <p:txBody>
          <a:bodyPr lIns="36000"/>
          <a:lstStyle>
            <a:lvl1pPr algn="r">
              <a:defRPr sz="1000">
                <a:solidFill>
                  <a:schemeClr val="bg1">
                    <a:lumMod val="65000"/>
                  </a:schemeClr>
                </a:solidFill>
              </a:defRPr>
            </a:lvl1pPr>
          </a:lstStyle>
          <a:p>
            <a:fld id="{CBDE6AB3-14AE-47ED-9416-9F64B36787E4}" type="datetime1">
              <a:rPr lang="en-US" smtClean="0"/>
              <a:t>9/30/2022</a:t>
            </a:fld>
            <a:endParaRPr lang="en-US"/>
          </a:p>
        </p:txBody>
      </p:sp>
      <p:sp>
        <p:nvSpPr>
          <p:cNvPr id="23" name="Rectangle 22">
            <a:extLst>
              <a:ext uri="{FF2B5EF4-FFF2-40B4-BE49-F238E27FC236}">
                <a16:creationId xmlns:a16="http://schemas.microsoft.com/office/drawing/2014/main" id="{E6BAAE37-A1AB-4F10-BAE4-40BC125EF511}"/>
              </a:ext>
            </a:extLst>
          </p:cNvPr>
          <p:cNvSpPr/>
          <p:nvPr/>
        </p:nvSpPr>
        <p:spPr>
          <a:xfrm>
            <a:off x="1428630" y="6576966"/>
            <a:ext cx="45719" cy="45719"/>
          </a:xfrm>
          <a:prstGeom prst="rect">
            <a:avLst/>
          </a:prstGeom>
          <a:solidFill>
            <a:srgbClr val="E31E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Espace réservé du numéro de diapositive 5">
            <a:extLst>
              <a:ext uri="{FF2B5EF4-FFF2-40B4-BE49-F238E27FC236}">
                <a16:creationId xmlns:a16="http://schemas.microsoft.com/office/drawing/2014/main" id="{C757EB69-2882-41A4-8D98-033F2807AE5C}"/>
              </a:ext>
            </a:extLst>
          </p:cNvPr>
          <p:cNvSpPr>
            <a:spLocks noGrp="1"/>
          </p:cNvSpPr>
          <p:nvPr>
            <p:ph type="sldNum" sz="quarter" idx="4"/>
          </p:nvPr>
        </p:nvSpPr>
        <p:spPr>
          <a:xfrm>
            <a:off x="85332" y="6374485"/>
            <a:ext cx="5008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EFBA2664-5196-4151-AC24-B3A59F2A8492}" type="slidenum">
              <a:rPr lang="en-US" smtClean="0"/>
              <a:t>‹N°›</a:t>
            </a:fld>
            <a:endParaRPr lang="en-US"/>
          </a:p>
        </p:txBody>
      </p:sp>
      <p:pic>
        <p:nvPicPr>
          <p:cNvPr id="13" name="Image 12">
            <a:extLst>
              <a:ext uri="{FF2B5EF4-FFF2-40B4-BE49-F238E27FC236}">
                <a16:creationId xmlns:a16="http://schemas.microsoft.com/office/drawing/2014/main" id="{392CBA0F-C7BF-460B-8E8A-405E14D6BE03}"/>
              </a:ext>
            </a:extLst>
          </p:cNvPr>
          <p:cNvPicPr>
            <a:picLocks noChangeAspect="1"/>
          </p:cNvPicPr>
          <p:nvPr/>
        </p:nvPicPr>
        <p:blipFill rotWithShape="1">
          <a:blip r:embed="rId26">
            <a:extLst>
              <a:ext uri="{28A0092B-C50C-407E-A947-70E740481C1C}">
                <a14:useLocalDpi xmlns:a14="http://schemas.microsoft.com/office/drawing/2010/main"/>
              </a:ext>
            </a:extLst>
          </a:blip>
          <a:srcRect b="-2"/>
          <a:stretch/>
        </p:blipFill>
        <p:spPr>
          <a:xfrm>
            <a:off x="197212" y="6657200"/>
            <a:ext cx="277438" cy="139120"/>
          </a:xfrm>
          <a:prstGeom prst="rect">
            <a:avLst/>
          </a:prstGeom>
        </p:spPr>
      </p:pic>
      <p:pic>
        <p:nvPicPr>
          <p:cNvPr id="16" name="Image 15">
            <a:extLst>
              <a:ext uri="{FF2B5EF4-FFF2-40B4-BE49-F238E27FC236}">
                <a16:creationId xmlns:a16="http://schemas.microsoft.com/office/drawing/2014/main" id="{5CD61D3A-A9F2-45ED-BCA0-BCDE12983DF0}"/>
              </a:ext>
            </a:extLst>
          </p:cNvPr>
          <p:cNvPicPr>
            <a:picLocks noChangeAspect="1"/>
          </p:cNvPicPr>
          <p:nvPr/>
        </p:nvPicPr>
        <p:blipFill>
          <a:blip r:embed="rId27"/>
          <a:stretch>
            <a:fillRect/>
          </a:stretch>
        </p:blipFill>
        <p:spPr>
          <a:xfrm>
            <a:off x="10407056" y="6328085"/>
            <a:ext cx="1521419" cy="329579"/>
          </a:xfrm>
          <a:prstGeom prst="rect">
            <a:avLst/>
          </a:prstGeom>
        </p:spPr>
      </p:pic>
    </p:spTree>
    <p:extLst>
      <p:ext uri="{BB962C8B-B14F-4D97-AF65-F5344CB8AC3E}">
        <p14:creationId xmlns:p14="http://schemas.microsoft.com/office/powerpoint/2010/main" val="117505528"/>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6" r:id="rId5"/>
    <p:sldLayoutId id="2147483747" r:id="rId6"/>
    <p:sldLayoutId id="2147483748" r:id="rId7"/>
    <p:sldLayoutId id="2147483749" r:id="rId8"/>
    <p:sldLayoutId id="2147483750" r:id="rId9"/>
    <p:sldLayoutId id="2147483751" r:id="rId10"/>
    <p:sldLayoutId id="2147483752" r:id="rId11"/>
    <p:sldLayoutId id="2147483753" r:id="rId12"/>
    <p:sldLayoutId id="2147483754" r:id="rId13"/>
    <p:sldLayoutId id="2147483755" r:id="rId14"/>
    <p:sldLayoutId id="2147483756" r:id="rId15"/>
    <p:sldLayoutId id="2147483757" r:id="rId16"/>
    <p:sldLayoutId id="2147483758" r:id="rId17"/>
    <p:sldLayoutId id="2147483759" r:id="rId18"/>
    <p:sldLayoutId id="2147483760" r:id="rId19"/>
    <p:sldLayoutId id="2147483761" r:id="rId20"/>
    <p:sldLayoutId id="2147483762" r:id="rId21"/>
    <p:sldLayoutId id="2147483763" r:id="rId22"/>
    <p:sldLayoutId id="2147483764" r:id="rId23"/>
    <p:sldLayoutId id="2147483765" r:id="rId24"/>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3"/>
        </a:buClr>
        <a:buFont typeface="Wingdings" panose="05000000000000000000" pitchFamily="2" charset="2"/>
        <a:buChar char="§"/>
        <a:defRPr sz="17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3"/>
        </a:buClr>
        <a:buFont typeface="Calibri" panose="020F0502020204030204" pitchFamily="34" charset="0"/>
        <a:buChar char="‒"/>
        <a:defRPr sz="17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3"/>
        </a:buClr>
        <a:buFont typeface="Arial" panose="020B0604020202020204" pitchFamily="34" charset="0"/>
        <a:buChar char="•"/>
        <a:defRPr sz="17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3"/>
        </a:buClr>
        <a:buFont typeface="Wingdings" panose="05000000000000000000" pitchFamily="2" charset="2"/>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3"/>
        </a:buClr>
        <a:buFont typeface="Wingdings" panose="05000000000000000000"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Image 8" descr="Une image contenant texte&#10;&#10;Description générée automatiquement">
            <a:extLst>
              <a:ext uri="{FF2B5EF4-FFF2-40B4-BE49-F238E27FC236}">
                <a16:creationId xmlns:a16="http://schemas.microsoft.com/office/drawing/2014/main" id="{99FEEDDD-D6C0-4B7F-A0AD-C1C9349715D4}"/>
              </a:ext>
            </a:extLst>
          </p:cNvPr>
          <p:cNvPicPr>
            <a:picLocks noChangeAspect="1"/>
          </p:cNvPicPr>
          <p:nvPr userDrawn="1"/>
        </p:nvPicPr>
        <p:blipFill rotWithShape="1">
          <a:blip r:embed="rId26">
            <a:extLst>
              <a:ext uri="{28A0092B-C50C-407E-A947-70E740481C1C}">
                <a14:useLocalDpi xmlns:a14="http://schemas.microsoft.com/office/drawing/2010/main" val="0"/>
              </a:ext>
            </a:extLst>
          </a:blip>
          <a:srcRect/>
          <a:stretch/>
        </p:blipFill>
        <p:spPr>
          <a:xfrm>
            <a:off x="10175081" y="6257924"/>
            <a:ext cx="1307307" cy="509589"/>
          </a:xfrm>
          <a:prstGeom prst="rect">
            <a:avLst/>
          </a:prstGeom>
        </p:spPr>
      </p:pic>
      <p:sp>
        <p:nvSpPr>
          <p:cNvPr id="13" name="Graphique 9">
            <a:extLst>
              <a:ext uri="{FF2B5EF4-FFF2-40B4-BE49-F238E27FC236}">
                <a16:creationId xmlns:a16="http://schemas.microsoft.com/office/drawing/2014/main" id="{4A528FE9-6726-4371-A9EB-F5D6F5A79296}"/>
              </a:ext>
            </a:extLst>
          </p:cNvPr>
          <p:cNvSpPr>
            <a:spLocks noChangeAspect="1"/>
          </p:cNvSpPr>
          <p:nvPr userDrawn="1"/>
        </p:nvSpPr>
        <p:spPr>
          <a:xfrm>
            <a:off x="516000" y="6227538"/>
            <a:ext cx="11160000" cy="124613"/>
          </a:xfrm>
          <a:custGeom>
            <a:avLst/>
            <a:gdLst>
              <a:gd name="connsiteX0" fmla="*/ 7220046 w 8385333"/>
              <a:gd name="connsiteY0" fmla="*/ 93631 h 93630"/>
              <a:gd name="connsiteX1" fmla="*/ 0 w 8385333"/>
              <a:gd name="connsiteY1" fmla="*/ 93631 h 93630"/>
              <a:gd name="connsiteX2" fmla="*/ 0 w 8385333"/>
              <a:gd name="connsiteY2" fmla="*/ 89916 h 93630"/>
              <a:gd name="connsiteX3" fmla="*/ 7216331 w 8385333"/>
              <a:gd name="connsiteY3" fmla="*/ 89916 h 93630"/>
              <a:gd name="connsiteX4" fmla="*/ 7216331 w 8385333"/>
              <a:gd name="connsiteY4" fmla="*/ 0 h 93630"/>
              <a:gd name="connsiteX5" fmla="*/ 8385334 w 8385333"/>
              <a:gd name="connsiteY5" fmla="*/ 0 h 93630"/>
              <a:gd name="connsiteX6" fmla="*/ 8385334 w 8385333"/>
              <a:gd name="connsiteY6" fmla="*/ 3715 h 93630"/>
              <a:gd name="connsiteX7" fmla="*/ 7220046 w 8385333"/>
              <a:gd name="connsiteY7" fmla="*/ 3715 h 93630"/>
              <a:gd name="connsiteX8" fmla="*/ 7220046 w 8385333"/>
              <a:gd name="connsiteY8" fmla="*/ 93631 h 93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333" h="93630">
                <a:moveTo>
                  <a:pt x="7220046" y="93631"/>
                </a:moveTo>
                <a:lnTo>
                  <a:pt x="0" y="93631"/>
                </a:lnTo>
                <a:lnTo>
                  <a:pt x="0" y="89916"/>
                </a:lnTo>
                <a:lnTo>
                  <a:pt x="7216331" y="89916"/>
                </a:lnTo>
                <a:lnTo>
                  <a:pt x="7216331" y="0"/>
                </a:lnTo>
                <a:lnTo>
                  <a:pt x="8385334" y="0"/>
                </a:lnTo>
                <a:lnTo>
                  <a:pt x="8385334" y="3715"/>
                </a:lnTo>
                <a:lnTo>
                  <a:pt x="7220046" y="3715"/>
                </a:lnTo>
                <a:lnTo>
                  <a:pt x="7220046" y="93631"/>
                </a:lnTo>
                <a:close/>
              </a:path>
            </a:pathLst>
          </a:custGeom>
          <a:solidFill>
            <a:schemeClr val="bg1">
              <a:lumMod val="95000"/>
            </a:schemeClr>
          </a:solidFill>
          <a:ln w="9525" cap="flat">
            <a:noFill/>
            <a:prstDash val="solid"/>
            <a:miter/>
          </a:ln>
        </p:spPr>
        <p:txBody>
          <a:bodyPr rtlCol="0" anchor="ctr"/>
          <a:lstStyle/>
          <a:p>
            <a:endParaRPr lang="fr-FR"/>
          </a:p>
        </p:txBody>
      </p:sp>
      <p:sp>
        <p:nvSpPr>
          <p:cNvPr id="2" name="Espace réservé du titre 1">
            <a:extLst>
              <a:ext uri="{FF2B5EF4-FFF2-40B4-BE49-F238E27FC236}">
                <a16:creationId xmlns:a16="http://schemas.microsoft.com/office/drawing/2014/main" id="{BF798E53-107F-468D-A86A-B9E27C8FBA8B}"/>
              </a:ext>
            </a:extLst>
          </p:cNvPr>
          <p:cNvSpPr>
            <a:spLocks noGrp="1"/>
          </p:cNvSpPr>
          <p:nvPr>
            <p:ph type="title"/>
          </p:nvPr>
        </p:nvSpPr>
        <p:spPr>
          <a:xfrm>
            <a:off x="632384" y="198120"/>
            <a:ext cx="10800000" cy="719227"/>
          </a:xfrm>
          <a:prstGeom prst="rect">
            <a:avLst/>
          </a:prstGeom>
        </p:spPr>
        <p:txBody>
          <a:bodyPr vert="horz" lIns="91440" tIns="45720" rIns="91440" bIns="45720" rtlCol="0" anchor="b">
            <a:noAutofit/>
          </a:bodyPr>
          <a:lstStyle/>
          <a:p>
            <a:r>
              <a:rPr lang="fr-FR"/>
              <a:t>Modifiez le style du titre</a:t>
            </a:r>
          </a:p>
        </p:txBody>
      </p:sp>
      <p:sp>
        <p:nvSpPr>
          <p:cNvPr id="3" name="Espace réservé du texte 2">
            <a:extLst>
              <a:ext uri="{FF2B5EF4-FFF2-40B4-BE49-F238E27FC236}">
                <a16:creationId xmlns:a16="http://schemas.microsoft.com/office/drawing/2014/main" id="{33116353-A2DB-400D-836D-10B770C82C62}"/>
              </a:ext>
            </a:extLst>
          </p:cNvPr>
          <p:cNvSpPr>
            <a:spLocks noGrp="1"/>
          </p:cNvSpPr>
          <p:nvPr>
            <p:ph type="body" idx="1"/>
          </p:nvPr>
        </p:nvSpPr>
        <p:spPr>
          <a:xfrm>
            <a:off x="632384" y="1513680"/>
            <a:ext cx="10800000" cy="4572000"/>
          </a:xfrm>
          <a:prstGeom prst="rect">
            <a:avLst/>
          </a:prstGeom>
        </p:spPr>
        <p:txBody>
          <a:bodyPr vert="horz" lIns="91440" tIns="45720" rIns="91440" bIns="45720" rtlCol="0">
            <a:no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DD59078-F0EA-4B2B-B92A-CB1D0AA4F88E}"/>
              </a:ext>
            </a:extLst>
          </p:cNvPr>
          <p:cNvSpPr>
            <a:spLocks noGrp="1"/>
          </p:cNvSpPr>
          <p:nvPr>
            <p:ph type="dt" sz="half" idx="2"/>
          </p:nvPr>
        </p:nvSpPr>
        <p:spPr>
          <a:xfrm>
            <a:off x="7548968" y="6468977"/>
            <a:ext cx="1440000" cy="252000"/>
          </a:xfrm>
          <a:prstGeom prst="rect">
            <a:avLst/>
          </a:prstGeom>
        </p:spPr>
        <p:txBody>
          <a:bodyPr vert="horz" lIns="91440" tIns="45720" rIns="91440" bIns="45720" rtlCol="0" anchor="ctr">
            <a:noAutofit/>
          </a:bodyPr>
          <a:lstStyle>
            <a:lvl1pPr algn="l">
              <a:defRPr sz="950">
                <a:solidFill>
                  <a:schemeClr val="tx1"/>
                </a:solidFill>
              </a:defRPr>
            </a:lvl1pPr>
          </a:lstStyle>
          <a:p>
            <a:fld id="{04708BF8-992F-4F23-AA16-AB03FA41F6EE}" type="datetime4">
              <a:rPr lang="fr-FR" smtClean="0"/>
              <a:pPr/>
              <a:t>30 septembre 2022</a:t>
            </a:fld>
            <a:endParaRPr lang="fr-FR"/>
          </a:p>
        </p:txBody>
      </p:sp>
      <p:sp>
        <p:nvSpPr>
          <p:cNvPr id="5" name="Espace réservé du pied de page 4">
            <a:extLst>
              <a:ext uri="{FF2B5EF4-FFF2-40B4-BE49-F238E27FC236}">
                <a16:creationId xmlns:a16="http://schemas.microsoft.com/office/drawing/2014/main" id="{16B74129-F7BE-4703-924F-ACEA71B2544C}"/>
              </a:ext>
            </a:extLst>
          </p:cNvPr>
          <p:cNvSpPr>
            <a:spLocks noGrp="1"/>
          </p:cNvSpPr>
          <p:nvPr>
            <p:ph type="ftr" sz="quarter" idx="3"/>
          </p:nvPr>
        </p:nvSpPr>
        <p:spPr>
          <a:xfrm>
            <a:off x="632384" y="6468977"/>
            <a:ext cx="3600000" cy="252000"/>
          </a:xfrm>
          <a:prstGeom prst="rect">
            <a:avLst/>
          </a:prstGeom>
        </p:spPr>
        <p:txBody>
          <a:bodyPr vert="horz" lIns="91440" tIns="45720" rIns="91440" bIns="45720" rtlCol="0" anchor="ctr">
            <a:noAutofit/>
          </a:bodyPr>
          <a:lstStyle>
            <a:lvl1pPr algn="l">
              <a:defRPr sz="950">
                <a:solidFill>
                  <a:schemeClr val="tx1"/>
                </a:solidFill>
              </a:defRPr>
            </a:lvl1pPr>
          </a:lstStyle>
          <a:p>
            <a:r>
              <a:rPr lang="fr-FR"/>
              <a:t>Pied de page de votre présentation - Date</a:t>
            </a:r>
          </a:p>
        </p:txBody>
      </p:sp>
      <p:sp>
        <p:nvSpPr>
          <p:cNvPr id="6" name="Espace réservé du numéro de diapositive 5">
            <a:extLst>
              <a:ext uri="{FF2B5EF4-FFF2-40B4-BE49-F238E27FC236}">
                <a16:creationId xmlns:a16="http://schemas.microsoft.com/office/drawing/2014/main" id="{2A1B493F-9EAA-4161-9132-F480E263F13A}"/>
              </a:ext>
            </a:extLst>
          </p:cNvPr>
          <p:cNvSpPr>
            <a:spLocks noGrp="1"/>
          </p:cNvSpPr>
          <p:nvPr>
            <p:ph type="sldNum" sz="quarter" idx="4"/>
          </p:nvPr>
        </p:nvSpPr>
        <p:spPr>
          <a:xfrm>
            <a:off x="5736000" y="6477000"/>
            <a:ext cx="720000" cy="252000"/>
          </a:xfrm>
          <a:prstGeom prst="rect">
            <a:avLst/>
          </a:prstGeom>
        </p:spPr>
        <p:txBody>
          <a:bodyPr vert="horz" lIns="91440" tIns="45720" rIns="91440" bIns="45720" rtlCol="0" anchor="ctr">
            <a:noAutofit/>
          </a:bodyPr>
          <a:lstStyle>
            <a:lvl1pPr algn="ctr">
              <a:defRPr sz="1300" b="1">
                <a:solidFill>
                  <a:schemeClr val="tx2"/>
                </a:solidFill>
              </a:defRPr>
            </a:lvl1pPr>
          </a:lstStyle>
          <a:p>
            <a:fld id="{975A587B-5814-4D9B-9598-FE9CB954CB01}" type="slidenum">
              <a:rPr lang="fr-FR" smtClean="0"/>
              <a:pPr/>
              <a:t>‹N°›</a:t>
            </a:fld>
            <a:endParaRPr lang="fr-FR"/>
          </a:p>
        </p:txBody>
      </p:sp>
      <p:sp>
        <p:nvSpPr>
          <p:cNvPr id="10" name="Rectangle 9">
            <a:extLst>
              <a:ext uri="{FF2B5EF4-FFF2-40B4-BE49-F238E27FC236}">
                <a16:creationId xmlns:a16="http://schemas.microsoft.com/office/drawing/2014/main" id="{A8D5B8EF-AB80-4B22-83F8-59F347BA5E67}"/>
              </a:ext>
            </a:extLst>
          </p:cNvPr>
          <p:cNvSpPr/>
          <p:nvPr userDrawn="1"/>
        </p:nvSpPr>
        <p:spPr>
          <a:xfrm>
            <a:off x="0" y="647462"/>
            <a:ext cx="558000" cy="104298"/>
          </a:xfrm>
          <a:prstGeom prst="rect">
            <a:avLst/>
          </a:prstGeom>
          <a:solidFill>
            <a:schemeClr val="tx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697569638"/>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 id="2147483773" r:id="rId7"/>
    <p:sldLayoutId id="2147483774" r:id="rId8"/>
    <p:sldLayoutId id="2147483775" r:id="rId9"/>
    <p:sldLayoutId id="2147483776" r:id="rId10"/>
    <p:sldLayoutId id="2147483777" r:id="rId11"/>
    <p:sldLayoutId id="2147483778" r:id="rId12"/>
    <p:sldLayoutId id="2147483779" r:id="rId13"/>
    <p:sldLayoutId id="2147483780" r:id="rId14"/>
    <p:sldLayoutId id="2147483781" r:id="rId15"/>
    <p:sldLayoutId id="2147483782" r:id="rId16"/>
    <p:sldLayoutId id="2147483783" r:id="rId17"/>
    <p:sldLayoutId id="2147483784" r:id="rId18"/>
    <p:sldLayoutId id="2147483785" r:id="rId19"/>
    <p:sldLayoutId id="2147483786" r:id="rId20"/>
    <p:sldLayoutId id="2147483787" r:id="rId21"/>
    <p:sldLayoutId id="2147483788" r:id="rId22"/>
    <p:sldLayoutId id="2147483789" r:id="rId23"/>
    <p:sldLayoutId id="2147483790" r:id="rId24"/>
  </p:sldLayoutIdLst>
  <p:hf hdr="0"/>
  <p:txStyles>
    <p:titleStyle>
      <a:lvl1pPr algn="l" defTabSz="914400" rtl="0" eaLnBrk="1" latinLnBrk="0" hangingPunct="1">
        <a:lnSpc>
          <a:spcPct val="90000"/>
        </a:lnSpc>
        <a:spcBef>
          <a:spcPct val="0"/>
        </a:spcBef>
        <a:buNone/>
        <a:defRPr sz="2300" b="1" i="0" kern="1200" cap="all" baseline="0">
          <a:solidFill>
            <a:schemeClr val="tx2"/>
          </a:solidFill>
          <a:latin typeface="+mj-lt"/>
          <a:ea typeface="+mj-ea"/>
          <a:cs typeface="+mj-cs"/>
        </a:defRPr>
      </a:lvl1pPr>
    </p:titleStyle>
    <p:bodyStyle>
      <a:lvl1pPr marL="0" indent="0" algn="l" defTabSz="914400" rtl="0" eaLnBrk="1" latinLnBrk="0" hangingPunct="1">
        <a:lnSpc>
          <a:spcPct val="100000"/>
        </a:lnSpc>
        <a:spcBef>
          <a:spcPts val="1500"/>
        </a:spcBef>
        <a:buFont typeface="Arial" panose="020B0604020202020204" pitchFamily="34" charset="0"/>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1300"/>
        </a:spcBef>
        <a:buClr>
          <a:schemeClr val="tx2"/>
        </a:buClr>
        <a:buFont typeface="Wingdings 2" panose="05020102010507070707" pitchFamily="18" charset="2"/>
        <a:buNone/>
        <a:defRPr sz="1400" kern="1200">
          <a:solidFill>
            <a:schemeClr val="tx1"/>
          </a:solidFill>
          <a:latin typeface="+mn-lt"/>
          <a:ea typeface="+mn-ea"/>
          <a:cs typeface="+mn-cs"/>
        </a:defRPr>
      </a:lvl2pPr>
      <a:lvl3pPr marL="180000" indent="-180000" algn="l" defTabSz="914400" rtl="0" eaLnBrk="1" latinLnBrk="0" hangingPunct="1">
        <a:lnSpc>
          <a:spcPct val="100000"/>
        </a:lnSpc>
        <a:spcBef>
          <a:spcPts val="1500"/>
        </a:spcBef>
        <a:buClr>
          <a:schemeClr val="tx2"/>
        </a:buClr>
        <a:buFont typeface="Wingdings 2" panose="05020102010507070707" pitchFamily="18" charset="2"/>
        <a:buChar char=""/>
        <a:defRPr sz="1400" i="0" kern="1200">
          <a:solidFill>
            <a:schemeClr val="tx1"/>
          </a:solidFill>
          <a:latin typeface="+mn-lt"/>
          <a:ea typeface="+mn-ea"/>
          <a:cs typeface="+mn-cs"/>
        </a:defRPr>
      </a:lvl3pPr>
      <a:lvl4pPr marL="360000" indent="-144000" algn="l" defTabSz="914400" rtl="0" eaLnBrk="1" latinLnBrk="0" hangingPunct="1">
        <a:lnSpc>
          <a:spcPct val="100000"/>
        </a:lnSpc>
        <a:spcBef>
          <a:spcPts val="1300"/>
        </a:spcBef>
        <a:buClr>
          <a:schemeClr val="tx1"/>
        </a:buClr>
        <a:buFont typeface="Arial" panose="020B0604020202020204" pitchFamily="34" charset="0"/>
        <a:buChar char="•"/>
        <a:defRPr sz="1200" kern="1200">
          <a:solidFill>
            <a:schemeClr val="tx1"/>
          </a:solidFill>
          <a:latin typeface="+mn-lt"/>
          <a:ea typeface="+mn-ea"/>
          <a:cs typeface="+mn-cs"/>
        </a:defRPr>
      </a:lvl4pPr>
      <a:lvl5pPr marL="540000" indent="-144000" algn="l" defTabSz="914400" rtl="0" eaLnBrk="1" latinLnBrk="0" hangingPunct="1">
        <a:lnSpc>
          <a:spcPct val="100000"/>
        </a:lnSpc>
        <a:spcBef>
          <a:spcPts val="1300"/>
        </a:spcBef>
        <a:buClr>
          <a:schemeClr val="tx1"/>
        </a:buClr>
        <a:buFont typeface="Arial" panose="020B0604020202020204" pitchFamily="34" charset="0"/>
        <a:buChar char="-"/>
        <a:defRPr sz="1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689434" y="1484313"/>
            <a:ext cx="10972270" cy="4752975"/>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
                <a:srgbClr val="EA4E55">
                  <a:lumMod val="75000"/>
                </a:srgbClr>
              </a:buClr>
              <a:buSzTx/>
              <a:buFont typeface="Arial" panose="020B0604020202020204" pitchFamily="34" charset="0"/>
              <a:buChar char="■"/>
              <a:tabLst/>
              <a:defRPr/>
            </a:pPr>
            <a:r>
              <a:rPr kumimoji="0" lang="fr-FR" sz="2200" b="0" i="0" u="none" strike="noStrike" kern="1200" cap="none" spc="0" normalizeH="0" baseline="0" noProof="0" dirty="0">
                <a:ln>
                  <a:noFill/>
                </a:ln>
                <a:solidFill>
                  <a:prstClr val="black"/>
                </a:solidFill>
                <a:effectLst/>
                <a:uLnTx/>
                <a:uFillTx/>
                <a:latin typeface="+mn-lt"/>
                <a:ea typeface="+mn-ea"/>
                <a:cs typeface="+mn-cs"/>
              </a:rPr>
              <a:t>Modifier le texte</a:t>
            </a:r>
          </a:p>
          <a:p>
            <a:pPr marL="685800" marR="0" lvl="1" indent="-228600" algn="l" defTabSz="914400" rtl="0" eaLnBrk="1" fontAlgn="auto" latinLnBrk="0" hangingPunct="1">
              <a:lnSpc>
                <a:spcPct val="90000"/>
              </a:lnSpc>
              <a:spcBef>
                <a:spcPts val="500"/>
              </a:spcBef>
              <a:spcAft>
                <a:spcPts val="0"/>
              </a:spcAft>
              <a:buClr>
                <a:srgbClr val="EA4E55">
                  <a:lumMod val="75000"/>
                </a:srgbClr>
              </a:buClr>
              <a:buSzTx/>
              <a:buFont typeface="Arial" panose="020B0604020202020204" pitchFamily="34" charset="0"/>
              <a:buChar char="□"/>
              <a:tabLst/>
              <a:defRPr/>
            </a:pPr>
            <a:r>
              <a:rPr kumimoji="0" lang="fr-FR" sz="2000" b="0" i="0" u="none" strike="noStrike" kern="1200" cap="none" spc="0" normalizeH="0" baseline="0" noProof="0" dirty="0">
                <a:ln>
                  <a:noFill/>
                </a:ln>
                <a:solidFill>
                  <a:prstClr val="black"/>
                </a:solidFill>
                <a:effectLst/>
                <a:uLnTx/>
                <a:uFillTx/>
                <a:latin typeface="+mn-lt"/>
                <a:ea typeface="+mn-ea"/>
                <a:cs typeface="+mn-cs"/>
              </a:rPr>
              <a:t>Deuxième niveau </a:t>
            </a:r>
          </a:p>
          <a:p>
            <a:pPr marL="1143000" marR="0" lvl="2" indent="-228600" algn="l" defTabSz="914400" rtl="0" eaLnBrk="1" fontAlgn="auto" latinLnBrk="0" hangingPunct="1">
              <a:lnSpc>
                <a:spcPct val="90000"/>
              </a:lnSpc>
              <a:spcBef>
                <a:spcPts val="500"/>
              </a:spcBef>
              <a:spcAft>
                <a:spcPts val="0"/>
              </a:spcAft>
              <a:buClr>
                <a:srgbClr val="EA4E55">
                  <a:lumMod val="75000"/>
                </a:srgbClr>
              </a:buClr>
              <a:buSzTx/>
              <a:buFont typeface="Wingdings" panose="05000000000000000000" pitchFamily="2" charset="2"/>
              <a:buChar char="§"/>
              <a:tabLst/>
              <a:defRPr/>
            </a:pPr>
            <a:r>
              <a:rPr kumimoji="0" lang="fr-FR" sz="1800" b="0" i="0" u="none" strike="noStrike" kern="1200" cap="none" spc="0" normalizeH="0" baseline="0" noProof="0" dirty="0">
                <a:ln>
                  <a:noFill/>
                </a:ln>
                <a:solidFill>
                  <a:prstClr val="black"/>
                </a:solidFill>
                <a:effectLst/>
                <a:uLnTx/>
                <a:uFillTx/>
                <a:latin typeface="+mn-lt"/>
                <a:ea typeface="+mn-ea"/>
                <a:cs typeface="+mn-cs"/>
              </a:rPr>
              <a:t>Troisième niveau </a:t>
            </a:r>
          </a:p>
          <a:p>
            <a:pPr marL="1600200" marR="0" lvl="3" indent="-228600" algn="l" defTabSz="914400" rtl="0" eaLnBrk="1" fontAlgn="auto" latinLnBrk="0" hangingPunct="1">
              <a:lnSpc>
                <a:spcPct val="90000"/>
              </a:lnSpc>
              <a:spcBef>
                <a:spcPts val="500"/>
              </a:spcBef>
              <a:spcAft>
                <a:spcPts val="0"/>
              </a:spcAft>
              <a:buClr>
                <a:srgbClr val="EA4E55">
                  <a:lumMod val="75000"/>
                </a:srgbClr>
              </a:buClr>
              <a:buSzTx/>
              <a:buFont typeface="Arial" panose="020B0604020202020204" pitchFamily="34" charset="0"/>
              <a:buChar char="▫"/>
              <a:tabLst/>
              <a:defRPr/>
            </a:pPr>
            <a:r>
              <a:rPr kumimoji="0" lang="fr-FR" sz="1600" b="0" i="0" u="none" strike="noStrike" kern="1200" cap="none" spc="0" normalizeH="0" baseline="0" noProof="0" dirty="0">
                <a:ln>
                  <a:noFill/>
                </a:ln>
                <a:solidFill>
                  <a:prstClr val="black"/>
                </a:solidFill>
                <a:effectLst/>
                <a:uLnTx/>
                <a:uFillTx/>
                <a:latin typeface="+mn-lt"/>
                <a:ea typeface="+mn-ea"/>
                <a:cs typeface="+mn-cs"/>
              </a:rPr>
              <a:t>Quatrième niveau </a:t>
            </a:r>
          </a:p>
          <a:p>
            <a:pPr marL="2057400" marR="0" lvl="4" indent="-228600" algn="l" defTabSz="914400" rtl="0" eaLnBrk="1" fontAlgn="auto" latinLnBrk="0" hangingPunct="1">
              <a:lnSpc>
                <a:spcPct val="90000"/>
              </a:lnSpc>
              <a:spcBef>
                <a:spcPts val="500"/>
              </a:spcBef>
              <a:spcAft>
                <a:spcPts val="0"/>
              </a:spcAft>
              <a:buClr>
                <a:srgbClr val="EA4E55">
                  <a:lumMod val="75000"/>
                </a:srgbClr>
              </a:buClr>
              <a:buSzTx/>
              <a:buFont typeface="Arial" panose="020B0604020202020204" pitchFamily="34" charset="0"/>
              <a:buChar char="▪"/>
              <a:tabLst/>
              <a:defRPr/>
            </a:pPr>
            <a:r>
              <a:rPr kumimoji="0" lang="fr-FR" sz="1500" b="0" i="0" u="none" strike="noStrike" kern="1200" cap="none" spc="0" normalizeH="0" baseline="0" noProof="0" dirty="0">
                <a:ln>
                  <a:noFill/>
                </a:ln>
                <a:solidFill>
                  <a:prstClr val="black"/>
                </a:solidFill>
                <a:effectLst/>
                <a:uLnTx/>
                <a:uFillTx/>
                <a:latin typeface="+mn-lt"/>
                <a:ea typeface="+mn-ea"/>
                <a:cs typeface="+mn-cs"/>
              </a:rPr>
              <a:t>Cinquième niveau </a:t>
            </a:r>
          </a:p>
        </p:txBody>
      </p:sp>
      <p:sp>
        <p:nvSpPr>
          <p:cNvPr id="2" name="Espace réservé du titre 1"/>
          <p:cNvSpPr>
            <a:spLocks noGrp="1"/>
          </p:cNvSpPr>
          <p:nvPr>
            <p:ph type="title"/>
          </p:nvPr>
        </p:nvSpPr>
        <p:spPr>
          <a:xfrm>
            <a:off x="803275" y="365126"/>
            <a:ext cx="10872788" cy="600550"/>
          </a:xfrm>
          <a:prstGeom prst="rect">
            <a:avLst/>
          </a:prstGeom>
        </p:spPr>
        <p:txBody>
          <a:bodyPr vert="horz" lIns="91440" tIns="45720" rIns="91440" bIns="45720" rtlCol="0" anchor="ctr">
            <a:normAutofit/>
          </a:bodyPr>
          <a:lstStyle/>
          <a:p>
            <a:r>
              <a:rPr lang="fr-FR" dirty="0"/>
              <a:t>Modifiez le style du titre</a:t>
            </a:r>
          </a:p>
        </p:txBody>
      </p:sp>
      <p:sp>
        <p:nvSpPr>
          <p:cNvPr id="11"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4" name="Image 3"/>
          <p:cNvPicPr>
            <a:picLocks noChangeAspect="1"/>
          </p:cNvPicPr>
          <p:nvPr userDrawn="1"/>
        </p:nvPicPr>
        <p:blipFill rotWithShape="1">
          <a:blip r:embed="rId12" cstate="print">
            <a:extLst>
              <a:ext uri="{28A0092B-C50C-407E-A947-70E740481C1C}">
                <a14:useLocalDpi xmlns:a14="http://schemas.microsoft.com/office/drawing/2010/main" val="0"/>
              </a:ext>
            </a:extLst>
          </a:blip>
          <a:srcRect l="-737" t="-5286" r="36598" b="25035"/>
          <a:stretch/>
        </p:blipFill>
        <p:spPr>
          <a:xfrm>
            <a:off x="792259" y="6505883"/>
            <a:ext cx="997009" cy="280555"/>
          </a:xfrm>
          <a:prstGeom prst="rect">
            <a:avLst/>
          </a:prstGeom>
        </p:spPr>
      </p:pic>
      <p:pic>
        <p:nvPicPr>
          <p:cNvPr id="7" name="Picture 2" descr="image022"/>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61220" y="6449128"/>
            <a:ext cx="628214" cy="408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4087974"/>
      </p:ext>
    </p:extLst>
  </p:cSld>
  <p:clrMap bg1="lt1" tx1="dk1" bg2="lt2" tx2="dk2" accent1="accent1" accent2="accent2" accent3="accent3" accent4="accent4" accent5="accent5" accent6="accent6" hlink="hlink" folHlink="folHlink"/>
  <p:sldLayoutIdLst>
    <p:sldLayoutId id="2147483792" r:id="rId1"/>
    <p:sldLayoutId id="2147483793" r:id="rId2"/>
    <p:sldLayoutId id="2147483794" r:id="rId3"/>
    <p:sldLayoutId id="2147483795" r:id="rId4"/>
    <p:sldLayoutId id="2147483796" r:id="rId5"/>
    <p:sldLayoutId id="2147483797" r:id="rId6"/>
    <p:sldLayoutId id="2147483798" r:id="rId7"/>
    <p:sldLayoutId id="2147483799" r:id="rId8"/>
    <p:sldLayoutId id="2147483800" r:id="rId9"/>
    <p:sldLayoutId id="2147483801" r:id="rId10"/>
  </p:sldLayoutIdLst>
  <p:txStyles>
    <p:title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p:titleStyle>
    <p:body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355">
          <p15:clr>
            <a:srgbClr val="F26B43"/>
          </p15:clr>
        </p15:guide>
        <p15:guide id="2" pos="325">
          <p15:clr>
            <a:srgbClr val="F26B43"/>
          </p15:clr>
        </p15:guide>
        <p15:guide id="3" pos="438">
          <p15:clr>
            <a:srgbClr val="F26B43"/>
          </p15:clr>
        </p15:guide>
        <p15:guide id="4" pos="506">
          <p15:clr>
            <a:srgbClr val="F26B43"/>
          </p15:clr>
        </p15:guide>
        <p15:guide id="5" orient="horz" pos="935">
          <p15:clr>
            <a:srgbClr val="F26B43"/>
          </p15:clr>
        </p15:guide>
        <p15:guide id="6" orient="horz" pos="3929">
          <p15:clr>
            <a:srgbClr val="F26B43"/>
          </p15:clr>
        </p15:guide>
        <p15:guide id="7" orient="horz" pos="411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xml"/><Relationship Id="rId1" Type="http://schemas.openxmlformats.org/officeDocument/2006/relationships/slideLayout" Target="../slideLayouts/slideLayout73.xml"/></Relationships>
</file>

<file path=ppt/slides/_rels/slide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5.xml"/></Relationships>
</file>

<file path=ppt/slides/_rels/slide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6.xml"/></Relationships>
</file>

<file path=ppt/slides/_rels/slide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xml"/><Relationship Id="rId1" Type="http://schemas.openxmlformats.org/officeDocument/2006/relationships/slideLayout" Target="../slideLayouts/slideLayout77.xml"/><Relationship Id="rId5" Type="http://schemas.openxmlformats.org/officeDocument/2006/relationships/image" Target="../media/image23.png"/><Relationship Id="rId4" Type="http://schemas.openxmlformats.org/officeDocument/2006/relationships/image" Target="../media/image22.jpeg"/></Relationships>
</file>

<file path=ppt/slides/_rels/slide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6.xml"/></Relationships>
</file>

<file path=ppt/slides/_rels/slide6.xml.rels><?xml version="1.0" encoding="UTF-8" standalone="yes"?>
<Relationships xmlns="http://schemas.openxmlformats.org/package/2006/relationships"><Relationship Id="rId8" Type="http://schemas.microsoft.com/office/2007/relationships/hdphoto" Target="../media/hdphoto2.wdp"/><Relationship Id="rId13" Type="http://schemas.openxmlformats.org/officeDocument/2006/relationships/image" Target="../media/image30.png"/><Relationship Id="rId3" Type="http://schemas.openxmlformats.org/officeDocument/2006/relationships/image" Target="../media/image24.png"/><Relationship Id="rId7" Type="http://schemas.openxmlformats.org/officeDocument/2006/relationships/image" Target="../media/image27.png"/><Relationship Id="rId12" Type="http://schemas.microsoft.com/office/2007/relationships/hdphoto" Target="../media/hdphoto4.wdp"/><Relationship Id="rId17" Type="http://schemas.openxmlformats.org/officeDocument/2006/relationships/image" Target="../media/image32.png"/><Relationship Id="rId2" Type="http://schemas.openxmlformats.org/officeDocument/2006/relationships/notesSlide" Target="../notesSlides/notesSlide3.xml"/><Relationship Id="rId16" Type="http://schemas.microsoft.com/office/2007/relationships/hdphoto" Target="../media/hdphoto6.wdp"/><Relationship Id="rId1" Type="http://schemas.openxmlformats.org/officeDocument/2006/relationships/slideLayout" Target="../slideLayouts/slideLayout77.xml"/><Relationship Id="rId6" Type="http://schemas.microsoft.com/office/2007/relationships/hdphoto" Target="../media/hdphoto1.wdp"/><Relationship Id="rId11" Type="http://schemas.openxmlformats.org/officeDocument/2006/relationships/image" Target="../media/image29.png"/><Relationship Id="rId5" Type="http://schemas.openxmlformats.org/officeDocument/2006/relationships/image" Target="../media/image26.png"/><Relationship Id="rId15" Type="http://schemas.openxmlformats.org/officeDocument/2006/relationships/image" Target="../media/image31.png"/><Relationship Id="rId10" Type="http://schemas.microsoft.com/office/2007/relationships/hdphoto" Target="../media/hdphoto3.wdp"/><Relationship Id="rId4" Type="http://schemas.openxmlformats.org/officeDocument/2006/relationships/image" Target="../media/image25.png"/><Relationship Id="rId9" Type="http://schemas.openxmlformats.org/officeDocument/2006/relationships/image" Target="../media/image28.png"/><Relationship Id="rId14" Type="http://schemas.microsoft.com/office/2007/relationships/hdphoto" Target="../media/hdphoto5.wdp"/></Relationships>
</file>

<file path=ppt/slides/_rels/slide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6.xml"/></Relationships>
</file>

<file path=ppt/slides/_rels/slide8.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4.xml"/><Relationship Id="rId1" Type="http://schemas.openxmlformats.org/officeDocument/2006/relationships/slideLayout" Target="../slideLayouts/slideLayout77.xml"/><Relationship Id="rId5" Type="http://schemas.microsoft.com/office/2007/relationships/hdphoto" Target="../media/hdphoto4.wdp"/><Relationship Id="rId4" Type="http://schemas.openxmlformats.org/officeDocument/2006/relationships/image" Target="../media/image29.png"/></Relationships>
</file>

<file path=ppt/slides/_rels/slide9.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29.png"/><Relationship Id="rId7" Type="http://schemas.openxmlformats.org/officeDocument/2006/relationships/image" Target="../media/image34.jpeg"/><Relationship Id="rId2" Type="http://schemas.openxmlformats.org/officeDocument/2006/relationships/notesSlide" Target="../notesSlides/notesSlide5.xml"/><Relationship Id="rId1" Type="http://schemas.openxmlformats.org/officeDocument/2006/relationships/slideLayout" Target="../slideLayouts/slideLayout81.xml"/><Relationship Id="rId6" Type="http://schemas.microsoft.com/office/2007/relationships/hdphoto" Target="../media/hdphoto7.wdp"/><Relationship Id="rId5" Type="http://schemas.openxmlformats.org/officeDocument/2006/relationships/image" Target="../media/image33.png"/><Relationship Id="rId10" Type="http://schemas.openxmlformats.org/officeDocument/2006/relationships/image" Target="../media/image36.jpeg"/><Relationship Id="rId4" Type="http://schemas.microsoft.com/office/2007/relationships/hdphoto" Target="../media/hdphoto4.wdp"/><Relationship Id="rId9" Type="http://schemas.microsoft.com/office/2007/relationships/hdphoto" Target="../media/hdphoto8.wdp"/></Relationships>
</file>

<file path=ppt/slides/_rels/slide10.xml.rels><?xml version="1.0" encoding="UTF-8" standalone="yes"?>
<Relationships xmlns="http://schemas.openxmlformats.org/package/2006/relationships"><Relationship Id="rId8" Type="http://schemas.openxmlformats.org/officeDocument/2006/relationships/slide" Target="slide1.xml"/><Relationship Id="rId3" Type="http://schemas.openxmlformats.org/officeDocument/2006/relationships/slide" Target="slide13.xml"/><Relationship Id="rId7" Type="http://schemas.openxmlformats.org/officeDocument/2006/relationships/slide" Target="slide2.xml"/><Relationship Id="rId2" Type="http://schemas.openxmlformats.org/officeDocument/2006/relationships/notesSlide" Target="../notesSlides/notesSlide6.xml"/><Relationship Id="rId1" Type="http://schemas.openxmlformats.org/officeDocument/2006/relationships/slideLayout" Target="../slideLayouts/slideLayout77.xml"/><Relationship Id="rId6" Type="http://schemas.openxmlformats.org/officeDocument/2006/relationships/slide" Target="slide4.xml"/><Relationship Id="rId5" Type="http://schemas.openxmlformats.org/officeDocument/2006/relationships/slide" Target="slide11.xml"/><Relationship Id="rId4" Type="http://schemas.openxmlformats.org/officeDocument/2006/relationships/slide" Target="slide12.xml"/><Relationship Id="rId9" Type="http://schemas.openxmlformats.org/officeDocument/2006/relationships/image" Target="../media/image37.jpeg"/></Relationships>
</file>

<file path=ppt/slides/_rels/slide11.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44.png"/><Relationship Id="rId3" Type="http://schemas.openxmlformats.org/officeDocument/2006/relationships/slide" Target="slide10.xml"/><Relationship Id="rId7" Type="http://schemas.openxmlformats.org/officeDocument/2006/relationships/image" Target="../media/image38.png"/><Relationship Id="rId12" Type="http://schemas.openxmlformats.org/officeDocument/2006/relationships/image" Target="../media/image43.svg"/><Relationship Id="rId17" Type="http://schemas.openxmlformats.org/officeDocument/2006/relationships/image" Target="../media/image48.jpeg"/><Relationship Id="rId2" Type="http://schemas.openxmlformats.org/officeDocument/2006/relationships/notesSlide" Target="../notesSlides/notesSlide7.xml"/><Relationship Id="rId16" Type="http://schemas.openxmlformats.org/officeDocument/2006/relationships/image" Target="../media/image47.svg"/><Relationship Id="rId1" Type="http://schemas.openxmlformats.org/officeDocument/2006/relationships/slideLayout" Target="../slideLayouts/slideLayout77.xml"/><Relationship Id="rId6" Type="http://schemas.openxmlformats.org/officeDocument/2006/relationships/hyperlink" Target="http://indispensable-myeav.ecuvie.caisse-epargne.fr/?initState=nowelcomepage#page=191" TargetMode="External"/><Relationship Id="rId11" Type="http://schemas.openxmlformats.org/officeDocument/2006/relationships/image" Target="../media/image42.png"/><Relationship Id="rId5" Type="http://schemas.openxmlformats.org/officeDocument/2006/relationships/hyperlink" Target="http://indispensable-myeav.ecuvie.caisse-epargne.fr/?initState=nowelcomepage#page=21" TargetMode="External"/><Relationship Id="rId15" Type="http://schemas.openxmlformats.org/officeDocument/2006/relationships/image" Target="../media/image46.png"/><Relationship Id="rId10" Type="http://schemas.openxmlformats.org/officeDocument/2006/relationships/image" Target="../media/image41.png"/><Relationship Id="rId4" Type="http://schemas.openxmlformats.org/officeDocument/2006/relationships/image" Target="../media/image37.jpeg"/><Relationship Id="rId9" Type="http://schemas.openxmlformats.org/officeDocument/2006/relationships/image" Target="../media/image40.png"/><Relationship Id="rId14" Type="http://schemas.openxmlformats.org/officeDocument/2006/relationships/image" Target="../media/image45.svg"/></Relationships>
</file>

<file path=ppt/slides/_rels/slide12.xml.rels><?xml version="1.0" encoding="UTF-8" standalone="yes"?>
<Relationships xmlns="http://schemas.openxmlformats.org/package/2006/relationships"><Relationship Id="rId8" Type="http://schemas.openxmlformats.org/officeDocument/2006/relationships/image" Target="../media/image45.svg"/><Relationship Id="rId3" Type="http://schemas.openxmlformats.org/officeDocument/2006/relationships/image" Target="../media/image38.png"/><Relationship Id="rId7" Type="http://schemas.openxmlformats.org/officeDocument/2006/relationships/image" Target="../media/image44.png"/><Relationship Id="rId2" Type="http://schemas.openxmlformats.org/officeDocument/2006/relationships/notesSlide" Target="../notesSlides/notesSlide8.xml"/><Relationship Id="rId1" Type="http://schemas.openxmlformats.org/officeDocument/2006/relationships/slideLayout" Target="../slideLayouts/slideLayout77.xml"/><Relationship Id="rId6" Type="http://schemas.openxmlformats.org/officeDocument/2006/relationships/image" Target="../media/image41.png"/><Relationship Id="rId11" Type="http://schemas.openxmlformats.org/officeDocument/2006/relationships/image" Target="../media/image48.jpeg"/><Relationship Id="rId5" Type="http://schemas.openxmlformats.org/officeDocument/2006/relationships/image" Target="../media/image40.png"/><Relationship Id="rId10" Type="http://schemas.openxmlformats.org/officeDocument/2006/relationships/slide" Target="slide10.xml"/><Relationship Id="rId4" Type="http://schemas.openxmlformats.org/officeDocument/2006/relationships/image" Target="../media/image39.png"/><Relationship Id="rId9" Type="http://schemas.openxmlformats.org/officeDocument/2006/relationships/image" Target="../media/image37.jpeg"/></Relationships>
</file>

<file path=ppt/slides/_rels/slide13.xml.rels><?xml version="1.0" encoding="UTF-8" standalone="yes"?>
<Relationships xmlns="http://schemas.openxmlformats.org/package/2006/relationships"><Relationship Id="rId8" Type="http://schemas.openxmlformats.org/officeDocument/2006/relationships/image" Target="../media/image41.png"/><Relationship Id="rId13" Type="http://schemas.openxmlformats.org/officeDocument/2006/relationships/image" Target="../media/image52.svg"/><Relationship Id="rId3" Type="http://schemas.openxmlformats.org/officeDocument/2006/relationships/hyperlink" Target="https://conseiller-simulateur-retraite-caisse-epargne.harvest.fr/efuturis/efuturis/enter" TargetMode="External"/><Relationship Id="rId7" Type="http://schemas.openxmlformats.org/officeDocument/2006/relationships/image" Target="../media/image40.png"/><Relationship Id="rId12" Type="http://schemas.openxmlformats.org/officeDocument/2006/relationships/image" Target="../media/image51.png"/><Relationship Id="rId17" Type="http://schemas.openxmlformats.org/officeDocument/2006/relationships/image" Target="../media/image48.jpeg"/><Relationship Id="rId2" Type="http://schemas.openxmlformats.org/officeDocument/2006/relationships/notesSlide" Target="../notesSlides/notesSlide9.xml"/><Relationship Id="rId16" Type="http://schemas.openxmlformats.org/officeDocument/2006/relationships/slide" Target="slide10.xml"/><Relationship Id="rId1" Type="http://schemas.openxmlformats.org/officeDocument/2006/relationships/slideLayout" Target="../slideLayouts/slideLayout77.xml"/><Relationship Id="rId6" Type="http://schemas.openxmlformats.org/officeDocument/2006/relationships/image" Target="../media/image39.png"/><Relationship Id="rId11" Type="http://schemas.openxmlformats.org/officeDocument/2006/relationships/image" Target="../media/image37.jpeg"/><Relationship Id="rId5" Type="http://schemas.openxmlformats.org/officeDocument/2006/relationships/image" Target="../media/image38.png"/><Relationship Id="rId15" Type="http://schemas.openxmlformats.org/officeDocument/2006/relationships/image" Target="../media/image54.svg"/><Relationship Id="rId10" Type="http://schemas.openxmlformats.org/officeDocument/2006/relationships/image" Target="../media/image50.svg"/><Relationship Id="rId4" Type="http://schemas.openxmlformats.org/officeDocument/2006/relationships/hyperlink" Target="http://indispensable-myeav.ecuvie.caisse-epargne.fr/?initState=nowelcomepage#page=34" TargetMode="External"/><Relationship Id="rId9" Type="http://schemas.openxmlformats.org/officeDocument/2006/relationships/image" Target="../media/image49.png"/><Relationship Id="rId14" Type="http://schemas.openxmlformats.org/officeDocument/2006/relationships/image" Target="../media/image53.png"/></Relationships>
</file>

<file path=ppt/slides/_rels/slide1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6.xml"/></Relationships>
</file>

<file path=ppt/slides/_rels/slide15.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10.xml"/><Relationship Id="rId1" Type="http://schemas.openxmlformats.org/officeDocument/2006/relationships/slideLayout" Target="../slideLayouts/slideLayout77.xml"/><Relationship Id="rId5" Type="http://schemas.openxmlformats.org/officeDocument/2006/relationships/image" Target="../media/image57.jpeg"/><Relationship Id="rId4" Type="http://schemas.openxmlformats.org/officeDocument/2006/relationships/image" Target="../media/image56.jpeg"/></Relationships>
</file>

<file path=ppt/slides/_rels/slide16.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11.xml"/><Relationship Id="rId1" Type="http://schemas.openxmlformats.org/officeDocument/2006/relationships/slideLayout" Target="../slideLayouts/slideLayout77.xml"/><Relationship Id="rId6" Type="http://schemas.openxmlformats.org/officeDocument/2006/relationships/image" Target="../media/image58.png"/><Relationship Id="rId5" Type="http://schemas.openxmlformats.org/officeDocument/2006/relationships/image" Target="../media/image57.jpeg"/><Relationship Id="rId4" Type="http://schemas.openxmlformats.org/officeDocument/2006/relationships/image" Target="../media/image56.jpeg"/></Relationships>
</file>

<file path=ppt/slides/_rels/slide17.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12.xml"/><Relationship Id="rId1" Type="http://schemas.openxmlformats.org/officeDocument/2006/relationships/slideLayout" Target="../slideLayouts/slideLayout77.xml"/><Relationship Id="rId6" Type="http://schemas.openxmlformats.org/officeDocument/2006/relationships/image" Target="../media/image58.png"/><Relationship Id="rId5" Type="http://schemas.openxmlformats.org/officeDocument/2006/relationships/image" Target="../media/image57.jpeg"/><Relationship Id="rId4" Type="http://schemas.openxmlformats.org/officeDocument/2006/relationships/image" Target="../media/image56.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7.xml"/></Relationships>
</file>

<file path=ppt/slides/_rels/slide1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4.xml"/><Relationship Id="rId1" Type="http://schemas.openxmlformats.org/officeDocument/2006/relationships/slideLayout" Target="../slideLayouts/slideLayout77.xml"/><Relationship Id="rId4" Type="http://schemas.microsoft.com/office/2007/relationships/hdphoto" Target="../media/hdphoto9.wdp"/></Relationships>
</file>

<file path=ppt/slides/_rels/slide2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5.xml"/><Relationship Id="rId1" Type="http://schemas.openxmlformats.org/officeDocument/2006/relationships/slideLayout" Target="../slideLayouts/slideLayout81.xml"/><Relationship Id="rId5" Type="http://schemas.openxmlformats.org/officeDocument/2006/relationships/image" Target="../media/image62.jpeg"/><Relationship Id="rId4" Type="http://schemas.openxmlformats.org/officeDocument/2006/relationships/image" Target="../media/image61.jpeg"/></Relationships>
</file>

<file path=ppt/slides/_rels/slide2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6.xml"/></Relationships>
</file>

<file path=ppt/slides/_rels/slide2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hyperlink" Target="https://www.service-public.fr/particuliers/vosdroits/F16142" TargetMode="External"/><Relationship Id="rId1" Type="http://schemas.openxmlformats.org/officeDocument/2006/relationships/slideLayout" Target="../slideLayouts/slideLayout81.xml"/><Relationship Id="rId6" Type="http://schemas.microsoft.com/office/2007/relationships/hdphoto" Target="../media/hdphoto11.wdp"/><Relationship Id="rId5" Type="http://schemas.openxmlformats.org/officeDocument/2006/relationships/image" Target="../media/image64.png"/><Relationship Id="rId4" Type="http://schemas.microsoft.com/office/2007/relationships/hdphoto" Target="../media/hdphoto10.wdp"/></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25.xml.rels><?xml version="1.0" encoding="UTF-8" standalone="yes"?>
<Relationships xmlns="http://schemas.openxmlformats.org/package/2006/relationships"><Relationship Id="rId3" Type="http://schemas.openxmlformats.org/officeDocument/2006/relationships/image" Target="../media/image63.png"/><Relationship Id="rId7" Type="http://schemas.openxmlformats.org/officeDocument/2006/relationships/image" Target="../media/image65.png"/><Relationship Id="rId2" Type="http://schemas.openxmlformats.org/officeDocument/2006/relationships/image" Target="../media/image23.png"/><Relationship Id="rId1" Type="http://schemas.openxmlformats.org/officeDocument/2006/relationships/slideLayout" Target="../slideLayouts/slideLayout82.xml"/><Relationship Id="rId6" Type="http://schemas.microsoft.com/office/2007/relationships/hdphoto" Target="../media/hdphoto11.wdp"/><Relationship Id="rId5" Type="http://schemas.openxmlformats.org/officeDocument/2006/relationships/image" Target="../media/image64.png"/><Relationship Id="rId4" Type="http://schemas.microsoft.com/office/2007/relationships/hdphoto" Target="../media/hdphoto10.wdp"/></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27.xml.rels><?xml version="1.0" encoding="UTF-8" standalone="yes"?>
<Relationships xmlns="http://schemas.openxmlformats.org/package/2006/relationships"><Relationship Id="rId3" Type="http://schemas.openxmlformats.org/officeDocument/2006/relationships/image" Target="../media/image63.png"/><Relationship Id="rId7" Type="http://schemas.openxmlformats.org/officeDocument/2006/relationships/image" Target="../media/image65.png"/><Relationship Id="rId2" Type="http://schemas.openxmlformats.org/officeDocument/2006/relationships/image" Target="../media/image23.png"/><Relationship Id="rId1" Type="http://schemas.openxmlformats.org/officeDocument/2006/relationships/slideLayout" Target="../slideLayouts/slideLayout82.xml"/><Relationship Id="rId6" Type="http://schemas.microsoft.com/office/2007/relationships/hdphoto" Target="../media/hdphoto11.wdp"/><Relationship Id="rId5" Type="http://schemas.openxmlformats.org/officeDocument/2006/relationships/image" Target="../media/image64.png"/><Relationship Id="rId4" Type="http://schemas.microsoft.com/office/2007/relationships/hdphoto" Target="../media/hdphoto10.wdp"/></Relationships>
</file>

<file path=ppt/slides/_rels/slide2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6.xml"/></Relationships>
</file>

<file path=ppt/slides/_rels/slide29.xml.rels><?xml version="1.0" encoding="UTF-8" standalone="yes"?>
<Relationships xmlns="http://schemas.openxmlformats.org/package/2006/relationships"><Relationship Id="rId8" Type="http://schemas.openxmlformats.org/officeDocument/2006/relationships/hyperlink" Target="https://myeav.ecuvie.assurances.d.bbg/jcms/lch_24174/indispensable-2022" TargetMode="External"/><Relationship Id="rId13" Type="http://schemas.openxmlformats.org/officeDocument/2006/relationships/hyperlink" Target="https://myeav.ecuvie.assurances.d.bbg/upload/docs/application/pdf/2022-02/peri_pour_tous.pdf" TargetMode="External"/><Relationship Id="rId18" Type="http://schemas.openxmlformats.org/officeDocument/2006/relationships/image" Target="../media/image71.png"/><Relationship Id="rId3" Type="http://schemas.openxmlformats.org/officeDocument/2006/relationships/hyperlink" Target="https://myeav.ecuvie.assurances.d.bbg/jcms/lpn32_171874/showroom" TargetMode="External"/><Relationship Id="rId7" Type="http://schemas.openxmlformats.org/officeDocument/2006/relationships/hyperlink" Target="https://myeav.ecuvie.assurances.d.bbg/jcms/lpn32_31072/assurance-vie" TargetMode="External"/><Relationship Id="rId12" Type="http://schemas.openxmlformats.org/officeDocument/2006/relationships/image" Target="../media/image69.png"/><Relationship Id="rId17" Type="http://schemas.openxmlformats.org/officeDocument/2006/relationships/image" Target="../media/image70.png"/><Relationship Id="rId2" Type="http://schemas.openxmlformats.org/officeDocument/2006/relationships/notesSlide" Target="../notesSlides/notesSlide16.xml"/><Relationship Id="rId16" Type="http://schemas.openxmlformats.org/officeDocument/2006/relationships/hyperlink" Target="https://myeav.ecuvie.assurances.d.bbg/jcms/lpn32_66533/simulateurs-retraite" TargetMode="External"/><Relationship Id="rId1" Type="http://schemas.openxmlformats.org/officeDocument/2006/relationships/slideLayout" Target="../slideLayouts/slideLayout77.xml"/><Relationship Id="rId6" Type="http://schemas.openxmlformats.org/officeDocument/2006/relationships/hyperlink" Target="https://myeav.ecuvie.assurances.d.bbg/upload/docs/application/vnd.openxmlformats-officedocument.spreadsheetml.sheet/2021-06/calculette_repartition_gedel_-_ce_-_vf.xlsx" TargetMode="External"/><Relationship Id="rId11" Type="http://schemas.openxmlformats.org/officeDocument/2006/relationships/image" Target="../media/image68.png"/><Relationship Id="rId5" Type="http://schemas.openxmlformats.org/officeDocument/2006/relationships/hyperlink" Target="https://myeav.ecuvie.assurances.d.bbg/jcms/lpn32_174684/brochure-d-aide-a-la-vente-la-delegation-de-gestion" TargetMode="External"/><Relationship Id="rId15" Type="http://schemas.openxmlformats.org/officeDocument/2006/relationships/hyperlink" Target="https://collab.intranet-groupebpce.fr/sites/MarchePremium/March%20Premium/Forms/AllItems.aspx?RootFolder=%2Fsites%2FMarchePremium%2FMarch%20Premium%2FEpargne%2FNos%20Offres%2FRetraite&amp;View=%7B034C12DE%2D71F3%2D4E7B%2D890B%2DD25FBA482B7F%7D" TargetMode="External"/><Relationship Id="rId10" Type="http://schemas.openxmlformats.org/officeDocument/2006/relationships/image" Target="../media/image67.png"/><Relationship Id="rId4" Type="http://schemas.openxmlformats.org/officeDocument/2006/relationships/hyperlink" Target="https://myeav.ecuvie.assurances.d.bbg/jcms/rpn32_30658/magazines-j-assure" TargetMode="External"/><Relationship Id="rId9" Type="http://schemas.openxmlformats.org/officeDocument/2006/relationships/image" Target="../media/image66.emf"/><Relationship Id="rId14" Type="http://schemas.openxmlformats.org/officeDocument/2006/relationships/hyperlink" Target="https://myeav.ecuvie.assurances.d.bbg/jcms/3857310_DBFileDocument/oav-per-caisse-epargne2020-06" TargetMode="External"/></Relationships>
</file>

<file path=ppt/slides/_rels/slide30.xml.rels><?xml version="1.0" encoding="UTF-8" standalone="yes"?>
<Relationships xmlns="http://schemas.openxmlformats.org/package/2006/relationships"><Relationship Id="rId8" Type="http://schemas.openxmlformats.org/officeDocument/2006/relationships/hyperlink" Target="https://image.news.im.natixis.com/lib/fe8f1372746d057e7c/m/9/31b8a206-82be-4de8-8df2-1ab6c724ea1c.pdf" TargetMode="External"/><Relationship Id="rId13" Type="http://schemas.openxmlformats.org/officeDocument/2006/relationships/image" Target="../media/image75.png"/><Relationship Id="rId3" Type="http://schemas.openxmlformats.org/officeDocument/2006/relationships/hyperlink" Target="https://cloud.news.im.natixis.com/focus-gedel" TargetMode="External"/><Relationship Id="rId7" Type="http://schemas.openxmlformats.org/officeDocument/2006/relationships/hyperlink" Target="https://image.news.im.natixis.com/lib/fe8f1372746d057e7c/m/16/4e2df609-ca32-46ce-bc12-6e45db1c2fac.pdf" TargetMode="External"/><Relationship Id="rId12" Type="http://schemas.openxmlformats.org/officeDocument/2006/relationships/hyperlink" Target="https://cloud.news.im.natixis.com/focus-actualites-marches-financiers" TargetMode="External"/><Relationship Id="rId2" Type="http://schemas.openxmlformats.org/officeDocument/2006/relationships/notesSlide" Target="../notesSlides/notesSlide17.xml"/><Relationship Id="rId1" Type="http://schemas.openxmlformats.org/officeDocument/2006/relationships/slideLayout" Target="../slideLayouts/slideLayout77.xml"/><Relationship Id="rId6" Type="http://schemas.openxmlformats.org/officeDocument/2006/relationships/hyperlink" Target="https://image.news.im.natixis.com/lib/fe8f1372746d057e7c/m/17/573a1196-747f-4933-90f5-834e9e405021.pdf" TargetMode="External"/><Relationship Id="rId11" Type="http://schemas.openxmlformats.org/officeDocument/2006/relationships/image" Target="../media/image74.png"/><Relationship Id="rId5" Type="http://schemas.openxmlformats.org/officeDocument/2006/relationships/hyperlink" Target="https://www.youtube.com/watch?v=mvn__4V2Qsc&amp;list=PLDdD-Uihx4CRHZZYRZwVAaDdHUIMpxDul&amp;index=6" TargetMode="External"/><Relationship Id="rId10" Type="http://schemas.openxmlformats.org/officeDocument/2006/relationships/image" Target="../media/image73.png"/><Relationship Id="rId4" Type="http://schemas.openxmlformats.org/officeDocument/2006/relationships/hyperlink" Target="https://cloud.news.im.natixis.com/focus-OG-premium" TargetMode="External"/><Relationship Id="rId9" Type="http://schemas.openxmlformats.org/officeDocument/2006/relationships/image" Target="../media/image72.png"/><Relationship Id="rId14" Type="http://schemas.openxmlformats.org/officeDocument/2006/relationships/image" Target="../media/image76.png"/></Relationships>
</file>

<file path=ppt/slides/_rels/slide31.xml.rels><?xml version="1.0" encoding="UTF-8" standalone="yes"?>
<Relationships xmlns="http://schemas.openxmlformats.org/package/2006/relationships"><Relationship Id="rId8" Type="http://schemas.openxmlformats.org/officeDocument/2006/relationships/image" Target="../media/image79.png"/><Relationship Id="rId3" Type="http://schemas.openxmlformats.org/officeDocument/2006/relationships/hyperlink" Target="http://commerciaux.celca.caisse-epargne.fr/particuliers/epargne-2/plan-epargne-retraite-individuel/" TargetMode="External"/><Relationship Id="rId7" Type="http://schemas.openxmlformats.org/officeDocument/2006/relationships/hyperlink" Target="http://commerciaux.celca.caisse-epargne.fr/particuliers/epargne-2/taux-des-placements/taux-epargne/" TargetMode="External"/><Relationship Id="rId2" Type="http://schemas.openxmlformats.org/officeDocument/2006/relationships/notesSlide" Target="../notesSlides/notesSlide18.xml"/><Relationship Id="rId1" Type="http://schemas.openxmlformats.org/officeDocument/2006/relationships/slideLayout" Target="../slideLayouts/slideLayout77.xml"/><Relationship Id="rId6" Type="http://schemas.openxmlformats.org/officeDocument/2006/relationships/image" Target="../media/image78.png"/><Relationship Id="rId11" Type="http://schemas.openxmlformats.org/officeDocument/2006/relationships/image" Target="../media/image81.png"/><Relationship Id="rId5" Type="http://schemas.openxmlformats.org/officeDocument/2006/relationships/hyperlink" Target="http://commerciaux.celca.caisse-epargne.fr/gestion-patrimoniale/epargne-4/gestion-deleguee/" TargetMode="External"/><Relationship Id="rId10" Type="http://schemas.openxmlformats.org/officeDocument/2006/relationships/image" Target="../media/image80.png"/><Relationship Id="rId4" Type="http://schemas.openxmlformats.org/officeDocument/2006/relationships/image" Target="../media/image77.png"/><Relationship Id="rId9" Type="http://schemas.openxmlformats.org/officeDocument/2006/relationships/hyperlink" Target="http://commerciaux.celca.caisse-epargne.fr/particuliers/particuliers/" TargetMode="Externa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lose up smiley people posing together">
            <a:extLst>
              <a:ext uri="{FF2B5EF4-FFF2-40B4-BE49-F238E27FC236}">
                <a16:creationId xmlns:a16="http://schemas.microsoft.com/office/drawing/2014/main" id="{94CBB572-B3CA-4396-B134-B9EACA07E0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8" name="Sous-titre 1">
            <a:extLst>
              <a:ext uri="{FF2B5EF4-FFF2-40B4-BE49-F238E27FC236}">
                <a16:creationId xmlns:a16="http://schemas.microsoft.com/office/drawing/2014/main" id="{5F2D0672-1C28-4E08-9065-38526E064BCB}"/>
              </a:ext>
            </a:extLst>
          </p:cNvPr>
          <p:cNvSpPr txBox="1">
            <a:spLocks/>
          </p:cNvSpPr>
          <p:nvPr/>
        </p:nvSpPr>
        <p:spPr>
          <a:xfrm>
            <a:off x="9658002" y="5725885"/>
            <a:ext cx="2533998" cy="1034142"/>
          </a:xfrm>
          <a:prstGeom prst="rect">
            <a:avLst/>
          </a:prstGeom>
          <a:solidFill>
            <a:schemeClr val="bg1"/>
          </a:solidFill>
        </p:spPr>
        <p:txBody>
          <a:bodyPr vert="horz" lIns="91440" tIns="45720" rIns="91440" bIns="45720" rtlCol="0" anchor="ctr">
            <a:no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b="1" kern="1200" baseline="0">
                <a:solidFill>
                  <a:schemeClr val="tx1">
                    <a:lumMod val="65000"/>
                    <a:lumOff val="35000"/>
                  </a:schemeClr>
                </a:solidFill>
                <a:latin typeface="+mn-lt"/>
                <a:ea typeface="+mn-ea"/>
                <a:cs typeface="+mn-cs"/>
              </a:defRPr>
            </a:lvl1pPr>
            <a:lvl2pPr marL="457200" marR="0" indent="0" algn="ct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2pPr>
            <a:lvl3pPr marL="914400" marR="0" indent="0" algn="ctr"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None/>
              <a:tabLst/>
              <a:defRPr sz="1800" kern="1200">
                <a:solidFill>
                  <a:schemeClr val="tx1">
                    <a:lumMod val="75000"/>
                    <a:lumOff val="25000"/>
                  </a:schemeClr>
                </a:solidFill>
                <a:latin typeface="+mn-lt"/>
                <a:ea typeface="+mn-ea"/>
                <a:cs typeface="+mn-cs"/>
              </a:defRPr>
            </a:lvl3pPr>
            <a:lvl4pPr marL="1371600" marR="0" indent="0" algn="ct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600" kern="1200">
                <a:solidFill>
                  <a:schemeClr val="tx1">
                    <a:lumMod val="75000"/>
                    <a:lumOff val="25000"/>
                  </a:schemeClr>
                </a:solidFill>
                <a:latin typeface="+mn-lt"/>
                <a:ea typeface="+mn-ea"/>
                <a:cs typeface="+mn-cs"/>
              </a:defRPr>
            </a:lvl4pPr>
            <a:lvl5pPr marL="1828800" marR="0" indent="0" algn="ct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6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fr-FR" dirty="0">
                <a:solidFill>
                  <a:schemeClr val="tx1">
                    <a:lumMod val="75000"/>
                    <a:lumOff val="25000"/>
                  </a:schemeClr>
                </a:solidFill>
              </a:rPr>
              <a:t>Heure du Jeudi</a:t>
            </a:r>
          </a:p>
          <a:p>
            <a:r>
              <a:rPr lang="fr-FR" dirty="0">
                <a:solidFill>
                  <a:schemeClr val="tx1">
                    <a:lumMod val="75000"/>
                    <a:lumOff val="25000"/>
                  </a:schemeClr>
                </a:solidFill>
              </a:rPr>
              <a:t>29 septembre 2022</a:t>
            </a:r>
          </a:p>
        </p:txBody>
      </p:sp>
      <p:sp>
        <p:nvSpPr>
          <p:cNvPr id="19" name="Titre 3">
            <a:extLst>
              <a:ext uri="{FF2B5EF4-FFF2-40B4-BE49-F238E27FC236}">
                <a16:creationId xmlns:a16="http://schemas.microsoft.com/office/drawing/2014/main" id="{3510BCE1-0794-49CD-B436-EC3D04FECB5E}"/>
              </a:ext>
            </a:extLst>
          </p:cNvPr>
          <p:cNvSpPr txBox="1">
            <a:spLocks/>
          </p:cNvSpPr>
          <p:nvPr/>
        </p:nvSpPr>
        <p:spPr>
          <a:xfrm>
            <a:off x="0" y="5725885"/>
            <a:ext cx="6159022" cy="1034142"/>
          </a:xfrm>
          <a:prstGeom prst="rect">
            <a:avLst/>
          </a:prstGeom>
          <a:solidFill>
            <a:schemeClr val="bg1">
              <a:lumMod val="95000"/>
            </a:schemeClr>
          </a:solidFill>
          <a:ln>
            <a:noFill/>
          </a:ln>
        </p:spPr>
        <p:txBody>
          <a:bodyPr vert="horz" lIns="91440" tIns="45720" rIns="91440" bIns="45720" rtlCol="0" anchor="t">
            <a:normAutofit fontScale="92500"/>
          </a:bodyPr>
          <a:lstStyle>
            <a:lvl1pPr algn="l" defTabSz="914400" rtl="0" eaLnBrk="1" latinLnBrk="0" hangingPunct="1">
              <a:lnSpc>
                <a:spcPct val="90000"/>
              </a:lnSpc>
              <a:spcBef>
                <a:spcPct val="0"/>
              </a:spcBef>
              <a:buNone/>
              <a:defRPr sz="4800" b="1" kern="1200" baseline="0">
                <a:solidFill>
                  <a:schemeClr val="tx1">
                    <a:lumMod val="75000"/>
                    <a:lumOff val="25000"/>
                  </a:schemeClr>
                </a:solidFill>
                <a:latin typeface="Montserrat Black" panose="00000A00000000000000" pitchFamily="2" charset="0"/>
                <a:ea typeface="+mj-ea"/>
                <a:cs typeface="Arial" panose="020B0604020202020204" pitchFamily="34" charset="0"/>
              </a:defRPr>
            </a:lvl1pPr>
          </a:lstStyle>
          <a:p>
            <a:pPr>
              <a:lnSpc>
                <a:spcPct val="150000"/>
              </a:lnSpc>
              <a:spcBef>
                <a:spcPts val="1200"/>
              </a:spcBef>
              <a:spcAft>
                <a:spcPts val="1200"/>
              </a:spcAft>
            </a:pPr>
            <a:r>
              <a:rPr lang="fr-FR" sz="4000" dirty="0"/>
              <a:t>La rentrée de l’Epargne</a:t>
            </a:r>
          </a:p>
        </p:txBody>
      </p:sp>
    </p:spTree>
    <p:extLst>
      <p:ext uri="{BB962C8B-B14F-4D97-AF65-F5344CB8AC3E}">
        <p14:creationId xmlns:p14="http://schemas.microsoft.com/office/powerpoint/2010/main" val="34389211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Close up smiley people posing together">
            <a:extLst>
              <a:ext uri="{FF2B5EF4-FFF2-40B4-BE49-F238E27FC236}">
                <a16:creationId xmlns:a16="http://schemas.microsoft.com/office/drawing/2014/main" id="{1D06A120-CF23-47CF-9495-6242AAB82A57}"/>
              </a:ext>
            </a:extLst>
          </p:cNvPr>
          <p:cNvPicPr>
            <a:picLocks noChangeAspect="1" noChangeArrowheads="1"/>
          </p:cNvPicPr>
          <p:nvPr/>
        </p:nvPicPr>
        <p:blipFill>
          <a:blip r:embed="rId2">
            <a:alphaModFix amt="20000"/>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Espace réservé du texte 1"/>
          <p:cNvSpPr>
            <a:spLocks noGrp="1"/>
          </p:cNvSpPr>
          <p:nvPr>
            <p:ph type="body" sz="quarter" idx="13"/>
          </p:nvPr>
        </p:nvSpPr>
        <p:spPr>
          <a:xfrm>
            <a:off x="4694124" y="1484313"/>
            <a:ext cx="7272999" cy="4660900"/>
          </a:xfrm>
          <a:solidFill>
            <a:schemeClr val="bg1">
              <a:lumMod val="95000"/>
            </a:schemeClr>
          </a:solidFill>
        </p:spPr>
        <p:txBody>
          <a:bodyPr anchor="ctr">
            <a:normAutofit/>
          </a:bodyPr>
          <a:lstStyle/>
          <a:p>
            <a:r>
              <a:rPr lang="fr-FR" dirty="0">
                <a:latin typeface="Arial" panose="020B0604020202020204" pitchFamily="34" charset="0"/>
                <a:cs typeface="Arial" panose="020B0604020202020204" pitchFamily="34" charset="0"/>
              </a:rPr>
              <a:t>Contexte et enjeux</a:t>
            </a:r>
          </a:p>
          <a:p>
            <a:endParaRPr lang="fr-FR" dirty="0">
              <a:latin typeface="Arial" panose="020B0604020202020204" pitchFamily="34" charset="0"/>
              <a:cs typeface="Arial" panose="020B0604020202020204" pitchFamily="34" charset="0"/>
            </a:endParaRPr>
          </a:p>
          <a:p>
            <a:r>
              <a:rPr lang="fr-FR" dirty="0">
                <a:latin typeface="Arial" panose="020B0604020202020204" pitchFamily="34" charset="0"/>
                <a:cs typeface="Arial" panose="020B0604020202020204" pitchFamily="34" charset="0"/>
              </a:rPr>
              <a:t>Approche globale</a:t>
            </a:r>
          </a:p>
          <a:p>
            <a:endParaRPr lang="fr-FR" dirty="0">
              <a:latin typeface="Arial" panose="020B0604020202020204" pitchFamily="34" charset="0"/>
              <a:cs typeface="Arial" panose="020B0604020202020204" pitchFamily="34" charset="0"/>
            </a:endParaRPr>
          </a:p>
          <a:p>
            <a:r>
              <a:rPr lang="fr-FR" dirty="0">
                <a:latin typeface="Arial" panose="020B0604020202020204" pitchFamily="34" charset="0"/>
                <a:cs typeface="Arial" panose="020B0604020202020204" pitchFamily="34" charset="0"/>
              </a:rPr>
              <a:t>Accroches et exemples de situations clients</a:t>
            </a:r>
          </a:p>
          <a:p>
            <a:endParaRPr lang="fr-FR" dirty="0">
              <a:latin typeface="Arial" panose="020B0604020202020204" pitchFamily="34" charset="0"/>
              <a:cs typeface="Arial" panose="020B0604020202020204" pitchFamily="34" charset="0"/>
            </a:endParaRPr>
          </a:p>
          <a:p>
            <a:r>
              <a:rPr lang="fr-FR" dirty="0">
                <a:latin typeface="Arial" panose="020B0604020202020204" pitchFamily="34" charset="0"/>
                <a:cs typeface="Arial" panose="020B0604020202020204" pitchFamily="34" charset="0"/>
              </a:rPr>
              <a:t>Nos solutions d’épargne</a:t>
            </a:r>
          </a:p>
          <a:p>
            <a:endParaRPr lang="fr-FR" dirty="0">
              <a:latin typeface="Arial" panose="020B0604020202020204" pitchFamily="34" charset="0"/>
              <a:cs typeface="Arial" panose="020B0604020202020204" pitchFamily="34" charset="0"/>
            </a:endParaRPr>
          </a:p>
          <a:p>
            <a:r>
              <a:rPr lang="fr-FR" dirty="0">
                <a:latin typeface="Arial" panose="020B0604020202020204" pitchFamily="34" charset="0"/>
                <a:cs typeface="Arial" panose="020B0604020202020204" pitchFamily="34" charset="0"/>
              </a:rPr>
              <a:t>Zoom PEL et Quadreto</a:t>
            </a:r>
          </a:p>
          <a:p>
            <a:endParaRPr lang="fr-FR" dirty="0">
              <a:latin typeface="Arial" panose="020B0604020202020204" pitchFamily="34" charset="0"/>
              <a:cs typeface="Arial" panose="020B0604020202020204" pitchFamily="34" charset="0"/>
            </a:endParaRPr>
          </a:p>
          <a:p>
            <a:r>
              <a:rPr lang="fr-FR" dirty="0">
                <a:latin typeface="Arial" panose="020B0604020202020204" pitchFamily="34" charset="0"/>
                <a:cs typeface="Arial" panose="020B0604020202020204" pitchFamily="34" charset="0"/>
              </a:rPr>
              <a:t>Où trouver l’information ?</a:t>
            </a:r>
          </a:p>
        </p:txBody>
      </p:sp>
      <p:sp>
        <p:nvSpPr>
          <p:cNvPr id="3" name="Espace réservé du texte 2"/>
          <p:cNvSpPr>
            <a:spLocks noGrp="1"/>
          </p:cNvSpPr>
          <p:nvPr>
            <p:ph type="body" sz="quarter" idx="4294967295"/>
          </p:nvPr>
        </p:nvSpPr>
        <p:spPr>
          <a:xfrm>
            <a:off x="6338888" y="96838"/>
            <a:ext cx="5853112" cy="339725"/>
          </a:xfrm>
        </p:spPr>
        <p:txBody>
          <a:bodyPr>
            <a:normAutofit fontScale="92500" lnSpcReduction="20000"/>
          </a:bodyPr>
          <a:lstStyle/>
          <a:p>
            <a:r>
              <a:rPr lang="fr-FR" dirty="0"/>
              <a:t> </a:t>
            </a:r>
          </a:p>
        </p:txBody>
      </p:sp>
    </p:spTree>
    <p:extLst>
      <p:ext uri="{BB962C8B-B14F-4D97-AF65-F5344CB8AC3E}">
        <p14:creationId xmlns:p14="http://schemas.microsoft.com/office/powerpoint/2010/main" val="30722971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Close up smiley people posing together">
            <a:extLst>
              <a:ext uri="{FF2B5EF4-FFF2-40B4-BE49-F238E27FC236}">
                <a16:creationId xmlns:a16="http://schemas.microsoft.com/office/drawing/2014/main" id="{63B6C59C-5B1A-4810-B91A-472C74E37B02}"/>
              </a:ext>
            </a:extLst>
          </p:cNvPr>
          <p:cNvPicPr>
            <a:picLocks noChangeAspect="1" noChangeArrowheads="1"/>
          </p:cNvPicPr>
          <p:nvPr/>
        </p:nvPicPr>
        <p:blipFill>
          <a:blip r:embed="rId2">
            <a:alphaModFix amt="20000"/>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Espace réservé du texte 1"/>
          <p:cNvSpPr>
            <a:spLocks noGrp="1"/>
          </p:cNvSpPr>
          <p:nvPr>
            <p:ph type="body" sz="quarter" idx="13"/>
          </p:nvPr>
        </p:nvSpPr>
        <p:spPr>
          <a:xfrm>
            <a:off x="162949" y="4288971"/>
            <a:ext cx="2558480" cy="2453954"/>
          </a:xfrm>
        </p:spPr>
        <p:txBody>
          <a:bodyPr/>
          <a:lstStyle/>
          <a:p>
            <a:r>
              <a:rPr lang="fr-FR" sz="16700" dirty="0"/>
              <a:t>01</a:t>
            </a:r>
          </a:p>
        </p:txBody>
      </p:sp>
      <p:sp>
        <p:nvSpPr>
          <p:cNvPr id="7" name="Espace réservé du texte 2">
            <a:extLst>
              <a:ext uri="{FF2B5EF4-FFF2-40B4-BE49-F238E27FC236}">
                <a16:creationId xmlns:a16="http://schemas.microsoft.com/office/drawing/2014/main" id="{02ED9201-DB47-46B2-B2D6-4CF2714F5513}"/>
              </a:ext>
            </a:extLst>
          </p:cNvPr>
          <p:cNvSpPr>
            <a:spLocks noGrp="1"/>
          </p:cNvSpPr>
          <p:nvPr>
            <p:ph type="body" sz="quarter" idx="14"/>
          </p:nvPr>
        </p:nvSpPr>
        <p:spPr>
          <a:xfrm>
            <a:off x="5834743" y="1098550"/>
            <a:ext cx="6194308" cy="4660900"/>
          </a:xfrm>
          <a:solidFill>
            <a:schemeClr val="bg1">
              <a:lumMod val="95000"/>
            </a:schemeClr>
          </a:solidFill>
        </p:spPr>
        <p:txBody>
          <a:bodyPr anchor="ctr">
            <a:normAutofit/>
          </a:bodyPr>
          <a:lstStyle/>
          <a:p>
            <a:r>
              <a:rPr lang="fr-FR" b="1" dirty="0">
                <a:latin typeface="Arial" panose="020B0604020202020204" pitchFamily="34" charset="0"/>
                <a:cs typeface="Arial" panose="020B0604020202020204" pitchFamily="34" charset="0"/>
              </a:rPr>
              <a:t>Contexte et enjeux</a:t>
            </a:r>
          </a:p>
          <a:p>
            <a:endParaRPr lang="fr-FR" dirty="0">
              <a:latin typeface="Arial" panose="020B0604020202020204" pitchFamily="34" charset="0"/>
              <a:cs typeface="Arial" panose="020B0604020202020204" pitchFamily="34" charset="0"/>
            </a:endParaRPr>
          </a:p>
          <a:p>
            <a:r>
              <a:rPr lang="fr-FR" dirty="0">
                <a:latin typeface="Arial" panose="020B0604020202020204" pitchFamily="34" charset="0"/>
                <a:cs typeface="Arial" panose="020B0604020202020204" pitchFamily="34" charset="0"/>
              </a:rPr>
              <a:t>Approche globale</a:t>
            </a:r>
          </a:p>
          <a:p>
            <a:endParaRPr lang="fr-FR" dirty="0">
              <a:latin typeface="Arial" panose="020B0604020202020204" pitchFamily="34" charset="0"/>
              <a:cs typeface="Arial" panose="020B0604020202020204" pitchFamily="34" charset="0"/>
            </a:endParaRPr>
          </a:p>
          <a:p>
            <a:r>
              <a:rPr lang="fr-FR" dirty="0">
                <a:latin typeface="Arial" panose="020B0604020202020204" pitchFamily="34" charset="0"/>
                <a:cs typeface="Arial" panose="020B0604020202020204" pitchFamily="34" charset="0"/>
              </a:rPr>
              <a:t>Accroches et exemples de situations clients</a:t>
            </a:r>
          </a:p>
          <a:p>
            <a:endParaRPr lang="fr-FR" dirty="0">
              <a:latin typeface="Arial" panose="020B0604020202020204" pitchFamily="34" charset="0"/>
              <a:cs typeface="Arial" panose="020B0604020202020204" pitchFamily="34" charset="0"/>
            </a:endParaRPr>
          </a:p>
          <a:p>
            <a:r>
              <a:rPr lang="fr-FR" dirty="0">
                <a:latin typeface="Arial" panose="020B0604020202020204" pitchFamily="34" charset="0"/>
                <a:cs typeface="Arial" panose="020B0604020202020204" pitchFamily="34" charset="0"/>
              </a:rPr>
              <a:t>Nos solutions d’épargne</a:t>
            </a:r>
          </a:p>
          <a:p>
            <a:endParaRPr lang="fr-FR" dirty="0">
              <a:latin typeface="Arial" panose="020B0604020202020204" pitchFamily="34" charset="0"/>
              <a:cs typeface="Arial" panose="020B0604020202020204" pitchFamily="34" charset="0"/>
            </a:endParaRPr>
          </a:p>
          <a:p>
            <a:r>
              <a:rPr lang="fr-FR" dirty="0">
                <a:latin typeface="Arial" panose="020B0604020202020204" pitchFamily="34" charset="0"/>
                <a:cs typeface="Arial" panose="020B0604020202020204" pitchFamily="34" charset="0"/>
              </a:rPr>
              <a:t>Zoom PEL et Quadreto</a:t>
            </a:r>
          </a:p>
          <a:p>
            <a:endParaRPr lang="fr-FR" dirty="0">
              <a:latin typeface="Arial" panose="020B0604020202020204" pitchFamily="34" charset="0"/>
              <a:cs typeface="Arial" panose="020B0604020202020204" pitchFamily="34" charset="0"/>
            </a:endParaRPr>
          </a:p>
          <a:p>
            <a:r>
              <a:rPr lang="fr-FR" dirty="0">
                <a:latin typeface="Arial" panose="020B0604020202020204" pitchFamily="34" charset="0"/>
                <a:cs typeface="Arial" panose="020B0604020202020204" pitchFamily="34" charset="0"/>
              </a:rPr>
              <a:t>Où trouver l’information ?</a:t>
            </a:r>
          </a:p>
        </p:txBody>
      </p:sp>
    </p:spTree>
    <p:extLst>
      <p:ext uri="{BB962C8B-B14F-4D97-AF65-F5344CB8AC3E}">
        <p14:creationId xmlns:p14="http://schemas.microsoft.com/office/powerpoint/2010/main" val="24207525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5678BCF-733D-4B8B-9AF7-C514FF6608FA}"/>
              </a:ext>
            </a:extLst>
          </p:cNvPr>
          <p:cNvSpPr/>
          <p:nvPr/>
        </p:nvSpPr>
        <p:spPr>
          <a:xfrm>
            <a:off x="695324" y="5326098"/>
            <a:ext cx="11249627" cy="108728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texte 2"/>
          <p:cNvSpPr>
            <a:spLocks noGrp="1"/>
          </p:cNvSpPr>
          <p:nvPr>
            <p:ph type="body" sz="quarter" idx="12"/>
          </p:nvPr>
        </p:nvSpPr>
        <p:spPr/>
        <p:txBody>
          <a:bodyPr>
            <a:normAutofit/>
          </a:bodyPr>
          <a:lstStyle/>
          <a:p>
            <a:r>
              <a:rPr lang="fr-FR" dirty="0"/>
              <a:t>Le contexte économique actuel est source d’opportunités pour accompagner vos clients </a:t>
            </a:r>
          </a:p>
        </p:txBody>
      </p:sp>
      <p:sp>
        <p:nvSpPr>
          <p:cNvPr id="4" name="Espace réservé du texte 13">
            <a:extLst>
              <a:ext uri="{FF2B5EF4-FFF2-40B4-BE49-F238E27FC236}">
                <a16:creationId xmlns:a16="http://schemas.microsoft.com/office/drawing/2014/main" id="{5AF82E0C-7DB3-45C0-B3E4-9018DA967521}"/>
              </a:ext>
            </a:extLst>
          </p:cNvPr>
          <p:cNvSpPr>
            <a:spLocks noGrp="1"/>
          </p:cNvSpPr>
          <p:nvPr>
            <p:ph type="body" sz="quarter" idx="14"/>
          </p:nvPr>
        </p:nvSpPr>
        <p:spPr>
          <a:xfrm>
            <a:off x="4376057" y="137054"/>
            <a:ext cx="7300006" cy="231246"/>
          </a:xfrm>
        </p:spPr>
        <p:txBody>
          <a:bodyPr/>
          <a:lstStyle/>
          <a:p>
            <a:r>
              <a:rPr lang="fr-FR" dirty="0">
                <a:latin typeface="Arial" panose="020B0604020202020204" pitchFamily="34" charset="0"/>
                <a:cs typeface="Arial" panose="020B0604020202020204" pitchFamily="34" charset="0"/>
              </a:rPr>
              <a:t>Contexte et enjeux</a:t>
            </a:r>
          </a:p>
          <a:p>
            <a:endParaRPr lang="fr-FR" dirty="0">
              <a:latin typeface="Arial" panose="020B0604020202020204" pitchFamily="34" charset="0"/>
              <a:cs typeface="Arial" panose="020B0604020202020204" pitchFamily="34" charset="0"/>
            </a:endParaRPr>
          </a:p>
        </p:txBody>
      </p:sp>
      <p:sp>
        <p:nvSpPr>
          <p:cNvPr id="13" name="Rectangle 12">
            <a:extLst>
              <a:ext uri="{FF2B5EF4-FFF2-40B4-BE49-F238E27FC236}">
                <a16:creationId xmlns:a16="http://schemas.microsoft.com/office/drawing/2014/main" id="{3F27D165-D95A-47A5-91C5-69E93A9BC636}"/>
              </a:ext>
            </a:extLst>
          </p:cNvPr>
          <p:cNvSpPr/>
          <p:nvPr/>
        </p:nvSpPr>
        <p:spPr>
          <a:xfrm>
            <a:off x="695324" y="3468511"/>
            <a:ext cx="3377717" cy="7633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
              <a:lnSpc>
                <a:spcPct val="150000"/>
              </a:lnSpc>
            </a:pPr>
            <a:r>
              <a:rPr lang="fr-FR" sz="1100" b="1" dirty="0">
                <a:solidFill>
                  <a:schemeClr val="tx1">
                    <a:lumMod val="75000"/>
                    <a:lumOff val="25000"/>
                  </a:schemeClr>
                </a:solidFill>
              </a:rPr>
              <a:t>Les incertitudes </a:t>
            </a:r>
            <a:r>
              <a:rPr lang="fr-FR" sz="1100" dirty="0">
                <a:solidFill>
                  <a:schemeClr val="tx1">
                    <a:lumMod val="75000"/>
                    <a:lumOff val="25000"/>
                  </a:schemeClr>
                </a:solidFill>
              </a:rPr>
              <a:t>sur l’économie et le pouvoir d’achat </a:t>
            </a:r>
            <a:r>
              <a:rPr lang="fr-FR" sz="1100" b="1" dirty="0">
                <a:solidFill>
                  <a:schemeClr val="tx1">
                    <a:lumMod val="75000"/>
                    <a:lumOff val="25000"/>
                  </a:schemeClr>
                </a:solidFill>
              </a:rPr>
              <a:t>encouragent les comportements d’épargne.</a:t>
            </a:r>
          </a:p>
        </p:txBody>
      </p:sp>
      <p:sp>
        <p:nvSpPr>
          <p:cNvPr id="14" name="Rectangle 13">
            <a:extLst>
              <a:ext uri="{FF2B5EF4-FFF2-40B4-BE49-F238E27FC236}">
                <a16:creationId xmlns:a16="http://schemas.microsoft.com/office/drawing/2014/main" id="{8BCE98D9-9E4D-4E9B-B59E-BDC9E0C8C0B0}"/>
              </a:ext>
            </a:extLst>
          </p:cNvPr>
          <p:cNvSpPr/>
          <p:nvPr/>
        </p:nvSpPr>
        <p:spPr>
          <a:xfrm>
            <a:off x="4485373" y="3327247"/>
            <a:ext cx="3561348" cy="1296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
              <a:lnSpc>
                <a:spcPct val="150000"/>
              </a:lnSpc>
            </a:pPr>
            <a:r>
              <a:rPr lang="fr-FR" sz="1100" b="0" u="none" strike="noStrike" dirty="0">
                <a:solidFill>
                  <a:schemeClr val="tx1">
                    <a:lumMod val="75000"/>
                    <a:lumOff val="25000"/>
                  </a:schemeClr>
                </a:solidFill>
                <a:effectLst/>
              </a:rPr>
              <a:t>La hausse des taux de l’épargne règlementée peut inciter les épargnants à </a:t>
            </a:r>
            <a:r>
              <a:rPr lang="fr-FR" sz="1100" b="1" u="none" strike="noStrike" dirty="0">
                <a:solidFill>
                  <a:schemeClr val="tx1">
                    <a:lumMod val="75000"/>
                    <a:lumOff val="25000"/>
                  </a:schemeClr>
                </a:solidFill>
                <a:effectLst/>
              </a:rPr>
              <a:t>puiser sur leur Dépôt </a:t>
            </a:r>
            <a:r>
              <a:rPr lang="fr-FR" sz="1100" b="1" dirty="0">
                <a:solidFill>
                  <a:schemeClr val="tx1">
                    <a:lumMod val="75000"/>
                    <a:lumOff val="25000"/>
                  </a:schemeClr>
                </a:solidFill>
              </a:rPr>
              <a:t>A Vue (D</a:t>
            </a:r>
            <a:r>
              <a:rPr lang="fr-FR" sz="1100" b="1" u="none" strike="noStrike" dirty="0">
                <a:solidFill>
                  <a:schemeClr val="tx1">
                    <a:lumMod val="75000"/>
                    <a:lumOff val="25000"/>
                  </a:schemeClr>
                </a:solidFill>
                <a:effectLst/>
              </a:rPr>
              <a:t>AV), et à s’interroger sur la rentabilité des   fonds € en assurance-vie.</a:t>
            </a:r>
            <a:endParaRPr lang="fr-FR" sz="1100" b="0" u="none" strike="noStrike" dirty="0">
              <a:solidFill>
                <a:schemeClr val="tx1">
                  <a:lumMod val="75000"/>
                  <a:lumOff val="25000"/>
                </a:schemeClr>
              </a:solidFill>
              <a:effectLst/>
            </a:endParaRPr>
          </a:p>
        </p:txBody>
      </p:sp>
      <p:sp>
        <p:nvSpPr>
          <p:cNvPr id="15" name="Rectangle 14">
            <a:extLst>
              <a:ext uri="{FF2B5EF4-FFF2-40B4-BE49-F238E27FC236}">
                <a16:creationId xmlns:a16="http://schemas.microsoft.com/office/drawing/2014/main" id="{7894ACA7-5843-49A7-832C-6E45C2DA164F}"/>
              </a:ext>
            </a:extLst>
          </p:cNvPr>
          <p:cNvSpPr/>
          <p:nvPr/>
        </p:nvSpPr>
        <p:spPr>
          <a:xfrm>
            <a:off x="8354729" y="3317622"/>
            <a:ext cx="3561348" cy="1296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
            <a:r>
              <a:rPr lang="fr-FR" sz="1100" b="1" dirty="0">
                <a:solidFill>
                  <a:schemeClr val="tx1">
                    <a:lumMod val="75000"/>
                    <a:lumOff val="25000"/>
                  </a:schemeClr>
                </a:solidFill>
              </a:rPr>
              <a:t>L</a:t>
            </a:r>
            <a:r>
              <a:rPr lang="fr-FR" sz="1100" b="1" u="none" strike="noStrike" dirty="0">
                <a:solidFill>
                  <a:schemeClr val="tx1">
                    <a:lumMod val="75000"/>
                    <a:lumOff val="25000"/>
                  </a:schemeClr>
                </a:solidFill>
                <a:effectLst/>
              </a:rPr>
              <a:t>es besoins long terme</a:t>
            </a:r>
            <a:r>
              <a:rPr lang="fr-FR" sz="1100" b="0" u="none" strike="noStrike" dirty="0">
                <a:solidFill>
                  <a:schemeClr val="tx1">
                    <a:lumMod val="75000"/>
                    <a:lumOff val="25000"/>
                  </a:schemeClr>
                </a:solidFill>
                <a:effectLst/>
              </a:rPr>
              <a:t> des épargnants restent      les mêmes</a:t>
            </a:r>
            <a:r>
              <a:rPr lang="fr-FR" sz="1100" dirty="0">
                <a:solidFill>
                  <a:schemeClr val="tx1">
                    <a:lumMod val="75000"/>
                    <a:lumOff val="25000"/>
                  </a:schemeClr>
                </a:solidFill>
              </a:rPr>
              <a:t> :</a:t>
            </a:r>
            <a:endParaRPr lang="fr-FR" sz="1100" b="0" u="none" strike="noStrike" dirty="0">
              <a:solidFill>
                <a:schemeClr val="tx1">
                  <a:lumMod val="75000"/>
                  <a:lumOff val="25000"/>
                </a:schemeClr>
              </a:solidFill>
              <a:effectLst/>
            </a:endParaRPr>
          </a:p>
          <a:p>
            <a:pPr marL="269875" lvl="1" indent="-182563" algn="ctr" fontAlgn="b">
              <a:spcAft>
                <a:spcPts val="200"/>
              </a:spcAft>
              <a:buFont typeface="Wingdings" panose="05000000000000000000" pitchFamily="2" charset="2"/>
              <a:buChar char="§"/>
            </a:pPr>
            <a:r>
              <a:rPr lang="fr-FR" sz="1100" b="0" u="none" strike="noStrike" dirty="0">
                <a:solidFill>
                  <a:schemeClr val="tx1">
                    <a:lumMod val="75000"/>
                    <a:lumOff val="25000"/>
                  </a:schemeClr>
                </a:solidFill>
                <a:effectLst/>
              </a:rPr>
              <a:t>Préparer la </a:t>
            </a:r>
            <a:r>
              <a:rPr lang="fr-FR" sz="1100" b="1" u="none" strike="noStrike" dirty="0">
                <a:solidFill>
                  <a:schemeClr val="tx1">
                    <a:lumMod val="75000"/>
                    <a:lumOff val="25000"/>
                  </a:schemeClr>
                </a:solidFill>
                <a:effectLst/>
              </a:rPr>
              <a:t>retraite</a:t>
            </a:r>
            <a:endParaRPr lang="fr-FR" sz="1100" dirty="0">
              <a:solidFill>
                <a:schemeClr val="tx1">
                  <a:lumMod val="75000"/>
                  <a:lumOff val="25000"/>
                </a:schemeClr>
              </a:solidFill>
            </a:endParaRPr>
          </a:p>
          <a:p>
            <a:pPr marL="269875" lvl="1" indent="-182563" algn="ctr" fontAlgn="b">
              <a:spcAft>
                <a:spcPts val="200"/>
              </a:spcAft>
              <a:buFont typeface="Wingdings" panose="05000000000000000000" pitchFamily="2" charset="2"/>
              <a:buChar char="§"/>
            </a:pPr>
            <a:r>
              <a:rPr lang="fr-FR" sz="1100" b="0" u="none" strike="noStrike" dirty="0">
                <a:solidFill>
                  <a:schemeClr val="tx1">
                    <a:lumMod val="75000"/>
                    <a:lumOff val="25000"/>
                  </a:schemeClr>
                </a:solidFill>
                <a:effectLst/>
              </a:rPr>
              <a:t>Avoir </a:t>
            </a:r>
            <a:r>
              <a:rPr lang="fr-FR" sz="1100" dirty="0">
                <a:solidFill>
                  <a:schemeClr val="tx1">
                    <a:lumMod val="75000"/>
                    <a:lumOff val="25000"/>
                  </a:schemeClr>
                </a:solidFill>
              </a:rPr>
              <a:t>u</a:t>
            </a:r>
            <a:r>
              <a:rPr lang="fr-FR" sz="1100" b="0" u="none" strike="noStrike" dirty="0">
                <a:solidFill>
                  <a:schemeClr val="tx1">
                    <a:lumMod val="75000"/>
                    <a:lumOff val="25000"/>
                  </a:schemeClr>
                </a:solidFill>
                <a:effectLst/>
              </a:rPr>
              <a:t>ne </a:t>
            </a:r>
            <a:r>
              <a:rPr lang="fr-FR" sz="1100" b="1" dirty="0">
                <a:solidFill>
                  <a:schemeClr val="tx1">
                    <a:lumMod val="75000"/>
                    <a:lumOff val="25000"/>
                  </a:schemeClr>
                </a:solidFill>
              </a:rPr>
              <a:t>épargne</a:t>
            </a:r>
            <a:r>
              <a:rPr lang="fr-FR" sz="1100" b="0" u="none" strike="noStrike" dirty="0">
                <a:solidFill>
                  <a:schemeClr val="tx1">
                    <a:lumMod val="75000"/>
                    <a:lumOff val="25000"/>
                  </a:schemeClr>
                </a:solidFill>
                <a:effectLst/>
              </a:rPr>
              <a:t> </a:t>
            </a:r>
            <a:r>
              <a:rPr lang="fr-FR" sz="1100" b="1" u="none" strike="noStrike" dirty="0">
                <a:solidFill>
                  <a:schemeClr val="tx1">
                    <a:lumMod val="75000"/>
                    <a:lumOff val="25000"/>
                  </a:schemeClr>
                </a:solidFill>
                <a:effectLst/>
              </a:rPr>
              <a:t>porteuse de sens</a:t>
            </a:r>
            <a:endParaRPr lang="fr-FR" sz="1100" b="0" u="none" strike="noStrike" dirty="0">
              <a:solidFill>
                <a:schemeClr val="tx1">
                  <a:lumMod val="75000"/>
                  <a:lumOff val="25000"/>
                </a:schemeClr>
              </a:solidFill>
              <a:effectLst/>
            </a:endParaRPr>
          </a:p>
          <a:p>
            <a:pPr marL="269875" lvl="1" indent="-182563" algn="ctr" fontAlgn="b">
              <a:spcAft>
                <a:spcPts val="200"/>
              </a:spcAft>
              <a:buFont typeface="Wingdings" panose="05000000000000000000" pitchFamily="2" charset="2"/>
              <a:buChar char="§"/>
            </a:pPr>
            <a:r>
              <a:rPr lang="fr-FR" sz="1100" b="0" u="none" strike="noStrike" dirty="0">
                <a:solidFill>
                  <a:schemeClr val="tx1">
                    <a:lumMod val="75000"/>
                    <a:lumOff val="25000"/>
                  </a:schemeClr>
                </a:solidFill>
                <a:effectLst/>
              </a:rPr>
              <a:t>Prévenir la </a:t>
            </a:r>
            <a:r>
              <a:rPr lang="fr-FR" sz="1100" b="1" dirty="0">
                <a:solidFill>
                  <a:schemeClr val="tx1">
                    <a:lumMod val="75000"/>
                    <a:lumOff val="25000"/>
                  </a:schemeClr>
                </a:solidFill>
              </a:rPr>
              <a:t>dépendance</a:t>
            </a:r>
          </a:p>
        </p:txBody>
      </p:sp>
      <p:sp>
        <p:nvSpPr>
          <p:cNvPr id="16" name="Rectangle 15">
            <a:hlinkClick r:id="" action="ppaction://noaction"/>
            <a:extLst>
              <a:ext uri="{FF2B5EF4-FFF2-40B4-BE49-F238E27FC236}">
                <a16:creationId xmlns:a16="http://schemas.microsoft.com/office/drawing/2014/main" id="{21C43656-977E-4C95-B063-71395A0581A1}"/>
              </a:ext>
            </a:extLst>
          </p:cNvPr>
          <p:cNvSpPr/>
          <p:nvPr/>
        </p:nvSpPr>
        <p:spPr>
          <a:xfrm>
            <a:off x="1039527" y="2491823"/>
            <a:ext cx="3033515" cy="576000"/>
          </a:xfrm>
          <a:prstGeom prst="rect">
            <a:avLst/>
          </a:prstGeom>
          <a:solidFill>
            <a:srgbClr val="DB4B4B">
              <a:alpha val="37000"/>
            </a:srgbClr>
          </a:solidFill>
          <a:ln w="12700" cap="flat" cmpd="sng" algn="ctr">
            <a:noFill/>
            <a:prstDash val="solid"/>
            <a:miter lim="800000"/>
          </a:ln>
          <a:effectLst/>
        </p:spPr>
        <p:txBody>
          <a:bodyPr lIns="72000" tIns="0" rIns="72000" bIns="0" rtlCol="0" anchor="ctr"/>
          <a:lstStyle/>
          <a:p>
            <a:pPr algn="r" defTabSz="1219170">
              <a:defRPr/>
            </a:pPr>
            <a:endParaRPr lang="fr-FR" sz="1000" b="1" dirty="0">
              <a:solidFill>
                <a:srgbClr val="DB4B4B"/>
              </a:solidFill>
              <a:latin typeface="+mj-lt"/>
            </a:endParaRPr>
          </a:p>
        </p:txBody>
      </p:sp>
      <p:sp>
        <p:nvSpPr>
          <p:cNvPr id="17" name="Rectangle 16">
            <a:hlinkClick r:id="" action="ppaction://noaction"/>
            <a:extLst>
              <a:ext uri="{FF2B5EF4-FFF2-40B4-BE49-F238E27FC236}">
                <a16:creationId xmlns:a16="http://schemas.microsoft.com/office/drawing/2014/main" id="{4FF98E42-B5D0-4702-A55F-87591936AB20}"/>
              </a:ext>
            </a:extLst>
          </p:cNvPr>
          <p:cNvSpPr/>
          <p:nvPr/>
        </p:nvSpPr>
        <p:spPr>
          <a:xfrm>
            <a:off x="4606059" y="2491823"/>
            <a:ext cx="3440661" cy="576000"/>
          </a:xfrm>
          <a:prstGeom prst="rect">
            <a:avLst/>
          </a:prstGeom>
          <a:solidFill>
            <a:schemeClr val="accent4">
              <a:lumMod val="60000"/>
              <a:lumOff val="40000"/>
              <a:alpha val="37000"/>
            </a:schemeClr>
          </a:solidFill>
          <a:ln w="12700" cap="flat" cmpd="sng" algn="ctr">
            <a:noFill/>
            <a:prstDash val="solid"/>
            <a:miter lim="800000"/>
          </a:ln>
          <a:effectLst/>
        </p:spPr>
        <p:txBody>
          <a:bodyPr lIns="72000" tIns="0" rIns="72000" bIns="0" rtlCol="0" anchor="ctr"/>
          <a:lstStyle/>
          <a:p>
            <a:pPr marL="0" marR="0" lvl="0" indent="0" algn="r" defTabSz="914400" rtl="0" eaLnBrk="1" fontAlgn="b" latinLnBrk="0" hangingPunct="1">
              <a:lnSpc>
                <a:spcPct val="100000"/>
              </a:lnSpc>
              <a:spcBef>
                <a:spcPts val="0"/>
              </a:spcBef>
              <a:spcAft>
                <a:spcPts val="0"/>
              </a:spcAft>
              <a:buClrTx/>
              <a:buSzTx/>
              <a:buFontTx/>
              <a:buNone/>
              <a:tabLst/>
              <a:defRPr/>
            </a:pPr>
            <a:endParaRPr lang="fr-FR" sz="1000" b="1" i="0" u="none" strike="noStrike" kern="1200" dirty="0">
              <a:solidFill>
                <a:schemeClr val="accent4">
                  <a:lumMod val="75000"/>
                </a:schemeClr>
              </a:solidFill>
              <a:effectLst/>
              <a:latin typeface="+mj-lt"/>
              <a:ea typeface="+mn-ea"/>
              <a:cs typeface="+mn-cs"/>
            </a:endParaRPr>
          </a:p>
        </p:txBody>
      </p:sp>
      <p:sp>
        <p:nvSpPr>
          <p:cNvPr id="18" name="Rectangle 17">
            <a:hlinkClick r:id="" action="ppaction://noaction"/>
            <a:extLst>
              <a:ext uri="{FF2B5EF4-FFF2-40B4-BE49-F238E27FC236}">
                <a16:creationId xmlns:a16="http://schemas.microsoft.com/office/drawing/2014/main" id="{14E477FF-E883-4EBE-8453-1DC01B1B2295}"/>
              </a:ext>
            </a:extLst>
          </p:cNvPr>
          <p:cNvSpPr/>
          <p:nvPr/>
        </p:nvSpPr>
        <p:spPr>
          <a:xfrm>
            <a:off x="8354728" y="2491823"/>
            <a:ext cx="3590223" cy="576000"/>
          </a:xfrm>
          <a:prstGeom prst="rect">
            <a:avLst/>
          </a:prstGeom>
          <a:solidFill>
            <a:schemeClr val="accent1">
              <a:lumMod val="20000"/>
              <a:lumOff val="80000"/>
              <a:alpha val="37000"/>
            </a:schemeClr>
          </a:solidFill>
          <a:ln w="12700" cap="flat" cmpd="sng" algn="ctr">
            <a:noFill/>
            <a:prstDash val="solid"/>
            <a:miter lim="800000"/>
          </a:ln>
          <a:effectLst/>
        </p:spPr>
        <p:txBody>
          <a:bodyPr lIns="72000" tIns="0" rIns="72000" bIns="0" rtlCol="0" anchor="ctr"/>
          <a:lstStyle/>
          <a:p>
            <a:pPr marL="0" marR="0" lvl="0" indent="0" algn="r" defTabSz="1219170" rtl="0" eaLnBrk="1" fontAlgn="b" latinLnBrk="0" hangingPunct="1">
              <a:lnSpc>
                <a:spcPct val="100000"/>
              </a:lnSpc>
              <a:spcBef>
                <a:spcPts val="0"/>
              </a:spcBef>
              <a:spcAft>
                <a:spcPts val="0"/>
              </a:spcAft>
              <a:buClrTx/>
              <a:buSzTx/>
              <a:buFontTx/>
              <a:buNone/>
              <a:tabLst/>
              <a:defRPr/>
            </a:pPr>
            <a:endParaRPr lang="fr-FR" sz="1000" b="1" dirty="0">
              <a:solidFill>
                <a:schemeClr val="accent1">
                  <a:lumMod val="50000"/>
                </a:schemeClr>
              </a:solidFill>
              <a:latin typeface="+mj-lt"/>
            </a:endParaRPr>
          </a:p>
        </p:txBody>
      </p:sp>
      <p:pic>
        <p:nvPicPr>
          <p:cNvPr id="10" name="Picture 2" descr="Pensive people make decision choice concept bewildered man standing near road sign or crosswalk choosing way guy near door looking for right key young person guessing where surprise">
            <a:extLst>
              <a:ext uri="{FF2B5EF4-FFF2-40B4-BE49-F238E27FC236}">
                <a16:creationId xmlns:a16="http://schemas.microsoft.com/office/drawing/2014/main" id="{7FC03689-C380-4941-AD2B-C983D20B43C9}"/>
              </a:ext>
            </a:extLst>
          </p:cNvPr>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4500" t="1855" r="54854" b="43162"/>
          <a:stretch/>
        </p:blipFill>
        <p:spPr bwMode="auto">
          <a:xfrm>
            <a:off x="4031972" y="1416613"/>
            <a:ext cx="1622357" cy="211738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Old people making photo selfie illustration. cartoon elderly man and woman smiling">
            <a:extLst>
              <a:ext uri="{FF2B5EF4-FFF2-40B4-BE49-F238E27FC236}">
                <a16:creationId xmlns:a16="http://schemas.microsoft.com/office/drawing/2014/main" id="{84BADCEA-8602-49BA-BFF1-B1A378AEDB01}"/>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2983" t="12470" r="43992"/>
          <a:stretch/>
        </p:blipFill>
        <p:spPr bwMode="auto">
          <a:xfrm>
            <a:off x="7619549" y="1764674"/>
            <a:ext cx="1788799" cy="1769325"/>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E808DB70-911C-4E8B-8A7E-F9658861B4D6}"/>
              </a:ext>
            </a:extLst>
          </p:cNvPr>
          <p:cNvSpPr/>
          <p:nvPr/>
        </p:nvSpPr>
        <p:spPr>
          <a:xfrm>
            <a:off x="5262229" y="2662342"/>
            <a:ext cx="2627643" cy="246221"/>
          </a:xfrm>
          <a:prstGeom prst="rect">
            <a:avLst/>
          </a:prstGeom>
        </p:spPr>
        <p:txBody>
          <a:bodyPr wrap="none">
            <a:spAutoFit/>
          </a:bodyPr>
          <a:lstStyle/>
          <a:p>
            <a:pPr lvl="0" algn="r" fontAlgn="b">
              <a:defRPr/>
            </a:pPr>
            <a:r>
              <a:rPr lang="fr-FR" sz="1000" b="1" dirty="0">
                <a:solidFill>
                  <a:schemeClr val="accent4">
                    <a:lumMod val="75000"/>
                  </a:schemeClr>
                </a:solidFill>
              </a:rPr>
              <a:t>Interrogations et nouvelles priorisations</a:t>
            </a:r>
          </a:p>
        </p:txBody>
      </p:sp>
      <p:sp>
        <p:nvSpPr>
          <p:cNvPr id="19" name="Rectangle 18">
            <a:extLst>
              <a:ext uri="{FF2B5EF4-FFF2-40B4-BE49-F238E27FC236}">
                <a16:creationId xmlns:a16="http://schemas.microsoft.com/office/drawing/2014/main" id="{E4604627-9ABE-4E5C-9B46-1ED395EBBA08}"/>
              </a:ext>
            </a:extLst>
          </p:cNvPr>
          <p:cNvSpPr/>
          <p:nvPr/>
        </p:nvSpPr>
        <p:spPr>
          <a:xfrm>
            <a:off x="9322939" y="2662342"/>
            <a:ext cx="2685351" cy="246221"/>
          </a:xfrm>
          <a:prstGeom prst="rect">
            <a:avLst/>
          </a:prstGeom>
        </p:spPr>
        <p:txBody>
          <a:bodyPr wrap="none">
            <a:spAutoFit/>
          </a:bodyPr>
          <a:lstStyle/>
          <a:p>
            <a:pPr lvl="0" algn="r" defTabSz="1219170" fontAlgn="b">
              <a:defRPr/>
            </a:pPr>
            <a:r>
              <a:rPr lang="fr-FR" sz="1000" b="1" dirty="0">
                <a:solidFill>
                  <a:schemeClr val="accent1">
                    <a:lumMod val="50000"/>
                  </a:schemeClr>
                </a:solidFill>
              </a:rPr>
              <a:t>Des projets long terme toujours présents</a:t>
            </a:r>
          </a:p>
        </p:txBody>
      </p:sp>
      <p:sp>
        <p:nvSpPr>
          <p:cNvPr id="20" name="Rectangle 19">
            <a:extLst>
              <a:ext uri="{FF2B5EF4-FFF2-40B4-BE49-F238E27FC236}">
                <a16:creationId xmlns:a16="http://schemas.microsoft.com/office/drawing/2014/main" id="{DB216EAC-E092-4376-B796-E275EE504661}"/>
              </a:ext>
            </a:extLst>
          </p:cNvPr>
          <p:cNvSpPr/>
          <p:nvPr/>
        </p:nvSpPr>
        <p:spPr>
          <a:xfrm>
            <a:off x="2086387" y="2662342"/>
            <a:ext cx="1882246" cy="246221"/>
          </a:xfrm>
          <a:prstGeom prst="rect">
            <a:avLst/>
          </a:prstGeom>
        </p:spPr>
        <p:txBody>
          <a:bodyPr wrap="none">
            <a:spAutoFit/>
          </a:bodyPr>
          <a:lstStyle/>
          <a:p>
            <a:pPr algn="r" defTabSz="1219170">
              <a:defRPr/>
            </a:pPr>
            <a:r>
              <a:rPr lang="fr-FR" sz="1000" b="1" dirty="0">
                <a:solidFill>
                  <a:srgbClr val="DB4B4B"/>
                </a:solidFill>
              </a:rPr>
              <a:t>Augmentation de la collecte</a:t>
            </a:r>
          </a:p>
        </p:txBody>
      </p:sp>
      <p:sp>
        <p:nvSpPr>
          <p:cNvPr id="21" name="Rectangle 20">
            <a:extLst>
              <a:ext uri="{FF2B5EF4-FFF2-40B4-BE49-F238E27FC236}">
                <a16:creationId xmlns:a16="http://schemas.microsoft.com/office/drawing/2014/main" id="{0F62118F-F94A-406F-A0A6-F2163B4D2C98}"/>
              </a:ext>
            </a:extLst>
          </p:cNvPr>
          <p:cNvSpPr/>
          <p:nvPr/>
        </p:nvSpPr>
        <p:spPr>
          <a:xfrm>
            <a:off x="1866924" y="4681556"/>
            <a:ext cx="8458151" cy="646331"/>
          </a:xfrm>
          <a:prstGeom prst="rect">
            <a:avLst/>
          </a:prstGeom>
        </p:spPr>
        <p:txBody>
          <a:bodyPr wrap="square">
            <a:spAutoFit/>
          </a:bodyPr>
          <a:lstStyle/>
          <a:p>
            <a:pPr algn="ctr">
              <a:spcBef>
                <a:spcPts val="1200"/>
              </a:spcBef>
              <a:defRPr/>
            </a:pPr>
            <a:r>
              <a:rPr lang="fr-FR" b="1" dirty="0">
                <a:solidFill>
                  <a:srgbClr val="D7000F"/>
                </a:solidFill>
              </a:rPr>
              <a:t>Dans ce contexte mouvant, nos clients ont plus que jamais besoin d’être accompagnés dans leurs choix…</a:t>
            </a:r>
          </a:p>
        </p:txBody>
      </p:sp>
      <p:sp>
        <p:nvSpPr>
          <p:cNvPr id="22" name="Rectangle 21">
            <a:extLst>
              <a:ext uri="{FF2B5EF4-FFF2-40B4-BE49-F238E27FC236}">
                <a16:creationId xmlns:a16="http://schemas.microsoft.com/office/drawing/2014/main" id="{D0295DF9-BBAF-45D7-B262-D3DE2F19393B}"/>
              </a:ext>
            </a:extLst>
          </p:cNvPr>
          <p:cNvSpPr/>
          <p:nvPr/>
        </p:nvSpPr>
        <p:spPr>
          <a:xfrm>
            <a:off x="0" y="6445250"/>
            <a:ext cx="749300" cy="4127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Image 8">
            <a:extLst>
              <a:ext uri="{FF2B5EF4-FFF2-40B4-BE49-F238E27FC236}">
                <a16:creationId xmlns:a16="http://schemas.microsoft.com/office/drawing/2014/main" id="{1DE083EA-9C1C-416C-9D63-1D57A634B7E1}"/>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529601" y="1935193"/>
            <a:ext cx="1693448" cy="1454297"/>
          </a:xfrm>
          <a:prstGeom prst="rect">
            <a:avLst/>
          </a:prstGeom>
        </p:spPr>
      </p:pic>
      <p:sp>
        <p:nvSpPr>
          <p:cNvPr id="26" name="Rectangle 25">
            <a:extLst>
              <a:ext uri="{FF2B5EF4-FFF2-40B4-BE49-F238E27FC236}">
                <a16:creationId xmlns:a16="http://schemas.microsoft.com/office/drawing/2014/main" id="{9537B866-3AF5-4400-9F1E-D671ACBD671E}"/>
              </a:ext>
            </a:extLst>
          </p:cNvPr>
          <p:cNvSpPr/>
          <p:nvPr/>
        </p:nvSpPr>
        <p:spPr>
          <a:xfrm>
            <a:off x="4407140" y="5317971"/>
            <a:ext cx="3377717" cy="10749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
              <a:lnSpc>
                <a:spcPct val="150000"/>
              </a:lnSpc>
            </a:pPr>
            <a:r>
              <a:rPr lang="fr-FR" sz="1100" dirty="0">
                <a:solidFill>
                  <a:schemeClr val="tx1">
                    <a:lumMod val="75000"/>
                    <a:lumOff val="25000"/>
                  </a:schemeClr>
                </a:solidFill>
              </a:rPr>
              <a:t>Nous positionner comme </a:t>
            </a:r>
            <a:r>
              <a:rPr lang="fr-FR" sz="1100" b="1" dirty="0">
                <a:solidFill>
                  <a:srgbClr val="C00000"/>
                </a:solidFill>
              </a:rPr>
              <a:t>banquier conseil </a:t>
            </a:r>
            <a:r>
              <a:rPr lang="fr-FR" sz="1100" dirty="0">
                <a:solidFill>
                  <a:schemeClr val="tx1">
                    <a:lumMod val="75000"/>
                    <a:lumOff val="25000"/>
                  </a:schemeClr>
                </a:solidFill>
              </a:rPr>
              <a:t>est plus que jamais pertinent.</a:t>
            </a:r>
          </a:p>
        </p:txBody>
      </p:sp>
      <p:sp>
        <p:nvSpPr>
          <p:cNvPr id="27" name="Rectangle 26">
            <a:extLst>
              <a:ext uri="{FF2B5EF4-FFF2-40B4-BE49-F238E27FC236}">
                <a16:creationId xmlns:a16="http://schemas.microsoft.com/office/drawing/2014/main" id="{85DECACF-CCC7-4CEB-B926-B2325090BC03}"/>
              </a:ext>
            </a:extLst>
          </p:cNvPr>
          <p:cNvSpPr/>
          <p:nvPr/>
        </p:nvSpPr>
        <p:spPr>
          <a:xfrm>
            <a:off x="695324" y="5317971"/>
            <a:ext cx="3377717" cy="10677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
              <a:lnSpc>
                <a:spcPct val="150000"/>
              </a:lnSpc>
            </a:pPr>
            <a:r>
              <a:rPr lang="fr-FR" sz="1100" b="1" dirty="0">
                <a:solidFill>
                  <a:srgbClr val="C00000"/>
                </a:solidFill>
              </a:rPr>
              <a:t>Nous sommes légitimes </a:t>
            </a:r>
          </a:p>
          <a:p>
            <a:pPr algn="ctr" fontAlgn="b">
              <a:lnSpc>
                <a:spcPct val="150000"/>
              </a:lnSpc>
            </a:pPr>
            <a:r>
              <a:rPr lang="fr-FR" sz="1100" dirty="0">
                <a:solidFill>
                  <a:schemeClr val="tx1">
                    <a:lumMod val="75000"/>
                    <a:lumOff val="25000"/>
                  </a:schemeClr>
                </a:solidFill>
              </a:rPr>
              <a:t>Qui mieux que les Caisses d’Epargne pour conseiller sur l’épargne ?</a:t>
            </a:r>
          </a:p>
        </p:txBody>
      </p:sp>
      <p:sp>
        <p:nvSpPr>
          <p:cNvPr id="28" name="Rectangle 27">
            <a:extLst>
              <a:ext uri="{FF2B5EF4-FFF2-40B4-BE49-F238E27FC236}">
                <a16:creationId xmlns:a16="http://schemas.microsoft.com/office/drawing/2014/main" id="{7083FF00-5F84-4C2E-8F3D-FF423447F35C}"/>
              </a:ext>
            </a:extLst>
          </p:cNvPr>
          <p:cNvSpPr/>
          <p:nvPr/>
        </p:nvSpPr>
        <p:spPr>
          <a:xfrm>
            <a:off x="8308051" y="5326099"/>
            <a:ext cx="3377717" cy="10677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
              <a:lnSpc>
                <a:spcPct val="150000"/>
              </a:lnSpc>
            </a:pPr>
            <a:r>
              <a:rPr lang="fr-FR" sz="1100" b="1" dirty="0">
                <a:solidFill>
                  <a:srgbClr val="C00000"/>
                </a:solidFill>
              </a:rPr>
              <a:t>Nous avons toutes les offres nécessaires</a:t>
            </a:r>
            <a:r>
              <a:rPr lang="fr-FR" sz="1100" dirty="0">
                <a:solidFill>
                  <a:srgbClr val="C00000"/>
                </a:solidFill>
              </a:rPr>
              <a:t> </a:t>
            </a:r>
            <a:r>
              <a:rPr lang="fr-FR" sz="1100" dirty="0">
                <a:solidFill>
                  <a:schemeClr val="tx1">
                    <a:lumMod val="75000"/>
                    <a:lumOff val="25000"/>
                  </a:schemeClr>
                </a:solidFill>
              </a:rPr>
              <a:t>pour répondre à tous les profils et projets : </a:t>
            </a:r>
          </a:p>
          <a:p>
            <a:pPr marL="171450" indent="-171450" algn="ctr" fontAlgn="b">
              <a:lnSpc>
                <a:spcPct val="150000"/>
              </a:lnSpc>
              <a:buFont typeface="Wingdings" panose="05000000000000000000" pitchFamily="2" charset="2"/>
              <a:buChar char="§"/>
            </a:pPr>
            <a:r>
              <a:rPr lang="fr-FR" sz="1100" b="1" dirty="0">
                <a:solidFill>
                  <a:schemeClr val="tx1">
                    <a:lumMod val="75000"/>
                    <a:lumOff val="25000"/>
                  </a:schemeClr>
                </a:solidFill>
              </a:rPr>
              <a:t>Epargne de précaution</a:t>
            </a:r>
          </a:p>
          <a:p>
            <a:pPr marL="171450" indent="-171450" algn="ctr" fontAlgn="b">
              <a:lnSpc>
                <a:spcPct val="150000"/>
              </a:lnSpc>
              <a:buFont typeface="Wingdings" panose="05000000000000000000" pitchFamily="2" charset="2"/>
              <a:buChar char="§"/>
            </a:pPr>
            <a:r>
              <a:rPr lang="fr-FR" sz="1100" b="1" dirty="0">
                <a:solidFill>
                  <a:schemeClr val="tx1">
                    <a:lumMod val="75000"/>
                    <a:lumOff val="25000"/>
                  </a:schemeClr>
                </a:solidFill>
              </a:rPr>
              <a:t>Epargne à moyen / long terme</a:t>
            </a:r>
          </a:p>
        </p:txBody>
      </p:sp>
    </p:spTree>
    <p:extLst>
      <p:ext uri="{BB962C8B-B14F-4D97-AF65-F5344CB8AC3E}">
        <p14:creationId xmlns:p14="http://schemas.microsoft.com/office/powerpoint/2010/main" val="19403965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Close up smiley people posing together">
            <a:extLst>
              <a:ext uri="{FF2B5EF4-FFF2-40B4-BE49-F238E27FC236}">
                <a16:creationId xmlns:a16="http://schemas.microsoft.com/office/drawing/2014/main" id="{9657E7B1-DDE3-4324-97FC-F2ECD9A7ACAB}"/>
              </a:ext>
            </a:extLst>
          </p:cNvPr>
          <p:cNvPicPr>
            <a:picLocks noChangeAspect="1" noChangeArrowheads="1"/>
          </p:cNvPicPr>
          <p:nvPr/>
        </p:nvPicPr>
        <p:blipFill>
          <a:blip r:embed="rId2">
            <a:alphaModFix amt="20000"/>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Espace réservé du texte 1"/>
          <p:cNvSpPr>
            <a:spLocks noGrp="1"/>
          </p:cNvSpPr>
          <p:nvPr>
            <p:ph type="body" sz="quarter" idx="13"/>
          </p:nvPr>
        </p:nvSpPr>
        <p:spPr>
          <a:xfrm>
            <a:off x="162949" y="4288971"/>
            <a:ext cx="2558480" cy="2453954"/>
          </a:xfrm>
        </p:spPr>
        <p:txBody>
          <a:bodyPr/>
          <a:lstStyle/>
          <a:p>
            <a:r>
              <a:rPr lang="fr-FR" sz="16700" dirty="0"/>
              <a:t>02</a:t>
            </a:r>
          </a:p>
        </p:txBody>
      </p:sp>
      <p:sp>
        <p:nvSpPr>
          <p:cNvPr id="7" name="Espace réservé du texte 2">
            <a:extLst>
              <a:ext uri="{FF2B5EF4-FFF2-40B4-BE49-F238E27FC236}">
                <a16:creationId xmlns:a16="http://schemas.microsoft.com/office/drawing/2014/main" id="{88F00D70-8B64-4D52-8491-BD330B2D8F40}"/>
              </a:ext>
            </a:extLst>
          </p:cNvPr>
          <p:cNvSpPr>
            <a:spLocks noGrp="1"/>
          </p:cNvSpPr>
          <p:nvPr>
            <p:ph type="body" sz="quarter" idx="14"/>
          </p:nvPr>
        </p:nvSpPr>
        <p:spPr>
          <a:xfrm>
            <a:off x="5834743" y="1098550"/>
            <a:ext cx="6194308" cy="4660900"/>
          </a:xfrm>
          <a:solidFill>
            <a:schemeClr val="bg1">
              <a:lumMod val="95000"/>
            </a:schemeClr>
          </a:solidFill>
        </p:spPr>
        <p:txBody>
          <a:bodyPr anchor="ctr">
            <a:normAutofit/>
          </a:bodyPr>
          <a:lstStyle/>
          <a:p>
            <a:r>
              <a:rPr lang="fr-FR" dirty="0">
                <a:latin typeface="Arial" panose="020B0604020202020204" pitchFamily="34" charset="0"/>
                <a:cs typeface="Arial" panose="020B0604020202020204" pitchFamily="34" charset="0"/>
              </a:rPr>
              <a:t>Contexte et enjeux</a:t>
            </a:r>
          </a:p>
          <a:p>
            <a:endParaRPr lang="fr-FR" dirty="0">
              <a:latin typeface="Arial" panose="020B0604020202020204" pitchFamily="34" charset="0"/>
              <a:cs typeface="Arial" panose="020B0604020202020204" pitchFamily="34" charset="0"/>
            </a:endParaRPr>
          </a:p>
          <a:p>
            <a:r>
              <a:rPr lang="fr-FR" b="1" dirty="0">
                <a:latin typeface="Arial" panose="020B0604020202020204" pitchFamily="34" charset="0"/>
                <a:cs typeface="Arial" panose="020B0604020202020204" pitchFamily="34" charset="0"/>
              </a:rPr>
              <a:t>Approche globale</a:t>
            </a:r>
          </a:p>
          <a:p>
            <a:endParaRPr lang="fr-FR" dirty="0">
              <a:latin typeface="Arial" panose="020B0604020202020204" pitchFamily="34" charset="0"/>
              <a:cs typeface="Arial" panose="020B0604020202020204" pitchFamily="34" charset="0"/>
            </a:endParaRPr>
          </a:p>
          <a:p>
            <a:r>
              <a:rPr lang="fr-FR" dirty="0">
                <a:latin typeface="Arial" panose="020B0604020202020204" pitchFamily="34" charset="0"/>
                <a:cs typeface="Arial" panose="020B0604020202020204" pitchFamily="34" charset="0"/>
              </a:rPr>
              <a:t>Accroches et exemples de situations clients</a:t>
            </a:r>
          </a:p>
          <a:p>
            <a:endParaRPr lang="fr-FR" dirty="0">
              <a:latin typeface="Arial" panose="020B0604020202020204" pitchFamily="34" charset="0"/>
              <a:cs typeface="Arial" panose="020B0604020202020204" pitchFamily="34" charset="0"/>
            </a:endParaRPr>
          </a:p>
          <a:p>
            <a:r>
              <a:rPr lang="fr-FR" dirty="0">
                <a:latin typeface="Arial" panose="020B0604020202020204" pitchFamily="34" charset="0"/>
                <a:cs typeface="Arial" panose="020B0604020202020204" pitchFamily="34" charset="0"/>
              </a:rPr>
              <a:t>Nos solutions d’épargne</a:t>
            </a:r>
          </a:p>
          <a:p>
            <a:endParaRPr lang="fr-FR" dirty="0">
              <a:latin typeface="Arial" panose="020B0604020202020204" pitchFamily="34" charset="0"/>
              <a:cs typeface="Arial" panose="020B0604020202020204" pitchFamily="34" charset="0"/>
            </a:endParaRPr>
          </a:p>
          <a:p>
            <a:r>
              <a:rPr lang="fr-FR" dirty="0">
                <a:latin typeface="Arial" panose="020B0604020202020204" pitchFamily="34" charset="0"/>
                <a:cs typeface="Arial" panose="020B0604020202020204" pitchFamily="34" charset="0"/>
              </a:rPr>
              <a:t>Zoom PEL et Quadreto</a:t>
            </a:r>
          </a:p>
          <a:p>
            <a:endParaRPr lang="fr-FR" dirty="0">
              <a:latin typeface="Arial" panose="020B0604020202020204" pitchFamily="34" charset="0"/>
              <a:cs typeface="Arial" panose="020B0604020202020204" pitchFamily="34" charset="0"/>
            </a:endParaRPr>
          </a:p>
          <a:p>
            <a:r>
              <a:rPr lang="fr-FR" dirty="0">
                <a:latin typeface="Arial" panose="020B0604020202020204" pitchFamily="34" charset="0"/>
                <a:cs typeface="Arial" panose="020B0604020202020204" pitchFamily="34" charset="0"/>
              </a:rPr>
              <a:t>Où trouver l’information ?</a:t>
            </a:r>
          </a:p>
        </p:txBody>
      </p:sp>
    </p:spTree>
    <p:extLst>
      <p:ext uri="{BB962C8B-B14F-4D97-AF65-F5344CB8AC3E}">
        <p14:creationId xmlns:p14="http://schemas.microsoft.com/office/powerpoint/2010/main" val="19918485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p:txBody>
          <a:bodyPr>
            <a:normAutofit/>
          </a:bodyPr>
          <a:lstStyle/>
          <a:p>
            <a:r>
              <a:rPr lang="fr-FR" dirty="0"/>
              <a:t>Des solutions adaptées aux besoins de nos clients</a:t>
            </a:r>
          </a:p>
        </p:txBody>
      </p:sp>
      <p:sp>
        <p:nvSpPr>
          <p:cNvPr id="14" name="Espace réservé du texte 13"/>
          <p:cNvSpPr>
            <a:spLocks noGrp="1"/>
          </p:cNvSpPr>
          <p:nvPr>
            <p:ph type="body" sz="quarter" idx="14"/>
          </p:nvPr>
        </p:nvSpPr>
        <p:spPr>
          <a:xfrm>
            <a:off x="10176095" y="137054"/>
            <a:ext cx="1499968" cy="231246"/>
          </a:xfrm>
        </p:spPr>
        <p:txBody>
          <a:bodyPr/>
          <a:lstStyle/>
          <a:p>
            <a:r>
              <a:rPr lang="fr-FR" dirty="0">
                <a:latin typeface="Arial" panose="020B0604020202020204" pitchFamily="34" charset="0"/>
                <a:cs typeface="Arial" panose="020B0604020202020204" pitchFamily="34" charset="0"/>
              </a:rPr>
              <a:t>Approche globale </a:t>
            </a:r>
          </a:p>
        </p:txBody>
      </p:sp>
      <p:sp>
        <p:nvSpPr>
          <p:cNvPr id="11" name="Rectangle : coins arrondis 10">
            <a:extLst>
              <a:ext uri="{FF2B5EF4-FFF2-40B4-BE49-F238E27FC236}">
                <a16:creationId xmlns:a16="http://schemas.microsoft.com/office/drawing/2014/main" id="{2BAE4371-E797-4936-B3D0-FA273CC63F8E}"/>
              </a:ext>
            </a:extLst>
          </p:cNvPr>
          <p:cNvSpPr/>
          <p:nvPr/>
        </p:nvSpPr>
        <p:spPr>
          <a:xfrm>
            <a:off x="7429402" y="3356499"/>
            <a:ext cx="3865435" cy="517633"/>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a:lnSpc>
                <a:spcPct val="90000"/>
              </a:lnSpc>
              <a:defRPr/>
            </a:pPr>
            <a:r>
              <a:rPr lang="fr-FR" altLang="fr-FR" sz="1000" b="1" kern="0" dirty="0">
                <a:solidFill>
                  <a:srgbClr val="A2BB82"/>
                </a:solidFill>
                <a:latin typeface="+mj-lt"/>
                <a:sym typeface="Arial"/>
              </a:rPr>
              <a:t>Prendre le temps de la découverte et de l’écoute du client</a:t>
            </a:r>
          </a:p>
        </p:txBody>
      </p:sp>
      <p:pic>
        <p:nvPicPr>
          <p:cNvPr id="13" name="Image 12">
            <a:extLst>
              <a:ext uri="{FF2B5EF4-FFF2-40B4-BE49-F238E27FC236}">
                <a16:creationId xmlns:a16="http://schemas.microsoft.com/office/drawing/2014/main" id="{FB7DB37B-155D-4A7C-A102-1D030037E74B}"/>
              </a:ext>
            </a:extLst>
          </p:cNvPr>
          <p:cNvPicPr>
            <a:picLocks noChangeAspect="1"/>
          </p:cNvPicPr>
          <p:nvPr/>
        </p:nvPicPr>
        <p:blipFill>
          <a:blip r:embed="rId3">
            <a:duotone>
              <a:prstClr val="black"/>
              <a:schemeClr val="accent5">
                <a:tint val="45000"/>
                <a:satMod val="400000"/>
              </a:schemeClr>
            </a:duotone>
          </a:blip>
          <a:stretch>
            <a:fillRect/>
          </a:stretch>
        </p:blipFill>
        <p:spPr>
          <a:xfrm rot="21409538">
            <a:off x="4771819" y="3501130"/>
            <a:ext cx="613671" cy="589697"/>
          </a:xfrm>
          <a:prstGeom prst="rect">
            <a:avLst/>
          </a:prstGeom>
        </p:spPr>
      </p:pic>
      <p:pic>
        <p:nvPicPr>
          <p:cNvPr id="15" name="Image 14">
            <a:extLst>
              <a:ext uri="{FF2B5EF4-FFF2-40B4-BE49-F238E27FC236}">
                <a16:creationId xmlns:a16="http://schemas.microsoft.com/office/drawing/2014/main" id="{FFEC5716-F40F-4CD1-A292-4DD9B621C8EA}"/>
              </a:ext>
            </a:extLst>
          </p:cNvPr>
          <p:cNvPicPr>
            <a:picLocks noChangeAspect="1"/>
          </p:cNvPicPr>
          <p:nvPr/>
        </p:nvPicPr>
        <p:blipFill>
          <a:blip r:embed="rId3">
            <a:duotone>
              <a:schemeClr val="accent6">
                <a:shade val="45000"/>
                <a:satMod val="135000"/>
              </a:schemeClr>
              <a:prstClr val="white"/>
            </a:duotone>
          </a:blip>
          <a:stretch>
            <a:fillRect/>
          </a:stretch>
        </p:blipFill>
        <p:spPr>
          <a:xfrm rot="578350" flipH="1">
            <a:off x="6813114" y="3493033"/>
            <a:ext cx="613671" cy="589697"/>
          </a:xfrm>
          <a:prstGeom prst="rect">
            <a:avLst/>
          </a:prstGeom>
        </p:spPr>
      </p:pic>
      <p:pic>
        <p:nvPicPr>
          <p:cNvPr id="16" name="Image 15">
            <a:extLst>
              <a:ext uri="{FF2B5EF4-FFF2-40B4-BE49-F238E27FC236}">
                <a16:creationId xmlns:a16="http://schemas.microsoft.com/office/drawing/2014/main" id="{E670C077-C267-47D8-BDCF-DE27BBB94160}"/>
              </a:ext>
            </a:extLst>
          </p:cNvPr>
          <p:cNvPicPr>
            <a:picLocks noChangeAspect="1"/>
          </p:cNvPicPr>
          <p:nvPr/>
        </p:nvPicPr>
        <p:blipFill>
          <a:blip r:embed="rId3">
            <a:duotone>
              <a:schemeClr val="accent1">
                <a:shade val="45000"/>
                <a:satMod val="135000"/>
              </a:schemeClr>
              <a:prstClr val="white"/>
            </a:duotone>
          </a:blip>
          <a:stretch>
            <a:fillRect/>
          </a:stretch>
        </p:blipFill>
        <p:spPr>
          <a:xfrm rot="13572783">
            <a:off x="5788929" y="5314581"/>
            <a:ext cx="608859" cy="594360"/>
          </a:xfrm>
          <a:prstGeom prst="rect">
            <a:avLst/>
          </a:prstGeom>
        </p:spPr>
      </p:pic>
      <p:pic>
        <p:nvPicPr>
          <p:cNvPr id="17" name="Image 16">
            <a:extLst>
              <a:ext uri="{FF2B5EF4-FFF2-40B4-BE49-F238E27FC236}">
                <a16:creationId xmlns:a16="http://schemas.microsoft.com/office/drawing/2014/main" id="{1B676751-F4FA-4BFC-84E8-75864172AB31}"/>
              </a:ext>
            </a:extLst>
          </p:cNvPr>
          <p:cNvPicPr>
            <a:picLocks noChangeAspect="1"/>
          </p:cNvPicPr>
          <p:nvPr/>
        </p:nvPicPr>
        <p:blipFill>
          <a:blip r:embed="rId3">
            <a:duotone>
              <a:schemeClr val="bg2">
                <a:shade val="45000"/>
                <a:satMod val="135000"/>
              </a:schemeClr>
              <a:prstClr val="white"/>
            </a:duotone>
          </a:blip>
          <a:stretch>
            <a:fillRect/>
          </a:stretch>
        </p:blipFill>
        <p:spPr>
          <a:xfrm rot="4055513" flipH="1">
            <a:off x="6867535" y="4714778"/>
            <a:ext cx="591924" cy="611364"/>
          </a:xfrm>
          <a:prstGeom prst="rect">
            <a:avLst/>
          </a:prstGeom>
        </p:spPr>
      </p:pic>
      <p:pic>
        <p:nvPicPr>
          <p:cNvPr id="18" name="Image 17">
            <a:extLst>
              <a:ext uri="{FF2B5EF4-FFF2-40B4-BE49-F238E27FC236}">
                <a16:creationId xmlns:a16="http://schemas.microsoft.com/office/drawing/2014/main" id="{869481BF-A2D1-4DFA-A9FB-17567EFC2248}"/>
              </a:ext>
            </a:extLst>
          </p:cNvPr>
          <p:cNvPicPr>
            <a:picLocks noChangeAspect="1"/>
          </p:cNvPicPr>
          <p:nvPr/>
        </p:nvPicPr>
        <p:blipFill>
          <a:blip r:embed="rId3">
            <a:duotone>
              <a:prstClr val="black"/>
              <a:schemeClr val="accent2">
                <a:tint val="45000"/>
                <a:satMod val="400000"/>
              </a:schemeClr>
            </a:duotone>
          </a:blip>
          <a:stretch>
            <a:fillRect/>
          </a:stretch>
        </p:blipFill>
        <p:spPr>
          <a:xfrm rot="17921487">
            <a:off x="4749435" y="4721705"/>
            <a:ext cx="605651" cy="597507"/>
          </a:xfrm>
          <a:prstGeom prst="rect">
            <a:avLst/>
          </a:prstGeom>
        </p:spPr>
      </p:pic>
      <p:sp>
        <p:nvSpPr>
          <p:cNvPr id="20" name="Rectangle 19">
            <a:extLst>
              <a:ext uri="{FF2B5EF4-FFF2-40B4-BE49-F238E27FC236}">
                <a16:creationId xmlns:a16="http://schemas.microsoft.com/office/drawing/2014/main" id="{9341C117-D531-4EB7-A375-E5046E407763}"/>
              </a:ext>
            </a:extLst>
          </p:cNvPr>
          <p:cNvSpPr/>
          <p:nvPr/>
        </p:nvSpPr>
        <p:spPr>
          <a:xfrm>
            <a:off x="4825403" y="6095022"/>
            <a:ext cx="2535910" cy="369332"/>
          </a:xfrm>
          <a:prstGeom prst="rect">
            <a:avLst/>
          </a:prstGeom>
        </p:spPr>
        <p:txBody>
          <a:bodyPr wrap="square">
            <a:spAutoFit/>
          </a:bodyPr>
          <a:lstStyle/>
          <a:p>
            <a:pPr algn="ctr" defTabSz="1219170">
              <a:lnSpc>
                <a:spcPct val="90000"/>
              </a:lnSpc>
            </a:pPr>
            <a:r>
              <a:rPr lang="fr-FR" altLang="fr-FR" sz="1000" b="1" kern="0" dirty="0">
                <a:solidFill>
                  <a:srgbClr val="BE5560"/>
                </a:solidFill>
                <a:latin typeface="+mj-lt"/>
                <a:cs typeface="Arial"/>
                <a:sym typeface="Arial"/>
              </a:rPr>
              <a:t>Proposer une solution adaptée aux besoins et aux projets du client</a:t>
            </a:r>
          </a:p>
        </p:txBody>
      </p:sp>
      <p:sp>
        <p:nvSpPr>
          <p:cNvPr id="21" name="Rectangle 20">
            <a:extLst>
              <a:ext uri="{FF2B5EF4-FFF2-40B4-BE49-F238E27FC236}">
                <a16:creationId xmlns:a16="http://schemas.microsoft.com/office/drawing/2014/main" id="{944EA402-FAA6-4A3B-BE7A-F93431BDAF78}"/>
              </a:ext>
            </a:extLst>
          </p:cNvPr>
          <p:cNvSpPr/>
          <p:nvPr/>
        </p:nvSpPr>
        <p:spPr>
          <a:xfrm>
            <a:off x="1424293" y="3484590"/>
            <a:ext cx="3211065" cy="230832"/>
          </a:xfrm>
          <a:prstGeom prst="rect">
            <a:avLst/>
          </a:prstGeom>
        </p:spPr>
        <p:txBody>
          <a:bodyPr wrap="square">
            <a:spAutoFit/>
          </a:bodyPr>
          <a:lstStyle/>
          <a:p>
            <a:pPr algn="r" defTabSz="1219170">
              <a:lnSpc>
                <a:spcPct val="90000"/>
              </a:lnSpc>
            </a:pPr>
            <a:r>
              <a:rPr lang="fr-FR" altLang="fr-FR" sz="1000" b="1" kern="0" dirty="0">
                <a:solidFill>
                  <a:srgbClr val="A39988"/>
                </a:solidFill>
                <a:latin typeface="+mj-lt"/>
                <a:cs typeface="Arial"/>
                <a:sym typeface="Arial"/>
              </a:rPr>
              <a:t>Être proactif dans le suivi de la relation client</a:t>
            </a:r>
          </a:p>
        </p:txBody>
      </p:sp>
      <p:sp>
        <p:nvSpPr>
          <p:cNvPr id="27" name="Rectangle 26">
            <a:extLst>
              <a:ext uri="{FF2B5EF4-FFF2-40B4-BE49-F238E27FC236}">
                <a16:creationId xmlns:a16="http://schemas.microsoft.com/office/drawing/2014/main" id="{CE1D2B57-532D-4BD5-9AD7-252D7396749F}"/>
              </a:ext>
            </a:extLst>
          </p:cNvPr>
          <p:cNvSpPr/>
          <p:nvPr/>
        </p:nvSpPr>
        <p:spPr>
          <a:xfrm>
            <a:off x="1257330" y="5025932"/>
            <a:ext cx="3372134" cy="230832"/>
          </a:xfrm>
          <a:prstGeom prst="rect">
            <a:avLst/>
          </a:prstGeom>
          <a:noFill/>
        </p:spPr>
        <p:txBody>
          <a:bodyPr wrap="square">
            <a:spAutoFit/>
          </a:bodyPr>
          <a:lstStyle/>
          <a:p>
            <a:pPr algn="r" defTabSz="1219170">
              <a:lnSpc>
                <a:spcPct val="90000"/>
              </a:lnSpc>
            </a:pPr>
            <a:r>
              <a:rPr lang="fr-FR" altLang="fr-FR" sz="1000" b="1" kern="0" dirty="0">
                <a:solidFill>
                  <a:srgbClr val="B1845E"/>
                </a:solidFill>
                <a:latin typeface="+mj-lt"/>
                <a:cs typeface="Arial"/>
                <a:sym typeface="Arial"/>
              </a:rPr>
              <a:t>Expliquer, entendre les objections et y répondre</a:t>
            </a:r>
          </a:p>
        </p:txBody>
      </p:sp>
      <p:sp>
        <p:nvSpPr>
          <p:cNvPr id="28" name="Rectangle 27">
            <a:extLst>
              <a:ext uri="{FF2B5EF4-FFF2-40B4-BE49-F238E27FC236}">
                <a16:creationId xmlns:a16="http://schemas.microsoft.com/office/drawing/2014/main" id="{B6AA9BEE-BE09-4070-85B5-47DD0D07C69A}"/>
              </a:ext>
            </a:extLst>
          </p:cNvPr>
          <p:cNvSpPr/>
          <p:nvPr/>
        </p:nvSpPr>
        <p:spPr>
          <a:xfrm>
            <a:off x="7574259" y="4918078"/>
            <a:ext cx="4521171" cy="230832"/>
          </a:xfrm>
          <a:prstGeom prst="rect">
            <a:avLst/>
          </a:prstGeom>
          <a:noFill/>
        </p:spPr>
        <p:txBody>
          <a:bodyPr wrap="square">
            <a:spAutoFit/>
          </a:bodyPr>
          <a:lstStyle/>
          <a:p>
            <a:pPr defTabSz="1219170">
              <a:lnSpc>
                <a:spcPct val="90000"/>
              </a:lnSpc>
            </a:pPr>
            <a:r>
              <a:rPr lang="fr-FR" altLang="fr-FR" sz="1000" b="1" kern="0" dirty="0">
                <a:solidFill>
                  <a:srgbClr val="8E627A"/>
                </a:solidFill>
                <a:latin typeface="+mj-lt"/>
                <a:cs typeface="Arial"/>
                <a:sym typeface="Arial"/>
              </a:rPr>
              <a:t>Présenter les avantages d’une diversification de l’épargne</a:t>
            </a:r>
          </a:p>
        </p:txBody>
      </p:sp>
      <p:pic>
        <p:nvPicPr>
          <p:cNvPr id="29" name="Image 28">
            <a:extLst>
              <a:ext uri="{FF2B5EF4-FFF2-40B4-BE49-F238E27FC236}">
                <a16:creationId xmlns:a16="http://schemas.microsoft.com/office/drawing/2014/main" id="{6576A8C0-1F82-48E7-8D95-D36C53D56161}"/>
              </a:ext>
            </a:extLst>
          </p:cNvPr>
          <p:cNvPicPr>
            <a:picLocks noChangeAspect="1"/>
          </p:cNvPicPr>
          <p:nvPr/>
        </p:nvPicPr>
        <p:blipFill>
          <a:blip r:embed="rId3">
            <a:duotone>
              <a:prstClr val="black"/>
              <a:schemeClr val="tx2">
                <a:tint val="45000"/>
                <a:satMod val="400000"/>
              </a:schemeClr>
            </a:duotone>
          </a:blip>
          <a:stretch>
            <a:fillRect/>
          </a:stretch>
        </p:blipFill>
        <p:spPr>
          <a:xfrm rot="2787924">
            <a:off x="5790389" y="2960997"/>
            <a:ext cx="613671" cy="589697"/>
          </a:xfrm>
          <a:prstGeom prst="rect">
            <a:avLst/>
          </a:prstGeom>
        </p:spPr>
      </p:pic>
      <p:sp>
        <p:nvSpPr>
          <p:cNvPr id="30" name="Rectangle : coins arrondis 29">
            <a:extLst>
              <a:ext uri="{FF2B5EF4-FFF2-40B4-BE49-F238E27FC236}">
                <a16:creationId xmlns:a16="http://schemas.microsoft.com/office/drawing/2014/main" id="{54A1005A-C593-4A7D-AF57-85CDD062D597}"/>
              </a:ext>
            </a:extLst>
          </p:cNvPr>
          <p:cNvSpPr/>
          <p:nvPr/>
        </p:nvSpPr>
        <p:spPr>
          <a:xfrm>
            <a:off x="4305045" y="2309448"/>
            <a:ext cx="3562416" cy="517633"/>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a:lnSpc>
                <a:spcPct val="90000"/>
              </a:lnSpc>
              <a:defRPr/>
            </a:pPr>
            <a:r>
              <a:rPr lang="fr-FR" altLang="fr-FR" sz="1000" b="1" kern="0" dirty="0">
                <a:solidFill>
                  <a:srgbClr val="B1A74B"/>
                </a:solidFill>
                <a:latin typeface="+mj-lt"/>
                <a:sym typeface="Arial"/>
              </a:rPr>
              <a:t>Préparer l’entretien et analyser la situation du client en utilisant l’Aide à la Préparation de l’Entretien (APE), la fiche Parlez-moi de vous (PMDV) et Contact 360</a:t>
            </a:r>
          </a:p>
        </p:txBody>
      </p:sp>
      <p:sp>
        <p:nvSpPr>
          <p:cNvPr id="7" name="Rectangle 6">
            <a:extLst>
              <a:ext uri="{FF2B5EF4-FFF2-40B4-BE49-F238E27FC236}">
                <a16:creationId xmlns:a16="http://schemas.microsoft.com/office/drawing/2014/main" id="{06B9DF6D-D112-416D-B800-E6911DD9ABDA}"/>
              </a:ext>
            </a:extLst>
          </p:cNvPr>
          <p:cNvSpPr/>
          <p:nvPr/>
        </p:nvSpPr>
        <p:spPr>
          <a:xfrm>
            <a:off x="2119019" y="1627591"/>
            <a:ext cx="7980319" cy="400110"/>
          </a:xfrm>
          <a:prstGeom prst="rect">
            <a:avLst/>
          </a:prstGeom>
          <a:noFill/>
        </p:spPr>
        <p:txBody>
          <a:bodyPr wrap="square">
            <a:spAutoFit/>
          </a:bodyPr>
          <a:lstStyle/>
          <a:p>
            <a:pPr lvl="0" algn="ctr">
              <a:defRPr/>
            </a:pPr>
            <a:r>
              <a:rPr lang="fr-FR" sz="2000" i="1" dirty="0">
                <a:solidFill>
                  <a:srgbClr val="C00000"/>
                </a:solidFill>
                <a:latin typeface="Montserrat Light" panose="00000400000000000000" pitchFamily="2" charset="0"/>
              </a:rPr>
              <a:t>Je réalise un rendez-vous / bilan sur l’épargne de mon client </a:t>
            </a:r>
          </a:p>
        </p:txBody>
      </p:sp>
      <p:pic>
        <p:nvPicPr>
          <p:cNvPr id="31" name="Image 30">
            <a:extLst>
              <a:ext uri="{FF2B5EF4-FFF2-40B4-BE49-F238E27FC236}">
                <a16:creationId xmlns:a16="http://schemas.microsoft.com/office/drawing/2014/main" id="{F30FD773-4110-49F7-BE57-BA1E19217CDA}"/>
              </a:ext>
            </a:extLst>
          </p:cNvPr>
          <p:cNvPicPr>
            <a:picLocks noChangeAspect="1"/>
          </p:cNvPicPr>
          <p:nvPr/>
        </p:nvPicPr>
        <p:blipFill>
          <a:blip r:embed="rId4">
            <a:clrChange>
              <a:clrFrom>
                <a:srgbClr val="FFFCF7"/>
              </a:clrFrom>
              <a:clrTo>
                <a:srgbClr val="FFFCF7">
                  <a:alpha val="0"/>
                </a:srgbClr>
              </a:clrTo>
            </a:clrChange>
          </a:blip>
          <a:stretch>
            <a:fillRect/>
          </a:stretch>
        </p:blipFill>
        <p:spPr>
          <a:xfrm>
            <a:off x="5486073" y="3681378"/>
            <a:ext cx="1246212" cy="1401989"/>
          </a:xfrm>
          <a:prstGeom prst="rect">
            <a:avLst/>
          </a:prstGeom>
        </p:spPr>
      </p:pic>
      <p:grpSp>
        <p:nvGrpSpPr>
          <p:cNvPr id="33" name="Groupe 32">
            <a:extLst>
              <a:ext uri="{FF2B5EF4-FFF2-40B4-BE49-F238E27FC236}">
                <a16:creationId xmlns:a16="http://schemas.microsoft.com/office/drawing/2014/main" id="{B6BF6132-84F8-4992-96E3-0746CD4CF443}"/>
              </a:ext>
            </a:extLst>
          </p:cNvPr>
          <p:cNvGrpSpPr/>
          <p:nvPr/>
        </p:nvGrpSpPr>
        <p:grpSpPr>
          <a:xfrm>
            <a:off x="11118697" y="3250293"/>
            <a:ext cx="1321269" cy="684127"/>
            <a:chOff x="314148" y="2709093"/>
            <a:chExt cx="4666958" cy="2488470"/>
          </a:xfrm>
        </p:grpSpPr>
        <p:pic>
          <p:nvPicPr>
            <p:cNvPr id="34" name="Image 33">
              <a:extLst>
                <a:ext uri="{FF2B5EF4-FFF2-40B4-BE49-F238E27FC236}">
                  <a16:creationId xmlns:a16="http://schemas.microsoft.com/office/drawing/2014/main" id="{6944E860-D413-41DF-ADCB-0EDE28589895}"/>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689" b="94464" l="8764" r="95203">
                          <a14:foregroundMark x1="34317" y1="13322" x2="25923" y2="58304"/>
                          <a14:foregroundMark x1="25923" y1="58304" x2="27675" y2="69031"/>
                          <a14:foregroundMark x1="27675" y1="69031" x2="32934" y2="71972"/>
                          <a14:foregroundMark x1="32934" y1="71972" x2="30996" y2="62630"/>
                          <a14:foregroundMark x1="30996" y1="62630" x2="17159" y2="54152"/>
                          <a14:foregroundMark x1="17159" y1="54152" x2="8579" y2="42907"/>
                          <a14:foregroundMark x1="8579" y1="42907" x2="10793" y2="24913"/>
                          <a14:foregroundMark x1="10793" y1="24913" x2="14945" y2="16782"/>
                          <a14:foregroundMark x1="14945" y1="16782" x2="25369" y2="10208"/>
                          <a14:foregroundMark x1="25369" y1="10208" x2="31365" y2="9689"/>
                          <a14:foregroundMark x1="31365" y1="9689" x2="35701" y2="17820"/>
                          <a14:foregroundMark x1="35701" y1="17820" x2="39391" y2="38754"/>
                          <a14:foregroundMark x1="39391" y1="38754" x2="37177" y2="53287"/>
                          <a14:foregroundMark x1="37177" y1="53287" x2="32103" y2="59343"/>
                          <a14:foregroundMark x1="32103" y1="59343" x2="19649" y2="62457"/>
                          <a14:foregroundMark x1="19649" y1="62457" x2="17989" y2="48789"/>
                          <a14:foregroundMark x1="17989" y1="48789" x2="21494" y2="36678"/>
                          <a14:foregroundMark x1="21494" y1="36678" x2="27860" y2="36851"/>
                          <a14:foregroundMark x1="27860" y1="36851" x2="30904" y2="48962"/>
                          <a14:foregroundMark x1="30904" y1="48962" x2="26384" y2="51557"/>
                          <a14:foregroundMark x1="26384" y1="51557" x2="23432" y2="38581"/>
                          <a14:foregroundMark x1="23432" y1="38581" x2="28782" y2="34948"/>
                          <a14:foregroundMark x1="28782" y1="34948" x2="26661" y2="48616"/>
                          <a14:foregroundMark x1="26661" y1="48616" x2="20295" y2="39965"/>
                          <a14:foregroundMark x1="20295" y1="39965" x2="23893" y2="27509"/>
                          <a14:foregroundMark x1="23893" y1="27509" x2="30535" y2="40311"/>
                          <a14:foregroundMark x1="30535" y1="40311" x2="22325" y2="41349"/>
                          <a14:foregroundMark x1="22325" y1="41349" x2="24354" y2="31834"/>
                          <a14:foregroundMark x1="24354" y1="31834" x2="28229" y2="37543"/>
                          <a14:foregroundMark x1="35517" y1="80796" x2="35886" y2="94464"/>
                          <a14:foregroundMark x1="23155" y1="92388" x2="25092" y2="79585"/>
                          <a14:foregroundMark x1="28967" y1="16436" x2="13561" y2="30104"/>
                          <a14:foregroundMark x1="13561" y1="30104" x2="11255" y2="34429"/>
                          <a14:foregroundMark x1="23432" y1="77336" x2="15221" y2="67128"/>
                          <a14:foregroundMark x1="15221" y1="67128" x2="9594" y2="52422"/>
                          <a14:foregroundMark x1="9594" y1="52422" x2="8856" y2="41349"/>
                          <a14:foregroundMark x1="26384" y1="75779" x2="31458" y2="76471"/>
                          <a14:foregroundMark x1="31458" y1="76471" x2="34225" y2="73529"/>
                          <a14:foregroundMark x1="35978" y1="71453" x2="44280" y2="48270"/>
                          <a14:foregroundMark x1="44280" y1="48270" x2="44280" y2="45848"/>
                          <a14:foregroundMark x1="52399" y1="45848" x2="78690" y2="50173"/>
                          <a14:foregroundMark x1="78690" y1="50173" x2="78782" y2="50173"/>
                          <a14:foregroundMark x1="78321" y1="45156" x2="72694" y2="48270"/>
                          <a14:foregroundMark x1="72694" y1="48270" x2="52768" y2="51903"/>
                          <a14:foregroundMark x1="52399" y1="46540" x2="54151" y2="49308"/>
                          <a14:foregroundMark x1="51292" y1="37716" x2="91052" y2="38927"/>
                          <a14:foregroundMark x1="91052" y1="38927" x2="95203" y2="38754"/>
                        </a14:backgroundRemoval>
                      </a14:imgEffect>
                    </a14:imgLayer>
                  </a14:imgProps>
                </a:ext>
              </a:extLst>
            </a:blip>
            <a:stretch>
              <a:fillRect/>
            </a:stretch>
          </p:blipFill>
          <p:spPr>
            <a:xfrm>
              <a:off x="314148" y="2709093"/>
              <a:ext cx="4666958" cy="2488470"/>
            </a:xfrm>
            <a:prstGeom prst="rect">
              <a:avLst/>
            </a:prstGeom>
          </p:spPr>
        </p:pic>
        <p:sp>
          <p:nvSpPr>
            <p:cNvPr id="35" name="Rectangle 34">
              <a:extLst>
                <a:ext uri="{FF2B5EF4-FFF2-40B4-BE49-F238E27FC236}">
                  <a16:creationId xmlns:a16="http://schemas.microsoft.com/office/drawing/2014/main" id="{554DDCE2-412E-49E3-9D0F-358AB106D3F3}"/>
                </a:ext>
              </a:extLst>
            </p:cNvPr>
            <p:cNvSpPr/>
            <p:nvPr/>
          </p:nvSpPr>
          <p:spPr>
            <a:xfrm>
              <a:off x="2647626" y="3429000"/>
              <a:ext cx="2333479" cy="7218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36" name="Image 35">
            <a:extLst>
              <a:ext uri="{FF2B5EF4-FFF2-40B4-BE49-F238E27FC236}">
                <a16:creationId xmlns:a16="http://schemas.microsoft.com/office/drawing/2014/main" id="{077C86DE-42B7-41C9-A6E7-9A0818F66F43}"/>
              </a:ext>
            </a:extLst>
          </p:cNvPr>
          <p:cNvPicPr>
            <a:picLocks noChangeAspect="1"/>
          </p:cNvPicPr>
          <p:nvPr/>
        </p:nvPicPr>
        <p:blipFill rotWithShape="1">
          <a:blip r:embed="rId7">
            <a:extLst>
              <a:ext uri="{BEBA8EAE-BF5A-486C-A8C5-ECC9F3942E4B}">
                <a14:imgProps xmlns:a14="http://schemas.microsoft.com/office/drawing/2010/main">
                  <a14:imgLayer r:embed="rId8">
                    <a14:imgEffect>
                      <a14:backgroundRemoval t="3246" b="89954" l="3395" r="91997">
                        <a14:foregroundMark x1="3476" y1="6646" x2="7033" y2="2318"/>
                        <a14:foregroundMark x1="7033" y1="2318" x2="16087" y2="6182"/>
                        <a14:foregroundMark x1="16087" y1="6182" x2="16653" y2="14065"/>
                        <a14:foregroundMark x1="16653" y1="14065" x2="14228" y2="22102"/>
                        <a14:foregroundMark x1="14228" y1="22102" x2="11075" y2="27202"/>
                        <a14:foregroundMark x1="11075" y1="27202" x2="5821" y2="26739"/>
                        <a14:foregroundMark x1="5821" y1="26739" x2="2587" y2="20866"/>
                        <a14:foregroundMark x1="2587" y1="20866" x2="3314" y2="11437"/>
                        <a14:foregroundMark x1="3314" y1="11437" x2="6629" y2="5100"/>
                        <a14:foregroundMark x1="6629" y1="5100" x2="11156" y2="7419"/>
                        <a14:foregroundMark x1="11156" y1="7419" x2="13420" y2="13910"/>
                        <a14:foregroundMark x1="13420" y1="13910" x2="13581" y2="22411"/>
                        <a14:foregroundMark x1="13581" y1="22411" x2="9216" y2="27975"/>
                        <a14:foregroundMark x1="9216" y1="27975" x2="4608" y2="25657"/>
                        <a14:foregroundMark x1="4608" y1="25657" x2="6548" y2="14219"/>
                        <a14:foregroundMark x1="6548" y1="14219" x2="13096" y2="13601"/>
                        <a14:foregroundMark x1="13096" y1="13601" x2="12935" y2="22102"/>
                        <a14:foregroundMark x1="12935" y1="22102" x2="5174" y2="25193"/>
                        <a14:foregroundMark x1="5174" y1="25193" x2="5497" y2="16538"/>
                        <a14:foregroundMark x1="5497" y1="16538" x2="9943" y2="14374"/>
                        <a14:foregroundMark x1="9943" y1="14374" x2="13177" y2="19320"/>
                        <a14:foregroundMark x1="13177" y1="19320" x2="5740" y2="22411"/>
                        <a14:foregroundMark x1="5740" y1="22411" x2="4850" y2="12056"/>
                        <a14:foregroundMark x1="4850" y1="12056" x2="8812" y2="14683"/>
                        <a14:foregroundMark x1="8812" y1="14683" x2="12935" y2="11901"/>
                        <a14:foregroundMark x1="12935" y1="11901" x2="10509" y2="18702"/>
                        <a14:foregroundMark x1="10509" y1="18702" x2="5335" y2="15920"/>
                        <a14:foregroundMark x1="5335" y1="15920" x2="10348" y2="6955"/>
                        <a14:foregroundMark x1="10348" y1="6955" x2="13096" y2="13138"/>
                        <a14:foregroundMark x1="13096" y1="13138" x2="7195" y2="13447"/>
                        <a14:foregroundMark x1="7195" y1="13447" x2="10024" y2="12674"/>
                        <a14:foregroundMark x1="11722" y1="4019" x2="7114" y2="3400"/>
                        <a14:foregroundMark x1="7114" y1="3400" x2="5012" y2="4791"/>
                        <a14:foregroundMark x1="5012" y1="4791" x2="2102" y2="10974"/>
                        <a14:foregroundMark x1="2102" y1="10974" x2="1536" y2="19011"/>
                        <a14:foregroundMark x1="1536" y1="19011" x2="3476" y2="25811"/>
                        <a14:foregroundMark x1="3476" y1="25811" x2="7114" y2="29366"/>
                        <a14:foregroundMark x1="7114" y1="29366" x2="11641" y2="29366"/>
                        <a14:foregroundMark x1="11641" y1="29366" x2="14390" y2="23648"/>
                        <a14:foregroundMark x1="14390" y1="23648" x2="16087" y2="17002"/>
                        <a14:foregroundMark x1="7761" y1="44668" x2="17542" y2="44204"/>
                        <a14:foregroundMark x1="17542" y1="44204" x2="27486" y2="46213"/>
                        <a14:foregroundMark x1="27486" y1="46213" x2="27243" y2="54096"/>
                        <a14:foregroundMark x1="27243" y1="54096" x2="8246" y2="54560"/>
                        <a14:foregroundMark x1="8246" y1="54560" x2="8488" y2="46368"/>
                        <a14:foregroundMark x1="8488" y1="46368" x2="8569" y2="46368"/>
                        <a14:foregroundMark x1="11560" y1="47604" x2="16168" y2="47141"/>
                        <a14:foregroundMark x1="16168" y1="47141" x2="22635" y2="47450"/>
                        <a14:foregroundMark x1="54810" y1="10355" x2="54648" y2="19011"/>
                        <a14:foregroundMark x1="54648" y1="19011" x2="57397" y2="24730"/>
                        <a14:foregroundMark x1="57397" y1="24730" x2="61601" y2="24266"/>
                        <a14:foregroundMark x1="61601" y1="24266" x2="62571" y2="16229"/>
                        <a14:foregroundMark x1="62571" y1="16229" x2="60550" y2="9428"/>
                        <a14:foregroundMark x1="60550" y1="9428" x2="55780" y2="11128"/>
                        <a14:foregroundMark x1="55780" y1="11128" x2="55699" y2="19784"/>
                        <a14:foregroundMark x1="55699" y1="19784" x2="59337" y2="15611"/>
                        <a14:foregroundMark x1="59337" y1="15611" x2="59418" y2="25348"/>
                        <a14:foregroundMark x1="67664" y1="16847" x2="72433" y2="15920"/>
                        <a14:foregroundMark x1="72433" y1="15920" x2="76152" y2="20402"/>
                        <a14:foregroundMark x1="76152" y1="20402" x2="76718" y2="29212"/>
                        <a14:foregroundMark x1="76718" y1="29212" x2="72191" y2="31066"/>
                        <a14:foregroundMark x1="72191" y1="31066" x2="69281" y2="24730"/>
                        <a14:foregroundMark x1="69281" y1="24730" x2="73808" y2="22720"/>
                        <a14:foregroundMark x1="73808" y1="22720" x2="69038" y2="22566"/>
                        <a14:foregroundMark x1="69038" y1="22566" x2="73080" y2="23493"/>
                        <a14:foregroundMark x1="73080" y1="23493" x2="73727" y2="25811"/>
                        <a14:foregroundMark x1="80760" y1="37867" x2="81083" y2="47450"/>
                        <a14:foregroundMark x1="81083" y1="47450" x2="84479" y2="52550"/>
                        <a14:foregroundMark x1="84479" y1="52550" x2="88763" y2="52396"/>
                        <a14:foregroundMark x1="88763" y1="52396" x2="88036" y2="43431"/>
                        <a14:foregroundMark x1="88036" y1="43431" x2="84398" y2="39258"/>
                        <a14:foregroundMark x1="84398" y1="39258" x2="85206" y2="46986"/>
                        <a14:foregroundMark x1="85206" y1="46986" x2="87793" y2="40649"/>
                        <a14:foregroundMark x1="87793" y1="40649" x2="83994" y2="47604"/>
                        <a14:foregroundMark x1="83994" y1="47604" x2="83023" y2="51623"/>
                        <a14:foregroundMark x1="83670" y1="67697" x2="83508" y2="76816"/>
                        <a14:foregroundMark x1="83508" y1="76816" x2="85853" y2="84235"/>
                        <a14:foregroundMark x1="85853" y1="84235" x2="90218" y2="82226"/>
                        <a14:foregroundMark x1="90218" y1="82226" x2="91997" y2="73570"/>
                        <a14:foregroundMark x1="91997" y1="73570" x2="89167" y2="66770"/>
                        <a14:foregroundMark x1="89167" y1="66770" x2="85044" y2="69243"/>
                        <a14:foregroundMark x1="85044" y1="69243" x2="85368" y2="77743"/>
                        <a14:foregroundMark x1="85368" y1="77743" x2="89491" y2="76198"/>
                        <a14:foregroundMark x1="89491" y1="76198" x2="86661" y2="68934"/>
                        <a14:foregroundMark x1="86661" y1="68934" x2="89976" y2="74189"/>
                        <a14:foregroundMark x1="89976" y1="74189" x2="89329" y2="80062"/>
                        <a14:foregroundMark x1="44705" y1="36012" x2="43816" y2="53323"/>
                        <a14:foregroundMark x1="67906" y1="66151" x2="54568" y2="65997"/>
                        <a14:foregroundMark x1="54568" y1="65997" x2="52870" y2="64142"/>
                        <a14:foregroundMark x1="54325" y1="66306" x2="46564" y2="65533"/>
                        <a14:foregroundMark x1="52466" y1="44822" x2="52708" y2="53323"/>
                        <a14:foregroundMark x1="52708" y1="53323" x2="55133" y2="59660"/>
                        <a14:foregroundMark x1="55133" y1="59660" x2="59903" y2="59196"/>
                        <a14:foregroundMark x1="36217" y1="49923" x2="34842" y2="50696"/>
                        <a14:foregroundMark x1="36459" y1="52550" x2="34357" y2="52550"/>
                        <a14:foregroundMark x1="35732" y1="54405" x2="34923" y2="62597"/>
                        <a14:foregroundMark x1="34923" y1="62597" x2="35085" y2="64915"/>
                        <a14:foregroundMark x1="39612" y1="65688" x2="33387" y2="65842"/>
                        <a14:foregroundMark x1="85772" y1="88408" x2="85772" y2="88408"/>
                        <a14:foregroundMark x1="86904" y1="87790" x2="86904" y2="87790"/>
                        <a14:foregroundMark x1="87793" y1="89490" x2="87793" y2="89490"/>
                        <a14:foregroundMark x1="87631" y1="87481" x2="87631" y2="87481"/>
                        <a14:foregroundMark x1="88440" y1="89335" x2="88440" y2="89335"/>
                        <a14:foregroundMark x1="89167" y1="87944" x2="89167" y2="87944"/>
                        <a14:foregroundMark x1="89814" y1="88408" x2="89814" y2="88408"/>
                        <a14:foregroundMark x1="79062" y1="58114" x2="79062" y2="58114"/>
                        <a14:foregroundMark x1="81649" y1="57805" x2="81649" y2="57805"/>
                        <a14:foregroundMark x1="82377" y1="58578" x2="82377" y2="58578"/>
                        <a14:foregroundMark x1="83670" y1="57805" x2="83670" y2="57805"/>
                        <a14:foregroundMark x1="83508" y1="59505" x2="83508" y2="59505"/>
                        <a14:foregroundMark x1="81568" y1="58733" x2="81568" y2="58733"/>
                        <a14:foregroundMark x1="84721" y1="58733" x2="84721" y2="58733"/>
                        <a14:foregroundMark x1="86742" y1="59042" x2="86742" y2="59042"/>
                        <a14:foregroundMark x1="86823" y1="57651" x2="86823" y2="57651"/>
                        <a14:foregroundMark x1="87712" y1="58114" x2="87712" y2="58114"/>
                        <a14:foregroundMark x1="88116" y1="58578" x2="88116" y2="58578"/>
                        <a14:foregroundMark x1="90703" y1="58269" x2="90703" y2="58269"/>
                        <a14:foregroundMark x1="90542" y1="88717" x2="90542" y2="88717"/>
                        <a14:foregroundMark x1="68634" y1="36631" x2="68634" y2="36631"/>
                        <a14:foregroundMark x1="68876" y1="38794" x2="68876" y2="38794"/>
                        <a14:foregroundMark x1="70897" y1="38022" x2="70897" y2="38022"/>
                        <a14:foregroundMark x1="71948" y1="37249" x2="71948" y2="37249"/>
                        <a14:foregroundMark x1="72999" y1="36785" x2="72999" y2="36785"/>
                        <a14:foregroundMark x1="74131" y1="36631" x2="74131" y2="36631"/>
                        <a14:foregroundMark x1="74131" y1="38949" x2="74131" y2="38949"/>
                        <a14:foregroundMark x1="74939" y1="37558" x2="74939" y2="37558"/>
                        <a14:foregroundMark x1="75829" y1="36940" x2="75829" y2="36940"/>
                        <a14:foregroundMark x1="55942" y1="30448" x2="55942" y2="30448"/>
                        <a14:foregroundMark x1="57478" y1="30448" x2="57478" y2="30448"/>
                        <a14:foregroundMark x1="58205" y1="30603" x2="58205" y2="30603"/>
                        <a14:foregroundMark x1="60065" y1="30294" x2="60065" y2="30294"/>
                        <a14:foregroundMark x1="60146" y1="32303" x2="60146" y2="32303"/>
                      </a14:backgroundRemoval>
                    </a14:imgEffect>
                  </a14:imgLayer>
                </a14:imgProps>
              </a:ext>
            </a:extLst>
          </a:blip>
          <a:srcRect l="31721" t="33109" r="33017" b="1"/>
          <a:stretch/>
        </p:blipFill>
        <p:spPr>
          <a:xfrm>
            <a:off x="3505908" y="2217965"/>
            <a:ext cx="706111" cy="700598"/>
          </a:xfrm>
          <a:prstGeom prst="rect">
            <a:avLst/>
          </a:prstGeom>
        </p:spPr>
      </p:pic>
      <p:pic>
        <p:nvPicPr>
          <p:cNvPr id="37" name="Image 36">
            <a:extLst>
              <a:ext uri="{FF2B5EF4-FFF2-40B4-BE49-F238E27FC236}">
                <a16:creationId xmlns:a16="http://schemas.microsoft.com/office/drawing/2014/main" id="{B5454D5F-04A6-48E7-95B0-DF88BF3FC02F}"/>
              </a:ext>
            </a:extLst>
          </p:cNvPr>
          <p:cNvPicPr>
            <a:picLocks noChangeAspect="1"/>
          </p:cNvPicPr>
          <p:nvPr/>
        </p:nvPicPr>
        <p:blipFill rotWithShape="1">
          <a:blip r:embed="rId9">
            <a:extLst>
              <a:ext uri="{BEBA8EAE-BF5A-486C-A8C5-ECC9F3942E4B}">
                <a14:imgProps xmlns:a14="http://schemas.microsoft.com/office/drawing/2010/main">
                  <a14:imgLayer r:embed="rId10">
                    <a14:imgEffect>
                      <a14:backgroundRemoval t="7538" b="95310" l="8444" r="89929">
                        <a14:foregroundMark x1="8749" y1="43384" x2="9156" y2="51926"/>
                        <a14:foregroundMark x1="9156" y1="51926" x2="13835" y2="55276"/>
                        <a14:foregroundMark x1="13835" y1="55276" x2="30926" y2="55444"/>
                        <a14:foregroundMark x1="30926" y1="55444" x2="12716" y2="51089"/>
                        <a14:foregroundMark x1="12716" y1="51089" x2="16175" y2="44556"/>
                        <a14:foregroundMark x1="16175" y1="44556" x2="23601" y2="44556"/>
                        <a14:foregroundMark x1="23601" y1="44556" x2="34385" y2="46399"/>
                        <a14:foregroundMark x1="34385" y1="46399" x2="27162" y2="48744"/>
                        <a14:foregroundMark x1="27162" y1="48744" x2="16175" y2="46901"/>
                        <a14:foregroundMark x1="16175" y1="46901" x2="21567" y2="49749"/>
                        <a14:foregroundMark x1="21567" y1="49749" x2="32452" y2="50921"/>
                        <a14:foregroundMark x1="32452" y1="50921" x2="34486" y2="42714"/>
                        <a14:foregroundMark x1="34486" y1="42714" x2="8444" y2="42881"/>
                        <a14:foregroundMark x1="53103" y1="32328" x2="51170" y2="52261"/>
                        <a14:foregroundMark x1="50051" y1="35008" x2="50661" y2="49916"/>
                        <a14:foregroundMark x1="50153" y1="64322" x2="53001" y2="47236"/>
                        <a14:foregroundMark x1="69990" y1="63819" x2="67650" y2="49581"/>
                        <a14:foregroundMark x1="78332" y1="37521" x2="72838" y2="34506"/>
                        <a14:foregroundMark x1="54323" y1="21943" x2="58393" y2="23283"/>
                        <a14:foregroundMark x1="74262" y1="7538" x2="79654" y2="30653"/>
                        <a14:foregroundMark x1="76602" y1="27303" x2="78128" y2="24791"/>
                        <a14:foregroundMark x1="80671" y1="25963" x2="78332" y2="23618"/>
                        <a14:foregroundMark x1="81892" y1="95142" x2="82299" y2="87605"/>
                        <a14:foregroundMark x1="72533" y1="95310" x2="73245" y2="88275"/>
                      </a14:backgroundRemoval>
                    </a14:imgEffect>
                  </a14:imgLayer>
                </a14:imgProps>
              </a:ext>
            </a:extLst>
          </a:blip>
          <a:srcRect l="42025" r="10585"/>
          <a:stretch/>
        </p:blipFill>
        <p:spPr>
          <a:xfrm>
            <a:off x="895762" y="4841500"/>
            <a:ext cx="638411" cy="818147"/>
          </a:xfrm>
          <a:prstGeom prst="rect">
            <a:avLst/>
          </a:prstGeom>
        </p:spPr>
      </p:pic>
      <p:grpSp>
        <p:nvGrpSpPr>
          <p:cNvPr id="38" name="Groupe 37">
            <a:extLst>
              <a:ext uri="{FF2B5EF4-FFF2-40B4-BE49-F238E27FC236}">
                <a16:creationId xmlns:a16="http://schemas.microsoft.com/office/drawing/2014/main" id="{5097732F-C4DA-4A0B-9113-57AB967E0E48}"/>
              </a:ext>
            </a:extLst>
          </p:cNvPr>
          <p:cNvGrpSpPr/>
          <p:nvPr/>
        </p:nvGrpSpPr>
        <p:grpSpPr>
          <a:xfrm>
            <a:off x="9834844" y="1250391"/>
            <a:ext cx="533185" cy="996593"/>
            <a:chOff x="9072160" y="3931833"/>
            <a:chExt cx="1296042" cy="2403921"/>
          </a:xfrm>
        </p:grpSpPr>
        <p:pic>
          <p:nvPicPr>
            <p:cNvPr id="39" name="Image 38">
              <a:extLst>
                <a:ext uri="{FF2B5EF4-FFF2-40B4-BE49-F238E27FC236}">
                  <a16:creationId xmlns:a16="http://schemas.microsoft.com/office/drawing/2014/main" id="{54681157-361D-4C1A-A4C5-F8B3A5FC1129}"/>
                </a:ext>
              </a:extLst>
            </p:cNvPr>
            <p:cNvPicPr>
              <a:picLocks noChangeAspect="1"/>
            </p:cNvPicPr>
            <p:nvPr/>
          </p:nvPicPr>
          <p:blipFill rotWithShape="1">
            <a:blip r:embed="rId11">
              <a:extLst>
                <a:ext uri="{BEBA8EAE-BF5A-486C-A8C5-ECC9F3942E4B}">
                  <a14:imgProps xmlns:a14="http://schemas.microsoft.com/office/drawing/2010/main">
                    <a14:imgLayer r:embed="rId12">
                      <a14:imgEffect>
                        <a14:backgroundRemoval t="1852" b="95062" l="3917" r="93000">
                          <a14:foregroundMark x1="2333" y1="11883" x2="5250" y2="5710"/>
                          <a14:foregroundMark x1="5250" y1="5710" x2="9667" y2="3549"/>
                          <a14:foregroundMark x1="9667" y1="3549" x2="14000" y2="5710"/>
                          <a14:foregroundMark x1="14000" y1="5710" x2="16167" y2="12654"/>
                          <a14:foregroundMark x1="16167" y1="12654" x2="16667" y2="20679"/>
                          <a14:foregroundMark x1="16667" y1="20679" x2="13917" y2="27315"/>
                          <a14:foregroundMark x1="13917" y1="27315" x2="10000" y2="30401"/>
                          <a14:foregroundMark x1="10000" y1="30401" x2="5500" y2="28241"/>
                          <a14:foregroundMark x1="5500" y1="28241" x2="2917" y2="22068"/>
                          <a14:foregroundMark x1="2917" y1="22068" x2="1583" y2="14506"/>
                          <a14:foregroundMark x1="1583" y1="14506" x2="4000" y2="7253"/>
                          <a14:foregroundMark x1="4000" y1="7253" x2="7917" y2="3395"/>
                          <a14:foregroundMark x1="7917" y1="3395" x2="12500" y2="4938"/>
                          <a14:foregroundMark x1="12500" y1="4938" x2="15583" y2="10185"/>
                          <a14:foregroundMark x1="15583" y1="10185" x2="16500" y2="17901"/>
                          <a14:foregroundMark x1="16500" y1="17901" x2="13667" y2="24383"/>
                          <a14:foregroundMark x1="13667" y1="24383" x2="9917" y2="28549"/>
                          <a14:foregroundMark x1="9917" y1="28549" x2="5417" y2="24228"/>
                          <a14:foregroundMark x1="5417" y1="24228" x2="3333" y2="16975"/>
                          <a14:foregroundMark x1="3333" y1="16975" x2="7667" y2="12500"/>
                          <a14:foregroundMark x1="7667" y1="12500" x2="9833" y2="19599"/>
                          <a14:foregroundMark x1="9833" y1="19599" x2="5917" y2="15278"/>
                          <a14:foregroundMark x1="5917" y1="15278" x2="12500" y2="9259"/>
                          <a14:foregroundMark x1="12500" y1="9259" x2="14750" y2="16821"/>
                          <a14:foregroundMark x1="14750" y1="16821" x2="9417" y2="19136"/>
                          <a14:foregroundMark x1="9417" y1="19136" x2="13833" y2="14815"/>
                          <a14:foregroundMark x1="13833" y1="14815" x2="12833" y2="24537"/>
                          <a14:foregroundMark x1="12833" y1="24537" x2="6250" y2="24691"/>
                          <a14:foregroundMark x1="6250" y1="24691" x2="5000" y2="15278"/>
                          <a14:foregroundMark x1="5000" y1="15278" x2="6917" y2="8179"/>
                          <a14:foregroundMark x1="6917" y1="8179" x2="11333" y2="5864"/>
                          <a14:foregroundMark x1="11333" y1="5864" x2="15000" y2="9722"/>
                          <a14:foregroundMark x1="15000" y1="9722" x2="8083" y2="13889"/>
                          <a14:foregroundMark x1="8083" y1="13889" x2="9333" y2="16049"/>
                          <a14:foregroundMark x1="13167" y1="4167" x2="8333" y2="2160"/>
                          <a14:foregroundMark x1="8333" y1="2160" x2="4583" y2="5864"/>
                          <a14:foregroundMark x1="4583" y1="5864" x2="1917" y2="12037"/>
                          <a14:foregroundMark x1="1917" y1="12037" x2="1417" y2="20370"/>
                          <a14:foregroundMark x1="1417" y1="20370" x2="3917" y2="26852"/>
                          <a14:foregroundMark x1="3917" y1="26852" x2="6083" y2="27778"/>
                          <a14:foregroundMark x1="13500" y1="4321" x2="9500" y2="2006"/>
                          <a14:foregroundMark x1="9500" y1="2006" x2="5833" y2="4938"/>
                          <a14:foregroundMark x1="27667" y1="16204" x2="42250" y2="18210"/>
                          <a14:foregroundMark x1="42250" y1="18210" x2="52250" y2="17593"/>
                          <a14:foregroundMark x1="52250" y1="17593" x2="75250" y2="19753"/>
                          <a14:foregroundMark x1="75250" y1="19753" x2="69500" y2="15741"/>
                          <a14:foregroundMark x1="69500" y1="15741" x2="27583" y2="18827"/>
                          <a14:foregroundMark x1="27583" y1="18827" x2="42833" y2="20833"/>
                          <a14:foregroundMark x1="42833" y1="20833" x2="52083" y2="20370"/>
                          <a14:foregroundMark x1="52083" y1="20370" x2="72667" y2="21451"/>
                          <a14:foregroundMark x1="72667" y1="21451" x2="28583" y2="19136"/>
                          <a14:foregroundMark x1="44167" y1="53241" x2="54333" y2="72377"/>
                          <a14:foregroundMark x1="54333" y1="72377" x2="57000" y2="79167"/>
                          <a14:foregroundMark x1="57000" y1="79167" x2="57833" y2="84414"/>
                          <a14:foregroundMark x1="62500" y1="79167" x2="57250" y2="59568"/>
                          <a14:foregroundMark x1="57250" y1="47222" x2="49083" y2="64352"/>
                          <a14:foregroundMark x1="63750" y1="63117" x2="59500" y2="60031"/>
                          <a14:foregroundMark x1="83833" y1="95216" x2="85583" y2="90586"/>
                          <a14:foregroundMark x1="89167" y1="95216" x2="90500" y2="89352"/>
                          <a14:foregroundMark x1="93083" y1="62809" x2="93000" y2="46451"/>
                          <a14:foregroundMark x1="93000" y1="46451" x2="92917" y2="46296"/>
                          <a14:foregroundMark x1="75500" y1="33796" x2="78000" y2="37963"/>
                          <a14:foregroundMark x1="89000" y1="20370" x2="87333" y2="29475"/>
                        </a14:backgroundRemoval>
                      </a14:imgEffect>
                    </a14:imgLayer>
                  </a14:imgProps>
                </a:ext>
              </a:extLst>
            </a:blip>
            <a:srcRect l="73277"/>
            <a:stretch/>
          </p:blipFill>
          <p:spPr>
            <a:xfrm>
              <a:off x="9178571" y="3931833"/>
              <a:ext cx="1189631" cy="2403921"/>
            </a:xfrm>
            <a:prstGeom prst="rect">
              <a:avLst/>
            </a:prstGeom>
          </p:spPr>
        </p:pic>
        <p:sp>
          <p:nvSpPr>
            <p:cNvPr id="40" name="Rectangle 39">
              <a:extLst>
                <a:ext uri="{FF2B5EF4-FFF2-40B4-BE49-F238E27FC236}">
                  <a16:creationId xmlns:a16="http://schemas.microsoft.com/office/drawing/2014/main" id="{C8C9EBB7-BBBD-4378-85B8-4D8D60F9F98F}"/>
                </a:ext>
              </a:extLst>
            </p:cNvPr>
            <p:cNvSpPr/>
            <p:nvPr/>
          </p:nvSpPr>
          <p:spPr>
            <a:xfrm>
              <a:off x="9072160" y="4111179"/>
              <a:ext cx="461872" cy="4636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41" name="Image 40">
            <a:extLst>
              <a:ext uri="{FF2B5EF4-FFF2-40B4-BE49-F238E27FC236}">
                <a16:creationId xmlns:a16="http://schemas.microsoft.com/office/drawing/2014/main" id="{313F7F0F-674F-4F71-B7A4-CCF2A89D48D8}"/>
              </a:ext>
            </a:extLst>
          </p:cNvPr>
          <p:cNvPicPr>
            <a:picLocks noChangeAspect="1"/>
          </p:cNvPicPr>
          <p:nvPr/>
        </p:nvPicPr>
        <p:blipFill rotWithShape="1">
          <a:blip r:embed="rId13">
            <a:extLst>
              <a:ext uri="{BEBA8EAE-BF5A-486C-A8C5-ECC9F3942E4B}">
                <a14:imgProps xmlns:a14="http://schemas.microsoft.com/office/drawing/2010/main">
                  <a14:imgLayer r:embed="rId14">
                    <a14:imgEffect>
                      <a14:backgroundRemoval t="7853" b="95673" l="9930" r="89720">
                        <a14:foregroundMark x1="11799" y1="8974" x2="82593" y2="14423"/>
                        <a14:foregroundMark x1="82593" y1="14423" x2="76869" y2="9455"/>
                        <a14:foregroundMark x1="76869" y1="9455" x2="18808" y2="13622"/>
                        <a14:foregroundMark x1="18808" y1="13622" x2="24182" y2="8333"/>
                        <a14:foregroundMark x1="24182" y1="8333" x2="31192" y2="7853"/>
                        <a14:foregroundMark x1="31192" y1="7853" x2="75234" y2="13462"/>
                        <a14:foregroundMark x1="87383" y1="8494" x2="75935" y2="8494"/>
                        <a14:foregroundMark x1="86799" y1="10417" x2="83061" y2="12019"/>
                        <a14:foregroundMark x1="74299" y1="15865" x2="12150" y2="14583"/>
                        <a14:foregroundMark x1="13668" y1="11218" x2="19626" y2="13301"/>
                        <a14:foregroundMark x1="68341" y1="85577" x2="58294" y2="94712"/>
                        <a14:foregroundMark x1="58294" y1="94712" x2="45444" y2="96795"/>
                        <a14:foregroundMark x1="45444" y1="96795" x2="33879" y2="90224"/>
                        <a14:foregroundMark x1="33879" y1="90224" x2="28154" y2="81731"/>
                        <a14:foregroundMark x1="64019" y1="84776" x2="44509" y2="81250"/>
                        <a14:foregroundMark x1="59229" y1="94071" x2="40187" y2="95673"/>
                        <a14:foregroundMark x1="40187" y1="95673" x2="38084" y2="93750"/>
                      </a14:backgroundRemoval>
                    </a14:imgEffect>
                  </a14:imgLayer>
                </a14:imgProps>
              </a:ext>
            </a:extLst>
          </a:blip>
          <a:srcRect l="19761" t="21101" r="22089"/>
          <a:stretch/>
        </p:blipFill>
        <p:spPr>
          <a:xfrm>
            <a:off x="7242772" y="5951804"/>
            <a:ext cx="701622" cy="693966"/>
          </a:xfrm>
          <a:prstGeom prst="rect">
            <a:avLst/>
          </a:prstGeom>
        </p:spPr>
      </p:pic>
      <p:grpSp>
        <p:nvGrpSpPr>
          <p:cNvPr id="42" name="Groupe 41">
            <a:extLst>
              <a:ext uri="{FF2B5EF4-FFF2-40B4-BE49-F238E27FC236}">
                <a16:creationId xmlns:a16="http://schemas.microsoft.com/office/drawing/2014/main" id="{27EB0123-240D-4E3C-9222-CC25C1E63FB5}"/>
              </a:ext>
            </a:extLst>
          </p:cNvPr>
          <p:cNvGrpSpPr/>
          <p:nvPr/>
        </p:nvGrpSpPr>
        <p:grpSpPr>
          <a:xfrm>
            <a:off x="11131035" y="4611385"/>
            <a:ext cx="798666" cy="780282"/>
            <a:chOff x="-2307527" y="2436955"/>
            <a:chExt cx="2122271" cy="2074109"/>
          </a:xfrm>
        </p:grpSpPr>
        <p:pic>
          <p:nvPicPr>
            <p:cNvPr id="43" name="Image 42">
              <a:extLst>
                <a:ext uri="{FF2B5EF4-FFF2-40B4-BE49-F238E27FC236}">
                  <a16:creationId xmlns:a16="http://schemas.microsoft.com/office/drawing/2014/main" id="{F0D6335E-E751-43EC-A5B0-F3CF560F6D0C}"/>
                </a:ext>
              </a:extLst>
            </p:cNvPr>
            <p:cNvPicPr>
              <a:picLocks noChangeAspect="1"/>
            </p:cNvPicPr>
            <p:nvPr/>
          </p:nvPicPr>
          <p:blipFill rotWithShape="1">
            <a:blip r:embed="rId15">
              <a:extLst>
                <a:ext uri="{BEBA8EAE-BF5A-486C-A8C5-ECC9F3942E4B}">
                  <a14:imgProps xmlns:a14="http://schemas.microsoft.com/office/drawing/2010/main">
                    <a14:imgLayer r:embed="rId16">
                      <a14:imgEffect>
                        <a14:backgroundRemoval t="9589" b="99087" l="9991" r="90282">
                          <a14:foregroundMark x1="51589" y1="45510" x2="54859" y2="51903"/>
                          <a14:foregroundMark x1="54859" y1="51903" x2="65123" y2="51142"/>
                          <a14:foregroundMark x1="65123" y1="51142" x2="76022" y2="52207"/>
                          <a14:foregroundMark x1="76022" y1="52207" x2="85831" y2="50076"/>
                          <a14:foregroundMark x1="85831" y1="50076" x2="90372" y2="50533"/>
                          <a14:foregroundMark x1="90372" y1="50533" x2="85468" y2="47336"/>
                          <a14:foregroundMark x1="85468" y1="47336" x2="62125" y2="49619"/>
                          <a14:foregroundMark x1="62125" y1="49619" x2="57402" y2="48250"/>
                          <a14:foregroundMark x1="57402" y1="48250" x2="61853" y2="45510"/>
                          <a14:foregroundMark x1="61853" y1="45510" x2="81290" y2="47032"/>
                          <a14:foregroundMark x1="81290" y1="47032" x2="86194" y2="45967"/>
                          <a14:foregroundMark x1="86194" y1="45967" x2="63397" y2="45205"/>
                          <a14:foregroundMark x1="44323" y1="12938" x2="47775" y2="16134"/>
                          <a14:foregroundMark x1="22707" y1="17352" x2="23070" y2="34855"/>
                          <a14:foregroundMark x1="23070" y1="34855" x2="23978" y2="40335"/>
                          <a14:foregroundMark x1="42144" y1="29528" x2="38874" y2="31963"/>
                          <a14:foregroundMark x1="16349" y1="58600" x2="16440" y2="52359"/>
                          <a14:foregroundMark x1="38420" y1="80365" x2="36966" y2="74429"/>
                          <a14:foregroundMark x1="22616" y1="88280" x2="21617" y2="83257"/>
                          <a14:foregroundMark x1="15622" y1="99239" x2="18347" y2="92390"/>
                          <a14:foregroundMark x1="18347" y1="92390" x2="35604" y2="89954"/>
                          <a14:foregroundMark x1="35604" y1="89954" x2="42234" y2="78539"/>
                          <a14:foregroundMark x1="42234" y1="78539" x2="46140" y2="85388"/>
                          <a14:foregroundMark x1="46140" y1="85388" x2="48411" y2="92390"/>
                          <a14:foregroundMark x1="48411" y1="92390" x2="43324" y2="97412"/>
                          <a14:foregroundMark x1="43324" y1="97412" x2="16440" y2="98174"/>
                          <a14:foregroundMark x1="19437" y1="86758" x2="15622" y2="95890"/>
                          <a14:foregroundMark x1="15622" y1="95890" x2="15077" y2="99087"/>
                          <a14:foregroundMark x1="20890" y1="87367" x2="16621" y2="94825"/>
                          <a14:foregroundMark x1="42870" y1="69559" x2="40145" y2="75647"/>
                          <a14:foregroundMark x1="40145" y1="75647" x2="28792" y2="89650"/>
                          <a14:foregroundMark x1="28792" y1="89650" x2="24342" y2="89650"/>
                          <a14:foregroundMark x1="53315" y1="95890" x2="44596" y2="75799"/>
                          <a14:foregroundMark x1="44596" y1="75799" x2="43233" y2="69406"/>
                        </a14:backgroundRemoval>
                      </a14:imgEffect>
                    </a14:imgLayer>
                  </a14:imgProps>
                </a:ext>
              </a:extLst>
            </a:blip>
            <a:srcRect r="42105"/>
            <a:stretch/>
          </p:blipFill>
          <p:spPr>
            <a:xfrm>
              <a:off x="-2307527" y="2436955"/>
              <a:ext cx="2012315" cy="2074109"/>
            </a:xfrm>
            <a:prstGeom prst="rect">
              <a:avLst/>
            </a:prstGeom>
          </p:spPr>
        </p:pic>
        <p:sp>
          <p:nvSpPr>
            <p:cNvPr id="44" name="Rectangle 43">
              <a:extLst>
                <a:ext uri="{FF2B5EF4-FFF2-40B4-BE49-F238E27FC236}">
                  <a16:creationId xmlns:a16="http://schemas.microsoft.com/office/drawing/2014/main" id="{23A6307D-5213-4B81-9603-5B4D886A1D09}"/>
                </a:ext>
              </a:extLst>
            </p:cNvPr>
            <p:cNvSpPr/>
            <p:nvPr/>
          </p:nvSpPr>
          <p:spPr>
            <a:xfrm>
              <a:off x="-584826" y="3105152"/>
              <a:ext cx="399570" cy="7218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46" name="Image 45">
            <a:extLst>
              <a:ext uri="{FF2B5EF4-FFF2-40B4-BE49-F238E27FC236}">
                <a16:creationId xmlns:a16="http://schemas.microsoft.com/office/drawing/2014/main" id="{FC59F463-5DA9-4851-9145-4BDBB5B5A644}"/>
              </a:ext>
            </a:extLst>
          </p:cNvPr>
          <p:cNvPicPr>
            <a:picLocks noChangeAspect="1"/>
          </p:cNvPicPr>
          <p:nvPr/>
        </p:nvPicPr>
        <p:blipFill>
          <a:blip r:embed="rId17"/>
          <a:stretch>
            <a:fillRect/>
          </a:stretch>
        </p:blipFill>
        <p:spPr>
          <a:xfrm>
            <a:off x="897162" y="3173203"/>
            <a:ext cx="680901" cy="622775"/>
          </a:xfrm>
          <a:prstGeom prst="rect">
            <a:avLst/>
          </a:prstGeom>
        </p:spPr>
      </p:pic>
      <p:sp>
        <p:nvSpPr>
          <p:cNvPr id="45" name="Rectangle 44">
            <a:extLst>
              <a:ext uri="{FF2B5EF4-FFF2-40B4-BE49-F238E27FC236}">
                <a16:creationId xmlns:a16="http://schemas.microsoft.com/office/drawing/2014/main" id="{FBAC3276-6271-42F1-B1D5-6D9652E0037A}"/>
              </a:ext>
            </a:extLst>
          </p:cNvPr>
          <p:cNvSpPr/>
          <p:nvPr/>
        </p:nvSpPr>
        <p:spPr>
          <a:xfrm>
            <a:off x="0" y="6445250"/>
            <a:ext cx="749300" cy="4127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3287548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Close up smiley people posing together">
            <a:extLst>
              <a:ext uri="{FF2B5EF4-FFF2-40B4-BE49-F238E27FC236}">
                <a16:creationId xmlns:a16="http://schemas.microsoft.com/office/drawing/2014/main" id="{9657E7B1-DDE3-4324-97FC-F2ECD9A7ACAB}"/>
              </a:ext>
            </a:extLst>
          </p:cNvPr>
          <p:cNvPicPr>
            <a:picLocks noChangeAspect="1" noChangeArrowheads="1"/>
          </p:cNvPicPr>
          <p:nvPr/>
        </p:nvPicPr>
        <p:blipFill>
          <a:blip r:embed="rId2">
            <a:alphaModFix amt="20000"/>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Espace réservé du texte 1"/>
          <p:cNvSpPr>
            <a:spLocks noGrp="1"/>
          </p:cNvSpPr>
          <p:nvPr>
            <p:ph type="body" sz="quarter" idx="13"/>
          </p:nvPr>
        </p:nvSpPr>
        <p:spPr>
          <a:xfrm>
            <a:off x="162949" y="4288971"/>
            <a:ext cx="2558480" cy="2453954"/>
          </a:xfrm>
        </p:spPr>
        <p:txBody>
          <a:bodyPr/>
          <a:lstStyle/>
          <a:p>
            <a:r>
              <a:rPr lang="fr-FR" sz="16700" dirty="0"/>
              <a:t>03</a:t>
            </a:r>
          </a:p>
        </p:txBody>
      </p:sp>
      <p:sp>
        <p:nvSpPr>
          <p:cNvPr id="7" name="Espace réservé du texte 2">
            <a:extLst>
              <a:ext uri="{FF2B5EF4-FFF2-40B4-BE49-F238E27FC236}">
                <a16:creationId xmlns:a16="http://schemas.microsoft.com/office/drawing/2014/main" id="{CE67EFA4-2E9D-47BC-B23F-E734A3ED5CDF}"/>
              </a:ext>
            </a:extLst>
          </p:cNvPr>
          <p:cNvSpPr>
            <a:spLocks noGrp="1"/>
          </p:cNvSpPr>
          <p:nvPr>
            <p:ph type="body" sz="quarter" idx="14"/>
          </p:nvPr>
        </p:nvSpPr>
        <p:spPr>
          <a:xfrm>
            <a:off x="5834743" y="1098550"/>
            <a:ext cx="6194308" cy="4660900"/>
          </a:xfrm>
          <a:solidFill>
            <a:schemeClr val="bg1">
              <a:lumMod val="95000"/>
            </a:schemeClr>
          </a:solidFill>
        </p:spPr>
        <p:txBody>
          <a:bodyPr anchor="ctr">
            <a:normAutofit/>
          </a:bodyPr>
          <a:lstStyle/>
          <a:p>
            <a:r>
              <a:rPr lang="fr-FR" dirty="0">
                <a:latin typeface="Arial" panose="020B0604020202020204" pitchFamily="34" charset="0"/>
                <a:cs typeface="Arial" panose="020B0604020202020204" pitchFamily="34" charset="0"/>
              </a:rPr>
              <a:t>Contexte et enjeux</a:t>
            </a:r>
          </a:p>
          <a:p>
            <a:endParaRPr lang="fr-FR" dirty="0">
              <a:latin typeface="Arial" panose="020B0604020202020204" pitchFamily="34" charset="0"/>
              <a:cs typeface="Arial" panose="020B0604020202020204" pitchFamily="34" charset="0"/>
            </a:endParaRPr>
          </a:p>
          <a:p>
            <a:r>
              <a:rPr lang="fr-FR" dirty="0">
                <a:latin typeface="Arial" panose="020B0604020202020204" pitchFamily="34" charset="0"/>
                <a:cs typeface="Arial" panose="020B0604020202020204" pitchFamily="34" charset="0"/>
              </a:rPr>
              <a:t>Approche globale</a:t>
            </a:r>
          </a:p>
          <a:p>
            <a:endParaRPr lang="fr-FR" dirty="0">
              <a:latin typeface="Arial" panose="020B0604020202020204" pitchFamily="34" charset="0"/>
              <a:cs typeface="Arial" panose="020B0604020202020204" pitchFamily="34" charset="0"/>
            </a:endParaRPr>
          </a:p>
          <a:p>
            <a:r>
              <a:rPr lang="fr-FR" b="1" dirty="0">
                <a:latin typeface="Arial" panose="020B0604020202020204" pitchFamily="34" charset="0"/>
                <a:cs typeface="Arial" panose="020B0604020202020204" pitchFamily="34" charset="0"/>
              </a:rPr>
              <a:t>Accroches et exemples de situations clients</a:t>
            </a:r>
          </a:p>
          <a:p>
            <a:endParaRPr lang="fr-FR" b="1" dirty="0">
              <a:latin typeface="Arial" panose="020B0604020202020204" pitchFamily="34" charset="0"/>
              <a:cs typeface="Arial" panose="020B0604020202020204" pitchFamily="34" charset="0"/>
            </a:endParaRPr>
          </a:p>
          <a:p>
            <a:r>
              <a:rPr lang="fr-FR" dirty="0">
                <a:latin typeface="Arial" panose="020B0604020202020204" pitchFamily="34" charset="0"/>
                <a:cs typeface="Arial" panose="020B0604020202020204" pitchFamily="34" charset="0"/>
              </a:rPr>
              <a:t>Nos solutions d’épargne</a:t>
            </a:r>
          </a:p>
          <a:p>
            <a:endParaRPr lang="fr-FR" dirty="0">
              <a:latin typeface="Arial" panose="020B0604020202020204" pitchFamily="34" charset="0"/>
              <a:cs typeface="Arial" panose="020B0604020202020204" pitchFamily="34" charset="0"/>
            </a:endParaRPr>
          </a:p>
          <a:p>
            <a:r>
              <a:rPr lang="fr-FR" dirty="0">
                <a:latin typeface="Arial" panose="020B0604020202020204" pitchFamily="34" charset="0"/>
                <a:cs typeface="Arial" panose="020B0604020202020204" pitchFamily="34" charset="0"/>
              </a:rPr>
              <a:t>Zoom PEL et Quadreto</a:t>
            </a:r>
          </a:p>
          <a:p>
            <a:endParaRPr lang="fr-FR" dirty="0">
              <a:latin typeface="Arial" panose="020B0604020202020204" pitchFamily="34" charset="0"/>
              <a:cs typeface="Arial" panose="020B0604020202020204" pitchFamily="34" charset="0"/>
            </a:endParaRPr>
          </a:p>
          <a:p>
            <a:r>
              <a:rPr lang="fr-FR" dirty="0">
                <a:latin typeface="Arial" panose="020B0604020202020204" pitchFamily="34" charset="0"/>
                <a:cs typeface="Arial" panose="020B0604020202020204" pitchFamily="34" charset="0"/>
              </a:rPr>
              <a:t>Où trouver l’information ?</a:t>
            </a:r>
          </a:p>
        </p:txBody>
      </p:sp>
    </p:spTree>
    <p:extLst>
      <p:ext uri="{BB962C8B-B14F-4D97-AF65-F5344CB8AC3E}">
        <p14:creationId xmlns:p14="http://schemas.microsoft.com/office/powerpoint/2010/main" val="26789014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p:txBody>
          <a:bodyPr>
            <a:normAutofit/>
          </a:bodyPr>
          <a:lstStyle/>
          <a:p>
            <a:r>
              <a:rPr lang="fr-FR" dirty="0"/>
              <a:t>Chaque contact client doit être l’occasion d’un rebond Epargne</a:t>
            </a:r>
          </a:p>
        </p:txBody>
      </p:sp>
      <p:sp>
        <p:nvSpPr>
          <p:cNvPr id="14" name="Espace réservé du texte 13"/>
          <p:cNvSpPr>
            <a:spLocks noGrp="1"/>
          </p:cNvSpPr>
          <p:nvPr>
            <p:ph type="body" sz="quarter" idx="14"/>
          </p:nvPr>
        </p:nvSpPr>
        <p:spPr/>
        <p:txBody>
          <a:bodyPr/>
          <a:lstStyle/>
          <a:p>
            <a:r>
              <a:rPr lang="fr-FR" dirty="0">
                <a:latin typeface="Arial" panose="020B0604020202020204" pitchFamily="34" charset="0"/>
                <a:cs typeface="Arial" panose="020B0604020202020204" pitchFamily="34" charset="0"/>
              </a:rPr>
              <a:t>Accroches et exemples de situations clients</a:t>
            </a:r>
          </a:p>
        </p:txBody>
      </p:sp>
      <p:sp>
        <p:nvSpPr>
          <p:cNvPr id="18" name="ZoneTexte 17">
            <a:extLst>
              <a:ext uri="{FF2B5EF4-FFF2-40B4-BE49-F238E27FC236}">
                <a16:creationId xmlns:a16="http://schemas.microsoft.com/office/drawing/2014/main" id="{078C9561-0F18-4155-ABF7-C58941EF9658}"/>
              </a:ext>
            </a:extLst>
          </p:cNvPr>
          <p:cNvSpPr txBox="1"/>
          <p:nvPr/>
        </p:nvSpPr>
        <p:spPr>
          <a:xfrm>
            <a:off x="1166968" y="1822614"/>
            <a:ext cx="10028082" cy="338554"/>
          </a:xfrm>
          <a:prstGeom prst="rect">
            <a:avLst/>
          </a:prstGeom>
          <a:noFill/>
        </p:spPr>
        <p:txBody>
          <a:bodyPr wrap="square">
            <a:spAutoFit/>
          </a:bodyPr>
          <a:lstStyle>
            <a:defPPr>
              <a:defRPr lang="fr-FR"/>
            </a:defPPr>
            <a:lvl1pPr lvl="0" algn="ctr">
              <a:defRPr b="1" i="1">
                <a:solidFill>
                  <a:srgbClr val="C00000"/>
                </a:solidFill>
              </a:defRPr>
            </a:lvl1pPr>
          </a:lstStyle>
          <a:p>
            <a:r>
              <a:rPr lang="fr-FR" sz="1600" b="0" dirty="0">
                <a:latin typeface="Montserrat Light" panose="00000400000000000000" pitchFamily="2" charset="0"/>
              </a:rPr>
              <a:t>Lors de tout entretien ou contact client, entrant ou sortant, réalisez un rebond Epargne</a:t>
            </a:r>
          </a:p>
        </p:txBody>
      </p:sp>
      <p:sp>
        <p:nvSpPr>
          <p:cNvPr id="19" name="Rectangle : coins arrondis 18">
            <a:hlinkClick r:id="rId3" action="ppaction://hlinksldjump"/>
            <a:extLst>
              <a:ext uri="{FF2B5EF4-FFF2-40B4-BE49-F238E27FC236}">
                <a16:creationId xmlns:a16="http://schemas.microsoft.com/office/drawing/2014/main" id="{CDC0F764-3B81-4B56-A7AB-415DD938C77F}"/>
              </a:ext>
            </a:extLst>
          </p:cNvPr>
          <p:cNvSpPr/>
          <p:nvPr/>
        </p:nvSpPr>
        <p:spPr>
          <a:xfrm>
            <a:off x="3773245" y="4598465"/>
            <a:ext cx="7500184" cy="1713642"/>
          </a:xfrm>
          <a:prstGeom prst="roundRect">
            <a:avLst/>
          </a:prstGeom>
          <a:solidFill>
            <a:schemeClr val="bg1"/>
          </a:solidFill>
          <a:ln w="19050">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100" b="1" i="0" u="none" strike="noStrike" kern="1200" cap="none" spc="0" normalizeH="0" baseline="0" noProof="0" dirty="0">
                <a:ln>
                  <a:noFill/>
                </a:ln>
                <a:solidFill>
                  <a:srgbClr val="3E454A"/>
                </a:solidFill>
                <a:effectLst/>
                <a:uLnTx/>
                <a:uFillTx/>
                <a:latin typeface="Arial" panose="020B0604020202020204"/>
                <a:ea typeface="+mn-ea"/>
                <a:cs typeface="+mn-cs"/>
              </a:rPr>
              <a:t>&gt; Comment rebondir en proposition de prise de rdv Epargne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100" b="1" i="0" u="none" strike="noStrike" kern="1200" cap="none" spc="0" normalizeH="0" baseline="0" noProof="0" dirty="0">
              <a:ln>
                <a:noFill/>
              </a:ln>
              <a:solidFill>
                <a:srgbClr val="3E454A"/>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100" b="0" i="0" u="none" strike="noStrike" kern="1200" cap="none" spc="0" normalizeH="0" baseline="0" noProof="0" dirty="0">
                <a:ln>
                  <a:noFill/>
                </a:ln>
                <a:solidFill>
                  <a:srgbClr val="3E454A"/>
                </a:solidFill>
                <a:effectLst/>
                <a:uLnTx/>
                <a:uFillTx/>
                <a:latin typeface="Arial" panose="020B0604020202020204"/>
                <a:ea typeface="+mn-ea"/>
                <a:cs typeface="+mn-cs"/>
              </a:rPr>
              <a:t>Monsieur ou Madame, ai-je </a:t>
            </a:r>
            <a:r>
              <a:rPr lang="fr-FR" sz="1100" dirty="0">
                <a:solidFill>
                  <a:srgbClr val="3E454A"/>
                </a:solidFill>
                <a:latin typeface="Arial" panose="020B0604020202020204"/>
              </a:rPr>
              <a:t>bien répondu à vos attentes ? </a:t>
            </a:r>
            <a:r>
              <a:rPr kumimoji="0" lang="fr-FR" sz="1100" b="0" i="0" u="none" strike="noStrike" kern="1200" cap="none" spc="0" normalizeH="0" baseline="0" noProof="0" dirty="0">
                <a:ln>
                  <a:noFill/>
                </a:ln>
                <a:solidFill>
                  <a:srgbClr val="3E454A"/>
                </a:solidFill>
                <a:effectLst/>
                <a:uLnTx/>
                <a:uFillTx/>
                <a:latin typeface="Arial" panose="020B0604020202020204"/>
                <a:ea typeface="+mn-ea"/>
                <a:cs typeface="+mn-cs"/>
              </a:rPr>
              <a:t>Je profite de notre échange pour évoquer l’évolution récente des taux d’épargne et de crédit. Je vous propose un rdv dédié :</a:t>
            </a:r>
            <a:endParaRPr kumimoji="0" lang="fr-FR" sz="1100" b="0" i="0" u="none" strike="noStrike" kern="1200" cap="none" spc="0" normalizeH="0" baseline="0" noProof="0" dirty="0">
              <a:ln>
                <a:noFill/>
              </a:ln>
              <a:solidFill>
                <a:srgbClr val="3E454A"/>
              </a:solidFill>
              <a:effectLst/>
              <a:uLnTx/>
              <a:uFillTx/>
              <a:latin typeface="Arial" panose="020B0604020202020204"/>
              <a:ea typeface="+mn-ea"/>
              <a:cs typeface="Arial" panose="020B0604020202020204"/>
            </a:endParaRPr>
          </a:p>
          <a:p>
            <a:pPr marL="171450" marR="0" lvl="0" indent="-171450" algn="l" defTabSz="914400" rtl="0" eaLnBrk="1" fontAlgn="auto" latinLnBrk="0" hangingPunct="1">
              <a:lnSpc>
                <a:spcPct val="100000"/>
              </a:lnSpc>
              <a:spcBef>
                <a:spcPts val="0"/>
              </a:spcBef>
              <a:spcAft>
                <a:spcPts val="0"/>
              </a:spcAft>
              <a:buClrTx/>
              <a:buSzTx/>
              <a:buFont typeface="Arial"/>
              <a:buChar char="•"/>
              <a:tabLst/>
              <a:defRPr/>
            </a:pPr>
            <a:r>
              <a:rPr kumimoji="0" lang="fr-FR" sz="1100" b="0" i="0" u="none" strike="noStrike" kern="1200" cap="none" spc="0" normalizeH="0" baseline="0" noProof="0" dirty="0">
                <a:ln>
                  <a:noFill/>
                </a:ln>
                <a:solidFill>
                  <a:srgbClr val="3E454A"/>
                </a:solidFill>
                <a:effectLst/>
                <a:uLnTx/>
                <a:uFillTx/>
                <a:latin typeface="Arial" panose="020B0604020202020204"/>
                <a:ea typeface="+mn-ea"/>
                <a:cs typeface="+mn-cs"/>
              </a:rPr>
              <a:t>pour prendre le temps de faire le point sur vos envies, projets ou besoins. </a:t>
            </a:r>
            <a:endParaRPr kumimoji="0" lang="fr-FR" sz="1100" b="0" i="0" u="none" strike="noStrike" kern="1200" cap="none" spc="0" normalizeH="0" baseline="0" noProof="0" dirty="0">
              <a:ln>
                <a:noFill/>
              </a:ln>
              <a:solidFill>
                <a:srgbClr val="3E454A"/>
              </a:solidFill>
              <a:effectLst/>
              <a:uLnTx/>
              <a:uFillTx/>
              <a:latin typeface="Arial" panose="020B0604020202020204"/>
              <a:ea typeface="+mn-ea"/>
              <a:cs typeface="Arial" panose="020B0604020202020204"/>
            </a:endParaRPr>
          </a:p>
          <a:p>
            <a:pPr marL="171450" marR="0" lvl="0" indent="-171450" algn="l" defTabSz="914400" rtl="0" eaLnBrk="1" fontAlgn="auto" latinLnBrk="0" hangingPunct="1">
              <a:lnSpc>
                <a:spcPct val="100000"/>
              </a:lnSpc>
              <a:spcBef>
                <a:spcPts val="0"/>
              </a:spcBef>
              <a:spcAft>
                <a:spcPts val="0"/>
              </a:spcAft>
              <a:buClrTx/>
              <a:buSzTx/>
              <a:buFont typeface="Arial"/>
              <a:buChar char="•"/>
              <a:tabLst/>
              <a:defRPr/>
            </a:pPr>
            <a:r>
              <a:rPr kumimoji="0" lang="fr-FR" sz="1100" b="0" i="0" u="none" strike="noStrike" kern="1200" cap="none" spc="0" normalizeH="0" baseline="0" noProof="0" dirty="0">
                <a:ln>
                  <a:noFill/>
                </a:ln>
                <a:solidFill>
                  <a:srgbClr val="3E454A"/>
                </a:solidFill>
                <a:effectLst/>
                <a:uLnTx/>
                <a:uFillTx/>
                <a:latin typeface="Arial" panose="020B0604020202020204"/>
                <a:ea typeface="+mn-ea"/>
                <a:cs typeface="+mn-cs"/>
              </a:rPr>
              <a:t>pour déterminer l'impact éventuel sur vos placements, vos projets, vos besoins. </a:t>
            </a:r>
            <a:endParaRPr kumimoji="0" lang="fr-FR" sz="1100" b="0" i="0" u="none" strike="noStrike" kern="1200" cap="none" spc="0" normalizeH="0" baseline="0" noProof="0" dirty="0">
              <a:ln>
                <a:noFill/>
              </a:ln>
              <a:solidFill>
                <a:srgbClr val="3E454A"/>
              </a:solidFill>
              <a:effectLst/>
              <a:uLnTx/>
              <a:uFillTx/>
              <a:latin typeface="Arial" panose="020B0604020202020204"/>
              <a:ea typeface="+mn-ea"/>
              <a:cs typeface="Arial" panose="020B060402020202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100" b="0" i="1" u="none" strike="noStrike" kern="1200" cap="none" spc="0" normalizeH="0" baseline="0" noProof="0" dirty="0">
                <a:ln>
                  <a:noFill/>
                </a:ln>
                <a:solidFill>
                  <a:srgbClr val="3E454A"/>
                </a:solidFill>
                <a:effectLst/>
                <a:uLnTx/>
                <a:uFillTx/>
                <a:latin typeface="Arial" panose="020B0604020202020204"/>
                <a:ea typeface="+mn-ea"/>
                <a:cs typeface="+mn-cs"/>
              </a:rPr>
              <a:t>Quelles sont vos disponibilités ? Plutôt Mardi / jeudi ? Début fin de journée? Visio / agence / téléphone ?</a:t>
            </a:r>
            <a:endParaRPr kumimoji="0" lang="fr-FR" sz="1100" b="0" i="0" u="none" strike="noStrike" kern="1200" cap="none" spc="0" normalizeH="0" baseline="0" noProof="0" dirty="0">
              <a:ln>
                <a:noFill/>
              </a:ln>
              <a:solidFill>
                <a:srgbClr val="3E454A"/>
              </a:solidFill>
              <a:effectLst/>
              <a:uLnTx/>
              <a:uFillTx/>
              <a:latin typeface="Arial" panose="020B0604020202020204"/>
              <a:ea typeface="+mn-ea"/>
              <a:cs typeface="Arial" panose="020B0604020202020204"/>
            </a:endParaRPr>
          </a:p>
        </p:txBody>
      </p:sp>
      <p:sp>
        <p:nvSpPr>
          <p:cNvPr id="20" name="Rectangle : coins arrondis 19">
            <a:hlinkClick r:id="rId3" action="ppaction://hlinksldjump"/>
            <a:extLst>
              <a:ext uri="{FF2B5EF4-FFF2-40B4-BE49-F238E27FC236}">
                <a16:creationId xmlns:a16="http://schemas.microsoft.com/office/drawing/2014/main" id="{3D9BB9D5-E8CF-4A42-A103-2F7741ECF6B5}"/>
              </a:ext>
            </a:extLst>
          </p:cNvPr>
          <p:cNvSpPr/>
          <p:nvPr/>
        </p:nvSpPr>
        <p:spPr>
          <a:xfrm>
            <a:off x="3773245" y="2567493"/>
            <a:ext cx="7500184" cy="1764000"/>
          </a:xfrm>
          <a:prstGeom prst="roundRect">
            <a:avLst/>
          </a:prstGeom>
          <a:solidFill>
            <a:schemeClr val="bg1"/>
          </a:solidFill>
          <a:ln w="19050">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100" b="1" i="0" u="none" strike="noStrike" kern="1200" cap="none" spc="0" normalizeH="0" baseline="0" noProof="0" dirty="0">
                <a:ln>
                  <a:noFill/>
                </a:ln>
                <a:solidFill>
                  <a:srgbClr val="3E454A"/>
                </a:solidFill>
                <a:effectLst/>
                <a:uLnTx/>
                <a:uFillTx/>
                <a:latin typeface="Arial" panose="020B0604020202020204"/>
                <a:ea typeface="+mn-ea"/>
                <a:cs typeface="+mn-cs"/>
              </a:rPr>
              <a:t>&gt; Comment aborder l’épargne dans un entretien autre qu’épargne ?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100" b="1" i="0" u="none" strike="noStrike" kern="1200" cap="none" spc="0" normalizeH="0" baseline="0" noProof="0" dirty="0">
              <a:ln>
                <a:noFill/>
              </a:ln>
              <a:solidFill>
                <a:srgbClr val="3E454A"/>
              </a:solidFill>
              <a:effectLst/>
              <a:uLnTx/>
              <a:uFillTx/>
              <a:latin typeface="Arial" panose="020B0604020202020204"/>
              <a:ea typeface="+mn-ea"/>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fr-FR" sz="1100" b="0" i="0" u="none" strike="noStrike" kern="1200" cap="none" spc="0" normalizeH="0" baseline="0" noProof="0" dirty="0">
                <a:ln>
                  <a:noFill/>
                </a:ln>
                <a:solidFill>
                  <a:srgbClr val="3E454A"/>
                </a:solidFill>
                <a:effectLst/>
                <a:uLnTx/>
                <a:uFillTx/>
                <a:latin typeface="Arial" panose="020B0604020202020204"/>
                <a:ea typeface="+mn-ea"/>
                <a:cs typeface="+mn-cs"/>
              </a:rPr>
              <a:t>Monsieur Dupuis, nous nous voyons aujourd’hui pour… (banque au quotidien, crédit, assurance, prévoyance,…) et je vais bien sûr vous apporter les éléments de réponses à votre demande. </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fr-FR" sz="1100" b="0" i="0" u="none" strike="noStrike" kern="1200" cap="none" spc="0" normalizeH="0" baseline="0" noProof="0" dirty="0">
              <a:ln>
                <a:noFill/>
              </a:ln>
              <a:solidFill>
                <a:srgbClr val="3E454A"/>
              </a:solidFill>
              <a:effectLst/>
              <a:uLnTx/>
              <a:uFillTx/>
              <a:latin typeface="Arial" panose="020B0604020202020204"/>
              <a:ea typeface="+mn-ea"/>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fr-FR" sz="1100" b="0" i="0" u="none" strike="noStrike" kern="1200" cap="none" spc="0" normalizeH="0" baseline="0" noProof="0" dirty="0">
                <a:ln>
                  <a:noFill/>
                </a:ln>
                <a:solidFill>
                  <a:srgbClr val="3E454A"/>
                </a:solidFill>
                <a:effectLst/>
                <a:uLnTx/>
                <a:uFillTx/>
                <a:latin typeface="Arial" panose="020B0604020202020204"/>
                <a:ea typeface="+mn-ea"/>
                <a:cs typeface="+mn-cs"/>
              </a:rPr>
              <a:t>En préparant notre entretien et à la vue de votre épargne actuelle, je pense qu'il est important que nous abordions ensemble les évolutions récentes des taux d’épargne et de crédit sur la deuxième partie de notre rdv. Qu’en pensez-vous ? </a:t>
            </a:r>
            <a:endParaRPr kumimoji="0" lang="fr-FR" sz="1100" b="0" i="1" u="none" strike="noStrike" kern="1200" cap="none" spc="0" normalizeH="0" baseline="0" noProof="0" dirty="0">
              <a:ln>
                <a:noFill/>
              </a:ln>
              <a:solidFill>
                <a:srgbClr val="3E454A"/>
              </a:solidFill>
              <a:effectLst/>
              <a:uLnTx/>
              <a:uFillTx/>
              <a:latin typeface="Arial" panose="020B0604020202020204"/>
              <a:ea typeface="+mn-ea"/>
              <a:cs typeface="+mn-cs"/>
            </a:endParaRPr>
          </a:p>
        </p:txBody>
      </p:sp>
      <p:sp>
        <p:nvSpPr>
          <p:cNvPr id="21" name="Rectangle : coins arrondis 20">
            <a:extLst>
              <a:ext uri="{FF2B5EF4-FFF2-40B4-BE49-F238E27FC236}">
                <a16:creationId xmlns:a16="http://schemas.microsoft.com/office/drawing/2014/main" id="{F0F811AE-77A3-477E-86EE-7562D909592E}"/>
              </a:ext>
            </a:extLst>
          </p:cNvPr>
          <p:cNvSpPr/>
          <p:nvPr/>
        </p:nvSpPr>
        <p:spPr>
          <a:xfrm>
            <a:off x="7874000" y="4024851"/>
            <a:ext cx="3321050" cy="389756"/>
          </a:xfrm>
          <a:prstGeom prst="roundRect">
            <a:avLst/>
          </a:prstGeom>
          <a:solidFill>
            <a:srgbClr val="C00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100" b="0" i="0" u="none" strike="noStrike" kern="1200" cap="none" spc="0" normalizeH="0" baseline="0" noProof="0" dirty="0">
                <a:ln>
                  <a:noFill/>
                </a:ln>
                <a:solidFill>
                  <a:srgbClr val="FFFFFF"/>
                </a:solidFill>
                <a:effectLst/>
                <a:uLnTx/>
                <a:uFillTx/>
                <a:latin typeface="Arial" panose="020B0604020202020204"/>
                <a:ea typeface="+mn-ea"/>
                <a:cs typeface="+mn-cs"/>
              </a:rPr>
              <a:t>Astuce : favoriser la proactivité sur l’épargne du client selon son niveau de liquidité + DAV</a:t>
            </a:r>
          </a:p>
        </p:txBody>
      </p:sp>
      <p:sp>
        <p:nvSpPr>
          <p:cNvPr id="22" name="Rectangle : coins arrondis 21">
            <a:hlinkClick r:id="" action="ppaction://noaction"/>
            <a:extLst>
              <a:ext uri="{FF2B5EF4-FFF2-40B4-BE49-F238E27FC236}">
                <a16:creationId xmlns:a16="http://schemas.microsoft.com/office/drawing/2014/main" id="{861A65C0-A1C1-4696-A638-477685AD6F25}"/>
              </a:ext>
            </a:extLst>
          </p:cNvPr>
          <p:cNvSpPr/>
          <p:nvPr/>
        </p:nvSpPr>
        <p:spPr>
          <a:xfrm>
            <a:off x="918571" y="4598465"/>
            <a:ext cx="2543252" cy="1713642"/>
          </a:xfrm>
          <a:prstGeom prst="roundRect">
            <a:avLst>
              <a:gd name="adj" fmla="val 10738"/>
            </a:avLst>
          </a:prstGeom>
          <a:solidFill>
            <a:srgbClr val="F2F2F2"/>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100" b="1" i="0" u="none" strike="noStrike" kern="1200" cap="none" spc="0" normalizeH="0" baseline="0" noProof="0" dirty="0">
                <a:ln>
                  <a:noFill/>
                </a:ln>
                <a:solidFill>
                  <a:srgbClr val="C00000"/>
                </a:solidFill>
                <a:effectLst/>
                <a:uLnTx/>
                <a:uFillTx/>
                <a:latin typeface="Arial" panose="020B0604020202020204"/>
                <a:ea typeface="+mn-ea"/>
                <a:cs typeface="+mn-cs"/>
              </a:rPr>
              <a:t>En rebond sur contact entrant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100" b="1" i="0" u="none" strike="noStrike" kern="1200" cap="none" spc="0" normalizeH="0" baseline="0" noProof="0" dirty="0">
                <a:ln>
                  <a:noFill/>
                </a:ln>
                <a:solidFill>
                  <a:srgbClr val="C00000"/>
                </a:solidFill>
                <a:effectLst/>
                <a:uLnTx/>
                <a:uFillTx/>
                <a:latin typeface="Arial" panose="020B0604020202020204"/>
                <a:ea typeface="+mn-ea"/>
                <a:cs typeface="+mn-cs"/>
              </a:rPr>
              <a:t>ou sortant</a:t>
            </a:r>
            <a:br>
              <a:rPr kumimoji="0" lang="fr-FR" sz="1100" b="1" i="0" u="none" strike="noStrike" kern="1200" cap="none" spc="0" normalizeH="0" baseline="0" noProof="0" dirty="0">
                <a:ln>
                  <a:noFill/>
                </a:ln>
                <a:solidFill>
                  <a:srgbClr val="C00000"/>
                </a:solidFill>
                <a:effectLst/>
                <a:uLnTx/>
                <a:uFillTx/>
                <a:latin typeface="Arial" panose="020B0604020202020204"/>
                <a:ea typeface="+mn-ea"/>
                <a:cs typeface="+mn-cs"/>
              </a:rPr>
            </a:br>
            <a:endParaRPr kumimoji="0" lang="fr-FR" sz="1100" b="1" i="0" u="none" strike="noStrike" kern="1200" cap="none" spc="0" normalizeH="0" baseline="0" noProof="0" dirty="0">
              <a:ln>
                <a:noFill/>
              </a:ln>
              <a:solidFill>
                <a:srgbClr val="C00000"/>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100" b="1" i="0" u="none" strike="noStrike" kern="1200" cap="none" spc="0" normalizeH="0" baseline="0" noProof="0" dirty="0">
              <a:ln>
                <a:noFill/>
              </a:ln>
              <a:solidFill>
                <a:srgbClr val="C00000"/>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100" b="0" i="0" u="none" strike="noStrike" kern="1200" cap="none" spc="0" normalizeH="0" baseline="0" noProof="0" dirty="0">
              <a:ln>
                <a:noFill/>
              </a:ln>
              <a:solidFill>
                <a:srgbClr val="C00000"/>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100" b="0" i="0" u="none" strike="noStrike" kern="1200" cap="none" spc="0" normalizeH="0" baseline="0" noProof="0" dirty="0">
                <a:ln>
                  <a:noFill/>
                </a:ln>
                <a:solidFill>
                  <a:srgbClr val="C00000"/>
                </a:solidFill>
                <a:effectLst/>
                <a:uLnTx/>
                <a:uFillTx/>
                <a:latin typeface="Arial" panose="020B0604020202020204"/>
                <a:ea typeface="+mn-ea"/>
                <a:cs typeface="+mn-cs"/>
              </a:rPr>
              <a:t>Proposer un RDV Epargne pour lui présenter les solutions CE ou optimiser ses choix d’épargne.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100" b="1" i="0" u="none" strike="noStrike" kern="1200" cap="none" spc="0" normalizeH="0" baseline="0" noProof="0" dirty="0">
              <a:ln>
                <a:noFill/>
              </a:ln>
              <a:solidFill>
                <a:srgbClr val="C00000"/>
              </a:solidFill>
              <a:effectLst/>
              <a:uLnTx/>
              <a:uFillTx/>
              <a:latin typeface="Arial" panose="020B0604020202020204"/>
              <a:ea typeface="+mn-ea"/>
              <a:cs typeface="+mn-cs"/>
            </a:endParaRPr>
          </a:p>
        </p:txBody>
      </p:sp>
      <p:grpSp>
        <p:nvGrpSpPr>
          <p:cNvPr id="23" name="Groupe 22">
            <a:extLst>
              <a:ext uri="{FF2B5EF4-FFF2-40B4-BE49-F238E27FC236}">
                <a16:creationId xmlns:a16="http://schemas.microsoft.com/office/drawing/2014/main" id="{D15EF95A-E0D5-4D60-B3F3-CD818BF2E1E3}"/>
              </a:ext>
            </a:extLst>
          </p:cNvPr>
          <p:cNvGrpSpPr/>
          <p:nvPr/>
        </p:nvGrpSpPr>
        <p:grpSpPr>
          <a:xfrm>
            <a:off x="1074197" y="5281985"/>
            <a:ext cx="2232000" cy="104917"/>
            <a:chOff x="1122652" y="2654113"/>
            <a:chExt cx="2006600" cy="146429"/>
          </a:xfrm>
        </p:grpSpPr>
        <p:cxnSp>
          <p:nvCxnSpPr>
            <p:cNvPr id="24" name="Connecteur droit 23">
              <a:extLst>
                <a:ext uri="{FF2B5EF4-FFF2-40B4-BE49-F238E27FC236}">
                  <a16:creationId xmlns:a16="http://schemas.microsoft.com/office/drawing/2014/main" id="{2DE8C3AB-7C88-4637-9741-EC5D2A10A9CD}"/>
                </a:ext>
              </a:extLst>
            </p:cNvPr>
            <p:cNvCxnSpPr>
              <a:cxnSpLocks/>
            </p:cNvCxnSpPr>
            <p:nvPr/>
          </p:nvCxnSpPr>
          <p:spPr>
            <a:xfrm>
              <a:off x="1122652" y="2727328"/>
              <a:ext cx="20066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Triangle isocèle 24">
              <a:extLst>
                <a:ext uri="{FF2B5EF4-FFF2-40B4-BE49-F238E27FC236}">
                  <a16:creationId xmlns:a16="http://schemas.microsoft.com/office/drawing/2014/main" id="{15B583FF-535D-49A2-8153-78F5279EE1E5}"/>
                </a:ext>
              </a:extLst>
            </p:cNvPr>
            <p:cNvSpPr/>
            <p:nvPr/>
          </p:nvSpPr>
          <p:spPr>
            <a:xfrm rot="10800000">
              <a:off x="1831073" y="2654113"/>
              <a:ext cx="589759" cy="146429"/>
            </a:xfrm>
            <a:prstGeom prst="triangle">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1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grpSp>
        <p:nvGrpSpPr>
          <p:cNvPr id="26" name="Groupe 25">
            <a:extLst>
              <a:ext uri="{FF2B5EF4-FFF2-40B4-BE49-F238E27FC236}">
                <a16:creationId xmlns:a16="http://schemas.microsoft.com/office/drawing/2014/main" id="{41488E33-B73C-4137-8A48-AB3D8AD24AA8}"/>
              </a:ext>
            </a:extLst>
          </p:cNvPr>
          <p:cNvGrpSpPr/>
          <p:nvPr/>
        </p:nvGrpSpPr>
        <p:grpSpPr>
          <a:xfrm>
            <a:off x="918570" y="2547000"/>
            <a:ext cx="2543252" cy="1764000"/>
            <a:chOff x="855579" y="4118214"/>
            <a:chExt cx="2543252" cy="1764000"/>
          </a:xfrm>
        </p:grpSpPr>
        <p:sp>
          <p:nvSpPr>
            <p:cNvPr id="40" name="Rectangle : coins arrondis 39">
              <a:hlinkClick r:id="" action="ppaction://noaction"/>
              <a:extLst>
                <a:ext uri="{FF2B5EF4-FFF2-40B4-BE49-F238E27FC236}">
                  <a16:creationId xmlns:a16="http://schemas.microsoft.com/office/drawing/2014/main" id="{F8859F57-28FC-4962-9D08-60C6AC59FA4B}"/>
                </a:ext>
              </a:extLst>
            </p:cNvPr>
            <p:cNvSpPr/>
            <p:nvPr/>
          </p:nvSpPr>
          <p:spPr>
            <a:xfrm>
              <a:off x="855579" y="4118214"/>
              <a:ext cx="2543252" cy="1764000"/>
            </a:xfrm>
            <a:prstGeom prst="roundRect">
              <a:avLst>
                <a:gd name="adj" fmla="val 9404"/>
              </a:avLst>
            </a:prstGeom>
            <a:solidFill>
              <a:srgbClr val="F2F2F2"/>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100" b="1" i="0" u="none" strike="noStrike" kern="1200" cap="none" spc="0" normalizeH="0" baseline="0" noProof="0" dirty="0">
                  <a:ln>
                    <a:noFill/>
                  </a:ln>
                  <a:solidFill>
                    <a:srgbClr val="C00000"/>
                  </a:solidFill>
                  <a:effectLst/>
                  <a:uLnTx/>
                  <a:uFillTx/>
                  <a:latin typeface="Arial" panose="020B0604020202020204"/>
                  <a:ea typeface="+mn-ea"/>
                  <a:cs typeface="+mn-cs"/>
                </a:rPr>
                <a:t>En entretien autre qu’épargne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100" b="1" i="0" u="none" strike="noStrike" kern="1200" cap="none" spc="0" normalizeH="0" baseline="0" noProof="0" dirty="0">
                <a:ln>
                  <a:noFill/>
                </a:ln>
                <a:solidFill>
                  <a:srgbClr val="C00000"/>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100" b="1" i="0" u="none" strike="noStrike" kern="1200" cap="none" spc="0" normalizeH="0" baseline="0" noProof="0" dirty="0">
                <a:ln>
                  <a:noFill/>
                </a:ln>
                <a:solidFill>
                  <a:srgbClr val="C00000"/>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100" b="1" i="0" u="none" strike="noStrike" kern="1200" cap="none" spc="0" normalizeH="0" baseline="0" noProof="0" dirty="0">
                <a:ln>
                  <a:noFill/>
                </a:ln>
                <a:solidFill>
                  <a:srgbClr val="C00000"/>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100" b="0" i="0" u="none" strike="noStrike" kern="1200" cap="none" spc="0" normalizeH="0" baseline="0" noProof="0" dirty="0">
                  <a:ln>
                    <a:noFill/>
                  </a:ln>
                  <a:solidFill>
                    <a:srgbClr val="C00000"/>
                  </a:solidFill>
                  <a:effectLst/>
                  <a:uLnTx/>
                  <a:uFillTx/>
                  <a:latin typeface="Arial" panose="020B0604020202020204"/>
                  <a:ea typeface="+mn-ea"/>
                  <a:cs typeface="+mn-cs"/>
                </a:rPr>
                <a:t>Lui présenter les solutions CE pour accompagner la réalisation de ses projets ou optimiser ses choix d’épargne.</a:t>
              </a:r>
            </a:p>
          </p:txBody>
        </p:sp>
        <p:grpSp>
          <p:nvGrpSpPr>
            <p:cNvPr id="41" name="Groupe 40">
              <a:extLst>
                <a:ext uri="{FF2B5EF4-FFF2-40B4-BE49-F238E27FC236}">
                  <a16:creationId xmlns:a16="http://schemas.microsoft.com/office/drawing/2014/main" id="{63175AE8-55E7-4C64-B42E-4D77A795AE62}"/>
                </a:ext>
              </a:extLst>
            </p:cNvPr>
            <p:cNvGrpSpPr/>
            <p:nvPr/>
          </p:nvGrpSpPr>
          <p:grpSpPr>
            <a:xfrm>
              <a:off x="1011205" y="4711510"/>
              <a:ext cx="2232000" cy="108000"/>
              <a:chOff x="1122652" y="2654113"/>
              <a:chExt cx="2006600" cy="146429"/>
            </a:xfrm>
          </p:grpSpPr>
          <p:cxnSp>
            <p:nvCxnSpPr>
              <p:cNvPr id="42" name="Connecteur droit 41">
                <a:extLst>
                  <a:ext uri="{FF2B5EF4-FFF2-40B4-BE49-F238E27FC236}">
                    <a16:creationId xmlns:a16="http://schemas.microsoft.com/office/drawing/2014/main" id="{20704D82-AED5-4712-80A6-7AA27EC23A23}"/>
                  </a:ext>
                </a:extLst>
              </p:cNvPr>
              <p:cNvCxnSpPr>
                <a:cxnSpLocks/>
              </p:cNvCxnSpPr>
              <p:nvPr/>
            </p:nvCxnSpPr>
            <p:spPr>
              <a:xfrm>
                <a:off x="1122652" y="2727328"/>
                <a:ext cx="20066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3" name="Triangle isocèle 42">
                <a:extLst>
                  <a:ext uri="{FF2B5EF4-FFF2-40B4-BE49-F238E27FC236}">
                    <a16:creationId xmlns:a16="http://schemas.microsoft.com/office/drawing/2014/main" id="{C2F72B35-D06D-4D37-9F67-AFEF88FEE5DF}"/>
                  </a:ext>
                </a:extLst>
              </p:cNvPr>
              <p:cNvSpPr/>
              <p:nvPr/>
            </p:nvSpPr>
            <p:spPr>
              <a:xfrm rot="10800000">
                <a:off x="1831073" y="2654113"/>
                <a:ext cx="589759" cy="146429"/>
              </a:xfrm>
              <a:prstGeom prst="triangle">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100" b="0" i="0" u="none" strike="noStrike" kern="1200" cap="none" spc="0" normalizeH="0" baseline="0" noProof="0">
                  <a:ln>
                    <a:noFill/>
                  </a:ln>
                  <a:solidFill>
                    <a:srgbClr val="C00000"/>
                  </a:solidFill>
                  <a:effectLst/>
                  <a:uLnTx/>
                  <a:uFillTx/>
                  <a:latin typeface="Arial" panose="020B0604020202020204"/>
                  <a:ea typeface="+mn-ea"/>
                  <a:cs typeface="+mn-cs"/>
                </a:endParaRPr>
              </a:p>
            </p:txBody>
          </p:sp>
        </p:grpSp>
      </p:grpSp>
      <p:grpSp>
        <p:nvGrpSpPr>
          <p:cNvPr id="47" name="Groupe 46">
            <a:extLst>
              <a:ext uri="{FF2B5EF4-FFF2-40B4-BE49-F238E27FC236}">
                <a16:creationId xmlns:a16="http://schemas.microsoft.com/office/drawing/2014/main" id="{2944DA98-ED4B-4A27-A751-93C2E1181AD9}"/>
              </a:ext>
            </a:extLst>
          </p:cNvPr>
          <p:cNvGrpSpPr/>
          <p:nvPr/>
        </p:nvGrpSpPr>
        <p:grpSpPr>
          <a:xfrm>
            <a:off x="10740244" y="1291293"/>
            <a:ext cx="533185" cy="996593"/>
            <a:chOff x="9072160" y="3931833"/>
            <a:chExt cx="1296042" cy="2403921"/>
          </a:xfrm>
        </p:grpSpPr>
        <p:pic>
          <p:nvPicPr>
            <p:cNvPr id="48" name="Image 47">
              <a:extLst>
                <a:ext uri="{FF2B5EF4-FFF2-40B4-BE49-F238E27FC236}">
                  <a16:creationId xmlns:a16="http://schemas.microsoft.com/office/drawing/2014/main" id="{6A52A326-98D4-40F4-8A7F-A1E77B108BAB}"/>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852" b="95062" l="3917" r="93000">
                          <a14:foregroundMark x1="2333" y1="11883" x2="5250" y2="5710"/>
                          <a14:foregroundMark x1="5250" y1="5710" x2="9667" y2="3549"/>
                          <a14:foregroundMark x1="9667" y1="3549" x2="14000" y2="5710"/>
                          <a14:foregroundMark x1="14000" y1="5710" x2="16167" y2="12654"/>
                          <a14:foregroundMark x1="16167" y1="12654" x2="16667" y2="20679"/>
                          <a14:foregroundMark x1="16667" y1="20679" x2="13917" y2="27315"/>
                          <a14:foregroundMark x1="13917" y1="27315" x2="10000" y2="30401"/>
                          <a14:foregroundMark x1="10000" y1="30401" x2="5500" y2="28241"/>
                          <a14:foregroundMark x1="5500" y1="28241" x2="2917" y2="22068"/>
                          <a14:foregroundMark x1="2917" y1="22068" x2="1583" y2="14506"/>
                          <a14:foregroundMark x1="1583" y1="14506" x2="4000" y2="7253"/>
                          <a14:foregroundMark x1="4000" y1="7253" x2="7917" y2="3395"/>
                          <a14:foregroundMark x1="7917" y1="3395" x2="12500" y2="4938"/>
                          <a14:foregroundMark x1="12500" y1="4938" x2="15583" y2="10185"/>
                          <a14:foregroundMark x1="15583" y1="10185" x2="16500" y2="17901"/>
                          <a14:foregroundMark x1="16500" y1="17901" x2="13667" y2="24383"/>
                          <a14:foregroundMark x1="13667" y1="24383" x2="9917" y2="28549"/>
                          <a14:foregroundMark x1="9917" y1="28549" x2="5417" y2="24228"/>
                          <a14:foregroundMark x1="5417" y1="24228" x2="3333" y2="16975"/>
                          <a14:foregroundMark x1="3333" y1="16975" x2="7667" y2="12500"/>
                          <a14:foregroundMark x1="7667" y1="12500" x2="9833" y2="19599"/>
                          <a14:foregroundMark x1="9833" y1="19599" x2="5917" y2="15278"/>
                          <a14:foregroundMark x1="5917" y1="15278" x2="12500" y2="9259"/>
                          <a14:foregroundMark x1="12500" y1="9259" x2="14750" y2="16821"/>
                          <a14:foregroundMark x1="14750" y1="16821" x2="9417" y2="19136"/>
                          <a14:foregroundMark x1="9417" y1="19136" x2="13833" y2="14815"/>
                          <a14:foregroundMark x1="13833" y1="14815" x2="12833" y2="24537"/>
                          <a14:foregroundMark x1="12833" y1="24537" x2="6250" y2="24691"/>
                          <a14:foregroundMark x1="6250" y1="24691" x2="5000" y2="15278"/>
                          <a14:foregroundMark x1="5000" y1="15278" x2="6917" y2="8179"/>
                          <a14:foregroundMark x1="6917" y1="8179" x2="11333" y2="5864"/>
                          <a14:foregroundMark x1="11333" y1="5864" x2="15000" y2="9722"/>
                          <a14:foregroundMark x1="15000" y1="9722" x2="8083" y2="13889"/>
                          <a14:foregroundMark x1="8083" y1="13889" x2="9333" y2="16049"/>
                          <a14:foregroundMark x1="13167" y1="4167" x2="8333" y2="2160"/>
                          <a14:foregroundMark x1="8333" y1="2160" x2="4583" y2="5864"/>
                          <a14:foregroundMark x1="4583" y1="5864" x2="1917" y2="12037"/>
                          <a14:foregroundMark x1="1917" y1="12037" x2="1417" y2="20370"/>
                          <a14:foregroundMark x1="1417" y1="20370" x2="3917" y2="26852"/>
                          <a14:foregroundMark x1="3917" y1="26852" x2="6083" y2="27778"/>
                          <a14:foregroundMark x1="13500" y1="4321" x2="9500" y2="2006"/>
                          <a14:foregroundMark x1="9500" y1="2006" x2="5833" y2="4938"/>
                          <a14:foregroundMark x1="27667" y1="16204" x2="42250" y2="18210"/>
                          <a14:foregroundMark x1="42250" y1="18210" x2="52250" y2="17593"/>
                          <a14:foregroundMark x1="52250" y1="17593" x2="75250" y2="19753"/>
                          <a14:foregroundMark x1="75250" y1="19753" x2="69500" y2="15741"/>
                          <a14:foregroundMark x1="69500" y1="15741" x2="27583" y2="18827"/>
                          <a14:foregroundMark x1="27583" y1="18827" x2="42833" y2="20833"/>
                          <a14:foregroundMark x1="42833" y1="20833" x2="52083" y2="20370"/>
                          <a14:foregroundMark x1="52083" y1="20370" x2="72667" y2="21451"/>
                          <a14:foregroundMark x1="72667" y1="21451" x2="28583" y2="19136"/>
                          <a14:foregroundMark x1="44167" y1="53241" x2="54333" y2="72377"/>
                          <a14:foregroundMark x1="54333" y1="72377" x2="57000" y2="79167"/>
                          <a14:foregroundMark x1="57000" y1="79167" x2="57833" y2="84414"/>
                          <a14:foregroundMark x1="62500" y1="79167" x2="57250" y2="59568"/>
                          <a14:foregroundMark x1="57250" y1="47222" x2="49083" y2="64352"/>
                          <a14:foregroundMark x1="63750" y1="63117" x2="59500" y2="60031"/>
                          <a14:foregroundMark x1="83833" y1="95216" x2="85583" y2="90586"/>
                          <a14:foregroundMark x1="89167" y1="95216" x2="90500" y2="89352"/>
                          <a14:foregroundMark x1="93083" y1="62809" x2="93000" y2="46451"/>
                          <a14:foregroundMark x1="93000" y1="46451" x2="92917" y2="46296"/>
                          <a14:foregroundMark x1="75500" y1="33796" x2="78000" y2="37963"/>
                          <a14:foregroundMark x1="89000" y1="20370" x2="87333" y2="29475"/>
                        </a14:backgroundRemoval>
                      </a14:imgEffect>
                    </a14:imgLayer>
                  </a14:imgProps>
                </a:ext>
              </a:extLst>
            </a:blip>
            <a:srcRect l="73277"/>
            <a:stretch/>
          </p:blipFill>
          <p:spPr>
            <a:xfrm>
              <a:off x="9178571" y="3931833"/>
              <a:ext cx="1189631" cy="2403921"/>
            </a:xfrm>
            <a:prstGeom prst="rect">
              <a:avLst/>
            </a:prstGeom>
          </p:spPr>
        </p:pic>
        <p:sp>
          <p:nvSpPr>
            <p:cNvPr id="49" name="Rectangle 48">
              <a:extLst>
                <a:ext uri="{FF2B5EF4-FFF2-40B4-BE49-F238E27FC236}">
                  <a16:creationId xmlns:a16="http://schemas.microsoft.com/office/drawing/2014/main" id="{168E032D-D04B-4DB9-9843-E79557695FDA}"/>
                </a:ext>
              </a:extLst>
            </p:cNvPr>
            <p:cNvSpPr/>
            <p:nvPr/>
          </p:nvSpPr>
          <p:spPr>
            <a:xfrm>
              <a:off x="9072160" y="4111179"/>
              <a:ext cx="461872" cy="4636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7" name="Espace réservé du texte 12">
            <a:extLst>
              <a:ext uri="{FF2B5EF4-FFF2-40B4-BE49-F238E27FC236}">
                <a16:creationId xmlns:a16="http://schemas.microsoft.com/office/drawing/2014/main" id="{EC78D394-9D1D-4B96-A066-442461C24DFA}"/>
              </a:ext>
            </a:extLst>
          </p:cNvPr>
          <p:cNvSpPr txBox="1">
            <a:spLocks/>
          </p:cNvSpPr>
          <p:nvPr/>
        </p:nvSpPr>
        <p:spPr>
          <a:xfrm>
            <a:off x="479546" y="669314"/>
            <a:ext cx="216000" cy="216000"/>
          </a:xfrm>
          <a:prstGeom prst="rect">
            <a:avLst/>
          </a:prstGeom>
          <a:solidFill>
            <a:srgbClr val="C00000"/>
          </a:solidFill>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sz="1000" b="1" dirty="0">
                <a:solidFill>
                  <a:schemeClr val="bg1"/>
                </a:solidFill>
              </a:rPr>
              <a:t>1</a:t>
            </a:r>
          </a:p>
        </p:txBody>
      </p:sp>
    </p:spTree>
    <p:extLst>
      <p:ext uri="{BB962C8B-B14F-4D97-AF65-F5344CB8AC3E}">
        <p14:creationId xmlns:p14="http://schemas.microsoft.com/office/powerpoint/2010/main" val="12520585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re 10">
            <a:extLst>
              <a:ext uri="{FF2B5EF4-FFF2-40B4-BE49-F238E27FC236}">
                <a16:creationId xmlns:a16="http://schemas.microsoft.com/office/drawing/2014/main" id="{532BFCAB-8B32-49B0-AA31-E2FB686E1FEA}"/>
              </a:ext>
            </a:extLst>
          </p:cNvPr>
          <p:cNvSpPr>
            <a:spLocks noGrp="1"/>
          </p:cNvSpPr>
          <p:nvPr>
            <p:ph type="title" idx="4294967295"/>
          </p:nvPr>
        </p:nvSpPr>
        <p:spPr>
          <a:xfrm>
            <a:off x="695325" y="547638"/>
            <a:ext cx="10801350" cy="719137"/>
          </a:xfrm>
        </p:spPr>
        <p:txBody>
          <a:bodyPr>
            <a:normAutofit/>
          </a:bodyPr>
          <a:lstStyle/>
          <a:p>
            <a:r>
              <a:rPr lang="fr-FR" sz="1900" dirty="0"/>
              <a:t>Accroches et exemples de situations clients</a:t>
            </a:r>
          </a:p>
        </p:txBody>
      </p:sp>
      <p:sp>
        <p:nvSpPr>
          <p:cNvPr id="18" name="Rectangle : coins arrondis 17">
            <a:hlinkClick r:id="" action="ppaction://noaction"/>
            <a:extLst>
              <a:ext uri="{FF2B5EF4-FFF2-40B4-BE49-F238E27FC236}">
                <a16:creationId xmlns:a16="http://schemas.microsoft.com/office/drawing/2014/main" id="{D64D2FFD-3437-4FD6-9022-1088AC92ED55}"/>
              </a:ext>
            </a:extLst>
          </p:cNvPr>
          <p:cNvSpPr/>
          <p:nvPr/>
        </p:nvSpPr>
        <p:spPr>
          <a:xfrm>
            <a:off x="695325" y="2875401"/>
            <a:ext cx="3095704" cy="3541075"/>
          </a:xfrm>
          <a:prstGeom prst="roundRect">
            <a:avLst>
              <a:gd name="adj" fmla="val 6692"/>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tIns="0" rIns="72000" bIns="0" rtlCol="0" anchor="t"/>
          <a:lstStyle/>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fr-FR" sz="1100" b="1" i="0" u="none" strike="noStrike" kern="1200" cap="none" spc="0" normalizeH="0" baseline="0" noProof="0" dirty="0">
              <a:ln>
                <a:noFill/>
              </a:ln>
              <a:solidFill>
                <a:srgbClr val="C00000"/>
              </a:solidFill>
              <a:effectLst/>
              <a:uLnTx/>
              <a:uFillTx/>
              <a:latin typeface="Arial" panose="020B0604020202020204"/>
              <a:ea typeface="+mn-ea"/>
              <a:cs typeface="+mn-cs"/>
            </a:endParaRPr>
          </a:p>
          <a:p>
            <a:pPr marR="0" algn="just" fontAlgn="auto">
              <a:lnSpc>
                <a:spcPct val="100000"/>
              </a:lnSpc>
              <a:spcBef>
                <a:spcPts val="0"/>
              </a:spcBef>
              <a:spcAft>
                <a:spcPts val="300"/>
              </a:spcAft>
              <a:buClrTx/>
              <a:buSzTx/>
              <a:defRPr/>
            </a:pPr>
            <a:r>
              <a:rPr lang="fr-FR" sz="1100" b="1" dirty="0">
                <a:solidFill>
                  <a:srgbClr val="C00000"/>
                </a:solidFill>
                <a:latin typeface="Arial" panose="020B0604020202020204"/>
              </a:rPr>
              <a:t>Tous  clients </a:t>
            </a:r>
            <a:r>
              <a:rPr lang="fr-FR" sz="1100" dirty="0">
                <a:solidFill>
                  <a:srgbClr val="C00000"/>
                </a:solidFill>
                <a:latin typeface="Arial" panose="020B0604020202020204"/>
              </a:rPr>
              <a:t>: </a:t>
            </a:r>
            <a:r>
              <a:rPr lang="fr-FR" sz="1100" dirty="0">
                <a:solidFill>
                  <a:srgbClr val="3E454A"/>
                </a:solidFill>
                <a:latin typeface="Arial" panose="020B0604020202020204"/>
              </a:rPr>
              <a:t>En préparation d’entretien, analysez les flux sur les comptes bancaires pour identifier les versements programmés internes et/ou externes.  </a:t>
            </a:r>
          </a:p>
          <a:p>
            <a:pPr marR="0" algn="just" fontAlgn="auto">
              <a:lnSpc>
                <a:spcPct val="100000"/>
              </a:lnSpc>
              <a:spcBef>
                <a:spcPts val="0"/>
              </a:spcBef>
              <a:spcAft>
                <a:spcPts val="300"/>
              </a:spcAft>
              <a:buClrTx/>
              <a:buSzTx/>
              <a:defRPr/>
            </a:pPr>
            <a:r>
              <a:rPr lang="fr-FR" sz="1100" b="1" dirty="0">
                <a:solidFill>
                  <a:srgbClr val="C00000"/>
                </a:solidFill>
                <a:latin typeface="Arial" panose="020B0604020202020204"/>
              </a:rPr>
              <a:t>Approche Famille </a:t>
            </a:r>
            <a:r>
              <a:rPr lang="fr-FR" sz="1100" dirty="0">
                <a:solidFill>
                  <a:srgbClr val="C00000"/>
                </a:solidFill>
                <a:latin typeface="Arial" panose="020B0604020202020204"/>
              </a:rPr>
              <a:t>: </a:t>
            </a:r>
            <a:r>
              <a:rPr lang="fr-FR" sz="1100" dirty="0">
                <a:solidFill>
                  <a:srgbClr val="3E454A"/>
                </a:solidFill>
                <a:latin typeface="Arial" panose="020B0604020202020204"/>
              </a:rPr>
              <a:t>identifiez l’épargne mise en place pour chaque membre de la famille.</a:t>
            </a:r>
          </a:p>
          <a:p>
            <a:pPr marR="0" algn="just" fontAlgn="auto">
              <a:lnSpc>
                <a:spcPct val="100000"/>
              </a:lnSpc>
              <a:spcBef>
                <a:spcPts val="0"/>
              </a:spcBef>
              <a:spcAft>
                <a:spcPts val="300"/>
              </a:spcAft>
              <a:buClrTx/>
              <a:buSzTx/>
              <a:defRPr/>
            </a:pPr>
            <a:endParaRPr kumimoji="0" lang="fr-FR" sz="1100" b="1" i="1" u="none" strike="noStrike" kern="1200" cap="none" spc="0" normalizeH="0" baseline="0" noProof="0" dirty="0">
              <a:ln>
                <a:noFill/>
              </a:ln>
              <a:solidFill>
                <a:srgbClr val="3E454A"/>
              </a:solidFill>
              <a:effectLst/>
              <a:uLnTx/>
              <a:uFillTx/>
              <a:latin typeface="Arial" panose="020B0604020202020204"/>
              <a:ea typeface="+mn-ea"/>
              <a:cs typeface="+mn-cs"/>
            </a:endParaRPr>
          </a:p>
          <a:p>
            <a:pPr marR="0" algn="just" fontAlgn="auto">
              <a:lnSpc>
                <a:spcPct val="100000"/>
              </a:lnSpc>
              <a:spcBef>
                <a:spcPts val="0"/>
              </a:spcBef>
              <a:spcAft>
                <a:spcPts val="300"/>
              </a:spcAft>
              <a:buClrTx/>
              <a:buSzTx/>
              <a:defRPr/>
            </a:pPr>
            <a:r>
              <a:rPr kumimoji="0" lang="fr-FR" sz="1100" b="1" i="1" u="none" strike="noStrike" kern="1200" cap="none" spc="0" normalizeH="0" baseline="0" noProof="0" dirty="0">
                <a:ln>
                  <a:noFill/>
                </a:ln>
                <a:solidFill>
                  <a:schemeClr val="tx1">
                    <a:lumMod val="75000"/>
                    <a:lumOff val="25000"/>
                  </a:schemeClr>
                </a:solidFill>
                <a:effectLst/>
                <a:uLnTx/>
                <a:uFillTx/>
                <a:latin typeface="Arial" panose="020B0604020202020204"/>
                <a:ea typeface="+mn-ea"/>
                <a:cs typeface="+mn-cs"/>
              </a:rPr>
              <a:t>Exemple : </a:t>
            </a:r>
            <a:r>
              <a:rPr lang="fr-FR" sz="1100" i="1" dirty="0">
                <a:solidFill>
                  <a:srgbClr val="3E454A"/>
                </a:solidFill>
                <a:latin typeface="Arial" panose="020B0604020202020204"/>
              </a:rPr>
              <a:t>« En cette période de remontée des taux , je vous propose d’aborder votre stratégie d’épargne. L’objectif est de déterminer ensemble si les solutions mises en place sont toujours optimales pour vous permettre de réaliser vos projets ».</a:t>
            </a:r>
          </a:p>
        </p:txBody>
      </p:sp>
      <p:sp>
        <p:nvSpPr>
          <p:cNvPr id="19" name="Rectangle : coins arrondis 18">
            <a:hlinkClick r:id="" action="ppaction://noaction"/>
            <a:extLst>
              <a:ext uri="{FF2B5EF4-FFF2-40B4-BE49-F238E27FC236}">
                <a16:creationId xmlns:a16="http://schemas.microsoft.com/office/drawing/2014/main" id="{F8AC3F50-E932-4B6F-8665-169F4A45C41B}"/>
              </a:ext>
            </a:extLst>
          </p:cNvPr>
          <p:cNvSpPr/>
          <p:nvPr/>
        </p:nvSpPr>
        <p:spPr>
          <a:xfrm>
            <a:off x="4434812" y="2875402"/>
            <a:ext cx="3322375" cy="3541075"/>
          </a:xfrm>
          <a:prstGeom prst="roundRect">
            <a:avLst>
              <a:gd name="adj" fmla="val 5626"/>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tIns="0" rIns="72000" bIns="0" rtlCol="0" anchor="t"/>
          <a:lstStyle/>
          <a:p>
            <a:pPr marL="0" lvl="0" indent="0" algn="just">
              <a:buFontTx/>
              <a:buNone/>
              <a:tabLst/>
              <a:defRPr/>
            </a:pPr>
            <a:endParaRPr kumimoji="0" lang="fr-FR" sz="1100" b="1" i="0" u="none" strike="noStrike" kern="1200" cap="none" spc="0" normalizeH="0" baseline="0" noProof="0" dirty="0">
              <a:ln>
                <a:noFill/>
              </a:ln>
              <a:solidFill>
                <a:srgbClr val="C00000"/>
              </a:solidFill>
              <a:effectLst/>
              <a:uLnTx/>
              <a:uFillTx/>
              <a:latin typeface="Arial" panose="020B0604020202020204"/>
              <a:ea typeface="+mn-ea"/>
              <a:cs typeface="+mn-cs"/>
            </a:endParaRPr>
          </a:p>
          <a:p>
            <a:pPr marL="0" lvl="0" indent="0" algn="just">
              <a:buFontTx/>
              <a:buNone/>
              <a:tabLst/>
              <a:defRPr/>
            </a:pPr>
            <a:r>
              <a:rPr lang="fr-FR" sz="1100" b="1" dirty="0">
                <a:solidFill>
                  <a:srgbClr val="C00000"/>
                </a:solidFill>
                <a:latin typeface="Arial" panose="020B0604020202020204"/>
              </a:rPr>
              <a:t>Lors de la réalisation du Point budget </a:t>
            </a:r>
            <a:r>
              <a:rPr lang="fr-FR" sz="1100" dirty="0">
                <a:solidFill>
                  <a:srgbClr val="3E454A"/>
                </a:solidFill>
                <a:latin typeface="Arial" panose="020B0604020202020204"/>
              </a:rPr>
              <a:t>(revenus/charges) déterminez la capacité d’épargne du client.</a:t>
            </a:r>
          </a:p>
          <a:p>
            <a:pPr marL="0" lvl="0" indent="0" algn="just">
              <a:buFontTx/>
              <a:buNone/>
              <a:tabLst/>
              <a:defRPr/>
            </a:pPr>
            <a:r>
              <a:rPr kumimoji="0" lang="fr-FR" sz="1100" b="1" i="1" u="none" strike="noStrike" kern="1200" cap="none" spc="0" normalizeH="0" baseline="0" noProof="0" dirty="0">
                <a:ln>
                  <a:noFill/>
                </a:ln>
                <a:solidFill>
                  <a:schemeClr val="tx1">
                    <a:lumMod val="75000"/>
                    <a:lumOff val="25000"/>
                  </a:schemeClr>
                </a:solidFill>
                <a:effectLst/>
                <a:uLnTx/>
                <a:uFillTx/>
                <a:latin typeface="Arial" panose="020B0604020202020204"/>
                <a:ea typeface="+mn-ea"/>
                <a:cs typeface="+mn-cs"/>
              </a:rPr>
              <a:t>Exemple</a:t>
            </a:r>
            <a:r>
              <a:rPr kumimoji="0" lang="fr-FR" sz="1000" b="1" i="1" u="none" strike="noStrike" kern="1200" cap="none" spc="0" normalizeH="0" baseline="0" noProof="0" dirty="0">
                <a:ln>
                  <a:noFill/>
                </a:ln>
                <a:solidFill>
                  <a:srgbClr val="3E454A"/>
                </a:solidFill>
                <a:effectLst/>
                <a:uLnTx/>
                <a:uFillTx/>
                <a:latin typeface="Arial" panose="020B0604020202020204"/>
                <a:ea typeface="+mn-ea"/>
                <a:cs typeface="+mn-cs"/>
              </a:rPr>
              <a:t> : </a:t>
            </a:r>
            <a:r>
              <a:rPr lang="fr-FR" sz="1100" i="1" dirty="0">
                <a:solidFill>
                  <a:srgbClr val="3E454A"/>
                </a:solidFill>
                <a:latin typeface="Arial" panose="020B0604020202020204"/>
              </a:rPr>
              <a:t>« L’établissement de votre point budget nous a permis de déterminer votre capacité d’Epargne de… Je vous propose de voir ensemble comment optimiser votre épargne pour réaliser vos projets en cette période de remontée des taux».</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000" b="1" i="0" u="none" strike="noStrike" kern="1200" cap="none" spc="0" normalizeH="0" baseline="0" noProof="0" dirty="0">
              <a:ln>
                <a:noFill/>
              </a:ln>
              <a:solidFill>
                <a:srgbClr val="3E454A"/>
              </a:solidFill>
              <a:effectLst/>
              <a:uLnTx/>
              <a:uFillTx/>
              <a:latin typeface="Arial" panose="020B060402020202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1100" b="1" i="0" u="none" strike="noStrike" kern="1200" cap="none" spc="0" normalizeH="0" baseline="0" noProof="0" dirty="0">
                <a:ln>
                  <a:noFill/>
                </a:ln>
                <a:solidFill>
                  <a:srgbClr val="C00000"/>
                </a:solidFill>
                <a:effectLst/>
                <a:uLnTx/>
                <a:uFillTx/>
                <a:latin typeface="Arial" panose="020B0604020202020204"/>
                <a:ea typeface="+mn-ea"/>
                <a:cs typeface="+mn-cs"/>
              </a:rPr>
              <a:t>Lors d’un besoin de financement</a:t>
            </a:r>
            <a:r>
              <a:rPr kumimoji="0" lang="fr-FR" sz="1100" i="0" u="none" strike="noStrike" kern="1200" cap="none" spc="0" normalizeH="0" baseline="0" noProof="0" dirty="0">
                <a:ln>
                  <a:noFill/>
                </a:ln>
                <a:solidFill>
                  <a:srgbClr val="3E454A"/>
                </a:solidFill>
                <a:effectLst/>
                <a:uLnTx/>
                <a:uFillTx/>
                <a:latin typeface="Arial" panose="020B0604020202020204"/>
                <a:ea typeface="+mn-ea"/>
                <a:cs typeface="+mn-cs"/>
              </a:rPr>
              <a:t>, favoriser nos solutions de crédit et conserver l’épargne du client.</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1100" b="1" i="1" u="none" strike="noStrike" kern="1200" cap="none" spc="0" normalizeH="0" baseline="0" noProof="0" dirty="0">
                <a:ln>
                  <a:noFill/>
                </a:ln>
                <a:solidFill>
                  <a:schemeClr val="tx1">
                    <a:lumMod val="75000"/>
                    <a:lumOff val="25000"/>
                  </a:schemeClr>
                </a:solidFill>
                <a:effectLst/>
                <a:uLnTx/>
                <a:uFillTx/>
                <a:latin typeface="Arial" panose="020B0604020202020204"/>
                <a:ea typeface="+mn-ea"/>
                <a:cs typeface="+mn-cs"/>
              </a:rPr>
              <a:t>Exemple</a:t>
            </a:r>
            <a:r>
              <a:rPr kumimoji="0" lang="fr-FR" sz="1100" b="1" i="1" u="none" strike="noStrike" kern="1200" cap="none" spc="0" normalizeH="0" baseline="0" noProof="0" dirty="0">
                <a:ln>
                  <a:noFill/>
                </a:ln>
                <a:solidFill>
                  <a:srgbClr val="3E454A"/>
                </a:solidFill>
                <a:effectLst/>
                <a:uLnTx/>
                <a:uFillTx/>
                <a:latin typeface="Arial" panose="020B0604020202020204"/>
                <a:ea typeface="+mn-ea"/>
                <a:cs typeface="+mn-cs"/>
              </a:rPr>
              <a:t> </a:t>
            </a:r>
            <a:r>
              <a:rPr kumimoji="0" lang="fr-FR" sz="1100" i="1" u="none" strike="noStrike" kern="1200" cap="none" spc="0" normalizeH="0" baseline="0" noProof="0" dirty="0">
                <a:ln>
                  <a:noFill/>
                </a:ln>
                <a:solidFill>
                  <a:srgbClr val="3E454A"/>
                </a:solidFill>
                <a:effectLst/>
                <a:uLnTx/>
                <a:uFillTx/>
                <a:latin typeface="Arial" panose="020B0604020202020204"/>
                <a:ea typeface="+mn-ea"/>
                <a:cs typeface="+mn-cs"/>
              </a:rPr>
              <a:t>: « Dans cette période de remontée des taux, je vous propose de vous présenter nos solutions vous permettant de financer votre projet aux taux actuels du marché ».</a:t>
            </a:r>
            <a:endParaRPr kumimoji="0" lang="fr-FR" sz="1100" i="0" u="none" strike="noStrike" kern="1200" cap="none" spc="0" normalizeH="0" baseline="0" noProof="0" dirty="0">
              <a:ln>
                <a:noFill/>
              </a:ln>
              <a:solidFill>
                <a:srgbClr val="3E454A"/>
              </a:solidFill>
              <a:effectLst/>
              <a:uLnTx/>
              <a:uFillTx/>
              <a:latin typeface="Arial" panose="020B0604020202020204"/>
              <a:ea typeface="+mn-ea"/>
              <a:cs typeface="+mn-cs"/>
            </a:endParaRPr>
          </a:p>
        </p:txBody>
      </p:sp>
      <p:sp>
        <p:nvSpPr>
          <p:cNvPr id="28" name="Rectangle : coins arrondis 27">
            <a:hlinkClick r:id="" action="ppaction://noaction"/>
            <a:extLst>
              <a:ext uri="{FF2B5EF4-FFF2-40B4-BE49-F238E27FC236}">
                <a16:creationId xmlns:a16="http://schemas.microsoft.com/office/drawing/2014/main" id="{F8C88489-BCD8-4E61-B1B6-594B88838908}"/>
              </a:ext>
            </a:extLst>
          </p:cNvPr>
          <p:cNvSpPr/>
          <p:nvPr/>
        </p:nvSpPr>
        <p:spPr>
          <a:xfrm>
            <a:off x="8615581" y="2871304"/>
            <a:ext cx="3186777" cy="3541075"/>
          </a:xfrm>
          <a:prstGeom prst="roundRect">
            <a:avLst>
              <a:gd name="adj" fmla="val 11409"/>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tIns="0" rIns="7200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100" b="1" i="0" u="none" strike="noStrike" kern="1200" cap="none" spc="0" normalizeH="0" baseline="0" noProof="0" dirty="0">
              <a:ln>
                <a:noFill/>
              </a:ln>
              <a:solidFill>
                <a:srgbClr val="C00000"/>
              </a:solidFill>
              <a:effectLst/>
              <a:uLnTx/>
              <a:uFillTx/>
              <a:latin typeface="Arial" panose="020B060402020202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fr-FR" sz="1100" b="1" dirty="0">
                <a:solidFill>
                  <a:srgbClr val="C00000"/>
                </a:solidFill>
                <a:latin typeface="Arial" panose="020B0604020202020204"/>
              </a:rPr>
              <a:t>Abordez la protection de la Famille </a:t>
            </a:r>
            <a:r>
              <a:rPr lang="fr-FR" sz="1100" dirty="0">
                <a:solidFill>
                  <a:srgbClr val="3E454A"/>
                </a:solidFill>
                <a:latin typeface="Arial" panose="020B0604020202020204"/>
              </a:rPr>
              <a:t>et la complémentarité des solutions de Prévoyance et d’Epargne.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dirty="0">
                <a:ln>
                  <a:noFill/>
                </a:ln>
                <a:solidFill>
                  <a:srgbClr val="3E454A"/>
                </a:solidFill>
                <a:effectLst/>
                <a:uLnTx/>
                <a:uFillTx/>
                <a:latin typeface="Arial" panose="020B0604020202020204"/>
                <a:ea typeface="+mn-ea"/>
                <a:cs typeface="+mn-cs"/>
              </a:rPr>
              <a:t>  </a:t>
            </a:r>
          </a:p>
          <a:p>
            <a:pPr marL="0" marR="0" lvl="1" algn="l" defTabSz="914400" rtl="0" eaLnBrk="1" fontAlgn="auto" latinLnBrk="0" hangingPunct="1">
              <a:lnSpc>
                <a:spcPct val="100000"/>
              </a:lnSpc>
              <a:spcBef>
                <a:spcPts val="0"/>
              </a:spcBef>
              <a:spcAft>
                <a:spcPts val="0"/>
              </a:spcAft>
              <a:buClrTx/>
              <a:buSzTx/>
              <a:buFontTx/>
              <a:buNone/>
              <a:tabLst/>
              <a:defRPr/>
            </a:pPr>
            <a:r>
              <a:rPr kumimoji="0" lang="fr-FR" sz="1100" b="1" i="1" u="none" strike="noStrike" kern="1200" cap="none" spc="0" normalizeH="0" baseline="0" noProof="0" dirty="0">
                <a:ln>
                  <a:noFill/>
                </a:ln>
                <a:solidFill>
                  <a:schemeClr val="tx1">
                    <a:lumMod val="75000"/>
                    <a:lumOff val="25000"/>
                  </a:schemeClr>
                </a:solidFill>
                <a:effectLst/>
                <a:uLnTx/>
                <a:uFillTx/>
                <a:latin typeface="Arial" panose="020B0604020202020204"/>
                <a:ea typeface="+mn-ea"/>
                <a:cs typeface="+mn-cs"/>
              </a:rPr>
              <a:t>Exemple</a:t>
            </a:r>
            <a:r>
              <a:rPr kumimoji="0" lang="fr-FR" sz="1000" b="1" i="1" u="none" strike="noStrike" kern="1200" cap="none" spc="0" normalizeH="0" baseline="0" noProof="0" dirty="0">
                <a:ln>
                  <a:noFill/>
                </a:ln>
                <a:solidFill>
                  <a:schemeClr val="tx1">
                    <a:lumMod val="75000"/>
                    <a:lumOff val="25000"/>
                  </a:schemeClr>
                </a:solidFill>
                <a:effectLst/>
                <a:uLnTx/>
                <a:uFillTx/>
                <a:latin typeface="Arial" panose="020B0604020202020204"/>
              </a:rPr>
              <a:t> :</a:t>
            </a:r>
            <a:endParaRPr lang="fr-FR" sz="1000" b="1" i="1" dirty="0">
              <a:solidFill>
                <a:schemeClr val="tx1">
                  <a:lumMod val="75000"/>
                  <a:lumOff val="25000"/>
                </a:schemeClr>
              </a:solidFill>
              <a:latin typeface="Arial" panose="020B0604020202020204"/>
            </a:endParaRPr>
          </a:p>
          <a:p>
            <a:pPr marL="0" marR="0" lvl="1" algn="just" defTabSz="914400" rtl="0" eaLnBrk="1" fontAlgn="auto" latinLnBrk="0" hangingPunct="1">
              <a:lnSpc>
                <a:spcPct val="100000"/>
              </a:lnSpc>
              <a:spcBef>
                <a:spcPts val="0"/>
              </a:spcBef>
              <a:spcAft>
                <a:spcPts val="0"/>
              </a:spcAft>
              <a:buClrTx/>
              <a:buSzTx/>
              <a:buFontTx/>
              <a:buNone/>
              <a:tabLst/>
              <a:defRPr/>
            </a:pPr>
            <a:r>
              <a:rPr lang="fr-FR" sz="1100" i="1" dirty="0">
                <a:solidFill>
                  <a:srgbClr val="3E454A"/>
                </a:solidFill>
                <a:latin typeface="Arial" panose="020B0604020202020204"/>
              </a:rPr>
              <a:t>« Pour vous permettre de protéger au mieux vos proches, de préparer et de réaliser les projets de chacun, je vous propose d’aborder nos solutions complémentaires de prévoyance et d’épargne ».</a:t>
            </a:r>
          </a:p>
        </p:txBody>
      </p:sp>
      <p:sp>
        <p:nvSpPr>
          <p:cNvPr id="16" name="Rectangle à coins arrondis 27">
            <a:extLst>
              <a:ext uri="{FF2B5EF4-FFF2-40B4-BE49-F238E27FC236}">
                <a16:creationId xmlns:a16="http://schemas.microsoft.com/office/drawing/2014/main" id="{DFE8BD1C-899F-45B6-8B62-CB43F0DEBB1D}"/>
              </a:ext>
            </a:extLst>
          </p:cNvPr>
          <p:cNvSpPr/>
          <p:nvPr/>
        </p:nvSpPr>
        <p:spPr bwMode="auto">
          <a:xfrm>
            <a:off x="933651" y="2294810"/>
            <a:ext cx="2857377" cy="401256"/>
          </a:xfrm>
          <a:prstGeom prst="roundRect">
            <a:avLst/>
          </a:prstGeom>
          <a:solidFill>
            <a:srgbClr val="C00000"/>
          </a:solidFill>
          <a:ln w="9525" cap="flat" cmpd="sng" algn="ctr">
            <a:solidFill>
              <a:schemeClr val="bg1"/>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fr-FR" sz="1600" b="1" i="0" u="none" strike="noStrike" kern="1200" cap="none" spc="0" normalizeH="0" baseline="0" noProof="0" dirty="0">
                <a:ln>
                  <a:noFill/>
                </a:ln>
                <a:solidFill>
                  <a:schemeClr val="bg1"/>
                </a:solidFill>
                <a:effectLst/>
                <a:uLnTx/>
                <a:uFillTx/>
                <a:latin typeface="Arial" panose="020B0604020202020204"/>
                <a:ea typeface="+mn-ea"/>
                <a:cs typeface="Arial" panose="020B0604020202020204" pitchFamily="34" charset="0"/>
              </a:rPr>
              <a:t>Bancarisation</a:t>
            </a:r>
          </a:p>
        </p:txBody>
      </p:sp>
      <p:sp>
        <p:nvSpPr>
          <p:cNvPr id="20" name="Rectangle à coins arrondis 27">
            <a:extLst>
              <a:ext uri="{FF2B5EF4-FFF2-40B4-BE49-F238E27FC236}">
                <a16:creationId xmlns:a16="http://schemas.microsoft.com/office/drawing/2014/main" id="{C8259C96-7CA9-4224-980D-BB6F257CE612}"/>
              </a:ext>
            </a:extLst>
          </p:cNvPr>
          <p:cNvSpPr/>
          <p:nvPr/>
        </p:nvSpPr>
        <p:spPr bwMode="auto">
          <a:xfrm>
            <a:off x="5361272" y="2282612"/>
            <a:ext cx="2395915" cy="401256"/>
          </a:xfrm>
          <a:prstGeom prst="roundRect">
            <a:avLst/>
          </a:prstGeom>
          <a:solidFill>
            <a:srgbClr val="C00000"/>
          </a:solidFill>
          <a:ln w="9525" cap="flat" cmpd="sng" algn="ctr">
            <a:solidFill>
              <a:schemeClr val="bg1"/>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fr-FR" sz="1600" b="1" i="0" u="none" strike="noStrike" kern="1200" cap="none" spc="0" normalizeH="0" baseline="0" noProof="0" dirty="0">
                <a:ln>
                  <a:noFill/>
                </a:ln>
                <a:solidFill>
                  <a:schemeClr val="bg1"/>
                </a:solidFill>
                <a:effectLst/>
                <a:uLnTx/>
                <a:uFillTx/>
                <a:latin typeface="Arial" panose="020B0604020202020204"/>
                <a:ea typeface="+mn-ea"/>
                <a:cs typeface="Arial" panose="020B0604020202020204" pitchFamily="34" charset="0"/>
              </a:rPr>
              <a:t>Crédit</a:t>
            </a:r>
          </a:p>
        </p:txBody>
      </p:sp>
      <p:sp>
        <p:nvSpPr>
          <p:cNvPr id="22" name="Rectangle à coins arrondis 27">
            <a:extLst>
              <a:ext uri="{FF2B5EF4-FFF2-40B4-BE49-F238E27FC236}">
                <a16:creationId xmlns:a16="http://schemas.microsoft.com/office/drawing/2014/main" id="{1899FD37-80A3-4C63-8BD9-C3D914B5EA77}"/>
              </a:ext>
            </a:extLst>
          </p:cNvPr>
          <p:cNvSpPr/>
          <p:nvPr/>
        </p:nvSpPr>
        <p:spPr bwMode="auto">
          <a:xfrm>
            <a:off x="8951496" y="2282612"/>
            <a:ext cx="2854974" cy="401256"/>
          </a:xfrm>
          <a:prstGeom prst="roundRect">
            <a:avLst/>
          </a:prstGeom>
          <a:solidFill>
            <a:srgbClr val="C00000"/>
          </a:solidFill>
          <a:ln w="9525" cap="flat" cmpd="sng" algn="ctr">
            <a:solidFill>
              <a:schemeClr val="bg1"/>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lvl="0" algn="r" fontAlgn="base">
              <a:spcBef>
                <a:spcPct val="0"/>
              </a:spcBef>
              <a:spcAft>
                <a:spcPct val="0"/>
              </a:spcAft>
              <a:defRPr/>
            </a:pPr>
            <a:r>
              <a:rPr lang="fr-FR" sz="1600" b="1" dirty="0">
                <a:solidFill>
                  <a:schemeClr val="bg1"/>
                </a:solidFill>
                <a:cs typeface="Arial" panose="020B0604020202020204" pitchFamily="34" charset="0"/>
              </a:rPr>
              <a:t>IARD / Prévoyance</a:t>
            </a:r>
          </a:p>
        </p:txBody>
      </p:sp>
      <p:grpSp>
        <p:nvGrpSpPr>
          <p:cNvPr id="37" name="Groupe 36">
            <a:extLst>
              <a:ext uri="{FF2B5EF4-FFF2-40B4-BE49-F238E27FC236}">
                <a16:creationId xmlns:a16="http://schemas.microsoft.com/office/drawing/2014/main" id="{21BAFD39-D496-4417-9F6F-D1A3A4C4733E}"/>
              </a:ext>
            </a:extLst>
          </p:cNvPr>
          <p:cNvGrpSpPr/>
          <p:nvPr/>
        </p:nvGrpSpPr>
        <p:grpSpPr>
          <a:xfrm>
            <a:off x="10965093" y="915816"/>
            <a:ext cx="533185" cy="996593"/>
            <a:chOff x="9072160" y="3931833"/>
            <a:chExt cx="1296042" cy="2403921"/>
          </a:xfrm>
        </p:grpSpPr>
        <p:pic>
          <p:nvPicPr>
            <p:cNvPr id="38" name="Image 37">
              <a:extLst>
                <a:ext uri="{FF2B5EF4-FFF2-40B4-BE49-F238E27FC236}">
                  <a16:creationId xmlns:a16="http://schemas.microsoft.com/office/drawing/2014/main" id="{1F134375-6F74-4DAD-9B63-4B1D1ACA48B5}"/>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1852" b="95062" l="3917" r="93000">
                          <a14:foregroundMark x1="2333" y1="11883" x2="5250" y2="5710"/>
                          <a14:foregroundMark x1="5250" y1="5710" x2="9667" y2="3549"/>
                          <a14:foregroundMark x1="9667" y1="3549" x2="14000" y2="5710"/>
                          <a14:foregroundMark x1="14000" y1="5710" x2="16167" y2="12654"/>
                          <a14:foregroundMark x1="16167" y1="12654" x2="16667" y2="20679"/>
                          <a14:foregroundMark x1="16667" y1="20679" x2="13917" y2="27315"/>
                          <a14:foregroundMark x1="13917" y1="27315" x2="10000" y2="30401"/>
                          <a14:foregroundMark x1="10000" y1="30401" x2="5500" y2="28241"/>
                          <a14:foregroundMark x1="5500" y1="28241" x2="2917" y2="22068"/>
                          <a14:foregroundMark x1="2917" y1="22068" x2="1583" y2="14506"/>
                          <a14:foregroundMark x1="1583" y1="14506" x2="4000" y2="7253"/>
                          <a14:foregroundMark x1="4000" y1="7253" x2="7917" y2="3395"/>
                          <a14:foregroundMark x1="7917" y1="3395" x2="12500" y2="4938"/>
                          <a14:foregroundMark x1="12500" y1="4938" x2="15583" y2="10185"/>
                          <a14:foregroundMark x1="15583" y1="10185" x2="16500" y2="17901"/>
                          <a14:foregroundMark x1="16500" y1="17901" x2="13667" y2="24383"/>
                          <a14:foregroundMark x1="13667" y1="24383" x2="9917" y2="28549"/>
                          <a14:foregroundMark x1="9917" y1="28549" x2="5417" y2="24228"/>
                          <a14:foregroundMark x1="5417" y1="24228" x2="3333" y2="16975"/>
                          <a14:foregroundMark x1="3333" y1="16975" x2="7667" y2="12500"/>
                          <a14:foregroundMark x1="7667" y1="12500" x2="9833" y2="19599"/>
                          <a14:foregroundMark x1="9833" y1="19599" x2="5917" y2="15278"/>
                          <a14:foregroundMark x1="5917" y1="15278" x2="12500" y2="9259"/>
                          <a14:foregroundMark x1="12500" y1="9259" x2="14750" y2="16821"/>
                          <a14:foregroundMark x1="14750" y1="16821" x2="9417" y2="19136"/>
                          <a14:foregroundMark x1="9417" y1="19136" x2="13833" y2="14815"/>
                          <a14:foregroundMark x1="13833" y1="14815" x2="12833" y2="24537"/>
                          <a14:foregroundMark x1="12833" y1="24537" x2="6250" y2="24691"/>
                          <a14:foregroundMark x1="6250" y1="24691" x2="5000" y2="15278"/>
                          <a14:foregroundMark x1="5000" y1="15278" x2="6917" y2="8179"/>
                          <a14:foregroundMark x1="6917" y1="8179" x2="11333" y2="5864"/>
                          <a14:foregroundMark x1="11333" y1="5864" x2="15000" y2="9722"/>
                          <a14:foregroundMark x1="15000" y1="9722" x2="8083" y2="13889"/>
                          <a14:foregroundMark x1="8083" y1="13889" x2="9333" y2="16049"/>
                          <a14:foregroundMark x1="13167" y1="4167" x2="8333" y2="2160"/>
                          <a14:foregroundMark x1="8333" y1="2160" x2="4583" y2="5864"/>
                          <a14:foregroundMark x1="4583" y1="5864" x2="1917" y2="12037"/>
                          <a14:foregroundMark x1="1917" y1="12037" x2="1417" y2="20370"/>
                          <a14:foregroundMark x1="1417" y1="20370" x2="3917" y2="26852"/>
                          <a14:foregroundMark x1="3917" y1="26852" x2="6083" y2="27778"/>
                          <a14:foregroundMark x1="13500" y1="4321" x2="9500" y2="2006"/>
                          <a14:foregroundMark x1="9500" y1="2006" x2="5833" y2="4938"/>
                          <a14:foregroundMark x1="27667" y1="16204" x2="42250" y2="18210"/>
                          <a14:foregroundMark x1="42250" y1="18210" x2="52250" y2="17593"/>
                          <a14:foregroundMark x1="52250" y1="17593" x2="75250" y2="19753"/>
                          <a14:foregroundMark x1="75250" y1="19753" x2="69500" y2="15741"/>
                          <a14:foregroundMark x1="69500" y1="15741" x2="27583" y2="18827"/>
                          <a14:foregroundMark x1="27583" y1="18827" x2="42833" y2="20833"/>
                          <a14:foregroundMark x1="42833" y1="20833" x2="52083" y2="20370"/>
                          <a14:foregroundMark x1="52083" y1="20370" x2="72667" y2="21451"/>
                          <a14:foregroundMark x1="72667" y1="21451" x2="28583" y2="19136"/>
                          <a14:foregroundMark x1="44167" y1="53241" x2="54333" y2="72377"/>
                          <a14:foregroundMark x1="54333" y1="72377" x2="57000" y2="79167"/>
                          <a14:foregroundMark x1="57000" y1="79167" x2="57833" y2="84414"/>
                          <a14:foregroundMark x1="62500" y1="79167" x2="57250" y2="59568"/>
                          <a14:foregroundMark x1="57250" y1="47222" x2="49083" y2="64352"/>
                          <a14:foregroundMark x1="63750" y1="63117" x2="59500" y2="60031"/>
                          <a14:foregroundMark x1="83833" y1="95216" x2="85583" y2="90586"/>
                          <a14:foregroundMark x1="89167" y1="95216" x2="90500" y2="89352"/>
                          <a14:foregroundMark x1="93083" y1="62809" x2="93000" y2="46451"/>
                          <a14:foregroundMark x1="93000" y1="46451" x2="92917" y2="46296"/>
                          <a14:foregroundMark x1="75500" y1="33796" x2="78000" y2="37963"/>
                          <a14:foregroundMark x1="89000" y1="20370" x2="87333" y2="29475"/>
                        </a14:backgroundRemoval>
                      </a14:imgEffect>
                    </a14:imgLayer>
                  </a14:imgProps>
                </a:ext>
              </a:extLst>
            </a:blip>
            <a:srcRect l="73277"/>
            <a:stretch/>
          </p:blipFill>
          <p:spPr>
            <a:xfrm>
              <a:off x="9178571" y="3931833"/>
              <a:ext cx="1189631" cy="2403921"/>
            </a:xfrm>
            <a:prstGeom prst="rect">
              <a:avLst/>
            </a:prstGeom>
          </p:spPr>
        </p:pic>
        <p:sp>
          <p:nvSpPr>
            <p:cNvPr id="39" name="Rectangle 38">
              <a:extLst>
                <a:ext uri="{FF2B5EF4-FFF2-40B4-BE49-F238E27FC236}">
                  <a16:creationId xmlns:a16="http://schemas.microsoft.com/office/drawing/2014/main" id="{6AED56E2-F235-46CB-8D93-644AB4B0FDA9}"/>
                </a:ext>
              </a:extLst>
            </p:cNvPr>
            <p:cNvSpPr/>
            <p:nvPr/>
          </p:nvSpPr>
          <p:spPr>
            <a:xfrm>
              <a:off x="9072160" y="4111179"/>
              <a:ext cx="461872" cy="4636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4098" name="Picture 2" descr="Your best credit card cartoon landing page banking">
            <a:extLst>
              <a:ext uri="{FF2B5EF4-FFF2-40B4-BE49-F238E27FC236}">
                <a16:creationId xmlns:a16="http://schemas.microsoft.com/office/drawing/2014/main" id="{A58ECFCE-C8F8-464B-9294-801A1C507713}"/>
              </a:ext>
            </a:extLst>
          </p:cNvPr>
          <p:cNvPicPr>
            <a:picLocks noChangeAspect="1" noChangeArrowheads="1"/>
          </p:cNvPicPr>
          <p:nvPr/>
        </p:nvPicPr>
        <p:blipFill rotWithShape="1">
          <a:blip r:embed="rId5">
            <a:clrChange>
              <a:clrFrom>
                <a:srgbClr val="DFE0FF"/>
              </a:clrFrom>
              <a:clrTo>
                <a:srgbClr val="DFE0FF">
                  <a:alpha val="0"/>
                </a:srgbClr>
              </a:clrTo>
            </a:clrChange>
            <a:extLst>
              <a:ext uri="{BEBA8EAE-BF5A-486C-A8C5-ECC9F3942E4B}">
                <a14:imgProps xmlns:a14="http://schemas.microsoft.com/office/drawing/2010/main">
                  <a14:imgLayer r:embed="rId6">
                    <a14:imgEffect>
                      <a14:backgroundRemoval t="5189" b="82547" l="54633" r="84665">
                        <a14:foregroundMark x1="71565" y1="5189" x2="69968" y2="35613"/>
                        <a14:foregroundMark x1="67093" y1="28066" x2="67093" y2="28066"/>
                        <a14:foregroundMark x1="68371" y1="24528" x2="64377" y2="30896"/>
                        <a14:foregroundMark x1="70767" y1="23113" x2="72843" y2="32075"/>
                        <a14:foregroundMark x1="62300" y1="39623" x2="55911" y2="47877"/>
                        <a14:foregroundMark x1="55911" y1="47877" x2="55911" y2="47877"/>
                        <a14:foregroundMark x1="54952" y1="58019" x2="55272" y2="55660"/>
                        <a14:foregroundMark x1="84026" y1="55189" x2="83706" y2="52358"/>
                        <a14:foregroundMark x1="74441" y1="76179" x2="73482" y2="69575"/>
                        <a14:foregroundMark x1="65016" y1="81132" x2="65655" y2="76415"/>
                        <a14:foregroundMark x1="75719" y1="82547" x2="74441" y2="76415"/>
                        <a14:foregroundMark x1="68371" y1="14858" x2="65495" y2="11085"/>
                        <a14:foregroundMark x1="73163" y1="16038" x2="71885" y2="12028"/>
                        <a14:foregroundMark x1="69649" y1="14623" x2="69489" y2="11085"/>
                        <a14:foregroundMark x1="71885" y1="11321" x2="73323" y2="15094"/>
                        <a14:foregroundMark x1="56230" y1="49057" x2="54633" y2="47170"/>
                      </a14:backgroundRemoval>
                    </a14:imgEffect>
                  </a14:imgLayer>
                </a14:imgProps>
              </a:ext>
              <a:ext uri="{28A0092B-C50C-407E-A947-70E740481C1C}">
                <a14:useLocalDpi xmlns:a14="http://schemas.microsoft.com/office/drawing/2010/main" val="0"/>
              </a:ext>
            </a:extLst>
          </a:blip>
          <a:srcRect l="53601" r="11383" b="13736"/>
          <a:stretch/>
        </p:blipFill>
        <p:spPr bwMode="auto">
          <a:xfrm>
            <a:off x="695325" y="1807332"/>
            <a:ext cx="641842" cy="1070977"/>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e 1">
            <a:extLst>
              <a:ext uri="{FF2B5EF4-FFF2-40B4-BE49-F238E27FC236}">
                <a16:creationId xmlns:a16="http://schemas.microsoft.com/office/drawing/2014/main" id="{7E4AA12E-8B70-4ACB-995F-678D0633C2A4}"/>
              </a:ext>
            </a:extLst>
          </p:cNvPr>
          <p:cNvGrpSpPr/>
          <p:nvPr/>
        </p:nvGrpSpPr>
        <p:grpSpPr>
          <a:xfrm>
            <a:off x="4399813" y="1656349"/>
            <a:ext cx="1721872" cy="1219053"/>
            <a:chOff x="6901378" y="1598708"/>
            <a:chExt cx="1721872" cy="1219053"/>
          </a:xfrm>
        </p:grpSpPr>
        <p:pic>
          <p:nvPicPr>
            <p:cNvPr id="41" name="Picture 2" descr="Saving money cartoon icon, piggy bank safe deposit">
              <a:extLst>
                <a:ext uri="{FF2B5EF4-FFF2-40B4-BE49-F238E27FC236}">
                  <a16:creationId xmlns:a16="http://schemas.microsoft.com/office/drawing/2014/main" id="{293AFCE0-BF71-4FD2-B42E-790E284490D3}"/>
                </a:ext>
              </a:extLst>
            </p:cNvPr>
            <p:cNvPicPr>
              <a:picLocks noChangeAspect="1" noChangeArrowheads="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l="56235" b="52597"/>
            <a:stretch/>
          </p:blipFill>
          <p:spPr bwMode="auto">
            <a:xfrm>
              <a:off x="7173656" y="1598708"/>
              <a:ext cx="1449594" cy="1045903"/>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descr="Saving money cartoon icon, piggy bank safe deposit">
              <a:extLst>
                <a:ext uri="{FF2B5EF4-FFF2-40B4-BE49-F238E27FC236}">
                  <a16:creationId xmlns:a16="http://schemas.microsoft.com/office/drawing/2014/main" id="{DB608AA1-4ECC-41A3-9707-B4F0F35125FD}"/>
                </a:ext>
              </a:extLst>
            </p:cNvPr>
            <p:cNvPicPr>
              <a:picLocks noChangeAspect="1" noChangeArrowheads="1"/>
            </p:cNvPicPr>
            <p:nvPr/>
          </p:nvPicPr>
          <p:blipFill rotWithShape="1">
            <a:blip r:embed="rId8">
              <a:extLst>
                <a:ext uri="{BEBA8EAE-BF5A-486C-A8C5-ECC9F3942E4B}">
                  <a14:imgProps xmlns:a14="http://schemas.microsoft.com/office/drawing/2010/main">
                    <a14:imgLayer r:embed="rId9">
                      <a14:imgEffect>
                        <a14:backgroundRemoval t="76259" b="92566" l="24760" r="52077">
                          <a14:foregroundMark x1="50958" y1="88249" x2="50639" y2="88249"/>
                          <a14:foregroundMark x1="52077" y1="89448" x2="52077" y2="89448"/>
                          <a14:foregroundMark x1="39776" y1="77218" x2="37220" y2="76259"/>
                          <a14:foregroundMark x1="37220" y1="76259" x2="35623" y2="77458"/>
                          <a14:foregroundMark x1="26997" y1="87770" x2="24760" y2="87770"/>
                        </a14:backgroundRemoval>
                      </a14:imgEffect>
                    </a14:imgLayer>
                  </a14:imgProps>
                </a:ext>
                <a:ext uri="{28A0092B-C50C-407E-A947-70E740481C1C}">
                  <a14:useLocalDpi xmlns:a14="http://schemas.microsoft.com/office/drawing/2010/main" val="0"/>
                </a:ext>
              </a:extLst>
            </a:blip>
            <a:srcRect l="23838" t="75528" r="47187" b="5488"/>
            <a:stretch/>
          </p:blipFill>
          <p:spPr bwMode="auto">
            <a:xfrm>
              <a:off x="6901378" y="2356486"/>
              <a:ext cx="1056888" cy="461275"/>
            </a:xfrm>
            <a:prstGeom prst="rect">
              <a:avLst/>
            </a:prstGeom>
            <a:noFill/>
            <a:extLst>
              <a:ext uri="{909E8E84-426E-40DD-AFC4-6F175D3DCCD1}">
                <a14:hiddenFill xmlns:a14="http://schemas.microsoft.com/office/drawing/2010/main">
                  <a:solidFill>
                    <a:srgbClr val="FFFFFF"/>
                  </a:solidFill>
                </a14:hiddenFill>
              </a:ext>
            </a:extLst>
          </p:spPr>
        </p:pic>
      </p:grpSp>
      <p:pic>
        <p:nvPicPr>
          <p:cNvPr id="4104" name="Picture 8" descr="A boy break window with football">
            <a:extLst>
              <a:ext uri="{FF2B5EF4-FFF2-40B4-BE49-F238E27FC236}">
                <a16:creationId xmlns:a16="http://schemas.microsoft.com/office/drawing/2014/main" id="{8F3343B6-4899-4014-A29D-51C062E09FE1}"/>
              </a:ext>
            </a:extLst>
          </p:cNvPr>
          <p:cNvPicPr>
            <a:picLocks noChangeAspect="1" noChangeArrowheads="1"/>
          </p:cNvPicPr>
          <p:nvPr/>
        </p:nvPicPr>
        <p:blipFill>
          <a:blip r:embed="rId10">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577432" y="1807332"/>
            <a:ext cx="781832" cy="1063972"/>
          </a:xfrm>
          <a:prstGeom prst="rect">
            <a:avLst/>
          </a:prstGeom>
          <a:noFill/>
          <a:extLst>
            <a:ext uri="{909E8E84-426E-40DD-AFC4-6F175D3DCCD1}">
              <a14:hiddenFill xmlns:a14="http://schemas.microsoft.com/office/drawing/2010/main">
                <a:solidFill>
                  <a:srgbClr val="FFFFFF"/>
                </a:solidFill>
              </a14:hiddenFill>
            </a:ext>
          </a:extLst>
        </p:spPr>
      </p:pic>
      <p:sp>
        <p:nvSpPr>
          <p:cNvPr id="45" name="Espace réservé du texte 11">
            <a:extLst>
              <a:ext uri="{FF2B5EF4-FFF2-40B4-BE49-F238E27FC236}">
                <a16:creationId xmlns:a16="http://schemas.microsoft.com/office/drawing/2014/main" id="{D5B292E0-C04C-4D0C-9295-8BB2F5D6297E}"/>
              </a:ext>
            </a:extLst>
          </p:cNvPr>
          <p:cNvSpPr txBox="1">
            <a:spLocks/>
          </p:cNvSpPr>
          <p:nvPr/>
        </p:nvSpPr>
        <p:spPr>
          <a:xfrm>
            <a:off x="831604" y="1110445"/>
            <a:ext cx="10980738" cy="856619"/>
          </a:xfrm>
          <a:prstGeom prst="rect">
            <a:avLst/>
          </a:prstGeom>
        </p:spPr>
        <p:txBody>
          <a:bodyPr vert="horz" lIns="91440" tIns="45720" rIns="91440" bIns="45720" rtlCol="0" anchor="ctr">
            <a:normAutofit/>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900" b="1" kern="1200" baseline="0">
                <a:solidFill>
                  <a:schemeClr val="tx1">
                    <a:lumMod val="75000"/>
                    <a:lumOff val="25000"/>
                  </a:schemeClr>
                </a:solidFill>
                <a:latin typeface="Montserrat Black" panose="00000A00000000000000" pitchFamily="2" charset="0"/>
                <a:ea typeface="+mn-ea"/>
                <a:cs typeface="+mn-cs"/>
              </a:defRPr>
            </a:lvl1pPr>
            <a:lvl2pPr marL="45720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sz="1600" b="0" i="1" dirty="0">
                <a:solidFill>
                  <a:srgbClr val="C00000"/>
                </a:solidFill>
                <a:latin typeface="Montserrat Light" panose="00000400000000000000" pitchFamily="2" charset="0"/>
              </a:rPr>
              <a:t>Lors de tout entretien, en face à face ou à distance, abordez avec le client le sujet </a:t>
            </a:r>
            <a:r>
              <a:rPr lang="fr-FR" sz="1600" b="0" i="1" dirty="0">
                <a:solidFill>
                  <a:srgbClr val="C00000"/>
                </a:solidFill>
                <a:latin typeface="Montserrat ExtraBold" panose="00000900000000000000" pitchFamily="2" charset="0"/>
              </a:rPr>
              <a:t>Epargne</a:t>
            </a:r>
          </a:p>
        </p:txBody>
      </p:sp>
      <p:sp>
        <p:nvSpPr>
          <p:cNvPr id="21" name="Espace réservé du texte 12">
            <a:extLst>
              <a:ext uri="{FF2B5EF4-FFF2-40B4-BE49-F238E27FC236}">
                <a16:creationId xmlns:a16="http://schemas.microsoft.com/office/drawing/2014/main" id="{1FDABECC-188A-4563-832F-6AAC2BD757A8}"/>
              </a:ext>
            </a:extLst>
          </p:cNvPr>
          <p:cNvSpPr txBox="1">
            <a:spLocks/>
          </p:cNvSpPr>
          <p:nvPr/>
        </p:nvSpPr>
        <p:spPr>
          <a:xfrm>
            <a:off x="479546" y="669314"/>
            <a:ext cx="216000" cy="216000"/>
          </a:xfrm>
          <a:prstGeom prst="rect">
            <a:avLst/>
          </a:prstGeom>
          <a:solidFill>
            <a:srgbClr val="C00000"/>
          </a:solidFill>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sz="1000" b="1" dirty="0">
                <a:solidFill>
                  <a:schemeClr val="bg1"/>
                </a:solidFill>
              </a:rPr>
              <a:t>2</a:t>
            </a:r>
          </a:p>
        </p:txBody>
      </p:sp>
    </p:spTree>
    <p:extLst>
      <p:ext uri="{BB962C8B-B14F-4D97-AF65-F5344CB8AC3E}">
        <p14:creationId xmlns:p14="http://schemas.microsoft.com/office/powerpoint/2010/main" val="3604694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 coins arrondis 27">
            <a:hlinkClick r:id="rId3" action="ppaction://hlinksldjump"/>
            <a:extLst>
              <a:ext uri="{FF2B5EF4-FFF2-40B4-BE49-F238E27FC236}">
                <a16:creationId xmlns:a16="http://schemas.microsoft.com/office/drawing/2014/main" id="{7C9024D6-6B90-4827-B8E7-A07CB405A6C1}"/>
              </a:ext>
            </a:extLst>
          </p:cNvPr>
          <p:cNvSpPr/>
          <p:nvPr/>
        </p:nvSpPr>
        <p:spPr>
          <a:xfrm>
            <a:off x="8068828" y="1625599"/>
            <a:ext cx="3267175" cy="4614233"/>
          </a:xfrm>
          <a:prstGeom prst="roundRect">
            <a:avLst>
              <a:gd name="adj" fmla="val 5394"/>
            </a:avLst>
          </a:prstGeom>
          <a:solidFill>
            <a:schemeClr val="accent3">
              <a:lumMod val="20000"/>
              <a:lumOff val="80000"/>
            </a:schemeClr>
          </a:solidFill>
          <a:ln w="28575">
            <a:solidFill>
              <a:srgbClr val="04595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n w="28575">
                <a:solidFill>
                  <a:schemeClr val="tx1"/>
                </a:solidFill>
              </a:ln>
            </a:endParaRPr>
          </a:p>
        </p:txBody>
      </p:sp>
      <p:sp>
        <p:nvSpPr>
          <p:cNvPr id="27" name="Rectangle : coins arrondis 26">
            <a:hlinkClick r:id="rId4" action="ppaction://hlinksldjump"/>
            <a:extLst>
              <a:ext uri="{FF2B5EF4-FFF2-40B4-BE49-F238E27FC236}">
                <a16:creationId xmlns:a16="http://schemas.microsoft.com/office/drawing/2014/main" id="{97F94EE5-A5D0-45A3-8FBD-875484163BA0}"/>
              </a:ext>
            </a:extLst>
          </p:cNvPr>
          <p:cNvSpPr/>
          <p:nvPr/>
        </p:nvSpPr>
        <p:spPr>
          <a:xfrm>
            <a:off x="4618296" y="1625599"/>
            <a:ext cx="3267175" cy="4614233"/>
          </a:xfrm>
          <a:prstGeom prst="roundRect">
            <a:avLst>
              <a:gd name="adj" fmla="val 5394"/>
            </a:avLst>
          </a:prstGeom>
          <a:solidFill>
            <a:schemeClr val="tx2">
              <a:lumMod val="20000"/>
              <a:lumOff val="80000"/>
            </a:schemeClr>
          </a:solidFill>
          <a:ln w="28575">
            <a:solidFill>
              <a:srgbClr val="A0470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ln w="28575">
                <a:solidFill>
                  <a:schemeClr val="tx1"/>
                </a:solidFill>
              </a:ln>
            </a:endParaRPr>
          </a:p>
        </p:txBody>
      </p:sp>
      <p:sp>
        <p:nvSpPr>
          <p:cNvPr id="4" name="Rectangle : coins arrondis 3">
            <a:hlinkClick r:id="rId5" action="ppaction://hlinksldjump"/>
            <a:extLst>
              <a:ext uri="{FF2B5EF4-FFF2-40B4-BE49-F238E27FC236}">
                <a16:creationId xmlns:a16="http://schemas.microsoft.com/office/drawing/2014/main" id="{95437B11-BBC3-41C3-BC47-C1D7CFE070D0}"/>
              </a:ext>
            </a:extLst>
          </p:cNvPr>
          <p:cNvSpPr/>
          <p:nvPr/>
        </p:nvSpPr>
        <p:spPr>
          <a:xfrm>
            <a:off x="1142091" y="1625599"/>
            <a:ext cx="3267175" cy="4614233"/>
          </a:xfrm>
          <a:prstGeom prst="roundRect">
            <a:avLst>
              <a:gd name="adj" fmla="val 5394"/>
            </a:avLst>
          </a:prstGeom>
          <a:solidFill>
            <a:schemeClr val="bg2">
              <a:lumMod val="20000"/>
              <a:lumOff val="80000"/>
            </a:schemeClr>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ln w="28575">
                <a:solidFill>
                  <a:schemeClr val="tx1"/>
                </a:solidFill>
              </a:ln>
            </a:endParaRPr>
          </a:p>
        </p:txBody>
      </p:sp>
      <p:sp>
        <p:nvSpPr>
          <p:cNvPr id="3" name="Espace réservé du texte 2"/>
          <p:cNvSpPr>
            <a:spLocks noGrp="1"/>
          </p:cNvSpPr>
          <p:nvPr>
            <p:ph type="body" sz="quarter" idx="12"/>
          </p:nvPr>
        </p:nvSpPr>
        <p:spPr/>
        <p:txBody>
          <a:bodyPr>
            <a:normAutofit/>
          </a:bodyPr>
          <a:lstStyle/>
          <a:p>
            <a:r>
              <a:rPr lang="fr-FR" dirty="0"/>
              <a:t>Comment accompagner au mieux nos clients dans un contexte qui évolue ?</a:t>
            </a:r>
          </a:p>
          <a:p>
            <a:r>
              <a:rPr lang="fr-FR" dirty="0">
                <a:solidFill>
                  <a:srgbClr val="C00000"/>
                </a:solidFill>
              </a:rPr>
              <a:t>Présentation des cas pratiques </a:t>
            </a:r>
          </a:p>
        </p:txBody>
      </p:sp>
      <p:sp>
        <p:nvSpPr>
          <p:cNvPr id="14" name="Espace réservé du texte 13"/>
          <p:cNvSpPr>
            <a:spLocks noGrp="1"/>
          </p:cNvSpPr>
          <p:nvPr>
            <p:ph type="body" sz="quarter" idx="14"/>
          </p:nvPr>
        </p:nvSpPr>
        <p:spPr/>
        <p:txBody>
          <a:bodyPr/>
          <a:lstStyle/>
          <a:p>
            <a:r>
              <a:rPr lang="fr-FR" dirty="0">
                <a:latin typeface="Arial" panose="020B0604020202020204" pitchFamily="34" charset="0"/>
                <a:cs typeface="Arial" panose="020B0604020202020204" pitchFamily="34" charset="0"/>
              </a:rPr>
              <a:t>Accroches et exemples de situations clients</a:t>
            </a:r>
          </a:p>
        </p:txBody>
      </p:sp>
      <p:sp>
        <p:nvSpPr>
          <p:cNvPr id="10" name="Rectangle : coins arrondis 9">
            <a:hlinkClick r:id="rId6" action="ppaction://hlinksldjump"/>
            <a:extLst>
              <a:ext uri="{FF2B5EF4-FFF2-40B4-BE49-F238E27FC236}">
                <a16:creationId xmlns:a16="http://schemas.microsoft.com/office/drawing/2014/main" id="{F1AA00A3-39EE-4785-9D7C-4BA36A73CF29}"/>
              </a:ext>
            </a:extLst>
          </p:cNvPr>
          <p:cNvSpPr/>
          <p:nvPr/>
        </p:nvSpPr>
        <p:spPr>
          <a:xfrm>
            <a:off x="4708636" y="4220829"/>
            <a:ext cx="3072000" cy="1924250"/>
          </a:xfrm>
          <a:prstGeom prst="round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r>
              <a:rPr lang="fr-FR" sz="1000" b="1" dirty="0">
                <a:solidFill>
                  <a:schemeClr val="accent2">
                    <a:lumMod val="50000"/>
                  </a:schemeClr>
                </a:solidFill>
                <a:latin typeface="+mj-lt"/>
              </a:rPr>
              <a:t>Constituer une épargne pour son enfant</a:t>
            </a:r>
            <a:br>
              <a:rPr lang="fr-FR" sz="1000" b="1" dirty="0">
                <a:solidFill>
                  <a:schemeClr val="tx1">
                    <a:lumMod val="75000"/>
                    <a:lumOff val="25000"/>
                  </a:schemeClr>
                </a:solidFill>
                <a:latin typeface="+mj-lt"/>
              </a:rPr>
            </a:br>
            <a:endParaRPr lang="fr-FR" sz="1000" b="1" dirty="0">
              <a:solidFill>
                <a:schemeClr val="tx1">
                  <a:lumMod val="75000"/>
                  <a:lumOff val="25000"/>
                </a:schemeClr>
              </a:solidFill>
              <a:latin typeface="+mj-lt"/>
            </a:endParaRPr>
          </a:p>
          <a:p>
            <a:pPr algn="ctr"/>
            <a:endParaRPr lang="fr-FR" sz="1000" b="1" dirty="0">
              <a:solidFill>
                <a:schemeClr val="tx1">
                  <a:lumMod val="75000"/>
                  <a:lumOff val="25000"/>
                </a:schemeClr>
              </a:solidFill>
              <a:latin typeface="+mj-lt"/>
            </a:endParaRPr>
          </a:p>
          <a:p>
            <a:pPr algn="ctr">
              <a:defRPr/>
            </a:pPr>
            <a:r>
              <a:rPr lang="fr-FR" sz="1000" dirty="0">
                <a:solidFill>
                  <a:schemeClr val="tx1">
                    <a:lumMod val="75000"/>
                    <a:lumOff val="25000"/>
                  </a:schemeClr>
                </a:solidFill>
                <a:latin typeface="+mj-lt"/>
              </a:rPr>
              <a:t>Sarah et Laurent, 33 ans, ont un enfant, Tom 5 ans et </a:t>
            </a:r>
            <a:r>
              <a:rPr lang="fr-FR" sz="1000" b="1" dirty="0">
                <a:solidFill>
                  <a:schemeClr val="accent2">
                    <a:lumMod val="50000"/>
                  </a:schemeClr>
                </a:solidFill>
                <a:latin typeface="+mj-lt"/>
              </a:rPr>
              <a:t>souhaitent anticiper son avenir</a:t>
            </a:r>
            <a:r>
              <a:rPr lang="fr-FR" sz="1000" dirty="0">
                <a:solidFill>
                  <a:schemeClr val="tx1">
                    <a:lumMod val="75000"/>
                    <a:lumOff val="25000"/>
                  </a:schemeClr>
                </a:solidFill>
                <a:latin typeface="+mj-lt"/>
              </a:rPr>
              <a:t>. Ils veulent lui ouvrir un livret A.</a:t>
            </a:r>
          </a:p>
          <a:p>
            <a:pPr>
              <a:defRPr/>
            </a:pPr>
            <a:endParaRPr lang="fr-FR" sz="1000" dirty="0">
              <a:solidFill>
                <a:schemeClr val="tx1">
                  <a:lumMod val="75000"/>
                  <a:lumOff val="25000"/>
                </a:schemeClr>
              </a:solidFill>
              <a:latin typeface="+mj-lt"/>
            </a:endParaRPr>
          </a:p>
          <a:p>
            <a:pPr algn="ctr">
              <a:defRPr/>
            </a:pPr>
            <a:r>
              <a:rPr lang="fr-FR" sz="1000" dirty="0">
                <a:solidFill>
                  <a:schemeClr val="tx1">
                    <a:lumMod val="75000"/>
                    <a:lumOff val="25000"/>
                  </a:schemeClr>
                </a:solidFill>
                <a:latin typeface="+mj-lt"/>
              </a:rPr>
              <a:t>Détenteurs d’un PEL à 1%, ils envisagent de le recycler sur un Livret A ou LDDS compte tenu de taux plus intéressants.</a:t>
            </a:r>
          </a:p>
          <a:p>
            <a:pPr algn="ctr"/>
            <a:endParaRPr lang="fr-FR" sz="1000" b="1" dirty="0">
              <a:solidFill>
                <a:schemeClr val="tx1">
                  <a:lumMod val="75000"/>
                  <a:lumOff val="25000"/>
                </a:schemeClr>
              </a:solidFill>
              <a:latin typeface="+mj-lt"/>
            </a:endParaRPr>
          </a:p>
        </p:txBody>
      </p:sp>
      <p:sp>
        <p:nvSpPr>
          <p:cNvPr id="11" name="Rectangle : coins arrondis 10">
            <a:hlinkClick r:id="rId7" action="ppaction://hlinksldjump"/>
            <a:extLst>
              <a:ext uri="{FF2B5EF4-FFF2-40B4-BE49-F238E27FC236}">
                <a16:creationId xmlns:a16="http://schemas.microsoft.com/office/drawing/2014/main" id="{63B3B4B3-48EF-45BF-BCEE-2FC7077191A1}"/>
              </a:ext>
            </a:extLst>
          </p:cNvPr>
          <p:cNvSpPr/>
          <p:nvPr/>
        </p:nvSpPr>
        <p:spPr>
          <a:xfrm>
            <a:off x="8166415" y="4220829"/>
            <a:ext cx="3072000" cy="1924250"/>
          </a:xfrm>
          <a:prstGeom prst="round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r>
              <a:rPr lang="fr-FR" sz="1000" b="1" dirty="0">
                <a:solidFill>
                  <a:schemeClr val="accent3">
                    <a:lumMod val="50000"/>
                  </a:schemeClr>
                </a:solidFill>
                <a:latin typeface="+mj-lt"/>
              </a:rPr>
              <a:t>Se constituer un complément de revenu </a:t>
            </a:r>
          </a:p>
          <a:p>
            <a:pPr algn="ctr"/>
            <a:r>
              <a:rPr lang="fr-FR" sz="1000" b="1" dirty="0">
                <a:solidFill>
                  <a:schemeClr val="accent3">
                    <a:lumMod val="50000"/>
                  </a:schemeClr>
                </a:solidFill>
                <a:latin typeface="+mj-lt"/>
              </a:rPr>
              <a:t>pour la retraite</a:t>
            </a:r>
            <a:br>
              <a:rPr lang="fr-FR" sz="1000" b="1" dirty="0">
                <a:solidFill>
                  <a:schemeClr val="tx1">
                    <a:lumMod val="75000"/>
                    <a:lumOff val="25000"/>
                  </a:schemeClr>
                </a:solidFill>
                <a:latin typeface="+mj-lt"/>
              </a:rPr>
            </a:br>
            <a:endParaRPr lang="fr-FR" sz="1000" b="1" dirty="0">
              <a:solidFill>
                <a:schemeClr val="tx1">
                  <a:lumMod val="75000"/>
                  <a:lumOff val="25000"/>
                </a:schemeClr>
              </a:solidFill>
              <a:latin typeface="+mj-lt"/>
            </a:endParaRPr>
          </a:p>
          <a:p>
            <a:pPr algn="ctr"/>
            <a:endParaRPr lang="fr-FR" sz="1000" b="1" dirty="0">
              <a:solidFill>
                <a:schemeClr val="tx1">
                  <a:lumMod val="75000"/>
                  <a:lumOff val="25000"/>
                </a:schemeClr>
              </a:solidFill>
              <a:latin typeface="+mj-lt"/>
            </a:endParaRPr>
          </a:p>
          <a:p>
            <a:pPr algn="ctr"/>
            <a:r>
              <a:rPr lang="fr-FR" sz="1000" dirty="0">
                <a:solidFill>
                  <a:schemeClr val="tx1">
                    <a:lumMod val="75000"/>
                    <a:lumOff val="25000"/>
                  </a:schemeClr>
                </a:solidFill>
                <a:latin typeface="+mj-lt"/>
              </a:rPr>
              <a:t>Julie et Paul, 40 ans souhaitent déjà </a:t>
            </a:r>
            <a:r>
              <a:rPr lang="fr-FR" sz="1000" b="1" dirty="0">
                <a:solidFill>
                  <a:schemeClr val="accent3">
                    <a:lumMod val="50000"/>
                  </a:schemeClr>
                </a:solidFill>
                <a:latin typeface="+mj-lt"/>
              </a:rPr>
              <a:t>anticiper leur retraite</a:t>
            </a:r>
            <a:r>
              <a:rPr lang="fr-FR" sz="1000" dirty="0">
                <a:solidFill>
                  <a:schemeClr val="accent3">
                    <a:lumMod val="50000"/>
                  </a:schemeClr>
                </a:solidFill>
                <a:latin typeface="+mj-lt"/>
              </a:rPr>
              <a:t>. </a:t>
            </a:r>
            <a:br>
              <a:rPr lang="fr-FR" sz="1000" dirty="0">
                <a:solidFill>
                  <a:schemeClr val="tx1">
                    <a:lumMod val="75000"/>
                    <a:lumOff val="25000"/>
                  </a:schemeClr>
                </a:solidFill>
                <a:latin typeface="+mj-lt"/>
              </a:rPr>
            </a:br>
            <a:endParaRPr lang="fr-FR" sz="1000" b="1" dirty="0">
              <a:solidFill>
                <a:schemeClr val="tx1">
                  <a:lumMod val="75000"/>
                  <a:lumOff val="25000"/>
                </a:schemeClr>
              </a:solidFill>
              <a:latin typeface="+mj-lt"/>
            </a:endParaRPr>
          </a:p>
          <a:p>
            <a:pPr algn="ctr">
              <a:spcBef>
                <a:spcPts val="600"/>
              </a:spcBef>
              <a:defRPr/>
            </a:pPr>
            <a:r>
              <a:rPr lang="fr-FR" sz="1000" dirty="0">
                <a:solidFill>
                  <a:schemeClr val="tx1">
                    <a:lumMod val="75000"/>
                    <a:lumOff val="25000"/>
                  </a:schemeClr>
                </a:solidFill>
                <a:latin typeface="+mj-lt"/>
              </a:rPr>
              <a:t>Ils s’interrogent sur les solutions d’épargne les plus adaptées.</a:t>
            </a:r>
          </a:p>
        </p:txBody>
      </p:sp>
      <p:sp>
        <p:nvSpPr>
          <p:cNvPr id="12" name="Rectangle : coins arrondis 11">
            <a:hlinkClick r:id="rId8" action="ppaction://hlinksldjump"/>
            <a:extLst>
              <a:ext uri="{FF2B5EF4-FFF2-40B4-BE49-F238E27FC236}">
                <a16:creationId xmlns:a16="http://schemas.microsoft.com/office/drawing/2014/main" id="{F8DA69EB-CD67-4BB1-9BFC-C5BD74E49394}"/>
              </a:ext>
            </a:extLst>
          </p:cNvPr>
          <p:cNvSpPr/>
          <p:nvPr/>
        </p:nvSpPr>
        <p:spPr>
          <a:xfrm>
            <a:off x="1250854" y="4220829"/>
            <a:ext cx="3072000" cy="1924250"/>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r>
              <a:rPr lang="fr-FR" sz="1000" b="1" dirty="0">
                <a:solidFill>
                  <a:schemeClr val="bg2"/>
                </a:solidFill>
                <a:latin typeface="+mj-lt"/>
              </a:rPr>
              <a:t>Epargner pour l’avenir</a:t>
            </a:r>
            <a:br>
              <a:rPr lang="fr-FR" sz="1000" b="1" dirty="0">
                <a:solidFill>
                  <a:schemeClr val="tx1">
                    <a:lumMod val="75000"/>
                    <a:lumOff val="25000"/>
                  </a:schemeClr>
                </a:solidFill>
                <a:latin typeface="+mj-lt"/>
              </a:rPr>
            </a:br>
            <a:endParaRPr lang="fr-FR" sz="1000" b="1" dirty="0">
              <a:solidFill>
                <a:schemeClr val="tx1">
                  <a:lumMod val="75000"/>
                  <a:lumOff val="25000"/>
                </a:schemeClr>
              </a:solidFill>
              <a:latin typeface="+mj-lt"/>
            </a:endParaRPr>
          </a:p>
          <a:p>
            <a:pPr algn="ctr"/>
            <a:endParaRPr lang="fr-FR" sz="1000" dirty="0">
              <a:solidFill>
                <a:schemeClr val="tx1">
                  <a:lumMod val="75000"/>
                  <a:lumOff val="25000"/>
                </a:schemeClr>
              </a:solidFill>
              <a:latin typeface="+mj-lt"/>
            </a:endParaRPr>
          </a:p>
          <a:p>
            <a:pPr algn="ctr"/>
            <a:r>
              <a:rPr lang="fr-FR" sz="1000" dirty="0">
                <a:solidFill>
                  <a:schemeClr val="tx1">
                    <a:lumMod val="75000"/>
                    <a:lumOff val="25000"/>
                  </a:schemeClr>
                </a:solidFill>
                <a:latin typeface="+mj-lt"/>
              </a:rPr>
              <a:t>Lucie, 27 ans, jeune active, en début de vie professionnelle, cherche à se </a:t>
            </a:r>
            <a:r>
              <a:rPr lang="fr-FR" sz="1000" b="1" dirty="0">
                <a:solidFill>
                  <a:schemeClr val="bg2"/>
                </a:solidFill>
                <a:latin typeface="+mj-lt"/>
              </a:rPr>
              <a:t>constituer un capital pour préparer l’avenir</a:t>
            </a:r>
            <a:r>
              <a:rPr lang="fr-FR" sz="1000" b="1" dirty="0">
                <a:solidFill>
                  <a:schemeClr val="tx1">
                    <a:lumMod val="75000"/>
                    <a:lumOff val="25000"/>
                  </a:schemeClr>
                </a:solidFill>
                <a:latin typeface="+mj-lt"/>
              </a:rPr>
              <a:t>. </a:t>
            </a:r>
          </a:p>
          <a:p>
            <a:pPr algn="ctr">
              <a:spcBef>
                <a:spcPts val="600"/>
              </a:spcBef>
            </a:pPr>
            <a:r>
              <a:rPr lang="fr-FR" sz="1000" dirty="0">
                <a:solidFill>
                  <a:schemeClr val="tx1">
                    <a:lumMod val="75000"/>
                    <a:lumOff val="25000"/>
                  </a:schemeClr>
                </a:solidFill>
                <a:latin typeface="+mj-lt"/>
              </a:rPr>
              <a:t>On lui a dit qu’il n’était pas judicieux d’ouvrir un contrat d’Assurance Vie car les livrets rapportent plus aujourd’hui.</a:t>
            </a:r>
            <a:endParaRPr lang="fr-FR" sz="1000" b="1" dirty="0">
              <a:solidFill>
                <a:schemeClr val="tx1">
                  <a:lumMod val="75000"/>
                  <a:lumOff val="25000"/>
                </a:schemeClr>
              </a:solidFill>
              <a:latin typeface="+mj-lt"/>
            </a:endParaRPr>
          </a:p>
        </p:txBody>
      </p:sp>
      <p:pic>
        <p:nvPicPr>
          <p:cNvPr id="13" name="Picture 2" descr="Walking people set">
            <a:extLst>
              <a:ext uri="{FF2B5EF4-FFF2-40B4-BE49-F238E27FC236}">
                <a16:creationId xmlns:a16="http://schemas.microsoft.com/office/drawing/2014/main" id="{2A7B4CC3-C121-4412-82AA-DED5260AEDEB}"/>
              </a:ext>
            </a:extLst>
          </p:cNvPr>
          <p:cNvPicPr>
            <a:picLocks noChangeAspect="1" noChangeArrowheads="1"/>
          </p:cNvPicPr>
          <p:nvPr/>
        </p:nvPicPr>
        <p:blipFill rotWithShape="1">
          <a:blip r:embed="rId9">
            <a:clrChange>
              <a:clrFrom>
                <a:srgbClr val="FFFFFF"/>
              </a:clrFrom>
              <a:clrTo>
                <a:srgbClr val="FFFFFF">
                  <a:alpha val="0"/>
                </a:srgbClr>
              </a:clrTo>
            </a:clrChange>
            <a:extLst>
              <a:ext uri="{28A0092B-C50C-407E-A947-70E740481C1C}">
                <a14:useLocalDpi xmlns:a14="http://schemas.microsoft.com/office/drawing/2010/main" val="0"/>
              </a:ext>
            </a:extLst>
          </a:blip>
          <a:srcRect l="56862" t="37468" r="14138" b="36663"/>
          <a:stretch/>
        </p:blipFill>
        <p:spPr bwMode="auto">
          <a:xfrm>
            <a:off x="5492213" y="2678357"/>
            <a:ext cx="1599364" cy="1542472"/>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Walking people set">
            <a:extLst>
              <a:ext uri="{FF2B5EF4-FFF2-40B4-BE49-F238E27FC236}">
                <a16:creationId xmlns:a16="http://schemas.microsoft.com/office/drawing/2014/main" id="{236E21F7-8A2E-4F24-872D-95DBAC3E6036}"/>
              </a:ext>
            </a:extLst>
          </p:cNvPr>
          <p:cNvPicPr>
            <a:picLocks noChangeAspect="1" noChangeArrowheads="1"/>
          </p:cNvPicPr>
          <p:nvPr/>
        </p:nvPicPr>
        <p:blipFill rotWithShape="1">
          <a:blip r:embed="rId9">
            <a:clrChange>
              <a:clrFrom>
                <a:srgbClr val="FFFFFF"/>
              </a:clrFrom>
              <a:clrTo>
                <a:srgbClr val="FFFFFF">
                  <a:alpha val="0"/>
                </a:srgbClr>
              </a:clrTo>
            </a:clrChange>
            <a:extLst>
              <a:ext uri="{28A0092B-C50C-407E-A947-70E740481C1C}">
                <a14:useLocalDpi xmlns:a14="http://schemas.microsoft.com/office/drawing/2010/main" val="0"/>
              </a:ext>
            </a:extLst>
          </a:blip>
          <a:srcRect l="40964" t="36816" r="44297" b="37315"/>
          <a:stretch/>
        </p:blipFill>
        <p:spPr bwMode="auto">
          <a:xfrm>
            <a:off x="2469873" y="2678357"/>
            <a:ext cx="812871" cy="154247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Walking people set">
            <a:extLst>
              <a:ext uri="{FF2B5EF4-FFF2-40B4-BE49-F238E27FC236}">
                <a16:creationId xmlns:a16="http://schemas.microsoft.com/office/drawing/2014/main" id="{40141CB0-A1C4-4216-B647-52B76EBA3916}"/>
              </a:ext>
            </a:extLst>
          </p:cNvPr>
          <p:cNvPicPr>
            <a:picLocks noChangeAspect="1" noChangeArrowheads="1"/>
          </p:cNvPicPr>
          <p:nvPr/>
        </p:nvPicPr>
        <p:blipFill rotWithShape="1">
          <a:blip r:embed="rId9">
            <a:clrChange>
              <a:clrFrom>
                <a:srgbClr val="FFFFFF"/>
              </a:clrFrom>
              <a:clrTo>
                <a:srgbClr val="FFFFFF">
                  <a:alpha val="0"/>
                </a:srgbClr>
              </a:clrTo>
            </a:clrChange>
            <a:extLst>
              <a:ext uri="{28A0092B-C50C-407E-A947-70E740481C1C}">
                <a14:useLocalDpi xmlns:a14="http://schemas.microsoft.com/office/drawing/2010/main" val="0"/>
              </a:ext>
            </a:extLst>
          </a:blip>
          <a:srcRect l="64266" t="5894" r="15301" b="68237"/>
          <a:stretch/>
        </p:blipFill>
        <p:spPr bwMode="auto">
          <a:xfrm>
            <a:off x="9220021" y="2678357"/>
            <a:ext cx="1126837" cy="1542472"/>
          </a:xfrm>
          <a:prstGeom prst="rect">
            <a:avLst/>
          </a:prstGeom>
          <a:noFill/>
          <a:extLst>
            <a:ext uri="{909E8E84-426E-40DD-AFC4-6F175D3DCCD1}">
              <a14:hiddenFill xmlns:a14="http://schemas.microsoft.com/office/drawing/2010/main">
                <a:solidFill>
                  <a:srgbClr val="FFFFFF"/>
                </a:solidFill>
              </a14:hiddenFill>
            </a:ext>
          </a:extLst>
        </p:spPr>
      </p:pic>
      <p:sp>
        <p:nvSpPr>
          <p:cNvPr id="23" name="Old Guillemet Ouvert">
            <a:extLst>
              <a:ext uri="{FF2B5EF4-FFF2-40B4-BE49-F238E27FC236}">
                <a16:creationId xmlns:a16="http://schemas.microsoft.com/office/drawing/2014/main" id="{F9FA36F0-9E67-4584-B8D8-5C4BC5B66DEB}"/>
              </a:ext>
            </a:extLst>
          </p:cNvPr>
          <p:cNvSpPr>
            <a:spLocks/>
          </p:cNvSpPr>
          <p:nvPr/>
        </p:nvSpPr>
        <p:spPr bwMode="auto">
          <a:xfrm>
            <a:off x="1299590" y="1825846"/>
            <a:ext cx="295442" cy="252245"/>
          </a:xfrm>
          <a:custGeom>
            <a:avLst/>
            <a:gdLst>
              <a:gd name="connsiteX0" fmla="*/ 625915 w 766299"/>
              <a:gd name="connsiteY0" fmla="*/ 0 h 594782"/>
              <a:gd name="connsiteX1" fmla="*/ 657502 w 766299"/>
              <a:gd name="connsiteY1" fmla="*/ 31122 h 594782"/>
              <a:gd name="connsiteX2" fmla="*/ 657502 w 766299"/>
              <a:gd name="connsiteY2" fmla="*/ 93367 h 594782"/>
              <a:gd name="connsiteX3" fmla="*/ 573271 w 766299"/>
              <a:gd name="connsiteY3" fmla="*/ 238605 h 594782"/>
              <a:gd name="connsiteX4" fmla="*/ 573271 w 766299"/>
              <a:gd name="connsiteY4" fmla="*/ 248979 h 594782"/>
              <a:gd name="connsiteX5" fmla="*/ 590819 w 766299"/>
              <a:gd name="connsiteY5" fmla="*/ 248979 h 594782"/>
              <a:gd name="connsiteX6" fmla="*/ 766299 w 766299"/>
              <a:gd name="connsiteY6" fmla="*/ 421880 h 594782"/>
              <a:gd name="connsiteX7" fmla="*/ 590819 w 766299"/>
              <a:gd name="connsiteY7" fmla="*/ 594782 h 594782"/>
              <a:gd name="connsiteX8" fmla="*/ 415340 w 766299"/>
              <a:gd name="connsiteY8" fmla="*/ 435713 h 594782"/>
              <a:gd name="connsiteX9" fmla="*/ 411830 w 766299"/>
              <a:gd name="connsiteY9" fmla="*/ 390758 h 594782"/>
              <a:gd name="connsiteX10" fmla="*/ 625915 w 766299"/>
              <a:gd name="connsiteY10" fmla="*/ 0 h 594782"/>
              <a:gd name="connsiteX11" fmla="*/ 210576 w 766299"/>
              <a:gd name="connsiteY11" fmla="*/ 0 h 594782"/>
              <a:gd name="connsiteX12" fmla="*/ 245672 w 766299"/>
              <a:gd name="connsiteY12" fmla="*/ 31122 h 594782"/>
              <a:gd name="connsiteX13" fmla="*/ 245672 w 766299"/>
              <a:gd name="connsiteY13" fmla="*/ 93367 h 594782"/>
              <a:gd name="connsiteX14" fmla="*/ 157932 w 766299"/>
              <a:gd name="connsiteY14" fmla="*/ 238605 h 594782"/>
              <a:gd name="connsiteX15" fmla="*/ 161441 w 766299"/>
              <a:gd name="connsiteY15" fmla="*/ 248979 h 594782"/>
              <a:gd name="connsiteX16" fmla="*/ 178989 w 766299"/>
              <a:gd name="connsiteY16" fmla="*/ 248979 h 594782"/>
              <a:gd name="connsiteX17" fmla="*/ 354469 w 766299"/>
              <a:gd name="connsiteY17" fmla="*/ 421880 h 594782"/>
              <a:gd name="connsiteX18" fmla="*/ 178989 w 766299"/>
              <a:gd name="connsiteY18" fmla="*/ 594782 h 594782"/>
              <a:gd name="connsiteX19" fmla="*/ 3510 w 766299"/>
              <a:gd name="connsiteY19" fmla="*/ 435713 h 594782"/>
              <a:gd name="connsiteX20" fmla="*/ 0 w 766299"/>
              <a:gd name="connsiteY20" fmla="*/ 390758 h 594782"/>
              <a:gd name="connsiteX21" fmla="*/ 210576 w 766299"/>
              <a:gd name="connsiteY21" fmla="*/ 0 h 594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66299" h="594782">
                <a:moveTo>
                  <a:pt x="625915" y="0"/>
                </a:moveTo>
                <a:cubicBezTo>
                  <a:pt x="625915" y="0"/>
                  <a:pt x="625915" y="0"/>
                  <a:pt x="657502" y="31122"/>
                </a:cubicBezTo>
                <a:cubicBezTo>
                  <a:pt x="682069" y="51871"/>
                  <a:pt x="675050" y="72619"/>
                  <a:pt x="657502" y="93367"/>
                </a:cubicBezTo>
                <a:cubicBezTo>
                  <a:pt x="618896" y="134863"/>
                  <a:pt x="573271" y="190192"/>
                  <a:pt x="573271" y="238605"/>
                </a:cubicBezTo>
                <a:cubicBezTo>
                  <a:pt x="573271" y="242063"/>
                  <a:pt x="573271" y="245521"/>
                  <a:pt x="573271" y="248979"/>
                </a:cubicBezTo>
                <a:cubicBezTo>
                  <a:pt x="580291" y="248979"/>
                  <a:pt x="583800" y="248979"/>
                  <a:pt x="590819" y="248979"/>
                </a:cubicBezTo>
                <a:cubicBezTo>
                  <a:pt x="689088" y="248979"/>
                  <a:pt x="766299" y="325055"/>
                  <a:pt x="766299" y="421880"/>
                </a:cubicBezTo>
                <a:cubicBezTo>
                  <a:pt x="766299" y="518705"/>
                  <a:pt x="689088" y="594782"/>
                  <a:pt x="590819" y="594782"/>
                </a:cubicBezTo>
                <a:cubicBezTo>
                  <a:pt x="496060" y="594782"/>
                  <a:pt x="422359" y="525621"/>
                  <a:pt x="415340" y="435713"/>
                </a:cubicBezTo>
                <a:cubicBezTo>
                  <a:pt x="411830" y="421880"/>
                  <a:pt x="411830" y="408048"/>
                  <a:pt x="411830" y="390758"/>
                </a:cubicBezTo>
                <a:cubicBezTo>
                  <a:pt x="411830" y="238605"/>
                  <a:pt x="555723" y="62245"/>
                  <a:pt x="625915" y="0"/>
                </a:cubicBezTo>
                <a:close/>
                <a:moveTo>
                  <a:pt x="210576" y="0"/>
                </a:moveTo>
                <a:cubicBezTo>
                  <a:pt x="210576" y="0"/>
                  <a:pt x="210576" y="0"/>
                  <a:pt x="245672" y="31122"/>
                </a:cubicBezTo>
                <a:cubicBezTo>
                  <a:pt x="270239" y="51871"/>
                  <a:pt x="263219" y="72619"/>
                  <a:pt x="245672" y="93367"/>
                </a:cubicBezTo>
                <a:cubicBezTo>
                  <a:pt x="207066" y="134863"/>
                  <a:pt x="157932" y="190192"/>
                  <a:pt x="157932" y="238605"/>
                </a:cubicBezTo>
                <a:cubicBezTo>
                  <a:pt x="157932" y="242063"/>
                  <a:pt x="157932" y="245521"/>
                  <a:pt x="161441" y="248979"/>
                </a:cubicBezTo>
                <a:cubicBezTo>
                  <a:pt x="164951" y="248979"/>
                  <a:pt x="171970" y="248979"/>
                  <a:pt x="178989" y="248979"/>
                </a:cubicBezTo>
                <a:cubicBezTo>
                  <a:pt x="273748" y="248979"/>
                  <a:pt x="354469" y="325055"/>
                  <a:pt x="354469" y="421880"/>
                </a:cubicBezTo>
                <a:cubicBezTo>
                  <a:pt x="354469" y="518705"/>
                  <a:pt x="273748" y="594782"/>
                  <a:pt x="178989" y="594782"/>
                </a:cubicBezTo>
                <a:cubicBezTo>
                  <a:pt x="84230" y="594782"/>
                  <a:pt x="7019" y="525621"/>
                  <a:pt x="3510" y="435713"/>
                </a:cubicBezTo>
                <a:cubicBezTo>
                  <a:pt x="0" y="421880"/>
                  <a:pt x="0" y="408048"/>
                  <a:pt x="0" y="390758"/>
                </a:cubicBezTo>
                <a:cubicBezTo>
                  <a:pt x="0" y="238605"/>
                  <a:pt x="143893" y="62245"/>
                  <a:pt x="210576" y="0"/>
                </a:cubicBezTo>
                <a:close/>
              </a:path>
            </a:pathLst>
          </a:custGeom>
          <a:solidFill>
            <a:schemeClr val="bg2"/>
          </a:solidFill>
          <a:ln>
            <a:noFill/>
          </a:ln>
        </p:spPr>
        <p:txBody>
          <a:bodyPr vert="horz" wrap="square" lIns="91440" tIns="45720" rIns="91440" bIns="45720" numCol="1" anchor="t" anchorCtr="0" compatLnSpc="1">
            <a:prstTxWarp prst="textNoShape">
              <a:avLst/>
            </a:prstTxWarp>
            <a:noAutofit/>
          </a:bodyPr>
          <a:lstStyle/>
          <a:p>
            <a:endParaRPr lang="fr-FR" sz="1000">
              <a:latin typeface="+mj-lt"/>
            </a:endParaRPr>
          </a:p>
        </p:txBody>
      </p:sp>
      <p:sp>
        <p:nvSpPr>
          <p:cNvPr id="24" name="Old Guillemet Fermé">
            <a:extLst>
              <a:ext uri="{FF2B5EF4-FFF2-40B4-BE49-F238E27FC236}">
                <a16:creationId xmlns:a16="http://schemas.microsoft.com/office/drawing/2014/main" id="{5AD2D4D5-188C-4DAE-94F8-C364624202C2}"/>
              </a:ext>
            </a:extLst>
          </p:cNvPr>
          <p:cNvSpPr>
            <a:spLocks/>
          </p:cNvSpPr>
          <p:nvPr/>
        </p:nvSpPr>
        <p:spPr bwMode="auto">
          <a:xfrm rot="10800000">
            <a:off x="3995690" y="2248300"/>
            <a:ext cx="295442" cy="252245"/>
          </a:xfrm>
          <a:custGeom>
            <a:avLst/>
            <a:gdLst>
              <a:gd name="connsiteX0" fmla="*/ 178989 w 766299"/>
              <a:gd name="connsiteY0" fmla="*/ 594782 h 594782"/>
              <a:gd name="connsiteX1" fmla="*/ 3510 w 766299"/>
              <a:gd name="connsiteY1" fmla="*/ 435713 h 594782"/>
              <a:gd name="connsiteX2" fmla="*/ 0 w 766299"/>
              <a:gd name="connsiteY2" fmla="*/ 390758 h 594782"/>
              <a:gd name="connsiteX3" fmla="*/ 210576 w 766299"/>
              <a:gd name="connsiteY3" fmla="*/ 0 h 594782"/>
              <a:gd name="connsiteX4" fmla="*/ 245672 w 766299"/>
              <a:gd name="connsiteY4" fmla="*/ 31122 h 594782"/>
              <a:gd name="connsiteX5" fmla="*/ 245672 w 766299"/>
              <a:gd name="connsiteY5" fmla="*/ 93367 h 594782"/>
              <a:gd name="connsiteX6" fmla="*/ 157932 w 766299"/>
              <a:gd name="connsiteY6" fmla="*/ 238605 h 594782"/>
              <a:gd name="connsiteX7" fmla="*/ 161441 w 766299"/>
              <a:gd name="connsiteY7" fmla="*/ 248979 h 594782"/>
              <a:gd name="connsiteX8" fmla="*/ 178989 w 766299"/>
              <a:gd name="connsiteY8" fmla="*/ 248979 h 594782"/>
              <a:gd name="connsiteX9" fmla="*/ 354469 w 766299"/>
              <a:gd name="connsiteY9" fmla="*/ 421880 h 594782"/>
              <a:gd name="connsiteX10" fmla="*/ 178989 w 766299"/>
              <a:gd name="connsiteY10" fmla="*/ 594782 h 594782"/>
              <a:gd name="connsiteX11" fmla="*/ 590819 w 766299"/>
              <a:gd name="connsiteY11" fmla="*/ 594782 h 594782"/>
              <a:gd name="connsiteX12" fmla="*/ 415340 w 766299"/>
              <a:gd name="connsiteY12" fmla="*/ 435713 h 594782"/>
              <a:gd name="connsiteX13" fmla="*/ 411830 w 766299"/>
              <a:gd name="connsiteY13" fmla="*/ 390758 h 594782"/>
              <a:gd name="connsiteX14" fmla="*/ 625915 w 766299"/>
              <a:gd name="connsiteY14" fmla="*/ 0 h 594782"/>
              <a:gd name="connsiteX15" fmla="*/ 657502 w 766299"/>
              <a:gd name="connsiteY15" fmla="*/ 31122 h 594782"/>
              <a:gd name="connsiteX16" fmla="*/ 657502 w 766299"/>
              <a:gd name="connsiteY16" fmla="*/ 93367 h 594782"/>
              <a:gd name="connsiteX17" fmla="*/ 573271 w 766299"/>
              <a:gd name="connsiteY17" fmla="*/ 238605 h 594782"/>
              <a:gd name="connsiteX18" fmla="*/ 573271 w 766299"/>
              <a:gd name="connsiteY18" fmla="*/ 248979 h 594782"/>
              <a:gd name="connsiteX19" fmla="*/ 590819 w 766299"/>
              <a:gd name="connsiteY19" fmla="*/ 248979 h 594782"/>
              <a:gd name="connsiteX20" fmla="*/ 766299 w 766299"/>
              <a:gd name="connsiteY20" fmla="*/ 421880 h 594782"/>
              <a:gd name="connsiteX21" fmla="*/ 590819 w 766299"/>
              <a:gd name="connsiteY21" fmla="*/ 594782 h 594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66299" h="594782">
                <a:moveTo>
                  <a:pt x="178989" y="594782"/>
                </a:moveTo>
                <a:cubicBezTo>
                  <a:pt x="84230" y="594782"/>
                  <a:pt x="7019" y="525621"/>
                  <a:pt x="3510" y="435713"/>
                </a:cubicBezTo>
                <a:cubicBezTo>
                  <a:pt x="0" y="421880"/>
                  <a:pt x="0" y="408048"/>
                  <a:pt x="0" y="390758"/>
                </a:cubicBezTo>
                <a:cubicBezTo>
                  <a:pt x="0" y="238605"/>
                  <a:pt x="143893" y="62245"/>
                  <a:pt x="210576" y="0"/>
                </a:cubicBezTo>
                <a:cubicBezTo>
                  <a:pt x="210576" y="0"/>
                  <a:pt x="210576" y="0"/>
                  <a:pt x="245672" y="31122"/>
                </a:cubicBezTo>
                <a:cubicBezTo>
                  <a:pt x="270239" y="51871"/>
                  <a:pt x="263220" y="72619"/>
                  <a:pt x="245672" y="93367"/>
                </a:cubicBezTo>
                <a:cubicBezTo>
                  <a:pt x="207066" y="134863"/>
                  <a:pt x="157932" y="190192"/>
                  <a:pt x="157932" y="238605"/>
                </a:cubicBezTo>
                <a:cubicBezTo>
                  <a:pt x="157932" y="242063"/>
                  <a:pt x="157932" y="245521"/>
                  <a:pt x="161441" y="248979"/>
                </a:cubicBezTo>
                <a:cubicBezTo>
                  <a:pt x="164951" y="248979"/>
                  <a:pt x="171970" y="248979"/>
                  <a:pt x="178989" y="248979"/>
                </a:cubicBezTo>
                <a:cubicBezTo>
                  <a:pt x="273748" y="248979"/>
                  <a:pt x="354469" y="325055"/>
                  <a:pt x="354469" y="421880"/>
                </a:cubicBezTo>
                <a:cubicBezTo>
                  <a:pt x="354469" y="518705"/>
                  <a:pt x="273748" y="594782"/>
                  <a:pt x="178989" y="594782"/>
                </a:cubicBezTo>
                <a:close/>
                <a:moveTo>
                  <a:pt x="590819" y="594782"/>
                </a:moveTo>
                <a:cubicBezTo>
                  <a:pt x="496060" y="594782"/>
                  <a:pt x="422359" y="525621"/>
                  <a:pt x="415340" y="435713"/>
                </a:cubicBezTo>
                <a:cubicBezTo>
                  <a:pt x="411830" y="421880"/>
                  <a:pt x="411830" y="408048"/>
                  <a:pt x="411830" y="390758"/>
                </a:cubicBezTo>
                <a:cubicBezTo>
                  <a:pt x="411830" y="238605"/>
                  <a:pt x="555723" y="62245"/>
                  <a:pt x="625915" y="0"/>
                </a:cubicBezTo>
                <a:cubicBezTo>
                  <a:pt x="625915" y="0"/>
                  <a:pt x="625915" y="0"/>
                  <a:pt x="657502" y="31122"/>
                </a:cubicBezTo>
                <a:cubicBezTo>
                  <a:pt x="682069" y="51871"/>
                  <a:pt x="675050" y="72619"/>
                  <a:pt x="657502" y="93367"/>
                </a:cubicBezTo>
                <a:cubicBezTo>
                  <a:pt x="618896" y="134863"/>
                  <a:pt x="573271" y="190192"/>
                  <a:pt x="573271" y="238605"/>
                </a:cubicBezTo>
                <a:cubicBezTo>
                  <a:pt x="573271" y="242063"/>
                  <a:pt x="573271" y="245521"/>
                  <a:pt x="573271" y="248979"/>
                </a:cubicBezTo>
                <a:cubicBezTo>
                  <a:pt x="580291" y="248979"/>
                  <a:pt x="583800" y="248979"/>
                  <a:pt x="590819" y="248979"/>
                </a:cubicBezTo>
                <a:cubicBezTo>
                  <a:pt x="689088" y="248979"/>
                  <a:pt x="766299" y="325055"/>
                  <a:pt x="766299" y="421880"/>
                </a:cubicBezTo>
                <a:cubicBezTo>
                  <a:pt x="766299" y="518705"/>
                  <a:pt x="689088" y="594782"/>
                  <a:pt x="590819" y="594782"/>
                </a:cubicBezTo>
                <a:close/>
              </a:path>
            </a:pathLst>
          </a:custGeom>
          <a:solidFill>
            <a:schemeClr val="bg2"/>
          </a:solidFill>
          <a:ln>
            <a:noFill/>
          </a:ln>
        </p:spPr>
        <p:txBody>
          <a:bodyPr vert="horz" wrap="square" lIns="91440" tIns="45720" rIns="91440" bIns="45720" numCol="1" anchor="t" anchorCtr="0" compatLnSpc="1">
            <a:prstTxWarp prst="textNoShape">
              <a:avLst/>
            </a:prstTxWarp>
            <a:noAutofit/>
          </a:bodyPr>
          <a:lstStyle/>
          <a:p>
            <a:endParaRPr lang="fr-FR" sz="1000">
              <a:latin typeface="+mj-lt"/>
            </a:endParaRPr>
          </a:p>
        </p:txBody>
      </p:sp>
      <p:sp>
        <p:nvSpPr>
          <p:cNvPr id="2" name="Rectangle 1">
            <a:extLst>
              <a:ext uri="{FF2B5EF4-FFF2-40B4-BE49-F238E27FC236}">
                <a16:creationId xmlns:a16="http://schemas.microsoft.com/office/drawing/2014/main" id="{05AF7D9D-0256-4E6A-881C-E8FD7F67327B}"/>
              </a:ext>
            </a:extLst>
          </p:cNvPr>
          <p:cNvSpPr/>
          <p:nvPr/>
        </p:nvSpPr>
        <p:spPr>
          <a:xfrm>
            <a:off x="1595032" y="1997388"/>
            <a:ext cx="2335895" cy="430887"/>
          </a:xfrm>
          <a:prstGeom prst="rect">
            <a:avLst/>
          </a:prstGeom>
        </p:spPr>
        <p:txBody>
          <a:bodyPr wrap="square">
            <a:spAutoFit/>
          </a:bodyPr>
          <a:lstStyle/>
          <a:p>
            <a:pPr algn="ctr"/>
            <a:r>
              <a:rPr lang="fr-FR" sz="1100" b="1" dirty="0">
                <a:solidFill>
                  <a:schemeClr val="bg2"/>
                </a:solidFill>
              </a:rPr>
              <a:t>J’épargne pour l’avenir, pour un projet moyen-long terme </a:t>
            </a:r>
          </a:p>
        </p:txBody>
      </p:sp>
      <p:sp>
        <p:nvSpPr>
          <p:cNvPr id="17" name="Old Guillemet Ouvert">
            <a:extLst>
              <a:ext uri="{FF2B5EF4-FFF2-40B4-BE49-F238E27FC236}">
                <a16:creationId xmlns:a16="http://schemas.microsoft.com/office/drawing/2014/main" id="{B3039AB4-1B62-4826-9DE2-139ECF42FE07}"/>
              </a:ext>
            </a:extLst>
          </p:cNvPr>
          <p:cNvSpPr>
            <a:spLocks/>
          </p:cNvSpPr>
          <p:nvPr/>
        </p:nvSpPr>
        <p:spPr bwMode="auto">
          <a:xfrm>
            <a:off x="4715200" y="1825847"/>
            <a:ext cx="295442" cy="252245"/>
          </a:xfrm>
          <a:custGeom>
            <a:avLst/>
            <a:gdLst>
              <a:gd name="connsiteX0" fmla="*/ 625915 w 766299"/>
              <a:gd name="connsiteY0" fmla="*/ 0 h 594782"/>
              <a:gd name="connsiteX1" fmla="*/ 657502 w 766299"/>
              <a:gd name="connsiteY1" fmla="*/ 31122 h 594782"/>
              <a:gd name="connsiteX2" fmla="*/ 657502 w 766299"/>
              <a:gd name="connsiteY2" fmla="*/ 93367 h 594782"/>
              <a:gd name="connsiteX3" fmla="*/ 573271 w 766299"/>
              <a:gd name="connsiteY3" fmla="*/ 238605 h 594782"/>
              <a:gd name="connsiteX4" fmla="*/ 573271 w 766299"/>
              <a:gd name="connsiteY4" fmla="*/ 248979 h 594782"/>
              <a:gd name="connsiteX5" fmla="*/ 590819 w 766299"/>
              <a:gd name="connsiteY5" fmla="*/ 248979 h 594782"/>
              <a:gd name="connsiteX6" fmla="*/ 766299 w 766299"/>
              <a:gd name="connsiteY6" fmla="*/ 421880 h 594782"/>
              <a:gd name="connsiteX7" fmla="*/ 590819 w 766299"/>
              <a:gd name="connsiteY7" fmla="*/ 594782 h 594782"/>
              <a:gd name="connsiteX8" fmla="*/ 415340 w 766299"/>
              <a:gd name="connsiteY8" fmla="*/ 435713 h 594782"/>
              <a:gd name="connsiteX9" fmla="*/ 411830 w 766299"/>
              <a:gd name="connsiteY9" fmla="*/ 390758 h 594782"/>
              <a:gd name="connsiteX10" fmla="*/ 625915 w 766299"/>
              <a:gd name="connsiteY10" fmla="*/ 0 h 594782"/>
              <a:gd name="connsiteX11" fmla="*/ 210576 w 766299"/>
              <a:gd name="connsiteY11" fmla="*/ 0 h 594782"/>
              <a:gd name="connsiteX12" fmla="*/ 245672 w 766299"/>
              <a:gd name="connsiteY12" fmla="*/ 31122 h 594782"/>
              <a:gd name="connsiteX13" fmla="*/ 245672 w 766299"/>
              <a:gd name="connsiteY13" fmla="*/ 93367 h 594782"/>
              <a:gd name="connsiteX14" fmla="*/ 157932 w 766299"/>
              <a:gd name="connsiteY14" fmla="*/ 238605 h 594782"/>
              <a:gd name="connsiteX15" fmla="*/ 161441 w 766299"/>
              <a:gd name="connsiteY15" fmla="*/ 248979 h 594782"/>
              <a:gd name="connsiteX16" fmla="*/ 178989 w 766299"/>
              <a:gd name="connsiteY16" fmla="*/ 248979 h 594782"/>
              <a:gd name="connsiteX17" fmla="*/ 354469 w 766299"/>
              <a:gd name="connsiteY17" fmla="*/ 421880 h 594782"/>
              <a:gd name="connsiteX18" fmla="*/ 178989 w 766299"/>
              <a:gd name="connsiteY18" fmla="*/ 594782 h 594782"/>
              <a:gd name="connsiteX19" fmla="*/ 3510 w 766299"/>
              <a:gd name="connsiteY19" fmla="*/ 435713 h 594782"/>
              <a:gd name="connsiteX20" fmla="*/ 0 w 766299"/>
              <a:gd name="connsiteY20" fmla="*/ 390758 h 594782"/>
              <a:gd name="connsiteX21" fmla="*/ 210576 w 766299"/>
              <a:gd name="connsiteY21" fmla="*/ 0 h 594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66299" h="594782">
                <a:moveTo>
                  <a:pt x="625915" y="0"/>
                </a:moveTo>
                <a:cubicBezTo>
                  <a:pt x="625915" y="0"/>
                  <a:pt x="625915" y="0"/>
                  <a:pt x="657502" y="31122"/>
                </a:cubicBezTo>
                <a:cubicBezTo>
                  <a:pt x="682069" y="51871"/>
                  <a:pt x="675050" y="72619"/>
                  <a:pt x="657502" y="93367"/>
                </a:cubicBezTo>
                <a:cubicBezTo>
                  <a:pt x="618896" y="134863"/>
                  <a:pt x="573271" y="190192"/>
                  <a:pt x="573271" y="238605"/>
                </a:cubicBezTo>
                <a:cubicBezTo>
                  <a:pt x="573271" y="242063"/>
                  <a:pt x="573271" y="245521"/>
                  <a:pt x="573271" y="248979"/>
                </a:cubicBezTo>
                <a:cubicBezTo>
                  <a:pt x="580291" y="248979"/>
                  <a:pt x="583800" y="248979"/>
                  <a:pt x="590819" y="248979"/>
                </a:cubicBezTo>
                <a:cubicBezTo>
                  <a:pt x="689088" y="248979"/>
                  <a:pt x="766299" y="325055"/>
                  <a:pt x="766299" y="421880"/>
                </a:cubicBezTo>
                <a:cubicBezTo>
                  <a:pt x="766299" y="518705"/>
                  <a:pt x="689088" y="594782"/>
                  <a:pt x="590819" y="594782"/>
                </a:cubicBezTo>
                <a:cubicBezTo>
                  <a:pt x="496060" y="594782"/>
                  <a:pt x="422359" y="525621"/>
                  <a:pt x="415340" y="435713"/>
                </a:cubicBezTo>
                <a:cubicBezTo>
                  <a:pt x="411830" y="421880"/>
                  <a:pt x="411830" y="408048"/>
                  <a:pt x="411830" y="390758"/>
                </a:cubicBezTo>
                <a:cubicBezTo>
                  <a:pt x="411830" y="238605"/>
                  <a:pt x="555723" y="62245"/>
                  <a:pt x="625915" y="0"/>
                </a:cubicBezTo>
                <a:close/>
                <a:moveTo>
                  <a:pt x="210576" y="0"/>
                </a:moveTo>
                <a:cubicBezTo>
                  <a:pt x="210576" y="0"/>
                  <a:pt x="210576" y="0"/>
                  <a:pt x="245672" y="31122"/>
                </a:cubicBezTo>
                <a:cubicBezTo>
                  <a:pt x="270239" y="51871"/>
                  <a:pt x="263219" y="72619"/>
                  <a:pt x="245672" y="93367"/>
                </a:cubicBezTo>
                <a:cubicBezTo>
                  <a:pt x="207066" y="134863"/>
                  <a:pt x="157932" y="190192"/>
                  <a:pt x="157932" y="238605"/>
                </a:cubicBezTo>
                <a:cubicBezTo>
                  <a:pt x="157932" y="242063"/>
                  <a:pt x="157932" y="245521"/>
                  <a:pt x="161441" y="248979"/>
                </a:cubicBezTo>
                <a:cubicBezTo>
                  <a:pt x="164951" y="248979"/>
                  <a:pt x="171970" y="248979"/>
                  <a:pt x="178989" y="248979"/>
                </a:cubicBezTo>
                <a:cubicBezTo>
                  <a:pt x="273748" y="248979"/>
                  <a:pt x="354469" y="325055"/>
                  <a:pt x="354469" y="421880"/>
                </a:cubicBezTo>
                <a:cubicBezTo>
                  <a:pt x="354469" y="518705"/>
                  <a:pt x="273748" y="594782"/>
                  <a:pt x="178989" y="594782"/>
                </a:cubicBezTo>
                <a:cubicBezTo>
                  <a:pt x="84230" y="594782"/>
                  <a:pt x="7019" y="525621"/>
                  <a:pt x="3510" y="435713"/>
                </a:cubicBezTo>
                <a:cubicBezTo>
                  <a:pt x="0" y="421880"/>
                  <a:pt x="0" y="408048"/>
                  <a:pt x="0" y="390758"/>
                </a:cubicBezTo>
                <a:cubicBezTo>
                  <a:pt x="0" y="238605"/>
                  <a:pt x="143893" y="62245"/>
                  <a:pt x="210576" y="0"/>
                </a:cubicBezTo>
                <a:close/>
              </a:path>
            </a:pathLst>
          </a:custGeom>
          <a:solidFill>
            <a:schemeClr val="tx2">
              <a:lumMod val="50000"/>
            </a:schemeClr>
          </a:solidFill>
          <a:ln>
            <a:noFill/>
          </a:ln>
        </p:spPr>
        <p:txBody>
          <a:bodyPr vert="horz" wrap="square" lIns="91440" tIns="45720" rIns="91440" bIns="45720" numCol="1" anchor="t" anchorCtr="0" compatLnSpc="1">
            <a:prstTxWarp prst="textNoShape">
              <a:avLst/>
            </a:prstTxWarp>
            <a:noAutofit/>
          </a:bodyPr>
          <a:lstStyle/>
          <a:p>
            <a:endParaRPr lang="fr-FR" sz="1000">
              <a:solidFill>
                <a:srgbClr val="B1845E"/>
              </a:solidFill>
              <a:latin typeface="+mj-lt"/>
            </a:endParaRPr>
          </a:p>
        </p:txBody>
      </p:sp>
      <p:sp>
        <p:nvSpPr>
          <p:cNvPr id="18" name="Old Guillemet Fermé">
            <a:extLst>
              <a:ext uri="{FF2B5EF4-FFF2-40B4-BE49-F238E27FC236}">
                <a16:creationId xmlns:a16="http://schemas.microsoft.com/office/drawing/2014/main" id="{35667DFE-5B4D-4D3A-A97C-92EB002406DE}"/>
              </a:ext>
            </a:extLst>
          </p:cNvPr>
          <p:cNvSpPr>
            <a:spLocks/>
          </p:cNvSpPr>
          <p:nvPr/>
        </p:nvSpPr>
        <p:spPr bwMode="auto">
          <a:xfrm rot="10800000">
            <a:off x="7485194" y="2374423"/>
            <a:ext cx="295442" cy="252245"/>
          </a:xfrm>
          <a:custGeom>
            <a:avLst/>
            <a:gdLst>
              <a:gd name="connsiteX0" fmla="*/ 178989 w 766299"/>
              <a:gd name="connsiteY0" fmla="*/ 594782 h 594782"/>
              <a:gd name="connsiteX1" fmla="*/ 3510 w 766299"/>
              <a:gd name="connsiteY1" fmla="*/ 435713 h 594782"/>
              <a:gd name="connsiteX2" fmla="*/ 0 w 766299"/>
              <a:gd name="connsiteY2" fmla="*/ 390758 h 594782"/>
              <a:gd name="connsiteX3" fmla="*/ 210576 w 766299"/>
              <a:gd name="connsiteY3" fmla="*/ 0 h 594782"/>
              <a:gd name="connsiteX4" fmla="*/ 245672 w 766299"/>
              <a:gd name="connsiteY4" fmla="*/ 31122 h 594782"/>
              <a:gd name="connsiteX5" fmla="*/ 245672 w 766299"/>
              <a:gd name="connsiteY5" fmla="*/ 93367 h 594782"/>
              <a:gd name="connsiteX6" fmla="*/ 157932 w 766299"/>
              <a:gd name="connsiteY6" fmla="*/ 238605 h 594782"/>
              <a:gd name="connsiteX7" fmla="*/ 161441 w 766299"/>
              <a:gd name="connsiteY7" fmla="*/ 248979 h 594782"/>
              <a:gd name="connsiteX8" fmla="*/ 178989 w 766299"/>
              <a:gd name="connsiteY8" fmla="*/ 248979 h 594782"/>
              <a:gd name="connsiteX9" fmla="*/ 354469 w 766299"/>
              <a:gd name="connsiteY9" fmla="*/ 421880 h 594782"/>
              <a:gd name="connsiteX10" fmla="*/ 178989 w 766299"/>
              <a:gd name="connsiteY10" fmla="*/ 594782 h 594782"/>
              <a:gd name="connsiteX11" fmla="*/ 590819 w 766299"/>
              <a:gd name="connsiteY11" fmla="*/ 594782 h 594782"/>
              <a:gd name="connsiteX12" fmla="*/ 415340 w 766299"/>
              <a:gd name="connsiteY12" fmla="*/ 435713 h 594782"/>
              <a:gd name="connsiteX13" fmla="*/ 411830 w 766299"/>
              <a:gd name="connsiteY13" fmla="*/ 390758 h 594782"/>
              <a:gd name="connsiteX14" fmla="*/ 625915 w 766299"/>
              <a:gd name="connsiteY14" fmla="*/ 0 h 594782"/>
              <a:gd name="connsiteX15" fmla="*/ 657502 w 766299"/>
              <a:gd name="connsiteY15" fmla="*/ 31122 h 594782"/>
              <a:gd name="connsiteX16" fmla="*/ 657502 w 766299"/>
              <a:gd name="connsiteY16" fmla="*/ 93367 h 594782"/>
              <a:gd name="connsiteX17" fmla="*/ 573271 w 766299"/>
              <a:gd name="connsiteY17" fmla="*/ 238605 h 594782"/>
              <a:gd name="connsiteX18" fmla="*/ 573271 w 766299"/>
              <a:gd name="connsiteY18" fmla="*/ 248979 h 594782"/>
              <a:gd name="connsiteX19" fmla="*/ 590819 w 766299"/>
              <a:gd name="connsiteY19" fmla="*/ 248979 h 594782"/>
              <a:gd name="connsiteX20" fmla="*/ 766299 w 766299"/>
              <a:gd name="connsiteY20" fmla="*/ 421880 h 594782"/>
              <a:gd name="connsiteX21" fmla="*/ 590819 w 766299"/>
              <a:gd name="connsiteY21" fmla="*/ 594782 h 594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66299" h="594782">
                <a:moveTo>
                  <a:pt x="178989" y="594782"/>
                </a:moveTo>
                <a:cubicBezTo>
                  <a:pt x="84230" y="594782"/>
                  <a:pt x="7019" y="525621"/>
                  <a:pt x="3510" y="435713"/>
                </a:cubicBezTo>
                <a:cubicBezTo>
                  <a:pt x="0" y="421880"/>
                  <a:pt x="0" y="408048"/>
                  <a:pt x="0" y="390758"/>
                </a:cubicBezTo>
                <a:cubicBezTo>
                  <a:pt x="0" y="238605"/>
                  <a:pt x="143893" y="62245"/>
                  <a:pt x="210576" y="0"/>
                </a:cubicBezTo>
                <a:cubicBezTo>
                  <a:pt x="210576" y="0"/>
                  <a:pt x="210576" y="0"/>
                  <a:pt x="245672" y="31122"/>
                </a:cubicBezTo>
                <a:cubicBezTo>
                  <a:pt x="270239" y="51871"/>
                  <a:pt x="263220" y="72619"/>
                  <a:pt x="245672" y="93367"/>
                </a:cubicBezTo>
                <a:cubicBezTo>
                  <a:pt x="207066" y="134863"/>
                  <a:pt x="157932" y="190192"/>
                  <a:pt x="157932" y="238605"/>
                </a:cubicBezTo>
                <a:cubicBezTo>
                  <a:pt x="157932" y="242063"/>
                  <a:pt x="157932" y="245521"/>
                  <a:pt x="161441" y="248979"/>
                </a:cubicBezTo>
                <a:cubicBezTo>
                  <a:pt x="164951" y="248979"/>
                  <a:pt x="171970" y="248979"/>
                  <a:pt x="178989" y="248979"/>
                </a:cubicBezTo>
                <a:cubicBezTo>
                  <a:pt x="273748" y="248979"/>
                  <a:pt x="354469" y="325055"/>
                  <a:pt x="354469" y="421880"/>
                </a:cubicBezTo>
                <a:cubicBezTo>
                  <a:pt x="354469" y="518705"/>
                  <a:pt x="273748" y="594782"/>
                  <a:pt x="178989" y="594782"/>
                </a:cubicBezTo>
                <a:close/>
                <a:moveTo>
                  <a:pt x="590819" y="594782"/>
                </a:moveTo>
                <a:cubicBezTo>
                  <a:pt x="496060" y="594782"/>
                  <a:pt x="422359" y="525621"/>
                  <a:pt x="415340" y="435713"/>
                </a:cubicBezTo>
                <a:cubicBezTo>
                  <a:pt x="411830" y="421880"/>
                  <a:pt x="411830" y="408048"/>
                  <a:pt x="411830" y="390758"/>
                </a:cubicBezTo>
                <a:cubicBezTo>
                  <a:pt x="411830" y="238605"/>
                  <a:pt x="555723" y="62245"/>
                  <a:pt x="625915" y="0"/>
                </a:cubicBezTo>
                <a:cubicBezTo>
                  <a:pt x="625915" y="0"/>
                  <a:pt x="625915" y="0"/>
                  <a:pt x="657502" y="31122"/>
                </a:cubicBezTo>
                <a:cubicBezTo>
                  <a:pt x="682069" y="51871"/>
                  <a:pt x="675050" y="72619"/>
                  <a:pt x="657502" y="93367"/>
                </a:cubicBezTo>
                <a:cubicBezTo>
                  <a:pt x="618896" y="134863"/>
                  <a:pt x="573271" y="190192"/>
                  <a:pt x="573271" y="238605"/>
                </a:cubicBezTo>
                <a:cubicBezTo>
                  <a:pt x="573271" y="242063"/>
                  <a:pt x="573271" y="245521"/>
                  <a:pt x="573271" y="248979"/>
                </a:cubicBezTo>
                <a:cubicBezTo>
                  <a:pt x="580291" y="248979"/>
                  <a:pt x="583800" y="248979"/>
                  <a:pt x="590819" y="248979"/>
                </a:cubicBezTo>
                <a:cubicBezTo>
                  <a:pt x="689088" y="248979"/>
                  <a:pt x="766299" y="325055"/>
                  <a:pt x="766299" y="421880"/>
                </a:cubicBezTo>
                <a:cubicBezTo>
                  <a:pt x="766299" y="518705"/>
                  <a:pt x="689088" y="594782"/>
                  <a:pt x="590819" y="594782"/>
                </a:cubicBezTo>
                <a:close/>
              </a:path>
            </a:pathLst>
          </a:custGeom>
          <a:solidFill>
            <a:schemeClr val="tx2">
              <a:lumMod val="50000"/>
            </a:schemeClr>
          </a:solidFill>
          <a:ln>
            <a:noFill/>
          </a:ln>
        </p:spPr>
        <p:txBody>
          <a:bodyPr vert="horz" wrap="square" lIns="91440" tIns="45720" rIns="91440" bIns="45720" numCol="1" anchor="t" anchorCtr="0" compatLnSpc="1">
            <a:prstTxWarp prst="textNoShape">
              <a:avLst/>
            </a:prstTxWarp>
            <a:noAutofit/>
          </a:bodyPr>
          <a:lstStyle/>
          <a:p>
            <a:endParaRPr lang="fr-FR" sz="1000">
              <a:latin typeface="+mj-lt"/>
            </a:endParaRPr>
          </a:p>
        </p:txBody>
      </p:sp>
      <p:sp>
        <p:nvSpPr>
          <p:cNvPr id="19" name="Rectangle 18">
            <a:extLst>
              <a:ext uri="{FF2B5EF4-FFF2-40B4-BE49-F238E27FC236}">
                <a16:creationId xmlns:a16="http://schemas.microsoft.com/office/drawing/2014/main" id="{060D1B94-1F50-4FB8-851D-0D52E1A77A54}"/>
              </a:ext>
            </a:extLst>
          </p:cNvPr>
          <p:cNvSpPr/>
          <p:nvPr/>
        </p:nvSpPr>
        <p:spPr>
          <a:xfrm>
            <a:off x="5004078" y="1997388"/>
            <a:ext cx="2481116" cy="600164"/>
          </a:xfrm>
          <a:prstGeom prst="rect">
            <a:avLst/>
          </a:prstGeom>
        </p:spPr>
        <p:txBody>
          <a:bodyPr wrap="square">
            <a:spAutoFit/>
          </a:bodyPr>
          <a:lstStyle/>
          <a:p>
            <a:pPr algn="ctr"/>
            <a:r>
              <a:rPr lang="fr-FR" sz="1100" b="1" dirty="0">
                <a:solidFill>
                  <a:schemeClr val="accent2">
                    <a:lumMod val="50000"/>
                  </a:schemeClr>
                </a:solidFill>
              </a:rPr>
              <a:t>Nous souhaitons mettre de côté pour nous, et anticiper les dépenses futures pour notre fils </a:t>
            </a:r>
          </a:p>
        </p:txBody>
      </p:sp>
      <p:sp>
        <p:nvSpPr>
          <p:cNvPr id="20" name="Old Guillemet Ouvert">
            <a:extLst>
              <a:ext uri="{FF2B5EF4-FFF2-40B4-BE49-F238E27FC236}">
                <a16:creationId xmlns:a16="http://schemas.microsoft.com/office/drawing/2014/main" id="{3B065A8D-2913-4C86-96B6-8A12A9A1D812}"/>
              </a:ext>
            </a:extLst>
          </p:cNvPr>
          <p:cNvSpPr>
            <a:spLocks/>
          </p:cNvSpPr>
          <p:nvPr/>
        </p:nvSpPr>
        <p:spPr bwMode="auto">
          <a:xfrm>
            <a:off x="8166418" y="1825845"/>
            <a:ext cx="295442" cy="252245"/>
          </a:xfrm>
          <a:custGeom>
            <a:avLst/>
            <a:gdLst>
              <a:gd name="connsiteX0" fmla="*/ 625915 w 766299"/>
              <a:gd name="connsiteY0" fmla="*/ 0 h 594782"/>
              <a:gd name="connsiteX1" fmla="*/ 657502 w 766299"/>
              <a:gd name="connsiteY1" fmla="*/ 31122 h 594782"/>
              <a:gd name="connsiteX2" fmla="*/ 657502 w 766299"/>
              <a:gd name="connsiteY2" fmla="*/ 93367 h 594782"/>
              <a:gd name="connsiteX3" fmla="*/ 573271 w 766299"/>
              <a:gd name="connsiteY3" fmla="*/ 238605 h 594782"/>
              <a:gd name="connsiteX4" fmla="*/ 573271 w 766299"/>
              <a:gd name="connsiteY4" fmla="*/ 248979 h 594782"/>
              <a:gd name="connsiteX5" fmla="*/ 590819 w 766299"/>
              <a:gd name="connsiteY5" fmla="*/ 248979 h 594782"/>
              <a:gd name="connsiteX6" fmla="*/ 766299 w 766299"/>
              <a:gd name="connsiteY6" fmla="*/ 421880 h 594782"/>
              <a:gd name="connsiteX7" fmla="*/ 590819 w 766299"/>
              <a:gd name="connsiteY7" fmla="*/ 594782 h 594782"/>
              <a:gd name="connsiteX8" fmla="*/ 415340 w 766299"/>
              <a:gd name="connsiteY8" fmla="*/ 435713 h 594782"/>
              <a:gd name="connsiteX9" fmla="*/ 411830 w 766299"/>
              <a:gd name="connsiteY9" fmla="*/ 390758 h 594782"/>
              <a:gd name="connsiteX10" fmla="*/ 625915 w 766299"/>
              <a:gd name="connsiteY10" fmla="*/ 0 h 594782"/>
              <a:gd name="connsiteX11" fmla="*/ 210576 w 766299"/>
              <a:gd name="connsiteY11" fmla="*/ 0 h 594782"/>
              <a:gd name="connsiteX12" fmla="*/ 245672 w 766299"/>
              <a:gd name="connsiteY12" fmla="*/ 31122 h 594782"/>
              <a:gd name="connsiteX13" fmla="*/ 245672 w 766299"/>
              <a:gd name="connsiteY13" fmla="*/ 93367 h 594782"/>
              <a:gd name="connsiteX14" fmla="*/ 157932 w 766299"/>
              <a:gd name="connsiteY14" fmla="*/ 238605 h 594782"/>
              <a:gd name="connsiteX15" fmla="*/ 161441 w 766299"/>
              <a:gd name="connsiteY15" fmla="*/ 248979 h 594782"/>
              <a:gd name="connsiteX16" fmla="*/ 178989 w 766299"/>
              <a:gd name="connsiteY16" fmla="*/ 248979 h 594782"/>
              <a:gd name="connsiteX17" fmla="*/ 354469 w 766299"/>
              <a:gd name="connsiteY17" fmla="*/ 421880 h 594782"/>
              <a:gd name="connsiteX18" fmla="*/ 178989 w 766299"/>
              <a:gd name="connsiteY18" fmla="*/ 594782 h 594782"/>
              <a:gd name="connsiteX19" fmla="*/ 3510 w 766299"/>
              <a:gd name="connsiteY19" fmla="*/ 435713 h 594782"/>
              <a:gd name="connsiteX20" fmla="*/ 0 w 766299"/>
              <a:gd name="connsiteY20" fmla="*/ 390758 h 594782"/>
              <a:gd name="connsiteX21" fmla="*/ 210576 w 766299"/>
              <a:gd name="connsiteY21" fmla="*/ 0 h 594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66299" h="594782">
                <a:moveTo>
                  <a:pt x="625915" y="0"/>
                </a:moveTo>
                <a:cubicBezTo>
                  <a:pt x="625915" y="0"/>
                  <a:pt x="625915" y="0"/>
                  <a:pt x="657502" y="31122"/>
                </a:cubicBezTo>
                <a:cubicBezTo>
                  <a:pt x="682069" y="51871"/>
                  <a:pt x="675050" y="72619"/>
                  <a:pt x="657502" y="93367"/>
                </a:cubicBezTo>
                <a:cubicBezTo>
                  <a:pt x="618896" y="134863"/>
                  <a:pt x="573271" y="190192"/>
                  <a:pt x="573271" y="238605"/>
                </a:cubicBezTo>
                <a:cubicBezTo>
                  <a:pt x="573271" y="242063"/>
                  <a:pt x="573271" y="245521"/>
                  <a:pt x="573271" y="248979"/>
                </a:cubicBezTo>
                <a:cubicBezTo>
                  <a:pt x="580291" y="248979"/>
                  <a:pt x="583800" y="248979"/>
                  <a:pt x="590819" y="248979"/>
                </a:cubicBezTo>
                <a:cubicBezTo>
                  <a:pt x="689088" y="248979"/>
                  <a:pt x="766299" y="325055"/>
                  <a:pt x="766299" y="421880"/>
                </a:cubicBezTo>
                <a:cubicBezTo>
                  <a:pt x="766299" y="518705"/>
                  <a:pt x="689088" y="594782"/>
                  <a:pt x="590819" y="594782"/>
                </a:cubicBezTo>
                <a:cubicBezTo>
                  <a:pt x="496060" y="594782"/>
                  <a:pt x="422359" y="525621"/>
                  <a:pt x="415340" y="435713"/>
                </a:cubicBezTo>
                <a:cubicBezTo>
                  <a:pt x="411830" y="421880"/>
                  <a:pt x="411830" y="408048"/>
                  <a:pt x="411830" y="390758"/>
                </a:cubicBezTo>
                <a:cubicBezTo>
                  <a:pt x="411830" y="238605"/>
                  <a:pt x="555723" y="62245"/>
                  <a:pt x="625915" y="0"/>
                </a:cubicBezTo>
                <a:close/>
                <a:moveTo>
                  <a:pt x="210576" y="0"/>
                </a:moveTo>
                <a:cubicBezTo>
                  <a:pt x="210576" y="0"/>
                  <a:pt x="210576" y="0"/>
                  <a:pt x="245672" y="31122"/>
                </a:cubicBezTo>
                <a:cubicBezTo>
                  <a:pt x="270239" y="51871"/>
                  <a:pt x="263219" y="72619"/>
                  <a:pt x="245672" y="93367"/>
                </a:cubicBezTo>
                <a:cubicBezTo>
                  <a:pt x="207066" y="134863"/>
                  <a:pt x="157932" y="190192"/>
                  <a:pt x="157932" y="238605"/>
                </a:cubicBezTo>
                <a:cubicBezTo>
                  <a:pt x="157932" y="242063"/>
                  <a:pt x="157932" y="245521"/>
                  <a:pt x="161441" y="248979"/>
                </a:cubicBezTo>
                <a:cubicBezTo>
                  <a:pt x="164951" y="248979"/>
                  <a:pt x="171970" y="248979"/>
                  <a:pt x="178989" y="248979"/>
                </a:cubicBezTo>
                <a:cubicBezTo>
                  <a:pt x="273748" y="248979"/>
                  <a:pt x="354469" y="325055"/>
                  <a:pt x="354469" y="421880"/>
                </a:cubicBezTo>
                <a:cubicBezTo>
                  <a:pt x="354469" y="518705"/>
                  <a:pt x="273748" y="594782"/>
                  <a:pt x="178989" y="594782"/>
                </a:cubicBezTo>
                <a:cubicBezTo>
                  <a:pt x="84230" y="594782"/>
                  <a:pt x="7019" y="525621"/>
                  <a:pt x="3510" y="435713"/>
                </a:cubicBezTo>
                <a:cubicBezTo>
                  <a:pt x="0" y="421880"/>
                  <a:pt x="0" y="408048"/>
                  <a:pt x="0" y="390758"/>
                </a:cubicBezTo>
                <a:cubicBezTo>
                  <a:pt x="0" y="238605"/>
                  <a:pt x="143893" y="62245"/>
                  <a:pt x="210576" y="0"/>
                </a:cubicBezTo>
                <a:close/>
              </a:path>
            </a:pathLst>
          </a:custGeom>
          <a:solidFill>
            <a:schemeClr val="accent3">
              <a:lumMod val="50000"/>
            </a:schemeClr>
          </a:solidFill>
          <a:ln>
            <a:noFill/>
          </a:ln>
        </p:spPr>
        <p:txBody>
          <a:bodyPr vert="horz" wrap="square" lIns="91440" tIns="45720" rIns="91440" bIns="45720" numCol="1" anchor="t" anchorCtr="0" compatLnSpc="1">
            <a:prstTxWarp prst="textNoShape">
              <a:avLst/>
            </a:prstTxWarp>
            <a:noAutofit/>
          </a:bodyPr>
          <a:lstStyle/>
          <a:p>
            <a:endParaRPr lang="fr-FR" sz="1000">
              <a:latin typeface="+mj-lt"/>
            </a:endParaRPr>
          </a:p>
        </p:txBody>
      </p:sp>
      <p:sp>
        <p:nvSpPr>
          <p:cNvPr id="21" name="Old Guillemet Fermé">
            <a:extLst>
              <a:ext uri="{FF2B5EF4-FFF2-40B4-BE49-F238E27FC236}">
                <a16:creationId xmlns:a16="http://schemas.microsoft.com/office/drawing/2014/main" id="{71174BB0-F793-4830-B19A-65C891C47A92}"/>
              </a:ext>
            </a:extLst>
          </p:cNvPr>
          <p:cNvSpPr>
            <a:spLocks/>
          </p:cNvSpPr>
          <p:nvPr/>
        </p:nvSpPr>
        <p:spPr bwMode="auto">
          <a:xfrm rot="10800000">
            <a:off x="11004985" y="2374423"/>
            <a:ext cx="295442" cy="252245"/>
          </a:xfrm>
          <a:custGeom>
            <a:avLst/>
            <a:gdLst>
              <a:gd name="connsiteX0" fmla="*/ 178989 w 766299"/>
              <a:gd name="connsiteY0" fmla="*/ 594782 h 594782"/>
              <a:gd name="connsiteX1" fmla="*/ 3510 w 766299"/>
              <a:gd name="connsiteY1" fmla="*/ 435713 h 594782"/>
              <a:gd name="connsiteX2" fmla="*/ 0 w 766299"/>
              <a:gd name="connsiteY2" fmla="*/ 390758 h 594782"/>
              <a:gd name="connsiteX3" fmla="*/ 210576 w 766299"/>
              <a:gd name="connsiteY3" fmla="*/ 0 h 594782"/>
              <a:gd name="connsiteX4" fmla="*/ 245672 w 766299"/>
              <a:gd name="connsiteY4" fmla="*/ 31122 h 594782"/>
              <a:gd name="connsiteX5" fmla="*/ 245672 w 766299"/>
              <a:gd name="connsiteY5" fmla="*/ 93367 h 594782"/>
              <a:gd name="connsiteX6" fmla="*/ 157932 w 766299"/>
              <a:gd name="connsiteY6" fmla="*/ 238605 h 594782"/>
              <a:gd name="connsiteX7" fmla="*/ 161441 w 766299"/>
              <a:gd name="connsiteY7" fmla="*/ 248979 h 594782"/>
              <a:gd name="connsiteX8" fmla="*/ 178989 w 766299"/>
              <a:gd name="connsiteY8" fmla="*/ 248979 h 594782"/>
              <a:gd name="connsiteX9" fmla="*/ 354469 w 766299"/>
              <a:gd name="connsiteY9" fmla="*/ 421880 h 594782"/>
              <a:gd name="connsiteX10" fmla="*/ 178989 w 766299"/>
              <a:gd name="connsiteY10" fmla="*/ 594782 h 594782"/>
              <a:gd name="connsiteX11" fmla="*/ 590819 w 766299"/>
              <a:gd name="connsiteY11" fmla="*/ 594782 h 594782"/>
              <a:gd name="connsiteX12" fmla="*/ 415340 w 766299"/>
              <a:gd name="connsiteY12" fmla="*/ 435713 h 594782"/>
              <a:gd name="connsiteX13" fmla="*/ 411830 w 766299"/>
              <a:gd name="connsiteY13" fmla="*/ 390758 h 594782"/>
              <a:gd name="connsiteX14" fmla="*/ 625915 w 766299"/>
              <a:gd name="connsiteY14" fmla="*/ 0 h 594782"/>
              <a:gd name="connsiteX15" fmla="*/ 657502 w 766299"/>
              <a:gd name="connsiteY15" fmla="*/ 31122 h 594782"/>
              <a:gd name="connsiteX16" fmla="*/ 657502 w 766299"/>
              <a:gd name="connsiteY16" fmla="*/ 93367 h 594782"/>
              <a:gd name="connsiteX17" fmla="*/ 573271 w 766299"/>
              <a:gd name="connsiteY17" fmla="*/ 238605 h 594782"/>
              <a:gd name="connsiteX18" fmla="*/ 573271 w 766299"/>
              <a:gd name="connsiteY18" fmla="*/ 248979 h 594782"/>
              <a:gd name="connsiteX19" fmla="*/ 590819 w 766299"/>
              <a:gd name="connsiteY19" fmla="*/ 248979 h 594782"/>
              <a:gd name="connsiteX20" fmla="*/ 766299 w 766299"/>
              <a:gd name="connsiteY20" fmla="*/ 421880 h 594782"/>
              <a:gd name="connsiteX21" fmla="*/ 590819 w 766299"/>
              <a:gd name="connsiteY21" fmla="*/ 594782 h 594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66299" h="594782">
                <a:moveTo>
                  <a:pt x="178989" y="594782"/>
                </a:moveTo>
                <a:cubicBezTo>
                  <a:pt x="84230" y="594782"/>
                  <a:pt x="7019" y="525621"/>
                  <a:pt x="3510" y="435713"/>
                </a:cubicBezTo>
                <a:cubicBezTo>
                  <a:pt x="0" y="421880"/>
                  <a:pt x="0" y="408048"/>
                  <a:pt x="0" y="390758"/>
                </a:cubicBezTo>
                <a:cubicBezTo>
                  <a:pt x="0" y="238605"/>
                  <a:pt x="143893" y="62245"/>
                  <a:pt x="210576" y="0"/>
                </a:cubicBezTo>
                <a:cubicBezTo>
                  <a:pt x="210576" y="0"/>
                  <a:pt x="210576" y="0"/>
                  <a:pt x="245672" y="31122"/>
                </a:cubicBezTo>
                <a:cubicBezTo>
                  <a:pt x="270239" y="51871"/>
                  <a:pt x="263220" y="72619"/>
                  <a:pt x="245672" y="93367"/>
                </a:cubicBezTo>
                <a:cubicBezTo>
                  <a:pt x="207066" y="134863"/>
                  <a:pt x="157932" y="190192"/>
                  <a:pt x="157932" y="238605"/>
                </a:cubicBezTo>
                <a:cubicBezTo>
                  <a:pt x="157932" y="242063"/>
                  <a:pt x="157932" y="245521"/>
                  <a:pt x="161441" y="248979"/>
                </a:cubicBezTo>
                <a:cubicBezTo>
                  <a:pt x="164951" y="248979"/>
                  <a:pt x="171970" y="248979"/>
                  <a:pt x="178989" y="248979"/>
                </a:cubicBezTo>
                <a:cubicBezTo>
                  <a:pt x="273748" y="248979"/>
                  <a:pt x="354469" y="325055"/>
                  <a:pt x="354469" y="421880"/>
                </a:cubicBezTo>
                <a:cubicBezTo>
                  <a:pt x="354469" y="518705"/>
                  <a:pt x="273748" y="594782"/>
                  <a:pt x="178989" y="594782"/>
                </a:cubicBezTo>
                <a:close/>
                <a:moveTo>
                  <a:pt x="590819" y="594782"/>
                </a:moveTo>
                <a:cubicBezTo>
                  <a:pt x="496060" y="594782"/>
                  <a:pt x="422359" y="525621"/>
                  <a:pt x="415340" y="435713"/>
                </a:cubicBezTo>
                <a:cubicBezTo>
                  <a:pt x="411830" y="421880"/>
                  <a:pt x="411830" y="408048"/>
                  <a:pt x="411830" y="390758"/>
                </a:cubicBezTo>
                <a:cubicBezTo>
                  <a:pt x="411830" y="238605"/>
                  <a:pt x="555723" y="62245"/>
                  <a:pt x="625915" y="0"/>
                </a:cubicBezTo>
                <a:cubicBezTo>
                  <a:pt x="625915" y="0"/>
                  <a:pt x="625915" y="0"/>
                  <a:pt x="657502" y="31122"/>
                </a:cubicBezTo>
                <a:cubicBezTo>
                  <a:pt x="682069" y="51871"/>
                  <a:pt x="675050" y="72619"/>
                  <a:pt x="657502" y="93367"/>
                </a:cubicBezTo>
                <a:cubicBezTo>
                  <a:pt x="618896" y="134863"/>
                  <a:pt x="573271" y="190192"/>
                  <a:pt x="573271" y="238605"/>
                </a:cubicBezTo>
                <a:cubicBezTo>
                  <a:pt x="573271" y="242063"/>
                  <a:pt x="573271" y="245521"/>
                  <a:pt x="573271" y="248979"/>
                </a:cubicBezTo>
                <a:cubicBezTo>
                  <a:pt x="580291" y="248979"/>
                  <a:pt x="583800" y="248979"/>
                  <a:pt x="590819" y="248979"/>
                </a:cubicBezTo>
                <a:cubicBezTo>
                  <a:pt x="689088" y="248979"/>
                  <a:pt x="766299" y="325055"/>
                  <a:pt x="766299" y="421880"/>
                </a:cubicBezTo>
                <a:cubicBezTo>
                  <a:pt x="766299" y="518705"/>
                  <a:pt x="689088" y="594782"/>
                  <a:pt x="590819" y="594782"/>
                </a:cubicBezTo>
                <a:close/>
              </a:path>
            </a:pathLst>
          </a:custGeom>
          <a:solidFill>
            <a:schemeClr val="accent3">
              <a:lumMod val="50000"/>
            </a:schemeClr>
          </a:solidFill>
          <a:ln>
            <a:noFill/>
          </a:ln>
        </p:spPr>
        <p:txBody>
          <a:bodyPr vert="horz" wrap="square" lIns="91440" tIns="45720" rIns="91440" bIns="45720" numCol="1" anchor="t" anchorCtr="0" compatLnSpc="1">
            <a:prstTxWarp prst="textNoShape">
              <a:avLst/>
            </a:prstTxWarp>
            <a:noAutofit/>
          </a:bodyPr>
          <a:lstStyle/>
          <a:p>
            <a:endParaRPr lang="fr-FR" sz="1000">
              <a:latin typeface="+mj-lt"/>
            </a:endParaRPr>
          </a:p>
        </p:txBody>
      </p:sp>
      <p:sp>
        <p:nvSpPr>
          <p:cNvPr id="22" name="Rectangle 21">
            <a:extLst>
              <a:ext uri="{FF2B5EF4-FFF2-40B4-BE49-F238E27FC236}">
                <a16:creationId xmlns:a16="http://schemas.microsoft.com/office/drawing/2014/main" id="{03A3C723-5786-4C16-810C-FEEADAB4E64A}"/>
              </a:ext>
            </a:extLst>
          </p:cNvPr>
          <p:cNvSpPr/>
          <p:nvPr/>
        </p:nvSpPr>
        <p:spPr>
          <a:xfrm>
            <a:off x="8361136" y="1997388"/>
            <a:ext cx="2721982" cy="430887"/>
          </a:xfrm>
          <a:prstGeom prst="rect">
            <a:avLst/>
          </a:prstGeom>
        </p:spPr>
        <p:txBody>
          <a:bodyPr wrap="square">
            <a:spAutoFit/>
          </a:bodyPr>
          <a:lstStyle/>
          <a:p>
            <a:pPr algn="ctr"/>
            <a:r>
              <a:rPr lang="fr-FR" sz="1100" b="1" dirty="0">
                <a:solidFill>
                  <a:schemeClr val="accent3">
                    <a:lumMod val="50000"/>
                  </a:schemeClr>
                </a:solidFill>
              </a:rPr>
              <a:t>Nous nous interrogeons sur le montant de nos revenus à la retraite</a:t>
            </a:r>
          </a:p>
        </p:txBody>
      </p:sp>
      <p:sp>
        <p:nvSpPr>
          <p:cNvPr id="25" name="Rectangle 24">
            <a:extLst>
              <a:ext uri="{FF2B5EF4-FFF2-40B4-BE49-F238E27FC236}">
                <a16:creationId xmlns:a16="http://schemas.microsoft.com/office/drawing/2014/main" id="{DE592C5C-031F-4698-886B-86C92B40D52C}"/>
              </a:ext>
            </a:extLst>
          </p:cNvPr>
          <p:cNvSpPr/>
          <p:nvPr/>
        </p:nvSpPr>
        <p:spPr>
          <a:xfrm>
            <a:off x="0" y="6447200"/>
            <a:ext cx="749300" cy="4127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Espace réservé du texte 12">
            <a:extLst>
              <a:ext uri="{FF2B5EF4-FFF2-40B4-BE49-F238E27FC236}">
                <a16:creationId xmlns:a16="http://schemas.microsoft.com/office/drawing/2014/main" id="{E534D440-E2C6-4F55-97EE-534E16751945}"/>
              </a:ext>
            </a:extLst>
          </p:cNvPr>
          <p:cNvSpPr txBox="1">
            <a:spLocks/>
          </p:cNvSpPr>
          <p:nvPr/>
        </p:nvSpPr>
        <p:spPr>
          <a:xfrm>
            <a:off x="479546" y="669314"/>
            <a:ext cx="216000" cy="216000"/>
          </a:xfrm>
          <a:prstGeom prst="rect">
            <a:avLst/>
          </a:prstGeom>
          <a:solidFill>
            <a:srgbClr val="C00000"/>
          </a:solidFill>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sz="1000" b="1" dirty="0">
                <a:solidFill>
                  <a:schemeClr val="bg1"/>
                </a:solidFill>
              </a:rPr>
              <a:t>3</a:t>
            </a:r>
          </a:p>
        </p:txBody>
      </p:sp>
    </p:spTree>
    <p:extLst>
      <p:ext uri="{BB962C8B-B14F-4D97-AF65-F5344CB8AC3E}">
        <p14:creationId xmlns:p14="http://schemas.microsoft.com/office/powerpoint/2010/main" val="32127259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hlinkClick r:id="rId3" action="ppaction://hlinksldjump"/>
            <a:extLst>
              <a:ext uri="{FF2B5EF4-FFF2-40B4-BE49-F238E27FC236}">
                <a16:creationId xmlns:a16="http://schemas.microsoft.com/office/drawing/2014/main" id="{BE721966-7D75-4272-B4FA-22E2AA1F9340}"/>
              </a:ext>
            </a:extLst>
          </p:cNvPr>
          <p:cNvSpPr/>
          <p:nvPr/>
        </p:nvSpPr>
        <p:spPr>
          <a:xfrm>
            <a:off x="286658" y="38100"/>
            <a:ext cx="2786621" cy="411411"/>
          </a:xfrm>
          <a:prstGeom prst="rect">
            <a:avLst/>
          </a:prstGeom>
          <a:solidFill>
            <a:schemeClr val="bg1">
              <a:lumMod val="8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texte 2"/>
          <p:cNvSpPr>
            <a:spLocks noGrp="1"/>
          </p:cNvSpPr>
          <p:nvPr>
            <p:ph type="body" sz="quarter" idx="12"/>
          </p:nvPr>
        </p:nvSpPr>
        <p:spPr/>
        <p:txBody>
          <a:bodyPr>
            <a:normAutofit/>
          </a:bodyPr>
          <a:lstStyle/>
          <a:p>
            <a:r>
              <a:rPr lang="fr-FR" dirty="0"/>
              <a:t>Comment accompagner au mieux nos clients dans un contexte qui évolue ?</a:t>
            </a:r>
          </a:p>
          <a:p>
            <a:r>
              <a:rPr lang="fr-FR" dirty="0">
                <a:solidFill>
                  <a:schemeClr val="bg2"/>
                </a:solidFill>
              </a:rPr>
              <a:t>« J’épargne pour l’avenir, pour un projet moyen-long terme »</a:t>
            </a:r>
          </a:p>
        </p:txBody>
      </p:sp>
      <p:sp>
        <p:nvSpPr>
          <p:cNvPr id="14" name="Espace réservé du texte 13"/>
          <p:cNvSpPr>
            <a:spLocks noGrp="1"/>
          </p:cNvSpPr>
          <p:nvPr>
            <p:ph type="body" sz="quarter" idx="14"/>
          </p:nvPr>
        </p:nvSpPr>
        <p:spPr/>
        <p:txBody>
          <a:bodyPr/>
          <a:lstStyle/>
          <a:p>
            <a:r>
              <a:rPr lang="fr-FR" dirty="0">
                <a:latin typeface="Arial" panose="020B0604020202020204" pitchFamily="34" charset="0"/>
                <a:cs typeface="Arial" panose="020B0604020202020204" pitchFamily="34" charset="0"/>
              </a:rPr>
              <a:t>Accroches et exemples de situations clients</a:t>
            </a:r>
          </a:p>
        </p:txBody>
      </p:sp>
      <p:pic>
        <p:nvPicPr>
          <p:cNvPr id="15" name="Picture 2" descr="Walking people set">
            <a:extLst>
              <a:ext uri="{FF2B5EF4-FFF2-40B4-BE49-F238E27FC236}">
                <a16:creationId xmlns:a16="http://schemas.microsoft.com/office/drawing/2014/main" id="{236E21F7-8A2E-4F24-872D-95DBAC3E603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0964" t="36816" r="44297" b="37315"/>
          <a:stretch/>
        </p:blipFill>
        <p:spPr bwMode="auto">
          <a:xfrm>
            <a:off x="10882497" y="478408"/>
            <a:ext cx="812871" cy="1542472"/>
          </a:xfrm>
          <a:prstGeom prst="rect">
            <a:avLst/>
          </a:prstGeom>
          <a:noFill/>
          <a:extLst>
            <a:ext uri="{909E8E84-426E-40DD-AFC4-6F175D3DCCD1}">
              <a14:hiddenFill xmlns:a14="http://schemas.microsoft.com/office/drawing/2010/main">
                <a:solidFill>
                  <a:srgbClr val="FFFFFF"/>
                </a:solidFill>
              </a14:hiddenFill>
            </a:ext>
          </a:extLst>
        </p:spPr>
      </p:pic>
      <p:sp>
        <p:nvSpPr>
          <p:cNvPr id="17" name="ZoneTexte 16">
            <a:extLst>
              <a:ext uri="{FF2B5EF4-FFF2-40B4-BE49-F238E27FC236}">
                <a16:creationId xmlns:a16="http://schemas.microsoft.com/office/drawing/2014/main" id="{71AA5366-51A0-4B7C-B96F-B49D47912186}"/>
              </a:ext>
            </a:extLst>
          </p:cNvPr>
          <p:cNvSpPr txBox="1"/>
          <p:nvPr/>
        </p:nvSpPr>
        <p:spPr>
          <a:xfrm>
            <a:off x="0" y="6194255"/>
            <a:ext cx="12192000" cy="253916"/>
          </a:xfrm>
          <a:prstGeom prst="rect">
            <a:avLst/>
          </a:prstGeom>
          <a:noFill/>
        </p:spPr>
        <p:txBody>
          <a:bodyPr wrap="square">
            <a:spAutoFit/>
          </a:bodyPr>
          <a:lstStyle/>
          <a:p>
            <a:pPr marL="12700" marR="5080" algn="ctr">
              <a:lnSpc>
                <a:spcPct val="100000"/>
              </a:lnSpc>
              <a:spcBef>
                <a:spcPts val="600"/>
              </a:spcBef>
            </a:pPr>
            <a:r>
              <a:rPr lang="fr-FR" sz="1000" b="1" i="1" dirty="0">
                <a:solidFill>
                  <a:schemeClr val="bg2"/>
                </a:solidFill>
              </a:rPr>
              <a:t>Rappel : </a:t>
            </a:r>
            <a:r>
              <a:rPr kumimoji="0" lang="fr-FR" sz="1000" b="1" i="1" u="none" strike="noStrike" kern="1200" cap="none" spc="0" normalizeH="0" baseline="0" noProof="0" dirty="0">
                <a:ln>
                  <a:noFill/>
                </a:ln>
                <a:solidFill>
                  <a:schemeClr val="bg2"/>
                </a:solidFill>
                <a:effectLst/>
                <a:uLnTx/>
                <a:uFillTx/>
              </a:rPr>
              <a:t>La recherche de performance peut </a:t>
            </a:r>
            <a:r>
              <a:rPr lang="fr-FR" sz="1000" b="1" i="1" dirty="0">
                <a:solidFill>
                  <a:schemeClr val="bg2"/>
                </a:solidFill>
              </a:rPr>
              <a:t>exposer le client à risque de perte en capital. Cette exposition varie en fonction des supports sélectionnés. Parlez en à votre client.</a:t>
            </a:r>
          </a:p>
        </p:txBody>
      </p:sp>
      <p:sp>
        <p:nvSpPr>
          <p:cNvPr id="18" name="Rectangle 17">
            <a:extLst>
              <a:ext uri="{FF2B5EF4-FFF2-40B4-BE49-F238E27FC236}">
                <a16:creationId xmlns:a16="http://schemas.microsoft.com/office/drawing/2014/main" id="{C5A06B1B-D90B-47D2-8C2F-9A7C0CB95EFC}"/>
              </a:ext>
            </a:extLst>
          </p:cNvPr>
          <p:cNvSpPr/>
          <p:nvPr/>
        </p:nvSpPr>
        <p:spPr>
          <a:xfrm>
            <a:off x="316494" y="2012750"/>
            <a:ext cx="3843987" cy="2164388"/>
          </a:xfrm>
          <a:prstGeom prst="rect">
            <a:avLst/>
          </a:prstGeom>
          <a:solidFill>
            <a:schemeClr val="bg2">
              <a:lumMod val="20000"/>
              <a:lumOff val="8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just"/>
            <a:r>
              <a:rPr lang="fr-FR" sz="1000" b="1" i="1" dirty="0">
                <a:solidFill>
                  <a:schemeClr val="bg2"/>
                </a:solidFill>
              </a:rPr>
              <a:t>Avant l’entretien : Utiliser l’APE</a:t>
            </a:r>
          </a:p>
          <a:p>
            <a:pPr marL="92075" indent="-92075" algn="just">
              <a:spcAft>
                <a:spcPts val="400"/>
              </a:spcAft>
              <a:buFont typeface="Arial" panose="020B0604020202020204" pitchFamily="34" charset="0"/>
              <a:buChar char="•"/>
            </a:pPr>
            <a:r>
              <a:rPr lang="fr-FR" sz="900" dirty="0">
                <a:solidFill>
                  <a:schemeClr val="tx1">
                    <a:lumMod val="75000"/>
                    <a:lumOff val="25000"/>
                  </a:schemeClr>
                </a:solidFill>
              </a:rPr>
              <a:t>Analysez les revenus et les charges du client : Déterminez la capacité d’épargne régulière du client, elle permet la mise en place de versements programmés.</a:t>
            </a:r>
          </a:p>
          <a:p>
            <a:pPr marL="92075" indent="-92075" algn="just">
              <a:spcAft>
                <a:spcPts val="400"/>
              </a:spcAft>
              <a:buFont typeface="Arial" panose="020B0604020202020204" pitchFamily="34" charset="0"/>
              <a:buChar char="•"/>
            </a:pPr>
            <a:r>
              <a:rPr lang="fr-FR" sz="900" dirty="0">
                <a:solidFill>
                  <a:schemeClr val="tx1">
                    <a:lumMod val="75000"/>
                    <a:lumOff val="25000"/>
                  </a:schemeClr>
                </a:solidFill>
              </a:rPr>
              <a:t>Analysez la synthèse </a:t>
            </a:r>
            <a:r>
              <a:rPr lang="fr-FR" sz="900" dirty="0" err="1">
                <a:solidFill>
                  <a:schemeClr val="tx1">
                    <a:lumMod val="75000"/>
                    <a:lumOff val="25000"/>
                  </a:schemeClr>
                </a:solidFill>
              </a:rPr>
              <a:t>MySys</a:t>
            </a:r>
            <a:r>
              <a:rPr lang="fr-FR" sz="900" dirty="0">
                <a:solidFill>
                  <a:schemeClr val="tx1">
                    <a:lumMod val="75000"/>
                    <a:lumOff val="25000"/>
                  </a:schemeClr>
                </a:solidFill>
              </a:rPr>
              <a:t> : Déterminez l’épargne de précaution adaptée : il est conseillé de conserver 3 mois de revenus minimum sur de l’épargne liquide.</a:t>
            </a:r>
          </a:p>
          <a:p>
            <a:pPr algn="just"/>
            <a:r>
              <a:rPr lang="fr-FR" sz="1000" b="1" i="1" dirty="0">
                <a:solidFill>
                  <a:schemeClr val="bg2"/>
                </a:solidFill>
              </a:rPr>
              <a:t>Pendant l’entretien </a:t>
            </a:r>
          </a:p>
          <a:p>
            <a:pPr marL="92075" indent="-92075" algn="just">
              <a:spcAft>
                <a:spcPts val="400"/>
              </a:spcAft>
              <a:buFont typeface="Arial" panose="020B0604020202020204" pitchFamily="34" charset="0"/>
              <a:buChar char="•"/>
            </a:pPr>
            <a:r>
              <a:rPr lang="fr-FR" sz="900" dirty="0">
                <a:solidFill>
                  <a:srgbClr val="3E454A"/>
                </a:solidFill>
                <a:cs typeface="Arial"/>
              </a:rPr>
              <a:t>Actualisez les données clients.</a:t>
            </a:r>
          </a:p>
          <a:p>
            <a:pPr marL="92075" indent="-92075" algn="just">
              <a:spcAft>
                <a:spcPts val="400"/>
              </a:spcAft>
              <a:buFont typeface="Arial" panose="020B0604020202020204" pitchFamily="34" charset="0"/>
              <a:buChar char="•"/>
            </a:pPr>
            <a:r>
              <a:rPr lang="fr-FR" sz="900" dirty="0">
                <a:solidFill>
                  <a:srgbClr val="3E454A"/>
                </a:solidFill>
                <a:cs typeface="Arial"/>
              </a:rPr>
              <a:t>Complétez, si nécessaire, le QCF-QR.</a:t>
            </a:r>
          </a:p>
          <a:p>
            <a:pPr marL="92075" indent="-92075" algn="just">
              <a:spcAft>
                <a:spcPts val="400"/>
              </a:spcAft>
              <a:buFont typeface="Arial" panose="020B0604020202020204" pitchFamily="34" charset="0"/>
              <a:buChar char="•"/>
            </a:pPr>
            <a:r>
              <a:rPr lang="fr-FR" sz="900" dirty="0">
                <a:solidFill>
                  <a:srgbClr val="3E454A"/>
                </a:solidFill>
                <a:cs typeface="Arial"/>
              </a:rPr>
              <a:t>Identifiez si existence d’une épargne externe (avoirs à la concurrence, PEE).</a:t>
            </a:r>
          </a:p>
          <a:p>
            <a:pPr marL="92075" indent="-92075" algn="just">
              <a:spcAft>
                <a:spcPts val="400"/>
              </a:spcAft>
              <a:buFont typeface="Arial" panose="020B0604020202020204" pitchFamily="34" charset="0"/>
              <a:buChar char="•"/>
            </a:pPr>
            <a:r>
              <a:rPr lang="fr-FR" sz="900" dirty="0">
                <a:solidFill>
                  <a:srgbClr val="3E454A"/>
                </a:solidFill>
                <a:cs typeface="Arial"/>
              </a:rPr>
              <a:t>Identifiez les projets du client (nature, quel délai, etc.).</a:t>
            </a:r>
          </a:p>
        </p:txBody>
      </p:sp>
      <p:sp>
        <p:nvSpPr>
          <p:cNvPr id="19" name="ZoneTexte 18">
            <a:extLst>
              <a:ext uri="{FF2B5EF4-FFF2-40B4-BE49-F238E27FC236}">
                <a16:creationId xmlns:a16="http://schemas.microsoft.com/office/drawing/2014/main" id="{9CF5E8F6-9ECC-4F35-B331-6B534C4B2F30}"/>
              </a:ext>
            </a:extLst>
          </p:cNvPr>
          <p:cNvSpPr txBox="1"/>
          <p:nvPr/>
        </p:nvSpPr>
        <p:spPr>
          <a:xfrm>
            <a:off x="733645" y="1675490"/>
            <a:ext cx="3426835" cy="246221"/>
          </a:xfrm>
          <a:prstGeom prst="rect">
            <a:avLst/>
          </a:prstGeom>
          <a:noFill/>
        </p:spPr>
        <p:txBody>
          <a:bodyPr wrap="square" rtlCol="0">
            <a:spAutoFit/>
          </a:bodyPr>
          <a:lstStyle>
            <a:defPPr marR="0" lvl="0" algn="l" rtl="0">
              <a:lnSpc>
                <a:spcPct val="100000"/>
              </a:lnSpc>
              <a:spcBef>
                <a:spcPts val="0"/>
              </a:spcBef>
              <a:spcAft>
                <a:spcPts val="0"/>
              </a:spcAft>
            </a:defPPr>
            <a:lvl1pPr>
              <a:defRPr sz="900" b="1">
                <a:solidFill>
                  <a:schemeClr val="bg1">
                    <a:lumMod val="50000"/>
                  </a:schemeClr>
                </a:solidFill>
              </a:defRPr>
            </a:lvl1pPr>
          </a:lstStyle>
          <a:p>
            <a:r>
              <a:rPr lang="fr-FR" sz="1000" cap="small" dirty="0">
                <a:solidFill>
                  <a:schemeClr val="bg2"/>
                </a:solidFill>
              </a:rPr>
              <a:t>Découverte client</a:t>
            </a:r>
            <a:endParaRPr lang="fr-FR" sz="1000" i="1" dirty="0">
              <a:solidFill>
                <a:schemeClr val="bg2"/>
              </a:solidFill>
            </a:endParaRPr>
          </a:p>
        </p:txBody>
      </p:sp>
      <p:sp>
        <p:nvSpPr>
          <p:cNvPr id="20" name="Rectangle 19">
            <a:extLst>
              <a:ext uri="{FF2B5EF4-FFF2-40B4-BE49-F238E27FC236}">
                <a16:creationId xmlns:a16="http://schemas.microsoft.com/office/drawing/2014/main" id="{1A2F37D8-5956-4C5A-BDB0-2BE95D29EC8E}"/>
              </a:ext>
            </a:extLst>
          </p:cNvPr>
          <p:cNvSpPr/>
          <p:nvPr/>
        </p:nvSpPr>
        <p:spPr>
          <a:xfrm>
            <a:off x="9335829" y="4625927"/>
            <a:ext cx="2688344" cy="1566630"/>
          </a:xfrm>
          <a:prstGeom prst="rect">
            <a:avLst/>
          </a:prstGeom>
          <a:solidFill>
            <a:schemeClr val="bg2"/>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90488" indent="-90488">
              <a:spcBef>
                <a:spcPts val="300"/>
              </a:spcBef>
              <a:buFont typeface="Wingdings" panose="05000000000000000000" pitchFamily="2" charset="2"/>
              <a:buChar char="§"/>
            </a:pPr>
            <a:r>
              <a:rPr lang="fr-FR" sz="900" spc="-5" dirty="0">
                <a:solidFill>
                  <a:schemeClr val="bg2">
                    <a:lumMod val="20000"/>
                    <a:lumOff val="80000"/>
                  </a:schemeClr>
                </a:solidFill>
                <a:cs typeface="Tahoma"/>
              </a:rPr>
              <a:t>Proposer l’abonnement sur tous types d’épargne</a:t>
            </a:r>
          </a:p>
          <a:p>
            <a:pPr marL="90488" indent="-90488">
              <a:spcBef>
                <a:spcPts val="300"/>
              </a:spcBef>
              <a:buFont typeface="Wingdings" panose="05000000000000000000" pitchFamily="2" charset="2"/>
              <a:buChar char="§"/>
            </a:pPr>
            <a:endParaRPr lang="fr-FR" sz="900" spc="-5" dirty="0">
              <a:solidFill>
                <a:schemeClr val="bg2">
                  <a:lumMod val="20000"/>
                  <a:lumOff val="80000"/>
                </a:schemeClr>
              </a:solidFill>
              <a:cs typeface="Tahoma"/>
            </a:endParaRPr>
          </a:p>
          <a:p>
            <a:pPr marL="90488" indent="-90488">
              <a:spcBef>
                <a:spcPts val="300"/>
              </a:spcBef>
              <a:buFont typeface="Wingdings" panose="05000000000000000000" pitchFamily="2" charset="2"/>
              <a:buChar char="§"/>
            </a:pPr>
            <a:r>
              <a:rPr lang="fr-FR" sz="900" spc="-5" dirty="0">
                <a:solidFill>
                  <a:schemeClr val="bg2">
                    <a:lumMod val="20000"/>
                    <a:lumOff val="80000"/>
                  </a:schemeClr>
                </a:solidFill>
                <a:cs typeface="Tahoma"/>
              </a:rPr>
              <a:t>Proposer les </a:t>
            </a:r>
            <a:r>
              <a:rPr lang="fr-FR" sz="900" spc="-5" dirty="0">
                <a:solidFill>
                  <a:schemeClr val="accent3">
                    <a:lumMod val="20000"/>
                    <a:lumOff val="80000"/>
                  </a:schemeClr>
                </a:solidFill>
                <a:cs typeface="Tahoma"/>
                <a:hlinkClick r:id="rId5">
                  <a:extLst>
                    <a:ext uri="{A12FA001-AC4F-418D-AE19-62706E023703}">
                      <ahyp:hlinkClr xmlns:ahyp="http://schemas.microsoft.com/office/drawing/2018/hyperlinkcolor" val="tx"/>
                    </a:ext>
                  </a:extLst>
                </a:hlinkClick>
              </a:rPr>
              <a:t>solutions de diversification dans l’assurance vie </a:t>
            </a:r>
            <a:r>
              <a:rPr lang="fr-FR" sz="900" spc="-5" dirty="0">
                <a:solidFill>
                  <a:schemeClr val="bg2">
                    <a:lumMod val="20000"/>
                    <a:lumOff val="80000"/>
                  </a:schemeClr>
                </a:solidFill>
                <a:cs typeface="Tahoma"/>
              </a:rPr>
              <a:t>(fonds temporaires, gestion déléguée…) selon le profil investisseur du client et son appétence au risque.</a:t>
            </a:r>
          </a:p>
        </p:txBody>
      </p:sp>
      <p:sp>
        <p:nvSpPr>
          <p:cNvPr id="21" name="ZoneTexte 20">
            <a:extLst>
              <a:ext uri="{FF2B5EF4-FFF2-40B4-BE49-F238E27FC236}">
                <a16:creationId xmlns:a16="http://schemas.microsoft.com/office/drawing/2014/main" id="{5AF4AE06-6C2E-49FE-BFB5-AD41C97DD088}"/>
              </a:ext>
            </a:extLst>
          </p:cNvPr>
          <p:cNvSpPr txBox="1"/>
          <p:nvPr/>
        </p:nvSpPr>
        <p:spPr>
          <a:xfrm>
            <a:off x="9793044" y="4350987"/>
            <a:ext cx="2082462" cy="246221"/>
          </a:xfrm>
          <a:prstGeom prst="rect">
            <a:avLst/>
          </a:prstGeom>
          <a:noFill/>
        </p:spPr>
        <p:txBody>
          <a:bodyPr wrap="square" rtlCol="0">
            <a:spAutoFit/>
          </a:bodyPr>
          <a:lstStyle>
            <a:defPPr marR="0" lvl="0" algn="l" rtl="0">
              <a:lnSpc>
                <a:spcPct val="100000"/>
              </a:lnSpc>
              <a:spcBef>
                <a:spcPts val="0"/>
              </a:spcBef>
              <a:spcAft>
                <a:spcPts val="0"/>
              </a:spcAft>
            </a:defPPr>
            <a:lvl1pPr>
              <a:defRPr sz="900" b="1">
                <a:solidFill>
                  <a:schemeClr val="bg1">
                    <a:lumMod val="50000"/>
                  </a:schemeClr>
                </a:solidFill>
              </a:defRPr>
            </a:lvl1pPr>
          </a:lstStyle>
          <a:p>
            <a:r>
              <a:rPr lang="fr-FR" sz="1000" cap="small" dirty="0">
                <a:solidFill>
                  <a:schemeClr val="bg2"/>
                </a:solidFill>
              </a:rPr>
              <a:t>Points clés à retenir</a:t>
            </a:r>
          </a:p>
        </p:txBody>
      </p:sp>
      <p:sp>
        <p:nvSpPr>
          <p:cNvPr id="22" name="ZoneTexte 21">
            <a:extLst>
              <a:ext uri="{FF2B5EF4-FFF2-40B4-BE49-F238E27FC236}">
                <a16:creationId xmlns:a16="http://schemas.microsoft.com/office/drawing/2014/main" id="{CEE85070-21D4-493A-80F5-046F935AA111}"/>
              </a:ext>
            </a:extLst>
          </p:cNvPr>
          <p:cNvSpPr txBox="1"/>
          <p:nvPr/>
        </p:nvSpPr>
        <p:spPr>
          <a:xfrm>
            <a:off x="4720219" y="1675490"/>
            <a:ext cx="1670689" cy="246221"/>
          </a:xfrm>
          <a:prstGeom prst="rect">
            <a:avLst/>
          </a:prstGeom>
          <a:noFill/>
        </p:spPr>
        <p:txBody>
          <a:bodyPr wrap="square" rtlCol="0">
            <a:spAutoFit/>
          </a:bodyPr>
          <a:lstStyle>
            <a:defPPr marR="0" lvl="0" algn="l" rtl="0">
              <a:lnSpc>
                <a:spcPct val="100000"/>
              </a:lnSpc>
              <a:spcBef>
                <a:spcPts val="0"/>
              </a:spcBef>
              <a:spcAft>
                <a:spcPts val="0"/>
              </a:spcAft>
            </a:defPPr>
            <a:lvl1pPr>
              <a:defRPr sz="900" b="1">
                <a:solidFill>
                  <a:schemeClr val="bg1">
                    <a:lumMod val="50000"/>
                  </a:schemeClr>
                </a:solidFill>
              </a:defRPr>
            </a:lvl1pPr>
          </a:lstStyle>
          <a:p>
            <a:pPr algn="ctr"/>
            <a:r>
              <a:rPr lang="fr-FR" sz="1000" cap="small" dirty="0">
                <a:solidFill>
                  <a:schemeClr val="bg2"/>
                </a:solidFill>
              </a:rPr>
              <a:t>Solutions clés </a:t>
            </a:r>
          </a:p>
        </p:txBody>
      </p:sp>
      <p:grpSp>
        <p:nvGrpSpPr>
          <p:cNvPr id="23" name="Groupe 22">
            <a:extLst>
              <a:ext uri="{FF2B5EF4-FFF2-40B4-BE49-F238E27FC236}">
                <a16:creationId xmlns:a16="http://schemas.microsoft.com/office/drawing/2014/main" id="{4430410A-F5A0-40D6-B88F-8AFE837E33E8}"/>
              </a:ext>
            </a:extLst>
          </p:cNvPr>
          <p:cNvGrpSpPr/>
          <p:nvPr/>
        </p:nvGrpSpPr>
        <p:grpSpPr>
          <a:xfrm>
            <a:off x="4259830" y="2012749"/>
            <a:ext cx="2591469" cy="2164389"/>
            <a:chOff x="9493275" y="1703578"/>
            <a:chExt cx="2591469" cy="2133144"/>
          </a:xfrm>
        </p:grpSpPr>
        <p:sp>
          <p:nvSpPr>
            <p:cNvPr id="24" name="Rectangle 23">
              <a:extLst>
                <a:ext uri="{FF2B5EF4-FFF2-40B4-BE49-F238E27FC236}">
                  <a16:creationId xmlns:a16="http://schemas.microsoft.com/office/drawing/2014/main" id="{0379D044-9F5F-4B98-8CE3-AED99D5907C3}"/>
                </a:ext>
              </a:extLst>
            </p:cNvPr>
            <p:cNvSpPr/>
            <p:nvPr/>
          </p:nvSpPr>
          <p:spPr>
            <a:xfrm>
              <a:off x="9493275" y="1703578"/>
              <a:ext cx="2591469" cy="2133144"/>
            </a:xfrm>
            <a:prstGeom prst="rect">
              <a:avLst/>
            </a:prstGeom>
            <a:solidFill>
              <a:schemeClr val="bg2">
                <a:lumMod val="20000"/>
                <a:lumOff val="8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tIns="144000" rtlCol="0" anchor="t" anchorCtr="0"/>
            <a:lstStyle/>
            <a:p>
              <a:pPr marL="12700" marR="5080" lvl="0" indent="0" algn="l" defTabSz="914400" rtl="0" eaLnBrk="1" fontAlgn="auto" latinLnBrk="0" hangingPunct="1">
                <a:lnSpc>
                  <a:spcPct val="100000"/>
                </a:lnSpc>
                <a:spcBef>
                  <a:spcPts val="600"/>
                </a:spcBef>
                <a:spcAft>
                  <a:spcPts val="0"/>
                </a:spcAft>
                <a:buClrTx/>
                <a:buSzTx/>
                <a:buFontTx/>
                <a:buNone/>
                <a:tabLst/>
                <a:defRPr/>
              </a:pPr>
              <a:endParaRPr kumimoji="0" lang="fr-FR" sz="1000" b="1" i="1" u="none" strike="noStrike" kern="1200" cap="none" spc="-5" normalizeH="0" baseline="0" noProof="0">
                <a:ln>
                  <a:noFill/>
                </a:ln>
                <a:solidFill>
                  <a:srgbClr val="FFFFFF">
                    <a:lumMod val="50000"/>
                  </a:srgbClr>
                </a:solidFill>
                <a:effectLst/>
                <a:uLnTx/>
                <a:uFillTx/>
                <a:ea typeface="+mn-ea"/>
                <a:cs typeface="Tahoma"/>
              </a:endParaRPr>
            </a:p>
          </p:txBody>
        </p:sp>
        <p:sp>
          <p:nvSpPr>
            <p:cNvPr id="25" name="Rectangle : coins arrondis 24">
              <a:extLst>
                <a:ext uri="{FF2B5EF4-FFF2-40B4-BE49-F238E27FC236}">
                  <a16:creationId xmlns:a16="http://schemas.microsoft.com/office/drawing/2014/main" id="{21D13AD5-26F1-46FD-9909-075B1E71019F}"/>
                </a:ext>
              </a:extLst>
            </p:cNvPr>
            <p:cNvSpPr/>
            <p:nvPr/>
          </p:nvSpPr>
          <p:spPr>
            <a:xfrm>
              <a:off x="9617849" y="1793463"/>
              <a:ext cx="2342321" cy="1944949"/>
            </a:xfrm>
            <a:prstGeom prst="roundRect">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45720" rIns="36000" bIns="45720" rtlCol="0" anchor="ctr"/>
            <a:lstStyle/>
            <a:p>
              <a:r>
                <a:rPr lang="fr-FR" sz="1000" b="1" i="1" dirty="0">
                  <a:solidFill>
                    <a:schemeClr val="bg2"/>
                  </a:solidFill>
                </a:rPr>
                <a:t>Epargne court terme </a:t>
              </a:r>
              <a:endParaRPr lang="fr-FR" sz="1000" b="1" i="1" dirty="0">
                <a:solidFill>
                  <a:schemeClr val="tx1">
                    <a:lumMod val="75000"/>
                    <a:lumOff val="25000"/>
                  </a:schemeClr>
                </a:solidFill>
              </a:endParaRPr>
            </a:p>
            <a:p>
              <a:r>
                <a:rPr lang="fr-FR" sz="900" dirty="0">
                  <a:solidFill>
                    <a:schemeClr val="tx1">
                      <a:lumMod val="75000"/>
                      <a:lumOff val="25000"/>
                    </a:schemeClr>
                  </a:solidFill>
                </a:rPr>
                <a:t>Livret A / LEP</a:t>
              </a:r>
              <a:endParaRPr lang="fr-FR" sz="1000" dirty="0">
                <a:solidFill>
                  <a:schemeClr val="tx1">
                    <a:lumMod val="75000"/>
                    <a:lumOff val="25000"/>
                  </a:schemeClr>
                </a:solidFill>
              </a:endParaRPr>
            </a:p>
            <a:p>
              <a:endParaRPr lang="fr-FR" sz="1000" dirty="0">
                <a:solidFill>
                  <a:schemeClr val="tx1">
                    <a:lumMod val="75000"/>
                    <a:lumOff val="25000"/>
                  </a:schemeClr>
                </a:solidFill>
              </a:endParaRPr>
            </a:p>
            <a:p>
              <a:r>
                <a:rPr lang="fr-FR" sz="1000" b="1" i="1" dirty="0">
                  <a:solidFill>
                    <a:schemeClr val="bg2"/>
                  </a:solidFill>
                </a:rPr>
                <a:t>Epargne moyen terme </a:t>
              </a:r>
              <a:endParaRPr lang="fr-FR" sz="1000" i="1" dirty="0">
                <a:solidFill>
                  <a:schemeClr val="tx1">
                    <a:lumMod val="75000"/>
                    <a:lumOff val="25000"/>
                  </a:schemeClr>
                </a:solidFill>
              </a:endParaRPr>
            </a:p>
            <a:p>
              <a:r>
                <a:rPr lang="fr-FR" sz="900" dirty="0">
                  <a:solidFill>
                    <a:schemeClr val="tx1">
                      <a:lumMod val="75000"/>
                      <a:lumOff val="25000"/>
                    </a:schemeClr>
                  </a:solidFill>
                </a:rPr>
                <a:t>PEL</a:t>
              </a:r>
              <a:endParaRPr lang="fr-FR" sz="1000" dirty="0">
                <a:solidFill>
                  <a:schemeClr val="tx1">
                    <a:lumMod val="75000"/>
                    <a:lumOff val="25000"/>
                  </a:schemeClr>
                </a:solidFill>
              </a:endParaRPr>
            </a:p>
            <a:p>
              <a:endParaRPr lang="fr-FR" sz="1000" dirty="0">
                <a:solidFill>
                  <a:schemeClr val="tx1">
                    <a:lumMod val="75000"/>
                    <a:lumOff val="25000"/>
                  </a:schemeClr>
                </a:solidFill>
              </a:endParaRPr>
            </a:p>
            <a:p>
              <a:r>
                <a:rPr lang="fr-FR" sz="1000" b="1" i="1" dirty="0">
                  <a:solidFill>
                    <a:schemeClr val="bg2"/>
                  </a:solidFill>
                </a:rPr>
                <a:t>Epargne financière </a:t>
              </a:r>
              <a:endParaRPr lang="fr-FR" sz="1000" b="1" i="1" dirty="0">
                <a:solidFill>
                  <a:schemeClr val="tx1">
                    <a:lumMod val="75000"/>
                    <a:lumOff val="25000"/>
                  </a:schemeClr>
                </a:solidFill>
              </a:endParaRPr>
            </a:p>
            <a:p>
              <a:r>
                <a:rPr lang="fr-FR" sz="900" dirty="0">
                  <a:solidFill>
                    <a:schemeClr val="tx1">
                      <a:lumMod val="75000"/>
                      <a:lumOff val="25000"/>
                    </a:schemeClr>
                  </a:solidFill>
                </a:rPr>
                <a:t>Assurance-vie (Millevie Essentielle 2)</a:t>
              </a:r>
              <a:br>
                <a:rPr lang="fr-FR" sz="900" dirty="0">
                  <a:solidFill>
                    <a:schemeClr val="tx1">
                      <a:lumMod val="75000"/>
                      <a:lumOff val="25000"/>
                    </a:schemeClr>
                  </a:solidFill>
                </a:rPr>
              </a:br>
              <a:r>
                <a:rPr lang="fr-FR" sz="900" dirty="0">
                  <a:solidFill>
                    <a:schemeClr val="tx1">
                      <a:lumMod val="75000"/>
                      <a:lumOff val="25000"/>
                    </a:schemeClr>
                  </a:solidFill>
                </a:rPr>
                <a:t>Avec mise en place d’abonnement.</a:t>
              </a:r>
              <a:endParaRPr lang="fr-FR" sz="1000" dirty="0">
                <a:solidFill>
                  <a:schemeClr val="tx1">
                    <a:lumMod val="75000"/>
                    <a:lumOff val="25000"/>
                  </a:schemeClr>
                </a:solidFill>
              </a:endParaRPr>
            </a:p>
          </p:txBody>
        </p:sp>
      </p:grpSp>
      <p:sp>
        <p:nvSpPr>
          <p:cNvPr id="26" name="Rectangle 25">
            <a:extLst>
              <a:ext uri="{FF2B5EF4-FFF2-40B4-BE49-F238E27FC236}">
                <a16:creationId xmlns:a16="http://schemas.microsoft.com/office/drawing/2014/main" id="{6F08A7BE-078E-4346-839B-F21472DDDFFE}"/>
              </a:ext>
            </a:extLst>
          </p:cNvPr>
          <p:cNvSpPr/>
          <p:nvPr/>
        </p:nvSpPr>
        <p:spPr>
          <a:xfrm>
            <a:off x="6950649" y="2012750"/>
            <a:ext cx="5073524" cy="2164388"/>
          </a:xfrm>
          <a:prstGeom prst="rect">
            <a:avLst/>
          </a:prstGeom>
          <a:solidFill>
            <a:schemeClr val="bg2">
              <a:lumMod val="20000"/>
              <a:lumOff val="8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fr-FR" sz="1000" b="1" dirty="0">
                <a:solidFill>
                  <a:schemeClr val="bg2"/>
                </a:solidFill>
              </a:rPr>
              <a:t>L’Assurance Vie permet </a:t>
            </a:r>
            <a:r>
              <a:rPr lang="fr-FR" sz="1000" dirty="0">
                <a:solidFill>
                  <a:schemeClr val="bg2"/>
                </a:solidFill>
              </a:rPr>
              <a:t>:</a:t>
            </a:r>
          </a:p>
          <a:p>
            <a:endParaRPr lang="fr-FR" sz="1000" dirty="0">
              <a:solidFill>
                <a:srgbClr val="3E454A">
                  <a:lumMod val="50000"/>
                </a:srgbClr>
              </a:solidFill>
            </a:endParaRPr>
          </a:p>
          <a:p>
            <a:pPr marL="92075" indent="-92075">
              <a:spcAft>
                <a:spcPts val="600"/>
              </a:spcAft>
              <a:buFont typeface="Arial" panose="020B0604020202020204" pitchFamily="34" charset="0"/>
              <a:buChar char="•"/>
            </a:pPr>
            <a:r>
              <a:rPr lang="fr-FR" sz="900" dirty="0">
                <a:solidFill>
                  <a:srgbClr val="3E454A"/>
                </a:solidFill>
              </a:rPr>
              <a:t>De se constituer un </a:t>
            </a:r>
            <a:r>
              <a:rPr lang="fr-FR" sz="900" b="1" dirty="0">
                <a:solidFill>
                  <a:srgbClr val="3E454A"/>
                </a:solidFill>
              </a:rPr>
              <a:t>capital</a:t>
            </a:r>
            <a:r>
              <a:rPr lang="fr-FR" sz="900" dirty="0">
                <a:solidFill>
                  <a:srgbClr val="3E454A"/>
                </a:solidFill>
              </a:rPr>
              <a:t> pour tout projet à </a:t>
            </a:r>
            <a:r>
              <a:rPr lang="fr-FR" sz="900" b="1" dirty="0">
                <a:solidFill>
                  <a:srgbClr val="3E454A"/>
                </a:solidFill>
              </a:rPr>
              <a:t>moyen/long terme.</a:t>
            </a:r>
            <a:endParaRPr lang="fr-FR" sz="900" b="1" dirty="0">
              <a:solidFill>
                <a:srgbClr val="3E454A"/>
              </a:solidFill>
              <a:cs typeface="Arial"/>
            </a:endParaRPr>
          </a:p>
          <a:p>
            <a:pPr marL="92075" indent="-92075">
              <a:spcAft>
                <a:spcPts val="600"/>
              </a:spcAft>
              <a:buFont typeface="Arial" panose="020B0604020202020204" pitchFamily="34" charset="0"/>
              <a:buChar char="•"/>
            </a:pPr>
            <a:r>
              <a:rPr lang="fr-FR" sz="900" b="1" dirty="0">
                <a:solidFill>
                  <a:srgbClr val="3E454A"/>
                </a:solidFill>
              </a:rPr>
              <a:t>D’alimenter son contrat de manière souple </a:t>
            </a:r>
            <a:r>
              <a:rPr lang="fr-FR" sz="900" dirty="0">
                <a:solidFill>
                  <a:srgbClr val="3E454A"/>
                </a:solidFill>
              </a:rPr>
              <a:t>: seuils d’accès adaptés, possibilité de mise en place d’un versement régulier, de les diversifier/augmenter/diminuer/supprimer.</a:t>
            </a:r>
          </a:p>
          <a:p>
            <a:pPr marL="92075" indent="-92075">
              <a:spcAft>
                <a:spcPts val="600"/>
              </a:spcAft>
              <a:buFont typeface="Arial" panose="020B0604020202020204" pitchFamily="34" charset="0"/>
              <a:buChar char="•"/>
            </a:pPr>
            <a:r>
              <a:rPr lang="fr-FR" sz="900" dirty="0">
                <a:solidFill>
                  <a:srgbClr val="3E454A"/>
                </a:solidFill>
              </a:rPr>
              <a:t>De bénéficier d’une </a:t>
            </a:r>
            <a:r>
              <a:rPr lang="fr-FR" sz="900" b="1" dirty="0">
                <a:solidFill>
                  <a:srgbClr val="3E454A"/>
                </a:solidFill>
                <a:hlinkClick r:id="rId6"/>
              </a:rPr>
              <a:t>enveloppe fiscale avantageuse</a:t>
            </a:r>
            <a:r>
              <a:rPr lang="fr-FR" sz="900" b="1" dirty="0">
                <a:solidFill>
                  <a:srgbClr val="3E454A"/>
                </a:solidFill>
              </a:rPr>
              <a:t>.</a:t>
            </a:r>
            <a:endParaRPr lang="fr-FR" sz="900" i="1" dirty="0">
              <a:solidFill>
                <a:srgbClr val="3E454A"/>
              </a:solidFill>
              <a:cs typeface="Arial"/>
            </a:endParaRPr>
          </a:p>
          <a:p>
            <a:pPr marL="92075" indent="-92075">
              <a:spcAft>
                <a:spcPts val="600"/>
              </a:spcAft>
              <a:buFont typeface="Arial" panose="020B0604020202020204" pitchFamily="34" charset="0"/>
              <a:buChar char="•"/>
            </a:pPr>
            <a:r>
              <a:rPr lang="fr-FR" sz="900" dirty="0">
                <a:solidFill>
                  <a:schemeClr val="tx1">
                    <a:lumMod val="75000"/>
                    <a:lumOff val="25000"/>
                  </a:schemeClr>
                </a:solidFill>
              </a:rPr>
              <a:t>D’accéder à un </a:t>
            </a:r>
            <a:r>
              <a:rPr lang="fr-FR" sz="900" b="1" dirty="0">
                <a:solidFill>
                  <a:schemeClr val="tx1">
                    <a:lumMod val="75000"/>
                    <a:lumOff val="25000"/>
                  </a:schemeClr>
                </a:solidFill>
              </a:rPr>
              <a:t>univers d’investissement large </a:t>
            </a:r>
            <a:r>
              <a:rPr lang="fr-FR" sz="900" dirty="0">
                <a:solidFill>
                  <a:schemeClr val="tx1">
                    <a:lumMod val="75000"/>
                    <a:lumOff val="25000"/>
                  </a:schemeClr>
                </a:solidFill>
              </a:rPr>
              <a:t>et </a:t>
            </a:r>
            <a:r>
              <a:rPr lang="fr-FR" sz="900" b="1" dirty="0">
                <a:solidFill>
                  <a:schemeClr val="tx1">
                    <a:lumMod val="75000"/>
                    <a:lumOff val="25000"/>
                  </a:schemeClr>
                </a:solidFill>
              </a:rPr>
              <a:t>diversifié</a:t>
            </a:r>
            <a:r>
              <a:rPr lang="fr-FR" sz="900" dirty="0">
                <a:solidFill>
                  <a:schemeClr val="tx1">
                    <a:lumMod val="75000"/>
                    <a:lumOff val="25000"/>
                  </a:schemeClr>
                </a:solidFill>
              </a:rPr>
              <a:t> adapté à votre profil.</a:t>
            </a:r>
            <a:endParaRPr lang="fr-FR" sz="900" i="1" dirty="0">
              <a:solidFill>
                <a:schemeClr val="tx1">
                  <a:lumMod val="75000"/>
                  <a:lumOff val="25000"/>
                </a:schemeClr>
              </a:solidFill>
              <a:cs typeface="Arial"/>
            </a:endParaRPr>
          </a:p>
        </p:txBody>
      </p:sp>
      <p:sp>
        <p:nvSpPr>
          <p:cNvPr id="27" name="Rectangle 26">
            <a:extLst>
              <a:ext uri="{FF2B5EF4-FFF2-40B4-BE49-F238E27FC236}">
                <a16:creationId xmlns:a16="http://schemas.microsoft.com/office/drawing/2014/main" id="{1022C935-252A-4F47-B958-E2DB70FEF568}"/>
              </a:ext>
            </a:extLst>
          </p:cNvPr>
          <p:cNvSpPr/>
          <p:nvPr/>
        </p:nvSpPr>
        <p:spPr>
          <a:xfrm>
            <a:off x="316494" y="4625927"/>
            <a:ext cx="2880000" cy="1566631"/>
          </a:xfrm>
          <a:prstGeom prst="rect">
            <a:avLst/>
          </a:prstGeom>
          <a:solidFill>
            <a:schemeClr val="bg2">
              <a:lumMod val="20000"/>
              <a:lumOff val="8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tIns="72000" rtlCol="0" anchor="t" anchorCtr="0"/>
          <a:lstStyle/>
          <a:p>
            <a:pPr marL="177800" indent="-177800" algn="just">
              <a:spcBef>
                <a:spcPts val="300"/>
              </a:spcBef>
              <a:buFont typeface="+mj-lt"/>
              <a:buAutoNum type="arabicPeriod"/>
            </a:pPr>
            <a:r>
              <a:rPr lang="fr-FR" sz="1000" b="1" dirty="0">
                <a:solidFill>
                  <a:schemeClr val="bg2"/>
                </a:solidFill>
              </a:rPr>
              <a:t>« </a:t>
            </a:r>
            <a:r>
              <a:rPr lang="fr-FR" sz="1000" b="1" spc="-5" dirty="0">
                <a:solidFill>
                  <a:schemeClr val="bg2"/>
                </a:solidFill>
                <a:cs typeface="Tahoma"/>
              </a:rPr>
              <a:t>J’ai droit au LEP à 4,60%, pourquoi ouvrir un contrat d’Assurance Vie en plus»</a:t>
            </a:r>
          </a:p>
          <a:p>
            <a:pPr marL="90488" indent="-90488" algn="just">
              <a:spcBef>
                <a:spcPts val="300"/>
              </a:spcBef>
              <a:buFont typeface="Wingdings" panose="05000000000000000000" pitchFamily="2" charset="2"/>
              <a:buChar char="§"/>
            </a:pPr>
            <a:r>
              <a:rPr lang="fr-FR" sz="900" spc="-5" dirty="0">
                <a:solidFill>
                  <a:schemeClr val="tx1">
                    <a:lumMod val="75000"/>
                    <a:lumOff val="25000"/>
                  </a:schemeClr>
                </a:solidFill>
                <a:cs typeface="Tahoma"/>
              </a:rPr>
              <a:t>Les livrets A/LEP permettent d’avoir une rémunération sur son épargne de précaution. </a:t>
            </a:r>
          </a:p>
          <a:p>
            <a:pPr marL="90488" indent="-90488" algn="just">
              <a:spcBef>
                <a:spcPts val="300"/>
              </a:spcBef>
              <a:buFont typeface="Wingdings" panose="05000000000000000000" pitchFamily="2" charset="2"/>
              <a:buChar char="§"/>
            </a:pPr>
            <a:r>
              <a:rPr lang="fr-FR" sz="900" spc="-5" dirty="0">
                <a:solidFill>
                  <a:schemeClr val="tx1">
                    <a:lumMod val="75000"/>
                    <a:lumOff val="25000"/>
                  </a:schemeClr>
                </a:solidFill>
                <a:cs typeface="Tahoma"/>
              </a:rPr>
              <a:t>L’assurance Vie permet de préparer des projets moyen/long terme en ayant accès à une large gamme de supports adaptés à votre profil d’investisseur. </a:t>
            </a:r>
            <a:endParaRPr lang="fr-FR" sz="1000" spc="-5" dirty="0">
              <a:solidFill>
                <a:schemeClr val="tx1">
                  <a:lumMod val="75000"/>
                  <a:lumOff val="25000"/>
                </a:schemeClr>
              </a:solidFill>
              <a:cs typeface="Tahoma"/>
            </a:endParaRPr>
          </a:p>
          <a:p>
            <a:pPr marL="171450" indent="-171450">
              <a:spcBef>
                <a:spcPts val="300"/>
              </a:spcBef>
              <a:buFontTx/>
              <a:buChar char="-"/>
            </a:pPr>
            <a:endParaRPr lang="fr-FR" sz="1000" spc="-5" dirty="0">
              <a:solidFill>
                <a:schemeClr val="tx1">
                  <a:lumMod val="50000"/>
                </a:schemeClr>
              </a:solidFill>
              <a:cs typeface="Tahoma"/>
            </a:endParaRPr>
          </a:p>
        </p:txBody>
      </p:sp>
      <p:sp>
        <p:nvSpPr>
          <p:cNvPr id="28" name="Rectangle 27">
            <a:extLst>
              <a:ext uri="{FF2B5EF4-FFF2-40B4-BE49-F238E27FC236}">
                <a16:creationId xmlns:a16="http://schemas.microsoft.com/office/drawing/2014/main" id="{4ABDA5D9-F959-4A96-B9A9-6A53AD0348AB}"/>
              </a:ext>
            </a:extLst>
          </p:cNvPr>
          <p:cNvSpPr/>
          <p:nvPr/>
        </p:nvSpPr>
        <p:spPr>
          <a:xfrm>
            <a:off x="3322939" y="4625927"/>
            <a:ext cx="2880000" cy="1566632"/>
          </a:xfrm>
          <a:prstGeom prst="rect">
            <a:avLst/>
          </a:prstGeom>
          <a:solidFill>
            <a:schemeClr val="bg2">
              <a:lumMod val="20000"/>
              <a:lumOff val="8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72000" rIns="91440" bIns="45720" rtlCol="0" anchor="t" anchorCtr="0"/>
          <a:lstStyle/>
          <a:p>
            <a:pPr marL="177800" indent="-177800" algn="just">
              <a:spcBef>
                <a:spcPts val="600"/>
              </a:spcBef>
              <a:buFont typeface="+mj-lt"/>
              <a:buAutoNum type="arabicPeriod" startAt="2"/>
            </a:pPr>
            <a:r>
              <a:rPr lang="fr-FR" sz="1000" b="1" spc="-5" dirty="0">
                <a:solidFill>
                  <a:schemeClr val="bg2"/>
                </a:solidFill>
                <a:cs typeface="Tahoma"/>
              </a:rPr>
              <a:t>« Je préfère d’abord compléter mon LEP avant d’ouvrir une Assurance Vie» </a:t>
            </a:r>
            <a:br>
              <a:rPr lang="fr-FR" sz="1000" b="1" spc="-5" dirty="0">
                <a:solidFill>
                  <a:srgbClr val="0070C0"/>
                </a:solidFill>
                <a:cs typeface="Tahoma"/>
              </a:rPr>
            </a:br>
            <a:endParaRPr lang="fr-FR" sz="1000" spc="-5" dirty="0">
              <a:solidFill>
                <a:schemeClr val="tx1">
                  <a:lumMod val="50000"/>
                </a:schemeClr>
              </a:solidFill>
              <a:cs typeface="Tahoma"/>
            </a:endParaRPr>
          </a:p>
          <a:p>
            <a:pPr marL="90488" indent="-90488" algn="just">
              <a:spcBef>
                <a:spcPts val="300"/>
              </a:spcBef>
              <a:buFont typeface="Arial" panose="020B0604020202020204" pitchFamily="34" charset="0"/>
              <a:buChar char="•"/>
            </a:pPr>
            <a:r>
              <a:rPr lang="fr-FR" sz="900" spc="-5" dirty="0">
                <a:solidFill>
                  <a:schemeClr val="tx1">
                    <a:lumMod val="75000"/>
                    <a:lumOff val="25000"/>
                  </a:schemeClr>
                </a:solidFill>
                <a:cs typeface="Tahoma"/>
              </a:rPr>
              <a:t>Nous pouvons en effet compléter votre LEP pour constituer une épargne de précaution.</a:t>
            </a:r>
            <a:br>
              <a:rPr lang="fr-FR" sz="900" spc="-5" dirty="0">
                <a:solidFill>
                  <a:schemeClr val="tx1">
                    <a:lumMod val="75000"/>
                    <a:lumOff val="25000"/>
                  </a:schemeClr>
                </a:solidFill>
                <a:cs typeface="Tahoma"/>
              </a:rPr>
            </a:br>
            <a:r>
              <a:rPr lang="fr-FR" sz="900" spc="-5" dirty="0">
                <a:solidFill>
                  <a:schemeClr val="tx1">
                    <a:lumMod val="75000"/>
                    <a:lumOff val="25000"/>
                  </a:schemeClr>
                </a:solidFill>
                <a:cs typeface="Tahoma"/>
              </a:rPr>
              <a:t>Je vous conseille aussi d’ouvrir dès maintenant un contrat d’assurance vie (min. 100€), pour prendre date, avec des versements réguliers (min. 30€ / mois), pour préparer vos projets à plus long terme.</a:t>
            </a:r>
          </a:p>
        </p:txBody>
      </p:sp>
      <p:sp>
        <p:nvSpPr>
          <p:cNvPr id="29" name="Rectangle 28">
            <a:extLst>
              <a:ext uri="{FF2B5EF4-FFF2-40B4-BE49-F238E27FC236}">
                <a16:creationId xmlns:a16="http://schemas.microsoft.com/office/drawing/2014/main" id="{B515300A-6AAA-40BC-91F6-6EA7B3C09534}"/>
              </a:ext>
            </a:extLst>
          </p:cNvPr>
          <p:cNvSpPr/>
          <p:nvPr/>
        </p:nvSpPr>
        <p:spPr>
          <a:xfrm>
            <a:off x="6329384" y="4625926"/>
            <a:ext cx="2880000" cy="1566631"/>
          </a:xfrm>
          <a:prstGeom prst="rect">
            <a:avLst/>
          </a:prstGeom>
          <a:solidFill>
            <a:schemeClr val="bg2">
              <a:lumMod val="20000"/>
              <a:lumOff val="8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72000" rIns="91440" bIns="45720" rtlCol="0" anchor="t" anchorCtr="0"/>
          <a:lstStyle/>
          <a:p>
            <a:pPr marL="177800" indent="-177800" algn="just">
              <a:spcBef>
                <a:spcPts val="300"/>
              </a:spcBef>
              <a:buFont typeface="+mj-lt"/>
              <a:buAutoNum type="arabicPeriod" startAt="3"/>
            </a:pPr>
            <a:r>
              <a:rPr lang="fr-FR" sz="1000" b="1" spc="-5" dirty="0">
                <a:solidFill>
                  <a:schemeClr val="bg2"/>
                </a:solidFill>
                <a:cs typeface="Tahoma"/>
              </a:rPr>
              <a:t>« Les fonds sont bloqués sur l’Assurance Vie »</a:t>
            </a:r>
          </a:p>
          <a:p>
            <a:pPr marL="177800" indent="-177800" algn="just">
              <a:spcBef>
                <a:spcPts val="300"/>
              </a:spcBef>
              <a:buFont typeface="+mj-lt"/>
              <a:buAutoNum type="arabicPeriod" startAt="3"/>
            </a:pPr>
            <a:endParaRPr lang="fr-FR" sz="800" spc="-5" dirty="0">
              <a:solidFill>
                <a:schemeClr val="tx1">
                  <a:lumMod val="75000"/>
                  <a:lumOff val="25000"/>
                </a:schemeClr>
              </a:solidFill>
              <a:cs typeface="Tahoma"/>
            </a:endParaRPr>
          </a:p>
          <a:p>
            <a:pPr marL="90488" indent="-90488" algn="just">
              <a:spcBef>
                <a:spcPts val="300"/>
              </a:spcBef>
              <a:buFont typeface="Wingdings" panose="05000000000000000000" pitchFamily="2" charset="2"/>
              <a:buChar char="§"/>
            </a:pPr>
            <a:r>
              <a:rPr lang="fr-FR" sz="900" spc="-5" dirty="0">
                <a:solidFill>
                  <a:schemeClr val="tx1">
                    <a:lumMod val="75000"/>
                    <a:lumOff val="25000"/>
                  </a:schemeClr>
                </a:solidFill>
                <a:cs typeface="Tahoma"/>
              </a:rPr>
              <a:t>Je vous rassure, à tout moment, vous pouvez disposer de votre épargne. </a:t>
            </a:r>
          </a:p>
          <a:p>
            <a:pPr marL="171450" indent="-171450">
              <a:spcBef>
                <a:spcPts val="300"/>
              </a:spcBef>
              <a:buFontTx/>
              <a:buChar char="-"/>
            </a:pPr>
            <a:endParaRPr lang="fr-FR" sz="1000" spc="-5" dirty="0">
              <a:solidFill>
                <a:schemeClr val="tx1">
                  <a:lumMod val="50000"/>
                </a:schemeClr>
              </a:solidFill>
              <a:cs typeface="Tahoma"/>
            </a:endParaRPr>
          </a:p>
        </p:txBody>
      </p:sp>
      <p:pic>
        <p:nvPicPr>
          <p:cNvPr id="30" name="Picture 2">
            <a:extLst>
              <a:ext uri="{FF2B5EF4-FFF2-40B4-BE49-F238E27FC236}">
                <a16:creationId xmlns:a16="http://schemas.microsoft.com/office/drawing/2014/main" id="{610D570B-ACC2-4FD8-9B98-DD46D98C70A5}"/>
              </a:ext>
            </a:extLst>
          </p:cNvPr>
          <p:cNvPicPr>
            <a:picLocks noChangeAspect="1" noChangeArrowheads="1"/>
          </p:cNvPicPr>
          <p:nvPr/>
        </p:nvPicPr>
        <p:blipFill>
          <a:blip r:embed="rId7">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44337" y="1605293"/>
            <a:ext cx="402346" cy="402346"/>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13">
            <a:extLst>
              <a:ext uri="{FF2B5EF4-FFF2-40B4-BE49-F238E27FC236}">
                <a16:creationId xmlns:a16="http://schemas.microsoft.com/office/drawing/2014/main" id="{F2214AD3-079A-499D-854F-40D692280854}"/>
              </a:ext>
            </a:extLst>
          </p:cNvPr>
          <p:cNvPicPr>
            <a:picLocks noChangeAspect="1" noChangeArrowheads="1"/>
          </p:cNvPicPr>
          <p:nvPr/>
        </p:nvPicPr>
        <p:blipFill>
          <a:blip r:embed="rId8">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286461" y="1636061"/>
            <a:ext cx="307777" cy="331352"/>
          </a:xfrm>
          <a:prstGeom prst="rect">
            <a:avLst/>
          </a:prstGeom>
          <a:noFill/>
          <a:extLst>
            <a:ext uri="{909E8E84-426E-40DD-AFC4-6F175D3DCCD1}">
              <a14:hiddenFill xmlns:a14="http://schemas.microsoft.com/office/drawing/2010/main">
                <a:solidFill>
                  <a:srgbClr val="FFFFFF"/>
                </a:solidFill>
              </a14:hiddenFill>
            </a:ext>
          </a:extLst>
        </p:spPr>
      </p:pic>
      <p:sp>
        <p:nvSpPr>
          <p:cNvPr id="32" name="ZoneTexte 31">
            <a:extLst>
              <a:ext uri="{FF2B5EF4-FFF2-40B4-BE49-F238E27FC236}">
                <a16:creationId xmlns:a16="http://schemas.microsoft.com/office/drawing/2014/main" id="{5AE5DEA0-69E9-4A57-B108-5D579989EA32}"/>
              </a:ext>
            </a:extLst>
          </p:cNvPr>
          <p:cNvSpPr txBox="1"/>
          <p:nvPr/>
        </p:nvSpPr>
        <p:spPr>
          <a:xfrm>
            <a:off x="7702551" y="1675490"/>
            <a:ext cx="3080596" cy="246221"/>
          </a:xfrm>
          <a:prstGeom prst="rect">
            <a:avLst/>
          </a:prstGeom>
          <a:noFill/>
        </p:spPr>
        <p:txBody>
          <a:bodyPr wrap="square" rtlCol="0">
            <a:spAutoFit/>
          </a:bodyPr>
          <a:lstStyle>
            <a:defPPr marR="0" lvl="0" algn="l" rtl="0">
              <a:lnSpc>
                <a:spcPct val="100000"/>
              </a:lnSpc>
              <a:spcBef>
                <a:spcPts val="0"/>
              </a:spcBef>
              <a:spcAft>
                <a:spcPts val="0"/>
              </a:spcAft>
            </a:defPPr>
            <a:lvl1pPr>
              <a:defRPr sz="900" b="1">
                <a:solidFill>
                  <a:schemeClr val="bg1">
                    <a:lumMod val="50000"/>
                  </a:schemeClr>
                </a:solidFill>
              </a:defRPr>
            </a:lvl1pPr>
          </a:lstStyle>
          <a:p>
            <a:pPr algn="ctr"/>
            <a:r>
              <a:rPr lang="fr-FR" sz="1000" cap="small" dirty="0">
                <a:solidFill>
                  <a:schemeClr val="bg2"/>
                </a:solidFill>
              </a:rPr>
              <a:t>Principaux arguments de Vente </a:t>
            </a:r>
          </a:p>
        </p:txBody>
      </p:sp>
      <p:sp>
        <p:nvSpPr>
          <p:cNvPr id="33" name="ZoneTexte 32">
            <a:extLst>
              <a:ext uri="{FF2B5EF4-FFF2-40B4-BE49-F238E27FC236}">
                <a16:creationId xmlns:a16="http://schemas.microsoft.com/office/drawing/2014/main" id="{E5A70D31-1BC4-4287-BCA0-7FD0158B0580}"/>
              </a:ext>
            </a:extLst>
          </p:cNvPr>
          <p:cNvSpPr txBox="1"/>
          <p:nvPr/>
        </p:nvSpPr>
        <p:spPr>
          <a:xfrm>
            <a:off x="829466" y="4350987"/>
            <a:ext cx="3047980" cy="246221"/>
          </a:xfrm>
          <a:prstGeom prst="rect">
            <a:avLst/>
          </a:prstGeom>
          <a:noFill/>
        </p:spPr>
        <p:txBody>
          <a:bodyPr wrap="square" rtlCol="0">
            <a:spAutoFit/>
          </a:bodyPr>
          <a:lstStyle>
            <a:defPPr marR="0" lvl="0" algn="l" rtl="0">
              <a:lnSpc>
                <a:spcPct val="100000"/>
              </a:lnSpc>
              <a:spcBef>
                <a:spcPts val="0"/>
              </a:spcBef>
              <a:spcAft>
                <a:spcPts val="0"/>
              </a:spcAft>
            </a:defPPr>
            <a:lvl1pPr>
              <a:defRPr sz="900" b="1">
                <a:solidFill>
                  <a:schemeClr val="bg1">
                    <a:lumMod val="50000"/>
                  </a:schemeClr>
                </a:solidFill>
              </a:defRPr>
            </a:lvl1pPr>
          </a:lstStyle>
          <a:p>
            <a:r>
              <a:rPr lang="fr-FR" sz="1000" cap="small" dirty="0">
                <a:solidFill>
                  <a:schemeClr val="bg2"/>
                </a:solidFill>
              </a:rPr>
              <a:t>Réponses aux objections</a:t>
            </a:r>
          </a:p>
        </p:txBody>
      </p:sp>
      <p:pic>
        <p:nvPicPr>
          <p:cNvPr id="34" name="Picture 10">
            <a:extLst>
              <a:ext uri="{FF2B5EF4-FFF2-40B4-BE49-F238E27FC236}">
                <a16:creationId xmlns:a16="http://schemas.microsoft.com/office/drawing/2014/main" id="{7BFA25C2-A246-4ABC-9279-198D325CF040}"/>
              </a:ext>
            </a:extLst>
          </p:cNvPr>
          <p:cNvPicPr>
            <a:picLocks noChangeAspect="1" noChangeArrowheads="1"/>
          </p:cNvPicPr>
          <p:nvPr/>
        </p:nvPicPr>
        <p:blipFill>
          <a:blip r:embed="rId9">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44337" y="4284613"/>
            <a:ext cx="307778" cy="307778"/>
          </a:xfrm>
          <a:prstGeom prst="rect">
            <a:avLst/>
          </a:prstGeom>
          <a:noFill/>
          <a:extLst>
            <a:ext uri="{909E8E84-426E-40DD-AFC4-6F175D3DCCD1}">
              <a14:hiddenFill xmlns:a14="http://schemas.microsoft.com/office/drawing/2010/main">
                <a:solidFill>
                  <a:srgbClr val="FFFFFF"/>
                </a:solidFill>
              </a14:hiddenFill>
            </a:ext>
          </a:extLst>
        </p:spPr>
      </p:pic>
      <p:pic>
        <p:nvPicPr>
          <p:cNvPr id="35" name="Image 1">
            <a:extLst>
              <a:ext uri="{FF2B5EF4-FFF2-40B4-BE49-F238E27FC236}">
                <a16:creationId xmlns:a16="http://schemas.microsoft.com/office/drawing/2014/main" id="{C106D286-9EB7-4569-A39C-BE2D266BB0F7}"/>
              </a:ext>
            </a:extLst>
          </p:cNvPr>
          <p:cNvPicPr>
            <a:picLocks noChangeAspect="1" noChangeArrowheads="1"/>
          </p:cNvPicPr>
          <p:nvPr/>
        </p:nvPicPr>
        <p:blipFill>
          <a:blip r:embed="rId10">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925227" y="1690797"/>
            <a:ext cx="318856" cy="29374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 name="Graphique 35" descr="Curseur avec un remplissage uni">
            <a:extLst>
              <a:ext uri="{FF2B5EF4-FFF2-40B4-BE49-F238E27FC236}">
                <a16:creationId xmlns:a16="http://schemas.microsoft.com/office/drawing/2014/main" id="{DE5B91F6-B3B6-4005-B17F-BF051892735E}"/>
              </a:ext>
            </a:extLst>
          </p:cNvPr>
          <p:cNvPicPr>
            <a:picLocks noChangeAspect="1"/>
          </p:cNvPicPr>
          <p:nvPr/>
        </p:nvPicPr>
        <p:blipFill>
          <a:blip r:embed="rId11">
            <a:duotone>
              <a:schemeClr val="bg2">
                <a:shade val="45000"/>
                <a:satMod val="135000"/>
              </a:schemeClr>
              <a:prstClr val="white"/>
            </a:duotone>
            <a:extLst>
              <a:ext uri="{96DAC541-7B7A-43D3-8B79-37D633B846F1}">
                <asvg:svgBlip xmlns:asvg="http://schemas.microsoft.com/office/drawing/2016/SVG/main" r:embed="rId12"/>
              </a:ext>
            </a:extLst>
          </a:blip>
          <a:stretch>
            <a:fillRect/>
          </a:stretch>
        </p:blipFill>
        <p:spPr>
          <a:xfrm>
            <a:off x="9889351" y="3344731"/>
            <a:ext cx="253239" cy="272637"/>
          </a:xfrm>
          <a:prstGeom prst="rect">
            <a:avLst/>
          </a:prstGeom>
        </p:spPr>
      </p:pic>
      <p:pic>
        <p:nvPicPr>
          <p:cNvPr id="37" name="Graphique 36" descr="Case cochée avec un remplissage uni">
            <a:extLst>
              <a:ext uri="{FF2B5EF4-FFF2-40B4-BE49-F238E27FC236}">
                <a16:creationId xmlns:a16="http://schemas.microsoft.com/office/drawing/2014/main" id="{5AC3FEDD-60EF-4203-829A-832AE41715F1}"/>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9335829" y="4152078"/>
            <a:ext cx="457215" cy="457215"/>
          </a:xfrm>
          <a:prstGeom prst="rect">
            <a:avLst/>
          </a:prstGeom>
        </p:spPr>
      </p:pic>
      <p:pic>
        <p:nvPicPr>
          <p:cNvPr id="38" name="Graphique 37" descr="Curseur avec un remplissage uni">
            <a:extLst>
              <a:ext uri="{FF2B5EF4-FFF2-40B4-BE49-F238E27FC236}">
                <a16:creationId xmlns:a16="http://schemas.microsoft.com/office/drawing/2014/main" id="{063FE21F-1A83-43D5-A2ED-B02F21878120}"/>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11774666" y="5410206"/>
            <a:ext cx="253239" cy="253239"/>
          </a:xfrm>
          <a:prstGeom prst="rect">
            <a:avLst/>
          </a:prstGeom>
        </p:spPr>
      </p:pic>
      <p:sp>
        <p:nvSpPr>
          <p:cNvPr id="39" name="Rectangle 38">
            <a:extLst>
              <a:ext uri="{FF2B5EF4-FFF2-40B4-BE49-F238E27FC236}">
                <a16:creationId xmlns:a16="http://schemas.microsoft.com/office/drawing/2014/main" id="{4974BE64-B5CE-45E6-AAFF-66AE2B174E0E}"/>
              </a:ext>
            </a:extLst>
          </p:cNvPr>
          <p:cNvSpPr/>
          <p:nvPr/>
        </p:nvSpPr>
        <p:spPr>
          <a:xfrm>
            <a:off x="0" y="6445250"/>
            <a:ext cx="749300" cy="4127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 name="Espace réservé du texte 12">
            <a:extLst>
              <a:ext uri="{FF2B5EF4-FFF2-40B4-BE49-F238E27FC236}">
                <a16:creationId xmlns:a16="http://schemas.microsoft.com/office/drawing/2014/main" id="{E93B4B8C-14A5-46AA-A58C-67F657566546}"/>
              </a:ext>
            </a:extLst>
          </p:cNvPr>
          <p:cNvSpPr txBox="1">
            <a:spLocks/>
          </p:cNvSpPr>
          <p:nvPr/>
        </p:nvSpPr>
        <p:spPr>
          <a:xfrm>
            <a:off x="479546" y="669314"/>
            <a:ext cx="216000" cy="216000"/>
          </a:xfrm>
          <a:prstGeom prst="rect">
            <a:avLst/>
          </a:prstGeom>
          <a:solidFill>
            <a:srgbClr val="C00000"/>
          </a:solidFill>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sz="1000" b="1" dirty="0">
                <a:solidFill>
                  <a:schemeClr val="bg1"/>
                </a:solidFill>
              </a:rPr>
              <a:t>4</a:t>
            </a:r>
          </a:p>
        </p:txBody>
      </p:sp>
      <p:pic>
        <p:nvPicPr>
          <p:cNvPr id="1026" name="Picture 2" descr="Circle buttons with cheese texture and icons">
            <a:hlinkClick r:id="rId3" action="ppaction://hlinksldjump"/>
            <a:extLst>
              <a:ext uri="{FF2B5EF4-FFF2-40B4-BE49-F238E27FC236}">
                <a16:creationId xmlns:a16="http://schemas.microsoft.com/office/drawing/2014/main" id="{63D6504F-D331-493B-8B4A-A6C276945685}"/>
              </a:ext>
            </a:extLst>
          </p:cNvPr>
          <p:cNvPicPr>
            <a:picLocks noChangeAspect="1" noChangeArrowheads="1"/>
          </p:cNvPicPr>
          <p:nvPr/>
        </p:nvPicPr>
        <p:blipFill rotWithShape="1">
          <a:blip r:embed="rId17">
            <a:clrChange>
              <a:clrFrom>
                <a:srgbClr val="FCFFFD"/>
              </a:clrFrom>
              <a:clrTo>
                <a:srgbClr val="FCFFFD">
                  <a:alpha val="0"/>
                </a:srgbClr>
              </a:clrTo>
            </a:clrChange>
            <a:extLst>
              <a:ext uri="{28A0092B-C50C-407E-A947-70E740481C1C}">
                <a14:useLocalDpi xmlns:a14="http://schemas.microsoft.com/office/drawing/2010/main" val="0"/>
              </a:ext>
            </a:extLst>
          </a:blip>
          <a:srcRect l="19602" t="51119" r="73742" b="30565"/>
          <a:stretch/>
        </p:blipFill>
        <p:spPr bwMode="auto">
          <a:xfrm>
            <a:off x="344337" y="50055"/>
            <a:ext cx="386694" cy="399456"/>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hlinkClick r:id="rId3" action="ppaction://hlinksldjump"/>
            <a:extLst>
              <a:ext uri="{FF2B5EF4-FFF2-40B4-BE49-F238E27FC236}">
                <a16:creationId xmlns:a16="http://schemas.microsoft.com/office/drawing/2014/main" id="{F205E2F6-C707-4FA9-A2FE-DCDD50711E7C}"/>
              </a:ext>
            </a:extLst>
          </p:cNvPr>
          <p:cNvSpPr txBox="1"/>
          <p:nvPr/>
        </p:nvSpPr>
        <p:spPr>
          <a:xfrm>
            <a:off x="731032" y="115613"/>
            <a:ext cx="2342248" cy="261610"/>
          </a:xfrm>
          <a:prstGeom prst="rect">
            <a:avLst/>
          </a:prstGeom>
          <a:noFill/>
        </p:spPr>
        <p:txBody>
          <a:bodyPr wrap="square" rtlCol="0">
            <a:spAutoFit/>
          </a:bodyPr>
          <a:lstStyle/>
          <a:p>
            <a:r>
              <a:rPr lang="fr-FR" sz="1100" dirty="0">
                <a:solidFill>
                  <a:schemeClr val="tx1">
                    <a:lumMod val="75000"/>
                    <a:lumOff val="25000"/>
                  </a:schemeClr>
                </a:solidFill>
                <a:latin typeface="Aharoni" panose="02010803020104030203" pitchFamily="2" charset="-79"/>
                <a:cs typeface="Aharoni" panose="02010803020104030203" pitchFamily="2" charset="-79"/>
              </a:rPr>
              <a:t>Retour à la présentation des cas</a:t>
            </a:r>
          </a:p>
        </p:txBody>
      </p:sp>
    </p:spTree>
    <p:extLst>
      <p:ext uri="{BB962C8B-B14F-4D97-AF65-F5344CB8AC3E}">
        <p14:creationId xmlns:p14="http://schemas.microsoft.com/office/powerpoint/2010/main" val="11826146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p:txBody>
          <a:bodyPr>
            <a:noAutofit/>
          </a:bodyPr>
          <a:lstStyle/>
          <a:p>
            <a:r>
              <a:rPr lang="fr-FR" sz="1800" dirty="0"/>
              <a:t>Comment accompagner au mieux nos clients dans un contexte qui évolue ?</a:t>
            </a:r>
          </a:p>
          <a:p>
            <a:r>
              <a:rPr lang="fr-FR" sz="1800" dirty="0">
                <a:solidFill>
                  <a:schemeClr val="accent2">
                    <a:lumMod val="50000"/>
                  </a:schemeClr>
                </a:solidFill>
              </a:rPr>
              <a:t>« Nous souhaitons mettre de côté pour nous, et anticiper les dépenses </a:t>
            </a:r>
          </a:p>
          <a:p>
            <a:r>
              <a:rPr lang="fr-FR" sz="1800" dirty="0">
                <a:solidFill>
                  <a:schemeClr val="accent2">
                    <a:lumMod val="50000"/>
                  </a:schemeClr>
                </a:solidFill>
              </a:rPr>
              <a:t>futures pour notre fils »</a:t>
            </a:r>
          </a:p>
        </p:txBody>
      </p:sp>
      <p:sp>
        <p:nvSpPr>
          <p:cNvPr id="14" name="Espace réservé du texte 13"/>
          <p:cNvSpPr>
            <a:spLocks noGrp="1"/>
          </p:cNvSpPr>
          <p:nvPr>
            <p:ph type="body" sz="quarter" idx="14"/>
          </p:nvPr>
        </p:nvSpPr>
        <p:spPr/>
        <p:txBody>
          <a:bodyPr/>
          <a:lstStyle/>
          <a:p>
            <a:r>
              <a:rPr lang="fr-FR" dirty="0">
                <a:latin typeface="Arial" panose="020B0604020202020204" pitchFamily="34" charset="0"/>
                <a:cs typeface="Arial" panose="020B0604020202020204" pitchFamily="34" charset="0"/>
              </a:rPr>
              <a:t>Accroches et exemples de situations clients</a:t>
            </a:r>
          </a:p>
        </p:txBody>
      </p:sp>
      <p:sp>
        <p:nvSpPr>
          <p:cNvPr id="18" name="Rectangle 17">
            <a:extLst>
              <a:ext uri="{FF2B5EF4-FFF2-40B4-BE49-F238E27FC236}">
                <a16:creationId xmlns:a16="http://schemas.microsoft.com/office/drawing/2014/main" id="{C5A06B1B-D90B-47D2-8C2F-9A7C0CB95EFC}"/>
              </a:ext>
            </a:extLst>
          </p:cNvPr>
          <p:cNvSpPr/>
          <p:nvPr/>
        </p:nvSpPr>
        <p:spPr>
          <a:xfrm>
            <a:off x="316494" y="2012750"/>
            <a:ext cx="3843987" cy="2164388"/>
          </a:xfrm>
          <a:prstGeom prst="rect">
            <a:avLst/>
          </a:prstGeom>
          <a:solidFill>
            <a:schemeClr val="tx2">
              <a:lumMod val="20000"/>
              <a:lumOff val="8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fr-FR" sz="1000" b="1" i="1" dirty="0">
                <a:solidFill>
                  <a:schemeClr val="accent2">
                    <a:lumMod val="50000"/>
                  </a:schemeClr>
                </a:solidFill>
              </a:rPr>
              <a:t>Avant l’entretien : Utiliser l’APE</a:t>
            </a:r>
          </a:p>
          <a:p>
            <a:pPr marL="92075" indent="-92075">
              <a:spcAft>
                <a:spcPts val="400"/>
              </a:spcAft>
              <a:buFont typeface="Arial" panose="020B0604020202020204" pitchFamily="34" charset="0"/>
              <a:buChar char="•"/>
            </a:pPr>
            <a:r>
              <a:rPr lang="fr-FR" sz="900" dirty="0">
                <a:solidFill>
                  <a:schemeClr val="tx1">
                    <a:lumMod val="75000"/>
                    <a:lumOff val="25000"/>
                  </a:schemeClr>
                </a:solidFill>
              </a:rPr>
              <a:t>Analysez les revenus et les charges du client : Déterminez la capacité d’épargne régulière du client, elle permet la mise en place de versements programmés.</a:t>
            </a:r>
          </a:p>
          <a:p>
            <a:pPr marL="92075" indent="-92075">
              <a:spcAft>
                <a:spcPts val="400"/>
              </a:spcAft>
              <a:buFont typeface="Arial" panose="020B0604020202020204" pitchFamily="34" charset="0"/>
              <a:buChar char="•"/>
            </a:pPr>
            <a:r>
              <a:rPr lang="fr-FR" sz="900" dirty="0">
                <a:solidFill>
                  <a:schemeClr val="tx1">
                    <a:lumMod val="75000"/>
                    <a:lumOff val="25000"/>
                  </a:schemeClr>
                </a:solidFill>
              </a:rPr>
              <a:t>Analysez la synthèse </a:t>
            </a:r>
            <a:r>
              <a:rPr lang="fr-FR" sz="900" dirty="0" err="1">
                <a:solidFill>
                  <a:schemeClr val="tx1">
                    <a:lumMod val="75000"/>
                    <a:lumOff val="25000"/>
                  </a:schemeClr>
                </a:solidFill>
              </a:rPr>
              <a:t>MySys</a:t>
            </a:r>
            <a:r>
              <a:rPr lang="fr-FR" sz="900" dirty="0">
                <a:solidFill>
                  <a:schemeClr val="tx1">
                    <a:lumMod val="75000"/>
                    <a:lumOff val="25000"/>
                  </a:schemeClr>
                </a:solidFill>
              </a:rPr>
              <a:t> : Déterminez l’épargne de précaution adaptée : il est conseillé de conserver 3 mois de revenus minimum sur de l’épargne liquide.</a:t>
            </a:r>
          </a:p>
          <a:p>
            <a:r>
              <a:rPr lang="fr-FR" sz="1000" b="1" i="1" dirty="0">
                <a:solidFill>
                  <a:schemeClr val="accent2">
                    <a:lumMod val="50000"/>
                  </a:schemeClr>
                </a:solidFill>
              </a:rPr>
              <a:t>Pendant l’entretien </a:t>
            </a:r>
          </a:p>
          <a:p>
            <a:pPr marL="92075" indent="-92075">
              <a:spcAft>
                <a:spcPts val="400"/>
              </a:spcAft>
              <a:buFont typeface="Arial" panose="020B0604020202020204" pitchFamily="34" charset="0"/>
              <a:buChar char="•"/>
            </a:pPr>
            <a:r>
              <a:rPr lang="fr-FR" sz="900" dirty="0">
                <a:solidFill>
                  <a:schemeClr val="tx1">
                    <a:lumMod val="75000"/>
                    <a:lumOff val="25000"/>
                  </a:schemeClr>
                </a:solidFill>
              </a:rPr>
              <a:t>Actualisez les données clients.</a:t>
            </a:r>
          </a:p>
          <a:p>
            <a:pPr marL="92075" indent="-92075">
              <a:spcAft>
                <a:spcPts val="400"/>
              </a:spcAft>
              <a:buFont typeface="Arial" panose="020B0604020202020204" pitchFamily="34" charset="0"/>
              <a:buChar char="•"/>
            </a:pPr>
            <a:r>
              <a:rPr lang="fr-FR" sz="900" dirty="0">
                <a:solidFill>
                  <a:schemeClr val="tx1">
                    <a:lumMod val="75000"/>
                    <a:lumOff val="25000"/>
                  </a:schemeClr>
                </a:solidFill>
              </a:rPr>
              <a:t>Complétez, si nécessaire, le QCF-QR.</a:t>
            </a:r>
          </a:p>
          <a:p>
            <a:pPr marL="92075" indent="-92075">
              <a:spcAft>
                <a:spcPts val="400"/>
              </a:spcAft>
              <a:buFont typeface="Arial" panose="020B0604020202020204" pitchFamily="34" charset="0"/>
              <a:buChar char="•"/>
            </a:pPr>
            <a:r>
              <a:rPr lang="fr-FR" sz="900" dirty="0">
                <a:solidFill>
                  <a:schemeClr val="tx1">
                    <a:lumMod val="75000"/>
                    <a:lumOff val="25000"/>
                  </a:schemeClr>
                </a:solidFill>
              </a:rPr>
              <a:t>Identifiez si existence d’une épargne externe (Avoirs à la concurrence, PEE).</a:t>
            </a:r>
          </a:p>
          <a:p>
            <a:pPr marL="92075" indent="-92075">
              <a:spcAft>
                <a:spcPts val="400"/>
              </a:spcAft>
              <a:buFont typeface="Arial" panose="020B0604020202020204" pitchFamily="34" charset="0"/>
              <a:buChar char="•"/>
            </a:pPr>
            <a:r>
              <a:rPr lang="fr-FR" sz="900" dirty="0">
                <a:solidFill>
                  <a:schemeClr val="tx1">
                    <a:lumMod val="75000"/>
                    <a:lumOff val="25000"/>
                  </a:schemeClr>
                </a:solidFill>
              </a:rPr>
              <a:t>Identifiez les projets du client (nature, quel délai, etc.).</a:t>
            </a:r>
          </a:p>
        </p:txBody>
      </p:sp>
      <p:sp>
        <p:nvSpPr>
          <p:cNvPr id="19" name="ZoneTexte 18">
            <a:extLst>
              <a:ext uri="{FF2B5EF4-FFF2-40B4-BE49-F238E27FC236}">
                <a16:creationId xmlns:a16="http://schemas.microsoft.com/office/drawing/2014/main" id="{9CF5E8F6-9ECC-4F35-B331-6B534C4B2F30}"/>
              </a:ext>
            </a:extLst>
          </p:cNvPr>
          <p:cNvSpPr txBox="1"/>
          <p:nvPr/>
        </p:nvSpPr>
        <p:spPr>
          <a:xfrm>
            <a:off x="733645" y="1675490"/>
            <a:ext cx="3426835" cy="246221"/>
          </a:xfrm>
          <a:prstGeom prst="rect">
            <a:avLst/>
          </a:prstGeom>
          <a:noFill/>
        </p:spPr>
        <p:txBody>
          <a:bodyPr wrap="square" rtlCol="0">
            <a:spAutoFit/>
          </a:bodyPr>
          <a:lstStyle>
            <a:defPPr marR="0" lvl="0" algn="l" rtl="0">
              <a:lnSpc>
                <a:spcPct val="100000"/>
              </a:lnSpc>
              <a:spcBef>
                <a:spcPts val="0"/>
              </a:spcBef>
              <a:spcAft>
                <a:spcPts val="0"/>
              </a:spcAft>
            </a:defPPr>
            <a:lvl1pPr>
              <a:defRPr sz="900" b="1">
                <a:solidFill>
                  <a:schemeClr val="bg1">
                    <a:lumMod val="50000"/>
                  </a:schemeClr>
                </a:solidFill>
              </a:defRPr>
            </a:lvl1pPr>
          </a:lstStyle>
          <a:p>
            <a:r>
              <a:rPr lang="fr-FR" sz="1000" cap="small" dirty="0">
                <a:solidFill>
                  <a:schemeClr val="accent2">
                    <a:lumMod val="50000"/>
                  </a:schemeClr>
                </a:solidFill>
              </a:rPr>
              <a:t>Découverte client</a:t>
            </a:r>
            <a:endParaRPr lang="fr-FR" sz="1000" b="0" i="1" dirty="0">
              <a:solidFill>
                <a:schemeClr val="accent2">
                  <a:lumMod val="50000"/>
                </a:schemeClr>
              </a:solidFill>
            </a:endParaRPr>
          </a:p>
        </p:txBody>
      </p:sp>
      <p:sp>
        <p:nvSpPr>
          <p:cNvPr id="20" name="Rectangle 19">
            <a:extLst>
              <a:ext uri="{FF2B5EF4-FFF2-40B4-BE49-F238E27FC236}">
                <a16:creationId xmlns:a16="http://schemas.microsoft.com/office/drawing/2014/main" id="{1A2F37D8-5956-4C5A-BDB0-2BE95D29EC8E}"/>
              </a:ext>
            </a:extLst>
          </p:cNvPr>
          <p:cNvSpPr/>
          <p:nvPr/>
        </p:nvSpPr>
        <p:spPr>
          <a:xfrm>
            <a:off x="9335829" y="4625927"/>
            <a:ext cx="2688344" cy="1566630"/>
          </a:xfrm>
          <a:prstGeom prst="rect">
            <a:avLst/>
          </a:prstGeom>
          <a:solidFill>
            <a:schemeClr val="tx2">
              <a:lumMod val="5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171450" indent="-171450">
              <a:spcBef>
                <a:spcPts val="300"/>
              </a:spcBef>
              <a:spcAft>
                <a:spcPts val="300"/>
              </a:spcAft>
              <a:buFont typeface="Wingdings" panose="05000000000000000000" pitchFamily="2" charset="2"/>
              <a:buChar char="§"/>
              <a:defRPr/>
            </a:pPr>
            <a:r>
              <a:rPr lang="fr-FR" sz="900" dirty="0">
                <a:solidFill>
                  <a:schemeClr val="tx2">
                    <a:lumMod val="20000"/>
                    <a:lumOff val="80000"/>
                  </a:schemeClr>
                </a:solidFill>
              </a:rPr>
              <a:t>Avec Millevie Initiale 2, les parents peuvent définir l’âge de disponibilité des fonds pour leur enfant (entre 18 et 25 ans).</a:t>
            </a:r>
          </a:p>
          <a:p>
            <a:pPr marL="171450" indent="-171450">
              <a:spcBef>
                <a:spcPts val="300"/>
              </a:spcBef>
              <a:spcAft>
                <a:spcPts val="300"/>
              </a:spcAft>
              <a:buFont typeface="Wingdings" panose="05000000000000000000" pitchFamily="2" charset="2"/>
              <a:buChar char="§"/>
              <a:defRPr/>
            </a:pPr>
            <a:r>
              <a:rPr lang="fr-FR" sz="900" dirty="0">
                <a:solidFill>
                  <a:schemeClr val="tx2">
                    <a:lumMod val="20000"/>
                    <a:lumOff val="80000"/>
                  </a:schemeClr>
                </a:solidFill>
              </a:rPr>
              <a:t>Mettre en avant la souplesse de l’assurance vie grâce à l’abonnement (dès 30 € si versement initial de 100€) qui permet de se constituer un capital à son rythme.</a:t>
            </a:r>
          </a:p>
          <a:p>
            <a:pPr marL="171450" indent="-171450">
              <a:spcBef>
                <a:spcPts val="300"/>
              </a:spcBef>
              <a:spcAft>
                <a:spcPts val="300"/>
              </a:spcAft>
              <a:buFont typeface="Wingdings" panose="05000000000000000000" pitchFamily="2" charset="2"/>
              <a:buChar char="§"/>
              <a:defRPr/>
            </a:pPr>
            <a:r>
              <a:rPr lang="fr-FR" sz="900" dirty="0">
                <a:solidFill>
                  <a:schemeClr val="tx2">
                    <a:lumMod val="20000"/>
                    <a:lumOff val="80000"/>
                  </a:schemeClr>
                </a:solidFill>
              </a:rPr>
              <a:t>Faire un point épargne pour les parents.</a:t>
            </a:r>
          </a:p>
        </p:txBody>
      </p:sp>
      <p:sp>
        <p:nvSpPr>
          <p:cNvPr id="21" name="ZoneTexte 20">
            <a:extLst>
              <a:ext uri="{FF2B5EF4-FFF2-40B4-BE49-F238E27FC236}">
                <a16:creationId xmlns:a16="http://schemas.microsoft.com/office/drawing/2014/main" id="{5AF4AE06-6C2E-49FE-BFB5-AD41C97DD088}"/>
              </a:ext>
            </a:extLst>
          </p:cNvPr>
          <p:cNvSpPr txBox="1"/>
          <p:nvPr/>
        </p:nvSpPr>
        <p:spPr>
          <a:xfrm>
            <a:off x="9793044" y="4350987"/>
            <a:ext cx="2082462" cy="246221"/>
          </a:xfrm>
          <a:prstGeom prst="rect">
            <a:avLst/>
          </a:prstGeom>
          <a:noFill/>
        </p:spPr>
        <p:txBody>
          <a:bodyPr wrap="square" rtlCol="0">
            <a:spAutoFit/>
          </a:bodyPr>
          <a:lstStyle>
            <a:defPPr marR="0" lvl="0" algn="l" rtl="0">
              <a:lnSpc>
                <a:spcPct val="100000"/>
              </a:lnSpc>
              <a:spcBef>
                <a:spcPts val="0"/>
              </a:spcBef>
              <a:spcAft>
                <a:spcPts val="0"/>
              </a:spcAft>
            </a:defPPr>
            <a:lvl1pPr>
              <a:defRPr sz="900" b="1">
                <a:solidFill>
                  <a:schemeClr val="bg1">
                    <a:lumMod val="50000"/>
                  </a:schemeClr>
                </a:solidFill>
              </a:defRPr>
            </a:lvl1pPr>
          </a:lstStyle>
          <a:p>
            <a:r>
              <a:rPr lang="fr-FR" sz="1000" cap="small" dirty="0">
                <a:solidFill>
                  <a:schemeClr val="tx1">
                    <a:lumMod val="75000"/>
                    <a:lumOff val="25000"/>
                  </a:schemeClr>
                </a:solidFill>
              </a:rPr>
              <a:t>Points clés à retenir</a:t>
            </a:r>
          </a:p>
        </p:txBody>
      </p:sp>
      <p:sp>
        <p:nvSpPr>
          <p:cNvPr id="22" name="ZoneTexte 21">
            <a:extLst>
              <a:ext uri="{FF2B5EF4-FFF2-40B4-BE49-F238E27FC236}">
                <a16:creationId xmlns:a16="http://schemas.microsoft.com/office/drawing/2014/main" id="{CEE85070-21D4-493A-80F5-046F935AA111}"/>
              </a:ext>
            </a:extLst>
          </p:cNvPr>
          <p:cNvSpPr txBox="1"/>
          <p:nvPr/>
        </p:nvSpPr>
        <p:spPr>
          <a:xfrm>
            <a:off x="4720219" y="1675490"/>
            <a:ext cx="1670689" cy="246221"/>
          </a:xfrm>
          <a:prstGeom prst="rect">
            <a:avLst/>
          </a:prstGeom>
          <a:noFill/>
        </p:spPr>
        <p:txBody>
          <a:bodyPr wrap="square" rtlCol="0">
            <a:spAutoFit/>
          </a:bodyPr>
          <a:lstStyle>
            <a:defPPr marR="0" lvl="0" algn="l" rtl="0">
              <a:lnSpc>
                <a:spcPct val="100000"/>
              </a:lnSpc>
              <a:spcBef>
                <a:spcPts val="0"/>
              </a:spcBef>
              <a:spcAft>
                <a:spcPts val="0"/>
              </a:spcAft>
            </a:defPPr>
            <a:lvl1pPr>
              <a:defRPr sz="900" b="1">
                <a:solidFill>
                  <a:schemeClr val="bg1">
                    <a:lumMod val="50000"/>
                  </a:schemeClr>
                </a:solidFill>
              </a:defRPr>
            </a:lvl1pPr>
          </a:lstStyle>
          <a:p>
            <a:pPr algn="ctr"/>
            <a:r>
              <a:rPr lang="fr-FR" sz="1000" cap="small" dirty="0">
                <a:solidFill>
                  <a:schemeClr val="accent2">
                    <a:lumMod val="50000"/>
                  </a:schemeClr>
                </a:solidFill>
              </a:rPr>
              <a:t>Solutions clés </a:t>
            </a:r>
          </a:p>
        </p:txBody>
      </p:sp>
      <p:grpSp>
        <p:nvGrpSpPr>
          <p:cNvPr id="23" name="Groupe 22">
            <a:extLst>
              <a:ext uri="{FF2B5EF4-FFF2-40B4-BE49-F238E27FC236}">
                <a16:creationId xmlns:a16="http://schemas.microsoft.com/office/drawing/2014/main" id="{4430410A-F5A0-40D6-B88F-8AFE837E33E8}"/>
              </a:ext>
            </a:extLst>
          </p:cNvPr>
          <p:cNvGrpSpPr/>
          <p:nvPr/>
        </p:nvGrpSpPr>
        <p:grpSpPr>
          <a:xfrm>
            <a:off x="4259830" y="2012749"/>
            <a:ext cx="2591469" cy="2164389"/>
            <a:chOff x="9493275" y="1703578"/>
            <a:chExt cx="2591469" cy="2133144"/>
          </a:xfrm>
        </p:grpSpPr>
        <p:sp>
          <p:nvSpPr>
            <p:cNvPr id="24" name="Rectangle 23">
              <a:extLst>
                <a:ext uri="{FF2B5EF4-FFF2-40B4-BE49-F238E27FC236}">
                  <a16:creationId xmlns:a16="http://schemas.microsoft.com/office/drawing/2014/main" id="{0379D044-9F5F-4B98-8CE3-AED99D5907C3}"/>
                </a:ext>
              </a:extLst>
            </p:cNvPr>
            <p:cNvSpPr/>
            <p:nvPr/>
          </p:nvSpPr>
          <p:spPr>
            <a:xfrm>
              <a:off x="9493275" y="1703578"/>
              <a:ext cx="2591469" cy="2133144"/>
            </a:xfrm>
            <a:prstGeom prst="rect">
              <a:avLst/>
            </a:prstGeom>
            <a:solidFill>
              <a:schemeClr val="tx2">
                <a:lumMod val="20000"/>
                <a:lumOff val="8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tIns="144000" rtlCol="0" anchor="t" anchorCtr="0"/>
            <a:lstStyle/>
            <a:p>
              <a:pPr marL="12700" marR="5080" lvl="0" indent="0" algn="l" defTabSz="914400" rtl="0" eaLnBrk="1" fontAlgn="auto" latinLnBrk="0" hangingPunct="1">
                <a:lnSpc>
                  <a:spcPct val="100000"/>
                </a:lnSpc>
                <a:spcBef>
                  <a:spcPts val="600"/>
                </a:spcBef>
                <a:spcAft>
                  <a:spcPts val="0"/>
                </a:spcAft>
                <a:buClrTx/>
                <a:buSzTx/>
                <a:buFontTx/>
                <a:buNone/>
                <a:tabLst/>
                <a:defRPr/>
              </a:pPr>
              <a:endParaRPr kumimoji="0" lang="fr-FR" sz="1000" b="1" i="1" u="none" strike="noStrike" kern="1200" cap="none" spc="-5" normalizeH="0" baseline="0" noProof="0">
                <a:ln>
                  <a:noFill/>
                </a:ln>
                <a:solidFill>
                  <a:srgbClr val="FFFFFF">
                    <a:lumMod val="50000"/>
                  </a:srgbClr>
                </a:solidFill>
                <a:effectLst/>
                <a:uLnTx/>
                <a:uFillTx/>
                <a:ea typeface="+mn-ea"/>
                <a:cs typeface="Tahoma"/>
              </a:endParaRPr>
            </a:p>
          </p:txBody>
        </p:sp>
        <p:sp>
          <p:nvSpPr>
            <p:cNvPr id="25" name="Rectangle : coins arrondis 24">
              <a:extLst>
                <a:ext uri="{FF2B5EF4-FFF2-40B4-BE49-F238E27FC236}">
                  <a16:creationId xmlns:a16="http://schemas.microsoft.com/office/drawing/2014/main" id="{21D13AD5-26F1-46FD-9909-075B1E71019F}"/>
                </a:ext>
              </a:extLst>
            </p:cNvPr>
            <p:cNvSpPr/>
            <p:nvPr/>
          </p:nvSpPr>
          <p:spPr>
            <a:xfrm>
              <a:off x="9617849" y="1793463"/>
              <a:ext cx="2342321" cy="1944949"/>
            </a:xfrm>
            <a:prstGeom prst="roundRect">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45720" rIns="36000" bIns="45720" rtlCol="0" anchor="ctr"/>
            <a:lstStyle/>
            <a:p>
              <a:r>
                <a:rPr lang="fr-FR" sz="1000" b="1" i="1" dirty="0">
                  <a:solidFill>
                    <a:schemeClr val="accent2">
                      <a:lumMod val="50000"/>
                    </a:schemeClr>
                  </a:solidFill>
                </a:rPr>
                <a:t>Pour l’enfant</a:t>
              </a:r>
            </a:p>
            <a:p>
              <a:pPr algn="just"/>
              <a:r>
                <a:rPr lang="fr-FR" sz="900" b="1" dirty="0">
                  <a:solidFill>
                    <a:schemeClr val="tx1">
                      <a:lumMod val="75000"/>
                      <a:lumOff val="25000"/>
                    </a:schemeClr>
                  </a:solidFill>
                </a:rPr>
                <a:t>Epargne court terme </a:t>
              </a:r>
              <a:r>
                <a:rPr lang="fr-FR" sz="900" dirty="0">
                  <a:solidFill>
                    <a:schemeClr val="tx1">
                      <a:lumMod val="75000"/>
                      <a:lumOff val="25000"/>
                    </a:schemeClr>
                  </a:solidFill>
                </a:rPr>
                <a:t>: Livret A</a:t>
              </a:r>
            </a:p>
            <a:p>
              <a:pPr algn="just"/>
              <a:r>
                <a:rPr lang="fr-FR" sz="900" b="1" dirty="0">
                  <a:solidFill>
                    <a:schemeClr val="tx1">
                      <a:lumMod val="75000"/>
                      <a:lumOff val="25000"/>
                    </a:schemeClr>
                  </a:solidFill>
                </a:rPr>
                <a:t>Epargne moyen terme : </a:t>
              </a:r>
              <a:r>
                <a:rPr lang="fr-FR" sz="900" dirty="0">
                  <a:solidFill>
                    <a:schemeClr val="tx1">
                      <a:lumMod val="75000"/>
                      <a:lumOff val="25000"/>
                    </a:schemeClr>
                  </a:solidFill>
                </a:rPr>
                <a:t>PEL ou Parts sociales</a:t>
              </a:r>
              <a:endParaRPr lang="fr-FR" sz="900" dirty="0">
                <a:solidFill>
                  <a:schemeClr val="tx1">
                    <a:lumMod val="75000"/>
                    <a:lumOff val="25000"/>
                  </a:schemeClr>
                </a:solidFill>
                <a:cs typeface="Arial"/>
              </a:endParaRPr>
            </a:p>
            <a:p>
              <a:pPr algn="just"/>
              <a:r>
                <a:rPr lang="fr-FR" sz="900" b="1" dirty="0">
                  <a:solidFill>
                    <a:schemeClr val="tx1">
                      <a:lumMod val="75000"/>
                      <a:lumOff val="25000"/>
                    </a:schemeClr>
                  </a:solidFill>
                </a:rPr>
                <a:t>Epargne financière </a:t>
              </a:r>
              <a:r>
                <a:rPr lang="fr-FR" sz="900" dirty="0">
                  <a:solidFill>
                    <a:schemeClr val="tx1">
                      <a:lumMod val="75000"/>
                      <a:lumOff val="25000"/>
                    </a:schemeClr>
                  </a:solidFill>
                </a:rPr>
                <a:t>: Assurance-vie (MILLEVIE Initiale 2)</a:t>
              </a:r>
            </a:p>
            <a:p>
              <a:pPr algn="just"/>
              <a:endParaRPr lang="fr-FR" sz="900" dirty="0">
                <a:solidFill>
                  <a:schemeClr val="bg2"/>
                </a:solidFill>
                <a:cs typeface="Arial"/>
              </a:endParaRPr>
            </a:p>
            <a:p>
              <a:pPr algn="just"/>
              <a:r>
                <a:rPr lang="fr-FR" sz="1000" b="1" i="1" dirty="0">
                  <a:solidFill>
                    <a:schemeClr val="accent2">
                      <a:lumMod val="50000"/>
                    </a:schemeClr>
                  </a:solidFill>
                </a:rPr>
                <a:t>Pour les parents</a:t>
              </a:r>
              <a:endParaRPr lang="fr-FR" sz="1000" b="1" i="1" dirty="0">
                <a:solidFill>
                  <a:schemeClr val="tx1">
                    <a:lumMod val="75000"/>
                    <a:lumOff val="25000"/>
                  </a:schemeClr>
                </a:solidFill>
              </a:endParaRPr>
            </a:p>
            <a:p>
              <a:pPr algn="just"/>
              <a:r>
                <a:rPr lang="fr-FR" sz="900" b="1" dirty="0">
                  <a:solidFill>
                    <a:schemeClr val="tx1">
                      <a:lumMod val="75000"/>
                      <a:lumOff val="25000"/>
                    </a:schemeClr>
                  </a:solidFill>
                </a:rPr>
                <a:t>Epargne moyen terme : </a:t>
              </a:r>
              <a:r>
                <a:rPr lang="fr-FR" sz="900" dirty="0">
                  <a:solidFill>
                    <a:schemeClr val="tx1">
                      <a:lumMod val="75000"/>
                      <a:lumOff val="25000"/>
                    </a:schemeClr>
                  </a:solidFill>
                </a:rPr>
                <a:t>PEL ou Parts sociales</a:t>
              </a:r>
              <a:endParaRPr lang="fr-FR" sz="900" dirty="0">
                <a:solidFill>
                  <a:schemeClr val="tx1">
                    <a:lumMod val="75000"/>
                    <a:lumOff val="25000"/>
                  </a:schemeClr>
                </a:solidFill>
                <a:cs typeface="Arial"/>
              </a:endParaRPr>
            </a:p>
            <a:p>
              <a:pPr algn="just"/>
              <a:r>
                <a:rPr lang="fr-FR" sz="900" b="1" dirty="0">
                  <a:solidFill>
                    <a:schemeClr val="tx1">
                      <a:lumMod val="75000"/>
                      <a:lumOff val="25000"/>
                    </a:schemeClr>
                  </a:solidFill>
                </a:rPr>
                <a:t>Epargne financière </a:t>
              </a:r>
              <a:r>
                <a:rPr lang="fr-FR" sz="900" dirty="0">
                  <a:solidFill>
                    <a:schemeClr val="tx1">
                      <a:lumMod val="75000"/>
                      <a:lumOff val="25000"/>
                    </a:schemeClr>
                  </a:solidFill>
                </a:rPr>
                <a:t>: Assurance-vie (Millevie Essentielle 2)</a:t>
              </a:r>
              <a:r>
                <a:rPr lang="fr-FR" sz="900" dirty="0">
                  <a:solidFill>
                    <a:schemeClr val="tx1">
                      <a:lumMod val="75000"/>
                      <a:lumOff val="25000"/>
                    </a:schemeClr>
                  </a:solidFill>
                  <a:cs typeface="Arial"/>
                </a:rPr>
                <a:t> / </a:t>
              </a:r>
              <a:r>
                <a:rPr lang="fr-FR" sz="900" dirty="0">
                  <a:solidFill>
                    <a:schemeClr val="tx1">
                      <a:lumMod val="75000"/>
                      <a:lumOff val="25000"/>
                    </a:schemeClr>
                  </a:solidFill>
                </a:rPr>
                <a:t>PERI (Millevie PER)</a:t>
              </a:r>
              <a:endParaRPr lang="fr-FR" sz="900" dirty="0">
                <a:solidFill>
                  <a:schemeClr val="tx1">
                    <a:lumMod val="75000"/>
                    <a:lumOff val="25000"/>
                  </a:schemeClr>
                </a:solidFill>
                <a:cs typeface="Arial"/>
              </a:endParaRPr>
            </a:p>
            <a:p>
              <a:pPr algn="just"/>
              <a:r>
                <a:rPr lang="fr-FR" sz="900" dirty="0">
                  <a:solidFill>
                    <a:schemeClr val="tx1">
                      <a:lumMod val="75000"/>
                      <a:lumOff val="25000"/>
                    </a:schemeClr>
                  </a:solidFill>
                </a:rPr>
                <a:t>Avec mise en place d’abonnement</a:t>
              </a:r>
            </a:p>
            <a:p>
              <a:pPr algn="ctr"/>
              <a:endParaRPr lang="fr-FR" sz="1000" dirty="0">
                <a:solidFill>
                  <a:schemeClr val="tx1"/>
                </a:solidFill>
              </a:endParaRPr>
            </a:p>
          </p:txBody>
        </p:sp>
      </p:grpSp>
      <p:sp>
        <p:nvSpPr>
          <p:cNvPr id="26" name="Rectangle 25">
            <a:extLst>
              <a:ext uri="{FF2B5EF4-FFF2-40B4-BE49-F238E27FC236}">
                <a16:creationId xmlns:a16="http://schemas.microsoft.com/office/drawing/2014/main" id="{6F08A7BE-078E-4346-839B-F21472DDDFFE}"/>
              </a:ext>
            </a:extLst>
          </p:cNvPr>
          <p:cNvSpPr/>
          <p:nvPr/>
        </p:nvSpPr>
        <p:spPr>
          <a:xfrm>
            <a:off x="6950649" y="2012750"/>
            <a:ext cx="5073524" cy="2164388"/>
          </a:xfrm>
          <a:prstGeom prst="rect">
            <a:avLst/>
          </a:prstGeom>
          <a:solidFill>
            <a:schemeClr val="tx2">
              <a:lumMod val="20000"/>
              <a:lumOff val="8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fr-FR" sz="1000" b="1" i="1" dirty="0">
                <a:solidFill>
                  <a:schemeClr val="accent2">
                    <a:lumMod val="50000"/>
                  </a:schemeClr>
                </a:solidFill>
              </a:rPr>
              <a:t>Pour l’enfant </a:t>
            </a:r>
            <a:r>
              <a:rPr lang="fr-FR" sz="900" b="1" dirty="0">
                <a:solidFill>
                  <a:srgbClr val="3E454A"/>
                </a:solidFill>
              </a:rPr>
              <a:t>- Le livret A et Millevie Initiale 2 :</a:t>
            </a:r>
          </a:p>
          <a:p>
            <a:pPr marL="92075" indent="-92075">
              <a:buFont typeface="Arial" panose="020B0604020202020204" pitchFamily="34" charset="0"/>
              <a:buChar char="•"/>
            </a:pPr>
            <a:r>
              <a:rPr lang="fr-FR" sz="900" dirty="0">
                <a:solidFill>
                  <a:srgbClr val="3E454A"/>
                </a:solidFill>
              </a:rPr>
              <a:t>Le livret A est un placement sécurisé et disponible à tout moment. Son taux est actuellement intéressant mais il n’est pas garanti dans la durée.</a:t>
            </a:r>
          </a:p>
          <a:p>
            <a:pPr marL="92075" indent="-92075">
              <a:buFont typeface="Arial" panose="020B0604020202020204" pitchFamily="34" charset="0"/>
              <a:buChar char="•"/>
            </a:pPr>
            <a:r>
              <a:rPr lang="fr-FR" sz="900" dirty="0">
                <a:solidFill>
                  <a:srgbClr val="3E454A"/>
                </a:solidFill>
              </a:rPr>
              <a:t>L’assurance-vie est une solution complémentaire au livret A permettant de constituer un capital pour ses projets d’avenir (études, bien démarrer dans sa vie d’adulte,…).</a:t>
            </a:r>
          </a:p>
          <a:p>
            <a:pPr marL="92075" indent="-92075">
              <a:buFont typeface="Arial" panose="020B0604020202020204" pitchFamily="34" charset="0"/>
              <a:buChar char="•"/>
            </a:pPr>
            <a:endParaRPr lang="fr-FR" sz="900" dirty="0">
              <a:solidFill>
                <a:srgbClr val="3E454A"/>
              </a:solidFill>
            </a:endParaRPr>
          </a:p>
          <a:p>
            <a:pPr marL="92075" indent="-92075">
              <a:buFont typeface="Arial" panose="020B0604020202020204" pitchFamily="34" charset="0"/>
              <a:buChar char="•"/>
            </a:pPr>
            <a:endParaRPr lang="fr-FR" sz="900" dirty="0">
              <a:solidFill>
                <a:srgbClr val="3E454A"/>
              </a:solidFill>
            </a:endParaRPr>
          </a:p>
          <a:p>
            <a:r>
              <a:rPr lang="fr-FR" sz="1000" b="1" i="1" dirty="0">
                <a:solidFill>
                  <a:schemeClr val="accent2">
                    <a:lumMod val="50000"/>
                  </a:schemeClr>
                </a:solidFill>
              </a:rPr>
              <a:t>Pour les parents </a:t>
            </a:r>
            <a:r>
              <a:rPr lang="fr-FR" sz="900" b="1" dirty="0">
                <a:solidFill>
                  <a:srgbClr val="3E454A"/>
                </a:solidFill>
              </a:rPr>
              <a:t>- Le PEL :</a:t>
            </a:r>
          </a:p>
          <a:p>
            <a:pPr marL="92075" indent="-92075">
              <a:buFont typeface="Arial" panose="020B0604020202020204" pitchFamily="34" charset="0"/>
              <a:buChar char="•"/>
            </a:pPr>
            <a:r>
              <a:rPr lang="fr-FR" sz="900" dirty="0">
                <a:solidFill>
                  <a:srgbClr val="3E454A"/>
                </a:solidFill>
              </a:rPr>
              <a:t>Dans un contexte de forte hausse des taux de crédit, le PEL vous permet de bénéficier d’un taux de crédit immobilier fixe, connu à l’avance (2.2%). </a:t>
            </a:r>
          </a:p>
          <a:p>
            <a:pPr marL="92075" indent="-92075">
              <a:buFont typeface="Arial" panose="020B0604020202020204" pitchFamily="34" charset="0"/>
              <a:buChar char="•"/>
            </a:pPr>
            <a:r>
              <a:rPr lang="fr-FR" sz="900" dirty="0">
                <a:solidFill>
                  <a:srgbClr val="3E454A"/>
                </a:solidFill>
              </a:rPr>
              <a:t>Permet de se constituer une épargne à capital garanti et à un taux fixe garanti connu dès l’ouverture. </a:t>
            </a:r>
          </a:p>
          <a:p>
            <a:pPr marL="92075" indent="-92075">
              <a:buFont typeface="Arial" panose="020B0604020202020204" pitchFamily="34" charset="0"/>
              <a:buChar char="•"/>
            </a:pPr>
            <a:r>
              <a:rPr lang="fr-FR" sz="900" dirty="0">
                <a:solidFill>
                  <a:srgbClr val="3E454A"/>
                </a:solidFill>
              </a:rPr>
              <a:t>Est un moyen de préparer un projet immobilier, les études des enfants et /ou tout autre projet à moyen terme.</a:t>
            </a:r>
          </a:p>
          <a:p>
            <a:endParaRPr lang="fr-FR" sz="900" i="1" dirty="0">
              <a:solidFill>
                <a:schemeClr val="tx1">
                  <a:lumMod val="50000"/>
                </a:schemeClr>
              </a:solidFill>
              <a:cs typeface="Arial"/>
            </a:endParaRPr>
          </a:p>
        </p:txBody>
      </p:sp>
      <p:sp>
        <p:nvSpPr>
          <p:cNvPr id="27" name="Rectangle 26">
            <a:extLst>
              <a:ext uri="{FF2B5EF4-FFF2-40B4-BE49-F238E27FC236}">
                <a16:creationId xmlns:a16="http://schemas.microsoft.com/office/drawing/2014/main" id="{1022C935-252A-4F47-B958-E2DB70FEF568}"/>
              </a:ext>
            </a:extLst>
          </p:cNvPr>
          <p:cNvSpPr/>
          <p:nvPr/>
        </p:nvSpPr>
        <p:spPr>
          <a:xfrm>
            <a:off x="316494" y="4625927"/>
            <a:ext cx="2880000" cy="1566631"/>
          </a:xfrm>
          <a:prstGeom prst="rect">
            <a:avLst/>
          </a:prstGeom>
          <a:solidFill>
            <a:schemeClr val="tx2">
              <a:lumMod val="20000"/>
              <a:lumOff val="8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tIns="72000" rtlCol="0" anchor="t" anchorCtr="0"/>
          <a:lstStyle/>
          <a:p>
            <a:pPr marL="177800" indent="-177800">
              <a:spcBef>
                <a:spcPts val="300"/>
              </a:spcBef>
              <a:buFont typeface="+mj-lt"/>
              <a:buAutoNum type="arabicPeriod"/>
              <a:defRPr/>
            </a:pPr>
            <a:r>
              <a:rPr lang="fr-FR" sz="900" b="1" spc="-5" dirty="0">
                <a:solidFill>
                  <a:schemeClr val="accent2">
                    <a:lumMod val="50000"/>
                  </a:schemeClr>
                </a:solidFill>
                <a:cs typeface="Tahoma"/>
              </a:rPr>
              <a:t>« Le taux du PEL est bas par rapport au Livret A, en plus les fonds sont bloqués 4 ans»</a:t>
            </a:r>
          </a:p>
          <a:p>
            <a:pPr marL="90488" lvl="0" indent="-90488">
              <a:spcBef>
                <a:spcPts val="300"/>
              </a:spcBef>
              <a:buFont typeface="Wingdings" panose="05000000000000000000" pitchFamily="2" charset="2"/>
              <a:buChar char="§"/>
              <a:defRPr/>
            </a:pPr>
            <a:r>
              <a:rPr lang="fr-FR" sz="800" dirty="0">
                <a:solidFill>
                  <a:schemeClr val="tx1">
                    <a:lumMod val="75000"/>
                    <a:lumOff val="25000"/>
                  </a:schemeClr>
                </a:solidFill>
              </a:rPr>
              <a:t>Le Livret A vous permet de vous constituer une épargne de précaution. Son taux n’est pas garanti dans la durée.</a:t>
            </a:r>
          </a:p>
          <a:p>
            <a:pPr marL="90488" lvl="0" indent="-90488">
              <a:spcBef>
                <a:spcPts val="300"/>
              </a:spcBef>
              <a:buFont typeface="Wingdings" panose="05000000000000000000" pitchFamily="2" charset="2"/>
              <a:buChar char="§"/>
              <a:defRPr/>
            </a:pPr>
            <a:r>
              <a:rPr lang="fr-FR" sz="800" dirty="0">
                <a:solidFill>
                  <a:schemeClr val="tx1">
                    <a:lumMod val="75000"/>
                    <a:lumOff val="25000"/>
                  </a:schemeClr>
                </a:solidFill>
              </a:rPr>
              <a:t>Le PEL est complémentaire. Son taux est garanti dans la durée. Il vous permet de préparer vos projets à moyen terme, à votre rythme, avec l’abonnement.</a:t>
            </a:r>
          </a:p>
          <a:p>
            <a:pPr marL="90488" lvl="0" indent="-90488">
              <a:spcBef>
                <a:spcPts val="300"/>
              </a:spcBef>
              <a:buFont typeface="Wingdings" panose="05000000000000000000" pitchFamily="2" charset="2"/>
              <a:buChar char="§"/>
              <a:defRPr/>
            </a:pPr>
            <a:r>
              <a:rPr lang="fr-FR" sz="800" dirty="0">
                <a:solidFill>
                  <a:schemeClr val="tx1">
                    <a:lumMod val="75000"/>
                    <a:lumOff val="25000"/>
                  </a:schemeClr>
                </a:solidFill>
              </a:rPr>
              <a:t>L'épargne accumulée vous permet de bénéficier d’un taux de crédit immobilier fixe, connu à l’avance (2.2%). </a:t>
            </a:r>
          </a:p>
          <a:p>
            <a:pPr marL="90488" lvl="0" indent="-90488">
              <a:spcBef>
                <a:spcPts val="300"/>
              </a:spcBef>
              <a:buFont typeface="Wingdings" panose="05000000000000000000" pitchFamily="2" charset="2"/>
              <a:buChar char="§"/>
              <a:defRPr/>
            </a:pPr>
            <a:r>
              <a:rPr lang="fr-FR" sz="800" dirty="0">
                <a:solidFill>
                  <a:schemeClr val="tx1">
                    <a:lumMod val="75000"/>
                    <a:lumOff val="25000"/>
                  </a:schemeClr>
                </a:solidFill>
              </a:rPr>
              <a:t>Je vous rassure, vos fonds restent disponibles*.</a:t>
            </a:r>
            <a:endParaRPr lang="fr-FR" sz="800" i="1" dirty="0">
              <a:solidFill>
                <a:schemeClr val="tx1">
                  <a:lumMod val="75000"/>
                  <a:lumOff val="25000"/>
                </a:schemeClr>
              </a:solidFill>
            </a:endParaRPr>
          </a:p>
        </p:txBody>
      </p:sp>
      <p:sp>
        <p:nvSpPr>
          <p:cNvPr id="28" name="Rectangle 27">
            <a:extLst>
              <a:ext uri="{FF2B5EF4-FFF2-40B4-BE49-F238E27FC236}">
                <a16:creationId xmlns:a16="http://schemas.microsoft.com/office/drawing/2014/main" id="{4ABDA5D9-F959-4A96-B9A9-6A53AD0348AB}"/>
              </a:ext>
            </a:extLst>
          </p:cNvPr>
          <p:cNvSpPr/>
          <p:nvPr/>
        </p:nvSpPr>
        <p:spPr>
          <a:xfrm>
            <a:off x="3322939" y="4625927"/>
            <a:ext cx="2880000" cy="1566632"/>
          </a:xfrm>
          <a:prstGeom prst="rect">
            <a:avLst/>
          </a:prstGeom>
          <a:solidFill>
            <a:schemeClr val="tx2">
              <a:lumMod val="20000"/>
              <a:lumOff val="8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72000" rIns="91440" bIns="45720" rtlCol="0" anchor="t" anchorCtr="0"/>
          <a:lstStyle/>
          <a:p>
            <a:pPr marL="90488" indent="-90488">
              <a:spcBef>
                <a:spcPts val="300"/>
              </a:spcBef>
              <a:buFont typeface="Wingdings" panose="05000000000000000000" pitchFamily="2" charset="2"/>
              <a:buChar char="§"/>
              <a:defRPr/>
            </a:pPr>
            <a:endParaRPr lang="fr-FR" sz="800" dirty="0">
              <a:solidFill>
                <a:srgbClr val="3E454A">
                  <a:lumMod val="50000"/>
                </a:srgbClr>
              </a:solidFill>
            </a:endParaRPr>
          </a:p>
          <a:p>
            <a:pPr marL="90488" indent="-90488">
              <a:spcBef>
                <a:spcPts val="300"/>
              </a:spcBef>
              <a:buFont typeface="Wingdings" panose="05000000000000000000" pitchFamily="2" charset="2"/>
              <a:buChar char="§"/>
              <a:defRPr/>
            </a:pPr>
            <a:endParaRPr lang="fr-FR" sz="800" dirty="0">
              <a:solidFill>
                <a:srgbClr val="3E454A">
                  <a:lumMod val="50000"/>
                </a:srgbClr>
              </a:solidFill>
            </a:endParaRPr>
          </a:p>
          <a:p>
            <a:pPr marL="90488" indent="-90488">
              <a:spcBef>
                <a:spcPts val="300"/>
              </a:spcBef>
              <a:buFont typeface="Wingdings" panose="05000000000000000000" pitchFamily="2" charset="2"/>
              <a:buChar char="§"/>
              <a:defRPr/>
            </a:pPr>
            <a:r>
              <a:rPr lang="fr-FR" sz="800" dirty="0">
                <a:solidFill>
                  <a:schemeClr val="tx1">
                    <a:lumMod val="75000"/>
                    <a:lumOff val="25000"/>
                  </a:schemeClr>
                </a:solidFill>
              </a:rPr>
              <a:t>Le PEL est une solution d’épargne sûre, qui vous permet de vous constituer progressivement un capital que vous pourrez utiliser pour tout autre projet.</a:t>
            </a:r>
          </a:p>
          <a:p>
            <a:pPr marL="90488" indent="-90488">
              <a:spcBef>
                <a:spcPts val="300"/>
              </a:spcBef>
              <a:buFont typeface="Wingdings" panose="05000000000000000000" pitchFamily="2" charset="2"/>
              <a:buChar char="§"/>
              <a:defRPr/>
            </a:pPr>
            <a:r>
              <a:rPr lang="fr-FR" sz="800" dirty="0">
                <a:solidFill>
                  <a:schemeClr val="tx1">
                    <a:lumMod val="75000"/>
                    <a:lumOff val="25000"/>
                  </a:schemeClr>
                </a:solidFill>
              </a:rPr>
              <a:t>Vous pouvez aider l’un de vos proches parents** dans son projet immobilier en lui cédant vos droits à prêt (s’il est lui même détenteur d’un PEL ouvert depuis au moins 3 ans).</a:t>
            </a:r>
          </a:p>
        </p:txBody>
      </p:sp>
      <p:sp>
        <p:nvSpPr>
          <p:cNvPr id="29" name="Rectangle 28">
            <a:extLst>
              <a:ext uri="{FF2B5EF4-FFF2-40B4-BE49-F238E27FC236}">
                <a16:creationId xmlns:a16="http://schemas.microsoft.com/office/drawing/2014/main" id="{B515300A-6AAA-40BC-91F6-6EA7B3C09534}"/>
              </a:ext>
            </a:extLst>
          </p:cNvPr>
          <p:cNvSpPr/>
          <p:nvPr/>
        </p:nvSpPr>
        <p:spPr>
          <a:xfrm>
            <a:off x="6329384" y="4625926"/>
            <a:ext cx="2880000" cy="1566631"/>
          </a:xfrm>
          <a:prstGeom prst="rect">
            <a:avLst/>
          </a:prstGeom>
          <a:solidFill>
            <a:schemeClr val="tx2">
              <a:lumMod val="20000"/>
              <a:lumOff val="8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72000" rIns="91440" bIns="45720" rtlCol="0" anchor="t" anchorCtr="0"/>
          <a:lstStyle/>
          <a:p>
            <a:pPr marL="90488" indent="-90488">
              <a:spcBef>
                <a:spcPts val="300"/>
              </a:spcBef>
              <a:buFont typeface="Wingdings" panose="05000000000000000000" pitchFamily="2" charset="2"/>
              <a:buChar char="§"/>
              <a:defRPr/>
            </a:pPr>
            <a:endParaRPr lang="fr-FR" sz="900" dirty="0">
              <a:solidFill>
                <a:srgbClr val="3E454A">
                  <a:lumMod val="50000"/>
                </a:srgbClr>
              </a:solidFill>
            </a:endParaRPr>
          </a:p>
          <a:p>
            <a:pPr marL="90488" indent="-90488">
              <a:spcBef>
                <a:spcPts val="300"/>
              </a:spcBef>
              <a:buFont typeface="Wingdings" panose="05000000000000000000" pitchFamily="2" charset="2"/>
              <a:buChar char="§"/>
              <a:defRPr/>
            </a:pPr>
            <a:endParaRPr lang="fr-FR" sz="900" dirty="0">
              <a:solidFill>
                <a:srgbClr val="3E454A">
                  <a:lumMod val="50000"/>
                </a:srgbClr>
              </a:solidFill>
            </a:endParaRPr>
          </a:p>
          <a:p>
            <a:pPr marL="90488" indent="-90488">
              <a:spcBef>
                <a:spcPts val="300"/>
              </a:spcBef>
              <a:buFont typeface="Wingdings" panose="05000000000000000000" pitchFamily="2" charset="2"/>
              <a:buChar char="§"/>
              <a:defRPr/>
            </a:pPr>
            <a:r>
              <a:rPr lang="fr-FR" sz="800" dirty="0">
                <a:solidFill>
                  <a:schemeClr val="tx1">
                    <a:lumMod val="75000"/>
                    <a:lumOff val="25000"/>
                  </a:schemeClr>
                </a:solidFill>
              </a:rPr>
              <a:t>Je comprends votre surprise, mais sachez qu’ouvrir dès maintenant un contrat d’assurance-vie pour votre enfant permet de préparer ses projets d’avenir (études, entrée dans la vie active…).</a:t>
            </a:r>
          </a:p>
          <a:p>
            <a:pPr marL="90488" indent="-90488">
              <a:buFont typeface="Wingdings" panose="05000000000000000000" pitchFamily="2" charset="2"/>
              <a:buChar char="§"/>
            </a:pPr>
            <a:r>
              <a:rPr lang="fr-FR" sz="800" dirty="0">
                <a:solidFill>
                  <a:schemeClr val="tx1">
                    <a:lumMod val="75000"/>
                    <a:lumOff val="25000"/>
                  </a:schemeClr>
                </a:solidFill>
              </a:rPr>
              <a:t>Il pourra s’il le souhaite continuer à bénéficier des avantages de son contrat d'assurance vie avec des conditions fiscales avantageuses tant qu’il souhaitera le conserver (au-delà de la date initialement prévue par les parents).</a:t>
            </a:r>
          </a:p>
          <a:p>
            <a:pPr>
              <a:spcBef>
                <a:spcPts val="300"/>
              </a:spcBef>
            </a:pPr>
            <a:endParaRPr lang="fr-FR" sz="1000" spc="-5" dirty="0">
              <a:solidFill>
                <a:schemeClr val="tx1">
                  <a:lumMod val="50000"/>
                </a:schemeClr>
              </a:solidFill>
              <a:cs typeface="Tahoma"/>
            </a:endParaRPr>
          </a:p>
        </p:txBody>
      </p:sp>
      <p:pic>
        <p:nvPicPr>
          <p:cNvPr id="30" name="Picture 2">
            <a:extLst>
              <a:ext uri="{FF2B5EF4-FFF2-40B4-BE49-F238E27FC236}">
                <a16:creationId xmlns:a16="http://schemas.microsoft.com/office/drawing/2014/main" id="{610D570B-ACC2-4FD8-9B98-DD46D98C70A5}"/>
              </a:ext>
            </a:extLst>
          </p:cNvPr>
          <p:cNvPicPr>
            <a:picLocks noChangeAspect="1" noChangeArrowheads="1"/>
          </p:cNvPicPr>
          <p:nvPr/>
        </p:nvPicPr>
        <p:blipFill>
          <a:blip r:embed="rId3">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44337" y="1605293"/>
            <a:ext cx="402346" cy="402346"/>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13">
            <a:extLst>
              <a:ext uri="{FF2B5EF4-FFF2-40B4-BE49-F238E27FC236}">
                <a16:creationId xmlns:a16="http://schemas.microsoft.com/office/drawing/2014/main" id="{F2214AD3-079A-499D-854F-40D692280854}"/>
              </a:ext>
            </a:extLst>
          </p:cNvPr>
          <p:cNvPicPr>
            <a:picLocks noChangeAspect="1" noChangeArrowheads="1"/>
          </p:cNvPicPr>
          <p:nvPr/>
        </p:nvPicPr>
        <p:blipFill>
          <a:blip r:embed="rId4">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286461" y="1636061"/>
            <a:ext cx="307777" cy="331352"/>
          </a:xfrm>
          <a:prstGeom prst="rect">
            <a:avLst/>
          </a:prstGeom>
          <a:noFill/>
          <a:extLst>
            <a:ext uri="{909E8E84-426E-40DD-AFC4-6F175D3DCCD1}">
              <a14:hiddenFill xmlns:a14="http://schemas.microsoft.com/office/drawing/2010/main">
                <a:solidFill>
                  <a:srgbClr val="FFFFFF"/>
                </a:solidFill>
              </a14:hiddenFill>
            </a:ext>
          </a:extLst>
        </p:spPr>
      </p:pic>
      <p:sp>
        <p:nvSpPr>
          <p:cNvPr id="32" name="ZoneTexte 31">
            <a:extLst>
              <a:ext uri="{FF2B5EF4-FFF2-40B4-BE49-F238E27FC236}">
                <a16:creationId xmlns:a16="http://schemas.microsoft.com/office/drawing/2014/main" id="{5AE5DEA0-69E9-4A57-B108-5D579989EA32}"/>
              </a:ext>
            </a:extLst>
          </p:cNvPr>
          <p:cNvSpPr txBox="1"/>
          <p:nvPr/>
        </p:nvSpPr>
        <p:spPr>
          <a:xfrm>
            <a:off x="7702551" y="1675490"/>
            <a:ext cx="3080596" cy="246221"/>
          </a:xfrm>
          <a:prstGeom prst="rect">
            <a:avLst/>
          </a:prstGeom>
          <a:noFill/>
        </p:spPr>
        <p:txBody>
          <a:bodyPr wrap="square" rtlCol="0">
            <a:spAutoFit/>
          </a:bodyPr>
          <a:lstStyle>
            <a:defPPr marR="0" lvl="0" algn="l" rtl="0">
              <a:lnSpc>
                <a:spcPct val="100000"/>
              </a:lnSpc>
              <a:spcBef>
                <a:spcPts val="0"/>
              </a:spcBef>
              <a:spcAft>
                <a:spcPts val="0"/>
              </a:spcAft>
            </a:defPPr>
            <a:lvl1pPr>
              <a:defRPr sz="900" b="1">
                <a:solidFill>
                  <a:schemeClr val="bg1">
                    <a:lumMod val="50000"/>
                  </a:schemeClr>
                </a:solidFill>
              </a:defRPr>
            </a:lvl1pPr>
          </a:lstStyle>
          <a:p>
            <a:pPr algn="ctr"/>
            <a:r>
              <a:rPr lang="fr-FR" sz="1000" cap="small" dirty="0">
                <a:solidFill>
                  <a:schemeClr val="accent2">
                    <a:lumMod val="50000"/>
                  </a:schemeClr>
                </a:solidFill>
              </a:rPr>
              <a:t>Principaux arguments de Vente </a:t>
            </a:r>
          </a:p>
        </p:txBody>
      </p:sp>
      <p:sp>
        <p:nvSpPr>
          <p:cNvPr id="33" name="ZoneTexte 32">
            <a:extLst>
              <a:ext uri="{FF2B5EF4-FFF2-40B4-BE49-F238E27FC236}">
                <a16:creationId xmlns:a16="http://schemas.microsoft.com/office/drawing/2014/main" id="{E5A70D31-1BC4-4287-BCA0-7FD0158B0580}"/>
              </a:ext>
            </a:extLst>
          </p:cNvPr>
          <p:cNvSpPr txBox="1"/>
          <p:nvPr/>
        </p:nvSpPr>
        <p:spPr>
          <a:xfrm>
            <a:off x="829466" y="4350987"/>
            <a:ext cx="3047980" cy="246221"/>
          </a:xfrm>
          <a:prstGeom prst="rect">
            <a:avLst/>
          </a:prstGeom>
          <a:noFill/>
        </p:spPr>
        <p:txBody>
          <a:bodyPr wrap="square" rtlCol="0">
            <a:spAutoFit/>
          </a:bodyPr>
          <a:lstStyle>
            <a:defPPr marR="0" lvl="0" algn="l" rtl="0">
              <a:lnSpc>
                <a:spcPct val="100000"/>
              </a:lnSpc>
              <a:spcBef>
                <a:spcPts val="0"/>
              </a:spcBef>
              <a:spcAft>
                <a:spcPts val="0"/>
              </a:spcAft>
            </a:defPPr>
            <a:lvl1pPr>
              <a:defRPr sz="900" b="1">
                <a:solidFill>
                  <a:schemeClr val="bg1">
                    <a:lumMod val="50000"/>
                  </a:schemeClr>
                </a:solidFill>
              </a:defRPr>
            </a:lvl1pPr>
          </a:lstStyle>
          <a:p>
            <a:r>
              <a:rPr lang="fr-FR" sz="1000" cap="small" dirty="0">
                <a:solidFill>
                  <a:schemeClr val="accent2">
                    <a:lumMod val="50000"/>
                  </a:schemeClr>
                </a:solidFill>
              </a:rPr>
              <a:t>Réponses aux objections</a:t>
            </a:r>
          </a:p>
        </p:txBody>
      </p:sp>
      <p:pic>
        <p:nvPicPr>
          <p:cNvPr id="34" name="Picture 10">
            <a:extLst>
              <a:ext uri="{FF2B5EF4-FFF2-40B4-BE49-F238E27FC236}">
                <a16:creationId xmlns:a16="http://schemas.microsoft.com/office/drawing/2014/main" id="{7BFA25C2-A246-4ABC-9279-198D325CF040}"/>
              </a:ext>
            </a:extLst>
          </p:cNvPr>
          <p:cNvPicPr>
            <a:picLocks noChangeAspect="1" noChangeArrowheads="1"/>
          </p:cNvPicPr>
          <p:nvPr/>
        </p:nvPicPr>
        <p:blipFill>
          <a:blip r:embed="rId5">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44337" y="4284613"/>
            <a:ext cx="307778" cy="307778"/>
          </a:xfrm>
          <a:prstGeom prst="rect">
            <a:avLst/>
          </a:prstGeom>
          <a:noFill/>
          <a:extLst>
            <a:ext uri="{909E8E84-426E-40DD-AFC4-6F175D3DCCD1}">
              <a14:hiddenFill xmlns:a14="http://schemas.microsoft.com/office/drawing/2010/main">
                <a:solidFill>
                  <a:srgbClr val="FFFFFF"/>
                </a:solidFill>
              </a14:hiddenFill>
            </a:ext>
          </a:extLst>
        </p:spPr>
      </p:pic>
      <p:pic>
        <p:nvPicPr>
          <p:cNvPr id="35" name="Image 1">
            <a:extLst>
              <a:ext uri="{FF2B5EF4-FFF2-40B4-BE49-F238E27FC236}">
                <a16:creationId xmlns:a16="http://schemas.microsoft.com/office/drawing/2014/main" id="{C106D286-9EB7-4569-A39C-BE2D266BB0F7}"/>
              </a:ext>
            </a:extLst>
          </p:cNvPr>
          <p:cNvPicPr>
            <a:picLocks noChangeAspect="1" noChangeArrowheads="1"/>
          </p:cNvPicPr>
          <p:nvPr/>
        </p:nvPicPr>
        <p:blipFill>
          <a:blip r:embed="rId6">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925227" y="1690797"/>
            <a:ext cx="318856" cy="29374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 name="Graphique 36" descr="Case cochée avec un remplissage uni">
            <a:extLst>
              <a:ext uri="{FF2B5EF4-FFF2-40B4-BE49-F238E27FC236}">
                <a16:creationId xmlns:a16="http://schemas.microsoft.com/office/drawing/2014/main" id="{5AC3FEDD-60EF-4203-829A-832AE41715F1}"/>
              </a:ext>
            </a:extLst>
          </p:cNvPr>
          <p:cNvPicPr>
            <a:picLocks noChangeAspect="1"/>
          </p:cNvPicPr>
          <p:nvPr/>
        </p:nvPicPr>
        <p:blipFill>
          <a:blip r:embed="rId7">
            <a:duotone>
              <a:schemeClr val="accent2">
                <a:shade val="45000"/>
                <a:satMod val="135000"/>
              </a:schemeClr>
              <a:prstClr val="white"/>
            </a:duotone>
            <a:extLst>
              <a:ext uri="{96DAC541-7B7A-43D3-8B79-37D633B846F1}">
                <asvg:svgBlip xmlns:asvg="http://schemas.microsoft.com/office/drawing/2016/SVG/main" r:embed="rId8"/>
              </a:ext>
            </a:extLst>
          </a:blip>
          <a:stretch>
            <a:fillRect/>
          </a:stretch>
        </p:blipFill>
        <p:spPr>
          <a:xfrm>
            <a:off x="9335829" y="4152078"/>
            <a:ext cx="457215" cy="457215"/>
          </a:xfrm>
          <a:prstGeom prst="rect">
            <a:avLst/>
          </a:prstGeom>
        </p:spPr>
      </p:pic>
      <p:pic>
        <p:nvPicPr>
          <p:cNvPr id="39" name="Picture 2" descr="Walking people set">
            <a:extLst>
              <a:ext uri="{FF2B5EF4-FFF2-40B4-BE49-F238E27FC236}">
                <a16:creationId xmlns:a16="http://schemas.microsoft.com/office/drawing/2014/main" id="{9E50A6F8-23E6-4E51-A854-8EF41985DE38}"/>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56862" t="37468" r="14138" b="36663"/>
          <a:stretch/>
        </p:blipFill>
        <p:spPr bwMode="auto">
          <a:xfrm>
            <a:off x="10424810" y="469430"/>
            <a:ext cx="1599363" cy="1542471"/>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BE99E669-B888-4EA1-AA88-F19A9D379B10}"/>
              </a:ext>
            </a:extLst>
          </p:cNvPr>
          <p:cNvSpPr txBox="1"/>
          <p:nvPr/>
        </p:nvSpPr>
        <p:spPr>
          <a:xfrm>
            <a:off x="3371723" y="4662576"/>
            <a:ext cx="2782432" cy="230832"/>
          </a:xfrm>
          <a:prstGeom prst="rect">
            <a:avLst/>
          </a:prstGeom>
          <a:noFill/>
        </p:spPr>
        <p:txBody>
          <a:bodyPr wrap="square" rtlCol="0">
            <a:spAutoFit/>
          </a:bodyPr>
          <a:lstStyle/>
          <a:p>
            <a:r>
              <a:rPr lang="fr-FR" sz="900" b="1" dirty="0">
                <a:solidFill>
                  <a:schemeClr val="accent2">
                    <a:lumMod val="50000"/>
                  </a:schemeClr>
                </a:solidFill>
              </a:rPr>
              <a:t>2.  « Nous </a:t>
            </a:r>
            <a:r>
              <a:rPr lang="fr-FR" sz="900" b="1" spc="-5" dirty="0">
                <a:solidFill>
                  <a:schemeClr val="accent2">
                    <a:lumMod val="50000"/>
                  </a:schemeClr>
                </a:solidFill>
                <a:cs typeface="Tahoma"/>
              </a:rPr>
              <a:t>n’avons pas de projet immobilier »</a:t>
            </a:r>
            <a:r>
              <a:rPr lang="fr-FR" sz="900" dirty="0"/>
              <a:t> </a:t>
            </a:r>
          </a:p>
        </p:txBody>
      </p:sp>
      <p:sp>
        <p:nvSpPr>
          <p:cNvPr id="4" name="ZoneTexte 3">
            <a:extLst>
              <a:ext uri="{FF2B5EF4-FFF2-40B4-BE49-F238E27FC236}">
                <a16:creationId xmlns:a16="http://schemas.microsoft.com/office/drawing/2014/main" id="{800C463C-A1AE-413E-9FAA-B1FB73965C6E}"/>
              </a:ext>
            </a:extLst>
          </p:cNvPr>
          <p:cNvSpPr txBox="1"/>
          <p:nvPr/>
        </p:nvSpPr>
        <p:spPr>
          <a:xfrm>
            <a:off x="276091" y="6221277"/>
            <a:ext cx="2326739" cy="185552"/>
          </a:xfrm>
          <a:prstGeom prst="rect">
            <a:avLst/>
          </a:prstGeom>
          <a:noFill/>
        </p:spPr>
        <p:txBody>
          <a:bodyPr wrap="square" rtlCol="0">
            <a:spAutoFit/>
          </a:bodyPr>
          <a:lstStyle/>
          <a:p>
            <a:pPr>
              <a:spcBef>
                <a:spcPts val="300"/>
              </a:spcBef>
              <a:defRPr/>
            </a:pPr>
            <a:r>
              <a:rPr lang="fr-FR" sz="600" dirty="0">
                <a:solidFill>
                  <a:schemeClr val="tx1">
                    <a:lumMod val="75000"/>
                    <a:lumOff val="25000"/>
                  </a:schemeClr>
                </a:solidFill>
              </a:rPr>
              <a:t>* </a:t>
            </a:r>
            <a:r>
              <a:rPr lang="fr-FR" sz="600" i="1" dirty="0">
                <a:solidFill>
                  <a:schemeClr val="tx1">
                    <a:lumMod val="75000"/>
                    <a:lumOff val="25000"/>
                  </a:schemeClr>
                </a:solidFill>
              </a:rPr>
              <a:t>Le retrait total ou partiel des fonds entraîne la clôture du PEL</a:t>
            </a:r>
            <a:endParaRPr lang="fr-FR" sz="1400" dirty="0">
              <a:solidFill>
                <a:schemeClr val="tx1">
                  <a:lumMod val="75000"/>
                  <a:lumOff val="25000"/>
                </a:schemeClr>
              </a:solidFill>
            </a:endParaRPr>
          </a:p>
        </p:txBody>
      </p:sp>
      <p:sp>
        <p:nvSpPr>
          <p:cNvPr id="5" name="Rectangle 4">
            <a:extLst>
              <a:ext uri="{FF2B5EF4-FFF2-40B4-BE49-F238E27FC236}">
                <a16:creationId xmlns:a16="http://schemas.microsoft.com/office/drawing/2014/main" id="{FFC4AF1C-B005-4E11-A826-948E25C557B4}"/>
              </a:ext>
            </a:extLst>
          </p:cNvPr>
          <p:cNvSpPr/>
          <p:nvPr/>
        </p:nvSpPr>
        <p:spPr>
          <a:xfrm>
            <a:off x="6285445" y="4656160"/>
            <a:ext cx="3154939" cy="369332"/>
          </a:xfrm>
          <a:prstGeom prst="rect">
            <a:avLst/>
          </a:prstGeom>
        </p:spPr>
        <p:txBody>
          <a:bodyPr wrap="square">
            <a:spAutoFit/>
          </a:bodyPr>
          <a:lstStyle/>
          <a:p>
            <a:r>
              <a:rPr lang="fr-FR" sz="900" b="1" spc="-5" dirty="0">
                <a:solidFill>
                  <a:schemeClr val="accent2">
                    <a:lumMod val="50000"/>
                  </a:schemeClr>
                </a:solidFill>
                <a:cs typeface="Tahoma"/>
              </a:rPr>
              <a:t>3.  « Nous trouvons bizarre d’ouvrir un contrat d’assurance-vie pour un enfant »</a:t>
            </a:r>
            <a:endParaRPr lang="fr-FR" sz="900" dirty="0">
              <a:solidFill>
                <a:schemeClr val="accent2">
                  <a:lumMod val="50000"/>
                </a:schemeClr>
              </a:solidFill>
            </a:endParaRPr>
          </a:p>
        </p:txBody>
      </p:sp>
      <p:sp>
        <p:nvSpPr>
          <p:cNvPr id="36" name="Rectangle 35">
            <a:extLst>
              <a:ext uri="{FF2B5EF4-FFF2-40B4-BE49-F238E27FC236}">
                <a16:creationId xmlns:a16="http://schemas.microsoft.com/office/drawing/2014/main" id="{1726767E-81CD-4B63-9842-E15BAF4C9A7C}"/>
              </a:ext>
            </a:extLst>
          </p:cNvPr>
          <p:cNvSpPr/>
          <p:nvPr/>
        </p:nvSpPr>
        <p:spPr>
          <a:xfrm>
            <a:off x="0" y="6445250"/>
            <a:ext cx="749300" cy="4127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 name="Espace réservé du texte 12">
            <a:extLst>
              <a:ext uri="{FF2B5EF4-FFF2-40B4-BE49-F238E27FC236}">
                <a16:creationId xmlns:a16="http://schemas.microsoft.com/office/drawing/2014/main" id="{6CD8D012-5FDA-4490-932C-BAD6C6A0F41F}"/>
              </a:ext>
            </a:extLst>
          </p:cNvPr>
          <p:cNvSpPr txBox="1">
            <a:spLocks/>
          </p:cNvSpPr>
          <p:nvPr/>
        </p:nvSpPr>
        <p:spPr>
          <a:xfrm>
            <a:off x="479546" y="669314"/>
            <a:ext cx="216000" cy="216000"/>
          </a:xfrm>
          <a:prstGeom prst="rect">
            <a:avLst/>
          </a:prstGeom>
          <a:solidFill>
            <a:srgbClr val="C00000"/>
          </a:solidFill>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sz="1000" b="1" dirty="0">
                <a:solidFill>
                  <a:schemeClr val="bg1"/>
                </a:solidFill>
              </a:rPr>
              <a:t>5</a:t>
            </a:r>
          </a:p>
        </p:txBody>
      </p:sp>
      <p:sp>
        <p:nvSpPr>
          <p:cNvPr id="40" name="Rectangle 39">
            <a:extLst>
              <a:ext uri="{FF2B5EF4-FFF2-40B4-BE49-F238E27FC236}">
                <a16:creationId xmlns:a16="http://schemas.microsoft.com/office/drawing/2014/main" id="{2D13F6A9-7F49-420F-BBD8-5E98FF290E4C}"/>
              </a:ext>
            </a:extLst>
          </p:cNvPr>
          <p:cNvSpPr/>
          <p:nvPr/>
        </p:nvSpPr>
        <p:spPr>
          <a:xfrm>
            <a:off x="3322939" y="6211247"/>
            <a:ext cx="2613016" cy="19558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600" i="1" dirty="0">
                <a:solidFill>
                  <a:schemeClr val="tx1">
                    <a:lumMod val="75000"/>
                    <a:lumOff val="25000"/>
                  </a:schemeClr>
                </a:solidFill>
              </a:rPr>
              <a:t>** Ascendants, descendants et collatéraux</a:t>
            </a:r>
          </a:p>
        </p:txBody>
      </p:sp>
      <p:sp>
        <p:nvSpPr>
          <p:cNvPr id="41" name="Rectangle 40">
            <a:hlinkClick r:id="rId10" action="ppaction://hlinksldjump"/>
            <a:extLst>
              <a:ext uri="{FF2B5EF4-FFF2-40B4-BE49-F238E27FC236}">
                <a16:creationId xmlns:a16="http://schemas.microsoft.com/office/drawing/2014/main" id="{30AEC3A2-6E13-4FFF-9193-0A5B9E488255}"/>
              </a:ext>
            </a:extLst>
          </p:cNvPr>
          <p:cNvSpPr/>
          <p:nvPr/>
        </p:nvSpPr>
        <p:spPr>
          <a:xfrm>
            <a:off x="286658" y="38100"/>
            <a:ext cx="2786621" cy="411411"/>
          </a:xfrm>
          <a:prstGeom prst="rect">
            <a:avLst/>
          </a:prstGeom>
          <a:solidFill>
            <a:schemeClr val="bg1">
              <a:lumMod val="8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2" name="Picture 2" descr="Circle buttons with cheese texture and icons">
            <a:hlinkClick r:id="rId10" action="ppaction://hlinksldjump"/>
            <a:extLst>
              <a:ext uri="{FF2B5EF4-FFF2-40B4-BE49-F238E27FC236}">
                <a16:creationId xmlns:a16="http://schemas.microsoft.com/office/drawing/2014/main" id="{3D06A8AD-2ECA-4188-9090-1F4EB47DB4E7}"/>
              </a:ext>
            </a:extLst>
          </p:cNvPr>
          <p:cNvPicPr>
            <a:picLocks noChangeAspect="1" noChangeArrowheads="1"/>
          </p:cNvPicPr>
          <p:nvPr/>
        </p:nvPicPr>
        <p:blipFill rotWithShape="1">
          <a:blip r:embed="rId11">
            <a:clrChange>
              <a:clrFrom>
                <a:srgbClr val="FCFFFD"/>
              </a:clrFrom>
              <a:clrTo>
                <a:srgbClr val="FCFFFD">
                  <a:alpha val="0"/>
                </a:srgbClr>
              </a:clrTo>
            </a:clrChange>
            <a:extLst>
              <a:ext uri="{28A0092B-C50C-407E-A947-70E740481C1C}">
                <a14:useLocalDpi xmlns:a14="http://schemas.microsoft.com/office/drawing/2010/main" val="0"/>
              </a:ext>
            </a:extLst>
          </a:blip>
          <a:srcRect l="19602" t="51119" r="73742" b="30565"/>
          <a:stretch/>
        </p:blipFill>
        <p:spPr bwMode="auto">
          <a:xfrm>
            <a:off x="344337" y="50055"/>
            <a:ext cx="386694" cy="399456"/>
          </a:xfrm>
          <a:prstGeom prst="rect">
            <a:avLst/>
          </a:prstGeom>
          <a:noFill/>
          <a:extLst>
            <a:ext uri="{909E8E84-426E-40DD-AFC4-6F175D3DCCD1}">
              <a14:hiddenFill xmlns:a14="http://schemas.microsoft.com/office/drawing/2010/main">
                <a:solidFill>
                  <a:srgbClr val="FFFFFF"/>
                </a:solidFill>
              </a14:hiddenFill>
            </a:ext>
          </a:extLst>
        </p:spPr>
      </p:pic>
      <p:sp>
        <p:nvSpPr>
          <p:cNvPr id="43" name="ZoneTexte 42">
            <a:hlinkClick r:id="rId10" action="ppaction://hlinksldjump"/>
            <a:extLst>
              <a:ext uri="{FF2B5EF4-FFF2-40B4-BE49-F238E27FC236}">
                <a16:creationId xmlns:a16="http://schemas.microsoft.com/office/drawing/2014/main" id="{1C923D31-5BF0-49FF-A593-29CB9FC586F0}"/>
              </a:ext>
            </a:extLst>
          </p:cNvPr>
          <p:cNvSpPr txBox="1"/>
          <p:nvPr/>
        </p:nvSpPr>
        <p:spPr>
          <a:xfrm>
            <a:off x="731032" y="115613"/>
            <a:ext cx="2342248" cy="261610"/>
          </a:xfrm>
          <a:prstGeom prst="rect">
            <a:avLst/>
          </a:prstGeom>
          <a:noFill/>
        </p:spPr>
        <p:txBody>
          <a:bodyPr wrap="square" rtlCol="0">
            <a:spAutoFit/>
          </a:bodyPr>
          <a:lstStyle/>
          <a:p>
            <a:r>
              <a:rPr lang="fr-FR" sz="1100" dirty="0">
                <a:solidFill>
                  <a:schemeClr val="tx1">
                    <a:lumMod val="75000"/>
                    <a:lumOff val="25000"/>
                  </a:schemeClr>
                </a:solidFill>
                <a:latin typeface="Aharoni" panose="02010803020104030203" pitchFamily="2" charset="-79"/>
                <a:cs typeface="Aharoni" panose="02010803020104030203" pitchFamily="2" charset="-79"/>
              </a:rPr>
              <a:t>Retour à la présentation des cas</a:t>
            </a:r>
          </a:p>
        </p:txBody>
      </p:sp>
    </p:spTree>
    <p:extLst>
      <p:ext uri="{BB962C8B-B14F-4D97-AF65-F5344CB8AC3E}">
        <p14:creationId xmlns:p14="http://schemas.microsoft.com/office/powerpoint/2010/main" val="7091597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p:txBody>
          <a:bodyPr>
            <a:normAutofit/>
          </a:bodyPr>
          <a:lstStyle/>
          <a:p>
            <a:r>
              <a:rPr lang="fr-FR" dirty="0"/>
              <a:t>Comment accompagner au mieux nos clients dans un contexte qui évolue ?</a:t>
            </a:r>
          </a:p>
          <a:p>
            <a:r>
              <a:rPr lang="fr-FR" dirty="0">
                <a:solidFill>
                  <a:schemeClr val="accent3">
                    <a:lumMod val="75000"/>
                  </a:schemeClr>
                </a:solidFill>
              </a:rPr>
              <a:t>« Nous nous interrogeons sur le montant de nos revenus à la retraite »</a:t>
            </a:r>
          </a:p>
        </p:txBody>
      </p:sp>
      <p:sp>
        <p:nvSpPr>
          <p:cNvPr id="14" name="Espace réservé du texte 13"/>
          <p:cNvSpPr>
            <a:spLocks noGrp="1"/>
          </p:cNvSpPr>
          <p:nvPr>
            <p:ph type="body" sz="quarter" idx="14"/>
          </p:nvPr>
        </p:nvSpPr>
        <p:spPr/>
        <p:txBody>
          <a:bodyPr/>
          <a:lstStyle/>
          <a:p>
            <a:r>
              <a:rPr lang="fr-FR" dirty="0">
                <a:latin typeface="Arial" panose="020B0604020202020204" pitchFamily="34" charset="0"/>
                <a:cs typeface="Arial" panose="020B0604020202020204" pitchFamily="34" charset="0"/>
              </a:rPr>
              <a:t>Accroches et exemples de situations clients</a:t>
            </a:r>
          </a:p>
        </p:txBody>
      </p:sp>
      <p:sp>
        <p:nvSpPr>
          <p:cNvPr id="18" name="Rectangle 17">
            <a:extLst>
              <a:ext uri="{FF2B5EF4-FFF2-40B4-BE49-F238E27FC236}">
                <a16:creationId xmlns:a16="http://schemas.microsoft.com/office/drawing/2014/main" id="{C5A06B1B-D90B-47D2-8C2F-9A7C0CB95EFC}"/>
              </a:ext>
            </a:extLst>
          </p:cNvPr>
          <p:cNvSpPr/>
          <p:nvPr/>
        </p:nvSpPr>
        <p:spPr>
          <a:xfrm>
            <a:off x="316494" y="2012750"/>
            <a:ext cx="3843987" cy="2164388"/>
          </a:xfrm>
          <a:prstGeom prst="rect">
            <a:avLst/>
          </a:prstGeom>
          <a:solidFill>
            <a:srgbClr val="E2FEFD"/>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just"/>
            <a:r>
              <a:rPr lang="fr-FR" sz="1000" b="1" i="1" dirty="0">
                <a:solidFill>
                  <a:schemeClr val="accent3">
                    <a:lumMod val="75000"/>
                  </a:schemeClr>
                </a:solidFill>
              </a:rPr>
              <a:t>Avant l’entretien : Utiliser l’APE</a:t>
            </a:r>
          </a:p>
          <a:p>
            <a:pPr marL="92075" indent="-92075">
              <a:spcAft>
                <a:spcPts val="400"/>
              </a:spcAft>
              <a:buFont typeface="Arial" panose="020B0604020202020204" pitchFamily="34" charset="0"/>
              <a:buChar char="•"/>
            </a:pPr>
            <a:r>
              <a:rPr lang="fr-FR" sz="900" dirty="0">
                <a:solidFill>
                  <a:schemeClr val="tx1">
                    <a:lumMod val="75000"/>
                    <a:lumOff val="25000"/>
                  </a:schemeClr>
                </a:solidFill>
              </a:rPr>
              <a:t>Analysez les revenus et les charges du client : Déterminez la capacité d’épargne régulière du client, elle permet la mise en place de versements programmés.</a:t>
            </a:r>
          </a:p>
          <a:p>
            <a:pPr marL="92075" indent="-92075">
              <a:spcAft>
                <a:spcPts val="400"/>
              </a:spcAft>
              <a:buFont typeface="Arial" panose="020B0604020202020204" pitchFamily="34" charset="0"/>
              <a:buChar char="•"/>
            </a:pPr>
            <a:r>
              <a:rPr lang="fr-FR" sz="900" dirty="0">
                <a:solidFill>
                  <a:schemeClr val="tx1">
                    <a:lumMod val="75000"/>
                    <a:lumOff val="25000"/>
                  </a:schemeClr>
                </a:solidFill>
              </a:rPr>
              <a:t>Analysez la synthèse </a:t>
            </a:r>
            <a:r>
              <a:rPr lang="fr-FR" sz="900" dirty="0" err="1">
                <a:solidFill>
                  <a:schemeClr val="tx1">
                    <a:lumMod val="75000"/>
                    <a:lumOff val="25000"/>
                  </a:schemeClr>
                </a:solidFill>
              </a:rPr>
              <a:t>MySys</a:t>
            </a:r>
            <a:r>
              <a:rPr lang="fr-FR" sz="900" dirty="0">
                <a:solidFill>
                  <a:schemeClr val="tx1">
                    <a:lumMod val="75000"/>
                    <a:lumOff val="25000"/>
                  </a:schemeClr>
                </a:solidFill>
              </a:rPr>
              <a:t> : Déterminez l’épargne de précaution adaptée : il est conseillé de conserver 3 mois de revenus minimum sur de l’épargne liquide.</a:t>
            </a:r>
          </a:p>
          <a:p>
            <a:pPr algn="just"/>
            <a:r>
              <a:rPr lang="fr-FR" sz="1000" b="1" i="1" dirty="0">
                <a:solidFill>
                  <a:schemeClr val="accent3">
                    <a:lumMod val="75000"/>
                  </a:schemeClr>
                </a:solidFill>
              </a:rPr>
              <a:t>Pendant l’entretien </a:t>
            </a:r>
          </a:p>
          <a:p>
            <a:pPr marL="92075" indent="-92075">
              <a:spcAft>
                <a:spcPts val="400"/>
              </a:spcAft>
              <a:buFont typeface="Arial" panose="020B0604020202020204" pitchFamily="34" charset="0"/>
              <a:buChar char="•"/>
            </a:pPr>
            <a:r>
              <a:rPr lang="fr-FR" sz="900" dirty="0">
                <a:solidFill>
                  <a:schemeClr val="tx1">
                    <a:lumMod val="75000"/>
                    <a:lumOff val="25000"/>
                  </a:schemeClr>
                </a:solidFill>
              </a:rPr>
              <a:t>Actualisez les données clients.</a:t>
            </a:r>
          </a:p>
          <a:p>
            <a:pPr marL="92075" indent="-92075">
              <a:spcAft>
                <a:spcPts val="400"/>
              </a:spcAft>
              <a:buFont typeface="Arial" panose="020B0604020202020204" pitchFamily="34" charset="0"/>
              <a:buChar char="•"/>
            </a:pPr>
            <a:r>
              <a:rPr lang="fr-FR" sz="900" dirty="0">
                <a:solidFill>
                  <a:schemeClr val="tx1">
                    <a:lumMod val="75000"/>
                    <a:lumOff val="25000"/>
                  </a:schemeClr>
                </a:solidFill>
              </a:rPr>
              <a:t>Complétez, si nécessaire, le QCF-QR.</a:t>
            </a:r>
          </a:p>
          <a:p>
            <a:pPr marL="92075" indent="-92075">
              <a:spcAft>
                <a:spcPts val="400"/>
              </a:spcAft>
              <a:buFont typeface="Arial" panose="020B0604020202020204" pitchFamily="34" charset="0"/>
              <a:buChar char="•"/>
            </a:pPr>
            <a:r>
              <a:rPr lang="fr-FR" sz="900" dirty="0">
                <a:solidFill>
                  <a:schemeClr val="tx1">
                    <a:lumMod val="75000"/>
                    <a:lumOff val="25000"/>
                  </a:schemeClr>
                </a:solidFill>
              </a:rPr>
              <a:t>Identifiez si existence d’une épargne externe (Avoirs à la concurrence, PEE).</a:t>
            </a:r>
          </a:p>
          <a:p>
            <a:pPr marL="92075" indent="-92075">
              <a:spcAft>
                <a:spcPts val="400"/>
              </a:spcAft>
              <a:buFont typeface="Arial" panose="020B0604020202020204" pitchFamily="34" charset="0"/>
              <a:buChar char="•"/>
            </a:pPr>
            <a:r>
              <a:rPr lang="fr-FR" sz="900" dirty="0">
                <a:solidFill>
                  <a:schemeClr val="tx1">
                    <a:lumMod val="75000"/>
                    <a:lumOff val="25000"/>
                  </a:schemeClr>
                </a:solidFill>
              </a:rPr>
              <a:t>Identifiez les projets du client (nature, quel délai, etc.).</a:t>
            </a:r>
          </a:p>
        </p:txBody>
      </p:sp>
      <p:sp>
        <p:nvSpPr>
          <p:cNvPr id="19" name="ZoneTexte 18">
            <a:extLst>
              <a:ext uri="{FF2B5EF4-FFF2-40B4-BE49-F238E27FC236}">
                <a16:creationId xmlns:a16="http://schemas.microsoft.com/office/drawing/2014/main" id="{9CF5E8F6-9ECC-4F35-B331-6B534C4B2F30}"/>
              </a:ext>
            </a:extLst>
          </p:cNvPr>
          <p:cNvSpPr txBox="1"/>
          <p:nvPr/>
        </p:nvSpPr>
        <p:spPr>
          <a:xfrm>
            <a:off x="733645" y="1675490"/>
            <a:ext cx="3426835" cy="246221"/>
          </a:xfrm>
          <a:prstGeom prst="rect">
            <a:avLst/>
          </a:prstGeom>
          <a:noFill/>
        </p:spPr>
        <p:txBody>
          <a:bodyPr wrap="square" rtlCol="0">
            <a:spAutoFit/>
          </a:bodyPr>
          <a:lstStyle>
            <a:defPPr marR="0" lvl="0" algn="l" rtl="0">
              <a:lnSpc>
                <a:spcPct val="100000"/>
              </a:lnSpc>
              <a:spcBef>
                <a:spcPts val="0"/>
              </a:spcBef>
              <a:spcAft>
                <a:spcPts val="0"/>
              </a:spcAft>
            </a:defPPr>
            <a:lvl1pPr>
              <a:defRPr sz="900" b="1">
                <a:solidFill>
                  <a:schemeClr val="bg1">
                    <a:lumMod val="50000"/>
                  </a:schemeClr>
                </a:solidFill>
              </a:defRPr>
            </a:lvl1pPr>
          </a:lstStyle>
          <a:p>
            <a:r>
              <a:rPr lang="fr-FR" sz="1000" cap="small" dirty="0">
                <a:solidFill>
                  <a:schemeClr val="accent3">
                    <a:lumMod val="75000"/>
                  </a:schemeClr>
                </a:solidFill>
              </a:rPr>
              <a:t>Découverte client</a:t>
            </a:r>
            <a:endParaRPr lang="fr-FR" sz="1000" b="0" i="1" dirty="0">
              <a:solidFill>
                <a:schemeClr val="accent3">
                  <a:lumMod val="75000"/>
                </a:schemeClr>
              </a:solidFill>
            </a:endParaRPr>
          </a:p>
        </p:txBody>
      </p:sp>
      <p:sp>
        <p:nvSpPr>
          <p:cNvPr id="20" name="Rectangle 19">
            <a:extLst>
              <a:ext uri="{FF2B5EF4-FFF2-40B4-BE49-F238E27FC236}">
                <a16:creationId xmlns:a16="http://schemas.microsoft.com/office/drawing/2014/main" id="{1A2F37D8-5956-4C5A-BDB0-2BE95D29EC8E}"/>
              </a:ext>
            </a:extLst>
          </p:cNvPr>
          <p:cNvSpPr/>
          <p:nvPr/>
        </p:nvSpPr>
        <p:spPr>
          <a:xfrm>
            <a:off x="9335829" y="4625927"/>
            <a:ext cx="2688344" cy="1566630"/>
          </a:xfrm>
          <a:prstGeom prst="rect">
            <a:avLst/>
          </a:prstGeom>
          <a:solidFill>
            <a:schemeClr val="accent3"/>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171450" indent="-171450" algn="just">
              <a:spcBef>
                <a:spcPts val="300"/>
              </a:spcBef>
              <a:buFont typeface="Wingdings" panose="05000000000000000000" pitchFamily="2" charset="2"/>
              <a:buChar char="ü"/>
              <a:defRPr/>
            </a:pPr>
            <a:r>
              <a:rPr lang="fr-FR" sz="900" dirty="0">
                <a:solidFill>
                  <a:schemeClr val="bg1"/>
                </a:solidFill>
              </a:rPr>
              <a:t>S’appuyer sur le </a:t>
            </a:r>
            <a:r>
              <a:rPr lang="fr-FR" sz="900" dirty="0">
                <a:solidFill>
                  <a:schemeClr val="bg1"/>
                </a:solidFill>
                <a:hlinkClick r:id="rId3">
                  <a:extLst>
                    <a:ext uri="{A12FA001-AC4F-418D-AE19-62706E023703}">
                      <ahyp:hlinkClr xmlns:ahyp="http://schemas.microsoft.com/office/drawing/2018/hyperlinkcolor" val="tx"/>
                    </a:ext>
                  </a:extLst>
                </a:hlinkClick>
              </a:rPr>
              <a:t>simulateur retraite</a:t>
            </a:r>
            <a:r>
              <a:rPr lang="fr-FR" sz="900" dirty="0">
                <a:solidFill>
                  <a:schemeClr val="bg1"/>
                </a:solidFill>
              </a:rPr>
              <a:t> pour sensibiliser le client.</a:t>
            </a:r>
          </a:p>
          <a:p>
            <a:pPr marL="171450" indent="-171450" algn="just">
              <a:spcBef>
                <a:spcPts val="300"/>
              </a:spcBef>
              <a:buFont typeface="Wingdings" panose="05000000000000000000" pitchFamily="2" charset="2"/>
              <a:buChar char="ü"/>
              <a:defRPr/>
            </a:pPr>
            <a:r>
              <a:rPr lang="fr-FR" sz="900" dirty="0">
                <a:solidFill>
                  <a:schemeClr val="bg1"/>
                </a:solidFill>
              </a:rPr>
              <a:t>Relevé de Carrière* : Transmis par courrier des Caisses de Retraite ou disponible via leur site internet.</a:t>
            </a:r>
          </a:p>
          <a:p>
            <a:pPr marL="171450" indent="-171450" algn="just">
              <a:spcBef>
                <a:spcPts val="300"/>
              </a:spcBef>
              <a:buFont typeface="Wingdings" panose="05000000000000000000" pitchFamily="2" charset="2"/>
              <a:buChar char="ü"/>
              <a:defRPr/>
            </a:pPr>
            <a:r>
              <a:rPr lang="fr-FR" sz="900" dirty="0">
                <a:solidFill>
                  <a:schemeClr val="bg1"/>
                </a:solidFill>
              </a:rPr>
              <a:t>Possibilité de sortie anticipée, sous conditions, en cas d’achat de résidence principale (pour le PERI).</a:t>
            </a:r>
          </a:p>
          <a:p>
            <a:pPr marL="171450" indent="-171450" algn="just">
              <a:spcBef>
                <a:spcPts val="300"/>
              </a:spcBef>
              <a:buFont typeface="Wingdings" panose="05000000000000000000" pitchFamily="2" charset="2"/>
              <a:buChar char="ü"/>
              <a:defRPr/>
            </a:pPr>
            <a:r>
              <a:rPr lang="fr-FR" sz="900" dirty="0">
                <a:solidFill>
                  <a:schemeClr val="bg1"/>
                </a:solidFill>
              </a:rPr>
              <a:t>PERI : Ouverture à partir de 100€ avec un abonnement de 30€ min/ mois.</a:t>
            </a:r>
          </a:p>
        </p:txBody>
      </p:sp>
      <p:sp>
        <p:nvSpPr>
          <p:cNvPr id="21" name="ZoneTexte 20">
            <a:extLst>
              <a:ext uri="{FF2B5EF4-FFF2-40B4-BE49-F238E27FC236}">
                <a16:creationId xmlns:a16="http://schemas.microsoft.com/office/drawing/2014/main" id="{5AF4AE06-6C2E-49FE-BFB5-AD41C97DD088}"/>
              </a:ext>
            </a:extLst>
          </p:cNvPr>
          <p:cNvSpPr txBox="1"/>
          <p:nvPr/>
        </p:nvSpPr>
        <p:spPr>
          <a:xfrm>
            <a:off x="9793044" y="4350987"/>
            <a:ext cx="2082462" cy="246221"/>
          </a:xfrm>
          <a:prstGeom prst="rect">
            <a:avLst/>
          </a:prstGeom>
          <a:noFill/>
        </p:spPr>
        <p:txBody>
          <a:bodyPr wrap="square" rtlCol="0">
            <a:spAutoFit/>
          </a:bodyPr>
          <a:lstStyle>
            <a:defPPr marR="0" lvl="0" algn="l" rtl="0">
              <a:lnSpc>
                <a:spcPct val="100000"/>
              </a:lnSpc>
              <a:spcBef>
                <a:spcPts val="0"/>
              </a:spcBef>
              <a:spcAft>
                <a:spcPts val="0"/>
              </a:spcAft>
            </a:defPPr>
            <a:lvl1pPr>
              <a:defRPr sz="900" b="1">
                <a:solidFill>
                  <a:schemeClr val="bg1">
                    <a:lumMod val="50000"/>
                  </a:schemeClr>
                </a:solidFill>
              </a:defRPr>
            </a:lvl1pPr>
          </a:lstStyle>
          <a:p>
            <a:r>
              <a:rPr lang="fr-FR" sz="1000" cap="small" dirty="0">
                <a:solidFill>
                  <a:schemeClr val="accent3">
                    <a:lumMod val="75000"/>
                  </a:schemeClr>
                </a:solidFill>
              </a:rPr>
              <a:t>Points clés à retenir</a:t>
            </a:r>
          </a:p>
        </p:txBody>
      </p:sp>
      <p:sp>
        <p:nvSpPr>
          <p:cNvPr id="22" name="ZoneTexte 21">
            <a:extLst>
              <a:ext uri="{FF2B5EF4-FFF2-40B4-BE49-F238E27FC236}">
                <a16:creationId xmlns:a16="http://schemas.microsoft.com/office/drawing/2014/main" id="{CEE85070-21D4-493A-80F5-046F935AA111}"/>
              </a:ext>
            </a:extLst>
          </p:cNvPr>
          <p:cNvSpPr txBox="1"/>
          <p:nvPr/>
        </p:nvSpPr>
        <p:spPr>
          <a:xfrm>
            <a:off x="4720219" y="1675490"/>
            <a:ext cx="1670689" cy="246221"/>
          </a:xfrm>
          <a:prstGeom prst="rect">
            <a:avLst/>
          </a:prstGeom>
          <a:noFill/>
        </p:spPr>
        <p:txBody>
          <a:bodyPr wrap="square" rtlCol="0">
            <a:spAutoFit/>
          </a:bodyPr>
          <a:lstStyle>
            <a:defPPr marR="0" lvl="0" algn="l" rtl="0">
              <a:lnSpc>
                <a:spcPct val="100000"/>
              </a:lnSpc>
              <a:spcBef>
                <a:spcPts val="0"/>
              </a:spcBef>
              <a:spcAft>
                <a:spcPts val="0"/>
              </a:spcAft>
            </a:defPPr>
            <a:lvl1pPr>
              <a:defRPr sz="900" b="1">
                <a:solidFill>
                  <a:schemeClr val="bg1">
                    <a:lumMod val="50000"/>
                  </a:schemeClr>
                </a:solidFill>
              </a:defRPr>
            </a:lvl1pPr>
          </a:lstStyle>
          <a:p>
            <a:pPr algn="ctr"/>
            <a:r>
              <a:rPr lang="fr-FR" sz="1000" cap="small" dirty="0">
                <a:solidFill>
                  <a:schemeClr val="accent3">
                    <a:lumMod val="75000"/>
                  </a:schemeClr>
                </a:solidFill>
              </a:rPr>
              <a:t>Solutions clés </a:t>
            </a:r>
          </a:p>
        </p:txBody>
      </p:sp>
      <p:grpSp>
        <p:nvGrpSpPr>
          <p:cNvPr id="23" name="Groupe 22">
            <a:extLst>
              <a:ext uri="{FF2B5EF4-FFF2-40B4-BE49-F238E27FC236}">
                <a16:creationId xmlns:a16="http://schemas.microsoft.com/office/drawing/2014/main" id="{4430410A-F5A0-40D6-B88F-8AFE837E33E8}"/>
              </a:ext>
            </a:extLst>
          </p:cNvPr>
          <p:cNvGrpSpPr/>
          <p:nvPr/>
        </p:nvGrpSpPr>
        <p:grpSpPr>
          <a:xfrm>
            <a:off x="4259830" y="2012749"/>
            <a:ext cx="2591469" cy="2164389"/>
            <a:chOff x="9493275" y="1703578"/>
            <a:chExt cx="2591469" cy="2133144"/>
          </a:xfrm>
        </p:grpSpPr>
        <p:sp>
          <p:nvSpPr>
            <p:cNvPr id="24" name="Rectangle 23">
              <a:extLst>
                <a:ext uri="{FF2B5EF4-FFF2-40B4-BE49-F238E27FC236}">
                  <a16:creationId xmlns:a16="http://schemas.microsoft.com/office/drawing/2014/main" id="{0379D044-9F5F-4B98-8CE3-AED99D5907C3}"/>
                </a:ext>
              </a:extLst>
            </p:cNvPr>
            <p:cNvSpPr/>
            <p:nvPr/>
          </p:nvSpPr>
          <p:spPr>
            <a:xfrm>
              <a:off x="9493275" y="1703578"/>
              <a:ext cx="2591469" cy="2133144"/>
            </a:xfrm>
            <a:prstGeom prst="rect">
              <a:avLst/>
            </a:prstGeom>
            <a:solidFill>
              <a:srgbClr val="E2FEFD"/>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tIns="144000" rtlCol="0" anchor="t" anchorCtr="0"/>
            <a:lstStyle/>
            <a:p>
              <a:pPr marL="12700" marR="5080" lvl="0" indent="0" algn="l" defTabSz="914400" rtl="0" eaLnBrk="1" fontAlgn="auto" latinLnBrk="0" hangingPunct="1">
                <a:lnSpc>
                  <a:spcPct val="100000"/>
                </a:lnSpc>
                <a:spcBef>
                  <a:spcPts val="600"/>
                </a:spcBef>
                <a:spcAft>
                  <a:spcPts val="0"/>
                </a:spcAft>
                <a:buClrTx/>
                <a:buSzTx/>
                <a:buFontTx/>
                <a:buNone/>
                <a:tabLst/>
                <a:defRPr/>
              </a:pPr>
              <a:endParaRPr kumimoji="0" lang="fr-FR" sz="1000" b="1" i="1" u="none" strike="noStrike" kern="1200" cap="none" spc="-5" normalizeH="0" baseline="0" noProof="0">
                <a:ln>
                  <a:noFill/>
                </a:ln>
                <a:solidFill>
                  <a:srgbClr val="FFFFFF">
                    <a:lumMod val="50000"/>
                  </a:srgbClr>
                </a:solidFill>
                <a:effectLst/>
                <a:uLnTx/>
                <a:uFillTx/>
                <a:ea typeface="+mn-ea"/>
                <a:cs typeface="Tahoma"/>
              </a:endParaRPr>
            </a:p>
          </p:txBody>
        </p:sp>
        <p:sp>
          <p:nvSpPr>
            <p:cNvPr id="25" name="Rectangle : coins arrondis 24">
              <a:extLst>
                <a:ext uri="{FF2B5EF4-FFF2-40B4-BE49-F238E27FC236}">
                  <a16:creationId xmlns:a16="http://schemas.microsoft.com/office/drawing/2014/main" id="{21D13AD5-26F1-46FD-9909-075B1E71019F}"/>
                </a:ext>
              </a:extLst>
            </p:cNvPr>
            <p:cNvSpPr/>
            <p:nvPr/>
          </p:nvSpPr>
          <p:spPr>
            <a:xfrm>
              <a:off x="9617849" y="1793463"/>
              <a:ext cx="2342321" cy="1944949"/>
            </a:xfrm>
            <a:prstGeom prst="roundRect">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45720" rIns="36000" bIns="45720" rtlCol="0" anchor="ctr"/>
            <a:lstStyle/>
            <a:p>
              <a:r>
                <a:rPr lang="fr-FR" sz="900" b="1" i="1" dirty="0">
                  <a:solidFill>
                    <a:schemeClr val="accent3">
                      <a:lumMod val="75000"/>
                    </a:schemeClr>
                  </a:solidFill>
                </a:rPr>
                <a:t>Epargne court terme </a:t>
              </a:r>
              <a:br>
                <a:rPr lang="fr-FR" sz="900" b="1" dirty="0">
                  <a:solidFill>
                    <a:schemeClr val="tx1">
                      <a:lumMod val="75000"/>
                      <a:lumOff val="25000"/>
                    </a:schemeClr>
                  </a:solidFill>
                </a:rPr>
              </a:br>
              <a:r>
                <a:rPr lang="fr-FR" sz="900" dirty="0">
                  <a:solidFill>
                    <a:schemeClr val="tx1">
                      <a:lumMod val="75000"/>
                      <a:lumOff val="25000"/>
                    </a:schemeClr>
                  </a:solidFill>
                </a:rPr>
                <a:t>Livret A / LEP</a:t>
              </a:r>
            </a:p>
            <a:p>
              <a:endParaRPr lang="fr-FR" sz="900" dirty="0">
                <a:solidFill>
                  <a:schemeClr val="tx1">
                    <a:lumMod val="75000"/>
                    <a:lumOff val="25000"/>
                  </a:schemeClr>
                </a:solidFill>
              </a:endParaRPr>
            </a:p>
            <a:p>
              <a:r>
                <a:rPr lang="fr-FR" sz="900" b="1" i="1" dirty="0">
                  <a:solidFill>
                    <a:schemeClr val="accent3">
                      <a:lumMod val="75000"/>
                    </a:schemeClr>
                  </a:solidFill>
                </a:rPr>
                <a:t>Epargne moyen terme </a:t>
              </a:r>
              <a:endParaRPr lang="fr-FR" sz="900" dirty="0">
                <a:solidFill>
                  <a:schemeClr val="tx1">
                    <a:lumMod val="75000"/>
                    <a:lumOff val="25000"/>
                  </a:schemeClr>
                </a:solidFill>
              </a:endParaRPr>
            </a:p>
            <a:p>
              <a:r>
                <a:rPr lang="fr-FR" sz="900" dirty="0">
                  <a:solidFill>
                    <a:schemeClr val="tx1">
                      <a:lumMod val="75000"/>
                      <a:lumOff val="25000"/>
                    </a:schemeClr>
                  </a:solidFill>
                </a:rPr>
                <a:t>PEL</a:t>
              </a:r>
            </a:p>
            <a:p>
              <a:endParaRPr lang="fr-FR" sz="900" b="1" dirty="0">
                <a:solidFill>
                  <a:schemeClr val="tx1">
                    <a:lumMod val="75000"/>
                    <a:lumOff val="25000"/>
                  </a:schemeClr>
                </a:solidFill>
              </a:endParaRPr>
            </a:p>
            <a:p>
              <a:r>
                <a:rPr lang="fr-FR" sz="900" b="1" i="1" dirty="0">
                  <a:solidFill>
                    <a:schemeClr val="accent3">
                      <a:lumMod val="75000"/>
                    </a:schemeClr>
                  </a:solidFill>
                </a:rPr>
                <a:t>Epargne financière </a:t>
              </a:r>
              <a:endParaRPr lang="fr-FR" sz="900" b="1" dirty="0">
                <a:solidFill>
                  <a:schemeClr val="tx1">
                    <a:lumMod val="75000"/>
                    <a:lumOff val="25000"/>
                  </a:schemeClr>
                </a:solidFill>
              </a:endParaRPr>
            </a:p>
            <a:p>
              <a:pPr marL="84138" indent="-84138">
                <a:buFont typeface="Wingdings" panose="05000000000000000000" pitchFamily="2" charset="2"/>
                <a:buChar char="§"/>
              </a:pPr>
              <a:r>
                <a:rPr lang="fr-FR" sz="900" dirty="0">
                  <a:solidFill>
                    <a:schemeClr val="tx1">
                      <a:lumMod val="75000"/>
                      <a:lumOff val="25000"/>
                    </a:schemeClr>
                  </a:solidFill>
                </a:rPr>
                <a:t>Assurance-vie (Millevie Essentielle 2 ou Premium 2)</a:t>
              </a:r>
            </a:p>
            <a:p>
              <a:pPr marL="84138" indent="-84138">
                <a:buFont typeface="Wingdings" panose="05000000000000000000" pitchFamily="2" charset="2"/>
                <a:buChar char="§"/>
              </a:pPr>
              <a:r>
                <a:rPr lang="fr-FR" sz="900" dirty="0">
                  <a:solidFill>
                    <a:schemeClr val="tx1">
                      <a:lumMod val="75000"/>
                      <a:lumOff val="25000"/>
                    </a:schemeClr>
                  </a:solidFill>
                </a:rPr>
                <a:t>PERI (Millevie PER)</a:t>
              </a:r>
              <a:br>
                <a:rPr lang="fr-FR" sz="900" dirty="0">
                  <a:solidFill>
                    <a:schemeClr val="tx1">
                      <a:lumMod val="75000"/>
                      <a:lumOff val="25000"/>
                    </a:schemeClr>
                  </a:solidFill>
                </a:rPr>
              </a:br>
              <a:r>
                <a:rPr lang="fr-FR" sz="900" dirty="0">
                  <a:solidFill>
                    <a:schemeClr val="tx1">
                      <a:lumMod val="75000"/>
                      <a:lumOff val="25000"/>
                    </a:schemeClr>
                  </a:solidFill>
                </a:rPr>
                <a:t>Avec mise en place d’abonnement.</a:t>
              </a:r>
            </a:p>
            <a:p>
              <a:pPr algn="ctr"/>
              <a:endParaRPr lang="fr-FR" sz="1000" dirty="0">
                <a:solidFill>
                  <a:schemeClr val="tx1">
                    <a:lumMod val="75000"/>
                    <a:lumOff val="25000"/>
                  </a:schemeClr>
                </a:solidFill>
              </a:endParaRPr>
            </a:p>
          </p:txBody>
        </p:sp>
      </p:grpSp>
      <p:sp>
        <p:nvSpPr>
          <p:cNvPr id="26" name="Rectangle 25">
            <a:extLst>
              <a:ext uri="{FF2B5EF4-FFF2-40B4-BE49-F238E27FC236}">
                <a16:creationId xmlns:a16="http://schemas.microsoft.com/office/drawing/2014/main" id="{6F08A7BE-078E-4346-839B-F21472DDDFFE}"/>
              </a:ext>
            </a:extLst>
          </p:cNvPr>
          <p:cNvSpPr/>
          <p:nvPr/>
        </p:nvSpPr>
        <p:spPr>
          <a:xfrm>
            <a:off x="6950649" y="2012750"/>
            <a:ext cx="5073524" cy="2164388"/>
          </a:xfrm>
          <a:prstGeom prst="rect">
            <a:avLst/>
          </a:prstGeom>
          <a:solidFill>
            <a:srgbClr val="E2FEFD"/>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just"/>
            <a:r>
              <a:rPr lang="fr-FR" sz="900" b="1" i="1" dirty="0">
                <a:solidFill>
                  <a:schemeClr val="accent3">
                    <a:lumMod val="75000"/>
                  </a:schemeClr>
                </a:solidFill>
              </a:rPr>
              <a:t>L’Assurance Vie permet :</a:t>
            </a:r>
          </a:p>
          <a:p>
            <a:pPr marL="92075" indent="-92075" algn="just">
              <a:spcAft>
                <a:spcPts val="300"/>
              </a:spcAft>
              <a:buFont typeface="Arial" panose="020B0604020202020204" pitchFamily="34" charset="0"/>
              <a:buChar char="•"/>
            </a:pPr>
            <a:r>
              <a:rPr lang="fr-FR" sz="900" dirty="0">
                <a:solidFill>
                  <a:schemeClr val="tx1">
                    <a:lumMod val="75000"/>
                    <a:lumOff val="25000"/>
                  </a:schemeClr>
                </a:solidFill>
              </a:rPr>
              <a:t>De se constituer un </a:t>
            </a:r>
            <a:r>
              <a:rPr lang="fr-FR" sz="900" b="1" dirty="0">
                <a:solidFill>
                  <a:schemeClr val="tx1">
                    <a:lumMod val="75000"/>
                    <a:lumOff val="25000"/>
                  </a:schemeClr>
                </a:solidFill>
              </a:rPr>
              <a:t>capital</a:t>
            </a:r>
            <a:r>
              <a:rPr lang="fr-FR" sz="900" dirty="0">
                <a:solidFill>
                  <a:schemeClr val="tx1">
                    <a:lumMod val="75000"/>
                    <a:lumOff val="25000"/>
                  </a:schemeClr>
                </a:solidFill>
              </a:rPr>
              <a:t> pour tout projet à </a:t>
            </a:r>
            <a:r>
              <a:rPr lang="fr-FR" sz="900" b="1" dirty="0">
                <a:solidFill>
                  <a:schemeClr val="tx1">
                    <a:lumMod val="75000"/>
                    <a:lumOff val="25000"/>
                  </a:schemeClr>
                </a:solidFill>
              </a:rPr>
              <a:t>moyen/long terme.</a:t>
            </a:r>
            <a:endParaRPr lang="fr-FR" sz="900" b="1" dirty="0">
              <a:solidFill>
                <a:schemeClr val="tx1">
                  <a:lumMod val="75000"/>
                  <a:lumOff val="25000"/>
                </a:schemeClr>
              </a:solidFill>
              <a:cs typeface="Arial"/>
            </a:endParaRPr>
          </a:p>
          <a:p>
            <a:pPr marL="92075" indent="-92075" algn="just">
              <a:spcAft>
                <a:spcPts val="300"/>
              </a:spcAft>
              <a:buFont typeface="Arial" panose="020B0604020202020204" pitchFamily="34" charset="0"/>
              <a:buChar char="•"/>
            </a:pPr>
            <a:r>
              <a:rPr lang="fr-FR" sz="900" b="1" dirty="0">
                <a:solidFill>
                  <a:schemeClr val="tx1">
                    <a:lumMod val="75000"/>
                    <a:lumOff val="25000"/>
                  </a:schemeClr>
                </a:solidFill>
              </a:rPr>
              <a:t>D’alimenter son contrat de manière souple </a:t>
            </a:r>
            <a:r>
              <a:rPr lang="fr-FR" sz="900" dirty="0">
                <a:solidFill>
                  <a:schemeClr val="tx1">
                    <a:lumMod val="75000"/>
                    <a:lumOff val="25000"/>
                  </a:schemeClr>
                </a:solidFill>
              </a:rPr>
              <a:t>: seuils d’accès adaptés, possibilité de </a:t>
            </a:r>
            <a:r>
              <a:rPr lang="fr-FR" sz="900" b="1" dirty="0">
                <a:solidFill>
                  <a:schemeClr val="tx1">
                    <a:lumMod val="75000"/>
                    <a:lumOff val="25000"/>
                  </a:schemeClr>
                </a:solidFill>
              </a:rPr>
              <a:t>mise en place de versements réguliers</a:t>
            </a:r>
            <a:r>
              <a:rPr lang="fr-FR" sz="900" dirty="0">
                <a:solidFill>
                  <a:schemeClr val="tx1">
                    <a:lumMod val="75000"/>
                    <a:lumOff val="25000"/>
                  </a:schemeClr>
                </a:solidFill>
              </a:rPr>
              <a:t>, de les diversifier/augmenter/diminuer/supprimer.</a:t>
            </a:r>
            <a:endParaRPr lang="fr-FR" sz="900" dirty="0">
              <a:solidFill>
                <a:schemeClr val="tx1">
                  <a:lumMod val="75000"/>
                  <a:lumOff val="25000"/>
                </a:schemeClr>
              </a:solidFill>
              <a:cs typeface="Arial"/>
            </a:endParaRPr>
          </a:p>
          <a:p>
            <a:pPr marL="92075" indent="-92075" algn="just">
              <a:spcAft>
                <a:spcPts val="300"/>
              </a:spcAft>
              <a:buFont typeface="Arial" panose="020B0604020202020204" pitchFamily="34" charset="0"/>
              <a:buChar char="•"/>
            </a:pPr>
            <a:r>
              <a:rPr lang="fr-FR" sz="900" dirty="0">
                <a:solidFill>
                  <a:schemeClr val="tx1">
                    <a:lumMod val="75000"/>
                    <a:lumOff val="25000"/>
                  </a:schemeClr>
                </a:solidFill>
              </a:rPr>
              <a:t>De bénéficier d’une </a:t>
            </a:r>
            <a:r>
              <a:rPr lang="fr-FR" sz="900" b="1" dirty="0">
                <a:solidFill>
                  <a:schemeClr val="tx1">
                    <a:lumMod val="75000"/>
                    <a:lumOff val="25000"/>
                  </a:schemeClr>
                </a:solidFill>
              </a:rPr>
              <a:t>enveloppe fiscale intéressante.</a:t>
            </a:r>
            <a:endParaRPr lang="fr-FR" sz="900" i="1" dirty="0">
              <a:solidFill>
                <a:schemeClr val="tx1">
                  <a:lumMod val="75000"/>
                  <a:lumOff val="25000"/>
                </a:schemeClr>
              </a:solidFill>
              <a:cs typeface="Arial"/>
            </a:endParaRPr>
          </a:p>
          <a:p>
            <a:pPr marL="92075" indent="-92075" algn="just">
              <a:spcAft>
                <a:spcPts val="300"/>
              </a:spcAft>
              <a:buFont typeface="Arial" panose="020B0604020202020204" pitchFamily="34" charset="0"/>
              <a:buChar char="•"/>
            </a:pPr>
            <a:r>
              <a:rPr lang="fr-FR" sz="900" dirty="0">
                <a:solidFill>
                  <a:schemeClr val="tx1">
                    <a:lumMod val="75000"/>
                    <a:lumOff val="25000"/>
                  </a:schemeClr>
                </a:solidFill>
              </a:rPr>
              <a:t>D’accéder à un </a:t>
            </a:r>
            <a:r>
              <a:rPr lang="fr-FR" sz="900" b="1" dirty="0">
                <a:solidFill>
                  <a:schemeClr val="tx1">
                    <a:lumMod val="75000"/>
                    <a:lumOff val="25000"/>
                  </a:schemeClr>
                </a:solidFill>
              </a:rPr>
              <a:t>univers d’investissement large </a:t>
            </a:r>
            <a:r>
              <a:rPr lang="fr-FR" sz="900" dirty="0">
                <a:solidFill>
                  <a:schemeClr val="tx1">
                    <a:lumMod val="75000"/>
                    <a:lumOff val="25000"/>
                  </a:schemeClr>
                </a:solidFill>
              </a:rPr>
              <a:t>et </a:t>
            </a:r>
            <a:r>
              <a:rPr lang="fr-FR" sz="900" b="1" dirty="0">
                <a:solidFill>
                  <a:schemeClr val="tx1">
                    <a:lumMod val="75000"/>
                    <a:lumOff val="25000"/>
                  </a:schemeClr>
                </a:solidFill>
              </a:rPr>
              <a:t>diversifié</a:t>
            </a:r>
            <a:r>
              <a:rPr lang="fr-FR" sz="900" dirty="0">
                <a:solidFill>
                  <a:schemeClr val="tx1">
                    <a:lumMod val="75000"/>
                    <a:lumOff val="25000"/>
                  </a:schemeClr>
                </a:solidFill>
              </a:rPr>
              <a:t> adapté à votre  profil.</a:t>
            </a:r>
            <a:endParaRPr lang="fr-FR" sz="900" i="1" dirty="0">
              <a:solidFill>
                <a:schemeClr val="tx1">
                  <a:lumMod val="75000"/>
                  <a:lumOff val="25000"/>
                </a:schemeClr>
              </a:solidFill>
              <a:cs typeface="Arial"/>
            </a:endParaRPr>
          </a:p>
          <a:p>
            <a:pPr algn="just">
              <a:spcAft>
                <a:spcPts val="300"/>
              </a:spcAft>
            </a:pPr>
            <a:endParaRPr lang="fr-FR" sz="900" b="1" dirty="0">
              <a:solidFill>
                <a:schemeClr val="tx1">
                  <a:lumMod val="75000"/>
                  <a:lumOff val="25000"/>
                </a:schemeClr>
              </a:solidFill>
            </a:endParaRPr>
          </a:p>
          <a:p>
            <a:pPr algn="just">
              <a:spcAft>
                <a:spcPts val="300"/>
              </a:spcAft>
            </a:pPr>
            <a:r>
              <a:rPr lang="fr-FR" sz="900" b="1" i="1" dirty="0">
                <a:solidFill>
                  <a:schemeClr val="accent3">
                    <a:lumMod val="75000"/>
                  </a:schemeClr>
                </a:solidFill>
              </a:rPr>
              <a:t>Le PERI permet : </a:t>
            </a:r>
          </a:p>
          <a:p>
            <a:pPr marL="92075" indent="-92075" algn="just">
              <a:spcAft>
                <a:spcPts val="300"/>
              </a:spcAft>
              <a:buFont typeface="Arial" panose="020B0604020202020204" pitchFamily="34" charset="0"/>
              <a:buChar char="•"/>
            </a:pPr>
            <a:r>
              <a:rPr lang="fr-FR" sz="900" dirty="0">
                <a:solidFill>
                  <a:schemeClr val="tx1">
                    <a:lumMod val="75000"/>
                    <a:lumOff val="25000"/>
                  </a:schemeClr>
                </a:solidFill>
              </a:rPr>
              <a:t>De se constituer une épargne, à </a:t>
            </a:r>
            <a:r>
              <a:rPr lang="fr-FR" sz="900" b="1" dirty="0">
                <a:solidFill>
                  <a:schemeClr val="tx1">
                    <a:lumMod val="75000"/>
                    <a:lumOff val="25000"/>
                  </a:schemeClr>
                </a:solidFill>
              </a:rPr>
              <a:t>son rythme, </a:t>
            </a:r>
            <a:r>
              <a:rPr lang="fr-FR" sz="900" dirty="0">
                <a:solidFill>
                  <a:schemeClr val="tx1">
                    <a:lumMod val="75000"/>
                    <a:lumOff val="25000"/>
                  </a:schemeClr>
                </a:solidFill>
              </a:rPr>
              <a:t>pour percevoir un capital ou une rente à la retraite.</a:t>
            </a:r>
          </a:p>
          <a:p>
            <a:pPr marL="92075" indent="-92075" algn="just">
              <a:spcAft>
                <a:spcPts val="300"/>
              </a:spcAft>
              <a:buFont typeface="Arial" panose="020B0604020202020204" pitchFamily="34" charset="0"/>
              <a:buChar char="•"/>
            </a:pPr>
            <a:r>
              <a:rPr lang="fr-FR" sz="900" dirty="0">
                <a:solidFill>
                  <a:schemeClr val="tx1">
                    <a:lumMod val="75000"/>
                    <a:lumOff val="25000"/>
                  </a:schemeClr>
                </a:solidFill>
              </a:rPr>
              <a:t>Il bénéficie d’un </a:t>
            </a:r>
            <a:r>
              <a:rPr lang="fr-FR" sz="900" b="1" dirty="0">
                <a:solidFill>
                  <a:schemeClr val="tx1">
                    <a:lumMod val="75000"/>
                    <a:lumOff val="25000"/>
                  </a:schemeClr>
                </a:solidFill>
              </a:rPr>
              <a:t>cadre fiscal privilégié</a:t>
            </a:r>
            <a:r>
              <a:rPr lang="fr-FR" sz="900" dirty="0">
                <a:solidFill>
                  <a:schemeClr val="tx1">
                    <a:lumMod val="75000"/>
                    <a:lumOff val="25000"/>
                  </a:schemeClr>
                </a:solidFill>
              </a:rPr>
              <a:t>, au choix : à l’entrée ou à la sortie.</a:t>
            </a:r>
          </a:p>
          <a:p>
            <a:pPr marL="92075" indent="-92075" algn="just">
              <a:spcAft>
                <a:spcPts val="300"/>
              </a:spcAft>
              <a:buFont typeface="Arial" panose="020B0604020202020204" pitchFamily="34" charset="0"/>
              <a:buChar char="•"/>
            </a:pPr>
            <a:r>
              <a:rPr lang="fr-FR" sz="900" b="1" dirty="0">
                <a:solidFill>
                  <a:schemeClr val="tx1">
                    <a:lumMod val="75000"/>
                    <a:lumOff val="25000"/>
                  </a:schemeClr>
                </a:solidFill>
              </a:rPr>
              <a:t>De compléter ses revenus, </a:t>
            </a:r>
            <a:r>
              <a:rPr lang="fr-FR" sz="900" dirty="0">
                <a:solidFill>
                  <a:schemeClr val="tx1">
                    <a:lumMod val="75000"/>
                    <a:lumOff val="25000"/>
                  </a:schemeClr>
                </a:solidFill>
              </a:rPr>
              <a:t>notamment pour la retraite avec des conditions de sorties possibles sous conditions.</a:t>
            </a:r>
          </a:p>
        </p:txBody>
      </p:sp>
      <p:sp>
        <p:nvSpPr>
          <p:cNvPr id="27" name="Rectangle 26">
            <a:extLst>
              <a:ext uri="{FF2B5EF4-FFF2-40B4-BE49-F238E27FC236}">
                <a16:creationId xmlns:a16="http://schemas.microsoft.com/office/drawing/2014/main" id="{1022C935-252A-4F47-B958-E2DB70FEF568}"/>
              </a:ext>
            </a:extLst>
          </p:cNvPr>
          <p:cNvSpPr/>
          <p:nvPr/>
        </p:nvSpPr>
        <p:spPr>
          <a:xfrm>
            <a:off x="316494" y="4625927"/>
            <a:ext cx="2880000" cy="1566631"/>
          </a:xfrm>
          <a:prstGeom prst="rect">
            <a:avLst/>
          </a:prstGeom>
          <a:solidFill>
            <a:srgbClr val="E2FEFD"/>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tIns="72000" rtlCol="0" anchor="t" anchorCtr="0"/>
          <a:lstStyle/>
          <a:p>
            <a:pPr marL="177800" lvl="0" indent="-177800" algn="just">
              <a:spcBef>
                <a:spcPts val="300"/>
              </a:spcBef>
              <a:buFont typeface="+mj-lt"/>
              <a:buAutoNum type="arabicPeriod"/>
              <a:defRPr/>
            </a:pPr>
            <a:r>
              <a:rPr lang="fr-FR" sz="900" b="1" dirty="0">
                <a:solidFill>
                  <a:schemeClr val="accent3">
                    <a:lumMod val="75000"/>
                  </a:schemeClr>
                </a:solidFill>
              </a:rPr>
              <a:t>« Nous n’avons pas de grosses sommes à placer, nos Livrets A, LDD… actuels nous suffisent </a:t>
            </a:r>
            <a:r>
              <a:rPr lang="fr-FR" sz="900" b="1" spc="-5" dirty="0">
                <a:solidFill>
                  <a:schemeClr val="accent3">
                    <a:lumMod val="75000"/>
                  </a:schemeClr>
                </a:solidFill>
                <a:cs typeface="Tahoma"/>
              </a:rPr>
              <a:t>…»</a:t>
            </a:r>
          </a:p>
          <a:p>
            <a:pPr marL="177800" lvl="0" indent="-177800" algn="just">
              <a:spcBef>
                <a:spcPts val="300"/>
              </a:spcBef>
              <a:buFont typeface="+mj-lt"/>
              <a:buAutoNum type="arabicPeriod"/>
              <a:defRPr/>
            </a:pPr>
            <a:endParaRPr lang="fr-FR" sz="1000" b="1" spc="-5" dirty="0">
              <a:solidFill>
                <a:srgbClr val="0070C0"/>
              </a:solidFill>
              <a:cs typeface="Tahoma"/>
            </a:endParaRPr>
          </a:p>
          <a:p>
            <a:pPr marL="84138" indent="-84138" algn="just">
              <a:spcBef>
                <a:spcPts val="300"/>
              </a:spcBef>
              <a:buFont typeface="Wingdings" panose="05000000000000000000" pitchFamily="2" charset="2"/>
              <a:buChar char="§"/>
            </a:pPr>
            <a:r>
              <a:rPr lang="fr-FR" sz="800" spc="-5" dirty="0">
                <a:solidFill>
                  <a:schemeClr val="tx1">
                    <a:lumMod val="75000"/>
                    <a:lumOff val="25000"/>
                  </a:schemeClr>
                </a:solidFill>
                <a:cs typeface="Tahoma"/>
              </a:rPr>
              <a:t>Les livrets A/LEP permettent d’avoir une rémunération sur son épargne de précaution. </a:t>
            </a:r>
          </a:p>
          <a:p>
            <a:pPr marL="84138" indent="-84138" algn="just">
              <a:spcBef>
                <a:spcPts val="300"/>
              </a:spcBef>
              <a:buFont typeface="Wingdings" panose="05000000000000000000" pitchFamily="2" charset="2"/>
              <a:buChar char="§"/>
            </a:pPr>
            <a:r>
              <a:rPr lang="fr-FR" sz="800" spc="-5" dirty="0">
                <a:solidFill>
                  <a:schemeClr val="tx1">
                    <a:lumMod val="75000"/>
                    <a:lumOff val="25000"/>
                  </a:schemeClr>
                </a:solidFill>
                <a:cs typeface="Tahoma"/>
              </a:rPr>
              <a:t>L’assurance Vie permet de préparer des projets moyen/long terme en ayant accès à une large gamme de supports financiers adaptés à votre profil d’investisseur. </a:t>
            </a:r>
          </a:p>
        </p:txBody>
      </p:sp>
      <p:sp>
        <p:nvSpPr>
          <p:cNvPr id="28" name="Rectangle 27">
            <a:extLst>
              <a:ext uri="{FF2B5EF4-FFF2-40B4-BE49-F238E27FC236}">
                <a16:creationId xmlns:a16="http://schemas.microsoft.com/office/drawing/2014/main" id="{4ABDA5D9-F959-4A96-B9A9-6A53AD0348AB}"/>
              </a:ext>
            </a:extLst>
          </p:cNvPr>
          <p:cNvSpPr/>
          <p:nvPr/>
        </p:nvSpPr>
        <p:spPr>
          <a:xfrm>
            <a:off x="3322939" y="4625927"/>
            <a:ext cx="2880000" cy="1566632"/>
          </a:xfrm>
          <a:prstGeom prst="rect">
            <a:avLst/>
          </a:prstGeom>
          <a:solidFill>
            <a:srgbClr val="E2FEFD"/>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72000" rIns="91440" bIns="45720" rtlCol="0" anchor="t" anchorCtr="0"/>
          <a:lstStyle/>
          <a:p>
            <a:pPr marL="177800" indent="-177800" algn="just">
              <a:spcBef>
                <a:spcPts val="300"/>
              </a:spcBef>
              <a:buFont typeface="+mj-lt"/>
              <a:buAutoNum type="arabicPeriod" startAt="2"/>
              <a:defRPr/>
            </a:pPr>
            <a:r>
              <a:rPr lang="fr-FR" sz="900" b="1" dirty="0">
                <a:solidFill>
                  <a:schemeClr val="accent3">
                    <a:lumMod val="75000"/>
                  </a:schemeClr>
                </a:solidFill>
              </a:rPr>
              <a:t>« Nous sommes encore jeunes, nous préférons attendre avant d’ouvrir ce genre de contrats (</a:t>
            </a:r>
            <a:r>
              <a:rPr lang="fr-FR" sz="900" b="1" dirty="0" err="1">
                <a:solidFill>
                  <a:schemeClr val="accent3">
                    <a:lumMod val="75000"/>
                  </a:schemeClr>
                </a:solidFill>
              </a:rPr>
              <a:t>Ass</a:t>
            </a:r>
            <a:r>
              <a:rPr lang="fr-FR" sz="900" b="1" dirty="0">
                <a:solidFill>
                  <a:schemeClr val="accent3">
                    <a:lumMod val="75000"/>
                  </a:schemeClr>
                </a:solidFill>
              </a:rPr>
              <a:t>. Vie , PERI) »</a:t>
            </a:r>
          </a:p>
          <a:p>
            <a:pPr marL="84138" indent="-84138" algn="just">
              <a:spcBef>
                <a:spcPts val="300"/>
              </a:spcBef>
              <a:buFont typeface="Wingdings" panose="05000000000000000000" pitchFamily="2" charset="2"/>
              <a:buChar char="§"/>
              <a:defRPr/>
            </a:pPr>
            <a:r>
              <a:rPr lang="fr-FR" sz="800" dirty="0">
                <a:solidFill>
                  <a:schemeClr val="tx1">
                    <a:lumMod val="75000"/>
                    <a:lumOff val="25000"/>
                  </a:schemeClr>
                </a:solidFill>
              </a:rPr>
              <a:t>Il est important d’anticiper le plus tôt possible votre retraite. D’ailleurs je vous propose de faire tout de suite une rapide simulation pour évaluer votre retraite.</a:t>
            </a:r>
            <a:endParaRPr lang="fr-FR" sz="800" spc="-5" dirty="0">
              <a:solidFill>
                <a:schemeClr val="tx1">
                  <a:lumMod val="75000"/>
                  <a:lumOff val="25000"/>
                </a:schemeClr>
              </a:solidFill>
              <a:cs typeface="Tahoma"/>
            </a:endParaRPr>
          </a:p>
          <a:p>
            <a:pPr marL="84138" indent="-84138" algn="just">
              <a:spcBef>
                <a:spcPts val="300"/>
              </a:spcBef>
              <a:buFont typeface="Wingdings" panose="05000000000000000000" pitchFamily="2" charset="2"/>
              <a:buChar char="§"/>
              <a:defRPr/>
            </a:pPr>
            <a:r>
              <a:rPr lang="fr-FR" sz="800" spc="-5" dirty="0">
                <a:solidFill>
                  <a:schemeClr val="tx1">
                    <a:lumMod val="75000"/>
                    <a:lumOff val="25000"/>
                  </a:schemeClr>
                </a:solidFill>
                <a:cs typeface="Tahoma"/>
              </a:rPr>
              <a:t>En commençant le plus tôt possible, </a:t>
            </a:r>
            <a:r>
              <a:rPr lang="fr-FR" sz="800" dirty="0">
                <a:solidFill>
                  <a:schemeClr val="tx1">
                    <a:lumMod val="75000"/>
                    <a:lumOff val="25000"/>
                  </a:schemeClr>
                </a:solidFill>
              </a:rPr>
              <a:t>vous vous constituez une épargne à votre rythme pour percevoir un capital ou une rente à la retraite.</a:t>
            </a:r>
          </a:p>
          <a:p>
            <a:pPr marL="84138" marR="0" lvl="0" indent="-84138" algn="just" fontAlgn="auto">
              <a:lnSpc>
                <a:spcPct val="100000"/>
              </a:lnSpc>
              <a:spcBef>
                <a:spcPts val="300"/>
              </a:spcBef>
              <a:spcAft>
                <a:spcPts val="0"/>
              </a:spcAft>
              <a:buClrTx/>
              <a:buSzTx/>
              <a:buFont typeface="Wingdings" panose="05000000000000000000" pitchFamily="2" charset="2"/>
              <a:buChar char="§"/>
              <a:tabLst/>
              <a:defRPr/>
            </a:pPr>
            <a:r>
              <a:rPr lang="fr-FR" sz="800" spc="-5" dirty="0">
                <a:solidFill>
                  <a:schemeClr val="tx1">
                    <a:lumMod val="75000"/>
                    <a:lumOff val="25000"/>
                  </a:schemeClr>
                </a:solidFill>
                <a:cs typeface="Tahoma"/>
              </a:rPr>
              <a:t>Les versements effectués sur le PER vous apportent des avantages fiscaux.</a:t>
            </a:r>
            <a:endParaRPr lang="fr-FR" sz="800" spc="-5" dirty="0">
              <a:solidFill>
                <a:schemeClr val="tx1"/>
              </a:solidFill>
              <a:cs typeface="Tahoma"/>
            </a:endParaRPr>
          </a:p>
        </p:txBody>
      </p:sp>
      <p:sp>
        <p:nvSpPr>
          <p:cNvPr id="29" name="Rectangle 28">
            <a:extLst>
              <a:ext uri="{FF2B5EF4-FFF2-40B4-BE49-F238E27FC236}">
                <a16:creationId xmlns:a16="http://schemas.microsoft.com/office/drawing/2014/main" id="{B515300A-6AAA-40BC-91F6-6EA7B3C09534}"/>
              </a:ext>
            </a:extLst>
          </p:cNvPr>
          <p:cNvSpPr/>
          <p:nvPr/>
        </p:nvSpPr>
        <p:spPr>
          <a:xfrm>
            <a:off x="6329384" y="4625926"/>
            <a:ext cx="2880000" cy="1566631"/>
          </a:xfrm>
          <a:prstGeom prst="rect">
            <a:avLst/>
          </a:prstGeom>
          <a:solidFill>
            <a:srgbClr val="E2FEFD"/>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72000" rIns="91440" bIns="45720" rtlCol="0" anchor="t" anchorCtr="0"/>
          <a:lstStyle/>
          <a:p>
            <a:pPr marL="177800" lvl="0" indent="-177800" algn="just">
              <a:spcBef>
                <a:spcPts val="300"/>
              </a:spcBef>
              <a:buFont typeface="+mj-lt"/>
              <a:buAutoNum type="arabicPeriod" startAt="3"/>
              <a:defRPr/>
            </a:pPr>
            <a:r>
              <a:rPr lang="fr-FR" sz="900" b="1" spc="-5" dirty="0">
                <a:solidFill>
                  <a:schemeClr val="accent3">
                    <a:lumMod val="75000"/>
                  </a:schemeClr>
                </a:solidFill>
                <a:cs typeface="Tahoma"/>
              </a:rPr>
              <a:t>« Pourquoi je payerais des frais, alors que les livrets et plan d’épargne sont gratuits »</a:t>
            </a:r>
          </a:p>
          <a:p>
            <a:pPr marL="84138" indent="-84138" algn="just">
              <a:spcBef>
                <a:spcPts val="300"/>
              </a:spcBef>
              <a:buFont typeface="Wingdings" panose="05000000000000000000" pitchFamily="2" charset="2"/>
              <a:buChar char="§"/>
              <a:defRPr/>
            </a:pPr>
            <a:r>
              <a:rPr lang="fr-FR" sz="800" dirty="0">
                <a:solidFill>
                  <a:schemeClr val="tx1">
                    <a:lumMod val="75000"/>
                    <a:lumOff val="25000"/>
                  </a:schemeClr>
                </a:solidFill>
              </a:rPr>
              <a:t>Les frais sont la contrepartie des services apportés : accompagnement, conseil, options de gestion du contrat (garantie plancher, sécurisation progressive… ).</a:t>
            </a:r>
          </a:p>
          <a:p>
            <a:pPr indent="84138" algn="just">
              <a:defRPr/>
            </a:pPr>
            <a:r>
              <a:rPr lang="fr-FR" sz="800" dirty="0">
                <a:solidFill>
                  <a:schemeClr val="tx1">
                    <a:lumMod val="75000"/>
                    <a:lumOff val="25000"/>
                  </a:schemeClr>
                </a:solidFill>
              </a:rPr>
              <a:t>Voir </a:t>
            </a:r>
            <a:r>
              <a:rPr lang="fr-FR" sz="800" dirty="0">
                <a:solidFill>
                  <a:schemeClr val="tx1">
                    <a:lumMod val="75000"/>
                    <a:lumOff val="25000"/>
                  </a:schemeClr>
                </a:solidFill>
                <a:hlinkClick r:id="rId4"/>
              </a:rPr>
              <a:t>argumentaire Ecureuil Vie </a:t>
            </a:r>
            <a:endParaRPr lang="fr-FR" sz="800" dirty="0">
              <a:solidFill>
                <a:schemeClr val="tx1">
                  <a:lumMod val="75000"/>
                  <a:lumOff val="25000"/>
                </a:schemeClr>
              </a:solidFill>
            </a:endParaRPr>
          </a:p>
          <a:p>
            <a:pPr indent="84138" algn="just">
              <a:defRPr/>
            </a:pPr>
            <a:endParaRPr lang="fr-FR" sz="800" dirty="0">
              <a:solidFill>
                <a:schemeClr val="tx1">
                  <a:lumMod val="75000"/>
                  <a:lumOff val="25000"/>
                </a:schemeClr>
              </a:solidFill>
            </a:endParaRPr>
          </a:p>
          <a:p>
            <a:pPr marL="84138" indent="-84138" algn="just">
              <a:buFont typeface="Wingdings" panose="05000000000000000000" pitchFamily="2" charset="2"/>
              <a:buChar char="§"/>
              <a:defRPr/>
            </a:pPr>
            <a:r>
              <a:rPr lang="fr-FR" sz="800" dirty="0">
                <a:solidFill>
                  <a:schemeClr val="tx1">
                    <a:lumMod val="75000"/>
                    <a:lumOff val="25000"/>
                  </a:schemeClr>
                </a:solidFill>
              </a:rPr>
              <a:t>Ces frais sont aussi à mettre en regard de la performance globale de votre investissement (rendement, avantages fiscaux… ), dans la durée de votre placement.</a:t>
            </a:r>
          </a:p>
          <a:p>
            <a:pPr>
              <a:spcBef>
                <a:spcPts val="300"/>
              </a:spcBef>
            </a:pPr>
            <a:endParaRPr lang="fr-FR" sz="1000" spc="-5" dirty="0">
              <a:solidFill>
                <a:schemeClr val="tx1">
                  <a:lumMod val="50000"/>
                </a:schemeClr>
              </a:solidFill>
              <a:cs typeface="Tahoma"/>
            </a:endParaRPr>
          </a:p>
        </p:txBody>
      </p:sp>
      <p:pic>
        <p:nvPicPr>
          <p:cNvPr id="30" name="Picture 2">
            <a:extLst>
              <a:ext uri="{FF2B5EF4-FFF2-40B4-BE49-F238E27FC236}">
                <a16:creationId xmlns:a16="http://schemas.microsoft.com/office/drawing/2014/main" id="{610D570B-ACC2-4FD8-9B98-DD46D98C70A5}"/>
              </a:ext>
            </a:extLst>
          </p:cNvPr>
          <p:cNvPicPr>
            <a:picLocks noChangeAspect="1" noChangeArrowheads="1"/>
          </p:cNvPicPr>
          <p:nvPr/>
        </p:nvPicPr>
        <p:blipFill>
          <a:blip r:embed="rId5">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44337" y="1605293"/>
            <a:ext cx="402346" cy="402346"/>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13">
            <a:extLst>
              <a:ext uri="{FF2B5EF4-FFF2-40B4-BE49-F238E27FC236}">
                <a16:creationId xmlns:a16="http://schemas.microsoft.com/office/drawing/2014/main" id="{F2214AD3-079A-499D-854F-40D692280854}"/>
              </a:ext>
            </a:extLst>
          </p:cNvPr>
          <p:cNvPicPr>
            <a:picLocks noChangeAspect="1" noChangeArrowheads="1"/>
          </p:cNvPicPr>
          <p:nvPr/>
        </p:nvPicPr>
        <p:blipFill>
          <a:blip r:embed="rId6">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286461" y="1636061"/>
            <a:ext cx="307777" cy="331352"/>
          </a:xfrm>
          <a:prstGeom prst="rect">
            <a:avLst/>
          </a:prstGeom>
          <a:noFill/>
          <a:extLst>
            <a:ext uri="{909E8E84-426E-40DD-AFC4-6F175D3DCCD1}">
              <a14:hiddenFill xmlns:a14="http://schemas.microsoft.com/office/drawing/2010/main">
                <a:solidFill>
                  <a:srgbClr val="FFFFFF"/>
                </a:solidFill>
              </a14:hiddenFill>
            </a:ext>
          </a:extLst>
        </p:spPr>
      </p:pic>
      <p:sp>
        <p:nvSpPr>
          <p:cNvPr id="32" name="ZoneTexte 31">
            <a:extLst>
              <a:ext uri="{FF2B5EF4-FFF2-40B4-BE49-F238E27FC236}">
                <a16:creationId xmlns:a16="http://schemas.microsoft.com/office/drawing/2014/main" id="{5AE5DEA0-69E9-4A57-B108-5D579989EA32}"/>
              </a:ext>
            </a:extLst>
          </p:cNvPr>
          <p:cNvSpPr txBox="1"/>
          <p:nvPr/>
        </p:nvSpPr>
        <p:spPr>
          <a:xfrm>
            <a:off x="7702551" y="1675490"/>
            <a:ext cx="3080596" cy="246221"/>
          </a:xfrm>
          <a:prstGeom prst="rect">
            <a:avLst/>
          </a:prstGeom>
          <a:noFill/>
        </p:spPr>
        <p:txBody>
          <a:bodyPr wrap="square" rtlCol="0">
            <a:spAutoFit/>
          </a:bodyPr>
          <a:lstStyle>
            <a:defPPr marR="0" lvl="0" algn="l" rtl="0">
              <a:lnSpc>
                <a:spcPct val="100000"/>
              </a:lnSpc>
              <a:spcBef>
                <a:spcPts val="0"/>
              </a:spcBef>
              <a:spcAft>
                <a:spcPts val="0"/>
              </a:spcAft>
            </a:defPPr>
            <a:lvl1pPr>
              <a:defRPr sz="900" b="1">
                <a:solidFill>
                  <a:schemeClr val="bg1">
                    <a:lumMod val="50000"/>
                  </a:schemeClr>
                </a:solidFill>
              </a:defRPr>
            </a:lvl1pPr>
          </a:lstStyle>
          <a:p>
            <a:pPr algn="ctr"/>
            <a:r>
              <a:rPr lang="fr-FR" sz="1000" cap="small" dirty="0">
                <a:solidFill>
                  <a:schemeClr val="accent3">
                    <a:lumMod val="50000"/>
                  </a:schemeClr>
                </a:solidFill>
              </a:rPr>
              <a:t>Principaux arguments de Vente </a:t>
            </a:r>
          </a:p>
        </p:txBody>
      </p:sp>
      <p:sp>
        <p:nvSpPr>
          <p:cNvPr id="33" name="ZoneTexte 32">
            <a:extLst>
              <a:ext uri="{FF2B5EF4-FFF2-40B4-BE49-F238E27FC236}">
                <a16:creationId xmlns:a16="http://schemas.microsoft.com/office/drawing/2014/main" id="{E5A70D31-1BC4-4287-BCA0-7FD0158B0580}"/>
              </a:ext>
            </a:extLst>
          </p:cNvPr>
          <p:cNvSpPr txBox="1"/>
          <p:nvPr/>
        </p:nvSpPr>
        <p:spPr>
          <a:xfrm>
            <a:off x="829466" y="4350987"/>
            <a:ext cx="3047980" cy="246221"/>
          </a:xfrm>
          <a:prstGeom prst="rect">
            <a:avLst/>
          </a:prstGeom>
          <a:noFill/>
        </p:spPr>
        <p:txBody>
          <a:bodyPr wrap="square" rtlCol="0">
            <a:spAutoFit/>
          </a:bodyPr>
          <a:lstStyle>
            <a:defPPr marR="0" lvl="0" algn="l" rtl="0">
              <a:lnSpc>
                <a:spcPct val="100000"/>
              </a:lnSpc>
              <a:spcBef>
                <a:spcPts val="0"/>
              </a:spcBef>
              <a:spcAft>
                <a:spcPts val="0"/>
              </a:spcAft>
            </a:defPPr>
            <a:lvl1pPr>
              <a:defRPr sz="900" b="1">
                <a:solidFill>
                  <a:schemeClr val="bg1">
                    <a:lumMod val="50000"/>
                  </a:schemeClr>
                </a:solidFill>
              </a:defRPr>
            </a:lvl1pPr>
          </a:lstStyle>
          <a:p>
            <a:r>
              <a:rPr lang="fr-FR" sz="1000" cap="small" dirty="0">
                <a:solidFill>
                  <a:schemeClr val="accent3">
                    <a:lumMod val="75000"/>
                  </a:schemeClr>
                </a:solidFill>
              </a:rPr>
              <a:t>Réponses aux objections</a:t>
            </a:r>
          </a:p>
        </p:txBody>
      </p:sp>
      <p:pic>
        <p:nvPicPr>
          <p:cNvPr id="34" name="Picture 10">
            <a:extLst>
              <a:ext uri="{FF2B5EF4-FFF2-40B4-BE49-F238E27FC236}">
                <a16:creationId xmlns:a16="http://schemas.microsoft.com/office/drawing/2014/main" id="{7BFA25C2-A246-4ABC-9279-198D325CF040}"/>
              </a:ext>
            </a:extLst>
          </p:cNvPr>
          <p:cNvPicPr>
            <a:picLocks noChangeAspect="1" noChangeArrowheads="1"/>
          </p:cNvPicPr>
          <p:nvPr/>
        </p:nvPicPr>
        <p:blipFill>
          <a:blip r:embed="rId7">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44337" y="4284613"/>
            <a:ext cx="307778" cy="307778"/>
          </a:xfrm>
          <a:prstGeom prst="rect">
            <a:avLst/>
          </a:prstGeom>
          <a:noFill/>
          <a:extLst>
            <a:ext uri="{909E8E84-426E-40DD-AFC4-6F175D3DCCD1}">
              <a14:hiddenFill xmlns:a14="http://schemas.microsoft.com/office/drawing/2010/main">
                <a:solidFill>
                  <a:srgbClr val="FFFFFF"/>
                </a:solidFill>
              </a14:hiddenFill>
            </a:ext>
          </a:extLst>
        </p:spPr>
      </p:pic>
      <p:pic>
        <p:nvPicPr>
          <p:cNvPr id="35" name="Image 1">
            <a:extLst>
              <a:ext uri="{FF2B5EF4-FFF2-40B4-BE49-F238E27FC236}">
                <a16:creationId xmlns:a16="http://schemas.microsoft.com/office/drawing/2014/main" id="{C106D286-9EB7-4569-A39C-BE2D266BB0F7}"/>
              </a:ext>
            </a:extLst>
          </p:cNvPr>
          <p:cNvPicPr>
            <a:picLocks noChangeAspect="1" noChangeArrowheads="1"/>
          </p:cNvPicPr>
          <p:nvPr/>
        </p:nvPicPr>
        <p:blipFill>
          <a:blip r:embed="rId8">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925227" y="1690797"/>
            <a:ext cx="318856" cy="29374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 name="Graphique 36" descr="Case cochée avec un remplissage uni">
            <a:extLst>
              <a:ext uri="{FF2B5EF4-FFF2-40B4-BE49-F238E27FC236}">
                <a16:creationId xmlns:a16="http://schemas.microsoft.com/office/drawing/2014/main" id="{5AC3FEDD-60EF-4203-829A-832AE41715F1}"/>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9335829" y="4152078"/>
            <a:ext cx="457215" cy="457215"/>
          </a:xfrm>
          <a:prstGeom prst="rect">
            <a:avLst/>
          </a:prstGeom>
        </p:spPr>
      </p:pic>
      <p:pic>
        <p:nvPicPr>
          <p:cNvPr id="36" name="Picture 2" descr="Walking people set">
            <a:extLst>
              <a:ext uri="{FF2B5EF4-FFF2-40B4-BE49-F238E27FC236}">
                <a16:creationId xmlns:a16="http://schemas.microsoft.com/office/drawing/2014/main" id="{82C5AAAD-EE87-48C1-B06F-4472F631727B}"/>
              </a:ext>
            </a:extLst>
          </p:cNvPr>
          <p:cNvPicPr>
            <a:picLocks noChangeAspect="1" noChangeArrowheads="1"/>
          </p:cNvPicPr>
          <p:nvPr/>
        </p:nvPicPr>
        <p:blipFill rotWithShape="1">
          <a:blip r:embed="rId11">
            <a:clrChange>
              <a:clrFrom>
                <a:srgbClr val="FFFFFF"/>
              </a:clrFrom>
              <a:clrTo>
                <a:srgbClr val="FFFFFF">
                  <a:alpha val="0"/>
                </a:srgbClr>
              </a:clrTo>
            </a:clrChange>
            <a:extLst>
              <a:ext uri="{28A0092B-C50C-407E-A947-70E740481C1C}">
                <a14:useLocalDpi xmlns:a14="http://schemas.microsoft.com/office/drawing/2010/main" val="0"/>
              </a:ext>
            </a:extLst>
          </a:blip>
          <a:srcRect l="64266" t="5894" r="15301" b="68237"/>
          <a:stretch/>
        </p:blipFill>
        <p:spPr bwMode="auto">
          <a:xfrm>
            <a:off x="10648575" y="465167"/>
            <a:ext cx="1126837" cy="1542472"/>
          </a:xfrm>
          <a:prstGeom prst="rect">
            <a:avLst/>
          </a:prstGeom>
          <a:noFill/>
          <a:extLst>
            <a:ext uri="{909E8E84-426E-40DD-AFC4-6F175D3DCCD1}">
              <a14:hiddenFill xmlns:a14="http://schemas.microsoft.com/office/drawing/2010/main">
                <a:solidFill>
                  <a:srgbClr val="FFFFFF"/>
                </a:solidFill>
              </a14:hiddenFill>
            </a:ext>
          </a:extLst>
        </p:spPr>
      </p:pic>
      <p:pic>
        <p:nvPicPr>
          <p:cNvPr id="38" name="Graphique 37" descr="Curseur avec un remplissage uni">
            <a:extLst>
              <a:ext uri="{FF2B5EF4-FFF2-40B4-BE49-F238E27FC236}">
                <a16:creationId xmlns:a16="http://schemas.microsoft.com/office/drawing/2014/main" id="{3490F3CC-3957-41F1-94C0-823A892A4450}"/>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7899440" y="5409241"/>
            <a:ext cx="253239" cy="253239"/>
          </a:xfrm>
          <a:prstGeom prst="rect">
            <a:avLst/>
          </a:prstGeom>
        </p:spPr>
      </p:pic>
      <p:sp>
        <p:nvSpPr>
          <p:cNvPr id="40" name="ZoneTexte 39">
            <a:extLst>
              <a:ext uri="{FF2B5EF4-FFF2-40B4-BE49-F238E27FC236}">
                <a16:creationId xmlns:a16="http://schemas.microsoft.com/office/drawing/2014/main" id="{9B0A443A-D8C7-49B7-A7FF-C919148AAE00}"/>
              </a:ext>
            </a:extLst>
          </p:cNvPr>
          <p:cNvSpPr txBox="1"/>
          <p:nvPr/>
        </p:nvSpPr>
        <p:spPr>
          <a:xfrm>
            <a:off x="9272933" y="6224133"/>
            <a:ext cx="2529749" cy="184666"/>
          </a:xfrm>
          <a:prstGeom prst="rect">
            <a:avLst/>
          </a:prstGeom>
          <a:noFill/>
        </p:spPr>
        <p:txBody>
          <a:bodyPr wrap="square">
            <a:spAutoFit/>
          </a:bodyPr>
          <a:lstStyle/>
          <a:p>
            <a:r>
              <a:rPr lang="fr-FR" sz="600" i="1" dirty="0">
                <a:solidFill>
                  <a:srgbClr val="3E454A">
                    <a:lumMod val="50000"/>
                  </a:srgbClr>
                </a:solidFill>
                <a:latin typeface="Arial" panose="020B0604020202020204"/>
              </a:rPr>
              <a:t>* Les premiers relevés sont transmis à 40 ans</a:t>
            </a:r>
            <a:endParaRPr lang="fr-FR" sz="600" i="1" dirty="0"/>
          </a:p>
        </p:txBody>
      </p:sp>
      <p:sp>
        <p:nvSpPr>
          <p:cNvPr id="39" name="Rectangle 38">
            <a:extLst>
              <a:ext uri="{FF2B5EF4-FFF2-40B4-BE49-F238E27FC236}">
                <a16:creationId xmlns:a16="http://schemas.microsoft.com/office/drawing/2014/main" id="{30D1CBD1-D9BD-4DAD-90D8-CFC1F8D32FFA}"/>
              </a:ext>
            </a:extLst>
          </p:cNvPr>
          <p:cNvSpPr/>
          <p:nvPr/>
        </p:nvSpPr>
        <p:spPr>
          <a:xfrm>
            <a:off x="0" y="6445250"/>
            <a:ext cx="749300" cy="4127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 name="Espace réservé du texte 12">
            <a:extLst>
              <a:ext uri="{FF2B5EF4-FFF2-40B4-BE49-F238E27FC236}">
                <a16:creationId xmlns:a16="http://schemas.microsoft.com/office/drawing/2014/main" id="{3A1963EA-BFB6-4978-A58D-8699AA941C06}"/>
              </a:ext>
            </a:extLst>
          </p:cNvPr>
          <p:cNvSpPr txBox="1">
            <a:spLocks/>
          </p:cNvSpPr>
          <p:nvPr/>
        </p:nvSpPr>
        <p:spPr>
          <a:xfrm>
            <a:off x="479546" y="669314"/>
            <a:ext cx="216000" cy="216000"/>
          </a:xfrm>
          <a:prstGeom prst="rect">
            <a:avLst/>
          </a:prstGeom>
          <a:solidFill>
            <a:srgbClr val="C00000"/>
          </a:solidFill>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sz="1000" b="1" dirty="0">
                <a:solidFill>
                  <a:schemeClr val="bg1"/>
                </a:solidFill>
              </a:rPr>
              <a:t>6</a:t>
            </a:r>
          </a:p>
        </p:txBody>
      </p:sp>
      <p:pic>
        <p:nvPicPr>
          <p:cNvPr id="42" name="Graphique 41" descr="Curseur avec un remplissage uni">
            <a:extLst>
              <a:ext uri="{FF2B5EF4-FFF2-40B4-BE49-F238E27FC236}">
                <a16:creationId xmlns:a16="http://schemas.microsoft.com/office/drawing/2014/main" id="{33DE90A5-2960-4CF7-8321-962862DF728A}"/>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11549443" y="4771057"/>
            <a:ext cx="253239" cy="253239"/>
          </a:xfrm>
          <a:prstGeom prst="rect">
            <a:avLst/>
          </a:prstGeom>
        </p:spPr>
      </p:pic>
      <p:sp>
        <p:nvSpPr>
          <p:cNvPr id="43" name="Rectangle 42">
            <a:hlinkClick r:id="rId16" action="ppaction://hlinksldjump"/>
            <a:extLst>
              <a:ext uri="{FF2B5EF4-FFF2-40B4-BE49-F238E27FC236}">
                <a16:creationId xmlns:a16="http://schemas.microsoft.com/office/drawing/2014/main" id="{A72CB3C8-1262-4B1C-A6DA-19F2B43DA543}"/>
              </a:ext>
            </a:extLst>
          </p:cNvPr>
          <p:cNvSpPr/>
          <p:nvPr/>
        </p:nvSpPr>
        <p:spPr>
          <a:xfrm>
            <a:off x="286658" y="38100"/>
            <a:ext cx="2786621" cy="411411"/>
          </a:xfrm>
          <a:prstGeom prst="rect">
            <a:avLst/>
          </a:prstGeom>
          <a:solidFill>
            <a:schemeClr val="bg1">
              <a:lumMod val="8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4" name="Picture 2" descr="Circle buttons with cheese texture and icons">
            <a:hlinkClick r:id="rId16" action="ppaction://hlinksldjump"/>
            <a:extLst>
              <a:ext uri="{FF2B5EF4-FFF2-40B4-BE49-F238E27FC236}">
                <a16:creationId xmlns:a16="http://schemas.microsoft.com/office/drawing/2014/main" id="{7BC4D9BC-7674-4DA2-9E98-411F151C8EFB}"/>
              </a:ext>
            </a:extLst>
          </p:cNvPr>
          <p:cNvPicPr>
            <a:picLocks noChangeAspect="1" noChangeArrowheads="1"/>
          </p:cNvPicPr>
          <p:nvPr/>
        </p:nvPicPr>
        <p:blipFill rotWithShape="1">
          <a:blip r:embed="rId17">
            <a:clrChange>
              <a:clrFrom>
                <a:srgbClr val="FCFFFD"/>
              </a:clrFrom>
              <a:clrTo>
                <a:srgbClr val="FCFFFD">
                  <a:alpha val="0"/>
                </a:srgbClr>
              </a:clrTo>
            </a:clrChange>
            <a:extLst>
              <a:ext uri="{28A0092B-C50C-407E-A947-70E740481C1C}">
                <a14:useLocalDpi xmlns:a14="http://schemas.microsoft.com/office/drawing/2010/main" val="0"/>
              </a:ext>
            </a:extLst>
          </a:blip>
          <a:srcRect l="19602" t="51119" r="73742" b="30565"/>
          <a:stretch/>
        </p:blipFill>
        <p:spPr bwMode="auto">
          <a:xfrm>
            <a:off x="344337" y="50055"/>
            <a:ext cx="386694" cy="399456"/>
          </a:xfrm>
          <a:prstGeom prst="rect">
            <a:avLst/>
          </a:prstGeom>
          <a:noFill/>
          <a:extLst>
            <a:ext uri="{909E8E84-426E-40DD-AFC4-6F175D3DCCD1}">
              <a14:hiddenFill xmlns:a14="http://schemas.microsoft.com/office/drawing/2010/main">
                <a:solidFill>
                  <a:srgbClr val="FFFFFF"/>
                </a:solidFill>
              </a14:hiddenFill>
            </a:ext>
          </a:extLst>
        </p:spPr>
      </p:pic>
      <p:sp>
        <p:nvSpPr>
          <p:cNvPr id="45" name="ZoneTexte 44">
            <a:hlinkClick r:id="rId16" action="ppaction://hlinksldjump"/>
            <a:extLst>
              <a:ext uri="{FF2B5EF4-FFF2-40B4-BE49-F238E27FC236}">
                <a16:creationId xmlns:a16="http://schemas.microsoft.com/office/drawing/2014/main" id="{8DA01E37-8B0E-4ED9-9DBF-B27136176A66}"/>
              </a:ext>
            </a:extLst>
          </p:cNvPr>
          <p:cNvSpPr txBox="1"/>
          <p:nvPr/>
        </p:nvSpPr>
        <p:spPr>
          <a:xfrm>
            <a:off x="731032" y="115613"/>
            <a:ext cx="2342248" cy="261610"/>
          </a:xfrm>
          <a:prstGeom prst="rect">
            <a:avLst/>
          </a:prstGeom>
          <a:noFill/>
        </p:spPr>
        <p:txBody>
          <a:bodyPr wrap="square" rtlCol="0">
            <a:spAutoFit/>
          </a:bodyPr>
          <a:lstStyle/>
          <a:p>
            <a:r>
              <a:rPr lang="fr-FR" sz="1100" dirty="0">
                <a:solidFill>
                  <a:schemeClr val="tx1">
                    <a:lumMod val="75000"/>
                    <a:lumOff val="25000"/>
                  </a:schemeClr>
                </a:solidFill>
                <a:latin typeface="Aharoni" panose="02010803020104030203" pitchFamily="2" charset="-79"/>
                <a:cs typeface="Aharoni" panose="02010803020104030203" pitchFamily="2" charset="-79"/>
              </a:rPr>
              <a:t>Retour à la présentation des cas</a:t>
            </a:r>
          </a:p>
        </p:txBody>
      </p:sp>
    </p:spTree>
    <p:extLst>
      <p:ext uri="{BB962C8B-B14F-4D97-AF65-F5344CB8AC3E}">
        <p14:creationId xmlns:p14="http://schemas.microsoft.com/office/powerpoint/2010/main" val="18931255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Close up smiley people posing together">
            <a:extLst>
              <a:ext uri="{FF2B5EF4-FFF2-40B4-BE49-F238E27FC236}">
                <a16:creationId xmlns:a16="http://schemas.microsoft.com/office/drawing/2014/main" id="{9657E7B1-DDE3-4324-97FC-F2ECD9A7ACAB}"/>
              </a:ext>
            </a:extLst>
          </p:cNvPr>
          <p:cNvPicPr>
            <a:picLocks noChangeAspect="1" noChangeArrowheads="1"/>
          </p:cNvPicPr>
          <p:nvPr/>
        </p:nvPicPr>
        <p:blipFill>
          <a:blip r:embed="rId2">
            <a:alphaModFix amt="20000"/>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Espace réservé du texte 1"/>
          <p:cNvSpPr>
            <a:spLocks noGrp="1"/>
          </p:cNvSpPr>
          <p:nvPr>
            <p:ph type="body" sz="quarter" idx="13"/>
          </p:nvPr>
        </p:nvSpPr>
        <p:spPr>
          <a:xfrm>
            <a:off x="162949" y="4288971"/>
            <a:ext cx="2558480" cy="2453954"/>
          </a:xfrm>
        </p:spPr>
        <p:txBody>
          <a:bodyPr/>
          <a:lstStyle/>
          <a:p>
            <a:r>
              <a:rPr lang="fr-FR" sz="16700" dirty="0"/>
              <a:t>04</a:t>
            </a:r>
          </a:p>
        </p:txBody>
      </p:sp>
      <p:sp>
        <p:nvSpPr>
          <p:cNvPr id="3" name="Espace réservé du texte 2"/>
          <p:cNvSpPr>
            <a:spLocks noGrp="1"/>
          </p:cNvSpPr>
          <p:nvPr>
            <p:ph type="body" sz="quarter" idx="14"/>
          </p:nvPr>
        </p:nvSpPr>
        <p:spPr>
          <a:xfrm>
            <a:off x="5834743" y="1098550"/>
            <a:ext cx="6194308" cy="4660900"/>
          </a:xfrm>
          <a:solidFill>
            <a:schemeClr val="bg1">
              <a:lumMod val="95000"/>
            </a:schemeClr>
          </a:solidFill>
        </p:spPr>
        <p:txBody>
          <a:bodyPr anchor="ctr">
            <a:normAutofit/>
          </a:bodyPr>
          <a:lstStyle/>
          <a:p>
            <a:r>
              <a:rPr lang="fr-FR" dirty="0">
                <a:latin typeface="Arial" panose="020B0604020202020204" pitchFamily="34" charset="0"/>
                <a:cs typeface="Arial" panose="020B0604020202020204" pitchFamily="34" charset="0"/>
              </a:rPr>
              <a:t>Contexte et enjeux</a:t>
            </a:r>
          </a:p>
          <a:p>
            <a:endParaRPr lang="fr-FR" dirty="0">
              <a:latin typeface="Arial" panose="020B0604020202020204" pitchFamily="34" charset="0"/>
              <a:cs typeface="Arial" panose="020B0604020202020204" pitchFamily="34" charset="0"/>
            </a:endParaRPr>
          </a:p>
          <a:p>
            <a:r>
              <a:rPr lang="fr-FR" dirty="0">
                <a:latin typeface="Arial" panose="020B0604020202020204" pitchFamily="34" charset="0"/>
                <a:cs typeface="Arial" panose="020B0604020202020204" pitchFamily="34" charset="0"/>
              </a:rPr>
              <a:t>Approche globale</a:t>
            </a:r>
          </a:p>
          <a:p>
            <a:endParaRPr lang="fr-FR" dirty="0">
              <a:latin typeface="Arial" panose="020B0604020202020204" pitchFamily="34" charset="0"/>
              <a:cs typeface="Arial" panose="020B0604020202020204" pitchFamily="34" charset="0"/>
            </a:endParaRPr>
          </a:p>
          <a:p>
            <a:r>
              <a:rPr lang="fr-FR" dirty="0">
                <a:latin typeface="Arial" panose="020B0604020202020204" pitchFamily="34" charset="0"/>
                <a:cs typeface="Arial" panose="020B0604020202020204" pitchFamily="34" charset="0"/>
              </a:rPr>
              <a:t>Accroches et exemples de situations clients</a:t>
            </a:r>
          </a:p>
          <a:p>
            <a:endParaRPr lang="fr-FR" dirty="0">
              <a:latin typeface="Arial" panose="020B0604020202020204" pitchFamily="34" charset="0"/>
              <a:cs typeface="Arial" panose="020B0604020202020204" pitchFamily="34" charset="0"/>
            </a:endParaRPr>
          </a:p>
          <a:p>
            <a:r>
              <a:rPr lang="fr-FR" b="1" dirty="0">
                <a:latin typeface="Arial" panose="020B0604020202020204" pitchFamily="34" charset="0"/>
                <a:cs typeface="Arial" panose="020B0604020202020204" pitchFamily="34" charset="0"/>
              </a:rPr>
              <a:t>Nos solutions d’épargne</a:t>
            </a:r>
          </a:p>
          <a:p>
            <a:endParaRPr lang="fr-FR" dirty="0">
              <a:latin typeface="Arial" panose="020B0604020202020204" pitchFamily="34" charset="0"/>
              <a:cs typeface="Arial" panose="020B0604020202020204" pitchFamily="34" charset="0"/>
            </a:endParaRPr>
          </a:p>
          <a:p>
            <a:r>
              <a:rPr lang="fr-FR" dirty="0">
                <a:latin typeface="Arial" panose="020B0604020202020204" pitchFamily="34" charset="0"/>
                <a:cs typeface="Arial" panose="020B0604020202020204" pitchFamily="34" charset="0"/>
              </a:rPr>
              <a:t>Zoom PEL et Quadreto</a:t>
            </a:r>
          </a:p>
          <a:p>
            <a:endParaRPr lang="fr-FR" dirty="0">
              <a:latin typeface="Arial" panose="020B0604020202020204" pitchFamily="34" charset="0"/>
              <a:cs typeface="Arial" panose="020B0604020202020204" pitchFamily="34" charset="0"/>
            </a:endParaRPr>
          </a:p>
          <a:p>
            <a:r>
              <a:rPr lang="fr-FR" dirty="0">
                <a:latin typeface="Arial" panose="020B0604020202020204" pitchFamily="34" charset="0"/>
                <a:cs typeface="Arial" panose="020B0604020202020204" pitchFamily="34" charset="0"/>
              </a:rPr>
              <a:t>Où trouver l’information ?</a:t>
            </a:r>
          </a:p>
        </p:txBody>
      </p:sp>
    </p:spTree>
    <p:extLst>
      <p:ext uri="{BB962C8B-B14F-4D97-AF65-F5344CB8AC3E}">
        <p14:creationId xmlns:p14="http://schemas.microsoft.com/office/powerpoint/2010/main" val="35255768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p:txBody>
          <a:bodyPr>
            <a:normAutofit/>
          </a:bodyPr>
          <a:lstStyle/>
          <a:p>
            <a:r>
              <a:rPr lang="fr-FR" dirty="0"/>
              <a:t>Epargne de précaution ou Epargne projet ?</a:t>
            </a:r>
          </a:p>
        </p:txBody>
      </p:sp>
      <p:sp>
        <p:nvSpPr>
          <p:cNvPr id="4" name="Espace réservé du texte 13">
            <a:extLst>
              <a:ext uri="{FF2B5EF4-FFF2-40B4-BE49-F238E27FC236}">
                <a16:creationId xmlns:a16="http://schemas.microsoft.com/office/drawing/2014/main" id="{5AF82E0C-7DB3-45C0-B3E4-9018DA967521}"/>
              </a:ext>
            </a:extLst>
          </p:cNvPr>
          <p:cNvSpPr>
            <a:spLocks noGrp="1"/>
          </p:cNvSpPr>
          <p:nvPr>
            <p:ph type="body" sz="quarter" idx="14"/>
          </p:nvPr>
        </p:nvSpPr>
        <p:spPr>
          <a:xfrm>
            <a:off x="4376057" y="137054"/>
            <a:ext cx="7300006" cy="231246"/>
          </a:xfrm>
        </p:spPr>
        <p:txBody>
          <a:bodyPr/>
          <a:lstStyle/>
          <a:p>
            <a:r>
              <a:rPr lang="fr-FR" dirty="0">
                <a:latin typeface="Arial" panose="020B0604020202020204" pitchFamily="34" charset="0"/>
                <a:cs typeface="Arial" panose="020B0604020202020204" pitchFamily="34" charset="0"/>
              </a:rPr>
              <a:t>Nos solutions d’épargne</a:t>
            </a:r>
          </a:p>
          <a:p>
            <a:endParaRPr lang="fr-FR" dirty="0">
              <a:latin typeface="Arial" panose="020B0604020202020204" pitchFamily="34" charset="0"/>
              <a:cs typeface="Arial" panose="020B0604020202020204" pitchFamily="34" charset="0"/>
            </a:endParaRPr>
          </a:p>
        </p:txBody>
      </p:sp>
      <p:sp>
        <p:nvSpPr>
          <p:cNvPr id="16" name="Rectangle 15">
            <a:hlinkClick r:id="" action="ppaction://noaction"/>
            <a:extLst>
              <a:ext uri="{FF2B5EF4-FFF2-40B4-BE49-F238E27FC236}">
                <a16:creationId xmlns:a16="http://schemas.microsoft.com/office/drawing/2014/main" id="{21C43656-977E-4C95-B063-71395A0581A1}"/>
              </a:ext>
            </a:extLst>
          </p:cNvPr>
          <p:cNvSpPr/>
          <p:nvPr/>
        </p:nvSpPr>
        <p:spPr>
          <a:xfrm>
            <a:off x="2022106" y="2111511"/>
            <a:ext cx="3927281" cy="576000"/>
          </a:xfrm>
          <a:prstGeom prst="rect">
            <a:avLst/>
          </a:prstGeom>
          <a:solidFill>
            <a:schemeClr val="bg1">
              <a:lumMod val="85000"/>
              <a:alpha val="37000"/>
            </a:schemeClr>
          </a:solidFill>
          <a:ln w="12700" cap="flat" cmpd="sng" algn="ctr">
            <a:noFill/>
            <a:prstDash val="solid"/>
            <a:miter lim="800000"/>
          </a:ln>
          <a:effectLst/>
        </p:spPr>
        <p:txBody>
          <a:bodyPr lIns="72000" tIns="0" rIns="72000" bIns="0" rtlCol="0" anchor="ctr"/>
          <a:lstStyle/>
          <a:p>
            <a:pPr algn="r" defTabSz="1219170">
              <a:defRPr/>
            </a:pPr>
            <a:endParaRPr lang="fr-FR" sz="1000" b="1" dirty="0">
              <a:solidFill>
                <a:srgbClr val="DB4B4B"/>
              </a:solidFill>
              <a:latin typeface="+mj-lt"/>
            </a:endParaRPr>
          </a:p>
        </p:txBody>
      </p:sp>
      <p:sp>
        <p:nvSpPr>
          <p:cNvPr id="18" name="Rectangle 17">
            <a:hlinkClick r:id="" action="ppaction://noaction"/>
            <a:extLst>
              <a:ext uri="{FF2B5EF4-FFF2-40B4-BE49-F238E27FC236}">
                <a16:creationId xmlns:a16="http://schemas.microsoft.com/office/drawing/2014/main" id="{14E477FF-E883-4EBE-8453-1DC01B1B2295}"/>
              </a:ext>
            </a:extLst>
          </p:cNvPr>
          <p:cNvSpPr/>
          <p:nvPr/>
        </p:nvSpPr>
        <p:spPr>
          <a:xfrm>
            <a:off x="7616143" y="2111511"/>
            <a:ext cx="4074644" cy="576000"/>
          </a:xfrm>
          <a:prstGeom prst="rect">
            <a:avLst/>
          </a:prstGeom>
          <a:solidFill>
            <a:schemeClr val="accent6">
              <a:lumMod val="60000"/>
              <a:lumOff val="40000"/>
              <a:alpha val="37000"/>
            </a:schemeClr>
          </a:solidFill>
          <a:ln w="12700" cap="flat" cmpd="sng" algn="ctr">
            <a:noFill/>
            <a:prstDash val="solid"/>
            <a:miter lim="800000"/>
          </a:ln>
          <a:effectLst/>
        </p:spPr>
        <p:txBody>
          <a:bodyPr lIns="72000" tIns="0" rIns="72000" bIns="0" rtlCol="0" anchor="ctr"/>
          <a:lstStyle/>
          <a:p>
            <a:pPr marL="0" marR="0" lvl="0" indent="0" algn="r" defTabSz="1219170" rtl="0" eaLnBrk="1" fontAlgn="b" latinLnBrk="0" hangingPunct="1">
              <a:lnSpc>
                <a:spcPct val="100000"/>
              </a:lnSpc>
              <a:spcBef>
                <a:spcPts val="0"/>
              </a:spcBef>
              <a:spcAft>
                <a:spcPts val="0"/>
              </a:spcAft>
              <a:buClrTx/>
              <a:buSzTx/>
              <a:buFontTx/>
              <a:buNone/>
              <a:tabLst/>
              <a:defRPr/>
            </a:pPr>
            <a:endParaRPr lang="fr-FR" sz="1000" b="1" dirty="0">
              <a:solidFill>
                <a:schemeClr val="accent1">
                  <a:lumMod val="50000"/>
                </a:schemeClr>
              </a:solidFill>
              <a:latin typeface="+mj-lt"/>
            </a:endParaRPr>
          </a:p>
        </p:txBody>
      </p:sp>
      <p:sp>
        <p:nvSpPr>
          <p:cNvPr id="19" name="Rectangle 18">
            <a:extLst>
              <a:ext uri="{FF2B5EF4-FFF2-40B4-BE49-F238E27FC236}">
                <a16:creationId xmlns:a16="http://schemas.microsoft.com/office/drawing/2014/main" id="{E4604627-9ABE-4E5C-9B46-1ED395EBBA08}"/>
              </a:ext>
            </a:extLst>
          </p:cNvPr>
          <p:cNvSpPr/>
          <p:nvPr/>
        </p:nvSpPr>
        <p:spPr>
          <a:xfrm>
            <a:off x="8074181" y="2298476"/>
            <a:ext cx="3623635" cy="400110"/>
          </a:xfrm>
          <a:prstGeom prst="rect">
            <a:avLst/>
          </a:prstGeom>
        </p:spPr>
        <p:txBody>
          <a:bodyPr wrap="square">
            <a:spAutoFit/>
          </a:bodyPr>
          <a:lstStyle/>
          <a:p>
            <a:pPr lvl="0" algn="ctr" defTabSz="1219170" fontAlgn="b">
              <a:defRPr/>
            </a:pPr>
            <a:r>
              <a:rPr lang="fr-FR" sz="2000" b="1" dirty="0">
                <a:solidFill>
                  <a:schemeClr val="accent6">
                    <a:lumMod val="50000"/>
                  </a:schemeClr>
                </a:solidFill>
              </a:rPr>
              <a:t>Epargne de projet</a:t>
            </a:r>
          </a:p>
        </p:txBody>
      </p:sp>
      <p:sp>
        <p:nvSpPr>
          <p:cNvPr id="20" name="Rectangle 19">
            <a:extLst>
              <a:ext uri="{FF2B5EF4-FFF2-40B4-BE49-F238E27FC236}">
                <a16:creationId xmlns:a16="http://schemas.microsoft.com/office/drawing/2014/main" id="{DB216EAC-E092-4376-B796-E275EE504661}"/>
              </a:ext>
            </a:extLst>
          </p:cNvPr>
          <p:cNvSpPr/>
          <p:nvPr/>
        </p:nvSpPr>
        <p:spPr>
          <a:xfrm>
            <a:off x="2972557" y="2298476"/>
            <a:ext cx="2964273" cy="400110"/>
          </a:xfrm>
          <a:prstGeom prst="rect">
            <a:avLst/>
          </a:prstGeom>
        </p:spPr>
        <p:txBody>
          <a:bodyPr wrap="none">
            <a:spAutoFit/>
          </a:bodyPr>
          <a:lstStyle/>
          <a:p>
            <a:pPr algn="r" defTabSz="1219170">
              <a:defRPr/>
            </a:pPr>
            <a:r>
              <a:rPr lang="fr-FR" sz="2000" b="1" dirty="0">
                <a:solidFill>
                  <a:srgbClr val="DB4B4B"/>
                </a:solidFill>
              </a:rPr>
              <a:t>Epargne de précaution</a:t>
            </a:r>
          </a:p>
        </p:txBody>
      </p:sp>
      <p:sp>
        <p:nvSpPr>
          <p:cNvPr id="28" name="Espace réservé du texte 7">
            <a:extLst>
              <a:ext uri="{FF2B5EF4-FFF2-40B4-BE49-F238E27FC236}">
                <a16:creationId xmlns:a16="http://schemas.microsoft.com/office/drawing/2014/main" id="{C3A382DE-B6E8-4715-8AE2-DA7C7D4C2A66}"/>
              </a:ext>
            </a:extLst>
          </p:cNvPr>
          <p:cNvSpPr txBox="1">
            <a:spLocks/>
          </p:cNvSpPr>
          <p:nvPr/>
        </p:nvSpPr>
        <p:spPr>
          <a:xfrm>
            <a:off x="695324" y="2664362"/>
            <a:ext cx="5254063" cy="3736438"/>
          </a:xfrm>
          <a:prstGeom prst="rect">
            <a:avLst/>
          </a:prstGeom>
          <a:solidFill>
            <a:schemeClr val="bg1">
              <a:lumMod val="95000"/>
            </a:schemeClr>
          </a:solidFill>
        </p:spPr>
        <p:txBody>
          <a:bodyPr vert="horz" lIns="91440" tIns="45720" rIns="91440" bIns="45720" rtlCol="0">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000" b="1" kern="1200">
                <a:solidFill>
                  <a:schemeClr val="tx1">
                    <a:lumMod val="75000"/>
                    <a:lumOff val="25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2075" indent="-92075" algn="l" defTabSz="1219170">
              <a:spcBef>
                <a:spcPts val="1067"/>
              </a:spcBef>
              <a:spcAft>
                <a:spcPts val="1067"/>
              </a:spcAft>
              <a:buClr>
                <a:srgbClr val="D7000F"/>
              </a:buClr>
              <a:buSzPct val="100000"/>
              <a:buFont typeface="Wingdings" panose="05000000000000000000" pitchFamily="2" charset="2"/>
              <a:buChar char="§"/>
              <a:defRPr/>
            </a:pPr>
            <a:endParaRPr lang="fr-FR" sz="1050" b="0" kern="0" dirty="0">
              <a:solidFill>
                <a:srgbClr val="C00000"/>
              </a:solidFill>
              <a:latin typeface="+mn-lt"/>
            </a:endParaRPr>
          </a:p>
          <a:p>
            <a:pPr marL="92075" indent="-92075" algn="just" defTabSz="1219170">
              <a:spcBef>
                <a:spcPts val="1067"/>
              </a:spcBef>
              <a:spcAft>
                <a:spcPts val="1067"/>
              </a:spcAft>
              <a:buClr>
                <a:srgbClr val="D7000F"/>
              </a:buClr>
              <a:buSzPct val="100000"/>
              <a:buFont typeface="Wingdings" panose="05000000000000000000" pitchFamily="2" charset="2"/>
              <a:buChar char="§"/>
              <a:defRPr/>
            </a:pPr>
            <a:r>
              <a:rPr lang="fr-FR" sz="1050" kern="0" dirty="0">
                <a:solidFill>
                  <a:srgbClr val="C00000"/>
                </a:solidFill>
                <a:latin typeface="+mn-lt"/>
              </a:rPr>
              <a:t>L’épargne bancaire est garantie et totalement disponible</a:t>
            </a:r>
            <a:r>
              <a:rPr lang="fr-FR" sz="1050" b="0" kern="0" dirty="0">
                <a:solidFill>
                  <a:srgbClr val="C00000"/>
                </a:solidFill>
                <a:latin typeface="+mn-lt"/>
              </a:rPr>
              <a:t> </a:t>
            </a:r>
            <a:r>
              <a:rPr lang="fr-FR" sz="1050" b="0" kern="0" dirty="0">
                <a:latin typeface="+mn-lt"/>
                <a:cs typeface="Arial"/>
                <a:sym typeface="Arial"/>
              </a:rPr>
              <a:t>: elle s’apparente à de la trésorerie. </a:t>
            </a:r>
          </a:p>
          <a:p>
            <a:pPr marL="92075" indent="-92075" algn="just" defTabSz="1219170">
              <a:spcBef>
                <a:spcPts val="1067"/>
              </a:spcBef>
              <a:spcAft>
                <a:spcPts val="1067"/>
              </a:spcAft>
              <a:buClr>
                <a:srgbClr val="D7000F"/>
              </a:buClr>
              <a:buSzPct val="100000"/>
              <a:buFont typeface="Wingdings" panose="05000000000000000000" pitchFamily="2" charset="2"/>
              <a:buChar char="§"/>
              <a:defRPr/>
            </a:pPr>
            <a:r>
              <a:rPr lang="fr-FR" sz="1050" kern="0" dirty="0">
                <a:solidFill>
                  <a:srgbClr val="C00000"/>
                </a:solidFill>
                <a:latin typeface="+mn-lt"/>
              </a:rPr>
              <a:t>Les fonds déposés par l’épargnant constituent des ressources pour la banque</a:t>
            </a:r>
            <a:r>
              <a:rPr lang="fr-FR" sz="1050" b="0" kern="0" dirty="0">
                <a:latin typeface="+mn-lt"/>
                <a:cs typeface="Arial"/>
                <a:sym typeface="Arial"/>
              </a:rPr>
              <a:t>, qui équilibre ses engagements de crédits : ils figurent à son bilan, d’où le nom d’épargne bilancielle.</a:t>
            </a:r>
          </a:p>
          <a:p>
            <a:pPr marL="92075" indent="-92075" algn="just" defTabSz="1219170">
              <a:spcBef>
                <a:spcPts val="1067"/>
              </a:spcBef>
              <a:spcAft>
                <a:spcPts val="1067"/>
              </a:spcAft>
              <a:buClr>
                <a:srgbClr val="D7000F"/>
              </a:buClr>
              <a:buSzPct val="100000"/>
              <a:buFont typeface="Wingdings" panose="05000000000000000000" pitchFamily="2" charset="2"/>
              <a:buChar char="§"/>
              <a:defRPr/>
            </a:pPr>
            <a:r>
              <a:rPr lang="fr-FR" sz="1050" b="0" kern="0" dirty="0">
                <a:latin typeface="+mn-lt"/>
                <a:cs typeface="Arial"/>
                <a:sym typeface="Arial"/>
              </a:rPr>
              <a:t>Il s’agit le plus souvent d’une </a:t>
            </a:r>
            <a:r>
              <a:rPr lang="fr-FR" sz="1050" kern="0" dirty="0">
                <a:solidFill>
                  <a:srgbClr val="C00000"/>
                </a:solidFill>
                <a:latin typeface="+mn-lt"/>
              </a:rPr>
              <a:t>épargne réglementée</a:t>
            </a:r>
            <a:r>
              <a:rPr lang="fr-FR" sz="1050" b="0" kern="0" dirty="0">
                <a:latin typeface="+mn-lt"/>
                <a:cs typeface="Arial"/>
                <a:sym typeface="Arial"/>
              </a:rPr>
              <a:t>, avec des plafonds de versement et une rémunération fixée par décret et exonérée d’impôt (Livret A, Livret de Développement Durable, Livret Jeune, PEL/CEL).</a:t>
            </a:r>
          </a:p>
          <a:p>
            <a:pPr marL="92075" indent="-92075" algn="just" defTabSz="1219170">
              <a:spcBef>
                <a:spcPts val="1067"/>
              </a:spcBef>
              <a:spcAft>
                <a:spcPts val="1067"/>
              </a:spcAft>
              <a:buClr>
                <a:srgbClr val="D7000F"/>
              </a:buClr>
              <a:buSzPct val="100000"/>
              <a:buFont typeface="Wingdings" panose="05000000000000000000" pitchFamily="2" charset="2"/>
              <a:buChar char="§"/>
              <a:defRPr/>
            </a:pPr>
            <a:r>
              <a:rPr lang="fr-FR" sz="1050" b="0" kern="0" dirty="0">
                <a:latin typeface="+mn-lt"/>
                <a:cs typeface="Arial"/>
                <a:sym typeface="Arial"/>
              </a:rPr>
              <a:t>Hors épargne réglementée, on trouve principalement des Comptes sur Livrets (Vert et Régionaux) et </a:t>
            </a:r>
            <a:r>
              <a:rPr lang="fr-FR" sz="1050" kern="0" dirty="0">
                <a:solidFill>
                  <a:srgbClr val="C00000"/>
                </a:solidFill>
                <a:latin typeface="+mn-lt"/>
              </a:rPr>
              <a:t>Compte à terme (CAT)</a:t>
            </a:r>
            <a:r>
              <a:rPr lang="fr-FR" sz="1050" b="0" kern="0" dirty="0">
                <a:solidFill>
                  <a:srgbClr val="000000"/>
                </a:solidFill>
                <a:latin typeface="+mn-lt"/>
                <a:cs typeface="Arial"/>
                <a:sym typeface="Arial"/>
              </a:rPr>
              <a:t>. </a:t>
            </a:r>
            <a:r>
              <a:rPr lang="fr-FR" sz="1050" b="0" kern="0" dirty="0">
                <a:latin typeface="+mn-lt"/>
                <a:cs typeface="Arial"/>
                <a:sym typeface="Arial"/>
              </a:rPr>
              <a:t>Il y a deux types de CAT : le premier type propose un taux fixe sur toute la période, alors que d’autres CAT proposent un taux d’intérêt progressif qui évolue avec le temps. Les intérêts des comptes sur livrets et comptes à terme sont soumis à l'impôt sur le revenu et aux prélèvements sociaux.</a:t>
            </a:r>
            <a:endParaRPr lang="fr-FR" sz="900" b="0" dirty="0">
              <a:latin typeface="+mn-lt"/>
            </a:endParaRPr>
          </a:p>
        </p:txBody>
      </p:sp>
      <p:sp>
        <p:nvSpPr>
          <p:cNvPr id="29" name="Rectangle 28">
            <a:hlinkClick r:id="" action="ppaction://noaction"/>
            <a:extLst>
              <a:ext uri="{FF2B5EF4-FFF2-40B4-BE49-F238E27FC236}">
                <a16:creationId xmlns:a16="http://schemas.microsoft.com/office/drawing/2014/main" id="{39A85B49-D2DD-42A6-93D4-C7FDC101697A}"/>
              </a:ext>
            </a:extLst>
          </p:cNvPr>
          <p:cNvSpPr/>
          <p:nvPr/>
        </p:nvSpPr>
        <p:spPr>
          <a:xfrm>
            <a:off x="6242614" y="2687510"/>
            <a:ext cx="5448171" cy="3713287"/>
          </a:xfrm>
          <a:prstGeom prst="rect">
            <a:avLst/>
          </a:prstGeom>
          <a:solidFill>
            <a:schemeClr val="accent6">
              <a:lumMod val="60000"/>
              <a:lumOff val="40000"/>
              <a:alpha val="37000"/>
            </a:schemeClr>
          </a:solidFill>
          <a:ln w="12700" cap="flat" cmpd="sng" algn="ctr">
            <a:noFill/>
            <a:prstDash val="solid"/>
            <a:miter lim="800000"/>
          </a:ln>
          <a:effectLst/>
        </p:spPr>
        <p:txBody>
          <a:bodyPr lIns="72000" tIns="0" rIns="72000" bIns="0" rtlCol="0" anchor="ctr"/>
          <a:lstStyle/>
          <a:p>
            <a:pPr marL="180975" indent="-180975" defTabSz="1219170">
              <a:spcBef>
                <a:spcPts val="1067"/>
              </a:spcBef>
              <a:spcAft>
                <a:spcPts val="1067"/>
              </a:spcAft>
              <a:buClr>
                <a:srgbClr val="D7000F"/>
              </a:buClr>
              <a:buSzPct val="100000"/>
              <a:buFont typeface="Wingdings" panose="05000000000000000000" pitchFamily="2" charset="2"/>
              <a:buChar char="§"/>
              <a:defRPr/>
            </a:pPr>
            <a:endParaRPr lang="fr-FR" sz="1050" kern="0" dirty="0">
              <a:solidFill>
                <a:schemeClr val="tx1">
                  <a:lumMod val="75000"/>
                  <a:lumOff val="25000"/>
                </a:schemeClr>
              </a:solidFill>
              <a:cs typeface="Arial"/>
            </a:endParaRPr>
          </a:p>
          <a:p>
            <a:pPr marL="180975" indent="-180975" algn="just" defTabSz="1219170">
              <a:spcBef>
                <a:spcPts val="1067"/>
              </a:spcBef>
              <a:spcAft>
                <a:spcPts val="1067"/>
              </a:spcAft>
              <a:buClr>
                <a:srgbClr val="D7000F"/>
              </a:buClr>
              <a:buSzPct val="100000"/>
              <a:buFont typeface="Wingdings" panose="05000000000000000000" pitchFamily="2" charset="2"/>
              <a:buChar char="§"/>
              <a:defRPr/>
            </a:pPr>
            <a:r>
              <a:rPr lang="fr-FR" sz="1050" b="1" kern="0" dirty="0">
                <a:solidFill>
                  <a:srgbClr val="C00000"/>
                </a:solidFill>
                <a:cs typeface="Arial"/>
              </a:rPr>
              <a:t>L’épargne financière </a:t>
            </a:r>
            <a:r>
              <a:rPr lang="fr-FR" sz="1050" b="1" kern="0" dirty="0">
                <a:solidFill>
                  <a:srgbClr val="C00000"/>
                </a:solidFill>
              </a:rPr>
              <a:t>est placée directement sur les marchés </a:t>
            </a:r>
            <a:r>
              <a:rPr lang="fr-FR" sz="1050" kern="0" dirty="0">
                <a:solidFill>
                  <a:schemeClr val="tx1">
                    <a:lumMod val="75000"/>
                    <a:lumOff val="25000"/>
                  </a:schemeClr>
                </a:solidFill>
                <a:cs typeface="Arial"/>
              </a:rPr>
              <a:t>(monétaires, obligataires, actions). Le banquier a un rôle de distributeur et fait intervenir toute une chaine de valeur, allant du dépositaire au gestionnaire.</a:t>
            </a:r>
          </a:p>
          <a:p>
            <a:pPr marL="180975" indent="-180975" algn="just" defTabSz="1219170">
              <a:spcBef>
                <a:spcPts val="1067"/>
              </a:spcBef>
              <a:spcAft>
                <a:spcPts val="1067"/>
              </a:spcAft>
              <a:buClr>
                <a:srgbClr val="D7000F"/>
              </a:buClr>
              <a:buSzPct val="100000"/>
              <a:buFont typeface="Wingdings" panose="05000000000000000000" pitchFamily="2" charset="2"/>
              <a:buChar char="§"/>
              <a:defRPr/>
            </a:pPr>
            <a:r>
              <a:rPr lang="fr-FR" sz="1050" kern="0" dirty="0">
                <a:solidFill>
                  <a:schemeClr val="tx1">
                    <a:lumMod val="75000"/>
                    <a:lumOff val="25000"/>
                  </a:schemeClr>
                </a:solidFill>
                <a:cs typeface="Arial"/>
              </a:rPr>
              <a:t>L’épargne financière </a:t>
            </a:r>
            <a:r>
              <a:rPr lang="fr-FR" sz="1050" kern="0" dirty="0">
                <a:solidFill>
                  <a:schemeClr val="tx1">
                    <a:lumMod val="75000"/>
                    <a:lumOff val="25000"/>
                  </a:schemeClr>
                </a:solidFill>
              </a:rPr>
              <a:t>supporte</a:t>
            </a:r>
            <a:r>
              <a:rPr lang="fr-FR" sz="1050" b="1" kern="0" dirty="0">
                <a:solidFill>
                  <a:srgbClr val="C00000"/>
                </a:solidFill>
              </a:rPr>
              <a:t> un risque de perte en capital totale en contrepartie d’espoirs de gains </a:t>
            </a:r>
            <a:r>
              <a:rPr lang="fr-FR" sz="1050" kern="0" dirty="0">
                <a:solidFill>
                  <a:schemeClr val="tx1">
                    <a:lumMod val="75000"/>
                    <a:lumOff val="25000"/>
                  </a:schemeClr>
                </a:solidFill>
                <a:cs typeface="Arial"/>
              </a:rPr>
              <a:t>et se caractérise par une </a:t>
            </a:r>
            <a:r>
              <a:rPr lang="fr-FR" sz="1050" b="1" kern="0" dirty="0">
                <a:solidFill>
                  <a:srgbClr val="C00000"/>
                </a:solidFill>
              </a:rPr>
              <a:t>gestion permanente du couple risque/rendement.</a:t>
            </a:r>
          </a:p>
          <a:p>
            <a:pPr marL="180975" indent="-180975" algn="just" defTabSz="1219170">
              <a:spcBef>
                <a:spcPts val="1067"/>
              </a:spcBef>
              <a:spcAft>
                <a:spcPts val="1067"/>
              </a:spcAft>
              <a:buClr>
                <a:srgbClr val="D7000F"/>
              </a:buClr>
              <a:buSzPct val="100000"/>
              <a:buFont typeface="Wingdings" panose="05000000000000000000" pitchFamily="2" charset="2"/>
              <a:buChar char="§"/>
              <a:defRPr/>
            </a:pPr>
            <a:r>
              <a:rPr lang="fr-FR" sz="1050" kern="0" dirty="0">
                <a:solidFill>
                  <a:schemeClr val="tx1">
                    <a:lumMod val="75000"/>
                    <a:lumOff val="25000"/>
                  </a:schemeClr>
                </a:solidFill>
                <a:cs typeface="Arial"/>
              </a:rPr>
              <a:t>Une grande variété de choix s’offre à l’investisseur mais </a:t>
            </a:r>
            <a:r>
              <a:rPr lang="fr-FR" sz="1050" b="1" kern="0" dirty="0">
                <a:solidFill>
                  <a:srgbClr val="C00000"/>
                </a:solidFill>
              </a:rPr>
              <a:t>l’accès aux différents marchés se fait habituellement via des OPC</a:t>
            </a:r>
            <a:r>
              <a:rPr lang="fr-FR" sz="1050" kern="0" dirty="0">
                <a:solidFill>
                  <a:srgbClr val="C00000"/>
                </a:solidFill>
                <a:cs typeface="Arial"/>
              </a:rPr>
              <a:t> </a:t>
            </a:r>
            <a:r>
              <a:rPr lang="fr-FR" sz="1050" kern="0" dirty="0">
                <a:solidFill>
                  <a:schemeClr val="tx1">
                    <a:lumMod val="75000"/>
                    <a:lumOff val="25000"/>
                  </a:schemeClr>
                </a:solidFill>
                <a:cs typeface="Arial"/>
              </a:rPr>
              <a:t>(Organismes de placement collectif) permettant d’accéder à des portefeuilles déjà constitués balayant un périmètre mondial. </a:t>
            </a:r>
            <a:r>
              <a:rPr lang="fr-FR" sz="1050" b="1" kern="0" dirty="0">
                <a:solidFill>
                  <a:srgbClr val="C00000"/>
                </a:solidFill>
              </a:rPr>
              <a:t>L’épargnant détiendra ces titres dans un compte spécifique (CTO/PEA) </a:t>
            </a:r>
            <a:r>
              <a:rPr lang="fr-FR" sz="1050" kern="0" dirty="0">
                <a:solidFill>
                  <a:schemeClr val="tx1">
                    <a:lumMod val="75000"/>
                    <a:lumOff val="25000"/>
                  </a:schemeClr>
                </a:solidFill>
                <a:cs typeface="Arial"/>
              </a:rPr>
              <a:t>par lequel transiteront ses opérations d’achat et de vente.</a:t>
            </a:r>
          </a:p>
          <a:p>
            <a:pPr marL="180975" indent="-180975" algn="just" defTabSz="1219170">
              <a:spcBef>
                <a:spcPts val="1067"/>
              </a:spcBef>
              <a:spcAft>
                <a:spcPts val="1067"/>
              </a:spcAft>
              <a:buClr>
                <a:srgbClr val="D7000F"/>
              </a:buClr>
              <a:buSzPct val="100000"/>
              <a:buFont typeface="Wingdings" panose="05000000000000000000" pitchFamily="2" charset="2"/>
              <a:buChar char="§"/>
              <a:defRPr/>
            </a:pPr>
            <a:r>
              <a:rPr lang="fr-FR" sz="1050" kern="0" dirty="0">
                <a:solidFill>
                  <a:schemeClr val="tx1">
                    <a:lumMod val="75000"/>
                    <a:lumOff val="25000"/>
                  </a:schemeClr>
                </a:solidFill>
                <a:cs typeface="Arial"/>
              </a:rPr>
              <a:t>Autre possibilité, </a:t>
            </a:r>
            <a:r>
              <a:rPr lang="fr-FR" sz="1050" b="1" kern="0" dirty="0">
                <a:solidFill>
                  <a:srgbClr val="C00000"/>
                </a:solidFill>
              </a:rPr>
              <a:t>il pourra investir dans les mêmes instruments financiers via une enveloppe assurance vie ou contrat de capitalisation. </a:t>
            </a:r>
            <a:r>
              <a:rPr lang="fr-FR" sz="1050" kern="0" dirty="0">
                <a:solidFill>
                  <a:schemeClr val="tx1">
                    <a:lumMod val="75000"/>
                    <a:lumOff val="25000"/>
                  </a:schemeClr>
                </a:solidFill>
              </a:rPr>
              <a:t>La prise de risque est la même et </a:t>
            </a:r>
            <a:r>
              <a:rPr lang="fr-FR" sz="1050" kern="0" dirty="0">
                <a:solidFill>
                  <a:schemeClr val="tx1">
                    <a:lumMod val="75000"/>
                    <a:lumOff val="25000"/>
                  </a:schemeClr>
                </a:solidFill>
                <a:cs typeface="Arial"/>
              </a:rPr>
              <a:t>le résultat sera similaire pour la valorisation de son épargne, mais dans un tout autre contexte pratique, juridique et fiscal.</a:t>
            </a:r>
          </a:p>
        </p:txBody>
      </p:sp>
      <p:pic>
        <p:nvPicPr>
          <p:cNvPr id="22" name="Picture 4" descr="Furniture delivery, moving house service poster">
            <a:extLst>
              <a:ext uri="{FF2B5EF4-FFF2-40B4-BE49-F238E27FC236}">
                <a16:creationId xmlns:a16="http://schemas.microsoft.com/office/drawing/2014/main" id="{076DC5F6-067A-4A53-B0E9-B215BF71D1E0}"/>
              </a:ext>
            </a:extLst>
          </p:cNvPr>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46517"/>
          <a:stretch/>
        </p:blipFill>
        <p:spPr bwMode="auto">
          <a:xfrm>
            <a:off x="1295570" y="1423476"/>
            <a:ext cx="1861272" cy="1606628"/>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 descr="Moving out cardboard box illustration">
            <a:extLst>
              <a:ext uri="{FF2B5EF4-FFF2-40B4-BE49-F238E27FC236}">
                <a16:creationId xmlns:a16="http://schemas.microsoft.com/office/drawing/2014/main" id="{80AAF458-5A45-4B3F-9C91-17C1983724D0}"/>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2344" t="17570" r="63709"/>
          <a:stretch/>
        </p:blipFill>
        <p:spPr bwMode="auto">
          <a:xfrm>
            <a:off x="695324" y="2104947"/>
            <a:ext cx="1061730" cy="856619"/>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Modern cottage houses set">
            <a:extLst>
              <a:ext uri="{FF2B5EF4-FFF2-40B4-BE49-F238E27FC236}">
                <a16:creationId xmlns:a16="http://schemas.microsoft.com/office/drawing/2014/main" id="{6C567824-81A2-4BAF-92E0-4C5C83A5DAFE}"/>
              </a:ext>
            </a:extLst>
          </p:cNvPr>
          <p:cNvPicPr>
            <a:picLocks noChangeAspect="1" noChangeArrowheads="1"/>
          </p:cNvPicPr>
          <p:nvPr/>
        </p:nvPicPr>
        <p:blipFill rotWithShape="1">
          <a:blip r:embed="rId5">
            <a:clrChange>
              <a:clrFrom>
                <a:srgbClr val="FDFFFE"/>
              </a:clrFrom>
              <a:clrTo>
                <a:srgbClr val="FDFFFE">
                  <a:alpha val="0"/>
                </a:srgbClr>
              </a:clrTo>
            </a:clrChange>
            <a:extLst>
              <a:ext uri="{28A0092B-C50C-407E-A947-70E740481C1C}">
                <a14:useLocalDpi xmlns:a14="http://schemas.microsoft.com/office/drawing/2010/main" val="0"/>
              </a:ext>
            </a:extLst>
          </a:blip>
          <a:srcRect l="7634" t="6186" r="67257" b="66819"/>
          <a:stretch/>
        </p:blipFill>
        <p:spPr bwMode="auto">
          <a:xfrm>
            <a:off x="6096000" y="1527632"/>
            <a:ext cx="1985211" cy="1523978"/>
          </a:xfrm>
          <a:prstGeom prst="rect">
            <a:avLst/>
          </a:prstGeom>
          <a:noFill/>
          <a:extLst>
            <a:ext uri="{909E8E84-426E-40DD-AFC4-6F175D3DCCD1}">
              <a14:hiddenFill xmlns:a14="http://schemas.microsoft.com/office/drawing/2010/main">
                <a:solidFill>
                  <a:srgbClr val="FFFFFF"/>
                </a:solidFill>
              </a14:hiddenFill>
            </a:ext>
          </a:extLst>
        </p:spPr>
      </p:pic>
      <p:sp>
        <p:nvSpPr>
          <p:cNvPr id="30" name="Rectangle 29">
            <a:extLst>
              <a:ext uri="{FF2B5EF4-FFF2-40B4-BE49-F238E27FC236}">
                <a16:creationId xmlns:a16="http://schemas.microsoft.com/office/drawing/2014/main" id="{B6501660-5CB9-416B-83FF-EF7FC3DC5AC6}"/>
              </a:ext>
            </a:extLst>
          </p:cNvPr>
          <p:cNvSpPr/>
          <p:nvPr/>
        </p:nvSpPr>
        <p:spPr>
          <a:xfrm>
            <a:off x="0" y="6445250"/>
            <a:ext cx="749300" cy="4127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 name="Espace réservé du texte 12">
            <a:extLst>
              <a:ext uri="{FF2B5EF4-FFF2-40B4-BE49-F238E27FC236}">
                <a16:creationId xmlns:a16="http://schemas.microsoft.com/office/drawing/2014/main" id="{35AA43C1-DA95-4D17-96CF-3074EE31D497}"/>
              </a:ext>
            </a:extLst>
          </p:cNvPr>
          <p:cNvSpPr txBox="1">
            <a:spLocks/>
          </p:cNvSpPr>
          <p:nvPr/>
        </p:nvSpPr>
        <p:spPr>
          <a:xfrm>
            <a:off x="479546" y="669314"/>
            <a:ext cx="216000" cy="216000"/>
          </a:xfrm>
          <a:prstGeom prst="rect">
            <a:avLst/>
          </a:prstGeom>
          <a:solidFill>
            <a:srgbClr val="C00000"/>
          </a:solidFill>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sz="1000" b="1" dirty="0">
                <a:solidFill>
                  <a:schemeClr val="bg1"/>
                </a:solidFill>
              </a:rPr>
              <a:t>1</a:t>
            </a:r>
          </a:p>
        </p:txBody>
      </p:sp>
    </p:spTree>
    <p:extLst>
      <p:ext uri="{BB962C8B-B14F-4D97-AF65-F5344CB8AC3E}">
        <p14:creationId xmlns:p14="http://schemas.microsoft.com/office/powerpoint/2010/main" val="22605261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p:txBody>
          <a:bodyPr>
            <a:normAutofit/>
          </a:bodyPr>
          <a:lstStyle/>
          <a:p>
            <a:r>
              <a:rPr lang="fr-FR" dirty="0"/>
              <a:t>De l’épargne court terme à l’épargne long terme</a:t>
            </a:r>
          </a:p>
        </p:txBody>
      </p:sp>
      <p:sp>
        <p:nvSpPr>
          <p:cNvPr id="4" name="Espace réservé du texte 13">
            <a:extLst>
              <a:ext uri="{FF2B5EF4-FFF2-40B4-BE49-F238E27FC236}">
                <a16:creationId xmlns:a16="http://schemas.microsoft.com/office/drawing/2014/main" id="{5AF82E0C-7DB3-45C0-B3E4-9018DA967521}"/>
              </a:ext>
            </a:extLst>
          </p:cNvPr>
          <p:cNvSpPr>
            <a:spLocks noGrp="1"/>
          </p:cNvSpPr>
          <p:nvPr>
            <p:ph type="body" sz="quarter" idx="14"/>
          </p:nvPr>
        </p:nvSpPr>
        <p:spPr>
          <a:xfrm>
            <a:off x="4376057" y="137054"/>
            <a:ext cx="7300006" cy="231246"/>
          </a:xfrm>
        </p:spPr>
        <p:txBody>
          <a:bodyPr/>
          <a:lstStyle/>
          <a:p>
            <a:r>
              <a:rPr lang="fr-FR" dirty="0">
                <a:latin typeface="Arial" panose="020B0604020202020204" pitchFamily="34" charset="0"/>
                <a:cs typeface="Arial" panose="020B0604020202020204" pitchFamily="34" charset="0"/>
              </a:rPr>
              <a:t>Nos solutions d’épargne</a:t>
            </a:r>
          </a:p>
        </p:txBody>
      </p:sp>
      <p:grpSp>
        <p:nvGrpSpPr>
          <p:cNvPr id="2" name="Groupe 1">
            <a:extLst>
              <a:ext uri="{FF2B5EF4-FFF2-40B4-BE49-F238E27FC236}">
                <a16:creationId xmlns:a16="http://schemas.microsoft.com/office/drawing/2014/main" id="{00BC129E-838B-49E6-B157-A48941FF9D00}"/>
              </a:ext>
            </a:extLst>
          </p:cNvPr>
          <p:cNvGrpSpPr/>
          <p:nvPr/>
        </p:nvGrpSpPr>
        <p:grpSpPr>
          <a:xfrm>
            <a:off x="853087" y="2290632"/>
            <a:ext cx="1455533" cy="1044001"/>
            <a:chOff x="695324" y="1481351"/>
            <a:chExt cx="2461518" cy="1606628"/>
          </a:xfrm>
        </p:grpSpPr>
        <p:pic>
          <p:nvPicPr>
            <p:cNvPr id="22" name="Picture 4" descr="Furniture delivery, moving house service poster">
              <a:extLst>
                <a:ext uri="{FF2B5EF4-FFF2-40B4-BE49-F238E27FC236}">
                  <a16:creationId xmlns:a16="http://schemas.microsoft.com/office/drawing/2014/main" id="{076DC5F6-067A-4A53-B0E9-B215BF71D1E0}"/>
                </a:ext>
              </a:extLst>
            </p:cNvPr>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46517"/>
            <a:stretch/>
          </p:blipFill>
          <p:spPr bwMode="auto">
            <a:xfrm>
              <a:off x="1295570" y="1481351"/>
              <a:ext cx="1861272" cy="1606628"/>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 descr="Moving out cardboard box illustration">
              <a:extLst>
                <a:ext uri="{FF2B5EF4-FFF2-40B4-BE49-F238E27FC236}">
                  <a16:creationId xmlns:a16="http://schemas.microsoft.com/office/drawing/2014/main" id="{80AAF458-5A45-4B3F-9C91-17C1983724D0}"/>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2344" t="17570" r="63709"/>
            <a:stretch/>
          </p:blipFill>
          <p:spPr bwMode="auto">
            <a:xfrm>
              <a:off x="695324" y="2162822"/>
              <a:ext cx="1061730" cy="856619"/>
            </a:xfrm>
            <a:prstGeom prst="rect">
              <a:avLst/>
            </a:prstGeom>
            <a:noFill/>
            <a:extLst>
              <a:ext uri="{909E8E84-426E-40DD-AFC4-6F175D3DCCD1}">
                <a14:hiddenFill xmlns:a14="http://schemas.microsoft.com/office/drawing/2010/main">
                  <a:solidFill>
                    <a:srgbClr val="FFFFFF"/>
                  </a:solidFill>
                </a14:hiddenFill>
              </a:ext>
            </a:extLst>
          </p:spPr>
        </p:pic>
      </p:grpSp>
      <p:pic>
        <p:nvPicPr>
          <p:cNvPr id="2050" name="Picture 2" descr="Modern cottage houses set">
            <a:extLst>
              <a:ext uri="{FF2B5EF4-FFF2-40B4-BE49-F238E27FC236}">
                <a16:creationId xmlns:a16="http://schemas.microsoft.com/office/drawing/2014/main" id="{6C567824-81A2-4BAF-92E0-4C5C83A5DAFE}"/>
              </a:ext>
            </a:extLst>
          </p:cNvPr>
          <p:cNvPicPr>
            <a:picLocks noChangeAspect="1" noChangeArrowheads="1"/>
          </p:cNvPicPr>
          <p:nvPr/>
        </p:nvPicPr>
        <p:blipFill rotWithShape="1">
          <a:blip r:embed="rId5">
            <a:clrChange>
              <a:clrFrom>
                <a:srgbClr val="FDFFFE"/>
              </a:clrFrom>
              <a:clrTo>
                <a:srgbClr val="FDFFFE">
                  <a:alpha val="0"/>
                </a:srgbClr>
              </a:clrTo>
            </a:clrChange>
            <a:extLst>
              <a:ext uri="{28A0092B-C50C-407E-A947-70E740481C1C}">
                <a14:useLocalDpi xmlns:a14="http://schemas.microsoft.com/office/drawing/2010/main" val="0"/>
              </a:ext>
            </a:extLst>
          </a:blip>
          <a:srcRect l="7634" t="6186" r="67257" b="66819"/>
          <a:stretch/>
        </p:blipFill>
        <p:spPr bwMode="auto">
          <a:xfrm>
            <a:off x="853087" y="3457430"/>
            <a:ext cx="1440000" cy="1105438"/>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a:extLst>
              <a:ext uri="{FF2B5EF4-FFF2-40B4-BE49-F238E27FC236}">
                <a16:creationId xmlns:a16="http://schemas.microsoft.com/office/drawing/2014/main" id="{5FADECD7-AC9C-4023-AA02-CBD745A981D8}"/>
              </a:ext>
            </a:extLst>
          </p:cNvPr>
          <p:cNvSpPr/>
          <p:nvPr/>
        </p:nvSpPr>
        <p:spPr>
          <a:xfrm>
            <a:off x="4523215" y="1704687"/>
            <a:ext cx="1440000" cy="458213"/>
          </a:xfrm>
          <a:prstGeom prst="rect">
            <a:avLst/>
          </a:prstGeom>
          <a:solidFill>
            <a:schemeClr val="tx2">
              <a:lumMod val="40000"/>
              <a:lumOff val="60000"/>
            </a:scheme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a:ln>
                  <a:noFill/>
                </a:ln>
                <a:solidFill>
                  <a:schemeClr val="tx1">
                    <a:lumMod val="75000"/>
                    <a:lumOff val="25000"/>
                  </a:schemeClr>
                </a:solidFill>
                <a:effectLst/>
                <a:uLnTx/>
                <a:uFillTx/>
                <a:ea typeface="+mn-ea"/>
                <a:cs typeface="+mn-cs"/>
              </a:rPr>
              <a:t>Support</a:t>
            </a:r>
          </a:p>
        </p:txBody>
      </p:sp>
      <p:sp>
        <p:nvSpPr>
          <p:cNvPr id="15" name="Rectangle 14">
            <a:extLst>
              <a:ext uri="{FF2B5EF4-FFF2-40B4-BE49-F238E27FC236}">
                <a16:creationId xmlns:a16="http://schemas.microsoft.com/office/drawing/2014/main" id="{567CD65D-1884-4F64-B0CA-3D2379E6DAD9}"/>
              </a:ext>
            </a:extLst>
          </p:cNvPr>
          <p:cNvSpPr/>
          <p:nvPr/>
        </p:nvSpPr>
        <p:spPr>
          <a:xfrm>
            <a:off x="6029124" y="1703122"/>
            <a:ext cx="2664000" cy="458214"/>
          </a:xfrm>
          <a:prstGeom prst="rect">
            <a:avLst/>
          </a:prstGeom>
          <a:solidFill>
            <a:schemeClr val="tx2">
              <a:lumMod val="40000"/>
              <a:lumOff val="60000"/>
            </a:schemeClr>
          </a:solidFill>
          <a:ln w="12700" cap="flat" cmpd="sng" algn="ctr">
            <a:noFill/>
            <a:prstDash val="solid"/>
            <a:miter lim="800000"/>
          </a:ln>
          <a:effectLst/>
        </p:spPr>
        <p:txBody>
          <a:bodyPr rtlCol="0" anchor="ctr"/>
          <a:lstStyle/>
          <a:p>
            <a:pPr algn="ctr"/>
            <a:r>
              <a:rPr lang="fr-FR" sz="1200" b="1" kern="0">
                <a:solidFill>
                  <a:schemeClr val="tx1">
                    <a:lumMod val="75000"/>
                    <a:lumOff val="25000"/>
                  </a:schemeClr>
                </a:solidFill>
              </a:rPr>
              <a:t>Objectif</a:t>
            </a:r>
          </a:p>
        </p:txBody>
      </p:sp>
      <p:sp>
        <p:nvSpPr>
          <p:cNvPr id="17" name="Rectangle 16">
            <a:extLst>
              <a:ext uri="{FF2B5EF4-FFF2-40B4-BE49-F238E27FC236}">
                <a16:creationId xmlns:a16="http://schemas.microsoft.com/office/drawing/2014/main" id="{2C749B1A-8C87-4976-A2B9-6879C559F433}"/>
              </a:ext>
            </a:extLst>
          </p:cNvPr>
          <p:cNvSpPr/>
          <p:nvPr/>
        </p:nvSpPr>
        <p:spPr>
          <a:xfrm>
            <a:off x="8788746" y="1703981"/>
            <a:ext cx="2484000" cy="457356"/>
          </a:xfrm>
          <a:prstGeom prst="rect">
            <a:avLst/>
          </a:prstGeom>
          <a:solidFill>
            <a:schemeClr val="tx2">
              <a:lumMod val="40000"/>
              <a:lumOff val="60000"/>
            </a:schemeClr>
          </a:solidFill>
          <a:ln w="12700" cap="flat" cmpd="sng" algn="ctr">
            <a:noFill/>
            <a:prstDash val="solid"/>
            <a:miter lim="800000"/>
          </a:ln>
          <a:effectLst/>
        </p:spPr>
        <p:txBody>
          <a:bodyPr rtlCol="0" anchor="ctr"/>
          <a:lstStyle/>
          <a:p>
            <a:pPr algn="ctr"/>
            <a:r>
              <a:rPr lang="fr-FR" sz="1200" b="1" kern="0">
                <a:solidFill>
                  <a:schemeClr val="tx1">
                    <a:lumMod val="75000"/>
                    <a:lumOff val="25000"/>
                  </a:schemeClr>
                </a:solidFill>
              </a:rPr>
              <a:t>Conseils</a:t>
            </a:r>
          </a:p>
        </p:txBody>
      </p:sp>
      <p:sp>
        <p:nvSpPr>
          <p:cNvPr id="21" name="Rectangle 20">
            <a:extLst>
              <a:ext uri="{FF2B5EF4-FFF2-40B4-BE49-F238E27FC236}">
                <a16:creationId xmlns:a16="http://schemas.microsoft.com/office/drawing/2014/main" id="{B22827B4-3617-46B1-B559-A0C7B07263CB}"/>
              </a:ext>
            </a:extLst>
          </p:cNvPr>
          <p:cNvSpPr/>
          <p:nvPr/>
        </p:nvSpPr>
        <p:spPr>
          <a:xfrm>
            <a:off x="4518931" y="2290634"/>
            <a:ext cx="1440000" cy="1044000"/>
          </a:xfrm>
          <a:prstGeom prst="rect">
            <a:avLst/>
          </a:prstGeom>
          <a:solidFill>
            <a:schemeClr val="bg1">
              <a:lumMod val="95000"/>
            </a:scheme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dirty="0">
                <a:ln>
                  <a:noFill/>
                </a:ln>
                <a:solidFill>
                  <a:schemeClr val="tx1">
                    <a:lumMod val="75000"/>
                    <a:lumOff val="25000"/>
                  </a:schemeClr>
                </a:solidFill>
                <a:effectLst/>
                <a:uLnTx/>
                <a:uFillTx/>
                <a:ea typeface="+mn-ea"/>
                <a:cs typeface="+mn-cs"/>
              </a:rPr>
              <a:t>Compte de dépôts &amp; Livrets</a:t>
            </a:r>
          </a:p>
        </p:txBody>
      </p:sp>
      <p:sp>
        <p:nvSpPr>
          <p:cNvPr id="23" name="Rectangle 22">
            <a:extLst>
              <a:ext uri="{FF2B5EF4-FFF2-40B4-BE49-F238E27FC236}">
                <a16:creationId xmlns:a16="http://schemas.microsoft.com/office/drawing/2014/main" id="{76630846-2E95-4938-B546-394C42D2E24C}"/>
              </a:ext>
            </a:extLst>
          </p:cNvPr>
          <p:cNvSpPr/>
          <p:nvPr/>
        </p:nvSpPr>
        <p:spPr>
          <a:xfrm>
            <a:off x="6029124" y="2290633"/>
            <a:ext cx="2664000" cy="1044000"/>
          </a:xfrm>
          <a:prstGeom prst="rect">
            <a:avLst/>
          </a:prstGeom>
          <a:solidFill>
            <a:schemeClr val="bg1">
              <a:lumMod val="95000"/>
            </a:scheme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dirty="0">
                <a:ln>
                  <a:noFill/>
                </a:ln>
                <a:solidFill>
                  <a:schemeClr val="tx1">
                    <a:lumMod val="75000"/>
                    <a:lumOff val="25000"/>
                  </a:schemeClr>
                </a:solidFill>
                <a:effectLst/>
                <a:uLnTx/>
                <a:uFillTx/>
                <a:ea typeface="+mn-ea"/>
                <a:cs typeface="+mn-cs"/>
              </a:rPr>
              <a:t>Epargne de précaution qui peut être mobilisée en urgence en attendant de pouvoir refinancer ou de retirer de son épargne moyen-long terme.</a:t>
            </a:r>
          </a:p>
        </p:txBody>
      </p:sp>
      <p:sp>
        <p:nvSpPr>
          <p:cNvPr id="24" name="Rectangle 23">
            <a:extLst>
              <a:ext uri="{FF2B5EF4-FFF2-40B4-BE49-F238E27FC236}">
                <a16:creationId xmlns:a16="http://schemas.microsoft.com/office/drawing/2014/main" id="{08669B34-7EF9-4FB1-833E-C674CB39ABC7}"/>
              </a:ext>
            </a:extLst>
          </p:cNvPr>
          <p:cNvSpPr/>
          <p:nvPr/>
        </p:nvSpPr>
        <p:spPr>
          <a:xfrm>
            <a:off x="8788746" y="2290633"/>
            <a:ext cx="2484000" cy="1044000"/>
          </a:xfrm>
          <a:prstGeom prst="rect">
            <a:avLst/>
          </a:prstGeom>
          <a:solidFill>
            <a:schemeClr val="bg1">
              <a:lumMod val="95000"/>
            </a:scheme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1" u="none" strike="noStrike" kern="0" cap="none" spc="0" normalizeH="0" baseline="0" noProof="0" dirty="0">
                <a:ln>
                  <a:noFill/>
                </a:ln>
                <a:solidFill>
                  <a:schemeClr val="tx1">
                    <a:lumMod val="75000"/>
                    <a:lumOff val="25000"/>
                  </a:schemeClr>
                </a:solidFill>
                <a:effectLst/>
                <a:uLnTx/>
                <a:uFillTx/>
                <a:ea typeface="+mn-ea"/>
                <a:cs typeface="+mn-cs"/>
              </a:rPr>
              <a:t>Quel montant souhaitez vous conserver en cas d’urgence ou d’imprévu ? En général, nous conseillons 2 à 3 mois de salaire.</a:t>
            </a:r>
          </a:p>
        </p:txBody>
      </p:sp>
      <p:sp>
        <p:nvSpPr>
          <p:cNvPr id="25" name="Rectangle 24">
            <a:extLst>
              <a:ext uri="{FF2B5EF4-FFF2-40B4-BE49-F238E27FC236}">
                <a16:creationId xmlns:a16="http://schemas.microsoft.com/office/drawing/2014/main" id="{D5646E7B-8996-4F14-867F-0212BF262D92}"/>
              </a:ext>
            </a:extLst>
          </p:cNvPr>
          <p:cNvSpPr/>
          <p:nvPr/>
        </p:nvSpPr>
        <p:spPr>
          <a:xfrm>
            <a:off x="4518931" y="3460993"/>
            <a:ext cx="1440000" cy="1044000"/>
          </a:xfrm>
          <a:prstGeom prst="rect">
            <a:avLst/>
          </a:prstGeom>
          <a:solidFill>
            <a:schemeClr val="accent6">
              <a:lumMod val="40000"/>
              <a:lumOff val="60000"/>
            </a:scheme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dirty="0">
                <a:ln>
                  <a:noFill/>
                </a:ln>
                <a:solidFill>
                  <a:schemeClr val="tx1">
                    <a:lumMod val="75000"/>
                    <a:lumOff val="25000"/>
                  </a:schemeClr>
                </a:solidFill>
                <a:effectLst/>
                <a:uLnTx/>
                <a:uFillTx/>
                <a:ea typeface="+mn-ea"/>
                <a:cs typeface="+mn-cs"/>
              </a:rPr>
              <a:t>Parts Sociales &amp; PEL et Quadreto</a:t>
            </a:r>
          </a:p>
        </p:txBody>
      </p:sp>
      <p:sp>
        <p:nvSpPr>
          <p:cNvPr id="27" name="Rectangle 26">
            <a:extLst>
              <a:ext uri="{FF2B5EF4-FFF2-40B4-BE49-F238E27FC236}">
                <a16:creationId xmlns:a16="http://schemas.microsoft.com/office/drawing/2014/main" id="{B5F58C41-3CAC-4A6E-AC12-F594D6908683}"/>
              </a:ext>
            </a:extLst>
          </p:cNvPr>
          <p:cNvSpPr/>
          <p:nvPr/>
        </p:nvSpPr>
        <p:spPr>
          <a:xfrm>
            <a:off x="6029124" y="3460993"/>
            <a:ext cx="2664000" cy="1044000"/>
          </a:xfrm>
          <a:prstGeom prst="rect">
            <a:avLst/>
          </a:prstGeom>
          <a:solidFill>
            <a:schemeClr val="accent6">
              <a:lumMod val="40000"/>
              <a:lumOff val="60000"/>
            </a:scheme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dirty="0">
                <a:ln>
                  <a:noFill/>
                </a:ln>
                <a:solidFill>
                  <a:schemeClr val="tx1">
                    <a:lumMod val="75000"/>
                    <a:lumOff val="25000"/>
                  </a:schemeClr>
                </a:solidFill>
                <a:effectLst/>
                <a:uLnTx/>
                <a:uFillTx/>
              </a:rPr>
              <a:t>Epargne pour réaliser des projets de moyen terme comme des petits travaux, l’acquisition d’une voiture, </a:t>
            </a:r>
            <a:r>
              <a:rPr lang="fr-FR" sz="1200" kern="0" dirty="0">
                <a:solidFill>
                  <a:schemeClr val="tx1">
                    <a:lumMod val="75000"/>
                    <a:lumOff val="25000"/>
                  </a:schemeClr>
                </a:solidFill>
              </a:rPr>
              <a:t>acquisition immobilière</a:t>
            </a:r>
            <a:r>
              <a:rPr kumimoji="0" lang="fr-FR" sz="1200" b="0" i="0" u="none" strike="noStrike" kern="0" cap="none" spc="0" normalizeH="0" baseline="0" noProof="0" dirty="0">
                <a:ln>
                  <a:noFill/>
                </a:ln>
                <a:solidFill>
                  <a:schemeClr val="tx1">
                    <a:lumMod val="75000"/>
                    <a:lumOff val="25000"/>
                  </a:schemeClr>
                </a:solidFill>
                <a:effectLst/>
                <a:uLnTx/>
                <a:uFillTx/>
              </a:rPr>
              <a:t>.</a:t>
            </a:r>
          </a:p>
        </p:txBody>
      </p:sp>
      <p:sp>
        <p:nvSpPr>
          <p:cNvPr id="30" name="Rectangle 29">
            <a:extLst>
              <a:ext uri="{FF2B5EF4-FFF2-40B4-BE49-F238E27FC236}">
                <a16:creationId xmlns:a16="http://schemas.microsoft.com/office/drawing/2014/main" id="{57EFF258-AF91-4E05-B4EC-CDC19FEE0222}"/>
              </a:ext>
            </a:extLst>
          </p:cNvPr>
          <p:cNvSpPr/>
          <p:nvPr/>
        </p:nvSpPr>
        <p:spPr>
          <a:xfrm>
            <a:off x="8788746" y="3460993"/>
            <a:ext cx="2484000" cy="1044000"/>
          </a:xfrm>
          <a:prstGeom prst="rect">
            <a:avLst/>
          </a:prstGeom>
          <a:solidFill>
            <a:schemeClr val="accent6">
              <a:lumMod val="40000"/>
              <a:lumOff val="60000"/>
            </a:scheme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1" u="none" strike="noStrike" kern="1200" cap="none" spc="0" normalizeH="0" baseline="0" noProof="0" dirty="0">
                <a:ln>
                  <a:noFill/>
                </a:ln>
                <a:solidFill>
                  <a:schemeClr val="tx1">
                    <a:lumMod val="75000"/>
                    <a:lumOff val="25000"/>
                  </a:schemeClr>
                </a:solidFill>
                <a:effectLst/>
                <a:uLnTx/>
                <a:uFillTx/>
                <a:ea typeface="+mn-ea"/>
                <a:cs typeface="+mn-cs"/>
              </a:rPr>
              <a:t>Par quel moyen envisagez-vous de financer votre futur voiture et / ou des travaux dans votre maison ? (défensif épargne : proposition de crédit).</a:t>
            </a:r>
          </a:p>
        </p:txBody>
      </p:sp>
      <p:sp>
        <p:nvSpPr>
          <p:cNvPr id="31" name="Rectangle 30">
            <a:extLst>
              <a:ext uri="{FF2B5EF4-FFF2-40B4-BE49-F238E27FC236}">
                <a16:creationId xmlns:a16="http://schemas.microsoft.com/office/drawing/2014/main" id="{E28E2C38-6066-4779-A1D4-D1D3A36AD3E1}"/>
              </a:ext>
            </a:extLst>
          </p:cNvPr>
          <p:cNvSpPr/>
          <p:nvPr/>
        </p:nvSpPr>
        <p:spPr>
          <a:xfrm>
            <a:off x="4518931" y="4630417"/>
            <a:ext cx="1440000" cy="1044000"/>
          </a:xfrm>
          <a:prstGeom prst="rect">
            <a:avLst/>
          </a:pr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dirty="0">
                <a:ln>
                  <a:noFill/>
                </a:ln>
                <a:solidFill>
                  <a:schemeClr val="tx1">
                    <a:lumMod val="75000"/>
                    <a:lumOff val="25000"/>
                  </a:schemeClr>
                </a:solidFill>
                <a:effectLst/>
                <a:uLnTx/>
                <a:uFillTx/>
                <a:ea typeface="+mn-ea"/>
                <a:cs typeface="+mn-cs"/>
              </a:rPr>
              <a:t>ASV, PEA &amp; PERi</a:t>
            </a:r>
          </a:p>
        </p:txBody>
      </p:sp>
      <p:sp>
        <p:nvSpPr>
          <p:cNvPr id="32" name="Rectangle 31">
            <a:extLst>
              <a:ext uri="{FF2B5EF4-FFF2-40B4-BE49-F238E27FC236}">
                <a16:creationId xmlns:a16="http://schemas.microsoft.com/office/drawing/2014/main" id="{AC08D0B2-0811-4EC3-B54E-EADD2189D413}"/>
              </a:ext>
            </a:extLst>
          </p:cNvPr>
          <p:cNvSpPr/>
          <p:nvPr/>
        </p:nvSpPr>
        <p:spPr>
          <a:xfrm>
            <a:off x="6029124" y="4630417"/>
            <a:ext cx="2664000" cy="1044000"/>
          </a:xfrm>
          <a:prstGeom prst="rect">
            <a:avLst/>
          </a:pr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dirty="0">
                <a:ln>
                  <a:noFill/>
                </a:ln>
                <a:solidFill>
                  <a:schemeClr val="tx1">
                    <a:lumMod val="75000"/>
                    <a:lumOff val="25000"/>
                  </a:schemeClr>
                </a:solidFill>
                <a:effectLst/>
                <a:uLnTx/>
                <a:uFillTx/>
                <a:ea typeface="+mn-ea"/>
                <a:cs typeface="+mn-cs"/>
              </a:rPr>
              <a:t>Préparer des projets à long terme comme l’acquisition immobilière, la retraite, la transmission, etc.</a:t>
            </a:r>
          </a:p>
        </p:txBody>
      </p:sp>
      <p:sp>
        <p:nvSpPr>
          <p:cNvPr id="33" name="Rectangle 32">
            <a:extLst>
              <a:ext uri="{FF2B5EF4-FFF2-40B4-BE49-F238E27FC236}">
                <a16:creationId xmlns:a16="http://schemas.microsoft.com/office/drawing/2014/main" id="{09E3E77F-483D-4A6C-9AA2-19E03214ED3F}"/>
              </a:ext>
            </a:extLst>
          </p:cNvPr>
          <p:cNvSpPr/>
          <p:nvPr/>
        </p:nvSpPr>
        <p:spPr>
          <a:xfrm>
            <a:off x="8788746" y="4630417"/>
            <a:ext cx="2484000" cy="1044000"/>
          </a:xfrm>
          <a:prstGeom prst="rect">
            <a:avLst/>
          </a:pr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1" u="none" strike="noStrike" kern="0" cap="none" spc="0" normalizeH="0" baseline="0" noProof="0" dirty="0">
                <a:ln>
                  <a:noFill/>
                </a:ln>
                <a:solidFill>
                  <a:schemeClr val="tx1">
                    <a:lumMod val="75000"/>
                    <a:lumOff val="25000"/>
                  </a:schemeClr>
                </a:solidFill>
                <a:effectLst/>
                <a:uLnTx/>
                <a:uFillTx/>
                <a:ea typeface="+mn-ea"/>
                <a:cs typeface="+mn-cs"/>
              </a:rPr>
              <a:t>Parlez moi de vos projets ?</a:t>
            </a:r>
            <a:br>
              <a:rPr kumimoji="0" lang="fr-FR" sz="1200" b="0" i="1" u="none" strike="noStrike" kern="0" cap="none" spc="0" normalizeH="0" baseline="0" noProof="0" dirty="0">
                <a:ln>
                  <a:noFill/>
                </a:ln>
                <a:solidFill>
                  <a:schemeClr val="tx1">
                    <a:lumMod val="75000"/>
                    <a:lumOff val="25000"/>
                  </a:schemeClr>
                </a:solidFill>
                <a:effectLst/>
                <a:uLnTx/>
                <a:uFillTx/>
                <a:ea typeface="+mn-ea"/>
                <a:cs typeface="+mn-cs"/>
              </a:rPr>
            </a:br>
            <a:r>
              <a:rPr kumimoji="0" lang="fr-FR" sz="1200" b="0" i="1" u="none" strike="noStrike" kern="0" cap="none" spc="0" normalizeH="0" baseline="0" noProof="0" dirty="0">
                <a:ln>
                  <a:noFill/>
                </a:ln>
                <a:solidFill>
                  <a:schemeClr val="tx1">
                    <a:lumMod val="75000"/>
                    <a:lumOff val="25000"/>
                  </a:schemeClr>
                </a:solidFill>
                <a:effectLst/>
                <a:uLnTx/>
                <a:uFillTx/>
                <a:ea typeface="+mn-ea"/>
                <a:cs typeface="+mn-cs"/>
              </a:rPr>
              <a:t>Comment préparez-vous votre avenir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1" u="none" strike="noStrike" kern="0" cap="none" spc="0" normalizeH="0" baseline="0" noProof="0" dirty="0">
                <a:ln>
                  <a:noFill/>
                </a:ln>
                <a:solidFill>
                  <a:schemeClr val="tx1">
                    <a:lumMod val="75000"/>
                    <a:lumOff val="25000"/>
                  </a:schemeClr>
                </a:solidFill>
                <a:effectLst/>
                <a:uLnTx/>
                <a:uFillTx/>
                <a:ea typeface="+mn-ea"/>
                <a:cs typeface="+mn-cs"/>
              </a:rPr>
              <a:t>Qu’avez-vous mis en place ?</a:t>
            </a:r>
          </a:p>
        </p:txBody>
      </p:sp>
      <p:sp>
        <p:nvSpPr>
          <p:cNvPr id="34" name="Rectangle 33">
            <a:extLst>
              <a:ext uri="{FF2B5EF4-FFF2-40B4-BE49-F238E27FC236}">
                <a16:creationId xmlns:a16="http://schemas.microsoft.com/office/drawing/2014/main" id="{08F93812-7102-4CA2-A3FD-B9DC9A21ECBF}"/>
              </a:ext>
            </a:extLst>
          </p:cNvPr>
          <p:cNvSpPr/>
          <p:nvPr/>
        </p:nvSpPr>
        <p:spPr>
          <a:xfrm>
            <a:off x="2293087" y="2290634"/>
            <a:ext cx="2154225" cy="1044000"/>
          </a:xfrm>
          <a:prstGeom prst="rect">
            <a:avLst/>
          </a:prstGeom>
          <a:solidFill>
            <a:schemeClr val="bg1">
              <a:lumMod val="95000"/>
            </a:schemeClr>
          </a:solidFill>
          <a:ln w="12700" cap="flat" cmpd="sng" algn="ctr">
            <a:noFill/>
            <a:prstDash val="solid"/>
            <a:miter lim="800000"/>
          </a:ln>
          <a:effectLst/>
        </p:spPr>
        <p:txBody>
          <a:bodyPr rtlCol="0" anchor="ctr"/>
          <a:lstStyle/>
          <a:p>
            <a:pPr algn="ctr"/>
            <a:r>
              <a:rPr lang="fr-FR" sz="1200" b="1" kern="0">
                <a:solidFill>
                  <a:schemeClr val="tx1">
                    <a:lumMod val="75000"/>
                    <a:lumOff val="25000"/>
                  </a:schemeClr>
                </a:solidFill>
              </a:rPr>
              <a:t>Epargne Court Terme</a:t>
            </a:r>
          </a:p>
        </p:txBody>
      </p:sp>
      <p:sp>
        <p:nvSpPr>
          <p:cNvPr id="35" name="Rectangle 34">
            <a:extLst>
              <a:ext uri="{FF2B5EF4-FFF2-40B4-BE49-F238E27FC236}">
                <a16:creationId xmlns:a16="http://schemas.microsoft.com/office/drawing/2014/main" id="{1C4265C4-35C3-43C7-8F1B-6653B87822FF}"/>
              </a:ext>
            </a:extLst>
          </p:cNvPr>
          <p:cNvSpPr/>
          <p:nvPr/>
        </p:nvSpPr>
        <p:spPr>
          <a:xfrm>
            <a:off x="2293087" y="3460993"/>
            <a:ext cx="2154225" cy="1044000"/>
          </a:xfrm>
          <a:prstGeom prst="rect">
            <a:avLst/>
          </a:prstGeom>
          <a:solidFill>
            <a:schemeClr val="accent6">
              <a:lumMod val="40000"/>
              <a:lumOff val="60000"/>
            </a:schemeClr>
          </a:solidFill>
          <a:ln w="12700" cap="flat" cmpd="sng" algn="ctr">
            <a:noFill/>
            <a:prstDash val="solid"/>
            <a:miter lim="800000"/>
          </a:ln>
          <a:effectLst/>
        </p:spPr>
        <p:txBody>
          <a:bodyPr rtlCol="0" anchor="ctr"/>
          <a:lstStyle/>
          <a:p>
            <a:pPr algn="ctr"/>
            <a:r>
              <a:rPr lang="fr-FR" sz="1200" b="1" kern="0">
                <a:solidFill>
                  <a:schemeClr val="tx1">
                    <a:lumMod val="75000"/>
                    <a:lumOff val="25000"/>
                  </a:schemeClr>
                </a:solidFill>
              </a:rPr>
              <a:t>Epargne Moyen Terme</a:t>
            </a:r>
          </a:p>
        </p:txBody>
      </p:sp>
      <p:sp>
        <p:nvSpPr>
          <p:cNvPr id="36" name="Rectangle 35">
            <a:extLst>
              <a:ext uri="{FF2B5EF4-FFF2-40B4-BE49-F238E27FC236}">
                <a16:creationId xmlns:a16="http://schemas.microsoft.com/office/drawing/2014/main" id="{744AD2A2-17A9-423D-A959-05752AE3FA63}"/>
              </a:ext>
            </a:extLst>
          </p:cNvPr>
          <p:cNvSpPr/>
          <p:nvPr/>
        </p:nvSpPr>
        <p:spPr>
          <a:xfrm>
            <a:off x="2293087" y="4630417"/>
            <a:ext cx="2154225" cy="1044000"/>
          </a:xfrm>
          <a:prstGeom prst="rect">
            <a:avLst/>
          </a:prstGeom>
          <a:solidFill>
            <a:schemeClr val="accent1">
              <a:lumMod val="20000"/>
              <a:lumOff val="80000"/>
            </a:schemeClr>
          </a:solidFill>
          <a:ln w="12700" cap="flat" cmpd="sng" algn="ctr">
            <a:noFill/>
            <a:prstDash val="solid"/>
            <a:miter lim="800000"/>
          </a:ln>
          <a:effectLst/>
        </p:spPr>
        <p:txBody>
          <a:bodyPr rtlCol="0" anchor="ctr"/>
          <a:lstStyle/>
          <a:p>
            <a:pPr algn="ctr"/>
            <a:r>
              <a:rPr lang="fr-FR" sz="1200" b="1" kern="0">
                <a:solidFill>
                  <a:schemeClr val="tx1">
                    <a:lumMod val="75000"/>
                    <a:lumOff val="25000"/>
                  </a:schemeClr>
                </a:solidFill>
              </a:rPr>
              <a:t>Epargne Long Terme</a:t>
            </a:r>
          </a:p>
        </p:txBody>
      </p:sp>
      <p:sp>
        <p:nvSpPr>
          <p:cNvPr id="38" name="Rectangle 37">
            <a:extLst>
              <a:ext uri="{FF2B5EF4-FFF2-40B4-BE49-F238E27FC236}">
                <a16:creationId xmlns:a16="http://schemas.microsoft.com/office/drawing/2014/main" id="{AAE086EE-00C8-45D8-94C8-359F36081BC0}"/>
              </a:ext>
            </a:extLst>
          </p:cNvPr>
          <p:cNvSpPr/>
          <p:nvPr/>
        </p:nvSpPr>
        <p:spPr>
          <a:xfrm>
            <a:off x="0" y="6445250"/>
            <a:ext cx="749300" cy="4127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9" name="Picture 2" descr="Old people making photo selfie illustration. cartoon elderly man and woman smiling">
            <a:extLst>
              <a:ext uri="{FF2B5EF4-FFF2-40B4-BE49-F238E27FC236}">
                <a16:creationId xmlns:a16="http://schemas.microsoft.com/office/drawing/2014/main" id="{FF2279CE-A9D1-4D88-86DD-B1FF1C04F19E}"/>
              </a:ext>
            </a:extLst>
          </p:cNvPr>
          <p:cNvPicPr>
            <a:picLocks noChangeAspect="1" noChangeArrowheads="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55833" t="6461" r="2867"/>
          <a:stretch/>
        </p:blipFill>
        <p:spPr bwMode="auto">
          <a:xfrm>
            <a:off x="1134225" y="4630417"/>
            <a:ext cx="860947" cy="1112037"/>
          </a:xfrm>
          <a:prstGeom prst="rect">
            <a:avLst/>
          </a:prstGeom>
          <a:noFill/>
          <a:extLst>
            <a:ext uri="{909E8E84-426E-40DD-AFC4-6F175D3DCCD1}">
              <a14:hiddenFill xmlns:a14="http://schemas.microsoft.com/office/drawing/2010/main">
                <a:solidFill>
                  <a:srgbClr val="FFFFFF"/>
                </a:solidFill>
              </a14:hiddenFill>
            </a:ext>
          </a:extLst>
        </p:spPr>
      </p:pic>
      <p:sp>
        <p:nvSpPr>
          <p:cNvPr id="40" name="Espace réservé du texte 12">
            <a:extLst>
              <a:ext uri="{FF2B5EF4-FFF2-40B4-BE49-F238E27FC236}">
                <a16:creationId xmlns:a16="http://schemas.microsoft.com/office/drawing/2014/main" id="{85B3017D-ECD5-4DCA-8172-547F2C484C20}"/>
              </a:ext>
            </a:extLst>
          </p:cNvPr>
          <p:cNvSpPr txBox="1">
            <a:spLocks/>
          </p:cNvSpPr>
          <p:nvPr/>
        </p:nvSpPr>
        <p:spPr>
          <a:xfrm>
            <a:off x="479546" y="669314"/>
            <a:ext cx="216000" cy="216000"/>
          </a:xfrm>
          <a:prstGeom prst="rect">
            <a:avLst/>
          </a:prstGeom>
          <a:solidFill>
            <a:srgbClr val="C00000"/>
          </a:solidFill>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sz="1000" b="1">
                <a:solidFill>
                  <a:schemeClr val="bg1"/>
                </a:solidFill>
              </a:rPr>
              <a:t>2</a:t>
            </a:r>
            <a:endParaRPr lang="fr-FR" sz="1000" b="1" dirty="0">
              <a:solidFill>
                <a:schemeClr val="bg1"/>
              </a:solidFill>
            </a:endParaRPr>
          </a:p>
        </p:txBody>
      </p:sp>
    </p:spTree>
    <p:extLst>
      <p:ext uri="{BB962C8B-B14F-4D97-AF65-F5344CB8AC3E}">
        <p14:creationId xmlns:p14="http://schemas.microsoft.com/office/powerpoint/2010/main" val="34927895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p:txBody>
          <a:bodyPr>
            <a:normAutofit/>
          </a:bodyPr>
          <a:lstStyle/>
          <a:p>
            <a:r>
              <a:rPr lang="fr-FR" dirty="0"/>
              <a:t>Les produits d’épargne en CEGEE en fonction des projets</a:t>
            </a:r>
          </a:p>
        </p:txBody>
      </p:sp>
      <p:sp>
        <p:nvSpPr>
          <p:cNvPr id="4" name="Espace réservé du texte 13">
            <a:extLst>
              <a:ext uri="{FF2B5EF4-FFF2-40B4-BE49-F238E27FC236}">
                <a16:creationId xmlns:a16="http://schemas.microsoft.com/office/drawing/2014/main" id="{5AF82E0C-7DB3-45C0-B3E4-9018DA967521}"/>
              </a:ext>
            </a:extLst>
          </p:cNvPr>
          <p:cNvSpPr>
            <a:spLocks noGrp="1"/>
          </p:cNvSpPr>
          <p:nvPr>
            <p:ph type="body" sz="quarter" idx="14"/>
          </p:nvPr>
        </p:nvSpPr>
        <p:spPr>
          <a:xfrm>
            <a:off x="4376057" y="137054"/>
            <a:ext cx="7300006" cy="231246"/>
          </a:xfrm>
        </p:spPr>
        <p:txBody>
          <a:bodyPr/>
          <a:lstStyle/>
          <a:p>
            <a:r>
              <a:rPr lang="fr-FR" dirty="0">
                <a:latin typeface="Arial" panose="020B0604020202020204" pitchFamily="34" charset="0"/>
                <a:cs typeface="Arial" panose="020B0604020202020204" pitchFamily="34" charset="0"/>
              </a:rPr>
              <a:t>Nos solutions d’épargne</a:t>
            </a:r>
          </a:p>
        </p:txBody>
      </p:sp>
      <p:grpSp>
        <p:nvGrpSpPr>
          <p:cNvPr id="2" name="Groupe 1">
            <a:extLst>
              <a:ext uri="{FF2B5EF4-FFF2-40B4-BE49-F238E27FC236}">
                <a16:creationId xmlns:a16="http://schemas.microsoft.com/office/drawing/2014/main" id="{00BC129E-838B-49E6-B157-A48941FF9D00}"/>
              </a:ext>
            </a:extLst>
          </p:cNvPr>
          <p:cNvGrpSpPr/>
          <p:nvPr/>
        </p:nvGrpSpPr>
        <p:grpSpPr>
          <a:xfrm>
            <a:off x="130024" y="2594485"/>
            <a:ext cx="1130601" cy="908110"/>
            <a:chOff x="695324" y="1481351"/>
            <a:chExt cx="2461518" cy="1606628"/>
          </a:xfrm>
        </p:grpSpPr>
        <p:pic>
          <p:nvPicPr>
            <p:cNvPr id="22" name="Picture 4" descr="Furniture delivery, moving house service poster">
              <a:extLst>
                <a:ext uri="{FF2B5EF4-FFF2-40B4-BE49-F238E27FC236}">
                  <a16:creationId xmlns:a16="http://schemas.microsoft.com/office/drawing/2014/main" id="{076DC5F6-067A-4A53-B0E9-B215BF71D1E0}"/>
                </a:ext>
              </a:extLst>
            </p:cNvPr>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46517"/>
            <a:stretch/>
          </p:blipFill>
          <p:spPr bwMode="auto">
            <a:xfrm>
              <a:off x="1295570" y="1481351"/>
              <a:ext cx="1861272" cy="1606628"/>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 descr="Moving out cardboard box illustration">
              <a:extLst>
                <a:ext uri="{FF2B5EF4-FFF2-40B4-BE49-F238E27FC236}">
                  <a16:creationId xmlns:a16="http://schemas.microsoft.com/office/drawing/2014/main" id="{80AAF458-5A45-4B3F-9C91-17C1983724D0}"/>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2344" t="17570" r="63709"/>
            <a:stretch/>
          </p:blipFill>
          <p:spPr bwMode="auto">
            <a:xfrm>
              <a:off x="695324" y="2162822"/>
              <a:ext cx="1061730" cy="856619"/>
            </a:xfrm>
            <a:prstGeom prst="rect">
              <a:avLst/>
            </a:prstGeom>
            <a:noFill/>
            <a:extLst>
              <a:ext uri="{909E8E84-426E-40DD-AFC4-6F175D3DCCD1}">
                <a14:hiddenFill xmlns:a14="http://schemas.microsoft.com/office/drawing/2010/main">
                  <a:solidFill>
                    <a:srgbClr val="FFFFFF"/>
                  </a:solidFill>
                </a14:hiddenFill>
              </a:ext>
            </a:extLst>
          </p:spPr>
        </p:pic>
      </p:grpSp>
      <p:pic>
        <p:nvPicPr>
          <p:cNvPr id="2050" name="Picture 2" descr="Modern cottage houses set">
            <a:extLst>
              <a:ext uri="{FF2B5EF4-FFF2-40B4-BE49-F238E27FC236}">
                <a16:creationId xmlns:a16="http://schemas.microsoft.com/office/drawing/2014/main" id="{6C567824-81A2-4BAF-92E0-4C5C83A5DAFE}"/>
              </a:ext>
            </a:extLst>
          </p:cNvPr>
          <p:cNvPicPr>
            <a:picLocks noChangeAspect="1" noChangeArrowheads="1"/>
          </p:cNvPicPr>
          <p:nvPr/>
        </p:nvPicPr>
        <p:blipFill rotWithShape="1">
          <a:blip r:embed="rId5">
            <a:clrChange>
              <a:clrFrom>
                <a:srgbClr val="FDFFFE"/>
              </a:clrFrom>
              <a:clrTo>
                <a:srgbClr val="FDFFFE">
                  <a:alpha val="0"/>
                </a:srgbClr>
              </a:clrTo>
            </a:clrChange>
            <a:extLst>
              <a:ext uri="{28A0092B-C50C-407E-A947-70E740481C1C}">
                <a14:useLocalDpi xmlns:a14="http://schemas.microsoft.com/office/drawing/2010/main" val="0"/>
              </a:ext>
            </a:extLst>
          </a:blip>
          <a:srcRect l="7634" t="6186" r="67257" b="66819"/>
          <a:stretch/>
        </p:blipFill>
        <p:spPr bwMode="auto">
          <a:xfrm>
            <a:off x="176532" y="4192361"/>
            <a:ext cx="1144626" cy="878690"/>
          </a:xfrm>
          <a:prstGeom prst="rect">
            <a:avLst/>
          </a:prstGeom>
          <a:noFill/>
          <a:extLst>
            <a:ext uri="{909E8E84-426E-40DD-AFC4-6F175D3DCCD1}">
              <a14:hiddenFill xmlns:a14="http://schemas.microsoft.com/office/drawing/2010/main">
                <a:solidFill>
                  <a:srgbClr val="FFFFFF"/>
                </a:solidFill>
              </a14:hiddenFill>
            </a:ext>
          </a:extLst>
        </p:spPr>
      </p:pic>
      <p:sp>
        <p:nvSpPr>
          <p:cNvPr id="29" name="Espace réservé du pied de page 58">
            <a:extLst>
              <a:ext uri="{FF2B5EF4-FFF2-40B4-BE49-F238E27FC236}">
                <a16:creationId xmlns:a16="http://schemas.microsoft.com/office/drawing/2014/main" id="{37E767B2-F972-402F-B122-2F327D58FA1A}"/>
              </a:ext>
            </a:extLst>
          </p:cNvPr>
          <p:cNvSpPr txBox="1">
            <a:spLocks/>
          </p:cNvSpPr>
          <p:nvPr/>
        </p:nvSpPr>
        <p:spPr>
          <a:xfrm>
            <a:off x="8636712" y="6567088"/>
            <a:ext cx="3600000" cy="252000"/>
          </a:xfrm>
          <a:prstGeom prst="rect">
            <a:avLst/>
          </a:prstGeom>
        </p:spPr>
        <p:txBody>
          <a:bodyPr vert="horz" lIns="91440" tIns="45720" rIns="91440" bIns="45720" rtlCol="0" anchor="ctr">
            <a:noAutofit/>
          </a:bodyPr>
          <a:lstStyle>
            <a:defPPr>
              <a:defRPr lang="fr-FR"/>
            </a:defPPr>
            <a:lvl1pPr marL="0" algn="l" defTabSz="914400" rtl="0" eaLnBrk="1" latinLnBrk="0" hangingPunct="1">
              <a:defRPr sz="95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800" b="0" i="1" u="none" strike="noStrike" kern="1200" cap="none" spc="0" normalizeH="0" baseline="0" noProof="0" dirty="0">
                <a:ln>
                  <a:noFill/>
                </a:ln>
                <a:solidFill>
                  <a:srgbClr val="3E454A"/>
                </a:solidFill>
                <a:effectLst/>
                <a:uLnTx/>
                <a:uFillTx/>
                <a:ea typeface="+mn-ea"/>
                <a:cs typeface="+mn-cs"/>
              </a:rPr>
              <a:t>* : Taux au 16/09/2022 -  </a:t>
            </a:r>
            <a:r>
              <a:rPr kumimoji="0" lang="fr-FR" sz="800" b="0" i="1" u="none" strike="noStrike" kern="0" cap="none" spc="0" normalizeH="0" baseline="0" noProof="0" dirty="0">
                <a:ln>
                  <a:noFill/>
                </a:ln>
                <a:solidFill>
                  <a:srgbClr val="E7E6E6">
                    <a:lumMod val="25000"/>
                  </a:srgbClr>
                </a:solidFill>
                <a:effectLst/>
                <a:uLnTx/>
                <a:uFillTx/>
                <a:ea typeface="+mn-ea"/>
                <a:cs typeface="+mn-cs"/>
              </a:rPr>
              <a:t>PS</a:t>
            </a:r>
            <a:r>
              <a:rPr kumimoji="0" lang="fr-FR" sz="800" b="0" i="1" u="none" strike="noStrike" kern="0" cap="none" spc="0" normalizeH="0" baseline="30000" noProof="0" dirty="0">
                <a:ln>
                  <a:noFill/>
                </a:ln>
                <a:solidFill>
                  <a:srgbClr val="E7E6E6">
                    <a:lumMod val="25000"/>
                  </a:srgbClr>
                </a:solidFill>
                <a:effectLst/>
                <a:uLnTx/>
                <a:uFillTx/>
                <a:ea typeface="+mn-ea"/>
                <a:cs typeface="+mn-cs"/>
              </a:rPr>
              <a:t>(1)</a:t>
            </a:r>
            <a:r>
              <a:rPr kumimoji="0" lang="fr-FR" sz="800" b="0" i="1" u="none" strike="noStrike" kern="0" cap="none" spc="0" normalizeH="0" baseline="0" noProof="0" dirty="0">
                <a:ln>
                  <a:noFill/>
                </a:ln>
                <a:solidFill>
                  <a:srgbClr val="E7E6E6">
                    <a:lumMod val="25000"/>
                  </a:srgbClr>
                </a:solidFill>
                <a:effectLst/>
                <a:uLnTx/>
                <a:uFillTx/>
                <a:ea typeface="+mn-ea"/>
                <a:cs typeface="+mn-cs"/>
              </a:rPr>
              <a:t> : Prélèvement Sociaux</a:t>
            </a:r>
            <a:endParaRPr kumimoji="0" lang="fr-FR" sz="800" b="0" i="1" u="none" strike="noStrike" kern="1200" cap="none" spc="0" normalizeH="0" baseline="0" noProof="0" dirty="0">
              <a:ln>
                <a:noFill/>
              </a:ln>
              <a:solidFill>
                <a:srgbClr val="3E454A"/>
              </a:solidFill>
              <a:effectLst/>
              <a:uLnTx/>
              <a:uFillTx/>
              <a:ea typeface="+mn-ea"/>
              <a:cs typeface="+mn-cs"/>
            </a:endParaRPr>
          </a:p>
        </p:txBody>
      </p:sp>
      <p:sp>
        <p:nvSpPr>
          <p:cNvPr id="38" name="Rectangle 37">
            <a:extLst>
              <a:ext uri="{FF2B5EF4-FFF2-40B4-BE49-F238E27FC236}">
                <a16:creationId xmlns:a16="http://schemas.microsoft.com/office/drawing/2014/main" id="{FFD240D6-6A6E-4B17-9536-739D48C91E70}"/>
              </a:ext>
            </a:extLst>
          </p:cNvPr>
          <p:cNvSpPr/>
          <p:nvPr/>
        </p:nvSpPr>
        <p:spPr>
          <a:xfrm>
            <a:off x="1352095" y="1779608"/>
            <a:ext cx="1080000" cy="324000"/>
          </a:xfrm>
          <a:prstGeom prst="rect">
            <a:avLst/>
          </a:prstGeom>
          <a:solidFill>
            <a:schemeClr val="tx2">
              <a:lumMod val="40000"/>
              <a:lumOff val="60000"/>
            </a:schemeClr>
          </a:solidFill>
          <a:ln w="12700" cap="flat" cmpd="sng" algn="ctr">
            <a:noFill/>
            <a:prstDash val="solid"/>
            <a:miter lim="800000"/>
          </a:ln>
          <a:effectLst/>
        </p:spPr>
        <p:txBody>
          <a:bodyPr lIns="36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a:ln>
                  <a:noFill/>
                </a:ln>
                <a:solidFill>
                  <a:schemeClr val="tx1">
                    <a:lumMod val="75000"/>
                    <a:lumOff val="25000"/>
                  </a:schemeClr>
                </a:solidFill>
                <a:effectLst/>
                <a:uLnTx/>
                <a:uFillTx/>
                <a:latin typeface="+mj-lt"/>
                <a:ea typeface="+mn-ea"/>
                <a:cs typeface="+mn-cs"/>
              </a:rPr>
              <a:t>Nom</a:t>
            </a:r>
          </a:p>
        </p:txBody>
      </p:sp>
      <p:sp>
        <p:nvSpPr>
          <p:cNvPr id="39" name="Rectangle 38">
            <a:extLst>
              <a:ext uri="{FF2B5EF4-FFF2-40B4-BE49-F238E27FC236}">
                <a16:creationId xmlns:a16="http://schemas.microsoft.com/office/drawing/2014/main" id="{4E6BA2C0-1C7D-46D3-BD88-A478F2ADF399}"/>
              </a:ext>
            </a:extLst>
          </p:cNvPr>
          <p:cNvSpPr/>
          <p:nvPr/>
        </p:nvSpPr>
        <p:spPr>
          <a:xfrm>
            <a:off x="2510798" y="1779608"/>
            <a:ext cx="5371561" cy="324000"/>
          </a:xfrm>
          <a:prstGeom prst="rect">
            <a:avLst/>
          </a:prstGeom>
          <a:solidFill>
            <a:schemeClr val="tx2">
              <a:lumMod val="40000"/>
              <a:lumOff val="60000"/>
            </a:scheme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a:ln>
                  <a:noFill/>
                </a:ln>
                <a:solidFill>
                  <a:schemeClr val="tx1">
                    <a:lumMod val="75000"/>
                    <a:lumOff val="25000"/>
                  </a:schemeClr>
                </a:solidFill>
                <a:effectLst/>
                <a:uLnTx/>
                <a:uFillTx/>
                <a:latin typeface="+mj-lt"/>
                <a:ea typeface="+mn-ea"/>
                <a:cs typeface="+mn-cs"/>
              </a:rPr>
              <a:t>Valeur d’usage</a:t>
            </a:r>
          </a:p>
        </p:txBody>
      </p:sp>
      <p:sp>
        <p:nvSpPr>
          <p:cNvPr id="40" name="Rectangle 39">
            <a:extLst>
              <a:ext uri="{FF2B5EF4-FFF2-40B4-BE49-F238E27FC236}">
                <a16:creationId xmlns:a16="http://schemas.microsoft.com/office/drawing/2014/main" id="{86AE2B01-980F-4EFE-B40C-7AB7610C3941}"/>
              </a:ext>
            </a:extLst>
          </p:cNvPr>
          <p:cNvSpPr/>
          <p:nvPr/>
        </p:nvSpPr>
        <p:spPr>
          <a:xfrm>
            <a:off x="10577223" y="1779608"/>
            <a:ext cx="1296000" cy="319603"/>
          </a:xfrm>
          <a:prstGeom prst="rect">
            <a:avLst/>
          </a:prstGeom>
          <a:solidFill>
            <a:schemeClr val="tx2">
              <a:lumMod val="40000"/>
              <a:lumOff val="60000"/>
            </a:schemeClr>
          </a:solidFill>
          <a:ln w="12700" cap="flat" cmpd="sng" algn="ctr">
            <a:noFill/>
            <a:prstDash val="solid"/>
            <a:miter lim="800000"/>
          </a:ln>
          <a:effectLst/>
        </p:spPr>
        <p:txBody>
          <a:bodyPr lIns="36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a:ln>
                  <a:noFill/>
                </a:ln>
                <a:solidFill>
                  <a:schemeClr val="tx1">
                    <a:lumMod val="75000"/>
                    <a:lumOff val="25000"/>
                  </a:schemeClr>
                </a:solidFill>
                <a:effectLst/>
                <a:uLnTx/>
                <a:uFillTx/>
                <a:latin typeface="+mj-lt"/>
                <a:ea typeface="+mn-ea"/>
                <a:cs typeface="+mn-cs"/>
              </a:rPr>
              <a:t>Fiscalité</a:t>
            </a:r>
          </a:p>
        </p:txBody>
      </p:sp>
      <p:sp>
        <p:nvSpPr>
          <p:cNvPr id="41" name="Rectangle 40">
            <a:extLst>
              <a:ext uri="{FF2B5EF4-FFF2-40B4-BE49-F238E27FC236}">
                <a16:creationId xmlns:a16="http://schemas.microsoft.com/office/drawing/2014/main" id="{FB64709A-A334-4991-80E4-B7707AA8A8D7}"/>
              </a:ext>
            </a:extLst>
          </p:cNvPr>
          <p:cNvSpPr/>
          <p:nvPr/>
        </p:nvSpPr>
        <p:spPr>
          <a:xfrm>
            <a:off x="9390778" y="1779608"/>
            <a:ext cx="1130601" cy="319587"/>
          </a:xfrm>
          <a:prstGeom prst="rect">
            <a:avLst/>
          </a:prstGeom>
          <a:solidFill>
            <a:schemeClr val="tx2">
              <a:lumMod val="40000"/>
              <a:lumOff val="60000"/>
            </a:schemeClr>
          </a:solidFill>
          <a:ln w="12700" cap="flat" cmpd="sng" algn="ctr">
            <a:noFill/>
            <a:prstDash val="solid"/>
            <a:miter lim="800000"/>
          </a:ln>
          <a:effectLst/>
        </p:spPr>
        <p:txBody>
          <a:bodyPr lIns="36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a:ln>
                  <a:noFill/>
                </a:ln>
                <a:solidFill>
                  <a:schemeClr val="tx1">
                    <a:lumMod val="75000"/>
                    <a:lumOff val="25000"/>
                  </a:schemeClr>
                </a:solidFill>
                <a:effectLst/>
                <a:uLnTx/>
                <a:uFillTx/>
                <a:latin typeface="+mj-lt"/>
                <a:ea typeface="+mn-ea"/>
                <a:cs typeface="+mn-cs"/>
              </a:rPr>
              <a:t>Plafond</a:t>
            </a:r>
          </a:p>
        </p:txBody>
      </p:sp>
      <p:sp>
        <p:nvSpPr>
          <p:cNvPr id="42" name="Rectangle 41">
            <a:extLst>
              <a:ext uri="{FF2B5EF4-FFF2-40B4-BE49-F238E27FC236}">
                <a16:creationId xmlns:a16="http://schemas.microsoft.com/office/drawing/2014/main" id="{3FA17B84-0F4B-480A-B445-F76C3F42A3E6}"/>
              </a:ext>
            </a:extLst>
          </p:cNvPr>
          <p:cNvSpPr/>
          <p:nvPr/>
        </p:nvSpPr>
        <p:spPr>
          <a:xfrm>
            <a:off x="1352095" y="2374874"/>
            <a:ext cx="1080000" cy="407416"/>
          </a:xfrm>
          <a:prstGeom prst="rect">
            <a:avLst/>
          </a:prstGeom>
          <a:solidFill>
            <a:schemeClr val="bg1">
              <a:lumMod val="95000"/>
            </a:schemeClr>
          </a:solidFill>
          <a:ln w="12700" cap="flat" cmpd="sng" algn="ctr">
            <a:noFill/>
            <a:prstDash val="solid"/>
            <a:miter lim="800000"/>
          </a:ln>
          <a:effectLst/>
        </p:spPr>
        <p:txBody>
          <a:bodyPr lIns="36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dirty="0">
                <a:ln>
                  <a:noFill/>
                </a:ln>
                <a:solidFill>
                  <a:srgbClr val="E7E6E6">
                    <a:lumMod val="25000"/>
                  </a:srgbClr>
                </a:solidFill>
                <a:effectLst/>
                <a:uLnTx/>
                <a:uFillTx/>
                <a:latin typeface="+mj-lt"/>
                <a:ea typeface="+mn-ea"/>
                <a:cs typeface="+mn-cs"/>
              </a:rPr>
              <a:t>Livret 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dirty="0">
                <a:ln>
                  <a:noFill/>
                </a:ln>
                <a:solidFill>
                  <a:srgbClr val="E7E6E6">
                    <a:lumMod val="25000"/>
                  </a:srgbClr>
                </a:solidFill>
                <a:effectLst/>
                <a:uLnTx/>
                <a:uFillTx/>
                <a:latin typeface="+mj-lt"/>
                <a:ea typeface="+mn-ea"/>
                <a:cs typeface="+mn-cs"/>
              </a:rPr>
              <a:t>LDDS</a:t>
            </a:r>
          </a:p>
        </p:txBody>
      </p:sp>
      <p:sp>
        <p:nvSpPr>
          <p:cNvPr id="43" name="Rectangle 42">
            <a:extLst>
              <a:ext uri="{FF2B5EF4-FFF2-40B4-BE49-F238E27FC236}">
                <a16:creationId xmlns:a16="http://schemas.microsoft.com/office/drawing/2014/main" id="{5AA98FD5-4665-45FD-AB70-910E05997969}"/>
              </a:ext>
            </a:extLst>
          </p:cNvPr>
          <p:cNvSpPr/>
          <p:nvPr/>
        </p:nvSpPr>
        <p:spPr>
          <a:xfrm>
            <a:off x="2510798" y="2374874"/>
            <a:ext cx="5371561" cy="407416"/>
          </a:xfrm>
          <a:prstGeom prst="rect">
            <a:avLst/>
          </a:prstGeom>
          <a:solidFill>
            <a:schemeClr val="bg1">
              <a:lumMod val="95000"/>
            </a:schemeClr>
          </a:solidFill>
          <a:ln w="12700" cap="flat" cmpd="sng" algn="ctr">
            <a:noFill/>
            <a:prstDash val="solid"/>
            <a:miter lim="800000"/>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800" b="1" i="0" u="none" strike="noStrike" kern="0" cap="none" spc="0" normalizeH="0" baseline="0" noProof="0">
                <a:ln>
                  <a:noFill/>
                </a:ln>
                <a:solidFill>
                  <a:srgbClr val="E7E6E6">
                    <a:lumMod val="25000"/>
                  </a:srgbClr>
                </a:solidFill>
                <a:effectLst/>
                <a:uLnTx/>
                <a:uFillTx/>
                <a:latin typeface="+mj-lt"/>
                <a:ea typeface="+mn-ea"/>
                <a:cs typeface="+mn-cs"/>
              </a:rPr>
              <a:t>Livret A </a:t>
            </a:r>
            <a:r>
              <a:rPr kumimoji="0" lang="fr-FR" sz="800" b="0" i="0" u="none" strike="noStrike" kern="0" cap="none" spc="0" normalizeH="0" baseline="0" noProof="0">
                <a:ln>
                  <a:noFill/>
                </a:ln>
                <a:solidFill>
                  <a:srgbClr val="E7E6E6">
                    <a:lumMod val="25000"/>
                  </a:srgbClr>
                </a:solidFill>
                <a:effectLst/>
                <a:uLnTx/>
                <a:uFillTx/>
                <a:latin typeface="+mj-lt"/>
                <a:ea typeface="+mn-ea"/>
                <a:cs typeface="+mn-cs"/>
              </a:rPr>
              <a:t>: les fonds collectés sont centralisés par la Caisse des dépôts et consignations. Ils servent à financer le logement social et le renouvellement urbain.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800" b="1" i="0" u="none" strike="noStrike" kern="0" cap="none" spc="0" normalizeH="0" baseline="0" noProof="0">
                <a:ln>
                  <a:noFill/>
                </a:ln>
                <a:solidFill>
                  <a:srgbClr val="E7E6E6">
                    <a:lumMod val="25000"/>
                  </a:srgbClr>
                </a:solidFill>
                <a:effectLst/>
                <a:uLnTx/>
                <a:uFillTx/>
                <a:latin typeface="+mj-lt"/>
                <a:ea typeface="+mn-ea"/>
                <a:cs typeface="+mn-cs"/>
              </a:rPr>
              <a:t>LDDS :  </a:t>
            </a:r>
            <a:r>
              <a:rPr kumimoji="0" lang="fr-FR" sz="800" b="0" i="0" u="none" strike="noStrike" kern="0" cap="none" spc="0" normalizeH="0" baseline="0" noProof="0">
                <a:ln>
                  <a:noFill/>
                </a:ln>
                <a:solidFill>
                  <a:srgbClr val="E7E6E6">
                    <a:lumMod val="25000"/>
                  </a:srgbClr>
                </a:solidFill>
                <a:effectLst/>
                <a:uLnTx/>
                <a:uFillTx/>
                <a:latin typeface="+mj-lt"/>
                <a:ea typeface="+mn-ea"/>
                <a:cs typeface="+mn-cs"/>
              </a:rPr>
              <a:t>pour contribuer au financement des PME ainsi qu'à l'économie sociale et solidaire.</a:t>
            </a:r>
          </a:p>
        </p:txBody>
      </p:sp>
      <p:sp>
        <p:nvSpPr>
          <p:cNvPr id="44" name="Rectangle 43">
            <a:extLst>
              <a:ext uri="{FF2B5EF4-FFF2-40B4-BE49-F238E27FC236}">
                <a16:creationId xmlns:a16="http://schemas.microsoft.com/office/drawing/2014/main" id="{41EE068B-B7BE-469F-A6C6-F61F65A49D35}"/>
              </a:ext>
            </a:extLst>
          </p:cNvPr>
          <p:cNvSpPr/>
          <p:nvPr/>
        </p:nvSpPr>
        <p:spPr>
          <a:xfrm>
            <a:off x="10577223" y="2374873"/>
            <a:ext cx="1296000" cy="401887"/>
          </a:xfrm>
          <a:prstGeom prst="rect">
            <a:avLst/>
          </a:prstGeom>
          <a:solidFill>
            <a:schemeClr val="bg1">
              <a:lumMod val="95000"/>
            </a:scheme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0" i="0" u="none" strike="noStrike" kern="0" cap="none" spc="0" normalizeH="0" baseline="0" noProof="0">
                <a:ln>
                  <a:noFill/>
                </a:ln>
                <a:solidFill>
                  <a:srgbClr val="E7E6E6">
                    <a:lumMod val="25000"/>
                  </a:srgbClr>
                </a:solidFill>
                <a:effectLst/>
                <a:uLnTx/>
                <a:uFillTx/>
                <a:latin typeface="+mj-lt"/>
                <a:ea typeface="+mn-ea"/>
                <a:cs typeface="+mn-cs"/>
              </a:rPr>
              <a:t>Exonéré d'impôts et de PS</a:t>
            </a:r>
            <a:r>
              <a:rPr kumimoji="0" lang="fr-FR" sz="800" b="0" i="0" u="none" strike="noStrike" kern="0" cap="none" spc="0" normalizeH="0" baseline="30000" noProof="0">
                <a:ln>
                  <a:noFill/>
                </a:ln>
                <a:solidFill>
                  <a:srgbClr val="E7E6E6">
                    <a:lumMod val="25000"/>
                  </a:srgbClr>
                </a:solidFill>
                <a:effectLst/>
                <a:uLnTx/>
                <a:uFillTx/>
                <a:latin typeface="+mj-lt"/>
                <a:ea typeface="+mn-ea"/>
                <a:cs typeface="+mn-cs"/>
              </a:rPr>
              <a:t>(1)</a:t>
            </a:r>
            <a:endParaRPr kumimoji="0" lang="fr-FR" sz="800" b="0" i="0" u="none" strike="noStrike" kern="0" cap="none" spc="0" normalizeH="0" baseline="0" noProof="0">
              <a:ln>
                <a:noFill/>
              </a:ln>
              <a:solidFill>
                <a:srgbClr val="E7E6E6">
                  <a:lumMod val="25000"/>
                </a:srgbClr>
              </a:solidFill>
              <a:effectLst/>
              <a:uLnTx/>
              <a:uFillTx/>
              <a:latin typeface="+mj-lt"/>
              <a:ea typeface="+mn-ea"/>
              <a:cs typeface="+mn-cs"/>
            </a:endParaRPr>
          </a:p>
        </p:txBody>
      </p:sp>
      <p:sp>
        <p:nvSpPr>
          <p:cNvPr id="45" name="Rectangle 44">
            <a:extLst>
              <a:ext uri="{FF2B5EF4-FFF2-40B4-BE49-F238E27FC236}">
                <a16:creationId xmlns:a16="http://schemas.microsoft.com/office/drawing/2014/main" id="{62FCEB6D-0879-490E-9405-EA25F5437277}"/>
              </a:ext>
            </a:extLst>
          </p:cNvPr>
          <p:cNvSpPr/>
          <p:nvPr/>
        </p:nvSpPr>
        <p:spPr>
          <a:xfrm>
            <a:off x="7944234" y="2374874"/>
            <a:ext cx="1384956" cy="407416"/>
          </a:xfrm>
          <a:prstGeom prst="rect">
            <a:avLst/>
          </a:prstGeom>
          <a:solidFill>
            <a:schemeClr val="bg1">
              <a:lumMod val="95000"/>
            </a:scheme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1" i="0" u="none" strike="noStrike" kern="0" cap="none" spc="0" normalizeH="0" baseline="0" noProof="0" dirty="0">
                <a:ln>
                  <a:noFill/>
                </a:ln>
                <a:solidFill>
                  <a:srgbClr val="E7E6E6">
                    <a:lumMod val="25000"/>
                  </a:srgbClr>
                </a:solidFill>
                <a:effectLst/>
                <a:uLnTx/>
                <a:uFillTx/>
                <a:latin typeface="+mj-lt"/>
                <a:ea typeface="+mn-ea"/>
                <a:cs typeface="+mn-cs"/>
              </a:rPr>
              <a:t>2% *</a:t>
            </a:r>
          </a:p>
        </p:txBody>
      </p:sp>
      <p:sp>
        <p:nvSpPr>
          <p:cNvPr id="46" name="Rectangle 45">
            <a:extLst>
              <a:ext uri="{FF2B5EF4-FFF2-40B4-BE49-F238E27FC236}">
                <a16:creationId xmlns:a16="http://schemas.microsoft.com/office/drawing/2014/main" id="{7FB97ADB-E700-4666-87AE-BFE74D9C5367}"/>
              </a:ext>
            </a:extLst>
          </p:cNvPr>
          <p:cNvSpPr/>
          <p:nvPr/>
        </p:nvSpPr>
        <p:spPr>
          <a:xfrm>
            <a:off x="159902" y="2144922"/>
            <a:ext cx="11713321" cy="202296"/>
          </a:xfrm>
          <a:prstGeom prst="rect">
            <a:avLst/>
          </a:prstGeom>
          <a:solidFill>
            <a:schemeClr val="bg1">
              <a:lumMod val="95000"/>
            </a:schemeClr>
          </a:solidFill>
          <a:ln w="12700" cap="flat" cmpd="sng" algn="ctr">
            <a:noFill/>
            <a:prstDash val="solid"/>
            <a:miter lim="800000"/>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00" b="1" i="1" u="none" strike="noStrike" kern="0" cap="none" spc="0" normalizeH="0" baseline="0" noProof="0" dirty="0">
                <a:ln>
                  <a:noFill/>
                </a:ln>
                <a:solidFill>
                  <a:srgbClr val="D7000F"/>
                </a:solidFill>
                <a:effectLst/>
                <a:uLnTx/>
                <a:uFillTx/>
                <a:latin typeface="+mj-lt"/>
                <a:ea typeface="+mn-ea"/>
                <a:cs typeface="+mn-cs"/>
              </a:rPr>
              <a:t>Epargne de Précaution : Financer ses petits plaisirs et faire face aux imprévus.</a:t>
            </a:r>
          </a:p>
        </p:txBody>
      </p:sp>
      <p:sp>
        <p:nvSpPr>
          <p:cNvPr id="47" name="Rectangle 46">
            <a:extLst>
              <a:ext uri="{FF2B5EF4-FFF2-40B4-BE49-F238E27FC236}">
                <a16:creationId xmlns:a16="http://schemas.microsoft.com/office/drawing/2014/main" id="{94047489-E0BD-4BB6-88FB-16CD34DE58F6}"/>
              </a:ext>
            </a:extLst>
          </p:cNvPr>
          <p:cNvSpPr/>
          <p:nvPr/>
        </p:nvSpPr>
        <p:spPr>
          <a:xfrm>
            <a:off x="1352095" y="2833269"/>
            <a:ext cx="1080000" cy="254511"/>
          </a:xfrm>
          <a:prstGeom prst="rect">
            <a:avLst/>
          </a:prstGeom>
          <a:solidFill>
            <a:schemeClr val="bg1">
              <a:lumMod val="95000"/>
            </a:schemeClr>
          </a:solidFill>
          <a:ln w="12700" cap="flat" cmpd="sng" algn="ctr">
            <a:noFill/>
            <a:prstDash val="solid"/>
            <a:miter lim="800000"/>
          </a:ln>
          <a:effectLst/>
        </p:spPr>
        <p:txBody>
          <a:bodyPr lIns="36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a:ln>
                  <a:noFill/>
                </a:ln>
                <a:solidFill>
                  <a:srgbClr val="E7E6E6">
                    <a:lumMod val="25000"/>
                  </a:srgbClr>
                </a:solidFill>
                <a:effectLst/>
                <a:uLnTx/>
                <a:uFillTx/>
                <a:latin typeface="+mj-lt"/>
                <a:ea typeface="+mn-ea"/>
                <a:cs typeface="+mn-cs"/>
              </a:rPr>
              <a:t>LEP</a:t>
            </a:r>
          </a:p>
        </p:txBody>
      </p:sp>
      <p:sp>
        <p:nvSpPr>
          <p:cNvPr id="48" name="Rectangle 47">
            <a:extLst>
              <a:ext uri="{FF2B5EF4-FFF2-40B4-BE49-F238E27FC236}">
                <a16:creationId xmlns:a16="http://schemas.microsoft.com/office/drawing/2014/main" id="{54067ACA-7B9B-4E4C-9E91-2BCC4A3F0B3D}"/>
              </a:ext>
            </a:extLst>
          </p:cNvPr>
          <p:cNvSpPr/>
          <p:nvPr/>
        </p:nvSpPr>
        <p:spPr>
          <a:xfrm>
            <a:off x="2510798" y="2833269"/>
            <a:ext cx="5371561" cy="254511"/>
          </a:xfrm>
          <a:prstGeom prst="rect">
            <a:avLst/>
          </a:prstGeom>
          <a:solidFill>
            <a:schemeClr val="bg1">
              <a:lumMod val="95000"/>
            </a:schemeClr>
          </a:solidFill>
          <a:ln w="12700" cap="flat" cmpd="sng" algn="ctr">
            <a:noFill/>
            <a:prstDash val="solid"/>
            <a:miter lim="800000"/>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800" b="0" i="0" u="none" strike="noStrike" kern="0" cap="none" spc="0" normalizeH="0" baseline="0" noProof="0">
                <a:ln>
                  <a:noFill/>
                </a:ln>
                <a:solidFill>
                  <a:srgbClr val="E7E6E6">
                    <a:lumMod val="25000"/>
                  </a:srgbClr>
                </a:solidFill>
                <a:effectLst/>
                <a:uLnTx/>
                <a:uFillTx/>
                <a:latin typeface="+mj-lt"/>
                <a:ea typeface="+mn-ea"/>
                <a:cs typeface="+mn-cs"/>
              </a:rPr>
              <a:t>Destiné aux personnes aux revenus modestes, il est soumis à un plafond de revenus (RFR). Il permet à ses titulaires de placer leurs économies tout en leur assurant un maintien de leur pouvoir d'achat.</a:t>
            </a:r>
          </a:p>
        </p:txBody>
      </p:sp>
      <p:sp>
        <p:nvSpPr>
          <p:cNvPr id="49" name="Rectangle 48">
            <a:extLst>
              <a:ext uri="{FF2B5EF4-FFF2-40B4-BE49-F238E27FC236}">
                <a16:creationId xmlns:a16="http://schemas.microsoft.com/office/drawing/2014/main" id="{2C25E5C4-E039-45CF-8AB0-4CC702E99B55}"/>
              </a:ext>
            </a:extLst>
          </p:cNvPr>
          <p:cNvSpPr/>
          <p:nvPr/>
        </p:nvSpPr>
        <p:spPr>
          <a:xfrm>
            <a:off x="10577223" y="2833269"/>
            <a:ext cx="1296000" cy="251057"/>
          </a:xfrm>
          <a:prstGeom prst="rect">
            <a:avLst/>
          </a:prstGeom>
          <a:solidFill>
            <a:schemeClr val="bg1">
              <a:lumMod val="95000"/>
            </a:scheme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0" i="0" u="none" strike="noStrike" kern="0" cap="none" spc="0" normalizeH="0" baseline="0" noProof="0">
                <a:ln>
                  <a:noFill/>
                </a:ln>
                <a:solidFill>
                  <a:srgbClr val="E7E6E6">
                    <a:lumMod val="25000"/>
                  </a:srgbClr>
                </a:solidFill>
                <a:effectLst/>
                <a:uLnTx/>
                <a:uFillTx/>
                <a:latin typeface="+mj-lt"/>
                <a:ea typeface="+mn-ea"/>
                <a:cs typeface="+mn-cs"/>
              </a:rPr>
              <a:t>Exonéré d'impôts et de PS</a:t>
            </a:r>
            <a:r>
              <a:rPr kumimoji="0" lang="fr-FR" sz="800" b="0" i="0" u="none" strike="noStrike" kern="0" cap="none" spc="0" normalizeH="0" baseline="30000" noProof="0">
                <a:ln>
                  <a:noFill/>
                </a:ln>
                <a:solidFill>
                  <a:srgbClr val="E7E6E6">
                    <a:lumMod val="25000"/>
                  </a:srgbClr>
                </a:solidFill>
                <a:effectLst/>
                <a:uLnTx/>
                <a:uFillTx/>
                <a:latin typeface="+mj-lt"/>
                <a:ea typeface="+mn-ea"/>
                <a:cs typeface="+mn-cs"/>
              </a:rPr>
              <a:t>(1)</a:t>
            </a:r>
            <a:endParaRPr kumimoji="0" lang="fr-FR" sz="800" b="0" i="0" u="none" strike="noStrike" kern="0" cap="none" spc="0" normalizeH="0" baseline="0" noProof="0">
              <a:ln>
                <a:noFill/>
              </a:ln>
              <a:solidFill>
                <a:srgbClr val="E7E6E6">
                  <a:lumMod val="25000"/>
                </a:srgbClr>
              </a:solidFill>
              <a:effectLst/>
              <a:uLnTx/>
              <a:uFillTx/>
              <a:latin typeface="+mj-lt"/>
              <a:ea typeface="+mn-ea"/>
              <a:cs typeface="+mn-cs"/>
            </a:endParaRPr>
          </a:p>
        </p:txBody>
      </p:sp>
      <p:sp>
        <p:nvSpPr>
          <p:cNvPr id="50" name="Rectangle 49">
            <a:extLst>
              <a:ext uri="{FF2B5EF4-FFF2-40B4-BE49-F238E27FC236}">
                <a16:creationId xmlns:a16="http://schemas.microsoft.com/office/drawing/2014/main" id="{E67ADEB9-D92B-42D8-A240-2751C7FD62B5}"/>
              </a:ext>
            </a:extLst>
          </p:cNvPr>
          <p:cNvSpPr/>
          <p:nvPr/>
        </p:nvSpPr>
        <p:spPr>
          <a:xfrm>
            <a:off x="7944234" y="2833269"/>
            <a:ext cx="1384956" cy="254511"/>
          </a:xfrm>
          <a:prstGeom prst="rect">
            <a:avLst/>
          </a:prstGeom>
          <a:solidFill>
            <a:schemeClr val="bg1">
              <a:lumMod val="95000"/>
            </a:scheme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1" i="0" u="none" strike="noStrike" kern="0" cap="none" spc="0" normalizeH="0" baseline="0" noProof="0" dirty="0">
                <a:ln>
                  <a:noFill/>
                </a:ln>
                <a:solidFill>
                  <a:srgbClr val="E7E6E6">
                    <a:lumMod val="25000"/>
                  </a:srgbClr>
                </a:solidFill>
                <a:effectLst/>
                <a:uLnTx/>
                <a:uFillTx/>
                <a:latin typeface="+mj-lt"/>
                <a:ea typeface="+mn-ea"/>
                <a:cs typeface="+mn-cs"/>
              </a:rPr>
              <a:t>4,60% *</a:t>
            </a:r>
          </a:p>
        </p:txBody>
      </p:sp>
      <p:sp>
        <p:nvSpPr>
          <p:cNvPr id="51" name="Rectangle 50">
            <a:extLst>
              <a:ext uri="{FF2B5EF4-FFF2-40B4-BE49-F238E27FC236}">
                <a16:creationId xmlns:a16="http://schemas.microsoft.com/office/drawing/2014/main" id="{72F53DFF-2D95-4951-BB44-ABDE56768170}"/>
              </a:ext>
            </a:extLst>
          </p:cNvPr>
          <p:cNvSpPr/>
          <p:nvPr/>
        </p:nvSpPr>
        <p:spPr>
          <a:xfrm>
            <a:off x="1352095" y="3128638"/>
            <a:ext cx="1080000" cy="202513"/>
          </a:xfrm>
          <a:prstGeom prst="rect">
            <a:avLst/>
          </a:prstGeom>
          <a:solidFill>
            <a:schemeClr val="bg1">
              <a:lumMod val="95000"/>
            </a:schemeClr>
          </a:solidFill>
          <a:ln w="12700" cap="flat" cmpd="sng" algn="ctr">
            <a:noFill/>
            <a:prstDash val="solid"/>
            <a:miter lim="800000"/>
          </a:ln>
          <a:effectLst/>
        </p:spPr>
        <p:txBody>
          <a:bodyPr lIns="36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dirty="0">
                <a:ln>
                  <a:noFill/>
                </a:ln>
                <a:solidFill>
                  <a:srgbClr val="E7E6E6">
                    <a:lumMod val="25000"/>
                  </a:srgbClr>
                </a:solidFill>
                <a:effectLst/>
                <a:uLnTx/>
                <a:uFillTx/>
                <a:latin typeface="+mj-lt"/>
                <a:ea typeface="+mn-ea"/>
                <a:cs typeface="+mn-cs"/>
              </a:rPr>
              <a:t>Livret Jeune</a:t>
            </a:r>
          </a:p>
        </p:txBody>
      </p:sp>
      <p:sp>
        <p:nvSpPr>
          <p:cNvPr id="52" name="Rectangle 51">
            <a:extLst>
              <a:ext uri="{FF2B5EF4-FFF2-40B4-BE49-F238E27FC236}">
                <a16:creationId xmlns:a16="http://schemas.microsoft.com/office/drawing/2014/main" id="{F5BACFCB-75C7-4B05-A2F4-19164DE61295}"/>
              </a:ext>
            </a:extLst>
          </p:cNvPr>
          <p:cNvSpPr/>
          <p:nvPr/>
        </p:nvSpPr>
        <p:spPr>
          <a:xfrm>
            <a:off x="2510798" y="3128638"/>
            <a:ext cx="5371561" cy="478188"/>
          </a:xfrm>
          <a:prstGeom prst="rect">
            <a:avLst/>
          </a:prstGeom>
          <a:solidFill>
            <a:schemeClr val="bg1">
              <a:lumMod val="95000"/>
            </a:schemeClr>
          </a:solidFill>
          <a:ln w="12700" cap="flat" cmpd="sng" algn="ctr">
            <a:noFill/>
            <a:prstDash val="solid"/>
            <a:miter lim="800000"/>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800" b="0" i="0" u="none" strike="noStrike" kern="0" cap="none" spc="0" normalizeH="0" baseline="0" noProof="0" dirty="0">
                <a:ln>
                  <a:noFill/>
                </a:ln>
                <a:solidFill>
                  <a:srgbClr val="E7E6E6">
                    <a:lumMod val="25000"/>
                  </a:srgbClr>
                </a:solidFill>
                <a:effectLst/>
                <a:uLnTx/>
                <a:uFillTx/>
                <a:latin typeface="+mj-lt"/>
                <a:ea typeface="+mn-ea"/>
                <a:cs typeface="+mn-cs"/>
              </a:rPr>
              <a:t>Livret pédagogique de gestion de budget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800" b="0" i="0" u="none" strike="noStrike" kern="0" cap="none" spc="0" normalizeH="0" baseline="0" noProof="0" dirty="0">
                <a:ln>
                  <a:noFill/>
                </a:ln>
                <a:solidFill>
                  <a:srgbClr val="E7E6E6">
                    <a:lumMod val="25000"/>
                  </a:srgbClr>
                </a:solidFill>
                <a:effectLst/>
                <a:uLnTx/>
                <a:uFillTx/>
                <a:latin typeface="+mj-lt"/>
                <a:ea typeface="+mn-ea"/>
                <a:cs typeface="+mn-cs"/>
              </a:rPr>
              <a:t>Permettre aux jeunes de disposer d'un livret pour déposer ou retirer de l'argent.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800" b="0" i="0" u="none" strike="noStrike" kern="0" cap="none" spc="0" normalizeH="0" baseline="0" noProof="0" dirty="0">
                <a:ln>
                  <a:noFill/>
                </a:ln>
                <a:solidFill>
                  <a:srgbClr val="E7E6E6">
                    <a:lumMod val="25000"/>
                  </a:srgbClr>
                </a:solidFill>
                <a:effectLst/>
                <a:uLnTx/>
                <a:uFillTx/>
                <a:latin typeface="+mj-lt"/>
                <a:ea typeface="+mn-ea"/>
                <a:cs typeface="+mn-cs"/>
              </a:rPr>
              <a:t>Apprendre au jeune à gérer son budget, en déposant et retirant des fonds avant sa majorité.</a:t>
            </a:r>
          </a:p>
        </p:txBody>
      </p:sp>
      <p:sp>
        <p:nvSpPr>
          <p:cNvPr id="53" name="Rectangle 52">
            <a:extLst>
              <a:ext uri="{FF2B5EF4-FFF2-40B4-BE49-F238E27FC236}">
                <a16:creationId xmlns:a16="http://schemas.microsoft.com/office/drawing/2014/main" id="{ECD0378E-6F4D-4056-894C-4697A97A7F5C}"/>
              </a:ext>
            </a:extLst>
          </p:cNvPr>
          <p:cNvSpPr/>
          <p:nvPr/>
        </p:nvSpPr>
        <p:spPr>
          <a:xfrm>
            <a:off x="10577223" y="3128637"/>
            <a:ext cx="1296000" cy="201307"/>
          </a:xfrm>
          <a:prstGeom prst="rect">
            <a:avLst/>
          </a:prstGeom>
          <a:solidFill>
            <a:schemeClr val="bg1">
              <a:lumMod val="95000"/>
            </a:scheme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0" i="0" u="none" strike="noStrike" kern="0" cap="none" spc="0" normalizeH="0" baseline="0" noProof="0" dirty="0">
                <a:ln>
                  <a:noFill/>
                </a:ln>
                <a:solidFill>
                  <a:srgbClr val="E7E6E6">
                    <a:lumMod val="25000"/>
                  </a:srgbClr>
                </a:solidFill>
                <a:effectLst/>
                <a:uLnTx/>
                <a:uFillTx/>
                <a:latin typeface="+mj-lt"/>
                <a:ea typeface="+mn-ea"/>
                <a:cs typeface="+mn-cs"/>
              </a:rPr>
              <a:t>Exo d'impôts et de PS</a:t>
            </a:r>
            <a:r>
              <a:rPr kumimoji="0" lang="fr-FR" sz="800" b="0" i="0" u="none" strike="noStrike" kern="0" cap="none" spc="0" normalizeH="0" baseline="30000" noProof="0" dirty="0">
                <a:ln>
                  <a:noFill/>
                </a:ln>
                <a:solidFill>
                  <a:srgbClr val="E7E6E6">
                    <a:lumMod val="25000"/>
                  </a:srgbClr>
                </a:solidFill>
                <a:effectLst/>
                <a:uLnTx/>
                <a:uFillTx/>
                <a:latin typeface="+mj-lt"/>
                <a:ea typeface="+mn-ea"/>
                <a:cs typeface="+mn-cs"/>
              </a:rPr>
              <a:t>(1)</a:t>
            </a:r>
            <a:endParaRPr kumimoji="0" lang="fr-FR" sz="800" b="0" i="0" u="none" strike="noStrike" kern="0" cap="none" spc="0" normalizeH="0" baseline="0" noProof="0" dirty="0">
              <a:ln>
                <a:noFill/>
              </a:ln>
              <a:solidFill>
                <a:srgbClr val="E7E6E6">
                  <a:lumMod val="25000"/>
                </a:srgbClr>
              </a:solidFill>
              <a:effectLst/>
              <a:uLnTx/>
              <a:uFillTx/>
              <a:latin typeface="+mj-lt"/>
              <a:ea typeface="+mn-ea"/>
              <a:cs typeface="+mn-cs"/>
            </a:endParaRPr>
          </a:p>
        </p:txBody>
      </p:sp>
      <p:sp>
        <p:nvSpPr>
          <p:cNvPr id="54" name="Rectangle 53">
            <a:extLst>
              <a:ext uri="{FF2B5EF4-FFF2-40B4-BE49-F238E27FC236}">
                <a16:creationId xmlns:a16="http://schemas.microsoft.com/office/drawing/2014/main" id="{E3A3106C-7EB4-4D0B-8485-82FC4C0949A5}"/>
              </a:ext>
            </a:extLst>
          </p:cNvPr>
          <p:cNvSpPr/>
          <p:nvPr/>
        </p:nvSpPr>
        <p:spPr>
          <a:xfrm>
            <a:off x="7944234" y="3128638"/>
            <a:ext cx="1384956" cy="476806"/>
          </a:xfrm>
          <a:prstGeom prst="rect">
            <a:avLst/>
          </a:prstGeom>
          <a:solidFill>
            <a:schemeClr val="bg1">
              <a:lumMod val="95000"/>
            </a:scheme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1" i="0" u="none" strike="noStrike" kern="0" cap="none" spc="0" normalizeH="0" baseline="0" noProof="0" dirty="0">
                <a:ln>
                  <a:noFill/>
                </a:ln>
                <a:solidFill>
                  <a:srgbClr val="E7E6E6">
                    <a:lumMod val="25000"/>
                  </a:srgbClr>
                </a:solidFill>
                <a:effectLst/>
                <a:uLnTx/>
                <a:uFillTx/>
                <a:latin typeface="+mj-lt"/>
                <a:ea typeface="+mn-ea"/>
                <a:cs typeface="+mn-cs"/>
              </a:rPr>
              <a:t>2,75%</a:t>
            </a:r>
          </a:p>
        </p:txBody>
      </p:sp>
      <p:sp>
        <p:nvSpPr>
          <p:cNvPr id="55" name="Rectangle 54">
            <a:extLst>
              <a:ext uri="{FF2B5EF4-FFF2-40B4-BE49-F238E27FC236}">
                <a16:creationId xmlns:a16="http://schemas.microsoft.com/office/drawing/2014/main" id="{6F2C4879-7E64-43A8-86F7-225E3E30E97D}"/>
              </a:ext>
            </a:extLst>
          </p:cNvPr>
          <p:cNvSpPr/>
          <p:nvPr/>
        </p:nvSpPr>
        <p:spPr>
          <a:xfrm>
            <a:off x="1352095" y="4181301"/>
            <a:ext cx="1080000" cy="326084"/>
          </a:xfrm>
          <a:prstGeom prst="rect">
            <a:avLst/>
          </a:prstGeom>
          <a:solidFill>
            <a:schemeClr val="accent6">
              <a:lumMod val="40000"/>
              <a:lumOff val="60000"/>
            </a:schemeClr>
          </a:solidFill>
          <a:ln w="12700" cap="flat" cmpd="sng" algn="ctr">
            <a:noFill/>
            <a:prstDash val="solid"/>
            <a:miter lim="800000"/>
          </a:ln>
          <a:effectLst/>
        </p:spPr>
        <p:txBody>
          <a:bodyPr lIns="36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a:ln>
                  <a:noFill/>
                </a:ln>
                <a:solidFill>
                  <a:srgbClr val="E7E6E6">
                    <a:lumMod val="25000"/>
                  </a:srgbClr>
                </a:solidFill>
                <a:effectLst/>
                <a:uLnTx/>
                <a:uFillTx/>
                <a:latin typeface="+mj-lt"/>
                <a:ea typeface="+mn-ea"/>
                <a:cs typeface="+mn-cs"/>
              </a:rPr>
              <a:t>PEL</a:t>
            </a:r>
          </a:p>
        </p:txBody>
      </p:sp>
      <p:sp>
        <p:nvSpPr>
          <p:cNvPr id="56" name="Rectangle 55">
            <a:extLst>
              <a:ext uri="{FF2B5EF4-FFF2-40B4-BE49-F238E27FC236}">
                <a16:creationId xmlns:a16="http://schemas.microsoft.com/office/drawing/2014/main" id="{66193519-4073-45ED-99EF-55EFB1BA8094}"/>
              </a:ext>
            </a:extLst>
          </p:cNvPr>
          <p:cNvSpPr/>
          <p:nvPr/>
        </p:nvSpPr>
        <p:spPr>
          <a:xfrm>
            <a:off x="2510798" y="4181301"/>
            <a:ext cx="5371561" cy="326084"/>
          </a:xfrm>
          <a:prstGeom prst="rect">
            <a:avLst/>
          </a:prstGeom>
          <a:solidFill>
            <a:schemeClr val="accent6">
              <a:lumMod val="40000"/>
              <a:lumOff val="60000"/>
            </a:schemeClr>
          </a:solidFill>
          <a:ln w="12700" cap="flat" cmpd="sng" algn="ctr">
            <a:noFill/>
            <a:prstDash val="solid"/>
            <a:miter lim="800000"/>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800" b="0" i="0" u="none" strike="noStrike" kern="0" cap="none" spc="0" normalizeH="0" baseline="0" noProof="0">
                <a:ln>
                  <a:noFill/>
                </a:ln>
                <a:solidFill>
                  <a:srgbClr val="E7E6E6">
                    <a:lumMod val="25000"/>
                  </a:srgbClr>
                </a:solidFill>
                <a:effectLst/>
                <a:uLnTx/>
                <a:uFillTx/>
                <a:latin typeface="+mj-lt"/>
                <a:ea typeface="+mn-ea"/>
                <a:cs typeface="+mn-cs"/>
              </a:rPr>
              <a:t>Pour épargner jusqu'à 15 ans et bénéficier d'un prêt à taux préférentiel pour financer une acquisition, une construction ou des travaux. </a:t>
            </a:r>
          </a:p>
        </p:txBody>
      </p:sp>
      <p:sp>
        <p:nvSpPr>
          <p:cNvPr id="57" name="Rectangle 56">
            <a:extLst>
              <a:ext uri="{FF2B5EF4-FFF2-40B4-BE49-F238E27FC236}">
                <a16:creationId xmlns:a16="http://schemas.microsoft.com/office/drawing/2014/main" id="{46906FDC-3D1C-4671-B00D-12B4677C590E}"/>
              </a:ext>
            </a:extLst>
          </p:cNvPr>
          <p:cNvSpPr/>
          <p:nvPr/>
        </p:nvSpPr>
        <p:spPr>
          <a:xfrm>
            <a:off x="10577223" y="4181301"/>
            <a:ext cx="1296000" cy="321659"/>
          </a:xfrm>
          <a:prstGeom prst="rect">
            <a:avLst/>
          </a:prstGeom>
          <a:solidFill>
            <a:schemeClr val="accent6">
              <a:lumMod val="40000"/>
              <a:lumOff val="60000"/>
            </a:schemeClr>
          </a:solidFill>
          <a:ln w="12700" cap="flat" cmpd="sng" algn="ctr">
            <a:noFill/>
            <a:prstDash val="solid"/>
            <a:miter lim="800000"/>
          </a:ln>
          <a:effectLst/>
        </p:spPr>
        <p:txBody>
          <a:bodyPr rtlCol="0" anchor="ctr"/>
          <a:lstStyle/>
          <a:p>
            <a:pPr lvl="0" algn="ctr">
              <a:defRPr/>
            </a:pPr>
            <a:r>
              <a:rPr lang="fr-FR" sz="800" kern="0" dirty="0">
                <a:solidFill>
                  <a:srgbClr val="E7E6E6">
                    <a:lumMod val="25000"/>
                  </a:srgbClr>
                </a:solidFill>
              </a:rPr>
              <a:t>PFU 30% ou sur option barème de l’impôt </a:t>
            </a:r>
          </a:p>
        </p:txBody>
      </p:sp>
      <p:sp>
        <p:nvSpPr>
          <p:cNvPr id="58" name="Rectangle 57">
            <a:extLst>
              <a:ext uri="{FF2B5EF4-FFF2-40B4-BE49-F238E27FC236}">
                <a16:creationId xmlns:a16="http://schemas.microsoft.com/office/drawing/2014/main" id="{A116E82F-FCFC-48EC-B062-18D90312ED35}"/>
              </a:ext>
            </a:extLst>
          </p:cNvPr>
          <p:cNvSpPr/>
          <p:nvPr/>
        </p:nvSpPr>
        <p:spPr>
          <a:xfrm>
            <a:off x="7944234" y="4181301"/>
            <a:ext cx="1384956" cy="326084"/>
          </a:xfrm>
          <a:prstGeom prst="rect">
            <a:avLst/>
          </a:prstGeom>
          <a:solidFill>
            <a:schemeClr val="accent6">
              <a:lumMod val="40000"/>
              <a:lumOff val="60000"/>
            </a:scheme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1" i="0" u="none" strike="noStrike" kern="0" cap="none" spc="0" normalizeH="0" baseline="0" noProof="0">
                <a:ln>
                  <a:noFill/>
                </a:ln>
                <a:solidFill>
                  <a:srgbClr val="E7E6E6">
                    <a:lumMod val="25000"/>
                  </a:srgbClr>
                </a:solidFill>
                <a:effectLst/>
                <a:uLnTx/>
                <a:uFillTx/>
                <a:latin typeface="+mj-lt"/>
                <a:ea typeface="+mn-ea"/>
                <a:cs typeface="+mn-cs"/>
              </a:rPr>
              <a:t>1%*</a:t>
            </a:r>
          </a:p>
        </p:txBody>
      </p:sp>
      <p:sp>
        <p:nvSpPr>
          <p:cNvPr id="59" name="Rectangle 58">
            <a:extLst>
              <a:ext uri="{FF2B5EF4-FFF2-40B4-BE49-F238E27FC236}">
                <a16:creationId xmlns:a16="http://schemas.microsoft.com/office/drawing/2014/main" id="{4922393D-85C3-4BAF-AB93-661C789F5156}"/>
              </a:ext>
            </a:extLst>
          </p:cNvPr>
          <p:cNvSpPr/>
          <p:nvPr/>
        </p:nvSpPr>
        <p:spPr>
          <a:xfrm>
            <a:off x="159903" y="3932635"/>
            <a:ext cx="11713320" cy="211016"/>
          </a:xfrm>
          <a:prstGeom prst="rect">
            <a:avLst/>
          </a:prstGeom>
          <a:solidFill>
            <a:schemeClr val="accent6">
              <a:lumMod val="40000"/>
              <a:lumOff val="60000"/>
            </a:schemeClr>
          </a:solidFill>
          <a:ln w="12700" cap="flat" cmpd="sng" algn="ctr">
            <a:noFill/>
            <a:prstDash val="solid"/>
            <a:miter lim="800000"/>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00" b="1" i="1" u="none" strike="noStrike" kern="0" cap="none" spc="0" normalizeH="0" baseline="0" noProof="0" dirty="0">
                <a:ln>
                  <a:noFill/>
                </a:ln>
                <a:solidFill>
                  <a:srgbClr val="D7000F"/>
                </a:solidFill>
                <a:effectLst/>
                <a:uLnTx/>
                <a:uFillTx/>
                <a:latin typeface="+mj-lt"/>
                <a:ea typeface="+mn-ea"/>
                <a:cs typeface="+mn-cs"/>
              </a:rPr>
              <a:t>Epargne Moyen Terme : Anticiper ses projets de demain.</a:t>
            </a:r>
          </a:p>
        </p:txBody>
      </p:sp>
      <p:sp>
        <p:nvSpPr>
          <p:cNvPr id="60" name="Rectangle 59">
            <a:extLst>
              <a:ext uri="{FF2B5EF4-FFF2-40B4-BE49-F238E27FC236}">
                <a16:creationId xmlns:a16="http://schemas.microsoft.com/office/drawing/2014/main" id="{7FA07FDC-1502-4ADE-AA0C-F081C58D74B5}"/>
              </a:ext>
            </a:extLst>
          </p:cNvPr>
          <p:cNvSpPr/>
          <p:nvPr/>
        </p:nvSpPr>
        <p:spPr>
          <a:xfrm>
            <a:off x="1352095" y="4556049"/>
            <a:ext cx="1080000" cy="266796"/>
          </a:xfrm>
          <a:prstGeom prst="rect">
            <a:avLst/>
          </a:prstGeom>
          <a:solidFill>
            <a:schemeClr val="accent6">
              <a:lumMod val="40000"/>
              <a:lumOff val="60000"/>
            </a:schemeClr>
          </a:solidFill>
          <a:ln w="12700" cap="flat" cmpd="sng" algn="ctr">
            <a:noFill/>
            <a:prstDash val="solid"/>
            <a:miter lim="800000"/>
          </a:ln>
          <a:effectLst/>
        </p:spPr>
        <p:txBody>
          <a:bodyPr lIns="36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a:ln>
                  <a:noFill/>
                </a:ln>
                <a:solidFill>
                  <a:srgbClr val="E7E6E6">
                    <a:lumMod val="25000"/>
                  </a:srgbClr>
                </a:solidFill>
                <a:effectLst/>
                <a:uLnTx/>
                <a:uFillTx/>
                <a:latin typeface="+mj-lt"/>
                <a:ea typeface="+mn-ea"/>
                <a:cs typeface="+mn-cs"/>
              </a:rPr>
              <a:t>Emprunt</a:t>
            </a:r>
          </a:p>
        </p:txBody>
      </p:sp>
      <p:sp>
        <p:nvSpPr>
          <p:cNvPr id="61" name="Rectangle 60">
            <a:extLst>
              <a:ext uri="{FF2B5EF4-FFF2-40B4-BE49-F238E27FC236}">
                <a16:creationId xmlns:a16="http://schemas.microsoft.com/office/drawing/2014/main" id="{9978052A-F032-4066-BD45-91295BE7E5C1}"/>
              </a:ext>
            </a:extLst>
          </p:cNvPr>
          <p:cNvSpPr/>
          <p:nvPr/>
        </p:nvSpPr>
        <p:spPr>
          <a:xfrm>
            <a:off x="2510798" y="4556049"/>
            <a:ext cx="5371561" cy="266796"/>
          </a:xfrm>
          <a:prstGeom prst="rect">
            <a:avLst/>
          </a:prstGeom>
          <a:solidFill>
            <a:schemeClr val="accent6">
              <a:lumMod val="40000"/>
              <a:lumOff val="60000"/>
            </a:schemeClr>
          </a:solidFill>
          <a:ln w="12700" cap="flat" cmpd="sng" algn="ctr">
            <a:noFill/>
            <a:prstDash val="solid"/>
            <a:miter lim="800000"/>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800" b="0" i="0" u="none" strike="noStrike" kern="0" cap="none" spc="0" normalizeH="0" baseline="0" noProof="0">
                <a:ln>
                  <a:noFill/>
                </a:ln>
                <a:solidFill>
                  <a:srgbClr val="E7E6E6">
                    <a:lumMod val="25000"/>
                  </a:srgbClr>
                </a:solidFill>
                <a:effectLst/>
                <a:uLnTx/>
                <a:uFillTx/>
                <a:latin typeface="+mj-lt"/>
                <a:ea typeface="+mn-ea"/>
                <a:cs typeface="+mn-cs"/>
              </a:rPr>
              <a:t>Bénéficier de revenus complémentaires réguliers à un taux garanti pendant une durée fixe </a:t>
            </a:r>
          </a:p>
        </p:txBody>
      </p:sp>
      <p:sp>
        <p:nvSpPr>
          <p:cNvPr id="62" name="Rectangle 61">
            <a:extLst>
              <a:ext uri="{FF2B5EF4-FFF2-40B4-BE49-F238E27FC236}">
                <a16:creationId xmlns:a16="http://schemas.microsoft.com/office/drawing/2014/main" id="{C55914A9-D676-43B6-8A8C-FDF858601568}"/>
              </a:ext>
            </a:extLst>
          </p:cNvPr>
          <p:cNvSpPr/>
          <p:nvPr/>
        </p:nvSpPr>
        <p:spPr>
          <a:xfrm>
            <a:off x="10577223" y="4556049"/>
            <a:ext cx="1296000" cy="263175"/>
          </a:xfrm>
          <a:prstGeom prst="rect">
            <a:avLst/>
          </a:prstGeom>
          <a:solidFill>
            <a:schemeClr val="accent6">
              <a:lumMod val="40000"/>
              <a:lumOff val="60000"/>
            </a:schemeClr>
          </a:solidFill>
          <a:ln w="12700" cap="flat" cmpd="sng" algn="ctr">
            <a:noFill/>
            <a:prstDash val="solid"/>
            <a:miter lim="800000"/>
          </a:ln>
          <a:effectLst/>
        </p:spPr>
        <p:txBody>
          <a:bodyPr rtlCol="0" anchor="ctr"/>
          <a:lstStyle/>
          <a:p>
            <a:pPr lvl="0" algn="ctr">
              <a:defRPr/>
            </a:pPr>
            <a:r>
              <a:rPr lang="fr-FR" sz="800" kern="0" dirty="0">
                <a:solidFill>
                  <a:srgbClr val="E7E6E6">
                    <a:lumMod val="25000"/>
                  </a:srgbClr>
                </a:solidFill>
              </a:rPr>
              <a:t>PFU 30% ou sur option barème de l’impôt </a:t>
            </a:r>
          </a:p>
        </p:txBody>
      </p:sp>
      <p:sp>
        <p:nvSpPr>
          <p:cNvPr id="63" name="Rectangle 62">
            <a:extLst>
              <a:ext uri="{FF2B5EF4-FFF2-40B4-BE49-F238E27FC236}">
                <a16:creationId xmlns:a16="http://schemas.microsoft.com/office/drawing/2014/main" id="{385D0A3A-E2C9-4D28-B4F5-AB6FC1F4E4C3}"/>
              </a:ext>
            </a:extLst>
          </p:cNvPr>
          <p:cNvSpPr/>
          <p:nvPr/>
        </p:nvSpPr>
        <p:spPr>
          <a:xfrm>
            <a:off x="7944234" y="4556049"/>
            <a:ext cx="1384956" cy="266796"/>
          </a:xfrm>
          <a:prstGeom prst="rect">
            <a:avLst/>
          </a:prstGeom>
          <a:solidFill>
            <a:schemeClr val="accent6">
              <a:lumMod val="40000"/>
              <a:lumOff val="60000"/>
            </a:schemeClr>
          </a:solidFill>
          <a:ln w="12700" cap="flat" cmpd="sng" algn="ctr">
            <a:noFill/>
            <a:prstDash val="solid"/>
            <a:miter lim="800000"/>
          </a:ln>
          <a:effectLst/>
        </p:spPr>
        <p:txBody>
          <a:bodyPr rtlCol="0" anchor="ctr"/>
          <a:lstStyle/>
          <a:p>
            <a:pPr lvl="0" algn="ctr">
              <a:defRPr/>
            </a:pPr>
            <a:r>
              <a:rPr lang="fr-FR" sz="800" b="1" kern="0" dirty="0">
                <a:solidFill>
                  <a:srgbClr val="E7E6E6">
                    <a:lumMod val="25000"/>
                  </a:srgbClr>
                </a:solidFill>
              </a:rPr>
              <a:t>3,50% </a:t>
            </a:r>
          </a:p>
          <a:p>
            <a:pPr lvl="0" algn="ctr">
              <a:defRPr/>
            </a:pPr>
            <a:r>
              <a:rPr lang="fr-FR" sz="800" b="1" kern="0" dirty="0">
                <a:solidFill>
                  <a:srgbClr val="E7E6E6">
                    <a:lumMod val="25000"/>
                  </a:srgbClr>
                </a:solidFill>
              </a:rPr>
              <a:t>fin 21/10/2022</a:t>
            </a:r>
          </a:p>
        </p:txBody>
      </p:sp>
      <p:sp>
        <p:nvSpPr>
          <p:cNvPr id="64" name="Rectangle 63">
            <a:extLst>
              <a:ext uri="{FF2B5EF4-FFF2-40B4-BE49-F238E27FC236}">
                <a16:creationId xmlns:a16="http://schemas.microsoft.com/office/drawing/2014/main" id="{F25086C3-1872-482C-91C8-D40E2DE6035D}"/>
              </a:ext>
            </a:extLst>
          </p:cNvPr>
          <p:cNvSpPr/>
          <p:nvPr/>
        </p:nvSpPr>
        <p:spPr>
          <a:xfrm>
            <a:off x="1352095" y="4874547"/>
            <a:ext cx="1080000" cy="266796"/>
          </a:xfrm>
          <a:prstGeom prst="rect">
            <a:avLst/>
          </a:prstGeom>
          <a:solidFill>
            <a:schemeClr val="accent6">
              <a:lumMod val="40000"/>
              <a:lumOff val="60000"/>
            </a:schemeClr>
          </a:solidFill>
          <a:ln w="12700" cap="flat" cmpd="sng" algn="ctr">
            <a:noFill/>
            <a:prstDash val="solid"/>
            <a:miter lim="800000"/>
          </a:ln>
          <a:effectLst/>
        </p:spPr>
        <p:txBody>
          <a:bodyPr lIns="36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a:ln>
                  <a:noFill/>
                </a:ln>
                <a:solidFill>
                  <a:srgbClr val="E7E6E6">
                    <a:lumMod val="25000"/>
                  </a:srgbClr>
                </a:solidFill>
                <a:effectLst/>
                <a:uLnTx/>
                <a:uFillTx/>
                <a:latin typeface="+mj-lt"/>
                <a:ea typeface="+mn-ea"/>
                <a:cs typeface="+mn-cs"/>
              </a:rPr>
              <a:t>Compte à terme</a:t>
            </a:r>
          </a:p>
        </p:txBody>
      </p:sp>
      <p:sp>
        <p:nvSpPr>
          <p:cNvPr id="65" name="Rectangle 64">
            <a:extLst>
              <a:ext uri="{FF2B5EF4-FFF2-40B4-BE49-F238E27FC236}">
                <a16:creationId xmlns:a16="http://schemas.microsoft.com/office/drawing/2014/main" id="{6FCBEB20-3390-4F76-9204-2DAF8E3AC058}"/>
              </a:ext>
            </a:extLst>
          </p:cNvPr>
          <p:cNvSpPr/>
          <p:nvPr/>
        </p:nvSpPr>
        <p:spPr>
          <a:xfrm>
            <a:off x="2510798" y="4874547"/>
            <a:ext cx="5371561" cy="266796"/>
          </a:xfrm>
          <a:prstGeom prst="rect">
            <a:avLst/>
          </a:prstGeom>
          <a:solidFill>
            <a:schemeClr val="accent6">
              <a:lumMod val="40000"/>
              <a:lumOff val="60000"/>
            </a:schemeClr>
          </a:solidFill>
          <a:ln w="12700" cap="flat" cmpd="sng" algn="ctr">
            <a:noFill/>
            <a:prstDash val="solid"/>
            <a:miter lim="800000"/>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800" b="0" i="0" u="none" strike="noStrike" kern="0" cap="none" spc="0" normalizeH="0" baseline="0" noProof="0">
                <a:ln>
                  <a:noFill/>
                </a:ln>
                <a:solidFill>
                  <a:srgbClr val="E7E6E6">
                    <a:lumMod val="25000"/>
                  </a:srgbClr>
                </a:solidFill>
                <a:effectLst/>
                <a:uLnTx/>
                <a:uFillTx/>
                <a:latin typeface="+mj-lt"/>
                <a:ea typeface="+mn-ea"/>
                <a:cs typeface="+mn-cs"/>
              </a:rPr>
              <a:t>Bénéficier de taux d’intérêts plus élevés que ceux des livrets d’épargne réglementée en échange du blocage de la somme déposée pendant un certain temps </a:t>
            </a:r>
          </a:p>
        </p:txBody>
      </p:sp>
      <p:sp>
        <p:nvSpPr>
          <p:cNvPr id="66" name="Rectangle 65">
            <a:extLst>
              <a:ext uri="{FF2B5EF4-FFF2-40B4-BE49-F238E27FC236}">
                <a16:creationId xmlns:a16="http://schemas.microsoft.com/office/drawing/2014/main" id="{75BA3E39-813C-44BE-85B9-5873E1462E9C}"/>
              </a:ext>
            </a:extLst>
          </p:cNvPr>
          <p:cNvSpPr/>
          <p:nvPr/>
        </p:nvSpPr>
        <p:spPr>
          <a:xfrm>
            <a:off x="10577223" y="4874547"/>
            <a:ext cx="1296000" cy="263175"/>
          </a:xfrm>
          <a:prstGeom prst="rect">
            <a:avLst/>
          </a:prstGeom>
          <a:solidFill>
            <a:schemeClr val="accent6">
              <a:lumMod val="40000"/>
              <a:lumOff val="60000"/>
            </a:schemeClr>
          </a:solidFill>
          <a:ln w="12700" cap="flat" cmpd="sng" algn="ctr">
            <a:noFill/>
            <a:prstDash val="solid"/>
            <a:miter lim="800000"/>
          </a:ln>
          <a:effectLst/>
        </p:spPr>
        <p:txBody>
          <a:bodyPr rtlCol="0" anchor="ctr"/>
          <a:lstStyle/>
          <a:p>
            <a:pPr lvl="0" algn="ctr">
              <a:defRPr/>
            </a:pPr>
            <a:r>
              <a:rPr lang="fr-FR" sz="800" kern="0" dirty="0">
                <a:solidFill>
                  <a:srgbClr val="E7E6E6">
                    <a:lumMod val="25000"/>
                  </a:srgbClr>
                </a:solidFill>
              </a:rPr>
              <a:t>PFU 30% ou sur option barème de l’impôt </a:t>
            </a:r>
          </a:p>
        </p:txBody>
      </p:sp>
      <p:sp>
        <p:nvSpPr>
          <p:cNvPr id="67" name="Rectangle 66">
            <a:extLst>
              <a:ext uri="{FF2B5EF4-FFF2-40B4-BE49-F238E27FC236}">
                <a16:creationId xmlns:a16="http://schemas.microsoft.com/office/drawing/2014/main" id="{F2F152C7-7C6D-43F2-8803-DF122E4A0FDD}"/>
              </a:ext>
            </a:extLst>
          </p:cNvPr>
          <p:cNvSpPr/>
          <p:nvPr/>
        </p:nvSpPr>
        <p:spPr>
          <a:xfrm>
            <a:off x="7944234" y="4874547"/>
            <a:ext cx="1384956" cy="266796"/>
          </a:xfrm>
          <a:prstGeom prst="rect">
            <a:avLst/>
          </a:prstGeom>
          <a:solidFill>
            <a:schemeClr val="accent6">
              <a:lumMod val="40000"/>
              <a:lumOff val="60000"/>
            </a:scheme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800" b="1" kern="0" dirty="0">
                <a:solidFill>
                  <a:srgbClr val="3E454A"/>
                </a:solidFill>
                <a:latin typeface="+mj-lt"/>
              </a:rPr>
              <a:t>CAT 3 ans : 1,90%*</a:t>
            </a:r>
            <a:endParaRPr kumimoji="0" lang="fr-FR" sz="800" b="1" i="0" u="none" strike="noStrike" kern="0" cap="none" spc="0" normalizeH="0" baseline="0" noProof="0" dirty="0">
              <a:ln>
                <a:noFill/>
              </a:ln>
              <a:solidFill>
                <a:srgbClr val="3E454A"/>
              </a:solidFill>
              <a:effectLst/>
              <a:uLnTx/>
              <a:uFillTx/>
              <a:latin typeface="+mj-lt"/>
              <a:ea typeface="+mn-ea"/>
              <a:cs typeface="+mn-cs"/>
            </a:endParaRPr>
          </a:p>
        </p:txBody>
      </p:sp>
      <p:sp>
        <p:nvSpPr>
          <p:cNvPr id="68" name="Rectangle 67">
            <a:extLst>
              <a:ext uri="{FF2B5EF4-FFF2-40B4-BE49-F238E27FC236}">
                <a16:creationId xmlns:a16="http://schemas.microsoft.com/office/drawing/2014/main" id="{2BF8D231-92A1-44BC-9069-B6650239BE5D}"/>
              </a:ext>
            </a:extLst>
          </p:cNvPr>
          <p:cNvSpPr/>
          <p:nvPr/>
        </p:nvSpPr>
        <p:spPr>
          <a:xfrm>
            <a:off x="1352095" y="5456842"/>
            <a:ext cx="1080000" cy="323974"/>
          </a:xfrm>
          <a:prstGeom prst="rect">
            <a:avLst/>
          </a:prstGeom>
          <a:solidFill>
            <a:schemeClr val="accent1">
              <a:lumMod val="20000"/>
              <a:lumOff val="80000"/>
            </a:schemeClr>
          </a:solidFill>
          <a:ln w="12700" cap="flat" cmpd="sng" algn="ctr">
            <a:noFill/>
            <a:prstDash val="solid"/>
            <a:miter lim="800000"/>
          </a:ln>
          <a:effectLst/>
        </p:spPr>
        <p:txBody>
          <a:bodyPr lIns="36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a:ln>
                  <a:noFill/>
                </a:ln>
                <a:solidFill>
                  <a:srgbClr val="E7E6E6">
                    <a:lumMod val="25000"/>
                  </a:srgbClr>
                </a:solidFill>
                <a:effectLst/>
                <a:uLnTx/>
                <a:uFillTx/>
                <a:latin typeface="+mj-lt"/>
                <a:ea typeface="+mn-ea"/>
                <a:cs typeface="+mn-cs"/>
              </a:rPr>
              <a:t>Assurance-Vie</a:t>
            </a:r>
          </a:p>
        </p:txBody>
      </p:sp>
      <p:sp>
        <p:nvSpPr>
          <p:cNvPr id="69" name="Rectangle 68">
            <a:extLst>
              <a:ext uri="{FF2B5EF4-FFF2-40B4-BE49-F238E27FC236}">
                <a16:creationId xmlns:a16="http://schemas.microsoft.com/office/drawing/2014/main" id="{B10AAEAE-3C68-4907-A553-A324EF6B237D}"/>
              </a:ext>
            </a:extLst>
          </p:cNvPr>
          <p:cNvSpPr/>
          <p:nvPr/>
        </p:nvSpPr>
        <p:spPr>
          <a:xfrm>
            <a:off x="2510798" y="5456842"/>
            <a:ext cx="5371561" cy="323974"/>
          </a:xfrm>
          <a:prstGeom prst="rect">
            <a:avLst/>
          </a:prstGeom>
          <a:solidFill>
            <a:schemeClr val="accent1">
              <a:lumMod val="20000"/>
              <a:lumOff val="80000"/>
            </a:schemeClr>
          </a:solidFill>
          <a:ln w="12700" cap="flat" cmpd="sng" algn="ctr">
            <a:noFill/>
            <a:prstDash val="solid"/>
            <a:miter lim="800000"/>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800" b="0" i="0" u="none" strike="noStrike" kern="0" cap="none" spc="0" normalizeH="0" baseline="0" noProof="0" dirty="0">
                <a:ln>
                  <a:noFill/>
                </a:ln>
                <a:solidFill>
                  <a:srgbClr val="E7E6E6">
                    <a:lumMod val="25000"/>
                  </a:srgbClr>
                </a:solidFill>
                <a:effectLst/>
                <a:uLnTx/>
                <a:uFillTx/>
                <a:latin typeface="+mj-lt"/>
                <a:ea typeface="+mn-ea"/>
                <a:cs typeface="+mn-cs"/>
              </a:rPr>
              <a:t>Le couteau suisse de l'épargnant pour préparer ses projets (financer les études des enfants, compléter ses revenus, protéger ses proches…)</a:t>
            </a:r>
          </a:p>
        </p:txBody>
      </p:sp>
      <p:sp>
        <p:nvSpPr>
          <p:cNvPr id="70" name="Rectangle 69">
            <a:extLst>
              <a:ext uri="{FF2B5EF4-FFF2-40B4-BE49-F238E27FC236}">
                <a16:creationId xmlns:a16="http://schemas.microsoft.com/office/drawing/2014/main" id="{D13FCCDD-75F3-4C25-9B60-7822E9A898C1}"/>
              </a:ext>
            </a:extLst>
          </p:cNvPr>
          <p:cNvSpPr/>
          <p:nvPr/>
        </p:nvSpPr>
        <p:spPr>
          <a:xfrm>
            <a:off x="10577223" y="5456842"/>
            <a:ext cx="1296000" cy="319577"/>
          </a:xfrm>
          <a:prstGeom prst="rect">
            <a:avLst/>
          </a:prstGeom>
          <a:solidFill>
            <a:schemeClr val="accent1">
              <a:lumMod val="20000"/>
              <a:lumOff val="80000"/>
            </a:schemeClr>
          </a:solidFill>
          <a:ln w="12700" cap="flat" cmpd="sng" algn="ctr">
            <a:noFill/>
            <a:prstDash val="solid"/>
            <a:miter lim="800000"/>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0" i="0" u="none" strike="noStrike" kern="0" cap="none" spc="0" normalizeH="0" baseline="0" noProof="0">
                <a:ln>
                  <a:noFill/>
                </a:ln>
                <a:solidFill>
                  <a:srgbClr val="E7E6E6">
                    <a:lumMod val="25000"/>
                  </a:srgbClr>
                </a:solidFill>
                <a:effectLst/>
                <a:uLnTx/>
                <a:uFillTx/>
                <a:latin typeface="+mj-lt"/>
                <a:ea typeface="+mn-ea"/>
                <a:cs typeface="+mn-cs"/>
              </a:rPr>
              <a:t>Fiscalité allégée sur les gains et les successions</a:t>
            </a:r>
          </a:p>
        </p:txBody>
      </p:sp>
      <p:sp>
        <p:nvSpPr>
          <p:cNvPr id="71" name="Rectangle 70">
            <a:extLst>
              <a:ext uri="{FF2B5EF4-FFF2-40B4-BE49-F238E27FC236}">
                <a16:creationId xmlns:a16="http://schemas.microsoft.com/office/drawing/2014/main" id="{3DA53BB3-2C26-4036-903F-0FB53D57A5FE}"/>
              </a:ext>
            </a:extLst>
          </p:cNvPr>
          <p:cNvSpPr/>
          <p:nvPr/>
        </p:nvSpPr>
        <p:spPr>
          <a:xfrm>
            <a:off x="7944234" y="5456843"/>
            <a:ext cx="1384956" cy="994778"/>
          </a:xfrm>
          <a:prstGeom prst="rect">
            <a:avLst/>
          </a:pr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i="0" u="none" strike="noStrike" kern="0" cap="none" spc="0" normalizeH="0" baseline="0" noProof="0" dirty="0">
                <a:ln>
                  <a:noFill/>
                </a:ln>
                <a:solidFill>
                  <a:srgbClr val="E7E6E6">
                    <a:lumMod val="25000"/>
                  </a:srgbClr>
                </a:solidFill>
                <a:effectLst/>
                <a:uLnTx/>
                <a:uFillTx/>
                <a:latin typeface="+mj-lt"/>
                <a:ea typeface="+mn-ea"/>
                <a:cs typeface="+mn-cs"/>
              </a:rPr>
              <a:t>Variable selon les supports: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i="0" u="none" strike="noStrike" kern="0" cap="none" spc="0" normalizeH="0" baseline="0" noProof="0" dirty="0">
                <a:ln>
                  <a:noFill/>
                </a:ln>
                <a:solidFill>
                  <a:srgbClr val="E7E6E6">
                    <a:lumMod val="25000"/>
                  </a:srgbClr>
                </a:solidFill>
                <a:effectLst/>
                <a:uLnTx/>
                <a:uFillTx/>
                <a:latin typeface="+mj-lt"/>
                <a:ea typeface="+mn-ea"/>
                <a:cs typeface="+mn-cs"/>
              </a:rPr>
              <a:t>Actions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i="0" u="none" strike="noStrike" kern="0" cap="none" spc="0" normalizeH="0" baseline="0" noProof="0" dirty="0">
                <a:ln>
                  <a:noFill/>
                </a:ln>
                <a:solidFill>
                  <a:srgbClr val="E7E6E6">
                    <a:lumMod val="25000"/>
                  </a:srgbClr>
                </a:solidFill>
                <a:effectLst/>
                <a:uLnTx/>
                <a:uFillTx/>
                <a:latin typeface="+mj-lt"/>
                <a:ea typeface="+mn-ea"/>
                <a:cs typeface="+mn-cs"/>
              </a:rPr>
              <a:t>Obligations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i="0" u="none" strike="noStrike" kern="0" cap="none" spc="0" normalizeH="0" baseline="0" noProof="0" dirty="0" err="1">
                <a:ln>
                  <a:noFill/>
                </a:ln>
                <a:solidFill>
                  <a:srgbClr val="E7E6E6">
                    <a:lumMod val="25000"/>
                  </a:srgbClr>
                </a:solidFill>
                <a:effectLst/>
                <a:uLnTx/>
                <a:uFillTx/>
                <a:latin typeface="+mj-lt"/>
                <a:ea typeface="+mn-ea"/>
                <a:cs typeface="+mn-cs"/>
              </a:rPr>
              <a:t>Immo</a:t>
            </a:r>
            <a:endParaRPr kumimoji="0" lang="fr-FR" sz="800" i="0" u="none" strike="noStrike" kern="0" cap="none" spc="0" normalizeH="0" baseline="0" noProof="0" dirty="0">
              <a:ln>
                <a:noFill/>
              </a:ln>
              <a:solidFill>
                <a:srgbClr val="E7E6E6">
                  <a:lumMod val="25000"/>
                </a:srgbClr>
              </a:solidFill>
              <a:effectLst/>
              <a:uLnTx/>
              <a:uFillTx/>
              <a:latin typeface="+mj-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i="0" u="none" strike="noStrike" kern="0" cap="none" spc="0" normalizeH="0" baseline="0" noProof="0" dirty="0">
                <a:ln>
                  <a:noFill/>
                </a:ln>
                <a:solidFill>
                  <a:srgbClr val="E7E6E6">
                    <a:lumMod val="25000"/>
                  </a:srgbClr>
                </a:solidFill>
                <a:effectLst/>
                <a:uLnTx/>
                <a:uFillTx/>
                <a:latin typeface="+mj-lt"/>
                <a:ea typeface="+mn-ea"/>
                <a:cs typeface="+mn-cs"/>
              </a:rPr>
              <a:t>Structurés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1" i="1" u="none" strike="noStrike" kern="0" cap="none" spc="0" normalizeH="0" baseline="0" noProof="0" dirty="0">
                <a:ln>
                  <a:noFill/>
                </a:ln>
                <a:solidFill>
                  <a:srgbClr val="E7E6E6">
                    <a:lumMod val="25000"/>
                  </a:srgbClr>
                </a:solidFill>
                <a:effectLst/>
                <a:uLnTx/>
                <a:uFillTx/>
                <a:latin typeface="+mj-lt"/>
                <a:ea typeface="+mn-ea"/>
                <a:cs typeface="+mn-cs"/>
              </a:rPr>
              <a:t>Risque de perte en capital</a:t>
            </a:r>
          </a:p>
        </p:txBody>
      </p:sp>
      <p:sp>
        <p:nvSpPr>
          <p:cNvPr id="72" name="Rectangle 71">
            <a:extLst>
              <a:ext uri="{FF2B5EF4-FFF2-40B4-BE49-F238E27FC236}">
                <a16:creationId xmlns:a16="http://schemas.microsoft.com/office/drawing/2014/main" id="{E0E96536-5CE0-4748-8C42-6988E26B0A25}"/>
              </a:ext>
            </a:extLst>
          </p:cNvPr>
          <p:cNvSpPr/>
          <p:nvPr/>
        </p:nvSpPr>
        <p:spPr>
          <a:xfrm>
            <a:off x="147653" y="5190053"/>
            <a:ext cx="11725570" cy="229137"/>
          </a:xfrm>
          <a:prstGeom prst="rect">
            <a:avLst/>
          </a:prstGeom>
          <a:solidFill>
            <a:schemeClr val="accent1">
              <a:lumMod val="20000"/>
              <a:lumOff val="80000"/>
            </a:schemeClr>
          </a:solidFill>
          <a:ln w="12700" cap="flat" cmpd="sng" algn="ctr">
            <a:noFill/>
            <a:prstDash val="solid"/>
            <a:miter lim="800000"/>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00" b="1" i="1" u="none" strike="noStrike" kern="0" cap="none" spc="0" normalizeH="0" baseline="0" noProof="0" dirty="0">
                <a:ln>
                  <a:noFill/>
                </a:ln>
                <a:solidFill>
                  <a:srgbClr val="D7000F"/>
                </a:solidFill>
                <a:effectLst/>
                <a:uLnTx/>
                <a:uFillTx/>
                <a:latin typeface="+mj-lt"/>
                <a:ea typeface="+mn-ea"/>
                <a:cs typeface="+mn-cs"/>
              </a:rPr>
              <a:t>Epargne long Terme : Préparer son avenir.</a:t>
            </a:r>
          </a:p>
        </p:txBody>
      </p:sp>
      <p:sp>
        <p:nvSpPr>
          <p:cNvPr id="73" name="Rectangle 72">
            <a:extLst>
              <a:ext uri="{FF2B5EF4-FFF2-40B4-BE49-F238E27FC236}">
                <a16:creationId xmlns:a16="http://schemas.microsoft.com/office/drawing/2014/main" id="{E14C999B-C5C8-4337-BC1D-6E6D5902FC29}"/>
              </a:ext>
            </a:extLst>
          </p:cNvPr>
          <p:cNvSpPr/>
          <p:nvPr/>
        </p:nvSpPr>
        <p:spPr>
          <a:xfrm>
            <a:off x="1352095" y="5814054"/>
            <a:ext cx="1080000" cy="304588"/>
          </a:xfrm>
          <a:prstGeom prst="rect">
            <a:avLst/>
          </a:prstGeom>
          <a:solidFill>
            <a:schemeClr val="accent1">
              <a:lumMod val="20000"/>
              <a:lumOff val="80000"/>
            </a:schemeClr>
          </a:solidFill>
          <a:ln w="12700" cap="flat" cmpd="sng" algn="ctr">
            <a:noFill/>
            <a:prstDash val="solid"/>
            <a:miter lim="800000"/>
          </a:ln>
          <a:effectLst/>
        </p:spPr>
        <p:txBody>
          <a:bodyPr lIns="36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dirty="0">
                <a:ln>
                  <a:noFill/>
                </a:ln>
                <a:solidFill>
                  <a:srgbClr val="E7E6E6">
                    <a:lumMod val="25000"/>
                  </a:srgbClr>
                </a:solidFill>
                <a:effectLst/>
                <a:uLnTx/>
                <a:uFillTx/>
                <a:latin typeface="+mj-lt"/>
                <a:ea typeface="+mn-ea"/>
                <a:cs typeface="+mn-cs"/>
              </a:rPr>
              <a:t>PERI</a:t>
            </a:r>
          </a:p>
        </p:txBody>
      </p:sp>
      <p:sp>
        <p:nvSpPr>
          <p:cNvPr id="74" name="Rectangle 73">
            <a:extLst>
              <a:ext uri="{FF2B5EF4-FFF2-40B4-BE49-F238E27FC236}">
                <a16:creationId xmlns:a16="http://schemas.microsoft.com/office/drawing/2014/main" id="{43CA8986-EED5-49B7-AB94-BF2B8D44630B}"/>
              </a:ext>
            </a:extLst>
          </p:cNvPr>
          <p:cNvSpPr/>
          <p:nvPr/>
        </p:nvSpPr>
        <p:spPr>
          <a:xfrm>
            <a:off x="2510798" y="5814054"/>
            <a:ext cx="5371561" cy="287804"/>
          </a:xfrm>
          <a:prstGeom prst="rect">
            <a:avLst/>
          </a:prstGeom>
          <a:solidFill>
            <a:schemeClr val="accent1">
              <a:lumMod val="20000"/>
              <a:lumOff val="80000"/>
            </a:schemeClr>
          </a:solidFill>
          <a:ln w="12700" cap="flat" cmpd="sng" algn="ctr">
            <a:noFill/>
            <a:prstDash val="solid"/>
            <a:miter lim="800000"/>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800" b="0" i="0" u="none" strike="noStrike" kern="0" cap="none" spc="0" normalizeH="0" baseline="0" noProof="0" dirty="0">
                <a:ln>
                  <a:noFill/>
                </a:ln>
                <a:solidFill>
                  <a:srgbClr val="E7E6E6">
                    <a:lumMod val="25000"/>
                  </a:srgbClr>
                </a:solidFill>
                <a:effectLst/>
                <a:uLnTx/>
                <a:uFillTx/>
                <a:latin typeface="+mj-lt"/>
                <a:ea typeface="+mn-ea"/>
                <a:cs typeface="+mn-cs"/>
              </a:rPr>
              <a:t>Idéal pour préparer sa retraite.</a:t>
            </a:r>
          </a:p>
        </p:txBody>
      </p:sp>
      <p:sp>
        <p:nvSpPr>
          <p:cNvPr id="75" name="Rectangle 74">
            <a:extLst>
              <a:ext uri="{FF2B5EF4-FFF2-40B4-BE49-F238E27FC236}">
                <a16:creationId xmlns:a16="http://schemas.microsoft.com/office/drawing/2014/main" id="{51497E03-296B-42FD-8FAE-D42DBAF71642}"/>
              </a:ext>
            </a:extLst>
          </p:cNvPr>
          <p:cNvSpPr/>
          <p:nvPr/>
        </p:nvSpPr>
        <p:spPr>
          <a:xfrm>
            <a:off x="1352095" y="6151166"/>
            <a:ext cx="1080000" cy="304589"/>
          </a:xfrm>
          <a:prstGeom prst="rect">
            <a:avLst/>
          </a:prstGeom>
          <a:solidFill>
            <a:schemeClr val="accent1">
              <a:lumMod val="20000"/>
              <a:lumOff val="80000"/>
            </a:schemeClr>
          </a:solidFill>
          <a:ln w="12700" cap="flat" cmpd="sng" algn="ctr">
            <a:noFill/>
            <a:prstDash val="solid"/>
            <a:miter lim="800000"/>
          </a:ln>
          <a:effectLst/>
        </p:spPr>
        <p:txBody>
          <a:bodyPr lIns="36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a:ln>
                  <a:noFill/>
                </a:ln>
                <a:solidFill>
                  <a:srgbClr val="E7E6E6">
                    <a:lumMod val="25000"/>
                  </a:srgbClr>
                </a:solidFill>
                <a:effectLst/>
                <a:uLnTx/>
                <a:uFillTx/>
                <a:latin typeface="+mj-lt"/>
                <a:ea typeface="+mn-ea"/>
                <a:cs typeface="+mn-cs"/>
              </a:rPr>
              <a:t>PEA</a:t>
            </a:r>
          </a:p>
        </p:txBody>
      </p:sp>
      <p:sp>
        <p:nvSpPr>
          <p:cNvPr id="76" name="Rectangle 75">
            <a:extLst>
              <a:ext uri="{FF2B5EF4-FFF2-40B4-BE49-F238E27FC236}">
                <a16:creationId xmlns:a16="http://schemas.microsoft.com/office/drawing/2014/main" id="{E5F356A0-C147-4055-A247-A7F1467075D6}"/>
              </a:ext>
            </a:extLst>
          </p:cNvPr>
          <p:cNvSpPr/>
          <p:nvPr/>
        </p:nvSpPr>
        <p:spPr>
          <a:xfrm>
            <a:off x="2510798" y="6151166"/>
            <a:ext cx="5371561" cy="304588"/>
          </a:xfrm>
          <a:prstGeom prst="rect">
            <a:avLst/>
          </a:prstGeom>
          <a:solidFill>
            <a:schemeClr val="accent1">
              <a:lumMod val="20000"/>
              <a:lumOff val="80000"/>
            </a:schemeClr>
          </a:solidFill>
          <a:ln w="12700" cap="flat" cmpd="sng" algn="ctr">
            <a:noFill/>
            <a:prstDash val="solid"/>
            <a:miter lim="800000"/>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800" b="0" i="0" u="none" strike="noStrike" kern="0" cap="none" spc="0" normalizeH="0" baseline="0" noProof="0">
                <a:ln>
                  <a:noFill/>
                </a:ln>
                <a:solidFill>
                  <a:srgbClr val="E7E6E6">
                    <a:lumMod val="25000"/>
                  </a:srgbClr>
                </a:solidFill>
                <a:effectLst/>
                <a:uLnTx/>
                <a:uFillTx/>
                <a:latin typeface="+mj-lt"/>
                <a:ea typeface="+mn-ea"/>
                <a:cs typeface="+mn-cs"/>
              </a:rPr>
              <a:t>Pour acquérir des actions d’entreprises françaises ou européennes tout en bénéficiant d’une fiscalité avantageuse. </a:t>
            </a:r>
          </a:p>
        </p:txBody>
      </p:sp>
      <p:sp>
        <p:nvSpPr>
          <p:cNvPr id="77" name="Rectangle 76">
            <a:extLst>
              <a:ext uri="{FF2B5EF4-FFF2-40B4-BE49-F238E27FC236}">
                <a16:creationId xmlns:a16="http://schemas.microsoft.com/office/drawing/2014/main" id="{85630446-FE89-4238-AEC7-B05298304B2D}"/>
              </a:ext>
            </a:extLst>
          </p:cNvPr>
          <p:cNvSpPr/>
          <p:nvPr/>
        </p:nvSpPr>
        <p:spPr>
          <a:xfrm>
            <a:off x="10577223" y="6151166"/>
            <a:ext cx="1296000" cy="300455"/>
          </a:xfrm>
          <a:prstGeom prst="rect">
            <a:avLst/>
          </a:prstGeom>
          <a:solidFill>
            <a:schemeClr val="accent1">
              <a:lumMod val="20000"/>
              <a:lumOff val="80000"/>
            </a:schemeClr>
          </a:solidFill>
          <a:ln w="12700" cap="flat" cmpd="sng" algn="ctr">
            <a:noFill/>
            <a:prstDash val="solid"/>
            <a:miter lim="800000"/>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0" i="0" u="none" strike="noStrike" kern="0" cap="none" spc="0" normalizeH="0" baseline="0" noProof="0" dirty="0">
                <a:ln>
                  <a:noFill/>
                </a:ln>
                <a:solidFill>
                  <a:srgbClr val="E7E6E6">
                    <a:lumMod val="25000"/>
                  </a:srgbClr>
                </a:solidFill>
                <a:effectLst/>
                <a:uLnTx/>
                <a:uFillTx/>
                <a:latin typeface="+mj-lt"/>
                <a:ea typeface="+mn-ea"/>
                <a:cs typeface="+mn-cs"/>
              </a:rPr>
              <a:t>Gains exonérés (hors PS</a:t>
            </a:r>
            <a:r>
              <a:rPr kumimoji="0" lang="fr-FR" sz="800" b="0" i="0" u="none" strike="noStrike" kern="0" cap="none" spc="0" normalizeH="0" baseline="30000" noProof="0" dirty="0">
                <a:ln>
                  <a:noFill/>
                </a:ln>
                <a:solidFill>
                  <a:srgbClr val="E7E6E6">
                    <a:lumMod val="25000"/>
                  </a:srgbClr>
                </a:solidFill>
                <a:effectLst/>
                <a:uLnTx/>
                <a:uFillTx/>
                <a:latin typeface="+mj-lt"/>
                <a:ea typeface="+mn-ea"/>
                <a:cs typeface="+mn-cs"/>
              </a:rPr>
              <a:t>(1)</a:t>
            </a:r>
            <a:r>
              <a:rPr kumimoji="0" lang="fr-FR" sz="800" b="0" i="0" u="none" strike="noStrike" kern="0" cap="none" spc="0" normalizeH="0" baseline="0" noProof="0" dirty="0">
                <a:ln>
                  <a:noFill/>
                </a:ln>
                <a:solidFill>
                  <a:srgbClr val="E7E6E6">
                    <a:lumMod val="25000"/>
                  </a:srgbClr>
                </a:solidFill>
                <a:effectLst/>
                <a:uLnTx/>
                <a:uFillTx/>
                <a:latin typeface="+mj-lt"/>
                <a:ea typeface="+mn-ea"/>
                <a:cs typeface="+mn-cs"/>
              </a:rPr>
              <a:t>) dès la 5ème année</a:t>
            </a:r>
          </a:p>
        </p:txBody>
      </p:sp>
      <p:sp>
        <p:nvSpPr>
          <p:cNvPr id="78" name="Rectangle 77">
            <a:extLst>
              <a:ext uri="{FF2B5EF4-FFF2-40B4-BE49-F238E27FC236}">
                <a16:creationId xmlns:a16="http://schemas.microsoft.com/office/drawing/2014/main" id="{C6E511D4-4C03-41F8-8BB5-9BD04B18F0E5}"/>
              </a:ext>
            </a:extLst>
          </p:cNvPr>
          <p:cNvSpPr/>
          <p:nvPr/>
        </p:nvSpPr>
        <p:spPr>
          <a:xfrm>
            <a:off x="7944234" y="1779608"/>
            <a:ext cx="1384956" cy="324000"/>
          </a:xfrm>
          <a:prstGeom prst="rect">
            <a:avLst/>
          </a:prstGeom>
          <a:solidFill>
            <a:schemeClr val="tx2">
              <a:lumMod val="40000"/>
              <a:lumOff val="60000"/>
            </a:schemeClr>
          </a:solidFill>
          <a:ln w="12700" cap="flat" cmpd="sng" algn="ctr">
            <a:noFill/>
            <a:prstDash val="solid"/>
            <a:miter lim="800000"/>
          </a:ln>
          <a:effectLst/>
        </p:spPr>
        <p:txBody>
          <a:bodyPr lIns="36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dirty="0">
                <a:ln>
                  <a:noFill/>
                </a:ln>
                <a:solidFill>
                  <a:schemeClr val="tx1">
                    <a:lumMod val="75000"/>
                    <a:lumOff val="25000"/>
                  </a:schemeClr>
                </a:solidFill>
                <a:effectLst/>
                <a:uLnTx/>
                <a:uFillTx/>
                <a:latin typeface="+mj-lt"/>
                <a:ea typeface="+mn-ea"/>
                <a:cs typeface="+mn-cs"/>
              </a:rPr>
              <a:t>Rémunération</a:t>
            </a:r>
          </a:p>
        </p:txBody>
      </p:sp>
      <p:sp>
        <p:nvSpPr>
          <p:cNvPr id="79" name="Rectangle 78">
            <a:extLst>
              <a:ext uri="{FF2B5EF4-FFF2-40B4-BE49-F238E27FC236}">
                <a16:creationId xmlns:a16="http://schemas.microsoft.com/office/drawing/2014/main" id="{2BC29240-3E39-4320-8ACD-ED0E0A22176A}"/>
              </a:ext>
            </a:extLst>
          </p:cNvPr>
          <p:cNvSpPr/>
          <p:nvPr/>
        </p:nvSpPr>
        <p:spPr>
          <a:xfrm>
            <a:off x="9390778" y="2374873"/>
            <a:ext cx="1130601" cy="401867"/>
          </a:xfrm>
          <a:prstGeom prst="rect">
            <a:avLst/>
          </a:prstGeom>
          <a:solidFill>
            <a:schemeClr val="bg1">
              <a:lumMod val="95000"/>
            </a:scheme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1" i="0" u="none" strike="noStrike" kern="0" cap="none" spc="0" normalizeH="0" baseline="0" noProof="0">
                <a:ln>
                  <a:noFill/>
                </a:ln>
                <a:solidFill>
                  <a:srgbClr val="E7E6E6">
                    <a:lumMod val="25000"/>
                  </a:srgbClr>
                </a:solidFill>
                <a:effectLst/>
                <a:uLnTx/>
                <a:uFillTx/>
                <a:latin typeface="+mj-lt"/>
                <a:ea typeface="+mn-ea"/>
                <a:cs typeface="+mn-cs"/>
              </a:rPr>
              <a:t>Livret A</a:t>
            </a:r>
            <a:r>
              <a:rPr kumimoji="0" lang="fr-FR" sz="800" b="0" i="0" u="none" strike="noStrike" kern="0" cap="none" spc="0" normalizeH="0" baseline="0" noProof="0">
                <a:ln>
                  <a:noFill/>
                </a:ln>
                <a:solidFill>
                  <a:srgbClr val="E7E6E6">
                    <a:lumMod val="25000"/>
                  </a:srgbClr>
                </a:solidFill>
                <a:effectLst/>
                <a:uLnTx/>
                <a:uFillTx/>
                <a:latin typeface="+mj-lt"/>
                <a:ea typeface="+mn-ea"/>
                <a:cs typeface="+mn-cs"/>
              </a:rPr>
              <a:t>: 22 950 €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1" i="0" u="none" strike="noStrike" kern="0" cap="none" spc="0" normalizeH="0" baseline="0" noProof="0">
                <a:ln>
                  <a:noFill/>
                </a:ln>
                <a:solidFill>
                  <a:srgbClr val="E7E6E6">
                    <a:lumMod val="25000"/>
                  </a:srgbClr>
                </a:solidFill>
                <a:effectLst/>
                <a:uLnTx/>
                <a:uFillTx/>
                <a:latin typeface="+mj-lt"/>
                <a:ea typeface="+mn-ea"/>
                <a:cs typeface="+mn-cs"/>
              </a:rPr>
              <a:t>LDDS</a:t>
            </a:r>
            <a:r>
              <a:rPr kumimoji="0" lang="fr-FR" sz="800" b="0" i="0" u="none" strike="noStrike" kern="0" cap="none" spc="0" normalizeH="0" baseline="0" noProof="0">
                <a:ln>
                  <a:noFill/>
                </a:ln>
                <a:solidFill>
                  <a:srgbClr val="E7E6E6">
                    <a:lumMod val="25000"/>
                  </a:srgbClr>
                </a:solidFill>
                <a:effectLst/>
                <a:uLnTx/>
                <a:uFillTx/>
                <a:latin typeface="+mj-lt"/>
                <a:ea typeface="+mn-ea"/>
                <a:cs typeface="+mn-cs"/>
              </a:rPr>
              <a:t>: 12 000 € </a:t>
            </a:r>
          </a:p>
        </p:txBody>
      </p:sp>
      <p:sp>
        <p:nvSpPr>
          <p:cNvPr id="80" name="Rectangle 79">
            <a:extLst>
              <a:ext uri="{FF2B5EF4-FFF2-40B4-BE49-F238E27FC236}">
                <a16:creationId xmlns:a16="http://schemas.microsoft.com/office/drawing/2014/main" id="{8BB8C269-965C-4B50-A46C-D07E69A9063F}"/>
              </a:ext>
            </a:extLst>
          </p:cNvPr>
          <p:cNvSpPr/>
          <p:nvPr/>
        </p:nvSpPr>
        <p:spPr>
          <a:xfrm>
            <a:off x="9390778" y="2833270"/>
            <a:ext cx="1130601" cy="251044"/>
          </a:xfrm>
          <a:prstGeom prst="rect">
            <a:avLst/>
          </a:prstGeom>
          <a:solidFill>
            <a:schemeClr val="bg1">
              <a:lumMod val="95000"/>
            </a:scheme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0" i="0" u="none" strike="noStrike" kern="0" cap="none" spc="0" normalizeH="0" baseline="0" noProof="0" dirty="0">
                <a:ln>
                  <a:noFill/>
                </a:ln>
                <a:solidFill>
                  <a:srgbClr val="E7E6E6">
                    <a:lumMod val="25000"/>
                  </a:srgbClr>
                </a:solidFill>
                <a:effectLst/>
                <a:uLnTx/>
                <a:uFillTx/>
                <a:latin typeface="+mj-lt"/>
                <a:ea typeface="+mn-ea"/>
                <a:cs typeface="+mn-cs"/>
              </a:rPr>
              <a:t>7 700 €</a:t>
            </a:r>
          </a:p>
        </p:txBody>
      </p:sp>
      <p:sp>
        <p:nvSpPr>
          <p:cNvPr id="81" name="Rectangle 80">
            <a:extLst>
              <a:ext uri="{FF2B5EF4-FFF2-40B4-BE49-F238E27FC236}">
                <a16:creationId xmlns:a16="http://schemas.microsoft.com/office/drawing/2014/main" id="{4D37D68B-D6DA-473B-90E4-21C1C0A58C4A}"/>
              </a:ext>
            </a:extLst>
          </p:cNvPr>
          <p:cNvSpPr/>
          <p:nvPr/>
        </p:nvSpPr>
        <p:spPr>
          <a:xfrm>
            <a:off x="9390778" y="3128639"/>
            <a:ext cx="1130601" cy="201305"/>
          </a:xfrm>
          <a:prstGeom prst="rect">
            <a:avLst/>
          </a:prstGeom>
          <a:solidFill>
            <a:schemeClr val="bg1">
              <a:lumMod val="95000"/>
            </a:scheme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0" i="0" u="none" strike="noStrike" kern="0" cap="none" spc="0" normalizeH="0" baseline="0" noProof="0" dirty="0">
                <a:ln>
                  <a:noFill/>
                </a:ln>
                <a:solidFill>
                  <a:srgbClr val="E7E6E6">
                    <a:lumMod val="25000"/>
                  </a:srgbClr>
                </a:solidFill>
                <a:effectLst/>
                <a:uLnTx/>
                <a:uFillTx/>
                <a:latin typeface="+mj-lt"/>
                <a:ea typeface="+mn-ea"/>
                <a:cs typeface="+mn-cs"/>
              </a:rPr>
              <a:t>1 600 €</a:t>
            </a:r>
          </a:p>
        </p:txBody>
      </p:sp>
      <p:sp>
        <p:nvSpPr>
          <p:cNvPr id="82" name="Rectangle 81">
            <a:extLst>
              <a:ext uri="{FF2B5EF4-FFF2-40B4-BE49-F238E27FC236}">
                <a16:creationId xmlns:a16="http://schemas.microsoft.com/office/drawing/2014/main" id="{2199B238-DAB1-4447-A630-852626C73FAD}"/>
              </a:ext>
            </a:extLst>
          </p:cNvPr>
          <p:cNvSpPr/>
          <p:nvPr/>
        </p:nvSpPr>
        <p:spPr>
          <a:xfrm>
            <a:off x="9390778" y="4181301"/>
            <a:ext cx="1130601" cy="321642"/>
          </a:xfrm>
          <a:prstGeom prst="rect">
            <a:avLst/>
          </a:prstGeom>
          <a:solidFill>
            <a:schemeClr val="accent6">
              <a:lumMod val="40000"/>
              <a:lumOff val="60000"/>
            </a:scheme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0" i="0" u="none" strike="noStrike" kern="0" cap="none" spc="0" normalizeH="0" baseline="0" noProof="0">
                <a:ln>
                  <a:noFill/>
                </a:ln>
                <a:solidFill>
                  <a:srgbClr val="3E454A"/>
                </a:solidFill>
                <a:effectLst/>
                <a:uLnTx/>
                <a:uFillTx/>
                <a:latin typeface="+mj-lt"/>
                <a:ea typeface="+mn-ea"/>
                <a:cs typeface="+mn-cs"/>
              </a:rPr>
              <a:t>61 200 €</a:t>
            </a:r>
          </a:p>
        </p:txBody>
      </p:sp>
      <p:sp>
        <p:nvSpPr>
          <p:cNvPr id="83" name="Rectangle 82">
            <a:extLst>
              <a:ext uri="{FF2B5EF4-FFF2-40B4-BE49-F238E27FC236}">
                <a16:creationId xmlns:a16="http://schemas.microsoft.com/office/drawing/2014/main" id="{05EC3652-3E69-40CD-996C-A17E224EBDE8}"/>
              </a:ext>
            </a:extLst>
          </p:cNvPr>
          <p:cNvSpPr/>
          <p:nvPr/>
        </p:nvSpPr>
        <p:spPr>
          <a:xfrm>
            <a:off x="9390778" y="4556050"/>
            <a:ext cx="1130601" cy="263162"/>
          </a:xfrm>
          <a:prstGeom prst="rect">
            <a:avLst/>
          </a:prstGeom>
          <a:solidFill>
            <a:schemeClr val="accent6">
              <a:lumMod val="40000"/>
              <a:lumOff val="60000"/>
            </a:scheme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800" kern="0" dirty="0">
                <a:solidFill>
                  <a:srgbClr val="E7E6E6">
                    <a:lumMod val="25000"/>
                  </a:srgbClr>
                </a:solidFill>
                <a:latin typeface="+mj-lt"/>
              </a:rPr>
              <a:t>Illimité</a:t>
            </a:r>
            <a:endParaRPr kumimoji="0" lang="fr-FR" sz="800" b="0" i="0" u="none" strike="noStrike" kern="0" cap="none" spc="0" normalizeH="0" baseline="0" noProof="0" dirty="0">
              <a:ln>
                <a:noFill/>
              </a:ln>
              <a:solidFill>
                <a:srgbClr val="E7E6E6">
                  <a:lumMod val="25000"/>
                </a:srgbClr>
              </a:solidFill>
              <a:effectLst/>
              <a:uLnTx/>
              <a:uFillTx/>
              <a:latin typeface="+mj-lt"/>
              <a:ea typeface="+mn-ea"/>
              <a:cs typeface="+mn-cs"/>
            </a:endParaRPr>
          </a:p>
        </p:txBody>
      </p:sp>
      <p:sp>
        <p:nvSpPr>
          <p:cNvPr id="84" name="Rectangle 83">
            <a:extLst>
              <a:ext uri="{FF2B5EF4-FFF2-40B4-BE49-F238E27FC236}">
                <a16:creationId xmlns:a16="http://schemas.microsoft.com/office/drawing/2014/main" id="{2E4442F1-0E81-49E7-A238-C3B4A4E3FE17}"/>
              </a:ext>
            </a:extLst>
          </p:cNvPr>
          <p:cNvSpPr/>
          <p:nvPr/>
        </p:nvSpPr>
        <p:spPr>
          <a:xfrm>
            <a:off x="9390778" y="4874548"/>
            <a:ext cx="1130601" cy="263162"/>
          </a:xfrm>
          <a:prstGeom prst="rect">
            <a:avLst/>
          </a:prstGeom>
          <a:solidFill>
            <a:schemeClr val="accent6">
              <a:lumMod val="40000"/>
              <a:lumOff val="60000"/>
            </a:schemeClr>
          </a:solidFill>
          <a:ln w="12700" cap="flat" cmpd="sng" algn="ctr">
            <a:noFill/>
            <a:prstDash val="solid"/>
            <a:miter lim="800000"/>
          </a:ln>
          <a:effectLst/>
        </p:spPr>
        <p:txBody>
          <a:bodyPr rtlCol="0" anchor="ctr"/>
          <a:lstStyle/>
          <a:p>
            <a:pPr lvl="0" algn="ctr">
              <a:defRPr/>
            </a:pPr>
            <a:r>
              <a:rPr lang="fr-FR" sz="800" kern="0" dirty="0">
                <a:solidFill>
                  <a:srgbClr val="3B3838"/>
                </a:solidFill>
              </a:rPr>
              <a:t>illimité</a:t>
            </a:r>
            <a:endParaRPr kumimoji="0" lang="fr-FR" sz="800" b="0" i="0" u="none" strike="noStrike" kern="0" cap="none" spc="0" normalizeH="0" baseline="0" noProof="0" dirty="0">
              <a:ln>
                <a:noFill/>
              </a:ln>
              <a:solidFill>
                <a:srgbClr val="3E454A"/>
              </a:solidFill>
              <a:effectLst/>
              <a:uLnTx/>
              <a:uFillTx/>
              <a:latin typeface="+mj-lt"/>
              <a:ea typeface="+mn-ea"/>
              <a:cs typeface="+mn-cs"/>
            </a:endParaRPr>
          </a:p>
        </p:txBody>
      </p:sp>
      <p:sp>
        <p:nvSpPr>
          <p:cNvPr id="85" name="Rectangle 84">
            <a:extLst>
              <a:ext uri="{FF2B5EF4-FFF2-40B4-BE49-F238E27FC236}">
                <a16:creationId xmlns:a16="http://schemas.microsoft.com/office/drawing/2014/main" id="{70C4A250-9F82-4789-9CA0-55E2999D8108}"/>
              </a:ext>
            </a:extLst>
          </p:cNvPr>
          <p:cNvSpPr/>
          <p:nvPr/>
        </p:nvSpPr>
        <p:spPr>
          <a:xfrm>
            <a:off x="10577223" y="5814054"/>
            <a:ext cx="1296000" cy="300455"/>
          </a:xfrm>
          <a:prstGeom prst="rect">
            <a:avLst/>
          </a:prstGeom>
          <a:solidFill>
            <a:schemeClr val="accent1">
              <a:lumMod val="20000"/>
              <a:lumOff val="80000"/>
            </a:schemeClr>
          </a:solidFill>
          <a:ln w="12700" cap="flat" cmpd="sng" algn="ctr">
            <a:noFill/>
            <a:prstDash val="solid"/>
            <a:miter lim="800000"/>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0" i="0" u="none" strike="noStrike" kern="0" cap="none" spc="0" normalizeH="0" baseline="0" noProof="0">
                <a:ln>
                  <a:noFill/>
                </a:ln>
                <a:solidFill>
                  <a:srgbClr val="E7E6E6">
                    <a:lumMod val="25000"/>
                  </a:srgbClr>
                </a:solidFill>
                <a:effectLst/>
                <a:uLnTx/>
                <a:uFillTx/>
                <a:latin typeface="+mj-lt"/>
                <a:ea typeface="+mn-ea"/>
                <a:cs typeface="+mn-cs"/>
              </a:rPr>
              <a:t>Fiscalité allégée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0" i="0" u="none" strike="noStrike" kern="0" cap="none" spc="0" normalizeH="0" baseline="0" noProof="0">
                <a:ln>
                  <a:noFill/>
                </a:ln>
                <a:solidFill>
                  <a:srgbClr val="E7E6E6">
                    <a:lumMod val="25000"/>
                  </a:srgbClr>
                </a:solidFill>
                <a:effectLst/>
                <a:uLnTx/>
                <a:uFillTx/>
                <a:latin typeface="+mj-lt"/>
                <a:ea typeface="+mn-ea"/>
                <a:cs typeface="+mn-cs"/>
              </a:rPr>
              <a:t>à l'entrée ou la sortie</a:t>
            </a:r>
          </a:p>
        </p:txBody>
      </p:sp>
      <p:sp>
        <p:nvSpPr>
          <p:cNvPr id="86" name="Rectangle 85">
            <a:extLst>
              <a:ext uri="{FF2B5EF4-FFF2-40B4-BE49-F238E27FC236}">
                <a16:creationId xmlns:a16="http://schemas.microsoft.com/office/drawing/2014/main" id="{416E0691-2530-4423-80BF-40C90A52D997}"/>
              </a:ext>
            </a:extLst>
          </p:cNvPr>
          <p:cNvSpPr/>
          <p:nvPr/>
        </p:nvSpPr>
        <p:spPr>
          <a:xfrm>
            <a:off x="1352095" y="3644681"/>
            <a:ext cx="1080000" cy="254511"/>
          </a:xfrm>
          <a:prstGeom prst="rect">
            <a:avLst/>
          </a:prstGeom>
          <a:solidFill>
            <a:schemeClr val="bg1">
              <a:lumMod val="95000"/>
            </a:schemeClr>
          </a:solidFill>
          <a:ln w="12700" cap="flat" cmpd="sng" algn="ctr">
            <a:noFill/>
            <a:prstDash val="solid"/>
            <a:miter lim="800000"/>
          </a:ln>
          <a:effectLst/>
        </p:spPr>
        <p:txBody>
          <a:bodyPr lIns="36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dirty="0">
                <a:ln>
                  <a:noFill/>
                </a:ln>
                <a:solidFill>
                  <a:srgbClr val="E7E6E6">
                    <a:lumMod val="25000"/>
                  </a:srgbClr>
                </a:solidFill>
                <a:effectLst/>
                <a:uLnTx/>
                <a:uFillTx/>
                <a:latin typeface="+mj-lt"/>
                <a:ea typeface="+mn-ea"/>
                <a:cs typeface="+mn-cs"/>
              </a:rPr>
              <a:t>CSL vert</a:t>
            </a:r>
          </a:p>
        </p:txBody>
      </p:sp>
      <p:sp>
        <p:nvSpPr>
          <p:cNvPr id="87" name="Rectangle 86">
            <a:extLst>
              <a:ext uri="{FF2B5EF4-FFF2-40B4-BE49-F238E27FC236}">
                <a16:creationId xmlns:a16="http://schemas.microsoft.com/office/drawing/2014/main" id="{0616A563-8109-4FB8-81AD-C4F0F729A4CA}"/>
              </a:ext>
            </a:extLst>
          </p:cNvPr>
          <p:cNvSpPr/>
          <p:nvPr/>
        </p:nvSpPr>
        <p:spPr>
          <a:xfrm>
            <a:off x="2510798" y="3644681"/>
            <a:ext cx="5371561" cy="254511"/>
          </a:xfrm>
          <a:prstGeom prst="rect">
            <a:avLst/>
          </a:prstGeom>
          <a:solidFill>
            <a:schemeClr val="bg1">
              <a:lumMod val="95000"/>
            </a:schemeClr>
          </a:solidFill>
          <a:ln w="12700" cap="flat" cmpd="sng" algn="ctr">
            <a:noFill/>
            <a:prstDash val="solid"/>
            <a:miter lim="800000"/>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800" b="0" i="0" u="none" strike="noStrike" kern="0" cap="none" spc="0" normalizeH="0" baseline="0" noProof="0">
                <a:ln>
                  <a:noFill/>
                </a:ln>
                <a:solidFill>
                  <a:srgbClr val="E7E6E6">
                    <a:lumMod val="25000"/>
                  </a:srgbClr>
                </a:solidFill>
                <a:effectLst/>
                <a:uLnTx/>
                <a:uFillTx/>
                <a:latin typeface="+mj-lt"/>
                <a:ea typeface="+mn-ea"/>
                <a:cs typeface="+mn-cs"/>
              </a:rPr>
              <a:t>Livret dont l’encours est orienté vers des financements de projets respectueux de l’environnement</a:t>
            </a:r>
          </a:p>
        </p:txBody>
      </p:sp>
      <p:sp>
        <p:nvSpPr>
          <p:cNvPr id="88" name="Rectangle 87">
            <a:extLst>
              <a:ext uri="{FF2B5EF4-FFF2-40B4-BE49-F238E27FC236}">
                <a16:creationId xmlns:a16="http://schemas.microsoft.com/office/drawing/2014/main" id="{21286501-8339-4ABD-BE62-B85B8E19F2DA}"/>
              </a:ext>
            </a:extLst>
          </p:cNvPr>
          <p:cNvSpPr/>
          <p:nvPr/>
        </p:nvSpPr>
        <p:spPr>
          <a:xfrm>
            <a:off x="10577223" y="3644681"/>
            <a:ext cx="1296000" cy="251057"/>
          </a:xfrm>
          <a:prstGeom prst="rect">
            <a:avLst/>
          </a:prstGeom>
          <a:solidFill>
            <a:schemeClr val="bg1">
              <a:lumMod val="95000"/>
            </a:schemeClr>
          </a:solidFill>
          <a:ln w="12700" cap="flat" cmpd="sng" algn="ctr">
            <a:noFill/>
            <a:prstDash val="solid"/>
            <a:miter lim="800000"/>
          </a:ln>
          <a:effectLst/>
        </p:spPr>
        <p:txBody>
          <a:bodyPr rtlCol="0" anchor="ctr"/>
          <a:lstStyle/>
          <a:p>
            <a:pPr lvl="0" algn="ctr">
              <a:defRPr/>
            </a:pPr>
            <a:r>
              <a:rPr lang="fr-FR" sz="800" kern="0" dirty="0">
                <a:solidFill>
                  <a:srgbClr val="E7E6E6">
                    <a:lumMod val="25000"/>
                  </a:srgbClr>
                </a:solidFill>
              </a:rPr>
              <a:t>PFU 30% ou sur option barème de l’impôt </a:t>
            </a:r>
          </a:p>
        </p:txBody>
      </p:sp>
      <p:sp>
        <p:nvSpPr>
          <p:cNvPr id="89" name="Rectangle 88">
            <a:extLst>
              <a:ext uri="{FF2B5EF4-FFF2-40B4-BE49-F238E27FC236}">
                <a16:creationId xmlns:a16="http://schemas.microsoft.com/office/drawing/2014/main" id="{CF6A3172-F19E-46A7-A2D3-439A4C6539F1}"/>
              </a:ext>
            </a:extLst>
          </p:cNvPr>
          <p:cNvSpPr/>
          <p:nvPr/>
        </p:nvSpPr>
        <p:spPr>
          <a:xfrm>
            <a:off x="7944234" y="3644681"/>
            <a:ext cx="1384956" cy="254511"/>
          </a:xfrm>
          <a:prstGeom prst="rect">
            <a:avLst/>
          </a:prstGeom>
          <a:solidFill>
            <a:schemeClr val="bg1">
              <a:lumMod val="95000"/>
            </a:scheme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1" i="0" u="none" strike="noStrike" kern="0" cap="none" spc="0" normalizeH="0" baseline="0" noProof="0" dirty="0">
                <a:ln>
                  <a:noFill/>
                </a:ln>
                <a:solidFill>
                  <a:srgbClr val="E7E6E6">
                    <a:lumMod val="25000"/>
                  </a:srgbClr>
                </a:solidFill>
                <a:effectLst/>
                <a:uLnTx/>
                <a:uFillTx/>
                <a:latin typeface="+mj-lt"/>
                <a:ea typeface="+mn-ea"/>
                <a:cs typeface="+mn-cs"/>
              </a:rPr>
              <a:t>0,80%*</a:t>
            </a:r>
          </a:p>
        </p:txBody>
      </p:sp>
      <p:sp>
        <p:nvSpPr>
          <p:cNvPr id="90" name="Rectangle 89">
            <a:extLst>
              <a:ext uri="{FF2B5EF4-FFF2-40B4-BE49-F238E27FC236}">
                <a16:creationId xmlns:a16="http://schemas.microsoft.com/office/drawing/2014/main" id="{68194AE2-AF19-405F-A844-8001DF20736E}"/>
              </a:ext>
            </a:extLst>
          </p:cNvPr>
          <p:cNvSpPr/>
          <p:nvPr/>
        </p:nvSpPr>
        <p:spPr>
          <a:xfrm>
            <a:off x="9390778" y="3644682"/>
            <a:ext cx="1130601" cy="251044"/>
          </a:xfrm>
          <a:prstGeom prst="rect">
            <a:avLst/>
          </a:prstGeom>
          <a:solidFill>
            <a:schemeClr val="bg1">
              <a:lumMod val="95000"/>
            </a:schemeClr>
          </a:solidFill>
          <a:ln w="12700" cap="flat" cmpd="sng" algn="ctr">
            <a:noFill/>
            <a:prstDash val="solid"/>
            <a:miter lim="800000"/>
          </a:ln>
          <a:effectLst/>
        </p:spPr>
        <p:txBody>
          <a:bodyPr rtlCol="0" anchor="ctr"/>
          <a:lstStyle/>
          <a:p>
            <a:pPr lvl="0" algn="ctr">
              <a:defRPr/>
            </a:pPr>
            <a:r>
              <a:rPr lang="fr-FR" sz="800" kern="0" dirty="0">
                <a:solidFill>
                  <a:srgbClr val="3B3838"/>
                </a:solidFill>
              </a:rPr>
              <a:t>illimité</a:t>
            </a:r>
            <a:endParaRPr kumimoji="0" lang="fr-FR" sz="800" b="0" i="0" u="none" strike="noStrike" kern="0" cap="none" spc="0" normalizeH="0" baseline="0" noProof="0" dirty="0">
              <a:ln>
                <a:noFill/>
              </a:ln>
              <a:solidFill>
                <a:srgbClr val="3B3838"/>
              </a:solidFill>
              <a:effectLst/>
              <a:uLnTx/>
              <a:uFillTx/>
              <a:latin typeface="+mj-lt"/>
              <a:ea typeface="+mn-ea"/>
              <a:cs typeface="+mn-cs"/>
            </a:endParaRPr>
          </a:p>
        </p:txBody>
      </p:sp>
      <p:sp>
        <p:nvSpPr>
          <p:cNvPr id="91" name="Rectangle 90">
            <a:extLst>
              <a:ext uri="{FF2B5EF4-FFF2-40B4-BE49-F238E27FC236}">
                <a16:creationId xmlns:a16="http://schemas.microsoft.com/office/drawing/2014/main" id="{D6A5E54E-4009-4F2A-A5AD-592E2B24F88F}"/>
              </a:ext>
            </a:extLst>
          </p:cNvPr>
          <p:cNvSpPr/>
          <p:nvPr/>
        </p:nvSpPr>
        <p:spPr>
          <a:xfrm>
            <a:off x="9390778" y="5456842"/>
            <a:ext cx="1130601" cy="319561"/>
          </a:xfrm>
          <a:prstGeom prst="rect">
            <a:avLst/>
          </a:prstGeom>
          <a:solidFill>
            <a:schemeClr val="accent1">
              <a:lumMod val="20000"/>
              <a:lumOff val="80000"/>
            </a:schemeClr>
          </a:solidFill>
          <a:ln w="12700" cap="flat" cmpd="sng" algn="ctr">
            <a:noFill/>
            <a:prstDash val="solid"/>
            <a:miter lim="800000"/>
          </a:ln>
          <a:effectLst/>
        </p:spPr>
        <p:txBody>
          <a:bodyPr lIns="36000" rIns="36000" rtlCol="0" anchor="ctr"/>
          <a:lstStyle/>
          <a:p>
            <a:pPr lvl="0" algn="ctr">
              <a:defRPr/>
            </a:pPr>
            <a:r>
              <a:rPr lang="fr-FR" sz="800" kern="0" dirty="0">
                <a:solidFill>
                  <a:srgbClr val="E7E6E6">
                    <a:lumMod val="25000"/>
                  </a:srgbClr>
                </a:solidFill>
              </a:rPr>
              <a:t>Illimité</a:t>
            </a:r>
            <a:endParaRPr kumimoji="0" lang="fr-FR" sz="800" b="0" i="0" u="none" strike="noStrike" kern="0" cap="none" spc="0" normalizeH="0" baseline="0" noProof="0" dirty="0">
              <a:ln>
                <a:noFill/>
              </a:ln>
              <a:solidFill>
                <a:srgbClr val="3E454A"/>
              </a:solidFill>
              <a:effectLst/>
              <a:uLnTx/>
              <a:uFillTx/>
              <a:latin typeface="+mj-lt"/>
              <a:ea typeface="+mn-ea"/>
              <a:cs typeface="+mn-cs"/>
            </a:endParaRPr>
          </a:p>
        </p:txBody>
      </p:sp>
      <p:sp>
        <p:nvSpPr>
          <p:cNvPr id="92" name="Rectangle 91">
            <a:extLst>
              <a:ext uri="{FF2B5EF4-FFF2-40B4-BE49-F238E27FC236}">
                <a16:creationId xmlns:a16="http://schemas.microsoft.com/office/drawing/2014/main" id="{37644194-F2F6-4AAA-9411-EFA5C09EF9B8}"/>
              </a:ext>
            </a:extLst>
          </p:cNvPr>
          <p:cNvSpPr/>
          <p:nvPr/>
        </p:nvSpPr>
        <p:spPr>
          <a:xfrm>
            <a:off x="9390778" y="5814054"/>
            <a:ext cx="1130601" cy="300439"/>
          </a:xfrm>
          <a:prstGeom prst="rect">
            <a:avLst/>
          </a:prstGeom>
          <a:solidFill>
            <a:schemeClr val="accent1">
              <a:lumMod val="20000"/>
              <a:lumOff val="80000"/>
            </a:schemeClr>
          </a:solidFill>
          <a:ln w="12700" cap="flat" cmpd="sng" algn="ctr">
            <a:noFill/>
            <a:prstDash val="solid"/>
            <a:miter lim="800000"/>
          </a:ln>
          <a:effectLst/>
        </p:spPr>
        <p:txBody>
          <a:bodyPr lIns="36000" rIns="36000" rtlCol="0" anchor="ctr"/>
          <a:lstStyle/>
          <a:p>
            <a:pPr lvl="0" algn="ctr">
              <a:defRPr/>
            </a:pPr>
            <a:r>
              <a:rPr lang="fr-FR" sz="800" kern="0" dirty="0">
                <a:solidFill>
                  <a:srgbClr val="E7E6E6">
                    <a:lumMod val="25000"/>
                  </a:srgbClr>
                </a:solidFill>
              </a:rPr>
              <a:t>Illimité</a:t>
            </a:r>
            <a:endParaRPr kumimoji="0" lang="fr-FR" sz="800" b="0" i="0" u="none" strike="noStrike" kern="0" cap="none" spc="0" normalizeH="0" baseline="0" noProof="0" dirty="0">
              <a:ln>
                <a:noFill/>
              </a:ln>
              <a:solidFill>
                <a:srgbClr val="3E454A"/>
              </a:solidFill>
              <a:effectLst/>
              <a:uLnTx/>
              <a:uFillTx/>
              <a:latin typeface="+mj-lt"/>
              <a:ea typeface="+mn-ea"/>
              <a:cs typeface="+mn-cs"/>
            </a:endParaRPr>
          </a:p>
        </p:txBody>
      </p:sp>
      <p:sp>
        <p:nvSpPr>
          <p:cNvPr id="93" name="Rectangle 92">
            <a:extLst>
              <a:ext uri="{FF2B5EF4-FFF2-40B4-BE49-F238E27FC236}">
                <a16:creationId xmlns:a16="http://schemas.microsoft.com/office/drawing/2014/main" id="{6DB52974-C7D7-4AF1-9EC6-7AF25230AC55}"/>
              </a:ext>
            </a:extLst>
          </p:cNvPr>
          <p:cNvSpPr/>
          <p:nvPr/>
        </p:nvSpPr>
        <p:spPr>
          <a:xfrm>
            <a:off x="9390778" y="6146008"/>
            <a:ext cx="1130601" cy="308852"/>
          </a:xfrm>
          <a:prstGeom prst="rect">
            <a:avLst/>
          </a:prstGeom>
          <a:solidFill>
            <a:schemeClr val="accent1">
              <a:lumMod val="20000"/>
              <a:lumOff val="80000"/>
            </a:schemeClr>
          </a:solidFill>
          <a:ln w="12700" cap="flat" cmpd="sng" algn="ctr">
            <a:noFill/>
            <a:prstDash val="solid"/>
            <a:miter lim="800000"/>
          </a:ln>
          <a:effectLst/>
        </p:spPr>
        <p:txBody>
          <a:bodyPr lIns="36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0" i="0" u="none" strike="noStrike" kern="0" cap="none" spc="0" normalizeH="0" baseline="0" noProof="0" dirty="0">
                <a:ln>
                  <a:noFill/>
                </a:ln>
                <a:solidFill>
                  <a:srgbClr val="3E454A"/>
                </a:solidFill>
                <a:effectLst/>
                <a:uLnTx/>
                <a:uFillTx/>
                <a:latin typeface="+mj-lt"/>
                <a:ea typeface="+mn-ea"/>
                <a:cs typeface="+mn-cs"/>
              </a:rPr>
              <a:t>150 000 €</a:t>
            </a:r>
          </a:p>
        </p:txBody>
      </p:sp>
      <p:sp>
        <p:nvSpPr>
          <p:cNvPr id="94" name="Rectangle 93">
            <a:extLst>
              <a:ext uri="{FF2B5EF4-FFF2-40B4-BE49-F238E27FC236}">
                <a16:creationId xmlns:a16="http://schemas.microsoft.com/office/drawing/2014/main" id="{D05B2B48-1E20-407B-879D-1FDA773DB65C}"/>
              </a:ext>
            </a:extLst>
          </p:cNvPr>
          <p:cNvSpPr/>
          <p:nvPr/>
        </p:nvSpPr>
        <p:spPr>
          <a:xfrm>
            <a:off x="0" y="6445250"/>
            <a:ext cx="749300" cy="4127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5" name="Picture 2" descr="Old people making photo selfie illustration. cartoon elderly man and woman smiling">
            <a:extLst>
              <a:ext uri="{FF2B5EF4-FFF2-40B4-BE49-F238E27FC236}">
                <a16:creationId xmlns:a16="http://schemas.microsoft.com/office/drawing/2014/main" id="{FC289D8A-88F1-492D-A36E-405F6FE37769}"/>
              </a:ext>
            </a:extLst>
          </p:cNvPr>
          <p:cNvPicPr>
            <a:picLocks noChangeAspect="1" noChangeArrowheads="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55833" t="6461" r="2867"/>
          <a:stretch/>
        </p:blipFill>
        <p:spPr bwMode="auto">
          <a:xfrm>
            <a:off x="318777" y="5421363"/>
            <a:ext cx="860947" cy="1112037"/>
          </a:xfrm>
          <a:prstGeom prst="rect">
            <a:avLst/>
          </a:prstGeom>
          <a:noFill/>
          <a:extLst>
            <a:ext uri="{909E8E84-426E-40DD-AFC4-6F175D3DCCD1}">
              <a14:hiddenFill xmlns:a14="http://schemas.microsoft.com/office/drawing/2010/main">
                <a:solidFill>
                  <a:srgbClr val="FFFFFF"/>
                </a:solidFill>
              </a14:hiddenFill>
            </a:ext>
          </a:extLst>
        </p:spPr>
      </p:pic>
      <p:sp>
        <p:nvSpPr>
          <p:cNvPr id="96" name="Espace réservé du texte 12">
            <a:extLst>
              <a:ext uri="{FF2B5EF4-FFF2-40B4-BE49-F238E27FC236}">
                <a16:creationId xmlns:a16="http://schemas.microsoft.com/office/drawing/2014/main" id="{DBA26F41-6A0B-4968-AFCB-5CE7E047D1B7}"/>
              </a:ext>
            </a:extLst>
          </p:cNvPr>
          <p:cNvSpPr txBox="1">
            <a:spLocks/>
          </p:cNvSpPr>
          <p:nvPr/>
        </p:nvSpPr>
        <p:spPr>
          <a:xfrm>
            <a:off x="479546" y="669314"/>
            <a:ext cx="216000" cy="216000"/>
          </a:xfrm>
          <a:prstGeom prst="rect">
            <a:avLst/>
          </a:prstGeom>
          <a:solidFill>
            <a:srgbClr val="C00000"/>
          </a:solidFill>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sz="1000" b="1" dirty="0">
                <a:solidFill>
                  <a:schemeClr val="bg1"/>
                </a:solidFill>
              </a:rPr>
              <a:t>3</a:t>
            </a:r>
          </a:p>
        </p:txBody>
      </p:sp>
      <p:sp>
        <p:nvSpPr>
          <p:cNvPr id="102" name="Rectangle 101">
            <a:extLst>
              <a:ext uri="{FF2B5EF4-FFF2-40B4-BE49-F238E27FC236}">
                <a16:creationId xmlns:a16="http://schemas.microsoft.com/office/drawing/2014/main" id="{9AB0F083-C3D5-4641-A12A-4EB44C0D7095}"/>
              </a:ext>
            </a:extLst>
          </p:cNvPr>
          <p:cNvSpPr/>
          <p:nvPr/>
        </p:nvSpPr>
        <p:spPr>
          <a:xfrm>
            <a:off x="1352095" y="3377209"/>
            <a:ext cx="1080000" cy="215770"/>
          </a:xfrm>
          <a:prstGeom prst="rect">
            <a:avLst/>
          </a:prstGeom>
          <a:solidFill>
            <a:schemeClr val="bg1">
              <a:lumMod val="95000"/>
            </a:schemeClr>
          </a:solidFill>
          <a:ln w="12700" cap="flat" cmpd="sng" algn="ctr">
            <a:noFill/>
            <a:prstDash val="solid"/>
            <a:miter lim="800000"/>
          </a:ln>
          <a:effectLst/>
        </p:spPr>
        <p:txBody>
          <a:bodyPr lIns="36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dirty="0">
                <a:ln>
                  <a:noFill/>
                </a:ln>
                <a:solidFill>
                  <a:srgbClr val="E7E6E6">
                    <a:lumMod val="25000"/>
                  </a:srgbClr>
                </a:solidFill>
                <a:effectLst/>
                <a:uLnTx/>
                <a:uFillTx/>
                <a:latin typeface="+mj-lt"/>
                <a:ea typeface="+mn-ea"/>
                <a:cs typeface="+mn-cs"/>
              </a:rPr>
              <a:t>Livret 10 - 12</a:t>
            </a:r>
          </a:p>
        </p:txBody>
      </p:sp>
      <p:sp>
        <p:nvSpPr>
          <p:cNvPr id="104" name="Rectangle 103">
            <a:extLst>
              <a:ext uri="{FF2B5EF4-FFF2-40B4-BE49-F238E27FC236}">
                <a16:creationId xmlns:a16="http://schemas.microsoft.com/office/drawing/2014/main" id="{1DE64121-E645-44AF-B092-923A77AA454D}"/>
              </a:ext>
            </a:extLst>
          </p:cNvPr>
          <p:cNvSpPr/>
          <p:nvPr/>
        </p:nvSpPr>
        <p:spPr>
          <a:xfrm>
            <a:off x="10577223" y="3356762"/>
            <a:ext cx="1296000" cy="251057"/>
          </a:xfrm>
          <a:prstGeom prst="rect">
            <a:avLst/>
          </a:prstGeom>
          <a:solidFill>
            <a:schemeClr val="bg1">
              <a:lumMod val="95000"/>
            </a:schemeClr>
          </a:solidFill>
          <a:ln w="12700" cap="flat" cmpd="sng" algn="ctr">
            <a:noFill/>
            <a:prstDash val="solid"/>
            <a:miter lim="800000"/>
          </a:ln>
          <a:effectLst/>
        </p:spPr>
        <p:txBody>
          <a:bodyPr rtlCol="0" anchor="ctr"/>
          <a:lstStyle/>
          <a:p>
            <a:pPr lvl="0" algn="ctr">
              <a:defRPr/>
            </a:pPr>
            <a:r>
              <a:rPr lang="fr-FR" sz="800" kern="0" dirty="0">
                <a:solidFill>
                  <a:srgbClr val="E7E6E6">
                    <a:lumMod val="25000"/>
                  </a:srgbClr>
                </a:solidFill>
              </a:rPr>
              <a:t>PFU 30% ou sur option barème de l’impôt </a:t>
            </a:r>
          </a:p>
        </p:txBody>
      </p:sp>
      <p:sp>
        <p:nvSpPr>
          <p:cNvPr id="110" name="Rectangle 109">
            <a:extLst>
              <a:ext uri="{FF2B5EF4-FFF2-40B4-BE49-F238E27FC236}">
                <a16:creationId xmlns:a16="http://schemas.microsoft.com/office/drawing/2014/main" id="{6FF44B89-4B1C-435E-BCFB-66FA22C8C0EE}"/>
              </a:ext>
            </a:extLst>
          </p:cNvPr>
          <p:cNvSpPr/>
          <p:nvPr/>
        </p:nvSpPr>
        <p:spPr>
          <a:xfrm>
            <a:off x="9390778" y="3378809"/>
            <a:ext cx="1130601" cy="234357"/>
          </a:xfrm>
          <a:prstGeom prst="rect">
            <a:avLst/>
          </a:prstGeom>
          <a:solidFill>
            <a:schemeClr val="bg1">
              <a:lumMod val="95000"/>
            </a:scheme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0" i="0" u="none" strike="noStrike" kern="0" cap="none" spc="0" normalizeH="0" baseline="0" noProof="0" dirty="0">
                <a:ln>
                  <a:noFill/>
                </a:ln>
                <a:solidFill>
                  <a:srgbClr val="E7E6E6">
                    <a:lumMod val="25000"/>
                  </a:srgbClr>
                </a:solidFill>
                <a:effectLst/>
                <a:uLnTx/>
                <a:uFillTx/>
                <a:latin typeface="+mj-lt"/>
                <a:ea typeface="+mn-ea"/>
                <a:cs typeface="+mn-cs"/>
              </a:rPr>
              <a:t>1 400 €</a:t>
            </a:r>
          </a:p>
        </p:txBody>
      </p:sp>
    </p:spTree>
    <p:extLst>
      <p:ext uri="{BB962C8B-B14F-4D97-AF65-F5344CB8AC3E}">
        <p14:creationId xmlns:p14="http://schemas.microsoft.com/office/powerpoint/2010/main" val="16063344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p:txBody>
          <a:bodyPr>
            <a:normAutofit/>
          </a:bodyPr>
          <a:lstStyle/>
          <a:p>
            <a:r>
              <a:rPr lang="fr-FR" dirty="0"/>
              <a:t>Principales solutions en épargne financière du Q3 2022 pour diversifier la collecte de nos clients </a:t>
            </a:r>
            <a:r>
              <a:rPr lang="fr-FR" dirty="0">
                <a:solidFill>
                  <a:srgbClr val="C00000"/>
                </a:solidFill>
              </a:rPr>
              <a:t>Grand Public</a:t>
            </a:r>
          </a:p>
        </p:txBody>
      </p:sp>
      <p:sp>
        <p:nvSpPr>
          <p:cNvPr id="4" name="Espace réservé du texte 13">
            <a:extLst>
              <a:ext uri="{FF2B5EF4-FFF2-40B4-BE49-F238E27FC236}">
                <a16:creationId xmlns:a16="http://schemas.microsoft.com/office/drawing/2014/main" id="{5AF82E0C-7DB3-45C0-B3E4-9018DA967521}"/>
              </a:ext>
            </a:extLst>
          </p:cNvPr>
          <p:cNvSpPr>
            <a:spLocks noGrp="1"/>
          </p:cNvSpPr>
          <p:nvPr>
            <p:ph type="body" sz="quarter" idx="14"/>
          </p:nvPr>
        </p:nvSpPr>
        <p:spPr>
          <a:xfrm>
            <a:off x="4376057" y="137054"/>
            <a:ext cx="7300006" cy="231246"/>
          </a:xfrm>
        </p:spPr>
        <p:txBody>
          <a:bodyPr/>
          <a:lstStyle/>
          <a:p>
            <a:r>
              <a:rPr lang="fr-FR" dirty="0">
                <a:latin typeface="Arial" panose="020B0604020202020204" pitchFamily="34" charset="0"/>
                <a:cs typeface="Arial" panose="020B0604020202020204" pitchFamily="34" charset="0"/>
              </a:rPr>
              <a:t>Nos solutions d’épargne</a:t>
            </a:r>
          </a:p>
        </p:txBody>
      </p:sp>
      <p:graphicFrame>
        <p:nvGraphicFramePr>
          <p:cNvPr id="97" name="Espace réservé du tableau 11">
            <a:extLst>
              <a:ext uri="{FF2B5EF4-FFF2-40B4-BE49-F238E27FC236}">
                <a16:creationId xmlns:a16="http://schemas.microsoft.com/office/drawing/2014/main" id="{03D75979-DF9D-4DCF-B1E0-F54614769504}"/>
              </a:ext>
            </a:extLst>
          </p:cNvPr>
          <p:cNvGraphicFramePr>
            <a:graphicFrameLocks/>
          </p:cNvGraphicFramePr>
          <p:nvPr>
            <p:extLst>
              <p:ext uri="{D42A27DB-BD31-4B8C-83A1-F6EECF244321}">
                <p14:modId xmlns:p14="http://schemas.microsoft.com/office/powerpoint/2010/main" val="1363899435"/>
              </p:ext>
            </p:extLst>
          </p:nvPr>
        </p:nvGraphicFramePr>
        <p:xfrm>
          <a:off x="1097635" y="1674672"/>
          <a:ext cx="10596840" cy="468000"/>
        </p:xfrm>
        <a:graphic>
          <a:graphicData uri="http://schemas.openxmlformats.org/drawingml/2006/table">
            <a:tbl>
              <a:tblPr firstRow="1" bandRow="1">
                <a:effectLst>
                  <a:outerShdw blurRad="50800" dist="38100" dir="2700000" algn="tl" rotWithShape="0">
                    <a:srgbClr val="A1000B">
                      <a:alpha val="82000"/>
                    </a:srgbClr>
                  </a:outerShdw>
                </a:effectLst>
              </a:tblPr>
              <a:tblGrid>
                <a:gridCol w="1764000">
                  <a:extLst>
                    <a:ext uri="{9D8B030D-6E8A-4147-A177-3AD203B41FA5}">
                      <a16:colId xmlns:a16="http://schemas.microsoft.com/office/drawing/2014/main" val="20000"/>
                    </a:ext>
                  </a:extLst>
                </a:gridCol>
                <a:gridCol w="208280">
                  <a:extLst>
                    <a:ext uri="{9D8B030D-6E8A-4147-A177-3AD203B41FA5}">
                      <a16:colId xmlns:a16="http://schemas.microsoft.com/office/drawing/2014/main" val="817084536"/>
                    </a:ext>
                  </a:extLst>
                </a:gridCol>
                <a:gridCol w="1080000">
                  <a:extLst>
                    <a:ext uri="{9D8B030D-6E8A-4147-A177-3AD203B41FA5}">
                      <a16:colId xmlns:a16="http://schemas.microsoft.com/office/drawing/2014/main" val="2030030140"/>
                    </a:ext>
                  </a:extLst>
                </a:gridCol>
                <a:gridCol w="208280">
                  <a:extLst>
                    <a:ext uri="{9D8B030D-6E8A-4147-A177-3AD203B41FA5}">
                      <a16:colId xmlns:a16="http://schemas.microsoft.com/office/drawing/2014/main" val="2574641976"/>
                    </a:ext>
                  </a:extLst>
                </a:gridCol>
                <a:gridCol w="1296000">
                  <a:extLst>
                    <a:ext uri="{9D8B030D-6E8A-4147-A177-3AD203B41FA5}">
                      <a16:colId xmlns:a16="http://schemas.microsoft.com/office/drawing/2014/main" val="1446165814"/>
                    </a:ext>
                  </a:extLst>
                </a:gridCol>
                <a:gridCol w="208280">
                  <a:extLst>
                    <a:ext uri="{9D8B030D-6E8A-4147-A177-3AD203B41FA5}">
                      <a16:colId xmlns:a16="http://schemas.microsoft.com/office/drawing/2014/main" val="793327383"/>
                    </a:ext>
                  </a:extLst>
                </a:gridCol>
                <a:gridCol w="5832000">
                  <a:extLst>
                    <a:ext uri="{9D8B030D-6E8A-4147-A177-3AD203B41FA5}">
                      <a16:colId xmlns:a16="http://schemas.microsoft.com/office/drawing/2014/main" val="144981904"/>
                    </a:ext>
                  </a:extLst>
                </a:gridCol>
              </a:tblGrid>
              <a:tr h="468000">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algn="ctr"/>
                      <a:r>
                        <a:rPr lang="fr-FR" sz="1100" b="1" dirty="0">
                          <a:solidFill>
                            <a:schemeClr val="tx2">
                              <a:lumMod val="75000"/>
                            </a:schemeClr>
                          </a:solidFill>
                          <a:latin typeface="+mj-lt"/>
                          <a:cs typeface="Calibri" panose="020F0502020204030204" pitchFamily="34" charset="0"/>
                        </a:rPr>
                        <a:t>OFFRE</a:t>
                      </a:r>
                    </a:p>
                  </a:txBody>
                  <a:tcPr marL="0" marR="0" anchor="ctr">
                    <a:lnL w="12700" cmpd="sng">
                      <a:noFill/>
                    </a:lnL>
                    <a:lnR w="12700" cmpd="sng">
                      <a:noFill/>
                    </a:lnR>
                    <a:lnT w="38100" cmpd="sng">
                      <a:noFill/>
                    </a:lnT>
                    <a:lnB w="19050"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100" b="1">
                        <a:solidFill>
                          <a:schemeClr val="tx2">
                            <a:lumMod val="75000"/>
                          </a:schemeClr>
                        </a:solidFill>
                        <a:latin typeface="+mj-lt"/>
                        <a:cs typeface="Calibri" panose="020F0502020204030204" pitchFamily="34" charset="0"/>
                      </a:endParaRPr>
                    </a:p>
                  </a:txBody>
                  <a:tcPr marL="0" marR="0" anchor="ctr">
                    <a:lnL w="12700" cmpd="sng">
                      <a:noFill/>
                    </a:lnL>
                    <a:lnR w="12700" cmpd="sng">
                      <a:noFill/>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algn="ctr"/>
                      <a:r>
                        <a:rPr lang="fr-FR" sz="1100" b="1" dirty="0">
                          <a:solidFill>
                            <a:schemeClr val="tx2">
                              <a:lumMod val="75000"/>
                            </a:schemeClr>
                          </a:solidFill>
                          <a:latin typeface="+mj-lt"/>
                          <a:cs typeface="Calibri" panose="020F0502020204030204" pitchFamily="34" charset="0"/>
                        </a:rPr>
                        <a:t>EMETTEUR</a:t>
                      </a:r>
                    </a:p>
                  </a:txBody>
                  <a:tcPr marL="0" marR="0" anchor="ctr">
                    <a:lnL w="12700" cmpd="sng">
                      <a:noFill/>
                    </a:lnL>
                    <a:lnR w="12700" cmpd="sng">
                      <a:noFill/>
                    </a:lnR>
                    <a:lnT w="38100" cmpd="sng">
                      <a:noFill/>
                    </a:lnT>
                    <a:lnB w="19050"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100" b="1">
                        <a:solidFill>
                          <a:schemeClr val="tx2">
                            <a:lumMod val="75000"/>
                          </a:schemeClr>
                        </a:solidFill>
                        <a:latin typeface="+mj-lt"/>
                        <a:cs typeface="Calibri" panose="020F0502020204030204" pitchFamily="34" charset="0"/>
                      </a:endParaRPr>
                    </a:p>
                  </a:txBody>
                  <a:tcPr marL="0" marR="0" anchor="ctr">
                    <a:lnL w="12700" cmpd="sng">
                      <a:noFill/>
                    </a:lnL>
                    <a:lnR w="12700" cmpd="sng">
                      <a:noFill/>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b="1" dirty="0">
                          <a:solidFill>
                            <a:schemeClr val="tx2">
                              <a:lumMod val="75000"/>
                            </a:schemeClr>
                          </a:solidFill>
                          <a:latin typeface="+mj-lt"/>
                          <a:cs typeface="Calibri" panose="020F0502020204030204" pitchFamily="34" charset="0"/>
                        </a:rPr>
                        <a:t>DURÉE DU CONTRAT</a:t>
                      </a:r>
                    </a:p>
                  </a:txBody>
                  <a:tcPr marL="0" marR="0" anchor="ctr">
                    <a:lnL w="12700" cmpd="sng">
                      <a:noFill/>
                    </a:lnL>
                    <a:lnR w="12700" cmpd="sng">
                      <a:noFill/>
                    </a:lnR>
                    <a:lnT w="38100" cmpd="sng">
                      <a:noFill/>
                    </a:lnT>
                    <a:lnB w="19050"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100" b="1" dirty="0">
                        <a:solidFill>
                          <a:schemeClr val="tx2">
                            <a:lumMod val="75000"/>
                          </a:schemeClr>
                        </a:solidFill>
                        <a:latin typeface="+mj-lt"/>
                        <a:cs typeface="Calibri" panose="020F0502020204030204" pitchFamily="34" charset="0"/>
                      </a:endParaRPr>
                    </a:p>
                  </a:txBody>
                  <a:tcPr marL="0" marR="0" anchor="ctr">
                    <a:lnL w="12700" cmpd="sng">
                      <a:noFill/>
                    </a:lnL>
                    <a:lnR w="12700" cmpd="sng">
                      <a:noFill/>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b="1" dirty="0">
                          <a:solidFill>
                            <a:schemeClr val="tx2">
                              <a:lumMod val="75000"/>
                            </a:schemeClr>
                          </a:solidFill>
                          <a:latin typeface="+mj-lt"/>
                          <a:cs typeface="Calibri" panose="020F0502020204030204" pitchFamily="34" charset="0"/>
                        </a:rPr>
                        <a:t>MÉCANISME </a:t>
                      </a:r>
                    </a:p>
                  </a:txBody>
                  <a:tcPr marL="0" marR="0" anchor="ctr">
                    <a:lnL w="12700" cmpd="sng">
                      <a:noFill/>
                    </a:lnL>
                    <a:lnR w="12700" cmpd="sng">
                      <a:noFill/>
                    </a:lnR>
                    <a:lnT w="38100" cmpd="sng">
                      <a:noFill/>
                    </a:lnT>
                    <a:lnB w="19050"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02465341"/>
                  </a:ext>
                </a:extLst>
              </a:tr>
            </a:tbl>
          </a:graphicData>
        </a:graphic>
      </p:graphicFrame>
      <p:sp>
        <p:nvSpPr>
          <p:cNvPr id="98" name="ZoneTexte 97">
            <a:extLst>
              <a:ext uri="{FF2B5EF4-FFF2-40B4-BE49-F238E27FC236}">
                <a16:creationId xmlns:a16="http://schemas.microsoft.com/office/drawing/2014/main" id="{8B19B5C7-B4AF-423E-83C8-F3269E5AD185}"/>
              </a:ext>
            </a:extLst>
          </p:cNvPr>
          <p:cNvSpPr txBox="1"/>
          <p:nvPr/>
        </p:nvSpPr>
        <p:spPr>
          <a:xfrm>
            <a:off x="1117370" y="6059119"/>
            <a:ext cx="3328974" cy="246221"/>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00" b="0" i="1" u="none" strike="noStrike" kern="0" cap="none" spc="0" normalizeH="0" baseline="0" noProof="0" dirty="0">
                <a:ln>
                  <a:noFill/>
                </a:ln>
                <a:solidFill>
                  <a:schemeClr val="tx1">
                    <a:lumMod val="75000"/>
                    <a:lumOff val="25000"/>
                  </a:schemeClr>
                </a:solidFill>
                <a:effectLst/>
                <a:uLnTx/>
                <a:uFillTx/>
                <a:ea typeface="+mn-ea"/>
                <a:cs typeface="Arial"/>
                <a:sym typeface="Arial"/>
              </a:rPr>
              <a:t>Offre en durée et/ou quantité limitée</a:t>
            </a:r>
          </a:p>
        </p:txBody>
      </p:sp>
      <p:graphicFrame>
        <p:nvGraphicFramePr>
          <p:cNvPr id="99" name="Espace réservé du tableau 11">
            <a:extLst>
              <a:ext uri="{FF2B5EF4-FFF2-40B4-BE49-F238E27FC236}">
                <a16:creationId xmlns:a16="http://schemas.microsoft.com/office/drawing/2014/main" id="{5814A082-42C6-45DE-BE96-B845B36668D9}"/>
              </a:ext>
            </a:extLst>
          </p:cNvPr>
          <p:cNvGraphicFramePr>
            <a:graphicFrameLocks/>
          </p:cNvGraphicFramePr>
          <p:nvPr>
            <p:extLst>
              <p:ext uri="{D42A27DB-BD31-4B8C-83A1-F6EECF244321}">
                <p14:modId xmlns:p14="http://schemas.microsoft.com/office/powerpoint/2010/main" val="2655494390"/>
              </p:ext>
            </p:extLst>
          </p:nvPr>
        </p:nvGraphicFramePr>
        <p:xfrm>
          <a:off x="1097635" y="2443647"/>
          <a:ext cx="10596840" cy="952495"/>
        </p:xfrm>
        <a:graphic>
          <a:graphicData uri="http://schemas.openxmlformats.org/drawingml/2006/table">
            <a:tbl>
              <a:tblPr firstRow="1" bandRow="1">
                <a:effectLst>
                  <a:outerShdw blurRad="50800" dist="38100" dir="2700000" algn="tl" rotWithShape="0">
                    <a:prstClr val="black">
                      <a:alpha val="40000"/>
                    </a:prstClr>
                  </a:outerShdw>
                </a:effectLst>
              </a:tblPr>
              <a:tblGrid>
                <a:gridCol w="1764000">
                  <a:extLst>
                    <a:ext uri="{9D8B030D-6E8A-4147-A177-3AD203B41FA5}">
                      <a16:colId xmlns:a16="http://schemas.microsoft.com/office/drawing/2014/main" val="20000"/>
                    </a:ext>
                  </a:extLst>
                </a:gridCol>
                <a:gridCol w="208280">
                  <a:extLst>
                    <a:ext uri="{9D8B030D-6E8A-4147-A177-3AD203B41FA5}">
                      <a16:colId xmlns:a16="http://schemas.microsoft.com/office/drawing/2014/main" val="14042915"/>
                    </a:ext>
                  </a:extLst>
                </a:gridCol>
                <a:gridCol w="1080000">
                  <a:extLst>
                    <a:ext uri="{9D8B030D-6E8A-4147-A177-3AD203B41FA5}">
                      <a16:colId xmlns:a16="http://schemas.microsoft.com/office/drawing/2014/main" val="2030030140"/>
                    </a:ext>
                  </a:extLst>
                </a:gridCol>
                <a:gridCol w="208280">
                  <a:extLst>
                    <a:ext uri="{9D8B030D-6E8A-4147-A177-3AD203B41FA5}">
                      <a16:colId xmlns:a16="http://schemas.microsoft.com/office/drawing/2014/main" val="3631456518"/>
                    </a:ext>
                  </a:extLst>
                </a:gridCol>
                <a:gridCol w="1296000">
                  <a:extLst>
                    <a:ext uri="{9D8B030D-6E8A-4147-A177-3AD203B41FA5}">
                      <a16:colId xmlns:a16="http://schemas.microsoft.com/office/drawing/2014/main" val="1446165814"/>
                    </a:ext>
                  </a:extLst>
                </a:gridCol>
                <a:gridCol w="208280">
                  <a:extLst>
                    <a:ext uri="{9D8B030D-6E8A-4147-A177-3AD203B41FA5}">
                      <a16:colId xmlns:a16="http://schemas.microsoft.com/office/drawing/2014/main" val="931731062"/>
                    </a:ext>
                  </a:extLst>
                </a:gridCol>
                <a:gridCol w="5832000">
                  <a:extLst>
                    <a:ext uri="{9D8B030D-6E8A-4147-A177-3AD203B41FA5}">
                      <a16:colId xmlns:a16="http://schemas.microsoft.com/office/drawing/2014/main" val="528032683"/>
                    </a:ext>
                  </a:extLst>
                </a:gridCol>
              </a:tblGrid>
              <a:tr h="952495">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l"/>
                      <a:r>
                        <a:rPr lang="fr-FR" sz="1100" b="1" u="none" strike="noStrike" cap="none" dirty="0">
                          <a:solidFill>
                            <a:schemeClr val="tx1">
                              <a:lumMod val="75000"/>
                              <a:lumOff val="25000"/>
                            </a:schemeClr>
                          </a:solidFill>
                          <a:latin typeface="+mj-lt"/>
                          <a:cs typeface="Calibri" panose="020F0502020204030204" pitchFamily="34" charset="0"/>
                          <a:sym typeface="Arial"/>
                        </a:rPr>
                        <a:t>Service de Gestion Déléguée</a:t>
                      </a:r>
                      <a:endParaRPr lang="fr-FR" sz="1100" b="1" i="0" u="none" strike="noStrike" cap="none" dirty="0">
                        <a:solidFill>
                          <a:schemeClr val="tx1">
                            <a:lumMod val="75000"/>
                            <a:lumOff val="25000"/>
                          </a:schemeClr>
                        </a:solidFill>
                        <a:latin typeface="+mj-lt"/>
                        <a:ea typeface="+mn-ea"/>
                        <a:cs typeface="Calibri" panose="020F0502020204030204" pitchFamily="34" charset="0"/>
                        <a:sym typeface="Arial"/>
                      </a:endParaRPr>
                    </a:p>
                  </a:txBody>
                  <a:tcPr anchor="ctr">
                    <a:lnL w="12700" cmpd="sng">
                      <a:noFill/>
                    </a:lnL>
                    <a:lnR w="12700" cmpd="sng">
                      <a:noFill/>
                    </a:lnR>
                    <a:lnT w="12700" cap="flat" cmpd="sng" algn="ctr">
                      <a:solidFill>
                        <a:srgbClr val="D6D2E3"/>
                      </a:solidFill>
                      <a:prstDash val="solid"/>
                      <a:round/>
                      <a:headEnd type="none" w="med" len="med"/>
                      <a:tailEnd type="none" w="med" len="med"/>
                    </a:lnT>
                    <a:lnB w="12700" cap="flat" cmpd="sng" algn="ctr">
                      <a:solidFill>
                        <a:srgbClr val="D6D2E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1100" b="0" i="0" u="none" strike="noStrike" cap="none">
                        <a:solidFill>
                          <a:schemeClr val="tx1">
                            <a:lumMod val="75000"/>
                            <a:lumOff val="25000"/>
                          </a:schemeClr>
                        </a:solidFill>
                        <a:latin typeface="+mj-lt"/>
                        <a:ea typeface="+mn-ea"/>
                        <a:cs typeface="Calibri" panose="020F0502020204030204" pitchFamily="34" charset="0"/>
                        <a:sym typeface="Arial"/>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b="0" i="0" u="none" strike="noStrike" cap="none" dirty="0">
                          <a:solidFill>
                            <a:schemeClr val="tx1">
                              <a:lumMod val="75000"/>
                              <a:lumOff val="25000"/>
                            </a:schemeClr>
                          </a:solidFill>
                          <a:latin typeface="+mj-lt"/>
                          <a:ea typeface="+mn-ea"/>
                          <a:cs typeface="Calibri" panose="020F0502020204030204" pitchFamily="34" charset="0"/>
                          <a:sym typeface="Arial"/>
                        </a:rPr>
                        <a:t>VEGA IM</a:t>
                      </a:r>
                    </a:p>
                  </a:txBody>
                  <a:tcPr anchor="ctr">
                    <a:lnL w="12700" cmpd="sng">
                      <a:noFill/>
                    </a:lnL>
                    <a:lnR w="12700" cmpd="sng">
                      <a:noFill/>
                    </a:lnR>
                    <a:lnT w="12700" cap="flat" cmpd="sng" algn="ctr">
                      <a:solidFill>
                        <a:srgbClr val="D6D2E3"/>
                      </a:solidFill>
                      <a:prstDash val="solid"/>
                      <a:round/>
                      <a:headEnd type="none" w="med" len="med"/>
                      <a:tailEnd type="none" w="med" len="med"/>
                    </a:lnT>
                    <a:lnB w="12700" cap="flat" cmpd="sng" algn="ctr">
                      <a:solidFill>
                        <a:srgbClr val="D6D2E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100" b="0" i="0" u="none" strike="noStrike" cap="none">
                        <a:solidFill>
                          <a:schemeClr val="tx1">
                            <a:lumMod val="75000"/>
                            <a:lumOff val="25000"/>
                          </a:schemeClr>
                        </a:solidFill>
                        <a:latin typeface="+mj-lt"/>
                        <a:ea typeface="+mn-ea"/>
                        <a:cs typeface="Calibri" panose="020F0502020204030204" pitchFamily="34" charset="0"/>
                        <a:sym typeface="Arial"/>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a:r>
                        <a:rPr lang="fr-FR" sz="1100" b="0" i="0" u="none" strike="noStrike" cap="none" dirty="0">
                          <a:solidFill>
                            <a:schemeClr val="tx1">
                              <a:lumMod val="75000"/>
                              <a:lumOff val="25000"/>
                            </a:schemeClr>
                          </a:solidFill>
                          <a:latin typeface="+mj-lt"/>
                          <a:ea typeface="+mn-ea"/>
                          <a:cs typeface="Calibri" panose="020F0502020204030204" pitchFamily="34" charset="0"/>
                          <a:sym typeface="Arial"/>
                        </a:rPr>
                        <a:t>N/A</a:t>
                      </a:r>
                    </a:p>
                  </a:txBody>
                  <a:tcPr anchor="ctr">
                    <a:lnL w="12700" cmpd="sng">
                      <a:noFill/>
                    </a:lnL>
                    <a:lnR w="12700" cmpd="sng">
                      <a:noFill/>
                    </a:lnR>
                    <a:lnT w="12700" cap="flat" cmpd="sng" algn="ctr">
                      <a:solidFill>
                        <a:srgbClr val="D6D2E3"/>
                      </a:solidFill>
                      <a:prstDash val="solid"/>
                      <a:round/>
                      <a:headEnd type="none" w="med" len="med"/>
                      <a:tailEnd type="none" w="med" len="med"/>
                    </a:lnT>
                    <a:lnB w="12700" cap="flat" cmpd="sng" algn="ctr">
                      <a:solidFill>
                        <a:srgbClr val="D6D2E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1" indent="0" algn="l" defTabSz="914400" rtl="0" eaLnBrk="1" fontAlgn="auto" latinLnBrk="0" hangingPunct="1">
                        <a:lnSpc>
                          <a:spcPct val="100000"/>
                        </a:lnSpc>
                        <a:spcBef>
                          <a:spcPts val="0"/>
                        </a:spcBef>
                        <a:spcAft>
                          <a:spcPts val="200"/>
                        </a:spcAft>
                        <a:buClr>
                          <a:schemeClr val="bg2"/>
                        </a:buClr>
                        <a:buSzTx/>
                        <a:buFont typeface="Courier New" panose="02070309020205020404" pitchFamily="49" charset="0"/>
                        <a:buNone/>
                        <a:tabLst/>
                        <a:defRPr/>
                      </a:pPr>
                      <a:endParaRPr lang="fr-FR" sz="1100" b="0" i="0" u="none" strike="noStrike" cap="none">
                        <a:solidFill>
                          <a:schemeClr val="tx1">
                            <a:lumMod val="75000"/>
                            <a:lumOff val="25000"/>
                          </a:schemeClr>
                        </a:solidFill>
                        <a:latin typeface="+mj-lt"/>
                        <a:ea typeface="+mn-ea"/>
                        <a:cs typeface="Calibri" panose="020F0502020204030204" pitchFamily="34" charset="0"/>
                        <a:sym typeface="Arial"/>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1" indent="0" algn="l" defTabSz="914400" rtl="0" eaLnBrk="1" fontAlgn="auto" latinLnBrk="0" hangingPunct="1">
                        <a:lnSpc>
                          <a:spcPct val="100000"/>
                        </a:lnSpc>
                        <a:spcBef>
                          <a:spcPts val="0"/>
                        </a:spcBef>
                        <a:spcAft>
                          <a:spcPts val="200"/>
                        </a:spcAft>
                        <a:buClr>
                          <a:schemeClr val="bg2"/>
                        </a:buClr>
                        <a:buSzTx/>
                        <a:buFont typeface="Courier New" panose="02070309020205020404" pitchFamily="49" charset="0"/>
                        <a:buNone/>
                        <a:tabLst/>
                        <a:defRPr/>
                      </a:pPr>
                      <a:r>
                        <a:rPr lang="fr-FR" sz="1100" b="0" u="none" strike="noStrike" cap="none" dirty="0">
                          <a:solidFill>
                            <a:schemeClr val="tx1">
                              <a:lumMod val="75000"/>
                              <a:lumOff val="25000"/>
                            </a:schemeClr>
                          </a:solidFill>
                          <a:latin typeface="+mj-lt"/>
                          <a:cs typeface="Calibri" panose="020F0502020204030204" pitchFamily="34" charset="0"/>
                          <a:sym typeface="Arial"/>
                        </a:rPr>
                        <a:t>Confier la sélection et l’arbitrage des supports financiers à des experts pour bénéficier du meilleur couple rendement/ risque sur le long terme, en fonction du profil investisseur à partir de 1 500 € en assurance vie.</a:t>
                      </a:r>
                      <a:endParaRPr lang="fr-FR" sz="1100" b="0" i="0" u="none" strike="noStrike" cap="none" dirty="0">
                        <a:solidFill>
                          <a:schemeClr val="tx1">
                            <a:lumMod val="75000"/>
                            <a:lumOff val="25000"/>
                          </a:schemeClr>
                        </a:solidFill>
                        <a:latin typeface="+mj-lt"/>
                        <a:ea typeface="+mn-ea"/>
                        <a:cs typeface="Calibri" panose="020F0502020204030204" pitchFamily="34" charset="0"/>
                        <a:sym typeface="Arial"/>
                      </a:endParaRPr>
                    </a:p>
                  </a:txBody>
                  <a:tcPr anchor="ctr">
                    <a:lnL w="12700" cmpd="sng">
                      <a:noFill/>
                    </a:lnL>
                    <a:lnR w="12700" cmpd="sng">
                      <a:noFill/>
                    </a:lnR>
                    <a:lnT w="12700" cap="flat" cmpd="sng" algn="ctr">
                      <a:solidFill>
                        <a:srgbClr val="D6D2E3"/>
                      </a:solidFill>
                      <a:prstDash val="solid"/>
                      <a:round/>
                      <a:headEnd type="none" w="med" len="med"/>
                      <a:tailEnd type="none" w="med" len="med"/>
                    </a:lnT>
                    <a:lnB w="12700" cap="flat" cmpd="sng" algn="ctr">
                      <a:solidFill>
                        <a:srgbClr val="D6D2E3"/>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5567082"/>
                  </a:ext>
                </a:extLst>
              </a:tr>
            </a:tbl>
          </a:graphicData>
        </a:graphic>
      </p:graphicFrame>
      <p:graphicFrame>
        <p:nvGraphicFramePr>
          <p:cNvPr id="100" name="Espace réservé du tableau 11">
            <a:extLst>
              <a:ext uri="{FF2B5EF4-FFF2-40B4-BE49-F238E27FC236}">
                <a16:creationId xmlns:a16="http://schemas.microsoft.com/office/drawing/2014/main" id="{7F20CF23-CF06-40CE-8728-5D171DDFABBC}"/>
              </a:ext>
            </a:extLst>
          </p:cNvPr>
          <p:cNvGraphicFramePr>
            <a:graphicFrameLocks/>
          </p:cNvGraphicFramePr>
          <p:nvPr>
            <p:extLst>
              <p:ext uri="{D42A27DB-BD31-4B8C-83A1-F6EECF244321}">
                <p14:modId xmlns:p14="http://schemas.microsoft.com/office/powerpoint/2010/main" val="1209994231"/>
              </p:ext>
            </p:extLst>
          </p:nvPr>
        </p:nvGraphicFramePr>
        <p:xfrm>
          <a:off x="1097635" y="3646518"/>
          <a:ext cx="10596840" cy="952495"/>
        </p:xfrm>
        <a:graphic>
          <a:graphicData uri="http://schemas.openxmlformats.org/drawingml/2006/table">
            <a:tbl>
              <a:tblPr firstRow="1" bandRow="1">
                <a:effectLst>
                  <a:outerShdw blurRad="50800" dist="38100" dir="2700000" algn="tl" rotWithShape="0">
                    <a:prstClr val="black">
                      <a:alpha val="40000"/>
                    </a:prstClr>
                  </a:outerShdw>
                </a:effectLst>
              </a:tblPr>
              <a:tblGrid>
                <a:gridCol w="1764000">
                  <a:extLst>
                    <a:ext uri="{9D8B030D-6E8A-4147-A177-3AD203B41FA5}">
                      <a16:colId xmlns:a16="http://schemas.microsoft.com/office/drawing/2014/main" val="20000"/>
                    </a:ext>
                  </a:extLst>
                </a:gridCol>
                <a:gridCol w="208280">
                  <a:extLst>
                    <a:ext uri="{9D8B030D-6E8A-4147-A177-3AD203B41FA5}">
                      <a16:colId xmlns:a16="http://schemas.microsoft.com/office/drawing/2014/main" val="14042915"/>
                    </a:ext>
                  </a:extLst>
                </a:gridCol>
                <a:gridCol w="1080000">
                  <a:extLst>
                    <a:ext uri="{9D8B030D-6E8A-4147-A177-3AD203B41FA5}">
                      <a16:colId xmlns:a16="http://schemas.microsoft.com/office/drawing/2014/main" val="2030030140"/>
                    </a:ext>
                  </a:extLst>
                </a:gridCol>
                <a:gridCol w="208280">
                  <a:extLst>
                    <a:ext uri="{9D8B030D-6E8A-4147-A177-3AD203B41FA5}">
                      <a16:colId xmlns:a16="http://schemas.microsoft.com/office/drawing/2014/main" val="3631456518"/>
                    </a:ext>
                  </a:extLst>
                </a:gridCol>
                <a:gridCol w="1296000">
                  <a:extLst>
                    <a:ext uri="{9D8B030D-6E8A-4147-A177-3AD203B41FA5}">
                      <a16:colId xmlns:a16="http://schemas.microsoft.com/office/drawing/2014/main" val="1446165814"/>
                    </a:ext>
                  </a:extLst>
                </a:gridCol>
                <a:gridCol w="208280">
                  <a:extLst>
                    <a:ext uri="{9D8B030D-6E8A-4147-A177-3AD203B41FA5}">
                      <a16:colId xmlns:a16="http://schemas.microsoft.com/office/drawing/2014/main" val="931731062"/>
                    </a:ext>
                  </a:extLst>
                </a:gridCol>
                <a:gridCol w="5832000">
                  <a:extLst>
                    <a:ext uri="{9D8B030D-6E8A-4147-A177-3AD203B41FA5}">
                      <a16:colId xmlns:a16="http://schemas.microsoft.com/office/drawing/2014/main" val="528032683"/>
                    </a:ext>
                  </a:extLst>
                </a:gridCol>
              </a:tblGrid>
              <a:tr h="952495">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l"/>
                      <a:r>
                        <a:rPr lang="fr-FR" sz="1100" b="1" u="none" strike="noStrike" cap="none" dirty="0">
                          <a:solidFill>
                            <a:schemeClr val="tx1">
                              <a:lumMod val="75000"/>
                              <a:lumOff val="25000"/>
                            </a:schemeClr>
                          </a:solidFill>
                          <a:latin typeface="+mn-lt"/>
                          <a:cs typeface="Calibri" panose="020F0502020204030204" pitchFamily="34" charset="0"/>
                          <a:sym typeface="Arial"/>
                        </a:rPr>
                        <a:t>Obligation Verte Avenir Responsable 2</a:t>
                      </a:r>
                      <a:r>
                        <a:rPr lang="fr-FR" sz="1100" b="1" u="none" strike="noStrike" cap="none" dirty="0">
                          <a:solidFill>
                            <a:schemeClr val="tx1">
                              <a:lumMod val="75000"/>
                              <a:lumOff val="25000"/>
                            </a:schemeClr>
                          </a:solidFill>
                          <a:latin typeface="+mn-lt"/>
                          <a:cs typeface="Calibri" panose="020F0502020204030204" pitchFamily="34" charset="0"/>
                        </a:rPr>
                        <a:t> </a:t>
                      </a:r>
                      <a:endParaRPr lang="fr-FR" sz="1100" b="1" i="0" u="none" strike="noStrike" cap="none" dirty="0">
                        <a:solidFill>
                          <a:schemeClr val="tx1">
                            <a:lumMod val="75000"/>
                            <a:lumOff val="25000"/>
                          </a:schemeClr>
                        </a:solidFill>
                        <a:latin typeface="+mn-lt"/>
                        <a:ea typeface="+mn-ea"/>
                        <a:cs typeface="Calibri" panose="020F0502020204030204" pitchFamily="34" charset="0"/>
                        <a:sym typeface="Arial"/>
                      </a:endParaRPr>
                    </a:p>
                  </a:txBody>
                  <a:tcPr marR="36000" anchor="ctr">
                    <a:lnL w="12700" cmpd="sng">
                      <a:noFill/>
                    </a:lnL>
                    <a:lnR w="12700" cmpd="sng">
                      <a:noFill/>
                    </a:lnR>
                    <a:lnT w="12700" cap="flat" cmpd="sng" algn="ctr">
                      <a:solidFill>
                        <a:srgbClr val="D6D2E3"/>
                      </a:solidFill>
                      <a:prstDash val="solid"/>
                      <a:round/>
                      <a:headEnd type="none" w="med" len="med"/>
                      <a:tailEnd type="none" w="med" len="med"/>
                    </a:lnT>
                    <a:lnB w="12700" cap="flat" cmpd="sng" algn="ctr">
                      <a:solidFill>
                        <a:srgbClr val="D6D2E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1100" b="0" i="0" u="none" strike="noStrike" cap="none">
                        <a:solidFill>
                          <a:schemeClr val="tx1">
                            <a:lumMod val="75000"/>
                            <a:lumOff val="25000"/>
                          </a:schemeClr>
                        </a:solidFill>
                        <a:latin typeface="+mn-lt"/>
                        <a:ea typeface="+mn-ea"/>
                        <a:cs typeface="Calibri" panose="020F0502020204030204" pitchFamily="34" charset="0"/>
                        <a:sym typeface="Arial"/>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a:r>
                        <a:rPr lang="fr-FR" sz="1100" b="0" i="0" u="none" strike="noStrike" cap="none">
                          <a:solidFill>
                            <a:schemeClr val="tx1">
                              <a:lumMod val="75000"/>
                              <a:lumOff val="25000"/>
                            </a:schemeClr>
                          </a:solidFill>
                          <a:latin typeface="+mn-lt"/>
                          <a:ea typeface="+mn-ea"/>
                          <a:cs typeface="Calibri" panose="020F0502020204030204" pitchFamily="34" charset="0"/>
                          <a:sym typeface="Arial"/>
                        </a:rPr>
                        <a:t>BGC</a:t>
                      </a:r>
                    </a:p>
                  </a:txBody>
                  <a:tcPr anchor="ctr">
                    <a:lnL w="12700" cmpd="sng">
                      <a:noFill/>
                    </a:lnL>
                    <a:lnR w="12700" cmpd="sng">
                      <a:noFill/>
                    </a:lnR>
                    <a:lnT w="12700" cap="flat" cmpd="sng" algn="ctr">
                      <a:solidFill>
                        <a:srgbClr val="D6D2E3"/>
                      </a:solidFill>
                      <a:prstDash val="solid"/>
                      <a:round/>
                      <a:headEnd type="none" w="med" len="med"/>
                      <a:tailEnd type="none" w="med" len="med"/>
                    </a:lnT>
                    <a:lnB w="12700" cap="flat" cmpd="sng" algn="ctr">
                      <a:solidFill>
                        <a:srgbClr val="D6D2E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100" b="0" i="0" u="none" strike="noStrike" cap="none">
                        <a:solidFill>
                          <a:schemeClr val="tx1">
                            <a:lumMod val="75000"/>
                            <a:lumOff val="25000"/>
                          </a:schemeClr>
                        </a:solidFill>
                        <a:latin typeface="+mn-lt"/>
                        <a:ea typeface="+mn-ea"/>
                        <a:cs typeface="Calibri" panose="020F0502020204030204" pitchFamily="34" charset="0"/>
                        <a:sym typeface="Arial"/>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a:r>
                        <a:rPr lang="fr-FR" sz="1100" b="0" i="0" u="none" strike="noStrike" cap="none">
                          <a:solidFill>
                            <a:schemeClr val="tx1">
                              <a:lumMod val="75000"/>
                              <a:lumOff val="25000"/>
                            </a:schemeClr>
                          </a:solidFill>
                          <a:latin typeface="+mn-lt"/>
                          <a:ea typeface="+mn-ea"/>
                          <a:cs typeface="Calibri" panose="020F0502020204030204" pitchFamily="34" charset="0"/>
                          <a:sym typeface="Arial"/>
                        </a:rPr>
                        <a:t>10 ans</a:t>
                      </a:r>
                    </a:p>
                  </a:txBody>
                  <a:tcPr anchor="ctr">
                    <a:lnL w="12700" cmpd="sng">
                      <a:noFill/>
                    </a:lnL>
                    <a:lnR w="12700" cmpd="sng">
                      <a:noFill/>
                    </a:lnR>
                    <a:lnT w="12700" cap="flat" cmpd="sng" algn="ctr">
                      <a:solidFill>
                        <a:srgbClr val="D6D2E3"/>
                      </a:solidFill>
                      <a:prstDash val="solid"/>
                      <a:round/>
                      <a:headEnd type="none" w="med" len="med"/>
                      <a:tailEnd type="none" w="med" len="med"/>
                    </a:lnT>
                    <a:lnB w="12700" cap="flat" cmpd="sng" algn="ctr">
                      <a:solidFill>
                        <a:srgbClr val="D6D2E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1" indent="0" algn="l" defTabSz="914400" rtl="0" eaLnBrk="1" fontAlgn="auto" latinLnBrk="0" hangingPunct="1">
                        <a:lnSpc>
                          <a:spcPct val="100000"/>
                        </a:lnSpc>
                        <a:spcBef>
                          <a:spcPts val="0"/>
                        </a:spcBef>
                        <a:spcAft>
                          <a:spcPts val="200"/>
                        </a:spcAft>
                        <a:buClr>
                          <a:schemeClr val="bg2"/>
                        </a:buClr>
                        <a:buSzTx/>
                        <a:buFont typeface="Courier New" panose="02070309020205020404" pitchFamily="49" charset="0"/>
                        <a:buNone/>
                        <a:tabLst/>
                        <a:defRPr/>
                      </a:pPr>
                      <a:endParaRPr lang="fr-FR" sz="1100" b="0" i="0" u="none" strike="noStrike" cap="none">
                        <a:solidFill>
                          <a:schemeClr val="tx1">
                            <a:lumMod val="75000"/>
                            <a:lumOff val="25000"/>
                          </a:schemeClr>
                        </a:solidFill>
                        <a:latin typeface="+mn-lt"/>
                        <a:ea typeface="+mn-ea"/>
                        <a:cs typeface="Calibri" panose="020F0502020204030204" pitchFamily="34" charset="0"/>
                        <a:sym typeface="Arial"/>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100" b="0" u="none" strike="noStrike" cap="none" dirty="0">
                          <a:solidFill>
                            <a:schemeClr val="tx1">
                              <a:lumMod val="75000"/>
                              <a:lumOff val="25000"/>
                            </a:schemeClr>
                          </a:solidFill>
                          <a:latin typeface="+mn-lt"/>
                          <a:cs typeface="Calibri" panose="020F0502020204030204" pitchFamily="34" charset="0"/>
                          <a:sym typeface="Arial"/>
                        </a:rPr>
                        <a:t>Coupon 6% par an en cas de sortie anticipée l’année 5 si l’indice est ≥ au niveau initial &amp; garantie du capital à 95% à échéance l’année 10.</a:t>
                      </a:r>
                      <a:endParaRPr lang="fr-FR" sz="1100" b="0" i="0" u="none" strike="noStrike" cap="none" dirty="0">
                        <a:solidFill>
                          <a:schemeClr val="tx1">
                            <a:lumMod val="75000"/>
                            <a:lumOff val="25000"/>
                          </a:schemeClr>
                        </a:solidFill>
                        <a:latin typeface="+mn-lt"/>
                        <a:ea typeface="+mn-ea"/>
                        <a:cs typeface="Calibri" panose="020F0502020204030204" pitchFamily="34" charset="0"/>
                        <a:sym typeface="Arial"/>
                      </a:endParaRPr>
                    </a:p>
                  </a:txBody>
                  <a:tcPr anchor="ctr">
                    <a:lnL w="12700" cmpd="sng">
                      <a:noFill/>
                    </a:lnL>
                    <a:lnR w="12700" cmpd="sng">
                      <a:noFill/>
                    </a:lnR>
                    <a:lnT w="12700" cap="flat" cmpd="sng" algn="ctr">
                      <a:solidFill>
                        <a:srgbClr val="D6D2E3"/>
                      </a:solidFill>
                      <a:prstDash val="solid"/>
                      <a:round/>
                      <a:headEnd type="none" w="med" len="med"/>
                      <a:tailEnd type="none" w="med" len="med"/>
                    </a:lnT>
                    <a:lnB w="12700" cap="flat" cmpd="sng" algn="ctr">
                      <a:solidFill>
                        <a:srgbClr val="D6D2E3"/>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5567082"/>
                  </a:ext>
                </a:extLst>
              </a:tr>
            </a:tbl>
          </a:graphicData>
        </a:graphic>
      </p:graphicFrame>
      <p:graphicFrame>
        <p:nvGraphicFramePr>
          <p:cNvPr id="101" name="Espace réservé du tableau 11">
            <a:extLst>
              <a:ext uri="{FF2B5EF4-FFF2-40B4-BE49-F238E27FC236}">
                <a16:creationId xmlns:a16="http://schemas.microsoft.com/office/drawing/2014/main" id="{02A9F44C-A8DB-4E2D-BD83-58AACF9F491F}"/>
              </a:ext>
            </a:extLst>
          </p:cNvPr>
          <p:cNvGraphicFramePr>
            <a:graphicFrameLocks/>
          </p:cNvGraphicFramePr>
          <p:nvPr>
            <p:extLst>
              <p:ext uri="{D42A27DB-BD31-4B8C-83A1-F6EECF244321}">
                <p14:modId xmlns:p14="http://schemas.microsoft.com/office/powerpoint/2010/main" val="3920096764"/>
              </p:ext>
            </p:extLst>
          </p:nvPr>
        </p:nvGraphicFramePr>
        <p:xfrm>
          <a:off x="1097635" y="4849389"/>
          <a:ext cx="10596840" cy="952495"/>
        </p:xfrm>
        <a:graphic>
          <a:graphicData uri="http://schemas.openxmlformats.org/drawingml/2006/table">
            <a:tbl>
              <a:tblPr firstRow="1" bandRow="1">
                <a:effectLst>
                  <a:outerShdw blurRad="50800" dist="38100" dir="2700000" algn="tl" rotWithShape="0">
                    <a:prstClr val="black">
                      <a:alpha val="40000"/>
                    </a:prstClr>
                  </a:outerShdw>
                </a:effectLst>
              </a:tblPr>
              <a:tblGrid>
                <a:gridCol w="1764000">
                  <a:extLst>
                    <a:ext uri="{9D8B030D-6E8A-4147-A177-3AD203B41FA5}">
                      <a16:colId xmlns:a16="http://schemas.microsoft.com/office/drawing/2014/main" val="20000"/>
                    </a:ext>
                  </a:extLst>
                </a:gridCol>
                <a:gridCol w="208280">
                  <a:extLst>
                    <a:ext uri="{9D8B030D-6E8A-4147-A177-3AD203B41FA5}">
                      <a16:colId xmlns:a16="http://schemas.microsoft.com/office/drawing/2014/main" val="14042915"/>
                    </a:ext>
                  </a:extLst>
                </a:gridCol>
                <a:gridCol w="1080000">
                  <a:extLst>
                    <a:ext uri="{9D8B030D-6E8A-4147-A177-3AD203B41FA5}">
                      <a16:colId xmlns:a16="http://schemas.microsoft.com/office/drawing/2014/main" val="2030030140"/>
                    </a:ext>
                  </a:extLst>
                </a:gridCol>
                <a:gridCol w="208280">
                  <a:extLst>
                    <a:ext uri="{9D8B030D-6E8A-4147-A177-3AD203B41FA5}">
                      <a16:colId xmlns:a16="http://schemas.microsoft.com/office/drawing/2014/main" val="3631456518"/>
                    </a:ext>
                  </a:extLst>
                </a:gridCol>
                <a:gridCol w="1296000">
                  <a:extLst>
                    <a:ext uri="{9D8B030D-6E8A-4147-A177-3AD203B41FA5}">
                      <a16:colId xmlns:a16="http://schemas.microsoft.com/office/drawing/2014/main" val="1446165814"/>
                    </a:ext>
                  </a:extLst>
                </a:gridCol>
                <a:gridCol w="208280">
                  <a:extLst>
                    <a:ext uri="{9D8B030D-6E8A-4147-A177-3AD203B41FA5}">
                      <a16:colId xmlns:a16="http://schemas.microsoft.com/office/drawing/2014/main" val="931731062"/>
                    </a:ext>
                  </a:extLst>
                </a:gridCol>
                <a:gridCol w="5832000">
                  <a:extLst>
                    <a:ext uri="{9D8B030D-6E8A-4147-A177-3AD203B41FA5}">
                      <a16:colId xmlns:a16="http://schemas.microsoft.com/office/drawing/2014/main" val="528032683"/>
                    </a:ext>
                  </a:extLst>
                </a:gridCol>
              </a:tblGrid>
              <a:tr h="952495">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l"/>
                      <a:r>
                        <a:rPr lang="fr-FR" sz="1100" b="1" u="none" strike="noStrike" cap="none" dirty="0">
                          <a:solidFill>
                            <a:schemeClr val="tx1">
                              <a:lumMod val="75000"/>
                              <a:lumOff val="25000"/>
                            </a:schemeClr>
                          </a:solidFill>
                          <a:latin typeface="+mn-lt"/>
                          <a:cs typeface="Calibri" panose="020F0502020204030204" pitchFamily="34" charset="0"/>
                          <a:sym typeface="Arial"/>
                        </a:rPr>
                        <a:t>Emprunt BPCE  </a:t>
                      </a:r>
                    </a:p>
                    <a:p>
                      <a:pPr algn="l"/>
                      <a:r>
                        <a:rPr lang="fr-FR" sz="1100" b="1" u="none" strike="noStrike" cap="none" dirty="0">
                          <a:solidFill>
                            <a:schemeClr val="tx1">
                              <a:lumMod val="75000"/>
                              <a:lumOff val="25000"/>
                            </a:schemeClr>
                          </a:solidFill>
                          <a:latin typeface="+mn-lt"/>
                          <a:cs typeface="Calibri" panose="020F0502020204030204" pitchFamily="34" charset="0"/>
                        </a:rPr>
                        <a:t>Du 21/09 au 21/10/2022 </a:t>
                      </a:r>
                      <a:endParaRPr lang="fr-FR" sz="1100" b="1" i="0" u="none" strike="noStrike" cap="none" dirty="0">
                        <a:solidFill>
                          <a:schemeClr val="tx1">
                            <a:lumMod val="75000"/>
                            <a:lumOff val="25000"/>
                          </a:schemeClr>
                        </a:solidFill>
                        <a:latin typeface="+mn-lt"/>
                        <a:ea typeface="+mn-ea"/>
                        <a:cs typeface="Calibri" panose="020F0502020204030204" pitchFamily="34" charset="0"/>
                        <a:sym typeface="Arial"/>
                      </a:endParaRPr>
                    </a:p>
                  </a:txBody>
                  <a:tcPr marR="36000" anchor="ctr">
                    <a:lnL w="12700" cmpd="sng">
                      <a:noFill/>
                    </a:lnL>
                    <a:lnR w="12700" cmpd="sng">
                      <a:noFill/>
                    </a:lnR>
                    <a:lnT w="12700" cap="flat" cmpd="sng" algn="ctr">
                      <a:solidFill>
                        <a:srgbClr val="D6D2E3"/>
                      </a:solidFill>
                      <a:prstDash val="solid"/>
                      <a:round/>
                      <a:headEnd type="none" w="med" len="med"/>
                      <a:tailEnd type="none" w="med" len="med"/>
                    </a:lnT>
                    <a:lnB w="12700" cap="flat" cmpd="sng" algn="ctr">
                      <a:solidFill>
                        <a:srgbClr val="D6D2E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1100" b="0" i="0" u="none" strike="noStrike" cap="none">
                        <a:solidFill>
                          <a:schemeClr val="tx1">
                            <a:lumMod val="75000"/>
                            <a:lumOff val="25000"/>
                          </a:schemeClr>
                        </a:solidFill>
                        <a:latin typeface="+mn-lt"/>
                        <a:ea typeface="+mn-ea"/>
                        <a:cs typeface="Calibri" panose="020F0502020204030204" pitchFamily="34" charset="0"/>
                        <a:sym typeface="Arial"/>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b="0" i="0" u="none" strike="noStrike" cap="none">
                          <a:solidFill>
                            <a:schemeClr val="tx1">
                              <a:lumMod val="75000"/>
                              <a:lumOff val="25000"/>
                            </a:schemeClr>
                          </a:solidFill>
                          <a:latin typeface="+mn-lt"/>
                          <a:ea typeface="+mn-ea"/>
                          <a:cs typeface="Calibri" panose="020F0502020204030204" pitchFamily="34" charset="0"/>
                          <a:sym typeface="Arial"/>
                        </a:rPr>
                        <a:t>BPCE</a:t>
                      </a:r>
                    </a:p>
                  </a:txBody>
                  <a:tcPr anchor="ctr">
                    <a:lnL w="12700" cmpd="sng">
                      <a:noFill/>
                    </a:lnL>
                    <a:lnR w="12700" cmpd="sng">
                      <a:noFill/>
                    </a:lnR>
                    <a:lnT w="12700" cap="flat" cmpd="sng" algn="ctr">
                      <a:solidFill>
                        <a:srgbClr val="D6D2E3"/>
                      </a:solidFill>
                      <a:prstDash val="solid"/>
                      <a:round/>
                      <a:headEnd type="none" w="med" len="med"/>
                      <a:tailEnd type="none" w="med" len="med"/>
                    </a:lnT>
                    <a:lnB w="12700" cap="flat" cmpd="sng" algn="ctr">
                      <a:solidFill>
                        <a:srgbClr val="D6D2E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100" b="0" i="0" u="none" strike="noStrike" cap="none">
                        <a:solidFill>
                          <a:schemeClr val="tx1">
                            <a:lumMod val="75000"/>
                            <a:lumOff val="25000"/>
                          </a:schemeClr>
                        </a:solidFill>
                        <a:latin typeface="+mn-lt"/>
                        <a:ea typeface="+mn-ea"/>
                        <a:cs typeface="Calibri" panose="020F0502020204030204" pitchFamily="34" charset="0"/>
                        <a:sym typeface="Arial"/>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a:r>
                        <a:rPr lang="fr-FR" sz="1100" b="0" i="0" u="none" strike="noStrike" cap="none" dirty="0">
                          <a:solidFill>
                            <a:schemeClr val="tx1">
                              <a:lumMod val="75000"/>
                              <a:lumOff val="25000"/>
                            </a:schemeClr>
                          </a:solidFill>
                          <a:latin typeface="+mn-lt"/>
                          <a:ea typeface="+mn-ea"/>
                          <a:cs typeface="Calibri" panose="020F0502020204030204" pitchFamily="34" charset="0"/>
                          <a:sym typeface="Arial"/>
                        </a:rPr>
                        <a:t>5 ans</a:t>
                      </a:r>
                    </a:p>
                  </a:txBody>
                  <a:tcPr anchor="ctr">
                    <a:lnL w="12700" cmpd="sng">
                      <a:noFill/>
                    </a:lnL>
                    <a:lnR w="12700" cmpd="sng">
                      <a:noFill/>
                    </a:lnR>
                    <a:lnT w="12700" cap="flat" cmpd="sng" algn="ctr">
                      <a:solidFill>
                        <a:srgbClr val="D6D2E3"/>
                      </a:solidFill>
                      <a:prstDash val="solid"/>
                      <a:round/>
                      <a:headEnd type="none" w="med" len="med"/>
                      <a:tailEnd type="none" w="med" len="med"/>
                    </a:lnT>
                    <a:lnB w="12700" cap="flat" cmpd="sng" algn="ctr">
                      <a:solidFill>
                        <a:srgbClr val="D6D2E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1" indent="0" algn="l" defTabSz="914400" rtl="0" eaLnBrk="1" fontAlgn="auto" latinLnBrk="0" hangingPunct="1">
                        <a:lnSpc>
                          <a:spcPct val="100000"/>
                        </a:lnSpc>
                        <a:spcBef>
                          <a:spcPts val="0"/>
                        </a:spcBef>
                        <a:spcAft>
                          <a:spcPts val="200"/>
                        </a:spcAft>
                        <a:buClr>
                          <a:schemeClr val="bg2"/>
                        </a:buClr>
                        <a:buSzTx/>
                        <a:buFont typeface="Courier New" panose="02070309020205020404" pitchFamily="49" charset="0"/>
                        <a:buNone/>
                        <a:tabLst/>
                        <a:defRPr/>
                      </a:pPr>
                      <a:endParaRPr lang="fr-FR" sz="1100" b="0" i="0" u="none" strike="noStrike" cap="none">
                        <a:solidFill>
                          <a:schemeClr val="tx1">
                            <a:lumMod val="75000"/>
                            <a:lumOff val="25000"/>
                          </a:schemeClr>
                        </a:solidFill>
                        <a:latin typeface="+mn-lt"/>
                        <a:ea typeface="+mn-ea"/>
                        <a:cs typeface="Calibri" panose="020F0502020204030204" pitchFamily="34" charset="0"/>
                        <a:sym typeface="Arial"/>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100" b="0" u="none" strike="noStrike" cap="none" dirty="0">
                          <a:solidFill>
                            <a:schemeClr val="tx1">
                              <a:lumMod val="75000"/>
                              <a:lumOff val="25000"/>
                            </a:schemeClr>
                          </a:solidFill>
                          <a:latin typeface="+mn-lt"/>
                          <a:cs typeface="Calibri" panose="020F0502020204030204" pitchFamily="34" charset="0"/>
                          <a:sym typeface="Arial"/>
                        </a:rPr>
                        <a:t>Coupon 3,5%</a:t>
                      </a:r>
                      <a:r>
                        <a:rPr lang="fr-FR" sz="1100" b="0" u="none" strike="noStrike" cap="none" dirty="0">
                          <a:solidFill>
                            <a:schemeClr val="tx1">
                              <a:lumMod val="75000"/>
                              <a:lumOff val="25000"/>
                            </a:schemeClr>
                          </a:solidFill>
                          <a:latin typeface="+mn-lt"/>
                          <a:cs typeface="Calibri" panose="020F0502020204030204" pitchFamily="34" charset="0"/>
                        </a:rPr>
                        <a:t> </a:t>
                      </a:r>
                      <a:r>
                        <a:rPr lang="fr-FR" sz="1100" b="0" u="none" strike="noStrike" cap="none" dirty="0">
                          <a:solidFill>
                            <a:schemeClr val="tx1">
                              <a:lumMod val="75000"/>
                              <a:lumOff val="25000"/>
                            </a:schemeClr>
                          </a:solidFill>
                          <a:latin typeface="+mn-lt"/>
                          <a:cs typeface="Calibri" panose="020F0502020204030204" pitchFamily="34" charset="0"/>
                          <a:sym typeface="Arial"/>
                        </a:rPr>
                        <a:t>par an &amp; garantie du capital à 100% à échéance.</a:t>
                      </a:r>
                      <a:r>
                        <a:rPr lang="fr-FR" sz="1100" b="0" u="none" strike="noStrike" cap="none" dirty="0">
                          <a:solidFill>
                            <a:schemeClr val="tx1">
                              <a:lumMod val="75000"/>
                              <a:lumOff val="25000"/>
                            </a:schemeClr>
                          </a:solidFill>
                          <a:latin typeface="+mn-lt"/>
                          <a:cs typeface="Calibri" panose="020F0502020204030204" pitchFamily="34" charset="0"/>
                        </a:rPr>
                        <a:t> </a:t>
                      </a:r>
                      <a:endParaRPr lang="fr-FR" sz="1100" b="0" i="0" u="none" strike="noStrike" cap="none" dirty="0">
                        <a:solidFill>
                          <a:schemeClr val="tx1">
                            <a:lumMod val="75000"/>
                            <a:lumOff val="25000"/>
                          </a:schemeClr>
                        </a:solidFill>
                        <a:latin typeface="+mn-lt"/>
                        <a:ea typeface="+mn-ea"/>
                        <a:cs typeface="Calibri" panose="020F0502020204030204" pitchFamily="34" charset="0"/>
                        <a:sym typeface="Arial"/>
                      </a:endParaRPr>
                    </a:p>
                  </a:txBody>
                  <a:tcPr anchor="ctr">
                    <a:lnL w="12700" cmpd="sng">
                      <a:noFill/>
                    </a:lnL>
                    <a:lnR w="12700" cmpd="sng">
                      <a:noFill/>
                    </a:lnR>
                    <a:lnT w="12700" cap="flat" cmpd="sng" algn="ctr">
                      <a:solidFill>
                        <a:srgbClr val="D6D2E3"/>
                      </a:solidFill>
                      <a:prstDash val="solid"/>
                      <a:round/>
                      <a:headEnd type="none" w="med" len="med"/>
                      <a:tailEnd type="none" w="med" len="med"/>
                    </a:lnT>
                    <a:lnB w="12700" cap="flat" cmpd="sng" algn="ctr">
                      <a:solidFill>
                        <a:srgbClr val="D6D2E3"/>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5567082"/>
                  </a:ext>
                </a:extLst>
              </a:tr>
            </a:tbl>
          </a:graphicData>
        </a:graphic>
      </p:graphicFrame>
      <p:sp>
        <p:nvSpPr>
          <p:cNvPr id="102" name="Rectangle 101">
            <a:extLst>
              <a:ext uri="{FF2B5EF4-FFF2-40B4-BE49-F238E27FC236}">
                <a16:creationId xmlns:a16="http://schemas.microsoft.com/office/drawing/2014/main" id="{5A41E017-9735-496E-81F9-25FC12780D06}"/>
              </a:ext>
            </a:extLst>
          </p:cNvPr>
          <p:cNvSpPr/>
          <p:nvPr/>
        </p:nvSpPr>
        <p:spPr>
          <a:xfrm rot="16200000">
            <a:off x="-1264445" y="4033520"/>
            <a:ext cx="3472541" cy="292795"/>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1" i="1" u="none" strike="noStrike" kern="1200" cap="none" spc="0" normalizeH="0" baseline="0" noProof="0" dirty="0">
                <a:ln>
                  <a:noFill/>
                </a:ln>
                <a:solidFill>
                  <a:schemeClr val="tx1">
                    <a:lumMod val="75000"/>
                    <a:lumOff val="25000"/>
                  </a:schemeClr>
                </a:solidFill>
                <a:effectLst/>
                <a:uLnTx/>
                <a:uFillTx/>
                <a:ea typeface="+mn-ea"/>
                <a:cs typeface="+mn-cs"/>
              </a:rPr>
              <a:t>Rendement / risque modéré</a:t>
            </a:r>
          </a:p>
        </p:txBody>
      </p:sp>
      <p:grpSp>
        <p:nvGrpSpPr>
          <p:cNvPr id="103" name="Groupe 102">
            <a:extLst>
              <a:ext uri="{FF2B5EF4-FFF2-40B4-BE49-F238E27FC236}">
                <a16:creationId xmlns:a16="http://schemas.microsoft.com/office/drawing/2014/main" id="{0DD32F65-C9FF-43D9-A0E0-FDF0F0AD402C}"/>
              </a:ext>
            </a:extLst>
          </p:cNvPr>
          <p:cNvGrpSpPr/>
          <p:nvPr/>
        </p:nvGrpSpPr>
        <p:grpSpPr>
          <a:xfrm>
            <a:off x="821145" y="3870765"/>
            <a:ext cx="252000" cy="252000"/>
            <a:chOff x="5652120" y="2643758"/>
            <a:chExt cx="423863" cy="444500"/>
          </a:xfrm>
        </p:grpSpPr>
        <p:sp>
          <p:nvSpPr>
            <p:cNvPr id="104" name="Freeform 130">
              <a:extLst>
                <a:ext uri="{FF2B5EF4-FFF2-40B4-BE49-F238E27FC236}">
                  <a16:creationId xmlns:a16="http://schemas.microsoft.com/office/drawing/2014/main" id="{7F3C394C-BA8A-4EAA-A77D-E56D2A0DEC90}"/>
                </a:ext>
              </a:extLst>
            </p:cNvPr>
            <p:cNvSpPr>
              <a:spLocks noEditPoints="1"/>
            </p:cNvSpPr>
            <p:nvPr/>
          </p:nvSpPr>
          <p:spPr bwMode="auto">
            <a:xfrm>
              <a:off x="5768008" y="2737421"/>
              <a:ext cx="192088" cy="258763"/>
            </a:xfrm>
            <a:custGeom>
              <a:avLst/>
              <a:gdLst>
                <a:gd name="T0" fmla="*/ 53 w 110"/>
                <a:gd name="T1" fmla="*/ 31 h 141"/>
                <a:gd name="T2" fmla="*/ 55 w 110"/>
                <a:gd name="T3" fmla="*/ 31 h 141"/>
                <a:gd name="T4" fmla="*/ 110 w 110"/>
                <a:gd name="T5" fmla="*/ 86 h 141"/>
                <a:gd name="T6" fmla="*/ 55 w 110"/>
                <a:gd name="T7" fmla="*/ 141 h 141"/>
                <a:gd name="T8" fmla="*/ 0 w 110"/>
                <a:gd name="T9" fmla="*/ 86 h 141"/>
                <a:gd name="T10" fmla="*/ 0 w 110"/>
                <a:gd name="T11" fmla="*/ 84 h 141"/>
                <a:gd name="T12" fmla="*/ 53 w 110"/>
                <a:gd name="T13" fmla="*/ 0 h 141"/>
                <a:gd name="T14" fmla="*/ 53 w 110"/>
                <a:gd name="T15" fmla="*/ 21 h 1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0" h="141">
                  <a:moveTo>
                    <a:pt x="53" y="31"/>
                  </a:moveTo>
                  <a:cubicBezTo>
                    <a:pt x="55" y="31"/>
                    <a:pt x="55" y="31"/>
                    <a:pt x="55" y="31"/>
                  </a:cubicBezTo>
                  <a:cubicBezTo>
                    <a:pt x="85" y="31"/>
                    <a:pt x="110" y="56"/>
                    <a:pt x="110" y="86"/>
                  </a:cubicBezTo>
                  <a:cubicBezTo>
                    <a:pt x="110" y="116"/>
                    <a:pt x="85" y="141"/>
                    <a:pt x="55" y="141"/>
                  </a:cubicBezTo>
                  <a:cubicBezTo>
                    <a:pt x="25" y="141"/>
                    <a:pt x="0" y="116"/>
                    <a:pt x="0" y="86"/>
                  </a:cubicBezTo>
                  <a:cubicBezTo>
                    <a:pt x="0" y="84"/>
                    <a:pt x="0" y="84"/>
                    <a:pt x="0" y="84"/>
                  </a:cubicBezTo>
                  <a:moveTo>
                    <a:pt x="53" y="0"/>
                  </a:moveTo>
                  <a:cubicBezTo>
                    <a:pt x="53" y="21"/>
                    <a:pt x="53" y="21"/>
                    <a:pt x="53" y="21"/>
                  </a:cubicBezTo>
                </a:path>
              </a:pathLst>
            </a:custGeom>
            <a:noFill/>
            <a:ln w="9525" cap="rnd">
              <a:solidFill>
                <a:schemeClr val="bg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a:ln>
                  <a:noFill/>
                </a:ln>
                <a:solidFill>
                  <a:schemeClr val="tx1">
                    <a:lumMod val="75000"/>
                    <a:lumOff val="25000"/>
                  </a:schemeClr>
                </a:solidFill>
                <a:effectLst/>
                <a:uLnTx/>
                <a:uFillTx/>
                <a:ea typeface="+mn-ea"/>
                <a:cs typeface="+mn-cs"/>
              </a:endParaRPr>
            </a:p>
          </p:txBody>
        </p:sp>
        <p:sp>
          <p:nvSpPr>
            <p:cNvPr id="105" name="Line 131">
              <a:extLst>
                <a:ext uri="{FF2B5EF4-FFF2-40B4-BE49-F238E27FC236}">
                  <a16:creationId xmlns:a16="http://schemas.microsoft.com/office/drawing/2014/main" id="{714181B7-76D6-4062-8707-B251B62018A4}"/>
                </a:ext>
              </a:extLst>
            </p:cNvPr>
            <p:cNvSpPr>
              <a:spLocks noChangeShapeType="1"/>
            </p:cNvSpPr>
            <p:nvPr/>
          </p:nvSpPr>
          <p:spPr bwMode="auto">
            <a:xfrm>
              <a:off x="5837858" y="2737421"/>
              <a:ext cx="42863" cy="0"/>
            </a:xfrm>
            <a:prstGeom prst="line">
              <a:avLst/>
            </a:prstGeom>
            <a:noFill/>
            <a:ln w="9525" cap="rnd">
              <a:solidFill>
                <a:schemeClr val="bg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a:ln>
                  <a:noFill/>
                </a:ln>
                <a:solidFill>
                  <a:schemeClr val="tx1">
                    <a:lumMod val="75000"/>
                    <a:lumOff val="25000"/>
                  </a:schemeClr>
                </a:solidFill>
                <a:effectLst/>
                <a:uLnTx/>
                <a:uFillTx/>
                <a:ea typeface="+mn-ea"/>
                <a:cs typeface="+mn-cs"/>
              </a:endParaRPr>
            </a:p>
          </p:txBody>
        </p:sp>
        <p:sp>
          <p:nvSpPr>
            <p:cNvPr id="106" name="Line 132">
              <a:extLst>
                <a:ext uri="{FF2B5EF4-FFF2-40B4-BE49-F238E27FC236}">
                  <a16:creationId xmlns:a16="http://schemas.microsoft.com/office/drawing/2014/main" id="{E02D1078-0EC9-4583-8402-6A37235CF3B4}"/>
                </a:ext>
              </a:extLst>
            </p:cNvPr>
            <p:cNvSpPr>
              <a:spLocks noChangeShapeType="1"/>
            </p:cNvSpPr>
            <p:nvPr/>
          </p:nvSpPr>
          <p:spPr bwMode="auto">
            <a:xfrm flipH="1">
              <a:off x="5907708" y="2769171"/>
              <a:ext cx="7938" cy="19050"/>
            </a:xfrm>
            <a:prstGeom prst="line">
              <a:avLst/>
            </a:prstGeom>
            <a:noFill/>
            <a:ln w="9525" cap="rnd">
              <a:solidFill>
                <a:schemeClr val="bg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a:ln>
                  <a:noFill/>
                </a:ln>
                <a:solidFill>
                  <a:schemeClr val="tx1">
                    <a:lumMod val="75000"/>
                    <a:lumOff val="25000"/>
                  </a:schemeClr>
                </a:solidFill>
                <a:effectLst/>
                <a:uLnTx/>
                <a:uFillTx/>
                <a:ea typeface="+mn-ea"/>
                <a:cs typeface="+mn-cs"/>
              </a:endParaRPr>
            </a:p>
          </p:txBody>
        </p:sp>
        <p:sp>
          <p:nvSpPr>
            <p:cNvPr id="107" name="Freeform 133">
              <a:extLst>
                <a:ext uri="{FF2B5EF4-FFF2-40B4-BE49-F238E27FC236}">
                  <a16:creationId xmlns:a16="http://schemas.microsoft.com/office/drawing/2014/main" id="{AF49AF76-EA4E-4624-B55E-767D790E7280}"/>
                </a:ext>
              </a:extLst>
            </p:cNvPr>
            <p:cNvSpPr>
              <a:spLocks noEditPoints="1"/>
            </p:cNvSpPr>
            <p:nvPr/>
          </p:nvSpPr>
          <p:spPr bwMode="auto">
            <a:xfrm>
              <a:off x="5860083" y="2762821"/>
              <a:ext cx="68263" cy="136525"/>
            </a:xfrm>
            <a:custGeom>
              <a:avLst/>
              <a:gdLst>
                <a:gd name="T0" fmla="*/ 29 w 43"/>
                <a:gd name="T1" fmla="*/ 0 h 86"/>
                <a:gd name="T2" fmla="*/ 43 w 43"/>
                <a:gd name="T3" fmla="*/ 7 h 86"/>
                <a:gd name="T4" fmla="*/ 0 w 43"/>
                <a:gd name="T5" fmla="*/ 46 h 86"/>
                <a:gd name="T6" fmla="*/ 0 w 43"/>
                <a:gd name="T7" fmla="*/ 86 h 86"/>
                <a:gd name="T8" fmla="*/ 32 w 43"/>
                <a:gd name="T9" fmla="*/ 71 h 86"/>
                <a:gd name="T10" fmla="*/ 0 w 43"/>
                <a:gd name="T11" fmla="*/ 86 h 86"/>
              </a:gdLst>
              <a:ahLst/>
              <a:cxnLst>
                <a:cxn ang="0">
                  <a:pos x="T0" y="T1"/>
                </a:cxn>
                <a:cxn ang="0">
                  <a:pos x="T2" y="T3"/>
                </a:cxn>
                <a:cxn ang="0">
                  <a:pos x="T4" y="T5"/>
                </a:cxn>
                <a:cxn ang="0">
                  <a:pos x="T6" y="T7"/>
                </a:cxn>
                <a:cxn ang="0">
                  <a:pos x="T8" y="T9"/>
                </a:cxn>
                <a:cxn ang="0">
                  <a:pos x="T10" y="T11"/>
                </a:cxn>
              </a:cxnLst>
              <a:rect l="0" t="0" r="r" b="b"/>
              <a:pathLst>
                <a:path w="43" h="86">
                  <a:moveTo>
                    <a:pt x="29" y="0"/>
                  </a:moveTo>
                  <a:lnTo>
                    <a:pt x="43" y="7"/>
                  </a:lnTo>
                  <a:moveTo>
                    <a:pt x="0" y="46"/>
                  </a:moveTo>
                  <a:lnTo>
                    <a:pt x="0" y="86"/>
                  </a:lnTo>
                  <a:moveTo>
                    <a:pt x="32" y="71"/>
                  </a:moveTo>
                  <a:lnTo>
                    <a:pt x="0" y="86"/>
                  </a:lnTo>
                </a:path>
              </a:pathLst>
            </a:custGeom>
            <a:noFill/>
            <a:ln w="9525" cap="rnd">
              <a:solidFill>
                <a:schemeClr val="bg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a:ln>
                  <a:noFill/>
                </a:ln>
                <a:solidFill>
                  <a:schemeClr val="tx1">
                    <a:lumMod val="75000"/>
                    <a:lumOff val="25000"/>
                  </a:schemeClr>
                </a:solidFill>
                <a:effectLst/>
                <a:uLnTx/>
                <a:uFillTx/>
                <a:ea typeface="+mn-ea"/>
                <a:cs typeface="+mn-cs"/>
              </a:endParaRPr>
            </a:p>
          </p:txBody>
        </p:sp>
        <p:sp>
          <p:nvSpPr>
            <p:cNvPr id="108" name="Freeform 357">
              <a:extLst>
                <a:ext uri="{FF2B5EF4-FFF2-40B4-BE49-F238E27FC236}">
                  <a16:creationId xmlns:a16="http://schemas.microsoft.com/office/drawing/2014/main" id="{EECE21B3-4283-46F4-BE1B-E08987CE2A92}"/>
                </a:ext>
              </a:extLst>
            </p:cNvPr>
            <p:cNvSpPr>
              <a:spLocks/>
            </p:cNvSpPr>
            <p:nvPr/>
          </p:nvSpPr>
          <p:spPr bwMode="auto">
            <a:xfrm>
              <a:off x="5652120" y="2643758"/>
              <a:ext cx="423863" cy="444500"/>
            </a:xfrm>
            <a:custGeom>
              <a:avLst/>
              <a:gdLst>
                <a:gd name="T0" fmla="*/ 78 w 242"/>
                <a:gd name="T1" fmla="*/ 9 h 242"/>
                <a:gd name="T2" fmla="*/ 121 w 242"/>
                <a:gd name="T3" fmla="*/ 1 h 242"/>
                <a:gd name="T4" fmla="*/ 242 w 242"/>
                <a:gd name="T5" fmla="*/ 121 h 242"/>
                <a:gd name="T6" fmla="*/ 122 w 242"/>
                <a:gd name="T7" fmla="*/ 242 h 242"/>
                <a:gd name="T8" fmla="*/ 0 w 242"/>
                <a:gd name="T9" fmla="*/ 122 h 242"/>
                <a:gd name="T10" fmla="*/ 22 w 242"/>
                <a:gd name="T11" fmla="*/ 53 h 242"/>
              </a:gdLst>
              <a:ahLst/>
              <a:cxnLst>
                <a:cxn ang="0">
                  <a:pos x="T0" y="T1"/>
                </a:cxn>
                <a:cxn ang="0">
                  <a:pos x="T2" y="T3"/>
                </a:cxn>
                <a:cxn ang="0">
                  <a:pos x="T4" y="T5"/>
                </a:cxn>
                <a:cxn ang="0">
                  <a:pos x="T6" y="T7"/>
                </a:cxn>
                <a:cxn ang="0">
                  <a:pos x="T8" y="T9"/>
                </a:cxn>
                <a:cxn ang="0">
                  <a:pos x="T10" y="T11"/>
                </a:cxn>
              </a:cxnLst>
              <a:rect l="0" t="0" r="r" b="b"/>
              <a:pathLst>
                <a:path w="242" h="242">
                  <a:moveTo>
                    <a:pt x="78" y="9"/>
                  </a:moveTo>
                  <a:cubicBezTo>
                    <a:pt x="91" y="4"/>
                    <a:pt x="106" y="1"/>
                    <a:pt x="121" y="1"/>
                  </a:cubicBezTo>
                  <a:cubicBezTo>
                    <a:pt x="187" y="0"/>
                    <a:pt x="242" y="54"/>
                    <a:pt x="242" y="121"/>
                  </a:cubicBezTo>
                  <a:cubicBezTo>
                    <a:pt x="242" y="187"/>
                    <a:pt x="188" y="242"/>
                    <a:pt x="122" y="242"/>
                  </a:cubicBezTo>
                  <a:cubicBezTo>
                    <a:pt x="55" y="242"/>
                    <a:pt x="1" y="189"/>
                    <a:pt x="0" y="122"/>
                  </a:cubicBezTo>
                  <a:cubicBezTo>
                    <a:pt x="0" y="96"/>
                    <a:pt x="8" y="72"/>
                    <a:pt x="22" y="53"/>
                  </a:cubicBezTo>
                </a:path>
              </a:pathLst>
            </a:custGeom>
            <a:noFill/>
            <a:ln w="9525" cap="rnd">
              <a:solidFill>
                <a:schemeClr val="bg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a:ln>
                  <a:noFill/>
                </a:ln>
                <a:solidFill>
                  <a:schemeClr val="tx1">
                    <a:lumMod val="75000"/>
                    <a:lumOff val="25000"/>
                  </a:schemeClr>
                </a:solidFill>
                <a:effectLst/>
                <a:uLnTx/>
                <a:uFillTx/>
                <a:ea typeface="+mn-ea"/>
                <a:cs typeface="+mn-cs"/>
              </a:endParaRPr>
            </a:p>
          </p:txBody>
        </p:sp>
        <p:sp>
          <p:nvSpPr>
            <p:cNvPr id="109" name="Freeform 358">
              <a:extLst>
                <a:ext uri="{FF2B5EF4-FFF2-40B4-BE49-F238E27FC236}">
                  <a16:creationId xmlns:a16="http://schemas.microsoft.com/office/drawing/2014/main" id="{EB44A9AA-7261-4BFE-8CA1-ADECB2BCA3F7}"/>
                </a:ext>
              </a:extLst>
            </p:cNvPr>
            <p:cNvSpPr>
              <a:spLocks/>
            </p:cNvSpPr>
            <p:nvPr/>
          </p:nvSpPr>
          <p:spPr bwMode="auto">
            <a:xfrm>
              <a:off x="5707682" y="2691383"/>
              <a:ext cx="26988" cy="25400"/>
            </a:xfrm>
            <a:custGeom>
              <a:avLst/>
              <a:gdLst>
                <a:gd name="T0" fmla="*/ 0 w 15"/>
                <a:gd name="T1" fmla="*/ 14 h 14"/>
                <a:gd name="T2" fmla="*/ 15 w 15"/>
                <a:gd name="T3" fmla="*/ 0 h 14"/>
              </a:gdLst>
              <a:ahLst/>
              <a:cxnLst>
                <a:cxn ang="0">
                  <a:pos x="T0" y="T1"/>
                </a:cxn>
                <a:cxn ang="0">
                  <a:pos x="T2" y="T3"/>
                </a:cxn>
              </a:cxnLst>
              <a:rect l="0" t="0" r="r" b="b"/>
              <a:pathLst>
                <a:path w="15" h="14">
                  <a:moveTo>
                    <a:pt x="0" y="14"/>
                  </a:moveTo>
                  <a:cubicBezTo>
                    <a:pt x="4" y="9"/>
                    <a:pt x="10" y="4"/>
                    <a:pt x="15" y="0"/>
                  </a:cubicBezTo>
                </a:path>
              </a:pathLst>
            </a:custGeom>
            <a:noFill/>
            <a:ln w="9525" cap="rnd">
              <a:solidFill>
                <a:schemeClr val="bg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a:ln>
                  <a:noFill/>
                </a:ln>
                <a:solidFill>
                  <a:schemeClr val="tx1">
                    <a:lumMod val="75000"/>
                    <a:lumOff val="25000"/>
                  </a:schemeClr>
                </a:solidFill>
                <a:effectLst/>
                <a:uLnTx/>
                <a:uFillTx/>
                <a:ea typeface="+mn-ea"/>
                <a:cs typeface="+mn-cs"/>
              </a:endParaRPr>
            </a:p>
          </p:txBody>
        </p:sp>
      </p:grpSp>
      <p:grpSp>
        <p:nvGrpSpPr>
          <p:cNvPr id="110" name="Groupe 109">
            <a:extLst>
              <a:ext uri="{FF2B5EF4-FFF2-40B4-BE49-F238E27FC236}">
                <a16:creationId xmlns:a16="http://schemas.microsoft.com/office/drawing/2014/main" id="{9B7641D0-26B0-4E1D-AB91-67E419BF8108}"/>
              </a:ext>
            </a:extLst>
          </p:cNvPr>
          <p:cNvGrpSpPr/>
          <p:nvPr/>
        </p:nvGrpSpPr>
        <p:grpSpPr>
          <a:xfrm>
            <a:off x="839078" y="4964942"/>
            <a:ext cx="252000" cy="252000"/>
            <a:chOff x="5652120" y="2643758"/>
            <a:chExt cx="423863" cy="444500"/>
          </a:xfrm>
        </p:grpSpPr>
        <p:sp>
          <p:nvSpPr>
            <p:cNvPr id="111" name="Freeform 130">
              <a:extLst>
                <a:ext uri="{FF2B5EF4-FFF2-40B4-BE49-F238E27FC236}">
                  <a16:creationId xmlns:a16="http://schemas.microsoft.com/office/drawing/2014/main" id="{A7288EEE-2109-406A-9C56-B24832318A8D}"/>
                </a:ext>
              </a:extLst>
            </p:cNvPr>
            <p:cNvSpPr>
              <a:spLocks noEditPoints="1"/>
            </p:cNvSpPr>
            <p:nvPr/>
          </p:nvSpPr>
          <p:spPr bwMode="auto">
            <a:xfrm>
              <a:off x="5768008" y="2737421"/>
              <a:ext cx="192088" cy="258763"/>
            </a:xfrm>
            <a:custGeom>
              <a:avLst/>
              <a:gdLst>
                <a:gd name="T0" fmla="*/ 53 w 110"/>
                <a:gd name="T1" fmla="*/ 31 h 141"/>
                <a:gd name="T2" fmla="*/ 55 w 110"/>
                <a:gd name="T3" fmla="*/ 31 h 141"/>
                <a:gd name="T4" fmla="*/ 110 w 110"/>
                <a:gd name="T5" fmla="*/ 86 h 141"/>
                <a:gd name="T6" fmla="*/ 55 w 110"/>
                <a:gd name="T7" fmla="*/ 141 h 141"/>
                <a:gd name="T8" fmla="*/ 0 w 110"/>
                <a:gd name="T9" fmla="*/ 86 h 141"/>
                <a:gd name="T10" fmla="*/ 0 w 110"/>
                <a:gd name="T11" fmla="*/ 84 h 141"/>
                <a:gd name="T12" fmla="*/ 53 w 110"/>
                <a:gd name="T13" fmla="*/ 0 h 141"/>
                <a:gd name="T14" fmla="*/ 53 w 110"/>
                <a:gd name="T15" fmla="*/ 21 h 1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0" h="141">
                  <a:moveTo>
                    <a:pt x="53" y="31"/>
                  </a:moveTo>
                  <a:cubicBezTo>
                    <a:pt x="55" y="31"/>
                    <a:pt x="55" y="31"/>
                    <a:pt x="55" y="31"/>
                  </a:cubicBezTo>
                  <a:cubicBezTo>
                    <a:pt x="85" y="31"/>
                    <a:pt x="110" y="56"/>
                    <a:pt x="110" y="86"/>
                  </a:cubicBezTo>
                  <a:cubicBezTo>
                    <a:pt x="110" y="116"/>
                    <a:pt x="85" y="141"/>
                    <a:pt x="55" y="141"/>
                  </a:cubicBezTo>
                  <a:cubicBezTo>
                    <a:pt x="25" y="141"/>
                    <a:pt x="0" y="116"/>
                    <a:pt x="0" y="86"/>
                  </a:cubicBezTo>
                  <a:cubicBezTo>
                    <a:pt x="0" y="84"/>
                    <a:pt x="0" y="84"/>
                    <a:pt x="0" y="84"/>
                  </a:cubicBezTo>
                  <a:moveTo>
                    <a:pt x="53" y="0"/>
                  </a:moveTo>
                  <a:cubicBezTo>
                    <a:pt x="53" y="21"/>
                    <a:pt x="53" y="21"/>
                    <a:pt x="53" y="21"/>
                  </a:cubicBezTo>
                </a:path>
              </a:pathLst>
            </a:custGeom>
            <a:noFill/>
            <a:ln w="9525" cap="rnd">
              <a:solidFill>
                <a:schemeClr val="bg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a:ln>
                  <a:noFill/>
                </a:ln>
                <a:solidFill>
                  <a:schemeClr val="tx1">
                    <a:lumMod val="75000"/>
                    <a:lumOff val="25000"/>
                  </a:schemeClr>
                </a:solidFill>
                <a:effectLst/>
                <a:uLnTx/>
                <a:uFillTx/>
                <a:ea typeface="+mn-ea"/>
                <a:cs typeface="+mn-cs"/>
              </a:endParaRPr>
            </a:p>
          </p:txBody>
        </p:sp>
        <p:sp>
          <p:nvSpPr>
            <p:cNvPr id="112" name="Line 131">
              <a:extLst>
                <a:ext uri="{FF2B5EF4-FFF2-40B4-BE49-F238E27FC236}">
                  <a16:creationId xmlns:a16="http://schemas.microsoft.com/office/drawing/2014/main" id="{9CD5C018-59ED-4BAC-BC16-E6BE63E0ED45}"/>
                </a:ext>
              </a:extLst>
            </p:cNvPr>
            <p:cNvSpPr>
              <a:spLocks noChangeShapeType="1"/>
            </p:cNvSpPr>
            <p:nvPr/>
          </p:nvSpPr>
          <p:spPr bwMode="auto">
            <a:xfrm>
              <a:off x="5837858" y="2737421"/>
              <a:ext cx="42863" cy="0"/>
            </a:xfrm>
            <a:prstGeom prst="line">
              <a:avLst/>
            </a:prstGeom>
            <a:noFill/>
            <a:ln w="9525" cap="rnd">
              <a:solidFill>
                <a:schemeClr val="bg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a:ln>
                  <a:noFill/>
                </a:ln>
                <a:solidFill>
                  <a:schemeClr val="tx1">
                    <a:lumMod val="75000"/>
                    <a:lumOff val="25000"/>
                  </a:schemeClr>
                </a:solidFill>
                <a:effectLst/>
                <a:uLnTx/>
                <a:uFillTx/>
                <a:ea typeface="+mn-ea"/>
                <a:cs typeface="+mn-cs"/>
              </a:endParaRPr>
            </a:p>
          </p:txBody>
        </p:sp>
        <p:sp>
          <p:nvSpPr>
            <p:cNvPr id="113" name="Line 132">
              <a:extLst>
                <a:ext uri="{FF2B5EF4-FFF2-40B4-BE49-F238E27FC236}">
                  <a16:creationId xmlns:a16="http://schemas.microsoft.com/office/drawing/2014/main" id="{B8EA7437-5EC0-47D8-A3D3-2AABD37146DC}"/>
                </a:ext>
              </a:extLst>
            </p:cNvPr>
            <p:cNvSpPr>
              <a:spLocks noChangeShapeType="1"/>
            </p:cNvSpPr>
            <p:nvPr/>
          </p:nvSpPr>
          <p:spPr bwMode="auto">
            <a:xfrm flipH="1">
              <a:off x="5907708" y="2769171"/>
              <a:ext cx="7938" cy="19050"/>
            </a:xfrm>
            <a:prstGeom prst="line">
              <a:avLst/>
            </a:prstGeom>
            <a:noFill/>
            <a:ln w="9525" cap="rnd">
              <a:solidFill>
                <a:schemeClr val="bg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a:ln>
                  <a:noFill/>
                </a:ln>
                <a:solidFill>
                  <a:schemeClr val="tx1">
                    <a:lumMod val="75000"/>
                    <a:lumOff val="25000"/>
                  </a:schemeClr>
                </a:solidFill>
                <a:effectLst/>
                <a:uLnTx/>
                <a:uFillTx/>
                <a:ea typeface="+mn-ea"/>
                <a:cs typeface="+mn-cs"/>
              </a:endParaRPr>
            </a:p>
          </p:txBody>
        </p:sp>
        <p:sp>
          <p:nvSpPr>
            <p:cNvPr id="114" name="Freeform 133">
              <a:extLst>
                <a:ext uri="{FF2B5EF4-FFF2-40B4-BE49-F238E27FC236}">
                  <a16:creationId xmlns:a16="http://schemas.microsoft.com/office/drawing/2014/main" id="{3E589CBA-1DF4-460A-8B99-C6EBB03AA779}"/>
                </a:ext>
              </a:extLst>
            </p:cNvPr>
            <p:cNvSpPr>
              <a:spLocks noEditPoints="1"/>
            </p:cNvSpPr>
            <p:nvPr/>
          </p:nvSpPr>
          <p:spPr bwMode="auto">
            <a:xfrm>
              <a:off x="5860083" y="2762821"/>
              <a:ext cx="68263" cy="136525"/>
            </a:xfrm>
            <a:custGeom>
              <a:avLst/>
              <a:gdLst>
                <a:gd name="T0" fmla="*/ 29 w 43"/>
                <a:gd name="T1" fmla="*/ 0 h 86"/>
                <a:gd name="T2" fmla="*/ 43 w 43"/>
                <a:gd name="T3" fmla="*/ 7 h 86"/>
                <a:gd name="T4" fmla="*/ 0 w 43"/>
                <a:gd name="T5" fmla="*/ 46 h 86"/>
                <a:gd name="T6" fmla="*/ 0 w 43"/>
                <a:gd name="T7" fmla="*/ 86 h 86"/>
                <a:gd name="T8" fmla="*/ 32 w 43"/>
                <a:gd name="T9" fmla="*/ 71 h 86"/>
                <a:gd name="T10" fmla="*/ 0 w 43"/>
                <a:gd name="T11" fmla="*/ 86 h 86"/>
              </a:gdLst>
              <a:ahLst/>
              <a:cxnLst>
                <a:cxn ang="0">
                  <a:pos x="T0" y="T1"/>
                </a:cxn>
                <a:cxn ang="0">
                  <a:pos x="T2" y="T3"/>
                </a:cxn>
                <a:cxn ang="0">
                  <a:pos x="T4" y="T5"/>
                </a:cxn>
                <a:cxn ang="0">
                  <a:pos x="T6" y="T7"/>
                </a:cxn>
                <a:cxn ang="0">
                  <a:pos x="T8" y="T9"/>
                </a:cxn>
                <a:cxn ang="0">
                  <a:pos x="T10" y="T11"/>
                </a:cxn>
              </a:cxnLst>
              <a:rect l="0" t="0" r="r" b="b"/>
              <a:pathLst>
                <a:path w="43" h="86">
                  <a:moveTo>
                    <a:pt x="29" y="0"/>
                  </a:moveTo>
                  <a:lnTo>
                    <a:pt x="43" y="7"/>
                  </a:lnTo>
                  <a:moveTo>
                    <a:pt x="0" y="46"/>
                  </a:moveTo>
                  <a:lnTo>
                    <a:pt x="0" y="86"/>
                  </a:lnTo>
                  <a:moveTo>
                    <a:pt x="32" y="71"/>
                  </a:moveTo>
                  <a:lnTo>
                    <a:pt x="0" y="86"/>
                  </a:lnTo>
                </a:path>
              </a:pathLst>
            </a:custGeom>
            <a:noFill/>
            <a:ln w="9525" cap="rnd">
              <a:solidFill>
                <a:schemeClr val="bg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a:ln>
                  <a:noFill/>
                </a:ln>
                <a:solidFill>
                  <a:schemeClr val="tx1">
                    <a:lumMod val="75000"/>
                    <a:lumOff val="25000"/>
                  </a:schemeClr>
                </a:solidFill>
                <a:effectLst/>
                <a:uLnTx/>
                <a:uFillTx/>
                <a:ea typeface="+mn-ea"/>
                <a:cs typeface="+mn-cs"/>
              </a:endParaRPr>
            </a:p>
          </p:txBody>
        </p:sp>
        <p:sp>
          <p:nvSpPr>
            <p:cNvPr id="115" name="Freeform 357">
              <a:extLst>
                <a:ext uri="{FF2B5EF4-FFF2-40B4-BE49-F238E27FC236}">
                  <a16:creationId xmlns:a16="http://schemas.microsoft.com/office/drawing/2014/main" id="{1EFEA0B5-2F1E-4CBB-9C96-E07A7B699258}"/>
                </a:ext>
              </a:extLst>
            </p:cNvPr>
            <p:cNvSpPr>
              <a:spLocks/>
            </p:cNvSpPr>
            <p:nvPr/>
          </p:nvSpPr>
          <p:spPr bwMode="auto">
            <a:xfrm>
              <a:off x="5652120" y="2643758"/>
              <a:ext cx="423863" cy="444500"/>
            </a:xfrm>
            <a:custGeom>
              <a:avLst/>
              <a:gdLst>
                <a:gd name="T0" fmla="*/ 78 w 242"/>
                <a:gd name="T1" fmla="*/ 9 h 242"/>
                <a:gd name="T2" fmla="*/ 121 w 242"/>
                <a:gd name="T3" fmla="*/ 1 h 242"/>
                <a:gd name="T4" fmla="*/ 242 w 242"/>
                <a:gd name="T5" fmla="*/ 121 h 242"/>
                <a:gd name="T6" fmla="*/ 122 w 242"/>
                <a:gd name="T7" fmla="*/ 242 h 242"/>
                <a:gd name="T8" fmla="*/ 0 w 242"/>
                <a:gd name="T9" fmla="*/ 122 h 242"/>
                <a:gd name="T10" fmla="*/ 22 w 242"/>
                <a:gd name="T11" fmla="*/ 53 h 242"/>
              </a:gdLst>
              <a:ahLst/>
              <a:cxnLst>
                <a:cxn ang="0">
                  <a:pos x="T0" y="T1"/>
                </a:cxn>
                <a:cxn ang="0">
                  <a:pos x="T2" y="T3"/>
                </a:cxn>
                <a:cxn ang="0">
                  <a:pos x="T4" y="T5"/>
                </a:cxn>
                <a:cxn ang="0">
                  <a:pos x="T6" y="T7"/>
                </a:cxn>
                <a:cxn ang="0">
                  <a:pos x="T8" y="T9"/>
                </a:cxn>
                <a:cxn ang="0">
                  <a:pos x="T10" y="T11"/>
                </a:cxn>
              </a:cxnLst>
              <a:rect l="0" t="0" r="r" b="b"/>
              <a:pathLst>
                <a:path w="242" h="242">
                  <a:moveTo>
                    <a:pt x="78" y="9"/>
                  </a:moveTo>
                  <a:cubicBezTo>
                    <a:pt x="91" y="4"/>
                    <a:pt x="106" y="1"/>
                    <a:pt x="121" y="1"/>
                  </a:cubicBezTo>
                  <a:cubicBezTo>
                    <a:pt x="187" y="0"/>
                    <a:pt x="242" y="54"/>
                    <a:pt x="242" y="121"/>
                  </a:cubicBezTo>
                  <a:cubicBezTo>
                    <a:pt x="242" y="187"/>
                    <a:pt x="188" y="242"/>
                    <a:pt x="122" y="242"/>
                  </a:cubicBezTo>
                  <a:cubicBezTo>
                    <a:pt x="55" y="242"/>
                    <a:pt x="1" y="189"/>
                    <a:pt x="0" y="122"/>
                  </a:cubicBezTo>
                  <a:cubicBezTo>
                    <a:pt x="0" y="96"/>
                    <a:pt x="8" y="72"/>
                    <a:pt x="22" y="53"/>
                  </a:cubicBezTo>
                </a:path>
              </a:pathLst>
            </a:custGeom>
            <a:noFill/>
            <a:ln w="9525" cap="rnd">
              <a:solidFill>
                <a:schemeClr val="bg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a:ln>
                  <a:noFill/>
                </a:ln>
                <a:solidFill>
                  <a:schemeClr val="tx1">
                    <a:lumMod val="75000"/>
                    <a:lumOff val="25000"/>
                  </a:schemeClr>
                </a:solidFill>
                <a:effectLst/>
                <a:uLnTx/>
                <a:uFillTx/>
                <a:ea typeface="+mn-ea"/>
                <a:cs typeface="+mn-cs"/>
              </a:endParaRPr>
            </a:p>
          </p:txBody>
        </p:sp>
        <p:sp>
          <p:nvSpPr>
            <p:cNvPr id="116" name="Freeform 358">
              <a:extLst>
                <a:ext uri="{FF2B5EF4-FFF2-40B4-BE49-F238E27FC236}">
                  <a16:creationId xmlns:a16="http://schemas.microsoft.com/office/drawing/2014/main" id="{037DF08D-9FB4-4E73-A53F-FB568F077A5C}"/>
                </a:ext>
              </a:extLst>
            </p:cNvPr>
            <p:cNvSpPr>
              <a:spLocks/>
            </p:cNvSpPr>
            <p:nvPr/>
          </p:nvSpPr>
          <p:spPr bwMode="auto">
            <a:xfrm>
              <a:off x="5707682" y="2691383"/>
              <a:ext cx="26988" cy="25400"/>
            </a:xfrm>
            <a:custGeom>
              <a:avLst/>
              <a:gdLst>
                <a:gd name="T0" fmla="*/ 0 w 15"/>
                <a:gd name="T1" fmla="*/ 14 h 14"/>
                <a:gd name="T2" fmla="*/ 15 w 15"/>
                <a:gd name="T3" fmla="*/ 0 h 14"/>
              </a:gdLst>
              <a:ahLst/>
              <a:cxnLst>
                <a:cxn ang="0">
                  <a:pos x="T0" y="T1"/>
                </a:cxn>
                <a:cxn ang="0">
                  <a:pos x="T2" y="T3"/>
                </a:cxn>
              </a:cxnLst>
              <a:rect l="0" t="0" r="r" b="b"/>
              <a:pathLst>
                <a:path w="15" h="14">
                  <a:moveTo>
                    <a:pt x="0" y="14"/>
                  </a:moveTo>
                  <a:cubicBezTo>
                    <a:pt x="4" y="9"/>
                    <a:pt x="10" y="4"/>
                    <a:pt x="15" y="0"/>
                  </a:cubicBezTo>
                </a:path>
              </a:pathLst>
            </a:custGeom>
            <a:noFill/>
            <a:ln w="9525" cap="rnd">
              <a:solidFill>
                <a:schemeClr val="bg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a:ln>
                  <a:noFill/>
                </a:ln>
                <a:solidFill>
                  <a:schemeClr val="tx1">
                    <a:lumMod val="75000"/>
                    <a:lumOff val="25000"/>
                  </a:schemeClr>
                </a:solidFill>
                <a:effectLst/>
                <a:uLnTx/>
                <a:uFillTx/>
                <a:ea typeface="+mn-ea"/>
                <a:cs typeface="+mn-cs"/>
              </a:endParaRPr>
            </a:p>
          </p:txBody>
        </p:sp>
      </p:grpSp>
      <p:grpSp>
        <p:nvGrpSpPr>
          <p:cNvPr id="117" name="Groupe 116">
            <a:extLst>
              <a:ext uri="{FF2B5EF4-FFF2-40B4-BE49-F238E27FC236}">
                <a16:creationId xmlns:a16="http://schemas.microsoft.com/office/drawing/2014/main" id="{00F94AE9-6D0A-46B3-9799-3A5E8B51E05B}"/>
              </a:ext>
            </a:extLst>
          </p:cNvPr>
          <p:cNvGrpSpPr/>
          <p:nvPr/>
        </p:nvGrpSpPr>
        <p:grpSpPr>
          <a:xfrm>
            <a:off x="888156" y="6088250"/>
            <a:ext cx="180000" cy="180000"/>
            <a:chOff x="5652120" y="2643758"/>
            <a:chExt cx="423863" cy="444500"/>
          </a:xfrm>
        </p:grpSpPr>
        <p:sp>
          <p:nvSpPr>
            <p:cNvPr id="118" name="Freeform 130">
              <a:extLst>
                <a:ext uri="{FF2B5EF4-FFF2-40B4-BE49-F238E27FC236}">
                  <a16:creationId xmlns:a16="http://schemas.microsoft.com/office/drawing/2014/main" id="{8F8937FD-9D30-46F2-94C0-60D9641D4926}"/>
                </a:ext>
              </a:extLst>
            </p:cNvPr>
            <p:cNvSpPr>
              <a:spLocks noEditPoints="1"/>
            </p:cNvSpPr>
            <p:nvPr/>
          </p:nvSpPr>
          <p:spPr bwMode="auto">
            <a:xfrm>
              <a:off x="5768008" y="2737421"/>
              <a:ext cx="192088" cy="258763"/>
            </a:xfrm>
            <a:custGeom>
              <a:avLst/>
              <a:gdLst>
                <a:gd name="T0" fmla="*/ 53 w 110"/>
                <a:gd name="T1" fmla="*/ 31 h 141"/>
                <a:gd name="T2" fmla="*/ 55 w 110"/>
                <a:gd name="T3" fmla="*/ 31 h 141"/>
                <a:gd name="T4" fmla="*/ 110 w 110"/>
                <a:gd name="T5" fmla="*/ 86 h 141"/>
                <a:gd name="T6" fmla="*/ 55 w 110"/>
                <a:gd name="T7" fmla="*/ 141 h 141"/>
                <a:gd name="T8" fmla="*/ 0 w 110"/>
                <a:gd name="T9" fmla="*/ 86 h 141"/>
                <a:gd name="T10" fmla="*/ 0 w 110"/>
                <a:gd name="T11" fmla="*/ 84 h 141"/>
                <a:gd name="T12" fmla="*/ 53 w 110"/>
                <a:gd name="T13" fmla="*/ 0 h 141"/>
                <a:gd name="T14" fmla="*/ 53 w 110"/>
                <a:gd name="T15" fmla="*/ 21 h 1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0" h="141">
                  <a:moveTo>
                    <a:pt x="53" y="31"/>
                  </a:moveTo>
                  <a:cubicBezTo>
                    <a:pt x="55" y="31"/>
                    <a:pt x="55" y="31"/>
                    <a:pt x="55" y="31"/>
                  </a:cubicBezTo>
                  <a:cubicBezTo>
                    <a:pt x="85" y="31"/>
                    <a:pt x="110" y="56"/>
                    <a:pt x="110" y="86"/>
                  </a:cubicBezTo>
                  <a:cubicBezTo>
                    <a:pt x="110" y="116"/>
                    <a:pt x="85" y="141"/>
                    <a:pt x="55" y="141"/>
                  </a:cubicBezTo>
                  <a:cubicBezTo>
                    <a:pt x="25" y="141"/>
                    <a:pt x="0" y="116"/>
                    <a:pt x="0" y="86"/>
                  </a:cubicBezTo>
                  <a:cubicBezTo>
                    <a:pt x="0" y="84"/>
                    <a:pt x="0" y="84"/>
                    <a:pt x="0" y="84"/>
                  </a:cubicBezTo>
                  <a:moveTo>
                    <a:pt x="53" y="0"/>
                  </a:moveTo>
                  <a:cubicBezTo>
                    <a:pt x="53" y="21"/>
                    <a:pt x="53" y="21"/>
                    <a:pt x="53" y="21"/>
                  </a:cubicBezTo>
                </a:path>
              </a:pathLst>
            </a:custGeom>
            <a:noFill/>
            <a:ln w="9525" cap="rnd">
              <a:solidFill>
                <a:schemeClr val="bg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a:ln>
                  <a:noFill/>
                </a:ln>
                <a:solidFill>
                  <a:schemeClr val="tx1">
                    <a:lumMod val="75000"/>
                    <a:lumOff val="25000"/>
                  </a:schemeClr>
                </a:solidFill>
                <a:effectLst/>
                <a:uLnTx/>
                <a:uFillTx/>
                <a:ea typeface="+mn-ea"/>
                <a:cs typeface="+mn-cs"/>
              </a:endParaRPr>
            </a:p>
          </p:txBody>
        </p:sp>
        <p:sp>
          <p:nvSpPr>
            <p:cNvPr id="119" name="Line 131">
              <a:extLst>
                <a:ext uri="{FF2B5EF4-FFF2-40B4-BE49-F238E27FC236}">
                  <a16:creationId xmlns:a16="http://schemas.microsoft.com/office/drawing/2014/main" id="{2D9632E2-3D9A-4097-8E43-70AC25E316B5}"/>
                </a:ext>
              </a:extLst>
            </p:cNvPr>
            <p:cNvSpPr>
              <a:spLocks noChangeShapeType="1"/>
            </p:cNvSpPr>
            <p:nvPr/>
          </p:nvSpPr>
          <p:spPr bwMode="auto">
            <a:xfrm>
              <a:off x="5837858" y="2737421"/>
              <a:ext cx="42863" cy="0"/>
            </a:xfrm>
            <a:prstGeom prst="line">
              <a:avLst/>
            </a:prstGeom>
            <a:noFill/>
            <a:ln w="9525" cap="rnd">
              <a:solidFill>
                <a:schemeClr val="bg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a:ln>
                  <a:noFill/>
                </a:ln>
                <a:solidFill>
                  <a:schemeClr val="tx1">
                    <a:lumMod val="75000"/>
                    <a:lumOff val="25000"/>
                  </a:schemeClr>
                </a:solidFill>
                <a:effectLst/>
                <a:uLnTx/>
                <a:uFillTx/>
                <a:ea typeface="+mn-ea"/>
                <a:cs typeface="+mn-cs"/>
              </a:endParaRPr>
            </a:p>
          </p:txBody>
        </p:sp>
        <p:sp>
          <p:nvSpPr>
            <p:cNvPr id="120" name="Line 132">
              <a:extLst>
                <a:ext uri="{FF2B5EF4-FFF2-40B4-BE49-F238E27FC236}">
                  <a16:creationId xmlns:a16="http://schemas.microsoft.com/office/drawing/2014/main" id="{4AAFB67F-B1BA-41D1-BF17-A2B3E44E7551}"/>
                </a:ext>
              </a:extLst>
            </p:cNvPr>
            <p:cNvSpPr>
              <a:spLocks noChangeShapeType="1"/>
            </p:cNvSpPr>
            <p:nvPr/>
          </p:nvSpPr>
          <p:spPr bwMode="auto">
            <a:xfrm flipH="1">
              <a:off x="5907708" y="2769171"/>
              <a:ext cx="7938" cy="19050"/>
            </a:xfrm>
            <a:prstGeom prst="line">
              <a:avLst/>
            </a:prstGeom>
            <a:noFill/>
            <a:ln w="9525" cap="rnd">
              <a:solidFill>
                <a:schemeClr val="bg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a:ln>
                  <a:noFill/>
                </a:ln>
                <a:solidFill>
                  <a:schemeClr val="tx1">
                    <a:lumMod val="75000"/>
                    <a:lumOff val="25000"/>
                  </a:schemeClr>
                </a:solidFill>
                <a:effectLst/>
                <a:uLnTx/>
                <a:uFillTx/>
                <a:ea typeface="+mn-ea"/>
                <a:cs typeface="+mn-cs"/>
              </a:endParaRPr>
            </a:p>
          </p:txBody>
        </p:sp>
        <p:sp>
          <p:nvSpPr>
            <p:cNvPr id="121" name="Freeform 133">
              <a:extLst>
                <a:ext uri="{FF2B5EF4-FFF2-40B4-BE49-F238E27FC236}">
                  <a16:creationId xmlns:a16="http://schemas.microsoft.com/office/drawing/2014/main" id="{88F3E29C-8723-49ED-A897-D14750753A83}"/>
                </a:ext>
              </a:extLst>
            </p:cNvPr>
            <p:cNvSpPr>
              <a:spLocks noEditPoints="1"/>
            </p:cNvSpPr>
            <p:nvPr/>
          </p:nvSpPr>
          <p:spPr bwMode="auto">
            <a:xfrm>
              <a:off x="5860083" y="2762821"/>
              <a:ext cx="68263" cy="136525"/>
            </a:xfrm>
            <a:custGeom>
              <a:avLst/>
              <a:gdLst>
                <a:gd name="T0" fmla="*/ 29 w 43"/>
                <a:gd name="T1" fmla="*/ 0 h 86"/>
                <a:gd name="T2" fmla="*/ 43 w 43"/>
                <a:gd name="T3" fmla="*/ 7 h 86"/>
                <a:gd name="T4" fmla="*/ 0 w 43"/>
                <a:gd name="T5" fmla="*/ 46 h 86"/>
                <a:gd name="T6" fmla="*/ 0 w 43"/>
                <a:gd name="T7" fmla="*/ 86 h 86"/>
                <a:gd name="T8" fmla="*/ 32 w 43"/>
                <a:gd name="T9" fmla="*/ 71 h 86"/>
                <a:gd name="T10" fmla="*/ 0 w 43"/>
                <a:gd name="T11" fmla="*/ 86 h 86"/>
              </a:gdLst>
              <a:ahLst/>
              <a:cxnLst>
                <a:cxn ang="0">
                  <a:pos x="T0" y="T1"/>
                </a:cxn>
                <a:cxn ang="0">
                  <a:pos x="T2" y="T3"/>
                </a:cxn>
                <a:cxn ang="0">
                  <a:pos x="T4" y="T5"/>
                </a:cxn>
                <a:cxn ang="0">
                  <a:pos x="T6" y="T7"/>
                </a:cxn>
                <a:cxn ang="0">
                  <a:pos x="T8" y="T9"/>
                </a:cxn>
                <a:cxn ang="0">
                  <a:pos x="T10" y="T11"/>
                </a:cxn>
              </a:cxnLst>
              <a:rect l="0" t="0" r="r" b="b"/>
              <a:pathLst>
                <a:path w="43" h="86">
                  <a:moveTo>
                    <a:pt x="29" y="0"/>
                  </a:moveTo>
                  <a:lnTo>
                    <a:pt x="43" y="7"/>
                  </a:lnTo>
                  <a:moveTo>
                    <a:pt x="0" y="46"/>
                  </a:moveTo>
                  <a:lnTo>
                    <a:pt x="0" y="86"/>
                  </a:lnTo>
                  <a:moveTo>
                    <a:pt x="32" y="71"/>
                  </a:moveTo>
                  <a:lnTo>
                    <a:pt x="0" y="86"/>
                  </a:lnTo>
                </a:path>
              </a:pathLst>
            </a:custGeom>
            <a:noFill/>
            <a:ln w="9525" cap="rnd">
              <a:solidFill>
                <a:schemeClr val="bg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a:ln>
                  <a:noFill/>
                </a:ln>
                <a:solidFill>
                  <a:schemeClr val="tx1">
                    <a:lumMod val="75000"/>
                    <a:lumOff val="25000"/>
                  </a:schemeClr>
                </a:solidFill>
                <a:effectLst/>
                <a:uLnTx/>
                <a:uFillTx/>
                <a:ea typeface="+mn-ea"/>
                <a:cs typeface="+mn-cs"/>
              </a:endParaRPr>
            </a:p>
          </p:txBody>
        </p:sp>
        <p:sp>
          <p:nvSpPr>
            <p:cNvPr id="122" name="Freeform 357">
              <a:extLst>
                <a:ext uri="{FF2B5EF4-FFF2-40B4-BE49-F238E27FC236}">
                  <a16:creationId xmlns:a16="http://schemas.microsoft.com/office/drawing/2014/main" id="{A019CDCB-D604-460A-85A6-2F9659507E0F}"/>
                </a:ext>
              </a:extLst>
            </p:cNvPr>
            <p:cNvSpPr>
              <a:spLocks/>
            </p:cNvSpPr>
            <p:nvPr/>
          </p:nvSpPr>
          <p:spPr bwMode="auto">
            <a:xfrm>
              <a:off x="5652120" y="2643758"/>
              <a:ext cx="423863" cy="444500"/>
            </a:xfrm>
            <a:custGeom>
              <a:avLst/>
              <a:gdLst>
                <a:gd name="T0" fmla="*/ 78 w 242"/>
                <a:gd name="T1" fmla="*/ 9 h 242"/>
                <a:gd name="T2" fmla="*/ 121 w 242"/>
                <a:gd name="T3" fmla="*/ 1 h 242"/>
                <a:gd name="T4" fmla="*/ 242 w 242"/>
                <a:gd name="T5" fmla="*/ 121 h 242"/>
                <a:gd name="T6" fmla="*/ 122 w 242"/>
                <a:gd name="T7" fmla="*/ 242 h 242"/>
                <a:gd name="T8" fmla="*/ 0 w 242"/>
                <a:gd name="T9" fmla="*/ 122 h 242"/>
                <a:gd name="T10" fmla="*/ 22 w 242"/>
                <a:gd name="T11" fmla="*/ 53 h 242"/>
              </a:gdLst>
              <a:ahLst/>
              <a:cxnLst>
                <a:cxn ang="0">
                  <a:pos x="T0" y="T1"/>
                </a:cxn>
                <a:cxn ang="0">
                  <a:pos x="T2" y="T3"/>
                </a:cxn>
                <a:cxn ang="0">
                  <a:pos x="T4" y="T5"/>
                </a:cxn>
                <a:cxn ang="0">
                  <a:pos x="T6" y="T7"/>
                </a:cxn>
                <a:cxn ang="0">
                  <a:pos x="T8" y="T9"/>
                </a:cxn>
                <a:cxn ang="0">
                  <a:pos x="T10" y="T11"/>
                </a:cxn>
              </a:cxnLst>
              <a:rect l="0" t="0" r="r" b="b"/>
              <a:pathLst>
                <a:path w="242" h="242">
                  <a:moveTo>
                    <a:pt x="78" y="9"/>
                  </a:moveTo>
                  <a:cubicBezTo>
                    <a:pt x="91" y="4"/>
                    <a:pt x="106" y="1"/>
                    <a:pt x="121" y="1"/>
                  </a:cubicBezTo>
                  <a:cubicBezTo>
                    <a:pt x="187" y="0"/>
                    <a:pt x="242" y="54"/>
                    <a:pt x="242" y="121"/>
                  </a:cubicBezTo>
                  <a:cubicBezTo>
                    <a:pt x="242" y="187"/>
                    <a:pt x="188" y="242"/>
                    <a:pt x="122" y="242"/>
                  </a:cubicBezTo>
                  <a:cubicBezTo>
                    <a:pt x="55" y="242"/>
                    <a:pt x="1" y="189"/>
                    <a:pt x="0" y="122"/>
                  </a:cubicBezTo>
                  <a:cubicBezTo>
                    <a:pt x="0" y="96"/>
                    <a:pt x="8" y="72"/>
                    <a:pt x="22" y="53"/>
                  </a:cubicBezTo>
                </a:path>
              </a:pathLst>
            </a:custGeom>
            <a:noFill/>
            <a:ln w="9525" cap="rnd">
              <a:solidFill>
                <a:schemeClr val="bg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a:ln>
                  <a:noFill/>
                </a:ln>
                <a:solidFill>
                  <a:schemeClr val="tx1">
                    <a:lumMod val="75000"/>
                    <a:lumOff val="25000"/>
                  </a:schemeClr>
                </a:solidFill>
                <a:effectLst/>
                <a:uLnTx/>
                <a:uFillTx/>
                <a:ea typeface="+mn-ea"/>
                <a:cs typeface="+mn-cs"/>
              </a:endParaRPr>
            </a:p>
          </p:txBody>
        </p:sp>
        <p:sp>
          <p:nvSpPr>
            <p:cNvPr id="123" name="Freeform 358">
              <a:extLst>
                <a:ext uri="{FF2B5EF4-FFF2-40B4-BE49-F238E27FC236}">
                  <a16:creationId xmlns:a16="http://schemas.microsoft.com/office/drawing/2014/main" id="{274F292C-5003-4E36-9085-EF0BC2BD648F}"/>
                </a:ext>
              </a:extLst>
            </p:cNvPr>
            <p:cNvSpPr>
              <a:spLocks/>
            </p:cNvSpPr>
            <p:nvPr/>
          </p:nvSpPr>
          <p:spPr bwMode="auto">
            <a:xfrm>
              <a:off x="5707682" y="2691383"/>
              <a:ext cx="26988" cy="25400"/>
            </a:xfrm>
            <a:custGeom>
              <a:avLst/>
              <a:gdLst>
                <a:gd name="T0" fmla="*/ 0 w 15"/>
                <a:gd name="T1" fmla="*/ 14 h 14"/>
                <a:gd name="T2" fmla="*/ 15 w 15"/>
                <a:gd name="T3" fmla="*/ 0 h 14"/>
              </a:gdLst>
              <a:ahLst/>
              <a:cxnLst>
                <a:cxn ang="0">
                  <a:pos x="T0" y="T1"/>
                </a:cxn>
                <a:cxn ang="0">
                  <a:pos x="T2" y="T3"/>
                </a:cxn>
              </a:cxnLst>
              <a:rect l="0" t="0" r="r" b="b"/>
              <a:pathLst>
                <a:path w="15" h="14">
                  <a:moveTo>
                    <a:pt x="0" y="14"/>
                  </a:moveTo>
                  <a:cubicBezTo>
                    <a:pt x="4" y="9"/>
                    <a:pt x="10" y="4"/>
                    <a:pt x="15" y="0"/>
                  </a:cubicBezTo>
                </a:path>
              </a:pathLst>
            </a:custGeom>
            <a:noFill/>
            <a:ln w="9525" cap="rnd">
              <a:solidFill>
                <a:schemeClr val="bg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a:ln>
                  <a:noFill/>
                </a:ln>
                <a:solidFill>
                  <a:schemeClr val="tx1">
                    <a:lumMod val="75000"/>
                    <a:lumOff val="25000"/>
                  </a:schemeClr>
                </a:solidFill>
                <a:effectLst/>
                <a:uLnTx/>
                <a:uFillTx/>
                <a:ea typeface="+mn-ea"/>
                <a:cs typeface="+mn-cs"/>
              </a:endParaRPr>
            </a:p>
          </p:txBody>
        </p:sp>
      </p:grpSp>
      <p:sp>
        <p:nvSpPr>
          <p:cNvPr id="124" name="Rectangle 123">
            <a:extLst>
              <a:ext uri="{FF2B5EF4-FFF2-40B4-BE49-F238E27FC236}">
                <a16:creationId xmlns:a16="http://schemas.microsoft.com/office/drawing/2014/main" id="{ECEFF1C0-1BEB-4B51-9545-C0A7353F3D10}"/>
              </a:ext>
            </a:extLst>
          </p:cNvPr>
          <p:cNvSpPr/>
          <p:nvPr/>
        </p:nvSpPr>
        <p:spPr>
          <a:xfrm>
            <a:off x="0" y="6445250"/>
            <a:ext cx="749300" cy="4127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5" name="Espace réservé du texte 12">
            <a:extLst>
              <a:ext uri="{FF2B5EF4-FFF2-40B4-BE49-F238E27FC236}">
                <a16:creationId xmlns:a16="http://schemas.microsoft.com/office/drawing/2014/main" id="{6963D4FB-C9F8-4D8F-B5DA-E9EF091703A7}"/>
              </a:ext>
            </a:extLst>
          </p:cNvPr>
          <p:cNvSpPr txBox="1">
            <a:spLocks/>
          </p:cNvSpPr>
          <p:nvPr/>
        </p:nvSpPr>
        <p:spPr>
          <a:xfrm>
            <a:off x="479546" y="669314"/>
            <a:ext cx="216000" cy="216000"/>
          </a:xfrm>
          <a:prstGeom prst="rect">
            <a:avLst/>
          </a:prstGeom>
          <a:solidFill>
            <a:srgbClr val="C00000"/>
          </a:solidFill>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sz="1000" b="1" dirty="0">
                <a:solidFill>
                  <a:schemeClr val="bg1"/>
                </a:solidFill>
              </a:rPr>
              <a:t>4</a:t>
            </a:r>
          </a:p>
        </p:txBody>
      </p:sp>
    </p:spTree>
    <p:extLst>
      <p:ext uri="{BB962C8B-B14F-4D97-AF65-F5344CB8AC3E}">
        <p14:creationId xmlns:p14="http://schemas.microsoft.com/office/powerpoint/2010/main" val="34917116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p:txBody>
          <a:bodyPr>
            <a:normAutofit/>
          </a:bodyPr>
          <a:lstStyle/>
          <a:p>
            <a:r>
              <a:rPr lang="fr-FR" dirty="0"/>
              <a:t>Principales solutions en épargne financière du Q3 2022 pour diversifier </a:t>
            </a:r>
          </a:p>
          <a:p>
            <a:r>
              <a:rPr lang="fr-FR" dirty="0"/>
              <a:t>la collecte de nos clients </a:t>
            </a:r>
            <a:r>
              <a:rPr lang="fr-FR" dirty="0">
                <a:solidFill>
                  <a:srgbClr val="C00000"/>
                </a:solidFill>
              </a:rPr>
              <a:t>Premium</a:t>
            </a:r>
          </a:p>
        </p:txBody>
      </p:sp>
      <p:sp>
        <p:nvSpPr>
          <p:cNvPr id="4" name="Espace réservé du texte 13">
            <a:extLst>
              <a:ext uri="{FF2B5EF4-FFF2-40B4-BE49-F238E27FC236}">
                <a16:creationId xmlns:a16="http://schemas.microsoft.com/office/drawing/2014/main" id="{5AF82E0C-7DB3-45C0-B3E4-9018DA967521}"/>
              </a:ext>
            </a:extLst>
          </p:cNvPr>
          <p:cNvSpPr>
            <a:spLocks noGrp="1"/>
          </p:cNvSpPr>
          <p:nvPr>
            <p:ph type="body" sz="quarter" idx="14"/>
          </p:nvPr>
        </p:nvSpPr>
        <p:spPr>
          <a:xfrm>
            <a:off x="4376057" y="137054"/>
            <a:ext cx="7300006" cy="231246"/>
          </a:xfrm>
        </p:spPr>
        <p:txBody>
          <a:bodyPr/>
          <a:lstStyle/>
          <a:p>
            <a:r>
              <a:rPr lang="fr-FR" dirty="0">
                <a:latin typeface="Arial" panose="020B0604020202020204" pitchFamily="34" charset="0"/>
                <a:cs typeface="Arial" panose="020B0604020202020204" pitchFamily="34" charset="0"/>
              </a:rPr>
              <a:t>Nos solutions d’épargne</a:t>
            </a:r>
          </a:p>
        </p:txBody>
      </p:sp>
      <p:graphicFrame>
        <p:nvGraphicFramePr>
          <p:cNvPr id="33" name="Espace réservé du tableau 11">
            <a:extLst>
              <a:ext uri="{FF2B5EF4-FFF2-40B4-BE49-F238E27FC236}">
                <a16:creationId xmlns:a16="http://schemas.microsoft.com/office/drawing/2014/main" id="{AA1981D9-B9A3-4ED2-98D4-031E04342A74}"/>
              </a:ext>
            </a:extLst>
          </p:cNvPr>
          <p:cNvGraphicFramePr>
            <a:graphicFrameLocks/>
          </p:cNvGraphicFramePr>
          <p:nvPr>
            <p:extLst>
              <p:ext uri="{D42A27DB-BD31-4B8C-83A1-F6EECF244321}">
                <p14:modId xmlns:p14="http://schemas.microsoft.com/office/powerpoint/2010/main" val="1222421823"/>
              </p:ext>
            </p:extLst>
          </p:nvPr>
        </p:nvGraphicFramePr>
        <p:xfrm>
          <a:off x="1048194" y="2694642"/>
          <a:ext cx="10596840" cy="365760"/>
        </p:xfrm>
        <a:graphic>
          <a:graphicData uri="http://schemas.openxmlformats.org/drawingml/2006/table">
            <a:tbl>
              <a:tblPr firstRow="1" bandRow="1">
                <a:effectLst>
                  <a:outerShdw blurRad="50800" dist="38100" dir="2700000" algn="tl" rotWithShape="0">
                    <a:prstClr val="black">
                      <a:alpha val="40000"/>
                    </a:prstClr>
                  </a:outerShdw>
                </a:effectLst>
              </a:tblPr>
              <a:tblGrid>
                <a:gridCol w="1764000">
                  <a:extLst>
                    <a:ext uri="{9D8B030D-6E8A-4147-A177-3AD203B41FA5}">
                      <a16:colId xmlns:a16="http://schemas.microsoft.com/office/drawing/2014/main" val="20000"/>
                    </a:ext>
                  </a:extLst>
                </a:gridCol>
                <a:gridCol w="208280">
                  <a:extLst>
                    <a:ext uri="{9D8B030D-6E8A-4147-A177-3AD203B41FA5}">
                      <a16:colId xmlns:a16="http://schemas.microsoft.com/office/drawing/2014/main" val="14042915"/>
                    </a:ext>
                  </a:extLst>
                </a:gridCol>
                <a:gridCol w="1080000">
                  <a:extLst>
                    <a:ext uri="{9D8B030D-6E8A-4147-A177-3AD203B41FA5}">
                      <a16:colId xmlns:a16="http://schemas.microsoft.com/office/drawing/2014/main" val="2030030140"/>
                    </a:ext>
                  </a:extLst>
                </a:gridCol>
                <a:gridCol w="208280">
                  <a:extLst>
                    <a:ext uri="{9D8B030D-6E8A-4147-A177-3AD203B41FA5}">
                      <a16:colId xmlns:a16="http://schemas.microsoft.com/office/drawing/2014/main" val="3631456518"/>
                    </a:ext>
                  </a:extLst>
                </a:gridCol>
                <a:gridCol w="1296000">
                  <a:extLst>
                    <a:ext uri="{9D8B030D-6E8A-4147-A177-3AD203B41FA5}">
                      <a16:colId xmlns:a16="http://schemas.microsoft.com/office/drawing/2014/main" val="1446165814"/>
                    </a:ext>
                  </a:extLst>
                </a:gridCol>
                <a:gridCol w="208280">
                  <a:extLst>
                    <a:ext uri="{9D8B030D-6E8A-4147-A177-3AD203B41FA5}">
                      <a16:colId xmlns:a16="http://schemas.microsoft.com/office/drawing/2014/main" val="931731062"/>
                    </a:ext>
                  </a:extLst>
                </a:gridCol>
                <a:gridCol w="5832000">
                  <a:extLst>
                    <a:ext uri="{9D8B030D-6E8A-4147-A177-3AD203B41FA5}">
                      <a16:colId xmlns:a16="http://schemas.microsoft.com/office/drawing/2014/main" val="528032683"/>
                    </a:ext>
                  </a:extLst>
                </a:gridCol>
              </a:tblGrid>
              <a:tr h="298689">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l"/>
                      <a:r>
                        <a:rPr lang="fr-FR" sz="900" b="1" u="none" strike="noStrike" cap="none" dirty="0">
                          <a:solidFill>
                            <a:schemeClr val="tx1">
                              <a:lumMod val="75000"/>
                              <a:lumOff val="25000"/>
                            </a:schemeClr>
                          </a:solidFill>
                          <a:latin typeface="+mj-lt"/>
                          <a:cs typeface="Calibri" panose="020F0502020204030204" pitchFamily="34" charset="0"/>
                          <a:sym typeface="Arial"/>
                        </a:rPr>
                        <a:t>Obligation Verte Avenir Responsable 2 </a:t>
                      </a:r>
                    </a:p>
                  </a:txBody>
                  <a:tcPr anchor="ctr">
                    <a:lnL w="12700" cmpd="sng">
                      <a:noFill/>
                    </a:lnL>
                    <a:lnR w="12700" cmpd="sng">
                      <a:noFill/>
                    </a:lnR>
                    <a:lnT w="12700" cap="flat" cmpd="sng" algn="ctr">
                      <a:solidFill>
                        <a:srgbClr val="D6D2E3"/>
                      </a:solidFill>
                      <a:prstDash val="solid"/>
                      <a:round/>
                      <a:headEnd type="none" w="med" len="med"/>
                      <a:tailEnd type="none" w="med" len="med"/>
                    </a:lnT>
                    <a:lnB w="12700" cap="flat" cmpd="sng" algn="ctr">
                      <a:solidFill>
                        <a:srgbClr val="D6D2E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900" b="0" i="0" u="none" strike="noStrike" cap="none">
                        <a:solidFill>
                          <a:schemeClr val="tx1">
                            <a:lumMod val="75000"/>
                            <a:lumOff val="25000"/>
                          </a:schemeClr>
                        </a:solidFill>
                        <a:latin typeface="Calibri" panose="020F0502020204030204" pitchFamily="34" charset="0"/>
                        <a:ea typeface="+mn-ea"/>
                        <a:cs typeface="Calibri" panose="020F0502020204030204" pitchFamily="34" charset="0"/>
                        <a:sym typeface="Arial"/>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sz="900" b="0" i="0" u="none" strike="noStrike" cap="none" dirty="0">
                          <a:solidFill>
                            <a:schemeClr val="tx1">
                              <a:lumMod val="75000"/>
                              <a:lumOff val="25000"/>
                            </a:schemeClr>
                          </a:solidFill>
                          <a:latin typeface="+mj-lt"/>
                          <a:ea typeface="+mn-ea"/>
                          <a:cs typeface="Calibri" panose="020F0502020204030204" pitchFamily="34" charset="0"/>
                          <a:sym typeface="Arial"/>
                        </a:rPr>
                        <a:t>BGC</a:t>
                      </a:r>
                    </a:p>
                  </a:txBody>
                  <a:tcPr anchor="ctr">
                    <a:lnL w="12700" cmpd="sng">
                      <a:noFill/>
                    </a:lnL>
                    <a:lnR w="12700" cmpd="sng">
                      <a:noFill/>
                    </a:lnR>
                    <a:lnT w="12700" cap="flat" cmpd="sng" algn="ctr">
                      <a:solidFill>
                        <a:srgbClr val="D6D2E3"/>
                      </a:solidFill>
                      <a:prstDash val="solid"/>
                      <a:round/>
                      <a:headEnd type="none" w="med" len="med"/>
                      <a:tailEnd type="none" w="med" len="med"/>
                    </a:lnT>
                    <a:lnB w="12700" cap="flat" cmpd="sng" algn="ctr">
                      <a:solidFill>
                        <a:srgbClr val="D6D2E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900" b="0" i="0" u="none" strike="noStrike" cap="none">
                        <a:solidFill>
                          <a:schemeClr val="tx1">
                            <a:lumMod val="75000"/>
                            <a:lumOff val="25000"/>
                          </a:schemeClr>
                        </a:solidFill>
                        <a:latin typeface="Calibri" panose="020F0502020204030204" pitchFamily="34" charset="0"/>
                        <a:ea typeface="+mn-ea"/>
                        <a:cs typeface="Calibri" panose="020F0502020204030204" pitchFamily="34" charset="0"/>
                        <a:sym typeface="Arial"/>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a:r>
                        <a:rPr lang="fr-FR" sz="900" b="0" i="0" u="none" strike="noStrike" cap="none" dirty="0">
                          <a:solidFill>
                            <a:schemeClr val="tx1">
                              <a:lumMod val="75000"/>
                              <a:lumOff val="25000"/>
                            </a:schemeClr>
                          </a:solidFill>
                          <a:latin typeface="+mj-lt"/>
                          <a:ea typeface="+mn-ea"/>
                          <a:cs typeface="Calibri" panose="020F0502020204030204" pitchFamily="34" charset="0"/>
                          <a:sym typeface="Arial"/>
                        </a:rPr>
                        <a:t>10 ans</a:t>
                      </a:r>
                    </a:p>
                  </a:txBody>
                  <a:tcPr anchor="ctr">
                    <a:lnL w="12700" cmpd="sng">
                      <a:noFill/>
                    </a:lnL>
                    <a:lnR w="12700" cmpd="sng">
                      <a:noFill/>
                    </a:lnR>
                    <a:lnT w="12700" cap="flat" cmpd="sng" algn="ctr">
                      <a:solidFill>
                        <a:srgbClr val="D6D2E3"/>
                      </a:solidFill>
                      <a:prstDash val="solid"/>
                      <a:round/>
                      <a:headEnd type="none" w="med" len="med"/>
                      <a:tailEnd type="none" w="med" len="med"/>
                    </a:lnT>
                    <a:lnB w="12700" cap="flat" cmpd="sng" algn="ctr">
                      <a:solidFill>
                        <a:srgbClr val="D6D2E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1" indent="0" algn="l" defTabSz="914400" rtl="0" eaLnBrk="1" fontAlgn="auto" latinLnBrk="0" hangingPunct="1">
                        <a:lnSpc>
                          <a:spcPct val="100000"/>
                        </a:lnSpc>
                        <a:spcBef>
                          <a:spcPts val="0"/>
                        </a:spcBef>
                        <a:spcAft>
                          <a:spcPts val="200"/>
                        </a:spcAft>
                        <a:buClr>
                          <a:schemeClr val="bg2"/>
                        </a:buClr>
                        <a:buSzTx/>
                        <a:buFont typeface="Courier New" panose="02070309020205020404" pitchFamily="49" charset="0"/>
                        <a:buNone/>
                        <a:tabLst/>
                        <a:defRPr/>
                      </a:pPr>
                      <a:endParaRPr lang="fr-FR" sz="900" b="0" i="0" u="none" strike="noStrike" cap="none">
                        <a:solidFill>
                          <a:schemeClr val="tx1">
                            <a:lumMod val="75000"/>
                            <a:lumOff val="25000"/>
                          </a:schemeClr>
                        </a:solidFill>
                        <a:latin typeface="Calibri" panose="020F0502020204030204" pitchFamily="34" charset="0"/>
                        <a:ea typeface="+mn-ea"/>
                        <a:cs typeface="Calibri" panose="020F0502020204030204" pitchFamily="34" charset="0"/>
                        <a:sym typeface="Arial"/>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1" indent="0" algn="just" defTabSz="914400" rtl="0" eaLnBrk="1" fontAlgn="auto" latinLnBrk="0" hangingPunct="1">
                        <a:lnSpc>
                          <a:spcPct val="100000"/>
                        </a:lnSpc>
                        <a:spcBef>
                          <a:spcPts val="0"/>
                        </a:spcBef>
                        <a:spcAft>
                          <a:spcPts val="200"/>
                        </a:spcAft>
                        <a:buClr>
                          <a:schemeClr val="bg2"/>
                        </a:buClr>
                        <a:buSzTx/>
                        <a:buFont typeface="Courier New" panose="02070309020205020404" pitchFamily="49" charset="0"/>
                        <a:buNone/>
                        <a:tabLst/>
                        <a:defRPr/>
                      </a:pPr>
                      <a:r>
                        <a:rPr lang="fr-FR" sz="900" b="0" u="none" strike="noStrike" cap="none" dirty="0">
                          <a:solidFill>
                            <a:schemeClr val="tx1">
                              <a:lumMod val="75000"/>
                              <a:lumOff val="25000"/>
                            </a:schemeClr>
                          </a:solidFill>
                          <a:latin typeface="+mj-lt"/>
                          <a:cs typeface="Calibri" panose="020F0502020204030204" pitchFamily="34" charset="0"/>
                          <a:sym typeface="Arial"/>
                        </a:rPr>
                        <a:t>Coupon 6% par an en cas de sortie anticipée l’année 5 si l’indice est ≥ au niveau initial &amp; garantie du capital à 95% à échéance l’année 10.</a:t>
                      </a:r>
                    </a:p>
                  </a:txBody>
                  <a:tcPr anchor="ctr">
                    <a:lnL w="12700" cmpd="sng">
                      <a:noFill/>
                    </a:lnL>
                    <a:lnR w="12700" cmpd="sng">
                      <a:noFill/>
                    </a:lnR>
                    <a:lnT w="12700" cap="flat" cmpd="sng" algn="ctr">
                      <a:solidFill>
                        <a:srgbClr val="D6D2E3"/>
                      </a:solidFill>
                      <a:prstDash val="solid"/>
                      <a:round/>
                      <a:headEnd type="none" w="med" len="med"/>
                      <a:tailEnd type="none" w="med" len="med"/>
                    </a:lnT>
                    <a:lnB w="12700" cap="flat" cmpd="sng" algn="ctr">
                      <a:solidFill>
                        <a:srgbClr val="D6D2E3"/>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5567082"/>
                  </a:ext>
                </a:extLst>
              </a:tr>
            </a:tbl>
          </a:graphicData>
        </a:graphic>
      </p:graphicFrame>
      <p:graphicFrame>
        <p:nvGraphicFramePr>
          <p:cNvPr id="35" name="Espace réservé du tableau 11">
            <a:extLst>
              <a:ext uri="{FF2B5EF4-FFF2-40B4-BE49-F238E27FC236}">
                <a16:creationId xmlns:a16="http://schemas.microsoft.com/office/drawing/2014/main" id="{298165F8-784E-4571-89AC-164C94588FA1}"/>
              </a:ext>
            </a:extLst>
          </p:cNvPr>
          <p:cNvGraphicFramePr>
            <a:graphicFrameLocks/>
          </p:cNvGraphicFramePr>
          <p:nvPr>
            <p:extLst>
              <p:ext uri="{D42A27DB-BD31-4B8C-83A1-F6EECF244321}">
                <p14:modId xmlns:p14="http://schemas.microsoft.com/office/powerpoint/2010/main" val="4143286503"/>
              </p:ext>
            </p:extLst>
          </p:nvPr>
        </p:nvGraphicFramePr>
        <p:xfrm>
          <a:off x="1060651" y="1322264"/>
          <a:ext cx="10596840" cy="579120"/>
        </p:xfrm>
        <a:graphic>
          <a:graphicData uri="http://schemas.openxmlformats.org/drawingml/2006/table">
            <a:tbl>
              <a:tblPr firstRow="1" bandRow="1">
                <a:effectLst>
                  <a:outerShdw blurRad="50800" dist="38100" dir="2700000" algn="tl" rotWithShape="0">
                    <a:srgbClr val="A1000B">
                      <a:alpha val="82000"/>
                    </a:srgbClr>
                  </a:outerShdw>
                </a:effectLst>
              </a:tblPr>
              <a:tblGrid>
                <a:gridCol w="1764000">
                  <a:extLst>
                    <a:ext uri="{9D8B030D-6E8A-4147-A177-3AD203B41FA5}">
                      <a16:colId xmlns:a16="http://schemas.microsoft.com/office/drawing/2014/main" val="20000"/>
                    </a:ext>
                  </a:extLst>
                </a:gridCol>
                <a:gridCol w="208280">
                  <a:extLst>
                    <a:ext uri="{9D8B030D-6E8A-4147-A177-3AD203B41FA5}">
                      <a16:colId xmlns:a16="http://schemas.microsoft.com/office/drawing/2014/main" val="817084536"/>
                    </a:ext>
                  </a:extLst>
                </a:gridCol>
                <a:gridCol w="1080000">
                  <a:extLst>
                    <a:ext uri="{9D8B030D-6E8A-4147-A177-3AD203B41FA5}">
                      <a16:colId xmlns:a16="http://schemas.microsoft.com/office/drawing/2014/main" val="2030030140"/>
                    </a:ext>
                  </a:extLst>
                </a:gridCol>
                <a:gridCol w="208280">
                  <a:extLst>
                    <a:ext uri="{9D8B030D-6E8A-4147-A177-3AD203B41FA5}">
                      <a16:colId xmlns:a16="http://schemas.microsoft.com/office/drawing/2014/main" val="2574641976"/>
                    </a:ext>
                  </a:extLst>
                </a:gridCol>
                <a:gridCol w="1296000">
                  <a:extLst>
                    <a:ext uri="{9D8B030D-6E8A-4147-A177-3AD203B41FA5}">
                      <a16:colId xmlns:a16="http://schemas.microsoft.com/office/drawing/2014/main" val="1446165814"/>
                    </a:ext>
                  </a:extLst>
                </a:gridCol>
                <a:gridCol w="208280">
                  <a:extLst>
                    <a:ext uri="{9D8B030D-6E8A-4147-A177-3AD203B41FA5}">
                      <a16:colId xmlns:a16="http://schemas.microsoft.com/office/drawing/2014/main" val="793327383"/>
                    </a:ext>
                  </a:extLst>
                </a:gridCol>
                <a:gridCol w="5832000">
                  <a:extLst>
                    <a:ext uri="{9D8B030D-6E8A-4147-A177-3AD203B41FA5}">
                      <a16:colId xmlns:a16="http://schemas.microsoft.com/office/drawing/2014/main" val="144981904"/>
                    </a:ext>
                  </a:extLst>
                </a:gridCol>
              </a:tblGrid>
              <a:tr h="487643">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algn="ctr"/>
                      <a:r>
                        <a:rPr lang="fr-FR" sz="1600" b="1">
                          <a:solidFill>
                            <a:schemeClr val="tx2">
                              <a:lumMod val="75000"/>
                            </a:schemeClr>
                          </a:solidFill>
                          <a:latin typeface="Calibri" panose="020F0502020204030204" pitchFamily="34" charset="0"/>
                          <a:cs typeface="Calibri" panose="020F0502020204030204" pitchFamily="34" charset="0"/>
                        </a:rPr>
                        <a:t>OFFRE</a:t>
                      </a:r>
                    </a:p>
                  </a:txBody>
                  <a:tcPr marL="0" marR="0" anchor="ctr">
                    <a:lnL w="12700" cmpd="sng">
                      <a:noFill/>
                    </a:lnL>
                    <a:lnR w="12700" cmpd="sng">
                      <a:noFill/>
                    </a:lnR>
                    <a:lnT w="38100" cmpd="sng">
                      <a:noFill/>
                    </a:lnT>
                    <a:lnB w="19050"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600" b="1">
                        <a:solidFill>
                          <a:schemeClr val="tx2">
                            <a:lumMod val="75000"/>
                          </a:schemeClr>
                        </a:solidFill>
                        <a:latin typeface="Calibri" panose="020F0502020204030204" pitchFamily="34" charset="0"/>
                        <a:cs typeface="Calibri" panose="020F0502020204030204" pitchFamily="34" charset="0"/>
                      </a:endParaRPr>
                    </a:p>
                  </a:txBody>
                  <a:tcPr marL="0" marR="0" anchor="ctr">
                    <a:lnL w="12700" cmpd="sng">
                      <a:noFill/>
                    </a:lnL>
                    <a:lnR w="12700" cmpd="sng">
                      <a:noFill/>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algn="ctr"/>
                      <a:r>
                        <a:rPr lang="fr-FR" sz="1600" b="1">
                          <a:solidFill>
                            <a:schemeClr val="tx2">
                              <a:lumMod val="75000"/>
                            </a:schemeClr>
                          </a:solidFill>
                          <a:latin typeface="Calibri" panose="020F0502020204030204" pitchFamily="34" charset="0"/>
                          <a:cs typeface="Calibri" panose="020F0502020204030204" pitchFamily="34" charset="0"/>
                        </a:rPr>
                        <a:t>EMETTEUR</a:t>
                      </a:r>
                    </a:p>
                  </a:txBody>
                  <a:tcPr marL="0" marR="0" anchor="ctr">
                    <a:lnL w="12700" cmpd="sng">
                      <a:noFill/>
                    </a:lnL>
                    <a:lnR w="12700" cmpd="sng">
                      <a:noFill/>
                    </a:lnR>
                    <a:lnT w="38100" cmpd="sng">
                      <a:noFill/>
                    </a:lnT>
                    <a:lnB w="19050"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600" b="1">
                        <a:solidFill>
                          <a:schemeClr val="tx2">
                            <a:lumMod val="75000"/>
                          </a:schemeClr>
                        </a:solidFill>
                        <a:latin typeface="Calibri" panose="020F0502020204030204" pitchFamily="34" charset="0"/>
                        <a:cs typeface="Calibri" panose="020F0502020204030204" pitchFamily="34" charset="0"/>
                      </a:endParaRPr>
                    </a:p>
                  </a:txBody>
                  <a:tcPr marL="0" marR="0" anchor="ctr">
                    <a:lnL w="12700" cmpd="sng">
                      <a:noFill/>
                    </a:lnL>
                    <a:lnR w="12700" cmpd="sng">
                      <a:noFill/>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600" b="1">
                          <a:solidFill>
                            <a:schemeClr val="tx2">
                              <a:lumMod val="75000"/>
                            </a:schemeClr>
                          </a:solidFill>
                          <a:latin typeface="Calibri" panose="020F0502020204030204" pitchFamily="34" charset="0"/>
                          <a:cs typeface="Calibri" panose="020F0502020204030204" pitchFamily="34" charset="0"/>
                        </a:rPr>
                        <a:t>DURÉE DU CONTRAT</a:t>
                      </a:r>
                    </a:p>
                  </a:txBody>
                  <a:tcPr marL="0" marR="0" anchor="ctr">
                    <a:lnL w="12700" cmpd="sng">
                      <a:noFill/>
                    </a:lnL>
                    <a:lnR w="12700" cmpd="sng">
                      <a:noFill/>
                    </a:lnR>
                    <a:lnT w="38100" cmpd="sng">
                      <a:noFill/>
                    </a:lnT>
                    <a:lnB w="19050"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600" b="1">
                        <a:solidFill>
                          <a:schemeClr val="tx2">
                            <a:lumMod val="75000"/>
                          </a:schemeClr>
                        </a:solidFill>
                        <a:latin typeface="Calibri" panose="020F0502020204030204" pitchFamily="34" charset="0"/>
                        <a:cs typeface="Calibri" panose="020F0502020204030204" pitchFamily="34" charset="0"/>
                      </a:endParaRPr>
                    </a:p>
                  </a:txBody>
                  <a:tcPr marL="0" marR="0" anchor="ctr">
                    <a:lnL w="12700" cmpd="sng">
                      <a:noFill/>
                    </a:lnL>
                    <a:lnR w="12700" cmpd="sng">
                      <a:noFill/>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600" b="1">
                          <a:solidFill>
                            <a:schemeClr val="tx2">
                              <a:lumMod val="75000"/>
                            </a:schemeClr>
                          </a:solidFill>
                          <a:latin typeface="Calibri" panose="020F0502020204030204" pitchFamily="34" charset="0"/>
                          <a:cs typeface="Calibri" panose="020F0502020204030204" pitchFamily="34" charset="0"/>
                        </a:rPr>
                        <a:t>MÉCANISME </a:t>
                      </a:r>
                    </a:p>
                  </a:txBody>
                  <a:tcPr marL="0" marR="0" anchor="ctr">
                    <a:lnL w="12700" cmpd="sng">
                      <a:noFill/>
                    </a:lnL>
                    <a:lnR w="12700" cmpd="sng">
                      <a:noFill/>
                    </a:lnR>
                    <a:lnT w="38100" cmpd="sng">
                      <a:noFill/>
                    </a:lnT>
                    <a:lnB w="19050"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02465341"/>
                  </a:ext>
                </a:extLst>
              </a:tr>
            </a:tbl>
          </a:graphicData>
        </a:graphic>
      </p:graphicFrame>
      <p:sp>
        <p:nvSpPr>
          <p:cNvPr id="36" name="ZoneTexte 35">
            <a:extLst>
              <a:ext uri="{FF2B5EF4-FFF2-40B4-BE49-F238E27FC236}">
                <a16:creationId xmlns:a16="http://schemas.microsoft.com/office/drawing/2014/main" id="{BB400211-ABDA-4A92-AEE5-54CCBFA94AE1}"/>
              </a:ext>
            </a:extLst>
          </p:cNvPr>
          <p:cNvSpPr txBox="1"/>
          <p:nvPr/>
        </p:nvSpPr>
        <p:spPr>
          <a:xfrm>
            <a:off x="1339506" y="6285254"/>
            <a:ext cx="1908000" cy="215444"/>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800" b="0" i="1" u="none" strike="noStrike" kern="0" cap="none" spc="0" normalizeH="0" baseline="0" noProof="0">
                <a:ln>
                  <a:noFill/>
                </a:ln>
                <a:solidFill>
                  <a:srgbClr val="FFFFFF">
                    <a:lumMod val="50000"/>
                  </a:srgbClr>
                </a:solidFill>
                <a:effectLst/>
                <a:uLnTx/>
                <a:uFillTx/>
                <a:latin typeface="+mj-lt"/>
                <a:ea typeface="+mn-ea"/>
                <a:cs typeface="Arial"/>
                <a:sym typeface="Arial"/>
              </a:rPr>
              <a:t>Offre en durée et/ou quantité limitée</a:t>
            </a:r>
          </a:p>
        </p:txBody>
      </p:sp>
      <p:graphicFrame>
        <p:nvGraphicFramePr>
          <p:cNvPr id="37" name="Espace réservé du tableau 11">
            <a:extLst>
              <a:ext uri="{FF2B5EF4-FFF2-40B4-BE49-F238E27FC236}">
                <a16:creationId xmlns:a16="http://schemas.microsoft.com/office/drawing/2014/main" id="{E480029E-E054-40CA-A557-A4B93B339F30}"/>
              </a:ext>
            </a:extLst>
          </p:cNvPr>
          <p:cNvGraphicFramePr>
            <a:graphicFrameLocks/>
          </p:cNvGraphicFramePr>
          <p:nvPr>
            <p:extLst>
              <p:ext uri="{D42A27DB-BD31-4B8C-83A1-F6EECF244321}">
                <p14:modId xmlns:p14="http://schemas.microsoft.com/office/powerpoint/2010/main" val="1861250000"/>
              </p:ext>
            </p:extLst>
          </p:nvPr>
        </p:nvGraphicFramePr>
        <p:xfrm>
          <a:off x="1048194" y="2020878"/>
          <a:ext cx="10596840" cy="502920"/>
        </p:xfrm>
        <a:graphic>
          <a:graphicData uri="http://schemas.openxmlformats.org/drawingml/2006/table">
            <a:tbl>
              <a:tblPr firstRow="1" bandRow="1">
                <a:effectLst>
                  <a:outerShdw blurRad="50800" dist="38100" dir="2700000" algn="tl" rotWithShape="0">
                    <a:prstClr val="black">
                      <a:alpha val="40000"/>
                    </a:prstClr>
                  </a:outerShdw>
                </a:effectLst>
              </a:tblPr>
              <a:tblGrid>
                <a:gridCol w="1764000">
                  <a:extLst>
                    <a:ext uri="{9D8B030D-6E8A-4147-A177-3AD203B41FA5}">
                      <a16:colId xmlns:a16="http://schemas.microsoft.com/office/drawing/2014/main" val="20000"/>
                    </a:ext>
                  </a:extLst>
                </a:gridCol>
                <a:gridCol w="208280">
                  <a:extLst>
                    <a:ext uri="{9D8B030D-6E8A-4147-A177-3AD203B41FA5}">
                      <a16:colId xmlns:a16="http://schemas.microsoft.com/office/drawing/2014/main" val="14042915"/>
                    </a:ext>
                  </a:extLst>
                </a:gridCol>
                <a:gridCol w="1080000">
                  <a:extLst>
                    <a:ext uri="{9D8B030D-6E8A-4147-A177-3AD203B41FA5}">
                      <a16:colId xmlns:a16="http://schemas.microsoft.com/office/drawing/2014/main" val="2030030140"/>
                    </a:ext>
                  </a:extLst>
                </a:gridCol>
                <a:gridCol w="208280">
                  <a:extLst>
                    <a:ext uri="{9D8B030D-6E8A-4147-A177-3AD203B41FA5}">
                      <a16:colId xmlns:a16="http://schemas.microsoft.com/office/drawing/2014/main" val="3631456518"/>
                    </a:ext>
                  </a:extLst>
                </a:gridCol>
                <a:gridCol w="1296000">
                  <a:extLst>
                    <a:ext uri="{9D8B030D-6E8A-4147-A177-3AD203B41FA5}">
                      <a16:colId xmlns:a16="http://schemas.microsoft.com/office/drawing/2014/main" val="1446165814"/>
                    </a:ext>
                  </a:extLst>
                </a:gridCol>
                <a:gridCol w="208280">
                  <a:extLst>
                    <a:ext uri="{9D8B030D-6E8A-4147-A177-3AD203B41FA5}">
                      <a16:colId xmlns:a16="http://schemas.microsoft.com/office/drawing/2014/main" val="931731062"/>
                    </a:ext>
                  </a:extLst>
                </a:gridCol>
                <a:gridCol w="5832000">
                  <a:extLst>
                    <a:ext uri="{9D8B030D-6E8A-4147-A177-3AD203B41FA5}">
                      <a16:colId xmlns:a16="http://schemas.microsoft.com/office/drawing/2014/main" val="528032683"/>
                    </a:ext>
                  </a:extLst>
                </a:gridCol>
              </a:tblGrid>
              <a:tr h="459043">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l"/>
                      <a:r>
                        <a:rPr lang="fr-FR" sz="900" b="1" u="none" strike="noStrike" cap="none" dirty="0">
                          <a:solidFill>
                            <a:schemeClr val="tx1">
                              <a:lumMod val="75000"/>
                              <a:lumOff val="25000"/>
                            </a:schemeClr>
                          </a:solidFill>
                          <a:latin typeface="+mj-lt"/>
                          <a:cs typeface="Calibri" panose="020F0502020204030204" pitchFamily="34" charset="0"/>
                          <a:sym typeface="Arial"/>
                        </a:rPr>
                        <a:t>SCPI de rendement  </a:t>
                      </a:r>
                    </a:p>
                  </a:txBody>
                  <a:tcPr anchor="ctr">
                    <a:lnL w="12700" cmpd="sng">
                      <a:noFill/>
                    </a:lnL>
                    <a:lnR w="12700" cmpd="sng">
                      <a:noFill/>
                    </a:lnR>
                    <a:lnT w="12700" cap="flat" cmpd="sng" algn="ctr">
                      <a:solidFill>
                        <a:srgbClr val="D6D2E3"/>
                      </a:solidFill>
                      <a:prstDash val="solid"/>
                      <a:round/>
                      <a:headEnd type="none" w="med" len="med"/>
                      <a:tailEnd type="none" w="med" len="med"/>
                    </a:lnT>
                    <a:lnB w="12700" cap="flat" cmpd="sng" algn="ctr">
                      <a:solidFill>
                        <a:srgbClr val="D6D2E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900" b="0" i="0" u="none" strike="noStrike" cap="none">
                        <a:solidFill>
                          <a:schemeClr val="tx1">
                            <a:lumMod val="75000"/>
                            <a:lumOff val="25000"/>
                          </a:schemeClr>
                        </a:solidFill>
                        <a:latin typeface="+mj-lt"/>
                        <a:ea typeface="+mn-ea"/>
                        <a:cs typeface="Calibri" panose="020F0502020204030204" pitchFamily="34" charset="0"/>
                        <a:sym typeface="Arial"/>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sz="900" b="0" i="0" u="none" strike="noStrike" cap="none">
                          <a:solidFill>
                            <a:schemeClr val="tx1">
                              <a:lumMod val="75000"/>
                              <a:lumOff val="25000"/>
                            </a:schemeClr>
                          </a:solidFill>
                          <a:latin typeface="+mj-lt"/>
                          <a:ea typeface="+mn-ea"/>
                          <a:cs typeface="Calibri" panose="020F0502020204030204" pitchFamily="34" charset="0"/>
                          <a:sym typeface="Arial"/>
                        </a:rPr>
                        <a:t>AEW Patrimoine, Atream, Midi2i, Sofidy</a:t>
                      </a:r>
                    </a:p>
                  </a:txBody>
                  <a:tcPr anchor="ctr">
                    <a:lnL w="12700" cmpd="sng">
                      <a:noFill/>
                    </a:lnL>
                    <a:lnR w="12700" cmpd="sng">
                      <a:noFill/>
                    </a:lnR>
                    <a:lnT w="12700" cap="flat" cmpd="sng" algn="ctr">
                      <a:solidFill>
                        <a:srgbClr val="D6D2E3"/>
                      </a:solidFill>
                      <a:prstDash val="solid"/>
                      <a:round/>
                      <a:headEnd type="none" w="med" len="med"/>
                      <a:tailEnd type="none" w="med" len="med"/>
                    </a:lnT>
                    <a:lnB w="12700" cap="flat" cmpd="sng" algn="ctr">
                      <a:solidFill>
                        <a:srgbClr val="D6D2E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900" b="0" i="0" u="none" strike="noStrike" cap="none">
                        <a:solidFill>
                          <a:schemeClr val="tx1">
                            <a:lumMod val="75000"/>
                            <a:lumOff val="25000"/>
                          </a:schemeClr>
                        </a:solidFill>
                        <a:latin typeface="+mj-lt"/>
                        <a:ea typeface="+mn-ea"/>
                        <a:cs typeface="Calibri" panose="020F0502020204030204" pitchFamily="34" charset="0"/>
                        <a:sym typeface="Arial"/>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a:r>
                        <a:rPr lang="fr-FR" sz="900" b="0" i="0" u="none" strike="noStrike" cap="none" dirty="0">
                          <a:solidFill>
                            <a:schemeClr val="tx1">
                              <a:lumMod val="75000"/>
                              <a:lumOff val="25000"/>
                            </a:schemeClr>
                          </a:solidFill>
                          <a:latin typeface="+mj-lt"/>
                          <a:ea typeface="+mn-ea"/>
                          <a:cs typeface="Calibri" panose="020F0502020204030204" pitchFamily="34" charset="0"/>
                          <a:sym typeface="Arial"/>
                        </a:rPr>
                        <a:t>N/A</a:t>
                      </a:r>
                    </a:p>
                  </a:txBody>
                  <a:tcPr anchor="ctr">
                    <a:lnL w="12700" cmpd="sng">
                      <a:noFill/>
                    </a:lnL>
                    <a:lnR w="12700" cmpd="sng">
                      <a:noFill/>
                    </a:lnR>
                    <a:lnT w="12700" cap="flat" cmpd="sng" algn="ctr">
                      <a:solidFill>
                        <a:srgbClr val="D6D2E3"/>
                      </a:solidFill>
                      <a:prstDash val="solid"/>
                      <a:round/>
                      <a:headEnd type="none" w="med" len="med"/>
                      <a:tailEnd type="none" w="med" len="med"/>
                    </a:lnT>
                    <a:lnB w="12700" cap="flat" cmpd="sng" algn="ctr">
                      <a:solidFill>
                        <a:srgbClr val="D6D2E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1" indent="0" algn="l" defTabSz="914400" rtl="0" eaLnBrk="1" fontAlgn="auto" latinLnBrk="0" hangingPunct="1">
                        <a:lnSpc>
                          <a:spcPct val="100000"/>
                        </a:lnSpc>
                        <a:spcBef>
                          <a:spcPts val="0"/>
                        </a:spcBef>
                        <a:spcAft>
                          <a:spcPts val="200"/>
                        </a:spcAft>
                        <a:buClr>
                          <a:schemeClr val="bg2"/>
                        </a:buClr>
                        <a:buSzTx/>
                        <a:buFont typeface="Courier New" panose="02070309020205020404" pitchFamily="49" charset="0"/>
                        <a:buNone/>
                        <a:tabLst/>
                        <a:defRPr/>
                      </a:pPr>
                      <a:endParaRPr lang="fr-FR" sz="900" b="0" i="0" u="none" strike="noStrike" cap="none">
                        <a:solidFill>
                          <a:schemeClr val="tx1">
                            <a:lumMod val="75000"/>
                            <a:lumOff val="25000"/>
                          </a:schemeClr>
                        </a:solidFill>
                        <a:latin typeface="+mj-lt"/>
                        <a:ea typeface="+mn-ea"/>
                        <a:cs typeface="Calibri" panose="020F0502020204030204" pitchFamily="34" charset="0"/>
                        <a:sym typeface="Arial"/>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1" indent="0" algn="just" defTabSz="914400" rtl="0" eaLnBrk="1" fontAlgn="auto" latinLnBrk="0" hangingPunct="1">
                        <a:lnSpc>
                          <a:spcPct val="100000"/>
                        </a:lnSpc>
                        <a:spcBef>
                          <a:spcPts val="0"/>
                        </a:spcBef>
                        <a:spcAft>
                          <a:spcPts val="200"/>
                        </a:spcAft>
                        <a:buClr>
                          <a:schemeClr val="bg2"/>
                        </a:buClr>
                        <a:buSzTx/>
                        <a:buFont typeface="Courier New" panose="02070309020205020404" pitchFamily="49" charset="0"/>
                        <a:buNone/>
                        <a:tabLst/>
                        <a:defRPr/>
                      </a:pPr>
                      <a:r>
                        <a:rPr lang="fr-FR" sz="900" b="0" u="none" strike="noStrike" cap="none" dirty="0">
                          <a:solidFill>
                            <a:schemeClr val="tx1">
                              <a:lumMod val="75000"/>
                              <a:lumOff val="25000"/>
                            </a:schemeClr>
                          </a:solidFill>
                          <a:latin typeface="+mn-lt"/>
                          <a:cs typeface="Calibri" panose="020F0502020204030204" pitchFamily="34" charset="0"/>
                          <a:sym typeface="Arial"/>
                        </a:rPr>
                        <a:t>Diversifier son patrimoine dans l’immobilier professionnel en profitant d’un couple rendement/ risque attractif et de revenus corrélés à l’inflation.</a:t>
                      </a:r>
                    </a:p>
                  </a:txBody>
                  <a:tcPr anchor="ctr">
                    <a:lnL w="12700" cmpd="sng">
                      <a:noFill/>
                    </a:lnL>
                    <a:lnR w="12700" cmpd="sng">
                      <a:noFill/>
                    </a:lnR>
                    <a:lnT w="12700" cap="flat" cmpd="sng" algn="ctr">
                      <a:solidFill>
                        <a:srgbClr val="D6D2E3"/>
                      </a:solidFill>
                      <a:prstDash val="solid"/>
                      <a:round/>
                      <a:headEnd type="none" w="med" len="med"/>
                      <a:tailEnd type="none" w="med" len="med"/>
                    </a:lnT>
                    <a:lnB w="12700" cap="flat" cmpd="sng" algn="ctr">
                      <a:solidFill>
                        <a:srgbClr val="D6D2E3"/>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5567082"/>
                  </a:ext>
                </a:extLst>
              </a:tr>
            </a:tbl>
          </a:graphicData>
        </a:graphic>
      </p:graphicFrame>
      <p:graphicFrame>
        <p:nvGraphicFramePr>
          <p:cNvPr id="38" name="Espace réservé du tableau 11">
            <a:extLst>
              <a:ext uri="{FF2B5EF4-FFF2-40B4-BE49-F238E27FC236}">
                <a16:creationId xmlns:a16="http://schemas.microsoft.com/office/drawing/2014/main" id="{28DD7A5E-269A-4241-BA19-2649E0CE4BE1}"/>
              </a:ext>
            </a:extLst>
          </p:cNvPr>
          <p:cNvGraphicFramePr>
            <a:graphicFrameLocks/>
          </p:cNvGraphicFramePr>
          <p:nvPr>
            <p:extLst>
              <p:ext uri="{D42A27DB-BD31-4B8C-83A1-F6EECF244321}">
                <p14:modId xmlns:p14="http://schemas.microsoft.com/office/powerpoint/2010/main" val="3311694681"/>
              </p:ext>
            </p:extLst>
          </p:nvPr>
        </p:nvGraphicFramePr>
        <p:xfrm>
          <a:off x="1048194" y="3231246"/>
          <a:ext cx="10596840" cy="407772"/>
        </p:xfrm>
        <a:graphic>
          <a:graphicData uri="http://schemas.openxmlformats.org/drawingml/2006/table">
            <a:tbl>
              <a:tblPr firstRow="1" bandRow="1">
                <a:effectLst>
                  <a:outerShdw blurRad="50800" dist="38100" dir="2700000" algn="tl" rotWithShape="0">
                    <a:prstClr val="black">
                      <a:alpha val="40000"/>
                    </a:prstClr>
                  </a:outerShdw>
                </a:effectLst>
              </a:tblPr>
              <a:tblGrid>
                <a:gridCol w="1764000">
                  <a:extLst>
                    <a:ext uri="{9D8B030D-6E8A-4147-A177-3AD203B41FA5}">
                      <a16:colId xmlns:a16="http://schemas.microsoft.com/office/drawing/2014/main" val="20000"/>
                    </a:ext>
                  </a:extLst>
                </a:gridCol>
                <a:gridCol w="208280">
                  <a:extLst>
                    <a:ext uri="{9D8B030D-6E8A-4147-A177-3AD203B41FA5}">
                      <a16:colId xmlns:a16="http://schemas.microsoft.com/office/drawing/2014/main" val="14042915"/>
                    </a:ext>
                  </a:extLst>
                </a:gridCol>
                <a:gridCol w="1080000">
                  <a:extLst>
                    <a:ext uri="{9D8B030D-6E8A-4147-A177-3AD203B41FA5}">
                      <a16:colId xmlns:a16="http://schemas.microsoft.com/office/drawing/2014/main" val="2030030140"/>
                    </a:ext>
                  </a:extLst>
                </a:gridCol>
                <a:gridCol w="208280">
                  <a:extLst>
                    <a:ext uri="{9D8B030D-6E8A-4147-A177-3AD203B41FA5}">
                      <a16:colId xmlns:a16="http://schemas.microsoft.com/office/drawing/2014/main" val="3631456518"/>
                    </a:ext>
                  </a:extLst>
                </a:gridCol>
                <a:gridCol w="1296000">
                  <a:extLst>
                    <a:ext uri="{9D8B030D-6E8A-4147-A177-3AD203B41FA5}">
                      <a16:colId xmlns:a16="http://schemas.microsoft.com/office/drawing/2014/main" val="1446165814"/>
                    </a:ext>
                  </a:extLst>
                </a:gridCol>
                <a:gridCol w="208280">
                  <a:extLst>
                    <a:ext uri="{9D8B030D-6E8A-4147-A177-3AD203B41FA5}">
                      <a16:colId xmlns:a16="http://schemas.microsoft.com/office/drawing/2014/main" val="931731062"/>
                    </a:ext>
                  </a:extLst>
                </a:gridCol>
                <a:gridCol w="5832000">
                  <a:extLst>
                    <a:ext uri="{9D8B030D-6E8A-4147-A177-3AD203B41FA5}">
                      <a16:colId xmlns:a16="http://schemas.microsoft.com/office/drawing/2014/main" val="528032683"/>
                    </a:ext>
                  </a:extLst>
                </a:gridCol>
              </a:tblGrid>
              <a:tr h="407772">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l"/>
                      <a:r>
                        <a:rPr lang="fr-FR" sz="900" b="1" u="none" strike="noStrike" cap="none" dirty="0">
                          <a:solidFill>
                            <a:schemeClr val="tx1">
                              <a:lumMod val="75000"/>
                              <a:lumOff val="25000"/>
                            </a:schemeClr>
                          </a:solidFill>
                          <a:latin typeface="+mj-lt"/>
                          <a:cs typeface="Calibri" panose="020F0502020204030204" pitchFamily="34" charset="0"/>
                          <a:sym typeface="Arial"/>
                        </a:rPr>
                        <a:t>Emprunt BPCE du 21/09 au 21/10/2022 </a:t>
                      </a:r>
                    </a:p>
                  </a:txBody>
                  <a:tcPr anchor="ctr">
                    <a:lnL w="12700" cmpd="sng">
                      <a:noFill/>
                    </a:lnL>
                    <a:lnR w="12700" cmpd="sng">
                      <a:noFill/>
                    </a:lnR>
                    <a:lnT w="12700" cap="flat" cmpd="sng" algn="ctr">
                      <a:solidFill>
                        <a:srgbClr val="D6D2E3"/>
                      </a:solidFill>
                      <a:prstDash val="solid"/>
                      <a:round/>
                      <a:headEnd type="none" w="med" len="med"/>
                      <a:tailEnd type="none" w="med" len="med"/>
                    </a:lnT>
                    <a:lnB w="12700" cap="flat" cmpd="sng" algn="ctr">
                      <a:solidFill>
                        <a:srgbClr val="D6D2E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900" b="0" i="0" u="none" strike="noStrike" cap="none">
                        <a:solidFill>
                          <a:schemeClr val="tx1">
                            <a:lumMod val="75000"/>
                            <a:lumOff val="25000"/>
                          </a:schemeClr>
                        </a:solidFill>
                        <a:latin typeface="Calibri" panose="020F0502020204030204" pitchFamily="34" charset="0"/>
                        <a:ea typeface="+mn-ea"/>
                        <a:cs typeface="Calibri" panose="020F0502020204030204" pitchFamily="34" charset="0"/>
                        <a:sym typeface="Arial"/>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sz="900" b="0" i="0" u="none" strike="noStrike" cap="none" dirty="0">
                          <a:solidFill>
                            <a:schemeClr val="tx1">
                              <a:lumMod val="75000"/>
                              <a:lumOff val="25000"/>
                            </a:schemeClr>
                          </a:solidFill>
                          <a:latin typeface="+mj-lt"/>
                          <a:ea typeface="+mn-ea"/>
                          <a:cs typeface="Calibri" panose="020F0502020204030204" pitchFamily="34" charset="0"/>
                          <a:sym typeface="Arial"/>
                        </a:rPr>
                        <a:t>BPCE</a:t>
                      </a:r>
                    </a:p>
                  </a:txBody>
                  <a:tcPr anchor="ctr">
                    <a:lnL w="12700" cmpd="sng">
                      <a:noFill/>
                    </a:lnL>
                    <a:lnR w="12700" cmpd="sng">
                      <a:noFill/>
                    </a:lnR>
                    <a:lnT w="12700" cap="flat" cmpd="sng" algn="ctr">
                      <a:solidFill>
                        <a:srgbClr val="D6D2E3"/>
                      </a:solidFill>
                      <a:prstDash val="solid"/>
                      <a:round/>
                      <a:headEnd type="none" w="med" len="med"/>
                      <a:tailEnd type="none" w="med" len="med"/>
                    </a:lnT>
                    <a:lnB w="12700" cap="flat" cmpd="sng" algn="ctr">
                      <a:solidFill>
                        <a:srgbClr val="D6D2E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900" b="0" i="0" u="none" strike="noStrike" cap="none">
                        <a:solidFill>
                          <a:schemeClr val="tx1">
                            <a:lumMod val="75000"/>
                            <a:lumOff val="25000"/>
                          </a:schemeClr>
                        </a:solidFill>
                        <a:latin typeface="Calibri" panose="020F0502020204030204" pitchFamily="34" charset="0"/>
                        <a:ea typeface="+mn-ea"/>
                        <a:cs typeface="Calibri" panose="020F0502020204030204" pitchFamily="34" charset="0"/>
                        <a:sym typeface="Arial"/>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a:r>
                        <a:rPr lang="fr-FR" sz="900" b="0" i="0" u="none" strike="noStrike" cap="none" dirty="0">
                          <a:solidFill>
                            <a:schemeClr val="tx1">
                              <a:lumMod val="75000"/>
                              <a:lumOff val="25000"/>
                            </a:schemeClr>
                          </a:solidFill>
                          <a:latin typeface="+mj-lt"/>
                          <a:ea typeface="+mn-ea"/>
                          <a:cs typeface="Calibri" panose="020F0502020204030204" pitchFamily="34" charset="0"/>
                          <a:sym typeface="Arial"/>
                        </a:rPr>
                        <a:t>5 ans</a:t>
                      </a:r>
                    </a:p>
                  </a:txBody>
                  <a:tcPr anchor="ctr">
                    <a:lnL w="12700" cmpd="sng">
                      <a:noFill/>
                    </a:lnL>
                    <a:lnR w="12700" cmpd="sng">
                      <a:noFill/>
                    </a:lnR>
                    <a:lnT w="12700" cap="flat" cmpd="sng" algn="ctr">
                      <a:solidFill>
                        <a:srgbClr val="D6D2E3"/>
                      </a:solidFill>
                      <a:prstDash val="solid"/>
                      <a:round/>
                      <a:headEnd type="none" w="med" len="med"/>
                      <a:tailEnd type="none" w="med" len="med"/>
                    </a:lnT>
                    <a:lnB w="12700" cap="flat" cmpd="sng" algn="ctr">
                      <a:solidFill>
                        <a:srgbClr val="D6D2E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1" indent="0" algn="l" defTabSz="914400" rtl="0" eaLnBrk="1" fontAlgn="auto" latinLnBrk="0" hangingPunct="1">
                        <a:lnSpc>
                          <a:spcPct val="100000"/>
                        </a:lnSpc>
                        <a:spcBef>
                          <a:spcPts val="0"/>
                        </a:spcBef>
                        <a:spcAft>
                          <a:spcPts val="200"/>
                        </a:spcAft>
                        <a:buClr>
                          <a:schemeClr val="bg2"/>
                        </a:buClr>
                        <a:buSzTx/>
                        <a:buFont typeface="Courier New" panose="02070309020205020404" pitchFamily="49" charset="0"/>
                        <a:buNone/>
                        <a:tabLst/>
                        <a:defRPr/>
                      </a:pPr>
                      <a:endParaRPr lang="fr-FR" sz="900" b="0" i="0" u="none" strike="noStrike" cap="none">
                        <a:solidFill>
                          <a:schemeClr val="tx1">
                            <a:lumMod val="75000"/>
                            <a:lumOff val="25000"/>
                          </a:schemeClr>
                        </a:solidFill>
                        <a:latin typeface="Calibri" panose="020F0502020204030204" pitchFamily="34" charset="0"/>
                        <a:ea typeface="+mn-ea"/>
                        <a:cs typeface="Calibri" panose="020F0502020204030204" pitchFamily="34" charset="0"/>
                        <a:sym typeface="Arial"/>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900" b="0" u="none" strike="noStrike" kern="1200" cap="none" dirty="0">
                          <a:solidFill>
                            <a:schemeClr val="tx1">
                              <a:lumMod val="75000"/>
                              <a:lumOff val="25000"/>
                            </a:schemeClr>
                          </a:solidFill>
                          <a:latin typeface="+mj-lt"/>
                          <a:ea typeface="+mn-ea"/>
                          <a:cs typeface="Calibri" panose="020F0502020204030204" pitchFamily="34" charset="0"/>
                          <a:sym typeface="Arial"/>
                        </a:rPr>
                        <a:t>Coupon 3,5%</a:t>
                      </a:r>
                      <a:r>
                        <a:rPr lang="fr-FR" sz="900" b="0" u="none" strike="noStrike" kern="1200" cap="none" dirty="0">
                          <a:solidFill>
                            <a:schemeClr val="tx1">
                              <a:lumMod val="75000"/>
                              <a:lumOff val="25000"/>
                            </a:schemeClr>
                          </a:solidFill>
                          <a:latin typeface="+mj-lt"/>
                          <a:ea typeface="+mn-ea"/>
                          <a:cs typeface="Calibri" panose="020F0502020204030204" pitchFamily="34" charset="0"/>
                        </a:rPr>
                        <a:t> </a:t>
                      </a:r>
                      <a:r>
                        <a:rPr lang="fr-FR" sz="900" b="0" u="none" strike="noStrike" kern="1200" cap="none" dirty="0">
                          <a:solidFill>
                            <a:schemeClr val="tx1">
                              <a:lumMod val="75000"/>
                              <a:lumOff val="25000"/>
                            </a:schemeClr>
                          </a:solidFill>
                          <a:latin typeface="+mj-lt"/>
                          <a:ea typeface="+mn-ea"/>
                          <a:cs typeface="Calibri" panose="020F0502020204030204" pitchFamily="34" charset="0"/>
                          <a:sym typeface="Arial"/>
                        </a:rPr>
                        <a:t>par an &amp; garantie du capital à 100% à échéance.</a:t>
                      </a:r>
                      <a:r>
                        <a:rPr lang="fr-FR" sz="900" b="0" u="none" strike="noStrike" kern="1200" cap="none" dirty="0">
                          <a:solidFill>
                            <a:schemeClr val="tx1">
                              <a:lumMod val="75000"/>
                              <a:lumOff val="25000"/>
                            </a:schemeClr>
                          </a:solidFill>
                          <a:latin typeface="+mj-lt"/>
                          <a:ea typeface="+mn-ea"/>
                          <a:cs typeface="Calibri" panose="020F0502020204030204" pitchFamily="34" charset="0"/>
                        </a:rPr>
                        <a:t> </a:t>
                      </a:r>
                      <a:endParaRPr lang="fr-FR" sz="900" b="0" u="none" strike="noStrike" kern="1200" cap="none" dirty="0">
                        <a:solidFill>
                          <a:schemeClr val="tx1">
                            <a:lumMod val="75000"/>
                            <a:lumOff val="25000"/>
                          </a:schemeClr>
                        </a:solidFill>
                        <a:latin typeface="+mj-lt"/>
                        <a:ea typeface="+mn-ea"/>
                        <a:cs typeface="Calibri" panose="020F0502020204030204" pitchFamily="34" charset="0"/>
                        <a:sym typeface="Arial"/>
                      </a:endParaRPr>
                    </a:p>
                  </a:txBody>
                  <a:tcPr anchor="ctr">
                    <a:lnL w="12700" cmpd="sng">
                      <a:noFill/>
                    </a:lnL>
                    <a:lnR w="12700" cmpd="sng">
                      <a:noFill/>
                    </a:lnR>
                    <a:lnT w="12700" cap="flat" cmpd="sng" algn="ctr">
                      <a:solidFill>
                        <a:srgbClr val="D6D2E3"/>
                      </a:solidFill>
                      <a:prstDash val="solid"/>
                      <a:round/>
                      <a:headEnd type="none" w="med" len="med"/>
                      <a:tailEnd type="none" w="med" len="med"/>
                    </a:lnT>
                    <a:lnB w="12700" cap="flat" cmpd="sng" algn="ctr">
                      <a:solidFill>
                        <a:srgbClr val="D6D2E3"/>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5567082"/>
                  </a:ext>
                </a:extLst>
              </a:tr>
            </a:tbl>
          </a:graphicData>
        </a:graphic>
      </p:graphicFrame>
      <p:graphicFrame>
        <p:nvGraphicFramePr>
          <p:cNvPr id="39" name="Espace réservé du tableau 11">
            <a:extLst>
              <a:ext uri="{FF2B5EF4-FFF2-40B4-BE49-F238E27FC236}">
                <a16:creationId xmlns:a16="http://schemas.microsoft.com/office/drawing/2014/main" id="{B214ECFA-2C37-4E5A-9E02-0167F6EC3BB7}"/>
              </a:ext>
            </a:extLst>
          </p:cNvPr>
          <p:cNvGraphicFramePr>
            <a:graphicFrameLocks/>
          </p:cNvGraphicFramePr>
          <p:nvPr>
            <p:extLst>
              <p:ext uri="{D42A27DB-BD31-4B8C-83A1-F6EECF244321}">
                <p14:modId xmlns:p14="http://schemas.microsoft.com/office/powerpoint/2010/main" val="3902485142"/>
              </p:ext>
            </p:extLst>
          </p:nvPr>
        </p:nvGraphicFramePr>
        <p:xfrm>
          <a:off x="1048194" y="4594869"/>
          <a:ext cx="10596840" cy="444673"/>
        </p:xfrm>
        <a:graphic>
          <a:graphicData uri="http://schemas.openxmlformats.org/drawingml/2006/table">
            <a:tbl>
              <a:tblPr firstRow="1" bandRow="1">
                <a:effectLst>
                  <a:outerShdw blurRad="50800" dist="38100" dir="2700000" algn="tl" rotWithShape="0">
                    <a:prstClr val="black">
                      <a:alpha val="40000"/>
                    </a:prstClr>
                  </a:outerShdw>
                </a:effectLst>
              </a:tblPr>
              <a:tblGrid>
                <a:gridCol w="1764000">
                  <a:extLst>
                    <a:ext uri="{9D8B030D-6E8A-4147-A177-3AD203B41FA5}">
                      <a16:colId xmlns:a16="http://schemas.microsoft.com/office/drawing/2014/main" val="20000"/>
                    </a:ext>
                  </a:extLst>
                </a:gridCol>
                <a:gridCol w="208280">
                  <a:extLst>
                    <a:ext uri="{9D8B030D-6E8A-4147-A177-3AD203B41FA5}">
                      <a16:colId xmlns:a16="http://schemas.microsoft.com/office/drawing/2014/main" val="14042915"/>
                    </a:ext>
                  </a:extLst>
                </a:gridCol>
                <a:gridCol w="1080000">
                  <a:extLst>
                    <a:ext uri="{9D8B030D-6E8A-4147-A177-3AD203B41FA5}">
                      <a16:colId xmlns:a16="http://schemas.microsoft.com/office/drawing/2014/main" val="2030030140"/>
                    </a:ext>
                  </a:extLst>
                </a:gridCol>
                <a:gridCol w="208280">
                  <a:extLst>
                    <a:ext uri="{9D8B030D-6E8A-4147-A177-3AD203B41FA5}">
                      <a16:colId xmlns:a16="http://schemas.microsoft.com/office/drawing/2014/main" val="3631456518"/>
                    </a:ext>
                  </a:extLst>
                </a:gridCol>
                <a:gridCol w="1296000">
                  <a:extLst>
                    <a:ext uri="{9D8B030D-6E8A-4147-A177-3AD203B41FA5}">
                      <a16:colId xmlns:a16="http://schemas.microsoft.com/office/drawing/2014/main" val="1446165814"/>
                    </a:ext>
                  </a:extLst>
                </a:gridCol>
                <a:gridCol w="208280">
                  <a:extLst>
                    <a:ext uri="{9D8B030D-6E8A-4147-A177-3AD203B41FA5}">
                      <a16:colId xmlns:a16="http://schemas.microsoft.com/office/drawing/2014/main" val="931731062"/>
                    </a:ext>
                  </a:extLst>
                </a:gridCol>
                <a:gridCol w="5832000">
                  <a:extLst>
                    <a:ext uri="{9D8B030D-6E8A-4147-A177-3AD203B41FA5}">
                      <a16:colId xmlns:a16="http://schemas.microsoft.com/office/drawing/2014/main" val="528032683"/>
                    </a:ext>
                  </a:extLst>
                </a:gridCol>
              </a:tblGrid>
              <a:tr h="444673">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l"/>
                      <a:r>
                        <a:rPr lang="fr-FR" sz="900" b="1" u="none" strike="noStrike" cap="none" dirty="0">
                          <a:solidFill>
                            <a:schemeClr val="tx1">
                              <a:lumMod val="75000"/>
                              <a:lumOff val="25000"/>
                            </a:schemeClr>
                          </a:solidFill>
                          <a:latin typeface="+mj-lt"/>
                          <a:cs typeface="Calibri" panose="020F0502020204030204" pitchFamily="34" charset="0"/>
                          <a:sym typeface="Arial"/>
                        </a:rPr>
                        <a:t>FCP </a:t>
                      </a:r>
                      <a:r>
                        <a:rPr lang="fr-FR" sz="900" b="1" u="none" strike="noStrike" cap="none" dirty="0" err="1">
                          <a:solidFill>
                            <a:schemeClr val="tx1">
                              <a:lumMod val="75000"/>
                              <a:lumOff val="25000"/>
                            </a:schemeClr>
                          </a:solidFill>
                          <a:latin typeface="+mj-lt"/>
                          <a:cs typeface="Calibri" panose="020F0502020204030204" pitchFamily="34" charset="0"/>
                          <a:sym typeface="Arial"/>
                        </a:rPr>
                        <a:t>Coralium</a:t>
                      </a:r>
                      <a:r>
                        <a:rPr lang="fr-FR" sz="900" b="1" u="none" strike="noStrike" cap="none" dirty="0">
                          <a:solidFill>
                            <a:schemeClr val="tx1">
                              <a:lumMod val="75000"/>
                              <a:lumOff val="25000"/>
                            </a:schemeClr>
                          </a:solidFill>
                          <a:latin typeface="+mj-lt"/>
                          <a:cs typeface="Calibri" panose="020F0502020204030204" pitchFamily="34" charset="0"/>
                          <a:sym typeface="Arial"/>
                        </a:rPr>
                        <a:t> PEA Santé</a:t>
                      </a:r>
                    </a:p>
                  </a:txBody>
                  <a:tcPr anchor="ctr">
                    <a:lnL w="12700" cmpd="sng">
                      <a:noFill/>
                    </a:lnL>
                    <a:lnR w="12700" cmpd="sng">
                      <a:noFill/>
                    </a:lnR>
                    <a:lnT w="12700" cap="flat" cmpd="sng" algn="ctr">
                      <a:solidFill>
                        <a:srgbClr val="D6D2E3"/>
                      </a:solidFill>
                      <a:prstDash val="solid"/>
                      <a:round/>
                      <a:headEnd type="none" w="med" len="med"/>
                      <a:tailEnd type="none" w="med" len="med"/>
                    </a:lnT>
                    <a:lnB w="12700" cap="flat" cmpd="sng" algn="ctr">
                      <a:solidFill>
                        <a:srgbClr val="D6D2E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900" b="0" i="0" u="none" strike="noStrike" cap="none">
                        <a:solidFill>
                          <a:schemeClr val="tx1">
                            <a:lumMod val="75000"/>
                            <a:lumOff val="25000"/>
                          </a:schemeClr>
                        </a:solidFill>
                        <a:latin typeface="+mj-lt"/>
                        <a:ea typeface="+mn-ea"/>
                        <a:cs typeface="Calibri" panose="020F0502020204030204" pitchFamily="34" charset="0"/>
                        <a:sym typeface="Arial"/>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sz="900" b="0" i="0" u="none" strike="noStrike" cap="none" dirty="0">
                          <a:solidFill>
                            <a:schemeClr val="tx1">
                              <a:lumMod val="75000"/>
                              <a:lumOff val="25000"/>
                            </a:schemeClr>
                          </a:solidFill>
                          <a:latin typeface="+mj-lt"/>
                          <a:ea typeface="+mn-ea"/>
                          <a:cs typeface="Calibri" panose="020F0502020204030204" pitchFamily="34" charset="0"/>
                          <a:sym typeface="Arial"/>
                        </a:rPr>
                        <a:t>NIMI</a:t>
                      </a:r>
                    </a:p>
                  </a:txBody>
                  <a:tcPr anchor="ctr">
                    <a:lnL w="12700" cmpd="sng">
                      <a:noFill/>
                    </a:lnL>
                    <a:lnR w="12700" cmpd="sng">
                      <a:noFill/>
                    </a:lnR>
                    <a:lnT w="12700" cap="flat" cmpd="sng" algn="ctr">
                      <a:solidFill>
                        <a:srgbClr val="D6D2E3"/>
                      </a:solidFill>
                      <a:prstDash val="solid"/>
                      <a:round/>
                      <a:headEnd type="none" w="med" len="med"/>
                      <a:tailEnd type="none" w="med" len="med"/>
                    </a:lnT>
                    <a:lnB w="12700" cap="flat" cmpd="sng" algn="ctr">
                      <a:solidFill>
                        <a:srgbClr val="D6D2E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900" b="0" i="0" u="none" strike="noStrike" cap="none">
                        <a:solidFill>
                          <a:schemeClr val="tx1">
                            <a:lumMod val="75000"/>
                            <a:lumOff val="25000"/>
                          </a:schemeClr>
                        </a:solidFill>
                        <a:latin typeface="+mj-lt"/>
                        <a:ea typeface="+mn-ea"/>
                        <a:cs typeface="Calibri" panose="020F0502020204030204" pitchFamily="34" charset="0"/>
                        <a:sym typeface="Arial"/>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a:r>
                        <a:rPr lang="fr-FR" sz="900" b="0" i="0" u="none" strike="noStrike" cap="none" dirty="0">
                          <a:solidFill>
                            <a:schemeClr val="tx1">
                              <a:lumMod val="75000"/>
                              <a:lumOff val="25000"/>
                            </a:schemeClr>
                          </a:solidFill>
                          <a:latin typeface="+mj-lt"/>
                          <a:ea typeface="+mn-ea"/>
                          <a:cs typeface="Calibri" panose="020F0502020204030204" pitchFamily="34" charset="0"/>
                          <a:sym typeface="Arial"/>
                        </a:rPr>
                        <a:t>8 ans</a:t>
                      </a:r>
                    </a:p>
                  </a:txBody>
                  <a:tcPr anchor="ctr">
                    <a:lnL w="12700" cmpd="sng">
                      <a:noFill/>
                    </a:lnL>
                    <a:lnR w="12700" cmpd="sng">
                      <a:noFill/>
                    </a:lnR>
                    <a:lnT w="12700" cap="flat" cmpd="sng" algn="ctr">
                      <a:solidFill>
                        <a:srgbClr val="D6D2E3"/>
                      </a:solidFill>
                      <a:prstDash val="solid"/>
                      <a:round/>
                      <a:headEnd type="none" w="med" len="med"/>
                      <a:tailEnd type="none" w="med" len="med"/>
                    </a:lnT>
                    <a:lnB w="12700" cap="flat" cmpd="sng" algn="ctr">
                      <a:solidFill>
                        <a:srgbClr val="D6D2E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1" indent="0" algn="l" defTabSz="914400" rtl="0" eaLnBrk="1" fontAlgn="auto" latinLnBrk="0" hangingPunct="1">
                        <a:lnSpc>
                          <a:spcPct val="100000"/>
                        </a:lnSpc>
                        <a:spcBef>
                          <a:spcPts val="0"/>
                        </a:spcBef>
                        <a:spcAft>
                          <a:spcPts val="200"/>
                        </a:spcAft>
                        <a:buClr>
                          <a:schemeClr val="bg2"/>
                        </a:buClr>
                        <a:buSzTx/>
                        <a:buFont typeface="Courier New" panose="02070309020205020404" pitchFamily="49" charset="0"/>
                        <a:buNone/>
                        <a:tabLst/>
                        <a:defRPr/>
                      </a:pPr>
                      <a:endParaRPr lang="fr-FR" sz="900" b="0" i="0" u="none" strike="noStrike" cap="none">
                        <a:solidFill>
                          <a:schemeClr val="tx1">
                            <a:lumMod val="75000"/>
                            <a:lumOff val="25000"/>
                          </a:schemeClr>
                        </a:solidFill>
                        <a:latin typeface="+mj-lt"/>
                        <a:ea typeface="+mn-ea"/>
                        <a:cs typeface="Calibri" panose="020F0502020204030204" pitchFamily="34" charset="0"/>
                        <a:sym typeface="Arial"/>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1" indent="0" algn="just" defTabSz="914400" rtl="0" eaLnBrk="1" fontAlgn="auto" latinLnBrk="0" hangingPunct="1">
                        <a:lnSpc>
                          <a:spcPct val="100000"/>
                        </a:lnSpc>
                        <a:spcBef>
                          <a:spcPts val="0"/>
                        </a:spcBef>
                        <a:spcAft>
                          <a:spcPts val="200"/>
                        </a:spcAft>
                        <a:buClr>
                          <a:schemeClr val="bg2"/>
                        </a:buClr>
                        <a:buSzTx/>
                        <a:buFont typeface="Courier New" panose="02070309020205020404" pitchFamily="49" charset="0"/>
                        <a:buNone/>
                        <a:tabLst/>
                        <a:defRPr/>
                      </a:pPr>
                      <a:r>
                        <a:rPr lang="fr-FR" sz="900" b="0" u="none" strike="noStrike" cap="none" dirty="0">
                          <a:solidFill>
                            <a:schemeClr val="tx1">
                              <a:lumMod val="75000"/>
                              <a:lumOff val="25000"/>
                            </a:schemeClr>
                          </a:solidFill>
                          <a:latin typeface="+mj-lt"/>
                          <a:cs typeface="Calibri" panose="020F0502020204030204" pitchFamily="34" charset="0"/>
                          <a:sym typeface="Arial"/>
                        </a:rPr>
                        <a:t>Coupon 8% par an en cas de sortie anticipée de l’année 2 à 7 si l’indice est ≥ au niveau initial &amp; garantie du capital jusqu’à une baisse de l’indice de 40% à échéance l’année 8.</a:t>
                      </a:r>
                    </a:p>
                  </a:txBody>
                  <a:tcPr anchor="ctr">
                    <a:lnL w="12700" cmpd="sng">
                      <a:noFill/>
                    </a:lnL>
                    <a:lnR w="12700" cmpd="sng">
                      <a:noFill/>
                    </a:lnR>
                    <a:lnT w="12700" cap="flat" cmpd="sng" algn="ctr">
                      <a:solidFill>
                        <a:srgbClr val="D6D2E3"/>
                      </a:solidFill>
                      <a:prstDash val="solid"/>
                      <a:round/>
                      <a:headEnd type="none" w="med" len="med"/>
                      <a:tailEnd type="none" w="med" len="med"/>
                    </a:lnT>
                    <a:lnB w="12700" cap="flat" cmpd="sng" algn="ctr">
                      <a:solidFill>
                        <a:srgbClr val="D6D2E3"/>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5567082"/>
                  </a:ext>
                </a:extLst>
              </a:tr>
            </a:tbl>
          </a:graphicData>
        </a:graphic>
      </p:graphicFrame>
      <p:graphicFrame>
        <p:nvGraphicFramePr>
          <p:cNvPr id="40" name="Espace réservé du tableau 11">
            <a:extLst>
              <a:ext uri="{FF2B5EF4-FFF2-40B4-BE49-F238E27FC236}">
                <a16:creationId xmlns:a16="http://schemas.microsoft.com/office/drawing/2014/main" id="{B19E7687-650A-4C3F-9BAD-EE0CBA23EB1B}"/>
              </a:ext>
            </a:extLst>
          </p:cNvPr>
          <p:cNvGraphicFramePr>
            <a:graphicFrameLocks/>
          </p:cNvGraphicFramePr>
          <p:nvPr>
            <p:extLst>
              <p:ext uri="{D42A27DB-BD31-4B8C-83A1-F6EECF244321}">
                <p14:modId xmlns:p14="http://schemas.microsoft.com/office/powerpoint/2010/main" val="2122945659"/>
              </p:ext>
            </p:extLst>
          </p:nvPr>
        </p:nvGraphicFramePr>
        <p:xfrm>
          <a:off x="1048194" y="5168287"/>
          <a:ext cx="10596840" cy="444673"/>
        </p:xfrm>
        <a:graphic>
          <a:graphicData uri="http://schemas.openxmlformats.org/drawingml/2006/table">
            <a:tbl>
              <a:tblPr firstRow="1" bandRow="1">
                <a:effectLst>
                  <a:outerShdw blurRad="50800" dist="38100" dir="2700000" algn="tl" rotWithShape="0">
                    <a:prstClr val="black">
                      <a:alpha val="40000"/>
                    </a:prstClr>
                  </a:outerShdw>
                </a:effectLst>
              </a:tblPr>
              <a:tblGrid>
                <a:gridCol w="1764000">
                  <a:extLst>
                    <a:ext uri="{9D8B030D-6E8A-4147-A177-3AD203B41FA5}">
                      <a16:colId xmlns:a16="http://schemas.microsoft.com/office/drawing/2014/main" val="20000"/>
                    </a:ext>
                  </a:extLst>
                </a:gridCol>
                <a:gridCol w="208280">
                  <a:extLst>
                    <a:ext uri="{9D8B030D-6E8A-4147-A177-3AD203B41FA5}">
                      <a16:colId xmlns:a16="http://schemas.microsoft.com/office/drawing/2014/main" val="14042915"/>
                    </a:ext>
                  </a:extLst>
                </a:gridCol>
                <a:gridCol w="1080000">
                  <a:extLst>
                    <a:ext uri="{9D8B030D-6E8A-4147-A177-3AD203B41FA5}">
                      <a16:colId xmlns:a16="http://schemas.microsoft.com/office/drawing/2014/main" val="2030030140"/>
                    </a:ext>
                  </a:extLst>
                </a:gridCol>
                <a:gridCol w="208280">
                  <a:extLst>
                    <a:ext uri="{9D8B030D-6E8A-4147-A177-3AD203B41FA5}">
                      <a16:colId xmlns:a16="http://schemas.microsoft.com/office/drawing/2014/main" val="3631456518"/>
                    </a:ext>
                  </a:extLst>
                </a:gridCol>
                <a:gridCol w="1296000">
                  <a:extLst>
                    <a:ext uri="{9D8B030D-6E8A-4147-A177-3AD203B41FA5}">
                      <a16:colId xmlns:a16="http://schemas.microsoft.com/office/drawing/2014/main" val="1446165814"/>
                    </a:ext>
                  </a:extLst>
                </a:gridCol>
                <a:gridCol w="208280">
                  <a:extLst>
                    <a:ext uri="{9D8B030D-6E8A-4147-A177-3AD203B41FA5}">
                      <a16:colId xmlns:a16="http://schemas.microsoft.com/office/drawing/2014/main" val="931731062"/>
                    </a:ext>
                  </a:extLst>
                </a:gridCol>
                <a:gridCol w="5832000">
                  <a:extLst>
                    <a:ext uri="{9D8B030D-6E8A-4147-A177-3AD203B41FA5}">
                      <a16:colId xmlns:a16="http://schemas.microsoft.com/office/drawing/2014/main" val="528032683"/>
                    </a:ext>
                  </a:extLst>
                </a:gridCol>
              </a:tblGrid>
              <a:tr h="444673">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l"/>
                      <a:r>
                        <a:rPr lang="fr-FR" sz="900" b="1" u="none" strike="noStrike" cap="none" dirty="0">
                          <a:solidFill>
                            <a:schemeClr val="tx1">
                              <a:lumMod val="75000"/>
                              <a:lumOff val="25000"/>
                            </a:schemeClr>
                          </a:solidFill>
                          <a:latin typeface="+mj-lt"/>
                          <a:cs typeface="Calibri" panose="020F0502020204030204" pitchFamily="34" charset="0"/>
                          <a:sym typeface="Arial"/>
                        </a:rPr>
                        <a:t>Titre de créance vert IRIS IMPACT </a:t>
                      </a:r>
                    </a:p>
                  </a:txBody>
                  <a:tcPr anchor="ctr">
                    <a:lnL w="12700" cmpd="sng">
                      <a:noFill/>
                    </a:lnL>
                    <a:lnR w="12700" cmpd="sng">
                      <a:noFill/>
                    </a:lnR>
                    <a:lnT w="12700" cap="flat" cmpd="sng" algn="ctr">
                      <a:solidFill>
                        <a:srgbClr val="D6D2E3"/>
                      </a:solidFill>
                      <a:prstDash val="solid"/>
                      <a:round/>
                      <a:headEnd type="none" w="med" len="med"/>
                      <a:tailEnd type="none" w="med" len="med"/>
                    </a:lnT>
                    <a:lnB w="12700" cap="flat" cmpd="sng" algn="ctr">
                      <a:solidFill>
                        <a:srgbClr val="D6D2E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1000" b="0" i="0" u="none" strike="noStrike" cap="none">
                        <a:solidFill>
                          <a:schemeClr val="tx1">
                            <a:lumMod val="75000"/>
                            <a:lumOff val="25000"/>
                          </a:schemeClr>
                        </a:solidFill>
                        <a:latin typeface="+mj-lt"/>
                        <a:ea typeface="+mn-ea"/>
                        <a:cs typeface="Calibri" panose="020F0502020204030204" pitchFamily="34" charset="0"/>
                        <a:sym typeface="Arial"/>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sz="1000" b="0" i="0" u="none" strike="noStrike" cap="none" dirty="0">
                          <a:solidFill>
                            <a:schemeClr val="tx1">
                              <a:lumMod val="75000"/>
                              <a:lumOff val="25000"/>
                            </a:schemeClr>
                          </a:solidFill>
                          <a:latin typeface="+mj-lt"/>
                          <a:ea typeface="+mn-ea"/>
                          <a:cs typeface="Calibri" panose="020F0502020204030204" pitchFamily="34" charset="0"/>
                          <a:sym typeface="Arial"/>
                        </a:rPr>
                        <a:t>BGC</a:t>
                      </a:r>
                    </a:p>
                  </a:txBody>
                  <a:tcPr anchor="ctr">
                    <a:lnL w="12700" cmpd="sng">
                      <a:noFill/>
                    </a:lnL>
                    <a:lnR w="12700" cmpd="sng">
                      <a:noFill/>
                    </a:lnR>
                    <a:lnT w="12700" cap="flat" cmpd="sng" algn="ctr">
                      <a:solidFill>
                        <a:srgbClr val="D6D2E3"/>
                      </a:solidFill>
                      <a:prstDash val="solid"/>
                      <a:round/>
                      <a:headEnd type="none" w="med" len="med"/>
                      <a:tailEnd type="none" w="med" len="med"/>
                    </a:lnT>
                    <a:lnB w="12700" cap="flat" cmpd="sng" algn="ctr">
                      <a:solidFill>
                        <a:srgbClr val="D6D2E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00" b="0" i="0" u="none" strike="noStrike" cap="none">
                        <a:solidFill>
                          <a:schemeClr val="tx1">
                            <a:lumMod val="75000"/>
                            <a:lumOff val="25000"/>
                          </a:schemeClr>
                        </a:solidFill>
                        <a:latin typeface="+mj-lt"/>
                        <a:ea typeface="+mn-ea"/>
                        <a:cs typeface="Calibri" panose="020F0502020204030204" pitchFamily="34" charset="0"/>
                        <a:sym typeface="Arial"/>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a:r>
                        <a:rPr lang="fr-FR" sz="900" b="0" i="0" u="none" strike="noStrike" cap="none" dirty="0">
                          <a:solidFill>
                            <a:schemeClr val="tx1">
                              <a:lumMod val="75000"/>
                              <a:lumOff val="25000"/>
                            </a:schemeClr>
                          </a:solidFill>
                          <a:latin typeface="+mj-lt"/>
                          <a:ea typeface="+mn-ea"/>
                          <a:cs typeface="Calibri" panose="020F0502020204030204" pitchFamily="34" charset="0"/>
                          <a:sym typeface="Arial"/>
                        </a:rPr>
                        <a:t>8 ans</a:t>
                      </a:r>
                    </a:p>
                  </a:txBody>
                  <a:tcPr anchor="ctr">
                    <a:lnL w="12700" cmpd="sng">
                      <a:noFill/>
                    </a:lnL>
                    <a:lnR w="12700" cmpd="sng">
                      <a:noFill/>
                    </a:lnR>
                    <a:lnT w="12700" cap="flat" cmpd="sng" algn="ctr">
                      <a:solidFill>
                        <a:srgbClr val="D6D2E3"/>
                      </a:solidFill>
                      <a:prstDash val="solid"/>
                      <a:round/>
                      <a:headEnd type="none" w="med" len="med"/>
                      <a:tailEnd type="none" w="med" len="med"/>
                    </a:lnT>
                    <a:lnB w="12700" cap="flat" cmpd="sng" algn="ctr">
                      <a:solidFill>
                        <a:srgbClr val="D6D2E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1" indent="0" algn="l" defTabSz="914400" rtl="0" eaLnBrk="1" fontAlgn="auto" latinLnBrk="0" hangingPunct="1">
                        <a:lnSpc>
                          <a:spcPct val="100000"/>
                        </a:lnSpc>
                        <a:spcBef>
                          <a:spcPts val="0"/>
                        </a:spcBef>
                        <a:spcAft>
                          <a:spcPts val="200"/>
                        </a:spcAft>
                        <a:buClr>
                          <a:schemeClr val="bg2"/>
                        </a:buClr>
                        <a:buSzTx/>
                        <a:buFont typeface="Courier New" panose="02070309020205020404" pitchFamily="49" charset="0"/>
                        <a:buNone/>
                        <a:tabLst/>
                        <a:defRPr/>
                      </a:pPr>
                      <a:endParaRPr lang="fr-FR" sz="1000" b="0" i="0" u="none" strike="noStrike" cap="none">
                        <a:solidFill>
                          <a:schemeClr val="tx1">
                            <a:lumMod val="75000"/>
                            <a:lumOff val="25000"/>
                          </a:schemeClr>
                        </a:solidFill>
                        <a:latin typeface="+mj-lt"/>
                        <a:ea typeface="+mn-ea"/>
                        <a:cs typeface="Calibri" panose="020F0502020204030204" pitchFamily="34" charset="0"/>
                        <a:sym typeface="Arial"/>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1" indent="0" algn="just" defTabSz="914400" rtl="0" eaLnBrk="1" fontAlgn="auto" latinLnBrk="0" hangingPunct="1">
                        <a:lnSpc>
                          <a:spcPct val="100000"/>
                        </a:lnSpc>
                        <a:spcBef>
                          <a:spcPts val="0"/>
                        </a:spcBef>
                        <a:spcAft>
                          <a:spcPts val="200"/>
                        </a:spcAft>
                        <a:buClr>
                          <a:schemeClr val="bg2"/>
                        </a:buClr>
                        <a:buSzTx/>
                        <a:buFont typeface="Courier New" panose="02070309020205020404" pitchFamily="49" charset="0"/>
                        <a:buNone/>
                        <a:tabLst/>
                        <a:defRPr/>
                      </a:pPr>
                      <a:r>
                        <a:rPr lang="fr-FR" sz="900" b="0" u="none" strike="noStrike" cap="none" dirty="0">
                          <a:solidFill>
                            <a:schemeClr val="tx1">
                              <a:lumMod val="75000"/>
                              <a:lumOff val="25000"/>
                            </a:schemeClr>
                          </a:solidFill>
                          <a:latin typeface="+mn-lt"/>
                          <a:cs typeface="Calibri" panose="020F0502020204030204" pitchFamily="34" charset="0"/>
                          <a:sym typeface="Arial"/>
                        </a:rPr>
                        <a:t>Coupon 6,50% par an en cas de sortie anticipée de l’année 2 à 7 si l’indice est ≥ au niveau initial &amp; garantie du capital jusqu’à une baisse de l’indice de 40% à échéance l’année 8.</a:t>
                      </a:r>
                    </a:p>
                  </a:txBody>
                  <a:tcPr anchor="ctr">
                    <a:lnL w="12700" cmpd="sng">
                      <a:noFill/>
                    </a:lnL>
                    <a:lnR w="12700" cmpd="sng">
                      <a:noFill/>
                    </a:lnR>
                    <a:lnT w="12700" cap="flat" cmpd="sng" algn="ctr">
                      <a:solidFill>
                        <a:srgbClr val="D6D2E3"/>
                      </a:solidFill>
                      <a:prstDash val="solid"/>
                      <a:round/>
                      <a:headEnd type="none" w="med" len="med"/>
                      <a:tailEnd type="none" w="med" len="med"/>
                    </a:lnT>
                    <a:lnB w="12700" cap="flat" cmpd="sng" algn="ctr">
                      <a:solidFill>
                        <a:srgbClr val="D6D2E3"/>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5567082"/>
                  </a:ext>
                </a:extLst>
              </a:tr>
            </a:tbl>
          </a:graphicData>
        </a:graphic>
      </p:graphicFrame>
      <p:graphicFrame>
        <p:nvGraphicFramePr>
          <p:cNvPr id="41" name="Espace réservé du tableau 11">
            <a:extLst>
              <a:ext uri="{FF2B5EF4-FFF2-40B4-BE49-F238E27FC236}">
                <a16:creationId xmlns:a16="http://schemas.microsoft.com/office/drawing/2014/main" id="{B56E215A-3BB0-40DD-B14E-E81640166D00}"/>
              </a:ext>
            </a:extLst>
          </p:cNvPr>
          <p:cNvGraphicFramePr>
            <a:graphicFrameLocks/>
          </p:cNvGraphicFramePr>
          <p:nvPr>
            <p:extLst>
              <p:ext uri="{D42A27DB-BD31-4B8C-83A1-F6EECF244321}">
                <p14:modId xmlns:p14="http://schemas.microsoft.com/office/powerpoint/2010/main" val="977814121"/>
              </p:ext>
            </p:extLst>
          </p:nvPr>
        </p:nvGraphicFramePr>
        <p:xfrm>
          <a:off x="1048194" y="5741705"/>
          <a:ext cx="10596840" cy="444673"/>
        </p:xfrm>
        <a:graphic>
          <a:graphicData uri="http://schemas.openxmlformats.org/drawingml/2006/table">
            <a:tbl>
              <a:tblPr firstRow="1" bandRow="1">
                <a:effectLst>
                  <a:outerShdw blurRad="50800" dist="38100" dir="2700000" algn="tl" rotWithShape="0">
                    <a:prstClr val="black">
                      <a:alpha val="40000"/>
                    </a:prstClr>
                  </a:outerShdw>
                </a:effectLst>
              </a:tblPr>
              <a:tblGrid>
                <a:gridCol w="1764000">
                  <a:extLst>
                    <a:ext uri="{9D8B030D-6E8A-4147-A177-3AD203B41FA5}">
                      <a16:colId xmlns:a16="http://schemas.microsoft.com/office/drawing/2014/main" val="20000"/>
                    </a:ext>
                  </a:extLst>
                </a:gridCol>
                <a:gridCol w="208280">
                  <a:extLst>
                    <a:ext uri="{9D8B030D-6E8A-4147-A177-3AD203B41FA5}">
                      <a16:colId xmlns:a16="http://schemas.microsoft.com/office/drawing/2014/main" val="14042915"/>
                    </a:ext>
                  </a:extLst>
                </a:gridCol>
                <a:gridCol w="1080000">
                  <a:extLst>
                    <a:ext uri="{9D8B030D-6E8A-4147-A177-3AD203B41FA5}">
                      <a16:colId xmlns:a16="http://schemas.microsoft.com/office/drawing/2014/main" val="2030030140"/>
                    </a:ext>
                  </a:extLst>
                </a:gridCol>
                <a:gridCol w="208280">
                  <a:extLst>
                    <a:ext uri="{9D8B030D-6E8A-4147-A177-3AD203B41FA5}">
                      <a16:colId xmlns:a16="http://schemas.microsoft.com/office/drawing/2014/main" val="3631456518"/>
                    </a:ext>
                  </a:extLst>
                </a:gridCol>
                <a:gridCol w="1296000">
                  <a:extLst>
                    <a:ext uri="{9D8B030D-6E8A-4147-A177-3AD203B41FA5}">
                      <a16:colId xmlns:a16="http://schemas.microsoft.com/office/drawing/2014/main" val="1446165814"/>
                    </a:ext>
                  </a:extLst>
                </a:gridCol>
                <a:gridCol w="208280">
                  <a:extLst>
                    <a:ext uri="{9D8B030D-6E8A-4147-A177-3AD203B41FA5}">
                      <a16:colId xmlns:a16="http://schemas.microsoft.com/office/drawing/2014/main" val="931731062"/>
                    </a:ext>
                  </a:extLst>
                </a:gridCol>
                <a:gridCol w="5832000">
                  <a:extLst>
                    <a:ext uri="{9D8B030D-6E8A-4147-A177-3AD203B41FA5}">
                      <a16:colId xmlns:a16="http://schemas.microsoft.com/office/drawing/2014/main" val="528032683"/>
                    </a:ext>
                  </a:extLst>
                </a:gridCol>
              </a:tblGrid>
              <a:tr h="444673">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l"/>
                      <a:r>
                        <a:rPr lang="fr-FR" sz="900" b="1" u="none" strike="noStrike" cap="none" dirty="0">
                          <a:solidFill>
                            <a:schemeClr val="tx1">
                              <a:lumMod val="75000"/>
                              <a:lumOff val="25000"/>
                            </a:schemeClr>
                          </a:solidFill>
                          <a:latin typeface="+mj-lt"/>
                          <a:cs typeface="Calibri" panose="020F0502020204030204" pitchFamily="34" charset="0"/>
                          <a:sym typeface="Arial"/>
                        </a:rPr>
                        <a:t>FCP IRISEA SANTE</a:t>
                      </a:r>
                    </a:p>
                  </a:txBody>
                  <a:tcPr anchor="ctr">
                    <a:lnL w="12700" cmpd="sng">
                      <a:noFill/>
                    </a:lnL>
                    <a:lnR w="12700" cmpd="sng">
                      <a:noFill/>
                    </a:lnR>
                    <a:lnT w="12700" cap="flat" cmpd="sng" algn="ctr">
                      <a:solidFill>
                        <a:srgbClr val="D6D2E3"/>
                      </a:solidFill>
                      <a:prstDash val="solid"/>
                      <a:round/>
                      <a:headEnd type="none" w="med" len="med"/>
                      <a:tailEnd type="none" w="med" len="med"/>
                    </a:lnT>
                    <a:lnB w="12700" cap="flat" cmpd="sng" algn="ctr">
                      <a:solidFill>
                        <a:srgbClr val="D6D2E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1000" b="0" i="0" u="none" strike="noStrike" cap="none">
                        <a:solidFill>
                          <a:schemeClr val="tx1">
                            <a:lumMod val="75000"/>
                            <a:lumOff val="25000"/>
                          </a:schemeClr>
                        </a:solidFill>
                        <a:latin typeface="Calibri" panose="020F0502020204030204" pitchFamily="34" charset="0"/>
                        <a:ea typeface="+mn-ea"/>
                        <a:cs typeface="Calibri" panose="020F0502020204030204" pitchFamily="34" charset="0"/>
                        <a:sym typeface="Arial"/>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sz="1000" b="0" i="0" u="none" strike="noStrike" cap="none" dirty="0">
                          <a:solidFill>
                            <a:schemeClr val="tx1">
                              <a:lumMod val="75000"/>
                              <a:lumOff val="25000"/>
                            </a:schemeClr>
                          </a:solidFill>
                          <a:latin typeface="Calibri" panose="020F0502020204030204" pitchFamily="34" charset="0"/>
                          <a:ea typeface="+mn-ea"/>
                          <a:cs typeface="Calibri" panose="020F0502020204030204" pitchFamily="34" charset="0"/>
                          <a:sym typeface="Arial"/>
                        </a:rPr>
                        <a:t>NIMI</a:t>
                      </a:r>
                    </a:p>
                  </a:txBody>
                  <a:tcPr anchor="ctr">
                    <a:lnL w="12700" cmpd="sng">
                      <a:noFill/>
                    </a:lnL>
                    <a:lnR w="12700" cmpd="sng">
                      <a:noFill/>
                    </a:lnR>
                    <a:lnT w="12700" cap="flat" cmpd="sng" algn="ctr">
                      <a:solidFill>
                        <a:srgbClr val="D6D2E3"/>
                      </a:solidFill>
                      <a:prstDash val="solid"/>
                      <a:round/>
                      <a:headEnd type="none" w="med" len="med"/>
                      <a:tailEnd type="none" w="med" len="med"/>
                    </a:lnT>
                    <a:lnB w="12700" cap="flat" cmpd="sng" algn="ctr">
                      <a:solidFill>
                        <a:srgbClr val="D6D2E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000" b="0" i="0" u="none" strike="noStrike" cap="none">
                        <a:solidFill>
                          <a:schemeClr val="tx1">
                            <a:lumMod val="75000"/>
                            <a:lumOff val="25000"/>
                          </a:schemeClr>
                        </a:solidFill>
                        <a:latin typeface="Calibri" panose="020F0502020204030204" pitchFamily="34" charset="0"/>
                        <a:ea typeface="+mn-ea"/>
                        <a:cs typeface="Calibri" panose="020F0502020204030204" pitchFamily="34" charset="0"/>
                        <a:sym typeface="Arial"/>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a:r>
                        <a:rPr lang="fr-FR" sz="900" b="0" i="0" u="none" strike="noStrike" cap="none" dirty="0">
                          <a:solidFill>
                            <a:schemeClr val="tx1">
                              <a:lumMod val="75000"/>
                              <a:lumOff val="25000"/>
                            </a:schemeClr>
                          </a:solidFill>
                          <a:latin typeface="+mj-lt"/>
                          <a:ea typeface="+mn-ea"/>
                          <a:cs typeface="Calibri" panose="020F0502020204030204" pitchFamily="34" charset="0"/>
                          <a:sym typeface="Arial"/>
                        </a:rPr>
                        <a:t>8 ans</a:t>
                      </a:r>
                    </a:p>
                  </a:txBody>
                  <a:tcPr anchor="ctr">
                    <a:lnL w="12700" cmpd="sng">
                      <a:noFill/>
                    </a:lnL>
                    <a:lnR w="12700" cmpd="sng">
                      <a:noFill/>
                    </a:lnR>
                    <a:lnT w="12700" cap="flat" cmpd="sng" algn="ctr">
                      <a:solidFill>
                        <a:srgbClr val="D6D2E3"/>
                      </a:solidFill>
                      <a:prstDash val="solid"/>
                      <a:round/>
                      <a:headEnd type="none" w="med" len="med"/>
                      <a:tailEnd type="none" w="med" len="med"/>
                    </a:lnT>
                    <a:lnB w="12700" cap="flat" cmpd="sng" algn="ctr">
                      <a:solidFill>
                        <a:srgbClr val="D6D2E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1" indent="0" algn="l" defTabSz="914400" rtl="0" eaLnBrk="1" fontAlgn="auto" latinLnBrk="0" hangingPunct="1">
                        <a:lnSpc>
                          <a:spcPct val="100000"/>
                        </a:lnSpc>
                        <a:spcBef>
                          <a:spcPts val="0"/>
                        </a:spcBef>
                        <a:spcAft>
                          <a:spcPts val="200"/>
                        </a:spcAft>
                        <a:buClr>
                          <a:schemeClr val="bg2"/>
                        </a:buClr>
                        <a:buSzTx/>
                        <a:buFont typeface="Courier New" panose="02070309020205020404" pitchFamily="49" charset="0"/>
                        <a:buNone/>
                        <a:tabLst/>
                        <a:defRPr/>
                      </a:pPr>
                      <a:endParaRPr lang="fr-FR" sz="1000" b="0" i="0" u="none" strike="noStrike" cap="none">
                        <a:solidFill>
                          <a:schemeClr val="tx1">
                            <a:lumMod val="75000"/>
                            <a:lumOff val="25000"/>
                          </a:schemeClr>
                        </a:solidFill>
                        <a:latin typeface="Calibri" panose="020F0502020204030204" pitchFamily="34" charset="0"/>
                        <a:ea typeface="+mn-ea"/>
                        <a:cs typeface="Calibri" panose="020F0502020204030204" pitchFamily="34" charset="0"/>
                        <a:sym typeface="Arial"/>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1" indent="0" algn="just" defTabSz="914400" rtl="0" eaLnBrk="1" fontAlgn="auto" latinLnBrk="0" hangingPunct="1">
                        <a:lnSpc>
                          <a:spcPct val="100000"/>
                        </a:lnSpc>
                        <a:spcBef>
                          <a:spcPts val="0"/>
                        </a:spcBef>
                        <a:spcAft>
                          <a:spcPts val="200"/>
                        </a:spcAft>
                        <a:buClr>
                          <a:schemeClr val="bg2"/>
                        </a:buClr>
                        <a:buSzTx/>
                        <a:buFont typeface="Courier New" panose="02070309020205020404" pitchFamily="49" charset="0"/>
                        <a:buNone/>
                        <a:tabLst/>
                        <a:defRPr/>
                      </a:pPr>
                      <a:r>
                        <a:rPr lang="fr-FR" sz="900" b="0" u="none" strike="noStrike" cap="none" dirty="0">
                          <a:solidFill>
                            <a:schemeClr val="tx1">
                              <a:lumMod val="75000"/>
                              <a:lumOff val="25000"/>
                            </a:schemeClr>
                          </a:solidFill>
                          <a:latin typeface="+mj-lt"/>
                          <a:cs typeface="Calibri" panose="020F0502020204030204" pitchFamily="34" charset="0"/>
                          <a:sym typeface="Arial"/>
                        </a:rPr>
                        <a:t>Coupon 5,75% par an en cas de sortie anticipée de l’année 2 à 7 même en cas de baisse de l’indice jusqu’à 10% du niveau initial &amp; garantie du capital jusqu’à une baisse de l’indice de 40% à échéance l’année 8.</a:t>
                      </a:r>
                    </a:p>
                  </a:txBody>
                  <a:tcPr anchor="ctr">
                    <a:lnL w="12700" cmpd="sng">
                      <a:noFill/>
                    </a:lnL>
                    <a:lnR w="12700" cmpd="sng">
                      <a:noFill/>
                    </a:lnR>
                    <a:lnT w="12700" cap="flat" cmpd="sng" algn="ctr">
                      <a:solidFill>
                        <a:srgbClr val="D6D2E3"/>
                      </a:solidFill>
                      <a:prstDash val="solid"/>
                      <a:round/>
                      <a:headEnd type="none" w="med" len="med"/>
                      <a:tailEnd type="none" w="med" len="med"/>
                    </a:lnT>
                    <a:lnB w="12700" cap="flat" cmpd="sng" algn="ctr">
                      <a:solidFill>
                        <a:srgbClr val="D6D2E3"/>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5567082"/>
                  </a:ext>
                </a:extLst>
              </a:tr>
            </a:tbl>
          </a:graphicData>
        </a:graphic>
      </p:graphicFrame>
      <p:graphicFrame>
        <p:nvGraphicFramePr>
          <p:cNvPr id="42" name="Espace réservé du tableau 11">
            <a:extLst>
              <a:ext uri="{FF2B5EF4-FFF2-40B4-BE49-F238E27FC236}">
                <a16:creationId xmlns:a16="http://schemas.microsoft.com/office/drawing/2014/main" id="{D2455B08-169E-4C17-A3DB-FE117015248B}"/>
              </a:ext>
            </a:extLst>
          </p:cNvPr>
          <p:cNvGraphicFramePr>
            <a:graphicFrameLocks/>
          </p:cNvGraphicFramePr>
          <p:nvPr>
            <p:extLst>
              <p:ext uri="{D42A27DB-BD31-4B8C-83A1-F6EECF244321}">
                <p14:modId xmlns:p14="http://schemas.microsoft.com/office/powerpoint/2010/main" val="3377562887"/>
              </p:ext>
            </p:extLst>
          </p:nvPr>
        </p:nvGraphicFramePr>
        <p:xfrm>
          <a:off x="1048194" y="3927871"/>
          <a:ext cx="10596840" cy="444673"/>
        </p:xfrm>
        <a:graphic>
          <a:graphicData uri="http://schemas.openxmlformats.org/drawingml/2006/table">
            <a:tbl>
              <a:tblPr firstRow="1" bandRow="1">
                <a:effectLst>
                  <a:outerShdw blurRad="50800" dist="38100" dir="2700000" algn="tl" rotWithShape="0">
                    <a:prstClr val="black">
                      <a:alpha val="40000"/>
                    </a:prstClr>
                  </a:outerShdw>
                </a:effectLst>
              </a:tblPr>
              <a:tblGrid>
                <a:gridCol w="1764000">
                  <a:extLst>
                    <a:ext uri="{9D8B030D-6E8A-4147-A177-3AD203B41FA5}">
                      <a16:colId xmlns:a16="http://schemas.microsoft.com/office/drawing/2014/main" val="20000"/>
                    </a:ext>
                  </a:extLst>
                </a:gridCol>
                <a:gridCol w="208280">
                  <a:extLst>
                    <a:ext uri="{9D8B030D-6E8A-4147-A177-3AD203B41FA5}">
                      <a16:colId xmlns:a16="http://schemas.microsoft.com/office/drawing/2014/main" val="14042915"/>
                    </a:ext>
                  </a:extLst>
                </a:gridCol>
                <a:gridCol w="1080000">
                  <a:extLst>
                    <a:ext uri="{9D8B030D-6E8A-4147-A177-3AD203B41FA5}">
                      <a16:colId xmlns:a16="http://schemas.microsoft.com/office/drawing/2014/main" val="2030030140"/>
                    </a:ext>
                  </a:extLst>
                </a:gridCol>
                <a:gridCol w="208280">
                  <a:extLst>
                    <a:ext uri="{9D8B030D-6E8A-4147-A177-3AD203B41FA5}">
                      <a16:colId xmlns:a16="http://schemas.microsoft.com/office/drawing/2014/main" val="3631456518"/>
                    </a:ext>
                  </a:extLst>
                </a:gridCol>
                <a:gridCol w="1296000">
                  <a:extLst>
                    <a:ext uri="{9D8B030D-6E8A-4147-A177-3AD203B41FA5}">
                      <a16:colId xmlns:a16="http://schemas.microsoft.com/office/drawing/2014/main" val="1446165814"/>
                    </a:ext>
                  </a:extLst>
                </a:gridCol>
                <a:gridCol w="208280">
                  <a:extLst>
                    <a:ext uri="{9D8B030D-6E8A-4147-A177-3AD203B41FA5}">
                      <a16:colId xmlns:a16="http://schemas.microsoft.com/office/drawing/2014/main" val="931731062"/>
                    </a:ext>
                  </a:extLst>
                </a:gridCol>
                <a:gridCol w="5832000">
                  <a:extLst>
                    <a:ext uri="{9D8B030D-6E8A-4147-A177-3AD203B41FA5}">
                      <a16:colId xmlns:a16="http://schemas.microsoft.com/office/drawing/2014/main" val="528032683"/>
                    </a:ext>
                  </a:extLst>
                </a:gridCol>
              </a:tblGrid>
              <a:tr h="444673">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l"/>
                      <a:r>
                        <a:rPr lang="fr-FR" sz="900" b="1" u="none" strike="noStrike" cap="none" dirty="0">
                          <a:solidFill>
                            <a:schemeClr val="tx1">
                              <a:lumMod val="75000"/>
                              <a:lumOff val="25000"/>
                            </a:schemeClr>
                          </a:solidFill>
                          <a:latin typeface="+mj-lt"/>
                          <a:cs typeface="Calibri" panose="020F0502020204030204" pitchFamily="34" charset="0"/>
                          <a:sym typeface="Arial"/>
                        </a:rPr>
                        <a:t>Délégation de gestion</a:t>
                      </a:r>
                    </a:p>
                  </a:txBody>
                  <a:tcPr anchor="ctr">
                    <a:lnL w="12700" cmpd="sng">
                      <a:noFill/>
                    </a:lnL>
                    <a:lnR w="12700" cmpd="sng">
                      <a:noFill/>
                    </a:lnR>
                    <a:lnT w="12700" cap="flat" cmpd="sng" algn="ctr">
                      <a:solidFill>
                        <a:srgbClr val="D6D2E3"/>
                      </a:solidFill>
                      <a:prstDash val="solid"/>
                      <a:round/>
                      <a:headEnd type="none" w="med" len="med"/>
                      <a:tailEnd type="none" w="med" len="med"/>
                    </a:lnT>
                    <a:lnB w="12700" cap="flat" cmpd="sng" algn="ctr">
                      <a:solidFill>
                        <a:srgbClr val="D6D2E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900" b="0" i="0" u="none" strike="noStrike" cap="none">
                        <a:solidFill>
                          <a:schemeClr val="tx1">
                            <a:lumMod val="75000"/>
                            <a:lumOff val="25000"/>
                          </a:schemeClr>
                        </a:solidFill>
                        <a:latin typeface="+mj-lt"/>
                        <a:ea typeface="+mn-ea"/>
                        <a:cs typeface="Calibri" panose="020F0502020204030204" pitchFamily="34" charset="0"/>
                        <a:sym typeface="Arial"/>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sz="900" b="0" i="0" u="none" strike="noStrike" cap="none" dirty="0">
                          <a:solidFill>
                            <a:schemeClr val="tx1">
                              <a:lumMod val="75000"/>
                              <a:lumOff val="25000"/>
                            </a:schemeClr>
                          </a:solidFill>
                          <a:latin typeface="+mj-lt"/>
                          <a:ea typeface="+mn-ea"/>
                          <a:cs typeface="Calibri" panose="020F0502020204030204" pitchFamily="34" charset="0"/>
                          <a:sym typeface="Arial"/>
                        </a:rPr>
                        <a:t>VEGA IM</a:t>
                      </a:r>
                    </a:p>
                  </a:txBody>
                  <a:tcPr anchor="ctr">
                    <a:lnL w="12700" cmpd="sng">
                      <a:noFill/>
                    </a:lnL>
                    <a:lnR w="12700" cmpd="sng">
                      <a:noFill/>
                    </a:lnR>
                    <a:lnT w="12700" cap="flat" cmpd="sng" algn="ctr">
                      <a:solidFill>
                        <a:srgbClr val="D6D2E3"/>
                      </a:solidFill>
                      <a:prstDash val="solid"/>
                      <a:round/>
                      <a:headEnd type="none" w="med" len="med"/>
                      <a:tailEnd type="none" w="med" len="med"/>
                    </a:lnT>
                    <a:lnB w="12700" cap="flat" cmpd="sng" algn="ctr">
                      <a:solidFill>
                        <a:srgbClr val="D6D2E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900" b="0" i="0" u="none" strike="noStrike" cap="none">
                        <a:solidFill>
                          <a:schemeClr val="tx1">
                            <a:lumMod val="75000"/>
                            <a:lumOff val="25000"/>
                          </a:schemeClr>
                        </a:solidFill>
                        <a:latin typeface="+mj-lt"/>
                        <a:ea typeface="+mn-ea"/>
                        <a:cs typeface="Calibri" panose="020F0502020204030204" pitchFamily="34" charset="0"/>
                        <a:sym typeface="Arial"/>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a:r>
                        <a:rPr lang="fr-FR" sz="900" b="0" i="0" u="none" strike="noStrike" cap="none" dirty="0">
                          <a:solidFill>
                            <a:schemeClr val="tx1">
                              <a:lumMod val="75000"/>
                              <a:lumOff val="25000"/>
                            </a:schemeClr>
                          </a:solidFill>
                          <a:latin typeface="+mj-lt"/>
                          <a:ea typeface="+mn-ea"/>
                          <a:cs typeface="Calibri" panose="020F0502020204030204" pitchFamily="34" charset="0"/>
                          <a:sym typeface="Arial"/>
                        </a:rPr>
                        <a:t>N/A</a:t>
                      </a:r>
                    </a:p>
                  </a:txBody>
                  <a:tcPr anchor="ctr">
                    <a:lnL w="12700" cmpd="sng">
                      <a:noFill/>
                    </a:lnL>
                    <a:lnR w="12700" cmpd="sng">
                      <a:noFill/>
                    </a:lnR>
                    <a:lnT w="12700" cap="flat" cmpd="sng" algn="ctr">
                      <a:solidFill>
                        <a:srgbClr val="D6D2E3"/>
                      </a:solidFill>
                      <a:prstDash val="solid"/>
                      <a:round/>
                      <a:headEnd type="none" w="med" len="med"/>
                      <a:tailEnd type="none" w="med" len="med"/>
                    </a:lnT>
                    <a:lnB w="12700" cap="flat" cmpd="sng" algn="ctr">
                      <a:solidFill>
                        <a:srgbClr val="D6D2E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1" indent="0" algn="l" defTabSz="914400" rtl="0" eaLnBrk="1" fontAlgn="auto" latinLnBrk="0" hangingPunct="1">
                        <a:lnSpc>
                          <a:spcPct val="100000"/>
                        </a:lnSpc>
                        <a:spcBef>
                          <a:spcPts val="0"/>
                        </a:spcBef>
                        <a:spcAft>
                          <a:spcPts val="200"/>
                        </a:spcAft>
                        <a:buClr>
                          <a:schemeClr val="bg2"/>
                        </a:buClr>
                        <a:buSzTx/>
                        <a:buFont typeface="Courier New" panose="02070309020205020404" pitchFamily="49" charset="0"/>
                        <a:buNone/>
                        <a:tabLst/>
                        <a:defRPr/>
                      </a:pPr>
                      <a:endParaRPr lang="fr-FR" sz="900" b="0" i="0" u="none" strike="noStrike" cap="none">
                        <a:solidFill>
                          <a:schemeClr val="tx1">
                            <a:lumMod val="75000"/>
                            <a:lumOff val="25000"/>
                          </a:schemeClr>
                        </a:solidFill>
                        <a:latin typeface="+mj-lt"/>
                        <a:ea typeface="+mn-ea"/>
                        <a:cs typeface="Calibri" panose="020F0502020204030204" pitchFamily="34" charset="0"/>
                        <a:sym typeface="Arial"/>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1" indent="0" algn="just" defTabSz="914400" rtl="0" eaLnBrk="1" fontAlgn="auto" latinLnBrk="0" hangingPunct="1">
                        <a:lnSpc>
                          <a:spcPct val="100000"/>
                        </a:lnSpc>
                        <a:spcBef>
                          <a:spcPts val="0"/>
                        </a:spcBef>
                        <a:spcAft>
                          <a:spcPts val="200"/>
                        </a:spcAft>
                        <a:buClr>
                          <a:schemeClr val="bg2"/>
                        </a:buClr>
                        <a:buSzTx/>
                        <a:buFont typeface="Courier New" panose="02070309020205020404" pitchFamily="49" charset="0"/>
                        <a:buNone/>
                        <a:tabLst/>
                        <a:defRPr/>
                      </a:pPr>
                      <a:r>
                        <a:rPr lang="fr-FR" sz="900" b="0" u="none" strike="noStrike" cap="none" dirty="0">
                          <a:solidFill>
                            <a:schemeClr val="tx1">
                              <a:lumMod val="75000"/>
                              <a:lumOff val="25000"/>
                            </a:schemeClr>
                          </a:solidFill>
                          <a:latin typeface="+mj-lt"/>
                          <a:cs typeface="Calibri" panose="020F0502020204030204" pitchFamily="34" charset="0"/>
                          <a:sym typeface="Arial"/>
                        </a:rPr>
                        <a:t>Confier la sélection et l’arbitrage des supports financiers à des experts pour bénéficier du meilleur couple rendement/ risque sur le long terme, en fonction du profil investisseur à partir de 1 500 € en assurance vie.</a:t>
                      </a:r>
                    </a:p>
                  </a:txBody>
                  <a:tcPr anchor="ctr">
                    <a:lnL w="12700" cmpd="sng">
                      <a:noFill/>
                    </a:lnL>
                    <a:lnR w="12700" cmpd="sng">
                      <a:noFill/>
                    </a:lnR>
                    <a:lnT w="12700" cap="flat" cmpd="sng" algn="ctr">
                      <a:solidFill>
                        <a:srgbClr val="D6D2E3"/>
                      </a:solidFill>
                      <a:prstDash val="solid"/>
                      <a:round/>
                      <a:headEnd type="none" w="med" len="med"/>
                      <a:tailEnd type="none" w="med" len="med"/>
                    </a:lnT>
                    <a:lnB w="12700" cap="flat" cmpd="sng" algn="ctr">
                      <a:solidFill>
                        <a:srgbClr val="D6D2E3"/>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5567082"/>
                  </a:ext>
                </a:extLst>
              </a:tr>
            </a:tbl>
          </a:graphicData>
        </a:graphic>
      </p:graphicFrame>
      <p:sp>
        <p:nvSpPr>
          <p:cNvPr id="43" name="Rectangle 42">
            <a:extLst>
              <a:ext uri="{FF2B5EF4-FFF2-40B4-BE49-F238E27FC236}">
                <a16:creationId xmlns:a16="http://schemas.microsoft.com/office/drawing/2014/main" id="{9B2B6DE6-84B8-4463-9A56-55BFF270BEF7}"/>
              </a:ext>
            </a:extLst>
          </p:cNvPr>
          <p:cNvSpPr/>
          <p:nvPr/>
        </p:nvSpPr>
        <p:spPr>
          <a:xfrm rot="16200000">
            <a:off x="-714392" y="3056299"/>
            <a:ext cx="2363636" cy="292795"/>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1" i="1" u="none" strike="noStrike" kern="1200" cap="none" spc="0" normalizeH="0" baseline="0" noProof="0">
                <a:ln>
                  <a:noFill/>
                </a:ln>
                <a:solidFill>
                  <a:sysClr val="windowText" lastClr="000000"/>
                </a:solidFill>
                <a:effectLst/>
                <a:uLnTx/>
                <a:uFillTx/>
                <a:latin typeface="+mj-lt"/>
                <a:ea typeface="+mn-ea"/>
                <a:cs typeface="+mn-cs"/>
              </a:rPr>
              <a:t>Rendement / risque modéré</a:t>
            </a:r>
          </a:p>
        </p:txBody>
      </p:sp>
      <p:sp>
        <p:nvSpPr>
          <p:cNvPr id="44" name="Rectangle 43">
            <a:extLst>
              <a:ext uri="{FF2B5EF4-FFF2-40B4-BE49-F238E27FC236}">
                <a16:creationId xmlns:a16="http://schemas.microsoft.com/office/drawing/2014/main" id="{33D6B5E8-8375-44ED-8E28-83F0B5881B3D}"/>
              </a:ext>
            </a:extLst>
          </p:cNvPr>
          <p:cNvSpPr/>
          <p:nvPr/>
        </p:nvSpPr>
        <p:spPr>
          <a:xfrm rot="16200000">
            <a:off x="-399024" y="5280181"/>
            <a:ext cx="1722407" cy="292795"/>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1" i="1" u="none" strike="noStrike" kern="1200" cap="none" spc="0" normalizeH="0" baseline="0" noProof="0">
                <a:ln>
                  <a:noFill/>
                </a:ln>
                <a:solidFill>
                  <a:sysClr val="windowText" lastClr="000000"/>
                </a:solidFill>
                <a:effectLst/>
                <a:uLnTx/>
                <a:uFillTx/>
                <a:latin typeface="+mj-lt"/>
                <a:ea typeface="+mn-ea"/>
                <a:cs typeface="+mn-cs"/>
              </a:rPr>
              <a:t>Rendement / risque élevé</a:t>
            </a:r>
          </a:p>
        </p:txBody>
      </p:sp>
      <p:cxnSp>
        <p:nvCxnSpPr>
          <p:cNvPr id="45" name="Connecteur droit 44">
            <a:extLst>
              <a:ext uri="{FF2B5EF4-FFF2-40B4-BE49-F238E27FC236}">
                <a16:creationId xmlns:a16="http://schemas.microsoft.com/office/drawing/2014/main" id="{4A2A5DFD-A44E-4E8A-923B-8BB3873B2F93}"/>
              </a:ext>
            </a:extLst>
          </p:cNvPr>
          <p:cNvCxnSpPr>
            <a:cxnSpLocks/>
          </p:cNvCxnSpPr>
          <p:nvPr/>
        </p:nvCxnSpPr>
        <p:spPr>
          <a:xfrm>
            <a:off x="1075886" y="4480766"/>
            <a:ext cx="10872000" cy="0"/>
          </a:xfrm>
          <a:prstGeom prst="line">
            <a:avLst/>
          </a:prstGeom>
          <a:ln w="12700">
            <a:solidFill>
              <a:schemeClr val="tx1"/>
            </a:solidFill>
            <a:prstDash val="dash"/>
          </a:ln>
        </p:spPr>
        <p:style>
          <a:lnRef idx="1">
            <a:schemeClr val="dk1"/>
          </a:lnRef>
          <a:fillRef idx="0">
            <a:schemeClr val="dk1"/>
          </a:fillRef>
          <a:effectRef idx="0">
            <a:schemeClr val="dk1"/>
          </a:effectRef>
          <a:fontRef idx="minor">
            <a:schemeClr val="tx1"/>
          </a:fontRef>
        </p:style>
      </p:cxnSp>
      <p:grpSp>
        <p:nvGrpSpPr>
          <p:cNvPr id="46" name="Groupe 45">
            <a:extLst>
              <a:ext uri="{FF2B5EF4-FFF2-40B4-BE49-F238E27FC236}">
                <a16:creationId xmlns:a16="http://schemas.microsoft.com/office/drawing/2014/main" id="{C89F12CE-A733-4658-8289-1FF5244BB35D}"/>
              </a:ext>
            </a:extLst>
          </p:cNvPr>
          <p:cNvGrpSpPr/>
          <p:nvPr/>
        </p:nvGrpSpPr>
        <p:grpSpPr>
          <a:xfrm>
            <a:off x="744676" y="2744775"/>
            <a:ext cx="252000" cy="252000"/>
            <a:chOff x="5652120" y="2643758"/>
            <a:chExt cx="423863" cy="444500"/>
          </a:xfrm>
        </p:grpSpPr>
        <p:sp>
          <p:nvSpPr>
            <p:cNvPr id="47" name="Freeform 130">
              <a:extLst>
                <a:ext uri="{FF2B5EF4-FFF2-40B4-BE49-F238E27FC236}">
                  <a16:creationId xmlns:a16="http://schemas.microsoft.com/office/drawing/2014/main" id="{EFA63F1F-6875-4DB5-B7D7-48C8F5ECE5BE}"/>
                </a:ext>
              </a:extLst>
            </p:cNvPr>
            <p:cNvSpPr>
              <a:spLocks noEditPoints="1"/>
            </p:cNvSpPr>
            <p:nvPr/>
          </p:nvSpPr>
          <p:spPr bwMode="auto">
            <a:xfrm>
              <a:off x="5768008" y="2737421"/>
              <a:ext cx="192088" cy="258763"/>
            </a:xfrm>
            <a:custGeom>
              <a:avLst/>
              <a:gdLst>
                <a:gd name="T0" fmla="*/ 53 w 110"/>
                <a:gd name="T1" fmla="*/ 31 h 141"/>
                <a:gd name="T2" fmla="*/ 55 w 110"/>
                <a:gd name="T3" fmla="*/ 31 h 141"/>
                <a:gd name="T4" fmla="*/ 110 w 110"/>
                <a:gd name="T5" fmla="*/ 86 h 141"/>
                <a:gd name="T6" fmla="*/ 55 w 110"/>
                <a:gd name="T7" fmla="*/ 141 h 141"/>
                <a:gd name="T8" fmla="*/ 0 w 110"/>
                <a:gd name="T9" fmla="*/ 86 h 141"/>
                <a:gd name="T10" fmla="*/ 0 w 110"/>
                <a:gd name="T11" fmla="*/ 84 h 141"/>
                <a:gd name="T12" fmla="*/ 53 w 110"/>
                <a:gd name="T13" fmla="*/ 0 h 141"/>
                <a:gd name="T14" fmla="*/ 53 w 110"/>
                <a:gd name="T15" fmla="*/ 21 h 1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0" h="141">
                  <a:moveTo>
                    <a:pt x="53" y="31"/>
                  </a:moveTo>
                  <a:cubicBezTo>
                    <a:pt x="55" y="31"/>
                    <a:pt x="55" y="31"/>
                    <a:pt x="55" y="31"/>
                  </a:cubicBezTo>
                  <a:cubicBezTo>
                    <a:pt x="85" y="31"/>
                    <a:pt x="110" y="56"/>
                    <a:pt x="110" y="86"/>
                  </a:cubicBezTo>
                  <a:cubicBezTo>
                    <a:pt x="110" y="116"/>
                    <a:pt x="85" y="141"/>
                    <a:pt x="55" y="141"/>
                  </a:cubicBezTo>
                  <a:cubicBezTo>
                    <a:pt x="25" y="141"/>
                    <a:pt x="0" y="116"/>
                    <a:pt x="0" y="86"/>
                  </a:cubicBezTo>
                  <a:cubicBezTo>
                    <a:pt x="0" y="84"/>
                    <a:pt x="0" y="84"/>
                    <a:pt x="0" y="84"/>
                  </a:cubicBezTo>
                  <a:moveTo>
                    <a:pt x="53" y="0"/>
                  </a:moveTo>
                  <a:cubicBezTo>
                    <a:pt x="53" y="21"/>
                    <a:pt x="53" y="21"/>
                    <a:pt x="53" y="21"/>
                  </a:cubicBezTo>
                </a:path>
              </a:pathLst>
            </a:custGeom>
            <a:noFill/>
            <a:ln w="9525" cap="rnd">
              <a:solidFill>
                <a:schemeClr val="bg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3E454A"/>
                </a:solidFill>
                <a:effectLst/>
                <a:uLnTx/>
                <a:uFillTx/>
                <a:latin typeface="+mj-lt"/>
                <a:ea typeface="+mn-ea"/>
                <a:cs typeface="+mn-cs"/>
              </a:endParaRPr>
            </a:p>
          </p:txBody>
        </p:sp>
        <p:sp>
          <p:nvSpPr>
            <p:cNvPr id="48" name="Line 131">
              <a:extLst>
                <a:ext uri="{FF2B5EF4-FFF2-40B4-BE49-F238E27FC236}">
                  <a16:creationId xmlns:a16="http://schemas.microsoft.com/office/drawing/2014/main" id="{6C8E76E8-8ABB-4DDF-A070-7F5C940FE938}"/>
                </a:ext>
              </a:extLst>
            </p:cNvPr>
            <p:cNvSpPr>
              <a:spLocks noChangeShapeType="1"/>
            </p:cNvSpPr>
            <p:nvPr/>
          </p:nvSpPr>
          <p:spPr bwMode="auto">
            <a:xfrm>
              <a:off x="5837858" y="2737421"/>
              <a:ext cx="42863" cy="0"/>
            </a:xfrm>
            <a:prstGeom prst="line">
              <a:avLst/>
            </a:prstGeom>
            <a:noFill/>
            <a:ln w="9525" cap="rnd">
              <a:solidFill>
                <a:schemeClr val="bg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3E454A"/>
                </a:solidFill>
                <a:effectLst/>
                <a:uLnTx/>
                <a:uFillTx/>
                <a:latin typeface="+mj-lt"/>
                <a:ea typeface="+mn-ea"/>
                <a:cs typeface="+mn-cs"/>
              </a:endParaRPr>
            </a:p>
          </p:txBody>
        </p:sp>
        <p:sp>
          <p:nvSpPr>
            <p:cNvPr id="49" name="Line 132">
              <a:extLst>
                <a:ext uri="{FF2B5EF4-FFF2-40B4-BE49-F238E27FC236}">
                  <a16:creationId xmlns:a16="http://schemas.microsoft.com/office/drawing/2014/main" id="{AE2235D7-18C4-4F46-BE38-BE612755ACF7}"/>
                </a:ext>
              </a:extLst>
            </p:cNvPr>
            <p:cNvSpPr>
              <a:spLocks noChangeShapeType="1"/>
            </p:cNvSpPr>
            <p:nvPr/>
          </p:nvSpPr>
          <p:spPr bwMode="auto">
            <a:xfrm flipH="1">
              <a:off x="5907708" y="2769171"/>
              <a:ext cx="7938" cy="19050"/>
            </a:xfrm>
            <a:prstGeom prst="line">
              <a:avLst/>
            </a:prstGeom>
            <a:noFill/>
            <a:ln w="9525" cap="rnd">
              <a:solidFill>
                <a:schemeClr val="bg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3E454A"/>
                </a:solidFill>
                <a:effectLst/>
                <a:uLnTx/>
                <a:uFillTx/>
                <a:latin typeface="+mj-lt"/>
                <a:ea typeface="+mn-ea"/>
                <a:cs typeface="+mn-cs"/>
              </a:endParaRPr>
            </a:p>
          </p:txBody>
        </p:sp>
        <p:sp>
          <p:nvSpPr>
            <p:cNvPr id="50" name="Freeform 133">
              <a:extLst>
                <a:ext uri="{FF2B5EF4-FFF2-40B4-BE49-F238E27FC236}">
                  <a16:creationId xmlns:a16="http://schemas.microsoft.com/office/drawing/2014/main" id="{283EE4AE-1422-46CC-9428-94487D3E51B7}"/>
                </a:ext>
              </a:extLst>
            </p:cNvPr>
            <p:cNvSpPr>
              <a:spLocks noEditPoints="1"/>
            </p:cNvSpPr>
            <p:nvPr/>
          </p:nvSpPr>
          <p:spPr bwMode="auto">
            <a:xfrm>
              <a:off x="5860083" y="2762821"/>
              <a:ext cx="68263" cy="136525"/>
            </a:xfrm>
            <a:custGeom>
              <a:avLst/>
              <a:gdLst>
                <a:gd name="T0" fmla="*/ 29 w 43"/>
                <a:gd name="T1" fmla="*/ 0 h 86"/>
                <a:gd name="T2" fmla="*/ 43 w 43"/>
                <a:gd name="T3" fmla="*/ 7 h 86"/>
                <a:gd name="T4" fmla="*/ 0 w 43"/>
                <a:gd name="T5" fmla="*/ 46 h 86"/>
                <a:gd name="T6" fmla="*/ 0 w 43"/>
                <a:gd name="T7" fmla="*/ 86 h 86"/>
                <a:gd name="T8" fmla="*/ 32 w 43"/>
                <a:gd name="T9" fmla="*/ 71 h 86"/>
                <a:gd name="T10" fmla="*/ 0 w 43"/>
                <a:gd name="T11" fmla="*/ 86 h 86"/>
              </a:gdLst>
              <a:ahLst/>
              <a:cxnLst>
                <a:cxn ang="0">
                  <a:pos x="T0" y="T1"/>
                </a:cxn>
                <a:cxn ang="0">
                  <a:pos x="T2" y="T3"/>
                </a:cxn>
                <a:cxn ang="0">
                  <a:pos x="T4" y="T5"/>
                </a:cxn>
                <a:cxn ang="0">
                  <a:pos x="T6" y="T7"/>
                </a:cxn>
                <a:cxn ang="0">
                  <a:pos x="T8" y="T9"/>
                </a:cxn>
                <a:cxn ang="0">
                  <a:pos x="T10" y="T11"/>
                </a:cxn>
              </a:cxnLst>
              <a:rect l="0" t="0" r="r" b="b"/>
              <a:pathLst>
                <a:path w="43" h="86">
                  <a:moveTo>
                    <a:pt x="29" y="0"/>
                  </a:moveTo>
                  <a:lnTo>
                    <a:pt x="43" y="7"/>
                  </a:lnTo>
                  <a:moveTo>
                    <a:pt x="0" y="46"/>
                  </a:moveTo>
                  <a:lnTo>
                    <a:pt x="0" y="86"/>
                  </a:lnTo>
                  <a:moveTo>
                    <a:pt x="32" y="71"/>
                  </a:moveTo>
                  <a:lnTo>
                    <a:pt x="0" y="86"/>
                  </a:lnTo>
                </a:path>
              </a:pathLst>
            </a:custGeom>
            <a:noFill/>
            <a:ln w="9525" cap="rnd">
              <a:solidFill>
                <a:schemeClr val="bg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3E454A"/>
                </a:solidFill>
                <a:effectLst/>
                <a:uLnTx/>
                <a:uFillTx/>
                <a:latin typeface="+mj-lt"/>
                <a:ea typeface="+mn-ea"/>
                <a:cs typeface="+mn-cs"/>
              </a:endParaRPr>
            </a:p>
          </p:txBody>
        </p:sp>
        <p:sp>
          <p:nvSpPr>
            <p:cNvPr id="51" name="Freeform 357">
              <a:extLst>
                <a:ext uri="{FF2B5EF4-FFF2-40B4-BE49-F238E27FC236}">
                  <a16:creationId xmlns:a16="http://schemas.microsoft.com/office/drawing/2014/main" id="{66A4859A-55E9-4895-983D-BF1C612200E0}"/>
                </a:ext>
              </a:extLst>
            </p:cNvPr>
            <p:cNvSpPr>
              <a:spLocks/>
            </p:cNvSpPr>
            <p:nvPr/>
          </p:nvSpPr>
          <p:spPr bwMode="auto">
            <a:xfrm>
              <a:off x="5652120" y="2643758"/>
              <a:ext cx="423863" cy="444500"/>
            </a:xfrm>
            <a:custGeom>
              <a:avLst/>
              <a:gdLst>
                <a:gd name="T0" fmla="*/ 78 w 242"/>
                <a:gd name="T1" fmla="*/ 9 h 242"/>
                <a:gd name="T2" fmla="*/ 121 w 242"/>
                <a:gd name="T3" fmla="*/ 1 h 242"/>
                <a:gd name="T4" fmla="*/ 242 w 242"/>
                <a:gd name="T5" fmla="*/ 121 h 242"/>
                <a:gd name="T6" fmla="*/ 122 w 242"/>
                <a:gd name="T7" fmla="*/ 242 h 242"/>
                <a:gd name="T8" fmla="*/ 0 w 242"/>
                <a:gd name="T9" fmla="*/ 122 h 242"/>
                <a:gd name="T10" fmla="*/ 22 w 242"/>
                <a:gd name="T11" fmla="*/ 53 h 242"/>
              </a:gdLst>
              <a:ahLst/>
              <a:cxnLst>
                <a:cxn ang="0">
                  <a:pos x="T0" y="T1"/>
                </a:cxn>
                <a:cxn ang="0">
                  <a:pos x="T2" y="T3"/>
                </a:cxn>
                <a:cxn ang="0">
                  <a:pos x="T4" y="T5"/>
                </a:cxn>
                <a:cxn ang="0">
                  <a:pos x="T6" y="T7"/>
                </a:cxn>
                <a:cxn ang="0">
                  <a:pos x="T8" y="T9"/>
                </a:cxn>
                <a:cxn ang="0">
                  <a:pos x="T10" y="T11"/>
                </a:cxn>
              </a:cxnLst>
              <a:rect l="0" t="0" r="r" b="b"/>
              <a:pathLst>
                <a:path w="242" h="242">
                  <a:moveTo>
                    <a:pt x="78" y="9"/>
                  </a:moveTo>
                  <a:cubicBezTo>
                    <a:pt x="91" y="4"/>
                    <a:pt x="106" y="1"/>
                    <a:pt x="121" y="1"/>
                  </a:cubicBezTo>
                  <a:cubicBezTo>
                    <a:pt x="187" y="0"/>
                    <a:pt x="242" y="54"/>
                    <a:pt x="242" y="121"/>
                  </a:cubicBezTo>
                  <a:cubicBezTo>
                    <a:pt x="242" y="187"/>
                    <a:pt x="188" y="242"/>
                    <a:pt x="122" y="242"/>
                  </a:cubicBezTo>
                  <a:cubicBezTo>
                    <a:pt x="55" y="242"/>
                    <a:pt x="1" y="189"/>
                    <a:pt x="0" y="122"/>
                  </a:cubicBezTo>
                  <a:cubicBezTo>
                    <a:pt x="0" y="96"/>
                    <a:pt x="8" y="72"/>
                    <a:pt x="22" y="53"/>
                  </a:cubicBezTo>
                </a:path>
              </a:pathLst>
            </a:custGeom>
            <a:noFill/>
            <a:ln w="9525" cap="rnd">
              <a:solidFill>
                <a:schemeClr val="bg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3E454A"/>
                </a:solidFill>
                <a:effectLst/>
                <a:uLnTx/>
                <a:uFillTx/>
                <a:latin typeface="+mj-lt"/>
                <a:ea typeface="+mn-ea"/>
                <a:cs typeface="+mn-cs"/>
              </a:endParaRPr>
            </a:p>
          </p:txBody>
        </p:sp>
        <p:sp>
          <p:nvSpPr>
            <p:cNvPr id="52" name="Freeform 358">
              <a:extLst>
                <a:ext uri="{FF2B5EF4-FFF2-40B4-BE49-F238E27FC236}">
                  <a16:creationId xmlns:a16="http://schemas.microsoft.com/office/drawing/2014/main" id="{094F81CA-B235-4DB7-9E1C-A54E5F372F32}"/>
                </a:ext>
              </a:extLst>
            </p:cNvPr>
            <p:cNvSpPr>
              <a:spLocks/>
            </p:cNvSpPr>
            <p:nvPr/>
          </p:nvSpPr>
          <p:spPr bwMode="auto">
            <a:xfrm>
              <a:off x="5707682" y="2691383"/>
              <a:ext cx="26988" cy="25400"/>
            </a:xfrm>
            <a:custGeom>
              <a:avLst/>
              <a:gdLst>
                <a:gd name="T0" fmla="*/ 0 w 15"/>
                <a:gd name="T1" fmla="*/ 14 h 14"/>
                <a:gd name="T2" fmla="*/ 15 w 15"/>
                <a:gd name="T3" fmla="*/ 0 h 14"/>
              </a:gdLst>
              <a:ahLst/>
              <a:cxnLst>
                <a:cxn ang="0">
                  <a:pos x="T0" y="T1"/>
                </a:cxn>
                <a:cxn ang="0">
                  <a:pos x="T2" y="T3"/>
                </a:cxn>
              </a:cxnLst>
              <a:rect l="0" t="0" r="r" b="b"/>
              <a:pathLst>
                <a:path w="15" h="14">
                  <a:moveTo>
                    <a:pt x="0" y="14"/>
                  </a:moveTo>
                  <a:cubicBezTo>
                    <a:pt x="4" y="9"/>
                    <a:pt x="10" y="4"/>
                    <a:pt x="15" y="0"/>
                  </a:cubicBezTo>
                </a:path>
              </a:pathLst>
            </a:custGeom>
            <a:noFill/>
            <a:ln w="9525" cap="rnd">
              <a:solidFill>
                <a:schemeClr val="bg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3E454A"/>
                </a:solidFill>
                <a:effectLst/>
                <a:uLnTx/>
                <a:uFillTx/>
                <a:latin typeface="+mj-lt"/>
                <a:ea typeface="+mn-ea"/>
                <a:cs typeface="+mn-cs"/>
              </a:endParaRPr>
            </a:p>
          </p:txBody>
        </p:sp>
      </p:grpSp>
      <p:grpSp>
        <p:nvGrpSpPr>
          <p:cNvPr id="53" name="Groupe 52">
            <a:extLst>
              <a:ext uri="{FF2B5EF4-FFF2-40B4-BE49-F238E27FC236}">
                <a16:creationId xmlns:a16="http://schemas.microsoft.com/office/drawing/2014/main" id="{8A8B44D6-381A-498E-B2FE-6056B47E586C}"/>
              </a:ext>
            </a:extLst>
          </p:cNvPr>
          <p:cNvGrpSpPr/>
          <p:nvPr/>
        </p:nvGrpSpPr>
        <p:grpSpPr>
          <a:xfrm>
            <a:off x="744676" y="3401623"/>
            <a:ext cx="252000" cy="252000"/>
            <a:chOff x="5652120" y="2643758"/>
            <a:chExt cx="423863" cy="444500"/>
          </a:xfrm>
        </p:grpSpPr>
        <p:sp>
          <p:nvSpPr>
            <p:cNvPr id="54" name="Freeform 130">
              <a:extLst>
                <a:ext uri="{FF2B5EF4-FFF2-40B4-BE49-F238E27FC236}">
                  <a16:creationId xmlns:a16="http://schemas.microsoft.com/office/drawing/2014/main" id="{558D51F4-F1A6-41B4-8CFC-C7557DA2D254}"/>
                </a:ext>
              </a:extLst>
            </p:cNvPr>
            <p:cNvSpPr>
              <a:spLocks noEditPoints="1"/>
            </p:cNvSpPr>
            <p:nvPr/>
          </p:nvSpPr>
          <p:spPr bwMode="auto">
            <a:xfrm>
              <a:off x="5768008" y="2737421"/>
              <a:ext cx="192088" cy="258763"/>
            </a:xfrm>
            <a:custGeom>
              <a:avLst/>
              <a:gdLst>
                <a:gd name="T0" fmla="*/ 53 w 110"/>
                <a:gd name="T1" fmla="*/ 31 h 141"/>
                <a:gd name="T2" fmla="*/ 55 w 110"/>
                <a:gd name="T3" fmla="*/ 31 h 141"/>
                <a:gd name="T4" fmla="*/ 110 w 110"/>
                <a:gd name="T5" fmla="*/ 86 h 141"/>
                <a:gd name="T6" fmla="*/ 55 w 110"/>
                <a:gd name="T7" fmla="*/ 141 h 141"/>
                <a:gd name="T8" fmla="*/ 0 w 110"/>
                <a:gd name="T9" fmla="*/ 86 h 141"/>
                <a:gd name="T10" fmla="*/ 0 w 110"/>
                <a:gd name="T11" fmla="*/ 84 h 141"/>
                <a:gd name="T12" fmla="*/ 53 w 110"/>
                <a:gd name="T13" fmla="*/ 0 h 141"/>
                <a:gd name="T14" fmla="*/ 53 w 110"/>
                <a:gd name="T15" fmla="*/ 21 h 1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0" h="141">
                  <a:moveTo>
                    <a:pt x="53" y="31"/>
                  </a:moveTo>
                  <a:cubicBezTo>
                    <a:pt x="55" y="31"/>
                    <a:pt x="55" y="31"/>
                    <a:pt x="55" y="31"/>
                  </a:cubicBezTo>
                  <a:cubicBezTo>
                    <a:pt x="85" y="31"/>
                    <a:pt x="110" y="56"/>
                    <a:pt x="110" y="86"/>
                  </a:cubicBezTo>
                  <a:cubicBezTo>
                    <a:pt x="110" y="116"/>
                    <a:pt x="85" y="141"/>
                    <a:pt x="55" y="141"/>
                  </a:cubicBezTo>
                  <a:cubicBezTo>
                    <a:pt x="25" y="141"/>
                    <a:pt x="0" y="116"/>
                    <a:pt x="0" y="86"/>
                  </a:cubicBezTo>
                  <a:cubicBezTo>
                    <a:pt x="0" y="84"/>
                    <a:pt x="0" y="84"/>
                    <a:pt x="0" y="84"/>
                  </a:cubicBezTo>
                  <a:moveTo>
                    <a:pt x="53" y="0"/>
                  </a:moveTo>
                  <a:cubicBezTo>
                    <a:pt x="53" y="21"/>
                    <a:pt x="53" y="21"/>
                    <a:pt x="53" y="21"/>
                  </a:cubicBezTo>
                </a:path>
              </a:pathLst>
            </a:custGeom>
            <a:noFill/>
            <a:ln w="9525" cap="rnd">
              <a:solidFill>
                <a:schemeClr val="bg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3E454A"/>
                </a:solidFill>
                <a:effectLst/>
                <a:uLnTx/>
                <a:uFillTx/>
                <a:latin typeface="+mj-lt"/>
                <a:ea typeface="+mn-ea"/>
                <a:cs typeface="+mn-cs"/>
              </a:endParaRPr>
            </a:p>
          </p:txBody>
        </p:sp>
        <p:sp>
          <p:nvSpPr>
            <p:cNvPr id="55" name="Line 131">
              <a:extLst>
                <a:ext uri="{FF2B5EF4-FFF2-40B4-BE49-F238E27FC236}">
                  <a16:creationId xmlns:a16="http://schemas.microsoft.com/office/drawing/2014/main" id="{84E02B72-0DD7-4A09-9073-7D4E22F970EA}"/>
                </a:ext>
              </a:extLst>
            </p:cNvPr>
            <p:cNvSpPr>
              <a:spLocks noChangeShapeType="1"/>
            </p:cNvSpPr>
            <p:nvPr/>
          </p:nvSpPr>
          <p:spPr bwMode="auto">
            <a:xfrm>
              <a:off x="5837858" y="2737421"/>
              <a:ext cx="42863" cy="0"/>
            </a:xfrm>
            <a:prstGeom prst="line">
              <a:avLst/>
            </a:prstGeom>
            <a:noFill/>
            <a:ln w="9525" cap="rnd">
              <a:solidFill>
                <a:schemeClr val="bg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3E454A"/>
                </a:solidFill>
                <a:effectLst/>
                <a:uLnTx/>
                <a:uFillTx/>
                <a:latin typeface="+mj-lt"/>
                <a:ea typeface="+mn-ea"/>
                <a:cs typeface="+mn-cs"/>
              </a:endParaRPr>
            </a:p>
          </p:txBody>
        </p:sp>
        <p:sp>
          <p:nvSpPr>
            <p:cNvPr id="56" name="Line 132">
              <a:extLst>
                <a:ext uri="{FF2B5EF4-FFF2-40B4-BE49-F238E27FC236}">
                  <a16:creationId xmlns:a16="http://schemas.microsoft.com/office/drawing/2014/main" id="{30BB1AD3-AA0E-45D7-A1BA-5B1137FF35A2}"/>
                </a:ext>
              </a:extLst>
            </p:cNvPr>
            <p:cNvSpPr>
              <a:spLocks noChangeShapeType="1"/>
            </p:cNvSpPr>
            <p:nvPr/>
          </p:nvSpPr>
          <p:spPr bwMode="auto">
            <a:xfrm flipH="1">
              <a:off x="5907708" y="2769171"/>
              <a:ext cx="7938" cy="19050"/>
            </a:xfrm>
            <a:prstGeom prst="line">
              <a:avLst/>
            </a:prstGeom>
            <a:noFill/>
            <a:ln w="9525" cap="rnd">
              <a:solidFill>
                <a:schemeClr val="bg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3E454A"/>
                </a:solidFill>
                <a:effectLst/>
                <a:uLnTx/>
                <a:uFillTx/>
                <a:latin typeface="+mj-lt"/>
                <a:ea typeface="+mn-ea"/>
                <a:cs typeface="+mn-cs"/>
              </a:endParaRPr>
            </a:p>
          </p:txBody>
        </p:sp>
        <p:sp>
          <p:nvSpPr>
            <p:cNvPr id="57" name="Freeform 133">
              <a:extLst>
                <a:ext uri="{FF2B5EF4-FFF2-40B4-BE49-F238E27FC236}">
                  <a16:creationId xmlns:a16="http://schemas.microsoft.com/office/drawing/2014/main" id="{DAAE2C7A-8FD9-4CD8-A683-2D9ED5DEF1AB}"/>
                </a:ext>
              </a:extLst>
            </p:cNvPr>
            <p:cNvSpPr>
              <a:spLocks noEditPoints="1"/>
            </p:cNvSpPr>
            <p:nvPr/>
          </p:nvSpPr>
          <p:spPr bwMode="auto">
            <a:xfrm>
              <a:off x="5860083" y="2762821"/>
              <a:ext cx="68263" cy="136525"/>
            </a:xfrm>
            <a:custGeom>
              <a:avLst/>
              <a:gdLst>
                <a:gd name="T0" fmla="*/ 29 w 43"/>
                <a:gd name="T1" fmla="*/ 0 h 86"/>
                <a:gd name="T2" fmla="*/ 43 w 43"/>
                <a:gd name="T3" fmla="*/ 7 h 86"/>
                <a:gd name="T4" fmla="*/ 0 w 43"/>
                <a:gd name="T5" fmla="*/ 46 h 86"/>
                <a:gd name="T6" fmla="*/ 0 w 43"/>
                <a:gd name="T7" fmla="*/ 86 h 86"/>
                <a:gd name="T8" fmla="*/ 32 w 43"/>
                <a:gd name="T9" fmla="*/ 71 h 86"/>
                <a:gd name="T10" fmla="*/ 0 w 43"/>
                <a:gd name="T11" fmla="*/ 86 h 86"/>
              </a:gdLst>
              <a:ahLst/>
              <a:cxnLst>
                <a:cxn ang="0">
                  <a:pos x="T0" y="T1"/>
                </a:cxn>
                <a:cxn ang="0">
                  <a:pos x="T2" y="T3"/>
                </a:cxn>
                <a:cxn ang="0">
                  <a:pos x="T4" y="T5"/>
                </a:cxn>
                <a:cxn ang="0">
                  <a:pos x="T6" y="T7"/>
                </a:cxn>
                <a:cxn ang="0">
                  <a:pos x="T8" y="T9"/>
                </a:cxn>
                <a:cxn ang="0">
                  <a:pos x="T10" y="T11"/>
                </a:cxn>
              </a:cxnLst>
              <a:rect l="0" t="0" r="r" b="b"/>
              <a:pathLst>
                <a:path w="43" h="86">
                  <a:moveTo>
                    <a:pt x="29" y="0"/>
                  </a:moveTo>
                  <a:lnTo>
                    <a:pt x="43" y="7"/>
                  </a:lnTo>
                  <a:moveTo>
                    <a:pt x="0" y="46"/>
                  </a:moveTo>
                  <a:lnTo>
                    <a:pt x="0" y="86"/>
                  </a:lnTo>
                  <a:moveTo>
                    <a:pt x="32" y="71"/>
                  </a:moveTo>
                  <a:lnTo>
                    <a:pt x="0" y="86"/>
                  </a:lnTo>
                </a:path>
              </a:pathLst>
            </a:custGeom>
            <a:noFill/>
            <a:ln w="9525" cap="rnd">
              <a:solidFill>
                <a:schemeClr val="bg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3E454A"/>
                </a:solidFill>
                <a:effectLst/>
                <a:uLnTx/>
                <a:uFillTx/>
                <a:latin typeface="+mj-lt"/>
                <a:ea typeface="+mn-ea"/>
                <a:cs typeface="+mn-cs"/>
              </a:endParaRPr>
            </a:p>
          </p:txBody>
        </p:sp>
        <p:sp>
          <p:nvSpPr>
            <p:cNvPr id="58" name="Freeform 357">
              <a:extLst>
                <a:ext uri="{FF2B5EF4-FFF2-40B4-BE49-F238E27FC236}">
                  <a16:creationId xmlns:a16="http://schemas.microsoft.com/office/drawing/2014/main" id="{7AAC5321-05A1-4D75-8596-99965DC78089}"/>
                </a:ext>
              </a:extLst>
            </p:cNvPr>
            <p:cNvSpPr>
              <a:spLocks/>
            </p:cNvSpPr>
            <p:nvPr/>
          </p:nvSpPr>
          <p:spPr bwMode="auto">
            <a:xfrm>
              <a:off x="5652120" y="2643758"/>
              <a:ext cx="423863" cy="444500"/>
            </a:xfrm>
            <a:custGeom>
              <a:avLst/>
              <a:gdLst>
                <a:gd name="T0" fmla="*/ 78 w 242"/>
                <a:gd name="T1" fmla="*/ 9 h 242"/>
                <a:gd name="T2" fmla="*/ 121 w 242"/>
                <a:gd name="T3" fmla="*/ 1 h 242"/>
                <a:gd name="T4" fmla="*/ 242 w 242"/>
                <a:gd name="T5" fmla="*/ 121 h 242"/>
                <a:gd name="T6" fmla="*/ 122 w 242"/>
                <a:gd name="T7" fmla="*/ 242 h 242"/>
                <a:gd name="T8" fmla="*/ 0 w 242"/>
                <a:gd name="T9" fmla="*/ 122 h 242"/>
                <a:gd name="T10" fmla="*/ 22 w 242"/>
                <a:gd name="T11" fmla="*/ 53 h 242"/>
              </a:gdLst>
              <a:ahLst/>
              <a:cxnLst>
                <a:cxn ang="0">
                  <a:pos x="T0" y="T1"/>
                </a:cxn>
                <a:cxn ang="0">
                  <a:pos x="T2" y="T3"/>
                </a:cxn>
                <a:cxn ang="0">
                  <a:pos x="T4" y="T5"/>
                </a:cxn>
                <a:cxn ang="0">
                  <a:pos x="T6" y="T7"/>
                </a:cxn>
                <a:cxn ang="0">
                  <a:pos x="T8" y="T9"/>
                </a:cxn>
                <a:cxn ang="0">
                  <a:pos x="T10" y="T11"/>
                </a:cxn>
              </a:cxnLst>
              <a:rect l="0" t="0" r="r" b="b"/>
              <a:pathLst>
                <a:path w="242" h="242">
                  <a:moveTo>
                    <a:pt x="78" y="9"/>
                  </a:moveTo>
                  <a:cubicBezTo>
                    <a:pt x="91" y="4"/>
                    <a:pt x="106" y="1"/>
                    <a:pt x="121" y="1"/>
                  </a:cubicBezTo>
                  <a:cubicBezTo>
                    <a:pt x="187" y="0"/>
                    <a:pt x="242" y="54"/>
                    <a:pt x="242" y="121"/>
                  </a:cubicBezTo>
                  <a:cubicBezTo>
                    <a:pt x="242" y="187"/>
                    <a:pt x="188" y="242"/>
                    <a:pt x="122" y="242"/>
                  </a:cubicBezTo>
                  <a:cubicBezTo>
                    <a:pt x="55" y="242"/>
                    <a:pt x="1" y="189"/>
                    <a:pt x="0" y="122"/>
                  </a:cubicBezTo>
                  <a:cubicBezTo>
                    <a:pt x="0" y="96"/>
                    <a:pt x="8" y="72"/>
                    <a:pt x="22" y="53"/>
                  </a:cubicBezTo>
                </a:path>
              </a:pathLst>
            </a:custGeom>
            <a:noFill/>
            <a:ln w="9525" cap="rnd">
              <a:solidFill>
                <a:schemeClr val="bg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3E454A"/>
                </a:solidFill>
                <a:effectLst/>
                <a:uLnTx/>
                <a:uFillTx/>
                <a:latin typeface="+mj-lt"/>
                <a:ea typeface="+mn-ea"/>
                <a:cs typeface="+mn-cs"/>
              </a:endParaRPr>
            </a:p>
          </p:txBody>
        </p:sp>
        <p:sp>
          <p:nvSpPr>
            <p:cNvPr id="59" name="Freeform 358">
              <a:extLst>
                <a:ext uri="{FF2B5EF4-FFF2-40B4-BE49-F238E27FC236}">
                  <a16:creationId xmlns:a16="http://schemas.microsoft.com/office/drawing/2014/main" id="{59B42B5E-61AA-45F0-9C19-8214FC4EDECC}"/>
                </a:ext>
              </a:extLst>
            </p:cNvPr>
            <p:cNvSpPr>
              <a:spLocks/>
            </p:cNvSpPr>
            <p:nvPr/>
          </p:nvSpPr>
          <p:spPr bwMode="auto">
            <a:xfrm>
              <a:off x="5707682" y="2691383"/>
              <a:ext cx="26988" cy="25400"/>
            </a:xfrm>
            <a:custGeom>
              <a:avLst/>
              <a:gdLst>
                <a:gd name="T0" fmla="*/ 0 w 15"/>
                <a:gd name="T1" fmla="*/ 14 h 14"/>
                <a:gd name="T2" fmla="*/ 15 w 15"/>
                <a:gd name="T3" fmla="*/ 0 h 14"/>
              </a:gdLst>
              <a:ahLst/>
              <a:cxnLst>
                <a:cxn ang="0">
                  <a:pos x="T0" y="T1"/>
                </a:cxn>
                <a:cxn ang="0">
                  <a:pos x="T2" y="T3"/>
                </a:cxn>
              </a:cxnLst>
              <a:rect l="0" t="0" r="r" b="b"/>
              <a:pathLst>
                <a:path w="15" h="14">
                  <a:moveTo>
                    <a:pt x="0" y="14"/>
                  </a:moveTo>
                  <a:cubicBezTo>
                    <a:pt x="4" y="9"/>
                    <a:pt x="10" y="4"/>
                    <a:pt x="15" y="0"/>
                  </a:cubicBezTo>
                </a:path>
              </a:pathLst>
            </a:custGeom>
            <a:noFill/>
            <a:ln w="9525" cap="rnd">
              <a:solidFill>
                <a:schemeClr val="bg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3E454A"/>
                </a:solidFill>
                <a:effectLst/>
                <a:uLnTx/>
                <a:uFillTx/>
                <a:latin typeface="+mj-lt"/>
                <a:ea typeface="+mn-ea"/>
                <a:cs typeface="+mn-cs"/>
              </a:endParaRPr>
            </a:p>
          </p:txBody>
        </p:sp>
      </p:grpSp>
      <p:grpSp>
        <p:nvGrpSpPr>
          <p:cNvPr id="60" name="Groupe 59">
            <a:extLst>
              <a:ext uri="{FF2B5EF4-FFF2-40B4-BE49-F238E27FC236}">
                <a16:creationId xmlns:a16="http://schemas.microsoft.com/office/drawing/2014/main" id="{54228679-EDDF-4B06-B823-C37027CF303F}"/>
              </a:ext>
            </a:extLst>
          </p:cNvPr>
          <p:cNvGrpSpPr/>
          <p:nvPr/>
        </p:nvGrpSpPr>
        <p:grpSpPr>
          <a:xfrm>
            <a:off x="744676" y="4685569"/>
            <a:ext cx="252000" cy="252000"/>
            <a:chOff x="5652120" y="2643758"/>
            <a:chExt cx="423863" cy="444500"/>
          </a:xfrm>
        </p:grpSpPr>
        <p:sp>
          <p:nvSpPr>
            <p:cNvPr id="61" name="Freeform 130">
              <a:extLst>
                <a:ext uri="{FF2B5EF4-FFF2-40B4-BE49-F238E27FC236}">
                  <a16:creationId xmlns:a16="http://schemas.microsoft.com/office/drawing/2014/main" id="{2A5D9B23-460A-43B8-8626-1908C8099FD5}"/>
                </a:ext>
              </a:extLst>
            </p:cNvPr>
            <p:cNvSpPr>
              <a:spLocks noEditPoints="1"/>
            </p:cNvSpPr>
            <p:nvPr/>
          </p:nvSpPr>
          <p:spPr bwMode="auto">
            <a:xfrm>
              <a:off x="5768008" y="2737421"/>
              <a:ext cx="192088" cy="258763"/>
            </a:xfrm>
            <a:custGeom>
              <a:avLst/>
              <a:gdLst>
                <a:gd name="T0" fmla="*/ 53 w 110"/>
                <a:gd name="T1" fmla="*/ 31 h 141"/>
                <a:gd name="T2" fmla="*/ 55 w 110"/>
                <a:gd name="T3" fmla="*/ 31 h 141"/>
                <a:gd name="T4" fmla="*/ 110 w 110"/>
                <a:gd name="T5" fmla="*/ 86 h 141"/>
                <a:gd name="T6" fmla="*/ 55 w 110"/>
                <a:gd name="T7" fmla="*/ 141 h 141"/>
                <a:gd name="T8" fmla="*/ 0 w 110"/>
                <a:gd name="T9" fmla="*/ 86 h 141"/>
                <a:gd name="T10" fmla="*/ 0 w 110"/>
                <a:gd name="T11" fmla="*/ 84 h 141"/>
                <a:gd name="T12" fmla="*/ 53 w 110"/>
                <a:gd name="T13" fmla="*/ 0 h 141"/>
                <a:gd name="T14" fmla="*/ 53 w 110"/>
                <a:gd name="T15" fmla="*/ 21 h 1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0" h="141">
                  <a:moveTo>
                    <a:pt x="53" y="31"/>
                  </a:moveTo>
                  <a:cubicBezTo>
                    <a:pt x="55" y="31"/>
                    <a:pt x="55" y="31"/>
                    <a:pt x="55" y="31"/>
                  </a:cubicBezTo>
                  <a:cubicBezTo>
                    <a:pt x="85" y="31"/>
                    <a:pt x="110" y="56"/>
                    <a:pt x="110" y="86"/>
                  </a:cubicBezTo>
                  <a:cubicBezTo>
                    <a:pt x="110" y="116"/>
                    <a:pt x="85" y="141"/>
                    <a:pt x="55" y="141"/>
                  </a:cubicBezTo>
                  <a:cubicBezTo>
                    <a:pt x="25" y="141"/>
                    <a:pt x="0" y="116"/>
                    <a:pt x="0" y="86"/>
                  </a:cubicBezTo>
                  <a:cubicBezTo>
                    <a:pt x="0" y="84"/>
                    <a:pt x="0" y="84"/>
                    <a:pt x="0" y="84"/>
                  </a:cubicBezTo>
                  <a:moveTo>
                    <a:pt x="53" y="0"/>
                  </a:moveTo>
                  <a:cubicBezTo>
                    <a:pt x="53" y="21"/>
                    <a:pt x="53" y="21"/>
                    <a:pt x="53" y="21"/>
                  </a:cubicBezTo>
                </a:path>
              </a:pathLst>
            </a:custGeom>
            <a:noFill/>
            <a:ln w="9525" cap="rnd">
              <a:solidFill>
                <a:schemeClr val="bg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3E454A"/>
                </a:solidFill>
                <a:effectLst/>
                <a:uLnTx/>
                <a:uFillTx/>
                <a:latin typeface="+mj-lt"/>
                <a:ea typeface="+mn-ea"/>
                <a:cs typeface="+mn-cs"/>
              </a:endParaRPr>
            </a:p>
          </p:txBody>
        </p:sp>
        <p:sp>
          <p:nvSpPr>
            <p:cNvPr id="62" name="Line 131">
              <a:extLst>
                <a:ext uri="{FF2B5EF4-FFF2-40B4-BE49-F238E27FC236}">
                  <a16:creationId xmlns:a16="http://schemas.microsoft.com/office/drawing/2014/main" id="{28249187-B2C0-4D59-8D70-4B0D7FFC5FBF}"/>
                </a:ext>
              </a:extLst>
            </p:cNvPr>
            <p:cNvSpPr>
              <a:spLocks noChangeShapeType="1"/>
            </p:cNvSpPr>
            <p:nvPr/>
          </p:nvSpPr>
          <p:spPr bwMode="auto">
            <a:xfrm>
              <a:off x="5837858" y="2737421"/>
              <a:ext cx="42863" cy="0"/>
            </a:xfrm>
            <a:prstGeom prst="line">
              <a:avLst/>
            </a:prstGeom>
            <a:noFill/>
            <a:ln w="9525" cap="rnd">
              <a:solidFill>
                <a:schemeClr val="bg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3E454A"/>
                </a:solidFill>
                <a:effectLst/>
                <a:uLnTx/>
                <a:uFillTx/>
                <a:latin typeface="+mj-lt"/>
                <a:ea typeface="+mn-ea"/>
                <a:cs typeface="+mn-cs"/>
              </a:endParaRPr>
            </a:p>
          </p:txBody>
        </p:sp>
        <p:sp>
          <p:nvSpPr>
            <p:cNvPr id="63" name="Line 132">
              <a:extLst>
                <a:ext uri="{FF2B5EF4-FFF2-40B4-BE49-F238E27FC236}">
                  <a16:creationId xmlns:a16="http://schemas.microsoft.com/office/drawing/2014/main" id="{44B824C9-EC53-4E6F-B752-92AF3D2771DD}"/>
                </a:ext>
              </a:extLst>
            </p:cNvPr>
            <p:cNvSpPr>
              <a:spLocks noChangeShapeType="1"/>
            </p:cNvSpPr>
            <p:nvPr/>
          </p:nvSpPr>
          <p:spPr bwMode="auto">
            <a:xfrm flipH="1">
              <a:off x="5907708" y="2769171"/>
              <a:ext cx="7938" cy="19050"/>
            </a:xfrm>
            <a:prstGeom prst="line">
              <a:avLst/>
            </a:prstGeom>
            <a:noFill/>
            <a:ln w="9525" cap="rnd">
              <a:solidFill>
                <a:schemeClr val="bg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3E454A"/>
                </a:solidFill>
                <a:effectLst/>
                <a:uLnTx/>
                <a:uFillTx/>
                <a:latin typeface="+mj-lt"/>
                <a:ea typeface="+mn-ea"/>
                <a:cs typeface="+mn-cs"/>
              </a:endParaRPr>
            </a:p>
          </p:txBody>
        </p:sp>
        <p:sp>
          <p:nvSpPr>
            <p:cNvPr id="64" name="Freeform 133">
              <a:extLst>
                <a:ext uri="{FF2B5EF4-FFF2-40B4-BE49-F238E27FC236}">
                  <a16:creationId xmlns:a16="http://schemas.microsoft.com/office/drawing/2014/main" id="{33087C40-1965-4B2F-AD11-8507A8E35BDF}"/>
                </a:ext>
              </a:extLst>
            </p:cNvPr>
            <p:cNvSpPr>
              <a:spLocks noEditPoints="1"/>
            </p:cNvSpPr>
            <p:nvPr/>
          </p:nvSpPr>
          <p:spPr bwMode="auto">
            <a:xfrm>
              <a:off x="5860083" y="2762821"/>
              <a:ext cx="68263" cy="136525"/>
            </a:xfrm>
            <a:custGeom>
              <a:avLst/>
              <a:gdLst>
                <a:gd name="T0" fmla="*/ 29 w 43"/>
                <a:gd name="T1" fmla="*/ 0 h 86"/>
                <a:gd name="T2" fmla="*/ 43 w 43"/>
                <a:gd name="T3" fmla="*/ 7 h 86"/>
                <a:gd name="T4" fmla="*/ 0 w 43"/>
                <a:gd name="T5" fmla="*/ 46 h 86"/>
                <a:gd name="T6" fmla="*/ 0 w 43"/>
                <a:gd name="T7" fmla="*/ 86 h 86"/>
                <a:gd name="T8" fmla="*/ 32 w 43"/>
                <a:gd name="T9" fmla="*/ 71 h 86"/>
                <a:gd name="T10" fmla="*/ 0 w 43"/>
                <a:gd name="T11" fmla="*/ 86 h 86"/>
              </a:gdLst>
              <a:ahLst/>
              <a:cxnLst>
                <a:cxn ang="0">
                  <a:pos x="T0" y="T1"/>
                </a:cxn>
                <a:cxn ang="0">
                  <a:pos x="T2" y="T3"/>
                </a:cxn>
                <a:cxn ang="0">
                  <a:pos x="T4" y="T5"/>
                </a:cxn>
                <a:cxn ang="0">
                  <a:pos x="T6" y="T7"/>
                </a:cxn>
                <a:cxn ang="0">
                  <a:pos x="T8" y="T9"/>
                </a:cxn>
                <a:cxn ang="0">
                  <a:pos x="T10" y="T11"/>
                </a:cxn>
              </a:cxnLst>
              <a:rect l="0" t="0" r="r" b="b"/>
              <a:pathLst>
                <a:path w="43" h="86">
                  <a:moveTo>
                    <a:pt x="29" y="0"/>
                  </a:moveTo>
                  <a:lnTo>
                    <a:pt x="43" y="7"/>
                  </a:lnTo>
                  <a:moveTo>
                    <a:pt x="0" y="46"/>
                  </a:moveTo>
                  <a:lnTo>
                    <a:pt x="0" y="86"/>
                  </a:lnTo>
                  <a:moveTo>
                    <a:pt x="32" y="71"/>
                  </a:moveTo>
                  <a:lnTo>
                    <a:pt x="0" y="86"/>
                  </a:lnTo>
                </a:path>
              </a:pathLst>
            </a:custGeom>
            <a:noFill/>
            <a:ln w="9525" cap="rnd">
              <a:solidFill>
                <a:schemeClr val="bg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3E454A"/>
                </a:solidFill>
                <a:effectLst/>
                <a:uLnTx/>
                <a:uFillTx/>
                <a:latin typeface="+mj-lt"/>
                <a:ea typeface="+mn-ea"/>
                <a:cs typeface="+mn-cs"/>
              </a:endParaRPr>
            </a:p>
          </p:txBody>
        </p:sp>
        <p:sp>
          <p:nvSpPr>
            <p:cNvPr id="65" name="Freeform 357">
              <a:extLst>
                <a:ext uri="{FF2B5EF4-FFF2-40B4-BE49-F238E27FC236}">
                  <a16:creationId xmlns:a16="http://schemas.microsoft.com/office/drawing/2014/main" id="{5BD7201B-0D54-4CEA-AD5B-567970891487}"/>
                </a:ext>
              </a:extLst>
            </p:cNvPr>
            <p:cNvSpPr>
              <a:spLocks/>
            </p:cNvSpPr>
            <p:nvPr/>
          </p:nvSpPr>
          <p:spPr bwMode="auto">
            <a:xfrm>
              <a:off x="5652120" y="2643758"/>
              <a:ext cx="423863" cy="444500"/>
            </a:xfrm>
            <a:custGeom>
              <a:avLst/>
              <a:gdLst>
                <a:gd name="T0" fmla="*/ 78 w 242"/>
                <a:gd name="T1" fmla="*/ 9 h 242"/>
                <a:gd name="T2" fmla="*/ 121 w 242"/>
                <a:gd name="T3" fmla="*/ 1 h 242"/>
                <a:gd name="T4" fmla="*/ 242 w 242"/>
                <a:gd name="T5" fmla="*/ 121 h 242"/>
                <a:gd name="T6" fmla="*/ 122 w 242"/>
                <a:gd name="T7" fmla="*/ 242 h 242"/>
                <a:gd name="T8" fmla="*/ 0 w 242"/>
                <a:gd name="T9" fmla="*/ 122 h 242"/>
                <a:gd name="T10" fmla="*/ 22 w 242"/>
                <a:gd name="T11" fmla="*/ 53 h 242"/>
              </a:gdLst>
              <a:ahLst/>
              <a:cxnLst>
                <a:cxn ang="0">
                  <a:pos x="T0" y="T1"/>
                </a:cxn>
                <a:cxn ang="0">
                  <a:pos x="T2" y="T3"/>
                </a:cxn>
                <a:cxn ang="0">
                  <a:pos x="T4" y="T5"/>
                </a:cxn>
                <a:cxn ang="0">
                  <a:pos x="T6" y="T7"/>
                </a:cxn>
                <a:cxn ang="0">
                  <a:pos x="T8" y="T9"/>
                </a:cxn>
                <a:cxn ang="0">
                  <a:pos x="T10" y="T11"/>
                </a:cxn>
              </a:cxnLst>
              <a:rect l="0" t="0" r="r" b="b"/>
              <a:pathLst>
                <a:path w="242" h="242">
                  <a:moveTo>
                    <a:pt x="78" y="9"/>
                  </a:moveTo>
                  <a:cubicBezTo>
                    <a:pt x="91" y="4"/>
                    <a:pt x="106" y="1"/>
                    <a:pt x="121" y="1"/>
                  </a:cubicBezTo>
                  <a:cubicBezTo>
                    <a:pt x="187" y="0"/>
                    <a:pt x="242" y="54"/>
                    <a:pt x="242" y="121"/>
                  </a:cubicBezTo>
                  <a:cubicBezTo>
                    <a:pt x="242" y="187"/>
                    <a:pt x="188" y="242"/>
                    <a:pt x="122" y="242"/>
                  </a:cubicBezTo>
                  <a:cubicBezTo>
                    <a:pt x="55" y="242"/>
                    <a:pt x="1" y="189"/>
                    <a:pt x="0" y="122"/>
                  </a:cubicBezTo>
                  <a:cubicBezTo>
                    <a:pt x="0" y="96"/>
                    <a:pt x="8" y="72"/>
                    <a:pt x="22" y="53"/>
                  </a:cubicBezTo>
                </a:path>
              </a:pathLst>
            </a:custGeom>
            <a:noFill/>
            <a:ln w="9525" cap="rnd">
              <a:solidFill>
                <a:schemeClr val="bg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3E454A"/>
                </a:solidFill>
                <a:effectLst/>
                <a:uLnTx/>
                <a:uFillTx/>
                <a:latin typeface="+mj-lt"/>
                <a:ea typeface="+mn-ea"/>
                <a:cs typeface="+mn-cs"/>
              </a:endParaRPr>
            </a:p>
          </p:txBody>
        </p:sp>
        <p:sp>
          <p:nvSpPr>
            <p:cNvPr id="66" name="Freeform 358">
              <a:extLst>
                <a:ext uri="{FF2B5EF4-FFF2-40B4-BE49-F238E27FC236}">
                  <a16:creationId xmlns:a16="http://schemas.microsoft.com/office/drawing/2014/main" id="{D2648C03-89D8-400E-B63F-850834B684DF}"/>
                </a:ext>
              </a:extLst>
            </p:cNvPr>
            <p:cNvSpPr>
              <a:spLocks/>
            </p:cNvSpPr>
            <p:nvPr/>
          </p:nvSpPr>
          <p:spPr bwMode="auto">
            <a:xfrm>
              <a:off x="5707682" y="2691383"/>
              <a:ext cx="26988" cy="25400"/>
            </a:xfrm>
            <a:custGeom>
              <a:avLst/>
              <a:gdLst>
                <a:gd name="T0" fmla="*/ 0 w 15"/>
                <a:gd name="T1" fmla="*/ 14 h 14"/>
                <a:gd name="T2" fmla="*/ 15 w 15"/>
                <a:gd name="T3" fmla="*/ 0 h 14"/>
              </a:gdLst>
              <a:ahLst/>
              <a:cxnLst>
                <a:cxn ang="0">
                  <a:pos x="T0" y="T1"/>
                </a:cxn>
                <a:cxn ang="0">
                  <a:pos x="T2" y="T3"/>
                </a:cxn>
              </a:cxnLst>
              <a:rect l="0" t="0" r="r" b="b"/>
              <a:pathLst>
                <a:path w="15" h="14">
                  <a:moveTo>
                    <a:pt x="0" y="14"/>
                  </a:moveTo>
                  <a:cubicBezTo>
                    <a:pt x="4" y="9"/>
                    <a:pt x="10" y="4"/>
                    <a:pt x="15" y="0"/>
                  </a:cubicBezTo>
                </a:path>
              </a:pathLst>
            </a:custGeom>
            <a:noFill/>
            <a:ln w="9525" cap="rnd">
              <a:solidFill>
                <a:schemeClr val="bg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3E454A"/>
                </a:solidFill>
                <a:effectLst/>
                <a:uLnTx/>
                <a:uFillTx/>
                <a:latin typeface="+mj-lt"/>
                <a:ea typeface="+mn-ea"/>
                <a:cs typeface="+mn-cs"/>
              </a:endParaRPr>
            </a:p>
          </p:txBody>
        </p:sp>
      </p:grpSp>
      <p:grpSp>
        <p:nvGrpSpPr>
          <p:cNvPr id="67" name="Groupe 66">
            <a:extLst>
              <a:ext uri="{FF2B5EF4-FFF2-40B4-BE49-F238E27FC236}">
                <a16:creationId xmlns:a16="http://schemas.microsoft.com/office/drawing/2014/main" id="{82034FCA-C787-467B-AD6D-EACFACFB8E7F}"/>
              </a:ext>
            </a:extLst>
          </p:cNvPr>
          <p:cNvGrpSpPr/>
          <p:nvPr/>
        </p:nvGrpSpPr>
        <p:grpSpPr>
          <a:xfrm>
            <a:off x="744676" y="5263598"/>
            <a:ext cx="252000" cy="252000"/>
            <a:chOff x="5652120" y="2643758"/>
            <a:chExt cx="423863" cy="444500"/>
          </a:xfrm>
        </p:grpSpPr>
        <p:sp>
          <p:nvSpPr>
            <p:cNvPr id="68" name="Freeform 130">
              <a:extLst>
                <a:ext uri="{FF2B5EF4-FFF2-40B4-BE49-F238E27FC236}">
                  <a16:creationId xmlns:a16="http://schemas.microsoft.com/office/drawing/2014/main" id="{833DDF32-54D8-4A6B-A232-2017B8F10073}"/>
                </a:ext>
              </a:extLst>
            </p:cNvPr>
            <p:cNvSpPr>
              <a:spLocks noEditPoints="1"/>
            </p:cNvSpPr>
            <p:nvPr/>
          </p:nvSpPr>
          <p:spPr bwMode="auto">
            <a:xfrm>
              <a:off x="5768008" y="2737421"/>
              <a:ext cx="192088" cy="258763"/>
            </a:xfrm>
            <a:custGeom>
              <a:avLst/>
              <a:gdLst>
                <a:gd name="T0" fmla="*/ 53 w 110"/>
                <a:gd name="T1" fmla="*/ 31 h 141"/>
                <a:gd name="T2" fmla="*/ 55 w 110"/>
                <a:gd name="T3" fmla="*/ 31 h 141"/>
                <a:gd name="T4" fmla="*/ 110 w 110"/>
                <a:gd name="T5" fmla="*/ 86 h 141"/>
                <a:gd name="T6" fmla="*/ 55 w 110"/>
                <a:gd name="T7" fmla="*/ 141 h 141"/>
                <a:gd name="T8" fmla="*/ 0 w 110"/>
                <a:gd name="T9" fmla="*/ 86 h 141"/>
                <a:gd name="T10" fmla="*/ 0 w 110"/>
                <a:gd name="T11" fmla="*/ 84 h 141"/>
                <a:gd name="T12" fmla="*/ 53 w 110"/>
                <a:gd name="T13" fmla="*/ 0 h 141"/>
                <a:gd name="T14" fmla="*/ 53 w 110"/>
                <a:gd name="T15" fmla="*/ 21 h 1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0" h="141">
                  <a:moveTo>
                    <a:pt x="53" y="31"/>
                  </a:moveTo>
                  <a:cubicBezTo>
                    <a:pt x="55" y="31"/>
                    <a:pt x="55" y="31"/>
                    <a:pt x="55" y="31"/>
                  </a:cubicBezTo>
                  <a:cubicBezTo>
                    <a:pt x="85" y="31"/>
                    <a:pt x="110" y="56"/>
                    <a:pt x="110" y="86"/>
                  </a:cubicBezTo>
                  <a:cubicBezTo>
                    <a:pt x="110" y="116"/>
                    <a:pt x="85" y="141"/>
                    <a:pt x="55" y="141"/>
                  </a:cubicBezTo>
                  <a:cubicBezTo>
                    <a:pt x="25" y="141"/>
                    <a:pt x="0" y="116"/>
                    <a:pt x="0" y="86"/>
                  </a:cubicBezTo>
                  <a:cubicBezTo>
                    <a:pt x="0" y="84"/>
                    <a:pt x="0" y="84"/>
                    <a:pt x="0" y="84"/>
                  </a:cubicBezTo>
                  <a:moveTo>
                    <a:pt x="53" y="0"/>
                  </a:moveTo>
                  <a:cubicBezTo>
                    <a:pt x="53" y="21"/>
                    <a:pt x="53" y="21"/>
                    <a:pt x="53" y="21"/>
                  </a:cubicBezTo>
                </a:path>
              </a:pathLst>
            </a:custGeom>
            <a:noFill/>
            <a:ln w="9525" cap="rnd">
              <a:solidFill>
                <a:schemeClr val="bg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3E454A"/>
                </a:solidFill>
                <a:effectLst/>
                <a:uLnTx/>
                <a:uFillTx/>
                <a:latin typeface="+mj-lt"/>
                <a:ea typeface="+mn-ea"/>
                <a:cs typeface="+mn-cs"/>
              </a:endParaRPr>
            </a:p>
          </p:txBody>
        </p:sp>
        <p:sp>
          <p:nvSpPr>
            <p:cNvPr id="69" name="Line 131">
              <a:extLst>
                <a:ext uri="{FF2B5EF4-FFF2-40B4-BE49-F238E27FC236}">
                  <a16:creationId xmlns:a16="http://schemas.microsoft.com/office/drawing/2014/main" id="{3228ADFA-9BF2-4041-9245-B30B5E8C80C2}"/>
                </a:ext>
              </a:extLst>
            </p:cNvPr>
            <p:cNvSpPr>
              <a:spLocks noChangeShapeType="1"/>
            </p:cNvSpPr>
            <p:nvPr/>
          </p:nvSpPr>
          <p:spPr bwMode="auto">
            <a:xfrm>
              <a:off x="5837858" y="2737421"/>
              <a:ext cx="42863" cy="0"/>
            </a:xfrm>
            <a:prstGeom prst="line">
              <a:avLst/>
            </a:prstGeom>
            <a:noFill/>
            <a:ln w="9525" cap="rnd">
              <a:solidFill>
                <a:schemeClr val="bg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3E454A"/>
                </a:solidFill>
                <a:effectLst/>
                <a:uLnTx/>
                <a:uFillTx/>
                <a:latin typeface="+mj-lt"/>
                <a:ea typeface="+mn-ea"/>
                <a:cs typeface="+mn-cs"/>
              </a:endParaRPr>
            </a:p>
          </p:txBody>
        </p:sp>
        <p:sp>
          <p:nvSpPr>
            <p:cNvPr id="70" name="Line 132">
              <a:extLst>
                <a:ext uri="{FF2B5EF4-FFF2-40B4-BE49-F238E27FC236}">
                  <a16:creationId xmlns:a16="http://schemas.microsoft.com/office/drawing/2014/main" id="{46017BA9-8F77-48D5-B3A3-667FF717A82D}"/>
                </a:ext>
              </a:extLst>
            </p:cNvPr>
            <p:cNvSpPr>
              <a:spLocks noChangeShapeType="1"/>
            </p:cNvSpPr>
            <p:nvPr/>
          </p:nvSpPr>
          <p:spPr bwMode="auto">
            <a:xfrm flipH="1">
              <a:off x="5907708" y="2769171"/>
              <a:ext cx="7938" cy="19050"/>
            </a:xfrm>
            <a:prstGeom prst="line">
              <a:avLst/>
            </a:prstGeom>
            <a:noFill/>
            <a:ln w="9525" cap="rnd">
              <a:solidFill>
                <a:schemeClr val="bg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3E454A"/>
                </a:solidFill>
                <a:effectLst/>
                <a:uLnTx/>
                <a:uFillTx/>
                <a:latin typeface="+mj-lt"/>
                <a:ea typeface="+mn-ea"/>
                <a:cs typeface="+mn-cs"/>
              </a:endParaRPr>
            </a:p>
          </p:txBody>
        </p:sp>
        <p:sp>
          <p:nvSpPr>
            <p:cNvPr id="71" name="Freeform 133">
              <a:extLst>
                <a:ext uri="{FF2B5EF4-FFF2-40B4-BE49-F238E27FC236}">
                  <a16:creationId xmlns:a16="http://schemas.microsoft.com/office/drawing/2014/main" id="{3BD469DB-FAE1-4290-A9FC-D1B135EBC583}"/>
                </a:ext>
              </a:extLst>
            </p:cNvPr>
            <p:cNvSpPr>
              <a:spLocks noEditPoints="1"/>
            </p:cNvSpPr>
            <p:nvPr/>
          </p:nvSpPr>
          <p:spPr bwMode="auto">
            <a:xfrm>
              <a:off x="5860083" y="2762821"/>
              <a:ext cx="68263" cy="136525"/>
            </a:xfrm>
            <a:custGeom>
              <a:avLst/>
              <a:gdLst>
                <a:gd name="T0" fmla="*/ 29 w 43"/>
                <a:gd name="T1" fmla="*/ 0 h 86"/>
                <a:gd name="T2" fmla="*/ 43 w 43"/>
                <a:gd name="T3" fmla="*/ 7 h 86"/>
                <a:gd name="T4" fmla="*/ 0 w 43"/>
                <a:gd name="T5" fmla="*/ 46 h 86"/>
                <a:gd name="T6" fmla="*/ 0 w 43"/>
                <a:gd name="T7" fmla="*/ 86 h 86"/>
                <a:gd name="T8" fmla="*/ 32 w 43"/>
                <a:gd name="T9" fmla="*/ 71 h 86"/>
                <a:gd name="T10" fmla="*/ 0 w 43"/>
                <a:gd name="T11" fmla="*/ 86 h 86"/>
              </a:gdLst>
              <a:ahLst/>
              <a:cxnLst>
                <a:cxn ang="0">
                  <a:pos x="T0" y="T1"/>
                </a:cxn>
                <a:cxn ang="0">
                  <a:pos x="T2" y="T3"/>
                </a:cxn>
                <a:cxn ang="0">
                  <a:pos x="T4" y="T5"/>
                </a:cxn>
                <a:cxn ang="0">
                  <a:pos x="T6" y="T7"/>
                </a:cxn>
                <a:cxn ang="0">
                  <a:pos x="T8" y="T9"/>
                </a:cxn>
                <a:cxn ang="0">
                  <a:pos x="T10" y="T11"/>
                </a:cxn>
              </a:cxnLst>
              <a:rect l="0" t="0" r="r" b="b"/>
              <a:pathLst>
                <a:path w="43" h="86">
                  <a:moveTo>
                    <a:pt x="29" y="0"/>
                  </a:moveTo>
                  <a:lnTo>
                    <a:pt x="43" y="7"/>
                  </a:lnTo>
                  <a:moveTo>
                    <a:pt x="0" y="46"/>
                  </a:moveTo>
                  <a:lnTo>
                    <a:pt x="0" y="86"/>
                  </a:lnTo>
                  <a:moveTo>
                    <a:pt x="32" y="71"/>
                  </a:moveTo>
                  <a:lnTo>
                    <a:pt x="0" y="86"/>
                  </a:lnTo>
                </a:path>
              </a:pathLst>
            </a:custGeom>
            <a:noFill/>
            <a:ln w="9525" cap="rnd">
              <a:solidFill>
                <a:schemeClr val="bg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3E454A"/>
                </a:solidFill>
                <a:effectLst/>
                <a:uLnTx/>
                <a:uFillTx/>
                <a:latin typeface="+mj-lt"/>
                <a:ea typeface="+mn-ea"/>
                <a:cs typeface="+mn-cs"/>
              </a:endParaRPr>
            </a:p>
          </p:txBody>
        </p:sp>
        <p:sp>
          <p:nvSpPr>
            <p:cNvPr id="72" name="Freeform 357">
              <a:extLst>
                <a:ext uri="{FF2B5EF4-FFF2-40B4-BE49-F238E27FC236}">
                  <a16:creationId xmlns:a16="http://schemas.microsoft.com/office/drawing/2014/main" id="{8D31CAAD-9196-4E2B-82E7-3B610CE0E100}"/>
                </a:ext>
              </a:extLst>
            </p:cNvPr>
            <p:cNvSpPr>
              <a:spLocks/>
            </p:cNvSpPr>
            <p:nvPr/>
          </p:nvSpPr>
          <p:spPr bwMode="auto">
            <a:xfrm>
              <a:off x="5652120" y="2643758"/>
              <a:ext cx="423863" cy="444500"/>
            </a:xfrm>
            <a:custGeom>
              <a:avLst/>
              <a:gdLst>
                <a:gd name="T0" fmla="*/ 78 w 242"/>
                <a:gd name="T1" fmla="*/ 9 h 242"/>
                <a:gd name="T2" fmla="*/ 121 w 242"/>
                <a:gd name="T3" fmla="*/ 1 h 242"/>
                <a:gd name="T4" fmla="*/ 242 w 242"/>
                <a:gd name="T5" fmla="*/ 121 h 242"/>
                <a:gd name="T6" fmla="*/ 122 w 242"/>
                <a:gd name="T7" fmla="*/ 242 h 242"/>
                <a:gd name="T8" fmla="*/ 0 w 242"/>
                <a:gd name="T9" fmla="*/ 122 h 242"/>
                <a:gd name="T10" fmla="*/ 22 w 242"/>
                <a:gd name="T11" fmla="*/ 53 h 242"/>
              </a:gdLst>
              <a:ahLst/>
              <a:cxnLst>
                <a:cxn ang="0">
                  <a:pos x="T0" y="T1"/>
                </a:cxn>
                <a:cxn ang="0">
                  <a:pos x="T2" y="T3"/>
                </a:cxn>
                <a:cxn ang="0">
                  <a:pos x="T4" y="T5"/>
                </a:cxn>
                <a:cxn ang="0">
                  <a:pos x="T6" y="T7"/>
                </a:cxn>
                <a:cxn ang="0">
                  <a:pos x="T8" y="T9"/>
                </a:cxn>
                <a:cxn ang="0">
                  <a:pos x="T10" y="T11"/>
                </a:cxn>
              </a:cxnLst>
              <a:rect l="0" t="0" r="r" b="b"/>
              <a:pathLst>
                <a:path w="242" h="242">
                  <a:moveTo>
                    <a:pt x="78" y="9"/>
                  </a:moveTo>
                  <a:cubicBezTo>
                    <a:pt x="91" y="4"/>
                    <a:pt x="106" y="1"/>
                    <a:pt x="121" y="1"/>
                  </a:cubicBezTo>
                  <a:cubicBezTo>
                    <a:pt x="187" y="0"/>
                    <a:pt x="242" y="54"/>
                    <a:pt x="242" y="121"/>
                  </a:cubicBezTo>
                  <a:cubicBezTo>
                    <a:pt x="242" y="187"/>
                    <a:pt x="188" y="242"/>
                    <a:pt x="122" y="242"/>
                  </a:cubicBezTo>
                  <a:cubicBezTo>
                    <a:pt x="55" y="242"/>
                    <a:pt x="1" y="189"/>
                    <a:pt x="0" y="122"/>
                  </a:cubicBezTo>
                  <a:cubicBezTo>
                    <a:pt x="0" y="96"/>
                    <a:pt x="8" y="72"/>
                    <a:pt x="22" y="53"/>
                  </a:cubicBezTo>
                </a:path>
              </a:pathLst>
            </a:custGeom>
            <a:noFill/>
            <a:ln w="9525" cap="rnd">
              <a:solidFill>
                <a:schemeClr val="bg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3E454A"/>
                </a:solidFill>
                <a:effectLst/>
                <a:uLnTx/>
                <a:uFillTx/>
                <a:latin typeface="+mj-lt"/>
                <a:ea typeface="+mn-ea"/>
                <a:cs typeface="+mn-cs"/>
              </a:endParaRPr>
            </a:p>
          </p:txBody>
        </p:sp>
        <p:sp>
          <p:nvSpPr>
            <p:cNvPr id="73" name="Freeform 358">
              <a:extLst>
                <a:ext uri="{FF2B5EF4-FFF2-40B4-BE49-F238E27FC236}">
                  <a16:creationId xmlns:a16="http://schemas.microsoft.com/office/drawing/2014/main" id="{C3D2034B-B16B-4E87-A846-618C74CFF8AB}"/>
                </a:ext>
              </a:extLst>
            </p:cNvPr>
            <p:cNvSpPr>
              <a:spLocks/>
            </p:cNvSpPr>
            <p:nvPr/>
          </p:nvSpPr>
          <p:spPr bwMode="auto">
            <a:xfrm>
              <a:off x="5707682" y="2691383"/>
              <a:ext cx="26988" cy="25400"/>
            </a:xfrm>
            <a:custGeom>
              <a:avLst/>
              <a:gdLst>
                <a:gd name="T0" fmla="*/ 0 w 15"/>
                <a:gd name="T1" fmla="*/ 14 h 14"/>
                <a:gd name="T2" fmla="*/ 15 w 15"/>
                <a:gd name="T3" fmla="*/ 0 h 14"/>
              </a:gdLst>
              <a:ahLst/>
              <a:cxnLst>
                <a:cxn ang="0">
                  <a:pos x="T0" y="T1"/>
                </a:cxn>
                <a:cxn ang="0">
                  <a:pos x="T2" y="T3"/>
                </a:cxn>
              </a:cxnLst>
              <a:rect l="0" t="0" r="r" b="b"/>
              <a:pathLst>
                <a:path w="15" h="14">
                  <a:moveTo>
                    <a:pt x="0" y="14"/>
                  </a:moveTo>
                  <a:cubicBezTo>
                    <a:pt x="4" y="9"/>
                    <a:pt x="10" y="4"/>
                    <a:pt x="15" y="0"/>
                  </a:cubicBezTo>
                </a:path>
              </a:pathLst>
            </a:custGeom>
            <a:noFill/>
            <a:ln w="9525" cap="rnd">
              <a:solidFill>
                <a:schemeClr val="bg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3E454A"/>
                </a:solidFill>
                <a:effectLst/>
                <a:uLnTx/>
                <a:uFillTx/>
                <a:latin typeface="+mj-lt"/>
                <a:ea typeface="+mn-ea"/>
                <a:cs typeface="+mn-cs"/>
              </a:endParaRPr>
            </a:p>
          </p:txBody>
        </p:sp>
      </p:grpSp>
      <p:grpSp>
        <p:nvGrpSpPr>
          <p:cNvPr id="74" name="Groupe 73">
            <a:extLst>
              <a:ext uri="{FF2B5EF4-FFF2-40B4-BE49-F238E27FC236}">
                <a16:creationId xmlns:a16="http://schemas.microsoft.com/office/drawing/2014/main" id="{BA371F0C-25F5-49BE-920B-C5035C47759C}"/>
              </a:ext>
            </a:extLst>
          </p:cNvPr>
          <p:cNvGrpSpPr/>
          <p:nvPr/>
        </p:nvGrpSpPr>
        <p:grpSpPr>
          <a:xfrm>
            <a:off x="744676" y="5837955"/>
            <a:ext cx="252000" cy="252000"/>
            <a:chOff x="5652120" y="2643758"/>
            <a:chExt cx="423863" cy="444500"/>
          </a:xfrm>
        </p:grpSpPr>
        <p:sp>
          <p:nvSpPr>
            <p:cNvPr id="75" name="Freeform 130">
              <a:extLst>
                <a:ext uri="{FF2B5EF4-FFF2-40B4-BE49-F238E27FC236}">
                  <a16:creationId xmlns:a16="http://schemas.microsoft.com/office/drawing/2014/main" id="{F90DF2F9-8E70-4DC5-AFB2-FBC0AA6D086A}"/>
                </a:ext>
              </a:extLst>
            </p:cNvPr>
            <p:cNvSpPr>
              <a:spLocks noEditPoints="1"/>
            </p:cNvSpPr>
            <p:nvPr/>
          </p:nvSpPr>
          <p:spPr bwMode="auto">
            <a:xfrm>
              <a:off x="5768008" y="2737421"/>
              <a:ext cx="192088" cy="258763"/>
            </a:xfrm>
            <a:custGeom>
              <a:avLst/>
              <a:gdLst>
                <a:gd name="T0" fmla="*/ 53 w 110"/>
                <a:gd name="T1" fmla="*/ 31 h 141"/>
                <a:gd name="T2" fmla="*/ 55 w 110"/>
                <a:gd name="T3" fmla="*/ 31 h 141"/>
                <a:gd name="T4" fmla="*/ 110 w 110"/>
                <a:gd name="T5" fmla="*/ 86 h 141"/>
                <a:gd name="T6" fmla="*/ 55 w 110"/>
                <a:gd name="T7" fmla="*/ 141 h 141"/>
                <a:gd name="T8" fmla="*/ 0 w 110"/>
                <a:gd name="T9" fmla="*/ 86 h 141"/>
                <a:gd name="T10" fmla="*/ 0 w 110"/>
                <a:gd name="T11" fmla="*/ 84 h 141"/>
                <a:gd name="T12" fmla="*/ 53 w 110"/>
                <a:gd name="T13" fmla="*/ 0 h 141"/>
                <a:gd name="T14" fmla="*/ 53 w 110"/>
                <a:gd name="T15" fmla="*/ 21 h 1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0" h="141">
                  <a:moveTo>
                    <a:pt x="53" y="31"/>
                  </a:moveTo>
                  <a:cubicBezTo>
                    <a:pt x="55" y="31"/>
                    <a:pt x="55" y="31"/>
                    <a:pt x="55" y="31"/>
                  </a:cubicBezTo>
                  <a:cubicBezTo>
                    <a:pt x="85" y="31"/>
                    <a:pt x="110" y="56"/>
                    <a:pt x="110" y="86"/>
                  </a:cubicBezTo>
                  <a:cubicBezTo>
                    <a:pt x="110" y="116"/>
                    <a:pt x="85" y="141"/>
                    <a:pt x="55" y="141"/>
                  </a:cubicBezTo>
                  <a:cubicBezTo>
                    <a:pt x="25" y="141"/>
                    <a:pt x="0" y="116"/>
                    <a:pt x="0" y="86"/>
                  </a:cubicBezTo>
                  <a:cubicBezTo>
                    <a:pt x="0" y="84"/>
                    <a:pt x="0" y="84"/>
                    <a:pt x="0" y="84"/>
                  </a:cubicBezTo>
                  <a:moveTo>
                    <a:pt x="53" y="0"/>
                  </a:moveTo>
                  <a:cubicBezTo>
                    <a:pt x="53" y="21"/>
                    <a:pt x="53" y="21"/>
                    <a:pt x="53" y="21"/>
                  </a:cubicBezTo>
                </a:path>
              </a:pathLst>
            </a:custGeom>
            <a:noFill/>
            <a:ln w="9525" cap="rnd">
              <a:solidFill>
                <a:schemeClr val="bg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3E454A"/>
                </a:solidFill>
                <a:effectLst/>
                <a:uLnTx/>
                <a:uFillTx/>
                <a:latin typeface="+mj-lt"/>
                <a:ea typeface="+mn-ea"/>
                <a:cs typeface="+mn-cs"/>
              </a:endParaRPr>
            </a:p>
          </p:txBody>
        </p:sp>
        <p:sp>
          <p:nvSpPr>
            <p:cNvPr id="76" name="Line 131">
              <a:extLst>
                <a:ext uri="{FF2B5EF4-FFF2-40B4-BE49-F238E27FC236}">
                  <a16:creationId xmlns:a16="http://schemas.microsoft.com/office/drawing/2014/main" id="{FF5B8676-1177-4B8F-ADD7-ED2A9493A65A}"/>
                </a:ext>
              </a:extLst>
            </p:cNvPr>
            <p:cNvSpPr>
              <a:spLocks noChangeShapeType="1"/>
            </p:cNvSpPr>
            <p:nvPr/>
          </p:nvSpPr>
          <p:spPr bwMode="auto">
            <a:xfrm>
              <a:off x="5837858" y="2737421"/>
              <a:ext cx="42863" cy="0"/>
            </a:xfrm>
            <a:prstGeom prst="line">
              <a:avLst/>
            </a:prstGeom>
            <a:noFill/>
            <a:ln w="9525" cap="rnd">
              <a:solidFill>
                <a:schemeClr val="bg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3E454A"/>
                </a:solidFill>
                <a:effectLst/>
                <a:uLnTx/>
                <a:uFillTx/>
                <a:latin typeface="+mj-lt"/>
                <a:ea typeface="+mn-ea"/>
                <a:cs typeface="+mn-cs"/>
              </a:endParaRPr>
            </a:p>
          </p:txBody>
        </p:sp>
        <p:sp>
          <p:nvSpPr>
            <p:cNvPr id="77" name="Line 132">
              <a:extLst>
                <a:ext uri="{FF2B5EF4-FFF2-40B4-BE49-F238E27FC236}">
                  <a16:creationId xmlns:a16="http://schemas.microsoft.com/office/drawing/2014/main" id="{A88ABA11-D6A0-4E6F-B7AB-4750585AFBAF}"/>
                </a:ext>
              </a:extLst>
            </p:cNvPr>
            <p:cNvSpPr>
              <a:spLocks noChangeShapeType="1"/>
            </p:cNvSpPr>
            <p:nvPr/>
          </p:nvSpPr>
          <p:spPr bwMode="auto">
            <a:xfrm flipH="1">
              <a:off x="5907708" y="2769171"/>
              <a:ext cx="7938" cy="19050"/>
            </a:xfrm>
            <a:prstGeom prst="line">
              <a:avLst/>
            </a:prstGeom>
            <a:noFill/>
            <a:ln w="9525" cap="rnd">
              <a:solidFill>
                <a:schemeClr val="bg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3E454A"/>
                </a:solidFill>
                <a:effectLst/>
                <a:uLnTx/>
                <a:uFillTx/>
                <a:latin typeface="+mj-lt"/>
                <a:ea typeface="+mn-ea"/>
                <a:cs typeface="+mn-cs"/>
              </a:endParaRPr>
            </a:p>
          </p:txBody>
        </p:sp>
        <p:sp>
          <p:nvSpPr>
            <p:cNvPr id="78" name="Freeform 133">
              <a:extLst>
                <a:ext uri="{FF2B5EF4-FFF2-40B4-BE49-F238E27FC236}">
                  <a16:creationId xmlns:a16="http://schemas.microsoft.com/office/drawing/2014/main" id="{88FD4854-69D8-4073-A958-B00FDECC63C9}"/>
                </a:ext>
              </a:extLst>
            </p:cNvPr>
            <p:cNvSpPr>
              <a:spLocks noEditPoints="1"/>
            </p:cNvSpPr>
            <p:nvPr/>
          </p:nvSpPr>
          <p:spPr bwMode="auto">
            <a:xfrm>
              <a:off x="5860083" y="2762821"/>
              <a:ext cx="68263" cy="136525"/>
            </a:xfrm>
            <a:custGeom>
              <a:avLst/>
              <a:gdLst>
                <a:gd name="T0" fmla="*/ 29 w 43"/>
                <a:gd name="T1" fmla="*/ 0 h 86"/>
                <a:gd name="T2" fmla="*/ 43 w 43"/>
                <a:gd name="T3" fmla="*/ 7 h 86"/>
                <a:gd name="T4" fmla="*/ 0 w 43"/>
                <a:gd name="T5" fmla="*/ 46 h 86"/>
                <a:gd name="T6" fmla="*/ 0 w 43"/>
                <a:gd name="T7" fmla="*/ 86 h 86"/>
                <a:gd name="T8" fmla="*/ 32 w 43"/>
                <a:gd name="T9" fmla="*/ 71 h 86"/>
                <a:gd name="T10" fmla="*/ 0 w 43"/>
                <a:gd name="T11" fmla="*/ 86 h 86"/>
              </a:gdLst>
              <a:ahLst/>
              <a:cxnLst>
                <a:cxn ang="0">
                  <a:pos x="T0" y="T1"/>
                </a:cxn>
                <a:cxn ang="0">
                  <a:pos x="T2" y="T3"/>
                </a:cxn>
                <a:cxn ang="0">
                  <a:pos x="T4" y="T5"/>
                </a:cxn>
                <a:cxn ang="0">
                  <a:pos x="T6" y="T7"/>
                </a:cxn>
                <a:cxn ang="0">
                  <a:pos x="T8" y="T9"/>
                </a:cxn>
                <a:cxn ang="0">
                  <a:pos x="T10" y="T11"/>
                </a:cxn>
              </a:cxnLst>
              <a:rect l="0" t="0" r="r" b="b"/>
              <a:pathLst>
                <a:path w="43" h="86">
                  <a:moveTo>
                    <a:pt x="29" y="0"/>
                  </a:moveTo>
                  <a:lnTo>
                    <a:pt x="43" y="7"/>
                  </a:lnTo>
                  <a:moveTo>
                    <a:pt x="0" y="46"/>
                  </a:moveTo>
                  <a:lnTo>
                    <a:pt x="0" y="86"/>
                  </a:lnTo>
                  <a:moveTo>
                    <a:pt x="32" y="71"/>
                  </a:moveTo>
                  <a:lnTo>
                    <a:pt x="0" y="86"/>
                  </a:lnTo>
                </a:path>
              </a:pathLst>
            </a:custGeom>
            <a:noFill/>
            <a:ln w="9525" cap="rnd">
              <a:solidFill>
                <a:schemeClr val="bg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3E454A"/>
                </a:solidFill>
                <a:effectLst/>
                <a:uLnTx/>
                <a:uFillTx/>
                <a:latin typeface="+mj-lt"/>
                <a:ea typeface="+mn-ea"/>
                <a:cs typeface="+mn-cs"/>
              </a:endParaRPr>
            </a:p>
          </p:txBody>
        </p:sp>
        <p:sp>
          <p:nvSpPr>
            <p:cNvPr id="79" name="Freeform 357">
              <a:extLst>
                <a:ext uri="{FF2B5EF4-FFF2-40B4-BE49-F238E27FC236}">
                  <a16:creationId xmlns:a16="http://schemas.microsoft.com/office/drawing/2014/main" id="{14D4220D-6073-4B3F-ABCE-12EC75572DF8}"/>
                </a:ext>
              </a:extLst>
            </p:cNvPr>
            <p:cNvSpPr>
              <a:spLocks/>
            </p:cNvSpPr>
            <p:nvPr/>
          </p:nvSpPr>
          <p:spPr bwMode="auto">
            <a:xfrm>
              <a:off x="5652120" y="2643758"/>
              <a:ext cx="423863" cy="444500"/>
            </a:xfrm>
            <a:custGeom>
              <a:avLst/>
              <a:gdLst>
                <a:gd name="T0" fmla="*/ 78 w 242"/>
                <a:gd name="T1" fmla="*/ 9 h 242"/>
                <a:gd name="T2" fmla="*/ 121 w 242"/>
                <a:gd name="T3" fmla="*/ 1 h 242"/>
                <a:gd name="T4" fmla="*/ 242 w 242"/>
                <a:gd name="T5" fmla="*/ 121 h 242"/>
                <a:gd name="T6" fmla="*/ 122 w 242"/>
                <a:gd name="T7" fmla="*/ 242 h 242"/>
                <a:gd name="T8" fmla="*/ 0 w 242"/>
                <a:gd name="T9" fmla="*/ 122 h 242"/>
                <a:gd name="T10" fmla="*/ 22 w 242"/>
                <a:gd name="T11" fmla="*/ 53 h 242"/>
              </a:gdLst>
              <a:ahLst/>
              <a:cxnLst>
                <a:cxn ang="0">
                  <a:pos x="T0" y="T1"/>
                </a:cxn>
                <a:cxn ang="0">
                  <a:pos x="T2" y="T3"/>
                </a:cxn>
                <a:cxn ang="0">
                  <a:pos x="T4" y="T5"/>
                </a:cxn>
                <a:cxn ang="0">
                  <a:pos x="T6" y="T7"/>
                </a:cxn>
                <a:cxn ang="0">
                  <a:pos x="T8" y="T9"/>
                </a:cxn>
                <a:cxn ang="0">
                  <a:pos x="T10" y="T11"/>
                </a:cxn>
              </a:cxnLst>
              <a:rect l="0" t="0" r="r" b="b"/>
              <a:pathLst>
                <a:path w="242" h="242">
                  <a:moveTo>
                    <a:pt x="78" y="9"/>
                  </a:moveTo>
                  <a:cubicBezTo>
                    <a:pt x="91" y="4"/>
                    <a:pt x="106" y="1"/>
                    <a:pt x="121" y="1"/>
                  </a:cubicBezTo>
                  <a:cubicBezTo>
                    <a:pt x="187" y="0"/>
                    <a:pt x="242" y="54"/>
                    <a:pt x="242" y="121"/>
                  </a:cubicBezTo>
                  <a:cubicBezTo>
                    <a:pt x="242" y="187"/>
                    <a:pt x="188" y="242"/>
                    <a:pt x="122" y="242"/>
                  </a:cubicBezTo>
                  <a:cubicBezTo>
                    <a:pt x="55" y="242"/>
                    <a:pt x="1" y="189"/>
                    <a:pt x="0" y="122"/>
                  </a:cubicBezTo>
                  <a:cubicBezTo>
                    <a:pt x="0" y="96"/>
                    <a:pt x="8" y="72"/>
                    <a:pt x="22" y="53"/>
                  </a:cubicBezTo>
                </a:path>
              </a:pathLst>
            </a:custGeom>
            <a:noFill/>
            <a:ln w="9525" cap="rnd">
              <a:solidFill>
                <a:schemeClr val="bg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3E454A"/>
                </a:solidFill>
                <a:effectLst/>
                <a:uLnTx/>
                <a:uFillTx/>
                <a:latin typeface="+mj-lt"/>
                <a:ea typeface="+mn-ea"/>
                <a:cs typeface="+mn-cs"/>
              </a:endParaRPr>
            </a:p>
          </p:txBody>
        </p:sp>
        <p:sp>
          <p:nvSpPr>
            <p:cNvPr id="80" name="Freeform 358">
              <a:extLst>
                <a:ext uri="{FF2B5EF4-FFF2-40B4-BE49-F238E27FC236}">
                  <a16:creationId xmlns:a16="http://schemas.microsoft.com/office/drawing/2014/main" id="{6ECB446A-F358-4D3D-A510-D924BD4AD3D6}"/>
                </a:ext>
              </a:extLst>
            </p:cNvPr>
            <p:cNvSpPr>
              <a:spLocks/>
            </p:cNvSpPr>
            <p:nvPr/>
          </p:nvSpPr>
          <p:spPr bwMode="auto">
            <a:xfrm>
              <a:off x="5707682" y="2691383"/>
              <a:ext cx="26988" cy="25400"/>
            </a:xfrm>
            <a:custGeom>
              <a:avLst/>
              <a:gdLst>
                <a:gd name="T0" fmla="*/ 0 w 15"/>
                <a:gd name="T1" fmla="*/ 14 h 14"/>
                <a:gd name="T2" fmla="*/ 15 w 15"/>
                <a:gd name="T3" fmla="*/ 0 h 14"/>
              </a:gdLst>
              <a:ahLst/>
              <a:cxnLst>
                <a:cxn ang="0">
                  <a:pos x="T0" y="T1"/>
                </a:cxn>
                <a:cxn ang="0">
                  <a:pos x="T2" y="T3"/>
                </a:cxn>
              </a:cxnLst>
              <a:rect l="0" t="0" r="r" b="b"/>
              <a:pathLst>
                <a:path w="15" h="14">
                  <a:moveTo>
                    <a:pt x="0" y="14"/>
                  </a:moveTo>
                  <a:cubicBezTo>
                    <a:pt x="4" y="9"/>
                    <a:pt x="10" y="4"/>
                    <a:pt x="15" y="0"/>
                  </a:cubicBezTo>
                </a:path>
              </a:pathLst>
            </a:custGeom>
            <a:noFill/>
            <a:ln w="9525" cap="rnd">
              <a:solidFill>
                <a:schemeClr val="bg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3E454A"/>
                </a:solidFill>
                <a:effectLst/>
                <a:uLnTx/>
                <a:uFillTx/>
                <a:latin typeface="+mj-lt"/>
                <a:ea typeface="+mn-ea"/>
                <a:cs typeface="+mn-cs"/>
              </a:endParaRPr>
            </a:p>
          </p:txBody>
        </p:sp>
      </p:grpSp>
      <p:grpSp>
        <p:nvGrpSpPr>
          <p:cNvPr id="81" name="Groupe 80">
            <a:extLst>
              <a:ext uri="{FF2B5EF4-FFF2-40B4-BE49-F238E27FC236}">
                <a16:creationId xmlns:a16="http://schemas.microsoft.com/office/drawing/2014/main" id="{03D9A49A-7F94-424D-B0CE-E38797E1C7C4}"/>
              </a:ext>
            </a:extLst>
          </p:cNvPr>
          <p:cNvGrpSpPr/>
          <p:nvPr/>
        </p:nvGrpSpPr>
        <p:grpSpPr>
          <a:xfrm>
            <a:off x="1185172" y="6302976"/>
            <a:ext cx="180000" cy="180000"/>
            <a:chOff x="5652120" y="2643758"/>
            <a:chExt cx="423863" cy="444500"/>
          </a:xfrm>
        </p:grpSpPr>
        <p:sp>
          <p:nvSpPr>
            <p:cNvPr id="82" name="Freeform 130">
              <a:extLst>
                <a:ext uri="{FF2B5EF4-FFF2-40B4-BE49-F238E27FC236}">
                  <a16:creationId xmlns:a16="http://schemas.microsoft.com/office/drawing/2014/main" id="{6B276C98-77A8-43E5-BB11-226A40B0D482}"/>
                </a:ext>
              </a:extLst>
            </p:cNvPr>
            <p:cNvSpPr>
              <a:spLocks noEditPoints="1"/>
            </p:cNvSpPr>
            <p:nvPr/>
          </p:nvSpPr>
          <p:spPr bwMode="auto">
            <a:xfrm>
              <a:off x="5768008" y="2737421"/>
              <a:ext cx="192088" cy="258763"/>
            </a:xfrm>
            <a:custGeom>
              <a:avLst/>
              <a:gdLst>
                <a:gd name="T0" fmla="*/ 53 w 110"/>
                <a:gd name="T1" fmla="*/ 31 h 141"/>
                <a:gd name="T2" fmla="*/ 55 w 110"/>
                <a:gd name="T3" fmla="*/ 31 h 141"/>
                <a:gd name="T4" fmla="*/ 110 w 110"/>
                <a:gd name="T5" fmla="*/ 86 h 141"/>
                <a:gd name="T6" fmla="*/ 55 w 110"/>
                <a:gd name="T7" fmla="*/ 141 h 141"/>
                <a:gd name="T8" fmla="*/ 0 w 110"/>
                <a:gd name="T9" fmla="*/ 86 h 141"/>
                <a:gd name="T10" fmla="*/ 0 w 110"/>
                <a:gd name="T11" fmla="*/ 84 h 141"/>
                <a:gd name="T12" fmla="*/ 53 w 110"/>
                <a:gd name="T13" fmla="*/ 0 h 141"/>
                <a:gd name="T14" fmla="*/ 53 w 110"/>
                <a:gd name="T15" fmla="*/ 21 h 1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0" h="141">
                  <a:moveTo>
                    <a:pt x="53" y="31"/>
                  </a:moveTo>
                  <a:cubicBezTo>
                    <a:pt x="55" y="31"/>
                    <a:pt x="55" y="31"/>
                    <a:pt x="55" y="31"/>
                  </a:cubicBezTo>
                  <a:cubicBezTo>
                    <a:pt x="85" y="31"/>
                    <a:pt x="110" y="56"/>
                    <a:pt x="110" y="86"/>
                  </a:cubicBezTo>
                  <a:cubicBezTo>
                    <a:pt x="110" y="116"/>
                    <a:pt x="85" y="141"/>
                    <a:pt x="55" y="141"/>
                  </a:cubicBezTo>
                  <a:cubicBezTo>
                    <a:pt x="25" y="141"/>
                    <a:pt x="0" y="116"/>
                    <a:pt x="0" y="86"/>
                  </a:cubicBezTo>
                  <a:cubicBezTo>
                    <a:pt x="0" y="84"/>
                    <a:pt x="0" y="84"/>
                    <a:pt x="0" y="84"/>
                  </a:cubicBezTo>
                  <a:moveTo>
                    <a:pt x="53" y="0"/>
                  </a:moveTo>
                  <a:cubicBezTo>
                    <a:pt x="53" y="21"/>
                    <a:pt x="53" y="21"/>
                    <a:pt x="53" y="21"/>
                  </a:cubicBezTo>
                </a:path>
              </a:pathLst>
            </a:custGeom>
            <a:noFill/>
            <a:ln w="9525" cap="rnd">
              <a:solidFill>
                <a:schemeClr val="bg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3E454A"/>
                </a:solidFill>
                <a:effectLst/>
                <a:uLnTx/>
                <a:uFillTx/>
                <a:latin typeface="+mj-lt"/>
                <a:ea typeface="+mn-ea"/>
                <a:cs typeface="+mn-cs"/>
              </a:endParaRPr>
            </a:p>
          </p:txBody>
        </p:sp>
        <p:sp>
          <p:nvSpPr>
            <p:cNvPr id="83" name="Line 131">
              <a:extLst>
                <a:ext uri="{FF2B5EF4-FFF2-40B4-BE49-F238E27FC236}">
                  <a16:creationId xmlns:a16="http://schemas.microsoft.com/office/drawing/2014/main" id="{457B66F7-89C5-433A-8476-BA7D9584B212}"/>
                </a:ext>
              </a:extLst>
            </p:cNvPr>
            <p:cNvSpPr>
              <a:spLocks noChangeShapeType="1"/>
            </p:cNvSpPr>
            <p:nvPr/>
          </p:nvSpPr>
          <p:spPr bwMode="auto">
            <a:xfrm>
              <a:off x="5837858" y="2737421"/>
              <a:ext cx="42863" cy="0"/>
            </a:xfrm>
            <a:prstGeom prst="line">
              <a:avLst/>
            </a:prstGeom>
            <a:noFill/>
            <a:ln w="9525" cap="rnd">
              <a:solidFill>
                <a:schemeClr val="bg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3E454A"/>
                </a:solidFill>
                <a:effectLst/>
                <a:uLnTx/>
                <a:uFillTx/>
                <a:latin typeface="+mj-lt"/>
                <a:ea typeface="+mn-ea"/>
                <a:cs typeface="+mn-cs"/>
              </a:endParaRPr>
            </a:p>
          </p:txBody>
        </p:sp>
        <p:sp>
          <p:nvSpPr>
            <p:cNvPr id="84" name="Line 132">
              <a:extLst>
                <a:ext uri="{FF2B5EF4-FFF2-40B4-BE49-F238E27FC236}">
                  <a16:creationId xmlns:a16="http://schemas.microsoft.com/office/drawing/2014/main" id="{0DB85ABE-6E00-407D-B675-529CA17C5292}"/>
                </a:ext>
              </a:extLst>
            </p:cNvPr>
            <p:cNvSpPr>
              <a:spLocks noChangeShapeType="1"/>
            </p:cNvSpPr>
            <p:nvPr/>
          </p:nvSpPr>
          <p:spPr bwMode="auto">
            <a:xfrm flipH="1">
              <a:off x="5907708" y="2769171"/>
              <a:ext cx="7938" cy="19050"/>
            </a:xfrm>
            <a:prstGeom prst="line">
              <a:avLst/>
            </a:prstGeom>
            <a:noFill/>
            <a:ln w="9525" cap="rnd">
              <a:solidFill>
                <a:schemeClr val="bg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3E454A"/>
                </a:solidFill>
                <a:effectLst/>
                <a:uLnTx/>
                <a:uFillTx/>
                <a:latin typeface="+mj-lt"/>
                <a:ea typeface="+mn-ea"/>
                <a:cs typeface="+mn-cs"/>
              </a:endParaRPr>
            </a:p>
          </p:txBody>
        </p:sp>
        <p:sp>
          <p:nvSpPr>
            <p:cNvPr id="85" name="Freeform 133">
              <a:extLst>
                <a:ext uri="{FF2B5EF4-FFF2-40B4-BE49-F238E27FC236}">
                  <a16:creationId xmlns:a16="http://schemas.microsoft.com/office/drawing/2014/main" id="{D1EC9755-A486-49D3-A271-7DF962B868A4}"/>
                </a:ext>
              </a:extLst>
            </p:cNvPr>
            <p:cNvSpPr>
              <a:spLocks noEditPoints="1"/>
            </p:cNvSpPr>
            <p:nvPr/>
          </p:nvSpPr>
          <p:spPr bwMode="auto">
            <a:xfrm>
              <a:off x="5860083" y="2762821"/>
              <a:ext cx="68263" cy="136525"/>
            </a:xfrm>
            <a:custGeom>
              <a:avLst/>
              <a:gdLst>
                <a:gd name="T0" fmla="*/ 29 w 43"/>
                <a:gd name="T1" fmla="*/ 0 h 86"/>
                <a:gd name="T2" fmla="*/ 43 w 43"/>
                <a:gd name="T3" fmla="*/ 7 h 86"/>
                <a:gd name="T4" fmla="*/ 0 w 43"/>
                <a:gd name="T5" fmla="*/ 46 h 86"/>
                <a:gd name="T6" fmla="*/ 0 w 43"/>
                <a:gd name="T7" fmla="*/ 86 h 86"/>
                <a:gd name="T8" fmla="*/ 32 w 43"/>
                <a:gd name="T9" fmla="*/ 71 h 86"/>
                <a:gd name="T10" fmla="*/ 0 w 43"/>
                <a:gd name="T11" fmla="*/ 86 h 86"/>
              </a:gdLst>
              <a:ahLst/>
              <a:cxnLst>
                <a:cxn ang="0">
                  <a:pos x="T0" y="T1"/>
                </a:cxn>
                <a:cxn ang="0">
                  <a:pos x="T2" y="T3"/>
                </a:cxn>
                <a:cxn ang="0">
                  <a:pos x="T4" y="T5"/>
                </a:cxn>
                <a:cxn ang="0">
                  <a:pos x="T6" y="T7"/>
                </a:cxn>
                <a:cxn ang="0">
                  <a:pos x="T8" y="T9"/>
                </a:cxn>
                <a:cxn ang="0">
                  <a:pos x="T10" y="T11"/>
                </a:cxn>
              </a:cxnLst>
              <a:rect l="0" t="0" r="r" b="b"/>
              <a:pathLst>
                <a:path w="43" h="86">
                  <a:moveTo>
                    <a:pt x="29" y="0"/>
                  </a:moveTo>
                  <a:lnTo>
                    <a:pt x="43" y="7"/>
                  </a:lnTo>
                  <a:moveTo>
                    <a:pt x="0" y="46"/>
                  </a:moveTo>
                  <a:lnTo>
                    <a:pt x="0" y="86"/>
                  </a:lnTo>
                  <a:moveTo>
                    <a:pt x="32" y="71"/>
                  </a:moveTo>
                  <a:lnTo>
                    <a:pt x="0" y="86"/>
                  </a:lnTo>
                </a:path>
              </a:pathLst>
            </a:custGeom>
            <a:noFill/>
            <a:ln w="9525" cap="rnd">
              <a:solidFill>
                <a:schemeClr val="bg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3E454A"/>
                </a:solidFill>
                <a:effectLst/>
                <a:uLnTx/>
                <a:uFillTx/>
                <a:latin typeface="+mj-lt"/>
                <a:ea typeface="+mn-ea"/>
                <a:cs typeface="+mn-cs"/>
              </a:endParaRPr>
            </a:p>
          </p:txBody>
        </p:sp>
        <p:sp>
          <p:nvSpPr>
            <p:cNvPr id="86" name="Freeform 357">
              <a:extLst>
                <a:ext uri="{FF2B5EF4-FFF2-40B4-BE49-F238E27FC236}">
                  <a16:creationId xmlns:a16="http://schemas.microsoft.com/office/drawing/2014/main" id="{36EA5EFC-224F-4591-A7E1-A9F331B487E9}"/>
                </a:ext>
              </a:extLst>
            </p:cNvPr>
            <p:cNvSpPr>
              <a:spLocks/>
            </p:cNvSpPr>
            <p:nvPr/>
          </p:nvSpPr>
          <p:spPr bwMode="auto">
            <a:xfrm>
              <a:off x="5652120" y="2643758"/>
              <a:ext cx="423863" cy="444500"/>
            </a:xfrm>
            <a:custGeom>
              <a:avLst/>
              <a:gdLst>
                <a:gd name="T0" fmla="*/ 78 w 242"/>
                <a:gd name="T1" fmla="*/ 9 h 242"/>
                <a:gd name="T2" fmla="*/ 121 w 242"/>
                <a:gd name="T3" fmla="*/ 1 h 242"/>
                <a:gd name="T4" fmla="*/ 242 w 242"/>
                <a:gd name="T5" fmla="*/ 121 h 242"/>
                <a:gd name="T6" fmla="*/ 122 w 242"/>
                <a:gd name="T7" fmla="*/ 242 h 242"/>
                <a:gd name="T8" fmla="*/ 0 w 242"/>
                <a:gd name="T9" fmla="*/ 122 h 242"/>
                <a:gd name="T10" fmla="*/ 22 w 242"/>
                <a:gd name="T11" fmla="*/ 53 h 242"/>
              </a:gdLst>
              <a:ahLst/>
              <a:cxnLst>
                <a:cxn ang="0">
                  <a:pos x="T0" y="T1"/>
                </a:cxn>
                <a:cxn ang="0">
                  <a:pos x="T2" y="T3"/>
                </a:cxn>
                <a:cxn ang="0">
                  <a:pos x="T4" y="T5"/>
                </a:cxn>
                <a:cxn ang="0">
                  <a:pos x="T6" y="T7"/>
                </a:cxn>
                <a:cxn ang="0">
                  <a:pos x="T8" y="T9"/>
                </a:cxn>
                <a:cxn ang="0">
                  <a:pos x="T10" y="T11"/>
                </a:cxn>
              </a:cxnLst>
              <a:rect l="0" t="0" r="r" b="b"/>
              <a:pathLst>
                <a:path w="242" h="242">
                  <a:moveTo>
                    <a:pt x="78" y="9"/>
                  </a:moveTo>
                  <a:cubicBezTo>
                    <a:pt x="91" y="4"/>
                    <a:pt x="106" y="1"/>
                    <a:pt x="121" y="1"/>
                  </a:cubicBezTo>
                  <a:cubicBezTo>
                    <a:pt x="187" y="0"/>
                    <a:pt x="242" y="54"/>
                    <a:pt x="242" y="121"/>
                  </a:cubicBezTo>
                  <a:cubicBezTo>
                    <a:pt x="242" y="187"/>
                    <a:pt x="188" y="242"/>
                    <a:pt x="122" y="242"/>
                  </a:cubicBezTo>
                  <a:cubicBezTo>
                    <a:pt x="55" y="242"/>
                    <a:pt x="1" y="189"/>
                    <a:pt x="0" y="122"/>
                  </a:cubicBezTo>
                  <a:cubicBezTo>
                    <a:pt x="0" y="96"/>
                    <a:pt x="8" y="72"/>
                    <a:pt x="22" y="53"/>
                  </a:cubicBezTo>
                </a:path>
              </a:pathLst>
            </a:custGeom>
            <a:noFill/>
            <a:ln w="9525" cap="rnd">
              <a:solidFill>
                <a:schemeClr val="bg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3E454A"/>
                </a:solidFill>
                <a:effectLst/>
                <a:uLnTx/>
                <a:uFillTx/>
                <a:latin typeface="+mj-lt"/>
                <a:ea typeface="+mn-ea"/>
                <a:cs typeface="+mn-cs"/>
              </a:endParaRPr>
            </a:p>
          </p:txBody>
        </p:sp>
        <p:sp>
          <p:nvSpPr>
            <p:cNvPr id="87" name="Freeform 358">
              <a:extLst>
                <a:ext uri="{FF2B5EF4-FFF2-40B4-BE49-F238E27FC236}">
                  <a16:creationId xmlns:a16="http://schemas.microsoft.com/office/drawing/2014/main" id="{51F87DF4-5397-4C8A-B284-A9676945353D}"/>
                </a:ext>
              </a:extLst>
            </p:cNvPr>
            <p:cNvSpPr>
              <a:spLocks/>
            </p:cNvSpPr>
            <p:nvPr/>
          </p:nvSpPr>
          <p:spPr bwMode="auto">
            <a:xfrm>
              <a:off x="5707682" y="2691383"/>
              <a:ext cx="26988" cy="25400"/>
            </a:xfrm>
            <a:custGeom>
              <a:avLst/>
              <a:gdLst>
                <a:gd name="T0" fmla="*/ 0 w 15"/>
                <a:gd name="T1" fmla="*/ 14 h 14"/>
                <a:gd name="T2" fmla="*/ 15 w 15"/>
                <a:gd name="T3" fmla="*/ 0 h 14"/>
              </a:gdLst>
              <a:ahLst/>
              <a:cxnLst>
                <a:cxn ang="0">
                  <a:pos x="T0" y="T1"/>
                </a:cxn>
                <a:cxn ang="0">
                  <a:pos x="T2" y="T3"/>
                </a:cxn>
              </a:cxnLst>
              <a:rect l="0" t="0" r="r" b="b"/>
              <a:pathLst>
                <a:path w="15" h="14">
                  <a:moveTo>
                    <a:pt x="0" y="14"/>
                  </a:moveTo>
                  <a:cubicBezTo>
                    <a:pt x="4" y="9"/>
                    <a:pt x="10" y="4"/>
                    <a:pt x="15" y="0"/>
                  </a:cubicBezTo>
                </a:path>
              </a:pathLst>
            </a:custGeom>
            <a:noFill/>
            <a:ln w="9525" cap="rnd">
              <a:solidFill>
                <a:schemeClr val="bg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3E454A"/>
                </a:solidFill>
                <a:effectLst/>
                <a:uLnTx/>
                <a:uFillTx/>
                <a:latin typeface="+mj-lt"/>
                <a:ea typeface="+mn-ea"/>
                <a:cs typeface="+mn-cs"/>
              </a:endParaRPr>
            </a:p>
          </p:txBody>
        </p:sp>
      </p:grpSp>
      <p:pic>
        <p:nvPicPr>
          <p:cNvPr id="88" name="Image 87">
            <a:extLst>
              <a:ext uri="{FF2B5EF4-FFF2-40B4-BE49-F238E27FC236}">
                <a16:creationId xmlns:a16="http://schemas.microsoft.com/office/drawing/2014/main" id="{2AB25860-8ED9-4E66-8196-308548158F78}"/>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691" b="97585" l="2113" r="95775">
                        <a14:foregroundMark x1="86150" y1="36232" x2="6338" y2="53865"/>
                        <a14:foregroundMark x1="6338" y1="53865" x2="83333" y2="57488"/>
                        <a14:foregroundMark x1="74413" y1="19324" x2="74413" y2="19324"/>
                        <a14:foregroundMark x1="31455" y1="19324" x2="56573" y2="13285"/>
                        <a14:foregroundMark x1="88967" y1="32850" x2="10094" y2="44444"/>
                        <a14:foregroundMark x1="27934" y1="12802" x2="27934" y2="12802"/>
                        <a14:foregroundMark x1="37559" y1="8213" x2="60798" y2="4348"/>
                        <a14:foregroundMark x1="37559" y1="88164" x2="48122" y2="94686"/>
                        <a14:foregroundMark x1="38498" y1="94686" x2="59859" y2="91787"/>
                        <a14:foregroundMark x1="37324" y1="6522" x2="57512" y2="1932"/>
                        <a14:foregroundMark x1="87089" y1="32367" x2="93897" y2="52657"/>
                        <a14:foregroundMark x1="95775" y1="42271" x2="95775" y2="42271"/>
                        <a14:foregroundMark x1="95540" y1="50242" x2="95540" y2="50242"/>
                        <a14:foregroundMark x1="95540" y1="46135" x2="95540" y2="46135"/>
                        <a14:foregroundMark x1="2817" y1="47826" x2="2817" y2="47826"/>
                        <a14:foregroundMark x1="2113" y1="47826" x2="2113" y2="47826"/>
                        <a14:foregroundMark x1="62676" y1="95652" x2="62676" y2="95652"/>
                        <a14:foregroundMark x1="55869" y1="97585" x2="55869" y2="97585"/>
                        <a14:foregroundMark x1="50939" y1="97343" x2="50939" y2="97343"/>
                        <a14:foregroundMark x1="54225" y1="97585" x2="54225" y2="97585"/>
                        <a14:foregroundMark x1="49296" y1="97343" x2="49296" y2="97343"/>
                        <a14:foregroundMark x1="59859" y1="96377" x2="59859" y2="96377"/>
                      </a14:backgroundRemoval>
                    </a14:imgEffect>
                  </a14:imgLayer>
                </a14:imgProps>
              </a:ext>
              <a:ext uri="{28A0092B-C50C-407E-A947-70E740481C1C}">
                <a14:useLocalDpi xmlns:a14="http://schemas.microsoft.com/office/drawing/2010/main" val="0"/>
              </a:ext>
            </a:extLst>
          </a:blip>
          <a:stretch>
            <a:fillRect/>
          </a:stretch>
        </p:blipFill>
        <p:spPr>
          <a:xfrm>
            <a:off x="10695928" y="529495"/>
            <a:ext cx="980135" cy="952525"/>
          </a:xfrm>
          <a:prstGeom prst="rect">
            <a:avLst/>
          </a:prstGeom>
        </p:spPr>
      </p:pic>
      <p:sp>
        <p:nvSpPr>
          <p:cNvPr id="89" name="Rectangle 88">
            <a:extLst>
              <a:ext uri="{FF2B5EF4-FFF2-40B4-BE49-F238E27FC236}">
                <a16:creationId xmlns:a16="http://schemas.microsoft.com/office/drawing/2014/main" id="{0F52495B-A32E-4DCB-BB31-C7CE908B95A0}"/>
              </a:ext>
            </a:extLst>
          </p:cNvPr>
          <p:cNvSpPr/>
          <p:nvPr/>
        </p:nvSpPr>
        <p:spPr>
          <a:xfrm>
            <a:off x="0" y="6445250"/>
            <a:ext cx="749300" cy="4127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0" name="Espace réservé du texte 12">
            <a:extLst>
              <a:ext uri="{FF2B5EF4-FFF2-40B4-BE49-F238E27FC236}">
                <a16:creationId xmlns:a16="http://schemas.microsoft.com/office/drawing/2014/main" id="{9085CC32-1A11-4BA9-8BAC-977E2D89F434}"/>
              </a:ext>
            </a:extLst>
          </p:cNvPr>
          <p:cNvSpPr txBox="1">
            <a:spLocks/>
          </p:cNvSpPr>
          <p:nvPr/>
        </p:nvSpPr>
        <p:spPr>
          <a:xfrm>
            <a:off x="479546" y="669314"/>
            <a:ext cx="216000" cy="216000"/>
          </a:xfrm>
          <a:prstGeom prst="rect">
            <a:avLst/>
          </a:prstGeom>
          <a:solidFill>
            <a:srgbClr val="C00000"/>
          </a:solidFill>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sz="1000" b="1" dirty="0">
                <a:solidFill>
                  <a:schemeClr val="bg1"/>
                </a:solidFill>
              </a:rPr>
              <a:t>5</a:t>
            </a:r>
          </a:p>
        </p:txBody>
      </p:sp>
    </p:spTree>
    <p:extLst>
      <p:ext uri="{BB962C8B-B14F-4D97-AF65-F5344CB8AC3E}">
        <p14:creationId xmlns:p14="http://schemas.microsoft.com/office/powerpoint/2010/main" val="37043454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Espace réservé du texte 11">
            <a:extLst>
              <a:ext uri="{FF2B5EF4-FFF2-40B4-BE49-F238E27FC236}">
                <a16:creationId xmlns:a16="http://schemas.microsoft.com/office/drawing/2014/main" id="{5DB16631-FC3D-4B34-8E15-0B3761762B7D}"/>
              </a:ext>
            </a:extLst>
          </p:cNvPr>
          <p:cNvSpPr>
            <a:spLocks noGrp="1"/>
          </p:cNvSpPr>
          <p:nvPr>
            <p:ph type="body" sz="quarter" idx="12"/>
          </p:nvPr>
        </p:nvSpPr>
        <p:spPr>
          <a:xfrm>
            <a:off x="868946" y="1384363"/>
            <a:ext cx="10980738" cy="856619"/>
          </a:xfrm>
        </p:spPr>
        <p:txBody>
          <a:bodyPr>
            <a:normAutofit/>
          </a:bodyPr>
          <a:lstStyle/>
          <a:p>
            <a:pPr algn="ctr"/>
            <a:r>
              <a:rPr lang="fr-FR" sz="1400" b="0" i="1" dirty="0">
                <a:solidFill>
                  <a:srgbClr val="C00000"/>
                </a:solidFill>
                <a:latin typeface="Montserrat Light" panose="00000400000000000000" pitchFamily="2" charset="0"/>
              </a:rPr>
              <a:t>Les produits d’Epargne éligibles à la vente à distance</a:t>
            </a:r>
            <a:endParaRPr lang="fr-FR" sz="1400" b="0" i="1" dirty="0">
              <a:solidFill>
                <a:srgbClr val="C00000"/>
              </a:solidFill>
              <a:latin typeface="Montserrat ExtraBold" panose="00000900000000000000" pitchFamily="2" charset="0"/>
            </a:endParaRPr>
          </a:p>
        </p:txBody>
      </p:sp>
      <p:sp>
        <p:nvSpPr>
          <p:cNvPr id="11" name="Titre 10">
            <a:extLst>
              <a:ext uri="{FF2B5EF4-FFF2-40B4-BE49-F238E27FC236}">
                <a16:creationId xmlns:a16="http://schemas.microsoft.com/office/drawing/2014/main" id="{532BFCAB-8B32-49B0-AA31-E2FB686E1FEA}"/>
              </a:ext>
            </a:extLst>
          </p:cNvPr>
          <p:cNvSpPr>
            <a:spLocks noGrp="1"/>
          </p:cNvSpPr>
          <p:nvPr>
            <p:ph type="title" idx="4294967295"/>
          </p:nvPr>
        </p:nvSpPr>
        <p:spPr>
          <a:xfrm>
            <a:off x="695325" y="547638"/>
            <a:ext cx="10801350" cy="719137"/>
          </a:xfrm>
        </p:spPr>
        <p:txBody>
          <a:bodyPr>
            <a:normAutofit/>
          </a:bodyPr>
          <a:lstStyle/>
          <a:p>
            <a:r>
              <a:rPr lang="fr-FR" sz="1900" dirty="0"/>
              <a:t>L’Epargne en VAD</a:t>
            </a:r>
          </a:p>
        </p:txBody>
      </p:sp>
      <p:graphicFrame>
        <p:nvGraphicFramePr>
          <p:cNvPr id="2" name="Tableau 1">
            <a:extLst>
              <a:ext uri="{FF2B5EF4-FFF2-40B4-BE49-F238E27FC236}">
                <a16:creationId xmlns:a16="http://schemas.microsoft.com/office/drawing/2014/main" id="{FC4406E8-3FA7-46BA-8827-1A6A6C422B68}"/>
              </a:ext>
            </a:extLst>
          </p:cNvPr>
          <p:cNvGraphicFramePr>
            <a:graphicFrameLocks noGrp="1"/>
          </p:cNvGraphicFramePr>
          <p:nvPr>
            <p:extLst>
              <p:ext uri="{D42A27DB-BD31-4B8C-83A1-F6EECF244321}">
                <p14:modId xmlns:p14="http://schemas.microsoft.com/office/powerpoint/2010/main" val="159348912"/>
              </p:ext>
            </p:extLst>
          </p:nvPr>
        </p:nvGraphicFramePr>
        <p:xfrm>
          <a:off x="1563213" y="1698130"/>
          <a:ext cx="9412816" cy="4681219"/>
        </p:xfrm>
        <a:graphic>
          <a:graphicData uri="http://schemas.openxmlformats.org/drawingml/2006/table">
            <a:tbl>
              <a:tblPr>
                <a:tableStyleId>{5C22544A-7EE6-4342-B048-85BDC9FD1C3A}</a:tableStyleId>
              </a:tblPr>
              <a:tblGrid>
                <a:gridCol w="3900038">
                  <a:extLst>
                    <a:ext uri="{9D8B030D-6E8A-4147-A177-3AD203B41FA5}">
                      <a16:colId xmlns:a16="http://schemas.microsoft.com/office/drawing/2014/main" val="4067642954"/>
                    </a:ext>
                  </a:extLst>
                </a:gridCol>
                <a:gridCol w="1990846">
                  <a:extLst>
                    <a:ext uri="{9D8B030D-6E8A-4147-A177-3AD203B41FA5}">
                      <a16:colId xmlns:a16="http://schemas.microsoft.com/office/drawing/2014/main" val="2321954732"/>
                    </a:ext>
                  </a:extLst>
                </a:gridCol>
                <a:gridCol w="1909823">
                  <a:extLst>
                    <a:ext uri="{9D8B030D-6E8A-4147-A177-3AD203B41FA5}">
                      <a16:colId xmlns:a16="http://schemas.microsoft.com/office/drawing/2014/main" val="2270822780"/>
                    </a:ext>
                  </a:extLst>
                </a:gridCol>
                <a:gridCol w="1612109">
                  <a:extLst>
                    <a:ext uri="{9D8B030D-6E8A-4147-A177-3AD203B41FA5}">
                      <a16:colId xmlns:a16="http://schemas.microsoft.com/office/drawing/2014/main" val="2614791554"/>
                    </a:ext>
                  </a:extLst>
                </a:gridCol>
              </a:tblGrid>
              <a:tr h="647446">
                <a:tc>
                  <a:txBody>
                    <a:bodyPr/>
                    <a:lstStyle/>
                    <a:p>
                      <a:pPr algn="ctr" fontAlgn="b"/>
                      <a:r>
                        <a:rPr lang="fr-FR" sz="1400" b="1" u="none" strike="noStrike" dirty="0">
                          <a:solidFill>
                            <a:schemeClr val="tx1">
                              <a:lumMod val="75000"/>
                              <a:lumOff val="25000"/>
                            </a:schemeClr>
                          </a:solidFill>
                          <a:effectLst/>
                          <a:latin typeface="+mn-lt"/>
                        </a:rPr>
                        <a:t>Produits</a:t>
                      </a:r>
                      <a:endParaRPr lang="fr-FR" sz="1400" b="1" i="0" u="none" strike="noStrike" dirty="0">
                        <a:solidFill>
                          <a:schemeClr val="tx1">
                            <a:lumMod val="75000"/>
                            <a:lumOff val="25000"/>
                          </a:schemeClr>
                        </a:solidFill>
                        <a:effectLst/>
                        <a:latin typeface="+mn-lt"/>
                      </a:endParaRPr>
                    </a:p>
                  </a:txBody>
                  <a:tcPr marL="5443" marR="5443" marT="5443" marB="0" anchor="ctr">
                    <a:solidFill>
                      <a:schemeClr val="tx2">
                        <a:lumMod val="40000"/>
                        <a:lumOff val="60000"/>
                      </a:schemeClr>
                    </a:solidFill>
                  </a:tcPr>
                </a:tc>
                <a:tc>
                  <a:txBody>
                    <a:bodyPr/>
                    <a:lstStyle/>
                    <a:p>
                      <a:pPr algn="r" fontAlgn="b"/>
                      <a:endParaRPr lang="fr-FR" sz="1400" b="1" i="0" u="none" strike="noStrike" dirty="0">
                        <a:solidFill>
                          <a:schemeClr val="tx1">
                            <a:lumMod val="75000"/>
                            <a:lumOff val="25000"/>
                          </a:schemeClr>
                        </a:solidFill>
                        <a:effectLst/>
                        <a:latin typeface="+mn-lt"/>
                      </a:endParaRPr>
                    </a:p>
                  </a:txBody>
                  <a:tcPr marL="5443" marR="5443" marT="5443" marB="0" anchor="ctr">
                    <a:solidFill>
                      <a:schemeClr val="tx2">
                        <a:lumMod val="40000"/>
                        <a:lumOff val="60000"/>
                      </a:schemeClr>
                    </a:solidFill>
                  </a:tcPr>
                </a:tc>
                <a:tc>
                  <a:txBody>
                    <a:bodyPr/>
                    <a:lstStyle/>
                    <a:p>
                      <a:pPr algn="ctr" fontAlgn="b"/>
                      <a:endParaRPr lang="fr-FR" sz="1400" b="1" i="0" u="none" strike="noStrike" dirty="0">
                        <a:solidFill>
                          <a:schemeClr val="tx1">
                            <a:lumMod val="75000"/>
                            <a:lumOff val="25000"/>
                          </a:schemeClr>
                        </a:solidFill>
                        <a:effectLst/>
                        <a:latin typeface="+mn-lt"/>
                      </a:endParaRPr>
                    </a:p>
                  </a:txBody>
                  <a:tcPr marL="5443" marR="5443" marT="5443" marB="0" anchor="ctr">
                    <a:solidFill>
                      <a:schemeClr val="tx2">
                        <a:lumMod val="40000"/>
                        <a:lumOff val="60000"/>
                      </a:schemeClr>
                    </a:solidFill>
                  </a:tcPr>
                </a:tc>
                <a:tc>
                  <a:txBody>
                    <a:bodyPr/>
                    <a:lstStyle/>
                    <a:p>
                      <a:pPr algn="ctr" fontAlgn="b"/>
                      <a:endParaRPr lang="fr-FR" sz="1400" b="1" i="0" u="none" strike="noStrike" dirty="0">
                        <a:solidFill>
                          <a:schemeClr val="tx1">
                            <a:lumMod val="75000"/>
                            <a:lumOff val="25000"/>
                          </a:schemeClr>
                        </a:solidFill>
                        <a:effectLst/>
                        <a:latin typeface="+mn-lt"/>
                      </a:endParaRPr>
                    </a:p>
                  </a:txBody>
                  <a:tcPr marL="5443" marR="5443" marT="5443" marB="0" anchor="ctr">
                    <a:solidFill>
                      <a:schemeClr val="tx2">
                        <a:lumMod val="40000"/>
                        <a:lumOff val="60000"/>
                      </a:schemeClr>
                    </a:solidFill>
                  </a:tcPr>
                </a:tc>
                <a:extLst>
                  <a:ext uri="{0D108BD9-81ED-4DB2-BD59-A6C34878D82A}">
                    <a16:rowId xmlns:a16="http://schemas.microsoft.com/office/drawing/2014/main" val="1652239707"/>
                  </a:ext>
                </a:extLst>
              </a:tr>
              <a:tr h="317917">
                <a:tc>
                  <a:txBody>
                    <a:bodyPr/>
                    <a:lstStyle/>
                    <a:p>
                      <a:pPr algn="l" fontAlgn="b"/>
                      <a:r>
                        <a:rPr lang="fr-FR" sz="1400" b="1" u="none" strike="noStrike" dirty="0">
                          <a:solidFill>
                            <a:schemeClr val="tx1">
                              <a:lumMod val="75000"/>
                              <a:lumOff val="25000"/>
                            </a:schemeClr>
                          </a:solidFill>
                          <a:effectLst/>
                          <a:latin typeface="+mn-lt"/>
                        </a:rPr>
                        <a:t>CEL</a:t>
                      </a:r>
                      <a:endParaRPr lang="fr-FR" sz="1400" b="1" i="0" u="none" strike="noStrike" dirty="0">
                        <a:solidFill>
                          <a:schemeClr val="tx1">
                            <a:lumMod val="75000"/>
                            <a:lumOff val="25000"/>
                          </a:schemeClr>
                        </a:solidFill>
                        <a:effectLst/>
                        <a:latin typeface="+mn-lt"/>
                      </a:endParaRPr>
                    </a:p>
                  </a:txBody>
                  <a:tcPr marL="5443" marR="5443" marT="5443" marB="0" anchor="ctr">
                    <a:solidFill>
                      <a:schemeClr val="bg1">
                        <a:lumMod val="95000"/>
                      </a:schemeClr>
                    </a:solidFill>
                  </a:tcPr>
                </a:tc>
                <a:tc>
                  <a:txBody>
                    <a:bodyPr/>
                    <a:lstStyle/>
                    <a:p>
                      <a:pPr algn="ctr" fontAlgn="b"/>
                      <a:r>
                        <a:rPr lang="fr-FR" sz="1400" b="0" u="none" strike="noStrike" dirty="0">
                          <a:solidFill>
                            <a:schemeClr val="tx1">
                              <a:lumMod val="75000"/>
                              <a:lumOff val="25000"/>
                            </a:schemeClr>
                          </a:solidFill>
                          <a:effectLst/>
                          <a:latin typeface="+mn-lt"/>
                        </a:rPr>
                        <a:t>X</a:t>
                      </a:r>
                      <a:endParaRPr lang="fr-FR" sz="1400" b="0" i="0" u="none" strike="noStrike" dirty="0">
                        <a:solidFill>
                          <a:schemeClr val="tx1">
                            <a:lumMod val="75000"/>
                            <a:lumOff val="25000"/>
                          </a:schemeClr>
                        </a:solidFill>
                        <a:effectLst/>
                        <a:latin typeface="+mn-lt"/>
                      </a:endParaRPr>
                    </a:p>
                  </a:txBody>
                  <a:tcPr marL="5443" marR="5443" marT="5443" marB="0" anchor="ctr">
                    <a:solidFill>
                      <a:schemeClr val="bg1">
                        <a:lumMod val="95000"/>
                      </a:schemeClr>
                    </a:solidFill>
                  </a:tcPr>
                </a:tc>
                <a:tc>
                  <a:txBody>
                    <a:bodyPr/>
                    <a:lstStyle/>
                    <a:p>
                      <a:pPr algn="ctr" fontAlgn="b"/>
                      <a:r>
                        <a:rPr lang="fr-FR" sz="1400" b="0" u="none" strike="noStrike" dirty="0">
                          <a:solidFill>
                            <a:schemeClr val="tx1">
                              <a:lumMod val="75000"/>
                              <a:lumOff val="25000"/>
                            </a:schemeClr>
                          </a:solidFill>
                          <a:effectLst/>
                          <a:latin typeface="+mn-lt"/>
                        </a:rPr>
                        <a:t>X</a:t>
                      </a:r>
                      <a:endParaRPr lang="fr-FR" sz="1400" b="0" i="0" u="none" strike="noStrike" dirty="0">
                        <a:solidFill>
                          <a:schemeClr val="tx1">
                            <a:lumMod val="75000"/>
                            <a:lumOff val="25000"/>
                          </a:schemeClr>
                        </a:solidFill>
                        <a:effectLst/>
                        <a:latin typeface="+mn-lt"/>
                      </a:endParaRPr>
                    </a:p>
                  </a:txBody>
                  <a:tcPr marL="5443" marR="5443" marT="5443" marB="0" anchor="ctr">
                    <a:solidFill>
                      <a:schemeClr val="bg1">
                        <a:lumMod val="95000"/>
                      </a:schemeClr>
                    </a:solidFill>
                  </a:tcPr>
                </a:tc>
                <a:tc>
                  <a:txBody>
                    <a:bodyPr/>
                    <a:lstStyle/>
                    <a:p>
                      <a:pPr algn="ctr" fontAlgn="b"/>
                      <a:endParaRPr lang="fr-FR" sz="1400" b="0" i="0" u="none" strike="noStrike" dirty="0">
                        <a:solidFill>
                          <a:schemeClr val="tx1">
                            <a:lumMod val="75000"/>
                            <a:lumOff val="25000"/>
                          </a:schemeClr>
                        </a:solidFill>
                        <a:effectLst/>
                        <a:latin typeface="+mn-lt"/>
                      </a:endParaRPr>
                    </a:p>
                  </a:txBody>
                  <a:tcPr marL="5443" marR="5443" marT="5443" marB="0" anchor="ctr">
                    <a:solidFill>
                      <a:schemeClr val="bg1">
                        <a:lumMod val="95000"/>
                      </a:schemeClr>
                    </a:solidFill>
                  </a:tcPr>
                </a:tc>
                <a:extLst>
                  <a:ext uri="{0D108BD9-81ED-4DB2-BD59-A6C34878D82A}">
                    <a16:rowId xmlns:a16="http://schemas.microsoft.com/office/drawing/2014/main" val="257762993"/>
                  </a:ext>
                </a:extLst>
              </a:tr>
              <a:tr h="340639">
                <a:tc>
                  <a:txBody>
                    <a:bodyPr/>
                    <a:lstStyle/>
                    <a:p>
                      <a:pPr algn="l" fontAlgn="b"/>
                      <a:r>
                        <a:rPr lang="fr-FR" sz="1400" b="1" u="none" strike="noStrike" dirty="0">
                          <a:solidFill>
                            <a:schemeClr val="tx1">
                              <a:lumMod val="75000"/>
                              <a:lumOff val="25000"/>
                            </a:schemeClr>
                          </a:solidFill>
                          <a:effectLst/>
                          <a:latin typeface="+mn-lt"/>
                        </a:rPr>
                        <a:t>Compte de dépôt</a:t>
                      </a:r>
                      <a:endParaRPr lang="fr-FR" sz="1400" b="1" i="0" u="none" strike="noStrike" dirty="0">
                        <a:solidFill>
                          <a:schemeClr val="tx1">
                            <a:lumMod val="75000"/>
                            <a:lumOff val="25000"/>
                          </a:schemeClr>
                        </a:solidFill>
                        <a:effectLst/>
                        <a:latin typeface="+mn-lt"/>
                      </a:endParaRPr>
                    </a:p>
                  </a:txBody>
                  <a:tcPr marL="5443" marR="5443" marT="5443" marB="0" anchor="ctr">
                    <a:solidFill>
                      <a:schemeClr val="bg1">
                        <a:lumMod val="95000"/>
                      </a:schemeClr>
                    </a:solidFill>
                  </a:tcPr>
                </a:tc>
                <a:tc>
                  <a:txBody>
                    <a:bodyPr/>
                    <a:lstStyle/>
                    <a:p>
                      <a:pPr algn="ctr" fontAlgn="b"/>
                      <a:endParaRPr lang="fr-FR" sz="1400" b="0" i="0" u="none" strike="noStrike" dirty="0">
                        <a:solidFill>
                          <a:schemeClr val="tx1">
                            <a:lumMod val="75000"/>
                            <a:lumOff val="25000"/>
                          </a:schemeClr>
                        </a:solidFill>
                        <a:effectLst/>
                        <a:latin typeface="+mn-lt"/>
                      </a:endParaRPr>
                    </a:p>
                  </a:txBody>
                  <a:tcPr marL="5443" marR="5443" marT="5443" marB="0" anchor="ctr">
                    <a:solidFill>
                      <a:schemeClr val="bg1">
                        <a:lumMod val="95000"/>
                      </a:schemeClr>
                    </a:solidFill>
                  </a:tcPr>
                </a:tc>
                <a:tc>
                  <a:txBody>
                    <a:bodyPr/>
                    <a:lstStyle/>
                    <a:p>
                      <a:pPr algn="ctr" fontAlgn="b"/>
                      <a:r>
                        <a:rPr lang="fr-FR" sz="1400" b="0" u="none" strike="noStrike" dirty="0">
                          <a:solidFill>
                            <a:schemeClr val="tx1">
                              <a:lumMod val="75000"/>
                              <a:lumOff val="25000"/>
                            </a:schemeClr>
                          </a:solidFill>
                          <a:effectLst/>
                          <a:latin typeface="+mn-lt"/>
                        </a:rPr>
                        <a:t>X</a:t>
                      </a:r>
                      <a:endParaRPr lang="fr-FR" sz="1400" b="0" i="0" u="none" strike="noStrike" dirty="0">
                        <a:solidFill>
                          <a:schemeClr val="tx1">
                            <a:lumMod val="75000"/>
                            <a:lumOff val="25000"/>
                          </a:schemeClr>
                        </a:solidFill>
                        <a:effectLst/>
                        <a:latin typeface="+mn-lt"/>
                      </a:endParaRPr>
                    </a:p>
                  </a:txBody>
                  <a:tcPr marL="5443" marR="5443" marT="5443" marB="0" anchor="ctr">
                    <a:solidFill>
                      <a:schemeClr val="bg1">
                        <a:lumMod val="95000"/>
                      </a:schemeClr>
                    </a:solidFill>
                  </a:tcPr>
                </a:tc>
                <a:tc>
                  <a:txBody>
                    <a:bodyPr/>
                    <a:lstStyle/>
                    <a:p>
                      <a:pPr algn="ctr" fontAlgn="b"/>
                      <a:r>
                        <a:rPr lang="fr-FR" sz="1400" b="0" u="none" strike="noStrike" dirty="0">
                          <a:solidFill>
                            <a:schemeClr val="tx1">
                              <a:lumMod val="75000"/>
                              <a:lumOff val="25000"/>
                            </a:schemeClr>
                          </a:solidFill>
                          <a:effectLst/>
                          <a:latin typeface="+mn-lt"/>
                        </a:rPr>
                        <a:t>X</a:t>
                      </a:r>
                      <a:endParaRPr lang="fr-FR" sz="1400" b="0" i="0" u="none" strike="noStrike" dirty="0">
                        <a:solidFill>
                          <a:schemeClr val="tx1">
                            <a:lumMod val="75000"/>
                            <a:lumOff val="25000"/>
                          </a:schemeClr>
                        </a:solidFill>
                        <a:effectLst/>
                        <a:latin typeface="+mn-lt"/>
                      </a:endParaRPr>
                    </a:p>
                  </a:txBody>
                  <a:tcPr marL="5443" marR="5443" marT="5443" marB="0" anchor="ctr">
                    <a:solidFill>
                      <a:schemeClr val="bg1">
                        <a:lumMod val="95000"/>
                      </a:schemeClr>
                    </a:solidFill>
                  </a:tcPr>
                </a:tc>
                <a:extLst>
                  <a:ext uri="{0D108BD9-81ED-4DB2-BD59-A6C34878D82A}">
                    <a16:rowId xmlns:a16="http://schemas.microsoft.com/office/drawing/2014/main" val="927277687"/>
                  </a:ext>
                </a:extLst>
              </a:tr>
              <a:tr h="273050">
                <a:tc>
                  <a:txBody>
                    <a:bodyPr/>
                    <a:lstStyle/>
                    <a:p>
                      <a:pPr algn="l" fontAlgn="b"/>
                      <a:r>
                        <a:rPr lang="fr-FR" sz="1400" b="1" u="none" strike="noStrike" dirty="0">
                          <a:solidFill>
                            <a:schemeClr val="tx1">
                              <a:lumMod val="75000"/>
                              <a:lumOff val="25000"/>
                            </a:schemeClr>
                          </a:solidFill>
                          <a:effectLst/>
                          <a:latin typeface="+mn-lt"/>
                        </a:rPr>
                        <a:t>LEP</a:t>
                      </a:r>
                      <a:endParaRPr lang="fr-FR" sz="1400" b="1" i="0" u="none" strike="noStrike" dirty="0">
                        <a:solidFill>
                          <a:schemeClr val="tx1">
                            <a:lumMod val="75000"/>
                            <a:lumOff val="25000"/>
                          </a:schemeClr>
                        </a:solidFill>
                        <a:effectLst/>
                        <a:latin typeface="+mn-lt"/>
                      </a:endParaRPr>
                    </a:p>
                  </a:txBody>
                  <a:tcPr marL="5443" marR="5443" marT="5443" marB="0" anchor="ctr">
                    <a:solidFill>
                      <a:schemeClr val="bg1">
                        <a:lumMod val="95000"/>
                      </a:schemeClr>
                    </a:solidFill>
                  </a:tcPr>
                </a:tc>
                <a:tc>
                  <a:txBody>
                    <a:bodyPr/>
                    <a:lstStyle/>
                    <a:p>
                      <a:pPr algn="ctr" fontAlgn="b"/>
                      <a:r>
                        <a:rPr lang="fr-FR" sz="1400" b="0" u="none" strike="noStrike" dirty="0">
                          <a:solidFill>
                            <a:schemeClr val="tx1">
                              <a:lumMod val="75000"/>
                              <a:lumOff val="25000"/>
                            </a:schemeClr>
                          </a:solidFill>
                          <a:effectLst/>
                          <a:latin typeface="+mn-lt"/>
                        </a:rPr>
                        <a:t>X</a:t>
                      </a:r>
                      <a:endParaRPr lang="fr-FR" sz="1400" b="0" i="0" u="none" strike="noStrike" dirty="0">
                        <a:solidFill>
                          <a:schemeClr val="tx1">
                            <a:lumMod val="75000"/>
                            <a:lumOff val="25000"/>
                          </a:schemeClr>
                        </a:solidFill>
                        <a:effectLst/>
                        <a:latin typeface="+mn-lt"/>
                      </a:endParaRPr>
                    </a:p>
                  </a:txBody>
                  <a:tcPr marL="5443" marR="5443" marT="5443" marB="0" anchor="ctr">
                    <a:solidFill>
                      <a:schemeClr val="bg1">
                        <a:lumMod val="95000"/>
                      </a:schemeClr>
                    </a:solidFill>
                  </a:tcPr>
                </a:tc>
                <a:tc>
                  <a:txBody>
                    <a:bodyPr/>
                    <a:lstStyle/>
                    <a:p>
                      <a:pPr algn="ctr" fontAlgn="b"/>
                      <a:r>
                        <a:rPr lang="fr-FR" sz="1400" b="0" u="none" strike="noStrike" dirty="0">
                          <a:solidFill>
                            <a:schemeClr val="tx1">
                              <a:lumMod val="75000"/>
                              <a:lumOff val="25000"/>
                            </a:schemeClr>
                          </a:solidFill>
                          <a:effectLst/>
                          <a:latin typeface="+mn-lt"/>
                        </a:rPr>
                        <a:t>X</a:t>
                      </a:r>
                      <a:endParaRPr lang="fr-FR" sz="1400" b="0" i="0" u="none" strike="noStrike" dirty="0">
                        <a:solidFill>
                          <a:schemeClr val="tx1">
                            <a:lumMod val="75000"/>
                            <a:lumOff val="25000"/>
                          </a:schemeClr>
                        </a:solidFill>
                        <a:effectLst/>
                        <a:latin typeface="+mn-lt"/>
                      </a:endParaRPr>
                    </a:p>
                  </a:txBody>
                  <a:tcPr marL="5443" marR="5443" marT="5443" marB="0" anchor="ctr">
                    <a:solidFill>
                      <a:schemeClr val="bg1">
                        <a:lumMod val="95000"/>
                      </a:schemeClr>
                    </a:solidFill>
                  </a:tcPr>
                </a:tc>
                <a:tc>
                  <a:txBody>
                    <a:bodyPr/>
                    <a:lstStyle/>
                    <a:p>
                      <a:pPr algn="ctr" fontAlgn="b"/>
                      <a:endParaRPr lang="fr-FR" sz="1400" b="0" i="0" u="none" strike="noStrike" dirty="0">
                        <a:solidFill>
                          <a:schemeClr val="tx1">
                            <a:lumMod val="75000"/>
                            <a:lumOff val="25000"/>
                          </a:schemeClr>
                        </a:solidFill>
                        <a:effectLst/>
                        <a:latin typeface="+mn-lt"/>
                      </a:endParaRPr>
                    </a:p>
                  </a:txBody>
                  <a:tcPr marL="5443" marR="5443" marT="5443" marB="0" anchor="ctr">
                    <a:solidFill>
                      <a:schemeClr val="bg1">
                        <a:lumMod val="95000"/>
                      </a:schemeClr>
                    </a:solidFill>
                  </a:tcPr>
                </a:tc>
                <a:extLst>
                  <a:ext uri="{0D108BD9-81ED-4DB2-BD59-A6C34878D82A}">
                    <a16:rowId xmlns:a16="http://schemas.microsoft.com/office/drawing/2014/main" val="4231234463"/>
                  </a:ext>
                </a:extLst>
              </a:tr>
              <a:tr h="289197">
                <a:tc>
                  <a:txBody>
                    <a:bodyPr/>
                    <a:lstStyle/>
                    <a:p>
                      <a:pPr algn="l" fontAlgn="b"/>
                      <a:r>
                        <a:rPr lang="fr-FR" sz="1400" b="1" u="none" strike="noStrike" dirty="0">
                          <a:solidFill>
                            <a:schemeClr val="tx1">
                              <a:lumMod val="75000"/>
                              <a:lumOff val="25000"/>
                            </a:schemeClr>
                          </a:solidFill>
                          <a:effectLst/>
                          <a:latin typeface="+mn-lt"/>
                        </a:rPr>
                        <a:t>Livret 10-12 mineur</a:t>
                      </a:r>
                      <a:endParaRPr lang="fr-FR" sz="1400" b="1" i="0" u="none" strike="noStrike" dirty="0">
                        <a:solidFill>
                          <a:schemeClr val="tx1">
                            <a:lumMod val="75000"/>
                            <a:lumOff val="25000"/>
                          </a:schemeClr>
                        </a:solidFill>
                        <a:effectLst/>
                        <a:latin typeface="+mn-lt"/>
                      </a:endParaRPr>
                    </a:p>
                  </a:txBody>
                  <a:tcPr marL="5443" marR="5443" marT="5443" marB="0" anchor="ctr">
                    <a:solidFill>
                      <a:schemeClr val="bg1">
                        <a:lumMod val="95000"/>
                      </a:schemeClr>
                    </a:solidFill>
                  </a:tcPr>
                </a:tc>
                <a:tc>
                  <a:txBody>
                    <a:bodyPr/>
                    <a:lstStyle/>
                    <a:p>
                      <a:pPr algn="ctr" fontAlgn="b"/>
                      <a:r>
                        <a:rPr lang="fr-FR" sz="1400" b="0" u="none" strike="noStrike" dirty="0">
                          <a:solidFill>
                            <a:schemeClr val="tx1">
                              <a:lumMod val="75000"/>
                              <a:lumOff val="25000"/>
                            </a:schemeClr>
                          </a:solidFill>
                          <a:effectLst/>
                          <a:latin typeface="+mn-lt"/>
                        </a:rPr>
                        <a:t>X</a:t>
                      </a:r>
                      <a:endParaRPr lang="fr-FR" sz="1400" b="0" i="0" u="none" strike="noStrike" dirty="0">
                        <a:solidFill>
                          <a:schemeClr val="tx1">
                            <a:lumMod val="75000"/>
                            <a:lumOff val="25000"/>
                          </a:schemeClr>
                        </a:solidFill>
                        <a:effectLst/>
                        <a:latin typeface="+mn-lt"/>
                      </a:endParaRPr>
                    </a:p>
                  </a:txBody>
                  <a:tcPr marL="5443" marR="5443" marT="5443" marB="0" anchor="ctr">
                    <a:solidFill>
                      <a:schemeClr val="bg1">
                        <a:lumMod val="95000"/>
                      </a:schemeClr>
                    </a:solidFill>
                  </a:tcPr>
                </a:tc>
                <a:tc>
                  <a:txBody>
                    <a:bodyPr/>
                    <a:lstStyle/>
                    <a:p>
                      <a:pPr algn="ctr" fontAlgn="b"/>
                      <a:r>
                        <a:rPr lang="fr-FR" sz="1400" b="0" u="none" strike="noStrike" dirty="0">
                          <a:solidFill>
                            <a:schemeClr val="tx1">
                              <a:lumMod val="75000"/>
                              <a:lumOff val="25000"/>
                            </a:schemeClr>
                          </a:solidFill>
                          <a:effectLst/>
                          <a:latin typeface="+mn-lt"/>
                        </a:rPr>
                        <a:t>X</a:t>
                      </a:r>
                      <a:endParaRPr lang="fr-FR" sz="1400" b="0" i="0" u="none" strike="noStrike" dirty="0">
                        <a:solidFill>
                          <a:schemeClr val="tx1">
                            <a:lumMod val="75000"/>
                            <a:lumOff val="25000"/>
                          </a:schemeClr>
                        </a:solidFill>
                        <a:effectLst/>
                        <a:latin typeface="+mn-lt"/>
                      </a:endParaRPr>
                    </a:p>
                  </a:txBody>
                  <a:tcPr marL="5443" marR="5443" marT="5443" marB="0" anchor="ctr">
                    <a:solidFill>
                      <a:schemeClr val="bg1">
                        <a:lumMod val="95000"/>
                      </a:schemeClr>
                    </a:solidFill>
                  </a:tcPr>
                </a:tc>
                <a:tc>
                  <a:txBody>
                    <a:bodyPr/>
                    <a:lstStyle/>
                    <a:p>
                      <a:pPr algn="ctr" fontAlgn="b"/>
                      <a:endParaRPr lang="fr-FR" sz="1400" b="0" i="0" u="none" strike="noStrike" dirty="0">
                        <a:solidFill>
                          <a:schemeClr val="tx1">
                            <a:lumMod val="75000"/>
                            <a:lumOff val="25000"/>
                          </a:schemeClr>
                        </a:solidFill>
                        <a:effectLst/>
                        <a:latin typeface="+mn-lt"/>
                      </a:endParaRPr>
                    </a:p>
                  </a:txBody>
                  <a:tcPr marL="5443" marR="5443" marT="5443" marB="0" anchor="ctr">
                    <a:solidFill>
                      <a:schemeClr val="bg1">
                        <a:lumMod val="95000"/>
                      </a:schemeClr>
                    </a:solidFill>
                  </a:tcPr>
                </a:tc>
                <a:extLst>
                  <a:ext uri="{0D108BD9-81ED-4DB2-BD59-A6C34878D82A}">
                    <a16:rowId xmlns:a16="http://schemas.microsoft.com/office/drawing/2014/main" val="43463335"/>
                  </a:ext>
                </a:extLst>
              </a:tr>
              <a:tr h="317500">
                <a:tc>
                  <a:txBody>
                    <a:bodyPr/>
                    <a:lstStyle/>
                    <a:p>
                      <a:pPr algn="l" fontAlgn="b"/>
                      <a:r>
                        <a:rPr lang="fr-FR" sz="1400" b="1" u="none" strike="noStrike" dirty="0">
                          <a:solidFill>
                            <a:schemeClr val="tx1">
                              <a:lumMod val="75000"/>
                              <a:lumOff val="25000"/>
                            </a:schemeClr>
                          </a:solidFill>
                          <a:effectLst/>
                          <a:latin typeface="+mn-lt"/>
                        </a:rPr>
                        <a:t>Livret A majeur - mineur</a:t>
                      </a:r>
                      <a:endParaRPr lang="fr-FR" sz="1400" b="1" i="0" u="none" strike="noStrike" dirty="0">
                        <a:solidFill>
                          <a:schemeClr val="tx1">
                            <a:lumMod val="75000"/>
                            <a:lumOff val="25000"/>
                          </a:schemeClr>
                        </a:solidFill>
                        <a:effectLst/>
                        <a:latin typeface="+mn-lt"/>
                      </a:endParaRPr>
                    </a:p>
                  </a:txBody>
                  <a:tcPr marL="5443" marR="5443" marT="5443" marB="0" anchor="ctr">
                    <a:solidFill>
                      <a:schemeClr val="bg1">
                        <a:lumMod val="95000"/>
                      </a:schemeClr>
                    </a:solidFill>
                  </a:tcPr>
                </a:tc>
                <a:tc>
                  <a:txBody>
                    <a:bodyPr/>
                    <a:lstStyle/>
                    <a:p>
                      <a:pPr algn="ctr" fontAlgn="b"/>
                      <a:r>
                        <a:rPr lang="fr-FR" sz="1400" b="0" u="none" strike="noStrike" dirty="0">
                          <a:solidFill>
                            <a:schemeClr val="tx1">
                              <a:lumMod val="75000"/>
                              <a:lumOff val="25000"/>
                            </a:schemeClr>
                          </a:solidFill>
                          <a:effectLst/>
                          <a:latin typeface="+mn-lt"/>
                        </a:rPr>
                        <a:t>X</a:t>
                      </a:r>
                      <a:endParaRPr lang="fr-FR" sz="1400" b="0" i="0" u="none" strike="noStrike" dirty="0">
                        <a:solidFill>
                          <a:schemeClr val="tx1">
                            <a:lumMod val="75000"/>
                            <a:lumOff val="25000"/>
                          </a:schemeClr>
                        </a:solidFill>
                        <a:effectLst/>
                        <a:latin typeface="+mn-lt"/>
                      </a:endParaRPr>
                    </a:p>
                  </a:txBody>
                  <a:tcPr marL="5443" marR="5443" marT="5443" marB="0" anchor="ctr">
                    <a:solidFill>
                      <a:schemeClr val="bg1">
                        <a:lumMod val="95000"/>
                      </a:schemeClr>
                    </a:solidFill>
                  </a:tcPr>
                </a:tc>
                <a:tc>
                  <a:txBody>
                    <a:bodyPr/>
                    <a:lstStyle/>
                    <a:p>
                      <a:pPr algn="ctr" fontAlgn="b"/>
                      <a:r>
                        <a:rPr lang="fr-FR" sz="1400" b="0" u="none" strike="noStrike" dirty="0">
                          <a:solidFill>
                            <a:schemeClr val="tx1">
                              <a:lumMod val="75000"/>
                              <a:lumOff val="25000"/>
                            </a:schemeClr>
                          </a:solidFill>
                          <a:effectLst/>
                          <a:latin typeface="+mn-lt"/>
                        </a:rPr>
                        <a:t>X</a:t>
                      </a:r>
                      <a:endParaRPr lang="fr-FR" sz="1400" b="0" i="0" u="none" strike="noStrike" dirty="0">
                        <a:solidFill>
                          <a:schemeClr val="tx1">
                            <a:lumMod val="75000"/>
                            <a:lumOff val="25000"/>
                          </a:schemeClr>
                        </a:solidFill>
                        <a:effectLst/>
                        <a:latin typeface="+mn-lt"/>
                      </a:endParaRPr>
                    </a:p>
                  </a:txBody>
                  <a:tcPr marL="5443" marR="5443" marT="5443" marB="0" anchor="ctr">
                    <a:solidFill>
                      <a:schemeClr val="bg1">
                        <a:lumMod val="95000"/>
                      </a:schemeClr>
                    </a:solidFill>
                  </a:tcPr>
                </a:tc>
                <a:tc>
                  <a:txBody>
                    <a:bodyPr/>
                    <a:lstStyle/>
                    <a:p>
                      <a:pPr algn="ctr" fontAlgn="b"/>
                      <a:r>
                        <a:rPr lang="fr-FR" sz="1400" b="0" u="none" strike="noStrike" dirty="0">
                          <a:solidFill>
                            <a:schemeClr val="tx1">
                              <a:lumMod val="75000"/>
                              <a:lumOff val="25000"/>
                            </a:schemeClr>
                          </a:solidFill>
                          <a:effectLst/>
                          <a:latin typeface="+mn-lt"/>
                        </a:rPr>
                        <a:t>X</a:t>
                      </a:r>
                      <a:endParaRPr lang="fr-FR" sz="1400" b="0" i="0" u="none" strike="noStrike" dirty="0">
                        <a:solidFill>
                          <a:schemeClr val="tx1">
                            <a:lumMod val="75000"/>
                            <a:lumOff val="25000"/>
                          </a:schemeClr>
                        </a:solidFill>
                        <a:effectLst/>
                        <a:latin typeface="+mn-lt"/>
                      </a:endParaRPr>
                    </a:p>
                  </a:txBody>
                  <a:tcPr marL="5443" marR="5443" marT="5443" marB="0" anchor="ctr">
                    <a:solidFill>
                      <a:schemeClr val="bg1">
                        <a:lumMod val="95000"/>
                      </a:schemeClr>
                    </a:solidFill>
                  </a:tcPr>
                </a:tc>
                <a:extLst>
                  <a:ext uri="{0D108BD9-81ED-4DB2-BD59-A6C34878D82A}">
                    <a16:rowId xmlns:a16="http://schemas.microsoft.com/office/drawing/2014/main" val="676844838"/>
                  </a:ext>
                </a:extLst>
              </a:tr>
              <a:tr h="285750">
                <a:tc>
                  <a:txBody>
                    <a:bodyPr/>
                    <a:lstStyle/>
                    <a:p>
                      <a:pPr algn="l" fontAlgn="b"/>
                      <a:r>
                        <a:rPr lang="fr-FR" sz="1400" b="1" u="none" strike="noStrike" dirty="0">
                          <a:solidFill>
                            <a:schemeClr val="tx1">
                              <a:lumMod val="75000"/>
                              <a:lumOff val="25000"/>
                            </a:schemeClr>
                          </a:solidFill>
                          <a:effectLst/>
                          <a:latin typeface="+mn-lt"/>
                        </a:rPr>
                        <a:t>Livret B</a:t>
                      </a:r>
                      <a:endParaRPr lang="fr-FR" sz="1400" b="1" i="0" u="none" strike="noStrike" dirty="0">
                        <a:solidFill>
                          <a:schemeClr val="tx1">
                            <a:lumMod val="75000"/>
                            <a:lumOff val="25000"/>
                          </a:schemeClr>
                        </a:solidFill>
                        <a:effectLst/>
                        <a:latin typeface="+mn-lt"/>
                      </a:endParaRPr>
                    </a:p>
                  </a:txBody>
                  <a:tcPr marL="5443" marR="5443" marT="5443" marB="0" anchor="ctr">
                    <a:solidFill>
                      <a:schemeClr val="bg1">
                        <a:lumMod val="95000"/>
                      </a:schemeClr>
                    </a:solidFill>
                  </a:tcPr>
                </a:tc>
                <a:tc>
                  <a:txBody>
                    <a:bodyPr/>
                    <a:lstStyle/>
                    <a:p>
                      <a:pPr algn="ctr" fontAlgn="b"/>
                      <a:r>
                        <a:rPr lang="fr-FR" sz="1400" b="0" u="none" strike="noStrike" dirty="0">
                          <a:solidFill>
                            <a:schemeClr val="tx1">
                              <a:lumMod val="75000"/>
                              <a:lumOff val="25000"/>
                            </a:schemeClr>
                          </a:solidFill>
                          <a:effectLst/>
                          <a:latin typeface="+mn-lt"/>
                        </a:rPr>
                        <a:t>X</a:t>
                      </a:r>
                      <a:endParaRPr lang="fr-FR" sz="1400" b="0" i="0" u="none" strike="noStrike" dirty="0">
                        <a:solidFill>
                          <a:schemeClr val="tx1">
                            <a:lumMod val="75000"/>
                            <a:lumOff val="25000"/>
                          </a:schemeClr>
                        </a:solidFill>
                        <a:effectLst/>
                        <a:latin typeface="+mn-lt"/>
                      </a:endParaRPr>
                    </a:p>
                  </a:txBody>
                  <a:tcPr marL="5443" marR="5443" marT="5443" marB="0" anchor="ctr">
                    <a:solidFill>
                      <a:schemeClr val="bg1">
                        <a:lumMod val="95000"/>
                      </a:schemeClr>
                    </a:solidFill>
                  </a:tcPr>
                </a:tc>
                <a:tc>
                  <a:txBody>
                    <a:bodyPr/>
                    <a:lstStyle/>
                    <a:p>
                      <a:pPr algn="ctr" fontAlgn="b"/>
                      <a:r>
                        <a:rPr lang="fr-FR" sz="1400" b="0" u="none" strike="noStrike" dirty="0">
                          <a:solidFill>
                            <a:schemeClr val="tx1">
                              <a:lumMod val="75000"/>
                              <a:lumOff val="25000"/>
                            </a:schemeClr>
                          </a:solidFill>
                          <a:effectLst/>
                          <a:latin typeface="+mn-lt"/>
                        </a:rPr>
                        <a:t>X</a:t>
                      </a:r>
                      <a:endParaRPr lang="fr-FR" sz="1400" b="0" i="0" u="none" strike="noStrike" dirty="0">
                        <a:solidFill>
                          <a:schemeClr val="tx1">
                            <a:lumMod val="75000"/>
                            <a:lumOff val="25000"/>
                          </a:schemeClr>
                        </a:solidFill>
                        <a:effectLst/>
                        <a:latin typeface="+mn-lt"/>
                      </a:endParaRPr>
                    </a:p>
                  </a:txBody>
                  <a:tcPr marL="5443" marR="5443" marT="5443" marB="0" anchor="ctr">
                    <a:solidFill>
                      <a:schemeClr val="bg1">
                        <a:lumMod val="95000"/>
                      </a:schemeClr>
                    </a:solidFill>
                  </a:tcPr>
                </a:tc>
                <a:tc>
                  <a:txBody>
                    <a:bodyPr/>
                    <a:lstStyle/>
                    <a:p>
                      <a:pPr algn="ctr" fontAlgn="b"/>
                      <a:endParaRPr lang="fr-FR" sz="1400" b="0" i="0" u="none" strike="noStrike" dirty="0">
                        <a:solidFill>
                          <a:schemeClr val="tx1">
                            <a:lumMod val="75000"/>
                            <a:lumOff val="25000"/>
                          </a:schemeClr>
                        </a:solidFill>
                        <a:effectLst/>
                        <a:latin typeface="+mn-lt"/>
                      </a:endParaRPr>
                    </a:p>
                  </a:txBody>
                  <a:tcPr marL="5443" marR="5443" marT="5443" marB="0" anchor="ctr">
                    <a:solidFill>
                      <a:schemeClr val="bg1">
                        <a:lumMod val="95000"/>
                      </a:schemeClr>
                    </a:solidFill>
                  </a:tcPr>
                </a:tc>
                <a:extLst>
                  <a:ext uri="{0D108BD9-81ED-4DB2-BD59-A6C34878D82A}">
                    <a16:rowId xmlns:a16="http://schemas.microsoft.com/office/drawing/2014/main" val="2762038351"/>
                  </a:ext>
                </a:extLst>
              </a:tr>
              <a:tr h="314706">
                <a:tc>
                  <a:txBody>
                    <a:bodyPr/>
                    <a:lstStyle/>
                    <a:p>
                      <a:pPr algn="l" fontAlgn="b"/>
                      <a:r>
                        <a:rPr lang="fr-FR" sz="1400" b="1" u="none" strike="noStrike" dirty="0">
                          <a:solidFill>
                            <a:schemeClr val="tx1">
                              <a:lumMod val="75000"/>
                              <a:lumOff val="25000"/>
                            </a:schemeClr>
                          </a:solidFill>
                          <a:effectLst/>
                          <a:latin typeface="+mn-lt"/>
                        </a:rPr>
                        <a:t>Livret de développement durable et solidaire</a:t>
                      </a:r>
                      <a:endParaRPr lang="fr-FR" sz="1400" b="1" i="0" u="none" strike="noStrike" dirty="0">
                        <a:solidFill>
                          <a:schemeClr val="tx1">
                            <a:lumMod val="75000"/>
                            <a:lumOff val="25000"/>
                          </a:schemeClr>
                        </a:solidFill>
                        <a:effectLst/>
                        <a:latin typeface="+mn-lt"/>
                      </a:endParaRPr>
                    </a:p>
                  </a:txBody>
                  <a:tcPr marL="5443" marR="5443" marT="5443" marB="0" anchor="ctr">
                    <a:solidFill>
                      <a:schemeClr val="bg1">
                        <a:lumMod val="95000"/>
                      </a:schemeClr>
                    </a:solidFill>
                  </a:tcPr>
                </a:tc>
                <a:tc>
                  <a:txBody>
                    <a:bodyPr/>
                    <a:lstStyle/>
                    <a:p>
                      <a:pPr algn="ctr" fontAlgn="b"/>
                      <a:r>
                        <a:rPr lang="fr-FR" sz="1400" b="0" u="none" strike="noStrike" dirty="0">
                          <a:solidFill>
                            <a:schemeClr val="tx1">
                              <a:lumMod val="75000"/>
                              <a:lumOff val="25000"/>
                            </a:schemeClr>
                          </a:solidFill>
                          <a:effectLst/>
                          <a:latin typeface="+mn-lt"/>
                        </a:rPr>
                        <a:t>X</a:t>
                      </a:r>
                      <a:endParaRPr lang="fr-FR" sz="1400" b="0" i="0" u="none" strike="noStrike" dirty="0">
                        <a:solidFill>
                          <a:schemeClr val="tx1">
                            <a:lumMod val="75000"/>
                            <a:lumOff val="25000"/>
                          </a:schemeClr>
                        </a:solidFill>
                        <a:effectLst/>
                        <a:latin typeface="+mn-lt"/>
                      </a:endParaRPr>
                    </a:p>
                  </a:txBody>
                  <a:tcPr marL="5443" marR="5443" marT="5443" marB="0" anchor="ctr">
                    <a:solidFill>
                      <a:schemeClr val="bg1">
                        <a:lumMod val="95000"/>
                      </a:schemeClr>
                    </a:solidFill>
                  </a:tcPr>
                </a:tc>
                <a:tc>
                  <a:txBody>
                    <a:bodyPr/>
                    <a:lstStyle/>
                    <a:p>
                      <a:pPr algn="ctr" fontAlgn="b"/>
                      <a:r>
                        <a:rPr lang="fr-FR" sz="1400" b="0" u="none" strike="noStrike" dirty="0">
                          <a:solidFill>
                            <a:schemeClr val="tx1">
                              <a:lumMod val="75000"/>
                              <a:lumOff val="25000"/>
                            </a:schemeClr>
                          </a:solidFill>
                          <a:effectLst/>
                          <a:latin typeface="+mn-lt"/>
                        </a:rPr>
                        <a:t>X</a:t>
                      </a:r>
                      <a:endParaRPr lang="fr-FR" sz="1400" b="0" i="0" u="none" strike="noStrike" dirty="0">
                        <a:solidFill>
                          <a:schemeClr val="tx1">
                            <a:lumMod val="75000"/>
                            <a:lumOff val="25000"/>
                          </a:schemeClr>
                        </a:solidFill>
                        <a:effectLst/>
                        <a:latin typeface="+mn-lt"/>
                      </a:endParaRPr>
                    </a:p>
                  </a:txBody>
                  <a:tcPr marL="5443" marR="5443" marT="5443" marB="0" anchor="ctr">
                    <a:solidFill>
                      <a:schemeClr val="bg1">
                        <a:lumMod val="95000"/>
                      </a:schemeClr>
                    </a:solidFill>
                  </a:tcPr>
                </a:tc>
                <a:tc>
                  <a:txBody>
                    <a:bodyPr/>
                    <a:lstStyle/>
                    <a:p>
                      <a:pPr algn="ctr" fontAlgn="b"/>
                      <a:r>
                        <a:rPr lang="fr-FR" sz="1400" b="0" u="none" strike="noStrike" dirty="0">
                          <a:solidFill>
                            <a:schemeClr val="tx1">
                              <a:lumMod val="75000"/>
                              <a:lumOff val="25000"/>
                            </a:schemeClr>
                          </a:solidFill>
                          <a:effectLst/>
                          <a:latin typeface="+mn-lt"/>
                        </a:rPr>
                        <a:t>X</a:t>
                      </a:r>
                      <a:endParaRPr lang="fr-FR" sz="1400" b="0" i="0" u="none" strike="noStrike" dirty="0">
                        <a:solidFill>
                          <a:schemeClr val="tx1">
                            <a:lumMod val="75000"/>
                            <a:lumOff val="25000"/>
                          </a:schemeClr>
                        </a:solidFill>
                        <a:effectLst/>
                        <a:latin typeface="+mn-lt"/>
                      </a:endParaRPr>
                    </a:p>
                  </a:txBody>
                  <a:tcPr marL="5443" marR="5443" marT="5443" marB="0" anchor="ctr">
                    <a:solidFill>
                      <a:schemeClr val="bg1">
                        <a:lumMod val="95000"/>
                      </a:schemeClr>
                    </a:solidFill>
                  </a:tcPr>
                </a:tc>
                <a:extLst>
                  <a:ext uri="{0D108BD9-81ED-4DB2-BD59-A6C34878D82A}">
                    <a16:rowId xmlns:a16="http://schemas.microsoft.com/office/drawing/2014/main" val="2273820418"/>
                  </a:ext>
                </a:extLst>
              </a:tr>
              <a:tr h="305453">
                <a:tc>
                  <a:txBody>
                    <a:bodyPr/>
                    <a:lstStyle/>
                    <a:p>
                      <a:pPr algn="l" fontAlgn="b"/>
                      <a:r>
                        <a:rPr lang="fr-FR" sz="1400" b="1" u="none" strike="noStrike" dirty="0">
                          <a:solidFill>
                            <a:schemeClr val="tx1">
                              <a:lumMod val="75000"/>
                              <a:lumOff val="25000"/>
                            </a:schemeClr>
                          </a:solidFill>
                          <a:effectLst/>
                          <a:latin typeface="+mn-lt"/>
                        </a:rPr>
                        <a:t>Livret </a:t>
                      </a:r>
                      <a:r>
                        <a:rPr lang="fr-FR" sz="1400" b="1" u="none" strike="noStrike" dirty="0" err="1">
                          <a:solidFill>
                            <a:schemeClr val="tx1">
                              <a:lumMod val="75000"/>
                              <a:lumOff val="25000"/>
                            </a:schemeClr>
                          </a:solidFill>
                          <a:effectLst/>
                          <a:latin typeface="+mn-lt"/>
                        </a:rPr>
                        <a:t>GrAnd</a:t>
                      </a:r>
                      <a:r>
                        <a:rPr lang="fr-FR" sz="1400" b="1" u="none" strike="noStrike" dirty="0">
                          <a:solidFill>
                            <a:schemeClr val="tx1">
                              <a:lumMod val="75000"/>
                              <a:lumOff val="25000"/>
                            </a:schemeClr>
                          </a:solidFill>
                          <a:effectLst/>
                          <a:latin typeface="+mn-lt"/>
                        </a:rPr>
                        <a:t> </a:t>
                      </a:r>
                      <a:r>
                        <a:rPr lang="fr-FR" sz="1400" b="1" u="none" strike="noStrike" dirty="0" err="1">
                          <a:solidFill>
                            <a:schemeClr val="tx1">
                              <a:lumMod val="75000"/>
                              <a:lumOff val="25000"/>
                            </a:schemeClr>
                          </a:solidFill>
                          <a:effectLst/>
                          <a:latin typeface="+mn-lt"/>
                        </a:rPr>
                        <a:t>FormAt</a:t>
                      </a:r>
                      <a:endParaRPr lang="fr-FR" sz="1400" b="1" i="0" u="none" strike="noStrike" dirty="0">
                        <a:solidFill>
                          <a:schemeClr val="tx1">
                            <a:lumMod val="75000"/>
                            <a:lumOff val="25000"/>
                          </a:schemeClr>
                        </a:solidFill>
                        <a:effectLst/>
                        <a:latin typeface="+mn-lt"/>
                      </a:endParaRPr>
                    </a:p>
                  </a:txBody>
                  <a:tcPr marL="5443" marR="5443" marT="5443" marB="0" anchor="ctr">
                    <a:solidFill>
                      <a:schemeClr val="bg1">
                        <a:lumMod val="95000"/>
                      </a:schemeClr>
                    </a:solidFill>
                  </a:tcPr>
                </a:tc>
                <a:tc>
                  <a:txBody>
                    <a:bodyPr/>
                    <a:lstStyle/>
                    <a:p>
                      <a:pPr algn="ctr" fontAlgn="b"/>
                      <a:r>
                        <a:rPr lang="fr-FR" sz="1400" b="0" u="none" strike="noStrike" dirty="0">
                          <a:solidFill>
                            <a:schemeClr val="tx1">
                              <a:lumMod val="75000"/>
                              <a:lumOff val="25000"/>
                            </a:schemeClr>
                          </a:solidFill>
                          <a:effectLst/>
                          <a:latin typeface="+mn-lt"/>
                        </a:rPr>
                        <a:t>X</a:t>
                      </a:r>
                      <a:endParaRPr lang="fr-FR" sz="1400" b="0" i="0" u="none" strike="noStrike" dirty="0">
                        <a:solidFill>
                          <a:schemeClr val="tx1">
                            <a:lumMod val="75000"/>
                            <a:lumOff val="25000"/>
                          </a:schemeClr>
                        </a:solidFill>
                        <a:effectLst/>
                        <a:latin typeface="+mn-lt"/>
                      </a:endParaRPr>
                    </a:p>
                  </a:txBody>
                  <a:tcPr marL="5443" marR="5443" marT="5443" marB="0" anchor="ctr">
                    <a:solidFill>
                      <a:schemeClr val="bg1">
                        <a:lumMod val="95000"/>
                      </a:schemeClr>
                    </a:solidFill>
                  </a:tcPr>
                </a:tc>
                <a:tc>
                  <a:txBody>
                    <a:bodyPr/>
                    <a:lstStyle/>
                    <a:p>
                      <a:pPr algn="ctr" fontAlgn="b"/>
                      <a:r>
                        <a:rPr lang="fr-FR" sz="1400" b="0" u="none" strike="noStrike" dirty="0">
                          <a:solidFill>
                            <a:schemeClr val="tx1">
                              <a:lumMod val="75000"/>
                              <a:lumOff val="25000"/>
                            </a:schemeClr>
                          </a:solidFill>
                          <a:effectLst/>
                          <a:latin typeface="+mn-lt"/>
                        </a:rPr>
                        <a:t>X</a:t>
                      </a:r>
                      <a:endParaRPr lang="fr-FR" sz="1400" b="0" i="0" u="none" strike="noStrike" dirty="0">
                        <a:solidFill>
                          <a:schemeClr val="tx1">
                            <a:lumMod val="75000"/>
                            <a:lumOff val="25000"/>
                          </a:schemeClr>
                        </a:solidFill>
                        <a:effectLst/>
                        <a:latin typeface="+mn-lt"/>
                      </a:endParaRPr>
                    </a:p>
                  </a:txBody>
                  <a:tcPr marL="5443" marR="5443" marT="5443" marB="0" anchor="ctr">
                    <a:solidFill>
                      <a:schemeClr val="bg1">
                        <a:lumMod val="95000"/>
                      </a:schemeClr>
                    </a:solidFill>
                  </a:tcPr>
                </a:tc>
                <a:tc>
                  <a:txBody>
                    <a:bodyPr/>
                    <a:lstStyle/>
                    <a:p>
                      <a:pPr algn="ctr" fontAlgn="b"/>
                      <a:endParaRPr lang="fr-FR" sz="1400" b="0" i="0" u="none" strike="noStrike" dirty="0">
                        <a:solidFill>
                          <a:schemeClr val="tx1">
                            <a:lumMod val="75000"/>
                            <a:lumOff val="25000"/>
                          </a:schemeClr>
                        </a:solidFill>
                        <a:effectLst/>
                        <a:latin typeface="+mn-lt"/>
                      </a:endParaRPr>
                    </a:p>
                  </a:txBody>
                  <a:tcPr marL="5443" marR="5443" marT="5443" marB="0" anchor="ctr">
                    <a:solidFill>
                      <a:schemeClr val="bg1">
                        <a:lumMod val="95000"/>
                      </a:schemeClr>
                    </a:solidFill>
                  </a:tcPr>
                </a:tc>
                <a:extLst>
                  <a:ext uri="{0D108BD9-81ED-4DB2-BD59-A6C34878D82A}">
                    <a16:rowId xmlns:a16="http://schemas.microsoft.com/office/drawing/2014/main" val="3630115041"/>
                  </a:ext>
                </a:extLst>
              </a:tr>
              <a:tr h="308900">
                <a:tc>
                  <a:txBody>
                    <a:bodyPr/>
                    <a:lstStyle/>
                    <a:p>
                      <a:pPr algn="l" fontAlgn="b"/>
                      <a:r>
                        <a:rPr lang="fr-FR" sz="1400" b="1" u="none" strike="noStrike" dirty="0">
                          <a:solidFill>
                            <a:schemeClr val="tx1">
                              <a:lumMod val="75000"/>
                              <a:lumOff val="25000"/>
                            </a:schemeClr>
                          </a:solidFill>
                          <a:effectLst/>
                          <a:latin typeface="+mn-lt"/>
                        </a:rPr>
                        <a:t>Livret Grand Prix</a:t>
                      </a:r>
                      <a:endParaRPr lang="fr-FR" sz="1400" b="1" i="0" u="none" strike="noStrike" dirty="0">
                        <a:solidFill>
                          <a:schemeClr val="tx1">
                            <a:lumMod val="75000"/>
                            <a:lumOff val="25000"/>
                          </a:schemeClr>
                        </a:solidFill>
                        <a:effectLst/>
                        <a:latin typeface="+mn-lt"/>
                      </a:endParaRPr>
                    </a:p>
                  </a:txBody>
                  <a:tcPr marL="5443" marR="5443" marT="5443" marB="0" anchor="ctr">
                    <a:solidFill>
                      <a:schemeClr val="bg1">
                        <a:lumMod val="95000"/>
                      </a:schemeClr>
                    </a:solidFill>
                  </a:tcPr>
                </a:tc>
                <a:tc>
                  <a:txBody>
                    <a:bodyPr/>
                    <a:lstStyle/>
                    <a:p>
                      <a:pPr algn="ctr" fontAlgn="b"/>
                      <a:r>
                        <a:rPr lang="fr-FR" sz="1400" b="0" u="none" strike="noStrike" dirty="0">
                          <a:solidFill>
                            <a:schemeClr val="tx1">
                              <a:lumMod val="75000"/>
                              <a:lumOff val="25000"/>
                            </a:schemeClr>
                          </a:solidFill>
                          <a:effectLst/>
                          <a:latin typeface="+mn-lt"/>
                        </a:rPr>
                        <a:t>X</a:t>
                      </a:r>
                      <a:endParaRPr lang="fr-FR" sz="1400" b="0" i="0" u="none" strike="noStrike" dirty="0">
                        <a:solidFill>
                          <a:schemeClr val="tx1">
                            <a:lumMod val="75000"/>
                            <a:lumOff val="25000"/>
                          </a:schemeClr>
                        </a:solidFill>
                        <a:effectLst/>
                        <a:latin typeface="+mn-lt"/>
                      </a:endParaRPr>
                    </a:p>
                  </a:txBody>
                  <a:tcPr marL="5443" marR="5443" marT="5443" marB="0" anchor="ctr">
                    <a:solidFill>
                      <a:schemeClr val="bg1">
                        <a:lumMod val="95000"/>
                      </a:schemeClr>
                    </a:solidFill>
                  </a:tcPr>
                </a:tc>
                <a:tc>
                  <a:txBody>
                    <a:bodyPr/>
                    <a:lstStyle/>
                    <a:p>
                      <a:pPr algn="ctr" fontAlgn="b"/>
                      <a:r>
                        <a:rPr lang="fr-FR" sz="1400" b="0" u="none" strike="noStrike" dirty="0">
                          <a:solidFill>
                            <a:schemeClr val="tx1">
                              <a:lumMod val="75000"/>
                              <a:lumOff val="25000"/>
                            </a:schemeClr>
                          </a:solidFill>
                          <a:effectLst/>
                          <a:latin typeface="+mn-lt"/>
                        </a:rPr>
                        <a:t>X</a:t>
                      </a:r>
                      <a:endParaRPr lang="fr-FR" sz="1400" b="0" i="0" u="none" strike="noStrike" dirty="0">
                        <a:solidFill>
                          <a:schemeClr val="tx1">
                            <a:lumMod val="75000"/>
                            <a:lumOff val="25000"/>
                          </a:schemeClr>
                        </a:solidFill>
                        <a:effectLst/>
                        <a:latin typeface="+mn-lt"/>
                      </a:endParaRPr>
                    </a:p>
                  </a:txBody>
                  <a:tcPr marL="5443" marR="5443" marT="5443" marB="0" anchor="ctr">
                    <a:solidFill>
                      <a:schemeClr val="bg1">
                        <a:lumMod val="95000"/>
                      </a:schemeClr>
                    </a:solidFill>
                  </a:tcPr>
                </a:tc>
                <a:tc>
                  <a:txBody>
                    <a:bodyPr/>
                    <a:lstStyle/>
                    <a:p>
                      <a:pPr algn="ctr" fontAlgn="b"/>
                      <a:endParaRPr lang="fr-FR" sz="1400" b="0" i="0" u="none" strike="noStrike" dirty="0">
                        <a:solidFill>
                          <a:schemeClr val="tx1">
                            <a:lumMod val="75000"/>
                            <a:lumOff val="25000"/>
                          </a:schemeClr>
                        </a:solidFill>
                        <a:effectLst/>
                        <a:latin typeface="+mn-lt"/>
                      </a:endParaRPr>
                    </a:p>
                  </a:txBody>
                  <a:tcPr marL="5443" marR="5443" marT="5443" marB="0" anchor="ctr">
                    <a:solidFill>
                      <a:schemeClr val="bg1">
                        <a:lumMod val="95000"/>
                      </a:schemeClr>
                    </a:solidFill>
                  </a:tcPr>
                </a:tc>
                <a:extLst>
                  <a:ext uri="{0D108BD9-81ED-4DB2-BD59-A6C34878D82A}">
                    <a16:rowId xmlns:a16="http://schemas.microsoft.com/office/drawing/2014/main" val="390976375"/>
                  </a:ext>
                </a:extLst>
              </a:tr>
              <a:tr h="325047">
                <a:tc>
                  <a:txBody>
                    <a:bodyPr/>
                    <a:lstStyle/>
                    <a:p>
                      <a:pPr algn="l" fontAlgn="b"/>
                      <a:r>
                        <a:rPr lang="fr-FR" sz="1400" b="1" u="none" strike="noStrike" dirty="0">
                          <a:solidFill>
                            <a:schemeClr val="tx1">
                              <a:lumMod val="75000"/>
                              <a:lumOff val="25000"/>
                            </a:schemeClr>
                          </a:solidFill>
                          <a:effectLst/>
                          <a:latin typeface="+mn-lt"/>
                        </a:rPr>
                        <a:t>Livret Jeune</a:t>
                      </a:r>
                      <a:endParaRPr lang="fr-FR" sz="1400" b="1" i="0" u="none" strike="noStrike" dirty="0">
                        <a:solidFill>
                          <a:schemeClr val="tx1">
                            <a:lumMod val="75000"/>
                            <a:lumOff val="25000"/>
                          </a:schemeClr>
                        </a:solidFill>
                        <a:effectLst/>
                        <a:latin typeface="+mn-lt"/>
                      </a:endParaRPr>
                    </a:p>
                  </a:txBody>
                  <a:tcPr marL="5443" marR="5443" marT="5443" marB="0" anchor="ctr">
                    <a:solidFill>
                      <a:schemeClr val="bg1">
                        <a:lumMod val="95000"/>
                      </a:schemeClr>
                    </a:solidFill>
                  </a:tcPr>
                </a:tc>
                <a:tc>
                  <a:txBody>
                    <a:bodyPr/>
                    <a:lstStyle/>
                    <a:p>
                      <a:pPr algn="ctr" fontAlgn="b"/>
                      <a:r>
                        <a:rPr lang="fr-FR" sz="1400" b="0" u="none" strike="noStrike" dirty="0">
                          <a:solidFill>
                            <a:schemeClr val="tx1">
                              <a:lumMod val="75000"/>
                              <a:lumOff val="25000"/>
                            </a:schemeClr>
                          </a:solidFill>
                          <a:effectLst/>
                          <a:latin typeface="+mn-lt"/>
                        </a:rPr>
                        <a:t>X</a:t>
                      </a:r>
                      <a:endParaRPr lang="fr-FR" sz="1400" b="0" i="0" u="none" strike="noStrike" dirty="0">
                        <a:solidFill>
                          <a:schemeClr val="tx1">
                            <a:lumMod val="75000"/>
                            <a:lumOff val="25000"/>
                          </a:schemeClr>
                        </a:solidFill>
                        <a:effectLst/>
                        <a:latin typeface="+mn-lt"/>
                      </a:endParaRPr>
                    </a:p>
                  </a:txBody>
                  <a:tcPr marL="5443" marR="5443" marT="5443" marB="0" anchor="ctr">
                    <a:solidFill>
                      <a:schemeClr val="bg1">
                        <a:lumMod val="95000"/>
                      </a:schemeClr>
                    </a:solidFill>
                  </a:tcPr>
                </a:tc>
                <a:tc>
                  <a:txBody>
                    <a:bodyPr/>
                    <a:lstStyle/>
                    <a:p>
                      <a:pPr algn="ctr" fontAlgn="b"/>
                      <a:r>
                        <a:rPr lang="fr-FR" sz="1400" b="0" u="none" strike="noStrike" dirty="0">
                          <a:solidFill>
                            <a:schemeClr val="tx1">
                              <a:lumMod val="75000"/>
                              <a:lumOff val="25000"/>
                            </a:schemeClr>
                          </a:solidFill>
                          <a:effectLst/>
                          <a:latin typeface="+mn-lt"/>
                        </a:rPr>
                        <a:t>X</a:t>
                      </a:r>
                      <a:endParaRPr lang="fr-FR" sz="1400" b="0" i="0" u="none" strike="noStrike" dirty="0">
                        <a:solidFill>
                          <a:schemeClr val="tx1">
                            <a:lumMod val="75000"/>
                            <a:lumOff val="25000"/>
                          </a:schemeClr>
                        </a:solidFill>
                        <a:effectLst/>
                        <a:latin typeface="+mn-lt"/>
                      </a:endParaRPr>
                    </a:p>
                  </a:txBody>
                  <a:tcPr marL="5443" marR="5443" marT="5443" marB="0" anchor="ctr">
                    <a:solidFill>
                      <a:schemeClr val="bg1">
                        <a:lumMod val="95000"/>
                      </a:schemeClr>
                    </a:solidFill>
                  </a:tcPr>
                </a:tc>
                <a:tc>
                  <a:txBody>
                    <a:bodyPr/>
                    <a:lstStyle/>
                    <a:p>
                      <a:pPr algn="ctr" fontAlgn="b"/>
                      <a:r>
                        <a:rPr lang="fr-FR" sz="1400" b="0" u="none" strike="noStrike" dirty="0">
                          <a:solidFill>
                            <a:schemeClr val="tx1">
                              <a:lumMod val="75000"/>
                              <a:lumOff val="25000"/>
                            </a:schemeClr>
                          </a:solidFill>
                          <a:effectLst/>
                          <a:latin typeface="+mn-lt"/>
                        </a:rPr>
                        <a:t>X</a:t>
                      </a:r>
                      <a:endParaRPr lang="fr-FR" sz="1400" b="0" i="0" u="none" strike="noStrike" dirty="0">
                        <a:solidFill>
                          <a:schemeClr val="tx1">
                            <a:lumMod val="75000"/>
                            <a:lumOff val="25000"/>
                          </a:schemeClr>
                        </a:solidFill>
                        <a:effectLst/>
                        <a:latin typeface="+mn-lt"/>
                      </a:endParaRPr>
                    </a:p>
                  </a:txBody>
                  <a:tcPr marL="5443" marR="5443" marT="5443" marB="0" anchor="ctr">
                    <a:solidFill>
                      <a:schemeClr val="bg1">
                        <a:lumMod val="95000"/>
                      </a:schemeClr>
                    </a:solidFill>
                  </a:tcPr>
                </a:tc>
                <a:extLst>
                  <a:ext uri="{0D108BD9-81ED-4DB2-BD59-A6C34878D82A}">
                    <a16:rowId xmlns:a16="http://schemas.microsoft.com/office/drawing/2014/main" val="1207396369"/>
                  </a:ext>
                </a:extLst>
              </a:tr>
              <a:tr h="330600">
                <a:tc>
                  <a:txBody>
                    <a:bodyPr/>
                    <a:lstStyle/>
                    <a:p>
                      <a:pPr algn="l" fontAlgn="b"/>
                      <a:r>
                        <a:rPr lang="fr-FR" sz="1400" b="1" u="none" strike="noStrike" dirty="0">
                          <a:solidFill>
                            <a:schemeClr val="tx1">
                              <a:lumMod val="75000"/>
                              <a:lumOff val="25000"/>
                            </a:schemeClr>
                          </a:solidFill>
                          <a:effectLst/>
                          <a:latin typeface="+mn-lt"/>
                        </a:rPr>
                        <a:t>Livret Jeune mineur</a:t>
                      </a:r>
                      <a:endParaRPr lang="fr-FR" sz="1400" b="1" i="0" u="none" strike="noStrike" dirty="0">
                        <a:solidFill>
                          <a:schemeClr val="tx1">
                            <a:lumMod val="75000"/>
                            <a:lumOff val="25000"/>
                          </a:schemeClr>
                        </a:solidFill>
                        <a:effectLst/>
                        <a:latin typeface="+mn-lt"/>
                      </a:endParaRPr>
                    </a:p>
                  </a:txBody>
                  <a:tcPr marL="5443" marR="5443" marT="5443" marB="0" anchor="ctr">
                    <a:solidFill>
                      <a:schemeClr val="bg1">
                        <a:lumMod val="95000"/>
                      </a:schemeClr>
                    </a:solidFill>
                  </a:tcPr>
                </a:tc>
                <a:tc>
                  <a:txBody>
                    <a:bodyPr/>
                    <a:lstStyle/>
                    <a:p>
                      <a:pPr algn="ctr" fontAlgn="b"/>
                      <a:r>
                        <a:rPr lang="fr-FR" sz="1400" b="0" u="none" strike="noStrike">
                          <a:solidFill>
                            <a:schemeClr val="tx1">
                              <a:lumMod val="75000"/>
                              <a:lumOff val="25000"/>
                            </a:schemeClr>
                          </a:solidFill>
                          <a:effectLst/>
                          <a:latin typeface="+mn-lt"/>
                        </a:rPr>
                        <a:t>X</a:t>
                      </a:r>
                      <a:endParaRPr lang="fr-FR" sz="1400" b="0" i="0" u="none" strike="noStrike">
                        <a:solidFill>
                          <a:schemeClr val="tx1">
                            <a:lumMod val="75000"/>
                            <a:lumOff val="25000"/>
                          </a:schemeClr>
                        </a:solidFill>
                        <a:effectLst/>
                        <a:latin typeface="+mn-lt"/>
                      </a:endParaRPr>
                    </a:p>
                  </a:txBody>
                  <a:tcPr marL="5443" marR="5443" marT="5443" marB="0" anchor="ctr">
                    <a:solidFill>
                      <a:schemeClr val="bg1">
                        <a:lumMod val="95000"/>
                      </a:schemeClr>
                    </a:solidFill>
                  </a:tcPr>
                </a:tc>
                <a:tc>
                  <a:txBody>
                    <a:bodyPr/>
                    <a:lstStyle/>
                    <a:p>
                      <a:pPr algn="ctr" fontAlgn="b"/>
                      <a:r>
                        <a:rPr lang="fr-FR" sz="1400" b="0" u="none" strike="noStrike" dirty="0">
                          <a:solidFill>
                            <a:schemeClr val="tx1">
                              <a:lumMod val="75000"/>
                              <a:lumOff val="25000"/>
                            </a:schemeClr>
                          </a:solidFill>
                          <a:effectLst/>
                          <a:latin typeface="+mn-lt"/>
                        </a:rPr>
                        <a:t>X</a:t>
                      </a:r>
                      <a:endParaRPr lang="fr-FR" sz="1400" b="0" i="0" u="none" strike="noStrike" dirty="0">
                        <a:solidFill>
                          <a:schemeClr val="tx1">
                            <a:lumMod val="75000"/>
                            <a:lumOff val="25000"/>
                          </a:schemeClr>
                        </a:solidFill>
                        <a:effectLst/>
                        <a:latin typeface="+mn-lt"/>
                      </a:endParaRPr>
                    </a:p>
                  </a:txBody>
                  <a:tcPr marL="5443" marR="5443" marT="5443" marB="0" anchor="ctr">
                    <a:solidFill>
                      <a:schemeClr val="bg1">
                        <a:lumMod val="95000"/>
                      </a:schemeClr>
                    </a:solidFill>
                  </a:tcPr>
                </a:tc>
                <a:tc>
                  <a:txBody>
                    <a:bodyPr/>
                    <a:lstStyle/>
                    <a:p>
                      <a:pPr algn="ctr" fontAlgn="b"/>
                      <a:endParaRPr lang="fr-FR" sz="1400" b="0" i="0" u="none" strike="noStrike" dirty="0">
                        <a:solidFill>
                          <a:schemeClr val="tx1">
                            <a:lumMod val="75000"/>
                            <a:lumOff val="25000"/>
                          </a:schemeClr>
                        </a:solidFill>
                        <a:effectLst/>
                        <a:latin typeface="+mn-lt"/>
                      </a:endParaRPr>
                    </a:p>
                  </a:txBody>
                  <a:tcPr marL="5443" marR="5443" marT="5443" marB="0" anchor="ctr">
                    <a:solidFill>
                      <a:schemeClr val="bg1">
                        <a:lumMod val="95000"/>
                      </a:schemeClr>
                    </a:solidFill>
                  </a:tcPr>
                </a:tc>
                <a:extLst>
                  <a:ext uri="{0D108BD9-81ED-4DB2-BD59-A6C34878D82A}">
                    <a16:rowId xmlns:a16="http://schemas.microsoft.com/office/drawing/2014/main" val="853269503"/>
                  </a:ext>
                </a:extLst>
              </a:tr>
              <a:tr h="327044">
                <a:tc>
                  <a:txBody>
                    <a:bodyPr/>
                    <a:lstStyle/>
                    <a:p>
                      <a:pPr algn="l" fontAlgn="b"/>
                      <a:r>
                        <a:rPr lang="fr-FR" sz="1400" b="1" u="none" strike="noStrike" dirty="0">
                          <a:solidFill>
                            <a:schemeClr val="tx1">
                              <a:lumMod val="75000"/>
                              <a:lumOff val="25000"/>
                            </a:schemeClr>
                          </a:solidFill>
                          <a:effectLst/>
                          <a:latin typeface="+mn-lt"/>
                        </a:rPr>
                        <a:t>PEL</a:t>
                      </a:r>
                      <a:endParaRPr lang="fr-FR" sz="1400" b="1" i="0" u="none" strike="noStrike" dirty="0">
                        <a:solidFill>
                          <a:schemeClr val="tx1">
                            <a:lumMod val="75000"/>
                            <a:lumOff val="25000"/>
                          </a:schemeClr>
                        </a:solidFill>
                        <a:effectLst/>
                        <a:latin typeface="+mn-lt"/>
                      </a:endParaRPr>
                    </a:p>
                  </a:txBody>
                  <a:tcPr marL="5443" marR="5443" marT="5443" marB="0" anchor="ctr">
                    <a:solidFill>
                      <a:schemeClr val="bg1">
                        <a:lumMod val="95000"/>
                      </a:schemeClr>
                    </a:solidFill>
                  </a:tcPr>
                </a:tc>
                <a:tc>
                  <a:txBody>
                    <a:bodyPr/>
                    <a:lstStyle/>
                    <a:p>
                      <a:pPr algn="ctr" fontAlgn="b"/>
                      <a:r>
                        <a:rPr lang="fr-FR" sz="1400" b="0" u="none" strike="noStrike">
                          <a:solidFill>
                            <a:schemeClr val="tx1">
                              <a:lumMod val="75000"/>
                              <a:lumOff val="25000"/>
                            </a:schemeClr>
                          </a:solidFill>
                          <a:effectLst/>
                          <a:latin typeface="+mn-lt"/>
                        </a:rPr>
                        <a:t>X</a:t>
                      </a:r>
                      <a:endParaRPr lang="fr-FR" sz="1400" b="0" i="0" u="none" strike="noStrike">
                        <a:solidFill>
                          <a:schemeClr val="tx1">
                            <a:lumMod val="75000"/>
                            <a:lumOff val="25000"/>
                          </a:schemeClr>
                        </a:solidFill>
                        <a:effectLst/>
                        <a:latin typeface="+mn-lt"/>
                      </a:endParaRPr>
                    </a:p>
                  </a:txBody>
                  <a:tcPr marL="5443" marR="5443" marT="5443" marB="0" anchor="ctr">
                    <a:solidFill>
                      <a:schemeClr val="bg1">
                        <a:lumMod val="95000"/>
                      </a:schemeClr>
                    </a:solidFill>
                  </a:tcPr>
                </a:tc>
                <a:tc>
                  <a:txBody>
                    <a:bodyPr/>
                    <a:lstStyle/>
                    <a:p>
                      <a:pPr algn="ctr" fontAlgn="b"/>
                      <a:r>
                        <a:rPr lang="fr-FR" sz="1400" b="0" u="none" strike="noStrike" dirty="0">
                          <a:solidFill>
                            <a:schemeClr val="tx1">
                              <a:lumMod val="75000"/>
                              <a:lumOff val="25000"/>
                            </a:schemeClr>
                          </a:solidFill>
                          <a:effectLst/>
                          <a:latin typeface="+mn-lt"/>
                        </a:rPr>
                        <a:t>X</a:t>
                      </a:r>
                      <a:endParaRPr lang="fr-FR" sz="1400" b="0" i="0" u="none" strike="noStrike" dirty="0">
                        <a:solidFill>
                          <a:schemeClr val="tx1">
                            <a:lumMod val="75000"/>
                            <a:lumOff val="25000"/>
                          </a:schemeClr>
                        </a:solidFill>
                        <a:effectLst/>
                        <a:latin typeface="+mn-lt"/>
                      </a:endParaRPr>
                    </a:p>
                  </a:txBody>
                  <a:tcPr marL="5443" marR="5443" marT="5443" marB="0" anchor="ctr">
                    <a:solidFill>
                      <a:schemeClr val="bg1">
                        <a:lumMod val="95000"/>
                      </a:schemeClr>
                    </a:solidFill>
                  </a:tcPr>
                </a:tc>
                <a:tc>
                  <a:txBody>
                    <a:bodyPr/>
                    <a:lstStyle/>
                    <a:p>
                      <a:pPr algn="ctr" fontAlgn="b"/>
                      <a:r>
                        <a:rPr lang="fr-FR" sz="1400" b="0" u="none" strike="noStrike" dirty="0">
                          <a:solidFill>
                            <a:schemeClr val="tx1">
                              <a:lumMod val="75000"/>
                              <a:lumOff val="25000"/>
                            </a:schemeClr>
                          </a:solidFill>
                          <a:effectLst/>
                          <a:latin typeface="+mn-lt"/>
                        </a:rPr>
                        <a:t>X</a:t>
                      </a:r>
                      <a:endParaRPr lang="fr-FR" sz="1400" b="0" i="0" u="none" strike="noStrike" dirty="0">
                        <a:solidFill>
                          <a:schemeClr val="tx1">
                            <a:lumMod val="75000"/>
                            <a:lumOff val="25000"/>
                          </a:schemeClr>
                        </a:solidFill>
                        <a:effectLst/>
                        <a:latin typeface="+mn-lt"/>
                      </a:endParaRPr>
                    </a:p>
                  </a:txBody>
                  <a:tcPr marL="5443" marR="5443" marT="5443" marB="0" anchor="ctr">
                    <a:solidFill>
                      <a:schemeClr val="bg1">
                        <a:lumMod val="95000"/>
                      </a:schemeClr>
                    </a:solidFill>
                  </a:tcPr>
                </a:tc>
                <a:extLst>
                  <a:ext uri="{0D108BD9-81ED-4DB2-BD59-A6C34878D82A}">
                    <a16:rowId xmlns:a16="http://schemas.microsoft.com/office/drawing/2014/main" val="2411038744"/>
                  </a:ext>
                </a:extLst>
              </a:tr>
              <a:tr h="297970">
                <a:tc>
                  <a:txBody>
                    <a:bodyPr/>
                    <a:lstStyle/>
                    <a:p>
                      <a:pPr algn="l" fontAlgn="b"/>
                      <a:r>
                        <a:rPr lang="fr-FR" sz="1400" b="1" u="none" strike="noStrike" dirty="0">
                          <a:solidFill>
                            <a:schemeClr val="tx1">
                              <a:lumMod val="75000"/>
                              <a:lumOff val="25000"/>
                            </a:schemeClr>
                          </a:solidFill>
                          <a:effectLst/>
                          <a:latin typeface="+mn-lt"/>
                        </a:rPr>
                        <a:t>PEL mineur</a:t>
                      </a:r>
                      <a:endParaRPr lang="fr-FR" sz="1400" b="1" i="0" u="none" strike="noStrike" dirty="0">
                        <a:solidFill>
                          <a:schemeClr val="tx1">
                            <a:lumMod val="75000"/>
                            <a:lumOff val="25000"/>
                          </a:schemeClr>
                        </a:solidFill>
                        <a:effectLst/>
                        <a:latin typeface="+mn-lt"/>
                      </a:endParaRPr>
                    </a:p>
                  </a:txBody>
                  <a:tcPr marL="5443" marR="5443" marT="5443" marB="0" anchor="ctr">
                    <a:solidFill>
                      <a:schemeClr val="bg1">
                        <a:lumMod val="95000"/>
                      </a:schemeClr>
                    </a:solidFill>
                  </a:tcPr>
                </a:tc>
                <a:tc>
                  <a:txBody>
                    <a:bodyPr/>
                    <a:lstStyle/>
                    <a:p>
                      <a:pPr algn="ctr" fontAlgn="b"/>
                      <a:r>
                        <a:rPr lang="fr-FR" sz="1400" b="0" u="none" strike="noStrike" dirty="0">
                          <a:solidFill>
                            <a:schemeClr val="tx1">
                              <a:lumMod val="75000"/>
                              <a:lumOff val="25000"/>
                            </a:schemeClr>
                          </a:solidFill>
                          <a:effectLst/>
                          <a:latin typeface="+mn-lt"/>
                        </a:rPr>
                        <a:t>X</a:t>
                      </a:r>
                      <a:endParaRPr lang="fr-FR" sz="1400" b="0" i="0" u="none" strike="noStrike" dirty="0">
                        <a:solidFill>
                          <a:schemeClr val="tx1">
                            <a:lumMod val="75000"/>
                            <a:lumOff val="25000"/>
                          </a:schemeClr>
                        </a:solidFill>
                        <a:effectLst/>
                        <a:latin typeface="+mn-lt"/>
                      </a:endParaRPr>
                    </a:p>
                  </a:txBody>
                  <a:tcPr marL="5443" marR="5443" marT="5443" marB="0" anchor="ctr">
                    <a:solidFill>
                      <a:schemeClr val="bg1">
                        <a:lumMod val="95000"/>
                      </a:schemeClr>
                    </a:solidFill>
                  </a:tcPr>
                </a:tc>
                <a:tc>
                  <a:txBody>
                    <a:bodyPr/>
                    <a:lstStyle/>
                    <a:p>
                      <a:pPr algn="ctr" fontAlgn="b"/>
                      <a:r>
                        <a:rPr lang="fr-FR" sz="1400" b="0" u="none" strike="noStrike" dirty="0">
                          <a:solidFill>
                            <a:schemeClr val="tx1">
                              <a:lumMod val="75000"/>
                              <a:lumOff val="25000"/>
                            </a:schemeClr>
                          </a:solidFill>
                          <a:effectLst/>
                          <a:latin typeface="+mn-lt"/>
                        </a:rPr>
                        <a:t>X</a:t>
                      </a:r>
                      <a:endParaRPr lang="fr-FR" sz="1400" b="0" i="0" u="none" strike="noStrike" dirty="0">
                        <a:solidFill>
                          <a:schemeClr val="tx1">
                            <a:lumMod val="75000"/>
                            <a:lumOff val="25000"/>
                          </a:schemeClr>
                        </a:solidFill>
                        <a:effectLst/>
                        <a:latin typeface="+mn-lt"/>
                      </a:endParaRPr>
                    </a:p>
                  </a:txBody>
                  <a:tcPr marL="5443" marR="5443" marT="5443" marB="0" anchor="ctr">
                    <a:solidFill>
                      <a:schemeClr val="bg1">
                        <a:lumMod val="95000"/>
                      </a:schemeClr>
                    </a:solidFill>
                  </a:tcPr>
                </a:tc>
                <a:tc>
                  <a:txBody>
                    <a:bodyPr/>
                    <a:lstStyle/>
                    <a:p>
                      <a:pPr algn="ctr" fontAlgn="b"/>
                      <a:endParaRPr lang="fr-FR" sz="1400" b="0" i="0" u="none" strike="noStrike" dirty="0">
                        <a:solidFill>
                          <a:schemeClr val="tx1">
                            <a:lumMod val="75000"/>
                            <a:lumOff val="25000"/>
                          </a:schemeClr>
                        </a:solidFill>
                        <a:effectLst/>
                        <a:latin typeface="+mn-lt"/>
                      </a:endParaRPr>
                    </a:p>
                  </a:txBody>
                  <a:tcPr marL="5443" marR="5443" marT="5443" marB="0" anchor="ctr">
                    <a:solidFill>
                      <a:schemeClr val="bg1">
                        <a:lumMod val="95000"/>
                      </a:schemeClr>
                    </a:solidFill>
                  </a:tcPr>
                </a:tc>
                <a:extLst>
                  <a:ext uri="{0D108BD9-81ED-4DB2-BD59-A6C34878D82A}">
                    <a16:rowId xmlns:a16="http://schemas.microsoft.com/office/drawing/2014/main" val="3201248168"/>
                  </a:ext>
                </a:extLst>
              </a:tr>
            </a:tbl>
          </a:graphicData>
        </a:graphic>
      </p:graphicFrame>
      <p:pic>
        <p:nvPicPr>
          <p:cNvPr id="1026" name="Groupe 17">
            <a:extLst>
              <a:ext uri="{FF2B5EF4-FFF2-40B4-BE49-F238E27FC236}">
                <a16:creationId xmlns:a16="http://schemas.microsoft.com/office/drawing/2014/main" id="{6695F191-3629-410F-9671-2B7FB759B5F0}"/>
              </a:ext>
            </a:extLst>
          </p:cNvPr>
          <p:cNvPicPr>
            <a:picLocks noChangeArrowheads="1"/>
          </p:cNvPicPr>
          <p:nvPr/>
        </p:nvPicPr>
        <p:blipFill>
          <a:blip r:embed="rId3">
            <a:extLst>
              <a:ext uri="{28A0092B-C50C-407E-A947-70E740481C1C}">
                <a14:useLocalDpi xmlns:a14="http://schemas.microsoft.com/office/drawing/2010/main" val="0"/>
              </a:ext>
            </a:extLst>
          </a:blip>
          <a:srcRect l="-5779" t="-6081" r="-33926" b="-159"/>
          <a:stretch>
            <a:fillRect/>
          </a:stretch>
        </p:blipFill>
        <p:spPr bwMode="auto">
          <a:xfrm>
            <a:off x="9870051" y="1003961"/>
            <a:ext cx="865716" cy="85662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Signing a contract concept illustration">
            <a:extLst>
              <a:ext uri="{FF2B5EF4-FFF2-40B4-BE49-F238E27FC236}">
                <a16:creationId xmlns:a16="http://schemas.microsoft.com/office/drawing/2014/main" id="{C436F410-F838-44C5-94E6-5F04DBC23907}"/>
              </a:ext>
            </a:extLst>
          </p:cNvPr>
          <p:cNvPicPr>
            <a:picLocks noChangeAspect="1" noChangeArrowheads="1"/>
          </p:cNvPicPr>
          <p:nvPr/>
        </p:nvPicPr>
        <p:blipFill>
          <a:blip r:embed="rId4">
            <a:clrChange>
              <a:clrFrom>
                <a:srgbClr val="FFFFFF"/>
              </a:clrFrom>
              <a:clrTo>
                <a:srgbClr val="FFFFFF">
                  <a:alpha val="0"/>
                </a:srgbClr>
              </a:clrTo>
            </a:clrChange>
            <a:duotone>
              <a:prstClr val="black"/>
              <a:schemeClr val="accent5">
                <a:tint val="45000"/>
                <a:satMod val="400000"/>
              </a:schemeClr>
            </a:duotone>
            <a:extLst>
              <a:ext uri="{28A0092B-C50C-407E-A947-70E740481C1C}">
                <a14:useLocalDpi xmlns:a14="http://schemas.microsoft.com/office/drawing/2010/main" val="0"/>
              </a:ext>
            </a:extLst>
          </a:blip>
          <a:srcRect/>
          <a:stretch>
            <a:fillRect/>
          </a:stretch>
        </p:blipFill>
        <p:spPr bwMode="auto">
          <a:xfrm>
            <a:off x="7774316" y="839468"/>
            <a:ext cx="1161206" cy="116120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Vector set of tablet pc">
            <a:extLst>
              <a:ext uri="{FF2B5EF4-FFF2-40B4-BE49-F238E27FC236}">
                <a16:creationId xmlns:a16="http://schemas.microsoft.com/office/drawing/2014/main" id="{58ABC56F-B8F5-4626-B31C-AFBD4631CB39}"/>
              </a:ext>
            </a:extLst>
          </p:cNvPr>
          <p:cNvPicPr>
            <a:picLocks noChangeAspect="1" noChangeArrowheads="1"/>
          </p:cNvPicPr>
          <p:nvPr/>
        </p:nvPicPr>
        <p:blipFill rotWithShape="1">
          <a:blip r:embed="rId5">
            <a:clrChange>
              <a:clrFrom>
                <a:srgbClr val="FFFFFF"/>
              </a:clrFrom>
              <a:clrTo>
                <a:srgbClr val="FFFFFF">
                  <a:alpha val="0"/>
                </a:srgbClr>
              </a:clrTo>
            </a:clrChange>
            <a:duotone>
              <a:prstClr val="black"/>
              <a:schemeClr val="accent5">
                <a:tint val="45000"/>
                <a:satMod val="400000"/>
              </a:schemeClr>
            </a:duotone>
            <a:extLst>
              <a:ext uri="{28A0092B-C50C-407E-A947-70E740481C1C}">
                <a14:useLocalDpi xmlns:a14="http://schemas.microsoft.com/office/drawing/2010/main" val="0"/>
              </a:ext>
            </a:extLst>
          </a:blip>
          <a:srcRect l="58800" t="50000" b="5562"/>
          <a:stretch/>
        </p:blipFill>
        <p:spPr bwMode="auto">
          <a:xfrm>
            <a:off x="6112814" y="1216114"/>
            <a:ext cx="829422" cy="644467"/>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814CDA0B-CD01-41D8-9C26-CDF3F3A69A44}"/>
              </a:ext>
            </a:extLst>
          </p:cNvPr>
          <p:cNvSpPr/>
          <p:nvPr/>
        </p:nvSpPr>
        <p:spPr>
          <a:xfrm rot="16200000">
            <a:off x="-898796" y="4126313"/>
            <a:ext cx="4020779" cy="485292"/>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1" u="none" strike="noStrike" kern="1200" cap="none" spc="0" normalizeH="0" baseline="0" noProof="0" dirty="0">
                <a:ln>
                  <a:noFill/>
                </a:ln>
                <a:solidFill>
                  <a:schemeClr val="tx1">
                    <a:lumMod val="75000"/>
                    <a:lumOff val="25000"/>
                  </a:schemeClr>
                </a:solidFill>
                <a:effectLst/>
                <a:uLnTx/>
                <a:uFillTx/>
                <a:latin typeface="+mj-lt"/>
                <a:ea typeface="+mn-ea"/>
                <a:cs typeface="+mn-cs"/>
              </a:rPr>
              <a:t>Ouverture des produits d’épargne</a:t>
            </a:r>
          </a:p>
        </p:txBody>
      </p:sp>
      <p:sp>
        <p:nvSpPr>
          <p:cNvPr id="4" name="ZoneTexte 3">
            <a:extLst>
              <a:ext uri="{FF2B5EF4-FFF2-40B4-BE49-F238E27FC236}">
                <a16:creationId xmlns:a16="http://schemas.microsoft.com/office/drawing/2014/main" id="{5EFF9267-6705-4896-ABA5-CFA20D518ACB}"/>
              </a:ext>
            </a:extLst>
          </p:cNvPr>
          <p:cNvSpPr txBox="1"/>
          <p:nvPr/>
        </p:nvSpPr>
        <p:spPr>
          <a:xfrm>
            <a:off x="6201265" y="1902428"/>
            <a:ext cx="965093" cy="338554"/>
          </a:xfrm>
          <a:prstGeom prst="rect">
            <a:avLst/>
          </a:prstGeom>
          <a:noFill/>
        </p:spPr>
        <p:txBody>
          <a:bodyPr wrap="square" rtlCol="0">
            <a:spAutoFit/>
          </a:bodyPr>
          <a:lstStyle/>
          <a:p>
            <a:r>
              <a:rPr lang="fr-FR" sz="1600" b="1" dirty="0">
                <a:solidFill>
                  <a:schemeClr val="tx1">
                    <a:lumMod val="75000"/>
                    <a:lumOff val="25000"/>
                  </a:schemeClr>
                </a:solidFill>
              </a:rPr>
              <a:t>SED</a:t>
            </a:r>
          </a:p>
        </p:txBody>
      </p:sp>
      <p:sp>
        <p:nvSpPr>
          <p:cNvPr id="13" name="ZoneTexte 12">
            <a:extLst>
              <a:ext uri="{FF2B5EF4-FFF2-40B4-BE49-F238E27FC236}">
                <a16:creationId xmlns:a16="http://schemas.microsoft.com/office/drawing/2014/main" id="{A1D085AD-60A3-44E1-8D9A-68625F0B2794}"/>
              </a:ext>
            </a:extLst>
          </p:cNvPr>
          <p:cNvSpPr txBox="1"/>
          <p:nvPr/>
        </p:nvSpPr>
        <p:spPr>
          <a:xfrm>
            <a:off x="8051198" y="1852304"/>
            <a:ext cx="965093" cy="338554"/>
          </a:xfrm>
          <a:prstGeom prst="rect">
            <a:avLst/>
          </a:prstGeom>
          <a:noFill/>
        </p:spPr>
        <p:txBody>
          <a:bodyPr wrap="square" rtlCol="0">
            <a:spAutoFit/>
          </a:bodyPr>
          <a:lstStyle/>
          <a:p>
            <a:r>
              <a:rPr lang="fr-FR" sz="1600" b="1" dirty="0">
                <a:solidFill>
                  <a:schemeClr val="tx1">
                    <a:lumMod val="75000"/>
                    <a:lumOff val="25000"/>
                  </a:schemeClr>
                </a:solidFill>
              </a:rPr>
              <a:t>Papier</a:t>
            </a:r>
          </a:p>
        </p:txBody>
      </p:sp>
      <p:sp>
        <p:nvSpPr>
          <p:cNvPr id="14" name="ZoneTexte 13">
            <a:extLst>
              <a:ext uri="{FF2B5EF4-FFF2-40B4-BE49-F238E27FC236}">
                <a16:creationId xmlns:a16="http://schemas.microsoft.com/office/drawing/2014/main" id="{3F58C519-8000-4A36-A1E1-EA814B1BFE35}"/>
              </a:ext>
            </a:extLst>
          </p:cNvPr>
          <p:cNvSpPr txBox="1"/>
          <p:nvPr/>
        </p:nvSpPr>
        <p:spPr>
          <a:xfrm>
            <a:off x="9701248" y="1852304"/>
            <a:ext cx="1293492" cy="338554"/>
          </a:xfrm>
          <a:prstGeom prst="rect">
            <a:avLst/>
          </a:prstGeom>
          <a:noFill/>
        </p:spPr>
        <p:txBody>
          <a:bodyPr wrap="square" rtlCol="0">
            <a:spAutoFit/>
          </a:bodyPr>
          <a:lstStyle/>
          <a:p>
            <a:r>
              <a:rPr lang="fr-FR" sz="1600" b="1" dirty="0">
                <a:solidFill>
                  <a:schemeClr val="tx1">
                    <a:lumMod val="75000"/>
                    <a:lumOff val="25000"/>
                  </a:schemeClr>
                </a:solidFill>
              </a:rPr>
              <a:t>Selfcare</a:t>
            </a:r>
          </a:p>
        </p:txBody>
      </p:sp>
      <p:sp>
        <p:nvSpPr>
          <p:cNvPr id="15" name="Rectangle 14">
            <a:extLst>
              <a:ext uri="{FF2B5EF4-FFF2-40B4-BE49-F238E27FC236}">
                <a16:creationId xmlns:a16="http://schemas.microsoft.com/office/drawing/2014/main" id="{E38D5940-745F-42F6-8F9E-E580E8264B48}"/>
              </a:ext>
            </a:extLst>
          </p:cNvPr>
          <p:cNvSpPr/>
          <p:nvPr/>
        </p:nvSpPr>
        <p:spPr>
          <a:xfrm>
            <a:off x="0" y="6445250"/>
            <a:ext cx="749300" cy="4127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Espace réservé du texte 12">
            <a:extLst>
              <a:ext uri="{FF2B5EF4-FFF2-40B4-BE49-F238E27FC236}">
                <a16:creationId xmlns:a16="http://schemas.microsoft.com/office/drawing/2014/main" id="{1990C322-25F0-4F48-9688-C001017FB5F1}"/>
              </a:ext>
            </a:extLst>
          </p:cNvPr>
          <p:cNvSpPr txBox="1">
            <a:spLocks/>
          </p:cNvSpPr>
          <p:nvPr/>
        </p:nvSpPr>
        <p:spPr>
          <a:xfrm>
            <a:off x="479546" y="669314"/>
            <a:ext cx="216000" cy="216000"/>
          </a:xfrm>
          <a:prstGeom prst="rect">
            <a:avLst/>
          </a:prstGeom>
          <a:solidFill>
            <a:srgbClr val="C00000"/>
          </a:solidFill>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sz="1000" b="1" dirty="0">
                <a:solidFill>
                  <a:schemeClr val="bg1"/>
                </a:solidFill>
              </a:rPr>
              <a:t>6</a:t>
            </a:r>
          </a:p>
        </p:txBody>
      </p:sp>
      <p:sp>
        <p:nvSpPr>
          <p:cNvPr id="17" name="Espace réservé du texte 13">
            <a:extLst>
              <a:ext uri="{FF2B5EF4-FFF2-40B4-BE49-F238E27FC236}">
                <a16:creationId xmlns:a16="http://schemas.microsoft.com/office/drawing/2014/main" id="{CBD6EFDD-1BDB-47F6-BDEA-D621D8030765}"/>
              </a:ext>
            </a:extLst>
          </p:cNvPr>
          <p:cNvSpPr txBox="1">
            <a:spLocks/>
          </p:cNvSpPr>
          <p:nvPr/>
        </p:nvSpPr>
        <p:spPr>
          <a:xfrm>
            <a:off x="4376057" y="137054"/>
            <a:ext cx="7300006" cy="231246"/>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sz="1000" b="1" dirty="0">
                <a:latin typeface="Arial" panose="020B0604020202020204" pitchFamily="34" charset="0"/>
                <a:cs typeface="Arial" panose="020B0604020202020204" pitchFamily="34" charset="0"/>
              </a:rPr>
              <a:t>Nos solutions d’épargne</a:t>
            </a:r>
          </a:p>
        </p:txBody>
      </p:sp>
    </p:spTree>
    <p:extLst>
      <p:ext uri="{BB962C8B-B14F-4D97-AF65-F5344CB8AC3E}">
        <p14:creationId xmlns:p14="http://schemas.microsoft.com/office/powerpoint/2010/main" val="37029164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Close up smiley people posing together">
            <a:extLst>
              <a:ext uri="{FF2B5EF4-FFF2-40B4-BE49-F238E27FC236}">
                <a16:creationId xmlns:a16="http://schemas.microsoft.com/office/drawing/2014/main" id="{9657E7B1-DDE3-4324-97FC-F2ECD9A7ACAB}"/>
              </a:ext>
            </a:extLst>
          </p:cNvPr>
          <p:cNvPicPr>
            <a:picLocks noChangeAspect="1" noChangeArrowheads="1"/>
          </p:cNvPicPr>
          <p:nvPr/>
        </p:nvPicPr>
        <p:blipFill>
          <a:blip r:embed="rId2">
            <a:alphaModFix amt="20000"/>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Espace réservé du texte 1"/>
          <p:cNvSpPr>
            <a:spLocks noGrp="1"/>
          </p:cNvSpPr>
          <p:nvPr>
            <p:ph type="body" sz="quarter" idx="13"/>
          </p:nvPr>
        </p:nvSpPr>
        <p:spPr>
          <a:xfrm>
            <a:off x="162949" y="4288971"/>
            <a:ext cx="2558480" cy="2453954"/>
          </a:xfrm>
        </p:spPr>
        <p:txBody>
          <a:bodyPr/>
          <a:lstStyle/>
          <a:p>
            <a:r>
              <a:rPr lang="fr-FR" sz="16700" dirty="0"/>
              <a:t>05</a:t>
            </a:r>
          </a:p>
        </p:txBody>
      </p:sp>
      <p:sp>
        <p:nvSpPr>
          <p:cNvPr id="3" name="Espace réservé du texte 2"/>
          <p:cNvSpPr>
            <a:spLocks noGrp="1"/>
          </p:cNvSpPr>
          <p:nvPr>
            <p:ph type="body" sz="quarter" idx="14"/>
          </p:nvPr>
        </p:nvSpPr>
        <p:spPr>
          <a:xfrm>
            <a:off x="5834743" y="1098550"/>
            <a:ext cx="6194308" cy="4660900"/>
          </a:xfrm>
          <a:solidFill>
            <a:schemeClr val="bg1">
              <a:lumMod val="95000"/>
            </a:schemeClr>
          </a:solidFill>
        </p:spPr>
        <p:txBody>
          <a:bodyPr anchor="ctr">
            <a:normAutofit/>
          </a:bodyPr>
          <a:lstStyle/>
          <a:p>
            <a:r>
              <a:rPr lang="fr-FR" dirty="0">
                <a:latin typeface="Arial" panose="020B0604020202020204" pitchFamily="34" charset="0"/>
                <a:cs typeface="Arial" panose="020B0604020202020204" pitchFamily="34" charset="0"/>
              </a:rPr>
              <a:t>Contexte et enjeux</a:t>
            </a:r>
          </a:p>
          <a:p>
            <a:endParaRPr lang="fr-FR" dirty="0">
              <a:latin typeface="Arial" panose="020B0604020202020204" pitchFamily="34" charset="0"/>
              <a:cs typeface="Arial" panose="020B0604020202020204" pitchFamily="34" charset="0"/>
            </a:endParaRPr>
          </a:p>
          <a:p>
            <a:r>
              <a:rPr lang="fr-FR" dirty="0">
                <a:latin typeface="Arial" panose="020B0604020202020204" pitchFamily="34" charset="0"/>
                <a:cs typeface="Arial" panose="020B0604020202020204" pitchFamily="34" charset="0"/>
              </a:rPr>
              <a:t>Approche globale</a:t>
            </a:r>
          </a:p>
          <a:p>
            <a:endParaRPr lang="fr-FR" dirty="0">
              <a:latin typeface="Arial" panose="020B0604020202020204" pitchFamily="34" charset="0"/>
              <a:cs typeface="Arial" panose="020B0604020202020204" pitchFamily="34" charset="0"/>
            </a:endParaRPr>
          </a:p>
          <a:p>
            <a:r>
              <a:rPr lang="fr-FR" dirty="0">
                <a:latin typeface="Arial" panose="020B0604020202020204" pitchFamily="34" charset="0"/>
                <a:cs typeface="Arial" panose="020B0604020202020204" pitchFamily="34" charset="0"/>
              </a:rPr>
              <a:t>Accroches et exemples de situations clients</a:t>
            </a:r>
          </a:p>
          <a:p>
            <a:endParaRPr lang="fr-FR" dirty="0">
              <a:latin typeface="Arial" panose="020B0604020202020204" pitchFamily="34" charset="0"/>
              <a:cs typeface="Arial" panose="020B0604020202020204" pitchFamily="34" charset="0"/>
            </a:endParaRPr>
          </a:p>
          <a:p>
            <a:r>
              <a:rPr lang="fr-FR" dirty="0">
                <a:latin typeface="Arial" panose="020B0604020202020204" pitchFamily="34" charset="0"/>
                <a:cs typeface="Arial" panose="020B0604020202020204" pitchFamily="34" charset="0"/>
              </a:rPr>
              <a:t>Nos solutions d’épargne</a:t>
            </a:r>
          </a:p>
          <a:p>
            <a:endParaRPr lang="fr-FR" dirty="0">
              <a:latin typeface="Arial" panose="020B0604020202020204" pitchFamily="34" charset="0"/>
              <a:cs typeface="Arial" panose="020B0604020202020204" pitchFamily="34" charset="0"/>
            </a:endParaRPr>
          </a:p>
          <a:p>
            <a:r>
              <a:rPr lang="fr-FR" b="1" dirty="0">
                <a:latin typeface="Arial" panose="020B0604020202020204" pitchFamily="34" charset="0"/>
                <a:cs typeface="Arial" panose="020B0604020202020204" pitchFamily="34" charset="0"/>
              </a:rPr>
              <a:t>Zoom PEL et Quadreto</a:t>
            </a:r>
          </a:p>
          <a:p>
            <a:endParaRPr lang="fr-FR" dirty="0">
              <a:latin typeface="Arial" panose="020B0604020202020204" pitchFamily="34" charset="0"/>
              <a:cs typeface="Arial" panose="020B0604020202020204" pitchFamily="34" charset="0"/>
            </a:endParaRPr>
          </a:p>
          <a:p>
            <a:r>
              <a:rPr lang="fr-FR" dirty="0">
                <a:latin typeface="Arial" panose="020B0604020202020204" pitchFamily="34" charset="0"/>
                <a:cs typeface="Arial" panose="020B0604020202020204" pitchFamily="34" charset="0"/>
              </a:rPr>
              <a:t>Où trouver l’information ?</a:t>
            </a:r>
          </a:p>
        </p:txBody>
      </p:sp>
    </p:spTree>
    <p:extLst>
      <p:ext uri="{BB962C8B-B14F-4D97-AF65-F5344CB8AC3E}">
        <p14:creationId xmlns:p14="http://schemas.microsoft.com/office/powerpoint/2010/main" val="3460013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contenu 3"/>
          <p:cNvSpPr>
            <a:spLocks noGrp="1"/>
          </p:cNvSpPr>
          <p:nvPr>
            <p:ph idx="1"/>
          </p:nvPr>
        </p:nvSpPr>
        <p:spPr>
          <a:xfrm>
            <a:off x="695325" y="1803400"/>
            <a:ext cx="10980738" cy="4433888"/>
          </a:xfrm>
        </p:spPr>
        <p:txBody>
          <a:bodyPr>
            <a:normAutofit fontScale="85000" lnSpcReduction="20000"/>
          </a:bodyPr>
          <a:lstStyle/>
          <a:p>
            <a:pPr algn="just"/>
            <a:r>
              <a:rPr lang="fr-FR" b="1" dirty="0"/>
              <a:t>Dans le contexte actuel de hausse des taux, le PEL retrouve tout son intérêt :  </a:t>
            </a:r>
          </a:p>
          <a:p>
            <a:pPr lvl="1" algn="just"/>
            <a:r>
              <a:rPr lang="fr-FR" sz="1500" dirty="0"/>
              <a:t>Il permet aux clients de diversifier ses encours et placer un capital sur une durée répondant à ses besoins de placement. </a:t>
            </a:r>
          </a:p>
          <a:p>
            <a:pPr lvl="1" algn="just"/>
            <a:r>
              <a:rPr lang="fr-FR" sz="1500" dirty="0"/>
              <a:t>Le client peut bénéficier d’un prêt épargne logement dont le taux est fixé à l’ouverture du PEL. Les caractéristiques du prêt (taux d'intérêt, versement ou non d'une prime) dépendent de la date d'ouverture du PEL. Pour tout savoir sur le prêt épargne logement </a:t>
            </a:r>
            <a:r>
              <a:rPr lang="fr-FR" sz="1500" dirty="0">
                <a:hlinkClick r:id="rId2"/>
              </a:rPr>
              <a:t>cliquez ICI</a:t>
            </a:r>
            <a:r>
              <a:rPr lang="fr-FR" sz="1500" dirty="0"/>
              <a:t>. </a:t>
            </a:r>
          </a:p>
          <a:p>
            <a:pPr lvl="1" algn="just"/>
            <a:r>
              <a:rPr lang="fr-FR" sz="1500" dirty="0"/>
              <a:t>La solution PEL Quadreto permet au client de ne pas avoir à se préoccuper des versements règlementaires sur la partie PEL, tout en bénéficiant d’une rémunération plus attractive. </a:t>
            </a:r>
          </a:p>
          <a:p>
            <a:pPr algn="just"/>
            <a:r>
              <a:rPr lang="fr-FR" b="1" dirty="0"/>
              <a:t>Le contrat Quadreto est un Plan d'Epargne Logement auquel sont associés plusieurs comptes à terme. Il a pour objet de valoriser un capital à un taux fixe. Le titulaire donne l'ordre de prélever le montant total de son investissement et de répartir cette somme entre : </a:t>
            </a:r>
          </a:p>
          <a:p>
            <a:pPr lvl="1" algn="just"/>
            <a:r>
              <a:rPr lang="fr-FR" sz="1500" dirty="0"/>
              <a:t>un </a:t>
            </a:r>
            <a:r>
              <a:rPr lang="fr-FR" sz="1500" dirty="0">
                <a:solidFill>
                  <a:srgbClr val="C00000"/>
                </a:solidFill>
              </a:rPr>
              <a:t>Plan d'Epargne Logement</a:t>
            </a:r>
            <a:r>
              <a:rPr lang="fr-FR" sz="1500" dirty="0"/>
              <a:t> ouvert aux conditions prévues par la réglementation « Epargne Logement ». </a:t>
            </a:r>
          </a:p>
          <a:p>
            <a:pPr lvl="1" algn="just"/>
            <a:r>
              <a:rPr lang="fr-FR" sz="1500" dirty="0"/>
              <a:t>Plusieurs </a:t>
            </a:r>
            <a:r>
              <a:rPr lang="fr-FR" sz="1500" dirty="0">
                <a:solidFill>
                  <a:srgbClr val="C00000"/>
                </a:solidFill>
              </a:rPr>
              <a:t>comptes à terme </a:t>
            </a:r>
            <a:r>
              <a:rPr lang="fr-FR" sz="1500" dirty="0"/>
              <a:t>(leur nombre variant en fonction de la durée totale du placement). Les échéances respectives de chacun des comptes à terme sont échelonnées et constituent des versements règlementaires du Plan d'Epargne Logement. Les montants respectifs des comptes à terme sont déterminés par la Caisse d'Epargne de sorte que leurs valeurs de remboursement respectives soient conformes à la réglementation. </a:t>
            </a:r>
          </a:p>
          <a:p>
            <a:pPr algn="just"/>
            <a:r>
              <a:rPr lang="fr-FR" dirty="0"/>
              <a:t>La répartition des montants entre le versement initial sur le PEL et des différents CAT, ainsi que la fixation des taux de rémunération des CAT, est fonction du montant investi, de la durée et de l’option choisie par le client entre </a:t>
            </a:r>
            <a:r>
              <a:rPr lang="fr-FR" dirty="0">
                <a:solidFill>
                  <a:srgbClr val="C00000"/>
                </a:solidFill>
              </a:rPr>
              <a:t>Quadreto CAPI </a:t>
            </a:r>
            <a:r>
              <a:rPr lang="fr-FR" dirty="0"/>
              <a:t>ou </a:t>
            </a:r>
            <a:r>
              <a:rPr lang="fr-FR" dirty="0">
                <a:solidFill>
                  <a:srgbClr val="C00000"/>
                </a:solidFill>
              </a:rPr>
              <a:t>à revenus</a:t>
            </a:r>
            <a:r>
              <a:rPr lang="fr-FR" dirty="0"/>
              <a:t>.</a:t>
            </a:r>
          </a:p>
        </p:txBody>
      </p:sp>
      <p:sp>
        <p:nvSpPr>
          <p:cNvPr id="5" name="Espace réservé du texte 4"/>
          <p:cNvSpPr>
            <a:spLocks noGrp="1"/>
          </p:cNvSpPr>
          <p:nvPr>
            <p:ph type="body" sz="quarter" idx="12"/>
          </p:nvPr>
        </p:nvSpPr>
        <p:spPr/>
        <p:txBody>
          <a:bodyPr>
            <a:normAutofit/>
          </a:bodyPr>
          <a:lstStyle/>
          <a:p>
            <a:pPr lvl="0"/>
            <a:r>
              <a:rPr lang="fr-FR" dirty="0"/>
              <a:t>Dans le contexte actuel, le PEL retrouve sa valeur d’usage</a:t>
            </a:r>
          </a:p>
        </p:txBody>
      </p:sp>
      <p:sp>
        <p:nvSpPr>
          <p:cNvPr id="8" name="Espace réservé du texte 13">
            <a:extLst>
              <a:ext uri="{FF2B5EF4-FFF2-40B4-BE49-F238E27FC236}">
                <a16:creationId xmlns:a16="http://schemas.microsoft.com/office/drawing/2014/main" id="{9C11F23E-0304-4E9A-B81D-AF11BC667D67}"/>
              </a:ext>
            </a:extLst>
          </p:cNvPr>
          <p:cNvSpPr txBox="1">
            <a:spLocks/>
          </p:cNvSpPr>
          <p:nvPr/>
        </p:nvSpPr>
        <p:spPr>
          <a:xfrm>
            <a:off x="4376057" y="137054"/>
            <a:ext cx="7300006" cy="231246"/>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a:r>
              <a:rPr lang="fr-FR" sz="1000" b="1" dirty="0"/>
              <a:t>Zoom PEL et Quadreto</a:t>
            </a:r>
          </a:p>
        </p:txBody>
      </p:sp>
      <p:sp>
        <p:nvSpPr>
          <p:cNvPr id="9" name="Espace réservé du texte 12">
            <a:extLst>
              <a:ext uri="{FF2B5EF4-FFF2-40B4-BE49-F238E27FC236}">
                <a16:creationId xmlns:a16="http://schemas.microsoft.com/office/drawing/2014/main" id="{EB23ACCE-21E4-40B5-93E3-C6FD16B665FA}"/>
              </a:ext>
            </a:extLst>
          </p:cNvPr>
          <p:cNvSpPr txBox="1">
            <a:spLocks/>
          </p:cNvSpPr>
          <p:nvPr/>
        </p:nvSpPr>
        <p:spPr>
          <a:xfrm>
            <a:off x="479546" y="669314"/>
            <a:ext cx="216000" cy="216000"/>
          </a:xfrm>
          <a:prstGeom prst="rect">
            <a:avLst/>
          </a:prstGeom>
          <a:solidFill>
            <a:srgbClr val="C00000"/>
          </a:solidFill>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sz="1000" b="1" dirty="0">
                <a:solidFill>
                  <a:schemeClr val="bg1"/>
                </a:solidFill>
              </a:rPr>
              <a:t>1</a:t>
            </a:r>
          </a:p>
        </p:txBody>
      </p:sp>
      <p:grpSp>
        <p:nvGrpSpPr>
          <p:cNvPr id="2" name="Groupe 1">
            <a:extLst>
              <a:ext uri="{FF2B5EF4-FFF2-40B4-BE49-F238E27FC236}">
                <a16:creationId xmlns:a16="http://schemas.microsoft.com/office/drawing/2014/main" id="{E67BD76F-5FAD-4899-BB51-557EDF0FDB40}"/>
              </a:ext>
            </a:extLst>
          </p:cNvPr>
          <p:cNvGrpSpPr/>
          <p:nvPr/>
        </p:nvGrpSpPr>
        <p:grpSpPr>
          <a:xfrm>
            <a:off x="10419522" y="1344914"/>
            <a:ext cx="1337564" cy="1071596"/>
            <a:chOff x="10015207" y="1962150"/>
            <a:chExt cx="1337564" cy="1071596"/>
          </a:xfrm>
        </p:grpSpPr>
        <p:pic>
          <p:nvPicPr>
            <p:cNvPr id="6" name="Image 5">
              <a:extLst>
                <a:ext uri="{FF2B5EF4-FFF2-40B4-BE49-F238E27FC236}">
                  <a16:creationId xmlns:a16="http://schemas.microsoft.com/office/drawing/2014/main" id="{1BEA226D-5593-4B56-8ACC-3B112B431A81}"/>
                </a:ext>
              </a:extLst>
            </p:cNvPr>
            <p:cNvPicPr>
              <a:picLocks noChangeAspect="1"/>
            </p:cNvPicPr>
            <p:nvPr/>
          </p:nvPicPr>
          <p:blipFill>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backgroundRemoval t="9483" b="89655" l="6294" r="95455">
                          <a14:foregroundMark x1="87413" y1="64655" x2="95455" y2="79310"/>
                          <a14:foregroundMark x1="64685" y1="86207" x2="28322" y2="90517"/>
                          <a14:foregroundMark x1="9091" y1="76724" x2="6294" y2="72414"/>
                          <a14:foregroundMark x1="59091" y1="12069" x2="41608" y2="10345"/>
                          <a14:foregroundMark x1="41608" y1="10345" x2="40210" y2="10345"/>
                        </a14:backgroundRemoval>
                      </a14:imgEffect>
                    </a14:imgLayer>
                  </a14:imgProps>
                </a:ext>
              </a:extLst>
            </a:blip>
            <a:stretch>
              <a:fillRect/>
            </a:stretch>
          </p:blipFill>
          <p:spPr>
            <a:xfrm>
              <a:off x="10015207" y="2676860"/>
              <a:ext cx="879908" cy="356886"/>
            </a:xfrm>
            <a:prstGeom prst="rect">
              <a:avLst/>
            </a:prstGeom>
          </p:spPr>
        </p:pic>
        <p:pic>
          <p:nvPicPr>
            <p:cNvPr id="7" name="Image 6">
              <a:extLst>
                <a:ext uri="{FF2B5EF4-FFF2-40B4-BE49-F238E27FC236}">
                  <a16:creationId xmlns:a16="http://schemas.microsoft.com/office/drawing/2014/main" id="{76E13CDC-BD1E-4B29-A63E-612A7474BEC2}"/>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594" b="92620" l="9692" r="91630">
                          <a14:foregroundMark x1="62115" y1="12177" x2="41850" y2="11070"/>
                          <a14:foregroundMark x1="81498" y1="18081" x2="92070" y2="17343"/>
                          <a14:foregroundMark x1="64758" y1="84871" x2="63436" y2="92620"/>
                        </a14:backgroundRemoval>
                      </a14:imgEffect>
                    </a14:imgLayer>
                  </a14:imgProps>
                </a:ext>
              </a:extLst>
            </a:blip>
            <a:stretch>
              <a:fillRect/>
            </a:stretch>
          </p:blipFill>
          <p:spPr>
            <a:xfrm>
              <a:off x="10455161" y="1962150"/>
              <a:ext cx="897610" cy="1071596"/>
            </a:xfrm>
            <a:prstGeom prst="rect">
              <a:avLst/>
            </a:prstGeom>
          </p:spPr>
        </p:pic>
      </p:grpSp>
      <p:sp>
        <p:nvSpPr>
          <p:cNvPr id="10" name="Rectangle 9">
            <a:extLst>
              <a:ext uri="{FF2B5EF4-FFF2-40B4-BE49-F238E27FC236}">
                <a16:creationId xmlns:a16="http://schemas.microsoft.com/office/drawing/2014/main" id="{DBEF4CE2-A011-453A-8CE4-875FF79265AA}"/>
              </a:ext>
            </a:extLst>
          </p:cNvPr>
          <p:cNvSpPr/>
          <p:nvPr/>
        </p:nvSpPr>
        <p:spPr>
          <a:xfrm>
            <a:off x="0" y="6445250"/>
            <a:ext cx="749300" cy="4127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642190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space réservé du contenu 9"/>
          <p:cNvSpPr>
            <a:spLocks noGrp="1"/>
          </p:cNvSpPr>
          <p:nvPr>
            <p:ph idx="1"/>
          </p:nvPr>
        </p:nvSpPr>
        <p:spPr>
          <a:xfrm>
            <a:off x="695325" y="2042696"/>
            <a:ext cx="10980738" cy="4472404"/>
          </a:xfrm>
        </p:spPr>
        <p:txBody>
          <a:bodyPr>
            <a:normAutofit fontScale="77500" lnSpcReduction="20000"/>
          </a:bodyPr>
          <a:lstStyle/>
          <a:p>
            <a:endParaRPr lang="fr-FR" b="1" dirty="0"/>
          </a:p>
          <a:p>
            <a:endParaRPr lang="fr-FR" b="1" dirty="0"/>
          </a:p>
          <a:p>
            <a:endParaRPr lang="fr-FR" dirty="0"/>
          </a:p>
          <a:p>
            <a:pPr lvl="1"/>
            <a:endParaRPr lang="fr-FR" dirty="0"/>
          </a:p>
          <a:p>
            <a:pPr lvl="1"/>
            <a:endParaRPr lang="fr-FR" dirty="0"/>
          </a:p>
          <a:p>
            <a:pPr lvl="1"/>
            <a:endParaRPr lang="fr-FR" dirty="0"/>
          </a:p>
          <a:p>
            <a:pPr lvl="1"/>
            <a:endParaRPr lang="fr-FR" dirty="0"/>
          </a:p>
          <a:p>
            <a:pPr lvl="1"/>
            <a:endParaRPr lang="fr-FR" dirty="0"/>
          </a:p>
          <a:p>
            <a:pPr lvl="1"/>
            <a:endParaRPr lang="fr-FR" dirty="0"/>
          </a:p>
          <a:p>
            <a:pPr lvl="1"/>
            <a:endParaRPr lang="fr-FR" dirty="0"/>
          </a:p>
          <a:p>
            <a:pPr marL="468000" lvl="1" indent="0">
              <a:buNone/>
            </a:pPr>
            <a:endParaRPr lang="fr-FR" dirty="0"/>
          </a:p>
          <a:p>
            <a:pPr marL="468000" lvl="1" indent="0">
              <a:buNone/>
            </a:pPr>
            <a:endParaRPr lang="fr-FR" dirty="0"/>
          </a:p>
          <a:p>
            <a:pPr algn="just">
              <a:spcAft>
                <a:spcPts val="600"/>
              </a:spcAft>
            </a:pPr>
            <a:r>
              <a:rPr lang="fr-FR" sz="1800" dirty="0"/>
              <a:t>La durée théorique de base du plan est de 4 ans, car c'est à partir de cette durée qu'il permet d'emprunter et de profiter de 100% de la prime d'État.</a:t>
            </a:r>
          </a:p>
          <a:p>
            <a:pPr algn="just">
              <a:spcAft>
                <a:spcPts val="600"/>
              </a:spcAft>
            </a:pPr>
            <a:r>
              <a:rPr lang="fr-FR" sz="1800" dirty="0"/>
              <a:t>Au-delà de 4 ans, le plan peut être prolongé jusqu'à 10 ans, les conditions de fonctionnement sont identiques.</a:t>
            </a:r>
          </a:p>
          <a:p>
            <a:pPr algn="just">
              <a:spcAft>
                <a:spcPts val="600"/>
              </a:spcAft>
            </a:pPr>
            <a:r>
              <a:rPr lang="fr-FR" sz="1800" dirty="0"/>
              <a:t>À partir de 10 ans, il n'est plus possible de faire des versements sur le plan, cependant le capital acquis continue de générer des intérêts pendant cinq ans au taux en vigueur, sans prime.</a:t>
            </a:r>
          </a:p>
          <a:p>
            <a:pPr algn="just">
              <a:spcAft>
                <a:spcPts val="600"/>
              </a:spcAft>
            </a:pPr>
            <a:r>
              <a:rPr lang="fr-FR" sz="1800" dirty="0"/>
              <a:t>Après 15 ans, le PEL est automatiquement transformé en un livret d'épargne classique, de type livret bancaire. </a:t>
            </a:r>
          </a:p>
          <a:p>
            <a:pPr algn="just">
              <a:spcAft>
                <a:spcPts val="600"/>
              </a:spcAft>
            </a:pPr>
            <a:r>
              <a:rPr lang="fr-FR" sz="1800" dirty="0"/>
              <a:t>NB : Les PEL ouverts avant le 28/02/2011 ont pour leur part une durée illimitée.</a:t>
            </a:r>
            <a:endParaRPr lang="fr-FR" dirty="0"/>
          </a:p>
        </p:txBody>
      </p:sp>
      <p:sp>
        <p:nvSpPr>
          <p:cNvPr id="11" name="Espace réservé du texte 10"/>
          <p:cNvSpPr>
            <a:spLocks noGrp="1"/>
          </p:cNvSpPr>
          <p:nvPr>
            <p:ph type="body" sz="quarter" idx="12"/>
          </p:nvPr>
        </p:nvSpPr>
        <p:spPr/>
        <p:txBody>
          <a:bodyPr>
            <a:normAutofit/>
          </a:bodyPr>
          <a:lstStyle/>
          <a:p>
            <a:r>
              <a:rPr lang="fr-FR" dirty="0"/>
              <a:t>Caractéristiques du PEL </a:t>
            </a:r>
          </a:p>
        </p:txBody>
      </p:sp>
      <p:sp>
        <p:nvSpPr>
          <p:cNvPr id="12" name="Espace réservé du texte 11"/>
          <p:cNvSpPr>
            <a:spLocks noGrp="1"/>
          </p:cNvSpPr>
          <p:nvPr>
            <p:ph type="body" sz="quarter" idx="14"/>
          </p:nvPr>
        </p:nvSpPr>
        <p:spPr/>
        <p:txBody>
          <a:bodyPr/>
          <a:lstStyle/>
          <a:p>
            <a:r>
              <a:rPr lang="fr-FR" dirty="0">
                <a:latin typeface="Arial" panose="020B0604020202020204" pitchFamily="34" charset="0"/>
                <a:cs typeface="Arial" panose="020B0604020202020204" pitchFamily="34" charset="0"/>
              </a:rPr>
              <a:t>Zoom PEL et Quadreto</a:t>
            </a:r>
          </a:p>
        </p:txBody>
      </p:sp>
      <p:sp>
        <p:nvSpPr>
          <p:cNvPr id="13" name="Espace réservé du texte 12"/>
          <p:cNvSpPr>
            <a:spLocks noGrp="1"/>
          </p:cNvSpPr>
          <p:nvPr>
            <p:ph type="body" sz="quarter" idx="16"/>
          </p:nvPr>
        </p:nvSpPr>
        <p:spPr/>
        <p:txBody>
          <a:bodyPr/>
          <a:lstStyle/>
          <a:p>
            <a:r>
              <a:rPr lang="fr-FR" dirty="0"/>
              <a:t>2</a:t>
            </a:r>
          </a:p>
        </p:txBody>
      </p:sp>
      <p:graphicFrame>
        <p:nvGraphicFramePr>
          <p:cNvPr id="7" name="Tableau 3">
            <a:extLst>
              <a:ext uri="{FF2B5EF4-FFF2-40B4-BE49-F238E27FC236}">
                <a16:creationId xmlns:a16="http://schemas.microsoft.com/office/drawing/2014/main" id="{0A808265-0988-402B-A7E5-A7EF5710E971}"/>
              </a:ext>
            </a:extLst>
          </p:cNvPr>
          <p:cNvGraphicFramePr>
            <a:graphicFrameLocks noGrp="1"/>
          </p:cNvGraphicFramePr>
          <p:nvPr/>
        </p:nvGraphicFramePr>
        <p:xfrm>
          <a:off x="2016696" y="1538539"/>
          <a:ext cx="8158607" cy="2864589"/>
        </p:xfrm>
        <a:graphic>
          <a:graphicData uri="http://schemas.openxmlformats.org/drawingml/2006/table">
            <a:tbl>
              <a:tblPr firstRow="1" bandRow="1">
                <a:tableStyleId>{5C22544A-7EE6-4342-B048-85BDC9FD1C3A}</a:tableStyleId>
              </a:tblPr>
              <a:tblGrid>
                <a:gridCol w="3423319">
                  <a:extLst>
                    <a:ext uri="{9D8B030D-6E8A-4147-A177-3AD203B41FA5}">
                      <a16:colId xmlns:a16="http://schemas.microsoft.com/office/drawing/2014/main" val="2147911065"/>
                    </a:ext>
                  </a:extLst>
                </a:gridCol>
                <a:gridCol w="4735288">
                  <a:extLst>
                    <a:ext uri="{9D8B030D-6E8A-4147-A177-3AD203B41FA5}">
                      <a16:colId xmlns:a16="http://schemas.microsoft.com/office/drawing/2014/main" val="1933997504"/>
                    </a:ext>
                  </a:extLst>
                </a:gridCol>
              </a:tblGrid>
              <a:tr h="395709">
                <a:tc gridSpan="2">
                  <a:txBody>
                    <a:bodyPr/>
                    <a:lstStyle/>
                    <a:p>
                      <a:pPr algn="ctr"/>
                      <a:r>
                        <a:rPr lang="fr-FR" sz="1600" dirty="0"/>
                        <a:t>Caractéristiques générales PEL</a:t>
                      </a:r>
                    </a:p>
                  </a:txBody>
                  <a:tcPr/>
                </a:tc>
                <a:tc hMerge="1">
                  <a:txBody>
                    <a:bodyPr/>
                    <a:lstStyle/>
                    <a:p>
                      <a:endParaRPr lang="fr-FR" dirty="0"/>
                    </a:p>
                  </a:txBody>
                  <a:tcPr/>
                </a:tc>
                <a:extLst>
                  <a:ext uri="{0D108BD9-81ED-4DB2-BD59-A6C34878D82A}">
                    <a16:rowId xmlns:a16="http://schemas.microsoft.com/office/drawing/2014/main" val="3625955128"/>
                  </a:ext>
                </a:extLst>
              </a:tr>
              <a:tr h="211298">
                <a:tc>
                  <a:txBody>
                    <a:bodyPr/>
                    <a:lstStyle/>
                    <a:p>
                      <a:r>
                        <a:rPr lang="fr-FR" sz="1200" dirty="0"/>
                        <a:t>Durée </a:t>
                      </a:r>
                    </a:p>
                  </a:txBody>
                  <a:tcPr/>
                </a:tc>
                <a:tc>
                  <a:txBody>
                    <a:bodyPr/>
                    <a:lstStyle/>
                    <a:p>
                      <a:pPr algn="ctr"/>
                      <a:r>
                        <a:rPr lang="fr-FR" sz="1200" dirty="0"/>
                        <a:t>Entre 4 et 10 ans pour les versements et 15 ans pour la détention.</a:t>
                      </a:r>
                    </a:p>
                  </a:txBody>
                  <a:tcPr/>
                </a:tc>
                <a:extLst>
                  <a:ext uri="{0D108BD9-81ED-4DB2-BD59-A6C34878D82A}">
                    <a16:rowId xmlns:a16="http://schemas.microsoft.com/office/drawing/2014/main" val="3350355356"/>
                  </a:ext>
                </a:extLst>
              </a:tr>
              <a:tr h="241356">
                <a:tc>
                  <a:txBody>
                    <a:bodyPr/>
                    <a:lstStyle/>
                    <a:p>
                      <a:r>
                        <a:rPr lang="fr-FR" sz="1200" dirty="0"/>
                        <a:t>Montant minimum du versement initial</a:t>
                      </a:r>
                    </a:p>
                  </a:txBody>
                  <a:tcPr/>
                </a:tc>
                <a:tc>
                  <a:txBody>
                    <a:bodyPr/>
                    <a:lstStyle/>
                    <a:p>
                      <a:pPr algn="ctr"/>
                      <a:r>
                        <a:rPr lang="fr-FR" sz="1200" dirty="0"/>
                        <a:t>225€</a:t>
                      </a:r>
                    </a:p>
                  </a:txBody>
                  <a:tcPr/>
                </a:tc>
                <a:extLst>
                  <a:ext uri="{0D108BD9-81ED-4DB2-BD59-A6C34878D82A}">
                    <a16:rowId xmlns:a16="http://schemas.microsoft.com/office/drawing/2014/main" val="3015708032"/>
                  </a:ext>
                </a:extLst>
              </a:tr>
              <a:tr h="158625">
                <a:tc>
                  <a:txBody>
                    <a:bodyPr/>
                    <a:lstStyle/>
                    <a:p>
                      <a:r>
                        <a:rPr lang="fr-FR" sz="1200" dirty="0"/>
                        <a:t>Plafond des dépôts</a:t>
                      </a:r>
                    </a:p>
                  </a:txBody>
                  <a:tcPr/>
                </a:tc>
                <a:tc>
                  <a:txBody>
                    <a:bodyPr/>
                    <a:lstStyle/>
                    <a:p>
                      <a:pPr algn="ctr"/>
                      <a:r>
                        <a:rPr lang="fr-FR" sz="1200" dirty="0"/>
                        <a:t>61 200€</a:t>
                      </a:r>
                    </a:p>
                  </a:txBody>
                  <a:tcPr/>
                </a:tc>
                <a:extLst>
                  <a:ext uri="{0D108BD9-81ED-4DB2-BD59-A6C34878D82A}">
                    <a16:rowId xmlns:a16="http://schemas.microsoft.com/office/drawing/2014/main" val="3258417412"/>
                  </a:ext>
                </a:extLst>
              </a:tr>
              <a:tr h="189105">
                <a:tc>
                  <a:txBody>
                    <a:bodyPr/>
                    <a:lstStyle/>
                    <a:p>
                      <a:r>
                        <a:rPr lang="fr-FR" sz="1200" dirty="0"/>
                        <a:t>Versement annuel minimal  </a:t>
                      </a:r>
                    </a:p>
                  </a:txBody>
                  <a:tcPr/>
                </a:tc>
                <a:tc>
                  <a:txBody>
                    <a:bodyPr/>
                    <a:lstStyle/>
                    <a:p>
                      <a:pPr algn="ctr"/>
                      <a:r>
                        <a:rPr lang="fr-FR" sz="1200" dirty="0"/>
                        <a:t>540€ minimum</a:t>
                      </a:r>
                    </a:p>
                  </a:txBody>
                  <a:tcPr/>
                </a:tc>
                <a:extLst>
                  <a:ext uri="{0D108BD9-81ED-4DB2-BD59-A6C34878D82A}">
                    <a16:rowId xmlns:a16="http://schemas.microsoft.com/office/drawing/2014/main" val="1908730542"/>
                  </a:ext>
                </a:extLst>
              </a:tr>
              <a:tr h="149916">
                <a:tc>
                  <a:txBody>
                    <a:bodyPr/>
                    <a:lstStyle/>
                    <a:p>
                      <a:r>
                        <a:rPr lang="fr-FR" sz="1200" dirty="0"/>
                        <a:t>Rémunération </a:t>
                      </a:r>
                    </a:p>
                  </a:txBody>
                  <a:tcPr/>
                </a:tc>
                <a:tc>
                  <a:txBody>
                    <a:bodyPr/>
                    <a:lstStyle/>
                    <a:p>
                      <a:pPr algn="ctr"/>
                      <a:r>
                        <a:rPr lang="fr-FR" sz="1200" dirty="0"/>
                        <a:t>1%</a:t>
                      </a:r>
                    </a:p>
                  </a:txBody>
                  <a:tcPr/>
                </a:tc>
                <a:extLst>
                  <a:ext uri="{0D108BD9-81ED-4DB2-BD59-A6C34878D82A}">
                    <a16:rowId xmlns:a16="http://schemas.microsoft.com/office/drawing/2014/main" val="3534632370"/>
                  </a:ext>
                </a:extLst>
              </a:tr>
              <a:tr h="0">
                <a:tc>
                  <a:txBody>
                    <a:bodyPr/>
                    <a:lstStyle/>
                    <a:p>
                      <a:r>
                        <a:rPr lang="fr-FR" sz="1200" dirty="0"/>
                        <a:t>Prime d’état (sous condition de réalisation d’un prêt immobilier de 5000€ minimum)</a:t>
                      </a:r>
                    </a:p>
                  </a:txBody>
                  <a:tcPr/>
                </a:tc>
                <a:tc>
                  <a:txBody>
                    <a:bodyPr/>
                    <a:lstStyle/>
                    <a:p>
                      <a:pPr algn="ctr"/>
                      <a:r>
                        <a:rPr lang="fr-FR" sz="1200" dirty="0"/>
                        <a:t>Entre 1000 et 1525€ (sous conditions de normes de développement durable)</a:t>
                      </a:r>
                    </a:p>
                  </a:txBody>
                  <a:tcPr/>
                </a:tc>
                <a:extLst>
                  <a:ext uri="{0D108BD9-81ED-4DB2-BD59-A6C34878D82A}">
                    <a16:rowId xmlns:a16="http://schemas.microsoft.com/office/drawing/2014/main" val="3300203820"/>
                  </a:ext>
                </a:extLst>
              </a:tr>
              <a:tr h="0">
                <a:tc>
                  <a:txBody>
                    <a:bodyPr/>
                    <a:lstStyle/>
                    <a:p>
                      <a:r>
                        <a:rPr lang="fr-FR" sz="1200" dirty="0"/>
                        <a:t>Taux prêt épargne logement </a:t>
                      </a:r>
                    </a:p>
                  </a:txBody>
                  <a:tcPr/>
                </a:tc>
                <a:tc>
                  <a:txBody>
                    <a:bodyPr/>
                    <a:lstStyle/>
                    <a:p>
                      <a:pPr algn="ctr"/>
                      <a:r>
                        <a:rPr lang="fr-FR" sz="1200" dirty="0"/>
                        <a:t>2,20%</a:t>
                      </a:r>
                    </a:p>
                    <a:p>
                      <a:pPr algn="ctr"/>
                      <a:r>
                        <a:rPr lang="fr-FR" sz="1200" dirty="0"/>
                        <a:t>(correspond à la rémunération PEL +1,20%, soit 2,20% pour les ouvertures actuelles) </a:t>
                      </a:r>
                    </a:p>
                  </a:txBody>
                  <a:tcPr/>
                </a:tc>
                <a:extLst>
                  <a:ext uri="{0D108BD9-81ED-4DB2-BD59-A6C34878D82A}">
                    <a16:rowId xmlns:a16="http://schemas.microsoft.com/office/drawing/2014/main" val="3715923746"/>
                  </a:ext>
                </a:extLst>
              </a:tr>
            </a:tbl>
          </a:graphicData>
        </a:graphic>
      </p:graphicFrame>
      <p:sp>
        <p:nvSpPr>
          <p:cNvPr id="8" name="Rectangle 7">
            <a:extLst>
              <a:ext uri="{FF2B5EF4-FFF2-40B4-BE49-F238E27FC236}">
                <a16:creationId xmlns:a16="http://schemas.microsoft.com/office/drawing/2014/main" id="{127DA155-8784-4C95-916F-AD40B94E0C91}"/>
              </a:ext>
            </a:extLst>
          </p:cNvPr>
          <p:cNvSpPr/>
          <p:nvPr/>
        </p:nvSpPr>
        <p:spPr>
          <a:xfrm>
            <a:off x="0" y="6445250"/>
            <a:ext cx="749300" cy="4127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3006085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space réservé du contenu 9"/>
          <p:cNvSpPr>
            <a:spLocks noGrp="1"/>
          </p:cNvSpPr>
          <p:nvPr>
            <p:ph idx="1"/>
          </p:nvPr>
        </p:nvSpPr>
        <p:spPr>
          <a:xfrm>
            <a:off x="695325" y="1851102"/>
            <a:ext cx="10980738" cy="4594148"/>
          </a:xfrm>
        </p:spPr>
        <p:txBody>
          <a:bodyPr>
            <a:noAutofit/>
          </a:bodyPr>
          <a:lstStyle/>
          <a:p>
            <a:endParaRPr lang="fr-FR" b="1" dirty="0"/>
          </a:p>
          <a:p>
            <a:endParaRPr lang="fr-FR" b="1" dirty="0"/>
          </a:p>
          <a:p>
            <a:endParaRPr lang="fr-FR" dirty="0"/>
          </a:p>
          <a:p>
            <a:pPr lvl="1"/>
            <a:endParaRPr lang="fr-FR" dirty="0"/>
          </a:p>
          <a:p>
            <a:pPr lvl="1"/>
            <a:endParaRPr lang="fr-FR" dirty="0"/>
          </a:p>
          <a:p>
            <a:pPr lvl="1"/>
            <a:endParaRPr lang="fr-FR" dirty="0"/>
          </a:p>
          <a:p>
            <a:pPr lvl="1"/>
            <a:endParaRPr lang="fr-FR" dirty="0"/>
          </a:p>
          <a:p>
            <a:pPr lvl="1"/>
            <a:endParaRPr lang="fr-FR" dirty="0"/>
          </a:p>
          <a:p>
            <a:pPr lvl="1"/>
            <a:endParaRPr lang="fr-FR" sz="1050" dirty="0"/>
          </a:p>
          <a:p>
            <a:pPr algn="just"/>
            <a:r>
              <a:rPr lang="fr-FR" dirty="0"/>
              <a:t>Les CAT se clôturent progressivement de façon semestrielle pour alimenter le PEL et répondre aux exigences réglementaires de versement. Ainsi, au termes du contrat Quadreto, seul le PEL subsiste, l’intégralité du capital et des intérêts des CAT y sont versés (après application de la fiscalité et des prélèvements sociaux en vigueur). </a:t>
            </a:r>
            <a:r>
              <a:rPr lang="fr-FR" b="1" dirty="0"/>
              <a:t>Le titulaire a alors la possibilité : </a:t>
            </a:r>
          </a:p>
          <a:p>
            <a:pPr lvl="1"/>
            <a:r>
              <a:rPr lang="fr-FR" sz="1500" dirty="0"/>
              <a:t>Soit de proroger son PEL dans la limite de 10 ans </a:t>
            </a:r>
            <a:r>
              <a:rPr lang="fr-FR" sz="1100" dirty="0"/>
              <a:t>(sous réserve du respect des versements réglementaires).</a:t>
            </a:r>
          </a:p>
          <a:p>
            <a:pPr lvl="1"/>
            <a:r>
              <a:rPr lang="fr-FR" sz="1500" dirty="0"/>
              <a:t>Soit conserver son PEL en l’état </a:t>
            </a:r>
            <a:r>
              <a:rPr lang="fr-FR" sz="1100" dirty="0"/>
              <a:t>(ce qui engendrera la clôture à la prochaine date anniversaire si le versement des 540€ annuel n’est pas respecté).</a:t>
            </a:r>
          </a:p>
          <a:p>
            <a:pPr lvl="1"/>
            <a:r>
              <a:rPr lang="fr-FR" sz="1500" dirty="0"/>
              <a:t>Soit demander la clôture de son PEL. </a:t>
            </a:r>
          </a:p>
          <a:p>
            <a:pPr marL="0" indent="0">
              <a:buNone/>
            </a:pPr>
            <a:endParaRPr lang="fr-FR" dirty="0"/>
          </a:p>
        </p:txBody>
      </p:sp>
      <p:sp>
        <p:nvSpPr>
          <p:cNvPr id="11" name="Espace réservé du texte 10"/>
          <p:cNvSpPr>
            <a:spLocks noGrp="1"/>
          </p:cNvSpPr>
          <p:nvPr>
            <p:ph type="body" sz="quarter" idx="12"/>
          </p:nvPr>
        </p:nvSpPr>
        <p:spPr/>
        <p:txBody>
          <a:bodyPr>
            <a:normAutofit/>
          </a:bodyPr>
          <a:lstStyle/>
          <a:p>
            <a:r>
              <a:rPr lang="fr-FR" dirty="0"/>
              <a:t>Le </a:t>
            </a:r>
            <a:r>
              <a:rPr lang="fr-FR" dirty="0">
                <a:solidFill>
                  <a:srgbClr val="C00000"/>
                </a:solidFill>
              </a:rPr>
              <a:t>Quadreto à capitalisation </a:t>
            </a:r>
            <a:r>
              <a:rPr lang="fr-FR" dirty="0"/>
              <a:t>permet de cristalliser l’épargne de nos clients entre 4 et 10 ans. </a:t>
            </a:r>
          </a:p>
        </p:txBody>
      </p:sp>
      <p:sp>
        <p:nvSpPr>
          <p:cNvPr id="13" name="Espace réservé du texte 12"/>
          <p:cNvSpPr>
            <a:spLocks noGrp="1"/>
          </p:cNvSpPr>
          <p:nvPr>
            <p:ph type="body" sz="quarter" idx="16"/>
          </p:nvPr>
        </p:nvSpPr>
        <p:spPr>
          <a:solidFill>
            <a:srgbClr val="C00000"/>
          </a:solidFill>
        </p:spPr>
        <p:txBody>
          <a:bodyPr/>
          <a:lstStyle/>
          <a:p>
            <a:r>
              <a:rPr lang="fr-FR" dirty="0"/>
              <a:t>2</a:t>
            </a:r>
          </a:p>
        </p:txBody>
      </p:sp>
      <p:graphicFrame>
        <p:nvGraphicFramePr>
          <p:cNvPr id="3" name="Tableau 3">
            <a:extLst>
              <a:ext uri="{FF2B5EF4-FFF2-40B4-BE49-F238E27FC236}">
                <a16:creationId xmlns:a16="http://schemas.microsoft.com/office/drawing/2014/main" id="{7A520900-6913-45EE-9403-091E524B4D82}"/>
              </a:ext>
            </a:extLst>
          </p:cNvPr>
          <p:cNvGraphicFramePr>
            <a:graphicFrameLocks noGrp="1"/>
          </p:cNvGraphicFramePr>
          <p:nvPr>
            <p:extLst>
              <p:ext uri="{D42A27DB-BD31-4B8C-83A1-F6EECF244321}">
                <p14:modId xmlns:p14="http://schemas.microsoft.com/office/powerpoint/2010/main" val="1837823513"/>
              </p:ext>
            </p:extLst>
          </p:nvPr>
        </p:nvGraphicFramePr>
        <p:xfrm>
          <a:off x="3170709" y="1617059"/>
          <a:ext cx="5850582" cy="2529840"/>
        </p:xfrm>
        <a:graphic>
          <a:graphicData uri="http://schemas.openxmlformats.org/drawingml/2006/table">
            <a:tbl>
              <a:tblPr firstRow="1" bandRow="1">
                <a:tableStyleId>{5C22544A-7EE6-4342-B048-85BDC9FD1C3A}</a:tableStyleId>
              </a:tblPr>
              <a:tblGrid>
                <a:gridCol w="3374510">
                  <a:extLst>
                    <a:ext uri="{9D8B030D-6E8A-4147-A177-3AD203B41FA5}">
                      <a16:colId xmlns:a16="http://schemas.microsoft.com/office/drawing/2014/main" val="2147911065"/>
                    </a:ext>
                  </a:extLst>
                </a:gridCol>
                <a:gridCol w="2476072">
                  <a:extLst>
                    <a:ext uri="{9D8B030D-6E8A-4147-A177-3AD203B41FA5}">
                      <a16:colId xmlns:a16="http://schemas.microsoft.com/office/drawing/2014/main" val="1933997504"/>
                    </a:ext>
                  </a:extLst>
                </a:gridCol>
              </a:tblGrid>
              <a:tr h="293276">
                <a:tc gridSpan="2">
                  <a:txBody>
                    <a:bodyPr/>
                    <a:lstStyle/>
                    <a:p>
                      <a:pPr algn="ctr"/>
                      <a:r>
                        <a:rPr lang="fr-FR" sz="1600" dirty="0"/>
                        <a:t>Caractéristiques générales QUADRETO à capitalisation</a:t>
                      </a:r>
                    </a:p>
                  </a:txBody>
                  <a:tcPr/>
                </a:tc>
                <a:tc hMerge="1">
                  <a:txBody>
                    <a:bodyPr/>
                    <a:lstStyle/>
                    <a:p>
                      <a:endParaRPr lang="fr-FR" dirty="0"/>
                    </a:p>
                  </a:txBody>
                  <a:tcPr/>
                </a:tc>
                <a:extLst>
                  <a:ext uri="{0D108BD9-81ED-4DB2-BD59-A6C34878D82A}">
                    <a16:rowId xmlns:a16="http://schemas.microsoft.com/office/drawing/2014/main" val="3625955128"/>
                  </a:ext>
                </a:extLst>
              </a:tr>
              <a:tr h="719858">
                <a:tc>
                  <a:txBody>
                    <a:bodyPr/>
                    <a:lstStyle/>
                    <a:p>
                      <a:r>
                        <a:rPr lang="fr-FR" sz="1200" dirty="0"/>
                        <a:t>Durée </a:t>
                      </a:r>
                    </a:p>
                  </a:txBody>
                  <a:tcPr/>
                </a:tc>
                <a:tc>
                  <a:txBody>
                    <a:bodyPr/>
                    <a:lstStyle/>
                    <a:p>
                      <a:pPr algn="ctr"/>
                      <a:r>
                        <a:rPr lang="fr-FR" sz="1200" dirty="0"/>
                        <a:t>4 ans</a:t>
                      </a:r>
                    </a:p>
                    <a:p>
                      <a:pPr algn="ctr"/>
                      <a:r>
                        <a:rPr lang="fr-FR" sz="1200" dirty="0"/>
                        <a:t>6 ans </a:t>
                      </a:r>
                    </a:p>
                    <a:p>
                      <a:pPr algn="ctr"/>
                      <a:r>
                        <a:rPr lang="fr-FR" sz="1200" dirty="0"/>
                        <a:t>8 ans</a:t>
                      </a:r>
                    </a:p>
                    <a:p>
                      <a:pPr algn="ctr"/>
                      <a:r>
                        <a:rPr lang="fr-FR" sz="1200" dirty="0"/>
                        <a:t>10 ans</a:t>
                      </a:r>
                    </a:p>
                  </a:txBody>
                  <a:tcPr/>
                </a:tc>
                <a:extLst>
                  <a:ext uri="{0D108BD9-81ED-4DB2-BD59-A6C34878D82A}">
                    <a16:rowId xmlns:a16="http://schemas.microsoft.com/office/drawing/2014/main" val="3350355356"/>
                  </a:ext>
                </a:extLst>
              </a:tr>
              <a:tr h="239953">
                <a:tc>
                  <a:txBody>
                    <a:bodyPr/>
                    <a:lstStyle/>
                    <a:p>
                      <a:r>
                        <a:rPr lang="fr-FR" sz="1200" dirty="0"/>
                        <a:t>Montant minimum du versement initial</a:t>
                      </a:r>
                    </a:p>
                  </a:txBody>
                  <a:tcPr/>
                </a:tc>
                <a:tc>
                  <a:txBody>
                    <a:bodyPr/>
                    <a:lstStyle/>
                    <a:p>
                      <a:pPr algn="ctr"/>
                      <a:r>
                        <a:rPr lang="fr-FR" sz="1200" dirty="0"/>
                        <a:t>6 000€</a:t>
                      </a:r>
                    </a:p>
                  </a:txBody>
                  <a:tcPr/>
                </a:tc>
                <a:extLst>
                  <a:ext uri="{0D108BD9-81ED-4DB2-BD59-A6C34878D82A}">
                    <a16:rowId xmlns:a16="http://schemas.microsoft.com/office/drawing/2014/main" val="3015708032"/>
                  </a:ext>
                </a:extLst>
              </a:tr>
              <a:tr h="239953">
                <a:tc>
                  <a:txBody>
                    <a:bodyPr/>
                    <a:lstStyle/>
                    <a:p>
                      <a:r>
                        <a:rPr lang="fr-FR" sz="1200" dirty="0"/>
                        <a:t>Montant maximum du versement initial</a:t>
                      </a:r>
                    </a:p>
                  </a:txBody>
                  <a:tcPr/>
                </a:tc>
                <a:tc>
                  <a:txBody>
                    <a:bodyPr/>
                    <a:lstStyle/>
                    <a:p>
                      <a:pPr algn="ctr"/>
                      <a:r>
                        <a:rPr lang="fr-FR" sz="1200" dirty="0"/>
                        <a:t>50 000€</a:t>
                      </a:r>
                    </a:p>
                  </a:txBody>
                  <a:tcPr/>
                </a:tc>
                <a:extLst>
                  <a:ext uri="{0D108BD9-81ED-4DB2-BD59-A6C34878D82A}">
                    <a16:rowId xmlns:a16="http://schemas.microsoft.com/office/drawing/2014/main" val="3258417412"/>
                  </a:ext>
                </a:extLst>
              </a:tr>
              <a:tr h="239953">
                <a:tc>
                  <a:txBody>
                    <a:bodyPr/>
                    <a:lstStyle/>
                    <a:p>
                      <a:r>
                        <a:rPr lang="fr-FR" sz="1200" dirty="0"/>
                        <a:t>Abonnement </a:t>
                      </a:r>
                    </a:p>
                  </a:txBody>
                  <a:tcPr/>
                </a:tc>
                <a:tc>
                  <a:txBody>
                    <a:bodyPr/>
                    <a:lstStyle/>
                    <a:p>
                      <a:pPr algn="ctr"/>
                      <a:r>
                        <a:rPr lang="fr-FR" sz="1200" dirty="0"/>
                        <a:t>Autorisé sur la partie PEL</a:t>
                      </a:r>
                    </a:p>
                  </a:txBody>
                  <a:tcPr/>
                </a:tc>
                <a:extLst>
                  <a:ext uri="{0D108BD9-81ED-4DB2-BD59-A6C34878D82A}">
                    <a16:rowId xmlns:a16="http://schemas.microsoft.com/office/drawing/2014/main" val="1908730542"/>
                  </a:ext>
                </a:extLst>
              </a:tr>
              <a:tr h="239953">
                <a:tc>
                  <a:txBody>
                    <a:bodyPr/>
                    <a:lstStyle/>
                    <a:p>
                      <a:r>
                        <a:rPr lang="fr-FR" sz="1200" dirty="0"/>
                        <a:t>Pénalités en cas de retrait anticipé sur les CAT</a:t>
                      </a:r>
                    </a:p>
                  </a:txBody>
                  <a:tcPr/>
                </a:tc>
                <a:tc>
                  <a:txBody>
                    <a:bodyPr/>
                    <a:lstStyle/>
                    <a:p>
                      <a:pPr algn="ctr"/>
                      <a:r>
                        <a:rPr lang="fr-FR" sz="1200" dirty="0"/>
                        <a:t>80% des intérêts bruts</a:t>
                      </a:r>
                    </a:p>
                  </a:txBody>
                  <a:tcPr/>
                </a:tc>
                <a:extLst>
                  <a:ext uri="{0D108BD9-81ED-4DB2-BD59-A6C34878D82A}">
                    <a16:rowId xmlns:a16="http://schemas.microsoft.com/office/drawing/2014/main" val="3534632370"/>
                  </a:ext>
                </a:extLst>
              </a:tr>
              <a:tr h="239953">
                <a:tc>
                  <a:txBody>
                    <a:bodyPr/>
                    <a:lstStyle/>
                    <a:p>
                      <a:r>
                        <a:rPr lang="fr-FR" sz="1200" dirty="0"/>
                        <a:t>Périodicité des échéances des CAT</a:t>
                      </a:r>
                    </a:p>
                  </a:txBody>
                  <a:tcPr/>
                </a:tc>
                <a:tc>
                  <a:txBody>
                    <a:bodyPr/>
                    <a:lstStyle/>
                    <a:p>
                      <a:pPr algn="ctr"/>
                      <a:r>
                        <a:rPr lang="fr-FR" sz="1200" dirty="0"/>
                        <a:t>Semestriel</a:t>
                      </a:r>
                    </a:p>
                  </a:txBody>
                  <a:tcPr/>
                </a:tc>
                <a:extLst>
                  <a:ext uri="{0D108BD9-81ED-4DB2-BD59-A6C34878D82A}">
                    <a16:rowId xmlns:a16="http://schemas.microsoft.com/office/drawing/2014/main" val="3300203820"/>
                  </a:ext>
                </a:extLst>
              </a:tr>
            </a:tbl>
          </a:graphicData>
        </a:graphic>
      </p:graphicFrame>
      <p:sp>
        <p:nvSpPr>
          <p:cNvPr id="14" name="Espace réservé du texte 13">
            <a:extLst>
              <a:ext uri="{FF2B5EF4-FFF2-40B4-BE49-F238E27FC236}">
                <a16:creationId xmlns:a16="http://schemas.microsoft.com/office/drawing/2014/main" id="{B15A57A6-F472-455B-9F28-370910F5C068}"/>
              </a:ext>
            </a:extLst>
          </p:cNvPr>
          <p:cNvSpPr>
            <a:spLocks noGrp="1"/>
          </p:cNvSpPr>
          <p:nvPr>
            <p:ph type="body" sz="quarter" idx="14"/>
          </p:nvPr>
        </p:nvSpPr>
        <p:spPr>
          <a:xfrm>
            <a:off x="4376738" y="136525"/>
            <a:ext cx="7299325" cy="231775"/>
          </a:xfrm>
        </p:spPr>
        <p:txBody>
          <a:bodyPr/>
          <a:lstStyle/>
          <a:p>
            <a:r>
              <a:rPr lang="fr-FR" dirty="0">
                <a:latin typeface="Arial" panose="020B0604020202020204" pitchFamily="34" charset="0"/>
                <a:cs typeface="Arial" panose="020B0604020202020204" pitchFamily="34" charset="0"/>
              </a:rPr>
              <a:t>Zoom PEL et Quadreto</a:t>
            </a:r>
          </a:p>
        </p:txBody>
      </p:sp>
      <p:sp>
        <p:nvSpPr>
          <p:cNvPr id="7" name="Rectangle 6">
            <a:extLst>
              <a:ext uri="{FF2B5EF4-FFF2-40B4-BE49-F238E27FC236}">
                <a16:creationId xmlns:a16="http://schemas.microsoft.com/office/drawing/2014/main" id="{69257DF2-F1A6-4EDC-A924-41C8441B3B15}"/>
              </a:ext>
            </a:extLst>
          </p:cNvPr>
          <p:cNvSpPr/>
          <p:nvPr/>
        </p:nvSpPr>
        <p:spPr>
          <a:xfrm>
            <a:off x="0" y="6445250"/>
            <a:ext cx="749300" cy="4127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277233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space réservé du contenu 9"/>
          <p:cNvSpPr>
            <a:spLocks noGrp="1"/>
          </p:cNvSpPr>
          <p:nvPr>
            <p:ph idx="1"/>
          </p:nvPr>
        </p:nvSpPr>
        <p:spPr>
          <a:xfrm>
            <a:off x="587546" y="1680072"/>
            <a:ext cx="10980738" cy="2465104"/>
          </a:xfrm>
        </p:spPr>
        <p:txBody>
          <a:bodyPr>
            <a:normAutofit/>
          </a:bodyPr>
          <a:lstStyle/>
          <a:p>
            <a:r>
              <a:rPr lang="fr-FR" b="1" dirty="0"/>
              <a:t>Exemple avec un </a:t>
            </a:r>
            <a:r>
              <a:rPr lang="fr-FR" b="1" dirty="0">
                <a:solidFill>
                  <a:srgbClr val="C00000"/>
                </a:solidFill>
              </a:rPr>
              <a:t>Quadreto Capi 10 ans avec 20 000€</a:t>
            </a:r>
            <a:r>
              <a:rPr lang="fr-FR" b="1" dirty="0"/>
              <a:t>, TRAAB à </a:t>
            </a:r>
            <a:r>
              <a:rPr lang="fr-FR" b="1" dirty="0">
                <a:solidFill>
                  <a:srgbClr val="C00000"/>
                </a:solidFill>
              </a:rPr>
              <a:t>2,10%</a:t>
            </a:r>
          </a:p>
          <a:p>
            <a:endParaRPr lang="fr-FR" b="1" dirty="0"/>
          </a:p>
        </p:txBody>
      </p:sp>
      <p:sp>
        <p:nvSpPr>
          <p:cNvPr id="11" name="Espace réservé du texte 10"/>
          <p:cNvSpPr>
            <a:spLocks noGrp="1"/>
          </p:cNvSpPr>
          <p:nvPr>
            <p:ph type="body" sz="quarter" idx="12"/>
          </p:nvPr>
        </p:nvSpPr>
        <p:spPr/>
        <p:txBody>
          <a:bodyPr/>
          <a:lstStyle/>
          <a:p>
            <a:r>
              <a:rPr lang="fr-FR" dirty="0"/>
              <a:t>Illustration du fonctionnement du </a:t>
            </a:r>
            <a:r>
              <a:rPr lang="fr-FR" dirty="0">
                <a:solidFill>
                  <a:srgbClr val="C00000"/>
                </a:solidFill>
              </a:rPr>
              <a:t>Quadreto CAPI</a:t>
            </a:r>
          </a:p>
        </p:txBody>
      </p:sp>
      <p:sp>
        <p:nvSpPr>
          <p:cNvPr id="13" name="Espace réservé du texte 12"/>
          <p:cNvSpPr>
            <a:spLocks noGrp="1"/>
          </p:cNvSpPr>
          <p:nvPr>
            <p:ph type="body" sz="quarter" idx="16"/>
          </p:nvPr>
        </p:nvSpPr>
        <p:spPr/>
        <p:txBody>
          <a:bodyPr/>
          <a:lstStyle/>
          <a:p>
            <a:r>
              <a:rPr lang="fr-FR" dirty="0"/>
              <a:t>3</a:t>
            </a:r>
          </a:p>
        </p:txBody>
      </p:sp>
      <p:sp>
        <p:nvSpPr>
          <p:cNvPr id="7" name="ZoneTexte 6">
            <a:extLst>
              <a:ext uri="{FF2B5EF4-FFF2-40B4-BE49-F238E27FC236}">
                <a16:creationId xmlns:a16="http://schemas.microsoft.com/office/drawing/2014/main" id="{394C57DE-FAB0-4F68-9AF0-C9A791F802AB}"/>
              </a:ext>
            </a:extLst>
          </p:cNvPr>
          <p:cNvSpPr txBox="1"/>
          <p:nvPr/>
        </p:nvSpPr>
        <p:spPr>
          <a:xfrm>
            <a:off x="614461" y="2352155"/>
            <a:ext cx="3206850" cy="646331"/>
          </a:xfrm>
          <a:prstGeom prst="rect">
            <a:avLst/>
          </a:prstGeom>
          <a:noFill/>
        </p:spPr>
        <p:txBody>
          <a:bodyPr wrap="square" rtlCol="0">
            <a:spAutoFit/>
          </a:bodyPr>
          <a:lstStyle/>
          <a:p>
            <a:pPr algn="ctr"/>
            <a:r>
              <a:rPr lang="fr-FR" dirty="0">
                <a:solidFill>
                  <a:schemeClr val="tx1">
                    <a:lumMod val="75000"/>
                    <a:lumOff val="25000"/>
                  </a:schemeClr>
                </a:solidFill>
                <a:latin typeface="Aharoni" panose="02010803020104030203" pitchFamily="2" charset="-79"/>
                <a:cs typeface="Aharoni" panose="02010803020104030203" pitchFamily="2" charset="-79"/>
              </a:rPr>
              <a:t>Montant total de l’investissement du client</a:t>
            </a:r>
          </a:p>
        </p:txBody>
      </p:sp>
      <p:sp>
        <p:nvSpPr>
          <p:cNvPr id="9" name="ZoneTexte 8">
            <a:extLst>
              <a:ext uri="{FF2B5EF4-FFF2-40B4-BE49-F238E27FC236}">
                <a16:creationId xmlns:a16="http://schemas.microsoft.com/office/drawing/2014/main" id="{91110ED5-EF67-4DF3-9492-D13C7B2D19B2}"/>
              </a:ext>
            </a:extLst>
          </p:cNvPr>
          <p:cNvSpPr txBox="1"/>
          <p:nvPr/>
        </p:nvSpPr>
        <p:spPr>
          <a:xfrm>
            <a:off x="4681288" y="2282708"/>
            <a:ext cx="2392544" cy="707886"/>
          </a:xfrm>
          <a:prstGeom prst="rect">
            <a:avLst/>
          </a:prstGeom>
          <a:noFill/>
          <a:ln>
            <a:noFill/>
          </a:ln>
        </p:spPr>
        <p:txBody>
          <a:bodyPr wrap="square" rtlCol="0">
            <a:spAutoFit/>
          </a:bodyPr>
          <a:lstStyle/>
          <a:p>
            <a:pPr algn="ctr"/>
            <a:r>
              <a:rPr lang="fr-FR" sz="1600" dirty="0">
                <a:solidFill>
                  <a:schemeClr val="tx1">
                    <a:lumMod val="75000"/>
                    <a:lumOff val="25000"/>
                  </a:schemeClr>
                </a:solidFill>
                <a:latin typeface="Aharoni" panose="02010803020104030203" pitchFamily="2" charset="-79"/>
                <a:cs typeface="Aharoni" panose="02010803020104030203" pitchFamily="2" charset="-79"/>
              </a:rPr>
              <a:t>Ouverture PEL </a:t>
            </a:r>
          </a:p>
          <a:p>
            <a:pPr algn="ctr"/>
            <a:r>
              <a:rPr lang="fr-FR" sz="2400" dirty="0">
                <a:solidFill>
                  <a:schemeClr val="tx1">
                    <a:lumMod val="75000"/>
                    <a:lumOff val="25000"/>
                  </a:schemeClr>
                </a:solidFill>
                <a:latin typeface="Aharoni" panose="02010803020104030203" pitchFamily="2" charset="-79"/>
                <a:cs typeface="Aharoni" panose="02010803020104030203" pitchFamily="2" charset="-79"/>
              </a:rPr>
              <a:t>15 473€</a:t>
            </a:r>
          </a:p>
        </p:txBody>
      </p:sp>
      <p:sp>
        <p:nvSpPr>
          <p:cNvPr id="15" name="ZoneTexte 14">
            <a:extLst>
              <a:ext uri="{FF2B5EF4-FFF2-40B4-BE49-F238E27FC236}">
                <a16:creationId xmlns:a16="http://schemas.microsoft.com/office/drawing/2014/main" id="{7BFC7285-2037-4641-8AA6-B733BF39DFCB}"/>
              </a:ext>
            </a:extLst>
          </p:cNvPr>
          <p:cNvSpPr txBox="1"/>
          <p:nvPr/>
        </p:nvSpPr>
        <p:spPr>
          <a:xfrm>
            <a:off x="4269332" y="3854477"/>
            <a:ext cx="2392545" cy="830997"/>
          </a:xfrm>
          <a:prstGeom prst="rect">
            <a:avLst/>
          </a:prstGeom>
          <a:noFill/>
          <a:ln>
            <a:noFill/>
          </a:ln>
        </p:spPr>
        <p:txBody>
          <a:bodyPr wrap="square" rtlCol="0">
            <a:spAutoFit/>
          </a:bodyPr>
          <a:lstStyle/>
          <a:p>
            <a:pPr algn="ctr"/>
            <a:r>
              <a:rPr lang="fr-FR" sz="1600" dirty="0">
                <a:solidFill>
                  <a:schemeClr val="tx1">
                    <a:lumMod val="75000"/>
                    <a:lumOff val="25000"/>
                  </a:schemeClr>
                </a:solidFill>
                <a:latin typeface="Aharoni" panose="02010803020104030203" pitchFamily="2" charset="-79"/>
                <a:cs typeface="Aharoni" panose="02010803020104030203" pitchFamily="2" charset="-79"/>
              </a:rPr>
              <a:t>Ouverture de </a:t>
            </a:r>
            <a:r>
              <a:rPr lang="fr-FR" sz="2400" dirty="0">
                <a:solidFill>
                  <a:schemeClr val="tx1">
                    <a:lumMod val="75000"/>
                    <a:lumOff val="25000"/>
                  </a:schemeClr>
                </a:solidFill>
                <a:latin typeface="Aharoni" panose="02010803020104030203" pitchFamily="2" charset="-79"/>
                <a:cs typeface="Aharoni" panose="02010803020104030203" pitchFamily="2" charset="-79"/>
              </a:rPr>
              <a:t>19</a:t>
            </a:r>
            <a:r>
              <a:rPr lang="fr-FR" sz="1600" dirty="0">
                <a:solidFill>
                  <a:schemeClr val="tx1">
                    <a:lumMod val="75000"/>
                    <a:lumOff val="25000"/>
                  </a:schemeClr>
                </a:solidFill>
                <a:latin typeface="Aharoni" panose="02010803020104030203" pitchFamily="2" charset="-79"/>
                <a:cs typeface="Aharoni" panose="02010803020104030203" pitchFamily="2" charset="-79"/>
              </a:rPr>
              <a:t> CAT </a:t>
            </a:r>
          </a:p>
          <a:p>
            <a:pPr algn="ctr"/>
            <a:r>
              <a:rPr lang="fr-FR" sz="2400" dirty="0">
                <a:solidFill>
                  <a:schemeClr val="tx1">
                    <a:lumMod val="75000"/>
                    <a:lumOff val="25000"/>
                  </a:schemeClr>
                </a:solidFill>
                <a:latin typeface="Aharoni" panose="02010803020104030203" pitchFamily="2" charset="-79"/>
                <a:cs typeface="Aharoni" panose="02010803020104030203" pitchFamily="2" charset="-79"/>
              </a:rPr>
              <a:t>4 527€</a:t>
            </a:r>
            <a:endParaRPr lang="fr-FR" sz="1600" dirty="0">
              <a:solidFill>
                <a:schemeClr val="tx1">
                  <a:lumMod val="75000"/>
                  <a:lumOff val="25000"/>
                </a:schemeClr>
              </a:solidFill>
              <a:latin typeface="Aharoni" panose="02010803020104030203" pitchFamily="2" charset="-79"/>
              <a:cs typeface="Aharoni" panose="02010803020104030203" pitchFamily="2" charset="-79"/>
            </a:endParaRPr>
          </a:p>
        </p:txBody>
      </p:sp>
      <p:sp>
        <p:nvSpPr>
          <p:cNvPr id="12" name="Flèche : courbe vers la droite 11">
            <a:extLst>
              <a:ext uri="{FF2B5EF4-FFF2-40B4-BE49-F238E27FC236}">
                <a16:creationId xmlns:a16="http://schemas.microsoft.com/office/drawing/2014/main" id="{61FCBA56-16FD-42D5-BF8B-58AB7DBDEC61}"/>
              </a:ext>
            </a:extLst>
          </p:cNvPr>
          <p:cNvSpPr/>
          <p:nvPr/>
        </p:nvSpPr>
        <p:spPr>
          <a:xfrm flipH="1" flipV="1">
            <a:off x="8480944" y="2350630"/>
            <a:ext cx="1579500" cy="2554292"/>
          </a:xfrm>
          <a:prstGeom prst="curvedRightArrow">
            <a:avLst>
              <a:gd name="adj1" fmla="val 4068"/>
              <a:gd name="adj2" fmla="val 17699"/>
              <a:gd name="adj3" fmla="val 13368"/>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88" name="ZoneTexte 87">
            <a:extLst>
              <a:ext uri="{FF2B5EF4-FFF2-40B4-BE49-F238E27FC236}">
                <a16:creationId xmlns:a16="http://schemas.microsoft.com/office/drawing/2014/main" id="{C2696198-840A-4953-97A3-96D3C8DDD712}"/>
              </a:ext>
            </a:extLst>
          </p:cNvPr>
          <p:cNvSpPr txBox="1"/>
          <p:nvPr/>
        </p:nvSpPr>
        <p:spPr>
          <a:xfrm>
            <a:off x="8379867" y="3151461"/>
            <a:ext cx="2986633" cy="954107"/>
          </a:xfrm>
          <a:prstGeom prst="rect">
            <a:avLst/>
          </a:prstGeom>
          <a:solidFill>
            <a:schemeClr val="bg1"/>
          </a:solidFill>
        </p:spPr>
        <p:txBody>
          <a:bodyPr wrap="square" rtlCol="0">
            <a:spAutoFit/>
          </a:bodyPr>
          <a:lstStyle/>
          <a:p>
            <a:pPr algn="ctr"/>
            <a:r>
              <a:rPr lang="fr-FR" sz="1600" dirty="0">
                <a:solidFill>
                  <a:schemeClr val="tx1">
                    <a:lumMod val="75000"/>
                    <a:lumOff val="25000"/>
                  </a:schemeClr>
                </a:solidFill>
                <a:latin typeface="Aharoni" panose="02010803020104030203" pitchFamily="2" charset="-79"/>
                <a:cs typeface="Aharoni" panose="02010803020104030203" pitchFamily="2" charset="-79"/>
              </a:rPr>
              <a:t>Tous les </a:t>
            </a:r>
            <a:r>
              <a:rPr lang="fr-FR" sz="2400" dirty="0">
                <a:solidFill>
                  <a:schemeClr val="tx1">
                    <a:lumMod val="75000"/>
                    <a:lumOff val="25000"/>
                  </a:schemeClr>
                </a:solidFill>
                <a:latin typeface="Aharoni" panose="02010803020104030203" pitchFamily="2" charset="-79"/>
                <a:cs typeface="Aharoni" panose="02010803020104030203" pitchFamily="2" charset="-79"/>
              </a:rPr>
              <a:t>6</a:t>
            </a:r>
            <a:r>
              <a:rPr lang="fr-FR" sz="1600" dirty="0">
                <a:solidFill>
                  <a:schemeClr val="tx1">
                    <a:lumMod val="75000"/>
                    <a:lumOff val="25000"/>
                  </a:schemeClr>
                </a:solidFill>
                <a:latin typeface="Aharoni" panose="02010803020104030203" pitchFamily="2" charset="-79"/>
                <a:cs typeface="Aharoni" panose="02010803020104030203" pitchFamily="2" charset="-79"/>
              </a:rPr>
              <a:t> mois, l’un des CAT va se  clôturer pour aller alimenter le PEL</a:t>
            </a:r>
          </a:p>
        </p:txBody>
      </p:sp>
      <p:sp>
        <p:nvSpPr>
          <p:cNvPr id="75" name="Espace réservé du texte 11">
            <a:extLst>
              <a:ext uri="{FF2B5EF4-FFF2-40B4-BE49-F238E27FC236}">
                <a16:creationId xmlns:a16="http://schemas.microsoft.com/office/drawing/2014/main" id="{20527DB6-08FF-4190-B960-B139979396DF}"/>
              </a:ext>
            </a:extLst>
          </p:cNvPr>
          <p:cNvSpPr>
            <a:spLocks noGrp="1"/>
          </p:cNvSpPr>
          <p:nvPr>
            <p:ph type="body" sz="quarter" idx="14"/>
          </p:nvPr>
        </p:nvSpPr>
        <p:spPr>
          <a:xfrm>
            <a:off x="4376738" y="136525"/>
            <a:ext cx="7299325" cy="231775"/>
          </a:xfrm>
        </p:spPr>
        <p:txBody>
          <a:bodyPr/>
          <a:lstStyle/>
          <a:p>
            <a:r>
              <a:rPr lang="fr-FR" dirty="0">
                <a:latin typeface="Arial" panose="020B0604020202020204" pitchFamily="34" charset="0"/>
                <a:cs typeface="Arial" panose="020B0604020202020204" pitchFamily="34" charset="0"/>
              </a:rPr>
              <a:t>Zoom PEL et Quadreto</a:t>
            </a:r>
          </a:p>
          <a:p>
            <a:endParaRPr lang="fr-FR" dirty="0">
              <a:solidFill>
                <a:schemeClr val="tx1">
                  <a:lumMod val="50000"/>
                  <a:lumOff val="50000"/>
                </a:schemeClr>
              </a:solidFill>
            </a:endParaRPr>
          </a:p>
        </p:txBody>
      </p:sp>
      <p:pic>
        <p:nvPicPr>
          <p:cNvPr id="74" name="Image 73">
            <a:extLst>
              <a:ext uri="{FF2B5EF4-FFF2-40B4-BE49-F238E27FC236}">
                <a16:creationId xmlns:a16="http://schemas.microsoft.com/office/drawing/2014/main" id="{810945C0-9954-4977-83D7-7A9FCA3ABF2E}"/>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818578" y="2920439"/>
            <a:ext cx="2495550" cy="2143125"/>
          </a:xfrm>
          <a:prstGeom prst="rect">
            <a:avLst/>
          </a:prstGeom>
        </p:spPr>
      </p:pic>
      <p:pic>
        <p:nvPicPr>
          <p:cNvPr id="77" name="Image 76">
            <a:extLst>
              <a:ext uri="{FF2B5EF4-FFF2-40B4-BE49-F238E27FC236}">
                <a16:creationId xmlns:a16="http://schemas.microsoft.com/office/drawing/2014/main" id="{E5D9C96B-5DA3-4C58-BA4C-344E94366EAE}"/>
              </a:ext>
            </a:extLst>
          </p:cNvPr>
          <p:cNvPicPr>
            <a:picLocks noChangeAspect="1"/>
          </p:cNvPicPr>
          <p:nvPr/>
        </p:nvPicPr>
        <p:blipFill>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backgroundRemoval t="9483" b="89655" l="6294" r="95455">
                        <a14:foregroundMark x1="87413" y1="64655" x2="95455" y2="79310"/>
                        <a14:foregroundMark x1="64685" y1="86207" x2="28322" y2="90517"/>
                        <a14:foregroundMark x1="9091" y1="76724" x2="6294" y2="72414"/>
                        <a14:foregroundMark x1="59091" y1="12069" x2="41608" y2="10345"/>
                        <a14:foregroundMark x1="41608" y1="10345" x2="40210" y2="10345"/>
                      </a14:backgroundRemoval>
                    </a14:imgEffect>
                  </a14:imgLayer>
                </a14:imgProps>
              </a:ext>
            </a:extLst>
          </a:blip>
          <a:stretch>
            <a:fillRect/>
          </a:stretch>
        </p:blipFill>
        <p:spPr>
          <a:xfrm>
            <a:off x="5632210" y="2888150"/>
            <a:ext cx="1196825" cy="485426"/>
          </a:xfrm>
          <a:prstGeom prst="rect">
            <a:avLst/>
          </a:prstGeom>
        </p:spPr>
      </p:pic>
      <p:pic>
        <p:nvPicPr>
          <p:cNvPr id="78" name="Image 77">
            <a:extLst>
              <a:ext uri="{FF2B5EF4-FFF2-40B4-BE49-F238E27FC236}">
                <a16:creationId xmlns:a16="http://schemas.microsoft.com/office/drawing/2014/main" id="{4343F471-AD59-40A9-BBED-1E9ED45351BF}"/>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594" b="92620" l="9692" r="91630">
                        <a14:foregroundMark x1="62115" y1="12177" x2="41850" y2="11070"/>
                        <a14:foregroundMark x1="81498" y1="18081" x2="92070" y2="17343"/>
                        <a14:foregroundMark x1="64758" y1="84871" x2="63436" y2="92620"/>
                      </a14:backgroundRemoval>
                    </a14:imgEffect>
                  </a14:imgLayer>
                </a14:imgProps>
              </a:ext>
            </a:extLst>
          </a:blip>
          <a:stretch>
            <a:fillRect/>
          </a:stretch>
        </p:blipFill>
        <p:spPr>
          <a:xfrm>
            <a:off x="6317448" y="2023868"/>
            <a:ext cx="1220903" cy="1457553"/>
          </a:xfrm>
          <a:prstGeom prst="rect">
            <a:avLst/>
          </a:prstGeom>
        </p:spPr>
      </p:pic>
      <p:sp>
        <p:nvSpPr>
          <p:cNvPr id="79" name="ZoneTexte 78">
            <a:extLst>
              <a:ext uri="{FF2B5EF4-FFF2-40B4-BE49-F238E27FC236}">
                <a16:creationId xmlns:a16="http://schemas.microsoft.com/office/drawing/2014/main" id="{B95ADB3E-A631-4D40-95DA-D471C1FB6CD3}"/>
              </a:ext>
            </a:extLst>
          </p:cNvPr>
          <p:cNvSpPr txBox="1"/>
          <p:nvPr/>
        </p:nvSpPr>
        <p:spPr>
          <a:xfrm>
            <a:off x="1451607" y="4246013"/>
            <a:ext cx="1132114" cy="369332"/>
          </a:xfrm>
          <a:prstGeom prst="rect">
            <a:avLst/>
          </a:prstGeom>
          <a:noFill/>
        </p:spPr>
        <p:txBody>
          <a:bodyPr wrap="square" rtlCol="0">
            <a:spAutoFit/>
          </a:bodyPr>
          <a:lstStyle/>
          <a:p>
            <a:r>
              <a:rPr lang="fr-FR" b="1" dirty="0">
                <a:solidFill>
                  <a:schemeClr val="tx2">
                    <a:lumMod val="20000"/>
                    <a:lumOff val="80000"/>
                  </a:schemeClr>
                </a:solidFill>
              </a:rPr>
              <a:t>20 000 €</a:t>
            </a:r>
          </a:p>
        </p:txBody>
      </p:sp>
      <p:grpSp>
        <p:nvGrpSpPr>
          <p:cNvPr id="80" name="Groupe 79">
            <a:extLst>
              <a:ext uri="{FF2B5EF4-FFF2-40B4-BE49-F238E27FC236}">
                <a16:creationId xmlns:a16="http://schemas.microsoft.com/office/drawing/2014/main" id="{B4CBA3C1-73E6-4A7C-98D8-DBEF24563D8A}"/>
              </a:ext>
            </a:extLst>
          </p:cNvPr>
          <p:cNvGrpSpPr/>
          <p:nvPr/>
        </p:nvGrpSpPr>
        <p:grpSpPr>
          <a:xfrm>
            <a:off x="6314212" y="4279565"/>
            <a:ext cx="786945" cy="434857"/>
            <a:chOff x="9451220" y="4965541"/>
            <a:chExt cx="1401978" cy="734135"/>
          </a:xfrm>
        </p:grpSpPr>
        <p:pic>
          <p:nvPicPr>
            <p:cNvPr id="81" name="Image 80">
              <a:extLst>
                <a:ext uri="{FF2B5EF4-FFF2-40B4-BE49-F238E27FC236}">
                  <a16:creationId xmlns:a16="http://schemas.microsoft.com/office/drawing/2014/main" id="{9F9FFFB3-3C18-4822-B628-807169601582}"/>
                </a:ext>
              </a:extLst>
            </p:cNvPr>
            <p:cNvPicPr>
              <a:picLocks noChangeAspect="1"/>
            </p:cNvPicPr>
            <p:nvPr/>
          </p:nvPicPr>
          <p:blipFill rotWithShape="1">
            <a:blip r:embed="rId7"/>
            <a:srcRect t="6828" b="6724"/>
            <a:stretch/>
          </p:blipFill>
          <p:spPr>
            <a:xfrm>
              <a:off x="9775262" y="4965541"/>
              <a:ext cx="1077936" cy="638025"/>
            </a:xfrm>
            <a:prstGeom prst="roundRect">
              <a:avLst>
                <a:gd name="adj" fmla="val 6462"/>
              </a:avLst>
            </a:prstGeom>
          </p:spPr>
        </p:pic>
        <p:pic>
          <p:nvPicPr>
            <p:cNvPr id="82" name="Image 81">
              <a:extLst>
                <a:ext uri="{FF2B5EF4-FFF2-40B4-BE49-F238E27FC236}">
                  <a16:creationId xmlns:a16="http://schemas.microsoft.com/office/drawing/2014/main" id="{98D42789-0272-44AE-B4D4-30B4CA47FAD1}"/>
                </a:ext>
              </a:extLst>
            </p:cNvPr>
            <p:cNvPicPr>
              <a:picLocks noChangeAspect="1"/>
            </p:cNvPicPr>
            <p:nvPr/>
          </p:nvPicPr>
          <p:blipFill>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backgroundRemoval t="9483" b="89655" l="6294" r="95455">
                          <a14:foregroundMark x1="87413" y1="64655" x2="95455" y2="79310"/>
                          <a14:foregroundMark x1="64685" y1="86207" x2="28322" y2="90517"/>
                          <a14:foregroundMark x1="9091" y1="76724" x2="6294" y2="72414"/>
                          <a14:foregroundMark x1="59091" y1="12069" x2="41608" y2="10345"/>
                          <a14:foregroundMark x1="41608" y1="10345" x2="40210" y2="10345"/>
                        </a14:backgroundRemoval>
                      </a14:imgEffect>
                    </a14:imgLayer>
                  </a14:imgProps>
                </a:ext>
              </a:extLst>
            </a:blip>
            <a:stretch>
              <a:fillRect/>
            </a:stretch>
          </p:blipFill>
          <p:spPr>
            <a:xfrm>
              <a:off x="9451220" y="5313356"/>
              <a:ext cx="952478" cy="386320"/>
            </a:xfrm>
            <a:prstGeom prst="rect">
              <a:avLst/>
            </a:prstGeom>
          </p:spPr>
        </p:pic>
      </p:grpSp>
      <p:grpSp>
        <p:nvGrpSpPr>
          <p:cNvPr id="87" name="Groupe 86">
            <a:extLst>
              <a:ext uri="{FF2B5EF4-FFF2-40B4-BE49-F238E27FC236}">
                <a16:creationId xmlns:a16="http://schemas.microsoft.com/office/drawing/2014/main" id="{65E125F3-753B-404F-988B-7E599235778D}"/>
              </a:ext>
            </a:extLst>
          </p:cNvPr>
          <p:cNvGrpSpPr/>
          <p:nvPr/>
        </p:nvGrpSpPr>
        <p:grpSpPr>
          <a:xfrm>
            <a:off x="5839278" y="4824063"/>
            <a:ext cx="786945" cy="434857"/>
            <a:chOff x="9451220" y="4965541"/>
            <a:chExt cx="1401978" cy="734135"/>
          </a:xfrm>
        </p:grpSpPr>
        <p:pic>
          <p:nvPicPr>
            <p:cNvPr id="112" name="Image 111">
              <a:extLst>
                <a:ext uri="{FF2B5EF4-FFF2-40B4-BE49-F238E27FC236}">
                  <a16:creationId xmlns:a16="http://schemas.microsoft.com/office/drawing/2014/main" id="{DF46B169-7214-45F4-AAAB-6FC444868AC8}"/>
                </a:ext>
              </a:extLst>
            </p:cNvPr>
            <p:cNvPicPr>
              <a:picLocks noChangeAspect="1"/>
            </p:cNvPicPr>
            <p:nvPr/>
          </p:nvPicPr>
          <p:blipFill rotWithShape="1">
            <a:blip r:embed="rId7"/>
            <a:srcRect t="6828" b="6724"/>
            <a:stretch/>
          </p:blipFill>
          <p:spPr>
            <a:xfrm>
              <a:off x="9775262" y="4965541"/>
              <a:ext cx="1077936" cy="638025"/>
            </a:xfrm>
            <a:prstGeom prst="roundRect">
              <a:avLst>
                <a:gd name="adj" fmla="val 6462"/>
              </a:avLst>
            </a:prstGeom>
          </p:spPr>
        </p:pic>
        <p:pic>
          <p:nvPicPr>
            <p:cNvPr id="113" name="Image 112">
              <a:extLst>
                <a:ext uri="{FF2B5EF4-FFF2-40B4-BE49-F238E27FC236}">
                  <a16:creationId xmlns:a16="http://schemas.microsoft.com/office/drawing/2014/main" id="{E1E6AD08-170F-4F28-916B-E39C0741DA60}"/>
                </a:ext>
              </a:extLst>
            </p:cNvPr>
            <p:cNvPicPr>
              <a:picLocks noChangeAspect="1"/>
            </p:cNvPicPr>
            <p:nvPr/>
          </p:nvPicPr>
          <p:blipFill>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backgroundRemoval t="9483" b="89655" l="6294" r="95455">
                          <a14:foregroundMark x1="87413" y1="64655" x2="95455" y2="79310"/>
                          <a14:foregroundMark x1="64685" y1="86207" x2="28322" y2="90517"/>
                          <a14:foregroundMark x1="9091" y1="76724" x2="6294" y2="72414"/>
                          <a14:foregroundMark x1="59091" y1="12069" x2="41608" y2="10345"/>
                          <a14:foregroundMark x1="41608" y1="10345" x2="40210" y2="10345"/>
                        </a14:backgroundRemoval>
                      </a14:imgEffect>
                    </a14:imgLayer>
                  </a14:imgProps>
                </a:ext>
              </a:extLst>
            </a:blip>
            <a:stretch>
              <a:fillRect/>
            </a:stretch>
          </p:blipFill>
          <p:spPr>
            <a:xfrm>
              <a:off x="9451220" y="5313356"/>
              <a:ext cx="952478" cy="386320"/>
            </a:xfrm>
            <a:prstGeom prst="rect">
              <a:avLst/>
            </a:prstGeom>
          </p:spPr>
        </p:pic>
      </p:grpSp>
      <p:grpSp>
        <p:nvGrpSpPr>
          <p:cNvPr id="114" name="Groupe 113">
            <a:extLst>
              <a:ext uri="{FF2B5EF4-FFF2-40B4-BE49-F238E27FC236}">
                <a16:creationId xmlns:a16="http://schemas.microsoft.com/office/drawing/2014/main" id="{6EF524AD-3252-4FB1-AA4B-E4E0CFDEFC24}"/>
              </a:ext>
            </a:extLst>
          </p:cNvPr>
          <p:cNvGrpSpPr/>
          <p:nvPr/>
        </p:nvGrpSpPr>
        <p:grpSpPr>
          <a:xfrm>
            <a:off x="5019609" y="4819864"/>
            <a:ext cx="786945" cy="434857"/>
            <a:chOff x="9451220" y="4965541"/>
            <a:chExt cx="1401978" cy="734135"/>
          </a:xfrm>
        </p:grpSpPr>
        <p:pic>
          <p:nvPicPr>
            <p:cNvPr id="125" name="Image 124">
              <a:extLst>
                <a:ext uri="{FF2B5EF4-FFF2-40B4-BE49-F238E27FC236}">
                  <a16:creationId xmlns:a16="http://schemas.microsoft.com/office/drawing/2014/main" id="{2765F98B-6E48-40E8-BF73-8A5A3FC9BA51}"/>
                </a:ext>
              </a:extLst>
            </p:cNvPr>
            <p:cNvPicPr>
              <a:picLocks noChangeAspect="1"/>
            </p:cNvPicPr>
            <p:nvPr/>
          </p:nvPicPr>
          <p:blipFill rotWithShape="1">
            <a:blip r:embed="rId7"/>
            <a:srcRect t="6828" b="6724"/>
            <a:stretch/>
          </p:blipFill>
          <p:spPr>
            <a:xfrm>
              <a:off x="9775262" y="4965541"/>
              <a:ext cx="1077936" cy="638025"/>
            </a:xfrm>
            <a:prstGeom prst="roundRect">
              <a:avLst>
                <a:gd name="adj" fmla="val 6462"/>
              </a:avLst>
            </a:prstGeom>
          </p:spPr>
        </p:pic>
        <p:pic>
          <p:nvPicPr>
            <p:cNvPr id="126" name="Image 125">
              <a:extLst>
                <a:ext uri="{FF2B5EF4-FFF2-40B4-BE49-F238E27FC236}">
                  <a16:creationId xmlns:a16="http://schemas.microsoft.com/office/drawing/2014/main" id="{EA24C128-3BCC-46C4-8351-B8ECA268C8A9}"/>
                </a:ext>
              </a:extLst>
            </p:cNvPr>
            <p:cNvPicPr>
              <a:picLocks noChangeAspect="1"/>
            </p:cNvPicPr>
            <p:nvPr/>
          </p:nvPicPr>
          <p:blipFill>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backgroundRemoval t="9483" b="89655" l="6294" r="95455">
                          <a14:foregroundMark x1="87413" y1="64655" x2="95455" y2="79310"/>
                          <a14:foregroundMark x1="64685" y1="86207" x2="28322" y2="90517"/>
                          <a14:foregroundMark x1="9091" y1="76724" x2="6294" y2="72414"/>
                          <a14:foregroundMark x1="59091" y1="12069" x2="41608" y2="10345"/>
                          <a14:foregroundMark x1="41608" y1="10345" x2="40210" y2="10345"/>
                        </a14:backgroundRemoval>
                      </a14:imgEffect>
                    </a14:imgLayer>
                  </a14:imgProps>
                </a:ext>
              </a:extLst>
            </a:blip>
            <a:stretch>
              <a:fillRect/>
            </a:stretch>
          </p:blipFill>
          <p:spPr>
            <a:xfrm>
              <a:off x="9451220" y="5313356"/>
              <a:ext cx="952478" cy="386320"/>
            </a:xfrm>
            <a:prstGeom prst="rect">
              <a:avLst/>
            </a:prstGeom>
          </p:spPr>
        </p:pic>
      </p:grpSp>
      <p:grpSp>
        <p:nvGrpSpPr>
          <p:cNvPr id="127" name="Groupe 126">
            <a:extLst>
              <a:ext uri="{FF2B5EF4-FFF2-40B4-BE49-F238E27FC236}">
                <a16:creationId xmlns:a16="http://schemas.microsoft.com/office/drawing/2014/main" id="{42D6B26B-D529-495D-8A4E-C17077271D8B}"/>
              </a:ext>
            </a:extLst>
          </p:cNvPr>
          <p:cNvGrpSpPr/>
          <p:nvPr/>
        </p:nvGrpSpPr>
        <p:grpSpPr>
          <a:xfrm>
            <a:off x="6551929" y="4823786"/>
            <a:ext cx="786945" cy="434857"/>
            <a:chOff x="9451220" y="4965541"/>
            <a:chExt cx="1401978" cy="734135"/>
          </a:xfrm>
        </p:grpSpPr>
        <p:pic>
          <p:nvPicPr>
            <p:cNvPr id="128" name="Image 127">
              <a:extLst>
                <a:ext uri="{FF2B5EF4-FFF2-40B4-BE49-F238E27FC236}">
                  <a16:creationId xmlns:a16="http://schemas.microsoft.com/office/drawing/2014/main" id="{DBB53B56-B4E9-454F-BA21-4191C7A0AB20}"/>
                </a:ext>
              </a:extLst>
            </p:cNvPr>
            <p:cNvPicPr>
              <a:picLocks noChangeAspect="1"/>
            </p:cNvPicPr>
            <p:nvPr/>
          </p:nvPicPr>
          <p:blipFill rotWithShape="1">
            <a:blip r:embed="rId7">
              <a:clrChange>
                <a:clrFrom>
                  <a:srgbClr val="FFFFFF"/>
                </a:clrFrom>
                <a:clrTo>
                  <a:srgbClr val="FFFFFF">
                    <a:alpha val="0"/>
                  </a:srgbClr>
                </a:clrTo>
              </a:clrChange>
            </a:blip>
            <a:srcRect t="6828" b="6724"/>
            <a:stretch/>
          </p:blipFill>
          <p:spPr>
            <a:xfrm>
              <a:off x="9775262" y="4965541"/>
              <a:ext cx="1077936" cy="638025"/>
            </a:xfrm>
            <a:prstGeom prst="roundRect">
              <a:avLst>
                <a:gd name="adj" fmla="val 6462"/>
              </a:avLst>
            </a:prstGeom>
          </p:spPr>
        </p:pic>
        <p:pic>
          <p:nvPicPr>
            <p:cNvPr id="129" name="Image 128">
              <a:extLst>
                <a:ext uri="{FF2B5EF4-FFF2-40B4-BE49-F238E27FC236}">
                  <a16:creationId xmlns:a16="http://schemas.microsoft.com/office/drawing/2014/main" id="{A77724BB-2073-4ECB-A219-D4B2F089A2B0}"/>
                </a:ext>
              </a:extLst>
            </p:cNvPr>
            <p:cNvPicPr>
              <a:picLocks noChangeAspect="1"/>
            </p:cNvPicPr>
            <p:nvPr/>
          </p:nvPicPr>
          <p:blipFill>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backgroundRemoval t="9483" b="89655" l="6294" r="95455">
                          <a14:foregroundMark x1="87413" y1="64655" x2="95455" y2="79310"/>
                          <a14:foregroundMark x1="64685" y1="86207" x2="28322" y2="90517"/>
                          <a14:foregroundMark x1="9091" y1="76724" x2="6294" y2="72414"/>
                          <a14:foregroundMark x1="59091" y1="12069" x2="41608" y2="10345"/>
                          <a14:foregroundMark x1="41608" y1="10345" x2="40210" y2="10345"/>
                        </a14:backgroundRemoval>
                      </a14:imgEffect>
                    </a14:imgLayer>
                  </a14:imgProps>
                </a:ext>
              </a:extLst>
            </a:blip>
            <a:stretch>
              <a:fillRect/>
            </a:stretch>
          </p:blipFill>
          <p:spPr>
            <a:xfrm>
              <a:off x="9451220" y="5313356"/>
              <a:ext cx="952478" cy="386320"/>
            </a:xfrm>
            <a:prstGeom prst="rect">
              <a:avLst/>
            </a:prstGeom>
          </p:spPr>
        </p:pic>
      </p:grpSp>
      <p:grpSp>
        <p:nvGrpSpPr>
          <p:cNvPr id="130" name="Groupe 129">
            <a:extLst>
              <a:ext uri="{FF2B5EF4-FFF2-40B4-BE49-F238E27FC236}">
                <a16:creationId xmlns:a16="http://schemas.microsoft.com/office/drawing/2014/main" id="{49873752-A07F-4597-AC85-5FC4F9F92163}"/>
              </a:ext>
            </a:extLst>
          </p:cNvPr>
          <p:cNvGrpSpPr/>
          <p:nvPr/>
        </p:nvGrpSpPr>
        <p:grpSpPr>
          <a:xfrm>
            <a:off x="6642872" y="3809573"/>
            <a:ext cx="786945" cy="434857"/>
            <a:chOff x="9451220" y="4965541"/>
            <a:chExt cx="1401978" cy="734135"/>
          </a:xfrm>
        </p:grpSpPr>
        <p:pic>
          <p:nvPicPr>
            <p:cNvPr id="131" name="Image 130">
              <a:extLst>
                <a:ext uri="{FF2B5EF4-FFF2-40B4-BE49-F238E27FC236}">
                  <a16:creationId xmlns:a16="http://schemas.microsoft.com/office/drawing/2014/main" id="{24841BE3-C862-4FE8-A952-7AB92EDBBD62}"/>
                </a:ext>
              </a:extLst>
            </p:cNvPr>
            <p:cNvPicPr>
              <a:picLocks noChangeAspect="1"/>
            </p:cNvPicPr>
            <p:nvPr/>
          </p:nvPicPr>
          <p:blipFill rotWithShape="1">
            <a:blip r:embed="rId7"/>
            <a:srcRect t="6828" b="6724"/>
            <a:stretch/>
          </p:blipFill>
          <p:spPr>
            <a:xfrm>
              <a:off x="9775262" y="4965541"/>
              <a:ext cx="1077936" cy="638025"/>
            </a:xfrm>
            <a:prstGeom prst="roundRect">
              <a:avLst>
                <a:gd name="adj" fmla="val 6462"/>
              </a:avLst>
            </a:prstGeom>
          </p:spPr>
        </p:pic>
        <p:pic>
          <p:nvPicPr>
            <p:cNvPr id="132" name="Image 131">
              <a:extLst>
                <a:ext uri="{FF2B5EF4-FFF2-40B4-BE49-F238E27FC236}">
                  <a16:creationId xmlns:a16="http://schemas.microsoft.com/office/drawing/2014/main" id="{2A1FF19A-EA9A-4766-A600-F414C04CADE7}"/>
                </a:ext>
              </a:extLst>
            </p:cNvPr>
            <p:cNvPicPr>
              <a:picLocks noChangeAspect="1"/>
            </p:cNvPicPr>
            <p:nvPr/>
          </p:nvPicPr>
          <p:blipFill>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backgroundRemoval t="9483" b="89655" l="6294" r="95455">
                          <a14:foregroundMark x1="87413" y1="64655" x2="95455" y2="79310"/>
                          <a14:foregroundMark x1="64685" y1="86207" x2="28322" y2="90517"/>
                          <a14:foregroundMark x1="9091" y1="76724" x2="6294" y2="72414"/>
                          <a14:foregroundMark x1="59091" y1="12069" x2="41608" y2="10345"/>
                          <a14:foregroundMark x1="41608" y1="10345" x2="40210" y2="10345"/>
                        </a14:backgroundRemoval>
                      </a14:imgEffect>
                    </a14:imgLayer>
                  </a14:imgProps>
                </a:ext>
              </a:extLst>
            </a:blip>
            <a:stretch>
              <a:fillRect/>
            </a:stretch>
          </p:blipFill>
          <p:spPr>
            <a:xfrm>
              <a:off x="9451220" y="5313356"/>
              <a:ext cx="952478" cy="386320"/>
            </a:xfrm>
            <a:prstGeom prst="rect">
              <a:avLst/>
            </a:prstGeom>
          </p:spPr>
        </p:pic>
      </p:grpSp>
      <p:grpSp>
        <p:nvGrpSpPr>
          <p:cNvPr id="133" name="Groupe 132">
            <a:extLst>
              <a:ext uri="{FF2B5EF4-FFF2-40B4-BE49-F238E27FC236}">
                <a16:creationId xmlns:a16="http://schemas.microsoft.com/office/drawing/2014/main" id="{2FD6B195-7BF7-4A58-A97E-DD113DFA4CA4}"/>
              </a:ext>
            </a:extLst>
          </p:cNvPr>
          <p:cNvGrpSpPr/>
          <p:nvPr/>
        </p:nvGrpSpPr>
        <p:grpSpPr>
          <a:xfrm>
            <a:off x="7056590" y="4279565"/>
            <a:ext cx="786945" cy="434857"/>
            <a:chOff x="9451220" y="4965541"/>
            <a:chExt cx="1401978" cy="734135"/>
          </a:xfrm>
        </p:grpSpPr>
        <p:pic>
          <p:nvPicPr>
            <p:cNvPr id="134" name="Image 133">
              <a:extLst>
                <a:ext uri="{FF2B5EF4-FFF2-40B4-BE49-F238E27FC236}">
                  <a16:creationId xmlns:a16="http://schemas.microsoft.com/office/drawing/2014/main" id="{8E2BD048-D143-4FF1-8864-1BF061FAA3E5}"/>
                </a:ext>
              </a:extLst>
            </p:cNvPr>
            <p:cNvPicPr>
              <a:picLocks noChangeAspect="1"/>
            </p:cNvPicPr>
            <p:nvPr/>
          </p:nvPicPr>
          <p:blipFill rotWithShape="1">
            <a:blip r:embed="rId7">
              <a:clrChange>
                <a:clrFrom>
                  <a:srgbClr val="FFFFFF"/>
                </a:clrFrom>
                <a:clrTo>
                  <a:srgbClr val="FFFFFF">
                    <a:alpha val="0"/>
                  </a:srgbClr>
                </a:clrTo>
              </a:clrChange>
            </a:blip>
            <a:srcRect t="6828" b="6724"/>
            <a:stretch/>
          </p:blipFill>
          <p:spPr>
            <a:xfrm>
              <a:off x="9775262" y="4965541"/>
              <a:ext cx="1077936" cy="638025"/>
            </a:xfrm>
            <a:prstGeom prst="roundRect">
              <a:avLst>
                <a:gd name="adj" fmla="val 6462"/>
              </a:avLst>
            </a:prstGeom>
          </p:spPr>
        </p:pic>
        <p:pic>
          <p:nvPicPr>
            <p:cNvPr id="135" name="Image 134">
              <a:extLst>
                <a:ext uri="{FF2B5EF4-FFF2-40B4-BE49-F238E27FC236}">
                  <a16:creationId xmlns:a16="http://schemas.microsoft.com/office/drawing/2014/main" id="{D693225B-233E-49D3-B185-C16948C7CEE6}"/>
                </a:ext>
              </a:extLst>
            </p:cNvPr>
            <p:cNvPicPr>
              <a:picLocks noChangeAspect="1"/>
            </p:cNvPicPr>
            <p:nvPr/>
          </p:nvPicPr>
          <p:blipFill>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backgroundRemoval t="9483" b="89655" l="6294" r="95455">
                          <a14:foregroundMark x1="87413" y1="64655" x2="95455" y2="79310"/>
                          <a14:foregroundMark x1="64685" y1="86207" x2="28322" y2="90517"/>
                          <a14:foregroundMark x1="9091" y1="76724" x2="6294" y2="72414"/>
                          <a14:foregroundMark x1="59091" y1="12069" x2="41608" y2="10345"/>
                          <a14:foregroundMark x1="41608" y1="10345" x2="40210" y2="10345"/>
                        </a14:backgroundRemoval>
                      </a14:imgEffect>
                    </a14:imgLayer>
                  </a14:imgProps>
                </a:ext>
              </a:extLst>
            </a:blip>
            <a:stretch>
              <a:fillRect/>
            </a:stretch>
          </p:blipFill>
          <p:spPr>
            <a:xfrm>
              <a:off x="9451220" y="5313356"/>
              <a:ext cx="952478" cy="386320"/>
            </a:xfrm>
            <a:prstGeom prst="rect">
              <a:avLst/>
            </a:prstGeom>
          </p:spPr>
        </p:pic>
      </p:grpSp>
      <p:grpSp>
        <p:nvGrpSpPr>
          <p:cNvPr id="136" name="Groupe 135">
            <a:extLst>
              <a:ext uri="{FF2B5EF4-FFF2-40B4-BE49-F238E27FC236}">
                <a16:creationId xmlns:a16="http://schemas.microsoft.com/office/drawing/2014/main" id="{5874E613-83DC-47D3-B019-F9577C7DAD64}"/>
              </a:ext>
            </a:extLst>
          </p:cNvPr>
          <p:cNvGrpSpPr/>
          <p:nvPr/>
        </p:nvGrpSpPr>
        <p:grpSpPr>
          <a:xfrm>
            <a:off x="7315380" y="4810524"/>
            <a:ext cx="786945" cy="434857"/>
            <a:chOff x="9451220" y="4965541"/>
            <a:chExt cx="1401978" cy="734135"/>
          </a:xfrm>
        </p:grpSpPr>
        <p:pic>
          <p:nvPicPr>
            <p:cNvPr id="137" name="Image 136">
              <a:extLst>
                <a:ext uri="{FF2B5EF4-FFF2-40B4-BE49-F238E27FC236}">
                  <a16:creationId xmlns:a16="http://schemas.microsoft.com/office/drawing/2014/main" id="{F3AC2811-C0F2-4AE7-857E-5431AF8F06C7}"/>
                </a:ext>
              </a:extLst>
            </p:cNvPr>
            <p:cNvPicPr>
              <a:picLocks noChangeAspect="1"/>
            </p:cNvPicPr>
            <p:nvPr/>
          </p:nvPicPr>
          <p:blipFill rotWithShape="1">
            <a:blip r:embed="rId7">
              <a:clrChange>
                <a:clrFrom>
                  <a:srgbClr val="FFFFFF"/>
                </a:clrFrom>
                <a:clrTo>
                  <a:srgbClr val="FFFFFF">
                    <a:alpha val="0"/>
                  </a:srgbClr>
                </a:clrTo>
              </a:clrChange>
            </a:blip>
            <a:srcRect t="6828" b="6724"/>
            <a:stretch/>
          </p:blipFill>
          <p:spPr>
            <a:xfrm>
              <a:off x="9775262" y="4965541"/>
              <a:ext cx="1077936" cy="638025"/>
            </a:xfrm>
            <a:prstGeom prst="roundRect">
              <a:avLst>
                <a:gd name="adj" fmla="val 6462"/>
              </a:avLst>
            </a:prstGeom>
          </p:spPr>
        </p:pic>
        <p:pic>
          <p:nvPicPr>
            <p:cNvPr id="138" name="Image 137">
              <a:extLst>
                <a:ext uri="{FF2B5EF4-FFF2-40B4-BE49-F238E27FC236}">
                  <a16:creationId xmlns:a16="http://schemas.microsoft.com/office/drawing/2014/main" id="{450B58DA-ADF0-49F5-8CA7-55F4B8E5CCA8}"/>
                </a:ext>
              </a:extLst>
            </p:cNvPr>
            <p:cNvPicPr>
              <a:picLocks noChangeAspect="1"/>
            </p:cNvPicPr>
            <p:nvPr/>
          </p:nvPicPr>
          <p:blipFill>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backgroundRemoval t="9483" b="89655" l="6294" r="95455">
                          <a14:foregroundMark x1="87413" y1="64655" x2="95455" y2="79310"/>
                          <a14:foregroundMark x1="64685" y1="86207" x2="28322" y2="90517"/>
                          <a14:foregroundMark x1="9091" y1="76724" x2="6294" y2="72414"/>
                          <a14:foregroundMark x1="59091" y1="12069" x2="41608" y2="10345"/>
                          <a14:foregroundMark x1="41608" y1="10345" x2="40210" y2="10345"/>
                        </a14:backgroundRemoval>
                      </a14:imgEffect>
                    </a14:imgLayer>
                  </a14:imgProps>
                </a:ext>
              </a:extLst>
            </a:blip>
            <a:stretch>
              <a:fillRect/>
            </a:stretch>
          </p:blipFill>
          <p:spPr>
            <a:xfrm>
              <a:off x="9451220" y="5313356"/>
              <a:ext cx="952478" cy="386320"/>
            </a:xfrm>
            <a:prstGeom prst="rect">
              <a:avLst/>
            </a:prstGeom>
          </p:spPr>
        </p:pic>
      </p:grpSp>
      <p:sp>
        <p:nvSpPr>
          <p:cNvPr id="139" name="Flèche : droite 138">
            <a:extLst>
              <a:ext uri="{FF2B5EF4-FFF2-40B4-BE49-F238E27FC236}">
                <a16:creationId xmlns:a16="http://schemas.microsoft.com/office/drawing/2014/main" id="{1DE11F7A-3D28-4D0A-A6C0-7D5F776EABFA}"/>
              </a:ext>
            </a:extLst>
          </p:cNvPr>
          <p:cNvSpPr/>
          <p:nvPr/>
        </p:nvSpPr>
        <p:spPr>
          <a:xfrm rot="20331468">
            <a:off x="3066574" y="3531110"/>
            <a:ext cx="1252346" cy="206747"/>
          </a:xfrm>
          <a:prstGeom prst="rightArrow">
            <a:avLst/>
          </a:prstGeom>
          <a:solidFill>
            <a:srgbClr val="9A21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 name="Flèche : droite 37">
            <a:extLst>
              <a:ext uri="{FF2B5EF4-FFF2-40B4-BE49-F238E27FC236}">
                <a16:creationId xmlns:a16="http://schemas.microsoft.com/office/drawing/2014/main" id="{D6B4B18C-98B9-4024-B7B7-5E1DE79143EF}"/>
              </a:ext>
            </a:extLst>
          </p:cNvPr>
          <p:cNvSpPr/>
          <p:nvPr/>
        </p:nvSpPr>
        <p:spPr>
          <a:xfrm rot="957411">
            <a:off x="3080077" y="3936294"/>
            <a:ext cx="1252346" cy="206747"/>
          </a:xfrm>
          <a:prstGeom prst="rightArrow">
            <a:avLst/>
          </a:prstGeom>
          <a:solidFill>
            <a:srgbClr val="9A21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 name="Espace réservé du contenu 9">
            <a:extLst>
              <a:ext uri="{FF2B5EF4-FFF2-40B4-BE49-F238E27FC236}">
                <a16:creationId xmlns:a16="http://schemas.microsoft.com/office/drawing/2014/main" id="{8DA3687F-B7BF-45F5-9959-6A4208AB26AB}"/>
              </a:ext>
            </a:extLst>
          </p:cNvPr>
          <p:cNvSpPr txBox="1">
            <a:spLocks/>
          </p:cNvSpPr>
          <p:nvPr/>
        </p:nvSpPr>
        <p:spPr>
          <a:xfrm>
            <a:off x="695325" y="5569482"/>
            <a:ext cx="10980738" cy="1063750"/>
          </a:xfrm>
          <a:prstGeom prst="rect">
            <a:avLst/>
          </a:prstGeom>
        </p:spPr>
        <p:txBody>
          <a:bodyPr vert="horz" lIns="91440" tIns="45720" rIns="91440" bIns="45720" rtlCol="0">
            <a:normAutofit/>
          </a:bodyPr>
          <a:lstStyle>
            <a:lvl1pPr marL="14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b="1" dirty="0"/>
              <a:t>A l’issue des 10 ans, le client récupèrera en une fois, son capital initial + les intérêts nets.</a:t>
            </a:r>
          </a:p>
          <a:p>
            <a:r>
              <a:rPr lang="fr-FR" b="1" dirty="0"/>
              <a:t>Valeur nette à l’échéance : 23 455€.</a:t>
            </a:r>
          </a:p>
          <a:p>
            <a:endParaRPr lang="fr-FR" b="1" dirty="0"/>
          </a:p>
        </p:txBody>
      </p:sp>
      <p:sp>
        <p:nvSpPr>
          <p:cNvPr id="40" name="Rectangle 39">
            <a:extLst>
              <a:ext uri="{FF2B5EF4-FFF2-40B4-BE49-F238E27FC236}">
                <a16:creationId xmlns:a16="http://schemas.microsoft.com/office/drawing/2014/main" id="{579F9C5C-C404-483E-95F7-26B353368CA4}"/>
              </a:ext>
            </a:extLst>
          </p:cNvPr>
          <p:cNvSpPr/>
          <p:nvPr/>
        </p:nvSpPr>
        <p:spPr>
          <a:xfrm>
            <a:off x="0" y="6445250"/>
            <a:ext cx="749300" cy="4127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148946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par>
                                <p:cTn id="8" presetID="22" presetClass="entr" presetSubtype="8" fill="hold" nodeType="withEffect">
                                  <p:stCondLst>
                                    <p:cond delay="0"/>
                                  </p:stCondLst>
                                  <p:childTnLst>
                                    <p:set>
                                      <p:cBhvr>
                                        <p:cTn id="9" dur="1" fill="hold">
                                          <p:stCondLst>
                                            <p:cond delay="0"/>
                                          </p:stCondLst>
                                        </p:cTn>
                                        <p:tgtEl>
                                          <p:spTgt spid="74"/>
                                        </p:tgtEl>
                                        <p:attrNameLst>
                                          <p:attrName>style.visibility</p:attrName>
                                        </p:attrNameLst>
                                      </p:cBhvr>
                                      <p:to>
                                        <p:strVal val="visible"/>
                                      </p:to>
                                    </p:set>
                                    <p:animEffect transition="in" filter="wipe(left)">
                                      <p:cBhvr>
                                        <p:cTn id="10" dur="500"/>
                                        <p:tgtEl>
                                          <p:spTgt spid="74"/>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79"/>
                                        </p:tgtEl>
                                        <p:attrNameLst>
                                          <p:attrName>style.visibility</p:attrName>
                                        </p:attrNameLst>
                                      </p:cBhvr>
                                      <p:to>
                                        <p:strVal val="visible"/>
                                      </p:to>
                                    </p:set>
                                    <p:animEffect transition="in" filter="wipe(left)">
                                      <p:cBhvr>
                                        <p:cTn id="13" dur="500"/>
                                        <p:tgtEl>
                                          <p:spTgt spid="79"/>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139"/>
                                        </p:tgtEl>
                                        <p:attrNameLst>
                                          <p:attrName>style.visibility</p:attrName>
                                        </p:attrNameLst>
                                      </p:cBhvr>
                                      <p:to>
                                        <p:strVal val="visible"/>
                                      </p:to>
                                    </p:set>
                                    <p:animEffect transition="in" filter="wipe(left)">
                                      <p:cBhvr>
                                        <p:cTn id="18" dur="500"/>
                                        <p:tgtEl>
                                          <p:spTgt spid="139"/>
                                        </p:tgtEl>
                                      </p:cBhvr>
                                    </p:animEffect>
                                  </p:childTnLst>
                                </p:cTn>
                              </p:par>
                            </p:childTnLst>
                          </p:cTn>
                        </p:par>
                        <p:par>
                          <p:cTn id="19" fill="hold">
                            <p:stCondLst>
                              <p:cond delay="500"/>
                            </p:stCondLst>
                            <p:childTnLst>
                              <p:par>
                                <p:cTn id="20" presetID="22" presetClass="entr" presetSubtype="8"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left)">
                                      <p:cBhvr>
                                        <p:cTn id="22" dur="500"/>
                                        <p:tgtEl>
                                          <p:spTgt spid="9"/>
                                        </p:tgtEl>
                                      </p:cBhvr>
                                    </p:animEffect>
                                  </p:childTnLst>
                                </p:cTn>
                              </p:par>
                            </p:childTnLst>
                          </p:cTn>
                        </p:par>
                        <p:par>
                          <p:cTn id="23" fill="hold">
                            <p:stCondLst>
                              <p:cond delay="1000"/>
                            </p:stCondLst>
                            <p:childTnLst>
                              <p:par>
                                <p:cTn id="24" presetID="22" presetClass="entr" presetSubtype="8" fill="hold" nodeType="afterEffect">
                                  <p:stCondLst>
                                    <p:cond delay="0"/>
                                  </p:stCondLst>
                                  <p:childTnLst>
                                    <p:set>
                                      <p:cBhvr>
                                        <p:cTn id="25" dur="1" fill="hold">
                                          <p:stCondLst>
                                            <p:cond delay="0"/>
                                          </p:stCondLst>
                                        </p:cTn>
                                        <p:tgtEl>
                                          <p:spTgt spid="78"/>
                                        </p:tgtEl>
                                        <p:attrNameLst>
                                          <p:attrName>style.visibility</p:attrName>
                                        </p:attrNameLst>
                                      </p:cBhvr>
                                      <p:to>
                                        <p:strVal val="visible"/>
                                      </p:to>
                                    </p:set>
                                    <p:animEffect transition="in" filter="wipe(left)">
                                      <p:cBhvr>
                                        <p:cTn id="26" dur="500"/>
                                        <p:tgtEl>
                                          <p:spTgt spid="78"/>
                                        </p:tgtEl>
                                      </p:cBhvr>
                                    </p:animEffect>
                                  </p:childTnLst>
                                </p:cTn>
                              </p:par>
                            </p:childTnLst>
                          </p:cTn>
                        </p:par>
                        <p:par>
                          <p:cTn id="27" fill="hold">
                            <p:stCondLst>
                              <p:cond delay="1500"/>
                            </p:stCondLst>
                            <p:childTnLst>
                              <p:par>
                                <p:cTn id="28" presetID="22" presetClass="entr" presetSubtype="8" fill="hold" nodeType="afterEffect">
                                  <p:stCondLst>
                                    <p:cond delay="0"/>
                                  </p:stCondLst>
                                  <p:childTnLst>
                                    <p:set>
                                      <p:cBhvr>
                                        <p:cTn id="29" dur="1" fill="hold">
                                          <p:stCondLst>
                                            <p:cond delay="0"/>
                                          </p:stCondLst>
                                        </p:cTn>
                                        <p:tgtEl>
                                          <p:spTgt spid="77"/>
                                        </p:tgtEl>
                                        <p:attrNameLst>
                                          <p:attrName>style.visibility</p:attrName>
                                        </p:attrNameLst>
                                      </p:cBhvr>
                                      <p:to>
                                        <p:strVal val="visible"/>
                                      </p:to>
                                    </p:set>
                                    <p:animEffect transition="in" filter="wipe(left)">
                                      <p:cBhvr>
                                        <p:cTn id="30" dur="500"/>
                                        <p:tgtEl>
                                          <p:spTgt spid="77"/>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38"/>
                                        </p:tgtEl>
                                        <p:attrNameLst>
                                          <p:attrName>style.visibility</p:attrName>
                                        </p:attrNameLst>
                                      </p:cBhvr>
                                      <p:to>
                                        <p:strVal val="visible"/>
                                      </p:to>
                                    </p:set>
                                    <p:animEffect transition="in" filter="wipe(left)">
                                      <p:cBhvr>
                                        <p:cTn id="35" dur="500"/>
                                        <p:tgtEl>
                                          <p:spTgt spid="38"/>
                                        </p:tgtEl>
                                      </p:cBhvr>
                                    </p:animEffect>
                                  </p:childTnLst>
                                </p:cTn>
                              </p:par>
                            </p:childTnLst>
                          </p:cTn>
                        </p:par>
                        <p:par>
                          <p:cTn id="36" fill="hold">
                            <p:stCondLst>
                              <p:cond delay="500"/>
                            </p:stCondLst>
                            <p:childTnLst>
                              <p:par>
                                <p:cTn id="37" presetID="22" presetClass="entr" presetSubtype="8" fill="hold" grpId="0"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wipe(left)">
                                      <p:cBhvr>
                                        <p:cTn id="39" dur="500"/>
                                        <p:tgtEl>
                                          <p:spTgt spid="15"/>
                                        </p:tgtEl>
                                      </p:cBhvr>
                                    </p:animEffect>
                                  </p:childTnLst>
                                </p:cTn>
                              </p:par>
                            </p:childTnLst>
                          </p:cTn>
                        </p:par>
                        <p:par>
                          <p:cTn id="40" fill="hold">
                            <p:stCondLst>
                              <p:cond delay="1000"/>
                            </p:stCondLst>
                            <p:childTnLst>
                              <p:par>
                                <p:cTn id="41" presetID="22" presetClass="entr" presetSubtype="8" fill="hold" nodeType="afterEffect">
                                  <p:stCondLst>
                                    <p:cond delay="0"/>
                                  </p:stCondLst>
                                  <p:childTnLst>
                                    <p:set>
                                      <p:cBhvr>
                                        <p:cTn id="42" dur="1" fill="hold">
                                          <p:stCondLst>
                                            <p:cond delay="0"/>
                                          </p:stCondLst>
                                        </p:cTn>
                                        <p:tgtEl>
                                          <p:spTgt spid="136"/>
                                        </p:tgtEl>
                                        <p:attrNameLst>
                                          <p:attrName>style.visibility</p:attrName>
                                        </p:attrNameLst>
                                      </p:cBhvr>
                                      <p:to>
                                        <p:strVal val="visible"/>
                                      </p:to>
                                    </p:set>
                                    <p:animEffect transition="in" filter="wipe(left)">
                                      <p:cBhvr>
                                        <p:cTn id="43" dur="500"/>
                                        <p:tgtEl>
                                          <p:spTgt spid="136"/>
                                        </p:tgtEl>
                                      </p:cBhvr>
                                    </p:animEffect>
                                  </p:childTnLst>
                                </p:cTn>
                              </p:par>
                              <p:par>
                                <p:cTn id="44" presetID="22" presetClass="entr" presetSubtype="8" fill="hold" nodeType="withEffect">
                                  <p:stCondLst>
                                    <p:cond delay="0"/>
                                  </p:stCondLst>
                                  <p:childTnLst>
                                    <p:set>
                                      <p:cBhvr>
                                        <p:cTn id="45" dur="1" fill="hold">
                                          <p:stCondLst>
                                            <p:cond delay="0"/>
                                          </p:stCondLst>
                                        </p:cTn>
                                        <p:tgtEl>
                                          <p:spTgt spid="80"/>
                                        </p:tgtEl>
                                        <p:attrNameLst>
                                          <p:attrName>style.visibility</p:attrName>
                                        </p:attrNameLst>
                                      </p:cBhvr>
                                      <p:to>
                                        <p:strVal val="visible"/>
                                      </p:to>
                                    </p:set>
                                    <p:animEffect transition="in" filter="wipe(left)">
                                      <p:cBhvr>
                                        <p:cTn id="46" dur="500"/>
                                        <p:tgtEl>
                                          <p:spTgt spid="80"/>
                                        </p:tgtEl>
                                      </p:cBhvr>
                                    </p:animEffect>
                                  </p:childTnLst>
                                </p:cTn>
                              </p:par>
                              <p:par>
                                <p:cTn id="47" presetID="22" presetClass="entr" presetSubtype="8" fill="hold" nodeType="withEffect">
                                  <p:stCondLst>
                                    <p:cond delay="0"/>
                                  </p:stCondLst>
                                  <p:childTnLst>
                                    <p:set>
                                      <p:cBhvr>
                                        <p:cTn id="48" dur="1" fill="hold">
                                          <p:stCondLst>
                                            <p:cond delay="0"/>
                                          </p:stCondLst>
                                        </p:cTn>
                                        <p:tgtEl>
                                          <p:spTgt spid="130"/>
                                        </p:tgtEl>
                                        <p:attrNameLst>
                                          <p:attrName>style.visibility</p:attrName>
                                        </p:attrNameLst>
                                      </p:cBhvr>
                                      <p:to>
                                        <p:strVal val="visible"/>
                                      </p:to>
                                    </p:set>
                                    <p:animEffect transition="in" filter="wipe(left)">
                                      <p:cBhvr>
                                        <p:cTn id="49" dur="500"/>
                                        <p:tgtEl>
                                          <p:spTgt spid="130"/>
                                        </p:tgtEl>
                                      </p:cBhvr>
                                    </p:animEffect>
                                  </p:childTnLst>
                                </p:cTn>
                              </p:par>
                              <p:par>
                                <p:cTn id="50" presetID="22" presetClass="entr" presetSubtype="8" fill="hold" nodeType="withEffect">
                                  <p:stCondLst>
                                    <p:cond delay="0"/>
                                  </p:stCondLst>
                                  <p:childTnLst>
                                    <p:set>
                                      <p:cBhvr>
                                        <p:cTn id="51" dur="1" fill="hold">
                                          <p:stCondLst>
                                            <p:cond delay="0"/>
                                          </p:stCondLst>
                                        </p:cTn>
                                        <p:tgtEl>
                                          <p:spTgt spid="133"/>
                                        </p:tgtEl>
                                        <p:attrNameLst>
                                          <p:attrName>style.visibility</p:attrName>
                                        </p:attrNameLst>
                                      </p:cBhvr>
                                      <p:to>
                                        <p:strVal val="visible"/>
                                      </p:to>
                                    </p:set>
                                    <p:animEffect transition="in" filter="wipe(left)">
                                      <p:cBhvr>
                                        <p:cTn id="52" dur="500"/>
                                        <p:tgtEl>
                                          <p:spTgt spid="133"/>
                                        </p:tgtEl>
                                      </p:cBhvr>
                                    </p:animEffect>
                                  </p:childTnLst>
                                </p:cTn>
                              </p:par>
                              <p:par>
                                <p:cTn id="53" presetID="22" presetClass="entr" presetSubtype="8" fill="hold" nodeType="withEffect">
                                  <p:stCondLst>
                                    <p:cond delay="0"/>
                                  </p:stCondLst>
                                  <p:childTnLst>
                                    <p:set>
                                      <p:cBhvr>
                                        <p:cTn id="54" dur="1" fill="hold">
                                          <p:stCondLst>
                                            <p:cond delay="0"/>
                                          </p:stCondLst>
                                        </p:cTn>
                                        <p:tgtEl>
                                          <p:spTgt spid="114"/>
                                        </p:tgtEl>
                                        <p:attrNameLst>
                                          <p:attrName>style.visibility</p:attrName>
                                        </p:attrNameLst>
                                      </p:cBhvr>
                                      <p:to>
                                        <p:strVal val="visible"/>
                                      </p:to>
                                    </p:set>
                                    <p:animEffect transition="in" filter="wipe(left)">
                                      <p:cBhvr>
                                        <p:cTn id="55" dur="500"/>
                                        <p:tgtEl>
                                          <p:spTgt spid="114"/>
                                        </p:tgtEl>
                                      </p:cBhvr>
                                    </p:animEffect>
                                  </p:childTnLst>
                                </p:cTn>
                              </p:par>
                              <p:par>
                                <p:cTn id="56" presetID="22" presetClass="entr" presetSubtype="8" fill="hold" nodeType="withEffect">
                                  <p:stCondLst>
                                    <p:cond delay="0"/>
                                  </p:stCondLst>
                                  <p:childTnLst>
                                    <p:set>
                                      <p:cBhvr>
                                        <p:cTn id="57" dur="1" fill="hold">
                                          <p:stCondLst>
                                            <p:cond delay="0"/>
                                          </p:stCondLst>
                                        </p:cTn>
                                        <p:tgtEl>
                                          <p:spTgt spid="87"/>
                                        </p:tgtEl>
                                        <p:attrNameLst>
                                          <p:attrName>style.visibility</p:attrName>
                                        </p:attrNameLst>
                                      </p:cBhvr>
                                      <p:to>
                                        <p:strVal val="visible"/>
                                      </p:to>
                                    </p:set>
                                    <p:animEffect transition="in" filter="wipe(left)">
                                      <p:cBhvr>
                                        <p:cTn id="58" dur="500"/>
                                        <p:tgtEl>
                                          <p:spTgt spid="87"/>
                                        </p:tgtEl>
                                      </p:cBhvr>
                                    </p:animEffect>
                                  </p:childTnLst>
                                </p:cTn>
                              </p:par>
                              <p:par>
                                <p:cTn id="59" presetID="22" presetClass="entr" presetSubtype="8" fill="hold" nodeType="withEffect">
                                  <p:stCondLst>
                                    <p:cond delay="0"/>
                                  </p:stCondLst>
                                  <p:childTnLst>
                                    <p:set>
                                      <p:cBhvr>
                                        <p:cTn id="60" dur="1" fill="hold">
                                          <p:stCondLst>
                                            <p:cond delay="0"/>
                                          </p:stCondLst>
                                        </p:cTn>
                                        <p:tgtEl>
                                          <p:spTgt spid="127"/>
                                        </p:tgtEl>
                                        <p:attrNameLst>
                                          <p:attrName>style.visibility</p:attrName>
                                        </p:attrNameLst>
                                      </p:cBhvr>
                                      <p:to>
                                        <p:strVal val="visible"/>
                                      </p:to>
                                    </p:set>
                                    <p:animEffect transition="in" filter="wipe(left)">
                                      <p:cBhvr>
                                        <p:cTn id="61" dur="500"/>
                                        <p:tgtEl>
                                          <p:spTgt spid="127"/>
                                        </p:tgtEl>
                                      </p:cBhvr>
                                    </p:animEffect>
                                  </p:childTnLst>
                                </p:cTn>
                              </p:par>
                            </p:childTnLst>
                          </p:cTn>
                        </p:par>
                      </p:childTnLst>
                    </p:cTn>
                  </p:par>
                  <p:par>
                    <p:cTn id="62" fill="hold">
                      <p:stCondLst>
                        <p:cond delay="indefinite"/>
                      </p:stCondLst>
                      <p:childTnLst>
                        <p:par>
                          <p:cTn id="63" fill="hold">
                            <p:stCondLst>
                              <p:cond delay="0"/>
                            </p:stCondLst>
                            <p:childTnLst>
                              <p:par>
                                <p:cTn id="64" presetID="22" presetClass="entr" presetSubtype="4" fill="hold" grpId="0" nodeType="clickEffect">
                                  <p:stCondLst>
                                    <p:cond delay="0"/>
                                  </p:stCondLst>
                                  <p:childTnLst>
                                    <p:set>
                                      <p:cBhvr>
                                        <p:cTn id="65" dur="1" fill="hold">
                                          <p:stCondLst>
                                            <p:cond delay="0"/>
                                          </p:stCondLst>
                                        </p:cTn>
                                        <p:tgtEl>
                                          <p:spTgt spid="12"/>
                                        </p:tgtEl>
                                        <p:attrNameLst>
                                          <p:attrName>style.visibility</p:attrName>
                                        </p:attrNameLst>
                                      </p:cBhvr>
                                      <p:to>
                                        <p:strVal val="visible"/>
                                      </p:to>
                                    </p:set>
                                    <p:animEffect transition="in" filter="wipe(down)">
                                      <p:cBhvr>
                                        <p:cTn id="66" dur="500"/>
                                        <p:tgtEl>
                                          <p:spTgt spid="12"/>
                                        </p:tgtEl>
                                      </p:cBhvr>
                                    </p:animEffect>
                                  </p:childTnLst>
                                </p:cTn>
                              </p:par>
                              <p:par>
                                <p:cTn id="67" presetID="22" presetClass="entr" presetSubtype="4" fill="hold" grpId="0" nodeType="withEffect">
                                  <p:stCondLst>
                                    <p:cond delay="0"/>
                                  </p:stCondLst>
                                  <p:childTnLst>
                                    <p:set>
                                      <p:cBhvr>
                                        <p:cTn id="68" dur="1" fill="hold">
                                          <p:stCondLst>
                                            <p:cond delay="0"/>
                                          </p:stCondLst>
                                        </p:cTn>
                                        <p:tgtEl>
                                          <p:spTgt spid="88"/>
                                        </p:tgtEl>
                                        <p:attrNameLst>
                                          <p:attrName>style.visibility</p:attrName>
                                        </p:attrNameLst>
                                      </p:cBhvr>
                                      <p:to>
                                        <p:strVal val="visible"/>
                                      </p:to>
                                    </p:set>
                                    <p:animEffect transition="in" filter="wipe(down)">
                                      <p:cBhvr>
                                        <p:cTn id="69" dur="500"/>
                                        <p:tgtEl>
                                          <p:spTgt spid="88"/>
                                        </p:tgtEl>
                                      </p:cBhvr>
                                    </p:animEffect>
                                  </p:childTnLst>
                                </p:cTn>
                              </p:par>
                            </p:childTnLst>
                          </p:cTn>
                        </p:par>
                        <p:par>
                          <p:cTn id="70" fill="hold">
                            <p:stCondLst>
                              <p:cond delay="500"/>
                            </p:stCondLst>
                            <p:childTnLst>
                              <p:par>
                                <p:cTn id="71" presetID="37" presetClass="path" presetSubtype="0" accel="50000" decel="50000" fill="hold" nodeType="afterEffect">
                                  <p:stCondLst>
                                    <p:cond delay="0"/>
                                  </p:stCondLst>
                                  <p:childTnLst>
                                    <p:animMotion origin="layout" path="M 0.00091 -1.85185E-6 L 0.14623 -0.09491 C 0.17904 -0.11481 0.19688 -0.14537 0.19727 -0.17662 C 0.19714 -0.21204 0.17891 -0.24143 0.1461 -0.26088 L 0.00091 -0.35717 " pathEditMode="relative" rAng="16200000" ptsTypes="AAAAA">
                                      <p:cBhvr>
                                        <p:cTn id="72" dur="2000" fill="hold"/>
                                        <p:tgtEl>
                                          <p:spTgt spid="136"/>
                                        </p:tgtEl>
                                        <p:attrNameLst>
                                          <p:attrName>ppt_x</p:attrName>
                                          <p:attrName>ppt_y</p:attrName>
                                        </p:attrNameLst>
                                      </p:cBhvr>
                                      <p:rCtr x="9818" y="-17847"/>
                                    </p:animMotion>
                                  </p:childTnLst>
                                </p:cTn>
                              </p:par>
                            </p:childTnLst>
                          </p:cTn>
                        </p:par>
                        <p:par>
                          <p:cTn id="73" fill="hold">
                            <p:stCondLst>
                              <p:cond delay="2500"/>
                            </p:stCondLst>
                            <p:childTnLst>
                              <p:par>
                                <p:cTn id="74" presetID="37" presetClass="path" presetSubtype="0" accel="50000" decel="50000" fill="hold" nodeType="afterEffect">
                                  <p:stCondLst>
                                    <p:cond delay="0"/>
                                  </p:stCondLst>
                                  <p:childTnLst>
                                    <p:animMotion origin="layout" path="M -0.00052 4.81481E-6 L 0.16445 -0.07987 C 0.20169 -0.09653 0.22175 -0.12153 0.22175 -0.14769 C 0.22175 -0.17755 0.20169 -0.20139 0.16445 -0.21806 L -0.00052 -0.29815 " pathEditMode="relative" rAng="16200000" ptsTypes="AAAAA">
                                      <p:cBhvr>
                                        <p:cTn id="75" dur="2000" fill="hold"/>
                                        <p:tgtEl>
                                          <p:spTgt spid="127"/>
                                        </p:tgtEl>
                                        <p:attrNameLst>
                                          <p:attrName>ppt_x</p:attrName>
                                          <p:attrName>ppt_y</p:attrName>
                                        </p:attrNameLst>
                                      </p:cBhvr>
                                      <p:rCtr x="11107" y="-14907"/>
                                    </p:animMotion>
                                  </p:childTnLst>
                                </p:cTn>
                              </p:par>
                            </p:childTnLst>
                          </p:cTn>
                        </p:par>
                      </p:childTnLst>
                    </p:cTn>
                  </p:par>
                  <p:par>
                    <p:cTn id="76" fill="hold">
                      <p:stCondLst>
                        <p:cond delay="indefinite"/>
                      </p:stCondLst>
                      <p:childTnLst>
                        <p:par>
                          <p:cTn id="77" fill="hold">
                            <p:stCondLst>
                              <p:cond delay="0"/>
                            </p:stCondLst>
                            <p:childTnLst>
                              <p:par>
                                <p:cTn id="78" presetID="22" presetClass="entr" presetSubtype="1" fill="hold" grpId="0" nodeType="clickEffect">
                                  <p:stCondLst>
                                    <p:cond delay="0"/>
                                  </p:stCondLst>
                                  <p:childTnLst>
                                    <p:set>
                                      <p:cBhvr>
                                        <p:cTn id="79" dur="1" fill="hold">
                                          <p:stCondLst>
                                            <p:cond delay="0"/>
                                          </p:stCondLst>
                                        </p:cTn>
                                        <p:tgtEl>
                                          <p:spTgt spid="39"/>
                                        </p:tgtEl>
                                        <p:attrNameLst>
                                          <p:attrName>style.visibility</p:attrName>
                                        </p:attrNameLst>
                                      </p:cBhvr>
                                      <p:to>
                                        <p:strVal val="visible"/>
                                      </p:to>
                                    </p:set>
                                    <p:animEffect transition="in" filter="wipe(up)">
                                      <p:cBhvr>
                                        <p:cTn id="80"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5" grpId="0"/>
      <p:bldP spid="12" grpId="0" animBg="1"/>
      <p:bldP spid="88" grpId="0" animBg="1"/>
      <p:bldP spid="79" grpId="0"/>
      <p:bldP spid="139" grpId="0" animBg="1"/>
      <p:bldP spid="38" grpId="0" animBg="1"/>
      <p:bldP spid="3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space réservé du contenu 9"/>
          <p:cNvSpPr>
            <a:spLocks noGrp="1"/>
          </p:cNvSpPr>
          <p:nvPr>
            <p:ph idx="1"/>
          </p:nvPr>
        </p:nvSpPr>
        <p:spPr/>
        <p:txBody>
          <a:bodyPr>
            <a:normAutofit fontScale="85000" lnSpcReduction="20000"/>
          </a:bodyPr>
          <a:lstStyle/>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r>
              <a:rPr lang="fr-FR" dirty="0"/>
              <a:t>A chaque échéance trimestrielle de CAT 135€ sont versés sur le PEL pour répondre au versement réglementaire, puis le reliquat du capital du CAT avec les intérêts nets générés sont versés sur le compte du client.</a:t>
            </a:r>
          </a:p>
          <a:p>
            <a:r>
              <a:rPr lang="fr-FR" dirty="0"/>
              <a:t>La répartition de l’investissement entre les CAT et le PEL dépend du montant de revenus périodiques souhaités par le client.</a:t>
            </a:r>
          </a:p>
          <a:p>
            <a:pPr algn="just"/>
            <a:r>
              <a:rPr lang="fr-FR" dirty="0"/>
              <a:t>Au terme du contrat, le titulaire a alors la possibilité : </a:t>
            </a:r>
          </a:p>
          <a:p>
            <a:pPr lvl="1"/>
            <a:r>
              <a:rPr lang="fr-FR" dirty="0"/>
              <a:t>Soit de proroger son PEL, dans la limite de 10 ans</a:t>
            </a:r>
            <a:r>
              <a:rPr lang="fr-FR" sz="1200" dirty="0"/>
              <a:t> (sous réserve du respect des versements réglementaires).</a:t>
            </a:r>
          </a:p>
          <a:p>
            <a:pPr lvl="1"/>
            <a:r>
              <a:rPr lang="fr-FR" dirty="0"/>
              <a:t>Soit conserver son PEL en l’état </a:t>
            </a:r>
            <a:r>
              <a:rPr lang="fr-FR" sz="1200" dirty="0"/>
              <a:t>(ce qui engendrera la clôture à la prochaine date anniversaire si le versement des 540€ annuel n’est pas respecté).</a:t>
            </a:r>
          </a:p>
          <a:p>
            <a:pPr lvl="1"/>
            <a:r>
              <a:rPr lang="fr-FR" dirty="0"/>
              <a:t>Soit demander la clôture de son PEL. </a:t>
            </a:r>
          </a:p>
        </p:txBody>
      </p:sp>
      <p:sp>
        <p:nvSpPr>
          <p:cNvPr id="11" name="Espace réservé du texte 10"/>
          <p:cNvSpPr>
            <a:spLocks noGrp="1"/>
          </p:cNvSpPr>
          <p:nvPr>
            <p:ph type="body" sz="quarter" idx="12"/>
          </p:nvPr>
        </p:nvSpPr>
        <p:spPr/>
        <p:txBody>
          <a:bodyPr/>
          <a:lstStyle/>
          <a:p>
            <a:r>
              <a:rPr lang="fr-FR" dirty="0"/>
              <a:t>Le </a:t>
            </a:r>
            <a:r>
              <a:rPr lang="fr-FR" dirty="0">
                <a:solidFill>
                  <a:srgbClr val="C00000"/>
                </a:solidFill>
              </a:rPr>
              <a:t>Quadreto à revenus </a:t>
            </a:r>
            <a:r>
              <a:rPr lang="fr-FR" dirty="0"/>
              <a:t>permet au client de disposer d’un revenu trimestriel complémentaire </a:t>
            </a:r>
          </a:p>
        </p:txBody>
      </p:sp>
      <p:sp>
        <p:nvSpPr>
          <p:cNvPr id="13" name="Espace réservé du texte 12"/>
          <p:cNvSpPr>
            <a:spLocks noGrp="1"/>
          </p:cNvSpPr>
          <p:nvPr>
            <p:ph type="body" sz="quarter" idx="16"/>
          </p:nvPr>
        </p:nvSpPr>
        <p:spPr>
          <a:solidFill>
            <a:srgbClr val="C00000"/>
          </a:solidFill>
        </p:spPr>
        <p:txBody>
          <a:bodyPr/>
          <a:lstStyle/>
          <a:p>
            <a:r>
              <a:rPr lang="fr-FR" dirty="0"/>
              <a:t>4</a:t>
            </a:r>
          </a:p>
        </p:txBody>
      </p:sp>
      <p:graphicFrame>
        <p:nvGraphicFramePr>
          <p:cNvPr id="8" name="Tableau 3">
            <a:extLst>
              <a:ext uri="{FF2B5EF4-FFF2-40B4-BE49-F238E27FC236}">
                <a16:creationId xmlns:a16="http://schemas.microsoft.com/office/drawing/2014/main" id="{6F8478DE-8746-4635-8FFD-413DDF7458D6}"/>
              </a:ext>
            </a:extLst>
          </p:cNvPr>
          <p:cNvGraphicFramePr>
            <a:graphicFrameLocks noGrp="1"/>
          </p:cNvGraphicFramePr>
          <p:nvPr/>
        </p:nvGraphicFramePr>
        <p:xfrm>
          <a:off x="3173313" y="1833685"/>
          <a:ext cx="5850582" cy="2613883"/>
        </p:xfrm>
        <a:graphic>
          <a:graphicData uri="http://schemas.openxmlformats.org/drawingml/2006/table">
            <a:tbl>
              <a:tblPr firstRow="1" bandRow="1">
                <a:tableStyleId>{5C22544A-7EE6-4342-B048-85BDC9FD1C3A}</a:tableStyleId>
              </a:tblPr>
              <a:tblGrid>
                <a:gridCol w="3405333">
                  <a:extLst>
                    <a:ext uri="{9D8B030D-6E8A-4147-A177-3AD203B41FA5}">
                      <a16:colId xmlns:a16="http://schemas.microsoft.com/office/drawing/2014/main" val="2147911065"/>
                    </a:ext>
                  </a:extLst>
                </a:gridCol>
                <a:gridCol w="2445249">
                  <a:extLst>
                    <a:ext uri="{9D8B030D-6E8A-4147-A177-3AD203B41FA5}">
                      <a16:colId xmlns:a16="http://schemas.microsoft.com/office/drawing/2014/main" val="1933997504"/>
                    </a:ext>
                  </a:extLst>
                </a:gridCol>
              </a:tblGrid>
              <a:tr h="358681">
                <a:tc gridSpan="2">
                  <a:txBody>
                    <a:bodyPr/>
                    <a:lstStyle/>
                    <a:p>
                      <a:pPr algn="ctr"/>
                      <a:r>
                        <a:rPr lang="fr-FR" sz="1600" dirty="0"/>
                        <a:t>Caractéristiques générales QUADRETO à revenus</a:t>
                      </a:r>
                    </a:p>
                  </a:txBody>
                  <a:tcPr/>
                </a:tc>
                <a:tc hMerge="1">
                  <a:txBody>
                    <a:bodyPr/>
                    <a:lstStyle/>
                    <a:p>
                      <a:endParaRPr lang="fr-FR" dirty="0"/>
                    </a:p>
                  </a:txBody>
                  <a:tcPr/>
                </a:tc>
                <a:extLst>
                  <a:ext uri="{0D108BD9-81ED-4DB2-BD59-A6C34878D82A}">
                    <a16:rowId xmlns:a16="http://schemas.microsoft.com/office/drawing/2014/main" val="3625955128"/>
                  </a:ext>
                </a:extLst>
              </a:tr>
              <a:tr h="807031">
                <a:tc>
                  <a:txBody>
                    <a:bodyPr/>
                    <a:lstStyle/>
                    <a:p>
                      <a:r>
                        <a:rPr lang="fr-FR" sz="1200" dirty="0"/>
                        <a:t>Durée </a:t>
                      </a:r>
                    </a:p>
                  </a:txBody>
                  <a:tcPr/>
                </a:tc>
                <a:tc>
                  <a:txBody>
                    <a:bodyPr/>
                    <a:lstStyle/>
                    <a:p>
                      <a:pPr algn="ctr"/>
                      <a:r>
                        <a:rPr lang="fr-FR" sz="1200" dirty="0"/>
                        <a:t>4 ans</a:t>
                      </a:r>
                    </a:p>
                    <a:p>
                      <a:pPr algn="ctr"/>
                      <a:r>
                        <a:rPr lang="fr-FR" sz="1200" dirty="0"/>
                        <a:t>6 ans </a:t>
                      </a:r>
                    </a:p>
                    <a:p>
                      <a:pPr algn="ctr"/>
                      <a:r>
                        <a:rPr lang="fr-FR" sz="1200" dirty="0"/>
                        <a:t>8 ans</a:t>
                      </a:r>
                    </a:p>
                    <a:p>
                      <a:pPr algn="ctr"/>
                      <a:r>
                        <a:rPr lang="fr-FR" sz="1200" dirty="0"/>
                        <a:t>10 ans</a:t>
                      </a:r>
                    </a:p>
                  </a:txBody>
                  <a:tcPr/>
                </a:tc>
                <a:extLst>
                  <a:ext uri="{0D108BD9-81ED-4DB2-BD59-A6C34878D82A}">
                    <a16:rowId xmlns:a16="http://schemas.microsoft.com/office/drawing/2014/main" val="3350355356"/>
                  </a:ext>
                </a:extLst>
              </a:tr>
              <a:tr h="284154">
                <a:tc>
                  <a:txBody>
                    <a:bodyPr/>
                    <a:lstStyle/>
                    <a:p>
                      <a:r>
                        <a:rPr lang="fr-FR" sz="1200" dirty="0"/>
                        <a:t>Montant minimum du versement initial</a:t>
                      </a:r>
                    </a:p>
                  </a:txBody>
                  <a:tcPr/>
                </a:tc>
                <a:tc>
                  <a:txBody>
                    <a:bodyPr/>
                    <a:lstStyle/>
                    <a:p>
                      <a:pPr algn="ctr"/>
                      <a:r>
                        <a:rPr lang="fr-FR" sz="1200" dirty="0"/>
                        <a:t>15 000€</a:t>
                      </a:r>
                    </a:p>
                  </a:txBody>
                  <a:tcPr/>
                </a:tc>
                <a:extLst>
                  <a:ext uri="{0D108BD9-81ED-4DB2-BD59-A6C34878D82A}">
                    <a16:rowId xmlns:a16="http://schemas.microsoft.com/office/drawing/2014/main" val="3015708032"/>
                  </a:ext>
                </a:extLst>
              </a:tr>
              <a:tr h="269010">
                <a:tc>
                  <a:txBody>
                    <a:bodyPr/>
                    <a:lstStyle/>
                    <a:p>
                      <a:r>
                        <a:rPr lang="fr-FR" sz="1200" dirty="0"/>
                        <a:t>Montant maximum du versement initial</a:t>
                      </a:r>
                    </a:p>
                  </a:txBody>
                  <a:tcPr/>
                </a:tc>
                <a:tc>
                  <a:txBody>
                    <a:bodyPr/>
                    <a:lstStyle/>
                    <a:p>
                      <a:pPr algn="ctr"/>
                      <a:r>
                        <a:rPr lang="fr-FR" sz="1200" dirty="0"/>
                        <a:t>75 000€</a:t>
                      </a:r>
                    </a:p>
                  </a:txBody>
                  <a:tcPr/>
                </a:tc>
                <a:extLst>
                  <a:ext uri="{0D108BD9-81ED-4DB2-BD59-A6C34878D82A}">
                    <a16:rowId xmlns:a16="http://schemas.microsoft.com/office/drawing/2014/main" val="3258417412"/>
                  </a:ext>
                </a:extLst>
              </a:tr>
              <a:tr h="269010">
                <a:tc>
                  <a:txBody>
                    <a:bodyPr/>
                    <a:lstStyle/>
                    <a:p>
                      <a:r>
                        <a:rPr lang="fr-FR" sz="1200" dirty="0"/>
                        <a:t>Abonnement </a:t>
                      </a:r>
                    </a:p>
                  </a:txBody>
                  <a:tcPr/>
                </a:tc>
                <a:tc>
                  <a:txBody>
                    <a:bodyPr/>
                    <a:lstStyle/>
                    <a:p>
                      <a:pPr algn="ctr"/>
                      <a:r>
                        <a:rPr lang="fr-FR" sz="1200" dirty="0"/>
                        <a:t>Autorisé sur la partie PEL</a:t>
                      </a:r>
                    </a:p>
                  </a:txBody>
                  <a:tcPr/>
                </a:tc>
                <a:extLst>
                  <a:ext uri="{0D108BD9-81ED-4DB2-BD59-A6C34878D82A}">
                    <a16:rowId xmlns:a16="http://schemas.microsoft.com/office/drawing/2014/main" val="1908730542"/>
                  </a:ext>
                </a:extLst>
              </a:tr>
              <a:tr h="31529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t>Pénalités en cas de retrait anticipé sur les CAT</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dirty="0"/>
                        <a:t>80% des intérêts bruts</a:t>
                      </a:r>
                    </a:p>
                  </a:txBody>
                  <a:tcPr/>
                </a:tc>
                <a:extLst>
                  <a:ext uri="{0D108BD9-81ED-4DB2-BD59-A6C34878D82A}">
                    <a16:rowId xmlns:a16="http://schemas.microsoft.com/office/drawing/2014/main" val="3727456118"/>
                  </a:ext>
                </a:extLst>
              </a:tr>
              <a:tr h="284154">
                <a:tc>
                  <a:txBody>
                    <a:bodyPr/>
                    <a:lstStyle/>
                    <a:p>
                      <a:r>
                        <a:rPr lang="fr-FR" sz="1200" dirty="0"/>
                        <a:t>Périodicité des échéances des CAT</a:t>
                      </a:r>
                    </a:p>
                  </a:txBody>
                  <a:tcPr/>
                </a:tc>
                <a:tc>
                  <a:txBody>
                    <a:bodyPr/>
                    <a:lstStyle/>
                    <a:p>
                      <a:pPr algn="ctr"/>
                      <a:r>
                        <a:rPr lang="fr-FR" sz="1200" dirty="0"/>
                        <a:t>Trimestriel</a:t>
                      </a:r>
                    </a:p>
                  </a:txBody>
                  <a:tcPr/>
                </a:tc>
                <a:extLst>
                  <a:ext uri="{0D108BD9-81ED-4DB2-BD59-A6C34878D82A}">
                    <a16:rowId xmlns:a16="http://schemas.microsoft.com/office/drawing/2014/main" val="3534632370"/>
                  </a:ext>
                </a:extLst>
              </a:tr>
            </a:tbl>
          </a:graphicData>
        </a:graphic>
      </p:graphicFrame>
      <p:sp>
        <p:nvSpPr>
          <p:cNvPr id="7" name="Espace réservé du texte 11">
            <a:extLst>
              <a:ext uri="{FF2B5EF4-FFF2-40B4-BE49-F238E27FC236}">
                <a16:creationId xmlns:a16="http://schemas.microsoft.com/office/drawing/2014/main" id="{622158EB-6B2E-4E36-929E-274C9832BE89}"/>
              </a:ext>
            </a:extLst>
          </p:cNvPr>
          <p:cNvSpPr txBox="1">
            <a:spLocks/>
          </p:cNvSpPr>
          <p:nvPr/>
        </p:nvSpPr>
        <p:spPr>
          <a:xfrm>
            <a:off x="4376057" y="137112"/>
            <a:ext cx="7300006" cy="231246"/>
          </a:xfrm>
          <a:prstGeom prst="rect">
            <a:avLst/>
          </a:prstGeom>
        </p:spPr>
        <p:txBody>
          <a:bodyPr vert="horz" lIns="91440" tIns="45720" rIns="91440" bIns="45720" rtlCol="0">
            <a:noAutofit/>
          </a:bodyPr>
          <a:lstStyle>
            <a:lvl1pPr marL="0" marR="0" indent="0" algn="r"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1000" b="1" kern="1200">
                <a:solidFill>
                  <a:schemeClr val="tx1">
                    <a:lumMod val="75000"/>
                    <a:lumOff val="25000"/>
                  </a:schemeClr>
                </a:solidFill>
                <a:latin typeface="Arial Black" panose="020B0A04020102020204" pitchFamily="34" charset="0"/>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latin typeface="Arial" panose="020B0604020202020204" pitchFamily="34" charset="0"/>
                <a:cs typeface="Arial" panose="020B0604020202020204" pitchFamily="34" charset="0"/>
              </a:rPr>
              <a:t>Zoom PEL et Quadreto</a:t>
            </a:r>
          </a:p>
        </p:txBody>
      </p:sp>
      <p:sp>
        <p:nvSpPr>
          <p:cNvPr id="9" name="Rectangle 8">
            <a:extLst>
              <a:ext uri="{FF2B5EF4-FFF2-40B4-BE49-F238E27FC236}">
                <a16:creationId xmlns:a16="http://schemas.microsoft.com/office/drawing/2014/main" id="{31DA8553-F21B-494E-AAFE-B858075BCA93}"/>
              </a:ext>
            </a:extLst>
          </p:cNvPr>
          <p:cNvSpPr/>
          <p:nvPr/>
        </p:nvSpPr>
        <p:spPr>
          <a:xfrm>
            <a:off x="0" y="6445250"/>
            <a:ext cx="749300" cy="4127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246179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space réservé du contenu 9"/>
          <p:cNvSpPr>
            <a:spLocks noGrp="1"/>
          </p:cNvSpPr>
          <p:nvPr>
            <p:ph idx="1"/>
          </p:nvPr>
        </p:nvSpPr>
        <p:spPr>
          <a:xfrm>
            <a:off x="587546" y="1680072"/>
            <a:ext cx="10980738" cy="2465104"/>
          </a:xfrm>
        </p:spPr>
        <p:txBody>
          <a:bodyPr>
            <a:normAutofit/>
          </a:bodyPr>
          <a:lstStyle/>
          <a:p>
            <a:r>
              <a:rPr lang="fr-FR" b="1" dirty="0"/>
              <a:t>Exemple </a:t>
            </a:r>
            <a:r>
              <a:rPr lang="fr-FR" b="1" dirty="0">
                <a:solidFill>
                  <a:srgbClr val="C00000"/>
                </a:solidFill>
              </a:rPr>
              <a:t>Quadreto à revenus 10 ans avec 20 000€ </a:t>
            </a:r>
            <a:r>
              <a:rPr lang="fr-FR" b="1" dirty="0"/>
              <a:t>et souhait de </a:t>
            </a:r>
            <a:r>
              <a:rPr lang="fr-FR" b="1" dirty="0">
                <a:solidFill>
                  <a:srgbClr val="C00000"/>
                </a:solidFill>
              </a:rPr>
              <a:t>revenus de 200€ / trimestre</a:t>
            </a:r>
            <a:r>
              <a:rPr lang="fr-FR" b="1" dirty="0"/>
              <a:t>, TRAAB à </a:t>
            </a:r>
            <a:r>
              <a:rPr lang="fr-FR" b="1" dirty="0">
                <a:solidFill>
                  <a:srgbClr val="C00000"/>
                </a:solidFill>
              </a:rPr>
              <a:t>2,10%</a:t>
            </a:r>
          </a:p>
          <a:p>
            <a:pPr lvl="1"/>
            <a:endParaRPr lang="fr-FR" b="1" dirty="0"/>
          </a:p>
          <a:p>
            <a:endParaRPr lang="fr-FR" b="1" dirty="0"/>
          </a:p>
        </p:txBody>
      </p:sp>
      <p:sp>
        <p:nvSpPr>
          <p:cNvPr id="11" name="Espace réservé du texte 10"/>
          <p:cNvSpPr>
            <a:spLocks noGrp="1"/>
          </p:cNvSpPr>
          <p:nvPr>
            <p:ph type="body" sz="quarter" idx="12"/>
          </p:nvPr>
        </p:nvSpPr>
        <p:spPr/>
        <p:txBody>
          <a:bodyPr/>
          <a:lstStyle/>
          <a:p>
            <a:r>
              <a:rPr lang="fr-FR" dirty="0"/>
              <a:t>Illustration du fonctionnement du </a:t>
            </a:r>
            <a:r>
              <a:rPr lang="fr-FR" dirty="0">
                <a:solidFill>
                  <a:srgbClr val="C00000"/>
                </a:solidFill>
              </a:rPr>
              <a:t>Quadreto à revenus</a:t>
            </a:r>
          </a:p>
        </p:txBody>
      </p:sp>
      <p:sp>
        <p:nvSpPr>
          <p:cNvPr id="13" name="Espace réservé du texte 12"/>
          <p:cNvSpPr>
            <a:spLocks noGrp="1"/>
          </p:cNvSpPr>
          <p:nvPr>
            <p:ph type="body" sz="quarter" idx="16"/>
          </p:nvPr>
        </p:nvSpPr>
        <p:spPr/>
        <p:txBody>
          <a:bodyPr/>
          <a:lstStyle/>
          <a:p>
            <a:r>
              <a:rPr lang="fr-FR" dirty="0"/>
              <a:t>3</a:t>
            </a:r>
          </a:p>
        </p:txBody>
      </p:sp>
      <p:sp>
        <p:nvSpPr>
          <p:cNvPr id="7" name="ZoneTexte 6">
            <a:extLst>
              <a:ext uri="{FF2B5EF4-FFF2-40B4-BE49-F238E27FC236}">
                <a16:creationId xmlns:a16="http://schemas.microsoft.com/office/drawing/2014/main" id="{394C57DE-FAB0-4F68-9AF0-C9A791F802AB}"/>
              </a:ext>
            </a:extLst>
          </p:cNvPr>
          <p:cNvSpPr txBox="1"/>
          <p:nvPr/>
        </p:nvSpPr>
        <p:spPr>
          <a:xfrm>
            <a:off x="614461" y="2352155"/>
            <a:ext cx="3206850" cy="646331"/>
          </a:xfrm>
          <a:prstGeom prst="rect">
            <a:avLst/>
          </a:prstGeom>
          <a:noFill/>
        </p:spPr>
        <p:txBody>
          <a:bodyPr wrap="square" rtlCol="0">
            <a:spAutoFit/>
          </a:bodyPr>
          <a:lstStyle/>
          <a:p>
            <a:pPr algn="ctr"/>
            <a:r>
              <a:rPr lang="fr-FR" dirty="0">
                <a:solidFill>
                  <a:schemeClr val="tx1">
                    <a:lumMod val="75000"/>
                    <a:lumOff val="25000"/>
                  </a:schemeClr>
                </a:solidFill>
                <a:latin typeface="Aharoni" panose="02010803020104030203" pitchFamily="2" charset="-79"/>
                <a:cs typeface="Aharoni" panose="02010803020104030203" pitchFamily="2" charset="-79"/>
              </a:rPr>
              <a:t>Montant total de l’investissement du client</a:t>
            </a:r>
          </a:p>
        </p:txBody>
      </p:sp>
      <p:sp>
        <p:nvSpPr>
          <p:cNvPr id="9" name="ZoneTexte 8">
            <a:extLst>
              <a:ext uri="{FF2B5EF4-FFF2-40B4-BE49-F238E27FC236}">
                <a16:creationId xmlns:a16="http://schemas.microsoft.com/office/drawing/2014/main" id="{91110ED5-EF67-4DF3-9492-D13C7B2D19B2}"/>
              </a:ext>
            </a:extLst>
          </p:cNvPr>
          <p:cNvSpPr txBox="1"/>
          <p:nvPr/>
        </p:nvSpPr>
        <p:spPr>
          <a:xfrm>
            <a:off x="4681288" y="2282708"/>
            <a:ext cx="2392544" cy="707886"/>
          </a:xfrm>
          <a:prstGeom prst="rect">
            <a:avLst/>
          </a:prstGeom>
          <a:noFill/>
          <a:ln>
            <a:noFill/>
          </a:ln>
        </p:spPr>
        <p:txBody>
          <a:bodyPr wrap="square" rtlCol="0">
            <a:spAutoFit/>
          </a:bodyPr>
          <a:lstStyle/>
          <a:p>
            <a:pPr algn="ctr"/>
            <a:r>
              <a:rPr lang="fr-FR" sz="1600" dirty="0">
                <a:solidFill>
                  <a:schemeClr val="tx1">
                    <a:lumMod val="75000"/>
                    <a:lumOff val="25000"/>
                  </a:schemeClr>
                </a:solidFill>
                <a:latin typeface="Aharoni" panose="02010803020104030203" pitchFamily="2" charset="-79"/>
                <a:cs typeface="Aharoni" panose="02010803020104030203" pitchFamily="2" charset="-79"/>
              </a:rPr>
              <a:t>Ouverture PEL </a:t>
            </a:r>
          </a:p>
          <a:p>
            <a:pPr algn="ctr"/>
            <a:r>
              <a:rPr lang="fr-FR" sz="2400" dirty="0">
                <a:solidFill>
                  <a:schemeClr val="tx1">
                    <a:lumMod val="75000"/>
                    <a:lumOff val="25000"/>
                  </a:schemeClr>
                </a:solidFill>
                <a:latin typeface="Aharoni" panose="02010803020104030203" pitchFamily="2" charset="-79"/>
                <a:cs typeface="Aharoni" panose="02010803020104030203" pitchFamily="2" charset="-79"/>
              </a:rPr>
              <a:t>8 377€</a:t>
            </a:r>
          </a:p>
        </p:txBody>
      </p:sp>
      <p:sp>
        <p:nvSpPr>
          <p:cNvPr id="15" name="ZoneTexte 14">
            <a:extLst>
              <a:ext uri="{FF2B5EF4-FFF2-40B4-BE49-F238E27FC236}">
                <a16:creationId xmlns:a16="http://schemas.microsoft.com/office/drawing/2014/main" id="{7BFC7285-2037-4641-8AA6-B733BF39DFCB}"/>
              </a:ext>
            </a:extLst>
          </p:cNvPr>
          <p:cNvSpPr txBox="1"/>
          <p:nvPr/>
        </p:nvSpPr>
        <p:spPr>
          <a:xfrm>
            <a:off x="4269332" y="3854477"/>
            <a:ext cx="2392545" cy="830997"/>
          </a:xfrm>
          <a:prstGeom prst="rect">
            <a:avLst/>
          </a:prstGeom>
          <a:noFill/>
          <a:ln>
            <a:noFill/>
          </a:ln>
        </p:spPr>
        <p:txBody>
          <a:bodyPr wrap="square" rtlCol="0">
            <a:spAutoFit/>
          </a:bodyPr>
          <a:lstStyle/>
          <a:p>
            <a:pPr algn="ctr"/>
            <a:r>
              <a:rPr lang="fr-FR" sz="1600" dirty="0">
                <a:solidFill>
                  <a:schemeClr val="tx1">
                    <a:lumMod val="75000"/>
                    <a:lumOff val="25000"/>
                  </a:schemeClr>
                </a:solidFill>
                <a:latin typeface="Aharoni" panose="02010803020104030203" pitchFamily="2" charset="-79"/>
                <a:cs typeface="Aharoni" panose="02010803020104030203" pitchFamily="2" charset="-79"/>
              </a:rPr>
              <a:t>Ouverture de </a:t>
            </a:r>
            <a:r>
              <a:rPr lang="fr-FR" sz="2400" dirty="0">
                <a:solidFill>
                  <a:schemeClr val="tx1">
                    <a:lumMod val="75000"/>
                    <a:lumOff val="25000"/>
                  </a:schemeClr>
                </a:solidFill>
                <a:latin typeface="Aharoni" panose="02010803020104030203" pitchFamily="2" charset="-79"/>
                <a:cs typeface="Aharoni" panose="02010803020104030203" pitchFamily="2" charset="-79"/>
              </a:rPr>
              <a:t>40</a:t>
            </a:r>
            <a:r>
              <a:rPr lang="fr-FR" sz="1600" dirty="0">
                <a:solidFill>
                  <a:schemeClr val="tx1">
                    <a:lumMod val="75000"/>
                    <a:lumOff val="25000"/>
                  </a:schemeClr>
                </a:solidFill>
                <a:latin typeface="Aharoni" panose="02010803020104030203" pitchFamily="2" charset="-79"/>
                <a:cs typeface="Aharoni" panose="02010803020104030203" pitchFamily="2" charset="-79"/>
              </a:rPr>
              <a:t> CAT </a:t>
            </a:r>
          </a:p>
          <a:p>
            <a:pPr algn="ctr"/>
            <a:r>
              <a:rPr lang="fr-FR" sz="2400" dirty="0">
                <a:solidFill>
                  <a:schemeClr val="tx1">
                    <a:lumMod val="75000"/>
                    <a:lumOff val="25000"/>
                  </a:schemeClr>
                </a:solidFill>
                <a:latin typeface="Aharoni" panose="02010803020104030203" pitchFamily="2" charset="-79"/>
                <a:cs typeface="Aharoni" panose="02010803020104030203" pitchFamily="2" charset="-79"/>
              </a:rPr>
              <a:t>11 623€</a:t>
            </a:r>
            <a:endParaRPr lang="fr-FR" sz="1600" dirty="0">
              <a:solidFill>
                <a:schemeClr val="tx1">
                  <a:lumMod val="75000"/>
                  <a:lumOff val="25000"/>
                </a:schemeClr>
              </a:solidFill>
              <a:latin typeface="Aharoni" panose="02010803020104030203" pitchFamily="2" charset="-79"/>
              <a:cs typeface="Aharoni" panose="02010803020104030203" pitchFamily="2" charset="-79"/>
            </a:endParaRPr>
          </a:p>
        </p:txBody>
      </p:sp>
      <p:sp>
        <p:nvSpPr>
          <p:cNvPr id="12" name="Flèche : courbe vers la droite 11">
            <a:extLst>
              <a:ext uri="{FF2B5EF4-FFF2-40B4-BE49-F238E27FC236}">
                <a16:creationId xmlns:a16="http://schemas.microsoft.com/office/drawing/2014/main" id="{61FCBA56-16FD-42D5-BF8B-58AB7DBDEC61}"/>
              </a:ext>
            </a:extLst>
          </p:cNvPr>
          <p:cNvSpPr/>
          <p:nvPr/>
        </p:nvSpPr>
        <p:spPr>
          <a:xfrm flipH="1" flipV="1">
            <a:off x="8480944" y="2350630"/>
            <a:ext cx="1579500" cy="2554292"/>
          </a:xfrm>
          <a:prstGeom prst="curvedRightArrow">
            <a:avLst>
              <a:gd name="adj1" fmla="val 4068"/>
              <a:gd name="adj2" fmla="val 17699"/>
              <a:gd name="adj3" fmla="val 13368"/>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88" name="ZoneTexte 87">
            <a:extLst>
              <a:ext uri="{FF2B5EF4-FFF2-40B4-BE49-F238E27FC236}">
                <a16:creationId xmlns:a16="http://schemas.microsoft.com/office/drawing/2014/main" id="{C2696198-840A-4953-97A3-96D3C8DDD712}"/>
              </a:ext>
            </a:extLst>
          </p:cNvPr>
          <p:cNvSpPr txBox="1"/>
          <p:nvPr/>
        </p:nvSpPr>
        <p:spPr>
          <a:xfrm>
            <a:off x="8030939" y="3036324"/>
            <a:ext cx="3856521" cy="1323439"/>
          </a:xfrm>
          <a:prstGeom prst="rect">
            <a:avLst/>
          </a:prstGeom>
          <a:solidFill>
            <a:schemeClr val="bg1"/>
          </a:solidFill>
        </p:spPr>
        <p:txBody>
          <a:bodyPr wrap="square" rtlCol="0">
            <a:spAutoFit/>
          </a:bodyPr>
          <a:lstStyle/>
          <a:p>
            <a:pPr algn="ctr"/>
            <a:r>
              <a:rPr lang="fr-FR" sz="1600" dirty="0">
                <a:solidFill>
                  <a:schemeClr val="tx1">
                    <a:lumMod val="75000"/>
                    <a:lumOff val="25000"/>
                  </a:schemeClr>
                </a:solidFill>
                <a:latin typeface="Aharoni" panose="02010803020104030203" pitchFamily="2" charset="-79"/>
                <a:cs typeface="Aharoni" panose="02010803020104030203" pitchFamily="2" charset="-79"/>
              </a:rPr>
              <a:t>Tous les </a:t>
            </a:r>
            <a:r>
              <a:rPr lang="fr-FR" sz="2400" dirty="0">
                <a:solidFill>
                  <a:schemeClr val="tx1">
                    <a:lumMod val="75000"/>
                    <a:lumOff val="25000"/>
                  </a:schemeClr>
                </a:solidFill>
                <a:latin typeface="Aharoni" panose="02010803020104030203" pitchFamily="2" charset="-79"/>
                <a:cs typeface="Aharoni" panose="02010803020104030203" pitchFamily="2" charset="-79"/>
              </a:rPr>
              <a:t>3</a:t>
            </a:r>
            <a:r>
              <a:rPr lang="fr-FR" sz="1600" dirty="0">
                <a:solidFill>
                  <a:schemeClr val="tx1">
                    <a:lumMod val="75000"/>
                    <a:lumOff val="25000"/>
                  </a:schemeClr>
                </a:solidFill>
                <a:latin typeface="Aharoni" panose="02010803020104030203" pitchFamily="2" charset="-79"/>
                <a:cs typeface="Aharoni" panose="02010803020104030203" pitchFamily="2" charset="-79"/>
              </a:rPr>
              <a:t> mois, l’un des CAT va se clôturer et </a:t>
            </a:r>
            <a:r>
              <a:rPr lang="fr-FR" sz="1600" dirty="0">
                <a:solidFill>
                  <a:prstClr val="black">
                    <a:lumMod val="75000"/>
                    <a:lumOff val="25000"/>
                  </a:prstClr>
                </a:solidFill>
                <a:latin typeface="Aharoni" panose="02010803020104030203" pitchFamily="2" charset="-79"/>
                <a:cs typeface="Aharoni" panose="02010803020104030203" pitchFamily="2" charset="-79"/>
              </a:rPr>
              <a:t>va alimenter</a:t>
            </a:r>
            <a:r>
              <a:rPr lang="fr-FR" sz="1600" dirty="0">
                <a:solidFill>
                  <a:schemeClr val="tx1">
                    <a:lumMod val="75000"/>
                    <a:lumOff val="25000"/>
                  </a:schemeClr>
                </a:solidFill>
                <a:latin typeface="Aharoni" panose="02010803020104030203" pitchFamily="2" charset="-79"/>
                <a:cs typeface="Aharoni" panose="02010803020104030203" pitchFamily="2" charset="-79"/>
              </a:rPr>
              <a:t> </a:t>
            </a:r>
            <a:r>
              <a:rPr lang="fr-FR" sz="1600" dirty="0">
                <a:solidFill>
                  <a:prstClr val="black">
                    <a:lumMod val="75000"/>
                    <a:lumOff val="25000"/>
                  </a:prstClr>
                </a:solidFill>
                <a:latin typeface="Aharoni" panose="02010803020104030203" pitchFamily="2" charset="-79"/>
                <a:cs typeface="Aharoni" panose="02010803020104030203" pitchFamily="2" charset="-79"/>
              </a:rPr>
              <a:t>le PEL à hauteur de </a:t>
            </a:r>
            <a:r>
              <a:rPr lang="fr-FR" sz="2400" dirty="0">
                <a:solidFill>
                  <a:prstClr val="black">
                    <a:lumMod val="75000"/>
                    <a:lumOff val="25000"/>
                  </a:prstClr>
                </a:solidFill>
                <a:latin typeface="Aharoni" panose="02010803020104030203" pitchFamily="2" charset="-79"/>
                <a:cs typeface="Aharoni" panose="02010803020104030203" pitchFamily="2" charset="-79"/>
              </a:rPr>
              <a:t>135</a:t>
            </a:r>
            <a:r>
              <a:rPr lang="fr-FR" sz="2000" dirty="0">
                <a:solidFill>
                  <a:prstClr val="black">
                    <a:lumMod val="75000"/>
                    <a:lumOff val="25000"/>
                  </a:prstClr>
                </a:solidFill>
                <a:latin typeface="Aharoni" panose="02010803020104030203" pitchFamily="2" charset="-79"/>
                <a:cs typeface="Aharoni" panose="02010803020104030203" pitchFamily="2" charset="-79"/>
              </a:rPr>
              <a:t>€. </a:t>
            </a:r>
            <a:r>
              <a:rPr lang="fr-FR" sz="1600" dirty="0">
                <a:solidFill>
                  <a:prstClr val="black">
                    <a:lumMod val="75000"/>
                    <a:lumOff val="25000"/>
                  </a:prstClr>
                </a:solidFill>
                <a:latin typeface="Aharoni" panose="02010803020104030203" pitchFamily="2" charset="-79"/>
                <a:cs typeface="Aharoni" panose="02010803020104030203" pitchFamily="2" charset="-79"/>
              </a:rPr>
              <a:t>Le reliquat sera versé sur le compte courant du client.</a:t>
            </a:r>
            <a:endParaRPr lang="fr-FR" sz="1600" dirty="0">
              <a:solidFill>
                <a:schemeClr val="tx1">
                  <a:lumMod val="75000"/>
                  <a:lumOff val="25000"/>
                </a:schemeClr>
              </a:solidFill>
              <a:latin typeface="Aharoni" panose="02010803020104030203" pitchFamily="2" charset="-79"/>
              <a:cs typeface="Aharoni" panose="02010803020104030203" pitchFamily="2" charset="-79"/>
            </a:endParaRPr>
          </a:p>
        </p:txBody>
      </p:sp>
      <p:sp>
        <p:nvSpPr>
          <p:cNvPr id="75" name="Espace réservé du texte 11">
            <a:extLst>
              <a:ext uri="{FF2B5EF4-FFF2-40B4-BE49-F238E27FC236}">
                <a16:creationId xmlns:a16="http://schemas.microsoft.com/office/drawing/2014/main" id="{20527DB6-08FF-4190-B960-B139979396DF}"/>
              </a:ext>
            </a:extLst>
          </p:cNvPr>
          <p:cNvSpPr>
            <a:spLocks noGrp="1"/>
          </p:cNvSpPr>
          <p:nvPr>
            <p:ph type="body" sz="quarter" idx="14"/>
          </p:nvPr>
        </p:nvSpPr>
        <p:spPr>
          <a:xfrm>
            <a:off x="4376738" y="136525"/>
            <a:ext cx="7299325" cy="231775"/>
          </a:xfrm>
        </p:spPr>
        <p:txBody>
          <a:bodyPr/>
          <a:lstStyle/>
          <a:p>
            <a:r>
              <a:rPr lang="fr-FR" dirty="0">
                <a:latin typeface="Arial" panose="020B0604020202020204" pitchFamily="34" charset="0"/>
                <a:cs typeface="Arial" panose="020B0604020202020204" pitchFamily="34" charset="0"/>
              </a:rPr>
              <a:t>Zoom PEL et Quadreto</a:t>
            </a:r>
          </a:p>
          <a:p>
            <a:endParaRPr lang="fr-FR" dirty="0">
              <a:solidFill>
                <a:schemeClr val="tx1">
                  <a:lumMod val="50000"/>
                  <a:lumOff val="50000"/>
                </a:schemeClr>
              </a:solidFill>
            </a:endParaRPr>
          </a:p>
        </p:txBody>
      </p:sp>
      <p:pic>
        <p:nvPicPr>
          <p:cNvPr id="74" name="Image 73">
            <a:extLst>
              <a:ext uri="{FF2B5EF4-FFF2-40B4-BE49-F238E27FC236}">
                <a16:creationId xmlns:a16="http://schemas.microsoft.com/office/drawing/2014/main" id="{810945C0-9954-4977-83D7-7A9FCA3ABF2E}"/>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818578" y="2920439"/>
            <a:ext cx="2495550" cy="2143125"/>
          </a:xfrm>
          <a:prstGeom prst="rect">
            <a:avLst/>
          </a:prstGeom>
        </p:spPr>
      </p:pic>
      <p:pic>
        <p:nvPicPr>
          <p:cNvPr id="77" name="Image 76">
            <a:extLst>
              <a:ext uri="{FF2B5EF4-FFF2-40B4-BE49-F238E27FC236}">
                <a16:creationId xmlns:a16="http://schemas.microsoft.com/office/drawing/2014/main" id="{E5D9C96B-5DA3-4C58-BA4C-344E94366EAE}"/>
              </a:ext>
            </a:extLst>
          </p:cNvPr>
          <p:cNvPicPr>
            <a:picLocks noChangeAspect="1"/>
          </p:cNvPicPr>
          <p:nvPr/>
        </p:nvPicPr>
        <p:blipFill>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backgroundRemoval t="9483" b="89655" l="6294" r="95455">
                        <a14:foregroundMark x1="87413" y1="64655" x2="95455" y2="79310"/>
                        <a14:foregroundMark x1="64685" y1="86207" x2="28322" y2="90517"/>
                        <a14:foregroundMark x1="9091" y1="76724" x2="6294" y2="72414"/>
                        <a14:foregroundMark x1="59091" y1="12069" x2="41608" y2="10345"/>
                        <a14:foregroundMark x1="41608" y1="10345" x2="40210" y2="10345"/>
                      </a14:backgroundRemoval>
                    </a14:imgEffect>
                  </a14:imgLayer>
                </a14:imgProps>
              </a:ext>
            </a:extLst>
          </a:blip>
          <a:stretch>
            <a:fillRect/>
          </a:stretch>
        </p:blipFill>
        <p:spPr>
          <a:xfrm>
            <a:off x="5632210" y="2888150"/>
            <a:ext cx="1196825" cy="485426"/>
          </a:xfrm>
          <a:prstGeom prst="rect">
            <a:avLst/>
          </a:prstGeom>
        </p:spPr>
      </p:pic>
      <p:pic>
        <p:nvPicPr>
          <p:cNvPr id="78" name="Image 77">
            <a:extLst>
              <a:ext uri="{FF2B5EF4-FFF2-40B4-BE49-F238E27FC236}">
                <a16:creationId xmlns:a16="http://schemas.microsoft.com/office/drawing/2014/main" id="{4343F471-AD59-40A9-BBED-1E9ED45351BF}"/>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594" b="92620" l="9692" r="91630">
                        <a14:foregroundMark x1="62115" y1="12177" x2="41850" y2="11070"/>
                        <a14:foregroundMark x1="81498" y1="18081" x2="92070" y2="17343"/>
                        <a14:foregroundMark x1="64758" y1="84871" x2="63436" y2="92620"/>
                      </a14:backgroundRemoval>
                    </a14:imgEffect>
                  </a14:imgLayer>
                </a14:imgProps>
              </a:ext>
            </a:extLst>
          </a:blip>
          <a:stretch>
            <a:fillRect/>
          </a:stretch>
        </p:blipFill>
        <p:spPr>
          <a:xfrm>
            <a:off x="6317448" y="2023868"/>
            <a:ext cx="1220903" cy="1457553"/>
          </a:xfrm>
          <a:prstGeom prst="rect">
            <a:avLst/>
          </a:prstGeom>
        </p:spPr>
      </p:pic>
      <p:sp>
        <p:nvSpPr>
          <p:cNvPr id="79" name="ZoneTexte 78">
            <a:extLst>
              <a:ext uri="{FF2B5EF4-FFF2-40B4-BE49-F238E27FC236}">
                <a16:creationId xmlns:a16="http://schemas.microsoft.com/office/drawing/2014/main" id="{B95ADB3E-A631-4D40-95DA-D471C1FB6CD3}"/>
              </a:ext>
            </a:extLst>
          </p:cNvPr>
          <p:cNvSpPr txBox="1"/>
          <p:nvPr/>
        </p:nvSpPr>
        <p:spPr>
          <a:xfrm>
            <a:off x="1451607" y="4246013"/>
            <a:ext cx="1132114" cy="369332"/>
          </a:xfrm>
          <a:prstGeom prst="rect">
            <a:avLst/>
          </a:prstGeom>
          <a:noFill/>
        </p:spPr>
        <p:txBody>
          <a:bodyPr wrap="square" rtlCol="0">
            <a:spAutoFit/>
          </a:bodyPr>
          <a:lstStyle/>
          <a:p>
            <a:r>
              <a:rPr lang="fr-FR" b="1" dirty="0">
                <a:solidFill>
                  <a:schemeClr val="tx2">
                    <a:lumMod val="20000"/>
                    <a:lumOff val="80000"/>
                  </a:schemeClr>
                </a:solidFill>
              </a:rPr>
              <a:t>20 000 €</a:t>
            </a:r>
          </a:p>
        </p:txBody>
      </p:sp>
      <p:grpSp>
        <p:nvGrpSpPr>
          <p:cNvPr id="87" name="Groupe 86">
            <a:extLst>
              <a:ext uri="{FF2B5EF4-FFF2-40B4-BE49-F238E27FC236}">
                <a16:creationId xmlns:a16="http://schemas.microsoft.com/office/drawing/2014/main" id="{65E125F3-753B-404F-988B-7E599235778D}"/>
              </a:ext>
            </a:extLst>
          </p:cNvPr>
          <p:cNvGrpSpPr/>
          <p:nvPr/>
        </p:nvGrpSpPr>
        <p:grpSpPr>
          <a:xfrm>
            <a:off x="6004378" y="4684363"/>
            <a:ext cx="786945" cy="434857"/>
            <a:chOff x="9451220" y="4965541"/>
            <a:chExt cx="1401978" cy="734135"/>
          </a:xfrm>
        </p:grpSpPr>
        <p:pic>
          <p:nvPicPr>
            <p:cNvPr id="112" name="Image 111">
              <a:extLst>
                <a:ext uri="{FF2B5EF4-FFF2-40B4-BE49-F238E27FC236}">
                  <a16:creationId xmlns:a16="http://schemas.microsoft.com/office/drawing/2014/main" id="{DF46B169-7214-45F4-AAAB-6FC444868AC8}"/>
                </a:ext>
              </a:extLst>
            </p:cNvPr>
            <p:cNvPicPr>
              <a:picLocks noChangeAspect="1"/>
            </p:cNvPicPr>
            <p:nvPr/>
          </p:nvPicPr>
          <p:blipFill rotWithShape="1">
            <a:blip r:embed="rId7"/>
            <a:srcRect t="6828" b="6724"/>
            <a:stretch/>
          </p:blipFill>
          <p:spPr>
            <a:xfrm>
              <a:off x="9775262" y="4965541"/>
              <a:ext cx="1077936" cy="638025"/>
            </a:xfrm>
            <a:prstGeom prst="roundRect">
              <a:avLst>
                <a:gd name="adj" fmla="val 6462"/>
              </a:avLst>
            </a:prstGeom>
          </p:spPr>
        </p:pic>
        <p:pic>
          <p:nvPicPr>
            <p:cNvPr id="113" name="Image 112">
              <a:extLst>
                <a:ext uri="{FF2B5EF4-FFF2-40B4-BE49-F238E27FC236}">
                  <a16:creationId xmlns:a16="http://schemas.microsoft.com/office/drawing/2014/main" id="{E1E6AD08-170F-4F28-916B-E39C0741DA60}"/>
                </a:ext>
              </a:extLst>
            </p:cNvPr>
            <p:cNvPicPr>
              <a:picLocks noChangeAspect="1"/>
            </p:cNvPicPr>
            <p:nvPr/>
          </p:nvPicPr>
          <p:blipFill>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backgroundRemoval t="9483" b="89655" l="6294" r="95455">
                          <a14:foregroundMark x1="87413" y1="64655" x2="95455" y2="79310"/>
                          <a14:foregroundMark x1="64685" y1="86207" x2="28322" y2="90517"/>
                          <a14:foregroundMark x1="9091" y1="76724" x2="6294" y2="72414"/>
                          <a14:foregroundMark x1="59091" y1="12069" x2="41608" y2="10345"/>
                          <a14:foregroundMark x1="41608" y1="10345" x2="40210" y2="10345"/>
                        </a14:backgroundRemoval>
                      </a14:imgEffect>
                    </a14:imgLayer>
                  </a14:imgProps>
                </a:ext>
              </a:extLst>
            </a:blip>
            <a:stretch>
              <a:fillRect/>
            </a:stretch>
          </p:blipFill>
          <p:spPr>
            <a:xfrm>
              <a:off x="9451220" y="5313356"/>
              <a:ext cx="952478" cy="386320"/>
            </a:xfrm>
            <a:prstGeom prst="rect">
              <a:avLst/>
            </a:prstGeom>
          </p:spPr>
        </p:pic>
      </p:grpSp>
      <p:grpSp>
        <p:nvGrpSpPr>
          <p:cNvPr id="114" name="Groupe 113">
            <a:extLst>
              <a:ext uri="{FF2B5EF4-FFF2-40B4-BE49-F238E27FC236}">
                <a16:creationId xmlns:a16="http://schemas.microsoft.com/office/drawing/2014/main" id="{6EF524AD-3252-4FB1-AA4B-E4E0CFDEFC24}"/>
              </a:ext>
            </a:extLst>
          </p:cNvPr>
          <p:cNvGrpSpPr/>
          <p:nvPr/>
        </p:nvGrpSpPr>
        <p:grpSpPr>
          <a:xfrm>
            <a:off x="5184709" y="4680164"/>
            <a:ext cx="786945" cy="434857"/>
            <a:chOff x="9451220" y="4965541"/>
            <a:chExt cx="1401978" cy="734135"/>
          </a:xfrm>
        </p:grpSpPr>
        <p:pic>
          <p:nvPicPr>
            <p:cNvPr id="125" name="Image 124">
              <a:extLst>
                <a:ext uri="{FF2B5EF4-FFF2-40B4-BE49-F238E27FC236}">
                  <a16:creationId xmlns:a16="http://schemas.microsoft.com/office/drawing/2014/main" id="{2765F98B-6E48-40E8-BF73-8A5A3FC9BA51}"/>
                </a:ext>
              </a:extLst>
            </p:cNvPr>
            <p:cNvPicPr>
              <a:picLocks noChangeAspect="1"/>
            </p:cNvPicPr>
            <p:nvPr/>
          </p:nvPicPr>
          <p:blipFill rotWithShape="1">
            <a:blip r:embed="rId7"/>
            <a:srcRect t="6828" b="6724"/>
            <a:stretch/>
          </p:blipFill>
          <p:spPr>
            <a:xfrm>
              <a:off x="9775262" y="4965541"/>
              <a:ext cx="1077936" cy="638025"/>
            </a:xfrm>
            <a:prstGeom prst="roundRect">
              <a:avLst>
                <a:gd name="adj" fmla="val 6462"/>
              </a:avLst>
            </a:prstGeom>
          </p:spPr>
        </p:pic>
        <p:pic>
          <p:nvPicPr>
            <p:cNvPr id="126" name="Image 125">
              <a:extLst>
                <a:ext uri="{FF2B5EF4-FFF2-40B4-BE49-F238E27FC236}">
                  <a16:creationId xmlns:a16="http://schemas.microsoft.com/office/drawing/2014/main" id="{EA24C128-3BCC-46C4-8351-B8ECA268C8A9}"/>
                </a:ext>
              </a:extLst>
            </p:cNvPr>
            <p:cNvPicPr>
              <a:picLocks noChangeAspect="1"/>
            </p:cNvPicPr>
            <p:nvPr/>
          </p:nvPicPr>
          <p:blipFill>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backgroundRemoval t="9483" b="89655" l="6294" r="95455">
                          <a14:foregroundMark x1="87413" y1="64655" x2="95455" y2="79310"/>
                          <a14:foregroundMark x1="64685" y1="86207" x2="28322" y2="90517"/>
                          <a14:foregroundMark x1="9091" y1="76724" x2="6294" y2="72414"/>
                          <a14:foregroundMark x1="59091" y1="12069" x2="41608" y2="10345"/>
                          <a14:foregroundMark x1="41608" y1="10345" x2="40210" y2="10345"/>
                        </a14:backgroundRemoval>
                      </a14:imgEffect>
                    </a14:imgLayer>
                  </a14:imgProps>
                </a:ext>
              </a:extLst>
            </a:blip>
            <a:stretch>
              <a:fillRect/>
            </a:stretch>
          </p:blipFill>
          <p:spPr>
            <a:xfrm>
              <a:off x="9451220" y="5313356"/>
              <a:ext cx="952478" cy="386320"/>
            </a:xfrm>
            <a:prstGeom prst="rect">
              <a:avLst/>
            </a:prstGeom>
          </p:spPr>
        </p:pic>
      </p:grpSp>
      <p:grpSp>
        <p:nvGrpSpPr>
          <p:cNvPr id="127" name="Groupe 126">
            <a:extLst>
              <a:ext uri="{FF2B5EF4-FFF2-40B4-BE49-F238E27FC236}">
                <a16:creationId xmlns:a16="http://schemas.microsoft.com/office/drawing/2014/main" id="{42D6B26B-D529-495D-8A4E-C17077271D8B}"/>
              </a:ext>
            </a:extLst>
          </p:cNvPr>
          <p:cNvGrpSpPr/>
          <p:nvPr/>
        </p:nvGrpSpPr>
        <p:grpSpPr>
          <a:xfrm>
            <a:off x="6717029" y="4684086"/>
            <a:ext cx="786945" cy="434857"/>
            <a:chOff x="9451220" y="4965541"/>
            <a:chExt cx="1401978" cy="734135"/>
          </a:xfrm>
        </p:grpSpPr>
        <p:pic>
          <p:nvPicPr>
            <p:cNvPr id="128" name="Image 127">
              <a:extLst>
                <a:ext uri="{FF2B5EF4-FFF2-40B4-BE49-F238E27FC236}">
                  <a16:creationId xmlns:a16="http://schemas.microsoft.com/office/drawing/2014/main" id="{DBB53B56-B4E9-454F-BA21-4191C7A0AB20}"/>
                </a:ext>
              </a:extLst>
            </p:cNvPr>
            <p:cNvPicPr>
              <a:picLocks noChangeAspect="1"/>
            </p:cNvPicPr>
            <p:nvPr/>
          </p:nvPicPr>
          <p:blipFill rotWithShape="1">
            <a:blip r:embed="rId7">
              <a:clrChange>
                <a:clrFrom>
                  <a:srgbClr val="FFFFFF"/>
                </a:clrFrom>
                <a:clrTo>
                  <a:srgbClr val="FFFFFF">
                    <a:alpha val="0"/>
                  </a:srgbClr>
                </a:clrTo>
              </a:clrChange>
            </a:blip>
            <a:srcRect t="6828" b="6724"/>
            <a:stretch/>
          </p:blipFill>
          <p:spPr>
            <a:xfrm>
              <a:off x="9775262" y="4965541"/>
              <a:ext cx="1077936" cy="638025"/>
            </a:xfrm>
            <a:prstGeom prst="roundRect">
              <a:avLst>
                <a:gd name="adj" fmla="val 6462"/>
              </a:avLst>
            </a:prstGeom>
          </p:spPr>
        </p:pic>
        <p:pic>
          <p:nvPicPr>
            <p:cNvPr id="129" name="Image 128">
              <a:extLst>
                <a:ext uri="{FF2B5EF4-FFF2-40B4-BE49-F238E27FC236}">
                  <a16:creationId xmlns:a16="http://schemas.microsoft.com/office/drawing/2014/main" id="{A77724BB-2073-4ECB-A219-D4B2F089A2B0}"/>
                </a:ext>
              </a:extLst>
            </p:cNvPr>
            <p:cNvPicPr>
              <a:picLocks noChangeAspect="1"/>
            </p:cNvPicPr>
            <p:nvPr/>
          </p:nvPicPr>
          <p:blipFill>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backgroundRemoval t="9483" b="89655" l="6294" r="95455">
                          <a14:foregroundMark x1="87413" y1="64655" x2="95455" y2="79310"/>
                          <a14:foregroundMark x1="64685" y1="86207" x2="28322" y2="90517"/>
                          <a14:foregroundMark x1="9091" y1="76724" x2="6294" y2="72414"/>
                          <a14:foregroundMark x1="59091" y1="12069" x2="41608" y2="10345"/>
                          <a14:foregroundMark x1="41608" y1="10345" x2="40210" y2="10345"/>
                        </a14:backgroundRemoval>
                      </a14:imgEffect>
                    </a14:imgLayer>
                  </a14:imgProps>
                </a:ext>
              </a:extLst>
            </a:blip>
            <a:stretch>
              <a:fillRect/>
            </a:stretch>
          </p:blipFill>
          <p:spPr>
            <a:xfrm>
              <a:off x="9451220" y="5313356"/>
              <a:ext cx="952478" cy="386320"/>
            </a:xfrm>
            <a:prstGeom prst="rect">
              <a:avLst/>
            </a:prstGeom>
          </p:spPr>
        </p:pic>
      </p:grpSp>
      <p:grpSp>
        <p:nvGrpSpPr>
          <p:cNvPr id="130" name="Groupe 129">
            <a:extLst>
              <a:ext uri="{FF2B5EF4-FFF2-40B4-BE49-F238E27FC236}">
                <a16:creationId xmlns:a16="http://schemas.microsoft.com/office/drawing/2014/main" id="{49873752-A07F-4597-AC85-5FC4F9F92163}"/>
              </a:ext>
            </a:extLst>
          </p:cNvPr>
          <p:cNvGrpSpPr/>
          <p:nvPr/>
        </p:nvGrpSpPr>
        <p:grpSpPr>
          <a:xfrm>
            <a:off x="6875423" y="3951256"/>
            <a:ext cx="786945" cy="434857"/>
            <a:chOff x="9451220" y="4965541"/>
            <a:chExt cx="1401978" cy="734135"/>
          </a:xfrm>
        </p:grpSpPr>
        <p:pic>
          <p:nvPicPr>
            <p:cNvPr id="131" name="Image 130">
              <a:extLst>
                <a:ext uri="{FF2B5EF4-FFF2-40B4-BE49-F238E27FC236}">
                  <a16:creationId xmlns:a16="http://schemas.microsoft.com/office/drawing/2014/main" id="{24841BE3-C862-4FE8-A952-7AB92EDBBD62}"/>
                </a:ext>
              </a:extLst>
            </p:cNvPr>
            <p:cNvPicPr>
              <a:picLocks noChangeAspect="1"/>
            </p:cNvPicPr>
            <p:nvPr/>
          </p:nvPicPr>
          <p:blipFill rotWithShape="1">
            <a:blip r:embed="rId7"/>
            <a:srcRect t="6828" b="6724"/>
            <a:stretch/>
          </p:blipFill>
          <p:spPr>
            <a:xfrm>
              <a:off x="9775262" y="4965541"/>
              <a:ext cx="1077936" cy="638025"/>
            </a:xfrm>
            <a:prstGeom prst="roundRect">
              <a:avLst>
                <a:gd name="adj" fmla="val 6462"/>
              </a:avLst>
            </a:prstGeom>
          </p:spPr>
        </p:pic>
        <p:pic>
          <p:nvPicPr>
            <p:cNvPr id="132" name="Image 131">
              <a:extLst>
                <a:ext uri="{FF2B5EF4-FFF2-40B4-BE49-F238E27FC236}">
                  <a16:creationId xmlns:a16="http://schemas.microsoft.com/office/drawing/2014/main" id="{2A1FF19A-EA9A-4766-A600-F414C04CADE7}"/>
                </a:ext>
              </a:extLst>
            </p:cNvPr>
            <p:cNvPicPr>
              <a:picLocks noChangeAspect="1"/>
            </p:cNvPicPr>
            <p:nvPr/>
          </p:nvPicPr>
          <p:blipFill>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backgroundRemoval t="9483" b="89655" l="6294" r="95455">
                          <a14:foregroundMark x1="87413" y1="64655" x2="95455" y2="79310"/>
                          <a14:foregroundMark x1="64685" y1="86207" x2="28322" y2="90517"/>
                          <a14:foregroundMark x1="9091" y1="76724" x2="6294" y2="72414"/>
                          <a14:foregroundMark x1="59091" y1="12069" x2="41608" y2="10345"/>
                          <a14:foregroundMark x1="41608" y1="10345" x2="40210" y2="10345"/>
                        </a14:backgroundRemoval>
                      </a14:imgEffect>
                    </a14:imgLayer>
                  </a14:imgProps>
                </a:ext>
              </a:extLst>
            </a:blip>
            <a:stretch>
              <a:fillRect/>
            </a:stretch>
          </p:blipFill>
          <p:spPr>
            <a:xfrm>
              <a:off x="9451220" y="5313356"/>
              <a:ext cx="952478" cy="386320"/>
            </a:xfrm>
            <a:prstGeom prst="rect">
              <a:avLst/>
            </a:prstGeom>
          </p:spPr>
        </p:pic>
      </p:grpSp>
      <p:grpSp>
        <p:nvGrpSpPr>
          <p:cNvPr id="136" name="Groupe 135">
            <a:extLst>
              <a:ext uri="{FF2B5EF4-FFF2-40B4-BE49-F238E27FC236}">
                <a16:creationId xmlns:a16="http://schemas.microsoft.com/office/drawing/2014/main" id="{5874E613-83DC-47D3-B019-F9577C7DAD64}"/>
              </a:ext>
            </a:extLst>
          </p:cNvPr>
          <p:cNvGrpSpPr/>
          <p:nvPr/>
        </p:nvGrpSpPr>
        <p:grpSpPr>
          <a:xfrm>
            <a:off x="7480480" y="4670824"/>
            <a:ext cx="786945" cy="434857"/>
            <a:chOff x="9451220" y="4965541"/>
            <a:chExt cx="1401978" cy="734135"/>
          </a:xfrm>
        </p:grpSpPr>
        <p:pic>
          <p:nvPicPr>
            <p:cNvPr id="137" name="Image 136">
              <a:extLst>
                <a:ext uri="{FF2B5EF4-FFF2-40B4-BE49-F238E27FC236}">
                  <a16:creationId xmlns:a16="http://schemas.microsoft.com/office/drawing/2014/main" id="{F3AC2811-C0F2-4AE7-857E-5431AF8F06C7}"/>
                </a:ext>
              </a:extLst>
            </p:cNvPr>
            <p:cNvPicPr>
              <a:picLocks noChangeAspect="1"/>
            </p:cNvPicPr>
            <p:nvPr/>
          </p:nvPicPr>
          <p:blipFill rotWithShape="1">
            <a:blip r:embed="rId7">
              <a:clrChange>
                <a:clrFrom>
                  <a:srgbClr val="FFFFFF"/>
                </a:clrFrom>
                <a:clrTo>
                  <a:srgbClr val="FFFFFF">
                    <a:alpha val="0"/>
                  </a:srgbClr>
                </a:clrTo>
              </a:clrChange>
            </a:blip>
            <a:srcRect t="6828" b="6724"/>
            <a:stretch/>
          </p:blipFill>
          <p:spPr>
            <a:xfrm>
              <a:off x="9775262" y="4965541"/>
              <a:ext cx="1077936" cy="638025"/>
            </a:xfrm>
            <a:prstGeom prst="roundRect">
              <a:avLst>
                <a:gd name="adj" fmla="val 6462"/>
              </a:avLst>
            </a:prstGeom>
          </p:spPr>
        </p:pic>
        <p:pic>
          <p:nvPicPr>
            <p:cNvPr id="138" name="Image 137">
              <a:extLst>
                <a:ext uri="{FF2B5EF4-FFF2-40B4-BE49-F238E27FC236}">
                  <a16:creationId xmlns:a16="http://schemas.microsoft.com/office/drawing/2014/main" id="{450B58DA-ADF0-49F5-8CA7-55F4B8E5CCA8}"/>
                </a:ext>
              </a:extLst>
            </p:cNvPr>
            <p:cNvPicPr>
              <a:picLocks noChangeAspect="1"/>
            </p:cNvPicPr>
            <p:nvPr/>
          </p:nvPicPr>
          <p:blipFill>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backgroundRemoval t="9483" b="89655" l="6294" r="95455">
                          <a14:foregroundMark x1="87413" y1="64655" x2="95455" y2="79310"/>
                          <a14:foregroundMark x1="64685" y1="86207" x2="28322" y2="90517"/>
                          <a14:foregroundMark x1="9091" y1="76724" x2="6294" y2="72414"/>
                          <a14:foregroundMark x1="59091" y1="12069" x2="41608" y2="10345"/>
                          <a14:foregroundMark x1="41608" y1="10345" x2="40210" y2="10345"/>
                        </a14:backgroundRemoval>
                      </a14:imgEffect>
                    </a14:imgLayer>
                  </a14:imgProps>
                </a:ext>
              </a:extLst>
            </a:blip>
            <a:stretch>
              <a:fillRect/>
            </a:stretch>
          </p:blipFill>
          <p:spPr>
            <a:xfrm>
              <a:off x="9451220" y="5313356"/>
              <a:ext cx="952478" cy="386320"/>
            </a:xfrm>
            <a:prstGeom prst="rect">
              <a:avLst/>
            </a:prstGeom>
          </p:spPr>
        </p:pic>
      </p:grpSp>
      <p:sp>
        <p:nvSpPr>
          <p:cNvPr id="139" name="Flèche : droite 138">
            <a:extLst>
              <a:ext uri="{FF2B5EF4-FFF2-40B4-BE49-F238E27FC236}">
                <a16:creationId xmlns:a16="http://schemas.microsoft.com/office/drawing/2014/main" id="{1DE11F7A-3D28-4D0A-A6C0-7D5F776EABFA}"/>
              </a:ext>
            </a:extLst>
          </p:cNvPr>
          <p:cNvSpPr/>
          <p:nvPr/>
        </p:nvSpPr>
        <p:spPr>
          <a:xfrm rot="20331468">
            <a:off x="3066574" y="3531110"/>
            <a:ext cx="1252346" cy="206747"/>
          </a:xfrm>
          <a:prstGeom prst="rightArrow">
            <a:avLst/>
          </a:prstGeom>
          <a:solidFill>
            <a:srgbClr val="9A21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 name="Flèche : droite 37">
            <a:extLst>
              <a:ext uri="{FF2B5EF4-FFF2-40B4-BE49-F238E27FC236}">
                <a16:creationId xmlns:a16="http://schemas.microsoft.com/office/drawing/2014/main" id="{D6B4B18C-98B9-4024-B7B7-5E1DE79143EF}"/>
              </a:ext>
            </a:extLst>
          </p:cNvPr>
          <p:cNvSpPr/>
          <p:nvPr/>
        </p:nvSpPr>
        <p:spPr>
          <a:xfrm rot="957411">
            <a:off x="3080077" y="3936294"/>
            <a:ext cx="1252346" cy="206747"/>
          </a:xfrm>
          <a:prstGeom prst="rightArrow">
            <a:avLst/>
          </a:prstGeom>
          <a:solidFill>
            <a:srgbClr val="9A21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 name="Espace réservé du contenu 9">
            <a:extLst>
              <a:ext uri="{FF2B5EF4-FFF2-40B4-BE49-F238E27FC236}">
                <a16:creationId xmlns:a16="http://schemas.microsoft.com/office/drawing/2014/main" id="{8DA3687F-B7BF-45F5-9959-6A4208AB26AB}"/>
              </a:ext>
            </a:extLst>
          </p:cNvPr>
          <p:cNvSpPr txBox="1">
            <a:spLocks/>
          </p:cNvSpPr>
          <p:nvPr/>
        </p:nvSpPr>
        <p:spPr>
          <a:xfrm>
            <a:off x="695325" y="5569482"/>
            <a:ext cx="10980738" cy="1063750"/>
          </a:xfrm>
          <a:prstGeom prst="rect">
            <a:avLst/>
          </a:prstGeom>
        </p:spPr>
        <p:txBody>
          <a:bodyPr vert="horz" lIns="91440" tIns="45720" rIns="91440" bIns="45720" rtlCol="0">
            <a:normAutofit/>
          </a:bodyPr>
          <a:lstStyle>
            <a:lvl1pPr marL="14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1143000" marR="0" indent="-216000" algn="l" defTabSz="914400" rtl="0" eaLnBrk="1" fontAlgn="auto" latinLnBrk="0" hangingPunct="1">
              <a:lnSpc>
                <a:spcPct val="100000"/>
              </a:lnSpc>
              <a:spcBef>
                <a:spcPts val="600"/>
              </a:spcBef>
              <a:spcAft>
                <a:spcPts val="0"/>
              </a:spcAft>
              <a:buClr>
                <a:schemeClr val="accent4">
                  <a:lumMod val="75000"/>
                </a:schemeClr>
              </a:buClr>
              <a:buSzTx/>
              <a:buFont typeface="Wingdings" panose="05000000000000000000" pitchFamily="2" charset="2"/>
              <a:buChar char="§"/>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b="1" dirty="0"/>
              <a:t>Total revenus nets perçus : 8 000€ (soit 200€ par trimestre sur le compte courant du client). </a:t>
            </a:r>
          </a:p>
          <a:p>
            <a:r>
              <a:rPr lang="fr-FR" b="1" dirty="0"/>
              <a:t>Valeur nette à l’échéance : 14 732€.</a:t>
            </a:r>
          </a:p>
          <a:p>
            <a:pPr marL="0" indent="0">
              <a:buNone/>
            </a:pPr>
            <a:endParaRPr lang="fr-FR" b="1" dirty="0"/>
          </a:p>
        </p:txBody>
      </p:sp>
      <p:grpSp>
        <p:nvGrpSpPr>
          <p:cNvPr id="43" name="Groupe 42">
            <a:extLst>
              <a:ext uri="{FF2B5EF4-FFF2-40B4-BE49-F238E27FC236}">
                <a16:creationId xmlns:a16="http://schemas.microsoft.com/office/drawing/2014/main" id="{D113F564-6530-40A2-942B-F4C5F88CB9EE}"/>
              </a:ext>
            </a:extLst>
          </p:cNvPr>
          <p:cNvGrpSpPr/>
          <p:nvPr/>
        </p:nvGrpSpPr>
        <p:grpSpPr>
          <a:xfrm>
            <a:off x="5600265" y="4972950"/>
            <a:ext cx="786945" cy="434857"/>
            <a:chOff x="9451220" y="4965541"/>
            <a:chExt cx="1401978" cy="734135"/>
          </a:xfrm>
        </p:grpSpPr>
        <p:pic>
          <p:nvPicPr>
            <p:cNvPr id="44" name="Image 43">
              <a:extLst>
                <a:ext uri="{FF2B5EF4-FFF2-40B4-BE49-F238E27FC236}">
                  <a16:creationId xmlns:a16="http://schemas.microsoft.com/office/drawing/2014/main" id="{48463D75-AA31-4852-A49E-19C85F7D42AA}"/>
                </a:ext>
              </a:extLst>
            </p:cNvPr>
            <p:cNvPicPr>
              <a:picLocks noChangeAspect="1"/>
            </p:cNvPicPr>
            <p:nvPr/>
          </p:nvPicPr>
          <p:blipFill rotWithShape="1">
            <a:blip r:embed="rId7">
              <a:clrChange>
                <a:clrFrom>
                  <a:srgbClr val="FFFFFF"/>
                </a:clrFrom>
                <a:clrTo>
                  <a:srgbClr val="FFFFFF">
                    <a:alpha val="0"/>
                  </a:srgbClr>
                </a:clrTo>
              </a:clrChange>
            </a:blip>
            <a:srcRect t="6828" b="6724"/>
            <a:stretch/>
          </p:blipFill>
          <p:spPr>
            <a:xfrm>
              <a:off x="9775262" y="4965541"/>
              <a:ext cx="1077936" cy="638025"/>
            </a:xfrm>
            <a:prstGeom prst="roundRect">
              <a:avLst>
                <a:gd name="adj" fmla="val 6462"/>
              </a:avLst>
            </a:prstGeom>
          </p:spPr>
        </p:pic>
        <p:pic>
          <p:nvPicPr>
            <p:cNvPr id="45" name="Image 44">
              <a:extLst>
                <a:ext uri="{FF2B5EF4-FFF2-40B4-BE49-F238E27FC236}">
                  <a16:creationId xmlns:a16="http://schemas.microsoft.com/office/drawing/2014/main" id="{ED1DAA42-A2E9-4B35-BFD3-82B7BA447FA8}"/>
                </a:ext>
              </a:extLst>
            </p:cNvPr>
            <p:cNvPicPr>
              <a:picLocks noChangeAspect="1"/>
            </p:cNvPicPr>
            <p:nvPr/>
          </p:nvPicPr>
          <p:blipFill>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backgroundRemoval t="9483" b="89655" l="6294" r="95455">
                          <a14:foregroundMark x1="87413" y1="64655" x2="95455" y2="79310"/>
                          <a14:foregroundMark x1="64685" y1="86207" x2="28322" y2="90517"/>
                          <a14:foregroundMark x1="9091" y1="76724" x2="6294" y2="72414"/>
                          <a14:foregroundMark x1="59091" y1="12069" x2="41608" y2="10345"/>
                          <a14:foregroundMark x1="41608" y1="10345" x2="40210" y2="10345"/>
                        </a14:backgroundRemoval>
                      </a14:imgEffect>
                    </a14:imgLayer>
                  </a14:imgProps>
                </a:ext>
              </a:extLst>
            </a:blip>
            <a:stretch>
              <a:fillRect/>
            </a:stretch>
          </p:blipFill>
          <p:spPr>
            <a:xfrm>
              <a:off x="9451220" y="5313356"/>
              <a:ext cx="952478" cy="386320"/>
            </a:xfrm>
            <a:prstGeom prst="rect">
              <a:avLst/>
            </a:prstGeom>
          </p:spPr>
        </p:pic>
      </p:grpSp>
      <p:grpSp>
        <p:nvGrpSpPr>
          <p:cNvPr id="46" name="Groupe 45">
            <a:extLst>
              <a:ext uri="{FF2B5EF4-FFF2-40B4-BE49-F238E27FC236}">
                <a16:creationId xmlns:a16="http://schemas.microsoft.com/office/drawing/2014/main" id="{183F4635-510C-4403-9D9D-505DB3D590DE}"/>
              </a:ext>
            </a:extLst>
          </p:cNvPr>
          <p:cNvGrpSpPr/>
          <p:nvPr/>
        </p:nvGrpSpPr>
        <p:grpSpPr>
          <a:xfrm>
            <a:off x="7673008" y="4972950"/>
            <a:ext cx="786945" cy="434857"/>
            <a:chOff x="9451220" y="4965541"/>
            <a:chExt cx="1401978" cy="734135"/>
          </a:xfrm>
        </p:grpSpPr>
        <p:pic>
          <p:nvPicPr>
            <p:cNvPr id="47" name="Image 46">
              <a:extLst>
                <a:ext uri="{FF2B5EF4-FFF2-40B4-BE49-F238E27FC236}">
                  <a16:creationId xmlns:a16="http://schemas.microsoft.com/office/drawing/2014/main" id="{4AF1A672-A8D4-482A-B63C-5429AC15A81D}"/>
                </a:ext>
              </a:extLst>
            </p:cNvPr>
            <p:cNvPicPr>
              <a:picLocks noChangeAspect="1"/>
            </p:cNvPicPr>
            <p:nvPr/>
          </p:nvPicPr>
          <p:blipFill rotWithShape="1">
            <a:blip r:embed="rId7">
              <a:clrChange>
                <a:clrFrom>
                  <a:srgbClr val="FFFFFF"/>
                </a:clrFrom>
                <a:clrTo>
                  <a:srgbClr val="FFFFFF">
                    <a:alpha val="0"/>
                  </a:srgbClr>
                </a:clrTo>
              </a:clrChange>
            </a:blip>
            <a:srcRect t="6828" b="6724"/>
            <a:stretch/>
          </p:blipFill>
          <p:spPr>
            <a:xfrm>
              <a:off x="9775262" y="4965541"/>
              <a:ext cx="1077936" cy="638025"/>
            </a:xfrm>
            <a:prstGeom prst="roundRect">
              <a:avLst>
                <a:gd name="adj" fmla="val 6462"/>
              </a:avLst>
            </a:prstGeom>
          </p:spPr>
        </p:pic>
        <p:pic>
          <p:nvPicPr>
            <p:cNvPr id="48" name="Image 47">
              <a:extLst>
                <a:ext uri="{FF2B5EF4-FFF2-40B4-BE49-F238E27FC236}">
                  <a16:creationId xmlns:a16="http://schemas.microsoft.com/office/drawing/2014/main" id="{42E34542-F0D2-49A3-908A-445FA92EFEA3}"/>
                </a:ext>
              </a:extLst>
            </p:cNvPr>
            <p:cNvPicPr>
              <a:picLocks noChangeAspect="1"/>
            </p:cNvPicPr>
            <p:nvPr/>
          </p:nvPicPr>
          <p:blipFill>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backgroundRemoval t="9483" b="89655" l="6294" r="95455">
                          <a14:foregroundMark x1="87413" y1="64655" x2="95455" y2="79310"/>
                          <a14:foregroundMark x1="64685" y1="86207" x2="28322" y2="90517"/>
                          <a14:foregroundMark x1="9091" y1="76724" x2="6294" y2="72414"/>
                          <a14:foregroundMark x1="59091" y1="12069" x2="41608" y2="10345"/>
                          <a14:foregroundMark x1="41608" y1="10345" x2="40210" y2="10345"/>
                        </a14:backgroundRemoval>
                      </a14:imgEffect>
                    </a14:imgLayer>
                  </a14:imgProps>
                </a:ext>
              </a:extLst>
            </a:blip>
            <a:stretch>
              <a:fillRect/>
            </a:stretch>
          </p:blipFill>
          <p:spPr>
            <a:xfrm>
              <a:off x="9451220" y="5313356"/>
              <a:ext cx="952478" cy="386320"/>
            </a:xfrm>
            <a:prstGeom prst="rect">
              <a:avLst/>
            </a:prstGeom>
          </p:spPr>
        </p:pic>
      </p:grpSp>
      <p:grpSp>
        <p:nvGrpSpPr>
          <p:cNvPr id="49" name="Groupe 48">
            <a:extLst>
              <a:ext uri="{FF2B5EF4-FFF2-40B4-BE49-F238E27FC236}">
                <a16:creationId xmlns:a16="http://schemas.microsoft.com/office/drawing/2014/main" id="{70D0F3F2-2843-4DCE-A962-9FA1508EBDA8}"/>
              </a:ext>
            </a:extLst>
          </p:cNvPr>
          <p:cNvGrpSpPr/>
          <p:nvPr/>
        </p:nvGrpSpPr>
        <p:grpSpPr>
          <a:xfrm>
            <a:off x="6372499" y="4961847"/>
            <a:ext cx="786945" cy="434857"/>
            <a:chOff x="9451220" y="4965541"/>
            <a:chExt cx="1401978" cy="734135"/>
          </a:xfrm>
        </p:grpSpPr>
        <p:pic>
          <p:nvPicPr>
            <p:cNvPr id="50" name="Image 49">
              <a:extLst>
                <a:ext uri="{FF2B5EF4-FFF2-40B4-BE49-F238E27FC236}">
                  <a16:creationId xmlns:a16="http://schemas.microsoft.com/office/drawing/2014/main" id="{BD477CE1-BE04-4A8E-B9C1-AE6BE1261882}"/>
                </a:ext>
              </a:extLst>
            </p:cNvPr>
            <p:cNvPicPr>
              <a:picLocks noChangeAspect="1"/>
            </p:cNvPicPr>
            <p:nvPr/>
          </p:nvPicPr>
          <p:blipFill rotWithShape="1">
            <a:blip r:embed="rId7">
              <a:clrChange>
                <a:clrFrom>
                  <a:srgbClr val="FFFFFF"/>
                </a:clrFrom>
                <a:clrTo>
                  <a:srgbClr val="FFFFFF">
                    <a:alpha val="0"/>
                  </a:srgbClr>
                </a:clrTo>
              </a:clrChange>
            </a:blip>
            <a:srcRect t="6828" b="6724"/>
            <a:stretch/>
          </p:blipFill>
          <p:spPr>
            <a:xfrm>
              <a:off x="9775262" y="4965541"/>
              <a:ext cx="1077936" cy="638025"/>
            </a:xfrm>
            <a:prstGeom prst="roundRect">
              <a:avLst>
                <a:gd name="adj" fmla="val 6462"/>
              </a:avLst>
            </a:prstGeom>
          </p:spPr>
        </p:pic>
        <p:pic>
          <p:nvPicPr>
            <p:cNvPr id="51" name="Image 50">
              <a:extLst>
                <a:ext uri="{FF2B5EF4-FFF2-40B4-BE49-F238E27FC236}">
                  <a16:creationId xmlns:a16="http://schemas.microsoft.com/office/drawing/2014/main" id="{BE55A2A3-5064-415A-9F58-2A7176FFFC4E}"/>
                </a:ext>
              </a:extLst>
            </p:cNvPr>
            <p:cNvPicPr>
              <a:picLocks noChangeAspect="1"/>
            </p:cNvPicPr>
            <p:nvPr/>
          </p:nvPicPr>
          <p:blipFill>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backgroundRemoval t="9483" b="89655" l="6294" r="95455">
                          <a14:foregroundMark x1="87413" y1="64655" x2="95455" y2="79310"/>
                          <a14:foregroundMark x1="64685" y1="86207" x2="28322" y2="90517"/>
                          <a14:foregroundMark x1="9091" y1="76724" x2="6294" y2="72414"/>
                          <a14:foregroundMark x1="59091" y1="12069" x2="41608" y2="10345"/>
                          <a14:foregroundMark x1="41608" y1="10345" x2="40210" y2="10345"/>
                        </a14:backgroundRemoval>
                      </a14:imgEffect>
                    </a14:imgLayer>
                  </a14:imgProps>
                </a:ext>
              </a:extLst>
            </a:blip>
            <a:stretch>
              <a:fillRect/>
            </a:stretch>
          </p:blipFill>
          <p:spPr>
            <a:xfrm>
              <a:off x="9451220" y="5313356"/>
              <a:ext cx="952478" cy="386320"/>
            </a:xfrm>
            <a:prstGeom prst="rect">
              <a:avLst/>
            </a:prstGeom>
          </p:spPr>
        </p:pic>
      </p:grpSp>
      <p:grpSp>
        <p:nvGrpSpPr>
          <p:cNvPr id="52" name="Groupe 51">
            <a:extLst>
              <a:ext uri="{FF2B5EF4-FFF2-40B4-BE49-F238E27FC236}">
                <a16:creationId xmlns:a16="http://schemas.microsoft.com/office/drawing/2014/main" id="{7F878CB3-426A-498A-B23B-3E0A5848301E}"/>
              </a:ext>
            </a:extLst>
          </p:cNvPr>
          <p:cNvGrpSpPr/>
          <p:nvPr/>
        </p:nvGrpSpPr>
        <p:grpSpPr>
          <a:xfrm>
            <a:off x="7031353" y="5000004"/>
            <a:ext cx="786945" cy="434857"/>
            <a:chOff x="9451220" y="4965541"/>
            <a:chExt cx="1401978" cy="734135"/>
          </a:xfrm>
        </p:grpSpPr>
        <p:pic>
          <p:nvPicPr>
            <p:cNvPr id="53" name="Image 52">
              <a:extLst>
                <a:ext uri="{FF2B5EF4-FFF2-40B4-BE49-F238E27FC236}">
                  <a16:creationId xmlns:a16="http://schemas.microsoft.com/office/drawing/2014/main" id="{7DEF8D7B-8A29-42A5-919D-BBE9730E8EAE}"/>
                </a:ext>
              </a:extLst>
            </p:cNvPr>
            <p:cNvPicPr>
              <a:picLocks noChangeAspect="1"/>
            </p:cNvPicPr>
            <p:nvPr/>
          </p:nvPicPr>
          <p:blipFill rotWithShape="1">
            <a:blip r:embed="rId7">
              <a:clrChange>
                <a:clrFrom>
                  <a:srgbClr val="FFFFFF"/>
                </a:clrFrom>
                <a:clrTo>
                  <a:srgbClr val="FFFFFF">
                    <a:alpha val="0"/>
                  </a:srgbClr>
                </a:clrTo>
              </a:clrChange>
            </a:blip>
            <a:srcRect t="6828" b="6724"/>
            <a:stretch/>
          </p:blipFill>
          <p:spPr>
            <a:xfrm>
              <a:off x="9775262" y="4965541"/>
              <a:ext cx="1077936" cy="638025"/>
            </a:xfrm>
            <a:prstGeom prst="roundRect">
              <a:avLst>
                <a:gd name="adj" fmla="val 6462"/>
              </a:avLst>
            </a:prstGeom>
          </p:spPr>
        </p:pic>
        <p:pic>
          <p:nvPicPr>
            <p:cNvPr id="54" name="Image 53">
              <a:extLst>
                <a:ext uri="{FF2B5EF4-FFF2-40B4-BE49-F238E27FC236}">
                  <a16:creationId xmlns:a16="http://schemas.microsoft.com/office/drawing/2014/main" id="{4AEA9B14-CC1B-4059-8A62-C449956D8D04}"/>
                </a:ext>
              </a:extLst>
            </p:cNvPr>
            <p:cNvPicPr>
              <a:picLocks noChangeAspect="1"/>
            </p:cNvPicPr>
            <p:nvPr/>
          </p:nvPicPr>
          <p:blipFill>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backgroundRemoval t="9483" b="89655" l="6294" r="95455">
                          <a14:foregroundMark x1="87413" y1="64655" x2="95455" y2="79310"/>
                          <a14:foregroundMark x1="64685" y1="86207" x2="28322" y2="90517"/>
                          <a14:foregroundMark x1="9091" y1="76724" x2="6294" y2="72414"/>
                          <a14:foregroundMark x1="59091" y1="12069" x2="41608" y2="10345"/>
                          <a14:foregroundMark x1="41608" y1="10345" x2="40210" y2="10345"/>
                        </a14:backgroundRemoval>
                      </a14:imgEffect>
                    </a14:imgLayer>
                  </a14:imgProps>
                </a:ext>
              </a:extLst>
            </a:blip>
            <a:stretch>
              <a:fillRect/>
            </a:stretch>
          </p:blipFill>
          <p:spPr>
            <a:xfrm>
              <a:off x="9451220" y="5313356"/>
              <a:ext cx="952478" cy="386320"/>
            </a:xfrm>
            <a:prstGeom prst="rect">
              <a:avLst/>
            </a:prstGeom>
          </p:spPr>
        </p:pic>
      </p:grpSp>
      <p:grpSp>
        <p:nvGrpSpPr>
          <p:cNvPr id="58" name="Groupe 57">
            <a:extLst>
              <a:ext uri="{FF2B5EF4-FFF2-40B4-BE49-F238E27FC236}">
                <a16:creationId xmlns:a16="http://schemas.microsoft.com/office/drawing/2014/main" id="{DA65DEE8-D223-424E-A976-D193D9B4C1A9}"/>
              </a:ext>
            </a:extLst>
          </p:cNvPr>
          <p:cNvGrpSpPr/>
          <p:nvPr/>
        </p:nvGrpSpPr>
        <p:grpSpPr>
          <a:xfrm>
            <a:off x="4697728" y="4975052"/>
            <a:ext cx="786945" cy="434857"/>
            <a:chOff x="9451220" y="4965541"/>
            <a:chExt cx="1401978" cy="734135"/>
          </a:xfrm>
        </p:grpSpPr>
        <p:pic>
          <p:nvPicPr>
            <p:cNvPr id="59" name="Image 58">
              <a:extLst>
                <a:ext uri="{FF2B5EF4-FFF2-40B4-BE49-F238E27FC236}">
                  <a16:creationId xmlns:a16="http://schemas.microsoft.com/office/drawing/2014/main" id="{1F9B67E9-7BE4-400B-B900-0CE46A3D1903}"/>
                </a:ext>
              </a:extLst>
            </p:cNvPr>
            <p:cNvPicPr>
              <a:picLocks noChangeAspect="1"/>
            </p:cNvPicPr>
            <p:nvPr/>
          </p:nvPicPr>
          <p:blipFill rotWithShape="1">
            <a:blip r:embed="rId7">
              <a:clrChange>
                <a:clrFrom>
                  <a:srgbClr val="FFFFFF"/>
                </a:clrFrom>
                <a:clrTo>
                  <a:srgbClr val="FFFFFF">
                    <a:alpha val="0"/>
                  </a:srgbClr>
                </a:clrTo>
              </a:clrChange>
            </a:blip>
            <a:srcRect t="6828" b="6724"/>
            <a:stretch/>
          </p:blipFill>
          <p:spPr>
            <a:xfrm>
              <a:off x="9775262" y="4965541"/>
              <a:ext cx="1077936" cy="638025"/>
            </a:xfrm>
            <a:prstGeom prst="roundRect">
              <a:avLst>
                <a:gd name="adj" fmla="val 6462"/>
              </a:avLst>
            </a:prstGeom>
          </p:spPr>
        </p:pic>
        <p:pic>
          <p:nvPicPr>
            <p:cNvPr id="60" name="Image 59">
              <a:extLst>
                <a:ext uri="{FF2B5EF4-FFF2-40B4-BE49-F238E27FC236}">
                  <a16:creationId xmlns:a16="http://schemas.microsoft.com/office/drawing/2014/main" id="{693795D0-722D-4E0A-8C88-F1050053A9C9}"/>
                </a:ext>
              </a:extLst>
            </p:cNvPr>
            <p:cNvPicPr>
              <a:picLocks noChangeAspect="1"/>
            </p:cNvPicPr>
            <p:nvPr/>
          </p:nvPicPr>
          <p:blipFill>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backgroundRemoval t="9483" b="89655" l="6294" r="95455">
                          <a14:foregroundMark x1="87413" y1="64655" x2="95455" y2="79310"/>
                          <a14:foregroundMark x1="64685" y1="86207" x2="28322" y2="90517"/>
                          <a14:foregroundMark x1="9091" y1="76724" x2="6294" y2="72414"/>
                          <a14:foregroundMark x1="59091" y1="12069" x2="41608" y2="10345"/>
                          <a14:foregroundMark x1="41608" y1="10345" x2="40210" y2="10345"/>
                        </a14:backgroundRemoval>
                      </a14:imgEffect>
                    </a14:imgLayer>
                  </a14:imgProps>
                </a:ext>
              </a:extLst>
            </a:blip>
            <a:stretch>
              <a:fillRect/>
            </a:stretch>
          </p:blipFill>
          <p:spPr>
            <a:xfrm>
              <a:off x="9451220" y="5313356"/>
              <a:ext cx="952478" cy="386320"/>
            </a:xfrm>
            <a:prstGeom prst="rect">
              <a:avLst/>
            </a:prstGeom>
          </p:spPr>
        </p:pic>
      </p:grpSp>
      <p:grpSp>
        <p:nvGrpSpPr>
          <p:cNvPr id="80" name="Groupe 79">
            <a:extLst>
              <a:ext uri="{FF2B5EF4-FFF2-40B4-BE49-F238E27FC236}">
                <a16:creationId xmlns:a16="http://schemas.microsoft.com/office/drawing/2014/main" id="{B4CBA3C1-73E6-4A7C-98D8-DBEF24563D8A}"/>
              </a:ext>
            </a:extLst>
          </p:cNvPr>
          <p:cNvGrpSpPr/>
          <p:nvPr/>
        </p:nvGrpSpPr>
        <p:grpSpPr>
          <a:xfrm>
            <a:off x="6505443" y="4368124"/>
            <a:ext cx="786945" cy="434857"/>
            <a:chOff x="9451220" y="4965541"/>
            <a:chExt cx="1401978" cy="734135"/>
          </a:xfrm>
        </p:grpSpPr>
        <p:pic>
          <p:nvPicPr>
            <p:cNvPr id="81" name="Image 80">
              <a:extLst>
                <a:ext uri="{FF2B5EF4-FFF2-40B4-BE49-F238E27FC236}">
                  <a16:creationId xmlns:a16="http://schemas.microsoft.com/office/drawing/2014/main" id="{9F9FFFB3-3C18-4822-B628-807169601582}"/>
                </a:ext>
              </a:extLst>
            </p:cNvPr>
            <p:cNvPicPr>
              <a:picLocks noChangeAspect="1"/>
            </p:cNvPicPr>
            <p:nvPr/>
          </p:nvPicPr>
          <p:blipFill rotWithShape="1">
            <a:blip r:embed="rId7"/>
            <a:srcRect t="6828" b="6724"/>
            <a:stretch/>
          </p:blipFill>
          <p:spPr>
            <a:xfrm>
              <a:off x="9775262" y="4965541"/>
              <a:ext cx="1077936" cy="638025"/>
            </a:xfrm>
            <a:prstGeom prst="roundRect">
              <a:avLst>
                <a:gd name="adj" fmla="val 6462"/>
              </a:avLst>
            </a:prstGeom>
          </p:spPr>
        </p:pic>
        <p:pic>
          <p:nvPicPr>
            <p:cNvPr id="82" name="Image 81">
              <a:extLst>
                <a:ext uri="{FF2B5EF4-FFF2-40B4-BE49-F238E27FC236}">
                  <a16:creationId xmlns:a16="http://schemas.microsoft.com/office/drawing/2014/main" id="{98D42789-0272-44AE-B4D4-30B4CA47FAD1}"/>
                </a:ext>
              </a:extLst>
            </p:cNvPr>
            <p:cNvPicPr>
              <a:picLocks noChangeAspect="1"/>
            </p:cNvPicPr>
            <p:nvPr/>
          </p:nvPicPr>
          <p:blipFill>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backgroundRemoval t="9483" b="89655" l="6294" r="95455">
                          <a14:foregroundMark x1="87413" y1="64655" x2="95455" y2="79310"/>
                          <a14:foregroundMark x1="64685" y1="86207" x2="28322" y2="90517"/>
                          <a14:foregroundMark x1="9091" y1="76724" x2="6294" y2="72414"/>
                          <a14:foregroundMark x1="59091" y1="12069" x2="41608" y2="10345"/>
                          <a14:foregroundMark x1="41608" y1="10345" x2="40210" y2="10345"/>
                        </a14:backgroundRemoval>
                      </a14:imgEffect>
                    </a14:imgLayer>
                  </a14:imgProps>
                </a:ext>
              </a:extLst>
            </a:blip>
            <a:stretch>
              <a:fillRect/>
            </a:stretch>
          </p:blipFill>
          <p:spPr>
            <a:xfrm>
              <a:off x="9451220" y="5313356"/>
              <a:ext cx="952478" cy="386320"/>
            </a:xfrm>
            <a:prstGeom prst="rect">
              <a:avLst/>
            </a:prstGeom>
          </p:spPr>
        </p:pic>
      </p:grpSp>
      <p:grpSp>
        <p:nvGrpSpPr>
          <p:cNvPr id="133" name="Groupe 132">
            <a:extLst>
              <a:ext uri="{FF2B5EF4-FFF2-40B4-BE49-F238E27FC236}">
                <a16:creationId xmlns:a16="http://schemas.microsoft.com/office/drawing/2014/main" id="{2FD6B195-7BF7-4A58-A97E-DD113DFA4CA4}"/>
              </a:ext>
            </a:extLst>
          </p:cNvPr>
          <p:cNvGrpSpPr/>
          <p:nvPr/>
        </p:nvGrpSpPr>
        <p:grpSpPr>
          <a:xfrm>
            <a:off x="7169942" y="4368124"/>
            <a:ext cx="786945" cy="434857"/>
            <a:chOff x="9451220" y="4965541"/>
            <a:chExt cx="1401978" cy="734135"/>
          </a:xfrm>
        </p:grpSpPr>
        <p:pic>
          <p:nvPicPr>
            <p:cNvPr id="134" name="Image 133">
              <a:extLst>
                <a:ext uri="{FF2B5EF4-FFF2-40B4-BE49-F238E27FC236}">
                  <a16:creationId xmlns:a16="http://schemas.microsoft.com/office/drawing/2014/main" id="{8E2BD048-D143-4FF1-8864-1BF061FAA3E5}"/>
                </a:ext>
              </a:extLst>
            </p:cNvPr>
            <p:cNvPicPr>
              <a:picLocks noChangeAspect="1"/>
            </p:cNvPicPr>
            <p:nvPr/>
          </p:nvPicPr>
          <p:blipFill rotWithShape="1">
            <a:blip r:embed="rId7">
              <a:clrChange>
                <a:clrFrom>
                  <a:srgbClr val="FFFFFF"/>
                </a:clrFrom>
                <a:clrTo>
                  <a:srgbClr val="FFFFFF">
                    <a:alpha val="0"/>
                  </a:srgbClr>
                </a:clrTo>
              </a:clrChange>
            </a:blip>
            <a:srcRect t="6828" b="6724"/>
            <a:stretch/>
          </p:blipFill>
          <p:spPr>
            <a:xfrm>
              <a:off x="9775262" y="4965541"/>
              <a:ext cx="1077936" cy="638025"/>
            </a:xfrm>
            <a:prstGeom prst="roundRect">
              <a:avLst>
                <a:gd name="adj" fmla="val 6462"/>
              </a:avLst>
            </a:prstGeom>
          </p:spPr>
        </p:pic>
        <p:pic>
          <p:nvPicPr>
            <p:cNvPr id="135" name="Image 134">
              <a:extLst>
                <a:ext uri="{FF2B5EF4-FFF2-40B4-BE49-F238E27FC236}">
                  <a16:creationId xmlns:a16="http://schemas.microsoft.com/office/drawing/2014/main" id="{D693225B-233E-49D3-B185-C16948C7CEE6}"/>
                </a:ext>
              </a:extLst>
            </p:cNvPr>
            <p:cNvPicPr>
              <a:picLocks noChangeAspect="1"/>
            </p:cNvPicPr>
            <p:nvPr/>
          </p:nvPicPr>
          <p:blipFill>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backgroundRemoval t="9483" b="89655" l="6294" r="95455">
                          <a14:foregroundMark x1="87413" y1="64655" x2="95455" y2="79310"/>
                          <a14:foregroundMark x1="64685" y1="86207" x2="28322" y2="90517"/>
                          <a14:foregroundMark x1="9091" y1="76724" x2="6294" y2="72414"/>
                          <a14:foregroundMark x1="59091" y1="12069" x2="41608" y2="10345"/>
                          <a14:foregroundMark x1="41608" y1="10345" x2="40210" y2="10345"/>
                        </a14:backgroundRemoval>
                      </a14:imgEffect>
                    </a14:imgLayer>
                  </a14:imgProps>
                </a:ext>
              </a:extLst>
            </a:blip>
            <a:stretch>
              <a:fillRect/>
            </a:stretch>
          </p:blipFill>
          <p:spPr>
            <a:xfrm>
              <a:off x="9451220" y="5313356"/>
              <a:ext cx="952478" cy="386320"/>
            </a:xfrm>
            <a:prstGeom prst="rect">
              <a:avLst/>
            </a:prstGeom>
          </p:spPr>
        </p:pic>
      </p:grpSp>
      <p:grpSp>
        <p:nvGrpSpPr>
          <p:cNvPr id="55" name="Groupe 54">
            <a:extLst>
              <a:ext uri="{FF2B5EF4-FFF2-40B4-BE49-F238E27FC236}">
                <a16:creationId xmlns:a16="http://schemas.microsoft.com/office/drawing/2014/main" id="{CDEB7042-72FE-4609-B135-1C73BBA88343}"/>
              </a:ext>
            </a:extLst>
          </p:cNvPr>
          <p:cNvGrpSpPr/>
          <p:nvPr/>
        </p:nvGrpSpPr>
        <p:grpSpPr>
          <a:xfrm>
            <a:off x="5815367" y="4349898"/>
            <a:ext cx="786945" cy="434857"/>
            <a:chOff x="9451220" y="4965541"/>
            <a:chExt cx="1401978" cy="734135"/>
          </a:xfrm>
        </p:grpSpPr>
        <p:pic>
          <p:nvPicPr>
            <p:cNvPr id="56" name="Image 55">
              <a:extLst>
                <a:ext uri="{FF2B5EF4-FFF2-40B4-BE49-F238E27FC236}">
                  <a16:creationId xmlns:a16="http://schemas.microsoft.com/office/drawing/2014/main" id="{46A5E045-30AC-447C-8794-55BAEB37A929}"/>
                </a:ext>
              </a:extLst>
            </p:cNvPr>
            <p:cNvPicPr>
              <a:picLocks noChangeAspect="1"/>
            </p:cNvPicPr>
            <p:nvPr/>
          </p:nvPicPr>
          <p:blipFill rotWithShape="1">
            <a:blip r:embed="rId7">
              <a:clrChange>
                <a:clrFrom>
                  <a:srgbClr val="FFFFFF"/>
                </a:clrFrom>
                <a:clrTo>
                  <a:srgbClr val="FFFFFF">
                    <a:alpha val="0"/>
                  </a:srgbClr>
                </a:clrTo>
              </a:clrChange>
            </a:blip>
            <a:srcRect t="6828" b="6724"/>
            <a:stretch/>
          </p:blipFill>
          <p:spPr>
            <a:xfrm>
              <a:off x="9775262" y="4965541"/>
              <a:ext cx="1077936" cy="638025"/>
            </a:xfrm>
            <a:prstGeom prst="roundRect">
              <a:avLst>
                <a:gd name="adj" fmla="val 6462"/>
              </a:avLst>
            </a:prstGeom>
          </p:spPr>
        </p:pic>
        <p:pic>
          <p:nvPicPr>
            <p:cNvPr id="57" name="Image 56">
              <a:extLst>
                <a:ext uri="{FF2B5EF4-FFF2-40B4-BE49-F238E27FC236}">
                  <a16:creationId xmlns:a16="http://schemas.microsoft.com/office/drawing/2014/main" id="{4759B62C-468E-4A61-A531-A7FDA8A5E3D2}"/>
                </a:ext>
              </a:extLst>
            </p:cNvPr>
            <p:cNvPicPr>
              <a:picLocks noChangeAspect="1"/>
            </p:cNvPicPr>
            <p:nvPr/>
          </p:nvPicPr>
          <p:blipFill>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backgroundRemoval t="9483" b="89655" l="6294" r="95455">
                          <a14:foregroundMark x1="87413" y1="64655" x2="95455" y2="79310"/>
                          <a14:foregroundMark x1="64685" y1="86207" x2="28322" y2="90517"/>
                          <a14:foregroundMark x1="9091" y1="76724" x2="6294" y2="72414"/>
                          <a14:foregroundMark x1="59091" y1="12069" x2="41608" y2="10345"/>
                          <a14:foregroundMark x1="41608" y1="10345" x2="40210" y2="10345"/>
                        </a14:backgroundRemoval>
                      </a14:imgEffect>
                    </a14:imgLayer>
                  </a14:imgProps>
                </a:ext>
              </a:extLst>
            </a:blip>
            <a:stretch>
              <a:fillRect/>
            </a:stretch>
          </p:blipFill>
          <p:spPr>
            <a:xfrm>
              <a:off x="9451220" y="5313356"/>
              <a:ext cx="952478" cy="386320"/>
            </a:xfrm>
            <a:prstGeom prst="rect">
              <a:avLst/>
            </a:prstGeom>
          </p:spPr>
        </p:pic>
      </p:grpSp>
      <p:sp>
        <p:nvSpPr>
          <p:cNvPr id="61" name="Rectangle 60">
            <a:extLst>
              <a:ext uri="{FF2B5EF4-FFF2-40B4-BE49-F238E27FC236}">
                <a16:creationId xmlns:a16="http://schemas.microsoft.com/office/drawing/2014/main" id="{01780BD1-2111-4E26-A261-39DC1B2C260E}"/>
              </a:ext>
            </a:extLst>
          </p:cNvPr>
          <p:cNvSpPr/>
          <p:nvPr/>
        </p:nvSpPr>
        <p:spPr>
          <a:xfrm>
            <a:off x="0" y="6445250"/>
            <a:ext cx="749300" cy="4127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630763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par>
                                <p:cTn id="8" presetID="22" presetClass="entr" presetSubtype="8" fill="hold" nodeType="withEffect">
                                  <p:stCondLst>
                                    <p:cond delay="0"/>
                                  </p:stCondLst>
                                  <p:childTnLst>
                                    <p:set>
                                      <p:cBhvr>
                                        <p:cTn id="9" dur="1" fill="hold">
                                          <p:stCondLst>
                                            <p:cond delay="0"/>
                                          </p:stCondLst>
                                        </p:cTn>
                                        <p:tgtEl>
                                          <p:spTgt spid="74"/>
                                        </p:tgtEl>
                                        <p:attrNameLst>
                                          <p:attrName>style.visibility</p:attrName>
                                        </p:attrNameLst>
                                      </p:cBhvr>
                                      <p:to>
                                        <p:strVal val="visible"/>
                                      </p:to>
                                    </p:set>
                                    <p:animEffect transition="in" filter="wipe(left)">
                                      <p:cBhvr>
                                        <p:cTn id="10" dur="500"/>
                                        <p:tgtEl>
                                          <p:spTgt spid="74"/>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79"/>
                                        </p:tgtEl>
                                        <p:attrNameLst>
                                          <p:attrName>style.visibility</p:attrName>
                                        </p:attrNameLst>
                                      </p:cBhvr>
                                      <p:to>
                                        <p:strVal val="visible"/>
                                      </p:to>
                                    </p:set>
                                    <p:animEffect transition="in" filter="wipe(left)">
                                      <p:cBhvr>
                                        <p:cTn id="13" dur="500"/>
                                        <p:tgtEl>
                                          <p:spTgt spid="79"/>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139"/>
                                        </p:tgtEl>
                                        <p:attrNameLst>
                                          <p:attrName>style.visibility</p:attrName>
                                        </p:attrNameLst>
                                      </p:cBhvr>
                                      <p:to>
                                        <p:strVal val="visible"/>
                                      </p:to>
                                    </p:set>
                                    <p:animEffect transition="in" filter="wipe(left)">
                                      <p:cBhvr>
                                        <p:cTn id="18" dur="500"/>
                                        <p:tgtEl>
                                          <p:spTgt spid="139"/>
                                        </p:tgtEl>
                                      </p:cBhvr>
                                    </p:animEffect>
                                  </p:childTnLst>
                                </p:cTn>
                              </p:par>
                            </p:childTnLst>
                          </p:cTn>
                        </p:par>
                        <p:par>
                          <p:cTn id="19" fill="hold">
                            <p:stCondLst>
                              <p:cond delay="500"/>
                            </p:stCondLst>
                            <p:childTnLst>
                              <p:par>
                                <p:cTn id="20" presetID="22" presetClass="entr" presetSubtype="8"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left)">
                                      <p:cBhvr>
                                        <p:cTn id="22" dur="500"/>
                                        <p:tgtEl>
                                          <p:spTgt spid="9"/>
                                        </p:tgtEl>
                                      </p:cBhvr>
                                    </p:animEffect>
                                  </p:childTnLst>
                                </p:cTn>
                              </p:par>
                            </p:childTnLst>
                          </p:cTn>
                        </p:par>
                        <p:par>
                          <p:cTn id="23" fill="hold">
                            <p:stCondLst>
                              <p:cond delay="1000"/>
                            </p:stCondLst>
                            <p:childTnLst>
                              <p:par>
                                <p:cTn id="24" presetID="22" presetClass="entr" presetSubtype="8" fill="hold" nodeType="afterEffect">
                                  <p:stCondLst>
                                    <p:cond delay="0"/>
                                  </p:stCondLst>
                                  <p:childTnLst>
                                    <p:set>
                                      <p:cBhvr>
                                        <p:cTn id="25" dur="1" fill="hold">
                                          <p:stCondLst>
                                            <p:cond delay="0"/>
                                          </p:stCondLst>
                                        </p:cTn>
                                        <p:tgtEl>
                                          <p:spTgt spid="78"/>
                                        </p:tgtEl>
                                        <p:attrNameLst>
                                          <p:attrName>style.visibility</p:attrName>
                                        </p:attrNameLst>
                                      </p:cBhvr>
                                      <p:to>
                                        <p:strVal val="visible"/>
                                      </p:to>
                                    </p:set>
                                    <p:animEffect transition="in" filter="wipe(left)">
                                      <p:cBhvr>
                                        <p:cTn id="26" dur="500"/>
                                        <p:tgtEl>
                                          <p:spTgt spid="78"/>
                                        </p:tgtEl>
                                      </p:cBhvr>
                                    </p:animEffect>
                                  </p:childTnLst>
                                </p:cTn>
                              </p:par>
                            </p:childTnLst>
                          </p:cTn>
                        </p:par>
                        <p:par>
                          <p:cTn id="27" fill="hold">
                            <p:stCondLst>
                              <p:cond delay="1500"/>
                            </p:stCondLst>
                            <p:childTnLst>
                              <p:par>
                                <p:cTn id="28" presetID="22" presetClass="entr" presetSubtype="8" fill="hold" nodeType="afterEffect">
                                  <p:stCondLst>
                                    <p:cond delay="0"/>
                                  </p:stCondLst>
                                  <p:childTnLst>
                                    <p:set>
                                      <p:cBhvr>
                                        <p:cTn id="29" dur="1" fill="hold">
                                          <p:stCondLst>
                                            <p:cond delay="0"/>
                                          </p:stCondLst>
                                        </p:cTn>
                                        <p:tgtEl>
                                          <p:spTgt spid="77"/>
                                        </p:tgtEl>
                                        <p:attrNameLst>
                                          <p:attrName>style.visibility</p:attrName>
                                        </p:attrNameLst>
                                      </p:cBhvr>
                                      <p:to>
                                        <p:strVal val="visible"/>
                                      </p:to>
                                    </p:set>
                                    <p:animEffect transition="in" filter="wipe(left)">
                                      <p:cBhvr>
                                        <p:cTn id="30" dur="500"/>
                                        <p:tgtEl>
                                          <p:spTgt spid="77"/>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38"/>
                                        </p:tgtEl>
                                        <p:attrNameLst>
                                          <p:attrName>style.visibility</p:attrName>
                                        </p:attrNameLst>
                                      </p:cBhvr>
                                      <p:to>
                                        <p:strVal val="visible"/>
                                      </p:to>
                                    </p:set>
                                    <p:animEffect transition="in" filter="wipe(left)">
                                      <p:cBhvr>
                                        <p:cTn id="35" dur="500"/>
                                        <p:tgtEl>
                                          <p:spTgt spid="38"/>
                                        </p:tgtEl>
                                      </p:cBhvr>
                                    </p:animEffect>
                                  </p:childTnLst>
                                </p:cTn>
                              </p:par>
                            </p:childTnLst>
                          </p:cTn>
                        </p:par>
                        <p:par>
                          <p:cTn id="36" fill="hold">
                            <p:stCondLst>
                              <p:cond delay="500"/>
                            </p:stCondLst>
                            <p:childTnLst>
                              <p:par>
                                <p:cTn id="37" presetID="22" presetClass="entr" presetSubtype="8" fill="hold" grpId="0"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wipe(left)">
                                      <p:cBhvr>
                                        <p:cTn id="39" dur="500"/>
                                        <p:tgtEl>
                                          <p:spTgt spid="15"/>
                                        </p:tgtEl>
                                      </p:cBhvr>
                                    </p:animEffect>
                                  </p:childTnLst>
                                </p:cTn>
                              </p:par>
                            </p:childTnLst>
                          </p:cTn>
                        </p:par>
                        <p:par>
                          <p:cTn id="40" fill="hold">
                            <p:stCondLst>
                              <p:cond delay="1000"/>
                            </p:stCondLst>
                            <p:childTnLst>
                              <p:par>
                                <p:cTn id="41" presetID="22" presetClass="entr" presetSubtype="8" fill="hold" nodeType="afterEffect">
                                  <p:stCondLst>
                                    <p:cond delay="0"/>
                                  </p:stCondLst>
                                  <p:childTnLst>
                                    <p:set>
                                      <p:cBhvr>
                                        <p:cTn id="42" dur="1" fill="hold">
                                          <p:stCondLst>
                                            <p:cond delay="0"/>
                                          </p:stCondLst>
                                        </p:cTn>
                                        <p:tgtEl>
                                          <p:spTgt spid="136"/>
                                        </p:tgtEl>
                                        <p:attrNameLst>
                                          <p:attrName>style.visibility</p:attrName>
                                        </p:attrNameLst>
                                      </p:cBhvr>
                                      <p:to>
                                        <p:strVal val="visible"/>
                                      </p:to>
                                    </p:set>
                                    <p:animEffect transition="in" filter="wipe(left)">
                                      <p:cBhvr>
                                        <p:cTn id="43" dur="500"/>
                                        <p:tgtEl>
                                          <p:spTgt spid="136"/>
                                        </p:tgtEl>
                                      </p:cBhvr>
                                    </p:animEffect>
                                  </p:childTnLst>
                                </p:cTn>
                              </p:par>
                              <p:par>
                                <p:cTn id="44" presetID="22" presetClass="entr" presetSubtype="8" fill="hold" nodeType="withEffect">
                                  <p:stCondLst>
                                    <p:cond delay="0"/>
                                  </p:stCondLst>
                                  <p:childTnLst>
                                    <p:set>
                                      <p:cBhvr>
                                        <p:cTn id="45" dur="1" fill="hold">
                                          <p:stCondLst>
                                            <p:cond delay="0"/>
                                          </p:stCondLst>
                                        </p:cTn>
                                        <p:tgtEl>
                                          <p:spTgt spid="80"/>
                                        </p:tgtEl>
                                        <p:attrNameLst>
                                          <p:attrName>style.visibility</p:attrName>
                                        </p:attrNameLst>
                                      </p:cBhvr>
                                      <p:to>
                                        <p:strVal val="visible"/>
                                      </p:to>
                                    </p:set>
                                    <p:animEffect transition="in" filter="wipe(left)">
                                      <p:cBhvr>
                                        <p:cTn id="46" dur="500"/>
                                        <p:tgtEl>
                                          <p:spTgt spid="80"/>
                                        </p:tgtEl>
                                      </p:cBhvr>
                                    </p:animEffect>
                                  </p:childTnLst>
                                </p:cTn>
                              </p:par>
                              <p:par>
                                <p:cTn id="47" presetID="22" presetClass="entr" presetSubtype="8" fill="hold" nodeType="withEffect">
                                  <p:stCondLst>
                                    <p:cond delay="0"/>
                                  </p:stCondLst>
                                  <p:childTnLst>
                                    <p:set>
                                      <p:cBhvr>
                                        <p:cTn id="48" dur="1" fill="hold">
                                          <p:stCondLst>
                                            <p:cond delay="0"/>
                                          </p:stCondLst>
                                        </p:cTn>
                                        <p:tgtEl>
                                          <p:spTgt spid="130"/>
                                        </p:tgtEl>
                                        <p:attrNameLst>
                                          <p:attrName>style.visibility</p:attrName>
                                        </p:attrNameLst>
                                      </p:cBhvr>
                                      <p:to>
                                        <p:strVal val="visible"/>
                                      </p:to>
                                    </p:set>
                                    <p:animEffect transition="in" filter="wipe(left)">
                                      <p:cBhvr>
                                        <p:cTn id="49" dur="500"/>
                                        <p:tgtEl>
                                          <p:spTgt spid="130"/>
                                        </p:tgtEl>
                                      </p:cBhvr>
                                    </p:animEffect>
                                  </p:childTnLst>
                                </p:cTn>
                              </p:par>
                              <p:par>
                                <p:cTn id="50" presetID="22" presetClass="entr" presetSubtype="8" fill="hold" nodeType="withEffect">
                                  <p:stCondLst>
                                    <p:cond delay="0"/>
                                  </p:stCondLst>
                                  <p:childTnLst>
                                    <p:set>
                                      <p:cBhvr>
                                        <p:cTn id="51" dur="1" fill="hold">
                                          <p:stCondLst>
                                            <p:cond delay="0"/>
                                          </p:stCondLst>
                                        </p:cTn>
                                        <p:tgtEl>
                                          <p:spTgt spid="133"/>
                                        </p:tgtEl>
                                        <p:attrNameLst>
                                          <p:attrName>style.visibility</p:attrName>
                                        </p:attrNameLst>
                                      </p:cBhvr>
                                      <p:to>
                                        <p:strVal val="visible"/>
                                      </p:to>
                                    </p:set>
                                    <p:animEffect transition="in" filter="wipe(left)">
                                      <p:cBhvr>
                                        <p:cTn id="52" dur="500"/>
                                        <p:tgtEl>
                                          <p:spTgt spid="133"/>
                                        </p:tgtEl>
                                      </p:cBhvr>
                                    </p:animEffect>
                                  </p:childTnLst>
                                </p:cTn>
                              </p:par>
                              <p:par>
                                <p:cTn id="53" presetID="22" presetClass="entr" presetSubtype="8" fill="hold" nodeType="withEffect">
                                  <p:stCondLst>
                                    <p:cond delay="0"/>
                                  </p:stCondLst>
                                  <p:childTnLst>
                                    <p:set>
                                      <p:cBhvr>
                                        <p:cTn id="54" dur="1" fill="hold">
                                          <p:stCondLst>
                                            <p:cond delay="0"/>
                                          </p:stCondLst>
                                        </p:cTn>
                                        <p:tgtEl>
                                          <p:spTgt spid="114"/>
                                        </p:tgtEl>
                                        <p:attrNameLst>
                                          <p:attrName>style.visibility</p:attrName>
                                        </p:attrNameLst>
                                      </p:cBhvr>
                                      <p:to>
                                        <p:strVal val="visible"/>
                                      </p:to>
                                    </p:set>
                                    <p:animEffect transition="in" filter="wipe(left)">
                                      <p:cBhvr>
                                        <p:cTn id="55" dur="500"/>
                                        <p:tgtEl>
                                          <p:spTgt spid="114"/>
                                        </p:tgtEl>
                                      </p:cBhvr>
                                    </p:animEffect>
                                  </p:childTnLst>
                                </p:cTn>
                              </p:par>
                              <p:par>
                                <p:cTn id="56" presetID="22" presetClass="entr" presetSubtype="8" fill="hold" nodeType="withEffect">
                                  <p:stCondLst>
                                    <p:cond delay="0"/>
                                  </p:stCondLst>
                                  <p:childTnLst>
                                    <p:set>
                                      <p:cBhvr>
                                        <p:cTn id="57" dur="1" fill="hold">
                                          <p:stCondLst>
                                            <p:cond delay="0"/>
                                          </p:stCondLst>
                                        </p:cTn>
                                        <p:tgtEl>
                                          <p:spTgt spid="87"/>
                                        </p:tgtEl>
                                        <p:attrNameLst>
                                          <p:attrName>style.visibility</p:attrName>
                                        </p:attrNameLst>
                                      </p:cBhvr>
                                      <p:to>
                                        <p:strVal val="visible"/>
                                      </p:to>
                                    </p:set>
                                    <p:animEffect transition="in" filter="wipe(left)">
                                      <p:cBhvr>
                                        <p:cTn id="58" dur="500"/>
                                        <p:tgtEl>
                                          <p:spTgt spid="87"/>
                                        </p:tgtEl>
                                      </p:cBhvr>
                                    </p:animEffect>
                                  </p:childTnLst>
                                </p:cTn>
                              </p:par>
                              <p:par>
                                <p:cTn id="59" presetID="22" presetClass="entr" presetSubtype="8" fill="hold" nodeType="withEffect">
                                  <p:stCondLst>
                                    <p:cond delay="0"/>
                                  </p:stCondLst>
                                  <p:childTnLst>
                                    <p:set>
                                      <p:cBhvr>
                                        <p:cTn id="60" dur="1" fill="hold">
                                          <p:stCondLst>
                                            <p:cond delay="0"/>
                                          </p:stCondLst>
                                        </p:cTn>
                                        <p:tgtEl>
                                          <p:spTgt spid="127"/>
                                        </p:tgtEl>
                                        <p:attrNameLst>
                                          <p:attrName>style.visibility</p:attrName>
                                        </p:attrNameLst>
                                      </p:cBhvr>
                                      <p:to>
                                        <p:strVal val="visible"/>
                                      </p:to>
                                    </p:set>
                                    <p:animEffect transition="in" filter="wipe(left)">
                                      <p:cBhvr>
                                        <p:cTn id="61" dur="500"/>
                                        <p:tgtEl>
                                          <p:spTgt spid="127"/>
                                        </p:tgtEl>
                                      </p:cBhvr>
                                    </p:animEffect>
                                  </p:childTnLst>
                                </p:cTn>
                              </p:par>
                              <p:par>
                                <p:cTn id="62" presetID="22" presetClass="entr" presetSubtype="8" fill="hold" nodeType="withEffect">
                                  <p:stCondLst>
                                    <p:cond delay="0"/>
                                  </p:stCondLst>
                                  <p:childTnLst>
                                    <p:set>
                                      <p:cBhvr>
                                        <p:cTn id="63" dur="1" fill="hold">
                                          <p:stCondLst>
                                            <p:cond delay="0"/>
                                          </p:stCondLst>
                                        </p:cTn>
                                        <p:tgtEl>
                                          <p:spTgt spid="43"/>
                                        </p:tgtEl>
                                        <p:attrNameLst>
                                          <p:attrName>style.visibility</p:attrName>
                                        </p:attrNameLst>
                                      </p:cBhvr>
                                      <p:to>
                                        <p:strVal val="visible"/>
                                      </p:to>
                                    </p:set>
                                    <p:animEffect transition="in" filter="wipe(left)">
                                      <p:cBhvr>
                                        <p:cTn id="64" dur="500"/>
                                        <p:tgtEl>
                                          <p:spTgt spid="43"/>
                                        </p:tgtEl>
                                      </p:cBhvr>
                                    </p:animEffect>
                                  </p:childTnLst>
                                </p:cTn>
                              </p:par>
                              <p:par>
                                <p:cTn id="65" presetID="22" presetClass="entr" presetSubtype="8" fill="hold" nodeType="withEffect">
                                  <p:stCondLst>
                                    <p:cond delay="0"/>
                                  </p:stCondLst>
                                  <p:childTnLst>
                                    <p:set>
                                      <p:cBhvr>
                                        <p:cTn id="66" dur="1" fill="hold">
                                          <p:stCondLst>
                                            <p:cond delay="0"/>
                                          </p:stCondLst>
                                        </p:cTn>
                                        <p:tgtEl>
                                          <p:spTgt spid="46"/>
                                        </p:tgtEl>
                                        <p:attrNameLst>
                                          <p:attrName>style.visibility</p:attrName>
                                        </p:attrNameLst>
                                      </p:cBhvr>
                                      <p:to>
                                        <p:strVal val="visible"/>
                                      </p:to>
                                    </p:set>
                                    <p:animEffect transition="in" filter="wipe(left)">
                                      <p:cBhvr>
                                        <p:cTn id="67" dur="500"/>
                                        <p:tgtEl>
                                          <p:spTgt spid="46"/>
                                        </p:tgtEl>
                                      </p:cBhvr>
                                    </p:animEffect>
                                  </p:childTnLst>
                                </p:cTn>
                              </p:par>
                              <p:par>
                                <p:cTn id="68" presetID="22" presetClass="entr" presetSubtype="8" fill="hold" nodeType="withEffect">
                                  <p:stCondLst>
                                    <p:cond delay="0"/>
                                  </p:stCondLst>
                                  <p:childTnLst>
                                    <p:set>
                                      <p:cBhvr>
                                        <p:cTn id="69" dur="1" fill="hold">
                                          <p:stCondLst>
                                            <p:cond delay="0"/>
                                          </p:stCondLst>
                                        </p:cTn>
                                        <p:tgtEl>
                                          <p:spTgt spid="49"/>
                                        </p:tgtEl>
                                        <p:attrNameLst>
                                          <p:attrName>style.visibility</p:attrName>
                                        </p:attrNameLst>
                                      </p:cBhvr>
                                      <p:to>
                                        <p:strVal val="visible"/>
                                      </p:to>
                                    </p:set>
                                    <p:animEffect transition="in" filter="wipe(left)">
                                      <p:cBhvr>
                                        <p:cTn id="70" dur="500"/>
                                        <p:tgtEl>
                                          <p:spTgt spid="49"/>
                                        </p:tgtEl>
                                      </p:cBhvr>
                                    </p:animEffect>
                                  </p:childTnLst>
                                </p:cTn>
                              </p:par>
                              <p:par>
                                <p:cTn id="71" presetID="22" presetClass="entr" presetSubtype="8" fill="hold" nodeType="withEffect">
                                  <p:stCondLst>
                                    <p:cond delay="0"/>
                                  </p:stCondLst>
                                  <p:childTnLst>
                                    <p:set>
                                      <p:cBhvr>
                                        <p:cTn id="72" dur="1" fill="hold">
                                          <p:stCondLst>
                                            <p:cond delay="0"/>
                                          </p:stCondLst>
                                        </p:cTn>
                                        <p:tgtEl>
                                          <p:spTgt spid="52"/>
                                        </p:tgtEl>
                                        <p:attrNameLst>
                                          <p:attrName>style.visibility</p:attrName>
                                        </p:attrNameLst>
                                      </p:cBhvr>
                                      <p:to>
                                        <p:strVal val="visible"/>
                                      </p:to>
                                    </p:set>
                                    <p:animEffect transition="in" filter="wipe(left)">
                                      <p:cBhvr>
                                        <p:cTn id="73" dur="500"/>
                                        <p:tgtEl>
                                          <p:spTgt spid="52"/>
                                        </p:tgtEl>
                                      </p:cBhvr>
                                    </p:animEffect>
                                  </p:childTnLst>
                                </p:cTn>
                              </p:par>
                              <p:par>
                                <p:cTn id="74" presetID="22" presetClass="entr" presetSubtype="8" fill="hold" nodeType="withEffect">
                                  <p:stCondLst>
                                    <p:cond delay="0"/>
                                  </p:stCondLst>
                                  <p:childTnLst>
                                    <p:set>
                                      <p:cBhvr>
                                        <p:cTn id="75" dur="1" fill="hold">
                                          <p:stCondLst>
                                            <p:cond delay="0"/>
                                          </p:stCondLst>
                                        </p:cTn>
                                        <p:tgtEl>
                                          <p:spTgt spid="55"/>
                                        </p:tgtEl>
                                        <p:attrNameLst>
                                          <p:attrName>style.visibility</p:attrName>
                                        </p:attrNameLst>
                                      </p:cBhvr>
                                      <p:to>
                                        <p:strVal val="visible"/>
                                      </p:to>
                                    </p:set>
                                    <p:animEffect transition="in" filter="wipe(left)">
                                      <p:cBhvr>
                                        <p:cTn id="76" dur="500"/>
                                        <p:tgtEl>
                                          <p:spTgt spid="55"/>
                                        </p:tgtEl>
                                      </p:cBhvr>
                                    </p:animEffect>
                                  </p:childTnLst>
                                </p:cTn>
                              </p:par>
                              <p:par>
                                <p:cTn id="77" presetID="22" presetClass="entr" presetSubtype="8" fill="hold" nodeType="withEffect">
                                  <p:stCondLst>
                                    <p:cond delay="0"/>
                                  </p:stCondLst>
                                  <p:childTnLst>
                                    <p:set>
                                      <p:cBhvr>
                                        <p:cTn id="78" dur="1" fill="hold">
                                          <p:stCondLst>
                                            <p:cond delay="0"/>
                                          </p:stCondLst>
                                        </p:cTn>
                                        <p:tgtEl>
                                          <p:spTgt spid="58"/>
                                        </p:tgtEl>
                                        <p:attrNameLst>
                                          <p:attrName>style.visibility</p:attrName>
                                        </p:attrNameLst>
                                      </p:cBhvr>
                                      <p:to>
                                        <p:strVal val="visible"/>
                                      </p:to>
                                    </p:set>
                                    <p:animEffect transition="in" filter="wipe(left)">
                                      <p:cBhvr>
                                        <p:cTn id="79" dur="500"/>
                                        <p:tgtEl>
                                          <p:spTgt spid="58"/>
                                        </p:tgtEl>
                                      </p:cBhvr>
                                    </p:animEffect>
                                  </p:childTnLst>
                                </p:cTn>
                              </p:par>
                            </p:childTnLst>
                          </p:cTn>
                        </p:par>
                      </p:childTnLst>
                    </p:cTn>
                  </p:par>
                  <p:par>
                    <p:cTn id="80" fill="hold">
                      <p:stCondLst>
                        <p:cond delay="indefinite"/>
                      </p:stCondLst>
                      <p:childTnLst>
                        <p:par>
                          <p:cTn id="81" fill="hold">
                            <p:stCondLst>
                              <p:cond delay="0"/>
                            </p:stCondLst>
                            <p:childTnLst>
                              <p:par>
                                <p:cTn id="82" presetID="22" presetClass="entr" presetSubtype="4" fill="hold" grpId="0" nodeType="clickEffect">
                                  <p:stCondLst>
                                    <p:cond delay="0"/>
                                  </p:stCondLst>
                                  <p:childTnLst>
                                    <p:set>
                                      <p:cBhvr>
                                        <p:cTn id="83" dur="1" fill="hold">
                                          <p:stCondLst>
                                            <p:cond delay="0"/>
                                          </p:stCondLst>
                                        </p:cTn>
                                        <p:tgtEl>
                                          <p:spTgt spid="12"/>
                                        </p:tgtEl>
                                        <p:attrNameLst>
                                          <p:attrName>style.visibility</p:attrName>
                                        </p:attrNameLst>
                                      </p:cBhvr>
                                      <p:to>
                                        <p:strVal val="visible"/>
                                      </p:to>
                                    </p:set>
                                    <p:animEffect transition="in" filter="wipe(down)">
                                      <p:cBhvr>
                                        <p:cTn id="84" dur="500"/>
                                        <p:tgtEl>
                                          <p:spTgt spid="12"/>
                                        </p:tgtEl>
                                      </p:cBhvr>
                                    </p:animEffect>
                                  </p:childTnLst>
                                </p:cTn>
                              </p:par>
                              <p:par>
                                <p:cTn id="85" presetID="22" presetClass="entr" presetSubtype="4" fill="hold" grpId="0" nodeType="withEffect">
                                  <p:stCondLst>
                                    <p:cond delay="0"/>
                                  </p:stCondLst>
                                  <p:childTnLst>
                                    <p:set>
                                      <p:cBhvr>
                                        <p:cTn id="86" dur="1" fill="hold">
                                          <p:stCondLst>
                                            <p:cond delay="0"/>
                                          </p:stCondLst>
                                        </p:cTn>
                                        <p:tgtEl>
                                          <p:spTgt spid="88"/>
                                        </p:tgtEl>
                                        <p:attrNameLst>
                                          <p:attrName>style.visibility</p:attrName>
                                        </p:attrNameLst>
                                      </p:cBhvr>
                                      <p:to>
                                        <p:strVal val="visible"/>
                                      </p:to>
                                    </p:set>
                                    <p:animEffect transition="in" filter="wipe(down)">
                                      <p:cBhvr>
                                        <p:cTn id="87" dur="500"/>
                                        <p:tgtEl>
                                          <p:spTgt spid="88"/>
                                        </p:tgtEl>
                                      </p:cBhvr>
                                    </p:animEffect>
                                  </p:childTnLst>
                                </p:cTn>
                              </p:par>
                            </p:childTnLst>
                          </p:cTn>
                        </p:par>
                        <p:par>
                          <p:cTn id="88" fill="hold">
                            <p:stCondLst>
                              <p:cond delay="500"/>
                            </p:stCondLst>
                            <p:childTnLst>
                              <p:par>
                                <p:cTn id="89" presetID="37" presetClass="path" presetSubtype="0" accel="50000" decel="50000" fill="hold" nodeType="afterEffect">
                                  <p:stCondLst>
                                    <p:cond delay="0"/>
                                  </p:stCondLst>
                                  <p:childTnLst>
                                    <p:animMotion origin="layout" path="M -0.00247 0.00602 L 0.14284 -0.08889 C 0.17565 -0.10879 0.19349 -0.13935 0.19388 -0.1706 C 0.19375 -0.20602 0.17552 -0.23542 0.14271 -0.25486 L -0.00247 -0.35116 " pathEditMode="relative" rAng="16200000" ptsTypes="AAAAA">
                                      <p:cBhvr>
                                        <p:cTn id="90" dur="2000" fill="hold"/>
                                        <p:tgtEl>
                                          <p:spTgt spid="136"/>
                                        </p:tgtEl>
                                        <p:attrNameLst>
                                          <p:attrName>ppt_x</p:attrName>
                                          <p:attrName>ppt_y</p:attrName>
                                        </p:attrNameLst>
                                      </p:cBhvr>
                                      <p:rCtr x="9818" y="-17847"/>
                                    </p:animMotion>
                                  </p:childTnLst>
                                </p:cTn>
                              </p:par>
                            </p:childTnLst>
                          </p:cTn>
                        </p:par>
                        <p:par>
                          <p:cTn id="91" fill="hold">
                            <p:stCondLst>
                              <p:cond delay="2500"/>
                            </p:stCondLst>
                            <p:childTnLst>
                              <p:par>
                                <p:cTn id="92" presetID="37" presetClass="path" presetSubtype="0" accel="50000" decel="50000" fill="hold" nodeType="afterEffect">
                                  <p:stCondLst>
                                    <p:cond delay="0"/>
                                  </p:stCondLst>
                                  <p:childTnLst>
                                    <p:animMotion origin="layout" path="M -0.00052 -0.00185 L 0.10299 -0.14051 C 0.12656 -0.1706 0.13672 -0.20115 0.13242 -0.225 C 0.12747 -0.25185 0.10937 -0.26458 0.08021 -0.26435 L -0.04948 -0.26921 " pathEditMode="relative" rAng="15120000" ptsTypes="AAAAA">
                                      <p:cBhvr>
                                        <p:cTn id="93" dur="2000" fill="hold"/>
                                        <p:tgtEl>
                                          <p:spTgt spid="46"/>
                                        </p:tgtEl>
                                        <p:attrNameLst>
                                          <p:attrName>ppt_x</p:attrName>
                                          <p:attrName>ppt_y</p:attrName>
                                        </p:attrNameLst>
                                      </p:cBhvr>
                                      <p:rCtr x="5404" y="-17894"/>
                                    </p:animMotion>
                                  </p:childTnLst>
                                </p:cTn>
                              </p:par>
                            </p:childTnLst>
                          </p:cTn>
                        </p:par>
                        <p:par>
                          <p:cTn id="94" fill="hold">
                            <p:stCondLst>
                              <p:cond delay="4500"/>
                            </p:stCondLst>
                            <p:childTnLst>
                              <p:par>
                                <p:cTn id="95" presetID="37" presetClass="path" presetSubtype="0" accel="50000" decel="50000" fill="hold" nodeType="afterEffect">
                                  <p:stCondLst>
                                    <p:cond delay="0"/>
                                  </p:stCondLst>
                                  <p:childTnLst>
                                    <p:animMotion origin="layout" path="M -0.00729 -4.81481E-6 L 0.15769 -0.07986 C 0.19493 -0.09652 0.21498 -0.12152 0.21498 -0.14768 C 0.21498 -0.17754 0.19493 -0.20138 0.15769 -0.21805 L -0.00729 -0.29814 " pathEditMode="relative" rAng="16200000" ptsTypes="AAAAA">
                                      <p:cBhvr>
                                        <p:cTn id="96" dur="2000" fill="hold"/>
                                        <p:tgtEl>
                                          <p:spTgt spid="127"/>
                                        </p:tgtEl>
                                        <p:attrNameLst>
                                          <p:attrName>ppt_x</p:attrName>
                                          <p:attrName>ppt_y</p:attrName>
                                        </p:attrNameLst>
                                      </p:cBhvr>
                                      <p:rCtr x="11107" y="-14907"/>
                                    </p:animMotion>
                                  </p:childTnLst>
                                </p:cTn>
                              </p:par>
                            </p:childTnLst>
                          </p:cTn>
                        </p:par>
                      </p:childTnLst>
                    </p:cTn>
                  </p:par>
                  <p:par>
                    <p:cTn id="97" fill="hold">
                      <p:stCondLst>
                        <p:cond delay="indefinite"/>
                      </p:stCondLst>
                      <p:childTnLst>
                        <p:par>
                          <p:cTn id="98" fill="hold">
                            <p:stCondLst>
                              <p:cond delay="0"/>
                            </p:stCondLst>
                            <p:childTnLst>
                              <p:par>
                                <p:cTn id="99" presetID="22" presetClass="entr" presetSubtype="1" fill="hold" grpId="0" nodeType="clickEffect">
                                  <p:stCondLst>
                                    <p:cond delay="0"/>
                                  </p:stCondLst>
                                  <p:childTnLst>
                                    <p:set>
                                      <p:cBhvr>
                                        <p:cTn id="100" dur="1" fill="hold">
                                          <p:stCondLst>
                                            <p:cond delay="0"/>
                                          </p:stCondLst>
                                        </p:cTn>
                                        <p:tgtEl>
                                          <p:spTgt spid="39"/>
                                        </p:tgtEl>
                                        <p:attrNameLst>
                                          <p:attrName>style.visibility</p:attrName>
                                        </p:attrNameLst>
                                      </p:cBhvr>
                                      <p:to>
                                        <p:strVal val="visible"/>
                                      </p:to>
                                    </p:set>
                                    <p:animEffect transition="in" filter="wipe(up)">
                                      <p:cBhvr>
                                        <p:cTn id="101"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5" grpId="0"/>
      <p:bldP spid="12" grpId="0" animBg="1"/>
      <p:bldP spid="88" grpId="0" animBg="1"/>
      <p:bldP spid="79" grpId="0"/>
      <p:bldP spid="139" grpId="0" animBg="1"/>
      <p:bldP spid="38" grpId="0" animBg="1"/>
      <p:bldP spid="39"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Close up smiley people posing together">
            <a:extLst>
              <a:ext uri="{FF2B5EF4-FFF2-40B4-BE49-F238E27FC236}">
                <a16:creationId xmlns:a16="http://schemas.microsoft.com/office/drawing/2014/main" id="{9657E7B1-DDE3-4324-97FC-F2ECD9A7ACAB}"/>
              </a:ext>
            </a:extLst>
          </p:cNvPr>
          <p:cNvPicPr>
            <a:picLocks noChangeAspect="1" noChangeArrowheads="1"/>
          </p:cNvPicPr>
          <p:nvPr/>
        </p:nvPicPr>
        <p:blipFill>
          <a:blip r:embed="rId2">
            <a:alphaModFix amt="20000"/>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Espace réservé du texte 1"/>
          <p:cNvSpPr>
            <a:spLocks noGrp="1"/>
          </p:cNvSpPr>
          <p:nvPr>
            <p:ph type="body" sz="quarter" idx="13"/>
          </p:nvPr>
        </p:nvSpPr>
        <p:spPr>
          <a:xfrm>
            <a:off x="162949" y="4288971"/>
            <a:ext cx="2558480" cy="2453954"/>
          </a:xfrm>
        </p:spPr>
        <p:txBody>
          <a:bodyPr/>
          <a:lstStyle/>
          <a:p>
            <a:r>
              <a:rPr lang="fr-FR" sz="16700" dirty="0"/>
              <a:t>06</a:t>
            </a:r>
          </a:p>
        </p:txBody>
      </p:sp>
      <p:sp>
        <p:nvSpPr>
          <p:cNvPr id="7" name="Espace réservé du texte 2">
            <a:extLst>
              <a:ext uri="{FF2B5EF4-FFF2-40B4-BE49-F238E27FC236}">
                <a16:creationId xmlns:a16="http://schemas.microsoft.com/office/drawing/2014/main" id="{FD95A6C7-772B-4031-B830-22275B7DF457}"/>
              </a:ext>
            </a:extLst>
          </p:cNvPr>
          <p:cNvSpPr>
            <a:spLocks noGrp="1"/>
          </p:cNvSpPr>
          <p:nvPr>
            <p:ph type="body" sz="quarter" idx="14"/>
          </p:nvPr>
        </p:nvSpPr>
        <p:spPr>
          <a:xfrm>
            <a:off x="5834743" y="1098550"/>
            <a:ext cx="6194308" cy="4660900"/>
          </a:xfrm>
          <a:solidFill>
            <a:schemeClr val="bg1">
              <a:lumMod val="95000"/>
            </a:schemeClr>
          </a:solidFill>
        </p:spPr>
        <p:txBody>
          <a:bodyPr anchor="ctr">
            <a:normAutofit/>
          </a:bodyPr>
          <a:lstStyle/>
          <a:p>
            <a:r>
              <a:rPr lang="fr-FR" dirty="0">
                <a:latin typeface="Arial" panose="020B0604020202020204" pitchFamily="34" charset="0"/>
                <a:cs typeface="Arial" panose="020B0604020202020204" pitchFamily="34" charset="0"/>
              </a:rPr>
              <a:t>Contexte et enjeux</a:t>
            </a:r>
          </a:p>
          <a:p>
            <a:endParaRPr lang="fr-FR" dirty="0">
              <a:latin typeface="Arial" panose="020B0604020202020204" pitchFamily="34" charset="0"/>
              <a:cs typeface="Arial" panose="020B0604020202020204" pitchFamily="34" charset="0"/>
            </a:endParaRPr>
          </a:p>
          <a:p>
            <a:r>
              <a:rPr lang="fr-FR" dirty="0">
                <a:latin typeface="Arial" panose="020B0604020202020204" pitchFamily="34" charset="0"/>
                <a:cs typeface="Arial" panose="020B0604020202020204" pitchFamily="34" charset="0"/>
              </a:rPr>
              <a:t>Approche globale</a:t>
            </a:r>
          </a:p>
          <a:p>
            <a:endParaRPr lang="fr-FR" dirty="0">
              <a:latin typeface="Arial" panose="020B0604020202020204" pitchFamily="34" charset="0"/>
              <a:cs typeface="Arial" panose="020B0604020202020204" pitchFamily="34" charset="0"/>
            </a:endParaRPr>
          </a:p>
          <a:p>
            <a:r>
              <a:rPr lang="fr-FR" dirty="0">
                <a:latin typeface="Arial" panose="020B0604020202020204" pitchFamily="34" charset="0"/>
                <a:cs typeface="Arial" panose="020B0604020202020204" pitchFamily="34" charset="0"/>
              </a:rPr>
              <a:t>Accroches et exemples de situations clients</a:t>
            </a:r>
          </a:p>
          <a:p>
            <a:endParaRPr lang="fr-FR" dirty="0">
              <a:latin typeface="Arial" panose="020B0604020202020204" pitchFamily="34" charset="0"/>
              <a:cs typeface="Arial" panose="020B0604020202020204" pitchFamily="34" charset="0"/>
            </a:endParaRPr>
          </a:p>
          <a:p>
            <a:r>
              <a:rPr lang="fr-FR" dirty="0">
                <a:latin typeface="Arial" panose="020B0604020202020204" pitchFamily="34" charset="0"/>
                <a:cs typeface="Arial" panose="020B0604020202020204" pitchFamily="34" charset="0"/>
              </a:rPr>
              <a:t>Nos solutions d’épargne</a:t>
            </a:r>
          </a:p>
          <a:p>
            <a:endParaRPr lang="fr-FR" dirty="0">
              <a:latin typeface="Arial" panose="020B0604020202020204" pitchFamily="34" charset="0"/>
              <a:cs typeface="Arial" panose="020B0604020202020204" pitchFamily="34" charset="0"/>
            </a:endParaRPr>
          </a:p>
          <a:p>
            <a:r>
              <a:rPr lang="fr-FR" dirty="0">
                <a:latin typeface="Arial" panose="020B0604020202020204" pitchFamily="34" charset="0"/>
                <a:cs typeface="Arial" panose="020B0604020202020204" pitchFamily="34" charset="0"/>
              </a:rPr>
              <a:t>Zoom PEL et Quadreto</a:t>
            </a:r>
          </a:p>
          <a:p>
            <a:endParaRPr lang="fr-FR" dirty="0">
              <a:latin typeface="Arial" panose="020B0604020202020204" pitchFamily="34" charset="0"/>
              <a:cs typeface="Arial" panose="020B0604020202020204" pitchFamily="34" charset="0"/>
            </a:endParaRPr>
          </a:p>
          <a:p>
            <a:r>
              <a:rPr lang="fr-FR" b="1" dirty="0">
                <a:latin typeface="Arial" panose="020B0604020202020204" pitchFamily="34" charset="0"/>
                <a:cs typeface="Arial" panose="020B0604020202020204" pitchFamily="34" charset="0"/>
              </a:rPr>
              <a:t>Où trouver l’information ?</a:t>
            </a:r>
          </a:p>
        </p:txBody>
      </p:sp>
    </p:spTree>
    <p:extLst>
      <p:ext uri="{BB962C8B-B14F-4D97-AF65-F5344CB8AC3E}">
        <p14:creationId xmlns:p14="http://schemas.microsoft.com/office/powerpoint/2010/main" val="11845771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p:txBody>
          <a:bodyPr>
            <a:normAutofit/>
          </a:bodyPr>
          <a:lstStyle/>
          <a:p>
            <a:r>
              <a:rPr lang="fr-FR" dirty="0">
                <a:solidFill>
                  <a:srgbClr val="C00000"/>
                </a:solidFill>
              </a:rPr>
              <a:t>Kit et outils commerciaux EVD</a:t>
            </a:r>
          </a:p>
        </p:txBody>
      </p:sp>
      <p:sp>
        <p:nvSpPr>
          <p:cNvPr id="4" name="Espace réservé du texte 13">
            <a:extLst>
              <a:ext uri="{FF2B5EF4-FFF2-40B4-BE49-F238E27FC236}">
                <a16:creationId xmlns:a16="http://schemas.microsoft.com/office/drawing/2014/main" id="{5AF82E0C-7DB3-45C0-B3E4-9018DA967521}"/>
              </a:ext>
            </a:extLst>
          </p:cNvPr>
          <p:cNvSpPr>
            <a:spLocks noGrp="1"/>
          </p:cNvSpPr>
          <p:nvPr>
            <p:ph type="body" sz="quarter" idx="14"/>
          </p:nvPr>
        </p:nvSpPr>
        <p:spPr>
          <a:xfrm>
            <a:off x="4376057" y="137054"/>
            <a:ext cx="7300006" cy="231246"/>
          </a:xfrm>
        </p:spPr>
        <p:txBody>
          <a:bodyPr/>
          <a:lstStyle/>
          <a:p>
            <a:r>
              <a:rPr lang="fr-FR" dirty="0">
                <a:latin typeface="Arial" panose="020B0604020202020204" pitchFamily="34" charset="0"/>
                <a:cs typeface="Arial" panose="020B0604020202020204" pitchFamily="34" charset="0"/>
              </a:rPr>
              <a:t>Où trouver l’information ?</a:t>
            </a:r>
          </a:p>
        </p:txBody>
      </p:sp>
      <p:sp>
        <p:nvSpPr>
          <p:cNvPr id="34" name="Espace réservé du texte 10">
            <a:extLst>
              <a:ext uri="{FF2B5EF4-FFF2-40B4-BE49-F238E27FC236}">
                <a16:creationId xmlns:a16="http://schemas.microsoft.com/office/drawing/2014/main" id="{E5484AF7-979B-4955-A962-4855D0E966AB}"/>
              </a:ext>
            </a:extLst>
          </p:cNvPr>
          <p:cNvSpPr txBox="1">
            <a:spLocks/>
          </p:cNvSpPr>
          <p:nvPr/>
        </p:nvSpPr>
        <p:spPr>
          <a:xfrm>
            <a:off x="6405813" y="2452585"/>
            <a:ext cx="5489085" cy="934735"/>
          </a:xfrm>
          <a:prstGeom prst="rect">
            <a:avLst/>
          </a:prstGeom>
        </p:spPr>
        <p:txBody>
          <a:bodyPr vert="horz" lIns="0" tIns="0" rIns="0" bIns="0" rtlCol="0">
            <a:normAutofit/>
          </a:bodyPr>
          <a:lstStyle>
            <a:defPPr marR="0" lvl="0" algn="l" rtl="0">
              <a:lnSpc>
                <a:spcPct val="100000"/>
              </a:lnSpc>
              <a:spcBef>
                <a:spcPts val="0"/>
              </a:spcBef>
              <a:spcAft>
                <a:spcPts val="0"/>
              </a:spcAft>
            </a:defPPr>
            <a:lvl1pPr marL="0" marR="0" lvl="0" indent="0" algn="l" rtl="0" eaLnBrk="1" hangingPunct="1">
              <a:lnSpc>
                <a:spcPct val="100000"/>
              </a:lnSpc>
              <a:spcBef>
                <a:spcPts val="0"/>
              </a:spcBef>
              <a:spcAft>
                <a:spcPts val="0"/>
              </a:spcAft>
              <a:buClr>
                <a:srgbClr val="B24388"/>
              </a:buClr>
              <a:buFont typeface="Cambria Math" panose="02040503050406030204" pitchFamily="18" charset="0"/>
              <a:buNone/>
              <a:defRPr sz="1600" b="0" i="0" u="none" strike="noStrike" cap="none" baseline="0">
                <a:solidFill>
                  <a:srgbClr val="B24388"/>
                </a:solidFill>
                <a:latin typeface="Montserrat SemiBold" panose="00000700000000000000" pitchFamily="50" charset="0"/>
                <a:ea typeface="Arial"/>
                <a:cs typeface="Arial"/>
                <a:sym typeface="Arial"/>
              </a:defRPr>
            </a:lvl1pPr>
            <a:lvl2pPr marL="457200" marR="0" lvl="1" indent="0" algn="l" rtl="0" eaLnBrk="1" hangingPunct="1">
              <a:lnSpc>
                <a:spcPct val="100000"/>
              </a:lnSpc>
              <a:spcBef>
                <a:spcPts val="0"/>
              </a:spcBef>
              <a:spcAft>
                <a:spcPts val="0"/>
              </a:spcAft>
              <a:buClr>
                <a:schemeClr val="accent1"/>
              </a:buClr>
              <a:buFont typeface="Symbol" panose="05050102010706020507" pitchFamily="18" charset="2"/>
              <a:buNone/>
              <a:defRPr sz="1200" b="0" i="0" u="none" strike="noStrike" cap="none">
                <a:solidFill>
                  <a:schemeClr val="bg1"/>
                </a:solidFill>
                <a:latin typeface="+mn-lt"/>
                <a:ea typeface="Arial"/>
                <a:cs typeface="Arial"/>
                <a:sym typeface="Arial"/>
              </a:defRPr>
            </a:lvl2pPr>
            <a:lvl3pPr marL="914400" marR="0" lvl="2" indent="0" algn="l" rtl="0" eaLnBrk="1" hangingPunct="1">
              <a:lnSpc>
                <a:spcPct val="100000"/>
              </a:lnSpc>
              <a:spcBef>
                <a:spcPts val="0"/>
              </a:spcBef>
              <a:spcAft>
                <a:spcPts val="0"/>
              </a:spcAft>
              <a:buClr>
                <a:srgbClr val="EC624A"/>
              </a:buClr>
              <a:buFont typeface="Courier New" panose="02070309020205020404" pitchFamily="49" charset="0"/>
              <a:buNone/>
              <a:defRPr sz="1200" b="0" i="0" u="none" strike="noStrike" cap="none">
                <a:solidFill>
                  <a:schemeClr val="bg1"/>
                </a:solidFill>
                <a:latin typeface="+mn-lt"/>
                <a:ea typeface="Arial"/>
                <a:cs typeface="Arial"/>
                <a:sym typeface="Arial"/>
              </a:defRPr>
            </a:lvl3pPr>
            <a:lvl4pPr marL="1371600" marR="0" lvl="3" indent="0" algn="l" rtl="0" eaLnBrk="1" hangingPunct="1">
              <a:lnSpc>
                <a:spcPct val="100000"/>
              </a:lnSpc>
              <a:spcBef>
                <a:spcPts val="0"/>
              </a:spcBef>
              <a:spcAft>
                <a:spcPts val="0"/>
              </a:spcAft>
              <a:buClr>
                <a:schemeClr val="accent2"/>
              </a:buClr>
              <a:buFont typeface="Arial" panose="020B0604020202020204" pitchFamily="34" charset="0"/>
              <a:buNone/>
              <a:defRPr sz="1200" b="0" i="0" u="none" strike="noStrike" cap="none">
                <a:solidFill>
                  <a:schemeClr val="bg1"/>
                </a:solidFill>
                <a:latin typeface="+mn-lt"/>
                <a:ea typeface="Arial"/>
                <a:cs typeface="Arial"/>
                <a:sym typeface="Arial"/>
              </a:defRPr>
            </a:lvl4pPr>
            <a:lvl5pPr marL="1828800" marR="0" lvl="4" indent="0" algn="l" rtl="0" eaLnBrk="1" hangingPunct="1">
              <a:lnSpc>
                <a:spcPct val="100000"/>
              </a:lnSpc>
              <a:spcBef>
                <a:spcPts val="0"/>
              </a:spcBef>
              <a:spcAft>
                <a:spcPts val="0"/>
              </a:spcAft>
              <a:buNone/>
              <a:defRPr sz="1200" b="0" i="0" u="none" strike="noStrike" cap="none">
                <a:solidFill>
                  <a:schemeClr val="bg1"/>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defTabSz="1219170">
              <a:defRPr/>
            </a:pPr>
            <a:endParaRPr lang="fr-FR" sz="1333" kern="0">
              <a:solidFill>
                <a:srgbClr val="000000"/>
              </a:solidFill>
            </a:endParaRPr>
          </a:p>
          <a:p>
            <a:pPr defTabSz="1219170">
              <a:defRPr/>
            </a:pPr>
            <a:r>
              <a:rPr lang="fr-FR" sz="1333" kern="0">
                <a:solidFill>
                  <a:srgbClr val="000000"/>
                </a:solidFill>
              </a:rPr>
              <a:t>	</a:t>
            </a:r>
            <a:endParaRPr lang="fr-FR" sz="1333" kern="0"/>
          </a:p>
        </p:txBody>
      </p:sp>
      <p:sp>
        <p:nvSpPr>
          <p:cNvPr id="35" name="Espace réservé du texte 10">
            <a:extLst>
              <a:ext uri="{FF2B5EF4-FFF2-40B4-BE49-F238E27FC236}">
                <a16:creationId xmlns:a16="http://schemas.microsoft.com/office/drawing/2014/main" id="{6B86ED72-4ECC-44CB-94ED-A631B7492F31}"/>
              </a:ext>
            </a:extLst>
          </p:cNvPr>
          <p:cNvSpPr txBox="1">
            <a:spLocks/>
          </p:cNvSpPr>
          <p:nvPr/>
        </p:nvSpPr>
        <p:spPr>
          <a:xfrm>
            <a:off x="606915" y="2697721"/>
            <a:ext cx="5489085" cy="934735"/>
          </a:xfrm>
          <a:prstGeom prst="rect">
            <a:avLst/>
          </a:prstGeom>
        </p:spPr>
        <p:txBody>
          <a:bodyPr vert="horz" lIns="0" tIns="0" rIns="0" bIns="0" rtlCol="0">
            <a:normAutofit/>
          </a:bodyPr>
          <a:lstStyle>
            <a:defPPr marR="0" lvl="0" algn="l" rtl="0">
              <a:lnSpc>
                <a:spcPct val="100000"/>
              </a:lnSpc>
              <a:spcBef>
                <a:spcPts val="0"/>
              </a:spcBef>
              <a:spcAft>
                <a:spcPts val="0"/>
              </a:spcAft>
            </a:defPPr>
            <a:lvl1pPr marL="0" marR="0" lvl="0" indent="0" algn="l" rtl="0" eaLnBrk="1" hangingPunct="1">
              <a:lnSpc>
                <a:spcPct val="100000"/>
              </a:lnSpc>
              <a:spcBef>
                <a:spcPts val="0"/>
              </a:spcBef>
              <a:spcAft>
                <a:spcPts val="0"/>
              </a:spcAft>
              <a:buClr>
                <a:srgbClr val="B24388"/>
              </a:buClr>
              <a:buFont typeface="Cambria Math" panose="02040503050406030204" pitchFamily="18" charset="0"/>
              <a:buNone/>
              <a:defRPr sz="1600" b="0" i="0" u="none" strike="noStrike" cap="none" baseline="0">
                <a:solidFill>
                  <a:srgbClr val="B24388"/>
                </a:solidFill>
                <a:latin typeface="Montserrat SemiBold" panose="00000700000000000000" pitchFamily="50" charset="0"/>
                <a:ea typeface="Arial"/>
                <a:cs typeface="Arial"/>
                <a:sym typeface="Arial"/>
              </a:defRPr>
            </a:lvl1pPr>
            <a:lvl2pPr marL="457200" marR="0" lvl="1" indent="0" algn="l" rtl="0" eaLnBrk="1" hangingPunct="1">
              <a:lnSpc>
                <a:spcPct val="100000"/>
              </a:lnSpc>
              <a:spcBef>
                <a:spcPts val="0"/>
              </a:spcBef>
              <a:spcAft>
                <a:spcPts val="0"/>
              </a:spcAft>
              <a:buClr>
                <a:schemeClr val="accent1"/>
              </a:buClr>
              <a:buFont typeface="Symbol" panose="05050102010706020507" pitchFamily="18" charset="2"/>
              <a:buNone/>
              <a:defRPr sz="1200" b="0" i="0" u="none" strike="noStrike" cap="none">
                <a:solidFill>
                  <a:schemeClr val="bg1"/>
                </a:solidFill>
                <a:latin typeface="+mn-lt"/>
                <a:ea typeface="Arial"/>
                <a:cs typeface="Arial"/>
                <a:sym typeface="Arial"/>
              </a:defRPr>
            </a:lvl2pPr>
            <a:lvl3pPr marL="914400" marR="0" lvl="2" indent="0" algn="l" rtl="0" eaLnBrk="1" hangingPunct="1">
              <a:lnSpc>
                <a:spcPct val="100000"/>
              </a:lnSpc>
              <a:spcBef>
                <a:spcPts val="0"/>
              </a:spcBef>
              <a:spcAft>
                <a:spcPts val="0"/>
              </a:spcAft>
              <a:buClr>
                <a:srgbClr val="EC624A"/>
              </a:buClr>
              <a:buFont typeface="Courier New" panose="02070309020205020404" pitchFamily="49" charset="0"/>
              <a:buNone/>
              <a:defRPr sz="1200" b="0" i="0" u="none" strike="noStrike" cap="none">
                <a:solidFill>
                  <a:schemeClr val="bg1"/>
                </a:solidFill>
                <a:latin typeface="+mn-lt"/>
                <a:ea typeface="Arial"/>
                <a:cs typeface="Arial"/>
                <a:sym typeface="Arial"/>
              </a:defRPr>
            </a:lvl3pPr>
            <a:lvl4pPr marL="1371600" marR="0" lvl="3" indent="0" algn="l" rtl="0" eaLnBrk="1" hangingPunct="1">
              <a:lnSpc>
                <a:spcPct val="100000"/>
              </a:lnSpc>
              <a:spcBef>
                <a:spcPts val="0"/>
              </a:spcBef>
              <a:spcAft>
                <a:spcPts val="0"/>
              </a:spcAft>
              <a:buClr>
                <a:schemeClr val="accent2"/>
              </a:buClr>
              <a:buFont typeface="Arial" panose="020B0604020202020204" pitchFamily="34" charset="0"/>
              <a:buNone/>
              <a:defRPr sz="1200" b="0" i="0" u="none" strike="noStrike" cap="none">
                <a:solidFill>
                  <a:schemeClr val="bg1"/>
                </a:solidFill>
                <a:latin typeface="+mn-lt"/>
                <a:ea typeface="Arial"/>
                <a:cs typeface="Arial"/>
                <a:sym typeface="Arial"/>
              </a:defRPr>
            </a:lvl4pPr>
            <a:lvl5pPr marL="1828800" marR="0" lvl="4" indent="0" algn="l" rtl="0" eaLnBrk="1" hangingPunct="1">
              <a:lnSpc>
                <a:spcPct val="100000"/>
              </a:lnSpc>
              <a:spcBef>
                <a:spcPts val="0"/>
              </a:spcBef>
              <a:spcAft>
                <a:spcPts val="0"/>
              </a:spcAft>
              <a:buNone/>
              <a:defRPr sz="1200" b="0" i="0" u="none" strike="noStrike" cap="none">
                <a:solidFill>
                  <a:schemeClr val="bg1"/>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defTabSz="1219170">
              <a:defRPr/>
            </a:pPr>
            <a:endParaRPr lang="fr-FR" sz="1333" kern="0">
              <a:solidFill>
                <a:srgbClr val="000000"/>
              </a:solidFill>
            </a:endParaRPr>
          </a:p>
          <a:p>
            <a:pPr defTabSz="1219170">
              <a:defRPr/>
            </a:pPr>
            <a:r>
              <a:rPr lang="fr-FR" sz="1333" kern="0">
                <a:solidFill>
                  <a:srgbClr val="000000"/>
                </a:solidFill>
              </a:rPr>
              <a:t>	</a:t>
            </a:r>
            <a:endParaRPr lang="fr-FR" sz="1333" kern="0"/>
          </a:p>
        </p:txBody>
      </p:sp>
      <p:sp>
        <p:nvSpPr>
          <p:cNvPr id="36" name="Espace réservé du contenu 7">
            <a:extLst>
              <a:ext uri="{FF2B5EF4-FFF2-40B4-BE49-F238E27FC236}">
                <a16:creationId xmlns:a16="http://schemas.microsoft.com/office/drawing/2014/main" id="{222E87EE-4953-4461-A504-B5300E2BAE68}"/>
              </a:ext>
            </a:extLst>
          </p:cNvPr>
          <p:cNvSpPr txBox="1">
            <a:spLocks/>
          </p:cNvSpPr>
          <p:nvPr/>
        </p:nvSpPr>
        <p:spPr>
          <a:xfrm>
            <a:off x="549083" y="1715999"/>
            <a:ext cx="5275669" cy="5393493"/>
          </a:xfrm>
          <a:prstGeom prst="rect">
            <a:avLst/>
          </a:prstGeom>
        </p:spPr>
        <p:txBody>
          <a:bodyPr vert="horz" lIns="0" tIns="0" rIns="0" bIns="0" rtlCol="0" anchor="t">
            <a:normAutofit fontScale="92500" lnSpcReduction="20000"/>
          </a:bodyPr>
          <a:lstStyle>
            <a:lvl1pPr marL="179388" marR="0" indent="-179388" algn="l" defTabSz="914400" rtl="0" eaLnBrk="1" fontAlgn="auto" latinLnBrk="0" hangingPunct="1">
              <a:lnSpc>
                <a:spcPct val="100000"/>
              </a:lnSpc>
              <a:spcBef>
                <a:spcPts val="0"/>
              </a:spcBef>
              <a:spcAft>
                <a:spcPts val="0"/>
              </a:spcAft>
              <a:buClr>
                <a:srgbClr val="00B2CB"/>
              </a:buClr>
              <a:buSzTx/>
              <a:buFont typeface="Cambria Math" panose="02040503050406030204" pitchFamily="18" charset="0"/>
              <a:buChar char="ʘ"/>
              <a:tabLst/>
              <a:defRPr sz="1600" kern="1200">
                <a:solidFill>
                  <a:schemeClr val="tx1"/>
                </a:solidFill>
                <a:latin typeface="+mn-lt"/>
                <a:ea typeface="+mn-ea"/>
                <a:cs typeface="+mn-cs"/>
              </a:defRPr>
            </a:lvl1pPr>
            <a:lvl2pPr marL="541338" marR="0" indent="-204788" algn="l" defTabSz="914400" rtl="0" eaLnBrk="1" fontAlgn="auto" latinLnBrk="0" hangingPunct="1">
              <a:lnSpc>
                <a:spcPct val="100000"/>
              </a:lnSpc>
              <a:spcBef>
                <a:spcPts val="0"/>
              </a:spcBef>
              <a:spcAft>
                <a:spcPts val="0"/>
              </a:spcAft>
              <a:buClr>
                <a:srgbClr val="581D74"/>
              </a:buClr>
              <a:buSzTx/>
              <a:buFont typeface="Symbol" panose="05050102010706020507" pitchFamily="18" charset="2"/>
              <a:buChar char="·"/>
              <a:tabLst/>
              <a:defRPr sz="1400" kern="1200">
                <a:solidFill>
                  <a:schemeClr val="tx1"/>
                </a:solidFill>
                <a:latin typeface="+mn-lt"/>
                <a:ea typeface="+mn-ea"/>
                <a:cs typeface="+mn-cs"/>
              </a:defRPr>
            </a:lvl2pPr>
            <a:lvl3pPr marL="808038" marR="0" indent="-198438" algn="l" defTabSz="914400" rtl="0" eaLnBrk="1" fontAlgn="auto" latinLnBrk="0" hangingPunct="1">
              <a:lnSpc>
                <a:spcPct val="100000"/>
              </a:lnSpc>
              <a:spcBef>
                <a:spcPts val="0"/>
              </a:spcBef>
              <a:spcAft>
                <a:spcPts val="0"/>
              </a:spcAft>
              <a:buClr>
                <a:srgbClr val="B0006C"/>
              </a:buClr>
              <a:buSzTx/>
              <a:buFont typeface="Courier New" panose="02070309020205020404" pitchFamily="49" charset="0"/>
              <a:buChar char="o"/>
              <a:tabLst/>
              <a:defRPr sz="1200" kern="1200">
                <a:solidFill>
                  <a:schemeClr val="tx1"/>
                </a:solidFill>
                <a:latin typeface="+mn-lt"/>
                <a:ea typeface="+mn-ea"/>
                <a:cs typeface="+mn-cs"/>
              </a:defRPr>
            </a:lvl3pPr>
            <a:lvl4pPr marL="1165225" marR="0" indent="-196850" algn="l" defTabSz="914400" rtl="0" eaLnBrk="1" fontAlgn="auto" latinLnBrk="0" hangingPunct="1">
              <a:lnSpc>
                <a:spcPct val="100000"/>
              </a:lnSpc>
              <a:spcBef>
                <a:spcPts val="0"/>
              </a:spcBef>
              <a:spcAft>
                <a:spcPts val="0"/>
              </a:spcAft>
              <a:buClr>
                <a:srgbClr val="A778AE"/>
              </a:buClr>
              <a:buSzTx/>
              <a:buFont typeface="Arial" panose="020B0604020202020204" pitchFamily="34" charset="0"/>
              <a:buChar char="•"/>
              <a:tabLst/>
              <a:defRPr sz="11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8642" indent="-178642" defTabSz="914377">
              <a:buClr>
                <a:schemeClr val="tx1"/>
              </a:buClr>
              <a:buFont typeface="Wingdings" panose="02040503050406030204" pitchFamily="18" charset="0"/>
              <a:buChar char="§"/>
            </a:pPr>
            <a:r>
              <a:rPr lang="fr-FR" sz="2200" b="1" i="1" dirty="0">
                <a:solidFill>
                  <a:srgbClr val="C00000"/>
                </a:solidFill>
                <a:latin typeface="Calibri"/>
                <a:cs typeface="Arial"/>
              </a:rPr>
              <a:t>L’assurance Vie :</a:t>
            </a:r>
            <a:endParaRPr lang="fr-FR" sz="2200" dirty="0">
              <a:solidFill>
                <a:srgbClr val="C00000"/>
              </a:solidFill>
            </a:endParaRPr>
          </a:p>
          <a:p>
            <a:pPr marL="0" indent="0" defTabSz="914377">
              <a:buNone/>
            </a:pPr>
            <a:endParaRPr lang="fr-FR" sz="2400" b="1" i="1" dirty="0">
              <a:solidFill>
                <a:srgbClr val="DB4B4B"/>
              </a:solidFill>
              <a:latin typeface="Calibri"/>
              <a:cs typeface="Arial"/>
            </a:endParaRPr>
          </a:p>
          <a:p>
            <a:pPr marL="541006" lvl="1" indent="-204042" defTabSz="914377">
              <a:buFont typeface="Wingdings" panose="02040503050406030204" pitchFamily="18" charset="0"/>
              <a:buChar char="§"/>
            </a:pPr>
            <a:r>
              <a:rPr lang="fr-FR" sz="1867" b="1" dirty="0">
                <a:solidFill>
                  <a:schemeClr val="tx1">
                    <a:lumMod val="75000"/>
                    <a:lumOff val="25000"/>
                  </a:schemeClr>
                </a:solidFill>
                <a:latin typeface="Calibri"/>
                <a:cs typeface="Arial"/>
              </a:rPr>
              <a:t>La Capsule « Les incontournables » </a:t>
            </a:r>
            <a:r>
              <a:rPr lang="fr-FR" sz="1867" b="1" dirty="0">
                <a:solidFill>
                  <a:schemeClr val="tx1">
                    <a:lumMod val="75000"/>
                    <a:lumOff val="25000"/>
                  </a:schemeClr>
                </a:solidFill>
                <a:latin typeface="Calibri"/>
                <a:cs typeface="Arial"/>
                <a:hlinkClick r:id="rId3">
                  <a:extLst>
                    <a:ext uri="{A12FA001-AC4F-418D-AE19-62706E023703}">
                      <ahyp:hlinkClr xmlns:ahyp="http://schemas.microsoft.com/office/drawing/2018/hyperlinkcolor" val="tx"/>
                    </a:ext>
                  </a:extLst>
                </a:hlinkClick>
              </a:rPr>
              <a:t> Showroom</a:t>
            </a:r>
            <a:endParaRPr lang="fr-FR" sz="1867" b="1" dirty="0">
              <a:solidFill>
                <a:schemeClr val="tx1">
                  <a:lumMod val="75000"/>
                  <a:lumOff val="25000"/>
                </a:schemeClr>
              </a:solidFill>
              <a:latin typeface="Calibri"/>
              <a:cs typeface="Arial"/>
            </a:endParaRPr>
          </a:p>
          <a:p>
            <a:pPr marL="541006" lvl="1" indent="-204042" defTabSz="914377">
              <a:buFont typeface="Wingdings" panose="02040503050406030204" pitchFamily="18" charset="0"/>
              <a:buChar char="§"/>
            </a:pPr>
            <a:endParaRPr lang="fr-FR" sz="1900" b="1" dirty="0">
              <a:solidFill>
                <a:schemeClr val="tx1">
                  <a:lumMod val="75000"/>
                  <a:lumOff val="25000"/>
                </a:schemeClr>
              </a:solidFill>
              <a:latin typeface="Calibri"/>
              <a:cs typeface="Arial"/>
            </a:endParaRPr>
          </a:p>
          <a:p>
            <a:pPr marL="541006" lvl="1" indent="-204042" defTabSz="914377">
              <a:buFont typeface="Wingdings" panose="02040503050406030204" pitchFamily="18" charset="0"/>
              <a:buChar char="§"/>
            </a:pPr>
            <a:r>
              <a:rPr lang="fr-FR" sz="1867" b="1" dirty="0">
                <a:solidFill>
                  <a:schemeClr val="tx1">
                    <a:lumMod val="75000"/>
                    <a:lumOff val="25000"/>
                  </a:schemeClr>
                </a:solidFill>
                <a:latin typeface="Calibri"/>
                <a:cs typeface="Arial"/>
                <a:hlinkClick r:id="rId4">
                  <a:extLst>
                    <a:ext uri="{A12FA001-AC4F-418D-AE19-62706E023703}">
                      <ahyp:hlinkClr xmlns:ahyp="http://schemas.microsoft.com/office/drawing/2018/hyperlinkcolor" val="tx"/>
                    </a:ext>
                  </a:extLst>
                </a:hlinkClick>
              </a:rPr>
              <a:t>Les magazines J'assure</a:t>
            </a:r>
            <a:r>
              <a:rPr lang="fr-FR" sz="1867" b="1" dirty="0">
                <a:solidFill>
                  <a:schemeClr val="tx1">
                    <a:lumMod val="75000"/>
                    <a:lumOff val="25000"/>
                  </a:schemeClr>
                </a:solidFill>
                <a:latin typeface="Calibri"/>
                <a:cs typeface="Arial"/>
              </a:rPr>
              <a:t> </a:t>
            </a:r>
            <a:br>
              <a:rPr lang="fr-FR" sz="1267" b="1" dirty="0">
                <a:solidFill>
                  <a:schemeClr val="tx1">
                    <a:lumMod val="75000"/>
                    <a:lumOff val="25000"/>
                  </a:schemeClr>
                </a:solidFill>
                <a:latin typeface="Calibri"/>
                <a:cs typeface="Arial"/>
              </a:rPr>
            </a:br>
            <a:r>
              <a:rPr lang="fr-FR" dirty="0">
                <a:solidFill>
                  <a:schemeClr val="tx1">
                    <a:lumMod val="75000"/>
                    <a:lumOff val="25000"/>
                  </a:schemeClr>
                </a:solidFill>
                <a:latin typeface="Calibri"/>
                <a:cs typeface="Arial"/>
              </a:rPr>
              <a:t>N° 69 de janvier 2022 et 71 de juin 2022</a:t>
            </a:r>
            <a:br>
              <a:rPr lang="fr-FR" sz="1267" dirty="0">
                <a:solidFill>
                  <a:schemeClr val="tx1">
                    <a:lumMod val="75000"/>
                    <a:lumOff val="25000"/>
                  </a:schemeClr>
                </a:solidFill>
                <a:latin typeface="Calibri"/>
                <a:cs typeface="Arial"/>
              </a:rPr>
            </a:br>
            <a:br>
              <a:rPr lang="fr-FR" sz="1267" b="1" dirty="0">
                <a:solidFill>
                  <a:schemeClr val="tx1">
                    <a:lumMod val="75000"/>
                    <a:lumOff val="25000"/>
                  </a:schemeClr>
                </a:solidFill>
                <a:latin typeface="Calibri"/>
                <a:cs typeface="Arial"/>
              </a:rPr>
            </a:br>
            <a:br>
              <a:rPr lang="fr-FR" sz="1600" b="1" dirty="0">
                <a:solidFill>
                  <a:schemeClr val="tx1">
                    <a:lumMod val="75000"/>
                    <a:lumOff val="25000"/>
                  </a:schemeClr>
                </a:solidFill>
                <a:latin typeface="Calibri"/>
                <a:cs typeface="Arial"/>
              </a:rPr>
            </a:br>
            <a:endParaRPr lang="fr-FR" sz="1600" b="1" dirty="0">
              <a:solidFill>
                <a:schemeClr val="tx1">
                  <a:lumMod val="75000"/>
                  <a:lumOff val="25000"/>
                </a:schemeClr>
              </a:solidFill>
              <a:latin typeface="Calibri"/>
              <a:cs typeface="Arial"/>
            </a:endParaRPr>
          </a:p>
          <a:p>
            <a:pPr marL="541006" lvl="1" indent="-204042" defTabSz="914377">
              <a:buFont typeface="Wingdings" panose="02040503050406030204" pitchFamily="18" charset="0"/>
              <a:buChar char="§"/>
            </a:pPr>
            <a:r>
              <a:rPr lang="fr-FR" sz="1867" b="1" dirty="0">
                <a:solidFill>
                  <a:schemeClr val="tx1">
                    <a:lumMod val="75000"/>
                    <a:lumOff val="25000"/>
                  </a:schemeClr>
                </a:solidFill>
                <a:latin typeface="Calibri"/>
                <a:cs typeface="Arial"/>
              </a:rPr>
              <a:t>Gestion déléguée</a:t>
            </a:r>
            <a:endParaRPr lang="fr-FR" sz="1867" b="1" dirty="0">
              <a:solidFill>
                <a:schemeClr val="tx1">
                  <a:lumMod val="75000"/>
                  <a:lumOff val="25000"/>
                </a:schemeClr>
              </a:solidFill>
              <a:latin typeface="Calibri"/>
              <a:ea typeface="Calibri"/>
              <a:cs typeface="Arial"/>
            </a:endParaRPr>
          </a:p>
          <a:p>
            <a:pPr marL="807700" lvl="2" indent="-204042" defTabSz="914377">
              <a:buFont typeface="Wingdings" panose="02040503050406030204" pitchFamily="18" charset="0"/>
              <a:buChar char="§"/>
            </a:pPr>
            <a:r>
              <a:rPr lang="fr-FR" sz="1600" dirty="0">
                <a:solidFill>
                  <a:srgbClr val="666666"/>
                </a:solidFill>
                <a:latin typeface="Calibri"/>
                <a:cs typeface="Arial"/>
                <a:hlinkClick r:id="rId5"/>
              </a:rPr>
              <a:t>L'outil d'aide à la vente</a:t>
            </a:r>
            <a:endParaRPr lang="fr-FR" sz="1600" dirty="0">
              <a:solidFill>
                <a:srgbClr val="666666"/>
              </a:solidFill>
              <a:latin typeface="Calibri"/>
              <a:ea typeface="Calibri"/>
              <a:cs typeface="Arial"/>
            </a:endParaRPr>
          </a:p>
          <a:p>
            <a:pPr marL="807700" lvl="2" indent="-204042" defTabSz="914377">
              <a:buFont typeface="Wingdings" panose="02040503050406030204" pitchFamily="18" charset="0"/>
              <a:buChar char="§"/>
            </a:pPr>
            <a:r>
              <a:rPr lang="fr-FR" sz="1600" dirty="0">
                <a:solidFill>
                  <a:srgbClr val="666666"/>
                </a:solidFill>
                <a:latin typeface="Calibri"/>
                <a:cs typeface="Arial"/>
                <a:hlinkClick r:id="rId6"/>
              </a:rPr>
              <a:t>La calculette répartition GEDEL</a:t>
            </a:r>
            <a:endParaRPr lang="fr-FR" sz="1600" dirty="0">
              <a:solidFill>
                <a:srgbClr val="666666"/>
              </a:solidFill>
              <a:latin typeface="Calibri"/>
              <a:ea typeface="Calibri"/>
              <a:cs typeface="Arial"/>
            </a:endParaRPr>
          </a:p>
          <a:p>
            <a:pPr marL="336118" lvl="1" indent="0" defTabSz="914377">
              <a:buNone/>
            </a:pPr>
            <a:br>
              <a:rPr lang="fr-FR" b="1" dirty="0">
                <a:latin typeface="Calibri"/>
                <a:cs typeface="Arial"/>
              </a:rPr>
            </a:br>
            <a:br>
              <a:rPr lang="fr-FR" b="1" dirty="0">
                <a:latin typeface="Calibri"/>
                <a:cs typeface="Arial"/>
              </a:rPr>
            </a:br>
            <a:endParaRPr lang="fr-FR" b="1" dirty="0">
              <a:solidFill>
                <a:srgbClr val="666666"/>
              </a:solidFill>
              <a:latin typeface="Calibri"/>
              <a:cs typeface="Arial"/>
            </a:endParaRPr>
          </a:p>
          <a:p>
            <a:pPr marL="541006" lvl="1" indent="-204042" defTabSz="914377">
              <a:buFont typeface="Wingdings" panose="02040503050406030204" pitchFamily="18" charset="0"/>
              <a:buChar char="§"/>
            </a:pPr>
            <a:r>
              <a:rPr lang="fr-FR" sz="1867" b="1" dirty="0">
                <a:solidFill>
                  <a:schemeClr val="tx1">
                    <a:lumMod val="75000"/>
                    <a:lumOff val="25000"/>
                  </a:schemeClr>
                </a:solidFill>
                <a:latin typeface="Calibri"/>
                <a:cs typeface="Arial"/>
              </a:rPr>
              <a:t>Les vidéos "options d'arbitrage </a:t>
            </a:r>
            <a:br>
              <a:rPr lang="fr-FR" sz="1867" b="1" dirty="0">
                <a:solidFill>
                  <a:schemeClr val="tx1">
                    <a:lumMod val="75000"/>
                    <a:lumOff val="25000"/>
                  </a:schemeClr>
                </a:solidFill>
                <a:latin typeface="Calibri"/>
                <a:cs typeface="Arial"/>
              </a:rPr>
            </a:br>
            <a:r>
              <a:rPr lang="fr-FR" sz="1867" b="1" dirty="0">
                <a:solidFill>
                  <a:schemeClr val="tx1">
                    <a:lumMod val="75000"/>
                    <a:lumOff val="25000"/>
                  </a:schemeClr>
                </a:solidFill>
                <a:latin typeface="Calibri"/>
                <a:cs typeface="Arial"/>
              </a:rPr>
              <a:t>automatiques"</a:t>
            </a:r>
            <a:br>
              <a:rPr lang="fr-FR" sz="1200" b="1" dirty="0">
                <a:solidFill>
                  <a:schemeClr val="tx1">
                    <a:lumMod val="75000"/>
                    <a:lumOff val="25000"/>
                  </a:schemeClr>
                </a:solidFill>
                <a:latin typeface="Calibri"/>
                <a:cs typeface="Calibri"/>
              </a:rPr>
            </a:br>
            <a:r>
              <a:rPr lang="fr-FR" sz="1200" dirty="0">
                <a:solidFill>
                  <a:srgbClr val="666666"/>
                </a:solidFill>
                <a:latin typeface="Calibri"/>
                <a:ea typeface="+mn-lt"/>
                <a:cs typeface="Calibri"/>
                <a:hlinkClick r:id="rId7"/>
              </a:rPr>
              <a:t>https://myeav.ecuvie.assurances.d.bbg/jcms/lpn32_31072/assurance-vie</a:t>
            </a:r>
            <a:br>
              <a:rPr lang="fr-FR" sz="1200" dirty="0">
                <a:latin typeface="Calibri"/>
                <a:ea typeface="+mn-lt"/>
                <a:cs typeface="Calibri"/>
              </a:rPr>
            </a:br>
            <a:br>
              <a:rPr lang="fr-FR" sz="1600" b="1" dirty="0">
                <a:latin typeface="Calibri"/>
                <a:ea typeface="+mn-lt"/>
                <a:cs typeface="Calibri"/>
              </a:rPr>
            </a:br>
            <a:br>
              <a:rPr lang="fr-FR" sz="1600" b="1" dirty="0">
                <a:solidFill>
                  <a:schemeClr val="tx1">
                    <a:lumMod val="75000"/>
                    <a:lumOff val="25000"/>
                  </a:schemeClr>
                </a:solidFill>
                <a:latin typeface="Calibri"/>
                <a:cs typeface="Arial"/>
              </a:rPr>
            </a:br>
            <a:endParaRPr lang="fr-FR" sz="1600" b="1" dirty="0">
              <a:solidFill>
                <a:schemeClr val="tx1">
                  <a:lumMod val="75000"/>
                  <a:lumOff val="25000"/>
                </a:schemeClr>
              </a:solidFill>
              <a:latin typeface="Calibri"/>
              <a:cs typeface="Arial"/>
            </a:endParaRPr>
          </a:p>
          <a:p>
            <a:pPr marL="541006" lvl="1" indent="-204042" defTabSz="914377">
              <a:buFont typeface="Wingdings" panose="02040503050406030204" pitchFamily="18" charset="0"/>
              <a:buChar char="§"/>
            </a:pPr>
            <a:r>
              <a:rPr lang="fr-FR" sz="1867" b="1" dirty="0">
                <a:solidFill>
                  <a:srgbClr val="C00000"/>
                </a:solidFill>
                <a:latin typeface="Calibri"/>
                <a:cs typeface="Arial"/>
              </a:rPr>
              <a:t>L'Indispensable </a:t>
            </a:r>
            <a:br>
              <a:rPr lang="fr-FR" sz="1600" b="1" dirty="0">
                <a:latin typeface="Calibri"/>
                <a:cs typeface="Arial"/>
              </a:rPr>
            </a:br>
            <a:r>
              <a:rPr lang="fr-FR" i="1" dirty="0">
                <a:solidFill>
                  <a:srgbClr val="09B2AF"/>
                </a:solidFill>
                <a:latin typeface="Calibri"/>
                <a:cs typeface="Arial"/>
              </a:rPr>
              <a:t>Disponible en version digitale sur </a:t>
            </a:r>
            <a:r>
              <a:rPr lang="fr-FR" i="1" dirty="0" err="1">
                <a:solidFill>
                  <a:srgbClr val="09B2AF"/>
                </a:solidFill>
                <a:latin typeface="Calibri"/>
                <a:cs typeface="Arial"/>
              </a:rPr>
              <a:t>MyEAV</a:t>
            </a:r>
            <a:r>
              <a:rPr lang="fr-FR" i="1" dirty="0">
                <a:solidFill>
                  <a:srgbClr val="09B2AF"/>
                </a:solidFill>
                <a:latin typeface="Calibri"/>
                <a:cs typeface="Arial"/>
              </a:rPr>
              <a:t>  </a:t>
            </a:r>
            <a:br>
              <a:rPr lang="fr-FR" dirty="0">
                <a:latin typeface="Calibri"/>
                <a:cs typeface="Arial"/>
              </a:rPr>
            </a:br>
            <a:r>
              <a:rPr lang="fr-FR" sz="1200" dirty="0">
                <a:solidFill>
                  <a:srgbClr val="666666"/>
                </a:solidFill>
                <a:latin typeface="Calibri"/>
                <a:cs typeface="Arial"/>
                <a:hlinkClick r:id="rId8"/>
              </a:rPr>
              <a:t>https://myeav.ecuvie.assurances.d.bbg/jcms/</a:t>
            </a:r>
            <a:br>
              <a:rPr lang="fr-FR" sz="1200" dirty="0">
                <a:latin typeface="Calibri"/>
                <a:cs typeface="Arial"/>
                <a:hlinkClick r:id="rId8"/>
              </a:rPr>
            </a:br>
            <a:r>
              <a:rPr lang="fr-FR" sz="1200" dirty="0">
                <a:solidFill>
                  <a:srgbClr val="666666"/>
                </a:solidFill>
                <a:latin typeface="Calibri"/>
                <a:cs typeface="Arial"/>
                <a:hlinkClick r:id="rId8"/>
              </a:rPr>
              <a:t>lch_24174/indispensable-2022</a:t>
            </a:r>
            <a:endParaRPr lang="fr-FR" sz="1200" dirty="0">
              <a:solidFill>
                <a:srgbClr val="666666"/>
              </a:solidFill>
              <a:latin typeface="Calibri"/>
              <a:cs typeface="Arial"/>
            </a:endParaRPr>
          </a:p>
          <a:p>
            <a:pPr marL="336118" lvl="1" indent="0" defTabSz="914377">
              <a:buNone/>
            </a:pPr>
            <a:br>
              <a:rPr lang="fr-FR" b="1" dirty="0">
                <a:latin typeface="Calibri"/>
                <a:cs typeface="Arial"/>
              </a:rPr>
            </a:br>
            <a:endParaRPr lang="fr-FR" b="1" dirty="0">
              <a:solidFill>
                <a:srgbClr val="666666"/>
              </a:solidFill>
              <a:latin typeface="Calibri"/>
              <a:cs typeface="Arial"/>
            </a:endParaRPr>
          </a:p>
          <a:p>
            <a:pPr marL="336118" lvl="1" indent="0" defTabSz="914377">
              <a:buNone/>
            </a:pPr>
            <a:endParaRPr lang="fr-FR" sz="1200" dirty="0">
              <a:solidFill>
                <a:srgbClr val="666666"/>
              </a:solidFill>
              <a:latin typeface="Calibri"/>
              <a:cs typeface="Arial"/>
            </a:endParaRPr>
          </a:p>
        </p:txBody>
      </p:sp>
      <p:sp>
        <p:nvSpPr>
          <p:cNvPr id="37" name="ZoneTexte 36">
            <a:extLst>
              <a:ext uri="{FF2B5EF4-FFF2-40B4-BE49-F238E27FC236}">
                <a16:creationId xmlns:a16="http://schemas.microsoft.com/office/drawing/2014/main" id="{10F9A130-84E5-4D88-AA93-E8C0DA558BE8}"/>
              </a:ext>
            </a:extLst>
          </p:cNvPr>
          <p:cNvSpPr txBox="1"/>
          <p:nvPr/>
        </p:nvSpPr>
        <p:spPr>
          <a:xfrm>
            <a:off x="1202579" y="2982996"/>
            <a:ext cx="3224392"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defTabSz="914377"/>
            <a:r>
              <a:rPr lang="fr-FR" sz="1200" i="1" dirty="0">
                <a:solidFill>
                  <a:srgbClr val="09B2AF"/>
                </a:solidFill>
                <a:latin typeface="Calibri"/>
              </a:rPr>
              <a:t>Également en version digitale sur </a:t>
            </a:r>
            <a:r>
              <a:rPr lang="fr-FR" sz="1200" i="1" dirty="0" err="1">
                <a:solidFill>
                  <a:srgbClr val="09B2AF"/>
                </a:solidFill>
                <a:latin typeface="Calibri"/>
              </a:rPr>
              <a:t>MyEAV</a:t>
            </a:r>
            <a:endParaRPr lang="fr-FR" sz="1200" i="1" dirty="0">
              <a:solidFill>
                <a:srgbClr val="09B2AF"/>
              </a:solidFill>
              <a:latin typeface="Calibri"/>
              <a:cs typeface="Calibri"/>
            </a:endParaRPr>
          </a:p>
        </p:txBody>
      </p:sp>
      <p:pic>
        <p:nvPicPr>
          <p:cNvPr id="38" name="Image 37">
            <a:extLst>
              <a:ext uri="{FF2B5EF4-FFF2-40B4-BE49-F238E27FC236}">
                <a16:creationId xmlns:a16="http://schemas.microsoft.com/office/drawing/2014/main" id="{AB5092E5-1135-4B83-8834-DB01AE6BB404}"/>
              </a:ext>
            </a:extLst>
          </p:cNvPr>
          <p:cNvPicPr>
            <a:picLocks noChangeAspect="1"/>
          </p:cNvPicPr>
          <p:nvPr/>
        </p:nvPicPr>
        <p:blipFill>
          <a:blip r:embed="rId9"/>
          <a:stretch>
            <a:fillRect/>
          </a:stretch>
        </p:blipFill>
        <p:spPr>
          <a:xfrm>
            <a:off x="3991138" y="3510887"/>
            <a:ext cx="769837" cy="768000"/>
          </a:xfrm>
          <a:prstGeom prst="rect">
            <a:avLst/>
          </a:prstGeom>
          <a:ln>
            <a:solidFill>
              <a:schemeClr val="bg1">
                <a:lumMod val="65000"/>
              </a:schemeClr>
            </a:solidFill>
          </a:ln>
          <a:effectLst>
            <a:outerShdw blurRad="50800" dist="38100" dir="2700000" algn="tl" rotWithShape="0">
              <a:prstClr val="black">
                <a:alpha val="40000"/>
              </a:prstClr>
            </a:outerShdw>
          </a:effectLst>
        </p:spPr>
      </p:pic>
      <p:grpSp>
        <p:nvGrpSpPr>
          <p:cNvPr id="39" name="Groupe 38">
            <a:extLst>
              <a:ext uri="{FF2B5EF4-FFF2-40B4-BE49-F238E27FC236}">
                <a16:creationId xmlns:a16="http://schemas.microsoft.com/office/drawing/2014/main" id="{AB3F5C11-DD4A-4B74-9131-5617075B296E}"/>
              </a:ext>
            </a:extLst>
          </p:cNvPr>
          <p:cNvGrpSpPr/>
          <p:nvPr/>
        </p:nvGrpSpPr>
        <p:grpSpPr>
          <a:xfrm rot="1031860">
            <a:off x="4223757" y="5419044"/>
            <a:ext cx="756000" cy="900000"/>
            <a:chOff x="1806025" y="818990"/>
            <a:chExt cx="3869751" cy="4702496"/>
          </a:xfrm>
          <a:effectLst>
            <a:outerShdw blurRad="50800" dist="38100" dir="2700000" sx="102000" sy="102000" algn="tl" rotWithShape="0">
              <a:schemeClr val="bg1">
                <a:lumMod val="65000"/>
                <a:alpha val="40000"/>
              </a:schemeClr>
            </a:outerShdw>
          </a:effectLst>
        </p:grpSpPr>
        <p:pic>
          <p:nvPicPr>
            <p:cNvPr id="40" name="Image 39">
              <a:extLst>
                <a:ext uri="{FF2B5EF4-FFF2-40B4-BE49-F238E27FC236}">
                  <a16:creationId xmlns:a16="http://schemas.microsoft.com/office/drawing/2014/main" id="{A782BCBE-3ACF-40A9-BA4D-CF428C4F344F}"/>
                </a:ext>
              </a:extLst>
            </p:cNvPr>
            <p:cNvPicPr>
              <a:picLocks noChangeAspect="1"/>
            </p:cNvPicPr>
            <p:nvPr/>
          </p:nvPicPr>
          <p:blipFill>
            <a:blip r:embed="rId10"/>
            <a:stretch>
              <a:fillRect/>
            </a:stretch>
          </p:blipFill>
          <p:spPr>
            <a:xfrm rot="21369408">
              <a:off x="1806025" y="818990"/>
              <a:ext cx="3790950" cy="4702496"/>
            </a:xfrm>
            <a:prstGeom prst="rect">
              <a:avLst/>
            </a:prstGeom>
            <a:effectLst>
              <a:outerShdw blurRad="50800" dist="38100" dir="2700000" algn="tl" rotWithShape="0">
                <a:prstClr val="black">
                  <a:alpha val="40000"/>
                </a:prstClr>
              </a:outerShdw>
            </a:effectLst>
          </p:spPr>
        </p:pic>
        <p:pic>
          <p:nvPicPr>
            <p:cNvPr id="41" name="Image 40">
              <a:extLst>
                <a:ext uri="{FF2B5EF4-FFF2-40B4-BE49-F238E27FC236}">
                  <a16:creationId xmlns:a16="http://schemas.microsoft.com/office/drawing/2014/main" id="{93162BA8-9EFC-4534-A3D0-127B1846A090}"/>
                </a:ext>
              </a:extLst>
            </p:cNvPr>
            <p:cNvPicPr>
              <a:picLocks noChangeAspect="1"/>
            </p:cNvPicPr>
            <p:nvPr/>
          </p:nvPicPr>
          <p:blipFill>
            <a:blip r:embed="rId11"/>
            <a:stretch>
              <a:fillRect/>
            </a:stretch>
          </p:blipFill>
          <p:spPr>
            <a:xfrm rot="21380295">
              <a:off x="5487497" y="3054336"/>
              <a:ext cx="188279" cy="2340000"/>
            </a:xfrm>
            <a:prstGeom prst="rect">
              <a:avLst/>
            </a:prstGeom>
          </p:spPr>
        </p:pic>
      </p:grpSp>
      <p:pic>
        <p:nvPicPr>
          <p:cNvPr id="42" name="Image 13" descr="Une image contenant texte&#10;&#10;Description générée automatiquement">
            <a:extLst>
              <a:ext uri="{FF2B5EF4-FFF2-40B4-BE49-F238E27FC236}">
                <a16:creationId xmlns:a16="http://schemas.microsoft.com/office/drawing/2014/main" id="{E824090C-4FF2-4562-9D6A-19C730AC03B4}"/>
              </a:ext>
            </a:extLst>
          </p:cNvPr>
          <p:cNvPicPr>
            <a:picLocks noChangeAspect="1"/>
          </p:cNvPicPr>
          <p:nvPr/>
        </p:nvPicPr>
        <p:blipFill>
          <a:blip r:embed="rId12"/>
          <a:stretch>
            <a:fillRect/>
          </a:stretch>
        </p:blipFill>
        <p:spPr>
          <a:xfrm>
            <a:off x="4943065" y="2563620"/>
            <a:ext cx="746411" cy="1084715"/>
          </a:xfrm>
          <a:prstGeom prst="rect">
            <a:avLst/>
          </a:prstGeom>
          <a:ln>
            <a:solidFill>
              <a:schemeClr val="bg1">
                <a:lumMod val="65000"/>
              </a:schemeClr>
            </a:solidFill>
          </a:ln>
        </p:spPr>
      </p:pic>
      <p:sp>
        <p:nvSpPr>
          <p:cNvPr id="43" name="Espace réservé du contenu 7">
            <a:extLst>
              <a:ext uri="{FF2B5EF4-FFF2-40B4-BE49-F238E27FC236}">
                <a16:creationId xmlns:a16="http://schemas.microsoft.com/office/drawing/2014/main" id="{995CE4F2-E40C-428A-8B5F-9BDD7188FAE6}"/>
              </a:ext>
            </a:extLst>
          </p:cNvPr>
          <p:cNvSpPr txBox="1">
            <a:spLocks/>
          </p:cNvSpPr>
          <p:nvPr/>
        </p:nvSpPr>
        <p:spPr>
          <a:xfrm>
            <a:off x="6278090" y="1641298"/>
            <a:ext cx="5489085" cy="5065336"/>
          </a:xfrm>
          <a:prstGeom prst="rect">
            <a:avLst/>
          </a:prstGeom>
        </p:spPr>
        <p:txBody>
          <a:bodyPr vert="horz" lIns="0" tIns="0" rIns="0" bIns="0" rtlCol="0" anchor="t">
            <a:normAutofit/>
          </a:bodyPr>
          <a:lstStyle>
            <a:lvl1pPr marL="179388" marR="0" indent="-179388" algn="l" defTabSz="914400" rtl="0" eaLnBrk="1" fontAlgn="auto" latinLnBrk="0" hangingPunct="1">
              <a:lnSpc>
                <a:spcPct val="100000"/>
              </a:lnSpc>
              <a:spcBef>
                <a:spcPts val="0"/>
              </a:spcBef>
              <a:spcAft>
                <a:spcPts val="0"/>
              </a:spcAft>
              <a:buClr>
                <a:srgbClr val="00B2CB"/>
              </a:buClr>
              <a:buSzTx/>
              <a:buFont typeface="Cambria Math" panose="02040503050406030204" pitchFamily="18" charset="0"/>
              <a:buChar char="ʘ"/>
              <a:tabLst/>
              <a:defRPr sz="1600" kern="1200">
                <a:solidFill>
                  <a:schemeClr val="tx1"/>
                </a:solidFill>
                <a:latin typeface="+mn-lt"/>
                <a:ea typeface="+mn-ea"/>
                <a:cs typeface="+mn-cs"/>
              </a:defRPr>
            </a:lvl1pPr>
            <a:lvl2pPr marL="541338" marR="0" indent="-204788" algn="l" defTabSz="914400" rtl="0" eaLnBrk="1" fontAlgn="auto" latinLnBrk="0" hangingPunct="1">
              <a:lnSpc>
                <a:spcPct val="100000"/>
              </a:lnSpc>
              <a:spcBef>
                <a:spcPts val="0"/>
              </a:spcBef>
              <a:spcAft>
                <a:spcPts val="0"/>
              </a:spcAft>
              <a:buClr>
                <a:srgbClr val="581D74"/>
              </a:buClr>
              <a:buSzTx/>
              <a:buFont typeface="Symbol" panose="05050102010706020507" pitchFamily="18" charset="2"/>
              <a:buChar char="·"/>
              <a:tabLst/>
              <a:defRPr sz="1400" kern="1200">
                <a:solidFill>
                  <a:schemeClr val="tx1"/>
                </a:solidFill>
                <a:latin typeface="+mn-lt"/>
                <a:ea typeface="+mn-ea"/>
                <a:cs typeface="+mn-cs"/>
              </a:defRPr>
            </a:lvl2pPr>
            <a:lvl3pPr marL="808038" marR="0" indent="-198438" algn="l" defTabSz="914400" rtl="0" eaLnBrk="1" fontAlgn="auto" latinLnBrk="0" hangingPunct="1">
              <a:lnSpc>
                <a:spcPct val="100000"/>
              </a:lnSpc>
              <a:spcBef>
                <a:spcPts val="0"/>
              </a:spcBef>
              <a:spcAft>
                <a:spcPts val="0"/>
              </a:spcAft>
              <a:buClr>
                <a:srgbClr val="B0006C"/>
              </a:buClr>
              <a:buSzTx/>
              <a:buFont typeface="Courier New" panose="02070309020205020404" pitchFamily="49" charset="0"/>
              <a:buChar char="o"/>
              <a:tabLst/>
              <a:defRPr sz="1200" kern="1200">
                <a:solidFill>
                  <a:schemeClr val="tx1"/>
                </a:solidFill>
                <a:latin typeface="+mn-lt"/>
                <a:ea typeface="+mn-ea"/>
                <a:cs typeface="+mn-cs"/>
              </a:defRPr>
            </a:lvl3pPr>
            <a:lvl4pPr marL="1165225" marR="0" indent="-196850" algn="l" defTabSz="914400" rtl="0" eaLnBrk="1" fontAlgn="auto" latinLnBrk="0" hangingPunct="1">
              <a:lnSpc>
                <a:spcPct val="100000"/>
              </a:lnSpc>
              <a:spcBef>
                <a:spcPts val="0"/>
              </a:spcBef>
              <a:spcAft>
                <a:spcPts val="0"/>
              </a:spcAft>
              <a:buClr>
                <a:srgbClr val="A778AE"/>
              </a:buClr>
              <a:buSzTx/>
              <a:buFont typeface="Arial" panose="020B0604020202020204" pitchFamily="34" charset="0"/>
              <a:buChar char="•"/>
              <a:tabLst/>
              <a:defRPr sz="11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9066" indent="-179066" defTabSz="914377">
              <a:buClr>
                <a:schemeClr val="tx1"/>
              </a:buClr>
              <a:buFont typeface="Wingdings" panose="02040503050406030204" pitchFamily="18" charset="0"/>
              <a:buChar char="§"/>
            </a:pPr>
            <a:r>
              <a:rPr lang="fr-FR" sz="2000" b="1" i="1" dirty="0">
                <a:solidFill>
                  <a:srgbClr val="C00000"/>
                </a:solidFill>
                <a:latin typeface="Calibri"/>
                <a:cs typeface="Arial"/>
              </a:rPr>
              <a:t>La retraite :</a:t>
            </a:r>
            <a:br>
              <a:rPr lang="fr-FR" sz="2000" b="1" i="1" dirty="0">
                <a:latin typeface="Calibri"/>
                <a:cs typeface="Arial"/>
              </a:rPr>
            </a:br>
            <a:endParaRPr lang="fr-FR" sz="2000" b="1" i="1" dirty="0">
              <a:latin typeface="Calibri"/>
              <a:cs typeface="Arial"/>
            </a:endParaRPr>
          </a:p>
          <a:p>
            <a:pPr marL="541006" lvl="1" indent="-204466" algn="just" defTabSz="914377">
              <a:buFont typeface="Wingdings" panose="02040503050406030204" pitchFamily="18" charset="0"/>
              <a:buChar char="§"/>
            </a:pPr>
            <a:r>
              <a:rPr lang="fr-FR" sz="1700" b="1" dirty="0">
                <a:solidFill>
                  <a:schemeClr val="tx1">
                    <a:lumMod val="75000"/>
                    <a:lumOff val="25000"/>
                  </a:schemeClr>
                </a:solidFill>
                <a:latin typeface="Calibri"/>
                <a:cs typeface="Calibri"/>
              </a:rPr>
              <a:t>Les O</a:t>
            </a:r>
            <a:r>
              <a:rPr lang="fr-FR" sz="1700" b="1" dirty="0">
                <a:solidFill>
                  <a:schemeClr val="tx1">
                    <a:lumMod val="75000"/>
                    <a:lumOff val="25000"/>
                  </a:schemeClr>
                </a:solidFill>
                <a:highlight>
                  <a:srgbClr val="FFFFFF"/>
                </a:highlight>
                <a:latin typeface="Calibri"/>
                <a:cs typeface="Calibri"/>
              </a:rPr>
              <a:t>utils d’aide à la vente </a:t>
            </a:r>
          </a:p>
          <a:p>
            <a:pPr marL="807700" lvl="2" indent="-204466" algn="just" defTabSz="914377">
              <a:buFont typeface="Wingdings" panose="02040503050406030204" pitchFamily="18" charset="0"/>
              <a:buChar char="§"/>
            </a:pPr>
            <a:r>
              <a:rPr lang="fr-FR" sz="1700" dirty="0">
                <a:solidFill>
                  <a:srgbClr val="666666"/>
                </a:solidFill>
                <a:highlight>
                  <a:srgbClr val="FFFFFF"/>
                </a:highlight>
                <a:latin typeface="Calibri"/>
                <a:cs typeface="Arial"/>
                <a:hlinkClick r:id="rId13"/>
              </a:rPr>
              <a:t>Le PERi pour tous</a:t>
            </a:r>
            <a:endParaRPr lang="fr-FR" sz="1700" dirty="0">
              <a:solidFill>
                <a:srgbClr val="666666"/>
              </a:solidFill>
              <a:highlight>
                <a:srgbClr val="FFFFFF"/>
              </a:highlight>
              <a:latin typeface="Calibri"/>
              <a:cs typeface="Arial"/>
            </a:endParaRPr>
          </a:p>
          <a:p>
            <a:pPr marL="807700" lvl="2" indent="-204466" algn="just" defTabSz="914377">
              <a:buFont typeface="Wingdings" panose="02040503050406030204" pitchFamily="18" charset="0"/>
              <a:buChar char="§"/>
            </a:pPr>
            <a:r>
              <a:rPr lang="fr-FR" sz="1700" dirty="0">
                <a:solidFill>
                  <a:srgbClr val="666666"/>
                </a:solidFill>
                <a:highlight>
                  <a:srgbClr val="FFFFFF"/>
                </a:highlight>
                <a:latin typeface="Calibri"/>
                <a:cs typeface="Arial"/>
                <a:hlinkClick r:id="rId14"/>
              </a:rPr>
              <a:t>Mise en marché PER</a:t>
            </a:r>
            <a:endParaRPr lang="fr-FR" sz="1700" b="1" dirty="0">
              <a:solidFill>
                <a:srgbClr val="666666"/>
              </a:solidFill>
              <a:highlight>
                <a:srgbClr val="FFFFFF"/>
              </a:highlight>
              <a:latin typeface="Calibri"/>
              <a:cs typeface="Arial"/>
            </a:endParaRPr>
          </a:p>
          <a:p>
            <a:pPr marL="807700" lvl="2" indent="-204466" algn="just" defTabSz="914377">
              <a:buFont typeface="Wingdings" panose="02040503050406030204" pitchFamily="18" charset="0"/>
              <a:buChar char="§"/>
            </a:pPr>
            <a:endParaRPr lang="fr-FR" sz="1700" b="1" dirty="0">
              <a:solidFill>
                <a:schemeClr val="tx1">
                  <a:lumMod val="75000"/>
                  <a:lumOff val="25000"/>
                </a:schemeClr>
              </a:solidFill>
              <a:highlight>
                <a:srgbClr val="FFFFFF"/>
              </a:highlight>
              <a:latin typeface="Calibri"/>
              <a:cs typeface="Arial"/>
            </a:endParaRPr>
          </a:p>
          <a:p>
            <a:pPr marL="541006" lvl="1" indent="-204466" algn="just" defTabSz="914377">
              <a:buFont typeface="Wingdings" panose="02040503050406030204" pitchFamily="18" charset="0"/>
              <a:buChar char="§"/>
            </a:pPr>
            <a:r>
              <a:rPr lang="fr-FR" sz="1700" b="1" dirty="0">
                <a:solidFill>
                  <a:schemeClr val="tx1">
                    <a:lumMod val="75000"/>
                    <a:lumOff val="25000"/>
                  </a:schemeClr>
                </a:solidFill>
                <a:latin typeface="Calibri"/>
                <a:cs typeface="Arial"/>
                <a:hlinkClick r:id="rId15">
                  <a:extLst>
                    <a:ext uri="{A12FA001-AC4F-418D-AE19-62706E023703}">
                      <ahyp:hlinkClr xmlns:ahyp="http://schemas.microsoft.com/office/drawing/2018/hyperlinkcolor" val="tx"/>
                    </a:ext>
                  </a:extLst>
                </a:hlinkClick>
              </a:rPr>
              <a:t>Retraite Approche globale Retraite </a:t>
            </a:r>
            <a:r>
              <a:rPr lang="fr-FR" sz="1700" dirty="0">
                <a:solidFill>
                  <a:schemeClr val="tx1">
                    <a:lumMod val="75000"/>
                    <a:lumOff val="25000"/>
                  </a:schemeClr>
                </a:solidFill>
                <a:highlight>
                  <a:srgbClr val="FFFFFF"/>
                </a:highlight>
                <a:latin typeface="Calibri"/>
                <a:cs typeface="Arial"/>
              </a:rPr>
              <a:t>(support BPCE)</a:t>
            </a:r>
            <a:br>
              <a:rPr lang="fr-FR" sz="1700" dirty="0">
                <a:solidFill>
                  <a:schemeClr val="tx1">
                    <a:lumMod val="75000"/>
                    <a:lumOff val="25000"/>
                  </a:schemeClr>
                </a:solidFill>
                <a:highlight>
                  <a:srgbClr val="FFFFFF"/>
                </a:highlight>
                <a:latin typeface="Calibri"/>
                <a:cs typeface="Arial"/>
              </a:rPr>
            </a:br>
            <a:r>
              <a:rPr lang="fr-FR" sz="1700" dirty="0">
                <a:solidFill>
                  <a:schemeClr val="tx1">
                    <a:lumMod val="75000"/>
                    <a:lumOff val="25000"/>
                  </a:schemeClr>
                </a:solidFill>
                <a:highlight>
                  <a:srgbClr val="FFFFFF"/>
                </a:highlight>
                <a:latin typeface="Calibri"/>
                <a:cs typeface="Arial"/>
              </a:rPr>
              <a:t>avec </a:t>
            </a:r>
            <a:r>
              <a:rPr lang="fr-FR" sz="1700" dirty="0">
                <a:solidFill>
                  <a:schemeClr val="tx1">
                    <a:lumMod val="75000"/>
                    <a:lumOff val="25000"/>
                  </a:schemeClr>
                </a:solidFill>
                <a:highlight>
                  <a:srgbClr val="FFFFFF"/>
                </a:highlight>
                <a:latin typeface="Calibri"/>
              </a:rPr>
              <a:t>éléments de contexte, de parcours, d’offre, cas d’usage, dispositifs d’animation, formation </a:t>
            </a:r>
            <a:r>
              <a:rPr lang="fr-FR" sz="1700" dirty="0">
                <a:solidFill>
                  <a:schemeClr val="tx1">
                    <a:lumMod val="75000"/>
                    <a:lumOff val="25000"/>
                  </a:schemeClr>
                </a:solidFill>
                <a:highlight>
                  <a:srgbClr val="FFFFFF"/>
                </a:highlight>
                <a:latin typeface="Calibri"/>
                <a:cs typeface="Arial"/>
              </a:rPr>
              <a:t>cas clients </a:t>
            </a:r>
          </a:p>
          <a:p>
            <a:pPr marL="541006" lvl="1" indent="-204466" algn="just" defTabSz="914377">
              <a:buFont typeface="Wingdings" panose="02040503050406030204" pitchFamily="18" charset="0"/>
              <a:buChar char="§"/>
            </a:pPr>
            <a:endParaRPr lang="fr-FR" sz="1700" dirty="0">
              <a:solidFill>
                <a:schemeClr val="tx1">
                  <a:lumMod val="75000"/>
                  <a:lumOff val="25000"/>
                </a:schemeClr>
              </a:solidFill>
              <a:highlight>
                <a:srgbClr val="FFFFFF"/>
              </a:highlight>
              <a:latin typeface="Calibri"/>
              <a:cs typeface="Arial"/>
            </a:endParaRPr>
          </a:p>
          <a:p>
            <a:pPr marL="541006" lvl="1" indent="-204466" algn="just" defTabSz="914377">
              <a:buFont typeface="Wingdings" panose="02040503050406030204" pitchFamily="18" charset="0"/>
              <a:buChar char="§"/>
            </a:pPr>
            <a:r>
              <a:rPr lang="fr-FR" sz="1700" b="1" dirty="0">
                <a:solidFill>
                  <a:schemeClr val="tx1">
                    <a:lumMod val="75000"/>
                    <a:lumOff val="25000"/>
                  </a:schemeClr>
                </a:solidFill>
                <a:latin typeface="Calibri"/>
                <a:cs typeface="Arial"/>
              </a:rPr>
              <a:t>La « box retraite » </a:t>
            </a:r>
            <a:r>
              <a:rPr lang="fr-FR" sz="1700" b="1" dirty="0">
                <a:solidFill>
                  <a:schemeClr val="tx1">
                    <a:lumMod val="75000"/>
                    <a:lumOff val="25000"/>
                  </a:schemeClr>
                </a:solidFill>
                <a:latin typeface="Calibri"/>
                <a:cs typeface="Arial"/>
                <a:hlinkClick r:id="rId3">
                  <a:extLst>
                    <a:ext uri="{A12FA001-AC4F-418D-AE19-62706E023703}">
                      <ahyp:hlinkClr xmlns:ahyp="http://schemas.microsoft.com/office/drawing/2018/hyperlinkcolor" val="tx"/>
                    </a:ext>
                  </a:extLst>
                </a:hlinkClick>
              </a:rPr>
              <a:t> Showroom </a:t>
            </a:r>
            <a:r>
              <a:rPr lang="fr-FR" sz="1700" b="1" dirty="0">
                <a:solidFill>
                  <a:schemeClr val="tx1">
                    <a:lumMod val="75000"/>
                    <a:lumOff val="25000"/>
                  </a:schemeClr>
                </a:solidFill>
                <a:latin typeface="Calibri"/>
                <a:cs typeface="Arial"/>
              </a:rPr>
              <a:t>(collection permanente)</a:t>
            </a:r>
          </a:p>
          <a:p>
            <a:pPr marL="541006" lvl="1" indent="-204466" algn="just" defTabSz="914377">
              <a:buFont typeface="Wingdings" panose="02040503050406030204" pitchFamily="18" charset="0"/>
              <a:buChar char="§"/>
            </a:pPr>
            <a:endParaRPr lang="fr-FR" sz="1700" b="1" dirty="0">
              <a:solidFill>
                <a:schemeClr val="tx1">
                  <a:lumMod val="75000"/>
                  <a:lumOff val="25000"/>
                </a:schemeClr>
              </a:solidFill>
              <a:latin typeface="Calibri"/>
              <a:cs typeface="Arial"/>
            </a:endParaRPr>
          </a:p>
          <a:p>
            <a:pPr marL="541006" lvl="1" indent="-204466" algn="just" defTabSz="914377">
              <a:buFont typeface="Wingdings" panose="02040503050406030204" pitchFamily="18" charset="0"/>
              <a:buChar char="§"/>
            </a:pPr>
            <a:r>
              <a:rPr lang="fr-FR" sz="1700" b="1" dirty="0">
                <a:solidFill>
                  <a:schemeClr val="tx1">
                    <a:lumMod val="75000"/>
                    <a:lumOff val="25000"/>
                  </a:schemeClr>
                </a:solidFill>
                <a:latin typeface="Calibri"/>
                <a:cs typeface="Arial"/>
                <a:hlinkClick r:id="rId4">
                  <a:extLst>
                    <a:ext uri="{A12FA001-AC4F-418D-AE19-62706E023703}">
                      <ahyp:hlinkClr xmlns:ahyp="http://schemas.microsoft.com/office/drawing/2018/hyperlinkcolor" val="tx"/>
                    </a:ext>
                  </a:extLst>
                </a:hlinkClick>
              </a:rPr>
              <a:t>Les magazines J'assure  </a:t>
            </a:r>
            <a:r>
              <a:rPr lang="fr-FR" sz="1700" b="1" dirty="0">
                <a:solidFill>
                  <a:schemeClr val="tx1">
                    <a:lumMod val="75000"/>
                    <a:lumOff val="25000"/>
                  </a:schemeClr>
                </a:solidFill>
                <a:latin typeface="Calibri"/>
                <a:cs typeface="Arial"/>
              </a:rPr>
              <a:t>N°64, 68, 71</a:t>
            </a:r>
            <a:r>
              <a:rPr lang="fr-FR" sz="1700" i="1" dirty="0">
                <a:solidFill>
                  <a:schemeClr val="tx1">
                    <a:lumMod val="75000"/>
                    <a:lumOff val="25000"/>
                  </a:schemeClr>
                </a:solidFill>
                <a:latin typeface="Calibri"/>
                <a:cs typeface="Arial"/>
              </a:rPr>
              <a:t> </a:t>
            </a:r>
          </a:p>
          <a:p>
            <a:pPr marL="336540" lvl="1" indent="0" algn="just" defTabSz="914377">
              <a:buNone/>
            </a:pPr>
            <a:r>
              <a:rPr lang="fr-FR" sz="1700" i="1" dirty="0">
                <a:solidFill>
                  <a:schemeClr val="tx1">
                    <a:lumMod val="75000"/>
                    <a:lumOff val="25000"/>
                  </a:schemeClr>
                </a:solidFill>
                <a:latin typeface="Calibri"/>
                <a:cs typeface="Arial"/>
              </a:rPr>
              <a:t>(papier et digital)</a:t>
            </a:r>
          </a:p>
          <a:p>
            <a:pPr marL="541006" lvl="1" indent="-204466" algn="just" defTabSz="914377">
              <a:buFont typeface="Wingdings" panose="02040503050406030204" pitchFamily="18" charset="0"/>
              <a:buChar char="§"/>
            </a:pPr>
            <a:endParaRPr lang="fr-FR" sz="1700" b="1" dirty="0">
              <a:solidFill>
                <a:schemeClr val="tx1">
                  <a:lumMod val="75000"/>
                  <a:lumOff val="25000"/>
                </a:schemeClr>
              </a:solidFill>
              <a:latin typeface="Calibri"/>
              <a:cs typeface="Arial"/>
            </a:endParaRPr>
          </a:p>
          <a:p>
            <a:pPr marL="541006" lvl="1" indent="-204466" algn="just" defTabSz="914377">
              <a:buFont typeface="Wingdings" panose="02040503050406030204" pitchFamily="18" charset="0"/>
              <a:buChar char="§"/>
            </a:pPr>
            <a:r>
              <a:rPr lang="fr-FR" sz="1700" b="1" dirty="0">
                <a:solidFill>
                  <a:schemeClr val="tx1">
                    <a:lumMod val="75000"/>
                    <a:lumOff val="25000"/>
                  </a:schemeClr>
                </a:solidFill>
                <a:latin typeface="Calibri"/>
                <a:cs typeface="Arial"/>
                <a:hlinkClick r:id="rId16">
                  <a:extLst>
                    <a:ext uri="{A12FA001-AC4F-418D-AE19-62706E023703}">
                      <ahyp:hlinkClr xmlns:ahyp="http://schemas.microsoft.com/office/drawing/2018/hyperlinkcolor" val="tx"/>
                    </a:ext>
                  </a:extLst>
                </a:hlinkClick>
              </a:rPr>
              <a:t>Les simulateurs </a:t>
            </a:r>
            <a:endParaRPr lang="fr-FR" sz="1700" b="1" dirty="0">
              <a:solidFill>
                <a:schemeClr val="tx1">
                  <a:lumMod val="75000"/>
                  <a:lumOff val="25000"/>
                </a:schemeClr>
              </a:solidFill>
              <a:latin typeface="Calibri"/>
              <a:cs typeface="Arial"/>
            </a:endParaRPr>
          </a:p>
          <a:p>
            <a:pPr marL="336542" lvl="1" indent="0" defTabSz="914377">
              <a:buNone/>
            </a:pPr>
            <a:endParaRPr lang="fr-FR" sz="1200" dirty="0">
              <a:solidFill>
                <a:srgbClr val="666666"/>
              </a:solidFill>
              <a:latin typeface="Calibri"/>
              <a:cs typeface="Arial"/>
            </a:endParaRPr>
          </a:p>
        </p:txBody>
      </p:sp>
      <p:pic>
        <p:nvPicPr>
          <p:cNvPr id="44" name="Image 10" descr="Une image contenant texte&#10;&#10;Description générée automatiquement">
            <a:extLst>
              <a:ext uri="{FF2B5EF4-FFF2-40B4-BE49-F238E27FC236}">
                <a16:creationId xmlns:a16="http://schemas.microsoft.com/office/drawing/2014/main" id="{085D4B41-2A1A-4C42-BC00-F23763C36E5C}"/>
              </a:ext>
            </a:extLst>
          </p:cNvPr>
          <p:cNvPicPr>
            <a:picLocks noChangeAspect="1"/>
          </p:cNvPicPr>
          <p:nvPr/>
        </p:nvPicPr>
        <p:blipFill>
          <a:blip r:embed="rId17"/>
          <a:stretch>
            <a:fillRect/>
          </a:stretch>
        </p:blipFill>
        <p:spPr>
          <a:xfrm>
            <a:off x="10386370" y="5058309"/>
            <a:ext cx="831413" cy="1154541"/>
          </a:xfrm>
          <a:prstGeom prst="rect">
            <a:avLst/>
          </a:prstGeom>
          <a:ln>
            <a:solidFill>
              <a:schemeClr val="bg1">
                <a:lumMod val="75000"/>
              </a:schemeClr>
            </a:solidFill>
          </a:ln>
        </p:spPr>
      </p:pic>
      <p:pic>
        <p:nvPicPr>
          <p:cNvPr id="45" name="Espace réservé pour une image  6" descr="Le PERi pour tous_Février 2022.pdf - Adobe Acrobat Reader DC (64-bit)">
            <a:extLst>
              <a:ext uri="{FF2B5EF4-FFF2-40B4-BE49-F238E27FC236}">
                <a16:creationId xmlns:a16="http://schemas.microsoft.com/office/drawing/2014/main" id="{E4EC2D4F-4E06-46E3-9C85-2E596986F043}"/>
              </a:ext>
            </a:extLst>
          </p:cNvPr>
          <p:cNvPicPr>
            <a:picLocks noChangeAspect="1"/>
          </p:cNvPicPr>
          <p:nvPr/>
        </p:nvPicPr>
        <p:blipFill>
          <a:blip r:embed="rId18">
            <a:extLst>
              <a:ext uri="{28A0092B-C50C-407E-A947-70E740481C1C}">
                <a14:useLocalDpi xmlns:a14="http://schemas.microsoft.com/office/drawing/2010/main" val="0"/>
              </a:ext>
            </a:extLst>
          </a:blip>
          <a:srcRect/>
          <a:stretch>
            <a:fillRect/>
          </a:stretch>
        </p:blipFill>
        <p:spPr>
          <a:xfrm>
            <a:off x="9976814" y="1760917"/>
            <a:ext cx="1032504" cy="1459431"/>
          </a:xfrm>
          <a:prstGeom prst="rect">
            <a:avLst/>
          </a:prstGeom>
          <a:ln>
            <a:solidFill>
              <a:schemeClr val="tx1"/>
            </a:solidFill>
          </a:ln>
        </p:spPr>
      </p:pic>
      <p:sp>
        <p:nvSpPr>
          <p:cNvPr id="2" name="Rectangle 1">
            <a:extLst>
              <a:ext uri="{FF2B5EF4-FFF2-40B4-BE49-F238E27FC236}">
                <a16:creationId xmlns:a16="http://schemas.microsoft.com/office/drawing/2014/main" id="{23469AD9-FCF8-49D8-A500-31F93D9B26C9}"/>
              </a:ext>
            </a:extLst>
          </p:cNvPr>
          <p:cNvSpPr/>
          <p:nvPr/>
        </p:nvSpPr>
        <p:spPr>
          <a:xfrm>
            <a:off x="46710" y="6445250"/>
            <a:ext cx="749300" cy="4127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190418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p:txBody>
          <a:bodyPr>
            <a:normAutofit/>
          </a:bodyPr>
          <a:lstStyle/>
          <a:p>
            <a:r>
              <a:rPr lang="fr-FR" dirty="0">
                <a:solidFill>
                  <a:srgbClr val="C00000"/>
                </a:solidFill>
              </a:rPr>
              <a:t>Kit et outils commerciaux NIMI</a:t>
            </a:r>
          </a:p>
        </p:txBody>
      </p:sp>
      <p:sp>
        <p:nvSpPr>
          <p:cNvPr id="4" name="Espace réservé du texte 13">
            <a:extLst>
              <a:ext uri="{FF2B5EF4-FFF2-40B4-BE49-F238E27FC236}">
                <a16:creationId xmlns:a16="http://schemas.microsoft.com/office/drawing/2014/main" id="{5AF82E0C-7DB3-45C0-B3E4-9018DA967521}"/>
              </a:ext>
            </a:extLst>
          </p:cNvPr>
          <p:cNvSpPr>
            <a:spLocks noGrp="1"/>
          </p:cNvSpPr>
          <p:nvPr>
            <p:ph type="body" sz="quarter" idx="14"/>
          </p:nvPr>
        </p:nvSpPr>
        <p:spPr>
          <a:xfrm>
            <a:off x="4376057" y="137054"/>
            <a:ext cx="7300006" cy="231246"/>
          </a:xfrm>
        </p:spPr>
        <p:txBody>
          <a:bodyPr/>
          <a:lstStyle/>
          <a:p>
            <a:r>
              <a:rPr lang="fr-FR" dirty="0">
                <a:latin typeface="Arial" panose="020B0604020202020204" pitchFamily="34" charset="0"/>
                <a:cs typeface="Arial" panose="020B0604020202020204" pitchFamily="34" charset="0"/>
              </a:rPr>
              <a:t>Où trouver l’information ?</a:t>
            </a:r>
          </a:p>
        </p:txBody>
      </p:sp>
      <p:sp>
        <p:nvSpPr>
          <p:cNvPr id="17" name="Rectangle 16">
            <a:extLst>
              <a:ext uri="{FF2B5EF4-FFF2-40B4-BE49-F238E27FC236}">
                <a16:creationId xmlns:a16="http://schemas.microsoft.com/office/drawing/2014/main" id="{CE0AFB41-4A4F-4E80-B46E-A114F807F4B8}"/>
              </a:ext>
            </a:extLst>
          </p:cNvPr>
          <p:cNvSpPr/>
          <p:nvPr/>
        </p:nvSpPr>
        <p:spPr>
          <a:xfrm>
            <a:off x="0" y="6445250"/>
            <a:ext cx="749300" cy="4127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Espace réservé du texte 10">
            <a:extLst>
              <a:ext uri="{FF2B5EF4-FFF2-40B4-BE49-F238E27FC236}">
                <a16:creationId xmlns:a16="http://schemas.microsoft.com/office/drawing/2014/main" id="{A4ED7D2B-C476-4B5E-85A7-8BD099900FF3}"/>
              </a:ext>
            </a:extLst>
          </p:cNvPr>
          <p:cNvSpPr txBox="1">
            <a:spLocks/>
          </p:cNvSpPr>
          <p:nvPr/>
        </p:nvSpPr>
        <p:spPr>
          <a:xfrm>
            <a:off x="606915" y="2294046"/>
            <a:ext cx="5489085" cy="934735"/>
          </a:xfrm>
          <a:prstGeom prst="rect">
            <a:avLst/>
          </a:prstGeom>
        </p:spPr>
        <p:txBody>
          <a:bodyPr vert="horz" lIns="0" tIns="0" rIns="0" bIns="0" rtlCol="0">
            <a:normAutofit/>
          </a:bodyPr>
          <a:lstStyle>
            <a:defPPr marR="0" lvl="0" algn="l" rtl="0">
              <a:lnSpc>
                <a:spcPct val="100000"/>
              </a:lnSpc>
              <a:spcBef>
                <a:spcPts val="0"/>
              </a:spcBef>
              <a:spcAft>
                <a:spcPts val="0"/>
              </a:spcAft>
            </a:defPPr>
            <a:lvl1pPr marL="0" marR="0" lvl="0" indent="0" algn="l" rtl="0" eaLnBrk="1" hangingPunct="1">
              <a:lnSpc>
                <a:spcPct val="100000"/>
              </a:lnSpc>
              <a:spcBef>
                <a:spcPts val="0"/>
              </a:spcBef>
              <a:spcAft>
                <a:spcPts val="0"/>
              </a:spcAft>
              <a:buClr>
                <a:srgbClr val="B24388"/>
              </a:buClr>
              <a:buFont typeface="Cambria Math" panose="02040503050406030204" pitchFamily="18" charset="0"/>
              <a:buNone/>
              <a:defRPr sz="1600" b="0" i="0" u="none" strike="noStrike" cap="none" baseline="0">
                <a:solidFill>
                  <a:srgbClr val="B24388"/>
                </a:solidFill>
                <a:latin typeface="Montserrat SemiBold" panose="00000700000000000000" pitchFamily="50" charset="0"/>
                <a:ea typeface="Arial"/>
                <a:cs typeface="Arial"/>
                <a:sym typeface="Arial"/>
              </a:defRPr>
            </a:lvl1pPr>
            <a:lvl2pPr marL="457200" marR="0" lvl="1" indent="0" algn="l" rtl="0" eaLnBrk="1" hangingPunct="1">
              <a:lnSpc>
                <a:spcPct val="100000"/>
              </a:lnSpc>
              <a:spcBef>
                <a:spcPts val="0"/>
              </a:spcBef>
              <a:spcAft>
                <a:spcPts val="0"/>
              </a:spcAft>
              <a:buClr>
                <a:schemeClr val="accent1"/>
              </a:buClr>
              <a:buFont typeface="Symbol" panose="05050102010706020507" pitchFamily="18" charset="2"/>
              <a:buNone/>
              <a:defRPr sz="1200" b="0" i="0" u="none" strike="noStrike" cap="none">
                <a:solidFill>
                  <a:schemeClr val="bg1"/>
                </a:solidFill>
                <a:latin typeface="+mn-lt"/>
                <a:ea typeface="Arial"/>
                <a:cs typeface="Arial"/>
                <a:sym typeface="Arial"/>
              </a:defRPr>
            </a:lvl2pPr>
            <a:lvl3pPr marL="914400" marR="0" lvl="2" indent="0" algn="l" rtl="0" eaLnBrk="1" hangingPunct="1">
              <a:lnSpc>
                <a:spcPct val="100000"/>
              </a:lnSpc>
              <a:spcBef>
                <a:spcPts val="0"/>
              </a:spcBef>
              <a:spcAft>
                <a:spcPts val="0"/>
              </a:spcAft>
              <a:buClr>
                <a:srgbClr val="EC624A"/>
              </a:buClr>
              <a:buFont typeface="Courier New" panose="02070309020205020404" pitchFamily="49" charset="0"/>
              <a:buNone/>
              <a:defRPr sz="1200" b="0" i="0" u="none" strike="noStrike" cap="none">
                <a:solidFill>
                  <a:schemeClr val="bg1"/>
                </a:solidFill>
                <a:latin typeface="+mn-lt"/>
                <a:ea typeface="Arial"/>
                <a:cs typeface="Arial"/>
                <a:sym typeface="Arial"/>
              </a:defRPr>
            </a:lvl3pPr>
            <a:lvl4pPr marL="1371600" marR="0" lvl="3" indent="0" algn="l" rtl="0" eaLnBrk="1" hangingPunct="1">
              <a:lnSpc>
                <a:spcPct val="100000"/>
              </a:lnSpc>
              <a:spcBef>
                <a:spcPts val="0"/>
              </a:spcBef>
              <a:spcAft>
                <a:spcPts val="0"/>
              </a:spcAft>
              <a:buClr>
                <a:schemeClr val="accent2"/>
              </a:buClr>
              <a:buFont typeface="Arial" panose="020B0604020202020204" pitchFamily="34" charset="0"/>
              <a:buNone/>
              <a:defRPr sz="1200" b="0" i="0" u="none" strike="noStrike" cap="none">
                <a:solidFill>
                  <a:schemeClr val="bg1"/>
                </a:solidFill>
                <a:latin typeface="+mn-lt"/>
                <a:ea typeface="Arial"/>
                <a:cs typeface="Arial"/>
                <a:sym typeface="Arial"/>
              </a:defRPr>
            </a:lvl4pPr>
            <a:lvl5pPr marL="1828800" marR="0" lvl="4" indent="0" algn="l" rtl="0" eaLnBrk="1" hangingPunct="1">
              <a:lnSpc>
                <a:spcPct val="100000"/>
              </a:lnSpc>
              <a:spcBef>
                <a:spcPts val="0"/>
              </a:spcBef>
              <a:spcAft>
                <a:spcPts val="0"/>
              </a:spcAft>
              <a:buNone/>
              <a:defRPr sz="1200" b="0" i="0" u="none" strike="noStrike" cap="none">
                <a:solidFill>
                  <a:schemeClr val="bg1"/>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
                <a:srgbClr val="B24388"/>
              </a:buClr>
              <a:buSzTx/>
              <a:buFont typeface="Cambria Math" panose="02040503050406030204" pitchFamily="18" charset="0"/>
              <a:buNone/>
              <a:tabLst/>
              <a:defRPr/>
            </a:pPr>
            <a:endParaRPr kumimoji="0" lang="fr-FR" sz="1333" b="0" i="0" u="none" strike="noStrike" kern="0" cap="none" spc="0" normalizeH="0" baseline="0" noProof="0">
              <a:ln>
                <a:noFill/>
              </a:ln>
              <a:solidFill>
                <a:srgbClr val="000000"/>
              </a:solidFill>
              <a:effectLst/>
              <a:uLnTx/>
              <a:uFillTx/>
              <a:latin typeface="+mn-lt"/>
              <a:cs typeface="Arial"/>
              <a:sym typeface="Arial"/>
            </a:endParaRPr>
          </a:p>
          <a:p>
            <a:pPr marL="0" marR="0" lvl="0" indent="0" algn="l" defTabSz="1219170" rtl="0" eaLnBrk="1" fontAlgn="auto" latinLnBrk="0" hangingPunct="1">
              <a:lnSpc>
                <a:spcPct val="100000"/>
              </a:lnSpc>
              <a:spcBef>
                <a:spcPts val="0"/>
              </a:spcBef>
              <a:spcAft>
                <a:spcPts val="0"/>
              </a:spcAft>
              <a:buClr>
                <a:srgbClr val="B24388"/>
              </a:buClr>
              <a:buSzTx/>
              <a:buFont typeface="Cambria Math" panose="02040503050406030204" pitchFamily="18" charset="0"/>
              <a:buNone/>
              <a:tabLst/>
              <a:defRPr/>
            </a:pPr>
            <a:r>
              <a:rPr kumimoji="0" lang="fr-FR" sz="1333" b="0" i="0" u="none" strike="noStrike" kern="0" cap="none" spc="0" normalizeH="0" baseline="0" noProof="0">
                <a:ln>
                  <a:noFill/>
                </a:ln>
                <a:solidFill>
                  <a:srgbClr val="000000"/>
                </a:solidFill>
                <a:effectLst/>
                <a:uLnTx/>
                <a:uFillTx/>
                <a:latin typeface="+mn-lt"/>
                <a:cs typeface="Arial"/>
                <a:sym typeface="Arial"/>
              </a:rPr>
              <a:t>	</a:t>
            </a:r>
            <a:endParaRPr kumimoji="0" lang="fr-FR" sz="1333" b="0" i="0" u="none" strike="noStrike" kern="0" cap="none" spc="0" normalizeH="0" baseline="0" noProof="0">
              <a:ln>
                <a:noFill/>
              </a:ln>
              <a:solidFill>
                <a:srgbClr val="B24388"/>
              </a:solidFill>
              <a:effectLst/>
              <a:uLnTx/>
              <a:uFillTx/>
              <a:latin typeface="+mn-lt"/>
              <a:cs typeface="Arial"/>
              <a:sym typeface="Arial"/>
            </a:endParaRPr>
          </a:p>
        </p:txBody>
      </p:sp>
      <p:sp>
        <p:nvSpPr>
          <p:cNvPr id="25" name="ZoneTexte 24">
            <a:extLst>
              <a:ext uri="{FF2B5EF4-FFF2-40B4-BE49-F238E27FC236}">
                <a16:creationId xmlns:a16="http://schemas.microsoft.com/office/drawing/2014/main" id="{11FF91EC-0E80-4C1D-AF30-309658321C9A}"/>
              </a:ext>
            </a:extLst>
          </p:cNvPr>
          <p:cNvSpPr txBox="1"/>
          <p:nvPr/>
        </p:nvSpPr>
        <p:spPr>
          <a:xfrm>
            <a:off x="510480" y="2715923"/>
            <a:ext cx="8647211" cy="3677930"/>
          </a:xfrm>
          <a:prstGeom prst="rect">
            <a:avLst/>
          </a:prstGeom>
          <a:noFill/>
        </p:spPr>
        <p:txBody>
          <a:bodyPr wrap="square">
            <a:spAutoFit/>
          </a:bodyPr>
          <a:lstStyle/>
          <a:p>
            <a:pPr marL="622300" lvl="1" indent="-177800" algn="just" defTabSz="914377">
              <a:buFont typeface="Wingdings" panose="02040503050406030204" pitchFamily="18" charset="0"/>
              <a:buChar char="§"/>
              <a:defRPr/>
            </a:pPr>
            <a:r>
              <a:rPr lang="fr-FR" sz="1400" b="1" dirty="0">
                <a:solidFill>
                  <a:srgbClr val="C00000"/>
                </a:solidFill>
                <a:cs typeface="Arial"/>
              </a:rPr>
              <a:t>Points marchés/gestion avec VEGA IM</a:t>
            </a:r>
          </a:p>
          <a:p>
            <a:pPr marL="622300" lvl="1" algn="just" defTabSz="914377">
              <a:defRPr/>
            </a:pPr>
            <a:r>
              <a:rPr lang="fr-FR" sz="1200" kern="0" dirty="0">
                <a:solidFill>
                  <a:srgbClr val="000000">
                    <a:lumMod val="65000"/>
                    <a:lumOff val="35000"/>
                  </a:srgbClr>
                </a:solidFill>
                <a:cs typeface="Calibri" panose="020F0502020204030204" pitchFamily="34" charset="0"/>
                <a:sym typeface="Arial"/>
              </a:rPr>
              <a:t>Des vidéos courtes (4-6min) pour faire un focus sur la Gestion Déléguée et les OG Premium.</a:t>
            </a:r>
          </a:p>
          <a:p>
            <a:pPr marL="0" lvl="2" indent="622300" defTabSz="914377">
              <a:spcBef>
                <a:spcPts val="300"/>
              </a:spcBef>
              <a:buClr>
                <a:srgbClr val="B0006C"/>
              </a:buClr>
              <a:defRPr/>
            </a:pPr>
            <a:r>
              <a:rPr lang="fr-FR" sz="1200" kern="0" dirty="0">
                <a:solidFill>
                  <a:srgbClr val="0070C0"/>
                </a:solidFill>
                <a:cs typeface="Calibri" panose="020F0502020204030204" pitchFamily="34" charset="0"/>
                <a:sym typeface="Arial"/>
                <a:hlinkClick r:id="rId3">
                  <a:extLst>
                    <a:ext uri="{A12FA001-AC4F-418D-AE19-62706E023703}">
                      <ahyp:hlinkClr xmlns:ahyp="http://schemas.microsoft.com/office/drawing/2018/hyperlinkcolor" val="tx"/>
                    </a:ext>
                  </a:extLst>
                </a:hlinkClick>
              </a:rPr>
              <a:t>Page dédiée </a:t>
            </a:r>
            <a:r>
              <a:rPr lang="fr-FR" sz="1200" kern="0" dirty="0" err="1">
                <a:solidFill>
                  <a:srgbClr val="0070C0"/>
                </a:solidFill>
                <a:cs typeface="Calibri" panose="020F0502020204030204" pitchFamily="34" charset="0"/>
                <a:sym typeface="Arial"/>
                <a:hlinkClick r:id="rId3">
                  <a:extLst>
                    <a:ext uri="{A12FA001-AC4F-418D-AE19-62706E023703}">
                      <ahyp:hlinkClr xmlns:ahyp="http://schemas.microsoft.com/office/drawing/2018/hyperlinkcolor" val="tx"/>
                    </a:ext>
                  </a:extLst>
                </a:hlinkClick>
              </a:rPr>
              <a:t>Gedel</a:t>
            </a:r>
            <a:r>
              <a:rPr lang="fr-FR" sz="1200" kern="0" dirty="0">
                <a:solidFill>
                  <a:srgbClr val="0070C0"/>
                </a:solidFill>
                <a:cs typeface="Calibri" panose="020F0502020204030204" pitchFamily="34" charset="0"/>
                <a:sym typeface="Arial"/>
                <a:hlinkClick r:id="rId3">
                  <a:extLst>
                    <a:ext uri="{A12FA001-AC4F-418D-AE19-62706E023703}">
                      <ahyp:hlinkClr xmlns:ahyp="http://schemas.microsoft.com/office/drawing/2018/hyperlinkcolor" val="tx"/>
                    </a:ext>
                  </a:extLst>
                </a:hlinkClick>
              </a:rPr>
              <a:t> </a:t>
            </a:r>
            <a:endParaRPr lang="fr-FR" sz="1200" kern="0" dirty="0">
              <a:solidFill>
                <a:srgbClr val="0070C0"/>
              </a:solidFill>
              <a:cs typeface="Calibri" panose="020F0502020204030204" pitchFamily="34" charset="0"/>
              <a:sym typeface="Arial"/>
            </a:endParaRPr>
          </a:p>
          <a:p>
            <a:pPr marL="0" lvl="2" indent="622300" defTabSz="914377">
              <a:spcBef>
                <a:spcPts val="300"/>
              </a:spcBef>
              <a:buClr>
                <a:srgbClr val="B0006C"/>
              </a:buClr>
              <a:defRPr/>
            </a:pPr>
            <a:r>
              <a:rPr lang="fr-FR" sz="1200" kern="0" dirty="0">
                <a:solidFill>
                  <a:srgbClr val="0070C0"/>
                </a:solidFill>
                <a:cs typeface="Calibri" panose="020F0502020204030204" pitchFamily="34" charset="0"/>
                <a:sym typeface="Arial"/>
                <a:hlinkClick r:id="rId4">
                  <a:extLst>
                    <a:ext uri="{A12FA001-AC4F-418D-AE19-62706E023703}">
                      <ahyp:hlinkClr xmlns:ahyp="http://schemas.microsoft.com/office/drawing/2018/hyperlinkcolor" val="tx"/>
                    </a:ext>
                  </a:extLst>
                </a:hlinkClick>
              </a:rPr>
              <a:t>Page dédiée OG Premium</a:t>
            </a:r>
            <a:endParaRPr lang="fr-FR" sz="600" kern="0" dirty="0">
              <a:solidFill>
                <a:srgbClr val="000000">
                  <a:lumMod val="65000"/>
                  <a:lumOff val="35000"/>
                </a:srgbClr>
              </a:solidFill>
              <a:cs typeface="Calibri" panose="020F0502020204030204" pitchFamily="34" charset="0"/>
              <a:sym typeface="Arial"/>
            </a:endParaRPr>
          </a:p>
          <a:p>
            <a:pPr marL="622300" marR="0" lvl="1" indent="-177800" algn="just" defTabSz="914377" rtl="0" eaLnBrk="1" fontAlgn="auto" latinLnBrk="0" hangingPunct="1">
              <a:lnSpc>
                <a:spcPct val="100000"/>
              </a:lnSpc>
              <a:spcBef>
                <a:spcPts val="0"/>
              </a:spcBef>
              <a:spcAft>
                <a:spcPts val="0"/>
              </a:spcAft>
              <a:buClrTx/>
              <a:buSzTx/>
              <a:buFont typeface="Wingdings" panose="02040503050406030204" pitchFamily="18" charset="0"/>
              <a:buChar char="§"/>
              <a:tabLst/>
              <a:defRPr/>
            </a:pPr>
            <a:r>
              <a:rPr kumimoji="0" lang="fr-FR" sz="1400" b="1" i="0" u="none" strike="noStrike" kern="1200" cap="none" spc="0" normalizeH="0" baseline="0" noProof="0" dirty="0">
                <a:ln>
                  <a:noFill/>
                </a:ln>
                <a:solidFill>
                  <a:srgbClr val="C00000"/>
                </a:solidFill>
                <a:effectLst/>
                <a:uLnTx/>
                <a:uFillTx/>
                <a:ea typeface="+mn-ea"/>
                <a:cs typeface="Arial"/>
              </a:rPr>
              <a:t>L’Emission « </a:t>
            </a:r>
            <a:r>
              <a:rPr kumimoji="0" lang="fr-FR" sz="1400" b="1" i="0" u="none" strike="noStrike" kern="1200" cap="none" spc="0" normalizeH="0" baseline="0" noProof="0" dirty="0" err="1">
                <a:ln>
                  <a:noFill/>
                </a:ln>
                <a:solidFill>
                  <a:srgbClr val="C00000"/>
                </a:solidFill>
                <a:effectLst/>
                <a:uLnTx/>
                <a:uFillTx/>
                <a:ea typeface="+mn-ea"/>
                <a:cs typeface="Arial"/>
              </a:rPr>
              <a:t>Décrypt</a:t>
            </a:r>
            <a:r>
              <a:rPr kumimoji="0" lang="fr-FR" sz="1400" b="1" i="0" u="none" strike="noStrike" kern="1200" cap="none" spc="0" normalizeH="0" baseline="0" noProof="0" dirty="0">
                <a:ln>
                  <a:noFill/>
                </a:ln>
                <a:solidFill>
                  <a:srgbClr val="C00000"/>
                </a:solidFill>
                <a:effectLst/>
                <a:uLnTx/>
                <a:uFillTx/>
                <a:ea typeface="+mn-ea"/>
                <a:cs typeface="Arial"/>
              </a:rPr>
              <a:t>’ Hebdo »</a:t>
            </a:r>
            <a:r>
              <a:rPr kumimoji="0" lang="fr-FR" sz="1400" b="0" i="0" u="sng" strike="noStrike" kern="0" cap="none" spc="0" normalizeH="0" baseline="0" noProof="0" dirty="0">
                <a:ln>
                  <a:noFill/>
                </a:ln>
                <a:solidFill>
                  <a:schemeClr val="bg1"/>
                </a:solidFill>
                <a:effectLst/>
                <a:uLnTx/>
                <a:uFillTx/>
                <a:ea typeface="+mn-ea"/>
                <a:cs typeface="Calibri" panose="020F0502020204030204" pitchFamily="34" charset="0"/>
                <a:sym typeface="Arial"/>
                <a:hlinkClick r:id="rId5">
                  <a:extLst>
                    <a:ext uri="{A12FA001-AC4F-418D-AE19-62706E023703}">
                      <ahyp:hlinkClr xmlns:ahyp="http://schemas.microsoft.com/office/drawing/2018/hyperlinkcolor" val="tx"/>
                    </a:ext>
                  </a:extLst>
                </a:hlinkClick>
              </a:rPr>
              <a:t> </a:t>
            </a:r>
            <a:r>
              <a:rPr kumimoji="0" lang="fr-FR" sz="1200" b="0" i="0" u="sng" strike="noStrike" kern="0" cap="none" spc="0" normalizeH="0" baseline="0" noProof="0" dirty="0">
                <a:ln>
                  <a:noFill/>
                </a:ln>
                <a:solidFill>
                  <a:schemeClr val="bg1"/>
                </a:solidFill>
                <a:effectLst/>
                <a:uLnTx/>
                <a:uFillTx/>
                <a:ea typeface="+mn-ea"/>
                <a:cs typeface="Calibri" panose="020F0502020204030204" pitchFamily="34" charset="0"/>
                <a:sym typeface="Arial"/>
                <a:hlinkClick r:id="rId5">
                  <a:extLst>
                    <a:ext uri="{A12FA001-AC4F-418D-AE19-62706E023703}">
                      <ahyp:hlinkClr xmlns:ahyp="http://schemas.microsoft.com/office/drawing/2018/hyperlinkcolor" val="tx"/>
                    </a:ext>
                  </a:extLst>
                </a:hlinkClick>
              </a:rPr>
              <a:t> </a:t>
            </a:r>
            <a:r>
              <a:rPr kumimoji="0" lang="fr-FR" sz="1200" b="0" i="0" u="none" strike="noStrike" kern="0" cap="none" spc="0" normalizeH="0" baseline="0" noProof="0" dirty="0">
                <a:ln>
                  <a:noFill/>
                </a:ln>
                <a:solidFill>
                  <a:srgbClr val="0070C0"/>
                </a:solidFill>
                <a:effectLst/>
                <a:uLnTx/>
                <a:uFillTx/>
                <a:ea typeface="+mn-ea"/>
                <a:cs typeface="Calibri" panose="020F0502020204030204" pitchFamily="34" charset="0"/>
                <a:sym typeface="Wingdings" panose="05000000000000000000" pitchFamily="2" charset="2"/>
                <a:hlinkClick r:id="rId5">
                  <a:extLst>
                    <a:ext uri="{A12FA001-AC4F-418D-AE19-62706E023703}">
                      <ahyp:hlinkClr xmlns:ahyp="http://schemas.microsoft.com/office/drawing/2018/hyperlinkcolor" val="tx"/>
                    </a:ext>
                  </a:extLst>
                </a:hlinkClick>
              </a:rPr>
              <a:t> </a:t>
            </a:r>
            <a:r>
              <a:rPr kumimoji="0" lang="fr-FR" sz="1200" b="0" i="0" u="none" strike="noStrike" kern="0" cap="none" spc="0" normalizeH="0" baseline="0" noProof="0" dirty="0">
                <a:ln>
                  <a:noFill/>
                </a:ln>
                <a:solidFill>
                  <a:srgbClr val="0070C0"/>
                </a:solidFill>
                <a:effectLst/>
                <a:uLnTx/>
                <a:uFillTx/>
                <a:ea typeface="+mn-ea"/>
                <a:cs typeface="Calibri" panose="020F0502020204030204" pitchFamily="34" charset="0"/>
                <a:sym typeface="Arial"/>
                <a:hlinkClick r:id="rId5">
                  <a:extLst>
                    <a:ext uri="{A12FA001-AC4F-418D-AE19-62706E023703}">
                      <ahyp:hlinkClr xmlns:ahyp="http://schemas.microsoft.com/office/drawing/2018/hyperlinkcolor" val="tx"/>
                    </a:ext>
                  </a:extLst>
                </a:hlinkClick>
              </a:rPr>
              <a:t>Tous les épisodes disponibles en replay</a:t>
            </a:r>
            <a:endParaRPr kumimoji="0" lang="fr-FR" sz="1200" b="0" i="0" u="none" strike="noStrike" kern="0" cap="none" spc="0" normalizeH="0" baseline="0" noProof="0" dirty="0">
              <a:ln>
                <a:noFill/>
              </a:ln>
              <a:solidFill>
                <a:srgbClr val="0070C0"/>
              </a:solidFill>
              <a:effectLst/>
              <a:uLnTx/>
              <a:uFillTx/>
              <a:ea typeface="+mn-ea"/>
              <a:cs typeface="Calibri" panose="020F0502020204030204" pitchFamily="34" charset="0"/>
              <a:sym typeface="Arial"/>
            </a:endParaRPr>
          </a:p>
          <a:p>
            <a:pPr marL="622300" marR="0" lvl="1" algn="just" defTabSz="914377" rtl="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dirty="0">
                <a:ln>
                  <a:noFill/>
                </a:ln>
                <a:solidFill>
                  <a:srgbClr val="000000">
                    <a:lumMod val="65000"/>
                    <a:lumOff val="35000"/>
                  </a:srgbClr>
                </a:solidFill>
                <a:effectLst/>
                <a:uLnTx/>
                <a:uFillTx/>
                <a:ea typeface="+mn-ea"/>
                <a:cs typeface="Calibri" panose="020F0502020204030204" pitchFamily="34" charset="0"/>
                <a:sym typeface="Arial"/>
              </a:rPr>
              <a:t>Un format court (10-15min) entre une journaliste et un expert de NIM Solutions, diffusé chaque vendredi et visant à décrypter l’actualité, les faits marquants et leurs impacts sur les marchés et les allocations. </a:t>
            </a:r>
            <a:r>
              <a:rPr kumimoji="0" lang="fr-FR" sz="1200" b="1" i="0" u="none" strike="noStrike" kern="0" cap="none" spc="0" normalizeH="0" baseline="0" noProof="0" dirty="0">
                <a:ln>
                  <a:noFill/>
                </a:ln>
                <a:solidFill>
                  <a:srgbClr val="000000">
                    <a:lumMod val="65000"/>
                    <a:lumOff val="35000"/>
                  </a:srgbClr>
                </a:solidFill>
                <a:effectLst/>
                <a:uLnTx/>
                <a:uFillTx/>
                <a:ea typeface="+mn-ea"/>
                <a:cs typeface="Calibri" panose="020F0502020204030204" pitchFamily="34" charset="0"/>
                <a:sym typeface="Arial"/>
              </a:rPr>
              <a:t>Près de 10 000 visionnages au global</a:t>
            </a:r>
            <a:r>
              <a:rPr kumimoji="0" lang="fr-FR" sz="1200" b="0" i="0" u="none" strike="noStrike" kern="0" cap="none" spc="0" normalizeH="0" baseline="0" noProof="0" dirty="0">
                <a:ln>
                  <a:noFill/>
                </a:ln>
                <a:solidFill>
                  <a:srgbClr val="000000">
                    <a:lumMod val="65000"/>
                    <a:lumOff val="35000"/>
                  </a:srgbClr>
                </a:solidFill>
                <a:effectLst/>
                <a:uLnTx/>
                <a:uFillTx/>
                <a:ea typeface="+mn-ea"/>
                <a:cs typeface="Calibri" panose="020F0502020204030204" pitchFamily="34" charset="0"/>
                <a:sym typeface="Arial"/>
              </a:rPr>
              <a:t>.</a:t>
            </a:r>
          </a:p>
          <a:p>
            <a:pPr marL="622300" marR="0" lvl="1" indent="-177800" algn="just" defTabSz="914377" rtl="0" eaLnBrk="1" fontAlgn="auto" latinLnBrk="0" hangingPunct="1">
              <a:lnSpc>
                <a:spcPct val="100000"/>
              </a:lnSpc>
              <a:spcBef>
                <a:spcPts val="0"/>
              </a:spcBef>
              <a:spcAft>
                <a:spcPts val="0"/>
              </a:spcAft>
              <a:buClr>
                <a:srgbClr val="581D74"/>
              </a:buClr>
              <a:buSzTx/>
              <a:buFont typeface="Wingdings" panose="02040503050406030204" pitchFamily="18" charset="0"/>
              <a:buChar char="§"/>
              <a:tabLst/>
              <a:defRPr/>
            </a:pPr>
            <a:r>
              <a:rPr kumimoji="0" lang="fr-FR" sz="1400" b="1" i="0" u="none" strike="noStrike" kern="1200" cap="none" spc="0" normalizeH="0" baseline="0" noProof="0" dirty="0">
                <a:ln>
                  <a:noFill/>
                </a:ln>
                <a:solidFill>
                  <a:srgbClr val="C00000"/>
                </a:solidFill>
                <a:effectLst/>
                <a:uLnTx/>
                <a:uFillTx/>
                <a:ea typeface="+mn-ea"/>
                <a:cs typeface="Arial"/>
              </a:rPr>
              <a:t>Vidéos d’analyses sur des thématiques précises</a:t>
            </a:r>
          </a:p>
          <a:p>
            <a:pPr marL="622300" marR="0" lvl="1" algn="just" defTabSz="914377" rtl="0" eaLnBrk="1" fontAlgn="auto" latinLnBrk="0" hangingPunct="1">
              <a:lnSpc>
                <a:spcPct val="100000"/>
              </a:lnSpc>
              <a:spcBef>
                <a:spcPts val="0"/>
              </a:spcBef>
              <a:spcAft>
                <a:spcPts val="0"/>
              </a:spcAft>
              <a:buClr>
                <a:srgbClr val="581D74"/>
              </a:buClr>
              <a:buSzTx/>
              <a:buFontTx/>
              <a:buNone/>
              <a:tabLst/>
              <a:defRPr/>
            </a:pPr>
            <a:r>
              <a:rPr kumimoji="0" lang="fr-FR" sz="1200" b="0" i="0" u="none" strike="noStrike" kern="0" cap="none" spc="0" normalizeH="0" baseline="0" noProof="0" dirty="0">
                <a:ln>
                  <a:noFill/>
                </a:ln>
                <a:solidFill>
                  <a:srgbClr val="000000">
                    <a:lumMod val="65000"/>
                    <a:lumOff val="35000"/>
                  </a:srgbClr>
                </a:solidFill>
                <a:effectLst/>
                <a:uLnTx/>
                <a:uFillTx/>
                <a:ea typeface="+mn-ea"/>
                <a:cs typeface="Calibri" panose="020F0502020204030204" pitchFamily="34" charset="0"/>
                <a:sym typeface="Arial"/>
              </a:rPr>
              <a:t>Des</a:t>
            </a:r>
            <a:r>
              <a:rPr kumimoji="0" lang="fr-FR" sz="1400" b="0" i="0" u="none" strike="noStrike" kern="0" cap="none" spc="0" normalizeH="0" baseline="0" noProof="0" dirty="0">
                <a:ln>
                  <a:noFill/>
                </a:ln>
                <a:solidFill>
                  <a:srgbClr val="000000">
                    <a:lumMod val="65000"/>
                    <a:lumOff val="35000"/>
                  </a:srgbClr>
                </a:solidFill>
                <a:effectLst/>
                <a:uLnTx/>
                <a:uFillTx/>
                <a:ea typeface="+mn-ea"/>
                <a:cs typeface="Calibri" panose="020F0502020204030204" pitchFamily="34" charset="0"/>
                <a:sym typeface="Arial"/>
              </a:rPr>
              <a:t> </a:t>
            </a:r>
            <a:r>
              <a:rPr kumimoji="0" lang="fr-FR" sz="1200" b="0" i="0" u="none" strike="noStrike" kern="0" cap="none" spc="0" normalizeH="0" baseline="0" noProof="0" dirty="0">
                <a:ln>
                  <a:noFill/>
                </a:ln>
                <a:solidFill>
                  <a:srgbClr val="000000">
                    <a:lumMod val="65000"/>
                    <a:lumOff val="35000"/>
                  </a:srgbClr>
                </a:solidFill>
                <a:effectLst/>
                <a:uLnTx/>
                <a:uFillTx/>
                <a:ea typeface="+mn-ea"/>
                <a:cs typeface="Calibri" panose="020F0502020204030204" pitchFamily="34" charset="0"/>
                <a:sym typeface="Arial"/>
              </a:rPr>
              <a:t>vidéos courtes (2min) pour analyser les grands sujets et thèmes du moment liés aux conflit russo-ukrainien et ses effets sur les marchés</a:t>
            </a:r>
            <a:endParaRPr kumimoji="0" lang="fr-FR" sz="1200" b="1" i="0" u="none" strike="noStrike" kern="1200" cap="none" spc="0" normalizeH="0" baseline="0" noProof="0" dirty="0">
              <a:ln>
                <a:noFill/>
              </a:ln>
              <a:solidFill>
                <a:srgbClr val="666666"/>
              </a:solidFill>
              <a:effectLst/>
              <a:uLnTx/>
              <a:uFillTx/>
              <a:ea typeface="+mn-ea"/>
              <a:cs typeface="Arial"/>
            </a:endParaRPr>
          </a:p>
          <a:p>
            <a:pPr marL="622300" marR="0" lvl="1" indent="-177800" algn="just" defTabSz="914377" rtl="0" eaLnBrk="1" fontAlgn="auto" latinLnBrk="0" hangingPunct="1">
              <a:lnSpc>
                <a:spcPct val="100000"/>
              </a:lnSpc>
              <a:spcBef>
                <a:spcPts val="0"/>
              </a:spcBef>
              <a:spcAft>
                <a:spcPts val="0"/>
              </a:spcAft>
              <a:buClrTx/>
              <a:buSzTx/>
              <a:buFont typeface="Wingdings" panose="02040503050406030204" pitchFamily="18" charset="0"/>
              <a:buChar char="§"/>
              <a:tabLst/>
              <a:defRPr/>
            </a:pPr>
            <a:r>
              <a:rPr kumimoji="0" lang="fr-FR" sz="1400" b="1" i="0" u="none" strike="noStrike" kern="1200" cap="none" spc="0" normalizeH="0" baseline="0" noProof="0" dirty="0">
                <a:ln>
                  <a:noFill/>
                </a:ln>
                <a:solidFill>
                  <a:srgbClr val="C00000"/>
                </a:solidFill>
                <a:effectLst/>
                <a:uLnTx/>
                <a:uFillTx/>
                <a:cs typeface="Arial"/>
              </a:rPr>
              <a:t>Podcasts « Macro / Marchés financiers »</a:t>
            </a:r>
            <a:endParaRPr lang="fr-FR" sz="1400" b="1" dirty="0">
              <a:solidFill>
                <a:srgbClr val="C00000"/>
              </a:solidFill>
              <a:cs typeface="Arial"/>
            </a:endParaRPr>
          </a:p>
          <a:p>
            <a:pPr marL="622300" marR="0" lvl="1" algn="just" defTabSz="914377" rtl="0" eaLnBrk="1" fontAlgn="auto" latinLnBrk="0" hangingPunct="1">
              <a:lnSpc>
                <a:spcPct val="100000"/>
              </a:lnSpc>
              <a:spcBef>
                <a:spcPts val="0"/>
              </a:spcBef>
              <a:spcAft>
                <a:spcPts val="0"/>
              </a:spcAft>
              <a:buClrTx/>
              <a:buSzTx/>
              <a:tabLst/>
              <a:defRPr/>
            </a:pPr>
            <a:r>
              <a:rPr kumimoji="0" lang="fr-FR" sz="1200" b="0" i="0" u="none" strike="noStrike" kern="0" cap="none" spc="0" normalizeH="0" baseline="0" noProof="0" dirty="0">
                <a:ln>
                  <a:noFill/>
                </a:ln>
                <a:solidFill>
                  <a:srgbClr val="000000">
                    <a:lumMod val="65000"/>
                    <a:lumOff val="35000"/>
                  </a:srgbClr>
                </a:solidFill>
                <a:effectLst/>
                <a:uLnTx/>
                <a:uFillTx/>
                <a:ea typeface="+mn-ea"/>
                <a:cs typeface="Calibri" panose="020F0502020204030204" pitchFamily="34" charset="0"/>
                <a:sym typeface="Arial"/>
              </a:rPr>
              <a:t>Un format audio mis en place très rapidement dès le 1er jour du conflit Ukraine / Russie , avec les équipes de NIM Solutions. </a:t>
            </a:r>
            <a:r>
              <a:rPr kumimoji="0" lang="fr-FR" sz="1200" b="1" i="0" u="none" strike="noStrike" kern="0" cap="none" spc="0" normalizeH="0" baseline="0" noProof="0" dirty="0">
                <a:ln>
                  <a:noFill/>
                </a:ln>
                <a:solidFill>
                  <a:srgbClr val="000000">
                    <a:lumMod val="65000"/>
                    <a:lumOff val="35000"/>
                  </a:srgbClr>
                </a:solidFill>
                <a:effectLst/>
                <a:uLnTx/>
                <a:uFillTx/>
                <a:ea typeface="+mn-ea"/>
                <a:cs typeface="Calibri" panose="020F0502020204030204" pitchFamily="34" charset="0"/>
                <a:sym typeface="Arial"/>
              </a:rPr>
              <a:t>Plus de 4 600 écoutes au global</a:t>
            </a:r>
            <a:r>
              <a:rPr kumimoji="0" lang="fr-FR" sz="1200" b="0" i="0" u="none" strike="noStrike" kern="0" cap="none" spc="0" normalizeH="0" baseline="0" noProof="0" dirty="0">
                <a:ln>
                  <a:noFill/>
                </a:ln>
                <a:solidFill>
                  <a:srgbClr val="000000">
                    <a:lumMod val="65000"/>
                    <a:lumOff val="35000"/>
                  </a:srgbClr>
                </a:solidFill>
                <a:effectLst/>
                <a:uLnTx/>
                <a:uFillTx/>
                <a:ea typeface="+mn-ea"/>
                <a:cs typeface="Calibri" panose="020F0502020204030204" pitchFamily="34" charset="0"/>
                <a:sym typeface="Arial"/>
              </a:rPr>
              <a:t>.</a:t>
            </a:r>
          </a:p>
          <a:p>
            <a:pPr marL="622300" marR="0" lvl="1" indent="-177800" algn="just" defTabSz="914377" rtl="0" eaLnBrk="1" fontAlgn="auto" latinLnBrk="0" hangingPunct="1">
              <a:lnSpc>
                <a:spcPct val="100000"/>
              </a:lnSpc>
              <a:spcBef>
                <a:spcPts val="0"/>
              </a:spcBef>
              <a:spcAft>
                <a:spcPts val="0"/>
              </a:spcAft>
              <a:buClrTx/>
              <a:buSzTx/>
              <a:buFont typeface="Wingdings" panose="02040503050406030204" pitchFamily="18" charset="0"/>
              <a:buChar char="§"/>
              <a:tabLst/>
              <a:defRPr/>
            </a:pPr>
            <a:r>
              <a:rPr kumimoji="0" lang="fr-FR" sz="1400" b="1" i="0" u="none" strike="noStrike" kern="1200" cap="none" spc="0" normalizeH="0" baseline="0" noProof="0" dirty="0">
                <a:ln>
                  <a:noFill/>
                </a:ln>
                <a:solidFill>
                  <a:srgbClr val="C00000"/>
                </a:solidFill>
                <a:effectLst/>
                <a:uLnTx/>
                <a:uFillTx/>
                <a:ea typeface="+mn-ea"/>
                <a:cs typeface="Arial"/>
              </a:rPr>
              <a:t>Infographies spéciales actualisées régulièrement</a:t>
            </a:r>
            <a:endParaRPr kumimoji="0" lang="fr-FR" sz="1400" b="1" i="0" u="none" strike="noStrike" kern="1200" cap="none" spc="0" normalizeH="0" baseline="0" noProof="0" dirty="0">
              <a:ln>
                <a:noFill/>
              </a:ln>
              <a:solidFill>
                <a:srgbClr val="0070C0"/>
              </a:solidFill>
              <a:effectLst/>
              <a:uLnTx/>
              <a:uFillTx/>
              <a:ea typeface="+mn-ea"/>
              <a:cs typeface="Arial"/>
            </a:endParaRPr>
          </a:p>
          <a:p>
            <a:pPr marL="622300" lvl="2" defTabSz="914377">
              <a:defRPr/>
            </a:pPr>
            <a:r>
              <a:rPr kumimoji="0" lang="fr-FR" sz="1200" b="0" i="0" u="none" strike="noStrike" kern="0" cap="none" spc="0" normalizeH="0" baseline="0" noProof="0" dirty="0">
                <a:ln>
                  <a:noFill/>
                </a:ln>
                <a:solidFill>
                  <a:srgbClr val="0070C0"/>
                </a:solidFill>
                <a:effectLst/>
                <a:uLnTx/>
                <a:uFillTx/>
                <a:cs typeface="Calibri" panose="020F0502020204030204" pitchFamily="34" charset="0"/>
                <a:sym typeface="Arial"/>
                <a:hlinkClick r:id="rId6">
                  <a:extLst>
                    <a:ext uri="{A12FA001-AC4F-418D-AE19-62706E023703}">
                      <ahyp:hlinkClr xmlns:ahyp="http://schemas.microsoft.com/office/drawing/2018/hyperlinkcolor" val="tx"/>
                    </a:ext>
                  </a:extLst>
                </a:hlinkClick>
              </a:rPr>
              <a:t>Q&amp;A pour les épargnants : Situation sur les marchés financiers</a:t>
            </a:r>
            <a:endParaRPr lang="fr-FR" sz="1200" kern="0" dirty="0">
              <a:solidFill>
                <a:srgbClr val="0070C0"/>
              </a:solidFill>
              <a:cs typeface="Calibri" panose="020F0502020204030204" pitchFamily="34" charset="0"/>
              <a:sym typeface="Arial"/>
            </a:endParaRPr>
          </a:p>
          <a:p>
            <a:pPr marL="622300" lvl="2" algn="just" defTabSz="914377">
              <a:defRPr/>
            </a:pPr>
            <a:r>
              <a:rPr kumimoji="0" lang="fr-FR" sz="1200" b="0" i="0" u="none" strike="noStrike" kern="0" cap="none" spc="0" normalizeH="0" baseline="0" noProof="0" dirty="0">
                <a:ln>
                  <a:noFill/>
                </a:ln>
                <a:solidFill>
                  <a:srgbClr val="0070C0"/>
                </a:solidFill>
                <a:effectLst/>
                <a:uLnTx/>
                <a:uFillTx/>
                <a:cs typeface="Calibri" panose="020F0502020204030204" pitchFamily="34" charset="0"/>
                <a:sym typeface="Arial"/>
                <a:hlinkClick r:id="rId7">
                  <a:extLst>
                    <a:ext uri="{A12FA001-AC4F-418D-AE19-62706E023703}">
                      <ahyp:hlinkClr xmlns:ahyp="http://schemas.microsoft.com/office/drawing/2018/hyperlinkcolor" val="tx"/>
                    </a:ext>
                  </a:extLst>
                </a:hlinkClick>
              </a:rPr>
              <a:t>7 raisons de continuer d’investir dans les OPC </a:t>
            </a:r>
            <a:endParaRPr lang="fr-FR" sz="1200" kern="0" dirty="0">
              <a:solidFill>
                <a:srgbClr val="0070C0"/>
              </a:solidFill>
              <a:cs typeface="Calibri" panose="020F0502020204030204" pitchFamily="34" charset="0"/>
              <a:sym typeface="Arial"/>
            </a:endParaRPr>
          </a:p>
          <a:p>
            <a:pPr marL="622300" lvl="2" algn="just" defTabSz="914377">
              <a:defRPr/>
            </a:pPr>
            <a:r>
              <a:rPr kumimoji="0" lang="fr-FR" sz="1200" b="0" i="0" u="none" strike="noStrike" kern="0" cap="none" spc="0" normalizeH="0" baseline="0" noProof="0" dirty="0">
                <a:ln>
                  <a:noFill/>
                </a:ln>
                <a:solidFill>
                  <a:srgbClr val="0070C0"/>
                </a:solidFill>
                <a:effectLst/>
                <a:uLnTx/>
                <a:uFillTx/>
                <a:ea typeface="+mn-ea"/>
                <a:cs typeface="Calibri" panose="020F0502020204030204" pitchFamily="34" charset="0"/>
                <a:sym typeface="Arial"/>
                <a:hlinkClick r:id="rId8">
                  <a:extLst>
                    <a:ext uri="{A12FA001-AC4F-418D-AE19-62706E023703}">
                      <ahyp:hlinkClr xmlns:ahyp="http://schemas.microsoft.com/office/drawing/2018/hyperlinkcolor" val="tx"/>
                    </a:ext>
                  </a:extLst>
                </a:hlinkClick>
              </a:rPr>
              <a:t>5 astuces à garder en tête quand les marchés sont chahutés </a:t>
            </a:r>
            <a:endParaRPr kumimoji="0" lang="fr-FR" sz="1200" b="0" i="0" u="none" strike="noStrike" kern="0" cap="none" spc="0" normalizeH="0" baseline="0" noProof="0" dirty="0">
              <a:ln>
                <a:noFill/>
              </a:ln>
              <a:solidFill>
                <a:srgbClr val="0070C0"/>
              </a:solidFill>
              <a:effectLst/>
              <a:uLnTx/>
              <a:uFillTx/>
              <a:ea typeface="+mn-ea"/>
              <a:cs typeface="Calibri" panose="020F0502020204030204" pitchFamily="34" charset="0"/>
              <a:sym typeface="Arial"/>
            </a:endParaRPr>
          </a:p>
        </p:txBody>
      </p:sp>
      <p:pic>
        <p:nvPicPr>
          <p:cNvPr id="26" name="Image 25">
            <a:hlinkClick r:id="rId6"/>
            <a:extLst>
              <a:ext uri="{FF2B5EF4-FFF2-40B4-BE49-F238E27FC236}">
                <a16:creationId xmlns:a16="http://schemas.microsoft.com/office/drawing/2014/main" id="{E52B0ECB-1987-491B-B995-8255B6D290FA}"/>
              </a:ext>
            </a:extLst>
          </p:cNvPr>
          <p:cNvPicPr>
            <a:picLocks noChangeAspect="1"/>
          </p:cNvPicPr>
          <p:nvPr/>
        </p:nvPicPr>
        <p:blipFill>
          <a:blip r:embed="rId9"/>
          <a:stretch>
            <a:fillRect/>
          </a:stretch>
        </p:blipFill>
        <p:spPr>
          <a:xfrm>
            <a:off x="9011218" y="5570634"/>
            <a:ext cx="1624088" cy="808964"/>
          </a:xfrm>
          <a:prstGeom prst="rect">
            <a:avLst/>
          </a:prstGeom>
          <a:ln>
            <a:solidFill>
              <a:schemeClr val="bg2">
                <a:lumMod val="40000"/>
                <a:lumOff val="60000"/>
              </a:schemeClr>
            </a:solidFill>
          </a:ln>
        </p:spPr>
      </p:pic>
      <p:pic>
        <p:nvPicPr>
          <p:cNvPr id="27" name="Image 26">
            <a:hlinkClick r:id="rId7"/>
            <a:extLst>
              <a:ext uri="{FF2B5EF4-FFF2-40B4-BE49-F238E27FC236}">
                <a16:creationId xmlns:a16="http://schemas.microsoft.com/office/drawing/2014/main" id="{6A02652D-A052-4925-A106-51789CBB2177}"/>
              </a:ext>
            </a:extLst>
          </p:cNvPr>
          <p:cNvPicPr>
            <a:picLocks noChangeAspect="1"/>
          </p:cNvPicPr>
          <p:nvPr/>
        </p:nvPicPr>
        <p:blipFill>
          <a:blip r:embed="rId10"/>
          <a:stretch>
            <a:fillRect/>
          </a:stretch>
        </p:blipFill>
        <p:spPr>
          <a:xfrm>
            <a:off x="7055889" y="5570634"/>
            <a:ext cx="1773441" cy="808963"/>
          </a:xfrm>
          <a:prstGeom prst="rect">
            <a:avLst/>
          </a:prstGeom>
          <a:ln>
            <a:solidFill>
              <a:schemeClr val="bg1">
                <a:lumMod val="85000"/>
              </a:schemeClr>
            </a:solidFill>
          </a:ln>
        </p:spPr>
      </p:pic>
      <p:pic>
        <p:nvPicPr>
          <p:cNvPr id="28" name="Image 27">
            <a:hlinkClick r:id="rId8"/>
            <a:extLst>
              <a:ext uri="{FF2B5EF4-FFF2-40B4-BE49-F238E27FC236}">
                <a16:creationId xmlns:a16="http://schemas.microsoft.com/office/drawing/2014/main" id="{63397590-CA77-4AFE-8B72-9E835344A4B3}"/>
              </a:ext>
            </a:extLst>
          </p:cNvPr>
          <p:cNvPicPr>
            <a:picLocks noChangeAspect="1"/>
          </p:cNvPicPr>
          <p:nvPr/>
        </p:nvPicPr>
        <p:blipFill>
          <a:blip r:embed="rId11"/>
          <a:stretch>
            <a:fillRect/>
          </a:stretch>
        </p:blipFill>
        <p:spPr>
          <a:xfrm>
            <a:off x="10817194" y="4194004"/>
            <a:ext cx="1063462" cy="2185593"/>
          </a:xfrm>
          <a:prstGeom prst="rect">
            <a:avLst/>
          </a:prstGeom>
          <a:ln>
            <a:solidFill>
              <a:schemeClr val="bg2">
                <a:lumMod val="40000"/>
                <a:lumOff val="60000"/>
              </a:schemeClr>
            </a:solidFill>
          </a:ln>
        </p:spPr>
      </p:pic>
      <p:sp>
        <p:nvSpPr>
          <p:cNvPr id="29" name="ZoneTexte 28">
            <a:extLst>
              <a:ext uri="{FF2B5EF4-FFF2-40B4-BE49-F238E27FC236}">
                <a16:creationId xmlns:a16="http://schemas.microsoft.com/office/drawing/2014/main" id="{12B99B0C-E7DA-4645-9A47-6542EA18B3B6}"/>
              </a:ext>
            </a:extLst>
          </p:cNvPr>
          <p:cNvSpPr txBox="1"/>
          <p:nvPr/>
        </p:nvSpPr>
        <p:spPr>
          <a:xfrm>
            <a:off x="311388" y="1594864"/>
            <a:ext cx="11748612" cy="984885"/>
          </a:xfrm>
          <a:prstGeom prst="rect">
            <a:avLst/>
          </a:prstGeom>
          <a:noFill/>
        </p:spPr>
        <p:txBody>
          <a:bodyPr wrap="square">
            <a:spAutoFit/>
          </a:bodyPr>
          <a:lstStyle/>
          <a:p>
            <a:pPr marL="539750" lvl="1" indent="-184150" defTabSz="914377">
              <a:buFont typeface="Wingdings" panose="02040503050406030204" pitchFamily="18" charset="0"/>
              <a:buChar char="§"/>
              <a:defRPr/>
            </a:pPr>
            <a:r>
              <a:rPr lang="fr-FR" sz="1600" b="1" dirty="0">
                <a:solidFill>
                  <a:srgbClr val="C00000"/>
                </a:solidFill>
                <a:cs typeface="Arial"/>
              </a:rPr>
              <a:t>Une Page centrale disponible dans DEFI :  </a:t>
            </a:r>
            <a:r>
              <a:rPr lang="fr-FR" sz="1600" b="1" dirty="0">
                <a:solidFill>
                  <a:srgbClr val="666666"/>
                </a:solidFill>
                <a:cs typeface="Arial"/>
                <a:hlinkClick r:id="rId12"/>
              </a:rPr>
              <a:t>« Marchés financiers : Actualités géopolitiques &amp; sanitaires »</a:t>
            </a:r>
            <a:br>
              <a:rPr lang="fr-FR" sz="1200" b="1" dirty="0">
                <a:solidFill>
                  <a:srgbClr val="3E454A"/>
                </a:solidFill>
                <a:cs typeface="Arial"/>
              </a:rPr>
            </a:br>
            <a:r>
              <a:rPr lang="fr-FR" sz="1400" kern="0" dirty="0">
                <a:solidFill>
                  <a:srgbClr val="000000">
                    <a:lumMod val="65000"/>
                    <a:lumOff val="35000"/>
                  </a:srgbClr>
                </a:solidFill>
                <a:cs typeface="Calibri" panose="020F0502020204030204" pitchFamily="34" charset="0"/>
                <a:sym typeface="Arial"/>
              </a:rPr>
              <a:t>Page alimentée régulièrement et centralisant tous les contenus de Natixis IM Réseaux et ses affiliés sur l’actualité des marchés financiers dans les récents contextes de crise sanitaire et géopolitique. Un canal apprécié avec +</a:t>
            </a:r>
            <a:r>
              <a:rPr lang="fr-FR" sz="1400" b="1" kern="0" dirty="0">
                <a:solidFill>
                  <a:srgbClr val="000000">
                    <a:lumMod val="65000"/>
                    <a:lumOff val="35000"/>
                  </a:srgbClr>
                </a:solidFill>
                <a:cs typeface="Calibri" panose="020F0502020204030204" pitchFamily="34" charset="0"/>
                <a:sym typeface="Arial"/>
              </a:rPr>
              <a:t>500 visiteurs uniques /jour en moyenne</a:t>
            </a:r>
            <a:r>
              <a:rPr lang="fr-FR" sz="1400" kern="0" dirty="0">
                <a:solidFill>
                  <a:srgbClr val="000000">
                    <a:lumMod val="65000"/>
                    <a:lumOff val="35000"/>
                  </a:srgbClr>
                </a:solidFill>
                <a:cs typeface="Calibri" panose="020F0502020204030204" pitchFamily="34" charset="0"/>
                <a:sym typeface="Arial"/>
              </a:rPr>
              <a:t> et </a:t>
            </a:r>
            <a:r>
              <a:rPr lang="fr-FR" sz="1400" b="1" kern="0" dirty="0">
                <a:solidFill>
                  <a:srgbClr val="000000">
                    <a:lumMod val="65000"/>
                    <a:lumOff val="35000"/>
                  </a:srgbClr>
                </a:solidFill>
                <a:cs typeface="Calibri" panose="020F0502020204030204" pitchFamily="34" charset="0"/>
                <a:sym typeface="Arial"/>
              </a:rPr>
              <a:t>100 000 pages vues sur 2022</a:t>
            </a:r>
            <a:r>
              <a:rPr lang="fr-FR" sz="1400" kern="0" dirty="0">
                <a:solidFill>
                  <a:srgbClr val="000000">
                    <a:lumMod val="65000"/>
                    <a:lumOff val="35000"/>
                  </a:srgbClr>
                </a:solidFill>
                <a:cs typeface="Calibri" panose="020F0502020204030204" pitchFamily="34" charset="0"/>
                <a:sym typeface="Arial"/>
              </a:rPr>
              <a:t>.  Vous y trouvez notamment :</a:t>
            </a:r>
            <a:endParaRPr lang="fr-FR" sz="1100" dirty="0">
              <a:solidFill>
                <a:srgbClr val="666666"/>
              </a:solidFill>
              <a:cs typeface="Arial"/>
            </a:endParaRPr>
          </a:p>
        </p:txBody>
      </p:sp>
      <p:grpSp>
        <p:nvGrpSpPr>
          <p:cNvPr id="5" name="Groupe 4">
            <a:extLst>
              <a:ext uri="{FF2B5EF4-FFF2-40B4-BE49-F238E27FC236}">
                <a16:creationId xmlns:a16="http://schemas.microsoft.com/office/drawing/2014/main" id="{CDC2D6EB-9590-4F22-8DDD-72BC23C0D8C3}"/>
              </a:ext>
            </a:extLst>
          </p:cNvPr>
          <p:cNvGrpSpPr/>
          <p:nvPr/>
        </p:nvGrpSpPr>
        <p:grpSpPr>
          <a:xfrm>
            <a:off x="9389956" y="2710613"/>
            <a:ext cx="2490700" cy="1416045"/>
            <a:chOff x="9389956" y="2710613"/>
            <a:chExt cx="2490700" cy="1416045"/>
          </a:xfrm>
        </p:grpSpPr>
        <p:pic>
          <p:nvPicPr>
            <p:cNvPr id="24" name="Image 23">
              <a:hlinkClick r:id="rId5"/>
              <a:extLst>
                <a:ext uri="{FF2B5EF4-FFF2-40B4-BE49-F238E27FC236}">
                  <a16:creationId xmlns:a16="http://schemas.microsoft.com/office/drawing/2014/main" id="{D2D0BC80-6801-4E6B-BCDD-2B1502784BC1}"/>
                </a:ext>
              </a:extLst>
            </p:cNvPr>
            <p:cNvPicPr>
              <a:picLocks noChangeAspect="1"/>
            </p:cNvPicPr>
            <p:nvPr/>
          </p:nvPicPr>
          <p:blipFill>
            <a:blip r:embed="rId13"/>
            <a:stretch>
              <a:fillRect/>
            </a:stretch>
          </p:blipFill>
          <p:spPr>
            <a:xfrm>
              <a:off x="9389956" y="2710613"/>
              <a:ext cx="2490700" cy="1416045"/>
            </a:xfrm>
            <a:prstGeom prst="rect">
              <a:avLst/>
            </a:prstGeom>
          </p:spPr>
        </p:pic>
        <p:pic>
          <p:nvPicPr>
            <p:cNvPr id="3074" name="Picture 2" descr="Comment bien exploiter l'algorithme YouTube et le ranking">
              <a:hlinkClick r:id="rId5"/>
              <a:extLst>
                <a:ext uri="{FF2B5EF4-FFF2-40B4-BE49-F238E27FC236}">
                  <a16:creationId xmlns:a16="http://schemas.microsoft.com/office/drawing/2014/main" id="{9F01926B-E4D5-4821-9483-49CCDA23799E}"/>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0235570" y="3147043"/>
              <a:ext cx="799471" cy="56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896749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p:txBody>
          <a:bodyPr>
            <a:normAutofit/>
          </a:bodyPr>
          <a:lstStyle/>
          <a:p>
            <a:r>
              <a:rPr lang="fr-FR" dirty="0">
                <a:solidFill>
                  <a:srgbClr val="C00000"/>
                </a:solidFill>
              </a:rPr>
              <a:t>Kit et outils commerciaux CEGEE</a:t>
            </a:r>
          </a:p>
        </p:txBody>
      </p:sp>
      <p:sp>
        <p:nvSpPr>
          <p:cNvPr id="4" name="Espace réservé du texte 13">
            <a:extLst>
              <a:ext uri="{FF2B5EF4-FFF2-40B4-BE49-F238E27FC236}">
                <a16:creationId xmlns:a16="http://schemas.microsoft.com/office/drawing/2014/main" id="{5AF82E0C-7DB3-45C0-B3E4-9018DA967521}"/>
              </a:ext>
            </a:extLst>
          </p:cNvPr>
          <p:cNvSpPr>
            <a:spLocks noGrp="1"/>
          </p:cNvSpPr>
          <p:nvPr>
            <p:ph type="body" sz="quarter" idx="14"/>
          </p:nvPr>
        </p:nvSpPr>
        <p:spPr>
          <a:xfrm>
            <a:off x="4376057" y="137054"/>
            <a:ext cx="7300006" cy="231246"/>
          </a:xfrm>
        </p:spPr>
        <p:txBody>
          <a:bodyPr/>
          <a:lstStyle/>
          <a:p>
            <a:r>
              <a:rPr lang="fr-FR" dirty="0">
                <a:latin typeface="Arial" panose="020B0604020202020204" pitchFamily="34" charset="0"/>
                <a:cs typeface="Arial" panose="020B0604020202020204" pitchFamily="34" charset="0"/>
              </a:rPr>
              <a:t>Où trouver l’information ?</a:t>
            </a:r>
          </a:p>
        </p:txBody>
      </p:sp>
      <p:sp>
        <p:nvSpPr>
          <p:cNvPr id="17" name="Rectangle 16">
            <a:extLst>
              <a:ext uri="{FF2B5EF4-FFF2-40B4-BE49-F238E27FC236}">
                <a16:creationId xmlns:a16="http://schemas.microsoft.com/office/drawing/2014/main" id="{CE0AFB41-4A4F-4E80-B46E-A114F807F4B8}"/>
              </a:ext>
            </a:extLst>
          </p:cNvPr>
          <p:cNvSpPr/>
          <p:nvPr/>
        </p:nvSpPr>
        <p:spPr>
          <a:xfrm>
            <a:off x="0" y="6445250"/>
            <a:ext cx="749300" cy="4127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Espace réservé du texte 10">
            <a:extLst>
              <a:ext uri="{FF2B5EF4-FFF2-40B4-BE49-F238E27FC236}">
                <a16:creationId xmlns:a16="http://schemas.microsoft.com/office/drawing/2014/main" id="{A4ED7D2B-C476-4B5E-85A7-8BD099900FF3}"/>
              </a:ext>
            </a:extLst>
          </p:cNvPr>
          <p:cNvSpPr txBox="1">
            <a:spLocks/>
          </p:cNvSpPr>
          <p:nvPr/>
        </p:nvSpPr>
        <p:spPr>
          <a:xfrm>
            <a:off x="606915" y="2294046"/>
            <a:ext cx="5489085" cy="934735"/>
          </a:xfrm>
          <a:prstGeom prst="rect">
            <a:avLst/>
          </a:prstGeom>
        </p:spPr>
        <p:txBody>
          <a:bodyPr vert="horz" lIns="0" tIns="0" rIns="0" bIns="0" rtlCol="0">
            <a:normAutofit/>
          </a:bodyPr>
          <a:lstStyle>
            <a:defPPr marR="0" lvl="0" algn="l" rtl="0">
              <a:lnSpc>
                <a:spcPct val="100000"/>
              </a:lnSpc>
              <a:spcBef>
                <a:spcPts val="0"/>
              </a:spcBef>
              <a:spcAft>
                <a:spcPts val="0"/>
              </a:spcAft>
            </a:defPPr>
            <a:lvl1pPr marL="0" marR="0" lvl="0" indent="0" algn="l" rtl="0" eaLnBrk="1" hangingPunct="1">
              <a:lnSpc>
                <a:spcPct val="100000"/>
              </a:lnSpc>
              <a:spcBef>
                <a:spcPts val="0"/>
              </a:spcBef>
              <a:spcAft>
                <a:spcPts val="0"/>
              </a:spcAft>
              <a:buClr>
                <a:srgbClr val="B24388"/>
              </a:buClr>
              <a:buFont typeface="Cambria Math" panose="02040503050406030204" pitchFamily="18" charset="0"/>
              <a:buNone/>
              <a:defRPr sz="1600" b="0" i="0" u="none" strike="noStrike" cap="none" baseline="0">
                <a:solidFill>
                  <a:srgbClr val="B24388"/>
                </a:solidFill>
                <a:latin typeface="Montserrat SemiBold" panose="00000700000000000000" pitchFamily="50" charset="0"/>
                <a:ea typeface="Arial"/>
                <a:cs typeface="Arial"/>
                <a:sym typeface="Arial"/>
              </a:defRPr>
            </a:lvl1pPr>
            <a:lvl2pPr marL="457200" marR="0" lvl="1" indent="0" algn="l" rtl="0" eaLnBrk="1" hangingPunct="1">
              <a:lnSpc>
                <a:spcPct val="100000"/>
              </a:lnSpc>
              <a:spcBef>
                <a:spcPts val="0"/>
              </a:spcBef>
              <a:spcAft>
                <a:spcPts val="0"/>
              </a:spcAft>
              <a:buClr>
                <a:schemeClr val="accent1"/>
              </a:buClr>
              <a:buFont typeface="Symbol" panose="05050102010706020507" pitchFamily="18" charset="2"/>
              <a:buNone/>
              <a:defRPr sz="1200" b="0" i="0" u="none" strike="noStrike" cap="none">
                <a:solidFill>
                  <a:schemeClr val="bg1"/>
                </a:solidFill>
                <a:latin typeface="+mn-lt"/>
                <a:ea typeface="Arial"/>
                <a:cs typeface="Arial"/>
                <a:sym typeface="Arial"/>
              </a:defRPr>
            </a:lvl2pPr>
            <a:lvl3pPr marL="914400" marR="0" lvl="2" indent="0" algn="l" rtl="0" eaLnBrk="1" hangingPunct="1">
              <a:lnSpc>
                <a:spcPct val="100000"/>
              </a:lnSpc>
              <a:spcBef>
                <a:spcPts val="0"/>
              </a:spcBef>
              <a:spcAft>
                <a:spcPts val="0"/>
              </a:spcAft>
              <a:buClr>
                <a:srgbClr val="EC624A"/>
              </a:buClr>
              <a:buFont typeface="Courier New" panose="02070309020205020404" pitchFamily="49" charset="0"/>
              <a:buNone/>
              <a:defRPr sz="1200" b="0" i="0" u="none" strike="noStrike" cap="none">
                <a:solidFill>
                  <a:schemeClr val="bg1"/>
                </a:solidFill>
                <a:latin typeface="+mn-lt"/>
                <a:ea typeface="Arial"/>
                <a:cs typeface="Arial"/>
                <a:sym typeface="Arial"/>
              </a:defRPr>
            </a:lvl3pPr>
            <a:lvl4pPr marL="1371600" marR="0" lvl="3" indent="0" algn="l" rtl="0" eaLnBrk="1" hangingPunct="1">
              <a:lnSpc>
                <a:spcPct val="100000"/>
              </a:lnSpc>
              <a:spcBef>
                <a:spcPts val="0"/>
              </a:spcBef>
              <a:spcAft>
                <a:spcPts val="0"/>
              </a:spcAft>
              <a:buClr>
                <a:schemeClr val="accent2"/>
              </a:buClr>
              <a:buFont typeface="Arial" panose="020B0604020202020204" pitchFamily="34" charset="0"/>
              <a:buNone/>
              <a:defRPr sz="1200" b="0" i="0" u="none" strike="noStrike" cap="none">
                <a:solidFill>
                  <a:schemeClr val="bg1"/>
                </a:solidFill>
                <a:latin typeface="+mn-lt"/>
                <a:ea typeface="Arial"/>
                <a:cs typeface="Arial"/>
                <a:sym typeface="Arial"/>
              </a:defRPr>
            </a:lvl4pPr>
            <a:lvl5pPr marL="1828800" marR="0" lvl="4" indent="0" algn="l" rtl="0" eaLnBrk="1" hangingPunct="1">
              <a:lnSpc>
                <a:spcPct val="100000"/>
              </a:lnSpc>
              <a:spcBef>
                <a:spcPts val="0"/>
              </a:spcBef>
              <a:spcAft>
                <a:spcPts val="0"/>
              </a:spcAft>
              <a:buNone/>
              <a:defRPr sz="1200" b="0" i="0" u="none" strike="noStrike" cap="none">
                <a:solidFill>
                  <a:schemeClr val="bg1"/>
                </a:solidFill>
                <a:latin typeface="+mn-lt"/>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
                <a:srgbClr val="B24388"/>
              </a:buClr>
              <a:buSzTx/>
              <a:buFont typeface="Cambria Math" panose="02040503050406030204" pitchFamily="18" charset="0"/>
              <a:buNone/>
              <a:tabLst/>
              <a:defRPr/>
            </a:pPr>
            <a:endParaRPr kumimoji="0" lang="fr-FR" sz="1333" b="0" i="0" u="none" strike="noStrike" kern="0" cap="none" spc="0" normalizeH="0" baseline="0" noProof="0">
              <a:ln>
                <a:noFill/>
              </a:ln>
              <a:solidFill>
                <a:srgbClr val="000000"/>
              </a:solidFill>
              <a:effectLst/>
              <a:uLnTx/>
              <a:uFillTx/>
              <a:latin typeface="+mn-lt"/>
              <a:cs typeface="Arial"/>
              <a:sym typeface="Arial"/>
            </a:endParaRPr>
          </a:p>
          <a:p>
            <a:pPr marL="0" marR="0" lvl="0" indent="0" algn="l" defTabSz="1219170" rtl="0" eaLnBrk="1" fontAlgn="auto" latinLnBrk="0" hangingPunct="1">
              <a:lnSpc>
                <a:spcPct val="100000"/>
              </a:lnSpc>
              <a:spcBef>
                <a:spcPts val="0"/>
              </a:spcBef>
              <a:spcAft>
                <a:spcPts val="0"/>
              </a:spcAft>
              <a:buClr>
                <a:srgbClr val="B24388"/>
              </a:buClr>
              <a:buSzTx/>
              <a:buFont typeface="Cambria Math" panose="02040503050406030204" pitchFamily="18" charset="0"/>
              <a:buNone/>
              <a:tabLst/>
              <a:defRPr/>
            </a:pPr>
            <a:r>
              <a:rPr kumimoji="0" lang="fr-FR" sz="1333" b="0" i="0" u="none" strike="noStrike" kern="0" cap="none" spc="0" normalizeH="0" baseline="0" noProof="0">
                <a:ln>
                  <a:noFill/>
                </a:ln>
                <a:solidFill>
                  <a:srgbClr val="000000"/>
                </a:solidFill>
                <a:effectLst/>
                <a:uLnTx/>
                <a:uFillTx/>
                <a:latin typeface="+mn-lt"/>
                <a:cs typeface="Arial"/>
                <a:sym typeface="Arial"/>
              </a:rPr>
              <a:t>	</a:t>
            </a:r>
            <a:endParaRPr kumimoji="0" lang="fr-FR" sz="1333" b="0" i="0" u="none" strike="noStrike" kern="0" cap="none" spc="0" normalizeH="0" baseline="0" noProof="0">
              <a:ln>
                <a:noFill/>
              </a:ln>
              <a:solidFill>
                <a:srgbClr val="B24388"/>
              </a:solidFill>
              <a:effectLst/>
              <a:uLnTx/>
              <a:uFillTx/>
              <a:latin typeface="+mn-lt"/>
              <a:cs typeface="Arial"/>
              <a:sym typeface="Arial"/>
            </a:endParaRPr>
          </a:p>
        </p:txBody>
      </p:sp>
      <p:sp>
        <p:nvSpPr>
          <p:cNvPr id="29" name="ZoneTexte 28">
            <a:extLst>
              <a:ext uri="{FF2B5EF4-FFF2-40B4-BE49-F238E27FC236}">
                <a16:creationId xmlns:a16="http://schemas.microsoft.com/office/drawing/2014/main" id="{12B99B0C-E7DA-4645-9A47-6542EA18B3B6}"/>
              </a:ext>
            </a:extLst>
          </p:cNvPr>
          <p:cNvSpPr txBox="1"/>
          <p:nvPr/>
        </p:nvSpPr>
        <p:spPr>
          <a:xfrm>
            <a:off x="311388" y="1594864"/>
            <a:ext cx="6644997" cy="3877985"/>
          </a:xfrm>
          <a:prstGeom prst="rect">
            <a:avLst/>
          </a:prstGeom>
          <a:noFill/>
        </p:spPr>
        <p:txBody>
          <a:bodyPr wrap="square">
            <a:spAutoFit/>
          </a:bodyPr>
          <a:lstStyle/>
          <a:p>
            <a:pPr marL="539750" lvl="1" indent="-184150" defTabSz="914377">
              <a:buFont typeface="Wingdings" panose="02040503050406030204" pitchFamily="18" charset="0"/>
              <a:buChar char="§"/>
              <a:defRPr/>
            </a:pPr>
            <a:r>
              <a:rPr lang="fr-FR" sz="1600" b="1" dirty="0">
                <a:solidFill>
                  <a:srgbClr val="C00000"/>
                </a:solidFill>
                <a:cs typeface="Arial"/>
              </a:rPr>
              <a:t>Retrouvez dans la rubrique des commerciaux :</a:t>
            </a:r>
          </a:p>
          <a:p>
            <a:pPr marL="539750" lvl="1" indent="-184150" defTabSz="914377">
              <a:buFont typeface="Wingdings" panose="02040503050406030204" pitchFamily="18" charset="0"/>
              <a:buChar char="§"/>
              <a:defRPr/>
            </a:pPr>
            <a:endParaRPr lang="fr-FR" sz="1600" b="1" dirty="0">
              <a:solidFill>
                <a:srgbClr val="C00000"/>
              </a:solidFill>
              <a:cs typeface="Arial"/>
            </a:endParaRPr>
          </a:p>
          <a:p>
            <a:pPr marL="717550" lvl="1" indent="-185738" defTabSz="914377">
              <a:buFont typeface="Wingdings" panose="02040503050406030204" pitchFamily="18" charset="0"/>
              <a:buChar char="§"/>
              <a:defRPr/>
            </a:pPr>
            <a:r>
              <a:rPr lang="fr-FR" sz="1400" kern="0" dirty="0">
                <a:solidFill>
                  <a:srgbClr val="000000">
                    <a:lumMod val="65000"/>
                    <a:lumOff val="35000"/>
                  </a:srgbClr>
                </a:solidFill>
                <a:cs typeface="Calibri" panose="020F0502020204030204" pitchFamily="34" charset="0"/>
                <a:sym typeface="Arial"/>
              </a:rPr>
              <a:t>Le tableau des principaux taux d’épargne</a:t>
            </a:r>
          </a:p>
          <a:p>
            <a:pPr marL="717550" lvl="1" indent="-185738" defTabSz="914377">
              <a:buFont typeface="Wingdings" panose="02040503050406030204" pitchFamily="18" charset="0"/>
              <a:buChar char="§"/>
              <a:defRPr/>
            </a:pPr>
            <a:endParaRPr lang="fr-FR" sz="1400" kern="0" dirty="0">
              <a:solidFill>
                <a:srgbClr val="000000">
                  <a:lumMod val="65000"/>
                  <a:lumOff val="35000"/>
                </a:srgbClr>
              </a:solidFill>
              <a:cs typeface="Calibri" panose="020F0502020204030204" pitchFamily="34" charset="0"/>
              <a:sym typeface="Arial"/>
            </a:endParaRPr>
          </a:p>
          <a:p>
            <a:pPr marL="717550" lvl="1" indent="-185738" defTabSz="914377">
              <a:buFont typeface="Wingdings" panose="02040503050406030204" pitchFamily="18" charset="0"/>
              <a:buChar char="§"/>
              <a:defRPr/>
            </a:pPr>
            <a:r>
              <a:rPr lang="fr-FR" sz="1400" kern="0" dirty="0">
                <a:solidFill>
                  <a:srgbClr val="000000">
                    <a:lumMod val="65000"/>
                    <a:lumOff val="35000"/>
                  </a:srgbClr>
                </a:solidFill>
                <a:cs typeface="Calibri" panose="020F0502020204030204" pitchFamily="34" charset="0"/>
                <a:sym typeface="Arial"/>
              </a:rPr>
              <a:t>Toutes les informations sur nos produits d’épargne (livrets, Epargne logement, CAT, Assurance Vie, OPCVM et titres…)</a:t>
            </a:r>
          </a:p>
          <a:p>
            <a:pPr marL="717550" lvl="1" indent="-185738" defTabSz="914377">
              <a:buFont typeface="Wingdings" panose="02040503050406030204" pitchFamily="18" charset="0"/>
              <a:buChar char="§"/>
              <a:defRPr/>
            </a:pPr>
            <a:endParaRPr lang="fr-FR" sz="1400" kern="0" dirty="0">
              <a:solidFill>
                <a:srgbClr val="000000">
                  <a:lumMod val="65000"/>
                  <a:lumOff val="35000"/>
                </a:srgbClr>
              </a:solidFill>
              <a:cs typeface="Calibri" panose="020F0502020204030204" pitchFamily="34" charset="0"/>
              <a:sym typeface="Arial"/>
            </a:endParaRPr>
          </a:p>
          <a:p>
            <a:pPr marL="717550" lvl="1" indent="-185738" defTabSz="914377">
              <a:buFont typeface="Wingdings" panose="02040503050406030204" pitchFamily="18" charset="0"/>
              <a:buChar char="§"/>
              <a:defRPr/>
            </a:pPr>
            <a:r>
              <a:rPr lang="fr-FR" sz="1400" kern="0" dirty="0">
                <a:solidFill>
                  <a:srgbClr val="000000">
                    <a:lumMod val="65000"/>
                    <a:lumOff val="35000"/>
                  </a:srgbClr>
                </a:solidFill>
                <a:cs typeface="Calibri" panose="020F0502020204030204" pitchFamily="34" charset="0"/>
                <a:sym typeface="Arial"/>
              </a:rPr>
              <a:t>Des pages spécifiques sur certaines thématiques (Gestion déléguée, Gestion sous mandat, LEA, détail des fonds thématiques…)</a:t>
            </a:r>
          </a:p>
          <a:p>
            <a:pPr marL="717550" lvl="1" indent="-185738" defTabSz="914377">
              <a:buFont typeface="Wingdings" panose="02040503050406030204" pitchFamily="18" charset="0"/>
              <a:buChar char="§"/>
              <a:defRPr/>
            </a:pPr>
            <a:endParaRPr lang="fr-FR" sz="1400" kern="0" dirty="0">
              <a:solidFill>
                <a:srgbClr val="000000">
                  <a:lumMod val="65000"/>
                  <a:lumOff val="35000"/>
                </a:srgbClr>
              </a:solidFill>
              <a:cs typeface="Calibri" panose="020F0502020204030204" pitchFamily="34" charset="0"/>
              <a:sym typeface="Arial"/>
            </a:endParaRPr>
          </a:p>
          <a:p>
            <a:pPr marL="717550" lvl="1" indent="-185738" defTabSz="914377">
              <a:buFont typeface="Wingdings" panose="02040503050406030204" pitchFamily="18" charset="0"/>
              <a:buChar char="§"/>
              <a:defRPr/>
            </a:pPr>
            <a:r>
              <a:rPr lang="fr-FR" sz="1400" kern="0" dirty="0">
                <a:solidFill>
                  <a:srgbClr val="000000">
                    <a:lumMod val="65000"/>
                    <a:lumOff val="35000"/>
                  </a:srgbClr>
                </a:solidFill>
                <a:cs typeface="Calibri" panose="020F0502020204030204" pitchFamily="34" charset="0"/>
                <a:sym typeface="Arial"/>
              </a:rPr>
              <a:t>Toutes les HDJ dédiées à l’Epargne</a:t>
            </a:r>
          </a:p>
          <a:p>
            <a:pPr marL="717550" lvl="1" indent="-185738" defTabSz="914377">
              <a:buFont typeface="Wingdings" panose="02040503050406030204" pitchFamily="18" charset="0"/>
              <a:buChar char="§"/>
              <a:defRPr/>
            </a:pPr>
            <a:endParaRPr lang="fr-FR" sz="1400" kern="0" dirty="0">
              <a:solidFill>
                <a:srgbClr val="000000">
                  <a:lumMod val="65000"/>
                  <a:lumOff val="35000"/>
                </a:srgbClr>
              </a:solidFill>
              <a:cs typeface="Calibri" panose="020F0502020204030204" pitchFamily="34" charset="0"/>
              <a:sym typeface="Arial"/>
            </a:endParaRPr>
          </a:p>
          <a:p>
            <a:pPr marL="717550" lvl="1" indent="-185738" defTabSz="914377">
              <a:buFont typeface="Wingdings" panose="02040503050406030204" pitchFamily="18" charset="0"/>
              <a:buChar char="§"/>
              <a:defRPr/>
            </a:pPr>
            <a:r>
              <a:rPr lang="fr-FR" sz="1400" kern="0" dirty="0">
                <a:solidFill>
                  <a:srgbClr val="000000">
                    <a:lumMod val="65000"/>
                    <a:lumOff val="35000"/>
                  </a:srgbClr>
                </a:solidFill>
                <a:cs typeface="Calibri" panose="020F0502020204030204" pitchFamily="34" charset="0"/>
                <a:sym typeface="Arial"/>
              </a:rPr>
              <a:t>Et plus encore…</a:t>
            </a:r>
          </a:p>
          <a:p>
            <a:pPr marL="531813" lvl="1" indent="-173038" defTabSz="914377">
              <a:buFont typeface="Wingdings" panose="02040503050406030204" pitchFamily="18" charset="0"/>
              <a:buChar char="§"/>
              <a:defRPr/>
            </a:pPr>
            <a:endParaRPr lang="fr-FR" sz="1400" kern="0" dirty="0">
              <a:solidFill>
                <a:srgbClr val="000000">
                  <a:lumMod val="65000"/>
                  <a:lumOff val="35000"/>
                </a:srgbClr>
              </a:solidFill>
              <a:cs typeface="Calibri" panose="020F0502020204030204" pitchFamily="34" charset="0"/>
              <a:sym typeface="Arial"/>
            </a:endParaRPr>
          </a:p>
          <a:p>
            <a:pPr marL="531813" lvl="1" indent="-173038" defTabSz="914377">
              <a:buFont typeface="Wingdings" panose="02040503050406030204" pitchFamily="18" charset="0"/>
              <a:buChar char="§"/>
              <a:defRPr/>
            </a:pPr>
            <a:endParaRPr lang="fr-FR" sz="1400" kern="0" dirty="0">
              <a:solidFill>
                <a:srgbClr val="000000">
                  <a:lumMod val="65000"/>
                  <a:lumOff val="35000"/>
                </a:srgbClr>
              </a:solidFill>
              <a:cs typeface="Calibri" panose="020F0502020204030204" pitchFamily="34" charset="0"/>
              <a:sym typeface="Arial"/>
            </a:endParaRPr>
          </a:p>
          <a:p>
            <a:pPr marL="531813" lvl="1" indent="-173038" defTabSz="914377">
              <a:buFont typeface="Wingdings" panose="02040503050406030204" pitchFamily="18" charset="0"/>
              <a:buChar char="§"/>
              <a:defRPr/>
            </a:pPr>
            <a:r>
              <a:rPr lang="fr-FR" sz="1600" b="1" dirty="0">
                <a:solidFill>
                  <a:srgbClr val="C00000"/>
                </a:solidFill>
                <a:cs typeface="Arial"/>
                <a:sym typeface="Arial"/>
              </a:rPr>
              <a:t>Et bien sûr, n’hésitez pas à poser vos questions </a:t>
            </a:r>
          </a:p>
          <a:p>
            <a:pPr marL="358775" lvl="1" indent="173038" defTabSz="914377">
              <a:defRPr/>
            </a:pPr>
            <a:r>
              <a:rPr lang="fr-FR" sz="1600" b="1" dirty="0">
                <a:solidFill>
                  <a:srgbClr val="C00000"/>
                </a:solidFill>
                <a:cs typeface="Arial"/>
                <a:sym typeface="Arial"/>
              </a:rPr>
              <a:t>à Cloé</a:t>
            </a:r>
          </a:p>
        </p:txBody>
      </p:sp>
      <p:pic>
        <p:nvPicPr>
          <p:cNvPr id="8" name="Image 7">
            <a:hlinkClick r:id="rId3"/>
            <a:extLst>
              <a:ext uri="{FF2B5EF4-FFF2-40B4-BE49-F238E27FC236}">
                <a16:creationId xmlns:a16="http://schemas.microsoft.com/office/drawing/2014/main" id="{852EFDF8-9B72-4DC6-90C4-13EE8B69288C}"/>
              </a:ext>
            </a:extLst>
          </p:cNvPr>
          <p:cNvPicPr>
            <a:picLocks noChangeAspect="1"/>
          </p:cNvPicPr>
          <p:nvPr/>
        </p:nvPicPr>
        <p:blipFill rotWithShape="1">
          <a:blip r:embed="rId4"/>
          <a:srcRect b="15353"/>
          <a:stretch/>
        </p:blipFill>
        <p:spPr>
          <a:xfrm>
            <a:off x="6460218" y="4845402"/>
            <a:ext cx="3543968" cy="1193337"/>
          </a:xfrm>
          <a:prstGeom prst="rect">
            <a:avLst/>
          </a:prstGeom>
        </p:spPr>
      </p:pic>
      <p:pic>
        <p:nvPicPr>
          <p:cNvPr id="7" name="Image 6">
            <a:hlinkClick r:id="rId5"/>
            <a:extLst>
              <a:ext uri="{FF2B5EF4-FFF2-40B4-BE49-F238E27FC236}">
                <a16:creationId xmlns:a16="http://schemas.microsoft.com/office/drawing/2014/main" id="{2F558D6C-F040-4D70-817E-FF14D2AF726F}"/>
              </a:ext>
            </a:extLst>
          </p:cNvPr>
          <p:cNvPicPr>
            <a:picLocks noChangeAspect="1"/>
          </p:cNvPicPr>
          <p:nvPr/>
        </p:nvPicPr>
        <p:blipFill>
          <a:blip r:embed="rId6"/>
          <a:stretch>
            <a:fillRect/>
          </a:stretch>
        </p:blipFill>
        <p:spPr>
          <a:xfrm>
            <a:off x="8408451" y="4489726"/>
            <a:ext cx="1278695" cy="1212816"/>
          </a:xfrm>
          <a:prstGeom prst="rect">
            <a:avLst/>
          </a:prstGeom>
          <a:ln>
            <a:solidFill>
              <a:schemeClr val="bg1">
                <a:lumMod val="85000"/>
              </a:schemeClr>
            </a:solidFill>
          </a:ln>
        </p:spPr>
      </p:pic>
      <p:pic>
        <p:nvPicPr>
          <p:cNvPr id="2" name="Image 1">
            <a:hlinkClick r:id="rId7"/>
            <a:extLst>
              <a:ext uri="{FF2B5EF4-FFF2-40B4-BE49-F238E27FC236}">
                <a16:creationId xmlns:a16="http://schemas.microsoft.com/office/drawing/2014/main" id="{C2F8E2BA-3E40-47FC-8227-70505DBBE081}"/>
              </a:ext>
            </a:extLst>
          </p:cNvPr>
          <p:cNvPicPr>
            <a:picLocks noChangeAspect="1"/>
          </p:cNvPicPr>
          <p:nvPr/>
        </p:nvPicPr>
        <p:blipFill>
          <a:blip r:embed="rId8"/>
          <a:stretch>
            <a:fillRect/>
          </a:stretch>
        </p:blipFill>
        <p:spPr>
          <a:xfrm>
            <a:off x="9508019" y="4221593"/>
            <a:ext cx="2168044" cy="1817146"/>
          </a:xfrm>
          <a:prstGeom prst="rect">
            <a:avLst/>
          </a:prstGeom>
        </p:spPr>
      </p:pic>
      <p:pic>
        <p:nvPicPr>
          <p:cNvPr id="6" name="Image 5">
            <a:hlinkClick r:id="rId9"/>
            <a:extLst>
              <a:ext uri="{FF2B5EF4-FFF2-40B4-BE49-F238E27FC236}">
                <a16:creationId xmlns:a16="http://schemas.microsoft.com/office/drawing/2014/main" id="{C0D36D08-DF8D-46D8-B782-4588E08DEF43}"/>
              </a:ext>
            </a:extLst>
          </p:cNvPr>
          <p:cNvPicPr>
            <a:picLocks noChangeAspect="1"/>
          </p:cNvPicPr>
          <p:nvPr/>
        </p:nvPicPr>
        <p:blipFill>
          <a:blip r:embed="rId10"/>
          <a:stretch>
            <a:fillRect/>
          </a:stretch>
        </p:blipFill>
        <p:spPr>
          <a:xfrm>
            <a:off x="7047184" y="1594864"/>
            <a:ext cx="4773503" cy="2424371"/>
          </a:xfrm>
          <a:prstGeom prst="rect">
            <a:avLst/>
          </a:prstGeom>
        </p:spPr>
      </p:pic>
      <p:pic>
        <p:nvPicPr>
          <p:cNvPr id="10" name="Image 9">
            <a:extLst>
              <a:ext uri="{FF2B5EF4-FFF2-40B4-BE49-F238E27FC236}">
                <a16:creationId xmlns:a16="http://schemas.microsoft.com/office/drawing/2014/main" id="{535721A9-A799-46C2-B2BC-ABC2FF855D48}"/>
              </a:ext>
            </a:extLst>
          </p:cNvPr>
          <p:cNvPicPr>
            <a:picLocks noChangeAspect="1"/>
          </p:cNvPicPr>
          <p:nvPr/>
        </p:nvPicPr>
        <p:blipFill>
          <a:blip r:embed="rId11">
            <a:clrChange>
              <a:clrFrom>
                <a:srgbClr val="FEDF3B"/>
              </a:clrFrom>
              <a:clrTo>
                <a:srgbClr val="FEDF3B">
                  <a:alpha val="0"/>
                </a:srgbClr>
              </a:clrTo>
            </a:clrChange>
          </a:blip>
          <a:stretch>
            <a:fillRect/>
          </a:stretch>
        </p:blipFill>
        <p:spPr>
          <a:xfrm>
            <a:off x="1651245" y="5263136"/>
            <a:ext cx="685867" cy="580349"/>
          </a:xfrm>
          <a:prstGeom prst="rect">
            <a:avLst/>
          </a:prstGeom>
        </p:spPr>
      </p:pic>
    </p:spTree>
    <p:extLst>
      <p:ext uri="{BB962C8B-B14F-4D97-AF65-F5344CB8AC3E}">
        <p14:creationId xmlns:p14="http://schemas.microsoft.com/office/powerpoint/2010/main" val="33317530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40934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aisse d'Epargne">
  <a:themeElements>
    <a:clrScheme name="Caisse d'Epargne">
      <a:dk1>
        <a:srgbClr val="3E454A"/>
      </a:dk1>
      <a:lt1>
        <a:srgbClr val="FFFFFF"/>
      </a:lt1>
      <a:dk2>
        <a:srgbClr val="D7000F"/>
      </a:dk2>
      <a:lt2>
        <a:srgbClr val="C30F0F"/>
      </a:lt2>
      <a:accent1>
        <a:srgbClr val="A5CC74"/>
      </a:accent1>
      <a:accent2>
        <a:srgbClr val="FCBE04"/>
      </a:accent2>
      <a:accent3>
        <a:srgbClr val="00AAD0"/>
      </a:accent3>
      <a:accent4>
        <a:srgbClr val="F49D63"/>
      </a:accent4>
      <a:accent5>
        <a:srgbClr val="A5CC74"/>
      </a:accent5>
      <a:accent6>
        <a:srgbClr val="FCBE04"/>
      </a:accent6>
      <a:hlink>
        <a:srgbClr val="D7000F"/>
      </a:hlink>
      <a:folHlink>
        <a:srgbClr val="3E454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CAISSE DEPARGNE Template PowerPoint v5.potx" id="{B70BC612-05AB-42D5-A9A0-48BE664B9F44}" vid="{8C527413-722F-4C2F-AA9D-1E2FD9DE5FBE}"/>
    </a:ext>
  </a:extLst>
</a:theme>
</file>

<file path=ppt/theme/theme2.xml><?xml version="1.0" encoding="utf-8"?>
<a:theme xmlns:a="http://schemas.openxmlformats.org/drawingml/2006/main" name="MASQUE Ecu vie">
  <a:themeElements>
    <a:clrScheme name="Personnalisé 1">
      <a:dk1>
        <a:srgbClr val="666666"/>
      </a:dk1>
      <a:lt1>
        <a:sysClr val="window" lastClr="FFFFFF"/>
      </a:lt1>
      <a:dk2>
        <a:srgbClr val="666666"/>
      </a:dk2>
      <a:lt2>
        <a:srgbClr val="E7E6E6"/>
      </a:lt2>
      <a:accent1>
        <a:srgbClr val="F49D63"/>
      </a:accent1>
      <a:accent2>
        <a:srgbClr val="09B2AF"/>
      </a:accent2>
      <a:accent3>
        <a:srgbClr val="EA4E55"/>
      </a:accent3>
      <a:accent4>
        <a:srgbClr val="666666"/>
      </a:accent4>
      <a:accent5>
        <a:srgbClr val="F49D63"/>
      </a:accent5>
      <a:accent6>
        <a:srgbClr val="EA4E55"/>
      </a:accent6>
      <a:hlink>
        <a:srgbClr val="0070C0"/>
      </a:hlink>
      <a:folHlink>
        <a:srgbClr val="7030A0"/>
      </a:folHlink>
    </a:clrScheme>
    <a:fontScheme name="Personnalisé 3">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SQUE Ecu vie" id="{1FB529DE-9CC5-4DC3-A0DD-CF8C16720185}" vid="{22796D15-6536-4F17-80F5-09610C5C3AA6}"/>
    </a:ext>
  </a:extLst>
</a:theme>
</file>

<file path=ppt/theme/theme3.xml><?xml version="1.0" encoding="utf-8"?>
<a:theme xmlns:a="http://schemas.openxmlformats.org/drawingml/2006/main" name="1_Caisse d'Epargne">
  <a:themeElements>
    <a:clrScheme name="Caisse d'Epargne">
      <a:dk1>
        <a:srgbClr val="3E454A"/>
      </a:dk1>
      <a:lt1>
        <a:srgbClr val="FFFFFF"/>
      </a:lt1>
      <a:dk2>
        <a:srgbClr val="D7000F"/>
      </a:dk2>
      <a:lt2>
        <a:srgbClr val="C30F0F"/>
      </a:lt2>
      <a:accent1>
        <a:srgbClr val="A5CC74"/>
      </a:accent1>
      <a:accent2>
        <a:srgbClr val="FCBE04"/>
      </a:accent2>
      <a:accent3>
        <a:srgbClr val="00AAD0"/>
      </a:accent3>
      <a:accent4>
        <a:srgbClr val="F49D63"/>
      </a:accent4>
      <a:accent5>
        <a:srgbClr val="A5CC74"/>
      </a:accent5>
      <a:accent6>
        <a:srgbClr val="FCBE04"/>
      </a:accent6>
      <a:hlink>
        <a:srgbClr val="D7000F"/>
      </a:hlink>
      <a:folHlink>
        <a:srgbClr val="3E454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CAISSE DEPARGNE Template PowerPoint v5.potx" id="{B70BC612-05AB-42D5-A9A0-48BE664B9F44}" vid="{8C527413-722F-4C2F-AA9D-1E2FD9DE5FBE}"/>
    </a:ext>
  </a:extLst>
</a:theme>
</file>

<file path=ppt/theme/theme4.xml><?xml version="1.0" encoding="utf-8"?>
<a:theme xmlns:a="http://schemas.openxmlformats.org/drawingml/2006/main" name="Thème Office">
  <a:themeElements>
    <a:clrScheme name="_CEGE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Thème Office">
  <a:themeElements>
    <a:clrScheme name="Caisse d'Epargne">
      <a:dk1>
        <a:srgbClr val="3E454A"/>
      </a:dk1>
      <a:lt1>
        <a:srgbClr val="FFFFFF"/>
      </a:lt1>
      <a:dk2>
        <a:srgbClr val="D7000F"/>
      </a:dk2>
      <a:lt2>
        <a:srgbClr val="C30F0F"/>
      </a:lt2>
      <a:accent1>
        <a:srgbClr val="A5CC74"/>
      </a:accent1>
      <a:accent2>
        <a:srgbClr val="FCBE04"/>
      </a:accent2>
      <a:accent3>
        <a:srgbClr val="00AAD0"/>
      </a:accent3>
      <a:accent4>
        <a:srgbClr val="F49D63"/>
      </a:accent4>
      <a:accent5>
        <a:srgbClr val="A5CC74"/>
      </a:accent5>
      <a:accent6>
        <a:srgbClr val="FCBE04"/>
      </a:accent6>
      <a:hlink>
        <a:srgbClr val="D7000F"/>
      </a:hlink>
      <a:folHlink>
        <a:srgbClr val="3E454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Thème Office">
  <a:themeElements>
    <a:clrScheme name="Caisse d'Epargne">
      <a:dk1>
        <a:srgbClr val="3E454A"/>
      </a:dk1>
      <a:lt1>
        <a:srgbClr val="FFFFFF"/>
      </a:lt1>
      <a:dk2>
        <a:srgbClr val="D7000F"/>
      </a:dk2>
      <a:lt2>
        <a:srgbClr val="C30F0F"/>
      </a:lt2>
      <a:accent1>
        <a:srgbClr val="A5CC74"/>
      </a:accent1>
      <a:accent2>
        <a:srgbClr val="FCBE04"/>
      </a:accent2>
      <a:accent3>
        <a:srgbClr val="00AAD0"/>
      </a:accent3>
      <a:accent4>
        <a:srgbClr val="F49D63"/>
      </a:accent4>
      <a:accent5>
        <a:srgbClr val="A5CC74"/>
      </a:accent5>
      <a:accent6>
        <a:srgbClr val="FCBE04"/>
      </a:accent6>
      <a:hlink>
        <a:srgbClr val="D7000F"/>
      </a:hlink>
      <a:folHlink>
        <a:srgbClr val="3E454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c52eb4dc-0ef3-4aa8-8e03-025dbf6c8637" ContentTypeId="0x0101" PreviousValue="false"/>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832E423AD78C9348AF3F47E0A599D404" ma:contentTypeVersion="6" ma:contentTypeDescription="Create a new document." ma:contentTypeScope="" ma:versionID="e5b8c4e24fdb9d388a326aae4641e168">
  <xsd:schema xmlns:xsd="http://www.w3.org/2001/XMLSchema" xmlns:xs="http://www.w3.org/2001/XMLSchema" xmlns:p="http://schemas.microsoft.com/office/2006/metadata/properties" xmlns:ns2="706400e0-5524-4a10-bc59-ebd116c1c4b7" xmlns:ns3="b1e31c5f-0c42-433f-a038-312fa464f5e3" targetNamespace="http://schemas.microsoft.com/office/2006/metadata/properties" ma:root="true" ma:fieldsID="e051ebc9cc1e678916c6b490bbc70a88" ns2:_="" ns3:_="">
    <xsd:import namespace="706400e0-5524-4a10-bc59-ebd116c1c4b7"/>
    <xsd:import namespace="b1e31c5f-0c42-433f-a038-312fa464f5e3"/>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06400e0-5524-4a10-bc59-ebd116c1c4b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1e31c5f-0c42-433f-a038-312fa464f5e3"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8E2311A-9A93-4321-B2B2-F4BA8DFE2EA8}">
  <ds:schemaRefs>
    <ds:schemaRef ds:uri="Microsoft.SharePoint.Taxonomy.ContentTypeSync"/>
  </ds:schemaRefs>
</ds:datastoreItem>
</file>

<file path=customXml/itemProps2.xml><?xml version="1.0" encoding="utf-8"?>
<ds:datastoreItem xmlns:ds="http://schemas.openxmlformats.org/officeDocument/2006/customXml" ds:itemID="{E0AAD277-238D-42D4-8182-9CBEDF4B5FA3}">
  <ds:schemaRefs>
    <ds:schemaRef ds:uri="http://schemas.microsoft.com/sharepoint/v3/contenttype/forms"/>
  </ds:schemaRefs>
</ds:datastoreItem>
</file>

<file path=customXml/itemProps3.xml><?xml version="1.0" encoding="utf-8"?>
<ds:datastoreItem xmlns:ds="http://schemas.openxmlformats.org/officeDocument/2006/customXml" ds:itemID="{2DC06995-40FA-4D49-847C-3F9E5A8E41FE}">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b1e31c5f-0c42-433f-a038-312fa464f5e3"/>
    <ds:schemaRef ds:uri="http://purl.org/dc/elements/1.1/"/>
    <ds:schemaRef ds:uri="http://schemas.microsoft.com/office/2006/metadata/properties"/>
    <ds:schemaRef ds:uri="706400e0-5524-4a10-bc59-ebd116c1c4b7"/>
    <ds:schemaRef ds:uri="http://www.w3.org/XML/1998/namespace"/>
    <ds:schemaRef ds:uri="http://purl.org/dc/dcmitype/"/>
  </ds:schemaRefs>
</ds:datastoreItem>
</file>

<file path=customXml/itemProps4.xml><?xml version="1.0" encoding="utf-8"?>
<ds:datastoreItem xmlns:ds="http://schemas.openxmlformats.org/officeDocument/2006/customXml" ds:itemID="{72A4BE33-675F-49D3-8E9F-D79F232B2A43}">
  <ds:schemaRefs>
    <ds:schemaRef ds:uri="706400e0-5524-4a10-bc59-ebd116c1c4b7"/>
    <ds:schemaRef ds:uri="b1e31c5f-0c42-433f-a038-312fa464f5e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CAISSE DEPARGNE Template PowerPoint v5</Template>
  <TotalTime>4652</TotalTime>
  <Words>6274</Words>
  <Application>Microsoft Office PowerPoint</Application>
  <PresentationFormat>Grand écran</PresentationFormat>
  <Paragraphs>790</Paragraphs>
  <Slides>32</Slides>
  <Notes>19</Notes>
  <HiddenSlides>0</HiddenSlides>
  <MMClips>0</MMClips>
  <ScaleCrop>false</ScaleCrop>
  <HeadingPairs>
    <vt:vector size="6" baseType="variant">
      <vt:variant>
        <vt:lpstr>Polices utilisées</vt:lpstr>
      </vt:variant>
      <vt:variant>
        <vt:i4>15</vt:i4>
      </vt:variant>
      <vt:variant>
        <vt:lpstr>Thème</vt:lpstr>
      </vt:variant>
      <vt:variant>
        <vt:i4>4</vt:i4>
      </vt:variant>
      <vt:variant>
        <vt:lpstr>Titres des diapositives</vt:lpstr>
      </vt:variant>
      <vt:variant>
        <vt:i4>32</vt:i4>
      </vt:variant>
    </vt:vector>
  </HeadingPairs>
  <TitlesOfParts>
    <vt:vector size="51" baseType="lpstr">
      <vt:lpstr>Aharoni</vt:lpstr>
      <vt:lpstr>Arial</vt:lpstr>
      <vt:lpstr>Arial Black</vt:lpstr>
      <vt:lpstr>Calibri</vt:lpstr>
      <vt:lpstr>Cambria Math</vt:lpstr>
      <vt:lpstr>Courier New</vt:lpstr>
      <vt:lpstr>Lucida Grande</vt:lpstr>
      <vt:lpstr>Montserrat Black</vt:lpstr>
      <vt:lpstr>Montserrat ExtraBold</vt:lpstr>
      <vt:lpstr>Montserrat Light</vt:lpstr>
      <vt:lpstr>Montserrat SemiBold</vt:lpstr>
      <vt:lpstr>Symbol</vt:lpstr>
      <vt:lpstr>Wide Latin</vt:lpstr>
      <vt:lpstr>Wingdings</vt:lpstr>
      <vt:lpstr>Wingdings 2</vt:lpstr>
      <vt:lpstr>Caisse d'Epargne</vt:lpstr>
      <vt:lpstr>MASQUE Ecu vie</vt:lpstr>
      <vt:lpstr>1_Caisse d'Epargne</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Accroches et exemples de situations clients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L’Epargne en VAD</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Titre de la présentation sur plusieurs lignes [Arial bold 47 pt]</dc:title>
  <dc:creator>MOREAU AGAREZ Simone</dc:creator>
  <cp:lastModifiedBy>GERARD Alexandre [CEGEE]</cp:lastModifiedBy>
  <cp:revision>165</cp:revision>
  <dcterms:created xsi:type="dcterms:W3CDTF">2021-07-28T12:57:33Z</dcterms:created>
  <dcterms:modified xsi:type="dcterms:W3CDTF">2022-09-30T08:49:08Z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Simone.AGAREZ@bpce.fr</vt:lpwstr>
  </property>
  <property fmtid="{D5CDD505-2E9C-101B-9397-08002B2CF9AE}" pid="5" name="MSIP_Label_48a19f0c-bea1-442e-a475-ed109d9ec508_SetDate">
    <vt:lpwstr>2021-07-28T12:58:55.6325935Z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y fmtid="{D5CDD505-2E9C-101B-9397-08002B2CF9AE}" pid="10" name="ContentTypeId">
    <vt:lpwstr>0x010100832E423AD78C9348AF3F47E0A599D404</vt:lpwstr>
  </property>
</Properties>
</file>