
<file path=[Content_Types].xml><?xml version="1.0" encoding="utf-8"?>
<Types xmlns="http://schemas.openxmlformats.org/package/2006/content-types">
  <Default Extension="bin" ContentType="application/vnd.openxmlformats-officedocument.oleObject"/>
  <Default Extension="png" ContentType="image/png"/>
  <Default Extension="rels" ContentType="application/vnd.openxmlformats-package.relationships+xml"/>
  <Default Extension="svg" ContentType="image/svg+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4"/>
  </p:notesMasterIdLst>
  <p:sldIdLst>
    <p:sldId id="256" r:id="rId6"/>
    <p:sldId id="335" r:id="rId7"/>
    <p:sldId id="257" r:id="rId8"/>
    <p:sldId id="280" r:id="rId9"/>
    <p:sldId id="265" r:id="rId10"/>
    <p:sldId id="266" r:id="rId11"/>
    <p:sldId id="267" r:id="rId12"/>
    <p:sldId id="339" r:id="rId13"/>
    <p:sldId id="268" r:id="rId14"/>
    <p:sldId id="333" r:id="rId15"/>
    <p:sldId id="281" r:id="rId16"/>
    <p:sldId id="269" r:id="rId17"/>
    <p:sldId id="270" r:id="rId18"/>
    <p:sldId id="271" r:id="rId19"/>
    <p:sldId id="330" r:id="rId20"/>
    <p:sldId id="331" r:id="rId21"/>
    <p:sldId id="338" r:id="rId22"/>
    <p:sldId id="336" r:id="rId23"/>
    <p:sldId id="337" r:id="rId24"/>
    <p:sldId id="282" r:id="rId25"/>
    <p:sldId id="273" r:id="rId26"/>
    <p:sldId id="275" r:id="rId27"/>
    <p:sldId id="276" r:id="rId28"/>
    <p:sldId id="334" r:id="rId29"/>
    <p:sldId id="277" r:id="rId30"/>
    <p:sldId id="278" r:id="rId31"/>
    <p:sldId id="274" r:id="rId32"/>
    <p:sldId id="279" r:id="rId33"/>
  </p:sldIdLst>
  <p:sldSz cx="12192000" cy="6858000"/>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1632"/>
    <a:srgbClr val="F5F5F5"/>
    <a:srgbClr val="F9F9F9"/>
    <a:srgbClr val="D11921"/>
    <a:srgbClr val="000000"/>
    <a:srgbClr val="FBDCDD"/>
    <a:srgbClr val="EC1B24"/>
    <a:srgbClr val="E7302A"/>
    <a:srgbClr val="FF0000"/>
    <a:srgbClr val="E332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98" autoAdjust="0"/>
    <p:restoredTop sz="95859" autoAdjust="0"/>
  </p:normalViewPr>
  <p:slideViewPr>
    <p:cSldViewPr snapToGrid="0">
      <p:cViewPr varScale="1">
        <p:scale>
          <a:sx n="64" d="100"/>
          <a:sy n="64" d="100"/>
        </p:scale>
        <p:origin x="1260" y="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AC908F85-D159-4509-BAEA-53EE42FFE582}" type="datetimeFigureOut">
              <a:rPr lang="fr-FR" smtClean="0"/>
              <a:t>03/10/2022</a:t>
            </a:fld>
            <a:endParaRPr lang="fr-FR"/>
          </a:p>
        </p:txBody>
      </p:sp>
      <p:sp>
        <p:nvSpPr>
          <p:cNvPr id="4" name="Espace réservé de l'image des diapositives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notes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DC579E6D-D260-45A2-A017-54233A3BB357}" type="slidenum">
              <a:rPr lang="fr-FR" smtClean="0"/>
              <a:t>‹N°›</a:t>
            </a:fld>
            <a:endParaRPr lang="fr-FR"/>
          </a:p>
        </p:txBody>
      </p:sp>
    </p:spTree>
    <p:extLst>
      <p:ext uri="{BB962C8B-B14F-4D97-AF65-F5344CB8AC3E}">
        <p14:creationId xmlns:p14="http://schemas.microsoft.com/office/powerpoint/2010/main" val="239909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C579E6D-D260-45A2-A017-54233A3BB357}" type="slidenum">
              <a:rPr lang="fr-FR" smtClean="0"/>
              <a:t>6</a:t>
            </a:fld>
            <a:endParaRPr lang="fr-FR"/>
          </a:p>
        </p:txBody>
      </p:sp>
    </p:spTree>
    <p:extLst>
      <p:ext uri="{BB962C8B-B14F-4D97-AF65-F5344CB8AC3E}">
        <p14:creationId xmlns:p14="http://schemas.microsoft.com/office/powerpoint/2010/main" val="3004954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C579E6D-D260-45A2-A017-54233A3BB357}" type="slidenum">
              <a:rPr lang="fr-FR" smtClean="0"/>
              <a:t>8</a:t>
            </a:fld>
            <a:endParaRPr lang="fr-FR"/>
          </a:p>
        </p:txBody>
      </p:sp>
    </p:spTree>
    <p:extLst>
      <p:ext uri="{BB962C8B-B14F-4D97-AF65-F5344CB8AC3E}">
        <p14:creationId xmlns:p14="http://schemas.microsoft.com/office/powerpoint/2010/main" val="15610748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hyperlink" Target="https://www.ade.caisse-epargne.fr/grand-est-europe" TargetMode="Externa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1.xml"/><Relationship Id="rId7" Type="http://schemas.openxmlformats.org/officeDocument/2006/relationships/image" Target="../media/image10.pn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9.png"/><Relationship Id="rId11" Type="http://schemas.openxmlformats.org/officeDocument/2006/relationships/image" Target="../media/image12.svg"/><Relationship Id="rId5" Type="http://schemas.openxmlformats.org/officeDocument/2006/relationships/image" Target="../media/image8.sv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6.wmf"/></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hyperlink" Target="https://www.ade.caisse-epargne.fr/grand-est-europe" TargetMode="External"/><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 Id="rId9" Type="http://schemas.openxmlformats.org/officeDocument/2006/relationships/image" Target="../media/image27.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svg"/><Relationship Id="rId18" Type="http://schemas.openxmlformats.org/officeDocument/2006/relationships/image" Target="../media/image44.png"/><Relationship Id="rId26" Type="http://schemas.openxmlformats.org/officeDocument/2006/relationships/image" Target="../media/image52.png"/><Relationship Id="rId3" Type="http://schemas.openxmlformats.org/officeDocument/2006/relationships/image" Target="../media/image29.svg"/><Relationship Id="rId21" Type="http://schemas.openxmlformats.org/officeDocument/2006/relationships/image" Target="../media/image47.svg"/><Relationship Id="rId7" Type="http://schemas.openxmlformats.org/officeDocument/2006/relationships/image" Target="../media/image33.svg"/><Relationship Id="rId12" Type="http://schemas.openxmlformats.org/officeDocument/2006/relationships/image" Target="../media/image38.png"/><Relationship Id="rId17" Type="http://schemas.openxmlformats.org/officeDocument/2006/relationships/image" Target="../media/image43.svg"/><Relationship Id="rId25" Type="http://schemas.openxmlformats.org/officeDocument/2006/relationships/image" Target="../media/image51.svg"/><Relationship Id="rId2" Type="http://schemas.openxmlformats.org/officeDocument/2006/relationships/image" Target="../media/image28.png"/><Relationship Id="rId16" Type="http://schemas.openxmlformats.org/officeDocument/2006/relationships/image" Target="../media/image42.png"/><Relationship Id="rId20" Type="http://schemas.openxmlformats.org/officeDocument/2006/relationships/image" Target="../media/image46.png"/><Relationship Id="rId29" Type="http://schemas.openxmlformats.org/officeDocument/2006/relationships/image" Target="../media/image55.svg"/><Relationship Id="rId1" Type="http://schemas.openxmlformats.org/officeDocument/2006/relationships/slideLayout" Target="../slideLayouts/slideLayout3.xml"/><Relationship Id="rId6" Type="http://schemas.openxmlformats.org/officeDocument/2006/relationships/image" Target="../media/image32.png"/><Relationship Id="rId11" Type="http://schemas.openxmlformats.org/officeDocument/2006/relationships/image" Target="../media/image37.svg"/><Relationship Id="rId24" Type="http://schemas.openxmlformats.org/officeDocument/2006/relationships/image" Target="../media/image50.png"/><Relationship Id="rId5" Type="http://schemas.openxmlformats.org/officeDocument/2006/relationships/image" Target="../media/image31.svg"/><Relationship Id="rId15" Type="http://schemas.openxmlformats.org/officeDocument/2006/relationships/image" Target="../media/image41.svg"/><Relationship Id="rId23" Type="http://schemas.openxmlformats.org/officeDocument/2006/relationships/image" Target="../media/image49.svg"/><Relationship Id="rId28" Type="http://schemas.openxmlformats.org/officeDocument/2006/relationships/image" Target="../media/image54.png"/><Relationship Id="rId10" Type="http://schemas.openxmlformats.org/officeDocument/2006/relationships/image" Target="../media/image36.png"/><Relationship Id="rId19" Type="http://schemas.openxmlformats.org/officeDocument/2006/relationships/image" Target="../media/image45.svg"/><Relationship Id="rId4" Type="http://schemas.openxmlformats.org/officeDocument/2006/relationships/image" Target="../media/image30.png"/><Relationship Id="rId9" Type="http://schemas.openxmlformats.org/officeDocument/2006/relationships/image" Target="../media/image35.svg"/><Relationship Id="rId14" Type="http://schemas.openxmlformats.org/officeDocument/2006/relationships/image" Target="../media/image40.png"/><Relationship Id="rId22" Type="http://schemas.openxmlformats.org/officeDocument/2006/relationships/image" Target="../media/image48.png"/><Relationship Id="rId27" Type="http://schemas.openxmlformats.org/officeDocument/2006/relationships/image" Target="../media/image53.svg"/></Relationships>
</file>

<file path=ppt/slides/_rels/slide13.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3.xml"/><Relationship Id="rId5" Type="http://schemas.openxmlformats.org/officeDocument/2006/relationships/image" Target="../media/image59.svg"/><Relationship Id="rId4" Type="http://schemas.openxmlformats.org/officeDocument/2006/relationships/image" Target="../media/image58.png"/></Relationships>
</file>

<file path=ppt/slides/_rels/slide14.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3.xml"/><Relationship Id="rId5" Type="http://schemas.openxmlformats.org/officeDocument/2006/relationships/image" Target="../media/image65.svg"/><Relationship Id="rId4" Type="http://schemas.openxmlformats.org/officeDocument/2006/relationships/image" Target="../media/image64.png"/></Relationships>
</file>

<file path=ppt/slides/_rels/slide16.xml.rels><?xml version="1.0" encoding="UTF-8" standalone="yes"?>
<Relationships xmlns="http://schemas.openxmlformats.org/package/2006/relationships"><Relationship Id="rId3" Type="http://schemas.openxmlformats.org/officeDocument/2006/relationships/image" Target="../media/image59.svg"/><Relationship Id="rId7" Type="http://schemas.openxmlformats.org/officeDocument/2006/relationships/image" Target="../media/image69.svg"/><Relationship Id="rId2" Type="http://schemas.openxmlformats.org/officeDocument/2006/relationships/image" Target="../media/image58.png"/><Relationship Id="rId1" Type="http://schemas.openxmlformats.org/officeDocument/2006/relationships/slideLayout" Target="../slideLayouts/slideLayout3.xml"/><Relationship Id="rId6" Type="http://schemas.openxmlformats.org/officeDocument/2006/relationships/image" Target="../media/image68.png"/><Relationship Id="rId5" Type="http://schemas.openxmlformats.org/officeDocument/2006/relationships/image" Target="../media/image67.svg"/><Relationship Id="rId4" Type="http://schemas.openxmlformats.org/officeDocument/2006/relationships/image" Target="../media/image66.pn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71.png"/><Relationship Id="rId4" Type="http://schemas.openxmlformats.org/officeDocument/2006/relationships/image" Target="../media/image70.wmf"/></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61.svg"/><Relationship Id="rId7" Type="http://schemas.openxmlformats.org/officeDocument/2006/relationships/image" Target="../media/image75.svg"/><Relationship Id="rId2" Type="http://schemas.openxmlformats.org/officeDocument/2006/relationships/image" Target="../media/image60.png"/><Relationship Id="rId1" Type="http://schemas.openxmlformats.org/officeDocument/2006/relationships/slideLayout" Target="../slideLayouts/slideLayout3.xml"/><Relationship Id="rId6" Type="http://schemas.openxmlformats.org/officeDocument/2006/relationships/image" Target="../media/image74.png"/><Relationship Id="rId11" Type="http://schemas.openxmlformats.org/officeDocument/2006/relationships/image" Target="../media/image77.svg"/><Relationship Id="rId5" Type="http://schemas.openxmlformats.org/officeDocument/2006/relationships/image" Target="../media/image73.svg"/><Relationship Id="rId10" Type="http://schemas.openxmlformats.org/officeDocument/2006/relationships/image" Target="../media/image76.png"/><Relationship Id="rId4" Type="http://schemas.openxmlformats.org/officeDocument/2006/relationships/image" Target="../media/image72.png"/><Relationship Id="rId9" Type="http://schemas.openxmlformats.org/officeDocument/2006/relationships/image" Target="../media/image17.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84.svg"/><Relationship Id="rId3" Type="http://schemas.openxmlformats.org/officeDocument/2006/relationships/image" Target="../media/image81.svg"/><Relationship Id="rId7" Type="http://schemas.openxmlformats.org/officeDocument/2006/relationships/image" Target="../media/image83.svg"/><Relationship Id="rId2" Type="http://schemas.openxmlformats.org/officeDocument/2006/relationships/image" Target="../media/image80.png"/><Relationship Id="rId1" Type="http://schemas.openxmlformats.org/officeDocument/2006/relationships/slideLayout" Target="../slideLayouts/slideLayout3.xml"/><Relationship Id="rId6" Type="http://schemas.openxmlformats.org/officeDocument/2006/relationships/image" Target="../media/image82.png"/><Relationship Id="rId5" Type="http://schemas.openxmlformats.org/officeDocument/2006/relationships/image" Target="../media/image69.svg"/><Relationship Id="rId4" Type="http://schemas.openxmlformats.org/officeDocument/2006/relationships/image" Target="../media/image68.png"/></Relationships>
</file>

<file path=ppt/slides/_rels/slide23.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hyperlink" Target="https://youtu.be/DgAbZJg-yQA" TargetMode="External"/><Relationship Id="rId7" Type="http://schemas.openxmlformats.org/officeDocument/2006/relationships/hyperlink" Target="http://commerciaux.celca.caisse-epargne.fr/particuliers/credits-particuliers/credits-immobiliers/assurance-groupe-cnp-nouvelle-offre-2021/" TargetMode="External"/><Relationship Id="rId2" Type="http://schemas.openxmlformats.org/officeDocument/2006/relationships/hyperlink" Target="https://www.youtube.com/watch?v=-hjs9V0eC5w" TargetMode="External"/><Relationship Id="rId1" Type="http://schemas.openxmlformats.org/officeDocument/2006/relationships/slideLayout" Target="../slideLayouts/slideLayout3.xml"/><Relationship Id="rId6" Type="http://schemas.openxmlformats.org/officeDocument/2006/relationships/hyperlink" Target="http://commerciaux.celca.caisse-epargne.fr/non-classifiee/tutoriels-appli-mobile-caisse-depagne/" TargetMode="External"/><Relationship Id="rId5" Type="http://schemas.openxmlformats.org/officeDocument/2006/relationships/hyperlink" Target="https://youtu.be/Y5Z40LkvcXw" TargetMode="External"/><Relationship Id="rId4" Type="http://schemas.openxmlformats.org/officeDocument/2006/relationships/hyperlink" Target="https://www.youtube.com/watch?v=Be9vXxu7TGs&amp;feature=youtu.be"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87.svg"/><Relationship Id="rId7" Type="http://schemas.openxmlformats.org/officeDocument/2006/relationships/image" Target="../media/image89.svg"/><Relationship Id="rId2" Type="http://schemas.openxmlformats.org/officeDocument/2006/relationships/image" Target="../media/image86.png"/><Relationship Id="rId1" Type="http://schemas.openxmlformats.org/officeDocument/2006/relationships/slideLayout" Target="../slideLayouts/slideLayout3.xml"/><Relationship Id="rId6" Type="http://schemas.openxmlformats.org/officeDocument/2006/relationships/image" Target="../media/image88.png"/><Relationship Id="rId5" Type="http://schemas.openxmlformats.org/officeDocument/2006/relationships/image" Target="../media/image19.sv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91.svg"/><Relationship Id="rId7" Type="http://schemas.openxmlformats.org/officeDocument/2006/relationships/image" Target="../media/image95.svg"/><Relationship Id="rId2" Type="http://schemas.openxmlformats.org/officeDocument/2006/relationships/image" Target="../media/image90.png"/><Relationship Id="rId1" Type="http://schemas.openxmlformats.org/officeDocument/2006/relationships/slideLayout" Target="../slideLayouts/slideLayout3.xml"/><Relationship Id="rId6" Type="http://schemas.openxmlformats.org/officeDocument/2006/relationships/image" Target="../media/image94.png"/><Relationship Id="rId5" Type="http://schemas.openxmlformats.org/officeDocument/2006/relationships/image" Target="../media/image93.svg"/><Relationship Id="rId4" Type="http://schemas.openxmlformats.org/officeDocument/2006/relationships/image" Target="../media/image92.png"/><Relationship Id="rId9" Type="http://schemas.openxmlformats.org/officeDocument/2006/relationships/image" Target="../media/image59.sv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97.svg"/><Relationship Id="rId2" Type="http://schemas.openxmlformats.org/officeDocument/2006/relationships/image" Target="../media/image9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2230014" y="4617691"/>
            <a:ext cx="8634835" cy="282887"/>
          </a:xfrm>
        </p:spPr>
        <p:txBody>
          <a:bodyPr/>
          <a:lstStyle/>
          <a:p>
            <a:r>
              <a:rPr lang="fr-FR" dirty="0"/>
              <a:t>Réponses aux principales problématiques du réseau                               et présentation des nouveautés sur le crédit immobilier en CEGEE</a:t>
            </a:r>
          </a:p>
        </p:txBody>
      </p:sp>
      <p:sp>
        <p:nvSpPr>
          <p:cNvPr id="3" name="Espace réservé du texte 2"/>
          <p:cNvSpPr>
            <a:spLocks noGrp="1"/>
          </p:cNvSpPr>
          <p:nvPr>
            <p:ph type="body" sz="quarter" idx="10"/>
          </p:nvPr>
        </p:nvSpPr>
        <p:spPr>
          <a:xfrm>
            <a:off x="2230015" y="5056938"/>
            <a:ext cx="7893700" cy="304887"/>
          </a:xfrm>
        </p:spPr>
        <p:txBody>
          <a:bodyPr>
            <a:normAutofit fontScale="92500" lnSpcReduction="10000"/>
          </a:bodyPr>
          <a:lstStyle/>
          <a:p>
            <a:r>
              <a:rPr lang="fr-FR" dirty="0"/>
              <a:t>Jeudi 06 Octobre</a:t>
            </a:r>
          </a:p>
        </p:txBody>
      </p:sp>
      <p:sp>
        <p:nvSpPr>
          <p:cNvPr id="4" name="Titre 3"/>
          <p:cNvSpPr>
            <a:spLocks noGrp="1"/>
          </p:cNvSpPr>
          <p:nvPr>
            <p:ph type="ctrTitle"/>
          </p:nvPr>
        </p:nvSpPr>
        <p:spPr/>
        <p:txBody>
          <a:bodyPr/>
          <a:lstStyle/>
          <a:p>
            <a:r>
              <a:rPr lang="fr-FR" dirty="0"/>
              <a:t>Heure du Jeudi</a:t>
            </a:r>
            <a:br>
              <a:rPr lang="fr-FR" dirty="0"/>
            </a:br>
            <a:r>
              <a:rPr lang="fr-FR" dirty="0"/>
              <a:t>Crédit immobilier</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0261B8C-7F86-4BF5-A64C-0D3CBAA80028}"/>
              </a:ext>
            </a:extLst>
          </p:cNvPr>
          <p:cNvSpPr>
            <a:spLocks noGrp="1"/>
          </p:cNvSpPr>
          <p:nvPr>
            <p:ph type="body" sz="quarter" idx="12"/>
          </p:nvPr>
        </p:nvSpPr>
        <p:spPr/>
        <p:txBody>
          <a:bodyPr/>
          <a:lstStyle/>
          <a:p>
            <a:r>
              <a:rPr lang="fr-FR" dirty="0"/>
              <a:t>Introduction</a:t>
            </a:r>
          </a:p>
        </p:txBody>
      </p:sp>
      <p:sp>
        <p:nvSpPr>
          <p:cNvPr id="8" name="Espace réservé du texte 1">
            <a:extLst>
              <a:ext uri="{FF2B5EF4-FFF2-40B4-BE49-F238E27FC236}">
                <a16:creationId xmlns:a16="http://schemas.microsoft.com/office/drawing/2014/main" id="{4995BC1F-C955-4640-8851-886539601CB5}"/>
              </a:ext>
            </a:extLst>
          </p:cNvPr>
          <p:cNvSpPr txBox="1">
            <a:spLocks/>
          </p:cNvSpPr>
          <p:nvPr/>
        </p:nvSpPr>
        <p:spPr>
          <a:xfrm>
            <a:off x="695325" y="1332640"/>
            <a:ext cx="4829175" cy="64833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dirty="0">
                <a:solidFill>
                  <a:srgbClr val="C00000"/>
                </a:solidFill>
                <a:latin typeface="Montserrat Black" panose="00000A00000000000000" pitchFamily="2" charset="0"/>
              </a:rPr>
              <a:t>Le mot de Claude KUNTZMANN</a:t>
            </a:r>
          </a:p>
          <a:p>
            <a:pPr>
              <a:defRPr/>
            </a:pPr>
            <a:r>
              <a:rPr lang="fr-FR" sz="1400" b="1" dirty="0"/>
              <a:t>Directeur Crédits et Engagements Particuliers</a:t>
            </a:r>
            <a:endParaRPr lang="fr-FR" sz="1600" b="1" dirty="0"/>
          </a:p>
          <a:p>
            <a:endParaRPr lang="fr-FR" dirty="0"/>
          </a:p>
        </p:txBody>
      </p:sp>
      <p:sp>
        <p:nvSpPr>
          <p:cNvPr id="15" name="Espace réservé du texte 13">
            <a:extLst>
              <a:ext uri="{FF2B5EF4-FFF2-40B4-BE49-F238E27FC236}">
                <a16:creationId xmlns:a16="http://schemas.microsoft.com/office/drawing/2014/main" id="{BCAE8A11-B94C-4C36-B46A-F4BE397C874B}"/>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Introduction</a:t>
            </a:r>
          </a:p>
        </p:txBody>
      </p:sp>
      <p:sp>
        <p:nvSpPr>
          <p:cNvPr id="2" name="Rectangle 1">
            <a:extLst>
              <a:ext uri="{FF2B5EF4-FFF2-40B4-BE49-F238E27FC236}">
                <a16:creationId xmlns:a16="http://schemas.microsoft.com/office/drawing/2014/main" id="{0A03E74B-E14A-4BE4-9732-7D4B0F0A8853}"/>
              </a:ext>
            </a:extLst>
          </p:cNvPr>
          <p:cNvSpPr/>
          <p:nvPr/>
        </p:nvSpPr>
        <p:spPr>
          <a:xfrm>
            <a:off x="695325" y="2253291"/>
            <a:ext cx="10980738" cy="3693319"/>
          </a:xfrm>
          <a:prstGeom prst="rect">
            <a:avLst/>
          </a:prstGeom>
        </p:spPr>
        <p:txBody>
          <a:bodyPr wrap="square">
            <a:spAutoFit/>
          </a:bodyPr>
          <a:lstStyle/>
          <a:p>
            <a:pPr algn="just"/>
            <a:r>
              <a:rPr lang="fr-FR" dirty="0">
                <a:solidFill>
                  <a:schemeClr val="tx1">
                    <a:lumMod val="75000"/>
                    <a:lumOff val="25000"/>
                  </a:schemeClr>
                </a:solidFill>
              </a:rPr>
              <a:t>Pour l’activité crédits immobiliers, ces derniers mois sont marqués par des contraintes réglementaires et financières en évolution rapide, par un marché immobilier dynamique et un niveau de production en forte progression.</a:t>
            </a:r>
          </a:p>
          <a:p>
            <a:pPr algn="just"/>
            <a:endParaRPr lang="fr-FR" dirty="0">
              <a:solidFill>
                <a:schemeClr val="tx1">
                  <a:lumMod val="75000"/>
                  <a:lumOff val="25000"/>
                </a:schemeClr>
              </a:solidFill>
            </a:endParaRPr>
          </a:p>
          <a:p>
            <a:pPr algn="just"/>
            <a:r>
              <a:rPr lang="fr-FR" dirty="0">
                <a:solidFill>
                  <a:schemeClr val="tx1">
                    <a:lumMod val="75000"/>
                    <a:lumOff val="25000"/>
                  </a:schemeClr>
                </a:solidFill>
              </a:rPr>
              <a:t>Ensemble, nous avons optimisé et adapté le process </a:t>
            </a:r>
            <a:r>
              <a:rPr lang="fr-FR" dirty="0" err="1">
                <a:solidFill>
                  <a:schemeClr val="tx1">
                    <a:lumMod val="75000"/>
                    <a:lumOff val="25000"/>
                  </a:schemeClr>
                </a:solidFill>
              </a:rPr>
              <a:t>immo</a:t>
            </a:r>
            <a:r>
              <a:rPr lang="fr-FR" dirty="0">
                <a:solidFill>
                  <a:schemeClr val="tx1">
                    <a:lumMod val="75000"/>
                    <a:lumOff val="25000"/>
                  </a:schemeClr>
                </a:solidFill>
              </a:rPr>
              <a:t> pour le rendre plus fluide et pour développer notre réactivité. </a:t>
            </a:r>
          </a:p>
          <a:p>
            <a:pPr algn="just"/>
            <a:r>
              <a:rPr lang="fr-FR" dirty="0">
                <a:solidFill>
                  <a:schemeClr val="tx1">
                    <a:lumMod val="75000"/>
                    <a:lumOff val="25000"/>
                  </a:schemeClr>
                </a:solidFill>
              </a:rPr>
              <a:t>Nos clients emprunteurs le saluent via l’enquête mensuelle qui dégage un NPS à +45.</a:t>
            </a:r>
          </a:p>
          <a:p>
            <a:pPr algn="just"/>
            <a:endParaRPr lang="fr-FR" dirty="0">
              <a:solidFill>
                <a:schemeClr val="tx1">
                  <a:lumMod val="75000"/>
                  <a:lumOff val="25000"/>
                </a:schemeClr>
              </a:solidFill>
            </a:endParaRPr>
          </a:p>
          <a:p>
            <a:pPr algn="just"/>
            <a:r>
              <a:rPr lang="fr-FR" dirty="0">
                <a:solidFill>
                  <a:schemeClr val="tx1">
                    <a:lumMod val="75000"/>
                    <a:lumOff val="25000"/>
                  </a:schemeClr>
                </a:solidFill>
              </a:rPr>
              <a:t>Les évolutions du process </a:t>
            </a:r>
            <a:r>
              <a:rPr lang="fr-FR" dirty="0" err="1">
                <a:solidFill>
                  <a:schemeClr val="tx1">
                    <a:lumMod val="75000"/>
                    <a:lumOff val="25000"/>
                  </a:schemeClr>
                </a:solidFill>
              </a:rPr>
              <a:t>immo</a:t>
            </a:r>
            <a:r>
              <a:rPr lang="fr-FR" dirty="0">
                <a:solidFill>
                  <a:schemeClr val="tx1">
                    <a:lumMod val="75000"/>
                    <a:lumOff val="25000"/>
                  </a:schemeClr>
                </a:solidFill>
              </a:rPr>
              <a:t> à venir visent à renforcer auprès de nos clients, de nos prospects et de nos partenaires notre image, une image de banquier expert et responsable.</a:t>
            </a:r>
          </a:p>
          <a:p>
            <a:pPr algn="just"/>
            <a:endParaRPr lang="fr-FR" dirty="0">
              <a:solidFill>
                <a:schemeClr val="tx1">
                  <a:lumMod val="75000"/>
                  <a:lumOff val="25000"/>
                </a:schemeClr>
              </a:solidFill>
            </a:endParaRPr>
          </a:p>
          <a:p>
            <a:pPr algn="just"/>
            <a:r>
              <a:rPr lang="fr-FR" dirty="0">
                <a:solidFill>
                  <a:schemeClr val="tx1">
                    <a:lumMod val="75000"/>
                    <a:lumOff val="25000"/>
                  </a:schemeClr>
                </a:solidFill>
              </a:rPr>
              <a:t>Ainsi, avec l’ambition de remplir pleinement notre mission de service support, la DCE Particulier se transforme et s’adapte pour gagner en proximité, en agilité et en expertise.</a:t>
            </a:r>
          </a:p>
        </p:txBody>
      </p:sp>
    </p:spTree>
    <p:extLst>
      <p:ext uri="{BB962C8B-B14F-4D97-AF65-F5344CB8AC3E}">
        <p14:creationId xmlns:p14="http://schemas.microsoft.com/office/powerpoint/2010/main" val="39097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620048"/>
            <a:ext cx="8475837" cy="4023689"/>
          </a:xfrm>
        </p:spPr>
        <p:txBody>
          <a:bodyPr/>
          <a:lstStyle/>
          <a:p>
            <a:pPr lvl="0"/>
            <a:r>
              <a:rPr lang="fr-FR" b="1" dirty="0">
                <a:latin typeface="Montserrat Black" panose="00000A00000000000000" pitchFamily="2" charset="0"/>
              </a:rPr>
              <a:t>Des réponses à vos questions : </a:t>
            </a:r>
          </a:p>
          <a:p>
            <a:pPr marL="1168400" lvl="1" indent="-271463"/>
            <a:r>
              <a:rPr lang="fr-FR" sz="1800" dirty="0"/>
              <a:t>Comment traiter une substitution d’assurance ?</a:t>
            </a:r>
          </a:p>
          <a:p>
            <a:pPr marL="1168400" lvl="1" indent="-271463"/>
            <a:r>
              <a:rPr lang="fr-FR" sz="1800" dirty="0"/>
              <a:t>Comment savoir si mon dossier est </a:t>
            </a:r>
            <a:r>
              <a:rPr lang="fr-FR" sz="1800" dirty="0" err="1"/>
              <a:t>optileadable</a:t>
            </a:r>
            <a:r>
              <a:rPr lang="fr-FR" sz="1800" dirty="0"/>
              <a:t> ?</a:t>
            </a:r>
          </a:p>
          <a:p>
            <a:pPr marL="1168400" lvl="1" indent="-271463"/>
            <a:r>
              <a:rPr lang="fr-FR" sz="1800" dirty="0"/>
              <a:t>Quoi de neuf sur les assurances CNP et CBP ?</a:t>
            </a:r>
          </a:p>
          <a:p>
            <a:pPr marL="1168400" lvl="1" indent="-271463"/>
            <a:r>
              <a:rPr lang="fr-FR" sz="1800" dirty="0"/>
              <a:t>A quelles étapes du process peut-on digitaliser le dossier ?</a:t>
            </a:r>
          </a:p>
          <a:p>
            <a:pPr marL="1168400" lvl="1" indent="-271463"/>
            <a:r>
              <a:rPr lang="fr-FR" sz="1800" dirty="0"/>
              <a:t>A quelles étapes le client est-il informé de l’avancée de son dossier ?</a:t>
            </a:r>
          </a:p>
          <a:p>
            <a:pPr marL="896937" lvl="1" indent="0">
              <a:buNone/>
            </a:pPr>
            <a:endParaRPr lang="fr-FR" sz="1800" dirty="0"/>
          </a:p>
          <a:p>
            <a:pPr lvl="0"/>
            <a:r>
              <a:rPr lang="fr-FR" b="1" dirty="0">
                <a:latin typeface="Montserrat Black" panose="00000A00000000000000" pitchFamily="2" charset="0"/>
              </a:rPr>
              <a:t>Des nouveautés sur le crédit immobilier :</a:t>
            </a:r>
          </a:p>
          <a:p>
            <a:pPr marL="1168400" lvl="1" indent="-271463"/>
            <a:r>
              <a:rPr lang="fr-FR" sz="1800" dirty="0"/>
              <a:t>La nouvelle organisation de la DCE</a:t>
            </a:r>
          </a:p>
          <a:p>
            <a:pPr marL="1168400" lvl="1" indent="-271463"/>
            <a:r>
              <a:rPr lang="fr-FR" sz="1800" dirty="0"/>
              <a:t>L’assistance crédits : pour mieux vous servir</a:t>
            </a:r>
          </a:p>
          <a:p>
            <a:pPr marL="1168400" lvl="1" indent="-271463"/>
            <a:r>
              <a:rPr lang="fr-FR" sz="1800" dirty="0" err="1"/>
              <a:t>Middlelisation</a:t>
            </a:r>
            <a:r>
              <a:rPr lang="fr-FR" sz="1800" dirty="0"/>
              <a:t> des déblocages et de l’instruction</a:t>
            </a:r>
          </a:p>
          <a:p>
            <a:pPr marL="1168400" lvl="1" indent="-271463"/>
            <a:r>
              <a:rPr lang="fr-FR" sz="1800" dirty="0"/>
              <a:t>La fonctionnalité Drag &amp; Drop dans le DNC</a:t>
            </a:r>
          </a:p>
          <a:p>
            <a:pPr marL="1168400" lvl="1" indent="-271463"/>
            <a:r>
              <a:rPr lang="fr-FR" sz="1800" dirty="0"/>
              <a:t>Nouvelle tarification des frais de dossier</a:t>
            </a:r>
          </a:p>
          <a:p>
            <a:pPr marL="896937" lvl="1" indent="0">
              <a:buNone/>
            </a:pPr>
            <a:endParaRPr lang="fr-FR" sz="1800" dirty="0"/>
          </a:p>
          <a:p>
            <a:pPr lvl="0"/>
            <a:r>
              <a:rPr lang="fr-FR" b="1" dirty="0">
                <a:latin typeface="Montserrat Black" panose="00000A00000000000000" pitchFamily="2" charset="0"/>
              </a:rPr>
              <a:t>Quizz</a:t>
            </a:r>
          </a:p>
          <a:p>
            <a:pPr marL="0" indent="0">
              <a:buNone/>
            </a:pPr>
            <a:endParaRPr lang="fr-FR" dirty="0"/>
          </a:p>
        </p:txBody>
      </p:sp>
    </p:spTree>
    <p:extLst>
      <p:ext uri="{BB962C8B-B14F-4D97-AF65-F5344CB8AC3E}">
        <p14:creationId xmlns:p14="http://schemas.microsoft.com/office/powerpoint/2010/main" val="3104902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1172470"/>
            <a:ext cx="8475837" cy="4023689"/>
          </a:xfrm>
        </p:spPr>
        <p:txBody>
          <a:bodyPr/>
          <a:lstStyle/>
          <a:p>
            <a:pPr lvl="0"/>
            <a:r>
              <a:rPr lang="fr-FR" b="1" dirty="0">
                <a:latin typeface="Montserrat Black" panose="00000A00000000000000" pitchFamily="2" charset="0"/>
              </a:rPr>
              <a:t>Des réponses à vos questions : </a:t>
            </a:r>
          </a:p>
          <a:p>
            <a:pPr marL="1168400" lvl="1" indent="-271463"/>
            <a:r>
              <a:rPr lang="fr-FR" sz="1800" dirty="0"/>
              <a:t>Comment traiter une substitution d’assurance ?</a:t>
            </a:r>
          </a:p>
          <a:p>
            <a:pPr marL="1168400" lvl="1" indent="-271463"/>
            <a:r>
              <a:rPr lang="fr-FR" sz="1800" dirty="0"/>
              <a:t>Comment savoir si mon dossier est </a:t>
            </a:r>
            <a:r>
              <a:rPr lang="fr-FR" sz="1800" dirty="0" err="1"/>
              <a:t>optileadable</a:t>
            </a:r>
            <a:r>
              <a:rPr lang="fr-FR" sz="1800" dirty="0"/>
              <a:t> ?</a:t>
            </a:r>
          </a:p>
          <a:p>
            <a:pPr marL="1168400" lvl="1" indent="-271463"/>
            <a:r>
              <a:rPr lang="fr-FR" sz="1800" dirty="0"/>
              <a:t>Quoi de neuf sur les assurances CNP et CBP ?</a:t>
            </a:r>
          </a:p>
          <a:p>
            <a:pPr marL="1168400" lvl="1" indent="-271463"/>
            <a:r>
              <a:rPr lang="fr-FR" sz="1800" dirty="0"/>
              <a:t>A quelles étapes du process peut-on digitaliser le dossier ?</a:t>
            </a:r>
          </a:p>
          <a:p>
            <a:pPr marL="1168400" lvl="1" indent="-271463"/>
            <a:r>
              <a:rPr lang="fr-FR" sz="1800" dirty="0"/>
              <a:t>A quelles étapes le client est-il informé de l’avancée de son dossier ?</a:t>
            </a:r>
          </a:p>
          <a:p>
            <a:pPr marL="896937" lvl="1" indent="0">
              <a:buNone/>
            </a:pPr>
            <a:endParaRPr lang="fr-FR" sz="1800" dirty="0"/>
          </a:p>
          <a:p>
            <a:pPr marL="0" indent="0">
              <a:buNone/>
            </a:pPr>
            <a:endParaRPr lang="fr-FR" dirty="0"/>
          </a:p>
        </p:txBody>
      </p:sp>
    </p:spTree>
    <p:extLst>
      <p:ext uri="{BB962C8B-B14F-4D97-AF65-F5344CB8AC3E}">
        <p14:creationId xmlns:p14="http://schemas.microsoft.com/office/powerpoint/2010/main" val="4213173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9E04075-1259-43DC-9C8D-89FC1594E616}"/>
              </a:ext>
            </a:extLst>
          </p:cNvPr>
          <p:cNvSpPr/>
          <p:nvPr/>
        </p:nvSpPr>
        <p:spPr>
          <a:xfrm>
            <a:off x="8907411" y="3757635"/>
            <a:ext cx="3172906" cy="854097"/>
          </a:xfrm>
          <a:prstGeom prst="rect">
            <a:avLst/>
          </a:prstGeom>
          <a:solidFill>
            <a:schemeClr val="tx1">
              <a:lumMod val="20000"/>
              <a:lumOff val="80000"/>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texte 2">
            <a:extLst>
              <a:ext uri="{FF2B5EF4-FFF2-40B4-BE49-F238E27FC236}">
                <a16:creationId xmlns:a16="http://schemas.microsoft.com/office/drawing/2014/main" id="{60261B8C-7F86-4BF5-A64C-0D3CBAA80028}"/>
              </a:ext>
            </a:extLst>
          </p:cNvPr>
          <p:cNvSpPr>
            <a:spLocks noGrp="1"/>
          </p:cNvSpPr>
          <p:nvPr>
            <p:ph type="body" sz="quarter" idx="12"/>
          </p:nvPr>
        </p:nvSpPr>
        <p:spPr/>
        <p:txBody>
          <a:bodyPr/>
          <a:lstStyle/>
          <a:p>
            <a:r>
              <a:rPr lang="fr-FR" dirty="0"/>
              <a:t>Comment traiter une substitution d’assurance ?</a:t>
            </a:r>
          </a:p>
        </p:txBody>
      </p:sp>
      <p:grpSp>
        <p:nvGrpSpPr>
          <p:cNvPr id="4" name="Groupe 3">
            <a:extLst>
              <a:ext uri="{FF2B5EF4-FFF2-40B4-BE49-F238E27FC236}">
                <a16:creationId xmlns:a16="http://schemas.microsoft.com/office/drawing/2014/main" id="{246A553B-D91D-4ACE-9D6B-DB3FC2E37CCF}"/>
              </a:ext>
            </a:extLst>
          </p:cNvPr>
          <p:cNvGrpSpPr/>
          <p:nvPr/>
        </p:nvGrpSpPr>
        <p:grpSpPr>
          <a:xfrm>
            <a:off x="675967" y="5056707"/>
            <a:ext cx="464770" cy="592450"/>
            <a:chOff x="2525713" y="3957638"/>
            <a:chExt cx="669926" cy="831851"/>
          </a:xfrm>
          <a:solidFill>
            <a:srgbClr val="333333"/>
          </a:solidFill>
        </p:grpSpPr>
        <p:sp>
          <p:nvSpPr>
            <p:cNvPr id="5" name="Freeform 140">
              <a:extLst>
                <a:ext uri="{FF2B5EF4-FFF2-40B4-BE49-F238E27FC236}">
                  <a16:creationId xmlns:a16="http://schemas.microsoft.com/office/drawing/2014/main" id="{DBB83CB7-B074-4528-9DCD-8590CD621E11}"/>
                </a:ext>
              </a:extLst>
            </p:cNvPr>
            <p:cNvSpPr>
              <a:spLocks/>
            </p:cNvSpPr>
            <p:nvPr/>
          </p:nvSpPr>
          <p:spPr bwMode="auto">
            <a:xfrm>
              <a:off x="2976563" y="4022726"/>
              <a:ext cx="153988" cy="152400"/>
            </a:xfrm>
            <a:custGeom>
              <a:avLst/>
              <a:gdLst>
                <a:gd name="T0" fmla="*/ 35 w 38"/>
                <a:gd name="T1" fmla="*/ 38 h 38"/>
                <a:gd name="T2" fmla="*/ 11 w 38"/>
                <a:gd name="T3" fmla="*/ 38 h 38"/>
                <a:gd name="T4" fmla="*/ 0 w 38"/>
                <a:gd name="T5" fmla="*/ 27 h 38"/>
                <a:gd name="T6" fmla="*/ 0 w 38"/>
                <a:gd name="T7" fmla="*/ 3 h 38"/>
                <a:gd name="T8" fmla="*/ 3 w 38"/>
                <a:gd name="T9" fmla="*/ 0 h 38"/>
                <a:gd name="T10" fmla="*/ 6 w 38"/>
                <a:gd name="T11" fmla="*/ 3 h 38"/>
                <a:gd name="T12" fmla="*/ 6 w 38"/>
                <a:gd name="T13" fmla="*/ 27 h 38"/>
                <a:gd name="T14" fmla="*/ 11 w 38"/>
                <a:gd name="T15" fmla="*/ 32 h 38"/>
                <a:gd name="T16" fmla="*/ 35 w 38"/>
                <a:gd name="T17" fmla="*/ 32 h 38"/>
                <a:gd name="T18" fmla="*/ 38 w 38"/>
                <a:gd name="T19" fmla="*/ 35 h 38"/>
                <a:gd name="T20" fmla="*/ 35 w 38"/>
                <a:gd name="T21"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8">
                  <a:moveTo>
                    <a:pt x="35" y="38"/>
                  </a:moveTo>
                  <a:cubicBezTo>
                    <a:pt x="11" y="38"/>
                    <a:pt x="11" y="38"/>
                    <a:pt x="11" y="38"/>
                  </a:cubicBezTo>
                  <a:cubicBezTo>
                    <a:pt x="5" y="38"/>
                    <a:pt x="0" y="33"/>
                    <a:pt x="0" y="27"/>
                  </a:cubicBezTo>
                  <a:cubicBezTo>
                    <a:pt x="0" y="3"/>
                    <a:pt x="0" y="3"/>
                    <a:pt x="0" y="3"/>
                  </a:cubicBezTo>
                  <a:cubicBezTo>
                    <a:pt x="0" y="1"/>
                    <a:pt x="1" y="0"/>
                    <a:pt x="3" y="0"/>
                  </a:cubicBezTo>
                  <a:cubicBezTo>
                    <a:pt x="5" y="0"/>
                    <a:pt x="6" y="1"/>
                    <a:pt x="6" y="3"/>
                  </a:cubicBezTo>
                  <a:cubicBezTo>
                    <a:pt x="6" y="27"/>
                    <a:pt x="6" y="27"/>
                    <a:pt x="6" y="27"/>
                  </a:cubicBezTo>
                  <a:cubicBezTo>
                    <a:pt x="6" y="30"/>
                    <a:pt x="8" y="32"/>
                    <a:pt x="11" y="32"/>
                  </a:cubicBezTo>
                  <a:cubicBezTo>
                    <a:pt x="35" y="32"/>
                    <a:pt x="35" y="32"/>
                    <a:pt x="35" y="32"/>
                  </a:cubicBezTo>
                  <a:cubicBezTo>
                    <a:pt x="37" y="32"/>
                    <a:pt x="38" y="33"/>
                    <a:pt x="38" y="35"/>
                  </a:cubicBezTo>
                  <a:cubicBezTo>
                    <a:pt x="38" y="37"/>
                    <a:pt x="37" y="38"/>
                    <a:pt x="35" y="3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6" name="Freeform 141">
              <a:extLst>
                <a:ext uri="{FF2B5EF4-FFF2-40B4-BE49-F238E27FC236}">
                  <a16:creationId xmlns:a16="http://schemas.microsoft.com/office/drawing/2014/main" id="{20FA9EAD-9864-4DFE-962C-AC2091C6BC1B}"/>
                </a:ext>
              </a:extLst>
            </p:cNvPr>
            <p:cNvSpPr>
              <a:spLocks/>
            </p:cNvSpPr>
            <p:nvPr/>
          </p:nvSpPr>
          <p:spPr bwMode="auto">
            <a:xfrm>
              <a:off x="2525713" y="4070351"/>
              <a:ext cx="539750" cy="719138"/>
            </a:xfrm>
            <a:custGeom>
              <a:avLst/>
              <a:gdLst>
                <a:gd name="T0" fmla="*/ 119 w 134"/>
                <a:gd name="T1" fmla="*/ 178 h 178"/>
                <a:gd name="T2" fmla="*/ 15 w 134"/>
                <a:gd name="T3" fmla="*/ 178 h 178"/>
                <a:gd name="T4" fmla="*/ 0 w 134"/>
                <a:gd name="T5" fmla="*/ 163 h 178"/>
                <a:gd name="T6" fmla="*/ 0 w 134"/>
                <a:gd name="T7" fmla="*/ 15 h 178"/>
                <a:gd name="T8" fmla="*/ 15 w 134"/>
                <a:gd name="T9" fmla="*/ 0 h 178"/>
                <a:gd name="T10" fmla="*/ 19 w 134"/>
                <a:gd name="T11" fmla="*/ 0 h 178"/>
                <a:gd name="T12" fmla="*/ 22 w 134"/>
                <a:gd name="T13" fmla="*/ 3 h 178"/>
                <a:gd name="T14" fmla="*/ 19 w 134"/>
                <a:gd name="T15" fmla="*/ 6 h 178"/>
                <a:gd name="T16" fmla="*/ 15 w 134"/>
                <a:gd name="T17" fmla="*/ 6 h 178"/>
                <a:gd name="T18" fmla="*/ 6 w 134"/>
                <a:gd name="T19" fmla="*/ 15 h 178"/>
                <a:gd name="T20" fmla="*/ 6 w 134"/>
                <a:gd name="T21" fmla="*/ 163 h 178"/>
                <a:gd name="T22" fmla="*/ 15 w 134"/>
                <a:gd name="T23" fmla="*/ 172 h 178"/>
                <a:gd name="T24" fmla="*/ 119 w 134"/>
                <a:gd name="T25" fmla="*/ 172 h 178"/>
                <a:gd name="T26" fmla="*/ 128 w 134"/>
                <a:gd name="T27" fmla="*/ 163 h 178"/>
                <a:gd name="T28" fmla="*/ 131 w 134"/>
                <a:gd name="T29" fmla="*/ 160 h 178"/>
                <a:gd name="T30" fmla="*/ 134 w 134"/>
                <a:gd name="T31" fmla="*/ 163 h 178"/>
                <a:gd name="T32" fmla="*/ 119 w 134"/>
                <a:gd name="T33"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78">
                  <a:moveTo>
                    <a:pt x="119" y="178"/>
                  </a:moveTo>
                  <a:cubicBezTo>
                    <a:pt x="15" y="178"/>
                    <a:pt x="15" y="178"/>
                    <a:pt x="15" y="178"/>
                  </a:cubicBezTo>
                  <a:cubicBezTo>
                    <a:pt x="7" y="178"/>
                    <a:pt x="0" y="171"/>
                    <a:pt x="0" y="163"/>
                  </a:cubicBezTo>
                  <a:cubicBezTo>
                    <a:pt x="0" y="15"/>
                    <a:pt x="0" y="15"/>
                    <a:pt x="0" y="15"/>
                  </a:cubicBezTo>
                  <a:cubicBezTo>
                    <a:pt x="0" y="7"/>
                    <a:pt x="7" y="0"/>
                    <a:pt x="15" y="0"/>
                  </a:cubicBezTo>
                  <a:cubicBezTo>
                    <a:pt x="19" y="0"/>
                    <a:pt x="19" y="0"/>
                    <a:pt x="19" y="0"/>
                  </a:cubicBezTo>
                  <a:cubicBezTo>
                    <a:pt x="21" y="0"/>
                    <a:pt x="22" y="1"/>
                    <a:pt x="22" y="3"/>
                  </a:cubicBezTo>
                  <a:cubicBezTo>
                    <a:pt x="22" y="5"/>
                    <a:pt x="21" y="6"/>
                    <a:pt x="19" y="6"/>
                  </a:cubicBezTo>
                  <a:cubicBezTo>
                    <a:pt x="15" y="6"/>
                    <a:pt x="15" y="6"/>
                    <a:pt x="15" y="6"/>
                  </a:cubicBezTo>
                  <a:cubicBezTo>
                    <a:pt x="10" y="6"/>
                    <a:pt x="6" y="10"/>
                    <a:pt x="6" y="15"/>
                  </a:cubicBezTo>
                  <a:cubicBezTo>
                    <a:pt x="6" y="163"/>
                    <a:pt x="6" y="163"/>
                    <a:pt x="6" y="163"/>
                  </a:cubicBezTo>
                  <a:cubicBezTo>
                    <a:pt x="6" y="168"/>
                    <a:pt x="10" y="172"/>
                    <a:pt x="15" y="172"/>
                  </a:cubicBezTo>
                  <a:cubicBezTo>
                    <a:pt x="119" y="172"/>
                    <a:pt x="119" y="172"/>
                    <a:pt x="119" y="172"/>
                  </a:cubicBezTo>
                  <a:cubicBezTo>
                    <a:pt x="124" y="172"/>
                    <a:pt x="128" y="168"/>
                    <a:pt x="128" y="163"/>
                  </a:cubicBezTo>
                  <a:cubicBezTo>
                    <a:pt x="128" y="161"/>
                    <a:pt x="129" y="160"/>
                    <a:pt x="131" y="160"/>
                  </a:cubicBezTo>
                  <a:cubicBezTo>
                    <a:pt x="133" y="160"/>
                    <a:pt x="134" y="161"/>
                    <a:pt x="134" y="163"/>
                  </a:cubicBezTo>
                  <a:cubicBezTo>
                    <a:pt x="134" y="171"/>
                    <a:pt x="127" y="178"/>
                    <a:pt x="119" y="178"/>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7" name="Freeform 142">
              <a:extLst>
                <a:ext uri="{FF2B5EF4-FFF2-40B4-BE49-F238E27FC236}">
                  <a16:creationId xmlns:a16="http://schemas.microsoft.com/office/drawing/2014/main" id="{C015372F-0713-4444-A5D0-E2ACFF91EA73}"/>
                </a:ext>
              </a:extLst>
            </p:cNvPr>
            <p:cNvSpPr>
              <a:spLocks noEditPoints="1"/>
            </p:cNvSpPr>
            <p:nvPr/>
          </p:nvSpPr>
          <p:spPr bwMode="auto">
            <a:xfrm>
              <a:off x="2654301" y="3957638"/>
              <a:ext cx="541338" cy="719138"/>
            </a:xfrm>
            <a:custGeom>
              <a:avLst/>
              <a:gdLst>
                <a:gd name="T0" fmla="*/ 119 w 134"/>
                <a:gd name="T1" fmla="*/ 178 h 178"/>
                <a:gd name="T2" fmla="*/ 15 w 134"/>
                <a:gd name="T3" fmla="*/ 178 h 178"/>
                <a:gd name="T4" fmla="*/ 0 w 134"/>
                <a:gd name="T5" fmla="*/ 163 h 178"/>
                <a:gd name="T6" fmla="*/ 0 w 134"/>
                <a:gd name="T7" fmla="*/ 15 h 178"/>
                <a:gd name="T8" fmla="*/ 15 w 134"/>
                <a:gd name="T9" fmla="*/ 0 h 178"/>
                <a:gd name="T10" fmla="*/ 86 w 134"/>
                <a:gd name="T11" fmla="*/ 0 h 178"/>
                <a:gd name="T12" fmla="*/ 97 w 134"/>
                <a:gd name="T13" fmla="*/ 4 h 178"/>
                <a:gd name="T14" fmla="*/ 130 w 134"/>
                <a:gd name="T15" fmla="*/ 38 h 178"/>
                <a:gd name="T16" fmla="*/ 134 w 134"/>
                <a:gd name="T17" fmla="*/ 48 h 178"/>
                <a:gd name="T18" fmla="*/ 134 w 134"/>
                <a:gd name="T19" fmla="*/ 163 h 178"/>
                <a:gd name="T20" fmla="*/ 119 w 134"/>
                <a:gd name="T21" fmla="*/ 178 h 178"/>
                <a:gd name="T22" fmla="*/ 15 w 134"/>
                <a:gd name="T23" fmla="*/ 6 h 178"/>
                <a:gd name="T24" fmla="*/ 6 w 134"/>
                <a:gd name="T25" fmla="*/ 15 h 178"/>
                <a:gd name="T26" fmla="*/ 6 w 134"/>
                <a:gd name="T27" fmla="*/ 163 h 178"/>
                <a:gd name="T28" fmla="*/ 15 w 134"/>
                <a:gd name="T29" fmla="*/ 172 h 178"/>
                <a:gd name="T30" fmla="*/ 119 w 134"/>
                <a:gd name="T31" fmla="*/ 172 h 178"/>
                <a:gd name="T32" fmla="*/ 128 w 134"/>
                <a:gd name="T33" fmla="*/ 163 h 178"/>
                <a:gd name="T34" fmla="*/ 128 w 134"/>
                <a:gd name="T35" fmla="*/ 48 h 178"/>
                <a:gd name="T36" fmla="*/ 125 w 134"/>
                <a:gd name="T37" fmla="*/ 42 h 178"/>
                <a:gd name="T38" fmla="*/ 92 w 134"/>
                <a:gd name="T39" fmla="*/ 9 h 178"/>
                <a:gd name="T40" fmla="*/ 86 w 134"/>
                <a:gd name="T41" fmla="*/ 6 h 178"/>
                <a:gd name="T42" fmla="*/ 15 w 134"/>
                <a:gd name="T43" fmla="*/ 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78">
                  <a:moveTo>
                    <a:pt x="119" y="178"/>
                  </a:moveTo>
                  <a:cubicBezTo>
                    <a:pt x="15" y="178"/>
                    <a:pt x="15" y="178"/>
                    <a:pt x="15" y="178"/>
                  </a:cubicBezTo>
                  <a:cubicBezTo>
                    <a:pt x="7" y="178"/>
                    <a:pt x="0" y="171"/>
                    <a:pt x="0" y="163"/>
                  </a:cubicBezTo>
                  <a:cubicBezTo>
                    <a:pt x="0" y="15"/>
                    <a:pt x="0" y="15"/>
                    <a:pt x="0" y="15"/>
                  </a:cubicBezTo>
                  <a:cubicBezTo>
                    <a:pt x="0" y="7"/>
                    <a:pt x="7" y="0"/>
                    <a:pt x="15" y="0"/>
                  </a:cubicBezTo>
                  <a:cubicBezTo>
                    <a:pt x="86" y="0"/>
                    <a:pt x="86" y="0"/>
                    <a:pt x="86" y="0"/>
                  </a:cubicBezTo>
                  <a:cubicBezTo>
                    <a:pt x="90" y="0"/>
                    <a:pt x="94" y="1"/>
                    <a:pt x="97" y="4"/>
                  </a:cubicBezTo>
                  <a:cubicBezTo>
                    <a:pt x="130" y="38"/>
                    <a:pt x="130" y="38"/>
                    <a:pt x="130" y="38"/>
                  </a:cubicBezTo>
                  <a:cubicBezTo>
                    <a:pt x="133" y="40"/>
                    <a:pt x="134" y="44"/>
                    <a:pt x="134" y="48"/>
                  </a:cubicBezTo>
                  <a:cubicBezTo>
                    <a:pt x="134" y="163"/>
                    <a:pt x="134" y="163"/>
                    <a:pt x="134" y="163"/>
                  </a:cubicBezTo>
                  <a:cubicBezTo>
                    <a:pt x="134" y="171"/>
                    <a:pt x="127" y="178"/>
                    <a:pt x="119" y="178"/>
                  </a:cubicBezTo>
                  <a:close/>
                  <a:moveTo>
                    <a:pt x="15" y="6"/>
                  </a:moveTo>
                  <a:cubicBezTo>
                    <a:pt x="10" y="6"/>
                    <a:pt x="6" y="10"/>
                    <a:pt x="6" y="15"/>
                  </a:cubicBezTo>
                  <a:cubicBezTo>
                    <a:pt x="6" y="163"/>
                    <a:pt x="6" y="163"/>
                    <a:pt x="6" y="163"/>
                  </a:cubicBezTo>
                  <a:cubicBezTo>
                    <a:pt x="6" y="168"/>
                    <a:pt x="10" y="172"/>
                    <a:pt x="15" y="172"/>
                  </a:cubicBezTo>
                  <a:cubicBezTo>
                    <a:pt x="119" y="172"/>
                    <a:pt x="119" y="172"/>
                    <a:pt x="119" y="172"/>
                  </a:cubicBezTo>
                  <a:cubicBezTo>
                    <a:pt x="124" y="172"/>
                    <a:pt x="128" y="168"/>
                    <a:pt x="128" y="163"/>
                  </a:cubicBezTo>
                  <a:cubicBezTo>
                    <a:pt x="128" y="48"/>
                    <a:pt x="128" y="48"/>
                    <a:pt x="128" y="48"/>
                  </a:cubicBezTo>
                  <a:cubicBezTo>
                    <a:pt x="128" y="46"/>
                    <a:pt x="127" y="44"/>
                    <a:pt x="125" y="42"/>
                  </a:cubicBezTo>
                  <a:cubicBezTo>
                    <a:pt x="92" y="9"/>
                    <a:pt x="92" y="9"/>
                    <a:pt x="92" y="9"/>
                  </a:cubicBezTo>
                  <a:cubicBezTo>
                    <a:pt x="91" y="7"/>
                    <a:pt x="88" y="6"/>
                    <a:pt x="86" y="6"/>
                  </a:cubicBezTo>
                  <a:lnTo>
                    <a:pt x="15" y="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
        <p:nvSpPr>
          <p:cNvPr id="8" name="Espace réservé du texte 1">
            <a:extLst>
              <a:ext uri="{FF2B5EF4-FFF2-40B4-BE49-F238E27FC236}">
                <a16:creationId xmlns:a16="http://schemas.microsoft.com/office/drawing/2014/main" id="{4995BC1F-C955-4640-8851-886539601CB5}"/>
              </a:ext>
            </a:extLst>
          </p:cNvPr>
          <p:cNvSpPr txBox="1">
            <a:spLocks/>
          </p:cNvSpPr>
          <p:nvPr/>
        </p:nvSpPr>
        <p:spPr>
          <a:xfrm>
            <a:off x="695325" y="1332640"/>
            <a:ext cx="10267950" cy="64833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400" dirty="0">
                <a:solidFill>
                  <a:srgbClr val="C00000"/>
                </a:solidFill>
                <a:latin typeface="Montserrat Black" panose="00000A00000000000000" pitchFamily="2" charset="0"/>
              </a:rPr>
              <a:t>Depuis le 1er juin 2022, la Loi LEMOINE permet, entre autres évolutions, la résiliation et la substitution d’assurances de prêt à tout moment de la vie du crédit.</a:t>
            </a:r>
          </a:p>
          <a:p>
            <a:endParaRPr lang="fr-FR" dirty="0"/>
          </a:p>
        </p:txBody>
      </p:sp>
      <p:sp>
        <p:nvSpPr>
          <p:cNvPr id="9" name="Espace réservé du contenu 1">
            <a:extLst>
              <a:ext uri="{FF2B5EF4-FFF2-40B4-BE49-F238E27FC236}">
                <a16:creationId xmlns:a16="http://schemas.microsoft.com/office/drawing/2014/main" id="{78AB6A1F-9BBE-4963-A0E6-2D2EF407CD39}"/>
              </a:ext>
            </a:extLst>
          </p:cNvPr>
          <p:cNvSpPr txBox="1">
            <a:spLocks/>
          </p:cNvSpPr>
          <p:nvPr/>
        </p:nvSpPr>
        <p:spPr>
          <a:xfrm>
            <a:off x="751323" y="1980974"/>
            <a:ext cx="10689354" cy="1844675"/>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defRPr/>
            </a:pPr>
            <a:r>
              <a:rPr lang="fr-FR" sz="1400" dirty="0">
                <a:latin typeface="Montserrat Black" panose="00000A00000000000000" pitchFamily="2" charset="0"/>
              </a:rPr>
              <a:t>Ce qui ne change pas :</a:t>
            </a:r>
          </a:p>
          <a:p>
            <a:pPr lvl="1">
              <a:buSzPct val="50000"/>
              <a:buFont typeface="Wingdings" panose="05000000000000000000" pitchFamily="2" charset="2"/>
              <a:buChar char="q"/>
              <a:defRPr/>
            </a:pPr>
            <a:r>
              <a:rPr lang="fr-FR" sz="1500" dirty="0"/>
              <a:t>Traitement de la demande de substitution par BPCESC (via MYPRESTATION)</a:t>
            </a:r>
          </a:p>
          <a:p>
            <a:pPr lvl="1">
              <a:buSzPct val="50000"/>
              <a:buFont typeface="Wingdings" panose="05000000000000000000" pitchFamily="2" charset="2"/>
              <a:buChar char="q"/>
              <a:defRPr/>
            </a:pPr>
            <a:r>
              <a:rPr lang="fr-FR" sz="1500" dirty="0"/>
              <a:t>Délai réglementaire de 10 jours pour apporter une réponse au client (= envoi de l’avenant d’assurance)</a:t>
            </a:r>
          </a:p>
          <a:p>
            <a:pPr>
              <a:defRPr/>
            </a:pPr>
            <a:endParaRPr lang="fr-FR" dirty="0"/>
          </a:p>
        </p:txBody>
      </p:sp>
      <p:sp>
        <p:nvSpPr>
          <p:cNvPr id="10" name="Espace réservé du contenu 1">
            <a:extLst>
              <a:ext uri="{FF2B5EF4-FFF2-40B4-BE49-F238E27FC236}">
                <a16:creationId xmlns:a16="http://schemas.microsoft.com/office/drawing/2014/main" id="{43E48CC3-A831-4AA5-92FF-F76A85DFDF17}"/>
              </a:ext>
            </a:extLst>
          </p:cNvPr>
          <p:cNvSpPr txBox="1">
            <a:spLocks/>
          </p:cNvSpPr>
          <p:nvPr/>
        </p:nvSpPr>
        <p:spPr>
          <a:xfrm>
            <a:off x="729317" y="3062962"/>
            <a:ext cx="10711360" cy="206175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defRPr/>
            </a:pPr>
            <a:r>
              <a:rPr lang="fr-FR" sz="1400" dirty="0">
                <a:latin typeface="Montserrat Black" panose="00000A00000000000000" pitchFamily="2" charset="0"/>
              </a:rPr>
              <a:t>Ce qui change - 2 enjeux majeurs :</a:t>
            </a:r>
          </a:p>
          <a:p>
            <a:pPr lvl="1">
              <a:buSzPct val="50000"/>
              <a:buFont typeface="Wingdings" panose="05000000000000000000" pitchFamily="2" charset="2"/>
              <a:buChar char="q"/>
              <a:defRPr/>
            </a:pPr>
            <a:r>
              <a:rPr lang="fr-FR" sz="1500" b="1" dirty="0"/>
              <a:t>Enjeu 1 :</a:t>
            </a:r>
            <a:r>
              <a:rPr lang="fr-FR" sz="1500" dirty="0"/>
              <a:t> l’amende en cas de non respect du délai de 10 jours passe de 3 000 € à </a:t>
            </a:r>
            <a:r>
              <a:rPr lang="fr-FR" sz="1500" b="1" dirty="0">
                <a:solidFill>
                  <a:srgbClr val="C00000"/>
                </a:solidFill>
              </a:rPr>
              <a:t>15 000 € </a:t>
            </a:r>
            <a:r>
              <a:rPr lang="fr-FR" sz="1500" b="1" dirty="0">
                <a:solidFill>
                  <a:srgbClr val="C31632"/>
                </a:solidFill>
              </a:rPr>
              <a:t>par emprunteur</a:t>
            </a:r>
          </a:p>
          <a:p>
            <a:pPr>
              <a:defRPr/>
            </a:pPr>
            <a:endParaRPr lang="fr-FR" dirty="0"/>
          </a:p>
        </p:txBody>
      </p:sp>
      <p:sp>
        <p:nvSpPr>
          <p:cNvPr id="11" name="Espace réservé du contenu 2">
            <a:extLst>
              <a:ext uri="{FF2B5EF4-FFF2-40B4-BE49-F238E27FC236}">
                <a16:creationId xmlns:a16="http://schemas.microsoft.com/office/drawing/2014/main" id="{19165757-4E9A-4CD6-B517-99814BE985A5}"/>
              </a:ext>
            </a:extLst>
          </p:cNvPr>
          <p:cNvSpPr txBox="1">
            <a:spLocks/>
          </p:cNvSpPr>
          <p:nvPr/>
        </p:nvSpPr>
        <p:spPr>
          <a:xfrm>
            <a:off x="9026156" y="3757636"/>
            <a:ext cx="3416837" cy="1265252"/>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defRPr/>
            </a:pPr>
            <a:r>
              <a:rPr lang="fr-FR" sz="1200" dirty="0">
                <a:solidFill>
                  <a:schemeClr val="tx1">
                    <a:lumMod val="75000"/>
                    <a:lumOff val="25000"/>
                  </a:schemeClr>
                </a:solidFill>
              </a:rPr>
              <a:t>Les avantages : </a:t>
            </a:r>
          </a:p>
          <a:p>
            <a:pPr marL="539750" lvl="1">
              <a:spcBef>
                <a:spcPts val="0"/>
              </a:spcBef>
              <a:defRPr/>
            </a:pPr>
            <a:r>
              <a:rPr lang="fr-FR" sz="1200" dirty="0">
                <a:solidFill>
                  <a:schemeClr val="tx1">
                    <a:lumMod val="75000"/>
                    <a:lumOff val="25000"/>
                  </a:schemeClr>
                </a:solidFill>
              </a:rPr>
              <a:t>- un circuit direct pour le client</a:t>
            </a:r>
          </a:p>
          <a:p>
            <a:pPr marL="539750" lvl="1">
              <a:spcBef>
                <a:spcPts val="0"/>
              </a:spcBef>
              <a:defRPr/>
            </a:pPr>
            <a:r>
              <a:rPr lang="fr-FR" sz="1200" dirty="0">
                <a:solidFill>
                  <a:schemeClr val="tx1">
                    <a:lumMod val="75000"/>
                    <a:lumOff val="25000"/>
                  </a:schemeClr>
                </a:solidFill>
              </a:rPr>
              <a:t>- un gain de temps en agence</a:t>
            </a:r>
          </a:p>
          <a:p>
            <a:pPr marL="539750" lvl="1">
              <a:spcBef>
                <a:spcPts val="0"/>
              </a:spcBef>
              <a:defRPr/>
            </a:pPr>
            <a:r>
              <a:rPr lang="fr-FR" sz="1200" dirty="0">
                <a:solidFill>
                  <a:schemeClr val="tx1">
                    <a:lumMod val="75000"/>
                    <a:lumOff val="25000"/>
                  </a:schemeClr>
                </a:solidFill>
              </a:rPr>
              <a:t>- une sécurisation du process</a:t>
            </a:r>
          </a:p>
          <a:p>
            <a:pPr lvl="1">
              <a:defRPr/>
            </a:pPr>
            <a:endParaRPr lang="fr-FR" sz="1600" dirty="0"/>
          </a:p>
        </p:txBody>
      </p:sp>
      <p:sp>
        <p:nvSpPr>
          <p:cNvPr id="13" name="ZoneTexte 12">
            <a:extLst>
              <a:ext uri="{FF2B5EF4-FFF2-40B4-BE49-F238E27FC236}">
                <a16:creationId xmlns:a16="http://schemas.microsoft.com/office/drawing/2014/main" id="{019B7E5C-E51E-4D15-AA17-B9920A4DB317}"/>
              </a:ext>
            </a:extLst>
          </p:cNvPr>
          <p:cNvSpPr txBox="1"/>
          <p:nvPr/>
        </p:nvSpPr>
        <p:spPr>
          <a:xfrm>
            <a:off x="1546299" y="4764279"/>
            <a:ext cx="8756545" cy="1477328"/>
          </a:xfrm>
          <a:custGeom>
            <a:avLst/>
            <a:gdLst>
              <a:gd name="connsiteX0" fmla="*/ 0 w 8756545"/>
              <a:gd name="connsiteY0" fmla="*/ 0 h 1477328"/>
              <a:gd name="connsiteX1" fmla="*/ 8756545 w 8756545"/>
              <a:gd name="connsiteY1" fmla="*/ 0 h 1477328"/>
              <a:gd name="connsiteX2" fmla="*/ 8756545 w 8756545"/>
              <a:gd name="connsiteY2" fmla="*/ 1477328 h 1477328"/>
              <a:gd name="connsiteX3" fmla="*/ 0 w 8756545"/>
              <a:gd name="connsiteY3" fmla="*/ 1477328 h 1477328"/>
              <a:gd name="connsiteX4" fmla="*/ 0 w 8756545"/>
              <a:gd name="connsiteY4" fmla="*/ 0 h 1477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56545" h="1477328" extrusionOk="0">
                <a:moveTo>
                  <a:pt x="0" y="0"/>
                </a:moveTo>
                <a:cubicBezTo>
                  <a:pt x="2616415" y="-5264"/>
                  <a:pt x="7091214" y="84467"/>
                  <a:pt x="8756545" y="0"/>
                </a:cubicBezTo>
                <a:cubicBezTo>
                  <a:pt x="8644828" y="533042"/>
                  <a:pt x="8865771" y="968921"/>
                  <a:pt x="8756545" y="1477328"/>
                </a:cubicBezTo>
                <a:cubicBezTo>
                  <a:pt x="6447009" y="1583648"/>
                  <a:pt x="930668" y="1469679"/>
                  <a:pt x="0" y="1477328"/>
                </a:cubicBezTo>
                <a:cubicBezTo>
                  <a:pt x="-81312" y="864007"/>
                  <a:pt x="-38244" y="302446"/>
                  <a:pt x="0" y="0"/>
                </a:cubicBezTo>
                <a:close/>
              </a:path>
            </a:pathLst>
          </a:custGeom>
          <a:noFill/>
          <a:ln w="12700">
            <a:solidFill>
              <a:schemeClr val="bg1">
                <a:lumMod val="65000"/>
              </a:schemeClr>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a:spAutoFit/>
          </a:bodyPr>
          <a:lstStyle/>
          <a:p>
            <a:pPr>
              <a:defRPr/>
            </a:pPr>
            <a:r>
              <a:rPr lang="fr-FR" sz="1500" b="1" dirty="0">
                <a:solidFill>
                  <a:schemeClr val="tx1">
                    <a:lumMod val="75000"/>
                    <a:lumOff val="25000"/>
                  </a:schemeClr>
                </a:solidFill>
              </a:rPr>
              <a:t>En cas de demande écrite de substitution </a:t>
            </a:r>
            <a:r>
              <a:rPr lang="fr-FR" sz="1500" dirty="0">
                <a:solidFill>
                  <a:schemeClr val="tx1">
                    <a:lumMod val="75000"/>
                    <a:lumOff val="25000"/>
                  </a:schemeClr>
                </a:solidFill>
              </a:rPr>
              <a:t>(mail, courrier ou message DEI) </a:t>
            </a:r>
            <a:r>
              <a:rPr lang="fr-FR" sz="1500" b="1" dirty="0">
                <a:solidFill>
                  <a:schemeClr val="tx1">
                    <a:lumMod val="75000"/>
                    <a:lumOff val="25000"/>
                  </a:schemeClr>
                </a:solidFill>
              </a:rPr>
              <a:t>:</a:t>
            </a:r>
          </a:p>
          <a:p>
            <a:pPr marL="444500" indent="-342900">
              <a:buFont typeface="+mj-lt"/>
              <a:buAutoNum type="arabicPeriod"/>
              <a:defRPr/>
            </a:pPr>
            <a:r>
              <a:rPr lang="fr-FR" sz="1500" dirty="0">
                <a:solidFill>
                  <a:schemeClr val="tx1">
                    <a:lumMod val="75000"/>
                    <a:lumOff val="25000"/>
                  </a:schemeClr>
                </a:solidFill>
              </a:rPr>
              <a:t>Horodater le document avec la mention manuscrite « Reçu le xx/xx/202x)</a:t>
            </a:r>
          </a:p>
          <a:p>
            <a:pPr marL="444500" indent="-342900">
              <a:buFont typeface="+mj-lt"/>
              <a:buAutoNum type="arabicPeriod"/>
              <a:defRPr/>
            </a:pPr>
            <a:r>
              <a:rPr lang="fr-FR" sz="1500" dirty="0">
                <a:solidFill>
                  <a:schemeClr val="tx1">
                    <a:lumMod val="75000"/>
                    <a:lumOff val="25000"/>
                  </a:schemeClr>
                </a:solidFill>
              </a:rPr>
              <a:t>Saisir la demande à BPCE SC via </a:t>
            </a:r>
            <a:r>
              <a:rPr lang="fr-FR" sz="1500" dirty="0" err="1">
                <a:solidFill>
                  <a:schemeClr val="tx1">
                    <a:lumMod val="75000"/>
                    <a:lumOff val="25000"/>
                  </a:schemeClr>
                </a:solidFill>
              </a:rPr>
              <a:t>MyPrestationCrédit</a:t>
            </a:r>
            <a:r>
              <a:rPr lang="fr-FR" sz="1500" dirty="0">
                <a:solidFill>
                  <a:schemeClr val="tx1">
                    <a:lumMod val="75000"/>
                    <a:lumOff val="25000"/>
                  </a:schemeClr>
                </a:solidFill>
              </a:rPr>
              <a:t> le jour de la réception du courrier client</a:t>
            </a:r>
          </a:p>
          <a:p>
            <a:pPr marL="342900" indent="-342900">
              <a:buFont typeface="+mj-lt"/>
              <a:buAutoNum type="arabicPeriod"/>
              <a:defRPr/>
            </a:pPr>
            <a:endParaRPr lang="fr-FR" sz="1500" dirty="0">
              <a:solidFill>
                <a:schemeClr val="tx1">
                  <a:lumMod val="75000"/>
                  <a:lumOff val="25000"/>
                </a:schemeClr>
              </a:solidFill>
            </a:endParaRPr>
          </a:p>
          <a:p>
            <a:pPr>
              <a:defRPr/>
            </a:pPr>
            <a:r>
              <a:rPr lang="fr-FR" sz="1500" b="1" dirty="0">
                <a:solidFill>
                  <a:schemeClr val="tx1">
                    <a:lumMod val="75000"/>
                    <a:lumOff val="25000"/>
                  </a:schemeClr>
                </a:solidFill>
              </a:rPr>
              <a:t>En cas de demande d’information :</a:t>
            </a:r>
          </a:p>
          <a:p>
            <a:pPr marL="444500" indent="-342900">
              <a:buFont typeface="+mj-lt"/>
              <a:buAutoNum type="arabicPeriod"/>
              <a:defRPr/>
            </a:pPr>
            <a:r>
              <a:rPr lang="fr-FR" sz="1500" dirty="0">
                <a:solidFill>
                  <a:schemeClr val="tx1">
                    <a:lumMod val="75000"/>
                    <a:lumOff val="25000"/>
                  </a:schemeClr>
                </a:solidFill>
              </a:rPr>
              <a:t>Inviter le client à remplir sa demande en ligne sur le site internet de la CEGEE.</a:t>
            </a:r>
          </a:p>
        </p:txBody>
      </p:sp>
      <p:pic>
        <p:nvPicPr>
          <p:cNvPr id="14" name="Graphique 13" descr="Index pointant vers la droite vu du côté du dos de la main">
            <a:extLst>
              <a:ext uri="{FF2B5EF4-FFF2-40B4-BE49-F238E27FC236}">
                <a16:creationId xmlns:a16="http://schemas.microsoft.com/office/drawing/2014/main" id="{55F770BE-6FEE-49BB-910F-2D85A247906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14388" y="4058910"/>
            <a:ext cx="461412" cy="461412"/>
          </a:xfrm>
          <a:prstGeom prst="rect">
            <a:avLst/>
          </a:prstGeom>
        </p:spPr>
      </p:pic>
      <p:sp>
        <p:nvSpPr>
          <p:cNvPr id="15" name="Espace réservé du texte 13">
            <a:extLst>
              <a:ext uri="{FF2B5EF4-FFF2-40B4-BE49-F238E27FC236}">
                <a16:creationId xmlns:a16="http://schemas.microsoft.com/office/drawing/2014/main" id="{BCAE8A11-B94C-4C36-B46A-F4BE397C874B}"/>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Des réponses à vos questions</a:t>
            </a:r>
          </a:p>
        </p:txBody>
      </p:sp>
      <p:sp>
        <p:nvSpPr>
          <p:cNvPr id="17" name="Espace réservé du contenu 1">
            <a:extLst>
              <a:ext uri="{FF2B5EF4-FFF2-40B4-BE49-F238E27FC236}">
                <a16:creationId xmlns:a16="http://schemas.microsoft.com/office/drawing/2014/main" id="{A60DB0B9-37DB-4109-BFF8-1CFEC4ED60BC}"/>
              </a:ext>
            </a:extLst>
          </p:cNvPr>
          <p:cNvSpPr txBox="1">
            <a:spLocks/>
          </p:cNvSpPr>
          <p:nvPr/>
        </p:nvSpPr>
        <p:spPr>
          <a:xfrm>
            <a:off x="718437" y="3725140"/>
            <a:ext cx="8251721" cy="206175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SzPct val="50000"/>
              <a:buFont typeface="Wingdings" panose="05000000000000000000" pitchFamily="2" charset="2"/>
              <a:buChar char="q"/>
              <a:defRPr/>
            </a:pPr>
            <a:r>
              <a:rPr lang="fr-FR" sz="1500" b="1" dirty="0"/>
              <a:t>Enjeu 2 : la CEGEE donne la possibilité au client de demander directement à BPCESC le traitement d’une demande de substitution via un formulaire</a:t>
            </a:r>
            <a:r>
              <a:rPr lang="fr-FR" sz="1500" dirty="0"/>
              <a:t> disponible sur le site internet de la CEGEE : </a:t>
            </a:r>
            <a:r>
              <a:rPr lang="fr-FR" sz="1600" dirty="0">
                <a:solidFill>
                  <a:srgbClr val="0070C0"/>
                </a:solidFill>
                <a:latin typeface="Abadi Extra Light" panose="020B0204020104020204" pitchFamily="34" charset="0"/>
                <a:hlinkClick r:id="rId4">
                  <a:extLst>
                    <a:ext uri="{A12FA001-AC4F-418D-AE19-62706E023703}">
                      <ahyp:hlinkClr xmlns:ahyp="http://schemas.microsoft.com/office/drawing/2018/hyperlinkcolor" val="tx"/>
                    </a:ext>
                  </a:extLst>
                </a:hlinkClick>
              </a:rPr>
              <a:t>https://www.ade.caisse-epargne.fr/grand-est-europe </a:t>
            </a:r>
            <a:endParaRPr lang="fr-FR" sz="1600" dirty="0">
              <a:solidFill>
                <a:srgbClr val="0070C0"/>
              </a:solidFill>
              <a:latin typeface="Abadi Extra Light" panose="020B0204020104020204" pitchFamily="34" charset="0"/>
            </a:endParaRPr>
          </a:p>
          <a:p>
            <a:pPr>
              <a:defRPr/>
            </a:pPr>
            <a:endParaRPr lang="fr-FR" dirty="0"/>
          </a:p>
        </p:txBody>
      </p:sp>
    </p:spTree>
    <p:extLst>
      <p:ext uri="{BB962C8B-B14F-4D97-AF65-F5344CB8AC3E}">
        <p14:creationId xmlns:p14="http://schemas.microsoft.com/office/powerpoint/2010/main" val="1265146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C99D7DC-6FA2-4619-8738-E3F3B2D25B81}"/>
              </a:ext>
            </a:extLst>
          </p:cNvPr>
          <p:cNvSpPr>
            <a:spLocks noGrp="1"/>
          </p:cNvSpPr>
          <p:nvPr>
            <p:ph type="body" sz="quarter" idx="12"/>
          </p:nvPr>
        </p:nvSpPr>
        <p:spPr/>
        <p:txBody>
          <a:bodyPr/>
          <a:lstStyle/>
          <a:p>
            <a:r>
              <a:rPr lang="fr-FR" dirty="0"/>
              <a:t>Comment savoir si mon dossier est </a:t>
            </a:r>
            <a:r>
              <a:rPr lang="fr-FR" dirty="0" err="1"/>
              <a:t>optileadable</a:t>
            </a:r>
            <a:r>
              <a:rPr lang="fr-FR" dirty="0"/>
              <a:t> ?</a:t>
            </a:r>
          </a:p>
        </p:txBody>
      </p:sp>
      <p:grpSp>
        <p:nvGrpSpPr>
          <p:cNvPr id="13" name="Groupe 12">
            <a:extLst>
              <a:ext uri="{FF2B5EF4-FFF2-40B4-BE49-F238E27FC236}">
                <a16:creationId xmlns:a16="http://schemas.microsoft.com/office/drawing/2014/main" id="{C76C62A6-CB88-4DDD-805C-2FA6F2BD6C5C}"/>
              </a:ext>
            </a:extLst>
          </p:cNvPr>
          <p:cNvGrpSpPr/>
          <p:nvPr/>
        </p:nvGrpSpPr>
        <p:grpSpPr>
          <a:xfrm>
            <a:off x="868237" y="1378277"/>
            <a:ext cx="10634040" cy="5204185"/>
            <a:chOff x="1042048" y="1378277"/>
            <a:chExt cx="10634040" cy="5204185"/>
          </a:xfrm>
        </p:grpSpPr>
        <p:sp>
          <p:nvSpPr>
            <p:cNvPr id="8" name="Rectangle 7">
              <a:extLst>
                <a:ext uri="{FF2B5EF4-FFF2-40B4-BE49-F238E27FC236}">
                  <a16:creationId xmlns:a16="http://schemas.microsoft.com/office/drawing/2014/main" id="{BE10C772-2B7F-406A-8CB8-39F152A82A80}"/>
                </a:ext>
              </a:extLst>
            </p:cNvPr>
            <p:cNvSpPr/>
            <p:nvPr/>
          </p:nvSpPr>
          <p:spPr>
            <a:xfrm>
              <a:off x="2041709" y="4428026"/>
              <a:ext cx="8560176" cy="2154436"/>
            </a:xfrm>
            <a:prstGeom prst="rect">
              <a:avLst/>
            </a:prstGeom>
          </p:spPr>
          <p:txBody>
            <a:bodyPr wrap="square">
              <a:spAutoFit/>
            </a:bodyPr>
            <a:lstStyle/>
            <a:p>
              <a:endParaRPr lang="fr-FR" dirty="0">
                <a:solidFill>
                  <a:srgbClr val="0070C0"/>
                </a:solidFill>
              </a:endParaRPr>
            </a:p>
            <a:p>
              <a:pPr algn="ctr"/>
              <a:r>
                <a:rPr lang="fr-FR" b="1" dirty="0">
                  <a:solidFill>
                    <a:schemeClr val="tx1">
                      <a:lumMod val="75000"/>
                      <a:lumOff val="25000"/>
                    </a:schemeClr>
                  </a:solidFill>
                </a:rPr>
                <a:t>Une fois accordé, si vous pouvez transférer votre dossier à un gestionnaire crédits dans MYC,</a:t>
              </a:r>
              <a:r>
                <a:rPr lang="fr-FR" dirty="0">
                  <a:solidFill>
                    <a:schemeClr val="tx1">
                      <a:lumMod val="75000"/>
                      <a:lumOff val="25000"/>
                    </a:schemeClr>
                  </a:solidFill>
                </a:rPr>
                <a:t> c’est que votre dossier nécessite un </a:t>
              </a:r>
              <a:r>
                <a:rPr lang="fr-FR" b="1" dirty="0">
                  <a:solidFill>
                    <a:schemeClr val="accent1"/>
                  </a:solidFill>
                </a:rPr>
                <a:t>contrôle interactif</a:t>
              </a:r>
              <a:r>
                <a:rPr lang="fr-FR" dirty="0">
                  <a:solidFill>
                    <a:schemeClr val="tx1">
                      <a:lumMod val="75000"/>
                      <a:lumOff val="25000"/>
                    </a:schemeClr>
                  </a:solidFill>
                </a:rPr>
                <a:t>. </a:t>
              </a:r>
            </a:p>
            <a:p>
              <a:pPr algn="ctr"/>
              <a:endParaRPr lang="fr-FR" sz="1200" dirty="0">
                <a:solidFill>
                  <a:schemeClr val="tx1">
                    <a:lumMod val="75000"/>
                    <a:lumOff val="25000"/>
                  </a:schemeClr>
                </a:solidFill>
              </a:endParaRPr>
            </a:p>
            <a:p>
              <a:pPr algn="ctr"/>
              <a:r>
                <a:rPr lang="fr-FR" b="1" dirty="0">
                  <a:solidFill>
                    <a:schemeClr val="tx1">
                      <a:lumMod val="75000"/>
                      <a:lumOff val="25000"/>
                    </a:schemeClr>
                  </a:solidFill>
                </a:rPr>
                <a:t>Si vous ne pouvez pas, </a:t>
              </a:r>
              <a:r>
                <a:rPr lang="fr-FR" dirty="0">
                  <a:solidFill>
                    <a:schemeClr val="tx1">
                      <a:lumMod val="75000"/>
                      <a:lumOff val="25000"/>
                    </a:schemeClr>
                  </a:solidFill>
                </a:rPr>
                <a:t>c’est qu’il est bien </a:t>
              </a:r>
              <a:r>
                <a:rPr lang="fr-FR" b="1" dirty="0" err="1">
                  <a:solidFill>
                    <a:schemeClr val="accent1"/>
                  </a:solidFill>
                </a:rPr>
                <a:t>optileadable</a:t>
              </a:r>
              <a:r>
                <a:rPr lang="fr-FR" dirty="0">
                  <a:solidFill>
                    <a:schemeClr val="tx1">
                      <a:lumMod val="75000"/>
                      <a:lumOff val="25000"/>
                    </a:schemeClr>
                  </a:solidFill>
                </a:rPr>
                <a:t>.</a:t>
              </a:r>
            </a:p>
            <a:p>
              <a:pPr algn="ctr"/>
              <a:endParaRPr lang="fr-FR" sz="1400" dirty="0">
                <a:solidFill>
                  <a:schemeClr val="tx1">
                    <a:lumMod val="75000"/>
                    <a:lumOff val="25000"/>
                  </a:schemeClr>
                </a:solidFill>
              </a:endParaRPr>
            </a:p>
            <a:p>
              <a:pPr algn="ctr"/>
              <a:r>
                <a:rPr lang="fr-FR" b="1" dirty="0">
                  <a:solidFill>
                    <a:schemeClr val="accent1"/>
                  </a:solidFill>
                  <a:sym typeface="Wingdings" panose="05000000000000000000" pitchFamily="2" charset="2"/>
                </a:rPr>
                <a:t>d’</a:t>
              </a:r>
              <a:r>
                <a:rPr lang="fr-FR" b="1" dirty="0" err="1">
                  <a:solidFill>
                    <a:schemeClr val="accent1"/>
                  </a:solidFill>
                  <a:sym typeface="Wingdings" panose="05000000000000000000" pitchFamily="2" charset="2"/>
                </a:rPr>
                <a:t>optilead</a:t>
              </a:r>
              <a:r>
                <a:rPr lang="fr-FR" b="1" dirty="0">
                  <a:solidFill>
                    <a:schemeClr val="accent1"/>
                  </a:solidFill>
                  <a:sym typeface="Wingdings" panose="05000000000000000000" pitchFamily="2" charset="2"/>
                </a:rPr>
                <a:t>  =          de réactivité</a:t>
              </a:r>
            </a:p>
            <a:p>
              <a:pPr algn="ctr"/>
              <a:endParaRPr lang="fr-FR" sz="1600" b="1" dirty="0">
                <a:solidFill>
                  <a:schemeClr val="tx1">
                    <a:lumMod val="75000"/>
                    <a:lumOff val="25000"/>
                  </a:schemeClr>
                </a:solidFill>
                <a:latin typeface="Montserrat Black" panose="00000A00000000000000" pitchFamily="2" charset="0"/>
                <a:sym typeface="Wingdings" panose="05000000000000000000" pitchFamily="2" charset="2"/>
              </a:endParaRPr>
            </a:p>
          </p:txBody>
        </p:sp>
        <p:sp>
          <p:nvSpPr>
            <p:cNvPr id="12" name="ZoneTexte 11">
              <a:extLst>
                <a:ext uri="{FF2B5EF4-FFF2-40B4-BE49-F238E27FC236}">
                  <a16:creationId xmlns:a16="http://schemas.microsoft.com/office/drawing/2014/main" id="{E469D4DE-5C1F-48B0-8D26-83EFA065AEDC}"/>
                </a:ext>
              </a:extLst>
            </p:cNvPr>
            <p:cNvSpPr txBox="1"/>
            <p:nvPr/>
          </p:nvSpPr>
          <p:spPr>
            <a:xfrm>
              <a:off x="1042922" y="1378277"/>
              <a:ext cx="10633166" cy="646331"/>
            </a:xfrm>
            <a:prstGeom prst="rect">
              <a:avLst/>
            </a:prstGeom>
            <a:noFill/>
          </p:spPr>
          <p:txBody>
            <a:bodyPr wrap="square" rtlCol="0">
              <a:spAutoFit/>
            </a:bodyPr>
            <a:lstStyle/>
            <a:p>
              <a:pPr algn="ctr"/>
              <a:r>
                <a:rPr lang="fr-FR" dirty="0">
                  <a:solidFill>
                    <a:schemeClr val="tx1">
                      <a:lumMod val="75000"/>
                      <a:lumOff val="25000"/>
                    </a:schemeClr>
                  </a:solidFill>
                </a:rPr>
                <a:t>Cliquez sur le lien </a:t>
              </a:r>
              <a:r>
                <a:rPr lang="fr-FR" b="1" dirty="0">
                  <a:solidFill>
                    <a:schemeClr val="accent1"/>
                  </a:solidFill>
                </a:rPr>
                <a:t>« Calculer le contexte d'édition et de signature des documents », </a:t>
              </a:r>
            </a:p>
            <a:p>
              <a:pPr algn="ctr"/>
              <a:r>
                <a:rPr lang="fr-FR" dirty="0">
                  <a:solidFill>
                    <a:schemeClr val="tx1">
                      <a:lumMod val="75000"/>
                      <a:lumOff val="25000"/>
                    </a:schemeClr>
                  </a:solidFill>
                </a:rPr>
                <a:t>la fenêtre qui s’ouvre </a:t>
              </a:r>
              <a:r>
                <a:rPr lang="fr-FR" b="1" dirty="0">
                  <a:solidFill>
                    <a:schemeClr val="tx1">
                      <a:lumMod val="75000"/>
                      <a:lumOff val="25000"/>
                    </a:schemeClr>
                  </a:solidFill>
                </a:rPr>
                <a:t>indique si l'édition est possible en agence :</a:t>
              </a:r>
            </a:p>
          </p:txBody>
        </p:sp>
        <p:grpSp>
          <p:nvGrpSpPr>
            <p:cNvPr id="4" name="Groupe 3">
              <a:extLst>
                <a:ext uri="{FF2B5EF4-FFF2-40B4-BE49-F238E27FC236}">
                  <a16:creationId xmlns:a16="http://schemas.microsoft.com/office/drawing/2014/main" id="{62EFE55C-999B-4959-AA39-AB9A4D90BC4B}"/>
                </a:ext>
              </a:extLst>
            </p:cNvPr>
            <p:cNvGrpSpPr/>
            <p:nvPr/>
          </p:nvGrpSpPr>
          <p:grpSpPr>
            <a:xfrm>
              <a:off x="1042048" y="1427449"/>
              <a:ext cx="623848" cy="472126"/>
              <a:chOff x="1314104" y="2873887"/>
              <a:chExt cx="896938" cy="654052"/>
            </a:xfrm>
            <a:solidFill>
              <a:srgbClr val="333333"/>
            </a:solidFill>
          </p:grpSpPr>
          <p:sp>
            <p:nvSpPr>
              <p:cNvPr id="25" name="Freeform 83">
                <a:extLst>
                  <a:ext uri="{FF2B5EF4-FFF2-40B4-BE49-F238E27FC236}">
                    <a16:creationId xmlns:a16="http://schemas.microsoft.com/office/drawing/2014/main" id="{4190F2F5-CEA3-47EB-B161-252CBB7E1C10}"/>
                  </a:ext>
                </a:extLst>
              </p:cNvPr>
              <p:cNvSpPr>
                <a:spLocks noEditPoints="1"/>
              </p:cNvSpPr>
              <p:nvPr/>
            </p:nvSpPr>
            <p:spPr bwMode="auto">
              <a:xfrm>
                <a:off x="1314104" y="3180274"/>
                <a:ext cx="896938" cy="347665"/>
              </a:xfrm>
              <a:custGeom>
                <a:avLst/>
                <a:gdLst>
                  <a:gd name="T0" fmla="*/ 115 w 222"/>
                  <a:gd name="T1" fmla="*/ 86 h 86"/>
                  <a:gd name="T2" fmla="*/ 112 w 222"/>
                  <a:gd name="T3" fmla="*/ 83 h 86"/>
                  <a:gd name="T4" fmla="*/ 59 w 222"/>
                  <a:gd name="T5" fmla="*/ 55 h 86"/>
                  <a:gd name="T6" fmla="*/ 6 w 222"/>
                  <a:gd name="T7" fmla="*/ 83 h 86"/>
                  <a:gd name="T8" fmla="*/ 3 w 222"/>
                  <a:gd name="T9" fmla="*/ 86 h 86"/>
                  <a:gd name="T10" fmla="*/ 0 w 222"/>
                  <a:gd name="T11" fmla="*/ 83 h 86"/>
                  <a:gd name="T12" fmla="*/ 59 w 222"/>
                  <a:gd name="T13" fmla="*/ 48 h 86"/>
                  <a:gd name="T14" fmla="*/ 118 w 222"/>
                  <a:gd name="T15" fmla="*/ 83 h 86"/>
                  <a:gd name="T16" fmla="*/ 115 w 222"/>
                  <a:gd name="T17" fmla="*/ 86 h 86"/>
                  <a:gd name="T18" fmla="*/ 219 w 222"/>
                  <a:gd name="T19" fmla="*/ 38 h 86"/>
                  <a:gd name="T20" fmla="*/ 216 w 222"/>
                  <a:gd name="T21" fmla="*/ 35 h 86"/>
                  <a:gd name="T22" fmla="*/ 163 w 222"/>
                  <a:gd name="T23" fmla="*/ 7 h 86"/>
                  <a:gd name="T24" fmla="*/ 110 w 222"/>
                  <a:gd name="T25" fmla="*/ 35 h 86"/>
                  <a:gd name="T26" fmla="*/ 107 w 222"/>
                  <a:gd name="T27" fmla="*/ 38 h 86"/>
                  <a:gd name="T28" fmla="*/ 104 w 222"/>
                  <a:gd name="T29" fmla="*/ 35 h 86"/>
                  <a:gd name="T30" fmla="*/ 163 w 222"/>
                  <a:gd name="T31" fmla="*/ 0 h 86"/>
                  <a:gd name="T32" fmla="*/ 222 w 222"/>
                  <a:gd name="T33" fmla="*/ 35 h 86"/>
                  <a:gd name="T34" fmla="*/ 219 w 222"/>
                  <a:gd name="T35" fmla="*/ 3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2" h="86">
                    <a:moveTo>
                      <a:pt x="115" y="86"/>
                    </a:moveTo>
                    <a:cubicBezTo>
                      <a:pt x="113" y="86"/>
                      <a:pt x="112" y="85"/>
                      <a:pt x="112" y="83"/>
                    </a:cubicBezTo>
                    <a:cubicBezTo>
                      <a:pt x="112" y="68"/>
                      <a:pt x="88" y="55"/>
                      <a:pt x="59" y="55"/>
                    </a:cubicBezTo>
                    <a:cubicBezTo>
                      <a:pt x="30" y="55"/>
                      <a:pt x="6" y="68"/>
                      <a:pt x="6" y="83"/>
                    </a:cubicBezTo>
                    <a:cubicBezTo>
                      <a:pt x="6" y="85"/>
                      <a:pt x="5" y="86"/>
                      <a:pt x="3" y="86"/>
                    </a:cubicBezTo>
                    <a:cubicBezTo>
                      <a:pt x="1" y="86"/>
                      <a:pt x="0" y="85"/>
                      <a:pt x="0" y="83"/>
                    </a:cubicBezTo>
                    <a:cubicBezTo>
                      <a:pt x="0" y="64"/>
                      <a:pt x="26" y="48"/>
                      <a:pt x="59" y="48"/>
                    </a:cubicBezTo>
                    <a:cubicBezTo>
                      <a:pt x="92" y="48"/>
                      <a:pt x="118" y="64"/>
                      <a:pt x="118" y="83"/>
                    </a:cubicBezTo>
                    <a:cubicBezTo>
                      <a:pt x="118" y="85"/>
                      <a:pt x="117" y="86"/>
                      <a:pt x="115" y="86"/>
                    </a:cubicBezTo>
                    <a:close/>
                    <a:moveTo>
                      <a:pt x="219" y="38"/>
                    </a:moveTo>
                    <a:cubicBezTo>
                      <a:pt x="217" y="38"/>
                      <a:pt x="216" y="37"/>
                      <a:pt x="216" y="35"/>
                    </a:cubicBezTo>
                    <a:cubicBezTo>
                      <a:pt x="216" y="20"/>
                      <a:pt x="192" y="7"/>
                      <a:pt x="163" y="7"/>
                    </a:cubicBezTo>
                    <a:cubicBezTo>
                      <a:pt x="134" y="7"/>
                      <a:pt x="110" y="20"/>
                      <a:pt x="110" y="35"/>
                    </a:cubicBezTo>
                    <a:cubicBezTo>
                      <a:pt x="110" y="37"/>
                      <a:pt x="109" y="38"/>
                      <a:pt x="107" y="38"/>
                    </a:cubicBezTo>
                    <a:cubicBezTo>
                      <a:pt x="105" y="38"/>
                      <a:pt x="104" y="37"/>
                      <a:pt x="104" y="35"/>
                    </a:cubicBezTo>
                    <a:cubicBezTo>
                      <a:pt x="104" y="16"/>
                      <a:pt x="130" y="0"/>
                      <a:pt x="163" y="0"/>
                    </a:cubicBezTo>
                    <a:cubicBezTo>
                      <a:pt x="196" y="0"/>
                      <a:pt x="222" y="16"/>
                      <a:pt x="222" y="35"/>
                    </a:cubicBezTo>
                    <a:cubicBezTo>
                      <a:pt x="222" y="37"/>
                      <a:pt x="221" y="38"/>
                      <a:pt x="219" y="38"/>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6" name="Freeform 84">
                <a:extLst>
                  <a:ext uri="{FF2B5EF4-FFF2-40B4-BE49-F238E27FC236}">
                    <a16:creationId xmlns:a16="http://schemas.microsoft.com/office/drawing/2014/main" id="{B8F62A79-2EBC-48E1-9DF6-3841C11C0A62}"/>
                  </a:ext>
                </a:extLst>
              </p:cNvPr>
              <p:cNvSpPr>
                <a:spLocks noEditPoints="1"/>
              </p:cNvSpPr>
              <p:nvPr/>
            </p:nvSpPr>
            <p:spPr bwMode="auto">
              <a:xfrm>
                <a:off x="1428404" y="3067562"/>
                <a:ext cx="249238" cy="255589"/>
              </a:xfrm>
              <a:custGeom>
                <a:avLst/>
                <a:gdLst>
                  <a:gd name="T0" fmla="*/ 31 w 62"/>
                  <a:gd name="T1" fmla="*/ 63 h 63"/>
                  <a:gd name="T2" fmla="*/ 0 w 62"/>
                  <a:gd name="T3" fmla="*/ 32 h 63"/>
                  <a:gd name="T4" fmla="*/ 31 w 62"/>
                  <a:gd name="T5" fmla="*/ 0 h 63"/>
                  <a:gd name="T6" fmla="*/ 62 w 62"/>
                  <a:gd name="T7" fmla="*/ 32 h 63"/>
                  <a:gd name="T8" fmla="*/ 31 w 62"/>
                  <a:gd name="T9" fmla="*/ 63 h 63"/>
                  <a:gd name="T10" fmla="*/ 31 w 62"/>
                  <a:gd name="T11" fmla="*/ 7 h 63"/>
                  <a:gd name="T12" fmla="*/ 6 w 62"/>
                  <a:gd name="T13" fmla="*/ 32 h 63"/>
                  <a:gd name="T14" fmla="*/ 31 w 62"/>
                  <a:gd name="T15" fmla="*/ 56 h 63"/>
                  <a:gd name="T16" fmla="*/ 56 w 62"/>
                  <a:gd name="T17" fmla="*/ 32 h 63"/>
                  <a:gd name="T18" fmla="*/ 31 w 62"/>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3">
                    <a:moveTo>
                      <a:pt x="31" y="63"/>
                    </a:moveTo>
                    <a:cubicBezTo>
                      <a:pt x="14" y="63"/>
                      <a:pt x="0" y="49"/>
                      <a:pt x="0" y="32"/>
                    </a:cubicBezTo>
                    <a:cubicBezTo>
                      <a:pt x="0" y="14"/>
                      <a:pt x="14" y="0"/>
                      <a:pt x="31" y="0"/>
                    </a:cubicBezTo>
                    <a:cubicBezTo>
                      <a:pt x="48" y="0"/>
                      <a:pt x="62" y="14"/>
                      <a:pt x="62" y="32"/>
                    </a:cubicBezTo>
                    <a:cubicBezTo>
                      <a:pt x="62" y="49"/>
                      <a:pt x="48" y="63"/>
                      <a:pt x="31" y="63"/>
                    </a:cubicBezTo>
                    <a:close/>
                    <a:moveTo>
                      <a:pt x="31" y="7"/>
                    </a:moveTo>
                    <a:cubicBezTo>
                      <a:pt x="17" y="7"/>
                      <a:pt x="6" y="18"/>
                      <a:pt x="6" y="32"/>
                    </a:cubicBezTo>
                    <a:cubicBezTo>
                      <a:pt x="6" y="45"/>
                      <a:pt x="17" y="56"/>
                      <a:pt x="31" y="56"/>
                    </a:cubicBezTo>
                    <a:cubicBezTo>
                      <a:pt x="45" y="56"/>
                      <a:pt x="56" y="45"/>
                      <a:pt x="56" y="32"/>
                    </a:cubicBezTo>
                    <a:cubicBezTo>
                      <a:pt x="56" y="18"/>
                      <a:pt x="45" y="7"/>
                      <a:pt x="31"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9" name="Freeform 85">
                <a:extLst>
                  <a:ext uri="{FF2B5EF4-FFF2-40B4-BE49-F238E27FC236}">
                    <a16:creationId xmlns:a16="http://schemas.microsoft.com/office/drawing/2014/main" id="{61475D66-80A0-44B4-A5FC-17EA2B06D1EF}"/>
                  </a:ext>
                </a:extLst>
              </p:cNvPr>
              <p:cNvSpPr>
                <a:spLocks noEditPoints="1"/>
              </p:cNvSpPr>
              <p:nvPr/>
            </p:nvSpPr>
            <p:spPr bwMode="auto">
              <a:xfrm>
                <a:off x="1847504" y="2873887"/>
                <a:ext cx="250824" cy="254000"/>
              </a:xfrm>
              <a:custGeom>
                <a:avLst/>
                <a:gdLst>
                  <a:gd name="T0" fmla="*/ 31 w 62"/>
                  <a:gd name="T1" fmla="*/ 63 h 63"/>
                  <a:gd name="T2" fmla="*/ 0 w 62"/>
                  <a:gd name="T3" fmla="*/ 32 h 63"/>
                  <a:gd name="T4" fmla="*/ 31 w 62"/>
                  <a:gd name="T5" fmla="*/ 0 h 63"/>
                  <a:gd name="T6" fmla="*/ 62 w 62"/>
                  <a:gd name="T7" fmla="*/ 32 h 63"/>
                  <a:gd name="T8" fmla="*/ 31 w 62"/>
                  <a:gd name="T9" fmla="*/ 63 h 63"/>
                  <a:gd name="T10" fmla="*/ 31 w 62"/>
                  <a:gd name="T11" fmla="*/ 7 h 63"/>
                  <a:gd name="T12" fmla="*/ 6 w 62"/>
                  <a:gd name="T13" fmla="*/ 32 h 63"/>
                  <a:gd name="T14" fmla="*/ 31 w 62"/>
                  <a:gd name="T15" fmla="*/ 56 h 63"/>
                  <a:gd name="T16" fmla="*/ 56 w 62"/>
                  <a:gd name="T17" fmla="*/ 32 h 63"/>
                  <a:gd name="T18" fmla="*/ 31 w 62"/>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3">
                    <a:moveTo>
                      <a:pt x="31" y="63"/>
                    </a:moveTo>
                    <a:cubicBezTo>
                      <a:pt x="14" y="63"/>
                      <a:pt x="0" y="49"/>
                      <a:pt x="0" y="32"/>
                    </a:cubicBezTo>
                    <a:cubicBezTo>
                      <a:pt x="0" y="14"/>
                      <a:pt x="14" y="0"/>
                      <a:pt x="31" y="0"/>
                    </a:cubicBezTo>
                    <a:cubicBezTo>
                      <a:pt x="48" y="0"/>
                      <a:pt x="62" y="14"/>
                      <a:pt x="62" y="32"/>
                    </a:cubicBezTo>
                    <a:cubicBezTo>
                      <a:pt x="62" y="49"/>
                      <a:pt x="48" y="63"/>
                      <a:pt x="31" y="63"/>
                    </a:cubicBezTo>
                    <a:close/>
                    <a:moveTo>
                      <a:pt x="31" y="7"/>
                    </a:moveTo>
                    <a:cubicBezTo>
                      <a:pt x="17" y="7"/>
                      <a:pt x="6" y="18"/>
                      <a:pt x="6" y="32"/>
                    </a:cubicBezTo>
                    <a:cubicBezTo>
                      <a:pt x="6" y="45"/>
                      <a:pt x="17" y="56"/>
                      <a:pt x="31" y="56"/>
                    </a:cubicBezTo>
                    <a:cubicBezTo>
                      <a:pt x="45" y="56"/>
                      <a:pt x="56" y="45"/>
                      <a:pt x="56" y="32"/>
                    </a:cubicBezTo>
                    <a:cubicBezTo>
                      <a:pt x="56" y="18"/>
                      <a:pt x="45" y="7"/>
                      <a:pt x="31"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pic>
          <p:nvPicPr>
            <p:cNvPr id="9" name="Graphique 267">
              <a:extLst>
                <a:ext uri="{FF2B5EF4-FFF2-40B4-BE49-F238E27FC236}">
                  <a16:creationId xmlns:a16="http://schemas.microsoft.com/office/drawing/2014/main" id="{43C1D490-DEAF-4484-A998-A17DA3470E1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16876" y="4661316"/>
              <a:ext cx="472176" cy="472176"/>
            </a:xfrm>
            <a:prstGeom prst="rect">
              <a:avLst/>
            </a:prstGeom>
          </p:spPr>
        </p:pic>
        <p:grpSp>
          <p:nvGrpSpPr>
            <p:cNvPr id="2" name="Groupe 1">
              <a:extLst>
                <a:ext uri="{FF2B5EF4-FFF2-40B4-BE49-F238E27FC236}">
                  <a16:creationId xmlns:a16="http://schemas.microsoft.com/office/drawing/2014/main" id="{CBCB717A-4E7B-4541-BAEF-24458828A3EE}"/>
                </a:ext>
              </a:extLst>
            </p:cNvPr>
            <p:cNvGrpSpPr/>
            <p:nvPr/>
          </p:nvGrpSpPr>
          <p:grpSpPr>
            <a:xfrm>
              <a:off x="2035408" y="2378239"/>
              <a:ext cx="8207870" cy="2102730"/>
              <a:chOff x="-1268048" y="5048387"/>
              <a:chExt cx="7357698" cy="1662620"/>
            </a:xfrm>
          </p:grpSpPr>
          <p:pic>
            <p:nvPicPr>
              <p:cNvPr id="10" name="Image 9">
                <a:extLst>
                  <a:ext uri="{FF2B5EF4-FFF2-40B4-BE49-F238E27FC236}">
                    <a16:creationId xmlns:a16="http://schemas.microsoft.com/office/drawing/2014/main" id="{C11AB7D1-A469-4450-B788-40FA95D73ADB}"/>
                  </a:ext>
                </a:extLst>
              </p:cNvPr>
              <p:cNvPicPr>
                <a:picLocks noChangeAspect="1"/>
              </p:cNvPicPr>
              <p:nvPr/>
            </p:nvPicPr>
            <p:blipFill rotWithShape="1">
              <a:blip r:embed="rId6"/>
              <a:srcRect l="-112" t="6154" r="5607" b="29862"/>
              <a:stretch/>
            </p:blipFill>
            <p:spPr>
              <a:xfrm>
                <a:off x="-1268048" y="5048387"/>
                <a:ext cx="7357698" cy="1662620"/>
              </a:xfrm>
              <a:prstGeom prst="rect">
                <a:avLst/>
              </a:prstGeom>
            </p:spPr>
          </p:pic>
          <p:pic>
            <p:nvPicPr>
              <p:cNvPr id="11" name="Image 10">
                <a:extLst>
                  <a:ext uri="{FF2B5EF4-FFF2-40B4-BE49-F238E27FC236}">
                    <a16:creationId xmlns:a16="http://schemas.microsoft.com/office/drawing/2014/main" id="{430F221A-F385-4495-B632-5D554C504CD9}"/>
                  </a:ext>
                </a:extLst>
              </p:cNvPr>
              <p:cNvPicPr>
                <a:picLocks noChangeAspect="1"/>
              </p:cNvPicPr>
              <p:nvPr/>
            </p:nvPicPr>
            <p:blipFill>
              <a:blip r:embed="rId7"/>
              <a:stretch>
                <a:fillRect/>
              </a:stretch>
            </p:blipFill>
            <p:spPr>
              <a:xfrm>
                <a:off x="19050" y="5348710"/>
                <a:ext cx="6032500" cy="1265210"/>
              </a:xfrm>
              <a:prstGeom prst="rect">
                <a:avLst/>
              </a:prstGeom>
            </p:spPr>
          </p:pic>
        </p:grpSp>
        <p:sp>
          <p:nvSpPr>
            <p:cNvPr id="19" name="Ellipse 18">
              <a:extLst>
                <a:ext uri="{FF2B5EF4-FFF2-40B4-BE49-F238E27FC236}">
                  <a16:creationId xmlns:a16="http://schemas.microsoft.com/office/drawing/2014/main" id="{DB388919-1890-48BC-8ACE-2E363009200A}"/>
                </a:ext>
              </a:extLst>
            </p:cNvPr>
            <p:cNvSpPr/>
            <p:nvPr/>
          </p:nvSpPr>
          <p:spPr>
            <a:xfrm>
              <a:off x="6000277" y="2327371"/>
              <a:ext cx="2403617" cy="547477"/>
            </a:xfrm>
            <a:custGeom>
              <a:avLst/>
              <a:gdLst>
                <a:gd name="connsiteX0" fmla="*/ 0 w 2403617"/>
                <a:gd name="connsiteY0" fmla="*/ 273739 h 547477"/>
                <a:gd name="connsiteX1" fmla="*/ 1201809 w 2403617"/>
                <a:gd name="connsiteY1" fmla="*/ 0 h 547477"/>
                <a:gd name="connsiteX2" fmla="*/ 2403618 w 2403617"/>
                <a:gd name="connsiteY2" fmla="*/ 273739 h 547477"/>
                <a:gd name="connsiteX3" fmla="*/ 1201809 w 2403617"/>
                <a:gd name="connsiteY3" fmla="*/ 547478 h 547477"/>
                <a:gd name="connsiteX4" fmla="*/ 0 w 2403617"/>
                <a:gd name="connsiteY4" fmla="*/ 273739 h 547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3617" h="547477" extrusionOk="0">
                  <a:moveTo>
                    <a:pt x="0" y="273739"/>
                  </a:moveTo>
                  <a:cubicBezTo>
                    <a:pt x="-49692" y="24534"/>
                    <a:pt x="581283" y="110319"/>
                    <a:pt x="1201809" y="0"/>
                  </a:cubicBezTo>
                  <a:cubicBezTo>
                    <a:pt x="1856363" y="-35433"/>
                    <a:pt x="2383326" y="111660"/>
                    <a:pt x="2403618" y="273739"/>
                  </a:cubicBezTo>
                  <a:cubicBezTo>
                    <a:pt x="2423960" y="392598"/>
                    <a:pt x="1853139" y="411247"/>
                    <a:pt x="1201809" y="547478"/>
                  </a:cubicBezTo>
                  <a:cubicBezTo>
                    <a:pt x="522985" y="531735"/>
                    <a:pt x="24805" y="398445"/>
                    <a:pt x="0" y="273739"/>
                  </a:cubicBezTo>
                  <a:close/>
                </a:path>
              </a:pathLst>
            </a:custGeom>
            <a:noFill/>
            <a:ln w="19050">
              <a:solidFill>
                <a:schemeClr val="accent4">
                  <a:lumMod val="40000"/>
                  <a:lumOff val="60000"/>
                </a:schemeClr>
              </a:solidFill>
              <a:extLst>
                <a:ext uri="{C807C97D-BFC1-408E-A445-0C87EB9F89A2}">
                  <ask:lineSketchStyleProps xmlns:ask="http://schemas.microsoft.com/office/drawing/2018/sketchyshapes" sd="849061371">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A947E624-4B78-499E-90F0-2E0E05EC671D}"/>
                </a:ext>
              </a:extLst>
            </p:cNvPr>
            <p:cNvSpPr/>
            <p:nvPr/>
          </p:nvSpPr>
          <p:spPr>
            <a:xfrm rot="5400000">
              <a:off x="5412135" y="3072817"/>
              <a:ext cx="948641" cy="871726"/>
            </a:xfrm>
            <a:custGeom>
              <a:avLst/>
              <a:gdLst>
                <a:gd name="connsiteX0" fmla="*/ 0 w 948641"/>
                <a:gd name="connsiteY0" fmla="*/ 435863 h 871726"/>
                <a:gd name="connsiteX1" fmla="*/ 474321 w 948641"/>
                <a:gd name="connsiteY1" fmla="*/ 0 h 871726"/>
                <a:gd name="connsiteX2" fmla="*/ 948642 w 948641"/>
                <a:gd name="connsiteY2" fmla="*/ 435863 h 871726"/>
                <a:gd name="connsiteX3" fmla="*/ 474321 w 948641"/>
                <a:gd name="connsiteY3" fmla="*/ 871726 h 871726"/>
                <a:gd name="connsiteX4" fmla="*/ 0 w 948641"/>
                <a:gd name="connsiteY4" fmla="*/ 435863 h 871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8641" h="871726" extrusionOk="0">
                  <a:moveTo>
                    <a:pt x="0" y="435863"/>
                  </a:moveTo>
                  <a:cubicBezTo>
                    <a:pt x="-5801" y="183700"/>
                    <a:pt x="228880" y="42170"/>
                    <a:pt x="474321" y="0"/>
                  </a:cubicBezTo>
                  <a:cubicBezTo>
                    <a:pt x="734717" y="-6030"/>
                    <a:pt x="927597" y="183841"/>
                    <a:pt x="948642" y="435863"/>
                  </a:cubicBezTo>
                  <a:cubicBezTo>
                    <a:pt x="979847" y="626997"/>
                    <a:pt x="731351" y="817612"/>
                    <a:pt x="474321" y="871726"/>
                  </a:cubicBezTo>
                  <a:cubicBezTo>
                    <a:pt x="201335" y="860217"/>
                    <a:pt x="40732" y="633106"/>
                    <a:pt x="0" y="435863"/>
                  </a:cubicBezTo>
                  <a:close/>
                </a:path>
              </a:pathLst>
            </a:custGeom>
            <a:noFill/>
            <a:ln w="19050">
              <a:solidFill>
                <a:schemeClr val="accent4">
                  <a:lumMod val="40000"/>
                  <a:lumOff val="60000"/>
                </a:schemeClr>
              </a:solidFill>
              <a:extLst>
                <a:ext uri="{C807C97D-BFC1-408E-A445-0C87EB9F89A2}">
                  <ask:lineSketchStyleProps xmlns:ask="http://schemas.microsoft.com/office/drawing/2018/sketchyshapes" sd="849061371">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2" name="Connecteur droit avec flèche 21">
              <a:extLst>
                <a:ext uri="{FF2B5EF4-FFF2-40B4-BE49-F238E27FC236}">
                  <a16:creationId xmlns:a16="http://schemas.microsoft.com/office/drawing/2014/main" id="{A836EA3E-389D-47FC-9588-BCF172568D4D}"/>
                </a:ext>
              </a:extLst>
            </p:cNvPr>
            <p:cNvCxnSpPr>
              <a:cxnSpLocks/>
            </p:cNvCxnSpPr>
            <p:nvPr/>
          </p:nvCxnSpPr>
          <p:spPr>
            <a:xfrm>
              <a:off x="5238750" y="2064338"/>
              <a:ext cx="476256" cy="970021"/>
            </a:xfrm>
            <a:prstGeom prst="straightConnector1">
              <a:avLst/>
            </a:prstGeom>
            <a:ln w="19050">
              <a:solidFill>
                <a:schemeClr val="accent4">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D5FDF5A4-462C-4F55-9AA6-D1CBDB9E6E1A}"/>
                </a:ext>
              </a:extLst>
            </p:cNvPr>
            <p:cNvCxnSpPr>
              <a:cxnSpLocks/>
            </p:cNvCxnSpPr>
            <p:nvPr/>
          </p:nvCxnSpPr>
          <p:spPr>
            <a:xfrm>
              <a:off x="5238750" y="2059974"/>
              <a:ext cx="1416050" cy="212165"/>
            </a:xfrm>
            <a:prstGeom prst="straightConnector1">
              <a:avLst/>
            </a:prstGeom>
            <a:ln w="19050">
              <a:solidFill>
                <a:schemeClr val="accent4">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742B7058-D8D8-4CBF-BA5D-0E984D186A03}"/>
                </a:ext>
              </a:extLst>
            </p:cNvPr>
            <p:cNvSpPr txBox="1"/>
            <p:nvPr/>
          </p:nvSpPr>
          <p:spPr>
            <a:xfrm>
              <a:off x="6709001" y="2065023"/>
              <a:ext cx="254000" cy="261610"/>
            </a:xfrm>
            <a:prstGeom prst="rect">
              <a:avLst/>
            </a:prstGeom>
            <a:noFill/>
          </p:spPr>
          <p:txBody>
            <a:bodyPr wrap="square" rtlCol="0">
              <a:spAutoFit/>
            </a:bodyPr>
            <a:lstStyle/>
            <a:p>
              <a:pPr algn="ctr"/>
              <a:r>
                <a:rPr lang="fr-FR" sz="1100" b="1" dirty="0">
                  <a:solidFill>
                    <a:schemeClr val="accent1"/>
                  </a:solidFill>
                  <a:latin typeface="Montserrat Black" panose="00000A00000000000000" pitchFamily="2" charset="0"/>
                </a:rPr>
                <a:t>1</a:t>
              </a:r>
            </a:p>
          </p:txBody>
        </p:sp>
        <p:sp>
          <p:nvSpPr>
            <p:cNvPr id="28" name="ZoneTexte 27">
              <a:extLst>
                <a:ext uri="{FF2B5EF4-FFF2-40B4-BE49-F238E27FC236}">
                  <a16:creationId xmlns:a16="http://schemas.microsoft.com/office/drawing/2014/main" id="{C6B958C1-94D8-4F3A-A5FD-6EDAC160900D}"/>
                </a:ext>
              </a:extLst>
            </p:cNvPr>
            <p:cNvSpPr txBox="1"/>
            <p:nvPr/>
          </p:nvSpPr>
          <p:spPr>
            <a:xfrm>
              <a:off x="5323592" y="2850504"/>
              <a:ext cx="254000" cy="261610"/>
            </a:xfrm>
            <a:prstGeom prst="rect">
              <a:avLst/>
            </a:prstGeom>
            <a:noFill/>
          </p:spPr>
          <p:txBody>
            <a:bodyPr wrap="square" rtlCol="0">
              <a:spAutoFit/>
            </a:bodyPr>
            <a:lstStyle/>
            <a:p>
              <a:pPr algn="ctr"/>
              <a:r>
                <a:rPr lang="fr-FR" sz="1100" b="1" dirty="0">
                  <a:solidFill>
                    <a:schemeClr val="accent1"/>
                  </a:solidFill>
                  <a:latin typeface="Montserrat Black" panose="00000A00000000000000" pitchFamily="2" charset="0"/>
                </a:rPr>
                <a:t>2</a:t>
              </a:r>
            </a:p>
          </p:txBody>
        </p:sp>
      </p:grpSp>
      <p:grpSp>
        <p:nvGrpSpPr>
          <p:cNvPr id="17" name="Groupe 16">
            <a:extLst>
              <a:ext uri="{FF2B5EF4-FFF2-40B4-BE49-F238E27FC236}">
                <a16:creationId xmlns:a16="http://schemas.microsoft.com/office/drawing/2014/main" id="{7AC77952-BF7D-4A7D-9FA9-883FECC005AC}"/>
              </a:ext>
            </a:extLst>
          </p:cNvPr>
          <p:cNvGrpSpPr/>
          <p:nvPr/>
        </p:nvGrpSpPr>
        <p:grpSpPr>
          <a:xfrm>
            <a:off x="11002071" y="5421195"/>
            <a:ext cx="1062110" cy="935517"/>
            <a:chOff x="10751348" y="5506541"/>
            <a:chExt cx="1062110" cy="935517"/>
          </a:xfrm>
        </p:grpSpPr>
        <p:graphicFrame>
          <p:nvGraphicFramePr>
            <p:cNvPr id="14" name="Objet 13">
              <a:extLst>
                <a:ext uri="{FF2B5EF4-FFF2-40B4-BE49-F238E27FC236}">
                  <a16:creationId xmlns:a16="http://schemas.microsoft.com/office/drawing/2014/main" id="{625D8978-BEEA-40E1-8141-7346661906B3}"/>
                </a:ext>
              </a:extLst>
            </p:cNvPr>
            <p:cNvGraphicFramePr>
              <a:graphicFrameLocks noChangeAspect="1"/>
            </p:cNvGraphicFramePr>
            <p:nvPr>
              <p:extLst>
                <p:ext uri="{D42A27DB-BD31-4B8C-83A1-F6EECF244321}">
                  <p14:modId xmlns:p14="http://schemas.microsoft.com/office/powerpoint/2010/main" val="1889275508"/>
                </p:ext>
              </p:extLst>
            </p:nvPr>
          </p:nvGraphicFramePr>
          <p:xfrm>
            <a:off x="10962967" y="5904894"/>
            <a:ext cx="636639" cy="537164"/>
          </p:xfrm>
          <a:graphic>
            <a:graphicData uri="http://schemas.openxmlformats.org/presentationml/2006/ole">
              <mc:AlternateContent xmlns:mc="http://schemas.openxmlformats.org/markup-compatibility/2006">
                <mc:Choice xmlns:v="urn:schemas-microsoft-com:vml" Requires="v">
                  <p:oleObj spid="_x0000_s2106" name="Acrobat Document" showAsIcon="1" r:id="rId8" imgW="914400" imgH="771480" progId="AcroExch.Document.DC">
                    <p:embed/>
                  </p:oleObj>
                </mc:Choice>
                <mc:Fallback>
                  <p:oleObj name="Acrobat Document" showAsIcon="1" r:id="rId8" imgW="914400" imgH="771480" progId="AcroExch.Document.DC">
                    <p:embed/>
                    <p:pic>
                      <p:nvPicPr>
                        <p:cNvPr id="0" name=""/>
                        <p:cNvPicPr/>
                        <p:nvPr/>
                      </p:nvPicPr>
                      <p:blipFill>
                        <a:blip r:embed="rId9"/>
                        <a:stretch>
                          <a:fillRect/>
                        </a:stretch>
                      </p:blipFill>
                      <p:spPr>
                        <a:xfrm>
                          <a:off x="10962967" y="5904894"/>
                          <a:ext cx="636639" cy="537164"/>
                        </a:xfrm>
                        <a:prstGeom prst="rect">
                          <a:avLst/>
                        </a:prstGeom>
                      </p:spPr>
                    </p:pic>
                  </p:oleObj>
                </mc:Fallback>
              </mc:AlternateContent>
            </a:graphicData>
          </a:graphic>
        </p:graphicFrame>
        <p:sp>
          <p:nvSpPr>
            <p:cNvPr id="15" name="ZoneTexte 14">
              <a:extLst>
                <a:ext uri="{FF2B5EF4-FFF2-40B4-BE49-F238E27FC236}">
                  <a16:creationId xmlns:a16="http://schemas.microsoft.com/office/drawing/2014/main" id="{E25E688E-B5B1-4A13-A6E6-AD14702F84B3}"/>
                </a:ext>
              </a:extLst>
            </p:cNvPr>
            <p:cNvSpPr txBox="1"/>
            <p:nvPr/>
          </p:nvSpPr>
          <p:spPr>
            <a:xfrm>
              <a:off x="10751348" y="5536037"/>
              <a:ext cx="1062110" cy="307777"/>
            </a:xfrm>
            <a:prstGeom prst="rect">
              <a:avLst/>
            </a:prstGeom>
            <a:noFill/>
          </p:spPr>
          <p:txBody>
            <a:bodyPr wrap="square" rtlCol="0">
              <a:spAutoFit/>
            </a:bodyPr>
            <a:lstStyle/>
            <a:p>
              <a:pPr algn="ctr"/>
              <a:r>
                <a:rPr lang="fr-FR" sz="700" dirty="0"/>
                <a:t>Rappel du mode opératoire :</a:t>
              </a:r>
            </a:p>
          </p:txBody>
        </p:sp>
        <p:sp>
          <p:nvSpPr>
            <p:cNvPr id="16" name="Rectangle 15">
              <a:extLst>
                <a:ext uri="{FF2B5EF4-FFF2-40B4-BE49-F238E27FC236}">
                  <a16:creationId xmlns:a16="http://schemas.microsoft.com/office/drawing/2014/main" id="{D317C947-1483-4318-B55D-6BF1969EEF48}"/>
                </a:ext>
              </a:extLst>
            </p:cNvPr>
            <p:cNvSpPr/>
            <p:nvPr/>
          </p:nvSpPr>
          <p:spPr>
            <a:xfrm>
              <a:off x="10751348" y="5506541"/>
              <a:ext cx="1062110" cy="935517"/>
            </a:xfrm>
            <a:custGeom>
              <a:avLst/>
              <a:gdLst>
                <a:gd name="connsiteX0" fmla="*/ 0 w 1062110"/>
                <a:gd name="connsiteY0" fmla="*/ 0 h 935517"/>
                <a:gd name="connsiteX1" fmla="*/ 520434 w 1062110"/>
                <a:gd name="connsiteY1" fmla="*/ 0 h 935517"/>
                <a:gd name="connsiteX2" fmla="*/ 1062110 w 1062110"/>
                <a:gd name="connsiteY2" fmla="*/ 0 h 935517"/>
                <a:gd name="connsiteX3" fmla="*/ 1062110 w 1062110"/>
                <a:gd name="connsiteY3" fmla="*/ 439693 h 935517"/>
                <a:gd name="connsiteX4" fmla="*/ 1062110 w 1062110"/>
                <a:gd name="connsiteY4" fmla="*/ 935517 h 935517"/>
                <a:gd name="connsiteX5" fmla="*/ 562918 w 1062110"/>
                <a:gd name="connsiteY5" fmla="*/ 935517 h 935517"/>
                <a:gd name="connsiteX6" fmla="*/ 0 w 1062110"/>
                <a:gd name="connsiteY6" fmla="*/ 935517 h 935517"/>
                <a:gd name="connsiteX7" fmla="*/ 0 w 1062110"/>
                <a:gd name="connsiteY7" fmla="*/ 467759 h 935517"/>
                <a:gd name="connsiteX8" fmla="*/ 0 w 1062110"/>
                <a:gd name="connsiteY8" fmla="*/ 0 h 935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110" h="935517" extrusionOk="0">
                  <a:moveTo>
                    <a:pt x="0" y="0"/>
                  </a:moveTo>
                  <a:cubicBezTo>
                    <a:pt x="144581" y="-21859"/>
                    <a:pt x="324413" y="-24124"/>
                    <a:pt x="520434" y="0"/>
                  </a:cubicBezTo>
                  <a:cubicBezTo>
                    <a:pt x="716455" y="24124"/>
                    <a:pt x="942685" y="15779"/>
                    <a:pt x="1062110" y="0"/>
                  </a:cubicBezTo>
                  <a:cubicBezTo>
                    <a:pt x="1063656" y="172747"/>
                    <a:pt x="1057126" y="295874"/>
                    <a:pt x="1062110" y="439693"/>
                  </a:cubicBezTo>
                  <a:cubicBezTo>
                    <a:pt x="1067094" y="583512"/>
                    <a:pt x="1064405" y="789897"/>
                    <a:pt x="1062110" y="935517"/>
                  </a:cubicBezTo>
                  <a:cubicBezTo>
                    <a:pt x="904124" y="952383"/>
                    <a:pt x="671655" y="943902"/>
                    <a:pt x="562918" y="935517"/>
                  </a:cubicBezTo>
                  <a:cubicBezTo>
                    <a:pt x="454181" y="927132"/>
                    <a:pt x="150743" y="941163"/>
                    <a:pt x="0" y="935517"/>
                  </a:cubicBezTo>
                  <a:cubicBezTo>
                    <a:pt x="484" y="705153"/>
                    <a:pt x="-8154" y="663853"/>
                    <a:pt x="0" y="467759"/>
                  </a:cubicBezTo>
                  <a:cubicBezTo>
                    <a:pt x="8154" y="271665"/>
                    <a:pt x="-3330" y="209130"/>
                    <a:pt x="0" y="0"/>
                  </a:cubicBezTo>
                  <a:close/>
                </a:path>
              </a:pathLst>
            </a:custGeom>
            <a:noFill/>
            <a:ln>
              <a:solidFill>
                <a:srgbClr val="C31632"/>
              </a:solidFill>
              <a:extLst>
                <a:ext uri="{C807C97D-BFC1-408E-A445-0C87EB9F89A2}">
                  <ask:lineSketchStyleProps xmlns:ask="http://schemas.microsoft.com/office/drawing/2018/sketchyshapes" sd="56523109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3" name="Espace réservé du texte 13">
            <a:extLst>
              <a:ext uri="{FF2B5EF4-FFF2-40B4-BE49-F238E27FC236}">
                <a16:creationId xmlns:a16="http://schemas.microsoft.com/office/drawing/2014/main" id="{7B8A191B-5C21-4A44-BF04-CBCB22E130F9}"/>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Des réponses à vos questions</a:t>
            </a:r>
          </a:p>
        </p:txBody>
      </p:sp>
      <p:pic>
        <p:nvPicPr>
          <p:cNvPr id="30" name="Graphique 303">
            <a:extLst>
              <a:ext uri="{FF2B5EF4-FFF2-40B4-BE49-F238E27FC236}">
                <a16:creationId xmlns:a16="http://schemas.microsoft.com/office/drawing/2014/main" id="{72DD5400-C74C-40ED-984C-1867186A4D8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932025" y="5789556"/>
            <a:ext cx="639781" cy="639781"/>
          </a:xfrm>
          <a:prstGeom prst="rect">
            <a:avLst/>
          </a:prstGeom>
        </p:spPr>
      </p:pic>
      <p:pic>
        <p:nvPicPr>
          <p:cNvPr id="31" name="Graphique 303">
            <a:extLst>
              <a:ext uri="{FF2B5EF4-FFF2-40B4-BE49-F238E27FC236}">
                <a16:creationId xmlns:a16="http://schemas.microsoft.com/office/drawing/2014/main" id="{5F2092E3-CEB2-4317-9497-8DA71903BBC7}"/>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831781" y="5786510"/>
            <a:ext cx="639781" cy="639781"/>
          </a:xfrm>
          <a:prstGeom prst="rect">
            <a:avLst/>
          </a:prstGeom>
        </p:spPr>
      </p:pic>
    </p:spTree>
    <p:extLst>
      <p:ext uri="{BB962C8B-B14F-4D97-AF65-F5344CB8AC3E}">
        <p14:creationId xmlns:p14="http://schemas.microsoft.com/office/powerpoint/2010/main" val="81491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42395BA-99B3-4467-9590-E2E3153F94FF}"/>
              </a:ext>
            </a:extLst>
          </p:cNvPr>
          <p:cNvSpPr>
            <a:spLocks noGrp="1"/>
          </p:cNvSpPr>
          <p:nvPr>
            <p:ph type="body" sz="quarter" idx="12"/>
          </p:nvPr>
        </p:nvSpPr>
        <p:spPr/>
        <p:txBody>
          <a:bodyPr/>
          <a:lstStyle/>
          <a:p>
            <a:r>
              <a:rPr lang="fr-FR" dirty="0"/>
              <a:t>Quoi de neuf sur les assurances CNP et CBP ? 					1/2</a:t>
            </a:r>
          </a:p>
        </p:txBody>
      </p:sp>
      <p:grpSp>
        <p:nvGrpSpPr>
          <p:cNvPr id="6" name="Groupe 5">
            <a:extLst>
              <a:ext uri="{FF2B5EF4-FFF2-40B4-BE49-F238E27FC236}">
                <a16:creationId xmlns:a16="http://schemas.microsoft.com/office/drawing/2014/main" id="{83BF7A29-067C-433C-A456-AE4863DB684B}"/>
              </a:ext>
            </a:extLst>
          </p:cNvPr>
          <p:cNvGrpSpPr/>
          <p:nvPr/>
        </p:nvGrpSpPr>
        <p:grpSpPr>
          <a:xfrm>
            <a:off x="4734134" y="1872159"/>
            <a:ext cx="408986" cy="280935"/>
            <a:chOff x="9853613" y="5440363"/>
            <a:chExt cx="836613" cy="574675"/>
          </a:xfrm>
          <a:solidFill>
            <a:srgbClr val="333333"/>
          </a:solidFill>
        </p:grpSpPr>
        <p:sp>
          <p:nvSpPr>
            <p:cNvPr id="7" name="Freeform 79">
              <a:extLst>
                <a:ext uri="{FF2B5EF4-FFF2-40B4-BE49-F238E27FC236}">
                  <a16:creationId xmlns:a16="http://schemas.microsoft.com/office/drawing/2014/main" id="{20F35D36-5945-42DB-AC14-F74BCAFFE544}"/>
                </a:ext>
              </a:extLst>
            </p:cNvPr>
            <p:cNvSpPr>
              <a:spLocks/>
            </p:cNvSpPr>
            <p:nvPr/>
          </p:nvSpPr>
          <p:spPr bwMode="auto">
            <a:xfrm>
              <a:off x="9950451" y="5756276"/>
              <a:ext cx="271463" cy="96838"/>
            </a:xfrm>
            <a:custGeom>
              <a:avLst/>
              <a:gdLst>
                <a:gd name="T0" fmla="*/ 63 w 67"/>
                <a:gd name="T1" fmla="*/ 24 h 24"/>
                <a:gd name="T2" fmla="*/ 60 w 67"/>
                <a:gd name="T3" fmla="*/ 21 h 24"/>
                <a:gd name="T4" fmla="*/ 33 w 67"/>
                <a:gd name="T5" fmla="*/ 6 h 24"/>
                <a:gd name="T6" fmla="*/ 7 w 67"/>
                <a:gd name="T7" fmla="*/ 21 h 24"/>
                <a:gd name="T8" fmla="*/ 3 w 67"/>
                <a:gd name="T9" fmla="*/ 24 h 24"/>
                <a:gd name="T10" fmla="*/ 0 w 67"/>
                <a:gd name="T11" fmla="*/ 21 h 24"/>
                <a:gd name="T12" fmla="*/ 33 w 67"/>
                <a:gd name="T13" fmla="*/ 0 h 24"/>
                <a:gd name="T14" fmla="*/ 67 w 67"/>
                <a:gd name="T15" fmla="*/ 21 h 24"/>
                <a:gd name="T16" fmla="*/ 63 w 67"/>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24">
                  <a:moveTo>
                    <a:pt x="63" y="24"/>
                  </a:moveTo>
                  <a:cubicBezTo>
                    <a:pt x="62" y="24"/>
                    <a:pt x="60" y="23"/>
                    <a:pt x="60" y="21"/>
                  </a:cubicBezTo>
                  <a:cubicBezTo>
                    <a:pt x="60" y="13"/>
                    <a:pt x="48" y="6"/>
                    <a:pt x="33" y="6"/>
                  </a:cubicBezTo>
                  <a:cubicBezTo>
                    <a:pt x="19" y="6"/>
                    <a:pt x="7" y="13"/>
                    <a:pt x="7" y="21"/>
                  </a:cubicBezTo>
                  <a:cubicBezTo>
                    <a:pt x="7" y="23"/>
                    <a:pt x="5" y="24"/>
                    <a:pt x="3" y="24"/>
                  </a:cubicBezTo>
                  <a:cubicBezTo>
                    <a:pt x="2" y="24"/>
                    <a:pt x="0" y="23"/>
                    <a:pt x="0" y="21"/>
                  </a:cubicBezTo>
                  <a:cubicBezTo>
                    <a:pt x="0" y="9"/>
                    <a:pt x="15" y="0"/>
                    <a:pt x="33" y="0"/>
                  </a:cubicBezTo>
                  <a:cubicBezTo>
                    <a:pt x="52" y="0"/>
                    <a:pt x="67" y="9"/>
                    <a:pt x="67" y="21"/>
                  </a:cubicBezTo>
                  <a:cubicBezTo>
                    <a:pt x="67" y="23"/>
                    <a:pt x="65" y="24"/>
                    <a:pt x="63" y="24"/>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8" name="Freeform 80">
              <a:extLst>
                <a:ext uri="{FF2B5EF4-FFF2-40B4-BE49-F238E27FC236}">
                  <a16:creationId xmlns:a16="http://schemas.microsoft.com/office/drawing/2014/main" id="{CAFD7365-E654-4D2A-ADCE-B7AA28BD5F2A}"/>
                </a:ext>
              </a:extLst>
            </p:cNvPr>
            <p:cNvSpPr>
              <a:spLocks noEditPoints="1"/>
            </p:cNvSpPr>
            <p:nvPr/>
          </p:nvSpPr>
          <p:spPr bwMode="auto">
            <a:xfrm>
              <a:off x="9853613" y="5440363"/>
              <a:ext cx="836613" cy="574675"/>
            </a:xfrm>
            <a:custGeom>
              <a:avLst/>
              <a:gdLst>
                <a:gd name="T0" fmla="*/ 187 w 207"/>
                <a:gd name="T1" fmla="*/ 142 h 142"/>
                <a:gd name="T2" fmla="*/ 19 w 207"/>
                <a:gd name="T3" fmla="*/ 142 h 142"/>
                <a:gd name="T4" fmla="*/ 0 w 207"/>
                <a:gd name="T5" fmla="*/ 123 h 142"/>
                <a:gd name="T6" fmla="*/ 0 w 207"/>
                <a:gd name="T7" fmla="*/ 19 h 142"/>
                <a:gd name="T8" fmla="*/ 19 w 207"/>
                <a:gd name="T9" fmla="*/ 0 h 142"/>
                <a:gd name="T10" fmla="*/ 187 w 207"/>
                <a:gd name="T11" fmla="*/ 0 h 142"/>
                <a:gd name="T12" fmla="*/ 207 w 207"/>
                <a:gd name="T13" fmla="*/ 19 h 142"/>
                <a:gd name="T14" fmla="*/ 207 w 207"/>
                <a:gd name="T15" fmla="*/ 123 h 142"/>
                <a:gd name="T16" fmla="*/ 187 w 207"/>
                <a:gd name="T17" fmla="*/ 142 h 142"/>
                <a:gd name="T18" fmla="*/ 19 w 207"/>
                <a:gd name="T19" fmla="*/ 6 h 142"/>
                <a:gd name="T20" fmla="*/ 7 w 207"/>
                <a:gd name="T21" fmla="*/ 19 h 142"/>
                <a:gd name="T22" fmla="*/ 7 w 207"/>
                <a:gd name="T23" fmla="*/ 123 h 142"/>
                <a:gd name="T24" fmla="*/ 19 w 207"/>
                <a:gd name="T25" fmla="*/ 136 h 142"/>
                <a:gd name="T26" fmla="*/ 187 w 207"/>
                <a:gd name="T27" fmla="*/ 136 h 142"/>
                <a:gd name="T28" fmla="*/ 200 w 207"/>
                <a:gd name="T29" fmla="*/ 123 h 142"/>
                <a:gd name="T30" fmla="*/ 200 w 207"/>
                <a:gd name="T31" fmla="*/ 19 h 142"/>
                <a:gd name="T32" fmla="*/ 187 w 207"/>
                <a:gd name="T33" fmla="*/ 6 h 142"/>
                <a:gd name="T34" fmla="*/ 19 w 207"/>
                <a:gd name="T35"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7" h="142">
                  <a:moveTo>
                    <a:pt x="187" y="142"/>
                  </a:moveTo>
                  <a:cubicBezTo>
                    <a:pt x="19" y="142"/>
                    <a:pt x="19" y="142"/>
                    <a:pt x="19" y="142"/>
                  </a:cubicBezTo>
                  <a:cubicBezTo>
                    <a:pt x="9" y="142"/>
                    <a:pt x="0" y="133"/>
                    <a:pt x="0" y="123"/>
                  </a:cubicBezTo>
                  <a:cubicBezTo>
                    <a:pt x="0" y="19"/>
                    <a:pt x="0" y="19"/>
                    <a:pt x="0" y="19"/>
                  </a:cubicBezTo>
                  <a:cubicBezTo>
                    <a:pt x="0" y="8"/>
                    <a:pt x="9" y="0"/>
                    <a:pt x="19" y="0"/>
                  </a:cubicBezTo>
                  <a:cubicBezTo>
                    <a:pt x="187" y="0"/>
                    <a:pt x="187" y="0"/>
                    <a:pt x="187" y="0"/>
                  </a:cubicBezTo>
                  <a:cubicBezTo>
                    <a:pt x="198" y="0"/>
                    <a:pt x="207" y="8"/>
                    <a:pt x="207" y="19"/>
                  </a:cubicBezTo>
                  <a:cubicBezTo>
                    <a:pt x="207" y="123"/>
                    <a:pt x="207" y="123"/>
                    <a:pt x="207" y="123"/>
                  </a:cubicBezTo>
                  <a:cubicBezTo>
                    <a:pt x="207" y="133"/>
                    <a:pt x="198" y="142"/>
                    <a:pt x="187" y="142"/>
                  </a:cubicBezTo>
                  <a:close/>
                  <a:moveTo>
                    <a:pt x="19" y="6"/>
                  </a:moveTo>
                  <a:cubicBezTo>
                    <a:pt x="12" y="6"/>
                    <a:pt x="7" y="12"/>
                    <a:pt x="7" y="19"/>
                  </a:cubicBezTo>
                  <a:cubicBezTo>
                    <a:pt x="7" y="123"/>
                    <a:pt x="7" y="123"/>
                    <a:pt x="7" y="123"/>
                  </a:cubicBezTo>
                  <a:cubicBezTo>
                    <a:pt x="7" y="130"/>
                    <a:pt x="12" y="136"/>
                    <a:pt x="19" y="136"/>
                  </a:cubicBezTo>
                  <a:cubicBezTo>
                    <a:pt x="187" y="136"/>
                    <a:pt x="187" y="136"/>
                    <a:pt x="187" y="136"/>
                  </a:cubicBezTo>
                  <a:cubicBezTo>
                    <a:pt x="194" y="136"/>
                    <a:pt x="200" y="130"/>
                    <a:pt x="200" y="123"/>
                  </a:cubicBezTo>
                  <a:cubicBezTo>
                    <a:pt x="200" y="19"/>
                    <a:pt x="200" y="19"/>
                    <a:pt x="200" y="19"/>
                  </a:cubicBezTo>
                  <a:cubicBezTo>
                    <a:pt x="200" y="12"/>
                    <a:pt x="194" y="6"/>
                    <a:pt x="187" y="6"/>
                  </a:cubicBezTo>
                  <a:lnTo>
                    <a:pt x="19"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9" name="Freeform 81">
              <a:extLst>
                <a:ext uri="{FF2B5EF4-FFF2-40B4-BE49-F238E27FC236}">
                  <a16:creationId xmlns:a16="http://schemas.microsoft.com/office/drawing/2014/main" id="{82FB680B-939A-4DFD-9987-B5A0730D6987}"/>
                </a:ext>
              </a:extLst>
            </p:cNvPr>
            <p:cNvSpPr>
              <a:spLocks noEditPoints="1"/>
            </p:cNvSpPr>
            <p:nvPr/>
          </p:nvSpPr>
          <p:spPr bwMode="auto">
            <a:xfrm>
              <a:off x="10298113" y="5614988"/>
              <a:ext cx="269875" cy="217488"/>
            </a:xfrm>
            <a:custGeom>
              <a:avLst/>
              <a:gdLst>
                <a:gd name="T0" fmla="*/ 63 w 67"/>
                <a:gd name="T1" fmla="*/ 54 h 54"/>
                <a:gd name="T2" fmla="*/ 3 w 67"/>
                <a:gd name="T3" fmla="*/ 54 h 54"/>
                <a:gd name="T4" fmla="*/ 0 w 67"/>
                <a:gd name="T5" fmla="*/ 51 h 54"/>
                <a:gd name="T6" fmla="*/ 3 w 67"/>
                <a:gd name="T7" fmla="*/ 48 h 54"/>
                <a:gd name="T8" fmla="*/ 63 w 67"/>
                <a:gd name="T9" fmla="*/ 48 h 54"/>
                <a:gd name="T10" fmla="*/ 67 w 67"/>
                <a:gd name="T11" fmla="*/ 51 h 54"/>
                <a:gd name="T12" fmla="*/ 63 w 67"/>
                <a:gd name="T13" fmla="*/ 54 h 54"/>
                <a:gd name="T14" fmla="*/ 63 w 67"/>
                <a:gd name="T15" fmla="*/ 30 h 54"/>
                <a:gd name="T16" fmla="*/ 3 w 67"/>
                <a:gd name="T17" fmla="*/ 30 h 54"/>
                <a:gd name="T18" fmla="*/ 0 w 67"/>
                <a:gd name="T19" fmla="*/ 27 h 54"/>
                <a:gd name="T20" fmla="*/ 3 w 67"/>
                <a:gd name="T21" fmla="*/ 24 h 54"/>
                <a:gd name="T22" fmla="*/ 63 w 67"/>
                <a:gd name="T23" fmla="*/ 24 h 54"/>
                <a:gd name="T24" fmla="*/ 67 w 67"/>
                <a:gd name="T25" fmla="*/ 27 h 54"/>
                <a:gd name="T26" fmla="*/ 63 w 67"/>
                <a:gd name="T27" fmla="*/ 30 h 54"/>
                <a:gd name="T28" fmla="*/ 63 w 67"/>
                <a:gd name="T29" fmla="*/ 6 h 54"/>
                <a:gd name="T30" fmla="*/ 3 w 67"/>
                <a:gd name="T31" fmla="*/ 6 h 54"/>
                <a:gd name="T32" fmla="*/ 0 w 67"/>
                <a:gd name="T33" fmla="*/ 3 h 54"/>
                <a:gd name="T34" fmla="*/ 3 w 67"/>
                <a:gd name="T35" fmla="*/ 0 h 54"/>
                <a:gd name="T36" fmla="*/ 63 w 67"/>
                <a:gd name="T37" fmla="*/ 0 h 54"/>
                <a:gd name="T38" fmla="*/ 67 w 67"/>
                <a:gd name="T39" fmla="*/ 3 h 54"/>
                <a:gd name="T40" fmla="*/ 63 w 67"/>
                <a:gd name="T41"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7" h="54">
                  <a:moveTo>
                    <a:pt x="63" y="54"/>
                  </a:moveTo>
                  <a:cubicBezTo>
                    <a:pt x="3" y="54"/>
                    <a:pt x="3" y="54"/>
                    <a:pt x="3" y="54"/>
                  </a:cubicBezTo>
                  <a:cubicBezTo>
                    <a:pt x="2" y="54"/>
                    <a:pt x="0" y="53"/>
                    <a:pt x="0" y="51"/>
                  </a:cubicBezTo>
                  <a:cubicBezTo>
                    <a:pt x="0" y="49"/>
                    <a:pt x="2" y="48"/>
                    <a:pt x="3" y="48"/>
                  </a:cubicBezTo>
                  <a:cubicBezTo>
                    <a:pt x="63" y="48"/>
                    <a:pt x="63" y="48"/>
                    <a:pt x="63" y="48"/>
                  </a:cubicBezTo>
                  <a:cubicBezTo>
                    <a:pt x="65" y="48"/>
                    <a:pt x="67" y="49"/>
                    <a:pt x="67" y="51"/>
                  </a:cubicBezTo>
                  <a:cubicBezTo>
                    <a:pt x="67" y="53"/>
                    <a:pt x="65" y="54"/>
                    <a:pt x="63" y="54"/>
                  </a:cubicBezTo>
                  <a:close/>
                  <a:moveTo>
                    <a:pt x="63" y="30"/>
                  </a:moveTo>
                  <a:cubicBezTo>
                    <a:pt x="3" y="30"/>
                    <a:pt x="3" y="30"/>
                    <a:pt x="3" y="30"/>
                  </a:cubicBezTo>
                  <a:cubicBezTo>
                    <a:pt x="2" y="30"/>
                    <a:pt x="0" y="29"/>
                    <a:pt x="0" y="27"/>
                  </a:cubicBezTo>
                  <a:cubicBezTo>
                    <a:pt x="0" y="25"/>
                    <a:pt x="2" y="24"/>
                    <a:pt x="3" y="24"/>
                  </a:cubicBezTo>
                  <a:cubicBezTo>
                    <a:pt x="63" y="24"/>
                    <a:pt x="63" y="24"/>
                    <a:pt x="63" y="24"/>
                  </a:cubicBezTo>
                  <a:cubicBezTo>
                    <a:pt x="65" y="24"/>
                    <a:pt x="67" y="25"/>
                    <a:pt x="67" y="27"/>
                  </a:cubicBezTo>
                  <a:cubicBezTo>
                    <a:pt x="67" y="29"/>
                    <a:pt x="65" y="30"/>
                    <a:pt x="63" y="30"/>
                  </a:cubicBezTo>
                  <a:close/>
                  <a:moveTo>
                    <a:pt x="63" y="6"/>
                  </a:moveTo>
                  <a:cubicBezTo>
                    <a:pt x="3" y="6"/>
                    <a:pt x="3" y="6"/>
                    <a:pt x="3" y="6"/>
                  </a:cubicBezTo>
                  <a:cubicBezTo>
                    <a:pt x="2" y="6"/>
                    <a:pt x="0" y="5"/>
                    <a:pt x="0" y="3"/>
                  </a:cubicBezTo>
                  <a:cubicBezTo>
                    <a:pt x="0" y="1"/>
                    <a:pt x="2" y="0"/>
                    <a:pt x="3" y="0"/>
                  </a:cubicBezTo>
                  <a:cubicBezTo>
                    <a:pt x="63" y="0"/>
                    <a:pt x="63" y="0"/>
                    <a:pt x="63" y="0"/>
                  </a:cubicBezTo>
                  <a:cubicBezTo>
                    <a:pt x="65" y="0"/>
                    <a:pt x="67" y="1"/>
                    <a:pt x="67" y="3"/>
                  </a:cubicBezTo>
                  <a:cubicBezTo>
                    <a:pt x="67" y="5"/>
                    <a:pt x="65" y="6"/>
                    <a:pt x="63"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0" name="Freeform 82">
              <a:extLst>
                <a:ext uri="{FF2B5EF4-FFF2-40B4-BE49-F238E27FC236}">
                  <a16:creationId xmlns:a16="http://schemas.microsoft.com/office/drawing/2014/main" id="{728B8E19-5803-49AA-A3C0-8BAA02E5E46E}"/>
                </a:ext>
              </a:extLst>
            </p:cNvPr>
            <p:cNvSpPr>
              <a:spLocks noEditPoints="1"/>
            </p:cNvSpPr>
            <p:nvPr/>
          </p:nvSpPr>
          <p:spPr bwMode="auto">
            <a:xfrm>
              <a:off x="10010776" y="5586413"/>
              <a:ext cx="149225" cy="146050"/>
            </a:xfrm>
            <a:custGeom>
              <a:avLst/>
              <a:gdLst>
                <a:gd name="T0" fmla="*/ 18 w 37"/>
                <a:gd name="T1" fmla="*/ 36 h 36"/>
                <a:gd name="T2" fmla="*/ 0 w 37"/>
                <a:gd name="T3" fmla="*/ 18 h 36"/>
                <a:gd name="T4" fmla="*/ 18 w 37"/>
                <a:gd name="T5" fmla="*/ 0 h 36"/>
                <a:gd name="T6" fmla="*/ 37 w 37"/>
                <a:gd name="T7" fmla="*/ 18 h 36"/>
                <a:gd name="T8" fmla="*/ 18 w 37"/>
                <a:gd name="T9" fmla="*/ 36 h 36"/>
                <a:gd name="T10" fmla="*/ 18 w 37"/>
                <a:gd name="T11" fmla="*/ 6 h 36"/>
                <a:gd name="T12" fmla="*/ 7 w 37"/>
                <a:gd name="T13" fmla="*/ 18 h 36"/>
                <a:gd name="T14" fmla="*/ 18 w 37"/>
                <a:gd name="T15" fmla="*/ 29 h 36"/>
                <a:gd name="T16" fmla="*/ 30 w 37"/>
                <a:gd name="T17" fmla="*/ 18 h 36"/>
                <a:gd name="T18" fmla="*/ 18 w 37"/>
                <a:gd name="T19"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8" y="36"/>
                  </a:moveTo>
                  <a:cubicBezTo>
                    <a:pt x="8" y="36"/>
                    <a:pt x="0" y="27"/>
                    <a:pt x="0" y="18"/>
                  </a:cubicBezTo>
                  <a:cubicBezTo>
                    <a:pt x="0" y="8"/>
                    <a:pt x="8" y="0"/>
                    <a:pt x="18" y="0"/>
                  </a:cubicBezTo>
                  <a:cubicBezTo>
                    <a:pt x="28" y="0"/>
                    <a:pt x="37" y="8"/>
                    <a:pt x="37" y="18"/>
                  </a:cubicBezTo>
                  <a:cubicBezTo>
                    <a:pt x="37" y="27"/>
                    <a:pt x="28" y="36"/>
                    <a:pt x="18" y="36"/>
                  </a:cubicBezTo>
                  <a:close/>
                  <a:moveTo>
                    <a:pt x="18" y="6"/>
                  </a:moveTo>
                  <a:cubicBezTo>
                    <a:pt x="12" y="6"/>
                    <a:pt x="7" y="11"/>
                    <a:pt x="7" y="18"/>
                  </a:cubicBezTo>
                  <a:cubicBezTo>
                    <a:pt x="7" y="24"/>
                    <a:pt x="12" y="29"/>
                    <a:pt x="18" y="29"/>
                  </a:cubicBezTo>
                  <a:cubicBezTo>
                    <a:pt x="25" y="29"/>
                    <a:pt x="30" y="24"/>
                    <a:pt x="30" y="18"/>
                  </a:cubicBezTo>
                  <a:cubicBezTo>
                    <a:pt x="30" y="11"/>
                    <a:pt x="25" y="6"/>
                    <a:pt x="18"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
        <p:nvSpPr>
          <p:cNvPr id="23" name="Espace réservé du texte 13">
            <a:extLst>
              <a:ext uri="{FF2B5EF4-FFF2-40B4-BE49-F238E27FC236}">
                <a16:creationId xmlns:a16="http://schemas.microsoft.com/office/drawing/2014/main" id="{A5262F01-7D42-4E3E-9CB3-56F2505E080B}"/>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Des réponses à vos questions</a:t>
            </a:r>
          </a:p>
        </p:txBody>
      </p:sp>
      <p:sp>
        <p:nvSpPr>
          <p:cNvPr id="24" name="Espace réservé du contenu 1">
            <a:extLst>
              <a:ext uri="{FF2B5EF4-FFF2-40B4-BE49-F238E27FC236}">
                <a16:creationId xmlns:a16="http://schemas.microsoft.com/office/drawing/2014/main" id="{C7574738-DEE2-40B0-9C27-FA9C5A11BDB9}"/>
              </a:ext>
            </a:extLst>
          </p:cNvPr>
          <p:cNvSpPr txBox="1">
            <a:spLocks/>
          </p:cNvSpPr>
          <p:nvPr/>
        </p:nvSpPr>
        <p:spPr>
          <a:xfrm>
            <a:off x="615078" y="957360"/>
            <a:ext cx="11209475" cy="100086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r>
              <a:rPr lang="fr-FR" sz="1800" b="1" dirty="0">
                <a:solidFill>
                  <a:schemeClr val="accent1"/>
                </a:solidFill>
              </a:rPr>
              <a:t>3 process de souscription CNP :</a:t>
            </a:r>
          </a:p>
          <a:p>
            <a:pPr marL="0" indent="0">
              <a:buFont typeface="Arial" panose="020B0604020202020204" pitchFamily="34" charset="0"/>
              <a:buNone/>
            </a:pPr>
            <a:endParaRPr lang="fr-FR" sz="400" b="1" dirty="0"/>
          </a:p>
          <a:p>
            <a:pPr algn="ctr"/>
            <a:endParaRPr lang="fr-FR" dirty="0"/>
          </a:p>
        </p:txBody>
      </p:sp>
      <p:sp>
        <p:nvSpPr>
          <p:cNvPr id="25" name="Espace réservé du contenu 1">
            <a:extLst>
              <a:ext uri="{FF2B5EF4-FFF2-40B4-BE49-F238E27FC236}">
                <a16:creationId xmlns:a16="http://schemas.microsoft.com/office/drawing/2014/main" id="{EAC25BF0-69A5-48D4-9BC1-B504533A85A0}"/>
              </a:ext>
            </a:extLst>
          </p:cNvPr>
          <p:cNvSpPr txBox="1">
            <a:spLocks/>
          </p:cNvSpPr>
          <p:nvPr/>
        </p:nvSpPr>
        <p:spPr>
          <a:xfrm>
            <a:off x="426850" y="3884372"/>
            <a:ext cx="3091539" cy="167644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pPr marL="0" indent="0">
              <a:buFont typeface="Arial" panose="020B0604020202020204" pitchFamily="34" charset="0"/>
              <a:buNone/>
            </a:pPr>
            <a:endParaRPr lang="fr-FR" sz="400" b="1" dirty="0"/>
          </a:p>
          <a:p>
            <a:pPr marL="0" indent="0" algn="ctr">
              <a:buFont typeface="Arial" panose="020B0604020202020204" pitchFamily="34" charset="0"/>
              <a:buNone/>
            </a:pPr>
            <a:r>
              <a:rPr lang="fr-FR" b="1" dirty="0"/>
              <a:t>Continuons à privilégier la SED pour la signature de la liasse assurance : </a:t>
            </a:r>
          </a:p>
          <a:p>
            <a:pPr marL="0" indent="0" algn="ctr">
              <a:buFont typeface="Arial" panose="020B0604020202020204" pitchFamily="34" charset="0"/>
              <a:buNone/>
            </a:pPr>
            <a:r>
              <a:rPr lang="fr-FR" b="1" dirty="0">
                <a:solidFill>
                  <a:srgbClr val="C00000"/>
                </a:solidFill>
              </a:rPr>
              <a:t>100% digital = 100% sécurisé = 100% conforme</a:t>
            </a:r>
          </a:p>
          <a:p>
            <a:pPr marL="0" indent="0" algn="ctr">
              <a:buFont typeface="Arial" panose="020B0604020202020204" pitchFamily="34" charset="0"/>
              <a:buNone/>
            </a:pPr>
            <a:endParaRPr lang="fr-FR" sz="200" b="1" dirty="0">
              <a:solidFill>
                <a:srgbClr val="C00000"/>
              </a:solidFill>
            </a:endParaRPr>
          </a:p>
          <a:p>
            <a:pPr marL="0" indent="0" algn="ctr">
              <a:buFont typeface="Arial" panose="020B0604020202020204" pitchFamily="34" charset="0"/>
              <a:buNone/>
            </a:pPr>
            <a:r>
              <a:rPr lang="fr-FR" sz="1100" b="1" dirty="0"/>
              <a:t>Taux d’utilisation actuel en CEGEE : 95%</a:t>
            </a:r>
          </a:p>
          <a:p>
            <a:endParaRPr lang="fr-FR" dirty="0"/>
          </a:p>
          <a:p>
            <a:endParaRPr lang="fr-FR" dirty="0"/>
          </a:p>
        </p:txBody>
      </p:sp>
      <p:sp>
        <p:nvSpPr>
          <p:cNvPr id="26" name="Espace réservé du contenu 1">
            <a:extLst>
              <a:ext uri="{FF2B5EF4-FFF2-40B4-BE49-F238E27FC236}">
                <a16:creationId xmlns:a16="http://schemas.microsoft.com/office/drawing/2014/main" id="{32AB1713-B942-4D62-8269-F6EA2393220F}"/>
              </a:ext>
            </a:extLst>
          </p:cNvPr>
          <p:cNvSpPr txBox="1">
            <a:spLocks/>
          </p:cNvSpPr>
          <p:nvPr/>
        </p:nvSpPr>
        <p:spPr>
          <a:xfrm>
            <a:off x="-83255" y="1872159"/>
            <a:ext cx="3756903" cy="1430904"/>
          </a:xfrm>
          <a:prstGeom prst="rect">
            <a:avLst/>
          </a:prstGeom>
        </p:spPr>
        <p:txBody>
          <a:bodyPr/>
          <a:lstStyle>
            <a:defPPr>
              <a:defRPr lang="fr-FR"/>
            </a:defPPr>
            <a:lvl1pPr marR="0" indent="0" algn="ctr" fontAlgn="auto">
              <a:lnSpc>
                <a:spcPct val="100000"/>
              </a:lnSpc>
              <a:spcBef>
                <a:spcPts val="600"/>
              </a:spcBef>
              <a:spcAft>
                <a:spcPts val="0"/>
              </a:spcAft>
              <a:buClr>
                <a:schemeClr val="accent4">
                  <a:lumMod val="75000"/>
                </a:schemeClr>
              </a:buClr>
              <a:buSzTx/>
              <a:buFont typeface="Arial" panose="020B0604020202020204" pitchFamily="34" charset="0"/>
              <a:buNone/>
              <a:tabLst/>
              <a:defRPr sz="1400" baseline="0">
                <a:solidFill>
                  <a:schemeClr val="tx1">
                    <a:lumMod val="75000"/>
                    <a:lumOff val="25000"/>
                  </a:schemeClr>
                </a:solidFill>
              </a:defRPr>
            </a:lvl1pPr>
            <a:lvl2pPr marL="684000" marR="0" indent="-216000" fontAlgn="auto">
              <a:lnSpc>
                <a:spcPct val="100000"/>
              </a:lnSpc>
              <a:spcBef>
                <a:spcPts val="600"/>
              </a:spcBef>
              <a:spcAft>
                <a:spcPts val="1200"/>
              </a:spcAft>
              <a:buClr>
                <a:schemeClr val="accent4">
                  <a:lumMod val="75000"/>
                </a:schemeClr>
              </a:buClr>
              <a:buSzTx/>
              <a:buFont typeface="Arial" panose="020B0604020202020204" pitchFamily="34" charset="0"/>
              <a:buChar char="□"/>
              <a:tabLst/>
              <a:defRPr sz="1400">
                <a:solidFill>
                  <a:schemeClr val="tx1">
                    <a:lumMod val="75000"/>
                    <a:lumOff val="25000"/>
                  </a:schemeClr>
                </a:solidFill>
              </a:defRPr>
            </a:lvl2pPr>
            <a:lvl3pPr marL="927000" marR="0" indent="0" fontAlgn="auto">
              <a:lnSpc>
                <a:spcPct val="100000"/>
              </a:lnSpc>
              <a:spcBef>
                <a:spcPts val="600"/>
              </a:spcBef>
              <a:spcAft>
                <a:spcPts val="1200"/>
              </a:spcAft>
              <a:buClr>
                <a:schemeClr val="accent4">
                  <a:lumMod val="75000"/>
                </a:schemeClr>
              </a:buClr>
              <a:buSzTx/>
              <a:buFont typeface="Wingdings" panose="05000000000000000000" pitchFamily="2" charset="2"/>
              <a:buNone/>
              <a:tabLst/>
              <a:defRPr sz="1200">
                <a:solidFill>
                  <a:schemeClr val="tx1">
                    <a:lumMod val="75000"/>
                    <a:lumOff val="25000"/>
                  </a:schemeClr>
                </a:solidFill>
              </a:defRPr>
            </a:lvl3pPr>
            <a:lvl4pPr marL="1657350" marR="0" indent="-216000" fontAlgn="auto">
              <a:lnSpc>
                <a:spcPct val="100000"/>
              </a:lnSpc>
              <a:spcBef>
                <a:spcPts val="600"/>
              </a:spcBef>
              <a:spcAft>
                <a:spcPts val="1200"/>
              </a:spcAft>
              <a:buClr>
                <a:schemeClr val="accent4">
                  <a:lumMod val="75000"/>
                </a:schemeClr>
              </a:buClr>
              <a:buSzTx/>
              <a:buFont typeface="Arial" panose="020B0604020202020204" pitchFamily="34" charset="0"/>
              <a:buChar char="▫"/>
              <a:tabLst/>
              <a:defRPr sz="1100" baseline="0">
                <a:solidFill>
                  <a:schemeClr val="tx1">
                    <a:lumMod val="75000"/>
                    <a:lumOff val="25000"/>
                  </a:schemeClr>
                </a:solidFill>
              </a:defRPr>
            </a:lvl4pPr>
            <a:lvl5pPr marL="2057400" marR="0" indent="-216000" fontAlgn="auto">
              <a:lnSpc>
                <a:spcPct val="100000"/>
              </a:lnSpc>
              <a:spcBef>
                <a:spcPts val="600"/>
              </a:spcBef>
              <a:spcAft>
                <a:spcPts val="1200"/>
              </a:spcAft>
              <a:buClr>
                <a:schemeClr val="accent4">
                  <a:lumMod val="75000"/>
                </a:schemeClr>
              </a:buClr>
              <a:buSzTx/>
              <a:buFont typeface="Arial" panose="020B0604020202020204" pitchFamily="34" charset="0"/>
              <a:buChar char="▪"/>
              <a:tabLst/>
              <a:defRPr sz="1050">
                <a:solidFill>
                  <a:schemeClr val="tx1">
                    <a:lumMod val="75000"/>
                    <a:lumOff val="2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468000" lvl="1" indent="0" algn="ctr">
              <a:buSzPct val="150000"/>
              <a:buNone/>
            </a:pPr>
            <a:r>
              <a:rPr lang="fr-FR" sz="1600" b="1" dirty="0"/>
              <a:t>SED</a:t>
            </a:r>
          </a:p>
          <a:p>
            <a:pPr marL="468000" lvl="1" indent="0" algn="ctr">
              <a:spcBef>
                <a:spcPts val="0"/>
              </a:spcBef>
              <a:spcAft>
                <a:spcPts val="0"/>
              </a:spcAft>
              <a:buSzPct val="150000"/>
              <a:buNone/>
            </a:pPr>
            <a:endParaRPr lang="fr-FR" sz="600" b="1" dirty="0"/>
          </a:p>
          <a:p>
            <a:pPr lvl="1" algn="just">
              <a:buSzPct val="50000"/>
              <a:buFont typeface="Wingdings" panose="05000000000000000000" pitchFamily="2" charset="2"/>
              <a:buChar char="q"/>
            </a:pPr>
            <a:r>
              <a:rPr lang="fr-FR" sz="1500" dirty="0"/>
              <a:t>La liasse d’assurance complète et signée par le client est transmise directement à la CNP.</a:t>
            </a:r>
          </a:p>
          <a:p>
            <a:pPr lvl="1" algn="just">
              <a:buSzPct val="50000"/>
              <a:buFont typeface="Wingdings" panose="05000000000000000000" pitchFamily="2" charset="2"/>
              <a:buChar char="q"/>
            </a:pPr>
            <a:r>
              <a:rPr lang="fr-FR" sz="1500" dirty="0"/>
              <a:t>Numérisation de la décision et du bulletin d’adhésion par l’agence ou la DCE dans le DNC.</a:t>
            </a:r>
          </a:p>
          <a:p>
            <a:pPr marL="285750" indent="-285750">
              <a:buSzPct val="150000"/>
              <a:buFont typeface="Wingdings" panose="05000000000000000000" pitchFamily="2" charset="2"/>
              <a:buChar char="§"/>
            </a:pPr>
            <a:endParaRPr lang="fr-FR" dirty="0"/>
          </a:p>
          <a:p>
            <a:pPr marL="285750" indent="-285750">
              <a:buSzPct val="150000"/>
              <a:buFont typeface="Wingdings" panose="05000000000000000000" pitchFamily="2" charset="2"/>
              <a:buChar char="§"/>
            </a:pPr>
            <a:endParaRPr lang="fr-FR" dirty="0"/>
          </a:p>
        </p:txBody>
      </p:sp>
      <p:sp>
        <p:nvSpPr>
          <p:cNvPr id="27" name="Espace réservé du contenu 1">
            <a:extLst>
              <a:ext uri="{FF2B5EF4-FFF2-40B4-BE49-F238E27FC236}">
                <a16:creationId xmlns:a16="http://schemas.microsoft.com/office/drawing/2014/main" id="{C6430C46-0DCE-434A-960D-B28A00CF9F34}"/>
              </a:ext>
            </a:extLst>
          </p:cNvPr>
          <p:cNvSpPr txBox="1">
            <a:spLocks/>
          </p:cNvSpPr>
          <p:nvPr/>
        </p:nvSpPr>
        <p:spPr>
          <a:xfrm>
            <a:off x="4080572" y="1826415"/>
            <a:ext cx="3863792" cy="143090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t>Télédéclaration</a:t>
            </a:r>
          </a:p>
          <a:p>
            <a:endParaRPr lang="fr-FR" sz="1400" dirty="0"/>
          </a:p>
          <a:p>
            <a:pPr algn="just">
              <a:buSzPct val="50000"/>
              <a:buFont typeface="Wingdings" panose="05000000000000000000" pitchFamily="2" charset="2"/>
              <a:buChar char="q"/>
            </a:pPr>
            <a:r>
              <a:rPr lang="fr-FR" sz="1500" dirty="0"/>
              <a:t>Souscription d’assurance en face en face agence puis édition de la liasse complète pour signatures clients.</a:t>
            </a:r>
          </a:p>
          <a:p>
            <a:pPr algn="just">
              <a:buSzPct val="50000"/>
              <a:buFont typeface="Wingdings" panose="05000000000000000000" pitchFamily="2" charset="2"/>
              <a:buChar char="q"/>
            </a:pPr>
            <a:r>
              <a:rPr lang="fr-FR" sz="1500" dirty="0"/>
              <a:t>Transmission sur </a:t>
            </a:r>
            <a:r>
              <a:rPr lang="fr-FR" sz="1500" dirty="0" err="1"/>
              <a:t>CNPNet</a:t>
            </a:r>
            <a:r>
              <a:rPr lang="fr-FR" sz="1500" dirty="0"/>
              <a:t> puis attente de l’accord CNP. </a:t>
            </a:r>
          </a:p>
          <a:p>
            <a:pPr algn="just">
              <a:buSzPct val="50000"/>
              <a:buFont typeface="Wingdings" panose="05000000000000000000" pitchFamily="2" charset="2"/>
              <a:buChar char="q"/>
            </a:pPr>
            <a:r>
              <a:rPr lang="fr-FR" sz="1500" dirty="0"/>
              <a:t>Archivage bulletin, QS, réponse CNP en originaux + numérisation dans le DNC.</a:t>
            </a:r>
          </a:p>
          <a:p>
            <a:endParaRPr lang="fr-FR" sz="1400" dirty="0"/>
          </a:p>
          <a:p>
            <a:endParaRPr lang="fr-FR" dirty="0"/>
          </a:p>
        </p:txBody>
      </p:sp>
      <p:sp>
        <p:nvSpPr>
          <p:cNvPr id="28" name="Espace réservé du contenu 1">
            <a:extLst>
              <a:ext uri="{FF2B5EF4-FFF2-40B4-BE49-F238E27FC236}">
                <a16:creationId xmlns:a16="http://schemas.microsoft.com/office/drawing/2014/main" id="{C47CD194-CA5D-46BB-B829-3E5612BC2EF6}"/>
              </a:ext>
            </a:extLst>
          </p:cNvPr>
          <p:cNvSpPr txBox="1">
            <a:spLocks/>
          </p:cNvSpPr>
          <p:nvPr/>
        </p:nvSpPr>
        <p:spPr>
          <a:xfrm>
            <a:off x="8163060" y="1826415"/>
            <a:ext cx="3546992" cy="143090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algn="ctr">
              <a:buNone/>
            </a:pPr>
            <a:r>
              <a:rPr lang="fr-FR" sz="1600" b="1" dirty="0"/>
              <a:t>100% Papier</a:t>
            </a:r>
          </a:p>
          <a:p>
            <a:pPr algn="just"/>
            <a:endParaRPr lang="fr-FR" sz="300" dirty="0"/>
          </a:p>
          <a:p>
            <a:pPr algn="just">
              <a:buSzPct val="50000"/>
              <a:buFont typeface="Wingdings" panose="05000000000000000000" pitchFamily="2" charset="2"/>
              <a:buChar char="q"/>
            </a:pPr>
            <a:r>
              <a:rPr lang="fr-FR" sz="1500" dirty="0"/>
              <a:t>Bulletin vierge rempli par les clients qui transmettent le bulletin d’adhésion et le QS directement à la CNP par enveloppe dédiée (confidentielle) au médecin conseil de la CNP.</a:t>
            </a:r>
          </a:p>
          <a:p>
            <a:pPr algn="just">
              <a:buSzPct val="50000"/>
              <a:buFont typeface="Wingdings" panose="05000000000000000000" pitchFamily="2" charset="2"/>
              <a:buChar char="q"/>
            </a:pPr>
            <a:endParaRPr lang="fr-FR" sz="100" dirty="0"/>
          </a:p>
          <a:p>
            <a:pPr algn="just">
              <a:buSzPct val="50000"/>
              <a:buFont typeface="Wingdings" panose="05000000000000000000" pitchFamily="2" charset="2"/>
              <a:buChar char="q"/>
            </a:pPr>
            <a:r>
              <a:rPr lang="fr-FR" sz="1500" dirty="0"/>
              <a:t>Réponse papier de la CNP.</a:t>
            </a:r>
          </a:p>
          <a:p>
            <a:pPr algn="just">
              <a:buSzPct val="50000"/>
              <a:buFont typeface="Wingdings" panose="05000000000000000000" pitchFamily="2" charset="2"/>
              <a:buChar char="q"/>
            </a:pPr>
            <a:endParaRPr lang="fr-FR" sz="100" dirty="0"/>
          </a:p>
          <a:p>
            <a:pPr algn="just">
              <a:buSzPct val="50000"/>
              <a:buFont typeface="Wingdings" panose="05000000000000000000" pitchFamily="2" charset="2"/>
              <a:buChar char="q"/>
            </a:pPr>
            <a:r>
              <a:rPr lang="fr-FR" sz="1500" dirty="0"/>
              <a:t>+ réponse CNP à numériser au DNC.</a:t>
            </a:r>
          </a:p>
          <a:p>
            <a:endParaRPr lang="fr-FR" sz="1400" dirty="0"/>
          </a:p>
          <a:p>
            <a:endParaRPr lang="fr-FR" dirty="0"/>
          </a:p>
        </p:txBody>
      </p:sp>
      <p:sp>
        <p:nvSpPr>
          <p:cNvPr id="31" name="Rectangle 30">
            <a:extLst>
              <a:ext uri="{FF2B5EF4-FFF2-40B4-BE49-F238E27FC236}">
                <a16:creationId xmlns:a16="http://schemas.microsoft.com/office/drawing/2014/main" id="{982B9504-84C5-4209-9748-8827D098226B}"/>
              </a:ext>
            </a:extLst>
          </p:cNvPr>
          <p:cNvSpPr/>
          <p:nvPr/>
        </p:nvSpPr>
        <p:spPr>
          <a:xfrm>
            <a:off x="4547935" y="4614656"/>
            <a:ext cx="3266835" cy="784830"/>
          </a:xfrm>
          <a:prstGeom prst="rect">
            <a:avLst/>
          </a:prstGeom>
        </p:spPr>
        <p:txBody>
          <a:bodyPr wrap="square">
            <a:spAutoFit/>
          </a:bodyPr>
          <a:lstStyle/>
          <a:p>
            <a:pPr algn="ctr"/>
            <a:r>
              <a:rPr lang="fr-FR" sz="1500" b="1" dirty="0">
                <a:solidFill>
                  <a:schemeClr val="tx1">
                    <a:lumMod val="75000"/>
                    <a:lumOff val="25000"/>
                  </a:schemeClr>
                </a:solidFill>
              </a:rPr>
              <a:t>Numérisation du QS dans le DNC sous l’onglet dédié pour rendre la pièce </a:t>
            </a:r>
            <a:r>
              <a:rPr lang="fr-FR" sz="1500" b="1" dirty="0">
                <a:solidFill>
                  <a:srgbClr val="C31632"/>
                </a:solidFill>
              </a:rPr>
              <a:t>confidentielle et cryptée </a:t>
            </a:r>
            <a:r>
              <a:rPr lang="fr-FR" sz="1500" b="1" dirty="0">
                <a:solidFill>
                  <a:schemeClr val="tx1">
                    <a:lumMod val="75000"/>
                    <a:lumOff val="25000"/>
                  </a:schemeClr>
                </a:solidFill>
              </a:rPr>
              <a:t>:</a:t>
            </a:r>
          </a:p>
        </p:txBody>
      </p:sp>
      <p:pic>
        <p:nvPicPr>
          <p:cNvPr id="33" name="Image 32">
            <a:extLst>
              <a:ext uri="{FF2B5EF4-FFF2-40B4-BE49-F238E27FC236}">
                <a16:creationId xmlns:a16="http://schemas.microsoft.com/office/drawing/2014/main" id="{56A2E44A-8F1C-418D-A167-BCEAEA62640D}"/>
              </a:ext>
            </a:extLst>
          </p:cNvPr>
          <p:cNvPicPr>
            <a:picLocks noChangeAspect="1"/>
          </p:cNvPicPr>
          <p:nvPr/>
        </p:nvPicPr>
        <p:blipFill>
          <a:blip r:embed="rId2"/>
          <a:stretch>
            <a:fillRect/>
          </a:stretch>
        </p:blipFill>
        <p:spPr>
          <a:xfrm>
            <a:off x="4295532" y="5424278"/>
            <a:ext cx="3418373" cy="905194"/>
          </a:xfrm>
          <a:prstGeom prst="rect">
            <a:avLst/>
          </a:prstGeom>
        </p:spPr>
      </p:pic>
      <p:grpSp>
        <p:nvGrpSpPr>
          <p:cNvPr id="38" name="Groupe 37">
            <a:extLst>
              <a:ext uri="{FF2B5EF4-FFF2-40B4-BE49-F238E27FC236}">
                <a16:creationId xmlns:a16="http://schemas.microsoft.com/office/drawing/2014/main" id="{12C8B5B6-ED45-48E7-9AE5-65CC5563A706}"/>
              </a:ext>
            </a:extLst>
          </p:cNvPr>
          <p:cNvGrpSpPr/>
          <p:nvPr/>
        </p:nvGrpSpPr>
        <p:grpSpPr>
          <a:xfrm rot="20951374" flipH="1">
            <a:off x="4111357" y="4718092"/>
            <a:ext cx="527651" cy="494613"/>
            <a:chOff x="6149905" y="5544370"/>
            <a:chExt cx="646680" cy="615553"/>
          </a:xfrm>
        </p:grpSpPr>
        <p:grpSp>
          <p:nvGrpSpPr>
            <p:cNvPr id="34" name="Groupe 33">
              <a:extLst>
                <a:ext uri="{FF2B5EF4-FFF2-40B4-BE49-F238E27FC236}">
                  <a16:creationId xmlns:a16="http://schemas.microsoft.com/office/drawing/2014/main" id="{570DDFFB-CE62-40E5-B1D0-27D0FA5F927D}"/>
                </a:ext>
              </a:extLst>
            </p:cNvPr>
            <p:cNvGrpSpPr/>
            <p:nvPr/>
          </p:nvGrpSpPr>
          <p:grpSpPr>
            <a:xfrm>
              <a:off x="6185694" y="5544370"/>
              <a:ext cx="610891" cy="615553"/>
              <a:chOff x="9882188" y="1625601"/>
              <a:chExt cx="787400" cy="784225"/>
            </a:xfrm>
            <a:solidFill>
              <a:srgbClr val="333333"/>
            </a:solidFill>
          </p:grpSpPr>
          <p:sp>
            <p:nvSpPr>
              <p:cNvPr id="35" name="Freeform 51">
                <a:extLst>
                  <a:ext uri="{FF2B5EF4-FFF2-40B4-BE49-F238E27FC236}">
                    <a16:creationId xmlns:a16="http://schemas.microsoft.com/office/drawing/2014/main" id="{A3366CBE-D619-4EE0-AECC-73FC1BF42639}"/>
                  </a:ext>
                </a:extLst>
              </p:cNvPr>
              <p:cNvSpPr>
                <a:spLocks noEditPoints="1"/>
              </p:cNvSpPr>
              <p:nvPr/>
            </p:nvSpPr>
            <p:spPr bwMode="auto">
              <a:xfrm>
                <a:off x="9882188" y="1625601"/>
                <a:ext cx="536575" cy="536575"/>
              </a:xfrm>
              <a:custGeom>
                <a:avLst/>
                <a:gdLst>
                  <a:gd name="T0" fmla="*/ 66 w 133"/>
                  <a:gd name="T1" fmla="*/ 133 h 133"/>
                  <a:gd name="T2" fmla="*/ 0 w 133"/>
                  <a:gd name="T3" fmla="*/ 67 h 133"/>
                  <a:gd name="T4" fmla="*/ 66 w 133"/>
                  <a:gd name="T5" fmla="*/ 0 h 133"/>
                  <a:gd name="T6" fmla="*/ 133 w 133"/>
                  <a:gd name="T7" fmla="*/ 67 h 133"/>
                  <a:gd name="T8" fmla="*/ 66 w 133"/>
                  <a:gd name="T9" fmla="*/ 133 h 133"/>
                  <a:gd name="T10" fmla="*/ 66 w 133"/>
                  <a:gd name="T11" fmla="*/ 6 h 133"/>
                  <a:gd name="T12" fmla="*/ 6 w 133"/>
                  <a:gd name="T13" fmla="*/ 67 h 133"/>
                  <a:gd name="T14" fmla="*/ 66 w 133"/>
                  <a:gd name="T15" fmla="*/ 127 h 133"/>
                  <a:gd name="T16" fmla="*/ 127 w 133"/>
                  <a:gd name="T17" fmla="*/ 67 h 133"/>
                  <a:gd name="T18" fmla="*/ 66 w 133"/>
                  <a:gd name="T19" fmla="*/ 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66" y="133"/>
                    </a:moveTo>
                    <a:cubicBezTo>
                      <a:pt x="30" y="133"/>
                      <a:pt x="0" y="103"/>
                      <a:pt x="0" y="67"/>
                    </a:cubicBezTo>
                    <a:cubicBezTo>
                      <a:pt x="0" y="30"/>
                      <a:pt x="30" y="0"/>
                      <a:pt x="66" y="0"/>
                    </a:cubicBezTo>
                    <a:cubicBezTo>
                      <a:pt x="103" y="0"/>
                      <a:pt x="133" y="30"/>
                      <a:pt x="133" y="67"/>
                    </a:cubicBezTo>
                    <a:cubicBezTo>
                      <a:pt x="133" y="103"/>
                      <a:pt x="103" y="133"/>
                      <a:pt x="66" y="133"/>
                    </a:cubicBezTo>
                    <a:close/>
                    <a:moveTo>
                      <a:pt x="66" y="6"/>
                    </a:moveTo>
                    <a:cubicBezTo>
                      <a:pt x="33" y="6"/>
                      <a:pt x="6" y="33"/>
                      <a:pt x="6" y="67"/>
                    </a:cubicBezTo>
                    <a:cubicBezTo>
                      <a:pt x="6" y="100"/>
                      <a:pt x="33" y="127"/>
                      <a:pt x="66" y="127"/>
                    </a:cubicBezTo>
                    <a:cubicBezTo>
                      <a:pt x="100" y="127"/>
                      <a:pt x="127" y="100"/>
                      <a:pt x="127" y="67"/>
                    </a:cubicBezTo>
                    <a:cubicBezTo>
                      <a:pt x="127" y="33"/>
                      <a:pt x="100" y="6"/>
                      <a:pt x="66" y="6"/>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36" name="Freeform 52">
                <a:extLst>
                  <a:ext uri="{FF2B5EF4-FFF2-40B4-BE49-F238E27FC236}">
                    <a16:creationId xmlns:a16="http://schemas.microsoft.com/office/drawing/2014/main" id="{27E73706-ECB0-44C9-969B-D4BC05E60EAD}"/>
                  </a:ext>
                </a:extLst>
              </p:cNvPr>
              <p:cNvSpPr>
                <a:spLocks/>
              </p:cNvSpPr>
              <p:nvPr/>
            </p:nvSpPr>
            <p:spPr bwMode="auto">
              <a:xfrm>
                <a:off x="9939338" y="1682751"/>
                <a:ext cx="225425" cy="225425"/>
              </a:xfrm>
              <a:custGeom>
                <a:avLst/>
                <a:gdLst>
                  <a:gd name="T0" fmla="*/ 3 w 56"/>
                  <a:gd name="T1" fmla="*/ 56 h 56"/>
                  <a:gd name="T2" fmla="*/ 0 w 56"/>
                  <a:gd name="T3" fmla="*/ 53 h 56"/>
                  <a:gd name="T4" fmla="*/ 53 w 56"/>
                  <a:gd name="T5" fmla="*/ 0 h 56"/>
                  <a:gd name="T6" fmla="*/ 56 w 56"/>
                  <a:gd name="T7" fmla="*/ 3 h 56"/>
                  <a:gd name="T8" fmla="*/ 53 w 56"/>
                  <a:gd name="T9" fmla="*/ 6 h 56"/>
                  <a:gd name="T10" fmla="*/ 6 w 56"/>
                  <a:gd name="T11" fmla="*/ 53 h 56"/>
                  <a:gd name="T12" fmla="*/ 3 w 56"/>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6" h="56">
                    <a:moveTo>
                      <a:pt x="3" y="56"/>
                    </a:moveTo>
                    <a:cubicBezTo>
                      <a:pt x="1" y="56"/>
                      <a:pt x="0" y="55"/>
                      <a:pt x="0" y="53"/>
                    </a:cubicBezTo>
                    <a:cubicBezTo>
                      <a:pt x="0" y="24"/>
                      <a:pt x="24" y="0"/>
                      <a:pt x="53" y="0"/>
                    </a:cubicBezTo>
                    <a:cubicBezTo>
                      <a:pt x="55" y="0"/>
                      <a:pt x="56" y="1"/>
                      <a:pt x="56" y="3"/>
                    </a:cubicBezTo>
                    <a:cubicBezTo>
                      <a:pt x="56" y="5"/>
                      <a:pt x="55" y="6"/>
                      <a:pt x="53" y="6"/>
                    </a:cubicBezTo>
                    <a:cubicBezTo>
                      <a:pt x="27" y="6"/>
                      <a:pt x="6" y="27"/>
                      <a:pt x="6" y="53"/>
                    </a:cubicBezTo>
                    <a:cubicBezTo>
                      <a:pt x="6" y="55"/>
                      <a:pt x="5" y="56"/>
                      <a:pt x="3" y="5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37" name="Freeform 53">
                <a:extLst>
                  <a:ext uri="{FF2B5EF4-FFF2-40B4-BE49-F238E27FC236}">
                    <a16:creationId xmlns:a16="http://schemas.microsoft.com/office/drawing/2014/main" id="{4E27B1A8-D91B-4AD7-92BC-B9E2F5DF0809}"/>
                  </a:ext>
                </a:extLst>
              </p:cNvPr>
              <p:cNvSpPr>
                <a:spLocks noEditPoints="1"/>
              </p:cNvSpPr>
              <p:nvPr/>
            </p:nvSpPr>
            <p:spPr bwMode="auto">
              <a:xfrm>
                <a:off x="10310813" y="2054226"/>
                <a:ext cx="358775" cy="355600"/>
              </a:xfrm>
              <a:custGeom>
                <a:avLst/>
                <a:gdLst>
                  <a:gd name="T0" fmla="*/ 70 w 89"/>
                  <a:gd name="T1" fmla="*/ 88 h 88"/>
                  <a:gd name="T2" fmla="*/ 58 w 89"/>
                  <a:gd name="T3" fmla="*/ 83 h 88"/>
                  <a:gd name="T4" fmla="*/ 5 w 89"/>
                  <a:gd name="T5" fmla="*/ 30 h 88"/>
                  <a:gd name="T6" fmla="*/ 0 w 89"/>
                  <a:gd name="T7" fmla="*/ 18 h 88"/>
                  <a:gd name="T8" fmla="*/ 5 w 89"/>
                  <a:gd name="T9" fmla="*/ 5 h 88"/>
                  <a:gd name="T10" fmla="*/ 17 w 89"/>
                  <a:gd name="T11" fmla="*/ 0 h 88"/>
                  <a:gd name="T12" fmla="*/ 29 w 89"/>
                  <a:gd name="T13" fmla="*/ 5 h 88"/>
                  <a:gd name="T14" fmla="*/ 82 w 89"/>
                  <a:gd name="T15" fmla="*/ 59 h 88"/>
                  <a:gd name="T16" fmla="*/ 82 w 89"/>
                  <a:gd name="T17" fmla="*/ 83 h 88"/>
                  <a:gd name="T18" fmla="*/ 70 w 89"/>
                  <a:gd name="T19" fmla="*/ 88 h 88"/>
                  <a:gd name="T20" fmla="*/ 17 w 89"/>
                  <a:gd name="T21" fmla="*/ 7 h 88"/>
                  <a:gd name="T22" fmla="*/ 9 w 89"/>
                  <a:gd name="T23" fmla="*/ 10 h 88"/>
                  <a:gd name="T24" fmla="*/ 6 w 89"/>
                  <a:gd name="T25" fmla="*/ 18 h 88"/>
                  <a:gd name="T26" fmla="*/ 9 w 89"/>
                  <a:gd name="T27" fmla="*/ 25 h 88"/>
                  <a:gd name="T28" fmla="*/ 62 w 89"/>
                  <a:gd name="T29" fmla="*/ 78 h 88"/>
                  <a:gd name="T30" fmla="*/ 78 w 89"/>
                  <a:gd name="T31" fmla="*/ 78 h 88"/>
                  <a:gd name="T32" fmla="*/ 78 w 89"/>
                  <a:gd name="T33" fmla="*/ 63 h 88"/>
                  <a:gd name="T34" fmla="*/ 25 w 89"/>
                  <a:gd name="T35" fmla="*/ 10 h 88"/>
                  <a:gd name="T36" fmla="*/ 25 w 89"/>
                  <a:gd name="T37" fmla="*/ 10 h 88"/>
                  <a:gd name="T38" fmla="*/ 17 w 89"/>
                  <a:gd name="T39" fmla="*/ 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88">
                    <a:moveTo>
                      <a:pt x="70" y="88"/>
                    </a:moveTo>
                    <a:cubicBezTo>
                      <a:pt x="66" y="88"/>
                      <a:pt x="61" y="86"/>
                      <a:pt x="58" y="83"/>
                    </a:cubicBezTo>
                    <a:cubicBezTo>
                      <a:pt x="5" y="30"/>
                      <a:pt x="5" y="30"/>
                      <a:pt x="5" y="30"/>
                    </a:cubicBezTo>
                    <a:cubicBezTo>
                      <a:pt x="2" y="27"/>
                      <a:pt x="0" y="22"/>
                      <a:pt x="0" y="18"/>
                    </a:cubicBezTo>
                    <a:cubicBezTo>
                      <a:pt x="0" y="13"/>
                      <a:pt x="2" y="9"/>
                      <a:pt x="5" y="5"/>
                    </a:cubicBezTo>
                    <a:cubicBezTo>
                      <a:pt x="8" y="2"/>
                      <a:pt x="12" y="0"/>
                      <a:pt x="17" y="0"/>
                    </a:cubicBezTo>
                    <a:cubicBezTo>
                      <a:pt x="22" y="0"/>
                      <a:pt x="26" y="2"/>
                      <a:pt x="29" y="5"/>
                    </a:cubicBezTo>
                    <a:cubicBezTo>
                      <a:pt x="82" y="59"/>
                      <a:pt x="82" y="59"/>
                      <a:pt x="82" y="59"/>
                    </a:cubicBezTo>
                    <a:cubicBezTo>
                      <a:pt x="89" y="65"/>
                      <a:pt x="89" y="76"/>
                      <a:pt x="82" y="83"/>
                    </a:cubicBezTo>
                    <a:cubicBezTo>
                      <a:pt x="79" y="86"/>
                      <a:pt x="74" y="88"/>
                      <a:pt x="70" y="88"/>
                    </a:cubicBezTo>
                    <a:close/>
                    <a:moveTo>
                      <a:pt x="17" y="7"/>
                    </a:moveTo>
                    <a:cubicBezTo>
                      <a:pt x="14" y="7"/>
                      <a:pt x="11" y="8"/>
                      <a:pt x="9" y="10"/>
                    </a:cubicBezTo>
                    <a:cubicBezTo>
                      <a:pt x="7" y="12"/>
                      <a:pt x="6" y="15"/>
                      <a:pt x="6" y="18"/>
                    </a:cubicBezTo>
                    <a:cubicBezTo>
                      <a:pt x="6" y="21"/>
                      <a:pt x="7" y="23"/>
                      <a:pt x="9" y="25"/>
                    </a:cubicBezTo>
                    <a:cubicBezTo>
                      <a:pt x="62" y="78"/>
                      <a:pt x="62" y="78"/>
                      <a:pt x="62" y="78"/>
                    </a:cubicBezTo>
                    <a:cubicBezTo>
                      <a:pt x="67" y="83"/>
                      <a:pt x="73" y="83"/>
                      <a:pt x="78" y="78"/>
                    </a:cubicBezTo>
                    <a:cubicBezTo>
                      <a:pt x="82" y="74"/>
                      <a:pt x="82" y="67"/>
                      <a:pt x="78" y="63"/>
                    </a:cubicBezTo>
                    <a:cubicBezTo>
                      <a:pt x="25" y="10"/>
                      <a:pt x="25" y="10"/>
                      <a:pt x="25" y="10"/>
                    </a:cubicBezTo>
                    <a:cubicBezTo>
                      <a:pt x="25" y="10"/>
                      <a:pt x="25" y="10"/>
                      <a:pt x="25" y="10"/>
                    </a:cubicBezTo>
                    <a:cubicBezTo>
                      <a:pt x="23" y="8"/>
                      <a:pt x="20" y="7"/>
                      <a:pt x="17"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
          <p:nvSpPr>
            <p:cNvPr id="18" name="ZoneTexte 17">
              <a:extLst>
                <a:ext uri="{FF2B5EF4-FFF2-40B4-BE49-F238E27FC236}">
                  <a16:creationId xmlns:a16="http://schemas.microsoft.com/office/drawing/2014/main" id="{FEC2FD7D-334A-425C-8EA0-AA7B582B7B37}"/>
                </a:ext>
              </a:extLst>
            </p:cNvPr>
            <p:cNvSpPr txBox="1"/>
            <p:nvPr/>
          </p:nvSpPr>
          <p:spPr>
            <a:xfrm rot="21125001">
              <a:off x="6149905" y="5551214"/>
              <a:ext cx="395785" cy="369333"/>
            </a:xfrm>
            <a:prstGeom prst="rect">
              <a:avLst/>
            </a:prstGeom>
            <a:noFill/>
          </p:spPr>
          <p:txBody>
            <a:bodyPr wrap="square" rtlCol="0">
              <a:spAutoFit/>
            </a:bodyPr>
            <a:lstStyle/>
            <a:p>
              <a:r>
                <a:rPr lang="fr-FR" b="1" dirty="0">
                  <a:solidFill>
                    <a:srgbClr val="C31632"/>
                  </a:solidFill>
                </a:rPr>
                <a:t>!</a:t>
              </a:r>
            </a:p>
          </p:txBody>
        </p:sp>
      </p:grpSp>
      <p:grpSp>
        <p:nvGrpSpPr>
          <p:cNvPr id="39" name="Groupe 38">
            <a:extLst>
              <a:ext uri="{FF2B5EF4-FFF2-40B4-BE49-F238E27FC236}">
                <a16:creationId xmlns:a16="http://schemas.microsoft.com/office/drawing/2014/main" id="{F40B94FD-6DDC-4CE5-8FF1-693C8DF690A5}"/>
              </a:ext>
            </a:extLst>
          </p:cNvPr>
          <p:cNvGrpSpPr/>
          <p:nvPr/>
        </p:nvGrpSpPr>
        <p:grpSpPr>
          <a:xfrm>
            <a:off x="9137786" y="1807357"/>
            <a:ext cx="313529" cy="406657"/>
            <a:chOff x="7581901" y="3957638"/>
            <a:chExt cx="641350" cy="831850"/>
          </a:xfrm>
          <a:solidFill>
            <a:srgbClr val="333333"/>
          </a:solidFill>
        </p:grpSpPr>
        <p:sp>
          <p:nvSpPr>
            <p:cNvPr id="40" name="Freeform 91">
              <a:extLst>
                <a:ext uri="{FF2B5EF4-FFF2-40B4-BE49-F238E27FC236}">
                  <a16:creationId xmlns:a16="http://schemas.microsoft.com/office/drawing/2014/main" id="{D772BE56-2EE3-4F69-9753-DE6AFA2BDEE0}"/>
                </a:ext>
              </a:extLst>
            </p:cNvPr>
            <p:cNvSpPr>
              <a:spLocks noEditPoints="1"/>
            </p:cNvSpPr>
            <p:nvPr/>
          </p:nvSpPr>
          <p:spPr bwMode="auto">
            <a:xfrm>
              <a:off x="7581901" y="3957638"/>
              <a:ext cx="641350" cy="831850"/>
            </a:xfrm>
            <a:custGeom>
              <a:avLst/>
              <a:gdLst>
                <a:gd name="T0" fmla="*/ 139 w 159"/>
                <a:gd name="T1" fmla="*/ 206 h 206"/>
                <a:gd name="T2" fmla="*/ 19 w 159"/>
                <a:gd name="T3" fmla="*/ 206 h 206"/>
                <a:gd name="T4" fmla="*/ 0 w 159"/>
                <a:gd name="T5" fmla="*/ 187 h 206"/>
                <a:gd name="T6" fmla="*/ 0 w 159"/>
                <a:gd name="T7" fmla="*/ 19 h 206"/>
                <a:gd name="T8" fmla="*/ 19 w 159"/>
                <a:gd name="T9" fmla="*/ 0 h 206"/>
                <a:gd name="T10" fmla="*/ 139 w 159"/>
                <a:gd name="T11" fmla="*/ 0 h 206"/>
                <a:gd name="T12" fmla="*/ 159 w 159"/>
                <a:gd name="T13" fmla="*/ 19 h 206"/>
                <a:gd name="T14" fmla="*/ 159 w 159"/>
                <a:gd name="T15" fmla="*/ 187 h 206"/>
                <a:gd name="T16" fmla="*/ 139 w 159"/>
                <a:gd name="T17" fmla="*/ 206 h 206"/>
                <a:gd name="T18" fmla="*/ 19 w 159"/>
                <a:gd name="T19" fmla="*/ 6 h 206"/>
                <a:gd name="T20" fmla="*/ 7 w 159"/>
                <a:gd name="T21" fmla="*/ 19 h 206"/>
                <a:gd name="T22" fmla="*/ 7 w 159"/>
                <a:gd name="T23" fmla="*/ 187 h 206"/>
                <a:gd name="T24" fmla="*/ 19 w 159"/>
                <a:gd name="T25" fmla="*/ 200 h 206"/>
                <a:gd name="T26" fmla="*/ 139 w 159"/>
                <a:gd name="T27" fmla="*/ 200 h 206"/>
                <a:gd name="T28" fmla="*/ 152 w 159"/>
                <a:gd name="T29" fmla="*/ 187 h 206"/>
                <a:gd name="T30" fmla="*/ 152 w 159"/>
                <a:gd name="T31" fmla="*/ 19 h 206"/>
                <a:gd name="T32" fmla="*/ 139 w 159"/>
                <a:gd name="T33" fmla="*/ 6 h 206"/>
                <a:gd name="T34" fmla="*/ 19 w 159"/>
                <a:gd name="T35" fmla="*/ 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6">
                  <a:moveTo>
                    <a:pt x="139" y="206"/>
                  </a:moveTo>
                  <a:cubicBezTo>
                    <a:pt x="19" y="206"/>
                    <a:pt x="19" y="206"/>
                    <a:pt x="19" y="206"/>
                  </a:cubicBezTo>
                  <a:cubicBezTo>
                    <a:pt x="9" y="206"/>
                    <a:pt x="0" y="197"/>
                    <a:pt x="0" y="187"/>
                  </a:cubicBezTo>
                  <a:cubicBezTo>
                    <a:pt x="0" y="19"/>
                    <a:pt x="0" y="19"/>
                    <a:pt x="0" y="19"/>
                  </a:cubicBezTo>
                  <a:cubicBezTo>
                    <a:pt x="0" y="8"/>
                    <a:pt x="9" y="0"/>
                    <a:pt x="19" y="0"/>
                  </a:cubicBezTo>
                  <a:cubicBezTo>
                    <a:pt x="139" y="0"/>
                    <a:pt x="139" y="0"/>
                    <a:pt x="139" y="0"/>
                  </a:cubicBezTo>
                  <a:cubicBezTo>
                    <a:pt x="150" y="0"/>
                    <a:pt x="159" y="8"/>
                    <a:pt x="159" y="19"/>
                  </a:cubicBezTo>
                  <a:cubicBezTo>
                    <a:pt x="159" y="187"/>
                    <a:pt x="159" y="187"/>
                    <a:pt x="159" y="187"/>
                  </a:cubicBezTo>
                  <a:cubicBezTo>
                    <a:pt x="159" y="197"/>
                    <a:pt x="150" y="206"/>
                    <a:pt x="139" y="206"/>
                  </a:cubicBezTo>
                  <a:close/>
                  <a:moveTo>
                    <a:pt x="19" y="6"/>
                  </a:moveTo>
                  <a:cubicBezTo>
                    <a:pt x="12" y="6"/>
                    <a:pt x="7" y="12"/>
                    <a:pt x="7" y="19"/>
                  </a:cubicBezTo>
                  <a:cubicBezTo>
                    <a:pt x="7" y="187"/>
                    <a:pt x="7" y="187"/>
                    <a:pt x="7" y="187"/>
                  </a:cubicBezTo>
                  <a:cubicBezTo>
                    <a:pt x="7" y="194"/>
                    <a:pt x="12" y="200"/>
                    <a:pt x="19" y="200"/>
                  </a:cubicBezTo>
                  <a:cubicBezTo>
                    <a:pt x="139" y="200"/>
                    <a:pt x="139" y="200"/>
                    <a:pt x="139" y="200"/>
                  </a:cubicBezTo>
                  <a:cubicBezTo>
                    <a:pt x="146" y="200"/>
                    <a:pt x="152" y="194"/>
                    <a:pt x="152" y="187"/>
                  </a:cubicBezTo>
                  <a:cubicBezTo>
                    <a:pt x="152" y="19"/>
                    <a:pt x="152" y="19"/>
                    <a:pt x="152" y="19"/>
                  </a:cubicBezTo>
                  <a:cubicBezTo>
                    <a:pt x="152" y="12"/>
                    <a:pt x="146" y="6"/>
                    <a:pt x="139" y="6"/>
                  </a:cubicBezTo>
                  <a:lnTo>
                    <a:pt x="19"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41" name="Freeform 92">
              <a:extLst>
                <a:ext uri="{FF2B5EF4-FFF2-40B4-BE49-F238E27FC236}">
                  <a16:creationId xmlns:a16="http://schemas.microsoft.com/office/drawing/2014/main" id="{20BE3072-CAA5-423E-B67D-16AF59A3E54B}"/>
                </a:ext>
              </a:extLst>
            </p:cNvPr>
            <p:cNvSpPr>
              <a:spLocks noEditPoints="1"/>
            </p:cNvSpPr>
            <p:nvPr/>
          </p:nvSpPr>
          <p:spPr bwMode="auto">
            <a:xfrm>
              <a:off x="7710488" y="4130676"/>
              <a:ext cx="368300" cy="488950"/>
            </a:xfrm>
            <a:custGeom>
              <a:avLst/>
              <a:gdLst>
                <a:gd name="T0" fmla="*/ 48 w 91"/>
                <a:gd name="T1" fmla="*/ 120 h 121"/>
                <a:gd name="T2" fmla="*/ 44 w 91"/>
                <a:gd name="T3" fmla="*/ 111 h 121"/>
                <a:gd name="T4" fmla="*/ 44 w 91"/>
                <a:gd name="T5" fmla="*/ 109 h 121"/>
                <a:gd name="T6" fmla="*/ 22 w 91"/>
                <a:gd name="T7" fmla="*/ 120 h 121"/>
                <a:gd name="T8" fmla="*/ 12 w 91"/>
                <a:gd name="T9" fmla="*/ 115 h 121"/>
                <a:gd name="T10" fmla="*/ 12 w 91"/>
                <a:gd name="T11" fmla="*/ 110 h 121"/>
                <a:gd name="T12" fmla="*/ 2 w 91"/>
                <a:gd name="T13" fmla="*/ 119 h 121"/>
                <a:gd name="T14" fmla="*/ 9 w 91"/>
                <a:gd name="T15" fmla="*/ 103 h 121"/>
                <a:gd name="T16" fmla="*/ 12 w 91"/>
                <a:gd name="T17" fmla="*/ 103 h 121"/>
                <a:gd name="T18" fmla="*/ 20 w 91"/>
                <a:gd name="T19" fmla="*/ 97 h 121"/>
                <a:gd name="T20" fmla="*/ 24 w 91"/>
                <a:gd name="T21" fmla="*/ 104 h 121"/>
                <a:gd name="T22" fmla="*/ 18 w 91"/>
                <a:gd name="T23" fmla="*/ 114 h 121"/>
                <a:gd name="T24" fmla="*/ 19 w 91"/>
                <a:gd name="T25" fmla="*/ 114 h 121"/>
                <a:gd name="T26" fmla="*/ 50 w 91"/>
                <a:gd name="T27" fmla="*/ 105 h 121"/>
                <a:gd name="T28" fmla="*/ 50 w 91"/>
                <a:gd name="T29" fmla="*/ 113 h 121"/>
                <a:gd name="T30" fmla="*/ 51 w 91"/>
                <a:gd name="T31" fmla="*/ 115 h 121"/>
                <a:gd name="T32" fmla="*/ 79 w 91"/>
                <a:gd name="T33" fmla="*/ 112 h 121"/>
                <a:gd name="T34" fmla="*/ 74 w 91"/>
                <a:gd name="T35" fmla="*/ 119 h 121"/>
                <a:gd name="T36" fmla="*/ 72 w 91"/>
                <a:gd name="T37" fmla="*/ 114 h 121"/>
                <a:gd name="T38" fmla="*/ 50 w 91"/>
                <a:gd name="T39" fmla="*/ 121 h 121"/>
                <a:gd name="T40" fmla="*/ 14 w 91"/>
                <a:gd name="T41" fmla="*/ 108 h 121"/>
                <a:gd name="T42" fmla="*/ 9 w 91"/>
                <a:gd name="T43" fmla="*/ 106 h 121"/>
                <a:gd name="T44" fmla="*/ 9 w 91"/>
                <a:gd name="T45" fmla="*/ 106 h 121"/>
                <a:gd name="T46" fmla="*/ 3 w 91"/>
                <a:gd name="T47" fmla="*/ 54 h 121"/>
                <a:gd name="T48" fmla="*/ 3 w 91"/>
                <a:gd name="T49" fmla="*/ 48 h 121"/>
                <a:gd name="T50" fmla="*/ 91 w 91"/>
                <a:gd name="T51" fmla="*/ 51 h 121"/>
                <a:gd name="T52" fmla="*/ 87 w 91"/>
                <a:gd name="T53" fmla="*/ 30 h 121"/>
                <a:gd name="T54" fmla="*/ 0 w 91"/>
                <a:gd name="T55" fmla="*/ 27 h 121"/>
                <a:gd name="T56" fmla="*/ 87 w 91"/>
                <a:gd name="T57" fmla="*/ 24 h 121"/>
                <a:gd name="T58" fmla="*/ 87 w 91"/>
                <a:gd name="T59" fmla="*/ 30 h 121"/>
                <a:gd name="T60" fmla="*/ 3 w 91"/>
                <a:gd name="T61" fmla="*/ 6 h 121"/>
                <a:gd name="T62" fmla="*/ 3 w 91"/>
                <a:gd name="T63" fmla="*/ 0 h 121"/>
                <a:gd name="T64" fmla="*/ 51 w 91"/>
                <a:gd name="T65" fmla="*/ 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1" h="121">
                  <a:moveTo>
                    <a:pt x="50" y="121"/>
                  </a:moveTo>
                  <a:cubicBezTo>
                    <a:pt x="49" y="121"/>
                    <a:pt x="49" y="121"/>
                    <a:pt x="48" y="120"/>
                  </a:cubicBezTo>
                  <a:cubicBezTo>
                    <a:pt x="46" y="120"/>
                    <a:pt x="44" y="118"/>
                    <a:pt x="44" y="117"/>
                  </a:cubicBezTo>
                  <a:cubicBezTo>
                    <a:pt x="43" y="115"/>
                    <a:pt x="43" y="113"/>
                    <a:pt x="44" y="111"/>
                  </a:cubicBezTo>
                  <a:cubicBezTo>
                    <a:pt x="44" y="109"/>
                    <a:pt x="44" y="109"/>
                    <a:pt x="44" y="109"/>
                  </a:cubicBezTo>
                  <a:cubicBezTo>
                    <a:pt x="45" y="109"/>
                    <a:pt x="45" y="109"/>
                    <a:pt x="44" y="109"/>
                  </a:cubicBezTo>
                  <a:cubicBezTo>
                    <a:pt x="44" y="108"/>
                    <a:pt x="44" y="108"/>
                    <a:pt x="44" y="108"/>
                  </a:cubicBezTo>
                  <a:cubicBezTo>
                    <a:pt x="22" y="120"/>
                    <a:pt x="22" y="120"/>
                    <a:pt x="22" y="120"/>
                  </a:cubicBezTo>
                  <a:cubicBezTo>
                    <a:pt x="20" y="121"/>
                    <a:pt x="17" y="121"/>
                    <a:pt x="15" y="120"/>
                  </a:cubicBezTo>
                  <a:cubicBezTo>
                    <a:pt x="13" y="119"/>
                    <a:pt x="12" y="117"/>
                    <a:pt x="12" y="115"/>
                  </a:cubicBezTo>
                  <a:cubicBezTo>
                    <a:pt x="12" y="113"/>
                    <a:pt x="12" y="112"/>
                    <a:pt x="12" y="110"/>
                  </a:cubicBezTo>
                  <a:cubicBezTo>
                    <a:pt x="12" y="110"/>
                    <a:pt x="12" y="110"/>
                    <a:pt x="12" y="110"/>
                  </a:cubicBezTo>
                  <a:cubicBezTo>
                    <a:pt x="6" y="118"/>
                    <a:pt x="6" y="118"/>
                    <a:pt x="6" y="118"/>
                  </a:cubicBezTo>
                  <a:cubicBezTo>
                    <a:pt x="5" y="120"/>
                    <a:pt x="3" y="120"/>
                    <a:pt x="2" y="119"/>
                  </a:cubicBezTo>
                  <a:cubicBezTo>
                    <a:pt x="0" y="118"/>
                    <a:pt x="0" y="116"/>
                    <a:pt x="1" y="114"/>
                  </a:cubicBezTo>
                  <a:cubicBezTo>
                    <a:pt x="9" y="103"/>
                    <a:pt x="9" y="103"/>
                    <a:pt x="9" y="103"/>
                  </a:cubicBezTo>
                  <a:cubicBezTo>
                    <a:pt x="11" y="103"/>
                    <a:pt x="11" y="103"/>
                    <a:pt x="11" y="103"/>
                  </a:cubicBezTo>
                  <a:cubicBezTo>
                    <a:pt x="11" y="103"/>
                    <a:pt x="12" y="103"/>
                    <a:pt x="12" y="103"/>
                  </a:cubicBezTo>
                  <a:cubicBezTo>
                    <a:pt x="17" y="98"/>
                    <a:pt x="17" y="98"/>
                    <a:pt x="17" y="98"/>
                  </a:cubicBezTo>
                  <a:cubicBezTo>
                    <a:pt x="18" y="97"/>
                    <a:pt x="19" y="97"/>
                    <a:pt x="20" y="97"/>
                  </a:cubicBezTo>
                  <a:cubicBezTo>
                    <a:pt x="22" y="97"/>
                    <a:pt x="23" y="97"/>
                    <a:pt x="24" y="98"/>
                  </a:cubicBezTo>
                  <a:cubicBezTo>
                    <a:pt x="25" y="100"/>
                    <a:pt x="25" y="102"/>
                    <a:pt x="24" y="104"/>
                  </a:cubicBezTo>
                  <a:cubicBezTo>
                    <a:pt x="18" y="113"/>
                    <a:pt x="18" y="113"/>
                    <a:pt x="18" y="113"/>
                  </a:cubicBezTo>
                  <a:cubicBezTo>
                    <a:pt x="18" y="113"/>
                    <a:pt x="18" y="113"/>
                    <a:pt x="18" y="114"/>
                  </a:cubicBezTo>
                  <a:cubicBezTo>
                    <a:pt x="18" y="114"/>
                    <a:pt x="18" y="114"/>
                    <a:pt x="18" y="114"/>
                  </a:cubicBezTo>
                  <a:cubicBezTo>
                    <a:pt x="19" y="114"/>
                    <a:pt x="19" y="114"/>
                    <a:pt x="19" y="114"/>
                  </a:cubicBezTo>
                  <a:cubicBezTo>
                    <a:pt x="40" y="103"/>
                    <a:pt x="40" y="103"/>
                    <a:pt x="40" y="103"/>
                  </a:cubicBezTo>
                  <a:cubicBezTo>
                    <a:pt x="44" y="101"/>
                    <a:pt x="48" y="102"/>
                    <a:pt x="50" y="105"/>
                  </a:cubicBezTo>
                  <a:cubicBezTo>
                    <a:pt x="51" y="107"/>
                    <a:pt x="51" y="109"/>
                    <a:pt x="50" y="111"/>
                  </a:cubicBezTo>
                  <a:cubicBezTo>
                    <a:pt x="50" y="113"/>
                    <a:pt x="50" y="113"/>
                    <a:pt x="50" y="113"/>
                  </a:cubicBezTo>
                  <a:cubicBezTo>
                    <a:pt x="49" y="114"/>
                    <a:pt x="50" y="114"/>
                    <a:pt x="50" y="114"/>
                  </a:cubicBezTo>
                  <a:cubicBezTo>
                    <a:pt x="50" y="115"/>
                    <a:pt x="50" y="115"/>
                    <a:pt x="51" y="115"/>
                  </a:cubicBezTo>
                  <a:cubicBezTo>
                    <a:pt x="70" y="108"/>
                    <a:pt x="70" y="108"/>
                    <a:pt x="70" y="108"/>
                  </a:cubicBezTo>
                  <a:cubicBezTo>
                    <a:pt x="74" y="107"/>
                    <a:pt x="77" y="109"/>
                    <a:pt x="79" y="112"/>
                  </a:cubicBezTo>
                  <a:cubicBezTo>
                    <a:pt x="79" y="114"/>
                    <a:pt x="79" y="116"/>
                    <a:pt x="78" y="118"/>
                  </a:cubicBezTo>
                  <a:cubicBezTo>
                    <a:pt x="78" y="119"/>
                    <a:pt x="76" y="120"/>
                    <a:pt x="74" y="119"/>
                  </a:cubicBezTo>
                  <a:cubicBezTo>
                    <a:pt x="72" y="118"/>
                    <a:pt x="72" y="116"/>
                    <a:pt x="73" y="115"/>
                  </a:cubicBezTo>
                  <a:cubicBezTo>
                    <a:pt x="73" y="114"/>
                    <a:pt x="72" y="114"/>
                    <a:pt x="72" y="114"/>
                  </a:cubicBezTo>
                  <a:cubicBezTo>
                    <a:pt x="53" y="121"/>
                    <a:pt x="53" y="121"/>
                    <a:pt x="53" y="121"/>
                  </a:cubicBezTo>
                  <a:cubicBezTo>
                    <a:pt x="52" y="121"/>
                    <a:pt x="51" y="121"/>
                    <a:pt x="50" y="121"/>
                  </a:cubicBezTo>
                  <a:close/>
                  <a:moveTo>
                    <a:pt x="14" y="108"/>
                  </a:moveTo>
                  <a:cubicBezTo>
                    <a:pt x="14" y="108"/>
                    <a:pt x="14" y="108"/>
                    <a:pt x="14" y="108"/>
                  </a:cubicBezTo>
                  <a:cubicBezTo>
                    <a:pt x="14" y="108"/>
                    <a:pt x="14" y="108"/>
                    <a:pt x="14" y="108"/>
                  </a:cubicBezTo>
                  <a:close/>
                  <a:moveTo>
                    <a:pt x="9" y="106"/>
                  </a:moveTo>
                  <a:cubicBezTo>
                    <a:pt x="9" y="106"/>
                    <a:pt x="9" y="106"/>
                    <a:pt x="9" y="106"/>
                  </a:cubicBezTo>
                  <a:cubicBezTo>
                    <a:pt x="9" y="106"/>
                    <a:pt x="9" y="106"/>
                    <a:pt x="9" y="106"/>
                  </a:cubicBezTo>
                  <a:close/>
                  <a:moveTo>
                    <a:pt x="87" y="54"/>
                  </a:moveTo>
                  <a:cubicBezTo>
                    <a:pt x="3" y="54"/>
                    <a:pt x="3" y="54"/>
                    <a:pt x="3" y="54"/>
                  </a:cubicBezTo>
                  <a:cubicBezTo>
                    <a:pt x="2" y="54"/>
                    <a:pt x="0" y="53"/>
                    <a:pt x="0" y="51"/>
                  </a:cubicBezTo>
                  <a:cubicBezTo>
                    <a:pt x="0" y="49"/>
                    <a:pt x="2" y="48"/>
                    <a:pt x="3" y="48"/>
                  </a:cubicBezTo>
                  <a:cubicBezTo>
                    <a:pt x="87" y="48"/>
                    <a:pt x="87" y="48"/>
                    <a:pt x="87" y="48"/>
                  </a:cubicBezTo>
                  <a:cubicBezTo>
                    <a:pt x="89" y="48"/>
                    <a:pt x="91" y="49"/>
                    <a:pt x="91" y="51"/>
                  </a:cubicBezTo>
                  <a:cubicBezTo>
                    <a:pt x="91" y="53"/>
                    <a:pt x="89" y="54"/>
                    <a:pt x="87" y="54"/>
                  </a:cubicBezTo>
                  <a:close/>
                  <a:moveTo>
                    <a:pt x="87" y="30"/>
                  </a:moveTo>
                  <a:cubicBezTo>
                    <a:pt x="3" y="30"/>
                    <a:pt x="3" y="30"/>
                    <a:pt x="3" y="30"/>
                  </a:cubicBezTo>
                  <a:cubicBezTo>
                    <a:pt x="2" y="30"/>
                    <a:pt x="0" y="29"/>
                    <a:pt x="0" y="27"/>
                  </a:cubicBezTo>
                  <a:cubicBezTo>
                    <a:pt x="0" y="25"/>
                    <a:pt x="2" y="24"/>
                    <a:pt x="3" y="24"/>
                  </a:cubicBezTo>
                  <a:cubicBezTo>
                    <a:pt x="87" y="24"/>
                    <a:pt x="87" y="24"/>
                    <a:pt x="87" y="24"/>
                  </a:cubicBezTo>
                  <a:cubicBezTo>
                    <a:pt x="89" y="24"/>
                    <a:pt x="91" y="25"/>
                    <a:pt x="91" y="27"/>
                  </a:cubicBezTo>
                  <a:cubicBezTo>
                    <a:pt x="91" y="29"/>
                    <a:pt x="89" y="30"/>
                    <a:pt x="87" y="30"/>
                  </a:cubicBezTo>
                  <a:close/>
                  <a:moveTo>
                    <a:pt x="47" y="6"/>
                  </a:moveTo>
                  <a:cubicBezTo>
                    <a:pt x="3" y="6"/>
                    <a:pt x="3" y="6"/>
                    <a:pt x="3" y="6"/>
                  </a:cubicBezTo>
                  <a:cubicBezTo>
                    <a:pt x="2" y="6"/>
                    <a:pt x="0" y="5"/>
                    <a:pt x="0" y="3"/>
                  </a:cubicBezTo>
                  <a:cubicBezTo>
                    <a:pt x="0" y="1"/>
                    <a:pt x="2" y="0"/>
                    <a:pt x="3" y="0"/>
                  </a:cubicBezTo>
                  <a:cubicBezTo>
                    <a:pt x="47" y="0"/>
                    <a:pt x="47" y="0"/>
                    <a:pt x="47" y="0"/>
                  </a:cubicBezTo>
                  <a:cubicBezTo>
                    <a:pt x="49" y="0"/>
                    <a:pt x="51" y="1"/>
                    <a:pt x="51" y="3"/>
                  </a:cubicBezTo>
                  <a:cubicBezTo>
                    <a:pt x="51" y="5"/>
                    <a:pt x="49" y="6"/>
                    <a:pt x="47"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grpSp>
        <p:nvGrpSpPr>
          <p:cNvPr id="42" name="Groupe 41">
            <a:extLst>
              <a:ext uri="{FF2B5EF4-FFF2-40B4-BE49-F238E27FC236}">
                <a16:creationId xmlns:a16="http://schemas.microsoft.com/office/drawing/2014/main" id="{E3B64C28-2712-4CCB-B6E6-E0E2F465A73F}"/>
              </a:ext>
            </a:extLst>
          </p:cNvPr>
          <p:cNvGrpSpPr/>
          <p:nvPr/>
        </p:nvGrpSpPr>
        <p:grpSpPr>
          <a:xfrm>
            <a:off x="1292082" y="1850429"/>
            <a:ext cx="408209" cy="320513"/>
            <a:chOff x="7485063" y="5254626"/>
            <a:chExt cx="835025" cy="655638"/>
          </a:xfrm>
          <a:solidFill>
            <a:srgbClr val="003C82"/>
          </a:solidFill>
        </p:grpSpPr>
        <p:sp>
          <p:nvSpPr>
            <p:cNvPr id="43" name="Freeform 122">
              <a:extLst>
                <a:ext uri="{FF2B5EF4-FFF2-40B4-BE49-F238E27FC236}">
                  <a16:creationId xmlns:a16="http://schemas.microsoft.com/office/drawing/2014/main" id="{4081E3E3-35F2-4FE1-AA97-FF45218D19FE}"/>
                </a:ext>
              </a:extLst>
            </p:cNvPr>
            <p:cNvSpPr>
              <a:spLocks/>
            </p:cNvSpPr>
            <p:nvPr/>
          </p:nvSpPr>
          <p:spPr bwMode="auto">
            <a:xfrm>
              <a:off x="7759701" y="5788026"/>
              <a:ext cx="319088" cy="122238"/>
            </a:xfrm>
            <a:custGeom>
              <a:avLst/>
              <a:gdLst>
                <a:gd name="T0" fmla="*/ 76 w 79"/>
                <a:gd name="T1" fmla="*/ 30 h 30"/>
                <a:gd name="T2" fmla="*/ 3 w 79"/>
                <a:gd name="T3" fmla="*/ 30 h 30"/>
                <a:gd name="T4" fmla="*/ 0 w 79"/>
                <a:gd name="T5" fmla="*/ 27 h 30"/>
                <a:gd name="T6" fmla="*/ 3 w 79"/>
                <a:gd name="T7" fmla="*/ 24 h 30"/>
                <a:gd name="T8" fmla="*/ 24 w 79"/>
                <a:gd name="T9" fmla="*/ 24 h 30"/>
                <a:gd name="T10" fmla="*/ 24 w 79"/>
                <a:gd name="T11" fmla="*/ 23 h 30"/>
                <a:gd name="T12" fmla="*/ 24 w 79"/>
                <a:gd name="T13" fmla="*/ 3 h 30"/>
                <a:gd name="T14" fmla="*/ 27 w 79"/>
                <a:gd name="T15" fmla="*/ 0 h 30"/>
                <a:gd name="T16" fmla="*/ 31 w 79"/>
                <a:gd name="T17" fmla="*/ 3 h 30"/>
                <a:gd name="T18" fmla="*/ 31 w 79"/>
                <a:gd name="T19" fmla="*/ 23 h 30"/>
                <a:gd name="T20" fmla="*/ 30 w 79"/>
                <a:gd name="T21" fmla="*/ 24 h 30"/>
                <a:gd name="T22" fmla="*/ 48 w 79"/>
                <a:gd name="T23" fmla="*/ 24 h 30"/>
                <a:gd name="T24" fmla="*/ 48 w 79"/>
                <a:gd name="T25" fmla="*/ 23 h 30"/>
                <a:gd name="T26" fmla="*/ 48 w 79"/>
                <a:gd name="T27" fmla="*/ 3 h 30"/>
                <a:gd name="T28" fmla="*/ 51 w 79"/>
                <a:gd name="T29" fmla="*/ 0 h 30"/>
                <a:gd name="T30" fmla="*/ 55 w 79"/>
                <a:gd name="T31" fmla="*/ 3 h 30"/>
                <a:gd name="T32" fmla="*/ 55 w 79"/>
                <a:gd name="T33" fmla="*/ 23 h 30"/>
                <a:gd name="T34" fmla="*/ 54 w 79"/>
                <a:gd name="T35" fmla="*/ 24 h 30"/>
                <a:gd name="T36" fmla="*/ 76 w 79"/>
                <a:gd name="T37" fmla="*/ 24 h 30"/>
                <a:gd name="T38" fmla="*/ 79 w 79"/>
                <a:gd name="T39" fmla="*/ 27 h 30"/>
                <a:gd name="T40" fmla="*/ 76 w 79"/>
                <a:gd name="T4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30">
                  <a:moveTo>
                    <a:pt x="76" y="30"/>
                  </a:moveTo>
                  <a:cubicBezTo>
                    <a:pt x="3" y="30"/>
                    <a:pt x="3" y="30"/>
                    <a:pt x="3" y="30"/>
                  </a:cubicBezTo>
                  <a:cubicBezTo>
                    <a:pt x="2" y="30"/>
                    <a:pt x="0" y="29"/>
                    <a:pt x="0" y="27"/>
                  </a:cubicBezTo>
                  <a:cubicBezTo>
                    <a:pt x="0" y="25"/>
                    <a:pt x="2" y="24"/>
                    <a:pt x="3" y="24"/>
                  </a:cubicBezTo>
                  <a:cubicBezTo>
                    <a:pt x="24" y="24"/>
                    <a:pt x="24" y="24"/>
                    <a:pt x="24" y="24"/>
                  </a:cubicBezTo>
                  <a:cubicBezTo>
                    <a:pt x="24" y="23"/>
                    <a:pt x="24" y="23"/>
                    <a:pt x="24" y="23"/>
                  </a:cubicBezTo>
                  <a:cubicBezTo>
                    <a:pt x="24" y="3"/>
                    <a:pt x="24" y="3"/>
                    <a:pt x="24" y="3"/>
                  </a:cubicBezTo>
                  <a:cubicBezTo>
                    <a:pt x="24" y="1"/>
                    <a:pt x="26" y="0"/>
                    <a:pt x="27" y="0"/>
                  </a:cubicBezTo>
                  <a:cubicBezTo>
                    <a:pt x="29" y="0"/>
                    <a:pt x="31" y="1"/>
                    <a:pt x="31" y="3"/>
                  </a:cubicBezTo>
                  <a:cubicBezTo>
                    <a:pt x="31" y="23"/>
                    <a:pt x="31" y="23"/>
                    <a:pt x="31" y="23"/>
                  </a:cubicBezTo>
                  <a:cubicBezTo>
                    <a:pt x="31" y="23"/>
                    <a:pt x="31" y="23"/>
                    <a:pt x="30" y="24"/>
                  </a:cubicBezTo>
                  <a:cubicBezTo>
                    <a:pt x="48" y="24"/>
                    <a:pt x="48" y="24"/>
                    <a:pt x="48" y="24"/>
                  </a:cubicBezTo>
                  <a:cubicBezTo>
                    <a:pt x="48" y="23"/>
                    <a:pt x="48" y="23"/>
                    <a:pt x="48" y="23"/>
                  </a:cubicBezTo>
                  <a:cubicBezTo>
                    <a:pt x="48" y="3"/>
                    <a:pt x="48" y="3"/>
                    <a:pt x="48" y="3"/>
                  </a:cubicBezTo>
                  <a:cubicBezTo>
                    <a:pt x="48" y="1"/>
                    <a:pt x="50" y="0"/>
                    <a:pt x="51" y="0"/>
                  </a:cubicBezTo>
                  <a:cubicBezTo>
                    <a:pt x="53" y="0"/>
                    <a:pt x="55" y="1"/>
                    <a:pt x="55" y="3"/>
                  </a:cubicBezTo>
                  <a:cubicBezTo>
                    <a:pt x="55" y="23"/>
                    <a:pt x="55" y="23"/>
                    <a:pt x="55" y="23"/>
                  </a:cubicBezTo>
                  <a:cubicBezTo>
                    <a:pt x="55" y="23"/>
                    <a:pt x="55" y="23"/>
                    <a:pt x="54" y="24"/>
                  </a:cubicBezTo>
                  <a:cubicBezTo>
                    <a:pt x="76" y="24"/>
                    <a:pt x="76" y="24"/>
                    <a:pt x="76" y="24"/>
                  </a:cubicBezTo>
                  <a:cubicBezTo>
                    <a:pt x="78" y="24"/>
                    <a:pt x="79" y="25"/>
                    <a:pt x="79" y="27"/>
                  </a:cubicBezTo>
                  <a:cubicBezTo>
                    <a:pt x="79" y="29"/>
                    <a:pt x="78" y="30"/>
                    <a:pt x="76" y="30"/>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ubuntu"/>
                <a:cs typeface="Arial" pitchFamily="34" charset="0"/>
              </a:endParaRPr>
            </a:p>
          </p:txBody>
        </p:sp>
        <p:sp>
          <p:nvSpPr>
            <p:cNvPr id="44" name="Freeform 123">
              <a:extLst>
                <a:ext uri="{FF2B5EF4-FFF2-40B4-BE49-F238E27FC236}">
                  <a16:creationId xmlns:a16="http://schemas.microsoft.com/office/drawing/2014/main" id="{5AA14205-F7A5-417A-A44A-E8D27A1ABD52}"/>
                </a:ext>
              </a:extLst>
            </p:cNvPr>
            <p:cNvSpPr>
              <a:spLocks noEditPoints="1"/>
            </p:cNvSpPr>
            <p:nvPr/>
          </p:nvSpPr>
          <p:spPr bwMode="auto">
            <a:xfrm>
              <a:off x="7485063" y="5254626"/>
              <a:ext cx="835025" cy="557213"/>
            </a:xfrm>
            <a:custGeom>
              <a:avLst/>
              <a:gdLst>
                <a:gd name="T0" fmla="*/ 191 w 207"/>
                <a:gd name="T1" fmla="*/ 138 h 138"/>
                <a:gd name="T2" fmla="*/ 15 w 207"/>
                <a:gd name="T3" fmla="*/ 138 h 138"/>
                <a:gd name="T4" fmla="*/ 0 w 207"/>
                <a:gd name="T5" fmla="*/ 123 h 138"/>
                <a:gd name="T6" fmla="*/ 0 w 207"/>
                <a:gd name="T7" fmla="*/ 15 h 138"/>
                <a:gd name="T8" fmla="*/ 15 w 207"/>
                <a:gd name="T9" fmla="*/ 0 h 138"/>
                <a:gd name="T10" fmla="*/ 191 w 207"/>
                <a:gd name="T11" fmla="*/ 0 h 138"/>
                <a:gd name="T12" fmla="*/ 207 w 207"/>
                <a:gd name="T13" fmla="*/ 15 h 138"/>
                <a:gd name="T14" fmla="*/ 207 w 207"/>
                <a:gd name="T15" fmla="*/ 123 h 138"/>
                <a:gd name="T16" fmla="*/ 191 w 207"/>
                <a:gd name="T17" fmla="*/ 138 h 138"/>
                <a:gd name="T18" fmla="*/ 15 w 207"/>
                <a:gd name="T19" fmla="*/ 6 h 138"/>
                <a:gd name="T20" fmla="*/ 7 w 207"/>
                <a:gd name="T21" fmla="*/ 15 h 138"/>
                <a:gd name="T22" fmla="*/ 7 w 207"/>
                <a:gd name="T23" fmla="*/ 123 h 138"/>
                <a:gd name="T24" fmla="*/ 15 w 207"/>
                <a:gd name="T25" fmla="*/ 132 h 138"/>
                <a:gd name="T26" fmla="*/ 191 w 207"/>
                <a:gd name="T27" fmla="*/ 132 h 138"/>
                <a:gd name="T28" fmla="*/ 200 w 207"/>
                <a:gd name="T29" fmla="*/ 123 h 138"/>
                <a:gd name="T30" fmla="*/ 200 w 207"/>
                <a:gd name="T31" fmla="*/ 15 h 138"/>
                <a:gd name="T32" fmla="*/ 191 w 207"/>
                <a:gd name="T33" fmla="*/ 6 h 138"/>
                <a:gd name="T34" fmla="*/ 15 w 207"/>
                <a:gd name="T35"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7" h="138">
                  <a:moveTo>
                    <a:pt x="191" y="138"/>
                  </a:moveTo>
                  <a:cubicBezTo>
                    <a:pt x="15" y="138"/>
                    <a:pt x="15" y="138"/>
                    <a:pt x="15" y="138"/>
                  </a:cubicBezTo>
                  <a:cubicBezTo>
                    <a:pt x="7" y="138"/>
                    <a:pt x="0" y="131"/>
                    <a:pt x="0" y="123"/>
                  </a:cubicBezTo>
                  <a:cubicBezTo>
                    <a:pt x="0" y="15"/>
                    <a:pt x="0" y="15"/>
                    <a:pt x="0" y="15"/>
                  </a:cubicBezTo>
                  <a:cubicBezTo>
                    <a:pt x="0" y="6"/>
                    <a:pt x="7" y="0"/>
                    <a:pt x="15" y="0"/>
                  </a:cubicBezTo>
                  <a:cubicBezTo>
                    <a:pt x="191" y="0"/>
                    <a:pt x="191" y="0"/>
                    <a:pt x="191" y="0"/>
                  </a:cubicBezTo>
                  <a:cubicBezTo>
                    <a:pt x="200" y="0"/>
                    <a:pt x="207" y="6"/>
                    <a:pt x="207" y="15"/>
                  </a:cubicBezTo>
                  <a:cubicBezTo>
                    <a:pt x="207" y="123"/>
                    <a:pt x="207" y="123"/>
                    <a:pt x="207" y="123"/>
                  </a:cubicBezTo>
                  <a:cubicBezTo>
                    <a:pt x="207" y="131"/>
                    <a:pt x="200" y="138"/>
                    <a:pt x="191" y="138"/>
                  </a:cubicBezTo>
                  <a:close/>
                  <a:moveTo>
                    <a:pt x="15" y="6"/>
                  </a:moveTo>
                  <a:cubicBezTo>
                    <a:pt x="11" y="6"/>
                    <a:pt x="7" y="10"/>
                    <a:pt x="7" y="15"/>
                  </a:cubicBezTo>
                  <a:cubicBezTo>
                    <a:pt x="7" y="123"/>
                    <a:pt x="7" y="123"/>
                    <a:pt x="7" y="123"/>
                  </a:cubicBezTo>
                  <a:cubicBezTo>
                    <a:pt x="7" y="128"/>
                    <a:pt x="11" y="132"/>
                    <a:pt x="15" y="132"/>
                  </a:cubicBezTo>
                  <a:cubicBezTo>
                    <a:pt x="191" y="132"/>
                    <a:pt x="191" y="132"/>
                    <a:pt x="191" y="132"/>
                  </a:cubicBezTo>
                  <a:cubicBezTo>
                    <a:pt x="196" y="132"/>
                    <a:pt x="200" y="128"/>
                    <a:pt x="200" y="123"/>
                  </a:cubicBezTo>
                  <a:cubicBezTo>
                    <a:pt x="200" y="15"/>
                    <a:pt x="200" y="15"/>
                    <a:pt x="200" y="15"/>
                  </a:cubicBezTo>
                  <a:cubicBezTo>
                    <a:pt x="200" y="10"/>
                    <a:pt x="196" y="6"/>
                    <a:pt x="191" y="6"/>
                  </a:cubicBezTo>
                  <a:lnTo>
                    <a:pt x="15"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45" name="Rectangle 124">
              <a:extLst>
                <a:ext uri="{FF2B5EF4-FFF2-40B4-BE49-F238E27FC236}">
                  <a16:creationId xmlns:a16="http://schemas.microsoft.com/office/drawing/2014/main" id="{64B7AE89-4092-4D9E-BD8F-2D587BB59877}"/>
                </a:ext>
              </a:extLst>
            </p:cNvPr>
            <p:cNvSpPr>
              <a:spLocks noChangeArrowheads="1"/>
            </p:cNvSpPr>
            <p:nvPr/>
          </p:nvSpPr>
          <p:spPr bwMode="auto">
            <a:xfrm>
              <a:off x="7577138" y="5626101"/>
              <a:ext cx="646113" cy="2540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46" name="Freeform 125">
              <a:extLst>
                <a:ext uri="{FF2B5EF4-FFF2-40B4-BE49-F238E27FC236}">
                  <a16:creationId xmlns:a16="http://schemas.microsoft.com/office/drawing/2014/main" id="{B659EC17-9D60-4B62-8C76-E15614A852B5}"/>
                </a:ext>
              </a:extLst>
            </p:cNvPr>
            <p:cNvSpPr>
              <a:spLocks noEditPoints="1"/>
            </p:cNvSpPr>
            <p:nvPr/>
          </p:nvSpPr>
          <p:spPr bwMode="auto">
            <a:xfrm>
              <a:off x="7872413" y="5675313"/>
              <a:ext cx="93663" cy="88900"/>
            </a:xfrm>
            <a:custGeom>
              <a:avLst/>
              <a:gdLst>
                <a:gd name="T0" fmla="*/ 11 w 23"/>
                <a:gd name="T1" fmla="*/ 22 h 22"/>
                <a:gd name="T2" fmla="*/ 0 w 23"/>
                <a:gd name="T3" fmla="*/ 11 h 22"/>
                <a:gd name="T4" fmla="*/ 11 w 23"/>
                <a:gd name="T5" fmla="*/ 0 h 22"/>
                <a:gd name="T6" fmla="*/ 23 w 23"/>
                <a:gd name="T7" fmla="*/ 11 h 22"/>
                <a:gd name="T8" fmla="*/ 11 w 23"/>
                <a:gd name="T9" fmla="*/ 22 h 22"/>
                <a:gd name="T10" fmla="*/ 11 w 23"/>
                <a:gd name="T11" fmla="*/ 6 h 22"/>
                <a:gd name="T12" fmla="*/ 7 w 23"/>
                <a:gd name="T13" fmla="*/ 11 h 22"/>
                <a:gd name="T14" fmla="*/ 11 w 23"/>
                <a:gd name="T15" fmla="*/ 16 h 22"/>
                <a:gd name="T16" fmla="*/ 16 w 23"/>
                <a:gd name="T17" fmla="*/ 11 h 22"/>
                <a:gd name="T18" fmla="*/ 11 w 23"/>
                <a:gd name="T19"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2">
                  <a:moveTo>
                    <a:pt x="11" y="22"/>
                  </a:moveTo>
                  <a:cubicBezTo>
                    <a:pt x="5" y="22"/>
                    <a:pt x="0" y="17"/>
                    <a:pt x="0" y="11"/>
                  </a:cubicBezTo>
                  <a:cubicBezTo>
                    <a:pt x="0" y="5"/>
                    <a:pt x="5" y="0"/>
                    <a:pt x="11" y="0"/>
                  </a:cubicBezTo>
                  <a:cubicBezTo>
                    <a:pt x="18" y="0"/>
                    <a:pt x="23" y="5"/>
                    <a:pt x="23" y="11"/>
                  </a:cubicBezTo>
                  <a:cubicBezTo>
                    <a:pt x="23" y="17"/>
                    <a:pt x="18" y="22"/>
                    <a:pt x="11" y="22"/>
                  </a:cubicBezTo>
                  <a:close/>
                  <a:moveTo>
                    <a:pt x="11" y="6"/>
                  </a:moveTo>
                  <a:cubicBezTo>
                    <a:pt x="9" y="6"/>
                    <a:pt x="7" y="8"/>
                    <a:pt x="7" y="11"/>
                  </a:cubicBezTo>
                  <a:cubicBezTo>
                    <a:pt x="7" y="13"/>
                    <a:pt x="9" y="16"/>
                    <a:pt x="11" y="16"/>
                  </a:cubicBezTo>
                  <a:cubicBezTo>
                    <a:pt x="14" y="16"/>
                    <a:pt x="16" y="13"/>
                    <a:pt x="16" y="11"/>
                  </a:cubicBezTo>
                  <a:cubicBezTo>
                    <a:pt x="16" y="8"/>
                    <a:pt x="14" y="6"/>
                    <a:pt x="11"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
        <p:nvSpPr>
          <p:cNvPr id="47" name="Rectangle 46">
            <a:extLst>
              <a:ext uri="{FF2B5EF4-FFF2-40B4-BE49-F238E27FC236}">
                <a16:creationId xmlns:a16="http://schemas.microsoft.com/office/drawing/2014/main" id="{BBDF83A8-1910-4A51-A4B9-317304DE0ABB}"/>
              </a:ext>
            </a:extLst>
          </p:cNvPr>
          <p:cNvSpPr/>
          <p:nvPr/>
        </p:nvSpPr>
        <p:spPr>
          <a:xfrm>
            <a:off x="8143422" y="1704656"/>
            <a:ext cx="3747243" cy="4689195"/>
          </a:xfrm>
          <a:custGeom>
            <a:avLst/>
            <a:gdLst>
              <a:gd name="connsiteX0" fmla="*/ 0 w 3747243"/>
              <a:gd name="connsiteY0" fmla="*/ 0 h 4689195"/>
              <a:gd name="connsiteX1" fmla="*/ 699485 w 3747243"/>
              <a:gd name="connsiteY1" fmla="*/ 0 h 4689195"/>
              <a:gd name="connsiteX2" fmla="*/ 1398971 w 3747243"/>
              <a:gd name="connsiteY2" fmla="*/ 0 h 4689195"/>
              <a:gd name="connsiteX3" fmla="*/ 2060984 w 3747243"/>
              <a:gd name="connsiteY3" fmla="*/ 0 h 4689195"/>
              <a:gd name="connsiteX4" fmla="*/ 2685524 w 3747243"/>
              <a:gd name="connsiteY4" fmla="*/ 0 h 4689195"/>
              <a:gd name="connsiteX5" fmla="*/ 3747243 w 3747243"/>
              <a:gd name="connsiteY5" fmla="*/ 0 h 4689195"/>
              <a:gd name="connsiteX6" fmla="*/ 3747243 w 3747243"/>
              <a:gd name="connsiteY6" fmla="*/ 763669 h 4689195"/>
              <a:gd name="connsiteX7" fmla="*/ 3747243 w 3747243"/>
              <a:gd name="connsiteY7" fmla="*/ 1480446 h 4689195"/>
              <a:gd name="connsiteX8" fmla="*/ 3747243 w 3747243"/>
              <a:gd name="connsiteY8" fmla="*/ 2056547 h 4689195"/>
              <a:gd name="connsiteX9" fmla="*/ 3747243 w 3747243"/>
              <a:gd name="connsiteY9" fmla="*/ 2820216 h 4689195"/>
              <a:gd name="connsiteX10" fmla="*/ 3747243 w 3747243"/>
              <a:gd name="connsiteY10" fmla="*/ 3396317 h 4689195"/>
              <a:gd name="connsiteX11" fmla="*/ 3747243 w 3747243"/>
              <a:gd name="connsiteY11" fmla="*/ 4689195 h 4689195"/>
              <a:gd name="connsiteX12" fmla="*/ 3235120 w 3747243"/>
              <a:gd name="connsiteY12" fmla="*/ 4689195 h 4689195"/>
              <a:gd name="connsiteX13" fmla="*/ 2685524 w 3747243"/>
              <a:gd name="connsiteY13" fmla="*/ 4689195 h 4689195"/>
              <a:gd name="connsiteX14" fmla="*/ 2135929 w 3747243"/>
              <a:gd name="connsiteY14" fmla="*/ 4689195 h 4689195"/>
              <a:gd name="connsiteX15" fmla="*/ 1436443 w 3747243"/>
              <a:gd name="connsiteY15" fmla="*/ 4689195 h 4689195"/>
              <a:gd name="connsiteX16" fmla="*/ 736958 w 3747243"/>
              <a:gd name="connsiteY16" fmla="*/ 4689195 h 4689195"/>
              <a:gd name="connsiteX17" fmla="*/ 0 w 3747243"/>
              <a:gd name="connsiteY17" fmla="*/ 4689195 h 4689195"/>
              <a:gd name="connsiteX18" fmla="*/ 0 w 3747243"/>
              <a:gd name="connsiteY18" fmla="*/ 4159986 h 4689195"/>
              <a:gd name="connsiteX19" fmla="*/ 0 w 3747243"/>
              <a:gd name="connsiteY19" fmla="*/ 3536993 h 4689195"/>
              <a:gd name="connsiteX20" fmla="*/ 0 w 3747243"/>
              <a:gd name="connsiteY20" fmla="*/ 3007784 h 4689195"/>
              <a:gd name="connsiteX21" fmla="*/ 0 w 3747243"/>
              <a:gd name="connsiteY21" fmla="*/ 2431683 h 4689195"/>
              <a:gd name="connsiteX22" fmla="*/ 0 w 3747243"/>
              <a:gd name="connsiteY22" fmla="*/ 1714906 h 4689195"/>
              <a:gd name="connsiteX23" fmla="*/ 0 w 3747243"/>
              <a:gd name="connsiteY23" fmla="*/ 998129 h 4689195"/>
              <a:gd name="connsiteX24" fmla="*/ 0 w 3747243"/>
              <a:gd name="connsiteY24" fmla="*/ 0 h 468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47243" h="4689195" extrusionOk="0">
                <a:moveTo>
                  <a:pt x="0" y="0"/>
                </a:moveTo>
                <a:cubicBezTo>
                  <a:pt x="348547" y="-2610"/>
                  <a:pt x="449096" y="-29123"/>
                  <a:pt x="699485" y="0"/>
                </a:cubicBezTo>
                <a:cubicBezTo>
                  <a:pt x="949874" y="29123"/>
                  <a:pt x="1202335" y="-7679"/>
                  <a:pt x="1398971" y="0"/>
                </a:cubicBezTo>
                <a:cubicBezTo>
                  <a:pt x="1595607" y="7679"/>
                  <a:pt x="1732297" y="-17433"/>
                  <a:pt x="2060984" y="0"/>
                </a:cubicBezTo>
                <a:cubicBezTo>
                  <a:pt x="2389671" y="17433"/>
                  <a:pt x="2480093" y="21989"/>
                  <a:pt x="2685524" y="0"/>
                </a:cubicBezTo>
                <a:cubicBezTo>
                  <a:pt x="2890955" y="-21989"/>
                  <a:pt x="3402045" y="-18000"/>
                  <a:pt x="3747243" y="0"/>
                </a:cubicBezTo>
                <a:cubicBezTo>
                  <a:pt x="3722924" y="305330"/>
                  <a:pt x="3713598" y="434996"/>
                  <a:pt x="3747243" y="763669"/>
                </a:cubicBezTo>
                <a:cubicBezTo>
                  <a:pt x="3780888" y="1092342"/>
                  <a:pt x="3723895" y="1187701"/>
                  <a:pt x="3747243" y="1480446"/>
                </a:cubicBezTo>
                <a:cubicBezTo>
                  <a:pt x="3770591" y="1773191"/>
                  <a:pt x="3740881" y="1833726"/>
                  <a:pt x="3747243" y="2056547"/>
                </a:cubicBezTo>
                <a:cubicBezTo>
                  <a:pt x="3753605" y="2279368"/>
                  <a:pt x="3771116" y="2591516"/>
                  <a:pt x="3747243" y="2820216"/>
                </a:cubicBezTo>
                <a:cubicBezTo>
                  <a:pt x="3723370" y="3048916"/>
                  <a:pt x="3729214" y="3198529"/>
                  <a:pt x="3747243" y="3396317"/>
                </a:cubicBezTo>
                <a:cubicBezTo>
                  <a:pt x="3765272" y="3594105"/>
                  <a:pt x="3734704" y="4207576"/>
                  <a:pt x="3747243" y="4689195"/>
                </a:cubicBezTo>
                <a:cubicBezTo>
                  <a:pt x="3589340" y="4671084"/>
                  <a:pt x="3466412" y="4692478"/>
                  <a:pt x="3235120" y="4689195"/>
                </a:cubicBezTo>
                <a:cubicBezTo>
                  <a:pt x="3003828" y="4685912"/>
                  <a:pt x="2864647" y="4672676"/>
                  <a:pt x="2685524" y="4689195"/>
                </a:cubicBezTo>
                <a:cubicBezTo>
                  <a:pt x="2506401" y="4705714"/>
                  <a:pt x="2366950" y="4710370"/>
                  <a:pt x="2135929" y="4689195"/>
                </a:cubicBezTo>
                <a:cubicBezTo>
                  <a:pt x="1904909" y="4668020"/>
                  <a:pt x="1707572" y="4709698"/>
                  <a:pt x="1436443" y="4689195"/>
                </a:cubicBezTo>
                <a:cubicBezTo>
                  <a:pt x="1165314" y="4668692"/>
                  <a:pt x="933216" y="4710742"/>
                  <a:pt x="736958" y="4689195"/>
                </a:cubicBezTo>
                <a:cubicBezTo>
                  <a:pt x="540700" y="4667648"/>
                  <a:pt x="242421" y="4722036"/>
                  <a:pt x="0" y="4689195"/>
                </a:cubicBezTo>
                <a:cubicBezTo>
                  <a:pt x="-25780" y="4492664"/>
                  <a:pt x="-10212" y="4299148"/>
                  <a:pt x="0" y="4159986"/>
                </a:cubicBezTo>
                <a:cubicBezTo>
                  <a:pt x="10212" y="4020824"/>
                  <a:pt x="28889" y="3826791"/>
                  <a:pt x="0" y="3536993"/>
                </a:cubicBezTo>
                <a:cubicBezTo>
                  <a:pt x="-28889" y="3247195"/>
                  <a:pt x="-6068" y="3113668"/>
                  <a:pt x="0" y="3007784"/>
                </a:cubicBezTo>
                <a:cubicBezTo>
                  <a:pt x="6068" y="2901900"/>
                  <a:pt x="3039" y="2717053"/>
                  <a:pt x="0" y="2431683"/>
                </a:cubicBezTo>
                <a:cubicBezTo>
                  <a:pt x="-3039" y="2146313"/>
                  <a:pt x="9052" y="1911830"/>
                  <a:pt x="0" y="1714906"/>
                </a:cubicBezTo>
                <a:cubicBezTo>
                  <a:pt x="-9052" y="1517982"/>
                  <a:pt x="-9388" y="1348230"/>
                  <a:pt x="0" y="998129"/>
                </a:cubicBezTo>
                <a:cubicBezTo>
                  <a:pt x="9388" y="648028"/>
                  <a:pt x="-17560" y="390972"/>
                  <a:pt x="0" y="0"/>
                </a:cubicBezTo>
                <a:close/>
              </a:path>
            </a:pathLst>
          </a:custGeom>
          <a:noFill/>
          <a:ln>
            <a:solidFill>
              <a:schemeClr val="bg1">
                <a:lumMod val="85000"/>
              </a:schemeClr>
            </a:solidFill>
            <a:extLst>
              <a:ext uri="{C807C97D-BFC1-408E-A445-0C87EB9F89A2}">
                <ask:lineSketchStyleProps xmlns:ask="http://schemas.microsoft.com/office/drawing/2018/sketchyshapes" sd="225284113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C47B585F-DD7B-4F3D-ACDC-9581ECD4D7C3}"/>
              </a:ext>
            </a:extLst>
          </p:cNvPr>
          <p:cNvSpPr/>
          <p:nvPr/>
        </p:nvSpPr>
        <p:spPr>
          <a:xfrm>
            <a:off x="4048579" y="1704656"/>
            <a:ext cx="3928842" cy="4675285"/>
          </a:xfrm>
          <a:custGeom>
            <a:avLst/>
            <a:gdLst>
              <a:gd name="connsiteX0" fmla="*/ 0 w 3928842"/>
              <a:gd name="connsiteY0" fmla="*/ 0 h 4675285"/>
              <a:gd name="connsiteX1" fmla="*/ 733384 w 3928842"/>
              <a:gd name="connsiteY1" fmla="*/ 0 h 4675285"/>
              <a:gd name="connsiteX2" fmla="*/ 1466768 w 3928842"/>
              <a:gd name="connsiteY2" fmla="*/ 0 h 4675285"/>
              <a:gd name="connsiteX3" fmla="*/ 2160863 w 3928842"/>
              <a:gd name="connsiteY3" fmla="*/ 0 h 4675285"/>
              <a:gd name="connsiteX4" fmla="*/ 2815670 w 3928842"/>
              <a:gd name="connsiteY4" fmla="*/ 0 h 4675285"/>
              <a:gd name="connsiteX5" fmla="*/ 3928842 w 3928842"/>
              <a:gd name="connsiteY5" fmla="*/ 0 h 4675285"/>
              <a:gd name="connsiteX6" fmla="*/ 3928842 w 3928842"/>
              <a:gd name="connsiteY6" fmla="*/ 761404 h 4675285"/>
              <a:gd name="connsiteX7" fmla="*/ 3928842 w 3928842"/>
              <a:gd name="connsiteY7" fmla="*/ 1476054 h 4675285"/>
              <a:gd name="connsiteX8" fmla="*/ 3928842 w 3928842"/>
              <a:gd name="connsiteY8" fmla="*/ 2050446 h 4675285"/>
              <a:gd name="connsiteX9" fmla="*/ 3928842 w 3928842"/>
              <a:gd name="connsiteY9" fmla="*/ 2811850 h 4675285"/>
              <a:gd name="connsiteX10" fmla="*/ 3928842 w 3928842"/>
              <a:gd name="connsiteY10" fmla="*/ 3386242 h 4675285"/>
              <a:gd name="connsiteX11" fmla="*/ 3928842 w 3928842"/>
              <a:gd name="connsiteY11" fmla="*/ 4675285 h 4675285"/>
              <a:gd name="connsiteX12" fmla="*/ 3391900 w 3928842"/>
              <a:gd name="connsiteY12" fmla="*/ 4675285 h 4675285"/>
              <a:gd name="connsiteX13" fmla="*/ 2815670 w 3928842"/>
              <a:gd name="connsiteY13" fmla="*/ 4675285 h 4675285"/>
              <a:gd name="connsiteX14" fmla="*/ 2239440 w 3928842"/>
              <a:gd name="connsiteY14" fmla="*/ 4675285 h 4675285"/>
              <a:gd name="connsiteX15" fmla="*/ 1506056 w 3928842"/>
              <a:gd name="connsiteY15" fmla="*/ 4675285 h 4675285"/>
              <a:gd name="connsiteX16" fmla="*/ 772672 w 3928842"/>
              <a:gd name="connsiteY16" fmla="*/ 4675285 h 4675285"/>
              <a:gd name="connsiteX17" fmla="*/ 0 w 3928842"/>
              <a:gd name="connsiteY17" fmla="*/ 4675285 h 4675285"/>
              <a:gd name="connsiteX18" fmla="*/ 0 w 3928842"/>
              <a:gd name="connsiteY18" fmla="*/ 4147646 h 4675285"/>
              <a:gd name="connsiteX19" fmla="*/ 0 w 3928842"/>
              <a:gd name="connsiteY19" fmla="*/ 3526501 h 4675285"/>
              <a:gd name="connsiteX20" fmla="*/ 0 w 3928842"/>
              <a:gd name="connsiteY20" fmla="*/ 2998861 h 4675285"/>
              <a:gd name="connsiteX21" fmla="*/ 0 w 3928842"/>
              <a:gd name="connsiteY21" fmla="*/ 2424469 h 4675285"/>
              <a:gd name="connsiteX22" fmla="*/ 0 w 3928842"/>
              <a:gd name="connsiteY22" fmla="*/ 1709819 h 4675285"/>
              <a:gd name="connsiteX23" fmla="*/ 0 w 3928842"/>
              <a:gd name="connsiteY23" fmla="*/ 995168 h 4675285"/>
              <a:gd name="connsiteX24" fmla="*/ 0 w 3928842"/>
              <a:gd name="connsiteY24" fmla="*/ 0 h 467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28842" h="4675285" extrusionOk="0">
                <a:moveTo>
                  <a:pt x="0" y="0"/>
                </a:moveTo>
                <a:cubicBezTo>
                  <a:pt x="328886" y="30013"/>
                  <a:pt x="423333" y="-13837"/>
                  <a:pt x="733384" y="0"/>
                </a:cubicBezTo>
                <a:cubicBezTo>
                  <a:pt x="1043435" y="13837"/>
                  <a:pt x="1159200" y="-16800"/>
                  <a:pt x="1466768" y="0"/>
                </a:cubicBezTo>
                <a:cubicBezTo>
                  <a:pt x="1774336" y="16800"/>
                  <a:pt x="1852405" y="25987"/>
                  <a:pt x="2160863" y="0"/>
                </a:cubicBezTo>
                <a:cubicBezTo>
                  <a:pt x="2469321" y="-25987"/>
                  <a:pt x="2511746" y="-6310"/>
                  <a:pt x="2815670" y="0"/>
                </a:cubicBezTo>
                <a:cubicBezTo>
                  <a:pt x="3119594" y="6310"/>
                  <a:pt x="3514858" y="49178"/>
                  <a:pt x="3928842" y="0"/>
                </a:cubicBezTo>
                <a:cubicBezTo>
                  <a:pt x="3958514" y="190280"/>
                  <a:pt x="3924209" y="416563"/>
                  <a:pt x="3928842" y="761404"/>
                </a:cubicBezTo>
                <a:cubicBezTo>
                  <a:pt x="3933475" y="1106245"/>
                  <a:pt x="3962753" y="1229846"/>
                  <a:pt x="3928842" y="1476054"/>
                </a:cubicBezTo>
                <a:cubicBezTo>
                  <a:pt x="3894932" y="1722262"/>
                  <a:pt x="3907473" y="1913434"/>
                  <a:pt x="3928842" y="2050446"/>
                </a:cubicBezTo>
                <a:cubicBezTo>
                  <a:pt x="3950211" y="2187458"/>
                  <a:pt x="3893405" y="2575375"/>
                  <a:pt x="3928842" y="2811850"/>
                </a:cubicBezTo>
                <a:cubicBezTo>
                  <a:pt x="3964279" y="3048325"/>
                  <a:pt x="3947026" y="3200225"/>
                  <a:pt x="3928842" y="3386242"/>
                </a:cubicBezTo>
                <a:cubicBezTo>
                  <a:pt x="3910658" y="3572259"/>
                  <a:pt x="3884048" y="4400339"/>
                  <a:pt x="3928842" y="4675285"/>
                </a:cubicBezTo>
                <a:cubicBezTo>
                  <a:pt x="3680512" y="4662384"/>
                  <a:pt x="3563080" y="4701679"/>
                  <a:pt x="3391900" y="4675285"/>
                </a:cubicBezTo>
                <a:cubicBezTo>
                  <a:pt x="3220720" y="4648891"/>
                  <a:pt x="2967461" y="4684546"/>
                  <a:pt x="2815670" y="4675285"/>
                </a:cubicBezTo>
                <a:cubicBezTo>
                  <a:pt x="2663879" y="4666025"/>
                  <a:pt x="2393639" y="4702327"/>
                  <a:pt x="2239440" y="4675285"/>
                </a:cubicBezTo>
                <a:cubicBezTo>
                  <a:pt x="2085241" y="4648244"/>
                  <a:pt x="1685521" y="4677750"/>
                  <a:pt x="1506056" y="4675285"/>
                </a:cubicBezTo>
                <a:cubicBezTo>
                  <a:pt x="1326591" y="4672820"/>
                  <a:pt x="1003624" y="4692665"/>
                  <a:pt x="772672" y="4675285"/>
                </a:cubicBezTo>
                <a:cubicBezTo>
                  <a:pt x="541720" y="4657905"/>
                  <a:pt x="355504" y="4694547"/>
                  <a:pt x="0" y="4675285"/>
                </a:cubicBezTo>
                <a:cubicBezTo>
                  <a:pt x="-5533" y="4444973"/>
                  <a:pt x="24536" y="4361481"/>
                  <a:pt x="0" y="4147646"/>
                </a:cubicBezTo>
                <a:cubicBezTo>
                  <a:pt x="-24536" y="3933811"/>
                  <a:pt x="-7293" y="3751964"/>
                  <a:pt x="0" y="3526501"/>
                </a:cubicBezTo>
                <a:cubicBezTo>
                  <a:pt x="7293" y="3301038"/>
                  <a:pt x="427" y="3209662"/>
                  <a:pt x="0" y="2998861"/>
                </a:cubicBezTo>
                <a:cubicBezTo>
                  <a:pt x="-427" y="2788060"/>
                  <a:pt x="16421" y="2619013"/>
                  <a:pt x="0" y="2424469"/>
                </a:cubicBezTo>
                <a:cubicBezTo>
                  <a:pt x="-16421" y="2229925"/>
                  <a:pt x="32704" y="2031866"/>
                  <a:pt x="0" y="1709819"/>
                </a:cubicBezTo>
                <a:cubicBezTo>
                  <a:pt x="-32704" y="1387772"/>
                  <a:pt x="-25856" y="1294099"/>
                  <a:pt x="0" y="995168"/>
                </a:cubicBezTo>
                <a:cubicBezTo>
                  <a:pt x="25856" y="696237"/>
                  <a:pt x="-48854" y="470740"/>
                  <a:pt x="0" y="0"/>
                </a:cubicBezTo>
                <a:close/>
              </a:path>
            </a:pathLst>
          </a:custGeom>
          <a:noFill/>
          <a:ln>
            <a:solidFill>
              <a:schemeClr val="bg1">
                <a:lumMod val="50000"/>
              </a:schemeClr>
            </a:solidFill>
            <a:extLst>
              <a:ext uri="{C807C97D-BFC1-408E-A445-0C87EB9F89A2}">
                <ask:lineSketchStyleProps xmlns:ask="http://schemas.microsoft.com/office/drawing/2018/sketchyshapes" sd="225284113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DFF78220-60F7-4361-9B32-607AD221BAC4}"/>
              </a:ext>
            </a:extLst>
          </p:cNvPr>
          <p:cNvSpPr/>
          <p:nvPr/>
        </p:nvSpPr>
        <p:spPr>
          <a:xfrm>
            <a:off x="292450" y="1704656"/>
            <a:ext cx="3578259" cy="4675285"/>
          </a:xfrm>
          <a:custGeom>
            <a:avLst/>
            <a:gdLst>
              <a:gd name="connsiteX0" fmla="*/ 0 w 3578259"/>
              <a:gd name="connsiteY0" fmla="*/ 0 h 4675285"/>
              <a:gd name="connsiteX1" fmla="*/ 667942 w 3578259"/>
              <a:gd name="connsiteY1" fmla="*/ 0 h 4675285"/>
              <a:gd name="connsiteX2" fmla="*/ 1335883 w 3578259"/>
              <a:gd name="connsiteY2" fmla="*/ 0 h 4675285"/>
              <a:gd name="connsiteX3" fmla="*/ 1968042 w 3578259"/>
              <a:gd name="connsiteY3" fmla="*/ 0 h 4675285"/>
              <a:gd name="connsiteX4" fmla="*/ 2564419 w 3578259"/>
              <a:gd name="connsiteY4" fmla="*/ 0 h 4675285"/>
              <a:gd name="connsiteX5" fmla="*/ 3578259 w 3578259"/>
              <a:gd name="connsiteY5" fmla="*/ 0 h 4675285"/>
              <a:gd name="connsiteX6" fmla="*/ 3578259 w 3578259"/>
              <a:gd name="connsiteY6" fmla="*/ 761404 h 4675285"/>
              <a:gd name="connsiteX7" fmla="*/ 3578259 w 3578259"/>
              <a:gd name="connsiteY7" fmla="*/ 1476054 h 4675285"/>
              <a:gd name="connsiteX8" fmla="*/ 3578259 w 3578259"/>
              <a:gd name="connsiteY8" fmla="*/ 2050446 h 4675285"/>
              <a:gd name="connsiteX9" fmla="*/ 3578259 w 3578259"/>
              <a:gd name="connsiteY9" fmla="*/ 2811850 h 4675285"/>
              <a:gd name="connsiteX10" fmla="*/ 3578259 w 3578259"/>
              <a:gd name="connsiteY10" fmla="*/ 3386242 h 4675285"/>
              <a:gd name="connsiteX11" fmla="*/ 3578259 w 3578259"/>
              <a:gd name="connsiteY11" fmla="*/ 4675285 h 4675285"/>
              <a:gd name="connsiteX12" fmla="*/ 3089230 w 3578259"/>
              <a:gd name="connsiteY12" fmla="*/ 4675285 h 4675285"/>
              <a:gd name="connsiteX13" fmla="*/ 2564419 w 3578259"/>
              <a:gd name="connsiteY13" fmla="*/ 4675285 h 4675285"/>
              <a:gd name="connsiteX14" fmla="*/ 2039608 w 3578259"/>
              <a:gd name="connsiteY14" fmla="*/ 4675285 h 4675285"/>
              <a:gd name="connsiteX15" fmla="*/ 1371666 w 3578259"/>
              <a:gd name="connsiteY15" fmla="*/ 4675285 h 4675285"/>
              <a:gd name="connsiteX16" fmla="*/ 703724 w 3578259"/>
              <a:gd name="connsiteY16" fmla="*/ 4675285 h 4675285"/>
              <a:gd name="connsiteX17" fmla="*/ 0 w 3578259"/>
              <a:gd name="connsiteY17" fmla="*/ 4675285 h 4675285"/>
              <a:gd name="connsiteX18" fmla="*/ 0 w 3578259"/>
              <a:gd name="connsiteY18" fmla="*/ 4147646 h 4675285"/>
              <a:gd name="connsiteX19" fmla="*/ 0 w 3578259"/>
              <a:gd name="connsiteY19" fmla="*/ 3526501 h 4675285"/>
              <a:gd name="connsiteX20" fmla="*/ 0 w 3578259"/>
              <a:gd name="connsiteY20" fmla="*/ 2998861 h 4675285"/>
              <a:gd name="connsiteX21" fmla="*/ 0 w 3578259"/>
              <a:gd name="connsiteY21" fmla="*/ 2424469 h 4675285"/>
              <a:gd name="connsiteX22" fmla="*/ 0 w 3578259"/>
              <a:gd name="connsiteY22" fmla="*/ 1709819 h 4675285"/>
              <a:gd name="connsiteX23" fmla="*/ 0 w 3578259"/>
              <a:gd name="connsiteY23" fmla="*/ 995168 h 4675285"/>
              <a:gd name="connsiteX24" fmla="*/ 0 w 3578259"/>
              <a:gd name="connsiteY24" fmla="*/ 0 h 467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78259" h="4675285" extrusionOk="0">
                <a:moveTo>
                  <a:pt x="0" y="0"/>
                </a:moveTo>
                <a:cubicBezTo>
                  <a:pt x="205352" y="-7307"/>
                  <a:pt x="380789" y="581"/>
                  <a:pt x="667942" y="0"/>
                </a:cubicBezTo>
                <a:cubicBezTo>
                  <a:pt x="955095" y="-581"/>
                  <a:pt x="1154846" y="24474"/>
                  <a:pt x="1335883" y="0"/>
                </a:cubicBezTo>
                <a:cubicBezTo>
                  <a:pt x="1516920" y="-24474"/>
                  <a:pt x="1795535" y="-4539"/>
                  <a:pt x="1968042" y="0"/>
                </a:cubicBezTo>
                <a:cubicBezTo>
                  <a:pt x="2140549" y="4539"/>
                  <a:pt x="2379195" y="-22868"/>
                  <a:pt x="2564419" y="0"/>
                </a:cubicBezTo>
                <a:cubicBezTo>
                  <a:pt x="2749643" y="22868"/>
                  <a:pt x="3139246" y="-7271"/>
                  <a:pt x="3578259" y="0"/>
                </a:cubicBezTo>
                <a:cubicBezTo>
                  <a:pt x="3607931" y="190280"/>
                  <a:pt x="3573626" y="416563"/>
                  <a:pt x="3578259" y="761404"/>
                </a:cubicBezTo>
                <a:cubicBezTo>
                  <a:pt x="3582892" y="1106245"/>
                  <a:pt x="3612170" y="1229846"/>
                  <a:pt x="3578259" y="1476054"/>
                </a:cubicBezTo>
                <a:cubicBezTo>
                  <a:pt x="3544349" y="1722262"/>
                  <a:pt x="3556890" y="1913434"/>
                  <a:pt x="3578259" y="2050446"/>
                </a:cubicBezTo>
                <a:cubicBezTo>
                  <a:pt x="3599628" y="2187458"/>
                  <a:pt x="3542822" y="2575375"/>
                  <a:pt x="3578259" y="2811850"/>
                </a:cubicBezTo>
                <a:cubicBezTo>
                  <a:pt x="3613696" y="3048325"/>
                  <a:pt x="3596443" y="3200225"/>
                  <a:pt x="3578259" y="3386242"/>
                </a:cubicBezTo>
                <a:cubicBezTo>
                  <a:pt x="3560075" y="3572259"/>
                  <a:pt x="3533465" y="4400339"/>
                  <a:pt x="3578259" y="4675285"/>
                </a:cubicBezTo>
                <a:cubicBezTo>
                  <a:pt x="3336961" y="4690994"/>
                  <a:pt x="3206845" y="4697398"/>
                  <a:pt x="3089230" y="4675285"/>
                </a:cubicBezTo>
                <a:cubicBezTo>
                  <a:pt x="2971615" y="4653172"/>
                  <a:pt x="2753863" y="4678926"/>
                  <a:pt x="2564419" y="4675285"/>
                </a:cubicBezTo>
                <a:cubicBezTo>
                  <a:pt x="2374975" y="4671644"/>
                  <a:pt x="2270955" y="4684582"/>
                  <a:pt x="2039608" y="4675285"/>
                </a:cubicBezTo>
                <a:cubicBezTo>
                  <a:pt x="1808261" y="4665988"/>
                  <a:pt x="1620615" y="4656140"/>
                  <a:pt x="1371666" y="4675285"/>
                </a:cubicBezTo>
                <a:cubicBezTo>
                  <a:pt x="1122717" y="4694430"/>
                  <a:pt x="1008667" y="4654699"/>
                  <a:pt x="703724" y="4675285"/>
                </a:cubicBezTo>
                <a:cubicBezTo>
                  <a:pt x="398781" y="4695871"/>
                  <a:pt x="335667" y="4701000"/>
                  <a:pt x="0" y="4675285"/>
                </a:cubicBezTo>
                <a:cubicBezTo>
                  <a:pt x="-5533" y="4444973"/>
                  <a:pt x="24536" y="4361481"/>
                  <a:pt x="0" y="4147646"/>
                </a:cubicBezTo>
                <a:cubicBezTo>
                  <a:pt x="-24536" y="3933811"/>
                  <a:pt x="-7293" y="3751964"/>
                  <a:pt x="0" y="3526501"/>
                </a:cubicBezTo>
                <a:cubicBezTo>
                  <a:pt x="7293" y="3301038"/>
                  <a:pt x="427" y="3209662"/>
                  <a:pt x="0" y="2998861"/>
                </a:cubicBezTo>
                <a:cubicBezTo>
                  <a:pt x="-427" y="2788060"/>
                  <a:pt x="16421" y="2619013"/>
                  <a:pt x="0" y="2424469"/>
                </a:cubicBezTo>
                <a:cubicBezTo>
                  <a:pt x="-16421" y="2229925"/>
                  <a:pt x="32704" y="2031866"/>
                  <a:pt x="0" y="1709819"/>
                </a:cubicBezTo>
                <a:cubicBezTo>
                  <a:pt x="-32704" y="1387772"/>
                  <a:pt x="-25856" y="1294099"/>
                  <a:pt x="0" y="995168"/>
                </a:cubicBezTo>
                <a:cubicBezTo>
                  <a:pt x="25856" y="696237"/>
                  <a:pt x="-48854" y="470740"/>
                  <a:pt x="0" y="0"/>
                </a:cubicBezTo>
                <a:close/>
              </a:path>
            </a:pathLst>
          </a:custGeom>
          <a:noFill/>
          <a:ln w="19050">
            <a:extLst>
              <a:ext uri="{C807C97D-BFC1-408E-A445-0C87EB9F89A2}">
                <ask:lineSketchStyleProps xmlns:ask="http://schemas.microsoft.com/office/drawing/2018/sketchyshapes" sd="225284113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Freeform 137">
            <a:extLst>
              <a:ext uri="{FF2B5EF4-FFF2-40B4-BE49-F238E27FC236}">
                <a16:creationId xmlns:a16="http://schemas.microsoft.com/office/drawing/2014/main" id="{06A7FF30-A7F3-4F73-8EC4-187E5910C265}"/>
              </a:ext>
            </a:extLst>
          </p:cNvPr>
          <p:cNvSpPr>
            <a:spLocks/>
          </p:cNvSpPr>
          <p:nvPr/>
        </p:nvSpPr>
        <p:spPr bwMode="auto">
          <a:xfrm rot="5400000">
            <a:off x="5893599" y="4281216"/>
            <a:ext cx="183152" cy="341137"/>
          </a:xfrm>
          <a:custGeom>
            <a:avLst/>
            <a:gdLst>
              <a:gd name="T0" fmla="*/ 5509 w 113"/>
              <a:gd name="T1" fmla="*/ 387770 h 211"/>
              <a:gd name="T2" fmla="*/ 1836 w 113"/>
              <a:gd name="T3" fmla="*/ 385932 h 211"/>
              <a:gd name="T4" fmla="*/ 1836 w 113"/>
              <a:gd name="T5" fmla="*/ 378581 h 211"/>
              <a:gd name="T6" fmla="*/ 190973 w 113"/>
              <a:gd name="T7" fmla="*/ 187453 h 211"/>
              <a:gd name="T8" fmla="*/ 14690 w 113"/>
              <a:gd name="T9" fmla="*/ 9189 h 211"/>
              <a:gd name="T10" fmla="*/ 14690 w 113"/>
              <a:gd name="T11" fmla="*/ 1838 h 211"/>
              <a:gd name="T12" fmla="*/ 22035 w 113"/>
              <a:gd name="T13" fmla="*/ 1838 h 211"/>
              <a:gd name="T14" fmla="*/ 207500 w 113"/>
              <a:gd name="T15" fmla="*/ 187453 h 211"/>
              <a:gd name="T16" fmla="*/ 9181 w 113"/>
              <a:gd name="T17" fmla="*/ 385932 h 211"/>
              <a:gd name="T18" fmla="*/ 5509 w 113"/>
              <a:gd name="T19" fmla="*/ 387770 h 2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3" h="211">
                <a:moveTo>
                  <a:pt x="3" y="211"/>
                </a:moveTo>
                <a:cubicBezTo>
                  <a:pt x="2" y="211"/>
                  <a:pt x="1" y="211"/>
                  <a:pt x="1" y="210"/>
                </a:cubicBezTo>
                <a:cubicBezTo>
                  <a:pt x="0" y="209"/>
                  <a:pt x="0" y="207"/>
                  <a:pt x="1" y="206"/>
                </a:cubicBezTo>
                <a:cubicBezTo>
                  <a:pt x="104" y="102"/>
                  <a:pt x="104" y="102"/>
                  <a:pt x="104" y="102"/>
                </a:cubicBezTo>
                <a:cubicBezTo>
                  <a:pt x="8" y="5"/>
                  <a:pt x="8" y="5"/>
                  <a:pt x="8" y="5"/>
                </a:cubicBezTo>
                <a:cubicBezTo>
                  <a:pt x="6" y="4"/>
                  <a:pt x="6" y="2"/>
                  <a:pt x="8" y="1"/>
                </a:cubicBezTo>
                <a:cubicBezTo>
                  <a:pt x="9" y="0"/>
                  <a:pt x="11" y="0"/>
                  <a:pt x="12" y="1"/>
                </a:cubicBezTo>
                <a:cubicBezTo>
                  <a:pt x="113" y="102"/>
                  <a:pt x="113" y="102"/>
                  <a:pt x="113" y="102"/>
                </a:cubicBezTo>
                <a:cubicBezTo>
                  <a:pt x="5" y="210"/>
                  <a:pt x="5" y="210"/>
                  <a:pt x="5" y="210"/>
                </a:cubicBezTo>
                <a:cubicBezTo>
                  <a:pt x="5" y="211"/>
                  <a:pt x="4" y="211"/>
                  <a:pt x="3" y="211"/>
                </a:cubicBezTo>
                <a:close/>
              </a:path>
            </a:pathLst>
          </a:custGeom>
          <a:solidFill>
            <a:srgbClr val="C31632"/>
          </a:solidFill>
          <a:ln w="28575">
            <a:solidFill>
              <a:srgbClr val="C31632"/>
            </a:solidFill>
            <a:round/>
            <a:headEnd/>
            <a:tailEnd/>
          </a:ln>
        </p:spPr>
        <p:txBody>
          <a:bodyPr/>
          <a:lstStyle/>
          <a:p>
            <a:pPr fontAlgn="base">
              <a:spcBef>
                <a:spcPct val="0"/>
              </a:spcBef>
              <a:spcAft>
                <a:spcPct val="0"/>
              </a:spcAft>
            </a:pPr>
            <a:endParaRPr lang="fr-FR">
              <a:solidFill>
                <a:prstClr val="black"/>
              </a:solidFill>
              <a:latin typeface="ubuntu" pitchFamily="34" charset="0"/>
              <a:cs typeface="Arial" pitchFamily="34" charset="0"/>
            </a:endParaRPr>
          </a:p>
        </p:txBody>
      </p:sp>
    </p:spTree>
    <p:extLst>
      <p:ext uri="{BB962C8B-B14F-4D97-AF65-F5344CB8AC3E}">
        <p14:creationId xmlns:p14="http://schemas.microsoft.com/office/powerpoint/2010/main" val="2135607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1">
            <a:extLst>
              <a:ext uri="{FF2B5EF4-FFF2-40B4-BE49-F238E27FC236}">
                <a16:creationId xmlns:a16="http://schemas.microsoft.com/office/drawing/2014/main" id="{8DE92845-4C19-4B99-B1CE-087279DF42CF}"/>
              </a:ext>
            </a:extLst>
          </p:cNvPr>
          <p:cNvSpPr>
            <a:spLocks noGrp="1"/>
          </p:cNvSpPr>
          <p:nvPr>
            <p:ph idx="1"/>
          </p:nvPr>
        </p:nvSpPr>
        <p:spPr>
          <a:xfrm>
            <a:off x="580956" y="1592689"/>
            <a:ext cx="11209475" cy="2695590"/>
          </a:xfrm>
        </p:spPr>
        <p:txBody>
          <a:bodyPr/>
          <a:lstStyle/>
          <a:p>
            <a:r>
              <a:rPr lang="fr-FR" sz="1800" b="1" dirty="0">
                <a:solidFill>
                  <a:schemeClr val="accent1"/>
                </a:solidFill>
              </a:rPr>
              <a:t>Projet télétransmission CBP : </a:t>
            </a:r>
          </a:p>
          <a:p>
            <a:pPr marL="0" indent="0">
              <a:buNone/>
            </a:pPr>
            <a:endParaRPr lang="fr-FR" sz="900" dirty="0"/>
          </a:p>
          <a:p>
            <a:pPr marL="0" indent="0">
              <a:buNone/>
            </a:pPr>
            <a:endParaRPr lang="fr-FR" sz="900" dirty="0"/>
          </a:p>
          <a:p>
            <a:pPr marL="0" indent="0" algn="ctr">
              <a:spcBef>
                <a:spcPts val="0"/>
              </a:spcBef>
              <a:buNone/>
            </a:pPr>
            <a:r>
              <a:rPr lang="fr-FR" b="1" dirty="0"/>
              <a:t>Début 2023, un interfaçage direct entre MYC et le portail CBP sera mis en place.</a:t>
            </a:r>
            <a:br>
              <a:rPr lang="fr-FR" dirty="0"/>
            </a:br>
            <a:endParaRPr lang="fr-FR" dirty="0"/>
          </a:p>
          <a:p>
            <a:pPr marL="895350" lvl="1" indent="-895350">
              <a:spcBef>
                <a:spcPts val="0"/>
              </a:spcBef>
              <a:spcAft>
                <a:spcPts val="0"/>
              </a:spcAft>
              <a:buNone/>
            </a:pPr>
            <a:endParaRPr lang="fr-FR" sz="700" dirty="0"/>
          </a:p>
          <a:p>
            <a:pPr marL="895350" lvl="1" indent="-895350">
              <a:buNone/>
            </a:pPr>
            <a:r>
              <a:rPr lang="fr-FR" sz="1500" b="1" dirty="0"/>
              <a:t>Cet interface automatique permettra :</a:t>
            </a:r>
          </a:p>
          <a:p>
            <a:pPr marL="1168400" lvl="1" indent="-273050"/>
            <a:r>
              <a:rPr lang="fr-FR" sz="1500" b="1" dirty="0"/>
              <a:t>Un pré-remplissage automatique des données clients </a:t>
            </a:r>
            <a:r>
              <a:rPr lang="fr-FR" sz="1500" dirty="0"/>
              <a:t>du dossier d’ADE individuelle, à partir de celles présentes dans le SI (certaines données resteront à compléter : déplacements annuels, pratique sports à risque, fumeur…).</a:t>
            </a:r>
          </a:p>
          <a:p>
            <a:pPr marL="1168400" lvl="1" indent="-273050"/>
            <a:r>
              <a:rPr lang="fr-FR" sz="1500" b="1" dirty="0"/>
              <a:t>Un lien direct vers le portail CBP à partir du dossier d’instruction </a:t>
            </a:r>
            <a:r>
              <a:rPr lang="fr-FR" sz="1500" dirty="0"/>
              <a:t>pour finaliser la saisie, effectuer des modifications et suivre le dossier.</a:t>
            </a:r>
          </a:p>
          <a:p>
            <a:endParaRPr lang="fr-FR" dirty="0"/>
          </a:p>
          <a:p>
            <a:endParaRPr lang="fr-FR" dirty="0"/>
          </a:p>
        </p:txBody>
      </p:sp>
      <p:grpSp>
        <p:nvGrpSpPr>
          <p:cNvPr id="5" name="Groupe 122">
            <a:extLst>
              <a:ext uri="{FF2B5EF4-FFF2-40B4-BE49-F238E27FC236}">
                <a16:creationId xmlns:a16="http://schemas.microsoft.com/office/drawing/2014/main" id="{4DFA7904-C18B-4779-9444-BB09E9AF8B1C}"/>
              </a:ext>
            </a:extLst>
          </p:cNvPr>
          <p:cNvGrpSpPr>
            <a:grpSpLocks/>
          </p:cNvGrpSpPr>
          <p:nvPr/>
        </p:nvGrpSpPr>
        <p:grpSpPr bwMode="auto">
          <a:xfrm>
            <a:off x="969909" y="4098622"/>
            <a:ext cx="285861" cy="379313"/>
            <a:chOff x="8641617" y="2250082"/>
            <a:chExt cx="409654" cy="534376"/>
          </a:xfrm>
        </p:grpSpPr>
        <p:sp>
          <p:nvSpPr>
            <p:cNvPr id="6" name="Freeform 102">
              <a:extLst>
                <a:ext uri="{FF2B5EF4-FFF2-40B4-BE49-F238E27FC236}">
                  <a16:creationId xmlns:a16="http://schemas.microsoft.com/office/drawing/2014/main" id="{779BAFC3-0D19-41B8-B052-A6444119E1C6}"/>
                </a:ext>
              </a:extLst>
            </p:cNvPr>
            <p:cNvSpPr>
              <a:spLocks noEditPoints="1"/>
            </p:cNvSpPr>
            <p:nvPr/>
          </p:nvSpPr>
          <p:spPr bwMode="auto">
            <a:xfrm>
              <a:off x="8724765" y="2619176"/>
              <a:ext cx="234233" cy="80106"/>
            </a:xfrm>
            <a:custGeom>
              <a:avLst/>
              <a:gdLst>
                <a:gd name="T0" fmla="*/ 223937 w 91"/>
                <a:gd name="T1" fmla="*/ 80106 h 31"/>
                <a:gd name="T2" fmla="*/ 7722 w 91"/>
                <a:gd name="T3" fmla="*/ 80106 h 31"/>
                <a:gd name="T4" fmla="*/ 0 w 91"/>
                <a:gd name="T5" fmla="*/ 72354 h 31"/>
                <a:gd name="T6" fmla="*/ 7722 w 91"/>
                <a:gd name="T7" fmla="*/ 62018 h 31"/>
                <a:gd name="T8" fmla="*/ 223937 w 91"/>
                <a:gd name="T9" fmla="*/ 62018 h 31"/>
                <a:gd name="T10" fmla="*/ 234233 w 91"/>
                <a:gd name="T11" fmla="*/ 72354 h 31"/>
                <a:gd name="T12" fmla="*/ 223937 w 91"/>
                <a:gd name="T13" fmla="*/ 80106 h 31"/>
                <a:gd name="T14" fmla="*/ 223937 w 91"/>
                <a:gd name="T15" fmla="*/ 18088 h 31"/>
                <a:gd name="T16" fmla="*/ 7722 w 91"/>
                <a:gd name="T17" fmla="*/ 18088 h 31"/>
                <a:gd name="T18" fmla="*/ 0 w 91"/>
                <a:gd name="T19" fmla="*/ 10336 h 31"/>
                <a:gd name="T20" fmla="*/ 7722 w 91"/>
                <a:gd name="T21" fmla="*/ 0 h 31"/>
                <a:gd name="T22" fmla="*/ 223937 w 91"/>
                <a:gd name="T23" fmla="*/ 0 h 31"/>
                <a:gd name="T24" fmla="*/ 234233 w 91"/>
                <a:gd name="T25" fmla="*/ 10336 h 31"/>
                <a:gd name="T26" fmla="*/ 223937 w 91"/>
                <a:gd name="T27" fmla="*/ 18088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1" h="31">
                  <a:moveTo>
                    <a:pt x="87" y="31"/>
                  </a:moveTo>
                  <a:cubicBezTo>
                    <a:pt x="3" y="31"/>
                    <a:pt x="3" y="31"/>
                    <a:pt x="3" y="31"/>
                  </a:cubicBezTo>
                  <a:cubicBezTo>
                    <a:pt x="2" y="31"/>
                    <a:pt x="0" y="29"/>
                    <a:pt x="0" y="28"/>
                  </a:cubicBezTo>
                  <a:cubicBezTo>
                    <a:pt x="0" y="26"/>
                    <a:pt x="2" y="24"/>
                    <a:pt x="3" y="24"/>
                  </a:cubicBezTo>
                  <a:cubicBezTo>
                    <a:pt x="87" y="24"/>
                    <a:pt x="87" y="24"/>
                    <a:pt x="87" y="24"/>
                  </a:cubicBezTo>
                  <a:cubicBezTo>
                    <a:pt x="89" y="24"/>
                    <a:pt x="91" y="26"/>
                    <a:pt x="91" y="28"/>
                  </a:cubicBezTo>
                  <a:cubicBezTo>
                    <a:pt x="91" y="29"/>
                    <a:pt x="89" y="31"/>
                    <a:pt x="87" y="31"/>
                  </a:cubicBezTo>
                  <a:close/>
                  <a:moveTo>
                    <a:pt x="87" y="7"/>
                  </a:moveTo>
                  <a:cubicBezTo>
                    <a:pt x="3" y="7"/>
                    <a:pt x="3" y="7"/>
                    <a:pt x="3" y="7"/>
                  </a:cubicBezTo>
                  <a:cubicBezTo>
                    <a:pt x="2" y="7"/>
                    <a:pt x="0" y="5"/>
                    <a:pt x="0" y="4"/>
                  </a:cubicBezTo>
                  <a:cubicBezTo>
                    <a:pt x="0" y="2"/>
                    <a:pt x="2" y="0"/>
                    <a:pt x="3" y="0"/>
                  </a:cubicBezTo>
                  <a:cubicBezTo>
                    <a:pt x="87" y="0"/>
                    <a:pt x="87" y="0"/>
                    <a:pt x="87" y="0"/>
                  </a:cubicBezTo>
                  <a:cubicBezTo>
                    <a:pt x="89" y="0"/>
                    <a:pt x="91" y="2"/>
                    <a:pt x="91" y="4"/>
                  </a:cubicBezTo>
                  <a:cubicBezTo>
                    <a:pt x="91" y="5"/>
                    <a:pt x="89" y="7"/>
                    <a:pt x="87"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a:solidFill>
                  <a:prstClr val="black"/>
                </a:solidFill>
                <a:latin typeface="ubuntu" pitchFamily="34" charset="0"/>
                <a:cs typeface="Arial" pitchFamily="34" charset="0"/>
              </a:endParaRPr>
            </a:p>
          </p:txBody>
        </p:sp>
        <p:sp>
          <p:nvSpPr>
            <p:cNvPr id="7" name="Freeform 104">
              <a:extLst>
                <a:ext uri="{FF2B5EF4-FFF2-40B4-BE49-F238E27FC236}">
                  <a16:creationId xmlns:a16="http://schemas.microsoft.com/office/drawing/2014/main" id="{88407270-B16A-434A-8616-663E85426C93}"/>
                </a:ext>
              </a:extLst>
            </p:cNvPr>
            <p:cNvSpPr>
              <a:spLocks noEditPoints="1"/>
            </p:cNvSpPr>
            <p:nvPr/>
          </p:nvSpPr>
          <p:spPr bwMode="auto">
            <a:xfrm>
              <a:off x="8641617" y="2250082"/>
              <a:ext cx="409654" cy="534376"/>
            </a:xfrm>
            <a:custGeom>
              <a:avLst/>
              <a:gdLst>
                <a:gd name="T0" fmla="*/ 358125 w 159"/>
                <a:gd name="T1" fmla="*/ 534376 h 207"/>
                <a:gd name="T2" fmla="*/ 48952 w 159"/>
                <a:gd name="T3" fmla="*/ 534376 h 207"/>
                <a:gd name="T4" fmla="*/ 0 w 159"/>
                <a:gd name="T5" fmla="*/ 482745 h 207"/>
                <a:gd name="T6" fmla="*/ 0 w 159"/>
                <a:gd name="T7" fmla="*/ 49049 h 207"/>
                <a:gd name="T8" fmla="*/ 48952 w 159"/>
                <a:gd name="T9" fmla="*/ 0 h 207"/>
                <a:gd name="T10" fmla="*/ 358125 w 159"/>
                <a:gd name="T11" fmla="*/ 0 h 207"/>
                <a:gd name="T12" fmla="*/ 409654 w 159"/>
                <a:gd name="T13" fmla="*/ 49049 h 207"/>
                <a:gd name="T14" fmla="*/ 409654 w 159"/>
                <a:gd name="T15" fmla="*/ 482745 h 207"/>
                <a:gd name="T16" fmla="*/ 358125 w 159"/>
                <a:gd name="T17" fmla="*/ 534376 h 207"/>
                <a:gd name="T18" fmla="*/ 48952 w 159"/>
                <a:gd name="T19" fmla="*/ 18071 h 207"/>
                <a:gd name="T20" fmla="*/ 18035 w 159"/>
                <a:gd name="T21" fmla="*/ 49049 h 207"/>
                <a:gd name="T22" fmla="*/ 18035 w 159"/>
                <a:gd name="T23" fmla="*/ 482745 h 207"/>
                <a:gd name="T24" fmla="*/ 48952 w 159"/>
                <a:gd name="T25" fmla="*/ 516305 h 207"/>
                <a:gd name="T26" fmla="*/ 358125 w 159"/>
                <a:gd name="T27" fmla="*/ 516305 h 207"/>
                <a:gd name="T28" fmla="*/ 391619 w 159"/>
                <a:gd name="T29" fmla="*/ 482745 h 207"/>
                <a:gd name="T30" fmla="*/ 391619 w 159"/>
                <a:gd name="T31" fmla="*/ 49049 h 207"/>
                <a:gd name="T32" fmla="*/ 358125 w 159"/>
                <a:gd name="T33" fmla="*/ 18071 h 207"/>
                <a:gd name="T34" fmla="*/ 48952 w 159"/>
                <a:gd name="T35" fmla="*/ 18071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59" h="207">
                  <a:moveTo>
                    <a:pt x="139" y="207"/>
                  </a:moveTo>
                  <a:cubicBezTo>
                    <a:pt x="19" y="207"/>
                    <a:pt x="19" y="207"/>
                    <a:pt x="19" y="207"/>
                  </a:cubicBezTo>
                  <a:cubicBezTo>
                    <a:pt x="9" y="207"/>
                    <a:pt x="0" y="198"/>
                    <a:pt x="0" y="187"/>
                  </a:cubicBezTo>
                  <a:cubicBezTo>
                    <a:pt x="0" y="19"/>
                    <a:pt x="0" y="19"/>
                    <a:pt x="0" y="19"/>
                  </a:cubicBezTo>
                  <a:cubicBezTo>
                    <a:pt x="0" y="9"/>
                    <a:pt x="9" y="0"/>
                    <a:pt x="19" y="0"/>
                  </a:cubicBezTo>
                  <a:cubicBezTo>
                    <a:pt x="139" y="0"/>
                    <a:pt x="139" y="0"/>
                    <a:pt x="139" y="0"/>
                  </a:cubicBezTo>
                  <a:cubicBezTo>
                    <a:pt x="150" y="0"/>
                    <a:pt x="159" y="9"/>
                    <a:pt x="159" y="19"/>
                  </a:cubicBezTo>
                  <a:cubicBezTo>
                    <a:pt x="159" y="187"/>
                    <a:pt x="159" y="187"/>
                    <a:pt x="159" y="187"/>
                  </a:cubicBezTo>
                  <a:cubicBezTo>
                    <a:pt x="159" y="198"/>
                    <a:pt x="150" y="207"/>
                    <a:pt x="139" y="207"/>
                  </a:cubicBezTo>
                  <a:close/>
                  <a:moveTo>
                    <a:pt x="19" y="7"/>
                  </a:moveTo>
                  <a:cubicBezTo>
                    <a:pt x="12" y="7"/>
                    <a:pt x="7" y="12"/>
                    <a:pt x="7" y="19"/>
                  </a:cubicBezTo>
                  <a:cubicBezTo>
                    <a:pt x="7" y="187"/>
                    <a:pt x="7" y="187"/>
                    <a:pt x="7" y="187"/>
                  </a:cubicBezTo>
                  <a:cubicBezTo>
                    <a:pt x="7" y="194"/>
                    <a:pt x="12" y="200"/>
                    <a:pt x="19" y="200"/>
                  </a:cubicBezTo>
                  <a:cubicBezTo>
                    <a:pt x="139" y="200"/>
                    <a:pt x="139" y="200"/>
                    <a:pt x="139" y="200"/>
                  </a:cubicBezTo>
                  <a:cubicBezTo>
                    <a:pt x="146" y="200"/>
                    <a:pt x="152" y="194"/>
                    <a:pt x="152" y="187"/>
                  </a:cubicBezTo>
                  <a:cubicBezTo>
                    <a:pt x="152" y="19"/>
                    <a:pt x="152" y="19"/>
                    <a:pt x="152" y="19"/>
                  </a:cubicBezTo>
                  <a:cubicBezTo>
                    <a:pt x="152" y="12"/>
                    <a:pt x="146" y="7"/>
                    <a:pt x="139" y="7"/>
                  </a:cubicBezTo>
                  <a:lnTo>
                    <a:pt x="19" y="7"/>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a:solidFill>
                  <a:prstClr val="black"/>
                </a:solidFill>
                <a:latin typeface="ubuntu" pitchFamily="34" charset="0"/>
                <a:cs typeface="Arial" pitchFamily="34" charset="0"/>
              </a:endParaRPr>
            </a:p>
          </p:txBody>
        </p:sp>
        <p:grpSp>
          <p:nvGrpSpPr>
            <p:cNvPr id="8" name="Groupe 125">
              <a:extLst>
                <a:ext uri="{FF2B5EF4-FFF2-40B4-BE49-F238E27FC236}">
                  <a16:creationId xmlns:a16="http://schemas.microsoft.com/office/drawing/2014/main" id="{516B7EF1-709C-497C-AE6F-306E45A40F69}"/>
                </a:ext>
              </a:extLst>
            </p:cNvPr>
            <p:cNvGrpSpPr>
              <a:grpSpLocks/>
            </p:cNvGrpSpPr>
            <p:nvPr/>
          </p:nvGrpSpPr>
          <p:grpSpPr bwMode="auto">
            <a:xfrm>
              <a:off x="8745044" y="2342356"/>
              <a:ext cx="203813" cy="203813"/>
              <a:chOff x="8745044" y="2342356"/>
              <a:chExt cx="203813" cy="203813"/>
            </a:xfrm>
          </p:grpSpPr>
          <p:sp>
            <p:nvSpPr>
              <p:cNvPr id="9" name="Freeform 103">
                <a:extLst>
                  <a:ext uri="{FF2B5EF4-FFF2-40B4-BE49-F238E27FC236}">
                    <a16:creationId xmlns:a16="http://schemas.microsoft.com/office/drawing/2014/main" id="{B4B7E0C6-999A-4030-AEDF-EF7DF1170DF4}"/>
                  </a:ext>
                </a:extLst>
              </p:cNvPr>
              <p:cNvSpPr>
                <a:spLocks/>
              </p:cNvSpPr>
              <p:nvPr/>
            </p:nvSpPr>
            <p:spPr bwMode="auto">
              <a:xfrm>
                <a:off x="8760254" y="2435644"/>
                <a:ext cx="183533" cy="28392"/>
              </a:xfrm>
              <a:custGeom>
                <a:avLst/>
                <a:gdLst>
                  <a:gd name="T0" fmla="*/ 90474 w 71"/>
                  <a:gd name="T1" fmla="*/ 28392 h 11"/>
                  <a:gd name="T2" fmla="*/ 7755 w 71"/>
                  <a:gd name="T3" fmla="*/ 15487 h 11"/>
                  <a:gd name="T4" fmla="*/ 0 w 71"/>
                  <a:gd name="T5" fmla="*/ 7743 h 11"/>
                  <a:gd name="T6" fmla="*/ 10340 w 71"/>
                  <a:gd name="T7" fmla="*/ 0 h 11"/>
                  <a:gd name="T8" fmla="*/ 162853 w 71"/>
                  <a:gd name="T9" fmla="*/ 2581 h 11"/>
                  <a:gd name="T10" fmla="*/ 173193 w 71"/>
                  <a:gd name="T11" fmla="*/ 0 h 11"/>
                  <a:gd name="T12" fmla="*/ 183533 w 71"/>
                  <a:gd name="T13" fmla="*/ 7743 h 11"/>
                  <a:gd name="T14" fmla="*/ 175778 w 71"/>
                  <a:gd name="T15" fmla="*/ 15487 h 11"/>
                  <a:gd name="T16" fmla="*/ 165438 w 71"/>
                  <a:gd name="T17" fmla="*/ 18068 h 11"/>
                  <a:gd name="T18" fmla="*/ 90474 w 71"/>
                  <a:gd name="T19" fmla="*/ 28392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1" h="11">
                    <a:moveTo>
                      <a:pt x="35" y="11"/>
                    </a:moveTo>
                    <a:cubicBezTo>
                      <a:pt x="24" y="11"/>
                      <a:pt x="13" y="9"/>
                      <a:pt x="3" y="6"/>
                    </a:cubicBezTo>
                    <a:cubicBezTo>
                      <a:pt x="1" y="6"/>
                      <a:pt x="0" y="4"/>
                      <a:pt x="0" y="3"/>
                    </a:cubicBezTo>
                    <a:cubicBezTo>
                      <a:pt x="1" y="1"/>
                      <a:pt x="3" y="0"/>
                      <a:pt x="4" y="0"/>
                    </a:cubicBezTo>
                    <a:cubicBezTo>
                      <a:pt x="23" y="5"/>
                      <a:pt x="44" y="6"/>
                      <a:pt x="63" y="1"/>
                    </a:cubicBezTo>
                    <a:cubicBezTo>
                      <a:pt x="67" y="0"/>
                      <a:pt x="67" y="0"/>
                      <a:pt x="67" y="0"/>
                    </a:cubicBezTo>
                    <a:cubicBezTo>
                      <a:pt x="68" y="0"/>
                      <a:pt x="70" y="1"/>
                      <a:pt x="71" y="3"/>
                    </a:cubicBezTo>
                    <a:cubicBezTo>
                      <a:pt x="71" y="4"/>
                      <a:pt x="70" y="6"/>
                      <a:pt x="68" y="6"/>
                    </a:cubicBezTo>
                    <a:cubicBezTo>
                      <a:pt x="64" y="7"/>
                      <a:pt x="64" y="7"/>
                      <a:pt x="64" y="7"/>
                    </a:cubicBezTo>
                    <a:cubicBezTo>
                      <a:pt x="55" y="10"/>
                      <a:pt x="45" y="11"/>
                      <a:pt x="35" y="11"/>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a:solidFill>
                    <a:prstClr val="black"/>
                  </a:solidFill>
                  <a:latin typeface="ubuntu" pitchFamily="34" charset="0"/>
                  <a:cs typeface="Arial" pitchFamily="34" charset="0"/>
                </a:endParaRPr>
              </a:p>
            </p:txBody>
          </p:sp>
          <p:sp>
            <p:nvSpPr>
              <p:cNvPr id="10" name="Freeform 105">
                <a:extLst>
                  <a:ext uri="{FF2B5EF4-FFF2-40B4-BE49-F238E27FC236}">
                    <a16:creationId xmlns:a16="http://schemas.microsoft.com/office/drawing/2014/main" id="{33DB1B9A-0DDE-494C-BAC3-BF934D5C95CC}"/>
                  </a:ext>
                </a:extLst>
              </p:cNvPr>
              <p:cNvSpPr>
                <a:spLocks noEditPoints="1"/>
              </p:cNvSpPr>
              <p:nvPr/>
            </p:nvSpPr>
            <p:spPr bwMode="auto">
              <a:xfrm>
                <a:off x="8745044" y="2342356"/>
                <a:ext cx="203813" cy="203813"/>
              </a:xfrm>
              <a:custGeom>
                <a:avLst/>
                <a:gdLst>
                  <a:gd name="T0" fmla="*/ 100617 w 79"/>
                  <a:gd name="T1" fmla="*/ 203813 h 79"/>
                  <a:gd name="T2" fmla="*/ 0 w 79"/>
                  <a:gd name="T3" fmla="*/ 100617 h 79"/>
                  <a:gd name="T4" fmla="*/ 100617 w 79"/>
                  <a:gd name="T5" fmla="*/ 0 h 79"/>
                  <a:gd name="T6" fmla="*/ 203813 w 79"/>
                  <a:gd name="T7" fmla="*/ 100617 h 79"/>
                  <a:gd name="T8" fmla="*/ 100617 w 79"/>
                  <a:gd name="T9" fmla="*/ 203813 h 79"/>
                  <a:gd name="T10" fmla="*/ 100617 w 79"/>
                  <a:gd name="T11" fmla="*/ 18059 h 79"/>
                  <a:gd name="T12" fmla="*/ 18059 w 79"/>
                  <a:gd name="T13" fmla="*/ 100617 h 79"/>
                  <a:gd name="T14" fmla="*/ 100617 w 79"/>
                  <a:gd name="T15" fmla="*/ 185754 h 79"/>
                  <a:gd name="T16" fmla="*/ 185754 w 79"/>
                  <a:gd name="T17" fmla="*/ 100617 h 79"/>
                  <a:gd name="T18" fmla="*/ 100617 w 79"/>
                  <a:gd name="T19" fmla="*/ 18059 h 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9" h="79">
                    <a:moveTo>
                      <a:pt x="39" y="79"/>
                    </a:moveTo>
                    <a:cubicBezTo>
                      <a:pt x="18" y="79"/>
                      <a:pt x="0" y="61"/>
                      <a:pt x="0" y="39"/>
                    </a:cubicBezTo>
                    <a:cubicBezTo>
                      <a:pt x="0" y="18"/>
                      <a:pt x="18" y="0"/>
                      <a:pt x="39" y="0"/>
                    </a:cubicBezTo>
                    <a:cubicBezTo>
                      <a:pt x="61" y="0"/>
                      <a:pt x="79" y="18"/>
                      <a:pt x="79" y="39"/>
                    </a:cubicBezTo>
                    <a:cubicBezTo>
                      <a:pt x="79" y="61"/>
                      <a:pt x="61" y="79"/>
                      <a:pt x="39" y="79"/>
                    </a:cubicBezTo>
                    <a:close/>
                    <a:moveTo>
                      <a:pt x="39" y="7"/>
                    </a:moveTo>
                    <a:cubicBezTo>
                      <a:pt x="21" y="7"/>
                      <a:pt x="7" y="21"/>
                      <a:pt x="7" y="39"/>
                    </a:cubicBezTo>
                    <a:cubicBezTo>
                      <a:pt x="7" y="57"/>
                      <a:pt x="21" y="72"/>
                      <a:pt x="39" y="72"/>
                    </a:cubicBezTo>
                    <a:cubicBezTo>
                      <a:pt x="58" y="72"/>
                      <a:pt x="72" y="57"/>
                      <a:pt x="72" y="39"/>
                    </a:cubicBezTo>
                    <a:cubicBezTo>
                      <a:pt x="72" y="21"/>
                      <a:pt x="58" y="7"/>
                      <a:pt x="39"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a:solidFill>
                    <a:prstClr val="black"/>
                  </a:solidFill>
                  <a:latin typeface="ubuntu" pitchFamily="34" charset="0"/>
                  <a:cs typeface="Arial" pitchFamily="34" charset="0"/>
                </a:endParaRPr>
              </a:p>
            </p:txBody>
          </p:sp>
          <p:sp>
            <p:nvSpPr>
              <p:cNvPr id="11" name="Freeform 106">
                <a:extLst>
                  <a:ext uri="{FF2B5EF4-FFF2-40B4-BE49-F238E27FC236}">
                    <a16:creationId xmlns:a16="http://schemas.microsoft.com/office/drawing/2014/main" id="{F225805F-BCDC-4BB1-8CC3-647D2EB409BD}"/>
                  </a:ext>
                </a:extLst>
              </p:cNvPr>
              <p:cNvSpPr>
                <a:spLocks noEditPoints="1"/>
              </p:cNvSpPr>
              <p:nvPr/>
            </p:nvSpPr>
            <p:spPr bwMode="auto">
              <a:xfrm>
                <a:off x="8796758" y="2352496"/>
                <a:ext cx="97344" cy="183534"/>
              </a:xfrm>
              <a:custGeom>
                <a:avLst/>
                <a:gdLst>
                  <a:gd name="T0" fmla="*/ 71727 w 38"/>
                  <a:gd name="T1" fmla="*/ 183534 h 71"/>
                  <a:gd name="T2" fmla="*/ 69165 w 38"/>
                  <a:gd name="T3" fmla="*/ 180949 h 71"/>
                  <a:gd name="T4" fmla="*/ 64042 w 38"/>
                  <a:gd name="T5" fmla="*/ 170609 h 71"/>
                  <a:gd name="T6" fmla="*/ 66604 w 38"/>
                  <a:gd name="T7" fmla="*/ 15510 h 71"/>
                  <a:gd name="T8" fmla="*/ 64042 w 38"/>
                  <a:gd name="T9" fmla="*/ 10340 h 71"/>
                  <a:gd name="T10" fmla="*/ 69165 w 38"/>
                  <a:gd name="T11" fmla="*/ 0 h 71"/>
                  <a:gd name="T12" fmla="*/ 79412 w 38"/>
                  <a:gd name="T13" fmla="*/ 5170 h 71"/>
                  <a:gd name="T14" fmla="*/ 81974 w 38"/>
                  <a:gd name="T15" fmla="*/ 10340 h 71"/>
                  <a:gd name="T16" fmla="*/ 79412 w 38"/>
                  <a:gd name="T17" fmla="*/ 175779 h 71"/>
                  <a:gd name="T18" fmla="*/ 71727 w 38"/>
                  <a:gd name="T19" fmla="*/ 183534 h 71"/>
                  <a:gd name="T20" fmla="*/ 28179 w 38"/>
                  <a:gd name="T21" fmla="*/ 183534 h 71"/>
                  <a:gd name="T22" fmla="*/ 20493 w 38"/>
                  <a:gd name="T23" fmla="*/ 175779 h 71"/>
                  <a:gd name="T24" fmla="*/ 17932 w 38"/>
                  <a:gd name="T25" fmla="*/ 10340 h 71"/>
                  <a:gd name="T26" fmla="*/ 20493 w 38"/>
                  <a:gd name="T27" fmla="*/ 5170 h 71"/>
                  <a:gd name="T28" fmla="*/ 30740 w 38"/>
                  <a:gd name="T29" fmla="*/ 0 h 71"/>
                  <a:gd name="T30" fmla="*/ 35864 w 38"/>
                  <a:gd name="T31" fmla="*/ 10340 h 71"/>
                  <a:gd name="T32" fmla="*/ 33302 w 38"/>
                  <a:gd name="T33" fmla="*/ 15510 h 71"/>
                  <a:gd name="T34" fmla="*/ 35864 w 38"/>
                  <a:gd name="T35" fmla="*/ 170609 h 71"/>
                  <a:gd name="T36" fmla="*/ 30740 w 38"/>
                  <a:gd name="T37" fmla="*/ 180949 h 71"/>
                  <a:gd name="T38" fmla="*/ 28179 w 38"/>
                  <a:gd name="T39" fmla="*/ 183534 h 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 h="71">
                    <a:moveTo>
                      <a:pt x="28" y="71"/>
                    </a:moveTo>
                    <a:cubicBezTo>
                      <a:pt x="28" y="71"/>
                      <a:pt x="28" y="71"/>
                      <a:pt x="27" y="70"/>
                    </a:cubicBezTo>
                    <a:cubicBezTo>
                      <a:pt x="26" y="70"/>
                      <a:pt x="25" y="68"/>
                      <a:pt x="25" y="66"/>
                    </a:cubicBezTo>
                    <a:cubicBezTo>
                      <a:pt x="32" y="47"/>
                      <a:pt x="32" y="26"/>
                      <a:pt x="26" y="6"/>
                    </a:cubicBezTo>
                    <a:cubicBezTo>
                      <a:pt x="25" y="4"/>
                      <a:pt x="25" y="4"/>
                      <a:pt x="25" y="4"/>
                    </a:cubicBezTo>
                    <a:cubicBezTo>
                      <a:pt x="25" y="3"/>
                      <a:pt x="26" y="1"/>
                      <a:pt x="27" y="0"/>
                    </a:cubicBezTo>
                    <a:cubicBezTo>
                      <a:pt x="29" y="0"/>
                      <a:pt x="31" y="1"/>
                      <a:pt x="31" y="2"/>
                    </a:cubicBezTo>
                    <a:cubicBezTo>
                      <a:pt x="32" y="4"/>
                      <a:pt x="32" y="4"/>
                      <a:pt x="32" y="4"/>
                    </a:cubicBezTo>
                    <a:cubicBezTo>
                      <a:pt x="38" y="25"/>
                      <a:pt x="38" y="47"/>
                      <a:pt x="31" y="68"/>
                    </a:cubicBezTo>
                    <a:cubicBezTo>
                      <a:pt x="31" y="70"/>
                      <a:pt x="30" y="71"/>
                      <a:pt x="28" y="71"/>
                    </a:cubicBezTo>
                    <a:close/>
                    <a:moveTo>
                      <a:pt x="11" y="71"/>
                    </a:moveTo>
                    <a:cubicBezTo>
                      <a:pt x="9" y="71"/>
                      <a:pt x="8" y="70"/>
                      <a:pt x="8" y="68"/>
                    </a:cubicBezTo>
                    <a:cubicBezTo>
                      <a:pt x="1" y="47"/>
                      <a:pt x="0" y="25"/>
                      <a:pt x="7" y="4"/>
                    </a:cubicBezTo>
                    <a:cubicBezTo>
                      <a:pt x="8" y="2"/>
                      <a:pt x="8" y="2"/>
                      <a:pt x="8" y="2"/>
                    </a:cubicBezTo>
                    <a:cubicBezTo>
                      <a:pt x="8" y="1"/>
                      <a:pt x="10" y="0"/>
                      <a:pt x="12" y="0"/>
                    </a:cubicBezTo>
                    <a:cubicBezTo>
                      <a:pt x="13" y="1"/>
                      <a:pt x="14" y="3"/>
                      <a:pt x="14" y="4"/>
                    </a:cubicBezTo>
                    <a:cubicBezTo>
                      <a:pt x="13" y="6"/>
                      <a:pt x="13" y="6"/>
                      <a:pt x="13" y="6"/>
                    </a:cubicBezTo>
                    <a:cubicBezTo>
                      <a:pt x="7" y="26"/>
                      <a:pt x="7" y="47"/>
                      <a:pt x="14" y="66"/>
                    </a:cubicBezTo>
                    <a:cubicBezTo>
                      <a:pt x="14" y="68"/>
                      <a:pt x="13" y="70"/>
                      <a:pt x="12" y="70"/>
                    </a:cubicBezTo>
                    <a:cubicBezTo>
                      <a:pt x="11" y="71"/>
                      <a:pt x="11" y="71"/>
                      <a:pt x="11" y="71"/>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a:solidFill>
                    <a:prstClr val="black"/>
                  </a:solidFill>
                  <a:latin typeface="ubuntu" pitchFamily="34" charset="0"/>
                  <a:cs typeface="Arial" pitchFamily="34" charset="0"/>
                </a:endParaRPr>
              </a:p>
            </p:txBody>
          </p:sp>
        </p:grpSp>
      </p:grpSp>
      <p:grpSp>
        <p:nvGrpSpPr>
          <p:cNvPr id="12" name="Group 64">
            <a:extLst>
              <a:ext uri="{FF2B5EF4-FFF2-40B4-BE49-F238E27FC236}">
                <a16:creationId xmlns:a16="http://schemas.microsoft.com/office/drawing/2014/main" id="{E971D59D-46B2-430C-B597-63E1F52ECE4D}"/>
              </a:ext>
            </a:extLst>
          </p:cNvPr>
          <p:cNvGrpSpPr>
            <a:grpSpLocks noChangeAspect="1"/>
          </p:cNvGrpSpPr>
          <p:nvPr/>
        </p:nvGrpSpPr>
        <p:grpSpPr bwMode="auto">
          <a:xfrm>
            <a:off x="958788" y="3444641"/>
            <a:ext cx="362158" cy="325398"/>
            <a:chOff x="5607" y="3445"/>
            <a:chExt cx="266" cy="239"/>
          </a:xfrm>
          <a:solidFill>
            <a:srgbClr val="646567"/>
          </a:solidFill>
        </p:grpSpPr>
        <p:sp>
          <p:nvSpPr>
            <p:cNvPr id="13" name="Freeform 65">
              <a:extLst>
                <a:ext uri="{FF2B5EF4-FFF2-40B4-BE49-F238E27FC236}">
                  <a16:creationId xmlns:a16="http://schemas.microsoft.com/office/drawing/2014/main" id="{595DBFAB-603B-4FBC-B9F6-A279EBCACEE4}"/>
                </a:ext>
              </a:extLst>
            </p:cNvPr>
            <p:cNvSpPr>
              <a:spLocks/>
            </p:cNvSpPr>
            <p:nvPr/>
          </p:nvSpPr>
          <p:spPr bwMode="auto">
            <a:xfrm>
              <a:off x="5607" y="3590"/>
              <a:ext cx="245" cy="94"/>
            </a:xfrm>
            <a:custGeom>
              <a:avLst/>
              <a:gdLst>
                <a:gd name="T0" fmla="*/ 218 w 221"/>
                <a:gd name="T1" fmla="*/ 4 h 85"/>
                <a:gd name="T2" fmla="*/ 214 w 221"/>
                <a:gd name="T3" fmla="*/ 6 h 85"/>
                <a:gd name="T4" fmla="*/ 116 w 221"/>
                <a:gd name="T5" fmla="*/ 79 h 85"/>
                <a:gd name="T6" fmla="*/ 19 w 221"/>
                <a:gd name="T7" fmla="*/ 7 h 85"/>
                <a:gd name="T8" fmla="*/ 32 w 221"/>
                <a:gd name="T9" fmla="*/ 15 h 85"/>
                <a:gd name="T10" fmla="*/ 36 w 221"/>
                <a:gd name="T11" fmla="*/ 14 h 85"/>
                <a:gd name="T12" fmla="*/ 35 w 221"/>
                <a:gd name="T13" fmla="*/ 10 h 85"/>
                <a:gd name="T14" fmla="*/ 22 w 221"/>
                <a:gd name="T15" fmla="*/ 2 h 85"/>
                <a:gd name="T16" fmla="*/ 15 w 221"/>
                <a:gd name="T17" fmla="*/ 0 h 85"/>
                <a:gd name="T18" fmla="*/ 9 w 221"/>
                <a:gd name="T19" fmla="*/ 4 h 85"/>
                <a:gd name="T20" fmla="*/ 1 w 221"/>
                <a:gd name="T21" fmla="*/ 16 h 85"/>
                <a:gd name="T22" fmla="*/ 2 w 221"/>
                <a:gd name="T23" fmla="*/ 21 h 85"/>
                <a:gd name="T24" fmla="*/ 4 w 221"/>
                <a:gd name="T25" fmla="*/ 21 h 85"/>
                <a:gd name="T26" fmla="*/ 6 w 221"/>
                <a:gd name="T27" fmla="*/ 20 h 85"/>
                <a:gd name="T28" fmla="*/ 13 w 221"/>
                <a:gd name="T29" fmla="*/ 9 h 85"/>
                <a:gd name="T30" fmla="*/ 116 w 221"/>
                <a:gd name="T31" fmla="*/ 85 h 85"/>
                <a:gd name="T32" fmla="*/ 220 w 221"/>
                <a:gd name="T33" fmla="*/ 8 h 85"/>
                <a:gd name="T34" fmla="*/ 218 w 221"/>
                <a:gd name="T35" fmla="*/ 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85">
                  <a:moveTo>
                    <a:pt x="218" y="4"/>
                  </a:moveTo>
                  <a:cubicBezTo>
                    <a:pt x="216" y="3"/>
                    <a:pt x="215" y="4"/>
                    <a:pt x="214" y="6"/>
                  </a:cubicBezTo>
                  <a:cubicBezTo>
                    <a:pt x="202" y="49"/>
                    <a:pt x="161" y="79"/>
                    <a:pt x="116" y="79"/>
                  </a:cubicBezTo>
                  <a:cubicBezTo>
                    <a:pt x="72" y="79"/>
                    <a:pt x="32" y="49"/>
                    <a:pt x="19" y="7"/>
                  </a:cubicBezTo>
                  <a:cubicBezTo>
                    <a:pt x="32" y="15"/>
                    <a:pt x="32" y="15"/>
                    <a:pt x="32" y="15"/>
                  </a:cubicBezTo>
                  <a:cubicBezTo>
                    <a:pt x="33" y="16"/>
                    <a:pt x="35" y="16"/>
                    <a:pt x="36" y="14"/>
                  </a:cubicBezTo>
                  <a:cubicBezTo>
                    <a:pt x="37" y="13"/>
                    <a:pt x="37" y="11"/>
                    <a:pt x="35" y="10"/>
                  </a:cubicBezTo>
                  <a:cubicBezTo>
                    <a:pt x="22" y="2"/>
                    <a:pt x="22" y="2"/>
                    <a:pt x="22" y="2"/>
                  </a:cubicBezTo>
                  <a:cubicBezTo>
                    <a:pt x="20" y="0"/>
                    <a:pt x="18" y="0"/>
                    <a:pt x="15" y="0"/>
                  </a:cubicBezTo>
                  <a:cubicBezTo>
                    <a:pt x="13" y="1"/>
                    <a:pt x="10" y="2"/>
                    <a:pt x="9" y="4"/>
                  </a:cubicBezTo>
                  <a:cubicBezTo>
                    <a:pt x="1" y="16"/>
                    <a:pt x="1" y="16"/>
                    <a:pt x="1" y="16"/>
                  </a:cubicBezTo>
                  <a:cubicBezTo>
                    <a:pt x="0" y="18"/>
                    <a:pt x="1" y="20"/>
                    <a:pt x="2" y="21"/>
                  </a:cubicBezTo>
                  <a:cubicBezTo>
                    <a:pt x="3" y="21"/>
                    <a:pt x="3" y="21"/>
                    <a:pt x="4" y="21"/>
                  </a:cubicBezTo>
                  <a:cubicBezTo>
                    <a:pt x="5" y="21"/>
                    <a:pt x="6" y="21"/>
                    <a:pt x="6" y="20"/>
                  </a:cubicBezTo>
                  <a:cubicBezTo>
                    <a:pt x="13" y="9"/>
                    <a:pt x="13" y="9"/>
                    <a:pt x="13" y="9"/>
                  </a:cubicBezTo>
                  <a:cubicBezTo>
                    <a:pt x="27" y="54"/>
                    <a:pt x="69" y="85"/>
                    <a:pt x="116" y="85"/>
                  </a:cubicBezTo>
                  <a:cubicBezTo>
                    <a:pt x="164" y="85"/>
                    <a:pt x="207" y="53"/>
                    <a:pt x="220" y="8"/>
                  </a:cubicBezTo>
                  <a:cubicBezTo>
                    <a:pt x="221" y="6"/>
                    <a:pt x="220" y="4"/>
                    <a:pt x="218"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14" name="Freeform 66">
              <a:extLst>
                <a:ext uri="{FF2B5EF4-FFF2-40B4-BE49-F238E27FC236}">
                  <a16:creationId xmlns:a16="http://schemas.microsoft.com/office/drawing/2014/main" id="{4CF0E819-350C-4BC5-8933-F7095E97C9DD}"/>
                </a:ext>
              </a:extLst>
            </p:cNvPr>
            <p:cNvSpPr>
              <a:spLocks/>
            </p:cNvSpPr>
            <p:nvPr/>
          </p:nvSpPr>
          <p:spPr bwMode="auto">
            <a:xfrm>
              <a:off x="5616" y="3445"/>
              <a:ext cx="257" cy="134"/>
            </a:xfrm>
            <a:custGeom>
              <a:avLst/>
              <a:gdLst>
                <a:gd name="T0" fmla="*/ 231 w 232"/>
                <a:gd name="T1" fmla="*/ 106 h 121"/>
                <a:gd name="T2" fmla="*/ 227 w 232"/>
                <a:gd name="T3" fmla="*/ 106 h 121"/>
                <a:gd name="T4" fmla="*/ 216 w 232"/>
                <a:gd name="T5" fmla="*/ 113 h 121"/>
                <a:gd name="T6" fmla="*/ 217 w 232"/>
                <a:gd name="T7" fmla="*/ 108 h 121"/>
                <a:gd name="T8" fmla="*/ 108 w 232"/>
                <a:gd name="T9" fmla="*/ 0 h 121"/>
                <a:gd name="T10" fmla="*/ 0 w 232"/>
                <a:gd name="T11" fmla="*/ 108 h 121"/>
                <a:gd name="T12" fmla="*/ 0 w 232"/>
                <a:gd name="T13" fmla="*/ 115 h 121"/>
                <a:gd name="T14" fmla="*/ 4 w 232"/>
                <a:gd name="T15" fmla="*/ 118 h 121"/>
                <a:gd name="T16" fmla="*/ 4 w 232"/>
                <a:gd name="T17" fmla="*/ 118 h 121"/>
                <a:gd name="T18" fmla="*/ 7 w 232"/>
                <a:gd name="T19" fmla="*/ 115 h 121"/>
                <a:gd name="T20" fmla="*/ 7 w 232"/>
                <a:gd name="T21" fmla="*/ 108 h 121"/>
                <a:gd name="T22" fmla="*/ 108 w 232"/>
                <a:gd name="T23" fmla="*/ 6 h 121"/>
                <a:gd name="T24" fmla="*/ 210 w 232"/>
                <a:gd name="T25" fmla="*/ 108 h 121"/>
                <a:gd name="T26" fmla="*/ 210 w 232"/>
                <a:gd name="T27" fmla="*/ 113 h 121"/>
                <a:gd name="T28" fmla="*/ 202 w 232"/>
                <a:gd name="T29" fmla="*/ 101 h 121"/>
                <a:gd name="T30" fmla="*/ 197 w 232"/>
                <a:gd name="T31" fmla="*/ 100 h 121"/>
                <a:gd name="T32" fmla="*/ 196 w 232"/>
                <a:gd name="T33" fmla="*/ 105 h 121"/>
                <a:gd name="T34" fmla="*/ 205 w 232"/>
                <a:gd name="T35" fmla="*/ 117 h 121"/>
                <a:gd name="T36" fmla="*/ 212 w 232"/>
                <a:gd name="T37" fmla="*/ 121 h 121"/>
                <a:gd name="T38" fmla="*/ 213 w 232"/>
                <a:gd name="T39" fmla="*/ 121 h 121"/>
                <a:gd name="T40" fmla="*/ 219 w 232"/>
                <a:gd name="T41" fmla="*/ 119 h 121"/>
                <a:gd name="T42" fmla="*/ 230 w 232"/>
                <a:gd name="T43" fmla="*/ 111 h 121"/>
                <a:gd name="T44" fmla="*/ 231 w 232"/>
                <a:gd name="T45" fmla="*/ 10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2" h="121">
                  <a:moveTo>
                    <a:pt x="231" y="106"/>
                  </a:moveTo>
                  <a:cubicBezTo>
                    <a:pt x="230" y="105"/>
                    <a:pt x="228" y="105"/>
                    <a:pt x="227" y="106"/>
                  </a:cubicBezTo>
                  <a:cubicBezTo>
                    <a:pt x="216" y="113"/>
                    <a:pt x="216" y="113"/>
                    <a:pt x="216" y="113"/>
                  </a:cubicBezTo>
                  <a:cubicBezTo>
                    <a:pt x="217" y="112"/>
                    <a:pt x="217" y="110"/>
                    <a:pt x="217" y="108"/>
                  </a:cubicBezTo>
                  <a:cubicBezTo>
                    <a:pt x="217" y="48"/>
                    <a:pt x="168" y="0"/>
                    <a:pt x="108" y="0"/>
                  </a:cubicBezTo>
                  <a:cubicBezTo>
                    <a:pt x="49" y="0"/>
                    <a:pt x="0" y="48"/>
                    <a:pt x="0" y="108"/>
                  </a:cubicBezTo>
                  <a:cubicBezTo>
                    <a:pt x="0" y="111"/>
                    <a:pt x="0" y="113"/>
                    <a:pt x="0" y="115"/>
                  </a:cubicBezTo>
                  <a:cubicBezTo>
                    <a:pt x="1" y="117"/>
                    <a:pt x="2" y="118"/>
                    <a:pt x="4" y="118"/>
                  </a:cubicBezTo>
                  <a:cubicBezTo>
                    <a:pt x="4" y="118"/>
                    <a:pt x="4" y="118"/>
                    <a:pt x="4" y="118"/>
                  </a:cubicBezTo>
                  <a:cubicBezTo>
                    <a:pt x="6" y="118"/>
                    <a:pt x="7" y="117"/>
                    <a:pt x="7" y="115"/>
                  </a:cubicBezTo>
                  <a:cubicBezTo>
                    <a:pt x="7" y="113"/>
                    <a:pt x="7" y="110"/>
                    <a:pt x="7" y="108"/>
                  </a:cubicBezTo>
                  <a:cubicBezTo>
                    <a:pt x="7" y="52"/>
                    <a:pt x="52" y="6"/>
                    <a:pt x="108" y="6"/>
                  </a:cubicBezTo>
                  <a:cubicBezTo>
                    <a:pt x="165" y="6"/>
                    <a:pt x="210" y="52"/>
                    <a:pt x="210" y="108"/>
                  </a:cubicBezTo>
                  <a:cubicBezTo>
                    <a:pt x="210" y="110"/>
                    <a:pt x="210" y="111"/>
                    <a:pt x="210" y="113"/>
                  </a:cubicBezTo>
                  <a:cubicBezTo>
                    <a:pt x="202" y="101"/>
                    <a:pt x="202" y="101"/>
                    <a:pt x="202" y="101"/>
                  </a:cubicBezTo>
                  <a:cubicBezTo>
                    <a:pt x="201" y="100"/>
                    <a:pt x="199" y="99"/>
                    <a:pt x="197" y="100"/>
                  </a:cubicBezTo>
                  <a:cubicBezTo>
                    <a:pt x="196" y="102"/>
                    <a:pt x="195" y="104"/>
                    <a:pt x="196" y="105"/>
                  </a:cubicBezTo>
                  <a:cubicBezTo>
                    <a:pt x="205" y="117"/>
                    <a:pt x="205" y="117"/>
                    <a:pt x="205" y="117"/>
                  </a:cubicBezTo>
                  <a:cubicBezTo>
                    <a:pt x="207" y="119"/>
                    <a:pt x="209" y="121"/>
                    <a:pt x="212" y="121"/>
                  </a:cubicBezTo>
                  <a:cubicBezTo>
                    <a:pt x="212" y="121"/>
                    <a:pt x="213" y="121"/>
                    <a:pt x="213" y="121"/>
                  </a:cubicBezTo>
                  <a:cubicBezTo>
                    <a:pt x="215" y="121"/>
                    <a:pt x="217" y="121"/>
                    <a:pt x="219" y="119"/>
                  </a:cubicBezTo>
                  <a:cubicBezTo>
                    <a:pt x="230" y="111"/>
                    <a:pt x="230" y="111"/>
                    <a:pt x="230" y="111"/>
                  </a:cubicBezTo>
                  <a:cubicBezTo>
                    <a:pt x="232" y="110"/>
                    <a:pt x="232" y="108"/>
                    <a:pt x="231" y="106"/>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grpSp>
      <p:sp>
        <p:nvSpPr>
          <p:cNvPr id="15" name="Espace réservé du texte 2">
            <a:extLst>
              <a:ext uri="{FF2B5EF4-FFF2-40B4-BE49-F238E27FC236}">
                <a16:creationId xmlns:a16="http://schemas.microsoft.com/office/drawing/2014/main" id="{6F2F0A4F-D370-4128-ABB6-2D5C3B414D16}"/>
              </a:ext>
            </a:extLst>
          </p:cNvPr>
          <p:cNvSpPr>
            <a:spLocks noGrp="1"/>
          </p:cNvSpPr>
          <p:nvPr>
            <p:ph type="body" sz="quarter" idx="12"/>
          </p:nvPr>
        </p:nvSpPr>
        <p:spPr>
          <a:xfrm>
            <a:off x="695325" y="464148"/>
            <a:ext cx="10980738" cy="720000"/>
          </a:xfrm>
        </p:spPr>
        <p:txBody>
          <a:bodyPr/>
          <a:lstStyle/>
          <a:p>
            <a:r>
              <a:rPr lang="fr-FR" dirty="0"/>
              <a:t>Quoi de neuf sur les assurances CNP et CBP ? 					2/2</a:t>
            </a:r>
          </a:p>
        </p:txBody>
      </p:sp>
      <p:sp>
        <p:nvSpPr>
          <p:cNvPr id="16" name="Espace réservé du texte 13">
            <a:extLst>
              <a:ext uri="{FF2B5EF4-FFF2-40B4-BE49-F238E27FC236}">
                <a16:creationId xmlns:a16="http://schemas.microsoft.com/office/drawing/2014/main" id="{9E3348E2-2905-4EA2-BAB5-2E2A407F52E7}"/>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Des réponses à vos questions</a:t>
            </a:r>
          </a:p>
        </p:txBody>
      </p:sp>
    </p:spTree>
    <p:extLst>
      <p:ext uri="{BB962C8B-B14F-4D97-AF65-F5344CB8AC3E}">
        <p14:creationId xmlns:p14="http://schemas.microsoft.com/office/powerpoint/2010/main" val="2443348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a:extLst>
              <a:ext uri="{FF2B5EF4-FFF2-40B4-BE49-F238E27FC236}">
                <a16:creationId xmlns:a16="http://schemas.microsoft.com/office/drawing/2014/main" id="{A01DEAA2-3B16-4892-A31C-4ADE62B069A9}"/>
              </a:ext>
            </a:extLst>
          </p:cNvPr>
          <p:cNvSpPr/>
          <p:nvPr/>
        </p:nvSpPr>
        <p:spPr>
          <a:xfrm>
            <a:off x="264894" y="1656605"/>
            <a:ext cx="11576997" cy="4183607"/>
          </a:xfrm>
          <a:custGeom>
            <a:avLst/>
            <a:gdLst>
              <a:gd name="connsiteX0" fmla="*/ 0 w 11576997"/>
              <a:gd name="connsiteY0" fmla="*/ 0 h 4183607"/>
              <a:gd name="connsiteX1" fmla="*/ 912540 w 11576997"/>
              <a:gd name="connsiteY1" fmla="*/ 0 h 4183607"/>
              <a:gd name="connsiteX2" fmla="*/ 1709310 w 11576997"/>
              <a:gd name="connsiteY2" fmla="*/ 0 h 4183607"/>
              <a:gd name="connsiteX3" fmla="*/ 2506079 w 11576997"/>
              <a:gd name="connsiteY3" fmla="*/ 0 h 4183607"/>
              <a:gd name="connsiteX4" fmla="*/ 2839769 w 11576997"/>
              <a:gd name="connsiteY4" fmla="*/ 0 h 4183607"/>
              <a:gd name="connsiteX5" fmla="*/ 3520769 w 11576997"/>
              <a:gd name="connsiteY5" fmla="*/ 0 h 4183607"/>
              <a:gd name="connsiteX6" fmla="*/ 4317539 w 11576997"/>
              <a:gd name="connsiteY6" fmla="*/ 0 h 4183607"/>
              <a:gd name="connsiteX7" fmla="*/ 5230079 w 11576997"/>
              <a:gd name="connsiteY7" fmla="*/ 0 h 4183607"/>
              <a:gd name="connsiteX8" fmla="*/ 5795308 w 11576997"/>
              <a:gd name="connsiteY8" fmla="*/ 0 h 4183607"/>
              <a:gd name="connsiteX9" fmla="*/ 6360538 w 11576997"/>
              <a:gd name="connsiteY9" fmla="*/ 0 h 4183607"/>
              <a:gd name="connsiteX10" fmla="*/ 6925768 w 11576997"/>
              <a:gd name="connsiteY10" fmla="*/ 0 h 4183607"/>
              <a:gd name="connsiteX11" fmla="*/ 7375228 w 11576997"/>
              <a:gd name="connsiteY11" fmla="*/ 0 h 4183607"/>
              <a:gd name="connsiteX12" fmla="*/ 8287768 w 11576997"/>
              <a:gd name="connsiteY12" fmla="*/ 0 h 4183607"/>
              <a:gd name="connsiteX13" fmla="*/ 9084538 w 11576997"/>
              <a:gd name="connsiteY13" fmla="*/ 0 h 4183607"/>
              <a:gd name="connsiteX14" fmla="*/ 9533998 w 11576997"/>
              <a:gd name="connsiteY14" fmla="*/ 0 h 4183607"/>
              <a:gd name="connsiteX15" fmla="*/ 10446537 w 11576997"/>
              <a:gd name="connsiteY15" fmla="*/ 0 h 4183607"/>
              <a:gd name="connsiteX16" fmla="*/ 11576997 w 11576997"/>
              <a:gd name="connsiteY16" fmla="*/ 0 h 4183607"/>
              <a:gd name="connsiteX17" fmla="*/ 11576997 w 11576997"/>
              <a:gd name="connsiteY17" fmla="*/ 613596 h 4183607"/>
              <a:gd name="connsiteX18" fmla="*/ 11576997 w 11576997"/>
              <a:gd name="connsiteY18" fmla="*/ 1227191 h 4183607"/>
              <a:gd name="connsiteX19" fmla="*/ 11576997 w 11576997"/>
              <a:gd name="connsiteY19" fmla="*/ 2008131 h 4183607"/>
              <a:gd name="connsiteX20" fmla="*/ 11576997 w 11576997"/>
              <a:gd name="connsiteY20" fmla="*/ 2705399 h 4183607"/>
              <a:gd name="connsiteX21" fmla="*/ 11576997 w 11576997"/>
              <a:gd name="connsiteY21" fmla="*/ 3402667 h 4183607"/>
              <a:gd name="connsiteX22" fmla="*/ 11576997 w 11576997"/>
              <a:gd name="connsiteY22" fmla="*/ 4183607 h 4183607"/>
              <a:gd name="connsiteX23" fmla="*/ 10664457 w 11576997"/>
              <a:gd name="connsiteY23" fmla="*/ 4183607 h 4183607"/>
              <a:gd name="connsiteX24" fmla="*/ 9751917 w 11576997"/>
              <a:gd name="connsiteY24" fmla="*/ 4183607 h 4183607"/>
              <a:gd name="connsiteX25" fmla="*/ 9070918 w 11576997"/>
              <a:gd name="connsiteY25" fmla="*/ 4183607 h 4183607"/>
              <a:gd name="connsiteX26" fmla="*/ 8737228 w 11576997"/>
              <a:gd name="connsiteY26" fmla="*/ 4183607 h 4183607"/>
              <a:gd name="connsiteX27" fmla="*/ 8171998 w 11576997"/>
              <a:gd name="connsiteY27" fmla="*/ 4183607 h 4183607"/>
              <a:gd name="connsiteX28" fmla="*/ 7838308 w 11576997"/>
              <a:gd name="connsiteY28" fmla="*/ 4183607 h 4183607"/>
              <a:gd name="connsiteX29" fmla="*/ 7157308 w 11576997"/>
              <a:gd name="connsiteY29" fmla="*/ 4183607 h 4183607"/>
              <a:gd name="connsiteX30" fmla="*/ 6244768 w 11576997"/>
              <a:gd name="connsiteY30" fmla="*/ 4183607 h 4183607"/>
              <a:gd name="connsiteX31" fmla="*/ 5679539 w 11576997"/>
              <a:gd name="connsiteY31" fmla="*/ 4183607 h 4183607"/>
              <a:gd name="connsiteX32" fmla="*/ 5230079 w 11576997"/>
              <a:gd name="connsiteY32" fmla="*/ 4183607 h 4183607"/>
              <a:gd name="connsiteX33" fmla="*/ 4664849 w 11576997"/>
              <a:gd name="connsiteY33" fmla="*/ 4183607 h 4183607"/>
              <a:gd name="connsiteX34" fmla="*/ 4331159 w 11576997"/>
              <a:gd name="connsiteY34" fmla="*/ 4183607 h 4183607"/>
              <a:gd name="connsiteX35" fmla="*/ 3418619 w 11576997"/>
              <a:gd name="connsiteY35" fmla="*/ 4183607 h 4183607"/>
              <a:gd name="connsiteX36" fmla="*/ 2853389 w 11576997"/>
              <a:gd name="connsiteY36" fmla="*/ 4183607 h 4183607"/>
              <a:gd name="connsiteX37" fmla="*/ 2172389 w 11576997"/>
              <a:gd name="connsiteY37" fmla="*/ 4183607 h 4183607"/>
              <a:gd name="connsiteX38" fmla="*/ 1375620 w 11576997"/>
              <a:gd name="connsiteY38" fmla="*/ 4183607 h 4183607"/>
              <a:gd name="connsiteX39" fmla="*/ 0 w 11576997"/>
              <a:gd name="connsiteY39" fmla="*/ 4183607 h 4183607"/>
              <a:gd name="connsiteX40" fmla="*/ 0 w 11576997"/>
              <a:gd name="connsiteY40" fmla="*/ 3611847 h 4183607"/>
              <a:gd name="connsiteX41" fmla="*/ 0 w 11576997"/>
              <a:gd name="connsiteY41" fmla="*/ 2914580 h 4183607"/>
              <a:gd name="connsiteX42" fmla="*/ 0 w 11576997"/>
              <a:gd name="connsiteY42" fmla="*/ 2133640 h 4183607"/>
              <a:gd name="connsiteX43" fmla="*/ 0 w 11576997"/>
              <a:gd name="connsiteY43" fmla="*/ 1394536 h 4183607"/>
              <a:gd name="connsiteX44" fmla="*/ 0 w 11576997"/>
              <a:gd name="connsiteY44" fmla="*/ 780940 h 4183607"/>
              <a:gd name="connsiteX45" fmla="*/ 0 w 11576997"/>
              <a:gd name="connsiteY45" fmla="*/ 0 h 4183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576997" h="4183607" fill="none" extrusionOk="0">
                <a:moveTo>
                  <a:pt x="0" y="0"/>
                </a:moveTo>
                <a:cubicBezTo>
                  <a:pt x="436126" y="42867"/>
                  <a:pt x="582942" y="35310"/>
                  <a:pt x="912540" y="0"/>
                </a:cubicBezTo>
                <a:cubicBezTo>
                  <a:pt x="1242138" y="-35310"/>
                  <a:pt x="1401473" y="36198"/>
                  <a:pt x="1709310" y="0"/>
                </a:cubicBezTo>
                <a:cubicBezTo>
                  <a:pt x="2017147" y="-36198"/>
                  <a:pt x="2309779" y="-37605"/>
                  <a:pt x="2506079" y="0"/>
                </a:cubicBezTo>
                <a:cubicBezTo>
                  <a:pt x="2702379" y="37605"/>
                  <a:pt x="2682578" y="-14072"/>
                  <a:pt x="2839769" y="0"/>
                </a:cubicBezTo>
                <a:cubicBezTo>
                  <a:pt x="2996960" y="14072"/>
                  <a:pt x="3351694" y="-6452"/>
                  <a:pt x="3520769" y="0"/>
                </a:cubicBezTo>
                <a:cubicBezTo>
                  <a:pt x="3689844" y="6452"/>
                  <a:pt x="4083480" y="21722"/>
                  <a:pt x="4317539" y="0"/>
                </a:cubicBezTo>
                <a:cubicBezTo>
                  <a:pt x="4551598" y="-21722"/>
                  <a:pt x="4857527" y="18173"/>
                  <a:pt x="5230079" y="0"/>
                </a:cubicBezTo>
                <a:cubicBezTo>
                  <a:pt x="5602631" y="-18173"/>
                  <a:pt x="5614723" y="-3843"/>
                  <a:pt x="5795308" y="0"/>
                </a:cubicBezTo>
                <a:cubicBezTo>
                  <a:pt x="5975893" y="3843"/>
                  <a:pt x="6150864" y="-8322"/>
                  <a:pt x="6360538" y="0"/>
                </a:cubicBezTo>
                <a:cubicBezTo>
                  <a:pt x="6570212" y="8322"/>
                  <a:pt x="6744040" y="-1959"/>
                  <a:pt x="6925768" y="0"/>
                </a:cubicBezTo>
                <a:cubicBezTo>
                  <a:pt x="7107496" y="1959"/>
                  <a:pt x="7203627" y="2648"/>
                  <a:pt x="7375228" y="0"/>
                </a:cubicBezTo>
                <a:cubicBezTo>
                  <a:pt x="7546829" y="-2648"/>
                  <a:pt x="7988381" y="-7231"/>
                  <a:pt x="8287768" y="0"/>
                </a:cubicBezTo>
                <a:cubicBezTo>
                  <a:pt x="8587155" y="7231"/>
                  <a:pt x="8776163" y="12305"/>
                  <a:pt x="9084538" y="0"/>
                </a:cubicBezTo>
                <a:cubicBezTo>
                  <a:pt x="9392913" y="-12305"/>
                  <a:pt x="9427936" y="4843"/>
                  <a:pt x="9533998" y="0"/>
                </a:cubicBezTo>
                <a:cubicBezTo>
                  <a:pt x="9640060" y="-4843"/>
                  <a:pt x="10007544" y="-3886"/>
                  <a:pt x="10446537" y="0"/>
                </a:cubicBezTo>
                <a:cubicBezTo>
                  <a:pt x="10885530" y="3886"/>
                  <a:pt x="11260013" y="23986"/>
                  <a:pt x="11576997" y="0"/>
                </a:cubicBezTo>
                <a:cubicBezTo>
                  <a:pt x="11561469" y="185809"/>
                  <a:pt x="11594818" y="414614"/>
                  <a:pt x="11576997" y="613596"/>
                </a:cubicBezTo>
                <a:cubicBezTo>
                  <a:pt x="11559176" y="812578"/>
                  <a:pt x="11561732" y="968729"/>
                  <a:pt x="11576997" y="1227191"/>
                </a:cubicBezTo>
                <a:cubicBezTo>
                  <a:pt x="11592262" y="1485653"/>
                  <a:pt x="11583985" y="1823625"/>
                  <a:pt x="11576997" y="2008131"/>
                </a:cubicBezTo>
                <a:cubicBezTo>
                  <a:pt x="11570009" y="2192637"/>
                  <a:pt x="11565493" y="2539563"/>
                  <a:pt x="11576997" y="2705399"/>
                </a:cubicBezTo>
                <a:cubicBezTo>
                  <a:pt x="11588501" y="2871235"/>
                  <a:pt x="11583643" y="3085908"/>
                  <a:pt x="11576997" y="3402667"/>
                </a:cubicBezTo>
                <a:cubicBezTo>
                  <a:pt x="11570351" y="3719426"/>
                  <a:pt x="11556890" y="4021998"/>
                  <a:pt x="11576997" y="4183607"/>
                </a:cubicBezTo>
                <a:cubicBezTo>
                  <a:pt x="11358172" y="4167635"/>
                  <a:pt x="11083574" y="4167275"/>
                  <a:pt x="10664457" y="4183607"/>
                </a:cubicBezTo>
                <a:cubicBezTo>
                  <a:pt x="10245340" y="4199939"/>
                  <a:pt x="10051919" y="4156394"/>
                  <a:pt x="9751917" y="4183607"/>
                </a:cubicBezTo>
                <a:cubicBezTo>
                  <a:pt x="9451915" y="4210820"/>
                  <a:pt x="9277323" y="4203594"/>
                  <a:pt x="9070918" y="4183607"/>
                </a:cubicBezTo>
                <a:cubicBezTo>
                  <a:pt x="8864513" y="4163620"/>
                  <a:pt x="8861121" y="4184265"/>
                  <a:pt x="8737228" y="4183607"/>
                </a:cubicBezTo>
                <a:cubicBezTo>
                  <a:pt x="8613335" y="4182950"/>
                  <a:pt x="8411707" y="4161917"/>
                  <a:pt x="8171998" y="4183607"/>
                </a:cubicBezTo>
                <a:cubicBezTo>
                  <a:pt x="7932289" y="4205298"/>
                  <a:pt x="7910046" y="4190783"/>
                  <a:pt x="7838308" y="4183607"/>
                </a:cubicBezTo>
                <a:cubicBezTo>
                  <a:pt x="7766570" y="4176432"/>
                  <a:pt x="7484379" y="4160816"/>
                  <a:pt x="7157308" y="4183607"/>
                </a:cubicBezTo>
                <a:cubicBezTo>
                  <a:pt x="6830237" y="4206398"/>
                  <a:pt x="6450776" y="4184857"/>
                  <a:pt x="6244768" y="4183607"/>
                </a:cubicBezTo>
                <a:cubicBezTo>
                  <a:pt x="6038760" y="4182357"/>
                  <a:pt x="5910462" y="4202361"/>
                  <a:pt x="5679539" y="4183607"/>
                </a:cubicBezTo>
                <a:cubicBezTo>
                  <a:pt x="5448616" y="4164853"/>
                  <a:pt x="5323398" y="4174093"/>
                  <a:pt x="5230079" y="4183607"/>
                </a:cubicBezTo>
                <a:cubicBezTo>
                  <a:pt x="5136760" y="4193121"/>
                  <a:pt x="4911361" y="4173009"/>
                  <a:pt x="4664849" y="4183607"/>
                </a:cubicBezTo>
                <a:cubicBezTo>
                  <a:pt x="4418337" y="4194206"/>
                  <a:pt x="4448255" y="4175751"/>
                  <a:pt x="4331159" y="4183607"/>
                </a:cubicBezTo>
                <a:cubicBezTo>
                  <a:pt x="4214063" y="4191464"/>
                  <a:pt x="3672776" y="4190768"/>
                  <a:pt x="3418619" y="4183607"/>
                </a:cubicBezTo>
                <a:cubicBezTo>
                  <a:pt x="3164462" y="4176446"/>
                  <a:pt x="3094715" y="4178595"/>
                  <a:pt x="2853389" y="4183607"/>
                </a:cubicBezTo>
                <a:cubicBezTo>
                  <a:pt x="2612063" y="4188620"/>
                  <a:pt x="2343449" y="4157227"/>
                  <a:pt x="2172389" y="4183607"/>
                </a:cubicBezTo>
                <a:cubicBezTo>
                  <a:pt x="2001329" y="4209987"/>
                  <a:pt x="1565146" y="4193149"/>
                  <a:pt x="1375620" y="4183607"/>
                </a:cubicBezTo>
                <a:cubicBezTo>
                  <a:pt x="1186094" y="4174065"/>
                  <a:pt x="354678" y="4162688"/>
                  <a:pt x="0" y="4183607"/>
                </a:cubicBezTo>
                <a:cubicBezTo>
                  <a:pt x="23045" y="3921961"/>
                  <a:pt x="2424" y="3873404"/>
                  <a:pt x="0" y="3611847"/>
                </a:cubicBezTo>
                <a:cubicBezTo>
                  <a:pt x="-2424" y="3350290"/>
                  <a:pt x="10190" y="3132992"/>
                  <a:pt x="0" y="2914580"/>
                </a:cubicBezTo>
                <a:cubicBezTo>
                  <a:pt x="-10190" y="2696168"/>
                  <a:pt x="-32664" y="2352387"/>
                  <a:pt x="0" y="2133640"/>
                </a:cubicBezTo>
                <a:cubicBezTo>
                  <a:pt x="32664" y="1914893"/>
                  <a:pt x="-29940" y="1761894"/>
                  <a:pt x="0" y="1394536"/>
                </a:cubicBezTo>
                <a:cubicBezTo>
                  <a:pt x="29940" y="1027178"/>
                  <a:pt x="-2909" y="925878"/>
                  <a:pt x="0" y="780940"/>
                </a:cubicBezTo>
                <a:cubicBezTo>
                  <a:pt x="2909" y="636002"/>
                  <a:pt x="20817" y="191240"/>
                  <a:pt x="0" y="0"/>
                </a:cubicBezTo>
                <a:close/>
              </a:path>
              <a:path w="11576997" h="4183607" stroke="0" extrusionOk="0">
                <a:moveTo>
                  <a:pt x="0" y="0"/>
                </a:moveTo>
                <a:cubicBezTo>
                  <a:pt x="343675" y="29388"/>
                  <a:pt x="480249" y="-24881"/>
                  <a:pt x="796770" y="0"/>
                </a:cubicBezTo>
                <a:cubicBezTo>
                  <a:pt x="1113291" y="24881"/>
                  <a:pt x="1228611" y="-23370"/>
                  <a:pt x="1362000" y="0"/>
                </a:cubicBezTo>
                <a:cubicBezTo>
                  <a:pt x="1495389" y="23370"/>
                  <a:pt x="2038058" y="23749"/>
                  <a:pt x="2274539" y="0"/>
                </a:cubicBezTo>
                <a:cubicBezTo>
                  <a:pt x="2511020" y="-23749"/>
                  <a:pt x="2685602" y="-29562"/>
                  <a:pt x="3071309" y="0"/>
                </a:cubicBezTo>
                <a:cubicBezTo>
                  <a:pt x="3457016" y="29562"/>
                  <a:pt x="3704411" y="21471"/>
                  <a:pt x="3983849" y="0"/>
                </a:cubicBezTo>
                <a:cubicBezTo>
                  <a:pt x="4263287" y="-21471"/>
                  <a:pt x="4479967" y="-1777"/>
                  <a:pt x="4780619" y="0"/>
                </a:cubicBezTo>
                <a:cubicBezTo>
                  <a:pt x="5081271" y="1777"/>
                  <a:pt x="5313688" y="31479"/>
                  <a:pt x="5577389" y="0"/>
                </a:cubicBezTo>
                <a:cubicBezTo>
                  <a:pt x="5841090" y="-31479"/>
                  <a:pt x="6003249" y="20804"/>
                  <a:pt x="6142618" y="0"/>
                </a:cubicBezTo>
                <a:cubicBezTo>
                  <a:pt x="6281987" y="-20804"/>
                  <a:pt x="6374951" y="-8210"/>
                  <a:pt x="6476308" y="0"/>
                </a:cubicBezTo>
                <a:cubicBezTo>
                  <a:pt x="6577665" y="8210"/>
                  <a:pt x="6775942" y="-7295"/>
                  <a:pt x="6925768" y="0"/>
                </a:cubicBezTo>
                <a:cubicBezTo>
                  <a:pt x="7075594" y="7295"/>
                  <a:pt x="7605204" y="-33108"/>
                  <a:pt x="7838308" y="0"/>
                </a:cubicBezTo>
                <a:cubicBezTo>
                  <a:pt x="8071412" y="33108"/>
                  <a:pt x="8125712" y="-2821"/>
                  <a:pt x="8287768" y="0"/>
                </a:cubicBezTo>
                <a:cubicBezTo>
                  <a:pt x="8449824" y="2821"/>
                  <a:pt x="8730584" y="-32480"/>
                  <a:pt x="9084538" y="0"/>
                </a:cubicBezTo>
                <a:cubicBezTo>
                  <a:pt x="9438492" y="32480"/>
                  <a:pt x="9325272" y="6742"/>
                  <a:pt x="9418228" y="0"/>
                </a:cubicBezTo>
                <a:cubicBezTo>
                  <a:pt x="9511184" y="-6742"/>
                  <a:pt x="9927308" y="21670"/>
                  <a:pt x="10214997" y="0"/>
                </a:cubicBezTo>
                <a:cubicBezTo>
                  <a:pt x="10502686" y="-21670"/>
                  <a:pt x="10686852" y="13348"/>
                  <a:pt x="10895997" y="0"/>
                </a:cubicBezTo>
                <a:cubicBezTo>
                  <a:pt x="11105142" y="-13348"/>
                  <a:pt x="11254114" y="-3077"/>
                  <a:pt x="11576997" y="0"/>
                </a:cubicBezTo>
                <a:cubicBezTo>
                  <a:pt x="11587045" y="191030"/>
                  <a:pt x="11554479" y="355531"/>
                  <a:pt x="11576997" y="571760"/>
                </a:cubicBezTo>
                <a:cubicBezTo>
                  <a:pt x="11599515" y="787989"/>
                  <a:pt x="11604088" y="977676"/>
                  <a:pt x="11576997" y="1227191"/>
                </a:cubicBezTo>
                <a:cubicBezTo>
                  <a:pt x="11549906" y="1476706"/>
                  <a:pt x="11602244" y="1583948"/>
                  <a:pt x="11576997" y="1882623"/>
                </a:cubicBezTo>
                <a:cubicBezTo>
                  <a:pt x="11551750" y="2181298"/>
                  <a:pt x="11574529" y="2408780"/>
                  <a:pt x="11576997" y="2621727"/>
                </a:cubicBezTo>
                <a:cubicBezTo>
                  <a:pt x="11579465" y="2834674"/>
                  <a:pt x="11543603" y="3048315"/>
                  <a:pt x="11576997" y="3360831"/>
                </a:cubicBezTo>
                <a:cubicBezTo>
                  <a:pt x="11610391" y="3673347"/>
                  <a:pt x="11573790" y="3798540"/>
                  <a:pt x="11576997" y="4183607"/>
                </a:cubicBezTo>
                <a:cubicBezTo>
                  <a:pt x="11158732" y="4147715"/>
                  <a:pt x="10848369" y="4196347"/>
                  <a:pt x="10664457" y="4183607"/>
                </a:cubicBezTo>
                <a:cubicBezTo>
                  <a:pt x="10480545" y="4170867"/>
                  <a:pt x="10153538" y="4181859"/>
                  <a:pt x="9983457" y="4183607"/>
                </a:cubicBezTo>
                <a:cubicBezTo>
                  <a:pt x="9813376" y="4185355"/>
                  <a:pt x="9677215" y="4159162"/>
                  <a:pt x="9418228" y="4183607"/>
                </a:cubicBezTo>
                <a:cubicBezTo>
                  <a:pt x="9159241" y="4208052"/>
                  <a:pt x="9009263" y="4170609"/>
                  <a:pt x="8852998" y="4183607"/>
                </a:cubicBezTo>
                <a:cubicBezTo>
                  <a:pt x="8696733" y="4196606"/>
                  <a:pt x="8203378" y="4163763"/>
                  <a:pt x="7940458" y="4183607"/>
                </a:cubicBezTo>
                <a:cubicBezTo>
                  <a:pt x="7677538" y="4203451"/>
                  <a:pt x="7499729" y="4206482"/>
                  <a:pt x="7375228" y="4183607"/>
                </a:cubicBezTo>
                <a:cubicBezTo>
                  <a:pt x="7250727" y="4160733"/>
                  <a:pt x="7039624" y="4181329"/>
                  <a:pt x="6809998" y="4183607"/>
                </a:cubicBezTo>
                <a:cubicBezTo>
                  <a:pt x="6580372" y="4185886"/>
                  <a:pt x="6324602" y="4216911"/>
                  <a:pt x="6013228" y="4183607"/>
                </a:cubicBezTo>
                <a:cubicBezTo>
                  <a:pt x="5701854" y="4150304"/>
                  <a:pt x="5544083" y="4200917"/>
                  <a:pt x="5216459" y="4183607"/>
                </a:cubicBezTo>
                <a:cubicBezTo>
                  <a:pt x="4888835" y="4166297"/>
                  <a:pt x="4887963" y="4202272"/>
                  <a:pt x="4766999" y="4183607"/>
                </a:cubicBezTo>
                <a:cubicBezTo>
                  <a:pt x="4646035" y="4164942"/>
                  <a:pt x="4268384" y="4213917"/>
                  <a:pt x="4085999" y="4183607"/>
                </a:cubicBezTo>
                <a:cubicBezTo>
                  <a:pt x="3903614" y="4153297"/>
                  <a:pt x="3814020" y="4191799"/>
                  <a:pt x="3636539" y="4183607"/>
                </a:cubicBezTo>
                <a:cubicBezTo>
                  <a:pt x="3459058" y="4175415"/>
                  <a:pt x="3431274" y="4179188"/>
                  <a:pt x="3302849" y="4183607"/>
                </a:cubicBezTo>
                <a:cubicBezTo>
                  <a:pt x="3174424" y="4188027"/>
                  <a:pt x="3123240" y="4173419"/>
                  <a:pt x="2969159" y="4183607"/>
                </a:cubicBezTo>
                <a:cubicBezTo>
                  <a:pt x="2815078" y="4193796"/>
                  <a:pt x="2682488" y="4196506"/>
                  <a:pt x="2519699" y="4183607"/>
                </a:cubicBezTo>
                <a:cubicBezTo>
                  <a:pt x="2356910" y="4170708"/>
                  <a:pt x="2084794" y="4215219"/>
                  <a:pt x="1838700" y="4183607"/>
                </a:cubicBezTo>
                <a:cubicBezTo>
                  <a:pt x="1592606" y="4151995"/>
                  <a:pt x="1577115" y="4163729"/>
                  <a:pt x="1389240" y="4183607"/>
                </a:cubicBezTo>
                <a:cubicBezTo>
                  <a:pt x="1201365" y="4203485"/>
                  <a:pt x="481542" y="4126319"/>
                  <a:pt x="0" y="4183607"/>
                </a:cubicBezTo>
                <a:cubicBezTo>
                  <a:pt x="-20990" y="3936885"/>
                  <a:pt x="-9898" y="3669954"/>
                  <a:pt x="0" y="3528175"/>
                </a:cubicBezTo>
                <a:cubicBezTo>
                  <a:pt x="9898" y="3386396"/>
                  <a:pt x="-34544" y="3061011"/>
                  <a:pt x="0" y="2747235"/>
                </a:cubicBezTo>
                <a:cubicBezTo>
                  <a:pt x="34544" y="2433459"/>
                  <a:pt x="-35386" y="2295043"/>
                  <a:pt x="0" y="2008131"/>
                </a:cubicBezTo>
                <a:cubicBezTo>
                  <a:pt x="35386" y="1721219"/>
                  <a:pt x="-24652" y="1697017"/>
                  <a:pt x="0" y="1394536"/>
                </a:cubicBezTo>
                <a:cubicBezTo>
                  <a:pt x="24652" y="1092056"/>
                  <a:pt x="2917" y="1083610"/>
                  <a:pt x="0" y="822776"/>
                </a:cubicBezTo>
                <a:cubicBezTo>
                  <a:pt x="-2917" y="561942"/>
                  <a:pt x="-16255" y="298280"/>
                  <a:pt x="0" y="0"/>
                </a:cubicBezTo>
                <a:close/>
              </a:path>
            </a:pathLst>
          </a:custGeom>
          <a:solidFill>
            <a:srgbClr val="F5F5F5"/>
          </a:solidFill>
          <a:ln>
            <a:solidFill>
              <a:schemeClr val="bg1">
                <a:lumMod val="85000"/>
              </a:schemeClr>
            </a:solidFill>
            <a:extLst>
              <a:ext uri="{C807C97D-BFC1-408E-A445-0C87EB9F89A2}">
                <ask:lineSketchStyleProps xmlns:ask="http://schemas.microsoft.com/office/drawing/2018/sketchyshapes" sd="404995043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 droite rayée 12">
            <a:extLst>
              <a:ext uri="{FF2B5EF4-FFF2-40B4-BE49-F238E27FC236}">
                <a16:creationId xmlns:a16="http://schemas.microsoft.com/office/drawing/2014/main" id="{89E0AA7A-21E0-4320-884F-62E6A923F100}"/>
              </a:ext>
            </a:extLst>
          </p:cNvPr>
          <p:cNvSpPr/>
          <p:nvPr/>
        </p:nvSpPr>
        <p:spPr>
          <a:xfrm>
            <a:off x="784653" y="2898106"/>
            <a:ext cx="10713309" cy="409675"/>
          </a:xfrm>
          <a:custGeom>
            <a:avLst/>
            <a:gdLst>
              <a:gd name="connsiteX0" fmla="*/ 0 w 10713309"/>
              <a:gd name="connsiteY0" fmla="*/ 102419 h 409675"/>
              <a:gd name="connsiteX1" fmla="*/ 12802 w 10713309"/>
              <a:gd name="connsiteY1" fmla="*/ 102419 h 409675"/>
              <a:gd name="connsiteX2" fmla="*/ 12802 w 10713309"/>
              <a:gd name="connsiteY2" fmla="*/ 307256 h 409675"/>
              <a:gd name="connsiteX3" fmla="*/ 0 w 10713309"/>
              <a:gd name="connsiteY3" fmla="*/ 307256 h 409675"/>
              <a:gd name="connsiteX4" fmla="*/ 0 w 10713309"/>
              <a:gd name="connsiteY4" fmla="*/ 102419 h 409675"/>
              <a:gd name="connsiteX5" fmla="*/ 25605 w 10713309"/>
              <a:gd name="connsiteY5" fmla="*/ 102419 h 409675"/>
              <a:gd name="connsiteX6" fmla="*/ 51209 w 10713309"/>
              <a:gd name="connsiteY6" fmla="*/ 102419 h 409675"/>
              <a:gd name="connsiteX7" fmla="*/ 51209 w 10713309"/>
              <a:gd name="connsiteY7" fmla="*/ 307256 h 409675"/>
              <a:gd name="connsiteX8" fmla="*/ 25605 w 10713309"/>
              <a:gd name="connsiteY8" fmla="*/ 307256 h 409675"/>
              <a:gd name="connsiteX9" fmla="*/ 25605 w 10713309"/>
              <a:gd name="connsiteY9" fmla="*/ 102419 h 409675"/>
              <a:gd name="connsiteX10" fmla="*/ 64012 w 10713309"/>
              <a:gd name="connsiteY10" fmla="*/ 102419 h 409675"/>
              <a:gd name="connsiteX11" fmla="*/ 446976 w 10713309"/>
              <a:gd name="connsiteY11" fmla="*/ 102419 h 409675"/>
              <a:gd name="connsiteX12" fmla="*/ 1352162 w 10713309"/>
              <a:gd name="connsiteY12" fmla="*/ 102419 h 409675"/>
              <a:gd name="connsiteX13" fmla="*/ 1735126 w 10713309"/>
              <a:gd name="connsiteY13" fmla="*/ 102419 h 409675"/>
              <a:gd name="connsiteX14" fmla="*/ 2326978 w 10713309"/>
              <a:gd name="connsiteY14" fmla="*/ 102419 h 409675"/>
              <a:gd name="connsiteX15" fmla="*/ 3232165 w 10713309"/>
              <a:gd name="connsiteY15" fmla="*/ 102419 h 409675"/>
              <a:gd name="connsiteX16" fmla="*/ 4137351 w 10713309"/>
              <a:gd name="connsiteY16" fmla="*/ 102419 h 409675"/>
              <a:gd name="connsiteX17" fmla="*/ 4729204 w 10713309"/>
              <a:gd name="connsiteY17" fmla="*/ 102419 h 409675"/>
              <a:gd name="connsiteX18" fmla="*/ 5634391 w 10713309"/>
              <a:gd name="connsiteY18" fmla="*/ 102419 h 409675"/>
              <a:gd name="connsiteX19" fmla="*/ 6226243 w 10713309"/>
              <a:gd name="connsiteY19" fmla="*/ 102419 h 409675"/>
              <a:gd name="connsiteX20" fmla="*/ 6713652 w 10713309"/>
              <a:gd name="connsiteY20" fmla="*/ 102419 h 409675"/>
              <a:gd name="connsiteX21" fmla="*/ 7409949 w 10713309"/>
              <a:gd name="connsiteY21" fmla="*/ 102419 h 409675"/>
              <a:gd name="connsiteX22" fmla="*/ 8001802 w 10713309"/>
              <a:gd name="connsiteY22" fmla="*/ 102419 h 409675"/>
              <a:gd name="connsiteX23" fmla="*/ 8698099 w 10713309"/>
              <a:gd name="connsiteY23" fmla="*/ 102419 h 409675"/>
              <a:gd name="connsiteX24" fmla="*/ 9081062 w 10713309"/>
              <a:gd name="connsiteY24" fmla="*/ 102419 h 409675"/>
              <a:gd name="connsiteX25" fmla="*/ 9881804 w 10713309"/>
              <a:gd name="connsiteY25" fmla="*/ 102419 h 409675"/>
              <a:gd name="connsiteX26" fmla="*/ 10508472 w 10713309"/>
              <a:gd name="connsiteY26" fmla="*/ 102419 h 409675"/>
              <a:gd name="connsiteX27" fmla="*/ 10508472 w 10713309"/>
              <a:gd name="connsiteY27" fmla="*/ 0 h 409675"/>
              <a:gd name="connsiteX28" fmla="*/ 10713309 w 10713309"/>
              <a:gd name="connsiteY28" fmla="*/ 204838 h 409675"/>
              <a:gd name="connsiteX29" fmla="*/ 10508472 w 10713309"/>
              <a:gd name="connsiteY29" fmla="*/ 409675 h 409675"/>
              <a:gd name="connsiteX30" fmla="*/ 10508472 w 10713309"/>
              <a:gd name="connsiteY30" fmla="*/ 307256 h 409675"/>
              <a:gd name="connsiteX31" fmla="*/ 10021064 w 10713309"/>
              <a:gd name="connsiteY31" fmla="*/ 307256 h 409675"/>
              <a:gd name="connsiteX32" fmla="*/ 9533656 w 10713309"/>
              <a:gd name="connsiteY32" fmla="*/ 307256 h 409675"/>
              <a:gd name="connsiteX33" fmla="*/ 8628469 w 10713309"/>
              <a:gd name="connsiteY33" fmla="*/ 307256 h 409675"/>
              <a:gd name="connsiteX34" fmla="*/ 8141061 w 10713309"/>
              <a:gd name="connsiteY34" fmla="*/ 307256 h 409675"/>
              <a:gd name="connsiteX35" fmla="*/ 7549208 w 10713309"/>
              <a:gd name="connsiteY35" fmla="*/ 307256 h 409675"/>
              <a:gd name="connsiteX36" fmla="*/ 6852911 w 10713309"/>
              <a:gd name="connsiteY36" fmla="*/ 307256 h 409675"/>
              <a:gd name="connsiteX37" fmla="*/ 6469947 w 10713309"/>
              <a:gd name="connsiteY37" fmla="*/ 307256 h 409675"/>
              <a:gd name="connsiteX38" fmla="*/ 5773650 w 10713309"/>
              <a:gd name="connsiteY38" fmla="*/ 307256 h 409675"/>
              <a:gd name="connsiteX39" fmla="*/ 5390687 w 10713309"/>
              <a:gd name="connsiteY39" fmla="*/ 307256 h 409675"/>
              <a:gd name="connsiteX40" fmla="*/ 4485500 w 10713309"/>
              <a:gd name="connsiteY40" fmla="*/ 307256 h 409675"/>
              <a:gd name="connsiteX41" fmla="*/ 3893647 w 10713309"/>
              <a:gd name="connsiteY41" fmla="*/ 307256 h 409675"/>
              <a:gd name="connsiteX42" fmla="*/ 3092905 w 10713309"/>
              <a:gd name="connsiteY42" fmla="*/ 307256 h 409675"/>
              <a:gd name="connsiteX43" fmla="*/ 2605497 w 10713309"/>
              <a:gd name="connsiteY43" fmla="*/ 307256 h 409675"/>
              <a:gd name="connsiteX44" fmla="*/ 2222534 w 10713309"/>
              <a:gd name="connsiteY44" fmla="*/ 307256 h 409675"/>
              <a:gd name="connsiteX45" fmla="*/ 1735126 w 10713309"/>
              <a:gd name="connsiteY45" fmla="*/ 307256 h 409675"/>
              <a:gd name="connsiteX46" fmla="*/ 829939 w 10713309"/>
              <a:gd name="connsiteY46" fmla="*/ 307256 h 409675"/>
              <a:gd name="connsiteX47" fmla="*/ 64012 w 10713309"/>
              <a:gd name="connsiteY47" fmla="*/ 307256 h 409675"/>
              <a:gd name="connsiteX48" fmla="*/ 64012 w 10713309"/>
              <a:gd name="connsiteY48" fmla="*/ 102419 h 40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713309" h="409675" fill="none" extrusionOk="0">
                <a:moveTo>
                  <a:pt x="0" y="102419"/>
                </a:moveTo>
                <a:cubicBezTo>
                  <a:pt x="2648" y="102393"/>
                  <a:pt x="6459" y="102848"/>
                  <a:pt x="12802" y="102419"/>
                </a:cubicBezTo>
                <a:cubicBezTo>
                  <a:pt x="16830" y="165956"/>
                  <a:pt x="3126" y="231004"/>
                  <a:pt x="12802" y="307256"/>
                </a:cubicBezTo>
                <a:cubicBezTo>
                  <a:pt x="9780" y="306663"/>
                  <a:pt x="3322" y="306747"/>
                  <a:pt x="0" y="307256"/>
                </a:cubicBezTo>
                <a:cubicBezTo>
                  <a:pt x="-2395" y="215410"/>
                  <a:pt x="-9599" y="153152"/>
                  <a:pt x="0" y="102419"/>
                </a:cubicBezTo>
                <a:close/>
                <a:moveTo>
                  <a:pt x="25605" y="102419"/>
                </a:moveTo>
                <a:cubicBezTo>
                  <a:pt x="37544" y="101852"/>
                  <a:pt x="42682" y="103133"/>
                  <a:pt x="51209" y="102419"/>
                </a:cubicBezTo>
                <a:cubicBezTo>
                  <a:pt x="42231" y="150920"/>
                  <a:pt x="43812" y="257402"/>
                  <a:pt x="51209" y="307256"/>
                </a:cubicBezTo>
                <a:cubicBezTo>
                  <a:pt x="42596" y="308425"/>
                  <a:pt x="33045" y="307120"/>
                  <a:pt x="25605" y="307256"/>
                </a:cubicBezTo>
                <a:cubicBezTo>
                  <a:pt x="33313" y="233164"/>
                  <a:pt x="34938" y="199345"/>
                  <a:pt x="25605" y="102419"/>
                </a:cubicBezTo>
                <a:close/>
                <a:moveTo>
                  <a:pt x="64012" y="102419"/>
                </a:moveTo>
                <a:cubicBezTo>
                  <a:pt x="201467" y="118467"/>
                  <a:pt x="261557" y="88025"/>
                  <a:pt x="446976" y="102419"/>
                </a:cubicBezTo>
                <a:cubicBezTo>
                  <a:pt x="632395" y="116813"/>
                  <a:pt x="935082" y="94035"/>
                  <a:pt x="1352162" y="102419"/>
                </a:cubicBezTo>
                <a:cubicBezTo>
                  <a:pt x="1769242" y="110803"/>
                  <a:pt x="1641381" y="102745"/>
                  <a:pt x="1735126" y="102419"/>
                </a:cubicBezTo>
                <a:cubicBezTo>
                  <a:pt x="1828871" y="102093"/>
                  <a:pt x="2155398" y="125939"/>
                  <a:pt x="2326978" y="102419"/>
                </a:cubicBezTo>
                <a:cubicBezTo>
                  <a:pt x="2498558" y="78899"/>
                  <a:pt x="2968080" y="140097"/>
                  <a:pt x="3232165" y="102419"/>
                </a:cubicBezTo>
                <a:cubicBezTo>
                  <a:pt x="3496250" y="64741"/>
                  <a:pt x="3770090" y="108628"/>
                  <a:pt x="4137351" y="102419"/>
                </a:cubicBezTo>
                <a:cubicBezTo>
                  <a:pt x="4504612" y="96210"/>
                  <a:pt x="4547944" y="118199"/>
                  <a:pt x="4729204" y="102419"/>
                </a:cubicBezTo>
                <a:cubicBezTo>
                  <a:pt x="4910464" y="86639"/>
                  <a:pt x="5192660" y="122208"/>
                  <a:pt x="5634391" y="102419"/>
                </a:cubicBezTo>
                <a:cubicBezTo>
                  <a:pt x="6076122" y="82630"/>
                  <a:pt x="5936446" y="125100"/>
                  <a:pt x="6226243" y="102419"/>
                </a:cubicBezTo>
                <a:cubicBezTo>
                  <a:pt x="6516040" y="79738"/>
                  <a:pt x="6614155" y="101366"/>
                  <a:pt x="6713652" y="102419"/>
                </a:cubicBezTo>
                <a:cubicBezTo>
                  <a:pt x="6813149" y="103472"/>
                  <a:pt x="7249901" y="136661"/>
                  <a:pt x="7409949" y="102419"/>
                </a:cubicBezTo>
                <a:cubicBezTo>
                  <a:pt x="7569997" y="68177"/>
                  <a:pt x="7736155" y="87602"/>
                  <a:pt x="8001802" y="102419"/>
                </a:cubicBezTo>
                <a:cubicBezTo>
                  <a:pt x="8267449" y="117236"/>
                  <a:pt x="8449157" y="113686"/>
                  <a:pt x="8698099" y="102419"/>
                </a:cubicBezTo>
                <a:cubicBezTo>
                  <a:pt x="8947041" y="91152"/>
                  <a:pt x="8917460" y="119349"/>
                  <a:pt x="9081062" y="102419"/>
                </a:cubicBezTo>
                <a:cubicBezTo>
                  <a:pt x="9244664" y="85489"/>
                  <a:pt x="9646638" y="133844"/>
                  <a:pt x="9881804" y="102419"/>
                </a:cubicBezTo>
                <a:cubicBezTo>
                  <a:pt x="10116970" y="70994"/>
                  <a:pt x="10211152" y="130744"/>
                  <a:pt x="10508472" y="102419"/>
                </a:cubicBezTo>
                <a:cubicBezTo>
                  <a:pt x="10508362" y="62321"/>
                  <a:pt x="10505965" y="21109"/>
                  <a:pt x="10508472" y="0"/>
                </a:cubicBezTo>
                <a:cubicBezTo>
                  <a:pt x="10559841" y="36525"/>
                  <a:pt x="10648091" y="123296"/>
                  <a:pt x="10713309" y="204838"/>
                </a:cubicBezTo>
                <a:cubicBezTo>
                  <a:pt x="10624951" y="284684"/>
                  <a:pt x="10592496" y="314865"/>
                  <a:pt x="10508472" y="409675"/>
                </a:cubicBezTo>
                <a:cubicBezTo>
                  <a:pt x="10507786" y="363279"/>
                  <a:pt x="10509667" y="352692"/>
                  <a:pt x="10508472" y="307256"/>
                </a:cubicBezTo>
                <a:cubicBezTo>
                  <a:pt x="10371155" y="292679"/>
                  <a:pt x="10257237" y="328567"/>
                  <a:pt x="10021064" y="307256"/>
                </a:cubicBezTo>
                <a:cubicBezTo>
                  <a:pt x="9784891" y="285945"/>
                  <a:pt x="9756994" y="304771"/>
                  <a:pt x="9533656" y="307256"/>
                </a:cubicBezTo>
                <a:cubicBezTo>
                  <a:pt x="9310318" y="309741"/>
                  <a:pt x="8834397" y="339328"/>
                  <a:pt x="8628469" y="307256"/>
                </a:cubicBezTo>
                <a:cubicBezTo>
                  <a:pt x="8422541" y="275184"/>
                  <a:pt x="8246047" y="287767"/>
                  <a:pt x="8141061" y="307256"/>
                </a:cubicBezTo>
                <a:cubicBezTo>
                  <a:pt x="8036075" y="326745"/>
                  <a:pt x="7767675" y="320670"/>
                  <a:pt x="7549208" y="307256"/>
                </a:cubicBezTo>
                <a:cubicBezTo>
                  <a:pt x="7330741" y="293842"/>
                  <a:pt x="7117394" y="293714"/>
                  <a:pt x="6852911" y="307256"/>
                </a:cubicBezTo>
                <a:cubicBezTo>
                  <a:pt x="6588428" y="320798"/>
                  <a:pt x="6647356" y="309023"/>
                  <a:pt x="6469947" y="307256"/>
                </a:cubicBezTo>
                <a:cubicBezTo>
                  <a:pt x="6292538" y="305489"/>
                  <a:pt x="6035798" y="319745"/>
                  <a:pt x="5773650" y="307256"/>
                </a:cubicBezTo>
                <a:cubicBezTo>
                  <a:pt x="5511502" y="294767"/>
                  <a:pt x="5516075" y="289617"/>
                  <a:pt x="5390687" y="307256"/>
                </a:cubicBezTo>
                <a:cubicBezTo>
                  <a:pt x="5265299" y="324895"/>
                  <a:pt x="4699765" y="335123"/>
                  <a:pt x="4485500" y="307256"/>
                </a:cubicBezTo>
                <a:cubicBezTo>
                  <a:pt x="4271235" y="279389"/>
                  <a:pt x="4157512" y="287776"/>
                  <a:pt x="3893647" y="307256"/>
                </a:cubicBezTo>
                <a:cubicBezTo>
                  <a:pt x="3629782" y="326736"/>
                  <a:pt x="3308724" y="295070"/>
                  <a:pt x="3092905" y="307256"/>
                </a:cubicBezTo>
                <a:cubicBezTo>
                  <a:pt x="2877086" y="319442"/>
                  <a:pt x="2784041" y="311823"/>
                  <a:pt x="2605497" y="307256"/>
                </a:cubicBezTo>
                <a:cubicBezTo>
                  <a:pt x="2426953" y="302689"/>
                  <a:pt x="2356114" y="313215"/>
                  <a:pt x="2222534" y="307256"/>
                </a:cubicBezTo>
                <a:cubicBezTo>
                  <a:pt x="2088954" y="301297"/>
                  <a:pt x="1907977" y="295856"/>
                  <a:pt x="1735126" y="307256"/>
                </a:cubicBezTo>
                <a:cubicBezTo>
                  <a:pt x="1562275" y="318656"/>
                  <a:pt x="1229267" y="323750"/>
                  <a:pt x="829939" y="307256"/>
                </a:cubicBezTo>
                <a:cubicBezTo>
                  <a:pt x="430611" y="290762"/>
                  <a:pt x="408759" y="295467"/>
                  <a:pt x="64012" y="307256"/>
                </a:cubicBezTo>
                <a:cubicBezTo>
                  <a:pt x="73797" y="210035"/>
                  <a:pt x="67627" y="188511"/>
                  <a:pt x="64012" y="102419"/>
                </a:cubicBezTo>
                <a:close/>
              </a:path>
              <a:path w="10713309" h="409675" stroke="0" extrusionOk="0">
                <a:moveTo>
                  <a:pt x="0" y="102419"/>
                </a:moveTo>
                <a:cubicBezTo>
                  <a:pt x="4590" y="101798"/>
                  <a:pt x="9695" y="102430"/>
                  <a:pt x="12802" y="102419"/>
                </a:cubicBezTo>
                <a:cubicBezTo>
                  <a:pt x="4415" y="171397"/>
                  <a:pt x="7737" y="238812"/>
                  <a:pt x="12802" y="307256"/>
                </a:cubicBezTo>
                <a:cubicBezTo>
                  <a:pt x="8956" y="307067"/>
                  <a:pt x="3504" y="307412"/>
                  <a:pt x="0" y="307256"/>
                </a:cubicBezTo>
                <a:cubicBezTo>
                  <a:pt x="5439" y="209073"/>
                  <a:pt x="5649" y="201384"/>
                  <a:pt x="0" y="102419"/>
                </a:cubicBezTo>
                <a:close/>
                <a:moveTo>
                  <a:pt x="25605" y="102419"/>
                </a:moveTo>
                <a:cubicBezTo>
                  <a:pt x="35829" y="101725"/>
                  <a:pt x="45057" y="101355"/>
                  <a:pt x="51209" y="102419"/>
                </a:cubicBezTo>
                <a:cubicBezTo>
                  <a:pt x="43720" y="200759"/>
                  <a:pt x="48818" y="257073"/>
                  <a:pt x="51209" y="307256"/>
                </a:cubicBezTo>
                <a:cubicBezTo>
                  <a:pt x="39630" y="307359"/>
                  <a:pt x="35227" y="306611"/>
                  <a:pt x="25605" y="307256"/>
                </a:cubicBezTo>
                <a:cubicBezTo>
                  <a:pt x="19103" y="255343"/>
                  <a:pt x="18596" y="147432"/>
                  <a:pt x="25605" y="102419"/>
                </a:cubicBezTo>
                <a:close/>
                <a:moveTo>
                  <a:pt x="64012" y="102419"/>
                </a:moveTo>
                <a:cubicBezTo>
                  <a:pt x="393920" y="84601"/>
                  <a:pt x="786467" y="85927"/>
                  <a:pt x="969199" y="102419"/>
                </a:cubicBezTo>
                <a:cubicBezTo>
                  <a:pt x="1151931" y="118911"/>
                  <a:pt x="1650417" y="128847"/>
                  <a:pt x="1874385" y="102419"/>
                </a:cubicBezTo>
                <a:cubicBezTo>
                  <a:pt x="2098353" y="75991"/>
                  <a:pt x="2451734" y="144577"/>
                  <a:pt x="2779572" y="102419"/>
                </a:cubicBezTo>
                <a:cubicBezTo>
                  <a:pt x="3107410" y="60261"/>
                  <a:pt x="3409407" y="92965"/>
                  <a:pt x="3580314" y="102419"/>
                </a:cubicBezTo>
                <a:cubicBezTo>
                  <a:pt x="3751221" y="111873"/>
                  <a:pt x="4125694" y="95447"/>
                  <a:pt x="4276611" y="102419"/>
                </a:cubicBezTo>
                <a:cubicBezTo>
                  <a:pt x="4427528" y="109391"/>
                  <a:pt x="4846514" y="90651"/>
                  <a:pt x="5077353" y="102419"/>
                </a:cubicBezTo>
                <a:cubicBezTo>
                  <a:pt x="5308192" y="114187"/>
                  <a:pt x="5361708" y="116891"/>
                  <a:pt x="5564761" y="102419"/>
                </a:cubicBezTo>
                <a:cubicBezTo>
                  <a:pt x="5767814" y="87947"/>
                  <a:pt x="6076288" y="106828"/>
                  <a:pt x="6261058" y="102419"/>
                </a:cubicBezTo>
                <a:cubicBezTo>
                  <a:pt x="6445828" y="98010"/>
                  <a:pt x="6552976" y="108244"/>
                  <a:pt x="6644022" y="102419"/>
                </a:cubicBezTo>
                <a:cubicBezTo>
                  <a:pt x="6735068" y="96594"/>
                  <a:pt x="6975925" y="89730"/>
                  <a:pt x="7131430" y="102419"/>
                </a:cubicBezTo>
                <a:cubicBezTo>
                  <a:pt x="7286935" y="115108"/>
                  <a:pt x="7416892" y="119933"/>
                  <a:pt x="7514393" y="102419"/>
                </a:cubicBezTo>
                <a:cubicBezTo>
                  <a:pt x="7611894" y="84905"/>
                  <a:pt x="7823763" y="128099"/>
                  <a:pt x="8106246" y="102419"/>
                </a:cubicBezTo>
                <a:cubicBezTo>
                  <a:pt x="8388729" y="76739"/>
                  <a:pt x="8329279" y="121396"/>
                  <a:pt x="8489210" y="102419"/>
                </a:cubicBezTo>
                <a:cubicBezTo>
                  <a:pt x="8649141" y="83442"/>
                  <a:pt x="9010173" y="113855"/>
                  <a:pt x="9185507" y="102419"/>
                </a:cubicBezTo>
                <a:cubicBezTo>
                  <a:pt x="9360841" y="90983"/>
                  <a:pt x="10044357" y="165894"/>
                  <a:pt x="10508472" y="102419"/>
                </a:cubicBezTo>
                <a:cubicBezTo>
                  <a:pt x="10512376" y="68414"/>
                  <a:pt x="10509788" y="50075"/>
                  <a:pt x="10508472" y="0"/>
                </a:cubicBezTo>
                <a:cubicBezTo>
                  <a:pt x="10598195" y="105455"/>
                  <a:pt x="10618764" y="117372"/>
                  <a:pt x="10713309" y="204838"/>
                </a:cubicBezTo>
                <a:cubicBezTo>
                  <a:pt x="10653846" y="252048"/>
                  <a:pt x="10603681" y="320982"/>
                  <a:pt x="10508472" y="409675"/>
                </a:cubicBezTo>
                <a:cubicBezTo>
                  <a:pt x="10510800" y="361113"/>
                  <a:pt x="10504921" y="348775"/>
                  <a:pt x="10508472" y="307256"/>
                </a:cubicBezTo>
                <a:cubicBezTo>
                  <a:pt x="10284305" y="289289"/>
                  <a:pt x="10000386" y="293724"/>
                  <a:pt x="9812175" y="307256"/>
                </a:cubicBezTo>
                <a:cubicBezTo>
                  <a:pt x="9623964" y="320788"/>
                  <a:pt x="9353532" y="297664"/>
                  <a:pt x="9220322" y="307256"/>
                </a:cubicBezTo>
                <a:cubicBezTo>
                  <a:pt x="9087112" y="316848"/>
                  <a:pt x="8908416" y="312056"/>
                  <a:pt x="8732914" y="307256"/>
                </a:cubicBezTo>
                <a:cubicBezTo>
                  <a:pt x="8557412" y="302456"/>
                  <a:pt x="8358063" y="291779"/>
                  <a:pt x="8036616" y="307256"/>
                </a:cubicBezTo>
                <a:cubicBezTo>
                  <a:pt x="7715169" y="322733"/>
                  <a:pt x="7815345" y="296970"/>
                  <a:pt x="7653653" y="307256"/>
                </a:cubicBezTo>
                <a:cubicBezTo>
                  <a:pt x="7491961" y="317542"/>
                  <a:pt x="7180521" y="305573"/>
                  <a:pt x="6852911" y="307256"/>
                </a:cubicBezTo>
                <a:cubicBezTo>
                  <a:pt x="6525301" y="308939"/>
                  <a:pt x="6564298" y="298978"/>
                  <a:pt x="6469947" y="307256"/>
                </a:cubicBezTo>
                <a:cubicBezTo>
                  <a:pt x="6375596" y="315534"/>
                  <a:pt x="6096744" y="335508"/>
                  <a:pt x="5878095" y="307256"/>
                </a:cubicBezTo>
                <a:cubicBezTo>
                  <a:pt x="5659446" y="279004"/>
                  <a:pt x="5495626" y="336651"/>
                  <a:pt x="5286242" y="307256"/>
                </a:cubicBezTo>
                <a:cubicBezTo>
                  <a:pt x="5076858" y="277861"/>
                  <a:pt x="4731706" y="313303"/>
                  <a:pt x="4589945" y="307256"/>
                </a:cubicBezTo>
                <a:cubicBezTo>
                  <a:pt x="4448184" y="301209"/>
                  <a:pt x="4167700" y="333338"/>
                  <a:pt x="3893647" y="307256"/>
                </a:cubicBezTo>
                <a:cubicBezTo>
                  <a:pt x="3619594" y="281174"/>
                  <a:pt x="3434910" y="302838"/>
                  <a:pt x="2988461" y="307256"/>
                </a:cubicBezTo>
                <a:cubicBezTo>
                  <a:pt x="2542012" y="311674"/>
                  <a:pt x="2573896" y="330864"/>
                  <a:pt x="2396608" y="307256"/>
                </a:cubicBezTo>
                <a:cubicBezTo>
                  <a:pt x="2219320" y="283648"/>
                  <a:pt x="2035386" y="304804"/>
                  <a:pt x="1909200" y="307256"/>
                </a:cubicBezTo>
                <a:cubicBezTo>
                  <a:pt x="1783014" y="309708"/>
                  <a:pt x="1379134" y="285356"/>
                  <a:pt x="1212903" y="307256"/>
                </a:cubicBezTo>
                <a:cubicBezTo>
                  <a:pt x="1046672" y="329156"/>
                  <a:pt x="377212" y="256444"/>
                  <a:pt x="64012" y="307256"/>
                </a:cubicBezTo>
                <a:cubicBezTo>
                  <a:pt x="61378" y="261966"/>
                  <a:pt x="60725" y="199485"/>
                  <a:pt x="64012" y="102419"/>
                </a:cubicBezTo>
                <a:close/>
              </a:path>
            </a:pathLst>
          </a:custGeom>
          <a:solidFill>
            <a:schemeClr val="bg1"/>
          </a:solidFill>
          <a:ln>
            <a:solidFill>
              <a:schemeClr val="bg1">
                <a:lumMod val="75000"/>
              </a:schemeClr>
            </a:solidFill>
            <a:extLst>
              <a:ext uri="{C807C97D-BFC1-408E-A445-0C87EB9F89A2}">
                <ask:lineSketchStyleProps xmlns:ask="http://schemas.microsoft.com/office/drawing/2018/sketchyshapes" sd="2182978422">
                  <a:prstGeom prst="striped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36097920-3C23-42F0-8924-B7257B549FA8}"/>
              </a:ext>
            </a:extLst>
          </p:cNvPr>
          <p:cNvSpPr>
            <a:spLocks noGrp="1"/>
          </p:cNvSpPr>
          <p:nvPr>
            <p:ph type="body" sz="quarter" idx="12"/>
          </p:nvPr>
        </p:nvSpPr>
        <p:spPr/>
        <p:txBody>
          <a:bodyPr/>
          <a:lstStyle/>
          <a:p>
            <a:r>
              <a:rPr lang="fr-FR" dirty="0"/>
              <a:t>A quelles étapes du process peut-on digitaliser le dossier ?</a:t>
            </a:r>
          </a:p>
        </p:txBody>
      </p:sp>
      <p:pic>
        <p:nvPicPr>
          <p:cNvPr id="4" name="Graphique 253">
            <a:extLst>
              <a:ext uri="{FF2B5EF4-FFF2-40B4-BE49-F238E27FC236}">
                <a16:creationId xmlns:a16="http://schemas.microsoft.com/office/drawing/2014/main" id="{2662B91D-39DA-427D-AD9B-9C2A3FE4CD3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98884" y="3434008"/>
            <a:ext cx="639781" cy="639781"/>
          </a:xfrm>
          <a:prstGeom prst="rect">
            <a:avLst/>
          </a:prstGeom>
        </p:spPr>
      </p:pic>
      <p:sp>
        <p:nvSpPr>
          <p:cNvPr id="7" name="ZoneTexte 6">
            <a:extLst>
              <a:ext uri="{FF2B5EF4-FFF2-40B4-BE49-F238E27FC236}">
                <a16:creationId xmlns:a16="http://schemas.microsoft.com/office/drawing/2014/main" id="{1063A955-5389-4762-90CD-DB32DCE1B97A}"/>
              </a:ext>
            </a:extLst>
          </p:cNvPr>
          <p:cNvSpPr txBox="1"/>
          <p:nvPr/>
        </p:nvSpPr>
        <p:spPr>
          <a:xfrm>
            <a:off x="1328274" y="2220449"/>
            <a:ext cx="1675479" cy="523220"/>
          </a:xfrm>
          <a:prstGeom prst="rect">
            <a:avLst/>
          </a:prstGeom>
          <a:noFill/>
        </p:spPr>
        <p:txBody>
          <a:bodyPr wrap="square" rtlCol="0">
            <a:spAutoFit/>
          </a:bodyPr>
          <a:lstStyle/>
          <a:p>
            <a:pPr algn="ctr"/>
            <a:r>
              <a:rPr lang="fr-FR" sz="1400" b="1" dirty="0"/>
              <a:t>Collecte des documents client</a:t>
            </a:r>
          </a:p>
        </p:txBody>
      </p:sp>
      <p:sp>
        <p:nvSpPr>
          <p:cNvPr id="8" name="ZoneTexte 7">
            <a:extLst>
              <a:ext uri="{FF2B5EF4-FFF2-40B4-BE49-F238E27FC236}">
                <a16:creationId xmlns:a16="http://schemas.microsoft.com/office/drawing/2014/main" id="{82DADB97-252E-4A3C-B19E-D99AD31E937D}"/>
              </a:ext>
            </a:extLst>
          </p:cNvPr>
          <p:cNvSpPr txBox="1"/>
          <p:nvPr/>
        </p:nvSpPr>
        <p:spPr>
          <a:xfrm>
            <a:off x="3386005" y="2082328"/>
            <a:ext cx="1077097" cy="738664"/>
          </a:xfrm>
          <a:prstGeom prst="rect">
            <a:avLst/>
          </a:prstGeom>
          <a:noFill/>
        </p:spPr>
        <p:txBody>
          <a:bodyPr wrap="square" rtlCol="0">
            <a:spAutoFit/>
          </a:bodyPr>
          <a:lstStyle/>
          <a:p>
            <a:pPr algn="ctr"/>
            <a:r>
              <a:rPr lang="fr-FR" sz="1400" b="1" dirty="0"/>
              <a:t>Demande de crédit et FSI</a:t>
            </a:r>
          </a:p>
        </p:txBody>
      </p:sp>
      <p:sp>
        <p:nvSpPr>
          <p:cNvPr id="9" name="ZoneTexte 8">
            <a:extLst>
              <a:ext uri="{FF2B5EF4-FFF2-40B4-BE49-F238E27FC236}">
                <a16:creationId xmlns:a16="http://schemas.microsoft.com/office/drawing/2014/main" id="{EA9243AE-9466-41E3-A071-747F2EF6C617}"/>
              </a:ext>
            </a:extLst>
          </p:cNvPr>
          <p:cNvSpPr txBox="1"/>
          <p:nvPr/>
        </p:nvSpPr>
        <p:spPr>
          <a:xfrm>
            <a:off x="6666429" y="2320235"/>
            <a:ext cx="1504693" cy="307777"/>
          </a:xfrm>
          <a:prstGeom prst="rect">
            <a:avLst/>
          </a:prstGeom>
          <a:noFill/>
        </p:spPr>
        <p:txBody>
          <a:bodyPr wrap="square" rtlCol="0">
            <a:spAutoFit/>
          </a:bodyPr>
          <a:lstStyle/>
          <a:p>
            <a:pPr algn="ctr"/>
            <a:r>
              <a:rPr lang="fr-FR" sz="1400" b="1" dirty="0"/>
              <a:t>Offre de prêts</a:t>
            </a:r>
          </a:p>
        </p:txBody>
      </p:sp>
      <p:sp>
        <p:nvSpPr>
          <p:cNvPr id="10" name="ZoneTexte 9">
            <a:extLst>
              <a:ext uri="{FF2B5EF4-FFF2-40B4-BE49-F238E27FC236}">
                <a16:creationId xmlns:a16="http://schemas.microsoft.com/office/drawing/2014/main" id="{51523D98-14C3-4F67-A5DC-77E2704D5C64}"/>
              </a:ext>
            </a:extLst>
          </p:cNvPr>
          <p:cNvSpPr txBox="1"/>
          <p:nvPr/>
        </p:nvSpPr>
        <p:spPr>
          <a:xfrm>
            <a:off x="8271717" y="2201177"/>
            <a:ext cx="1504693" cy="523220"/>
          </a:xfrm>
          <a:prstGeom prst="rect">
            <a:avLst/>
          </a:prstGeom>
          <a:noFill/>
        </p:spPr>
        <p:txBody>
          <a:bodyPr wrap="square" rtlCol="0">
            <a:spAutoFit/>
          </a:bodyPr>
          <a:lstStyle/>
          <a:p>
            <a:pPr algn="ctr"/>
            <a:r>
              <a:rPr lang="fr-FR" sz="1400" b="1" dirty="0"/>
              <a:t>Demande de déblocage</a:t>
            </a:r>
          </a:p>
        </p:txBody>
      </p:sp>
      <p:sp>
        <p:nvSpPr>
          <p:cNvPr id="11" name="ZoneTexte 10">
            <a:extLst>
              <a:ext uri="{FF2B5EF4-FFF2-40B4-BE49-F238E27FC236}">
                <a16:creationId xmlns:a16="http://schemas.microsoft.com/office/drawing/2014/main" id="{918538B3-07DC-435F-B0BE-5C2685CDC8B1}"/>
              </a:ext>
            </a:extLst>
          </p:cNvPr>
          <p:cNvSpPr txBox="1"/>
          <p:nvPr/>
        </p:nvSpPr>
        <p:spPr>
          <a:xfrm>
            <a:off x="9880192" y="2193062"/>
            <a:ext cx="1504693" cy="523220"/>
          </a:xfrm>
          <a:prstGeom prst="rect">
            <a:avLst/>
          </a:prstGeom>
          <a:noFill/>
        </p:spPr>
        <p:txBody>
          <a:bodyPr wrap="square" rtlCol="0">
            <a:spAutoFit/>
          </a:bodyPr>
          <a:lstStyle/>
          <a:p>
            <a:pPr algn="ctr"/>
            <a:r>
              <a:rPr lang="fr-FR" sz="1400" b="1" dirty="0"/>
              <a:t>Substitution d’assurances</a:t>
            </a:r>
          </a:p>
        </p:txBody>
      </p:sp>
      <p:sp>
        <p:nvSpPr>
          <p:cNvPr id="12" name="ZoneTexte 11">
            <a:extLst>
              <a:ext uri="{FF2B5EF4-FFF2-40B4-BE49-F238E27FC236}">
                <a16:creationId xmlns:a16="http://schemas.microsoft.com/office/drawing/2014/main" id="{5D1FB63A-CDAE-4593-8551-1D55CB80906F}"/>
              </a:ext>
            </a:extLst>
          </p:cNvPr>
          <p:cNvSpPr txBox="1"/>
          <p:nvPr/>
        </p:nvSpPr>
        <p:spPr>
          <a:xfrm>
            <a:off x="4735940" y="2221247"/>
            <a:ext cx="1728384" cy="523220"/>
          </a:xfrm>
          <a:prstGeom prst="rect">
            <a:avLst/>
          </a:prstGeom>
          <a:noFill/>
        </p:spPr>
        <p:txBody>
          <a:bodyPr wrap="square" rtlCol="0">
            <a:spAutoFit/>
          </a:bodyPr>
          <a:lstStyle/>
          <a:p>
            <a:pPr algn="ctr"/>
            <a:r>
              <a:rPr lang="fr-FR" sz="1400" b="1" dirty="0"/>
              <a:t>Souscription assurances CNP</a:t>
            </a:r>
          </a:p>
        </p:txBody>
      </p:sp>
      <p:grpSp>
        <p:nvGrpSpPr>
          <p:cNvPr id="14" name="Groupe 13">
            <a:extLst>
              <a:ext uri="{FF2B5EF4-FFF2-40B4-BE49-F238E27FC236}">
                <a16:creationId xmlns:a16="http://schemas.microsoft.com/office/drawing/2014/main" id="{119872EC-831B-40BE-804A-F606CC5FECF0}"/>
              </a:ext>
            </a:extLst>
          </p:cNvPr>
          <p:cNvGrpSpPr/>
          <p:nvPr/>
        </p:nvGrpSpPr>
        <p:grpSpPr>
          <a:xfrm>
            <a:off x="3675440" y="3554930"/>
            <a:ext cx="313529" cy="407434"/>
            <a:chOff x="8816976" y="5100638"/>
            <a:chExt cx="641350" cy="833438"/>
          </a:xfrm>
          <a:solidFill>
            <a:srgbClr val="333333"/>
          </a:solidFill>
        </p:grpSpPr>
        <p:sp>
          <p:nvSpPr>
            <p:cNvPr id="15" name="Freeform 99">
              <a:extLst>
                <a:ext uri="{FF2B5EF4-FFF2-40B4-BE49-F238E27FC236}">
                  <a16:creationId xmlns:a16="http://schemas.microsoft.com/office/drawing/2014/main" id="{534D472D-8A39-4416-B69E-740C6AB10935}"/>
                </a:ext>
              </a:extLst>
            </p:cNvPr>
            <p:cNvSpPr>
              <a:spLocks noEditPoints="1"/>
            </p:cNvSpPr>
            <p:nvPr/>
          </p:nvSpPr>
          <p:spPr bwMode="auto">
            <a:xfrm>
              <a:off x="8945563" y="5678488"/>
              <a:ext cx="368300" cy="125413"/>
            </a:xfrm>
            <a:custGeom>
              <a:avLst/>
              <a:gdLst>
                <a:gd name="T0" fmla="*/ 88 w 91"/>
                <a:gd name="T1" fmla="*/ 31 h 31"/>
                <a:gd name="T2" fmla="*/ 4 w 91"/>
                <a:gd name="T3" fmla="*/ 31 h 31"/>
                <a:gd name="T4" fmla="*/ 0 w 91"/>
                <a:gd name="T5" fmla="*/ 27 h 31"/>
                <a:gd name="T6" fmla="*/ 4 w 91"/>
                <a:gd name="T7" fmla="*/ 24 h 31"/>
                <a:gd name="T8" fmla="*/ 88 w 91"/>
                <a:gd name="T9" fmla="*/ 24 h 31"/>
                <a:gd name="T10" fmla="*/ 91 w 91"/>
                <a:gd name="T11" fmla="*/ 27 h 31"/>
                <a:gd name="T12" fmla="*/ 88 w 91"/>
                <a:gd name="T13" fmla="*/ 31 h 31"/>
                <a:gd name="T14" fmla="*/ 88 w 91"/>
                <a:gd name="T15" fmla="*/ 7 h 31"/>
                <a:gd name="T16" fmla="*/ 4 w 91"/>
                <a:gd name="T17" fmla="*/ 7 h 31"/>
                <a:gd name="T18" fmla="*/ 0 w 91"/>
                <a:gd name="T19" fmla="*/ 3 h 31"/>
                <a:gd name="T20" fmla="*/ 4 w 91"/>
                <a:gd name="T21" fmla="*/ 0 h 31"/>
                <a:gd name="T22" fmla="*/ 88 w 91"/>
                <a:gd name="T23" fmla="*/ 0 h 31"/>
                <a:gd name="T24" fmla="*/ 91 w 91"/>
                <a:gd name="T25" fmla="*/ 3 h 31"/>
                <a:gd name="T26" fmla="*/ 88 w 91"/>
                <a:gd name="T2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31">
                  <a:moveTo>
                    <a:pt x="88" y="31"/>
                  </a:moveTo>
                  <a:cubicBezTo>
                    <a:pt x="4" y="31"/>
                    <a:pt x="4" y="31"/>
                    <a:pt x="4" y="31"/>
                  </a:cubicBezTo>
                  <a:cubicBezTo>
                    <a:pt x="2" y="31"/>
                    <a:pt x="0" y="29"/>
                    <a:pt x="0" y="27"/>
                  </a:cubicBezTo>
                  <a:cubicBezTo>
                    <a:pt x="0" y="26"/>
                    <a:pt x="2" y="24"/>
                    <a:pt x="4" y="24"/>
                  </a:cubicBezTo>
                  <a:cubicBezTo>
                    <a:pt x="88" y="24"/>
                    <a:pt x="88" y="24"/>
                    <a:pt x="88" y="24"/>
                  </a:cubicBezTo>
                  <a:cubicBezTo>
                    <a:pt x="89" y="24"/>
                    <a:pt x="91" y="26"/>
                    <a:pt x="91" y="27"/>
                  </a:cubicBezTo>
                  <a:cubicBezTo>
                    <a:pt x="91" y="29"/>
                    <a:pt x="89" y="31"/>
                    <a:pt x="88" y="31"/>
                  </a:cubicBezTo>
                  <a:close/>
                  <a:moveTo>
                    <a:pt x="88" y="7"/>
                  </a:moveTo>
                  <a:cubicBezTo>
                    <a:pt x="4" y="7"/>
                    <a:pt x="4" y="7"/>
                    <a:pt x="4" y="7"/>
                  </a:cubicBezTo>
                  <a:cubicBezTo>
                    <a:pt x="2" y="7"/>
                    <a:pt x="0" y="5"/>
                    <a:pt x="0" y="3"/>
                  </a:cubicBezTo>
                  <a:cubicBezTo>
                    <a:pt x="0" y="2"/>
                    <a:pt x="2" y="0"/>
                    <a:pt x="4" y="0"/>
                  </a:cubicBezTo>
                  <a:cubicBezTo>
                    <a:pt x="88" y="0"/>
                    <a:pt x="88" y="0"/>
                    <a:pt x="88" y="0"/>
                  </a:cubicBezTo>
                  <a:cubicBezTo>
                    <a:pt x="89" y="0"/>
                    <a:pt x="91" y="2"/>
                    <a:pt x="91" y="3"/>
                  </a:cubicBezTo>
                  <a:cubicBezTo>
                    <a:pt x="91" y="5"/>
                    <a:pt x="89" y="7"/>
                    <a:pt x="88"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6" name="Freeform 100">
              <a:extLst>
                <a:ext uri="{FF2B5EF4-FFF2-40B4-BE49-F238E27FC236}">
                  <a16:creationId xmlns:a16="http://schemas.microsoft.com/office/drawing/2014/main" id="{4C1D6D89-C190-42CD-9515-3E06BE30999C}"/>
                </a:ext>
              </a:extLst>
            </p:cNvPr>
            <p:cNvSpPr>
              <a:spLocks noEditPoints="1"/>
            </p:cNvSpPr>
            <p:nvPr/>
          </p:nvSpPr>
          <p:spPr bwMode="auto">
            <a:xfrm>
              <a:off x="8816976" y="5100638"/>
              <a:ext cx="641350" cy="833438"/>
            </a:xfrm>
            <a:custGeom>
              <a:avLst/>
              <a:gdLst>
                <a:gd name="T0" fmla="*/ 140 w 159"/>
                <a:gd name="T1" fmla="*/ 206 h 206"/>
                <a:gd name="T2" fmla="*/ 20 w 159"/>
                <a:gd name="T3" fmla="*/ 206 h 206"/>
                <a:gd name="T4" fmla="*/ 0 w 159"/>
                <a:gd name="T5" fmla="*/ 187 h 206"/>
                <a:gd name="T6" fmla="*/ 0 w 159"/>
                <a:gd name="T7" fmla="*/ 19 h 206"/>
                <a:gd name="T8" fmla="*/ 20 w 159"/>
                <a:gd name="T9" fmla="*/ 0 h 206"/>
                <a:gd name="T10" fmla="*/ 140 w 159"/>
                <a:gd name="T11" fmla="*/ 0 h 206"/>
                <a:gd name="T12" fmla="*/ 159 w 159"/>
                <a:gd name="T13" fmla="*/ 19 h 206"/>
                <a:gd name="T14" fmla="*/ 159 w 159"/>
                <a:gd name="T15" fmla="*/ 187 h 206"/>
                <a:gd name="T16" fmla="*/ 140 w 159"/>
                <a:gd name="T17" fmla="*/ 206 h 206"/>
                <a:gd name="T18" fmla="*/ 20 w 159"/>
                <a:gd name="T19" fmla="*/ 6 h 206"/>
                <a:gd name="T20" fmla="*/ 7 w 159"/>
                <a:gd name="T21" fmla="*/ 19 h 206"/>
                <a:gd name="T22" fmla="*/ 7 w 159"/>
                <a:gd name="T23" fmla="*/ 187 h 206"/>
                <a:gd name="T24" fmla="*/ 20 w 159"/>
                <a:gd name="T25" fmla="*/ 200 h 206"/>
                <a:gd name="T26" fmla="*/ 140 w 159"/>
                <a:gd name="T27" fmla="*/ 200 h 206"/>
                <a:gd name="T28" fmla="*/ 152 w 159"/>
                <a:gd name="T29" fmla="*/ 187 h 206"/>
                <a:gd name="T30" fmla="*/ 152 w 159"/>
                <a:gd name="T31" fmla="*/ 19 h 206"/>
                <a:gd name="T32" fmla="*/ 140 w 159"/>
                <a:gd name="T33" fmla="*/ 6 h 206"/>
                <a:gd name="T34" fmla="*/ 20 w 159"/>
                <a:gd name="T35" fmla="*/ 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6">
                  <a:moveTo>
                    <a:pt x="140" y="206"/>
                  </a:moveTo>
                  <a:cubicBezTo>
                    <a:pt x="20" y="206"/>
                    <a:pt x="20" y="206"/>
                    <a:pt x="20" y="206"/>
                  </a:cubicBezTo>
                  <a:cubicBezTo>
                    <a:pt x="9" y="206"/>
                    <a:pt x="0" y="198"/>
                    <a:pt x="0" y="187"/>
                  </a:cubicBezTo>
                  <a:cubicBezTo>
                    <a:pt x="0" y="19"/>
                    <a:pt x="0" y="19"/>
                    <a:pt x="0" y="19"/>
                  </a:cubicBezTo>
                  <a:cubicBezTo>
                    <a:pt x="0" y="9"/>
                    <a:pt x="9" y="0"/>
                    <a:pt x="20" y="0"/>
                  </a:cubicBezTo>
                  <a:cubicBezTo>
                    <a:pt x="140" y="0"/>
                    <a:pt x="140" y="0"/>
                    <a:pt x="140" y="0"/>
                  </a:cubicBezTo>
                  <a:cubicBezTo>
                    <a:pt x="150" y="0"/>
                    <a:pt x="159" y="9"/>
                    <a:pt x="159" y="19"/>
                  </a:cubicBezTo>
                  <a:cubicBezTo>
                    <a:pt x="159" y="187"/>
                    <a:pt x="159" y="187"/>
                    <a:pt x="159" y="187"/>
                  </a:cubicBezTo>
                  <a:cubicBezTo>
                    <a:pt x="159" y="198"/>
                    <a:pt x="150" y="206"/>
                    <a:pt x="140" y="206"/>
                  </a:cubicBezTo>
                  <a:close/>
                  <a:moveTo>
                    <a:pt x="20" y="6"/>
                  </a:moveTo>
                  <a:cubicBezTo>
                    <a:pt x="13" y="6"/>
                    <a:pt x="7" y="12"/>
                    <a:pt x="7" y="19"/>
                  </a:cubicBezTo>
                  <a:cubicBezTo>
                    <a:pt x="7" y="187"/>
                    <a:pt x="7" y="187"/>
                    <a:pt x="7" y="187"/>
                  </a:cubicBezTo>
                  <a:cubicBezTo>
                    <a:pt x="7" y="194"/>
                    <a:pt x="13" y="200"/>
                    <a:pt x="20" y="200"/>
                  </a:cubicBezTo>
                  <a:cubicBezTo>
                    <a:pt x="140" y="200"/>
                    <a:pt x="140" y="200"/>
                    <a:pt x="140" y="200"/>
                  </a:cubicBezTo>
                  <a:cubicBezTo>
                    <a:pt x="147" y="200"/>
                    <a:pt x="152" y="194"/>
                    <a:pt x="152" y="187"/>
                  </a:cubicBezTo>
                  <a:cubicBezTo>
                    <a:pt x="152" y="19"/>
                    <a:pt x="152" y="19"/>
                    <a:pt x="152" y="19"/>
                  </a:cubicBezTo>
                  <a:cubicBezTo>
                    <a:pt x="152" y="12"/>
                    <a:pt x="147" y="6"/>
                    <a:pt x="140" y="6"/>
                  </a:cubicBezTo>
                  <a:lnTo>
                    <a:pt x="20"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7" name="Freeform 101">
              <a:extLst>
                <a:ext uri="{FF2B5EF4-FFF2-40B4-BE49-F238E27FC236}">
                  <a16:creationId xmlns:a16="http://schemas.microsoft.com/office/drawing/2014/main" id="{82313A55-B32C-4028-809B-5CBCC941D77F}"/>
                </a:ext>
              </a:extLst>
            </p:cNvPr>
            <p:cNvSpPr>
              <a:spLocks/>
            </p:cNvSpPr>
            <p:nvPr/>
          </p:nvSpPr>
          <p:spPr bwMode="auto">
            <a:xfrm>
              <a:off x="9018588" y="5295901"/>
              <a:ext cx="198438" cy="249238"/>
            </a:xfrm>
            <a:custGeom>
              <a:avLst/>
              <a:gdLst>
                <a:gd name="T0" fmla="*/ 33 w 49"/>
                <a:gd name="T1" fmla="*/ 62 h 62"/>
                <a:gd name="T2" fmla="*/ 30 w 49"/>
                <a:gd name="T3" fmla="*/ 62 h 62"/>
                <a:gd name="T4" fmla="*/ 10 w 49"/>
                <a:gd name="T5" fmla="*/ 42 h 62"/>
                <a:gd name="T6" fmla="*/ 10 w 49"/>
                <a:gd name="T7" fmla="*/ 42 h 62"/>
                <a:gd name="T8" fmla="*/ 4 w 49"/>
                <a:gd name="T9" fmla="*/ 42 h 62"/>
                <a:gd name="T10" fmla="*/ 0 w 49"/>
                <a:gd name="T11" fmla="*/ 38 h 62"/>
                <a:gd name="T12" fmla="*/ 4 w 49"/>
                <a:gd name="T13" fmla="*/ 35 h 62"/>
                <a:gd name="T14" fmla="*/ 10 w 49"/>
                <a:gd name="T15" fmla="*/ 35 h 62"/>
                <a:gd name="T16" fmla="*/ 10 w 49"/>
                <a:gd name="T17" fmla="*/ 26 h 62"/>
                <a:gd name="T18" fmla="*/ 4 w 49"/>
                <a:gd name="T19" fmla="*/ 26 h 62"/>
                <a:gd name="T20" fmla="*/ 0 w 49"/>
                <a:gd name="T21" fmla="*/ 22 h 62"/>
                <a:gd name="T22" fmla="*/ 4 w 49"/>
                <a:gd name="T23" fmla="*/ 19 h 62"/>
                <a:gd name="T24" fmla="*/ 11 w 49"/>
                <a:gd name="T25" fmla="*/ 19 h 62"/>
                <a:gd name="T26" fmla="*/ 30 w 49"/>
                <a:gd name="T27" fmla="*/ 0 h 62"/>
                <a:gd name="T28" fmla="*/ 33 w 49"/>
                <a:gd name="T29" fmla="*/ 0 h 62"/>
                <a:gd name="T30" fmla="*/ 48 w 49"/>
                <a:gd name="T31" fmla="*/ 5 h 62"/>
                <a:gd name="T32" fmla="*/ 48 w 49"/>
                <a:gd name="T33" fmla="*/ 9 h 62"/>
                <a:gd name="T34" fmla="*/ 44 w 49"/>
                <a:gd name="T35" fmla="*/ 10 h 62"/>
                <a:gd name="T36" fmla="*/ 33 w 49"/>
                <a:gd name="T37" fmla="*/ 6 h 62"/>
                <a:gd name="T38" fmla="*/ 30 w 49"/>
                <a:gd name="T39" fmla="*/ 6 h 62"/>
                <a:gd name="T40" fmla="*/ 17 w 49"/>
                <a:gd name="T41" fmla="*/ 19 h 62"/>
                <a:gd name="T42" fmla="*/ 28 w 49"/>
                <a:gd name="T43" fmla="*/ 19 h 62"/>
                <a:gd name="T44" fmla="*/ 31 w 49"/>
                <a:gd name="T45" fmla="*/ 22 h 62"/>
                <a:gd name="T46" fmla="*/ 28 w 49"/>
                <a:gd name="T47" fmla="*/ 26 h 62"/>
                <a:gd name="T48" fmla="*/ 17 w 49"/>
                <a:gd name="T49" fmla="*/ 26 h 62"/>
                <a:gd name="T50" fmla="*/ 17 w 49"/>
                <a:gd name="T51" fmla="*/ 35 h 62"/>
                <a:gd name="T52" fmla="*/ 28 w 49"/>
                <a:gd name="T53" fmla="*/ 35 h 62"/>
                <a:gd name="T54" fmla="*/ 31 w 49"/>
                <a:gd name="T55" fmla="*/ 38 h 62"/>
                <a:gd name="T56" fmla="*/ 28 w 49"/>
                <a:gd name="T57" fmla="*/ 42 h 62"/>
                <a:gd name="T58" fmla="*/ 17 w 49"/>
                <a:gd name="T59" fmla="*/ 42 h 62"/>
                <a:gd name="T60" fmla="*/ 17 w 49"/>
                <a:gd name="T61" fmla="*/ 42 h 62"/>
                <a:gd name="T62" fmla="*/ 30 w 49"/>
                <a:gd name="T63" fmla="*/ 56 h 62"/>
                <a:gd name="T64" fmla="*/ 33 w 49"/>
                <a:gd name="T65" fmla="*/ 56 h 62"/>
                <a:gd name="T66" fmla="*/ 44 w 49"/>
                <a:gd name="T67" fmla="*/ 53 h 62"/>
                <a:gd name="T68" fmla="*/ 48 w 49"/>
                <a:gd name="T69" fmla="*/ 53 h 62"/>
                <a:gd name="T70" fmla="*/ 48 w 49"/>
                <a:gd name="T71" fmla="*/ 58 h 62"/>
                <a:gd name="T72" fmla="*/ 33 w 49"/>
                <a:gd name="T73"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62">
                  <a:moveTo>
                    <a:pt x="33" y="62"/>
                  </a:moveTo>
                  <a:cubicBezTo>
                    <a:pt x="30" y="62"/>
                    <a:pt x="30" y="62"/>
                    <a:pt x="30" y="62"/>
                  </a:cubicBezTo>
                  <a:cubicBezTo>
                    <a:pt x="19" y="62"/>
                    <a:pt x="10" y="54"/>
                    <a:pt x="10" y="42"/>
                  </a:cubicBezTo>
                  <a:cubicBezTo>
                    <a:pt x="10" y="42"/>
                    <a:pt x="10" y="42"/>
                    <a:pt x="10" y="42"/>
                  </a:cubicBezTo>
                  <a:cubicBezTo>
                    <a:pt x="4" y="42"/>
                    <a:pt x="4" y="42"/>
                    <a:pt x="4" y="42"/>
                  </a:cubicBezTo>
                  <a:cubicBezTo>
                    <a:pt x="2" y="42"/>
                    <a:pt x="0" y="40"/>
                    <a:pt x="0" y="38"/>
                  </a:cubicBezTo>
                  <a:cubicBezTo>
                    <a:pt x="0" y="37"/>
                    <a:pt x="2" y="35"/>
                    <a:pt x="4" y="35"/>
                  </a:cubicBezTo>
                  <a:cubicBezTo>
                    <a:pt x="10" y="35"/>
                    <a:pt x="10" y="35"/>
                    <a:pt x="10" y="35"/>
                  </a:cubicBezTo>
                  <a:cubicBezTo>
                    <a:pt x="10" y="26"/>
                    <a:pt x="10" y="26"/>
                    <a:pt x="10" y="26"/>
                  </a:cubicBezTo>
                  <a:cubicBezTo>
                    <a:pt x="4" y="26"/>
                    <a:pt x="4" y="26"/>
                    <a:pt x="4" y="26"/>
                  </a:cubicBezTo>
                  <a:cubicBezTo>
                    <a:pt x="2" y="26"/>
                    <a:pt x="0" y="24"/>
                    <a:pt x="0" y="22"/>
                  </a:cubicBezTo>
                  <a:cubicBezTo>
                    <a:pt x="0" y="21"/>
                    <a:pt x="2" y="19"/>
                    <a:pt x="4" y="19"/>
                  </a:cubicBezTo>
                  <a:cubicBezTo>
                    <a:pt x="11" y="19"/>
                    <a:pt x="11" y="19"/>
                    <a:pt x="11" y="19"/>
                  </a:cubicBezTo>
                  <a:cubicBezTo>
                    <a:pt x="11" y="9"/>
                    <a:pt x="19" y="0"/>
                    <a:pt x="30" y="0"/>
                  </a:cubicBezTo>
                  <a:cubicBezTo>
                    <a:pt x="33" y="0"/>
                    <a:pt x="33" y="0"/>
                    <a:pt x="33" y="0"/>
                  </a:cubicBezTo>
                  <a:cubicBezTo>
                    <a:pt x="39" y="0"/>
                    <a:pt x="43" y="2"/>
                    <a:pt x="48" y="5"/>
                  </a:cubicBezTo>
                  <a:cubicBezTo>
                    <a:pt x="49" y="6"/>
                    <a:pt x="49" y="8"/>
                    <a:pt x="48" y="9"/>
                  </a:cubicBezTo>
                  <a:cubicBezTo>
                    <a:pt x="47" y="11"/>
                    <a:pt x="45" y="11"/>
                    <a:pt x="44" y="10"/>
                  </a:cubicBezTo>
                  <a:cubicBezTo>
                    <a:pt x="41" y="8"/>
                    <a:pt x="37" y="6"/>
                    <a:pt x="33" y="6"/>
                  </a:cubicBezTo>
                  <a:cubicBezTo>
                    <a:pt x="30" y="6"/>
                    <a:pt x="30" y="6"/>
                    <a:pt x="30" y="6"/>
                  </a:cubicBezTo>
                  <a:cubicBezTo>
                    <a:pt x="23" y="6"/>
                    <a:pt x="17" y="12"/>
                    <a:pt x="17" y="19"/>
                  </a:cubicBezTo>
                  <a:cubicBezTo>
                    <a:pt x="28" y="19"/>
                    <a:pt x="28" y="19"/>
                    <a:pt x="28" y="19"/>
                  </a:cubicBezTo>
                  <a:cubicBezTo>
                    <a:pt x="29" y="19"/>
                    <a:pt x="31" y="21"/>
                    <a:pt x="31" y="22"/>
                  </a:cubicBezTo>
                  <a:cubicBezTo>
                    <a:pt x="31" y="24"/>
                    <a:pt x="29" y="26"/>
                    <a:pt x="28" y="26"/>
                  </a:cubicBezTo>
                  <a:cubicBezTo>
                    <a:pt x="17" y="26"/>
                    <a:pt x="17" y="26"/>
                    <a:pt x="17" y="26"/>
                  </a:cubicBezTo>
                  <a:cubicBezTo>
                    <a:pt x="17" y="35"/>
                    <a:pt x="17" y="35"/>
                    <a:pt x="17" y="35"/>
                  </a:cubicBezTo>
                  <a:cubicBezTo>
                    <a:pt x="28" y="35"/>
                    <a:pt x="28" y="35"/>
                    <a:pt x="28" y="35"/>
                  </a:cubicBezTo>
                  <a:cubicBezTo>
                    <a:pt x="29" y="35"/>
                    <a:pt x="31" y="37"/>
                    <a:pt x="31" y="38"/>
                  </a:cubicBezTo>
                  <a:cubicBezTo>
                    <a:pt x="31" y="40"/>
                    <a:pt x="29" y="42"/>
                    <a:pt x="28" y="42"/>
                  </a:cubicBezTo>
                  <a:cubicBezTo>
                    <a:pt x="17" y="42"/>
                    <a:pt x="17" y="42"/>
                    <a:pt x="17" y="42"/>
                  </a:cubicBezTo>
                  <a:cubicBezTo>
                    <a:pt x="17" y="42"/>
                    <a:pt x="17" y="42"/>
                    <a:pt x="17" y="42"/>
                  </a:cubicBezTo>
                  <a:cubicBezTo>
                    <a:pt x="17" y="50"/>
                    <a:pt x="23" y="56"/>
                    <a:pt x="30" y="56"/>
                  </a:cubicBezTo>
                  <a:cubicBezTo>
                    <a:pt x="33" y="56"/>
                    <a:pt x="33" y="56"/>
                    <a:pt x="33" y="56"/>
                  </a:cubicBezTo>
                  <a:cubicBezTo>
                    <a:pt x="37" y="56"/>
                    <a:pt x="41" y="55"/>
                    <a:pt x="44" y="53"/>
                  </a:cubicBezTo>
                  <a:cubicBezTo>
                    <a:pt x="45" y="52"/>
                    <a:pt x="47" y="52"/>
                    <a:pt x="48" y="53"/>
                  </a:cubicBezTo>
                  <a:cubicBezTo>
                    <a:pt x="49" y="55"/>
                    <a:pt x="49" y="57"/>
                    <a:pt x="48" y="58"/>
                  </a:cubicBezTo>
                  <a:cubicBezTo>
                    <a:pt x="43" y="61"/>
                    <a:pt x="39" y="62"/>
                    <a:pt x="33" y="62"/>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pic>
        <p:nvPicPr>
          <p:cNvPr id="22" name="Graphique 251">
            <a:extLst>
              <a:ext uri="{FF2B5EF4-FFF2-40B4-BE49-F238E27FC236}">
                <a16:creationId xmlns:a16="http://schemas.microsoft.com/office/drawing/2014/main" id="{5EFC058B-BD8D-41E4-946A-468FF12FBBE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74179" y="3518599"/>
            <a:ext cx="639781" cy="639781"/>
          </a:xfrm>
          <a:prstGeom prst="rect">
            <a:avLst/>
          </a:prstGeom>
        </p:spPr>
      </p:pic>
      <p:pic>
        <p:nvPicPr>
          <p:cNvPr id="23" name="Graphique 291">
            <a:extLst>
              <a:ext uri="{FF2B5EF4-FFF2-40B4-BE49-F238E27FC236}">
                <a16:creationId xmlns:a16="http://schemas.microsoft.com/office/drawing/2014/main" id="{6E27E309-E5E5-49F2-9663-BB6E8F779D2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704172" y="3473786"/>
            <a:ext cx="639781" cy="639781"/>
          </a:xfrm>
          <a:prstGeom prst="rect">
            <a:avLst/>
          </a:prstGeom>
        </p:spPr>
      </p:pic>
      <p:grpSp>
        <p:nvGrpSpPr>
          <p:cNvPr id="25" name="Groupe 24">
            <a:extLst>
              <a:ext uri="{FF2B5EF4-FFF2-40B4-BE49-F238E27FC236}">
                <a16:creationId xmlns:a16="http://schemas.microsoft.com/office/drawing/2014/main" id="{8F1E9F0E-3397-4D13-B389-CADFF320EC37}"/>
              </a:ext>
            </a:extLst>
          </p:cNvPr>
          <p:cNvGrpSpPr/>
          <p:nvPr/>
        </p:nvGrpSpPr>
        <p:grpSpPr>
          <a:xfrm>
            <a:off x="1883537" y="3646802"/>
            <a:ext cx="408986" cy="280935"/>
            <a:chOff x="9853613" y="5440363"/>
            <a:chExt cx="836613" cy="574675"/>
          </a:xfrm>
          <a:solidFill>
            <a:srgbClr val="333333"/>
          </a:solidFill>
        </p:grpSpPr>
        <p:sp>
          <p:nvSpPr>
            <p:cNvPr id="26" name="Freeform 79">
              <a:extLst>
                <a:ext uri="{FF2B5EF4-FFF2-40B4-BE49-F238E27FC236}">
                  <a16:creationId xmlns:a16="http://schemas.microsoft.com/office/drawing/2014/main" id="{BB2E33AF-AA71-4661-B886-CE6037B47CAE}"/>
                </a:ext>
              </a:extLst>
            </p:cNvPr>
            <p:cNvSpPr>
              <a:spLocks/>
            </p:cNvSpPr>
            <p:nvPr/>
          </p:nvSpPr>
          <p:spPr bwMode="auto">
            <a:xfrm>
              <a:off x="9950451" y="5756276"/>
              <a:ext cx="271463" cy="96838"/>
            </a:xfrm>
            <a:custGeom>
              <a:avLst/>
              <a:gdLst>
                <a:gd name="T0" fmla="*/ 63 w 67"/>
                <a:gd name="T1" fmla="*/ 24 h 24"/>
                <a:gd name="T2" fmla="*/ 60 w 67"/>
                <a:gd name="T3" fmla="*/ 21 h 24"/>
                <a:gd name="T4" fmla="*/ 33 w 67"/>
                <a:gd name="T5" fmla="*/ 6 h 24"/>
                <a:gd name="T6" fmla="*/ 7 w 67"/>
                <a:gd name="T7" fmla="*/ 21 h 24"/>
                <a:gd name="T8" fmla="*/ 3 w 67"/>
                <a:gd name="T9" fmla="*/ 24 h 24"/>
                <a:gd name="T10" fmla="*/ 0 w 67"/>
                <a:gd name="T11" fmla="*/ 21 h 24"/>
                <a:gd name="T12" fmla="*/ 33 w 67"/>
                <a:gd name="T13" fmla="*/ 0 h 24"/>
                <a:gd name="T14" fmla="*/ 67 w 67"/>
                <a:gd name="T15" fmla="*/ 21 h 24"/>
                <a:gd name="T16" fmla="*/ 63 w 67"/>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24">
                  <a:moveTo>
                    <a:pt x="63" y="24"/>
                  </a:moveTo>
                  <a:cubicBezTo>
                    <a:pt x="62" y="24"/>
                    <a:pt x="60" y="23"/>
                    <a:pt x="60" y="21"/>
                  </a:cubicBezTo>
                  <a:cubicBezTo>
                    <a:pt x="60" y="13"/>
                    <a:pt x="48" y="6"/>
                    <a:pt x="33" y="6"/>
                  </a:cubicBezTo>
                  <a:cubicBezTo>
                    <a:pt x="19" y="6"/>
                    <a:pt x="7" y="13"/>
                    <a:pt x="7" y="21"/>
                  </a:cubicBezTo>
                  <a:cubicBezTo>
                    <a:pt x="7" y="23"/>
                    <a:pt x="5" y="24"/>
                    <a:pt x="3" y="24"/>
                  </a:cubicBezTo>
                  <a:cubicBezTo>
                    <a:pt x="2" y="24"/>
                    <a:pt x="0" y="23"/>
                    <a:pt x="0" y="21"/>
                  </a:cubicBezTo>
                  <a:cubicBezTo>
                    <a:pt x="0" y="9"/>
                    <a:pt x="15" y="0"/>
                    <a:pt x="33" y="0"/>
                  </a:cubicBezTo>
                  <a:cubicBezTo>
                    <a:pt x="52" y="0"/>
                    <a:pt x="67" y="9"/>
                    <a:pt x="67" y="21"/>
                  </a:cubicBezTo>
                  <a:cubicBezTo>
                    <a:pt x="67" y="23"/>
                    <a:pt x="65" y="24"/>
                    <a:pt x="63" y="24"/>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7" name="Freeform 80">
              <a:extLst>
                <a:ext uri="{FF2B5EF4-FFF2-40B4-BE49-F238E27FC236}">
                  <a16:creationId xmlns:a16="http://schemas.microsoft.com/office/drawing/2014/main" id="{5B82E628-B7F1-490C-B0BB-29C2A0A51500}"/>
                </a:ext>
              </a:extLst>
            </p:cNvPr>
            <p:cNvSpPr>
              <a:spLocks noEditPoints="1"/>
            </p:cNvSpPr>
            <p:nvPr/>
          </p:nvSpPr>
          <p:spPr bwMode="auto">
            <a:xfrm>
              <a:off x="9853613" y="5440363"/>
              <a:ext cx="836613" cy="574675"/>
            </a:xfrm>
            <a:custGeom>
              <a:avLst/>
              <a:gdLst>
                <a:gd name="T0" fmla="*/ 187 w 207"/>
                <a:gd name="T1" fmla="*/ 142 h 142"/>
                <a:gd name="T2" fmla="*/ 19 w 207"/>
                <a:gd name="T3" fmla="*/ 142 h 142"/>
                <a:gd name="T4" fmla="*/ 0 w 207"/>
                <a:gd name="T5" fmla="*/ 123 h 142"/>
                <a:gd name="T6" fmla="*/ 0 w 207"/>
                <a:gd name="T7" fmla="*/ 19 h 142"/>
                <a:gd name="T8" fmla="*/ 19 w 207"/>
                <a:gd name="T9" fmla="*/ 0 h 142"/>
                <a:gd name="T10" fmla="*/ 187 w 207"/>
                <a:gd name="T11" fmla="*/ 0 h 142"/>
                <a:gd name="T12" fmla="*/ 207 w 207"/>
                <a:gd name="T13" fmla="*/ 19 h 142"/>
                <a:gd name="T14" fmla="*/ 207 w 207"/>
                <a:gd name="T15" fmla="*/ 123 h 142"/>
                <a:gd name="T16" fmla="*/ 187 w 207"/>
                <a:gd name="T17" fmla="*/ 142 h 142"/>
                <a:gd name="T18" fmla="*/ 19 w 207"/>
                <a:gd name="T19" fmla="*/ 6 h 142"/>
                <a:gd name="T20" fmla="*/ 7 w 207"/>
                <a:gd name="T21" fmla="*/ 19 h 142"/>
                <a:gd name="T22" fmla="*/ 7 w 207"/>
                <a:gd name="T23" fmla="*/ 123 h 142"/>
                <a:gd name="T24" fmla="*/ 19 w 207"/>
                <a:gd name="T25" fmla="*/ 136 h 142"/>
                <a:gd name="T26" fmla="*/ 187 w 207"/>
                <a:gd name="T27" fmla="*/ 136 h 142"/>
                <a:gd name="T28" fmla="*/ 200 w 207"/>
                <a:gd name="T29" fmla="*/ 123 h 142"/>
                <a:gd name="T30" fmla="*/ 200 w 207"/>
                <a:gd name="T31" fmla="*/ 19 h 142"/>
                <a:gd name="T32" fmla="*/ 187 w 207"/>
                <a:gd name="T33" fmla="*/ 6 h 142"/>
                <a:gd name="T34" fmla="*/ 19 w 207"/>
                <a:gd name="T35"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7" h="142">
                  <a:moveTo>
                    <a:pt x="187" y="142"/>
                  </a:moveTo>
                  <a:cubicBezTo>
                    <a:pt x="19" y="142"/>
                    <a:pt x="19" y="142"/>
                    <a:pt x="19" y="142"/>
                  </a:cubicBezTo>
                  <a:cubicBezTo>
                    <a:pt x="9" y="142"/>
                    <a:pt x="0" y="133"/>
                    <a:pt x="0" y="123"/>
                  </a:cubicBezTo>
                  <a:cubicBezTo>
                    <a:pt x="0" y="19"/>
                    <a:pt x="0" y="19"/>
                    <a:pt x="0" y="19"/>
                  </a:cubicBezTo>
                  <a:cubicBezTo>
                    <a:pt x="0" y="8"/>
                    <a:pt x="9" y="0"/>
                    <a:pt x="19" y="0"/>
                  </a:cubicBezTo>
                  <a:cubicBezTo>
                    <a:pt x="187" y="0"/>
                    <a:pt x="187" y="0"/>
                    <a:pt x="187" y="0"/>
                  </a:cubicBezTo>
                  <a:cubicBezTo>
                    <a:pt x="198" y="0"/>
                    <a:pt x="207" y="8"/>
                    <a:pt x="207" y="19"/>
                  </a:cubicBezTo>
                  <a:cubicBezTo>
                    <a:pt x="207" y="123"/>
                    <a:pt x="207" y="123"/>
                    <a:pt x="207" y="123"/>
                  </a:cubicBezTo>
                  <a:cubicBezTo>
                    <a:pt x="207" y="133"/>
                    <a:pt x="198" y="142"/>
                    <a:pt x="187" y="142"/>
                  </a:cubicBezTo>
                  <a:close/>
                  <a:moveTo>
                    <a:pt x="19" y="6"/>
                  </a:moveTo>
                  <a:cubicBezTo>
                    <a:pt x="12" y="6"/>
                    <a:pt x="7" y="12"/>
                    <a:pt x="7" y="19"/>
                  </a:cubicBezTo>
                  <a:cubicBezTo>
                    <a:pt x="7" y="123"/>
                    <a:pt x="7" y="123"/>
                    <a:pt x="7" y="123"/>
                  </a:cubicBezTo>
                  <a:cubicBezTo>
                    <a:pt x="7" y="130"/>
                    <a:pt x="12" y="136"/>
                    <a:pt x="19" y="136"/>
                  </a:cubicBezTo>
                  <a:cubicBezTo>
                    <a:pt x="187" y="136"/>
                    <a:pt x="187" y="136"/>
                    <a:pt x="187" y="136"/>
                  </a:cubicBezTo>
                  <a:cubicBezTo>
                    <a:pt x="194" y="136"/>
                    <a:pt x="200" y="130"/>
                    <a:pt x="200" y="123"/>
                  </a:cubicBezTo>
                  <a:cubicBezTo>
                    <a:pt x="200" y="19"/>
                    <a:pt x="200" y="19"/>
                    <a:pt x="200" y="19"/>
                  </a:cubicBezTo>
                  <a:cubicBezTo>
                    <a:pt x="200" y="12"/>
                    <a:pt x="194" y="6"/>
                    <a:pt x="187" y="6"/>
                  </a:cubicBezTo>
                  <a:lnTo>
                    <a:pt x="19"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8" name="Freeform 81">
              <a:extLst>
                <a:ext uri="{FF2B5EF4-FFF2-40B4-BE49-F238E27FC236}">
                  <a16:creationId xmlns:a16="http://schemas.microsoft.com/office/drawing/2014/main" id="{4D371CCD-CADF-4CB9-AEA3-CEF50703F26D}"/>
                </a:ext>
              </a:extLst>
            </p:cNvPr>
            <p:cNvSpPr>
              <a:spLocks noEditPoints="1"/>
            </p:cNvSpPr>
            <p:nvPr/>
          </p:nvSpPr>
          <p:spPr bwMode="auto">
            <a:xfrm>
              <a:off x="10298113" y="5614988"/>
              <a:ext cx="269875" cy="217488"/>
            </a:xfrm>
            <a:custGeom>
              <a:avLst/>
              <a:gdLst>
                <a:gd name="T0" fmla="*/ 63 w 67"/>
                <a:gd name="T1" fmla="*/ 54 h 54"/>
                <a:gd name="T2" fmla="*/ 3 w 67"/>
                <a:gd name="T3" fmla="*/ 54 h 54"/>
                <a:gd name="T4" fmla="*/ 0 w 67"/>
                <a:gd name="T5" fmla="*/ 51 h 54"/>
                <a:gd name="T6" fmla="*/ 3 w 67"/>
                <a:gd name="T7" fmla="*/ 48 h 54"/>
                <a:gd name="T8" fmla="*/ 63 w 67"/>
                <a:gd name="T9" fmla="*/ 48 h 54"/>
                <a:gd name="T10" fmla="*/ 67 w 67"/>
                <a:gd name="T11" fmla="*/ 51 h 54"/>
                <a:gd name="T12" fmla="*/ 63 w 67"/>
                <a:gd name="T13" fmla="*/ 54 h 54"/>
                <a:gd name="T14" fmla="*/ 63 w 67"/>
                <a:gd name="T15" fmla="*/ 30 h 54"/>
                <a:gd name="T16" fmla="*/ 3 w 67"/>
                <a:gd name="T17" fmla="*/ 30 h 54"/>
                <a:gd name="T18" fmla="*/ 0 w 67"/>
                <a:gd name="T19" fmla="*/ 27 h 54"/>
                <a:gd name="T20" fmla="*/ 3 w 67"/>
                <a:gd name="T21" fmla="*/ 24 h 54"/>
                <a:gd name="T22" fmla="*/ 63 w 67"/>
                <a:gd name="T23" fmla="*/ 24 h 54"/>
                <a:gd name="T24" fmla="*/ 67 w 67"/>
                <a:gd name="T25" fmla="*/ 27 h 54"/>
                <a:gd name="T26" fmla="*/ 63 w 67"/>
                <a:gd name="T27" fmla="*/ 30 h 54"/>
                <a:gd name="T28" fmla="*/ 63 w 67"/>
                <a:gd name="T29" fmla="*/ 6 h 54"/>
                <a:gd name="T30" fmla="*/ 3 w 67"/>
                <a:gd name="T31" fmla="*/ 6 h 54"/>
                <a:gd name="T32" fmla="*/ 0 w 67"/>
                <a:gd name="T33" fmla="*/ 3 h 54"/>
                <a:gd name="T34" fmla="*/ 3 w 67"/>
                <a:gd name="T35" fmla="*/ 0 h 54"/>
                <a:gd name="T36" fmla="*/ 63 w 67"/>
                <a:gd name="T37" fmla="*/ 0 h 54"/>
                <a:gd name="T38" fmla="*/ 67 w 67"/>
                <a:gd name="T39" fmla="*/ 3 h 54"/>
                <a:gd name="T40" fmla="*/ 63 w 67"/>
                <a:gd name="T41"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7" h="54">
                  <a:moveTo>
                    <a:pt x="63" y="54"/>
                  </a:moveTo>
                  <a:cubicBezTo>
                    <a:pt x="3" y="54"/>
                    <a:pt x="3" y="54"/>
                    <a:pt x="3" y="54"/>
                  </a:cubicBezTo>
                  <a:cubicBezTo>
                    <a:pt x="2" y="54"/>
                    <a:pt x="0" y="53"/>
                    <a:pt x="0" y="51"/>
                  </a:cubicBezTo>
                  <a:cubicBezTo>
                    <a:pt x="0" y="49"/>
                    <a:pt x="2" y="48"/>
                    <a:pt x="3" y="48"/>
                  </a:cubicBezTo>
                  <a:cubicBezTo>
                    <a:pt x="63" y="48"/>
                    <a:pt x="63" y="48"/>
                    <a:pt x="63" y="48"/>
                  </a:cubicBezTo>
                  <a:cubicBezTo>
                    <a:pt x="65" y="48"/>
                    <a:pt x="67" y="49"/>
                    <a:pt x="67" y="51"/>
                  </a:cubicBezTo>
                  <a:cubicBezTo>
                    <a:pt x="67" y="53"/>
                    <a:pt x="65" y="54"/>
                    <a:pt x="63" y="54"/>
                  </a:cubicBezTo>
                  <a:close/>
                  <a:moveTo>
                    <a:pt x="63" y="30"/>
                  </a:moveTo>
                  <a:cubicBezTo>
                    <a:pt x="3" y="30"/>
                    <a:pt x="3" y="30"/>
                    <a:pt x="3" y="30"/>
                  </a:cubicBezTo>
                  <a:cubicBezTo>
                    <a:pt x="2" y="30"/>
                    <a:pt x="0" y="29"/>
                    <a:pt x="0" y="27"/>
                  </a:cubicBezTo>
                  <a:cubicBezTo>
                    <a:pt x="0" y="25"/>
                    <a:pt x="2" y="24"/>
                    <a:pt x="3" y="24"/>
                  </a:cubicBezTo>
                  <a:cubicBezTo>
                    <a:pt x="63" y="24"/>
                    <a:pt x="63" y="24"/>
                    <a:pt x="63" y="24"/>
                  </a:cubicBezTo>
                  <a:cubicBezTo>
                    <a:pt x="65" y="24"/>
                    <a:pt x="67" y="25"/>
                    <a:pt x="67" y="27"/>
                  </a:cubicBezTo>
                  <a:cubicBezTo>
                    <a:pt x="67" y="29"/>
                    <a:pt x="65" y="30"/>
                    <a:pt x="63" y="30"/>
                  </a:cubicBezTo>
                  <a:close/>
                  <a:moveTo>
                    <a:pt x="63" y="6"/>
                  </a:moveTo>
                  <a:cubicBezTo>
                    <a:pt x="3" y="6"/>
                    <a:pt x="3" y="6"/>
                    <a:pt x="3" y="6"/>
                  </a:cubicBezTo>
                  <a:cubicBezTo>
                    <a:pt x="2" y="6"/>
                    <a:pt x="0" y="5"/>
                    <a:pt x="0" y="3"/>
                  </a:cubicBezTo>
                  <a:cubicBezTo>
                    <a:pt x="0" y="1"/>
                    <a:pt x="2" y="0"/>
                    <a:pt x="3" y="0"/>
                  </a:cubicBezTo>
                  <a:cubicBezTo>
                    <a:pt x="63" y="0"/>
                    <a:pt x="63" y="0"/>
                    <a:pt x="63" y="0"/>
                  </a:cubicBezTo>
                  <a:cubicBezTo>
                    <a:pt x="65" y="0"/>
                    <a:pt x="67" y="1"/>
                    <a:pt x="67" y="3"/>
                  </a:cubicBezTo>
                  <a:cubicBezTo>
                    <a:pt x="67" y="5"/>
                    <a:pt x="65" y="6"/>
                    <a:pt x="63"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9" name="Freeform 82">
              <a:extLst>
                <a:ext uri="{FF2B5EF4-FFF2-40B4-BE49-F238E27FC236}">
                  <a16:creationId xmlns:a16="http://schemas.microsoft.com/office/drawing/2014/main" id="{DFBCFC47-913F-46E8-B1A0-76159D40EA3B}"/>
                </a:ext>
              </a:extLst>
            </p:cNvPr>
            <p:cNvSpPr>
              <a:spLocks noEditPoints="1"/>
            </p:cNvSpPr>
            <p:nvPr/>
          </p:nvSpPr>
          <p:spPr bwMode="auto">
            <a:xfrm>
              <a:off x="10010776" y="5586413"/>
              <a:ext cx="149225" cy="146050"/>
            </a:xfrm>
            <a:custGeom>
              <a:avLst/>
              <a:gdLst>
                <a:gd name="T0" fmla="*/ 18 w 37"/>
                <a:gd name="T1" fmla="*/ 36 h 36"/>
                <a:gd name="T2" fmla="*/ 0 w 37"/>
                <a:gd name="T3" fmla="*/ 18 h 36"/>
                <a:gd name="T4" fmla="*/ 18 w 37"/>
                <a:gd name="T5" fmla="*/ 0 h 36"/>
                <a:gd name="T6" fmla="*/ 37 w 37"/>
                <a:gd name="T7" fmla="*/ 18 h 36"/>
                <a:gd name="T8" fmla="*/ 18 w 37"/>
                <a:gd name="T9" fmla="*/ 36 h 36"/>
                <a:gd name="T10" fmla="*/ 18 w 37"/>
                <a:gd name="T11" fmla="*/ 6 h 36"/>
                <a:gd name="T12" fmla="*/ 7 w 37"/>
                <a:gd name="T13" fmla="*/ 18 h 36"/>
                <a:gd name="T14" fmla="*/ 18 w 37"/>
                <a:gd name="T15" fmla="*/ 29 h 36"/>
                <a:gd name="T16" fmla="*/ 30 w 37"/>
                <a:gd name="T17" fmla="*/ 18 h 36"/>
                <a:gd name="T18" fmla="*/ 18 w 37"/>
                <a:gd name="T19"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8" y="36"/>
                  </a:moveTo>
                  <a:cubicBezTo>
                    <a:pt x="8" y="36"/>
                    <a:pt x="0" y="27"/>
                    <a:pt x="0" y="18"/>
                  </a:cubicBezTo>
                  <a:cubicBezTo>
                    <a:pt x="0" y="8"/>
                    <a:pt x="8" y="0"/>
                    <a:pt x="18" y="0"/>
                  </a:cubicBezTo>
                  <a:cubicBezTo>
                    <a:pt x="28" y="0"/>
                    <a:pt x="37" y="8"/>
                    <a:pt x="37" y="18"/>
                  </a:cubicBezTo>
                  <a:cubicBezTo>
                    <a:pt x="37" y="27"/>
                    <a:pt x="28" y="36"/>
                    <a:pt x="18" y="36"/>
                  </a:cubicBezTo>
                  <a:close/>
                  <a:moveTo>
                    <a:pt x="18" y="6"/>
                  </a:moveTo>
                  <a:cubicBezTo>
                    <a:pt x="12" y="6"/>
                    <a:pt x="7" y="11"/>
                    <a:pt x="7" y="18"/>
                  </a:cubicBezTo>
                  <a:cubicBezTo>
                    <a:pt x="7" y="24"/>
                    <a:pt x="12" y="29"/>
                    <a:pt x="18" y="29"/>
                  </a:cubicBezTo>
                  <a:cubicBezTo>
                    <a:pt x="25" y="29"/>
                    <a:pt x="30" y="24"/>
                    <a:pt x="30" y="18"/>
                  </a:cubicBezTo>
                  <a:cubicBezTo>
                    <a:pt x="30" y="11"/>
                    <a:pt x="25" y="6"/>
                    <a:pt x="18"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grpSp>
        <p:nvGrpSpPr>
          <p:cNvPr id="30" name="Groupe 122">
            <a:extLst>
              <a:ext uri="{FF2B5EF4-FFF2-40B4-BE49-F238E27FC236}">
                <a16:creationId xmlns:a16="http://schemas.microsoft.com/office/drawing/2014/main" id="{D5849FB7-5F50-472E-BB21-68F17A419319}"/>
              </a:ext>
            </a:extLst>
          </p:cNvPr>
          <p:cNvGrpSpPr>
            <a:grpSpLocks/>
          </p:cNvGrpSpPr>
          <p:nvPr/>
        </p:nvGrpSpPr>
        <p:grpSpPr bwMode="auto">
          <a:xfrm>
            <a:off x="5443544" y="3559546"/>
            <a:ext cx="313175" cy="409645"/>
            <a:chOff x="8641617" y="2250082"/>
            <a:chExt cx="409654" cy="534376"/>
          </a:xfrm>
        </p:grpSpPr>
        <p:sp>
          <p:nvSpPr>
            <p:cNvPr id="31" name="Freeform 102">
              <a:extLst>
                <a:ext uri="{FF2B5EF4-FFF2-40B4-BE49-F238E27FC236}">
                  <a16:creationId xmlns:a16="http://schemas.microsoft.com/office/drawing/2014/main" id="{44D14F13-77DE-4EE5-B2B9-988FD9A29D0E}"/>
                </a:ext>
              </a:extLst>
            </p:cNvPr>
            <p:cNvSpPr>
              <a:spLocks noEditPoints="1"/>
            </p:cNvSpPr>
            <p:nvPr/>
          </p:nvSpPr>
          <p:spPr bwMode="auto">
            <a:xfrm>
              <a:off x="8724765" y="2619176"/>
              <a:ext cx="234233" cy="80106"/>
            </a:xfrm>
            <a:custGeom>
              <a:avLst/>
              <a:gdLst>
                <a:gd name="T0" fmla="*/ 223937 w 91"/>
                <a:gd name="T1" fmla="*/ 80106 h 31"/>
                <a:gd name="T2" fmla="*/ 7722 w 91"/>
                <a:gd name="T3" fmla="*/ 80106 h 31"/>
                <a:gd name="T4" fmla="*/ 0 w 91"/>
                <a:gd name="T5" fmla="*/ 72354 h 31"/>
                <a:gd name="T6" fmla="*/ 7722 w 91"/>
                <a:gd name="T7" fmla="*/ 62018 h 31"/>
                <a:gd name="T8" fmla="*/ 223937 w 91"/>
                <a:gd name="T9" fmla="*/ 62018 h 31"/>
                <a:gd name="T10" fmla="*/ 234233 w 91"/>
                <a:gd name="T11" fmla="*/ 72354 h 31"/>
                <a:gd name="T12" fmla="*/ 223937 w 91"/>
                <a:gd name="T13" fmla="*/ 80106 h 31"/>
                <a:gd name="T14" fmla="*/ 223937 w 91"/>
                <a:gd name="T15" fmla="*/ 18088 h 31"/>
                <a:gd name="T16" fmla="*/ 7722 w 91"/>
                <a:gd name="T17" fmla="*/ 18088 h 31"/>
                <a:gd name="T18" fmla="*/ 0 w 91"/>
                <a:gd name="T19" fmla="*/ 10336 h 31"/>
                <a:gd name="T20" fmla="*/ 7722 w 91"/>
                <a:gd name="T21" fmla="*/ 0 h 31"/>
                <a:gd name="T22" fmla="*/ 223937 w 91"/>
                <a:gd name="T23" fmla="*/ 0 h 31"/>
                <a:gd name="T24" fmla="*/ 234233 w 91"/>
                <a:gd name="T25" fmla="*/ 10336 h 31"/>
                <a:gd name="T26" fmla="*/ 223937 w 91"/>
                <a:gd name="T27" fmla="*/ 18088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1" h="31">
                  <a:moveTo>
                    <a:pt x="87" y="31"/>
                  </a:moveTo>
                  <a:cubicBezTo>
                    <a:pt x="3" y="31"/>
                    <a:pt x="3" y="31"/>
                    <a:pt x="3" y="31"/>
                  </a:cubicBezTo>
                  <a:cubicBezTo>
                    <a:pt x="2" y="31"/>
                    <a:pt x="0" y="29"/>
                    <a:pt x="0" y="28"/>
                  </a:cubicBezTo>
                  <a:cubicBezTo>
                    <a:pt x="0" y="26"/>
                    <a:pt x="2" y="24"/>
                    <a:pt x="3" y="24"/>
                  </a:cubicBezTo>
                  <a:cubicBezTo>
                    <a:pt x="87" y="24"/>
                    <a:pt x="87" y="24"/>
                    <a:pt x="87" y="24"/>
                  </a:cubicBezTo>
                  <a:cubicBezTo>
                    <a:pt x="89" y="24"/>
                    <a:pt x="91" y="26"/>
                    <a:pt x="91" y="28"/>
                  </a:cubicBezTo>
                  <a:cubicBezTo>
                    <a:pt x="91" y="29"/>
                    <a:pt x="89" y="31"/>
                    <a:pt x="87" y="31"/>
                  </a:cubicBezTo>
                  <a:close/>
                  <a:moveTo>
                    <a:pt x="87" y="7"/>
                  </a:moveTo>
                  <a:cubicBezTo>
                    <a:pt x="3" y="7"/>
                    <a:pt x="3" y="7"/>
                    <a:pt x="3" y="7"/>
                  </a:cubicBezTo>
                  <a:cubicBezTo>
                    <a:pt x="2" y="7"/>
                    <a:pt x="0" y="5"/>
                    <a:pt x="0" y="4"/>
                  </a:cubicBezTo>
                  <a:cubicBezTo>
                    <a:pt x="0" y="2"/>
                    <a:pt x="2" y="0"/>
                    <a:pt x="3" y="0"/>
                  </a:cubicBezTo>
                  <a:cubicBezTo>
                    <a:pt x="87" y="0"/>
                    <a:pt x="87" y="0"/>
                    <a:pt x="87" y="0"/>
                  </a:cubicBezTo>
                  <a:cubicBezTo>
                    <a:pt x="89" y="0"/>
                    <a:pt x="91" y="2"/>
                    <a:pt x="91" y="4"/>
                  </a:cubicBezTo>
                  <a:cubicBezTo>
                    <a:pt x="91" y="5"/>
                    <a:pt x="89" y="7"/>
                    <a:pt x="87"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a:solidFill>
                  <a:prstClr val="black"/>
                </a:solidFill>
                <a:latin typeface="ubuntu" pitchFamily="34" charset="0"/>
                <a:cs typeface="Arial" pitchFamily="34" charset="0"/>
              </a:endParaRPr>
            </a:p>
          </p:txBody>
        </p:sp>
        <p:sp>
          <p:nvSpPr>
            <p:cNvPr id="32" name="Freeform 104">
              <a:extLst>
                <a:ext uri="{FF2B5EF4-FFF2-40B4-BE49-F238E27FC236}">
                  <a16:creationId xmlns:a16="http://schemas.microsoft.com/office/drawing/2014/main" id="{A6AB9CAF-592C-4B65-A68E-536275384BBB}"/>
                </a:ext>
              </a:extLst>
            </p:cNvPr>
            <p:cNvSpPr>
              <a:spLocks noEditPoints="1"/>
            </p:cNvSpPr>
            <p:nvPr/>
          </p:nvSpPr>
          <p:spPr bwMode="auto">
            <a:xfrm>
              <a:off x="8641617" y="2250082"/>
              <a:ext cx="409654" cy="534376"/>
            </a:xfrm>
            <a:custGeom>
              <a:avLst/>
              <a:gdLst>
                <a:gd name="T0" fmla="*/ 358125 w 159"/>
                <a:gd name="T1" fmla="*/ 534376 h 207"/>
                <a:gd name="T2" fmla="*/ 48952 w 159"/>
                <a:gd name="T3" fmla="*/ 534376 h 207"/>
                <a:gd name="T4" fmla="*/ 0 w 159"/>
                <a:gd name="T5" fmla="*/ 482745 h 207"/>
                <a:gd name="T6" fmla="*/ 0 w 159"/>
                <a:gd name="T7" fmla="*/ 49049 h 207"/>
                <a:gd name="T8" fmla="*/ 48952 w 159"/>
                <a:gd name="T9" fmla="*/ 0 h 207"/>
                <a:gd name="T10" fmla="*/ 358125 w 159"/>
                <a:gd name="T11" fmla="*/ 0 h 207"/>
                <a:gd name="T12" fmla="*/ 409654 w 159"/>
                <a:gd name="T13" fmla="*/ 49049 h 207"/>
                <a:gd name="T14" fmla="*/ 409654 w 159"/>
                <a:gd name="T15" fmla="*/ 482745 h 207"/>
                <a:gd name="T16" fmla="*/ 358125 w 159"/>
                <a:gd name="T17" fmla="*/ 534376 h 207"/>
                <a:gd name="T18" fmla="*/ 48952 w 159"/>
                <a:gd name="T19" fmla="*/ 18071 h 207"/>
                <a:gd name="T20" fmla="*/ 18035 w 159"/>
                <a:gd name="T21" fmla="*/ 49049 h 207"/>
                <a:gd name="T22" fmla="*/ 18035 w 159"/>
                <a:gd name="T23" fmla="*/ 482745 h 207"/>
                <a:gd name="T24" fmla="*/ 48952 w 159"/>
                <a:gd name="T25" fmla="*/ 516305 h 207"/>
                <a:gd name="T26" fmla="*/ 358125 w 159"/>
                <a:gd name="T27" fmla="*/ 516305 h 207"/>
                <a:gd name="T28" fmla="*/ 391619 w 159"/>
                <a:gd name="T29" fmla="*/ 482745 h 207"/>
                <a:gd name="T30" fmla="*/ 391619 w 159"/>
                <a:gd name="T31" fmla="*/ 49049 h 207"/>
                <a:gd name="T32" fmla="*/ 358125 w 159"/>
                <a:gd name="T33" fmla="*/ 18071 h 207"/>
                <a:gd name="T34" fmla="*/ 48952 w 159"/>
                <a:gd name="T35" fmla="*/ 18071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59" h="207">
                  <a:moveTo>
                    <a:pt x="139" y="207"/>
                  </a:moveTo>
                  <a:cubicBezTo>
                    <a:pt x="19" y="207"/>
                    <a:pt x="19" y="207"/>
                    <a:pt x="19" y="207"/>
                  </a:cubicBezTo>
                  <a:cubicBezTo>
                    <a:pt x="9" y="207"/>
                    <a:pt x="0" y="198"/>
                    <a:pt x="0" y="187"/>
                  </a:cubicBezTo>
                  <a:cubicBezTo>
                    <a:pt x="0" y="19"/>
                    <a:pt x="0" y="19"/>
                    <a:pt x="0" y="19"/>
                  </a:cubicBezTo>
                  <a:cubicBezTo>
                    <a:pt x="0" y="9"/>
                    <a:pt x="9" y="0"/>
                    <a:pt x="19" y="0"/>
                  </a:cubicBezTo>
                  <a:cubicBezTo>
                    <a:pt x="139" y="0"/>
                    <a:pt x="139" y="0"/>
                    <a:pt x="139" y="0"/>
                  </a:cubicBezTo>
                  <a:cubicBezTo>
                    <a:pt x="150" y="0"/>
                    <a:pt x="159" y="9"/>
                    <a:pt x="159" y="19"/>
                  </a:cubicBezTo>
                  <a:cubicBezTo>
                    <a:pt x="159" y="187"/>
                    <a:pt x="159" y="187"/>
                    <a:pt x="159" y="187"/>
                  </a:cubicBezTo>
                  <a:cubicBezTo>
                    <a:pt x="159" y="198"/>
                    <a:pt x="150" y="207"/>
                    <a:pt x="139" y="207"/>
                  </a:cubicBezTo>
                  <a:close/>
                  <a:moveTo>
                    <a:pt x="19" y="7"/>
                  </a:moveTo>
                  <a:cubicBezTo>
                    <a:pt x="12" y="7"/>
                    <a:pt x="7" y="12"/>
                    <a:pt x="7" y="19"/>
                  </a:cubicBezTo>
                  <a:cubicBezTo>
                    <a:pt x="7" y="187"/>
                    <a:pt x="7" y="187"/>
                    <a:pt x="7" y="187"/>
                  </a:cubicBezTo>
                  <a:cubicBezTo>
                    <a:pt x="7" y="194"/>
                    <a:pt x="12" y="200"/>
                    <a:pt x="19" y="200"/>
                  </a:cubicBezTo>
                  <a:cubicBezTo>
                    <a:pt x="139" y="200"/>
                    <a:pt x="139" y="200"/>
                    <a:pt x="139" y="200"/>
                  </a:cubicBezTo>
                  <a:cubicBezTo>
                    <a:pt x="146" y="200"/>
                    <a:pt x="152" y="194"/>
                    <a:pt x="152" y="187"/>
                  </a:cubicBezTo>
                  <a:cubicBezTo>
                    <a:pt x="152" y="19"/>
                    <a:pt x="152" y="19"/>
                    <a:pt x="152" y="19"/>
                  </a:cubicBezTo>
                  <a:cubicBezTo>
                    <a:pt x="152" y="12"/>
                    <a:pt x="146" y="7"/>
                    <a:pt x="139" y="7"/>
                  </a:cubicBezTo>
                  <a:lnTo>
                    <a:pt x="19" y="7"/>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a:solidFill>
                  <a:prstClr val="black"/>
                </a:solidFill>
                <a:latin typeface="ubuntu" pitchFamily="34" charset="0"/>
                <a:cs typeface="Arial" pitchFamily="34" charset="0"/>
              </a:endParaRPr>
            </a:p>
          </p:txBody>
        </p:sp>
        <p:grpSp>
          <p:nvGrpSpPr>
            <p:cNvPr id="33" name="Groupe 125">
              <a:extLst>
                <a:ext uri="{FF2B5EF4-FFF2-40B4-BE49-F238E27FC236}">
                  <a16:creationId xmlns:a16="http://schemas.microsoft.com/office/drawing/2014/main" id="{28ADB8B3-81F5-4185-9014-6BC20B528ED0}"/>
                </a:ext>
              </a:extLst>
            </p:cNvPr>
            <p:cNvGrpSpPr>
              <a:grpSpLocks/>
            </p:cNvGrpSpPr>
            <p:nvPr/>
          </p:nvGrpSpPr>
          <p:grpSpPr bwMode="auto">
            <a:xfrm>
              <a:off x="8745044" y="2342356"/>
              <a:ext cx="203813" cy="203813"/>
              <a:chOff x="8745044" y="2342356"/>
              <a:chExt cx="203813" cy="203813"/>
            </a:xfrm>
          </p:grpSpPr>
          <p:sp>
            <p:nvSpPr>
              <p:cNvPr id="34" name="Freeform 103">
                <a:extLst>
                  <a:ext uri="{FF2B5EF4-FFF2-40B4-BE49-F238E27FC236}">
                    <a16:creationId xmlns:a16="http://schemas.microsoft.com/office/drawing/2014/main" id="{0D5D2D5B-841C-4A43-99BE-8A6969FBD9EB}"/>
                  </a:ext>
                </a:extLst>
              </p:cNvPr>
              <p:cNvSpPr>
                <a:spLocks/>
              </p:cNvSpPr>
              <p:nvPr/>
            </p:nvSpPr>
            <p:spPr bwMode="auto">
              <a:xfrm>
                <a:off x="8760254" y="2435644"/>
                <a:ext cx="183533" cy="28392"/>
              </a:xfrm>
              <a:custGeom>
                <a:avLst/>
                <a:gdLst>
                  <a:gd name="T0" fmla="*/ 90474 w 71"/>
                  <a:gd name="T1" fmla="*/ 28392 h 11"/>
                  <a:gd name="T2" fmla="*/ 7755 w 71"/>
                  <a:gd name="T3" fmla="*/ 15487 h 11"/>
                  <a:gd name="T4" fmla="*/ 0 w 71"/>
                  <a:gd name="T5" fmla="*/ 7743 h 11"/>
                  <a:gd name="T6" fmla="*/ 10340 w 71"/>
                  <a:gd name="T7" fmla="*/ 0 h 11"/>
                  <a:gd name="T8" fmla="*/ 162853 w 71"/>
                  <a:gd name="T9" fmla="*/ 2581 h 11"/>
                  <a:gd name="T10" fmla="*/ 173193 w 71"/>
                  <a:gd name="T11" fmla="*/ 0 h 11"/>
                  <a:gd name="T12" fmla="*/ 183533 w 71"/>
                  <a:gd name="T13" fmla="*/ 7743 h 11"/>
                  <a:gd name="T14" fmla="*/ 175778 w 71"/>
                  <a:gd name="T15" fmla="*/ 15487 h 11"/>
                  <a:gd name="T16" fmla="*/ 165438 w 71"/>
                  <a:gd name="T17" fmla="*/ 18068 h 11"/>
                  <a:gd name="T18" fmla="*/ 90474 w 71"/>
                  <a:gd name="T19" fmla="*/ 28392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1" h="11">
                    <a:moveTo>
                      <a:pt x="35" y="11"/>
                    </a:moveTo>
                    <a:cubicBezTo>
                      <a:pt x="24" y="11"/>
                      <a:pt x="13" y="9"/>
                      <a:pt x="3" y="6"/>
                    </a:cubicBezTo>
                    <a:cubicBezTo>
                      <a:pt x="1" y="6"/>
                      <a:pt x="0" y="4"/>
                      <a:pt x="0" y="3"/>
                    </a:cubicBezTo>
                    <a:cubicBezTo>
                      <a:pt x="1" y="1"/>
                      <a:pt x="3" y="0"/>
                      <a:pt x="4" y="0"/>
                    </a:cubicBezTo>
                    <a:cubicBezTo>
                      <a:pt x="23" y="5"/>
                      <a:pt x="44" y="6"/>
                      <a:pt x="63" y="1"/>
                    </a:cubicBezTo>
                    <a:cubicBezTo>
                      <a:pt x="67" y="0"/>
                      <a:pt x="67" y="0"/>
                      <a:pt x="67" y="0"/>
                    </a:cubicBezTo>
                    <a:cubicBezTo>
                      <a:pt x="68" y="0"/>
                      <a:pt x="70" y="1"/>
                      <a:pt x="71" y="3"/>
                    </a:cubicBezTo>
                    <a:cubicBezTo>
                      <a:pt x="71" y="4"/>
                      <a:pt x="70" y="6"/>
                      <a:pt x="68" y="6"/>
                    </a:cubicBezTo>
                    <a:cubicBezTo>
                      <a:pt x="64" y="7"/>
                      <a:pt x="64" y="7"/>
                      <a:pt x="64" y="7"/>
                    </a:cubicBezTo>
                    <a:cubicBezTo>
                      <a:pt x="55" y="10"/>
                      <a:pt x="45" y="11"/>
                      <a:pt x="35" y="11"/>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a:solidFill>
                    <a:prstClr val="black"/>
                  </a:solidFill>
                  <a:latin typeface="ubuntu" pitchFamily="34" charset="0"/>
                  <a:cs typeface="Arial" pitchFamily="34" charset="0"/>
                </a:endParaRPr>
              </a:p>
            </p:txBody>
          </p:sp>
          <p:sp>
            <p:nvSpPr>
              <p:cNvPr id="35" name="Freeform 105">
                <a:extLst>
                  <a:ext uri="{FF2B5EF4-FFF2-40B4-BE49-F238E27FC236}">
                    <a16:creationId xmlns:a16="http://schemas.microsoft.com/office/drawing/2014/main" id="{7E5E8AE6-CC32-42CA-9147-CECABB56D6B5}"/>
                  </a:ext>
                </a:extLst>
              </p:cNvPr>
              <p:cNvSpPr>
                <a:spLocks noEditPoints="1"/>
              </p:cNvSpPr>
              <p:nvPr/>
            </p:nvSpPr>
            <p:spPr bwMode="auto">
              <a:xfrm>
                <a:off x="8745044" y="2342356"/>
                <a:ext cx="203813" cy="203813"/>
              </a:xfrm>
              <a:custGeom>
                <a:avLst/>
                <a:gdLst>
                  <a:gd name="T0" fmla="*/ 100617 w 79"/>
                  <a:gd name="T1" fmla="*/ 203813 h 79"/>
                  <a:gd name="T2" fmla="*/ 0 w 79"/>
                  <a:gd name="T3" fmla="*/ 100617 h 79"/>
                  <a:gd name="T4" fmla="*/ 100617 w 79"/>
                  <a:gd name="T5" fmla="*/ 0 h 79"/>
                  <a:gd name="T6" fmla="*/ 203813 w 79"/>
                  <a:gd name="T7" fmla="*/ 100617 h 79"/>
                  <a:gd name="T8" fmla="*/ 100617 w 79"/>
                  <a:gd name="T9" fmla="*/ 203813 h 79"/>
                  <a:gd name="T10" fmla="*/ 100617 w 79"/>
                  <a:gd name="T11" fmla="*/ 18059 h 79"/>
                  <a:gd name="T12" fmla="*/ 18059 w 79"/>
                  <a:gd name="T13" fmla="*/ 100617 h 79"/>
                  <a:gd name="T14" fmla="*/ 100617 w 79"/>
                  <a:gd name="T15" fmla="*/ 185754 h 79"/>
                  <a:gd name="T16" fmla="*/ 185754 w 79"/>
                  <a:gd name="T17" fmla="*/ 100617 h 79"/>
                  <a:gd name="T18" fmla="*/ 100617 w 79"/>
                  <a:gd name="T19" fmla="*/ 18059 h 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9" h="79">
                    <a:moveTo>
                      <a:pt x="39" y="79"/>
                    </a:moveTo>
                    <a:cubicBezTo>
                      <a:pt x="18" y="79"/>
                      <a:pt x="0" y="61"/>
                      <a:pt x="0" y="39"/>
                    </a:cubicBezTo>
                    <a:cubicBezTo>
                      <a:pt x="0" y="18"/>
                      <a:pt x="18" y="0"/>
                      <a:pt x="39" y="0"/>
                    </a:cubicBezTo>
                    <a:cubicBezTo>
                      <a:pt x="61" y="0"/>
                      <a:pt x="79" y="18"/>
                      <a:pt x="79" y="39"/>
                    </a:cubicBezTo>
                    <a:cubicBezTo>
                      <a:pt x="79" y="61"/>
                      <a:pt x="61" y="79"/>
                      <a:pt x="39" y="79"/>
                    </a:cubicBezTo>
                    <a:close/>
                    <a:moveTo>
                      <a:pt x="39" y="7"/>
                    </a:moveTo>
                    <a:cubicBezTo>
                      <a:pt x="21" y="7"/>
                      <a:pt x="7" y="21"/>
                      <a:pt x="7" y="39"/>
                    </a:cubicBezTo>
                    <a:cubicBezTo>
                      <a:pt x="7" y="57"/>
                      <a:pt x="21" y="72"/>
                      <a:pt x="39" y="72"/>
                    </a:cubicBezTo>
                    <a:cubicBezTo>
                      <a:pt x="58" y="72"/>
                      <a:pt x="72" y="57"/>
                      <a:pt x="72" y="39"/>
                    </a:cubicBezTo>
                    <a:cubicBezTo>
                      <a:pt x="72" y="21"/>
                      <a:pt x="58" y="7"/>
                      <a:pt x="39"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a:solidFill>
                    <a:prstClr val="black"/>
                  </a:solidFill>
                  <a:latin typeface="ubuntu" pitchFamily="34" charset="0"/>
                  <a:cs typeface="Arial" pitchFamily="34" charset="0"/>
                </a:endParaRPr>
              </a:p>
            </p:txBody>
          </p:sp>
          <p:sp>
            <p:nvSpPr>
              <p:cNvPr id="36" name="Freeform 106">
                <a:extLst>
                  <a:ext uri="{FF2B5EF4-FFF2-40B4-BE49-F238E27FC236}">
                    <a16:creationId xmlns:a16="http://schemas.microsoft.com/office/drawing/2014/main" id="{FF2C3611-DCB1-4624-8117-2DC0EEE673E4}"/>
                  </a:ext>
                </a:extLst>
              </p:cNvPr>
              <p:cNvSpPr>
                <a:spLocks noEditPoints="1"/>
              </p:cNvSpPr>
              <p:nvPr/>
            </p:nvSpPr>
            <p:spPr bwMode="auto">
              <a:xfrm>
                <a:off x="8796758" y="2352496"/>
                <a:ext cx="97344" cy="183534"/>
              </a:xfrm>
              <a:custGeom>
                <a:avLst/>
                <a:gdLst>
                  <a:gd name="T0" fmla="*/ 71727 w 38"/>
                  <a:gd name="T1" fmla="*/ 183534 h 71"/>
                  <a:gd name="T2" fmla="*/ 69165 w 38"/>
                  <a:gd name="T3" fmla="*/ 180949 h 71"/>
                  <a:gd name="T4" fmla="*/ 64042 w 38"/>
                  <a:gd name="T5" fmla="*/ 170609 h 71"/>
                  <a:gd name="T6" fmla="*/ 66604 w 38"/>
                  <a:gd name="T7" fmla="*/ 15510 h 71"/>
                  <a:gd name="T8" fmla="*/ 64042 w 38"/>
                  <a:gd name="T9" fmla="*/ 10340 h 71"/>
                  <a:gd name="T10" fmla="*/ 69165 w 38"/>
                  <a:gd name="T11" fmla="*/ 0 h 71"/>
                  <a:gd name="T12" fmla="*/ 79412 w 38"/>
                  <a:gd name="T13" fmla="*/ 5170 h 71"/>
                  <a:gd name="T14" fmla="*/ 81974 w 38"/>
                  <a:gd name="T15" fmla="*/ 10340 h 71"/>
                  <a:gd name="T16" fmla="*/ 79412 w 38"/>
                  <a:gd name="T17" fmla="*/ 175779 h 71"/>
                  <a:gd name="T18" fmla="*/ 71727 w 38"/>
                  <a:gd name="T19" fmla="*/ 183534 h 71"/>
                  <a:gd name="T20" fmla="*/ 28179 w 38"/>
                  <a:gd name="T21" fmla="*/ 183534 h 71"/>
                  <a:gd name="T22" fmla="*/ 20493 w 38"/>
                  <a:gd name="T23" fmla="*/ 175779 h 71"/>
                  <a:gd name="T24" fmla="*/ 17932 w 38"/>
                  <a:gd name="T25" fmla="*/ 10340 h 71"/>
                  <a:gd name="T26" fmla="*/ 20493 w 38"/>
                  <a:gd name="T27" fmla="*/ 5170 h 71"/>
                  <a:gd name="T28" fmla="*/ 30740 w 38"/>
                  <a:gd name="T29" fmla="*/ 0 h 71"/>
                  <a:gd name="T30" fmla="*/ 35864 w 38"/>
                  <a:gd name="T31" fmla="*/ 10340 h 71"/>
                  <a:gd name="T32" fmla="*/ 33302 w 38"/>
                  <a:gd name="T33" fmla="*/ 15510 h 71"/>
                  <a:gd name="T34" fmla="*/ 35864 w 38"/>
                  <a:gd name="T35" fmla="*/ 170609 h 71"/>
                  <a:gd name="T36" fmla="*/ 30740 w 38"/>
                  <a:gd name="T37" fmla="*/ 180949 h 71"/>
                  <a:gd name="T38" fmla="*/ 28179 w 38"/>
                  <a:gd name="T39" fmla="*/ 183534 h 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 h="71">
                    <a:moveTo>
                      <a:pt x="28" y="71"/>
                    </a:moveTo>
                    <a:cubicBezTo>
                      <a:pt x="28" y="71"/>
                      <a:pt x="28" y="71"/>
                      <a:pt x="27" y="70"/>
                    </a:cubicBezTo>
                    <a:cubicBezTo>
                      <a:pt x="26" y="70"/>
                      <a:pt x="25" y="68"/>
                      <a:pt x="25" y="66"/>
                    </a:cubicBezTo>
                    <a:cubicBezTo>
                      <a:pt x="32" y="47"/>
                      <a:pt x="32" y="26"/>
                      <a:pt x="26" y="6"/>
                    </a:cubicBezTo>
                    <a:cubicBezTo>
                      <a:pt x="25" y="4"/>
                      <a:pt x="25" y="4"/>
                      <a:pt x="25" y="4"/>
                    </a:cubicBezTo>
                    <a:cubicBezTo>
                      <a:pt x="25" y="3"/>
                      <a:pt x="26" y="1"/>
                      <a:pt x="27" y="0"/>
                    </a:cubicBezTo>
                    <a:cubicBezTo>
                      <a:pt x="29" y="0"/>
                      <a:pt x="31" y="1"/>
                      <a:pt x="31" y="2"/>
                    </a:cubicBezTo>
                    <a:cubicBezTo>
                      <a:pt x="32" y="4"/>
                      <a:pt x="32" y="4"/>
                      <a:pt x="32" y="4"/>
                    </a:cubicBezTo>
                    <a:cubicBezTo>
                      <a:pt x="38" y="25"/>
                      <a:pt x="38" y="47"/>
                      <a:pt x="31" y="68"/>
                    </a:cubicBezTo>
                    <a:cubicBezTo>
                      <a:pt x="31" y="70"/>
                      <a:pt x="30" y="71"/>
                      <a:pt x="28" y="71"/>
                    </a:cubicBezTo>
                    <a:close/>
                    <a:moveTo>
                      <a:pt x="11" y="71"/>
                    </a:moveTo>
                    <a:cubicBezTo>
                      <a:pt x="9" y="71"/>
                      <a:pt x="8" y="70"/>
                      <a:pt x="8" y="68"/>
                    </a:cubicBezTo>
                    <a:cubicBezTo>
                      <a:pt x="1" y="47"/>
                      <a:pt x="0" y="25"/>
                      <a:pt x="7" y="4"/>
                    </a:cubicBezTo>
                    <a:cubicBezTo>
                      <a:pt x="8" y="2"/>
                      <a:pt x="8" y="2"/>
                      <a:pt x="8" y="2"/>
                    </a:cubicBezTo>
                    <a:cubicBezTo>
                      <a:pt x="8" y="1"/>
                      <a:pt x="10" y="0"/>
                      <a:pt x="12" y="0"/>
                    </a:cubicBezTo>
                    <a:cubicBezTo>
                      <a:pt x="13" y="1"/>
                      <a:pt x="14" y="3"/>
                      <a:pt x="14" y="4"/>
                    </a:cubicBezTo>
                    <a:cubicBezTo>
                      <a:pt x="13" y="6"/>
                      <a:pt x="13" y="6"/>
                      <a:pt x="13" y="6"/>
                    </a:cubicBezTo>
                    <a:cubicBezTo>
                      <a:pt x="7" y="26"/>
                      <a:pt x="7" y="47"/>
                      <a:pt x="14" y="66"/>
                    </a:cubicBezTo>
                    <a:cubicBezTo>
                      <a:pt x="14" y="68"/>
                      <a:pt x="13" y="70"/>
                      <a:pt x="12" y="70"/>
                    </a:cubicBezTo>
                    <a:cubicBezTo>
                      <a:pt x="11" y="71"/>
                      <a:pt x="11" y="71"/>
                      <a:pt x="11" y="71"/>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a:solidFill>
                    <a:prstClr val="black"/>
                  </a:solidFill>
                  <a:latin typeface="ubuntu" pitchFamily="34" charset="0"/>
                  <a:cs typeface="Arial" pitchFamily="34" charset="0"/>
                </a:endParaRPr>
              </a:p>
            </p:txBody>
          </p:sp>
        </p:grpSp>
      </p:grpSp>
      <p:sp>
        <p:nvSpPr>
          <p:cNvPr id="55" name="ZoneTexte 54">
            <a:extLst>
              <a:ext uri="{FF2B5EF4-FFF2-40B4-BE49-F238E27FC236}">
                <a16:creationId xmlns:a16="http://schemas.microsoft.com/office/drawing/2014/main" id="{2DDE3836-9FF5-4198-A72D-6D01693EFB8A}"/>
              </a:ext>
            </a:extLst>
          </p:cNvPr>
          <p:cNvSpPr txBox="1"/>
          <p:nvPr/>
        </p:nvSpPr>
        <p:spPr>
          <a:xfrm>
            <a:off x="1250291" y="4315637"/>
            <a:ext cx="1675479" cy="738664"/>
          </a:xfrm>
          <a:prstGeom prst="rect">
            <a:avLst/>
          </a:prstGeom>
          <a:noFill/>
        </p:spPr>
        <p:txBody>
          <a:bodyPr wrap="square" rtlCol="0">
            <a:spAutoFit/>
          </a:bodyPr>
          <a:lstStyle/>
          <a:p>
            <a:pPr algn="ctr"/>
            <a:r>
              <a:rPr lang="fr-FR" sz="1400" b="1" dirty="0">
                <a:solidFill>
                  <a:schemeClr val="accent4">
                    <a:lumMod val="75000"/>
                  </a:schemeClr>
                </a:solidFill>
                <a:latin typeface="Montserrat Black" panose="00000A00000000000000" pitchFamily="2" charset="0"/>
              </a:rPr>
              <a:t>Espace de collecte sur DEI</a:t>
            </a:r>
          </a:p>
        </p:txBody>
      </p:sp>
      <p:sp>
        <p:nvSpPr>
          <p:cNvPr id="56" name="ZoneTexte 55">
            <a:extLst>
              <a:ext uri="{FF2B5EF4-FFF2-40B4-BE49-F238E27FC236}">
                <a16:creationId xmlns:a16="http://schemas.microsoft.com/office/drawing/2014/main" id="{3FE0CF9F-75AF-47F8-9C1D-1D26026D77B9}"/>
              </a:ext>
            </a:extLst>
          </p:cNvPr>
          <p:cNvSpPr txBox="1"/>
          <p:nvPr/>
        </p:nvSpPr>
        <p:spPr>
          <a:xfrm>
            <a:off x="3297249" y="4463667"/>
            <a:ext cx="1077097" cy="307777"/>
          </a:xfrm>
          <a:prstGeom prst="rect">
            <a:avLst/>
          </a:prstGeom>
          <a:noFill/>
        </p:spPr>
        <p:txBody>
          <a:bodyPr wrap="square" rtlCol="0">
            <a:spAutoFit/>
          </a:bodyPr>
          <a:lstStyle/>
          <a:p>
            <a:pPr algn="ctr"/>
            <a:r>
              <a:rPr lang="fr-FR" sz="1400" b="1" dirty="0">
                <a:solidFill>
                  <a:schemeClr val="accent4">
                    <a:lumMod val="75000"/>
                  </a:schemeClr>
                </a:solidFill>
                <a:latin typeface="Montserrat Black" panose="00000A00000000000000" pitchFamily="2" charset="0"/>
              </a:rPr>
              <a:t>SED</a:t>
            </a:r>
          </a:p>
        </p:txBody>
      </p:sp>
      <p:sp>
        <p:nvSpPr>
          <p:cNvPr id="57" name="ZoneTexte 56">
            <a:extLst>
              <a:ext uri="{FF2B5EF4-FFF2-40B4-BE49-F238E27FC236}">
                <a16:creationId xmlns:a16="http://schemas.microsoft.com/office/drawing/2014/main" id="{DBEC9B2E-B258-454A-AF0E-23E2D371261B}"/>
              </a:ext>
            </a:extLst>
          </p:cNvPr>
          <p:cNvSpPr txBox="1"/>
          <p:nvPr/>
        </p:nvSpPr>
        <p:spPr>
          <a:xfrm>
            <a:off x="6672857" y="4477119"/>
            <a:ext cx="1504693" cy="307777"/>
          </a:xfrm>
          <a:prstGeom prst="rect">
            <a:avLst/>
          </a:prstGeom>
          <a:noFill/>
        </p:spPr>
        <p:txBody>
          <a:bodyPr wrap="square" rtlCol="0">
            <a:spAutoFit/>
          </a:bodyPr>
          <a:lstStyle/>
          <a:p>
            <a:pPr algn="ctr"/>
            <a:r>
              <a:rPr lang="fr-FR" sz="1400" b="1" dirty="0">
                <a:solidFill>
                  <a:schemeClr val="accent4">
                    <a:lumMod val="75000"/>
                  </a:schemeClr>
                </a:solidFill>
                <a:latin typeface="Montserrat Black" panose="00000A00000000000000" pitchFamily="2" charset="0"/>
              </a:rPr>
              <a:t>SED</a:t>
            </a:r>
          </a:p>
        </p:txBody>
      </p:sp>
      <p:sp>
        <p:nvSpPr>
          <p:cNvPr id="58" name="ZoneTexte 57">
            <a:extLst>
              <a:ext uri="{FF2B5EF4-FFF2-40B4-BE49-F238E27FC236}">
                <a16:creationId xmlns:a16="http://schemas.microsoft.com/office/drawing/2014/main" id="{A9662CE1-BE38-441E-965F-F8F8A9068A74}"/>
              </a:ext>
            </a:extLst>
          </p:cNvPr>
          <p:cNvSpPr txBox="1"/>
          <p:nvPr/>
        </p:nvSpPr>
        <p:spPr>
          <a:xfrm>
            <a:off x="8271717" y="4451280"/>
            <a:ext cx="1504693" cy="523220"/>
          </a:xfrm>
          <a:prstGeom prst="rect">
            <a:avLst/>
          </a:prstGeom>
          <a:noFill/>
        </p:spPr>
        <p:txBody>
          <a:bodyPr wrap="square" rtlCol="0">
            <a:spAutoFit/>
          </a:bodyPr>
          <a:lstStyle/>
          <a:p>
            <a:pPr algn="ctr"/>
            <a:r>
              <a:rPr lang="fr-FR" sz="1400" b="1" dirty="0">
                <a:solidFill>
                  <a:schemeClr val="accent4">
                    <a:lumMod val="75000"/>
                  </a:schemeClr>
                </a:solidFill>
                <a:latin typeface="Montserrat Black" panose="00000A00000000000000" pitchFamily="2" charset="0"/>
              </a:rPr>
              <a:t>E-</a:t>
            </a:r>
            <a:r>
              <a:rPr lang="fr-FR" sz="1400" b="1" dirty="0" err="1">
                <a:solidFill>
                  <a:schemeClr val="accent4">
                    <a:lumMod val="75000"/>
                  </a:schemeClr>
                </a:solidFill>
                <a:latin typeface="Montserrat Black" panose="00000A00000000000000" pitchFamily="2" charset="0"/>
              </a:rPr>
              <a:t>déblo</a:t>
            </a:r>
            <a:r>
              <a:rPr lang="fr-FR" sz="1400" b="1" dirty="0">
                <a:solidFill>
                  <a:schemeClr val="accent4">
                    <a:lumMod val="75000"/>
                  </a:schemeClr>
                </a:solidFill>
                <a:latin typeface="Montserrat Black" panose="00000A00000000000000" pitchFamily="2" charset="0"/>
              </a:rPr>
              <a:t>          self-care</a:t>
            </a:r>
          </a:p>
        </p:txBody>
      </p:sp>
      <p:sp>
        <p:nvSpPr>
          <p:cNvPr id="59" name="ZoneTexte 58">
            <a:extLst>
              <a:ext uri="{FF2B5EF4-FFF2-40B4-BE49-F238E27FC236}">
                <a16:creationId xmlns:a16="http://schemas.microsoft.com/office/drawing/2014/main" id="{5ACECAAC-0ABD-4D64-9FF1-EF7040FAE98C}"/>
              </a:ext>
            </a:extLst>
          </p:cNvPr>
          <p:cNvSpPr txBox="1"/>
          <p:nvPr/>
        </p:nvSpPr>
        <p:spPr>
          <a:xfrm>
            <a:off x="9764254" y="4291940"/>
            <a:ext cx="1900167" cy="684803"/>
          </a:xfrm>
          <a:prstGeom prst="rect">
            <a:avLst/>
          </a:prstGeom>
          <a:noFill/>
        </p:spPr>
        <p:txBody>
          <a:bodyPr wrap="square" rtlCol="0">
            <a:spAutoFit/>
          </a:bodyPr>
          <a:lstStyle/>
          <a:p>
            <a:pPr algn="ctr"/>
            <a:r>
              <a:rPr lang="fr-FR" sz="1400" b="1" dirty="0">
                <a:solidFill>
                  <a:schemeClr val="accent4">
                    <a:lumMod val="75000"/>
                  </a:schemeClr>
                </a:solidFill>
                <a:latin typeface="Montserrat Black" panose="00000A00000000000000" pitchFamily="2" charset="0"/>
              </a:rPr>
              <a:t>Parade </a:t>
            </a:r>
          </a:p>
          <a:p>
            <a:pPr algn="ctr"/>
            <a:r>
              <a:rPr lang="fr-FR" sz="1050" dirty="0"/>
              <a:t>(si demande d’informations)</a:t>
            </a:r>
          </a:p>
          <a:p>
            <a:pPr algn="ctr"/>
            <a:r>
              <a:rPr lang="fr-FR" sz="1400" b="1" dirty="0">
                <a:solidFill>
                  <a:schemeClr val="accent4">
                    <a:lumMod val="75000"/>
                  </a:schemeClr>
                </a:solidFill>
                <a:latin typeface="Montserrat Black" panose="00000A00000000000000" pitchFamily="2" charset="0"/>
              </a:rPr>
              <a:t>ou</a:t>
            </a:r>
          </a:p>
        </p:txBody>
      </p:sp>
      <p:sp>
        <p:nvSpPr>
          <p:cNvPr id="60" name="ZoneTexte 59">
            <a:extLst>
              <a:ext uri="{FF2B5EF4-FFF2-40B4-BE49-F238E27FC236}">
                <a16:creationId xmlns:a16="http://schemas.microsoft.com/office/drawing/2014/main" id="{5D1346F9-AAC0-4D1C-8C94-3C45DF71B3D0}"/>
              </a:ext>
            </a:extLst>
          </p:cNvPr>
          <p:cNvSpPr txBox="1"/>
          <p:nvPr/>
        </p:nvSpPr>
        <p:spPr>
          <a:xfrm>
            <a:off x="4779159" y="4315637"/>
            <a:ext cx="1728384" cy="523220"/>
          </a:xfrm>
          <a:prstGeom prst="rect">
            <a:avLst/>
          </a:prstGeom>
          <a:noFill/>
        </p:spPr>
        <p:txBody>
          <a:bodyPr wrap="square" rtlCol="0">
            <a:spAutoFit/>
          </a:bodyPr>
          <a:lstStyle/>
          <a:p>
            <a:pPr algn="ctr"/>
            <a:r>
              <a:rPr lang="fr-FR" sz="1400" b="1" dirty="0">
                <a:solidFill>
                  <a:schemeClr val="accent4">
                    <a:lumMod val="75000"/>
                  </a:schemeClr>
                </a:solidFill>
                <a:latin typeface="Montserrat Black" panose="00000A00000000000000" pitchFamily="2" charset="0"/>
              </a:rPr>
              <a:t>Interfaçage MYC/</a:t>
            </a:r>
            <a:r>
              <a:rPr lang="fr-FR" sz="1400" b="1" dirty="0" err="1">
                <a:solidFill>
                  <a:schemeClr val="accent4">
                    <a:lumMod val="75000"/>
                  </a:schemeClr>
                </a:solidFill>
                <a:latin typeface="Montserrat Black" panose="00000A00000000000000" pitchFamily="2" charset="0"/>
              </a:rPr>
              <a:t>CNPnet</a:t>
            </a:r>
            <a:endParaRPr lang="fr-FR" sz="1400" b="1" dirty="0">
              <a:solidFill>
                <a:schemeClr val="accent4">
                  <a:lumMod val="75000"/>
                </a:schemeClr>
              </a:solidFill>
              <a:latin typeface="Montserrat Black" panose="00000A00000000000000" pitchFamily="2" charset="0"/>
            </a:endParaRPr>
          </a:p>
        </p:txBody>
      </p:sp>
      <p:sp>
        <p:nvSpPr>
          <p:cNvPr id="61" name="Rectangle 60">
            <a:extLst>
              <a:ext uri="{FF2B5EF4-FFF2-40B4-BE49-F238E27FC236}">
                <a16:creationId xmlns:a16="http://schemas.microsoft.com/office/drawing/2014/main" id="{6F295F43-C980-4977-84AC-D1A60E13277F}"/>
              </a:ext>
            </a:extLst>
          </p:cNvPr>
          <p:cNvSpPr/>
          <p:nvPr/>
        </p:nvSpPr>
        <p:spPr>
          <a:xfrm>
            <a:off x="9586784" y="4892617"/>
            <a:ext cx="2255108" cy="646331"/>
          </a:xfrm>
          <a:prstGeom prst="rect">
            <a:avLst/>
          </a:prstGeom>
        </p:spPr>
        <p:txBody>
          <a:bodyPr wrap="square">
            <a:spAutoFit/>
          </a:bodyPr>
          <a:lstStyle/>
          <a:p>
            <a:pPr algn="ctr"/>
            <a:r>
              <a:rPr lang="fr-FR" sz="1200" dirty="0">
                <a:solidFill>
                  <a:srgbClr val="0070C0"/>
                </a:solidFill>
                <a:latin typeface="Abadi Extra Light" panose="020B0204020104020204" pitchFamily="34" charset="0"/>
                <a:hlinkClick r:id="rId8">
                  <a:extLst>
                    <a:ext uri="{A12FA001-AC4F-418D-AE19-62706E023703}">
                      <ahyp:hlinkClr xmlns:ahyp="http://schemas.microsoft.com/office/drawing/2018/hyperlinkcolor" val="tx"/>
                    </a:ext>
                  </a:extLst>
                </a:hlinkClick>
              </a:rPr>
              <a:t>https://www.ade.caisse-epargne.fr/grand-est-europe </a:t>
            </a:r>
            <a:endParaRPr lang="fr-FR" sz="1200" dirty="0">
              <a:solidFill>
                <a:srgbClr val="0070C0"/>
              </a:solidFill>
              <a:latin typeface="Abadi Extra Light" panose="020B0204020104020204" pitchFamily="34" charset="0"/>
            </a:endParaRPr>
          </a:p>
          <a:p>
            <a:pPr algn="ctr"/>
            <a:r>
              <a:rPr lang="fr-FR" sz="1050" dirty="0"/>
              <a:t>(si demande écrite)</a:t>
            </a:r>
          </a:p>
        </p:txBody>
      </p:sp>
      <p:sp>
        <p:nvSpPr>
          <p:cNvPr id="63" name="ZoneTexte 62">
            <a:extLst>
              <a:ext uri="{FF2B5EF4-FFF2-40B4-BE49-F238E27FC236}">
                <a16:creationId xmlns:a16="http://schemas.microsoft.com/office/drawing/2014/main" id="{183878C8-3688-4394-B808-D14BFCAEB934}"/>
              </a:ext>
            </a:extLst>
          </p:cNvPr>
          <p:cNvSpPr txBox="1"/>
          <p:nvPr/>
        </p:nvSpPr>
        <p:spPr>
          <a:xfrm>
            <a:off x="149173" y="2300783"/>
            <a:ext cx="1077097" cy="307777"/>
          </a:xfrm>
          <a:prstGeom prst="rect">
            <a:avLst/>
          </a:prstGeom>
          <a:noFill/>
        </p:spPr>
        <p:txBody>
          <a:bodyPr wrap="square" rtlCol="0">
            <a:spAutoFit/>
          </a:bodyPr>
          <a:lstStyle/>
          <a:p>
            <a:pPr algn="ctr"/>
            <a:r>
              <a:rPr lang="fr-FR" sz="1400" b="1" dirty="0">
                <a:solidFill>
                  <a:schemeClr val="bg1">
                    <a:lumMod val="65000"/>
                  </a:schemeClr>
                </a:solidFill>
              </a:rPr>
              <a:t>Etape :</a:t>
            </a:r>
          </a:p>
        </p:txBody>
      </p:sp>
      <p:sp>
        <p:nvSpPr>
          <p:cNvPr id="64" name="ZoneTexte 63">
            <a:extLst>
              <a:ext uri="{FF2B5EF4-FFF2-40B4-BE49-F238E27FC236}">
                <a16:creationId xmlns:a16="http://schemas.microsoft.com/office/drawing/2014/main" id="{90C9128D-240C-4694-A8C4-DFE8B24E5DCB}"/>
              </a:ext>
            </a:extLst>
          </p:cNvPr>
          <p:cNvSpPr txBox="1"/>
          <p:nvPr/>
        </p:nvSpPr>
        <p:spPr>
          <a:xfrm>
            <a:off x="89612" y="4423360"/>
            <a:ext cx="1077097" cy="307777"/>
          </a:xfrm>
          <a:prstGeom prst="rect">
            <a:avLst/>
          </a:prstGeom>
          <a:noFill/>
        </p:spPr>
        <p:txBody>
          <a:bodyPr wrap="square" rtlCol="0">
            <a:spAutoFit/>
          </a:bodyPr>
          <a:lstStyle/>
          <a:p>
            <a:pPr algn="ctr"/>
            <a:r>
              <a:rPr lang="fr-FR" sz="1400" b="1" dirty="0">
                <a:solidFill>
                  <a:schemeClr val="accent4">
                    <a:lumMod val="60000"/>
                    <a:lumOff val="40000"/>
                  </a:schemeClr>
                </a:solidFill>
              </a:rPr>
              <a:t>Outil :</a:t>
            </a:r>
          </a:p>
        </p:txBody>
      </p:sp>
      <p:sp>
        <p:nvSpPr>
          <p:cNvPr id="39" name="Espace réservé du texte 13">
            <a:extLst>
              <a:ext uri="{FF2B5EF4-FFF2-40B4-BE49-F238E27FC236}">
                <a16:creationId xmlns:a16="http://schemas.microsoft.com/office/drawing/2014/main" id="{8E50D7A5-3068-45FC-BA0A-901CBD195258}"/>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Des réponses à vos questions</a:t>
            </a:r>
          </a:p>
        </p:txBody>
      </p:sp>
    </p:spTree>
    <p:extLst>
      <p:ext uri="{BB962C8B-B14F-4D97-AF65-F5344CB8AC3E}">
        <p14:creationId xmlns:p14="http://schemas.microsoft.com/office/powerpoint/2010/main" val="1987988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2D29E64-4694-4DA7-83D2-D23C734795FC}"/>
              </a:ext>
            </a:extLst>
          </p:cNvPr>
          <p:cNvSpPr>
            <a:spLocks noGrp="1"/>
          </p:cNvSpPr>
          <p:nvPr>
            <p:ph type="body" sz="quarter" idx="12"/>
          </p:nvPr>
        </p:nvSpPr>
        <p:spPr/>
        <p:txBody>
          <a:bodyPr/>
          <a:lstStyle/>
          <a:p>
            <a:r>
              <a:rPr lang="fr-FR" dirty="0"/>
              <a:t>A quelles étapes le client est-il informé de l’avancée de son dossier (mail et/ou SMS) ?</a:t>
            </a:r>
          </a:p>
        </p:txBody>
      </p:sp>
      <p:grpSp>
        <p:nvGrpSpPr>
          <p:cNvPr id="206" name="Groupe 205">
            <a:extLst>
              <a:ext uri="{FF2B5EF4-FFF2-40B4-BE49-F238E27FC236}">
                <a16:creationId xmlns:a16="http://schemas.microsoft.com/office/drawing/2014/main" id="{FD04FD71-B6AD-4348-B0BA-E8642B14BDA8}"/>
              </a:ext>
            </a:extLst>
          </p:cNvPr>
          <p:cNvGrpSpPr/>
          <p:nvPr/>
        </p:nvGrpSpPr>
        <p:grpSpPr>
          <a:xfrm>
            <a:off x="261715" y="1359887"/>
            <a:ext cx="11264650" cy="4848499"/>
            <a:chOff x="336146" y="1359887"/>
            <a:chExt cx="11264650" cy="4848499"/>
          </a:xfrm>
          <a:solidFill>
            <a:schemeClr val="bg1"/>
          </a:solidFill>
        </p:grpSpPr>
        <p:grpSp>
          <p:nvGrpSpPr>
            <p:cNvPr id="44" name="Group 1619">
              <a:extLst>
                <a:ext uri="{FF2B5EF4-FFF2-40B4-BE49-F238E27FC236}">
                  <a16:creationId xmlns:a16="http://schemas.microsoft.com/office/drawing/2014/main" id="{59E58C53-E533-4F61-8879-223597BFD7B7}"/>
                </a:ext>
              </a:extLst>
            </p:cNvPr>
            <p:cNvGrpSpPr/>
            <p:nvPr/>
          </p:nvGrpSpPr>
          <p:grpSpPr>
            <a:xfrm>
              <a:off x="866478" y="1475448"/>
              <a:ext cx="10734318" cy="4684486"/>
              <a:chOff x="0" y="898754"/>
              <a:chExt cx="12211970" cy="5552329"/>
            </a:xfrm>
            <a:grpFill/>
          </p:grpSpPr>
          <p:sp>
            <p:nvSpPr>
              <p:cNvPr id="45" name="Shape 1553">
                <a:extLst>
                  <a:ext uri="{FF2B5EF4-FFF2-40B4-BE49-F238E27FC236}">
                    <a16:creationId xmlns:a16="http://schemas.microsoft.com/office/drawing/2014/main" id="{FF9BB837-3D75-4C4E-B025-50E6626B5854}"/>
                  </a:ext>
                </a:extLst>
              </p:cNvPr>
              <p:cNvSpPr/>
              <p:nvPr/>
            </p:nvSpPr>
            <p:spPr>
              <a:xfrm>
                <a:off x="2011667" y="6237866"/>
                <a:ext cx="201339" cy="201341"/>
              </a:xfrm>
              <a:custGeom>
                <a:avLst/>
                <a:gdLst/>
                <a:ahLst/>
                <a:cxnLst>
                  <a:cxn ang="0">
                    <a:pos x="wd2" y="hd2"/>
                  </a:cxn>
                  <a:cxn ang="5400000">
                    <a:pos x="wd2" y="hd2"/>
                  </a:cxn>
                  <a:cxn ang="10800000">
                    <a:pos x="wd2" y="hd2"/>
                  </a:cxn>
                  <a:cxn ang="16200000">
                    <a:pos x="wd2" y="hd2"/>
                  </a:cxn>
                </a:cxnLst>
                <a:rect l="0" t="0" r="r" b="b"/>
                <a:pathLst>
                  <a:path w="21600" h="21600" extrusionOk="0">
                    <a:moveTo>
                      <a:pt x="21600" y="10829"/>
                    </a:moveTo>
                    <a:cubicBezTo>
                      <a:pt x="21600" y="12798"/>
                      <a:pt x="21135" y="14535"/>
                      <a:pt x="20148" y="16214"/>
                    </a:cubicBezTo>
                    <a:cubicBezTo>
                      <a:pt x="19161" y="17952"/>
                      <a:pt x="17942" y="19168"/>
                      <a:pt x="16200" y="20152"/>
                    </a:cubicBezTo>
                    <a:cubicBezTo>
                      <a:pt x="14458" y="21137"/>
                      <a:pt x="12774" y="21600"/>
                      <a:pt x="10800" y="21600"/>
                    </a:cubicBezTo>
                    <a:cubicBezTo>
                      <a:pt x="8826" y="21600"/>
                      <a:pt x="7084" y="21137"/>
                      <a:pt x="5400" y="20152"/>
                    </a:cubicBezTo>
                    <a:cubicBezTo>
                      <a:pt x="3658" y="19168"/>
                      <a:pt x="2439" y="17952"/>
                      <a:pt x="1452" y="16214"/>
                    </a:cubicBezTo>
                    <a:cubicBezTo>
                      <a:pt x="406" y="14535"/>
                      <a:pt x="0" y="12856"/>
                      <a:pt x="0" y="10829"/>
                    </a:cubicBezTo>
                    <a:cubicBezTo>
                      <a:pt x="0" y="8860"/>
                      <a:pt x="406" y="7123"/>
                      <a:pt x="1452" y="5386"/>
                    </a:cubicBezTo>
                    <a:cubicBezTo>
                      <a:pt x="2439" y="3706"/>
                      <a:pt x="3658" y="2432"/>
                      <a:pt x="5400" y="1448"/>
                    </a:cubicBezTo>
                    <a:cubicBezTo>
                      <a:pt x="7084" y="463"/>
                      <a:pt x="8826" y="0"/>
                      <a:pt x="10800" y="0"/>
                    </a:cubicBezTo>
                    <a:cubicBezTo>
                      <a:pt x="12774" y="0"/>
                      <a:pt x="14458" y="463"/>
                      <a:pt x="16200" y="1448"/>
                    </a:cubicBezTo>
                    <a:cubicBezTo>
                      <a:pt x="17942" y="2432"/>
                      <a:pt x="19161" y="3706"/>
                      <a:pt x="20148" y="5386"/>
                    </a:cubicBezTo>
                    <a:cubicBezTo>
                      <a:pt x="21135" y="7123"/>
                      <a:pt x="21600" y="8802"/>
                      <a:pt x="21600" y="10829"/>
                    </a:cubicBezTo>
                  </a:path>
                </a:pathLst>
              </a:custGeom>
              <a:grpFill/>
              <a:ln w="3175" cap="flat">
                <a:no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sp>
            <p:nvSpPr>
              <p:cNvPr id="46" name="Shape 1554">
                <a:extLst>
                  <a:ext uri="{FF2B5EF4-FFF2-40B4-BE49-F238E27FC236}">
                    <a16:creationId xmlns:a16="http://schemas.microsoft.com/office/drawing/2014/main" id="{E324BADE-76B1-4037-B4D0-4A4D618BF530}"/>
                  </a:ext>
                </a:extLst>
              </p:cNvPr>
              <p:cNvSpPr/>
              <p:nvPr/>
            </p:nvSpPr>
            <p:spPr>
              <a:xfrm>
                <a:off x="0" y="898754"/>
                <a:ext cx="12211970" cy="5552329"/>
              </a:xfrm>
              <a:custGeom>
                <a:avLst/>
                <a:gdLst>
                  <a:gd name="connsiteX0" fmla="*/ 10755579 w 12211970"/>
                  <a:gd name="connsiteY0" fmla="*/ 5552329 h 5552329"/>
                  <a:gd name="connsiteX1" fmla="*/ 9904385 w 12211970"/>
                  <a:gd name="connsiteY1" fmla="*/ 5552329 h 5552329"/>
                  <a:gd name="connsiteX2" fmla="*/ 9332490 w 12211970"/>
                  <a:gd name="connsiteY2" fmla="*/ 5552329 h 5552329"/>
                  <a:gd name="connsiteX3" fmla="*/ 8574395 w 12211970"/>
                  <a:gd name="connsiteY3" fmla="*/ 5552329 h 5552329"/>
                  <a:gd name="connsiteX4" fmla="*/ 7723201 w 12211970"/>
                  <a:gd name="connsiteY4" fmla="*/ 5552329 h 5552329"/>
                  <a:gd name="connsiteX5" fmla="*/ 6872008 w 12211970"/>
                  <a:gd name="connsiteY5" fmla="*/ 5552329 h 5552329"/>
                  <a:gd name="connsiteX6" fmla="*/ 6300112 w 12211970"/>
                  <a:gd name="connsiteY6" fmla="*/ 5552329 h 5552329"/>
                  <a:gd name="connsiteX7" fmla="*/ 5821316 w 12211970"/>
                  <a:gd name="connsiteY7" fmla="*/ 5552329 h 5552329"/>
                  <a:gd name="connsiteX8" fmla="*/ 5063221 w 12211970"/>
                  <a:gd name="connsiteY8" fmla="*/ 5552329 h 5552329"/>
                  <a:gd name="connsiteX9" fmla="*/ 4212027 w 12211970"/>
                  <a:gd name="connsiteY9" fmla="*/ 5552329 h 5552329"/>
                  <a:gd name="connsiteX10" fmla="*/ 3826330 w 12211970"/>
                  <a:gd name="connsiteY10" fmla="*/ 5552329 h 5552329"/>
                  <a:gd name="connsiteX11" fmla="*/ 3440633 w 12211970"/>
                  <a:gd name="connsiteY11" fmla="*/ 5552329 h 5552329"/>
                  <a:gd name="connsiteX12" fmla="*/ 2682539 w 12211970"/>
                  <a:gd name="connsiteY12" fmla="*/ 5552329 h 5552329"/>
                  <a:gd name="connsiteX13" fmla="*/ 2203742 w 12211970"/>
                  <a:gd name="connsiteY13" fmla="*/ 5552329 h 5552329"/>
                  <a:gd name="connsiteX14" fmla="*/ 1445648 w 12211970"/>
                  <a:gd name="connsiteY14" fmla="*/ 5552329 h 5552329"/>
                  <a:gd name="connsiteX15" fmla="*/ 0 w 12211970"/>
                  <a:gd name="connsiteY15" fmla="*/ 4106924 h 5552329"/>
                  <a:gd name="connsiteX16" fmla="*/ 1445648 w 12211970"/>
                  <a:gd name="connsiteY16" fmla="*/ 2662290 h 5552329"/>
                  <a:gd name="connsiteX17" fmla="*/ 1831790 w 12211970"/>
                  <a:gd name="connsiteY17" fmla="*/ 2662290 h 5552329"/>
                  <a:gd name="connsiteX18" fmla="*/ 2590759 w 12211970"/>
                  <a:gd name="connsiteY18" fmla="*/ 2662290 h 5552329"/>
                  <a:gd name="connsiteX19" fmla="*/ 3070108 w 12211970"/>
                  <a:gd name="connsiteY19" fmla="*/ 2662290 h 5552329"/>
                  <a:gd name="connsiteX20" fmla="*/ 3735871 w 12211970"/>
                  <a:gd name="connsiteY20" fmla="*/ 2662290 h 5552329"/>
                  <a:gd name="connsiteX21" fmla="*/ 4401633 w 12211970"/>
                  <a:gd name="connsiteY21" fmla="*/ 2662290 h 5552329"/>
                  <a:gd name="connsiteX22" fmla="*/ 4787775 w 12211970"/>
                  <a:gd name="connsiteY22" fmla="*/ 2662290 h 5552329"/>
                  <a:gd name="connsiteX23" fmla="*/ 5173917 w 12211970"/>
                  <a:gd name="connsiteY23" fmla="*/ 2662290 h 5552329"/>
                  <a:gd name="connsiteX24" fmla="*/ 6026093 w 12211970"/>
                  <a:gd name="connsiteY24" fmla="*/ 2662290 h 5552329"/>
                  <a:gd name="connsiteX25" fmla="*/ 6412235 w 12211970"/>
                  <a:gd name="connsiteY25" fmla="*/ 2662290 h 5552329"/>
                  <a:gd name="connsiteX26" fmla="*/ 6891584 w 12211970"/>
                  <a:gd name="connsiteY26" fmla="*/ 2662290 h 5552329"/>
                  <a:gd name="connsiteX27" fmla="*/ 7464140 w 12211970"/>
                  <a:gd name="connsiteY27" fmla="*/ 2662290 h 5552329"/>
                  <a:gd name="connsiteX28" fmla="*/ 8316316 w 12211970"/>
                  <a:gd name="connsiteY28" fmla="*/ 2662290 h 5552329"/>
                  <a:gd name="connsiteX29" fmla="*/ 8982078 w 12211970"/>
                  <a:gd name="connsiteY29" fmla="*/ 2662290 h 5552329"/>
                  <a:gd name="connsiteX30" fmla="*/ 9647840 w 12211970"/>
                  <a:gd name="connsiteY30" fmla="*/ 2662290 h 5552329"/>
                  <a:gd name="connsiteX31" fmla="*/ 10033982 w 12211970"/>
                  <a:gd name="connsiteY31" fmla="*/ 2662290 h 5552329"/>
                  <a:gd name="connsiteX32" fmla="*/ 10766321 w 12211970"/>
                  <a:gd name="connsiteY32" fmla="*/ 2662290 h 5552329"/>
                  <a:gd name="connsiteX33" fmla="*/ 11984126 w 12211970"/>
                  <a:gd name="connsiteY33" fmla="*/ 1445404 h 5552329"/>
                  <a:gd name="connsiteX34" fmla="*/ 10766321 w 12211970"/>
                  <a:gd name="connsiteY34" fmla="*/ 228262 h 5552329"/>
                  <a:gd name="connsiteX35" fmla="*/ 10346210 w 12211970"/>
                  <a:gd name="connsiteY35" fmla="*/ 228262 h 5552329"/>
                  <a:gd name="connsiteX36" fmla="*/ 9567972 w 12211970"/>
                  <a:gd name="connsiteY36" fmla="*/ 228262 h 5552329"/>
                  <a:gd name="connsiteX37" fmla="*/ 9058329 w 12211970"/>
                  <a:gd name="connsiteY37" fmla="*/ 228262 h 5552329"/>
                  <a:gd name="connsiteX38" fmla="*/ 8369623 w 12211970"/>
                  <a:gd name="connsiteY38" fmla="*/ 228262 h 5552329"/>
                  <a:gd name="connsiteX39" fmla="*/ 7770448 w 12211970"/>
                  <a:gd name="connsiteY39" fmla="*/ 228262 h 5552329"/>
                  <a:gd name="connsiteX40" fmla="*/ 6902678 w 12211970"/>
                  <a:gd name="connsiteY40" fmla="*/ 228262 h 5552329"/>
                  <a:gd name="connsiteX41" fmla="*/ 6393035 w 12211970"/>
                  <a:gd name="connsiteY41" fmla="*/ 228262 h 5552329"/>
                  <a:gd name="connsiteX42" fmla="*/ 5972925 w 12211970"/>
                  <a:gd name="connsiteY42" fmla="*/ 228262 h 5552329"/>
                  <a:gd name="connsiteX43" fmla="*/ 5463282 w 12211970"/>
                  <a:gd name="connsiteY43" fmla="*/ 228262 h 5552329"/>
                  <a:gd name="connsiteX44" fmla="*/ 4864107 w 12211970"/>
                  <a:gd name="connsiteY44" fmla="*/ 228262 h 5552329"/>
                  <a:gd name="connsiteX45" fmla="*/ 4264933 w 12211970"/>
                  <a:gd name="connsiteY45" fmla="*/ 228262 h 5552329"/>
                  <a:gd name="connsiteX46" fmla="*/ 3844822 w 12211970"/>
                  <a:gd name="connsiteY46" fmla="*/ 228262 h 5552329"/>
                  <a:gd name="connsiteX47" fmla="*/ 3066584 w 12211970"/>
                  <a:gd name="connsiteY47" fmla="*/ 228262 h 5552329"/>
                  <a:gd name="connsiteX48" fmla="*/ 1813138 w 12211970"/>
                  <a:gd name="connsiteY48" fmla="*/ 228262 h 5552329"/>
                  <a:gd name="connsiteX49" fmla="*/ 1698933 w 12211970"/>
                  <a:gd name="connsiteY49" fmla="*/ 114131 h 5552329"/>
                  <a:gd name="connsiteX50" fmla="*/ 1813138 w 12211970"/>
                  <a:gd name="connsiteY50" fmla="*/ 0 h 5552329"/>
                  <a:gd name="connsiteX51" fmla="*/ 2412313 w 12211970"/>
                  <a:gd name="connsiteY51" fmla="*/ 0 h 5552329"/>
                  <a:gd name="connsiteX52" fmla="*/ 2921955 w 12211970"/>
                  <a:gd name="connsiteY52" fmla="*/ 0 h 5552329"/>
                  <a:gd name="connsiteX53" fmla="*/ 3610662 w 12211970"/>
                  <a:gd name="connsiteY53" fmla="*/ 0 h 5552329"/>
                  <a:gd name="connsiteX54" fmla="*/ 4299368 w 12211970"/>
                  <a:gd name="connsiteY54" fmla="*/ 0 h 5552329"/>
                  <a:gd name="connsiteX55" fmla="*/ 5167138 w 12211970"/>
                  <a:gd name="connsiteY55" fmla="*/ 0 h 5552329"/>
                  <a:gd name="connsiteX56" fmla="*/ 6034908 w 12211970"/>
                  <a:gd name="connsiteY56" fmla="*/ 0 h 5552329"/>
                  <a:gd name="connsiteX57" fmla="*/ 6902678 w 12211970"/>
                  <a:gd name="connsiteY57" fmla="*/ 0 h 5552329"/>
                  <a:gd name="connsiteX58" fmla="*/ 7591385 w 12211970"/>
                  <a:gd name="connsiteY58" fmla="*/ 0 h 5552329"/>
                  <a:gd name="connsiteX59" fmla="*/ 8459155 w 12211970"/>
                  <a:gd name="connsiteY59" fmla="*/ 0 h 5552329"/>
                  <a:gd name="connsiteX60" fmla="*/ 9326925 w 12211970"/>
                  <a:gd name="connsiteY60" fmla="*/ 0 h 5552329"/>
                  <a:gd name="connsiteX61" fmla="*/ 9836567 w 12211970"/>
                  <a:gd name="connsiteY61" fmla="*/ 0 h 5552329"/>
                  <a:gd name="connsiteX62" fmla="*/ 10766321 w 12211970"/>
                  <a:gd name="connsiteY62" fmla="*/ 0 h 5552329"/>
                  <a:gd name="connsiteX63" fmla="*/ 12211970 w 12211970"/>
                  <a:gd name="connsiteY63" fmla="*/ 1445404 h 5552329"/>
                  <a:gd name="connsiteX64" fmla="*/ 10766321 w 12211970"/>
                  <a:gd name="connsiteY64" fmla="*/ 2890038 h 5552329"/>
                  <a:gd name="connsiteX65" fmla="*/ 9914145 w 12211970"/>
                  <a:gd name="connsiteY65" fmla="*/ 2890038 h 5552329"/>
                  <a:gd name="connsiteX66" fmla="*/ 9528003 w 12211970"/>
                  <a:gd name="connsiteY66" fmla="*/ 2890038 h 5552329"/>
                  <a:gd name="connsiteX67" fmla="*/ 9048654 w 12211970"/>
                  <a:gd name="connsiteY67" fmla="*/ 2890038 h 5552329"/>
                  <a:gd name="connsiteX68" fmla="*/ 8476098 w 12211970"/>
                  <a:gd name="connsiteY68" fmla="*/ 2890038 h 5552329"/>
                  <a:gd name="connsiteX69" fmla="*/ 7717129 w 12211970"/>
                  <a:gd name="connsiteY69" fmla="*/ 2890038 h 5552329"/>
                  <a:gd name="connsiteX70" fmla="*/ 6958160 w 12211970"/>
                  <a:gd name="connsiteY70" fmla="*/ 2890038 h 5552329"/>
                  <a:gd name="connsiteX71" fmla="*/ 6572018 w 12211970"/>
                  <a:gd name="connsiteY71" fmla="*/ 2890038 h 5552329"/>
                  <a:gd name="connsiteX72" fmla="*/ 5906256 w 12211970"/>
                  <a:gd name="connsiteY72" fmla="*/ 2890038 h 5552329"/>
                  <a:gd name="connsiteX73" fmla="*/ 5240493 w 12211970"/>
                  <a:gd name="connsiteY73" fmla="*/ 2890038 h 5552329"/>
                  <a:gd name="connsiteX74" fmla="*/ 4854351 w 12211970"/>
                  <a:gd name="connsiteY74" fmla="*/ 2890038 h 5552329"/>
                  <a:gd name="connsiteX75" fmla="*/ 4188589 w 12211970"/>
                  <a:gd name="connsiteY75" fmla="*/ 2890038 h 5552329"/>
                  <a:gd name="connsiteX76" fmla="*/ 3802447 w 12211970"/>
                  <a:gd name="connsiteY76" fmla="*/ 2890038 h 5552329"/>
                  <a:gd name="connsiteX77" fmla="*/ 2950271 w 12211970"/>
                  <a:gd name="connsiteY77" fmla="*/ 2890038 h 5552329"/>
                  <a:gd name="connsiteX78" fmla="*/ 2470922 w 12211970"/>
                  <a:gd name="connsiteY78" fmla="*/ 2890038 h 5552329"/>
                  <a:gd name="connsiteX79" fmla="*/ 1445648 w 12211970"/>
                  <a:gd name="connsiteY79" fmla="*/ 2890038 h 5552329"/>
                  <a:gd name="connsiteX80" fmla="*/ 227843 w 12211970"/>
                  <a:gd name="connsiteY80" fmla="*/ 4106924 h 5552329"/>
                  <a:gd name="connsiteX81" fmla="*/ 1445648 w 12211970"/>
                  <a:gd name="connsiteY81" fmla="*/ 5324580 h 5552329"/>
                  <a:gd name="connsiteX82" fmla="*/ 2017544 w 12211970"/>
                  <a:gd name="connsiteY82" fmla="*/ 5324580 h 5552329"/>
                  <a:gd name="connsiteX83" fmla="*/ 2589440 w 12211970"/>
                  <a:gd name="connsiteY83" fmla="*/ 5324580 h 5552329"/>
                  <a:gd name="connsiteX84" fmla="*/ 2975137 w 12211970"/>
                  <a:gd name="connsiteY84" fmla="*/ 5324580 h 5552329"/>
                  <a:gd name="connsiteX85" fmla="*/ 3360834 w 12211970"/>
                  <a:gd name="connsiteY85" fmla="*/ 5324580 h 5552329"/>
                  <a:gd name="connsiteX86" fmla="*/ 3932730 w 12211970"/>
                  <a:gd name="connsiteY86" fmla="*/ 5324580 h 5552329"/>
                  <a:gd name="connsiteX87" fmla="*/ 4318427 w 12211970"/>
                  <a:gd name="connsiteY87" fmla="*/ 5324580 h 5552329"/>
                  <a:gd name="connsiteX88" fmla="*/ 4797223 w 12211970"/>
                  <a:gd name="connsiteY88" fmla="*/ 5324580 h 5552329"/>
                  <a:gd name="connsiteX89" fmla="*/ 5648417 w 12211970"/>
                  <a:gd name="connsiteY89" fmla="*/ 5324580 h 5552329"/>
                  <a:gd name="connsiteX90" fmla="*/ 6127213 w 12211970"/>
                  <a:gd name="connsiteY90" fmla="*/ 5324580 h 5552329"/>
                  <a:gd name="connsiteX91" fmla="*/ 6885308 w 12211970"/>
                  <a:gd name="connsiteY91" fmla="*/ 5324580 h 5552329"/>
                  <a:gd name="connsiteX92" fmla="*/ 7550303 w 12211970"/>
                  <a:gd name="connsiteY92" fmla="*/ 5324580 h 5552329"/>
                  <a:gd name="connsiteX93" fmla="*/ 8308397 w 12211970"/>
                  <a:gd name="connsiteY93" fmla="*/ 5324580 h 5552329"/>
                  <a:gd name="connsiteX94" fmla="*/ 8973392 w 12211970"/>
                  <a:gd name="connsiteY94" fmla="*/ 5324580 h 5552329"/>
                  <a:gd name="connsiteX95" fmla="*/ 9545288 w 12211970"/>
                  <a:gd name="connsiteY95" fmla="*/ 5324580 h 5552329"/>
                  <a:gd name="connsiteX96" fmla="*/ 10117184 w 12211970"/>
                  <a:gd name="connsiteY96" fmla="*/ 5324580 h 5552329"/>
                  <a:gd name="connsiteX97" fmla="*/ 10755579 w 12211970"/>
                  <a:gd name="connsiteY97" fmla="*/ 5324580 h 5552329"/>
                  <a:gd name="connsiteX98" fmla="*/ 10869784 w 12211970"/>
                  <a:gd name="connsiteY98" fmla="*/ 5438711 h 5552329"/>
                  <a:gd name="connsiteX99" fmla="*/ 10755579 w 12211970"/>
                  <a:gd name="connsiteY99" fmla="*/ 5552329 h 555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2211970" h="5552329" fill="none" extrusionOk="0">
                    <a:moveTo>
                      <a:pt x="10755579" y="5552329"/>
                    </a:moveTo>
                    <a:cubicBezTo>
                      <a:pt x="10536990" y="5528814"/>
                      <a:pt x="10104829" y="5539388"/>
                      <a:pt x="9904385" y="5552329"/>
                    </a:cubicBezTo>
                    <a:cubicBezTo>
                      <a:pt x="9703941" y="5565270"/>
                      <a:pt x="9563291" y="5572332"/>
                      <a:pt x="9332490" y="5552329"/>
                    </a:cubicBezTo>
                    <a:cubicBezTo>
                      <a:pt x="9101689" y="5532326"/>
                      <a:pt x="8877371" y="5589647"/>
                      <a:pt x="8574395" y="5552329"/>
                    </a:cubicBezTo>
                    <a:cubicBezTo>
                      <a:pt x="8271419" y="5515011"/>
                      <a:pt x="8099586" y="5528958"/>
                      <a:pt x="7723201" y="5552329"/>
                    </a:cubicBezTo>
                    <a:cubicBezTo>
                      <a:pt x="7346816" y="5575700"/>
                      <a:pt x="7085889" y="5566589"/>
                      <a:pt x="6872008" y="5552329"/>
                    </a:cubicBezTo>
                    <a:cubicBezTo>
                      <a:pt x="6658127" y="5538069"/>
                      <a:pt x="6449780" y="5548051"/>
                      <a:pt x="6300112" y="5552329"/>
                    </a:cubicBezTo>
                    <a:cubicBezTo>
                      <a:pt x="6150444" y="5556607"/>
                      <a:pt x="5950793" y="5543833"/>
                      <a:pt x="5821316" y="5552329"/>
                    </a:cubicBezTo>
                    <a:cubicBezTo>
                      <a:pt x="5691839" y="5560825"/>
                      <a:pt x="5421598" y="5589297"/>
                      <a:pt x="5063221" y="5552329"/>
                    </a:cubicBezTo>
                    <a:cubicBezTo>
                      <a:pt x="4704845" y="5515361"/>
                      <a:pt x="4553381" y="5583327"/>
                      <a:pt x="4212027" y="5552329"/>
                    </a:cubicBezTo>
                    <a:cubicBezTo>
                      <a:pt x="3870673" y="5521331"/>
                      <a:pt x="3996701" y="5550216"/>
                      <a:pt x="3826330" y="5552329"/>
                    </a:cubicBezTo>
                    <a:cubicBezTo>
                      <a:pt x="3655959" y="5554442"/>
                      <a:pt x="3580614" y="5541757"/>
                      <a:pt x="3440633" y="5552329"/>
                    </a:cubicBezTo>
                    <a:cubicBezTo>
                      <a:pt x="3300652" y="5562901"/>
                      <a:pt x="2880957" y="5531006"/>
                      <a:pt x="2682539" y="5552329"/>
                    </a:cubicBezTo>
                    <a:cubicBezTo>
                      <a:pt x="2484121" y="5573652"/>
                      <a:pt x="2379353" y="5564987"/>
                      <a:pt x="2203742" y="5552329"/>
                    </a:cubicBezTo>
                    <a:cubicBezTo>
                      <a:pt x="2028131" y="5539671"/>
                      <a:pt x="1780897" y="5563564"/>
                      <a:pt x="1445648" y="5552329"/>
                    </a:cubicBezTo>
                    <a:cubicBezTo>
                      <a:pt x="675553" y="5434281"/>
                      <a:pt x="44645" y="4983830"/>
                      <a:pt x="0" y="4106924"/>
                    </a:cubicBezTo>
                    <a:cubicBezTo>
                      <a:pt x="-86245" y="3152032"/>
                      <a:pt x="727275" y="2655887"/>
                      <a:pt x="1445648" y="2662290"/>
                    </a:cubicBezTo>
                    <a:cubicBezTo>
                      <a:pt x="1615339" y="2672768"/>
                      <a:pt x="1737230" y="2657063"/>
                      <a:pt x="1831790" y="2662290"/>
                    </a:cubicBezTo>
                    <a:cubicBezTo>
                      <a:pt x="1926350" y="2667517"/>
                      <a:pt x="2392567" y="2650508"/>
                      <a:pt x="2590759" y="2662290"/>
                    </a:cubicBezTo>
                    <a:cubicBezTo>
                      <a:pt x="2788951" y="2674072"/>
                      <a:pt x="2914543" y="2664963"/>
                      <a:pt x="3070108" y="2662290"/>
                    </a:cubicBezTo>
                    <a:cubicBezTo>
                      <a:pt x="3225673" y="2659617"/>
                      <a:pt x="3410568" y="2636332"/>
                      <a:pt x="3735871" y="2662290"/>
                    </a:cubicBezTo>
                    <a:cubicBezTo>
                      <a:pt x="4061174" y="2688248"/>
                      <a:pt x="4115469" y="2656401"/>
                      <a:pt x="4401633" y="2662290"/>
                    </a:cubicBezTo>
                    <a:cubicBezTo>
                      <a:pt x="4687797" y="2668179"/>
                      <a:pt x="4675226" y="2646166"/>
                      <a:pt x="4787775" y="2662290"/>
                    </a:cubicBezTo>
                    <a:cubicBezTo>
                      <a:pt x="4900324" y="2678414"/>
                      <a:pt x="5073302" y="2657077"/>
                      <a:pt x="5173917" y="2662290"/>
                    </a:cubicBezTo>
                    <a:cubicBezTo>
                      <a:pt x="5274532" y="2667503"/>
                      <a:pt x="5810906" y="2667109"/>
                      <a:pt x="6026093" y="2662290"/>
                    </a:cubicBezTo>
                    <a:cubicBezTo>
                      <a:pt x="6241280" y="2657471"/>
                      <a:pt x="6312318" y="2671050"/>
                      <a:pt x="6412235" y="2662290"/>
                    </a:cubicBezTo>
                    <a:cubicBezTo>
                      <a:pt x="6512152" y="2653530"/>
                      <a:pt x="6684033" y="2684045"/>
                      <a:pt x="6891584" y="2662290"/>
                    </a:cubicBezTo>
                    <a:cubicBezTo>
                      <a:pt x="7099135" y="2640535"/>
                      <a:pt x="7191921" y="2671121"/>
                      <a:pt x="7464140" y="2662290"/>
                    </a:cubicBezTo>
                    <a:cubicBezTo>
                      <a:pt x="7736359" y="2653459"/>
                      <a:pt x="8117155" y="2693530"/>
                      <a:pt x="8316316" y="2662290"/>
                    </a:cubicBezTo>
                    <a:cubicBezTo>
                      <a:pt x="8515477" y="2631050"/>
                      <a:pt x="8804296" y="2635463"/>
                      <a:pt x="8982078" y="2662290"/>
                    </a:cubicBezTo>
                    <a:cubicBezTo>
                      <a:pt x="9159860" y="2689117"/>
                      <a:pt x="9443173" y="2690411"/>
                      <a:pt x="9647840" y="2662290"/>
                    </a:cubicBezTo>
                    <a:cubicBezTo>
                      <a:pt x="9852507" y="2634169"/>
                      <a:pt x="9944155" y="2675774"/>
                      <a:pt x="10033982" y="2662290"/>
                    </a:cubicBezTo>
                    <a:cubicBezTo>
                      <a:pt x="10123809" y="2648806"/>
                      <a:pt x="10489786" y="2640421"/>
                      <a:pt x="10766321" y="2662290"/>
                    </a:cubicBezTo>
                    <a:cubicBezTo>
                      <a:pt x="11458712" y="2657385"/>
                      <a:pt x="12044221" y="2164911"/>
                      <a:pt x="11984126" y="1445404"/>
                    </a:cubicBezTo>
                    <a:cubicBezTo>
                      <a:pt x="11937643" y="772502"/>
                      <a:pt x="11327719" y="233527"/>
                      <a:pt x="10766321" y="228262"/>
                    </a:cubicBezTo>
                    <a:cubicBezTo>
                      <a:pt x="10613205" y="246701"/>
                      <a:pt x="10444785" y="219762"/>
                      <a:pt x="10346210" y="228262"/>
                    </a:cubicBezTo>
                    <a:cubicBezTo>
                      <a:pt x="10247635" y="236762"/>
                      <a:pt x="9759294" y="221101"/>
                      <a:pt x="9567972" y="228262"/>
                    </a:cubicBezTo>
                    <a:cubicBezTo>
                      <a:pt x="9376650" y="235423"/>
                      <a:pt x="9250981" y="249754"/>
                      <a:pt x="9058329" y="228262"/>
                    </a:cubicBezTo>
                    <a:cubicBezTo>
                      <a:pt x="8865677" y="206770"/>
                      <a:pt x="8688337" y="229171"/>
                      <a:pt x="8369623" y="228262"/>
                    </a:cubicBezTo>
                    <a:cubicBezTo>
                      <a:pt x="8050909" y="227353"/>
                      <a:pt x="7976827" y="254740"/>
                      <a:pt x="7770448" y="228262"/>
                    </a:cubicBezTo>
                    <a:cubicBezTo>
                      <a:pt x="7564070" y="201784"/>
                      <a:pt x="7139641" y="242309"/>
                      <a:pt x="6902678" y="228262"/>
                    </a:cubicBezTo>
                    <a:cubicBezTo>
                      <a:pt x="6665715" y="214216"/>
                      <a:pt x="6574443" y="249067"/>
                      <a:pt x="6393035" y="228262"/>
                    </a:cubicBezTo>
                    <a:cubicBezTo>
                      <a:pt x="6211627" y="207457"/>
                      <a:pt x="6106122" y="245021"/>
                      <a:pt x="5972925" y="228262"/>
                    </a:cubicBezTo>
                    <a:cubicBezTo>
                      <a:pt x="5839728" y="211504"/>
                      <a:pt x="5691718" y="249458"/>
                      <a:pt x="5463282" y="228262"/>
                    </a:cubicBezTo>
                    <a:cubicBezTo>
                      <a:pt x="5234846" y="207066"/>
                      <a:pt x="4984686" y="248459"/>
                      <a:pt x="4864107" y="228262"/>
                    </a:cubicBezTo>
                    <a:cubicBezTo>
                      <a:pt x="4743528" y="208065"/>
                      <a:pt x="4444535" y="227138"/>
                      <a:pt x="4264933" y="228262"/>
                    </a:cubicBezTo>
                    <a:cubicBezTo>
                      <a:pt x="4085331" y="229386"/>
                      <a:pt x="3985785" y="218418"/>
                      <a:pt x="3844822" y="228262"/>
                    </a:cubicBezTo>
                    <a:cubicBezTo>
                      <a:pt x="3703859" y="238106"/>
                      <a:pt x="3445066" y="246762"/>
                      <a:pt x="3066584" y="228262"/>
                    </a:cubicBezTo>
                    <a:cubicBezTo>
                      <a:pt x="2688102" y="209762"/>
                      <a:pt x="2116340" y="263147"/>
                      <a:pt x="1813138" y="228262"/>
                    </a:cubicBezTo>
                    <a:cubicBezTo>
                      <a:pt x="1750854" y="224404"/>
                      <a:pt x="1710426" y="176538"/>
                      <a:pt x="1698933" y="114131"/>
                    </a:cubicBezTo>
                    <a:cubicBezTo>
                      <a:pt x="1699779" y="48844"/>
                      <a:pt x="1763529" y="662"/>
                      <a:pt x="1813138" y="0"/>
                    </a:cubicBezTo>
                    <a:cubicBezTo>
                      <a:pt x="2040215" y="-27587"/>
                      <a:pt x="2184218" y="-17364"/>
                      <a:pt x="2412313" y="0"/>
                    </a:cubicBezTo>
                    <a:cubicBezTo>
                      <a:pt x="2640409" y="17364"/>
                      <a:pt x="2749307" y="11231"/>
                      <a:pt x="2921955" y="0"/>
                    </a:cubicBezTo>
                    <a:cubicBezTo>
                      <a:pt x="3094603" y="-11231"/>
                      <a:pt x="3269803" y="-17400"/>
                      <a:pt x="3610662" y="0"/>
                    </a:cubicBezTo>
                    <a:cubicBezTo>
                      <a:pt x="3951521" y="17400"/>
                      <a:pt x="4107180" y="-10632"/>
                      <a:pt x="4299368" y="0"/>
                    </a:cubicBezTo>
                    <a:cubicBezTo>
                      <a:pt x="4491556" y="10632"/>
                      <a:pt x="4735442" y="-20033"/>
                      <a:pt x="5167138" y="0"/>
                    </a:cubicBezTo>
                    <a:cubicBezTo>
                      <a:pt x="5598834" y="20033"/>
                      <a:pt x="5676677" y="-41966"/>
                      <a:pt x="6034908" y="0"/>
                    </a:cubicBezTo>
                    <a:cubicBezTo>
                      <a:pt x="6393139" y="41966"/>
                      <a:pt x="6639854" y="28368"/>
                      <a:pt x="6902678" y="0"/>
                    </a:cubicBezTo>
                    <a:cubicBezTo>
                      <a:pt x="7165502" y="-28368"/>
                      <a:pt x="7421939" y="8779"/>
                      <a:pt x="7591385" y="0"/>
                    </a:cubicBezTo>
                    <a:cubicBezTo>
                      <a:pt x="7760831" y="-8779"/>
                      <a:pt x="8029161" y="35692"/>
                      <a:pt x="8459155" y="0"/>
                    </a:cubicBezTo>
                    <a:cubicBezTo>
                      <a:pt x="8889149" y="-35692"/>
                      <a:pt x="8919452" y="1742"/>
                      <a:pt x="9326925" y="0"/>
                    </a:cubicBezTo>
                    <a:cubicBezTo>
                      <a:pt x="9734398" y="-1742"/>
                      <a:pt x="9627445" y="23015"/>
                      <a:pt x="9836567" y="0"/>
                    </a:cubicBezTo>
                    <a:cubicBezTo>
                      <a:pt x="10045689" y="-23015"/>
                      <a:pt x="10511787" y="-3693"/>
                      <a:pt x="10766321" y="0"/>
                    </a:cubicBezTo>
                    <a:cubicBezTo>
                      <a:pt x="11551606" y="50111"/>
                      <a:pt x="12244609" y="525046"/>
                      <a:pt x="12211970" y="1445404"/>
                    </a:cubicBezTo>
                    <a:cubicBezTo>
                      <a:pt x="12190777" y="2235718"/>
                      <a:pt x="11623762" y="2955424"/>
                      <a:pt x="10766321" y="2890038"/>
                    </a:cubicBezTo>
                    <a:cubicBezTo>
                      <a:pt x="10484421" y="2864060"/>
                      <a:pt x="10125529" y="2853099"/>
                      <a:pt x="9914145" y="2890038"/>
                    </a:cubicBezTo>
                    <a:cubicBezTo>
                      <a:pt x="9702761" y="2926977"/>
                      <a:pt x="9668864" y="2885018"/>
                      <a:pt x="9528003" y="2890038"/>
                    </a:cubicBezTo>
                    <a:cubicBezTo>
                      <a:pt x="9387142" y="2895058"/>
                      <a:pt x="9198813" y="2882651"/>
                      <a:pt x="9048654" y="2890038"/>
                    </a:cubicBezTo>
                    <a:cubicBezTo>
                      <a:pt x="8898495" y="2897425"/>
                      <a:pt x="8689891" y="2886690"/>
                      <a:pt x="8476098" y="2890038"/>
                    </a:cubicBezTo>
                    <a:cubicBezTo>
                      <a:pt x="8262305" y="2893386"/>
                      <a:pt x="7995439" y="2885662"/>
                      <a:pt x="7717129" y="2890038"/>
                    </a:cubicBezTo>
                    <a:cubicBezTo>
                      <a:pt x="7438819" y="2894414"/>
                      <a:pt x="7262570" y="2855761"/>
                      <a:pt x="6958160" y="2890038"/>
                    </a:cubicBezTo>
                    <a:cubicBezTo>
                      <a:pt x="6653750" y="2924315"/>
                      <a:pt x="6752559" y="2890077"/>
                      <a:pt x="6572018" y="2890038"/>
                    </a:cubicBezTo>
                    <a:cubicBezTo>
                      <a:pt x="6391477" y="2889999"/>
                      <a:pt x="6150576" y="2867532"/>
                      <a:pt x="5906256" y="2890038"/>
                    </a:cubicBezTo>
                    <a:cubicBezTo>
                      <a:pt x="5661936" y="2912544"/>
                      <a:pt x="5474144" y="2875963"/>
                      <a:pt x="5240493" y="2890038"/>
                    </a:cubicBezTo>
                    <a:cubicBezTo>
                      <a:pt x="5006842" y="2904113"/>
                      <a:pt x="4977428" y="2882933"/>
                      <a:pt x="4854351" y="2890038"/>
                    </a:cubicBezTo>
                    <a:cubicBezTo>
                      <a:pt x="4731274" y="2897143"/>
                      <a:pt x="4357640" y="2878054"/>
                      <a:pt x="4188589" y="2890038"/>
                    </a:cubicBezTo>
                    <a:cubicBezTo>
                      <a:pt x="4019538" y="2902022"/>
                      <a:pt x="3898268" y="2875834"/>
                      <a:pt x="3802447" y="2890038"/>
                    </a:cubicBezTo>
                    <a:cubicBezTo>
                      <a:pt x="3706626" y="2904242"/>
                      <a:pt x="3312596" y="2916541"/>
                      <a:pt x="2950271" y="2890038"/>
                    </a:cubicBezTo>
                    <a:cubicBezTo>
                      <a:pt x="2587946" y="2863535"/>
                      <a:pt x="2699351" y="2889351"/>
                      <a:pt x="2470922" y="2890038"/>
                    </a:cubicBezTo>
                    <a:cubicBezTo>
                      <a:pt x="2242493" y="2890725"/>
                      <a:pt x="1662360" y="2934572"/>
                      <a:pt x="1445648" y="2890038"/>
                    </a:cubicBezTo>
                    <a:cubicBezTo>
                      <a:pt x="741084" y="2905682"/>
                      <a:pt x="141732" y="3359872"/>
                      <a:pt x="227843" y="4106924"/>
                    </a:cubicBezTo>
                    <a:cubicBezTo>
                      <a:pt x="257377" y="4827575"/>
                      <a:pt x="777259" y="5345060"/>
                      <a:pt x="1445648" y="5324580"/>
                    </a:cubicBezTo>
                    <a:cubicBezTo>
                      <a:pt x="1683289" y="5342462"/>
                      <a:pt x="1735808" y="5330534"/>
                      <a:pt x="2017544" y="5324580"/>
                    </a:cubicBezTo>
                    <a:cubicBezTo>
                      <a:pt x="2299280" y="5318626"/>
                      <a:pt x="2324520" y="5316900"/>
                      <a:pt x="2589440" y="5324580"/>
                    </a:cubicBezTo>
                    <a:cubicBezTo>
                      <a:pt x="2854360" y="5332260"/>
                      <a:pt x="2865900" y="5326599"/>
                      <a:pt x="2975137" y="5324580"/>
                    </a:cubicBezTo>
                    <a:cubicBezTo>
                      <a:pt x="3084374" y="5322561"/>
                      <a:pt x="3235844" y="5331959"/>
                      <a:pt x="3360834" y="5324580"/>
                    </a:cubicBezTo>
                    <a:cubicBezTo>
                      <a:pt x="3485824" y="5317201"/>
                      <a:pt x="3802160" y="5322242"/>
                      <a:pt x="3932730" y="5324580"/>
                    </a:cubicBezTo>
                    <a:cubicBezTo>
                      <a:pt x="4063300" y="5326918"/>
                      <a:pt x="4237891" y="5315430"/>
                      <a:pt x="4318427" y="5324580"/>
                    </a:cubicBezTo>
                    <a:cubicBezTo>
                      <a:pt x="4398963" y="5333730"/>
                      <a:pt x="4599481" y="5326470"/>
                      <a:pt x="4797223" y="5324580"/>
                    </a:cubicBezTo>
                    <a:cubicBezTo>
                      <a:pt x="4994965" y="5322690"/>
                      <a:pt x="5305260" y="5285157"/>
                      <a:pt x="5648417" y="5324580"/>
                    </a:cubicBezTo>
                    <a:cubicBezTo>
                      <a:pt x="5991574" y="5364003"/>
                      <a:pt x="6013046" y="5317875"/>
                      <a:pt x="6127213" y="5324580"/>
                    </a:cubicBezTo>
                    <a:cubicBezTo>
                      <a:pt x="6241380" y="5331285"/>
                      <a:pt x="6525209" y="5308902"/>
                      <a:pt x="6885308" y="5324580"/>
                    </a:cubicBezTo>
                    <a:cubicBezTo>
                      <a:pt x="7245407" y="5340258"/>
                      <a:pt x="7227843" y="5323013"/>
                      <a:pt x="7550303" y="5324580"/>
                    </a:cubicBezTo>
                    <a:cubicBezTo>
                      <a:pt x="7872764" y="5326147"/>
                      <a:pt x="8100679" y="5313285"/>
                      <a:pt x="8308397" y="5324580"/>
                    </a:cubicBezTo>
                    <a:cubicBezTo>
                      <a:pt x="8516115" y="5335875"/>
                      <a:pt x="8687945" y="5332289"/>
                      <a:pt x="8973392" y="5324580"/>
                    </a:cubicBezTo>
                    <a:cubicBezTo>
                      <a:pt x="9258839" y="5316871"/>
                      <a:pt x="9418321" y="5314069"/>
                      <a:pt x="9545288" y="5324580"/>
                    </a:cubicBezTo>
                    <a:cubicBezTo>
                      <a:pt x="9672255" y="5335091"/>
                      <a:pt x="9928051" y="5340133"/>
                      <a:pt x="10117184" y="5324580"/>
                    </a:cubicBezTo>
                    <a:cubicBezTo>
                      <a:pt x="10306317" y="5309027"/>
                      <a:pt x="10515847" y="5337089"/>
                      <a:pt x="10755579" y="5324580"/>
                    </a:cubicBezTo>
                    <a:cubicBezTo>
                      <a:pt x="10823833" y="5310757"/>
                      <a:pt x="10877664" y="5379798"/>
                      <a:pt x="10869784" y="5438711"/>
                    </a:cubicBezTo>
                    <a:cubicBezTo>
                      <a:pt x="10872782" y="5502836"/>
                      <a:pt x="10807228" y="5560126"/>
                      <a:pt x="10755579" y="5552329"/>
                    </a:cubicBezTo>
                  </a:path>
                  <a:path w="12211970" h="5552329" stroke="0" extrusionOk="0">
                    <a:moveTo>
                      <a:pt x="10755579" y="5552329"/>
                    </a:moveTo>
                    <a:cubicBezTo>
                      <a:pt x="10614845" y="5555534"/>
                      <a:pt x="10450012" y="5560611"/>
                      <a:pt x="10276783" y="5552329"/>
                    </a:cubicBezTo>
                    <a:cubicBezTo>
                      <a:pt x="10103554" y="5544047"/>
                      <a:pt x="9797015" y="5545885"/>
                      <a:pt x="9518688" y="5552329"/>
                    </a:cubicBezTo>
                    <a:cubicBezTo>
                      <a:pt x="9240362" y="5558773"/>
                      <a:pt x="9124029" y="5581629"/>
                      <a:pt x="8853693" y="5552329"/>
                    </a:cubicBezTo>
                    <a:cubicBezTo>
                      <a:pt x="8583357" y="5523029"/>
                      <a:pt x="8622627" y="5559526"/>
                      <a:pt x="8467996" y="5552329"/>
                    </a:cubicBezTo>
                    <a:cubicBezTo>
                      <a:pt x="8313365" y="5545132"/>
                      <a:pt x="7879843" y="5556547"/>
                      <a:pt x="7616802" y="5552329"/>
                    </a:cubicBezTo>
                    <a:cubicBezTo>
                      <a:pt x="7353761" y="5548111"/>
                      <a:pt x="7168073" y="5525617"/>
                      <a:pt x="7044907" y="5552329"/>
                    </a:cubicBezTo>
                    <a:cubicBezTo>
                      <a:pt x="6921742" y="5579041"/>
                      <a:pt x="6632824" y="5525623"/>
                      <a:pt x="6379911" y="5552329"/>
                    </a:cubicBezTo>
                    <a:cubicBezTo>
                      <a:pt x="6126998" y="5579035"/>
                      <a:pt x="5765299" y="5522893"/>
                      <a:pt x="5528718" y="5552329"/>
                    </a:cubicBezTo>
                    <a:cubicBezTo>
                      <a:pt x="5292137" y="5581765"/>
                      <a:pt x="5224026" y="5555042"/>
                      <a:pt x="5049921" y="5552329"/>
                    </a:cubicBezTo>
                    <a:cubicBezTo>
                      <a:pt x="4875816" y="5549616"/>
                      <a:pt x="4788861" y="5557754"/>
                      <a:pt x="4571125" y="5552329"/>
                    </a:cubicBezTo>
                    <a:cubicBezTo>
                      <a:pt x="4353389" y="5546904"/>
                      <a:pt x="3952924" y="5582964"/>
                      <a:pt x="3719931" y="5552329"/>
                    </a:cubicBezTo>
                    <a:cubicBezTo>
                      <a:pt x="3486938" y="5521694"/>
                      <a:pt x="3130303" y="5510962"/>
                      <a:pt x="2868737" y="5552329"/>
                    </a:cubicBezTo>
                    <a:cubicBezTo>
                      <a:pt x="2607171" y="5593696"/>
                      <a:pt x="2422733" y="5564754"/>
                      <a:pt x="2110643" y="5552329"/>
                    </a:cubicBezTo>
                    <a:cubicBezTo>
                      <a:pt x="1798553" y="5539904"/>
                      <a:pt x="1720619" y="5534551"/>
                      <a:pt x="1445648" y="5552329"/>
                    </a:cubicBezTo>
                    <a:cubicBezTo>
                      <a:pt x="696289" y="5566150"/>
                      <a:pt x="-76919" y="4925691"/>
                      <a:pt x="0" y="4106924"/>
                    </a:cubicBezTo>
                    <a:cubicBezTo>
                      <a:pt x="-80270" y="3440569"/>
                      <a:pt x="547204" y="2632503"/>
                      <a:pt x="1445648" y="2662290"/>
                    </a:cubicBezTo>
                    <a:cubicBezTo>
                      <a:pt x="1588773" y="2642743"/>
                      <a:pt x="1750967" y="2660946"/>
                      <a:pt x="1924997" y="2662290"/>
                    </a:cubicBezTo>
                    <a:cubicBezTo>
                      <a:pt x="2099027" y="2663634"/>
                      <a:pt x="2205097" y="2668282"/>
                      <a:pt x="2311139" y="2662290"/>
                    </a:cubicBezTo>
                    <a:cubicBezTo>
                      <a:pt x="2417181" y="2656298"/>
                      <a:pt x="2726799" y="2630391"/>
                      <a:pt x="3070108" y="2662290"/>
                    </a:cubicBezTo>
                    <a:cubicBezTo>
                      <a:pt x="3413417" y="2694189"/>
                      <a:pt x="3492909" y="2677924"/>
                      <a:pt x="3642664" y="2662290"/>
                    </a:cubicBezTo>
                    <a:cubicBezTo>
                      <a:pt x="3792419" y="2646656"/>
                      <a:pt x="4004810" y="2683133"/>
                      <a:pt x="4122013" y="2662290"/>
                    </a:cubicBezTo>
                    <a:cubicBezTo>
                      <a:pt x="4239216" y="2641447"/>
                      <a:pt x="4641296" y="2665470"/>
                      <a:pt x="4974188" y="2662290"/>
                    </a:cubicBezTo>
                    <a:cubicBezTo>
                      <a:pt x="5307080" y="2659110"/>
                      <a:pt x="5240286" y="2665376"/>
                      <a:pt x="5360331" y="2662290"/>
                    </a:cubicBezTo>
                    <a:cubicBezTo>
                      <a:pt x="5480376" y="2659204"/>
                      <a:pt x="5849052" y="2695144"/>
                      <a:pt x="6026093" y="2662290"/>
                    </a:cubicBezTo>
                    <a:cubicBezTo>
                      <a:pt x="6203134" y="2629436"/>
                      <a:pt x="6453040" y="2658887"/>
                      <a:pt x="6598649" y="2662290"/>
                    </a:cubicBezTo>
                    <a:cubicBezTo>
                      <a:pt x="6744258" y="2665693"/>
                      <a:pt x="6798895" y="2671062"/>
                      <a:pt x="6984791" y="2662290"/>
                    </a:cubicBezTo>
                    <a:cubicBezTo>
                      <a:pt x="7170687" y="2653518"/>
                      <a:pt x="7556708" y="2697833"/>
                      <a:pt x="7743760" y="2662290"/>
                    </a:cubicBezTo>
                    <a:cubicBezTo>
                      <a:pt x="7930812" y="2626747"/>
                      <a:pt x="8086013" y="2677803"/>
                      <a:pt x="8223109" y="2662290"/>
                    </a:cubicBezTo>
                    <a:cubicBezTo>
                      <a:pt x="8360205" y="2646777"/>
                      <a:pt x="8744989" y="2667695"/>
                      <a:pt x="8982078" y="2662290"/>
                    </a:cubicBezTo>
                    <a:cubicBezTo>
                      <a:pt x="9219167" y="2656885"/>
                      <a:pt x="9516476" y="2624607"/>
                      <a:pt x="9834254" y="2662290"/>
                    </a:cubicBezTo>
                    <a:cubicBezTo>
                      <a:pt x="10152032" y="2699973"/>
                      <a:pt x="10563242" y="2695270"/>
                      <a:pt x="10766321" y="2662290"/>
                    </a:cubicBezTo>
                    <a:cubicBezTo>
                      <a:pt x="11398708" y="2725581"/>
                      <a:pt x="12112588" y="2141225"/>
                      <a:pt x="11984126" y="1445404"/>
                    </a:cubicBezTo>
                    <a:cubicBezTo>
                      <a:pt x="11989102" y="856209"/>
                      <a:pt x="11359817" y="82890"/>
                      <a:pt x="10766321" y="228262"/>
                    </a:cubicBezTo>
                    <a:cubicBezTo>
                      <a:pt x="10673904" y="230755"/>
                      <a:pt x="10441829" y="246530"/>
                      <a:pt x="10346210" y="228262"/>
                    </a:cubicBezTo>
                    <a:cubicBezTo>
                      <a:pt x="10250591" y="209994"/>
                      <a:pt x="9798276" y="253267"/>
                      <a:pt x="9478440" y="228262"/>
                    </a:cubicBezTo>
                    <a:cubicBezTo>
                      <a:pt x="9158604" y="203258"/>
                      <a:pt x="9058505" y="189898"/>
                      <a:pt x="8700202" y="228262"/>
                    </a:cubicBezTo>
                    <a:cubicBezTo>
                      <a:pt x="8341899" y="266626"/>
                      <a:pt x="8432696" y="242032"/>
                      <a:pt x="8190559" y="228262"/>
                    </a:cubicBezTo>
                    <a:cubicBezTo>
                      <a:pt x="7948422" y="214492"/>
                      <a:pt x="7676902" y="243158"/>
                      <a:pt x="7412321" y="228262"/>
                    </a:cubicBezTo>
                    <a:cubicBezTo>
                      <a:pt x="7147740" y="213366"/>
                      <a:pt x="7047171" y="257744"/>
                      <a:pt x="6723615" y="228262"/>
                    </a:cubicBezTo>
                    <a:cubicBezTo>
                      <a:pt x="6400059" y="198780"/>
                      <a:pt x="6105478" y="225961"/>
                      <a:pt x="5855844" y="228262"/>
                    </a:cubicBezTo>
                    <a:cubicBezTo>
                      <a:pt x="5606210" y="230563"/>
                      <a:pt x="5484653" y="224538"/>
                      <a:pt x="5256670" y="228262"/>
                    </a:cubicBezTo>
                    <a:cubicBezTo>
                      <a:pt x="5028687" y="231986"/>
                      <a:pt x="4864905" y="210386"/>
                      <a:pt x="4747027" y="228262"/>
                    </a:cubicBezTo>
                    <a:cubicBezTo>
                      <a:pt x="4629149" y="246138"/>
                      <a:pt x="4438012" y="209677"/>
                      <a:pt x="4237384" y="228262"/>
                    </a:cubicBezTo>
                    <a:cubicBezTo>
                      <a:pt x="4036756" y="246847"/>
                      <a:pt x="3838398" y="211587"/>
                      <a:pt x="3727742" y="228262"/>
                    </a:cubicBezTo>
                    <a:cubicBezTo>
                      <a:pt x="3617086" y="244937"/>
                      <a:pt x="3094756" y="202347"/>
                      <a:pt x="2859972" y="228262"/>
                    </a:cubicBezTo>
                    <a:cubicBezTo>
                      <a:pt x="2625188" y="254178"/>
                      <a:pt x="2288419" y="275025"/>
                      <a:pt x="1813138" y="228262"/>
                    </a:cubicBezTo>
                    <a:cubicBezTo>
                      <a:pt x="1744243" y="223039"/>
                      <a:pt x="1701039" y="169203"/>
                      <a:pt x="1698933" y="114131"/>
                    </a:cubicBezTo>
                    <a:cubicBezTo>
                      <a:pt x="1698431" y="41974"/>
                      <a:pt x="1739813" y="9373"/>
                      <a:pt x="1813138" y="0"/>
                    </a:cubicBezTo>
                    <a:cubicBezTo>
                      <a:pt x="2053298" y="18687"/>
                      <a:pt x="2122088" y="-26"/>
                      <a:pt x="2322781" y="0"/>
                    </a:cubicBezTo>
                    <a:cubicBezTo>
                      <a:pt x="2523474" y="26"/>
                      <a:pt x="2735571" y="12958"/>
                      <a:pt x="3101019" y="0"/>
                    </a:cubicBezTo>
                    <a:cubicBezTo>
                      <a:pt x="3466467" y="-12958"/>
                      <a:pt x="3612871" y="-1082"/>
                      <a:pt x="3879257" y="0"/>
                    </a:cubicBezTo>
                    <a:cubicBezTo>
                      <a:pt x="4145643" y="1082"/>
                      <a:pt x="4094630" y="-11134"/>
                      <a:pt x="4299368" y="0"/>
                    </a:cubicBezTo>
                    <a:cubicBezTo>
                      <a:pt x="4504106" y="11134"/>
                      <a:pt x="4752508" y="-12179"/>
                      <a:pt x="4898543" y="0"/>
                    </a:cubicBezTo>
                    <a:cubicBezTo>
                      <a:pt x="5044578" y="12179"/>
                      <a:pt x="5277569" y="6566"/>
                      <a:pt x="5587249" y="0"/>
                    </a:cubicBezTo>
                    <a:cubicBezTo>
                      <a:pt x="5896929" y="-6566"/>
                      <a:pt x="6021238" y="-23088"/>
                      <a:pt x="6455019" y="0"/>
                    </a:cubicBezTo>
                    <a:cubicBezTo>
                      <a:pt x="6888800" y="23088"/>
                      <a:pt x="7102556" y="8065"/>
                      <a:pt x="7322789" y="0"/>
                    </a:cubicBezTo>
                    <a:cubicBezTo>
                      <a:pt x="7543022" y="-8065"/>
                      <a:pt x="7594347" y="11105"/>
                      <a:pt x="7742900" y="0"/>
                    </a:cubicBezTo>
                    <a:cubicBezTo>
                      <a:pt x="7891453" y="-11105"/>
                      <a:pt x="8056909" y="16462"/>
                      <a:pt x="8163011" y="0"/>
                    </a:cubicBezTo>
                    <a:cubicBezTo>
                      <a:pt x="8269113" y="-16462"/>
                      <a:pt x="8514981" y="18548"/>
                      <a:pt x="8851717" y="0"/>
                    </a:cubicBezTo>
                    <a:cubicBezTo>
                      <a:pt x="9188453" y="-18548"/>
                      <a:pt x="9379806" y="-1387"/>
                      <a:pt x="9540424" y="0"/>
                    </a:cubicBezTo>
                    <a:cubicBezTo>
                      <a:pt x="9701042" y="1387"/>
                      <a:pt x="10416934" y="-18123"/>
                      <a:pt x="10766321" y="0"/>
                    </a:cubicBezTo>
                    <a:cubicBezTo>
                      <a:pt x="11602546" y="25284"/>
                      <a:pt x="12382326" y="636282"/>
                      <a:pt x="12211970" y="1445404"/>
                    </a:cubicBezTo>
                    <a:cubicBezTo>
                      <a:pt x="12190520" y="2110435"/>
                      <a:pt x="11550977" y="2866362"/>
                      <a:pt x="10766321" y="2890038"/>
                    </a:cubicBezTo>
                    <a:cubicBezTo>
                      <a:pt x="10468052" y="2855336"/>
                      <a:pt x="10178705" y="2881195"/>
                      <a:pt x="9914145" y="2890038"/>
                    </a:cubicBezTo>
                    <a:cubicBezTo>
                      <a:pt x="9649585" y="2898881"/>
                      <a:pt x="9323943" y="2886148"/>
                      <a:pt x="9061969" y="2890038"/>
                    </a:cubicBezTo>
                    <a:cubicBezTo>
                      <a:pt x="8799995" y="2893928"/>
                      <a:pt x="8798562" y="2907569"/>
                      <a:pt x="8582620" y="2890038"/>
                    </a:cubicBezTo>
                    <a:cubicBezTo>
                      <a:pt x="8366678" y="2872507"/>
                      <a:pt x="8383404" y="2888950"/>
                      <a:pt x="8196478" y="2890038"/>
                    </a:cubicBezTo>
                    <a:cubicBezTo>
                      <a:pt x="8009552" y="2891126"/>
                      <a:pt x="7707638" y="2854847"/>
                      <a:pt x="7344302" y="2890038"/>
                    </a:cubicBezTo>
                    <a:cubicBezTo>
                      <a:pt x="6980966" y="2925229"/>
                      <a:pt x="6984325" y="2900627"/>
                      <a:pt x="6771747" y="2890038"/>
                    </a:cubicBezTo>
                    <a:cubicBezTo>
                      <a:pt x="6559170" y="2879449"/>
                      <a:pt x="6201675" y="2917420"/>
                      <a:pt x="5919571" y="2890038"/>
                    </a:cubicBezTo>
                    <a:cubicBezTo>
                      <a:pt x="5637467" y="2862656"/>
                      <a:pt x="5407019" y="2887278"/>
                      <a:pt x="5253809" y="2890038"/>
                    </a:cubicBezTo>
                    <a:cubicBezTo>
                      <a:pt x="5100599" y="2892798"/>
                      <a:pt x="4755341" y="2879985"/>
                      <a:pt x="4588046" y="2890038"/>
                    </a:cubicBezTo>
                    <a:cubicBezTo>
                      <a:pt x="4420751" y="2900091"/>
                      <a:pt x="4233730" y="2913558"/>
                      <a:pt x="4015491" y="2890038"/>
                    </a:cubicBezTo>
                    <a:cubicBezTo>
                      <a:pt x="3797253" y="2866518"/>
                      <a:pt x="3638142" y="2868213"/>
                      <a:pt x="3536142" y="2890038"/>
                    </a:cubicBezTo>
                    <a:cubicBezTo>
                      <a:pt x="3434142" y="2911863"/>
                      <a:pt x="3107337" y="2918335"/>
                      <a:pt x="2870379" y="2890038"/>
                    </a:cubicBezTo>
                    <a:cubicBezTo>
                      <a:pt x="2633421" y="2861741"/>
                      <a:pt x="2461306" y="2906054"/>
                      <a:pt x="2111410" y="2890038"/>
                    </a:cubicBezTo>
                    <a:cubicBezTo>
                      <a:pt x="1761514" y="2874022"/>
                      <a:pt x="1671714" y="2888849"/>
                      <a:pt x="1445648" y="2890038"/>
                    </a:cubicBezTo>
                    <a:cubicBezTo>
                      <a:pt x="793832" y="2929383"/>
                      <a:pt x="206182" y="3291367"/>
                      <a:pt x="227843" y="4106924"/>
                    </a:cubicBezTo>
                    <a:cubicBezTo>
                      <a:pt x="364732" y="4856357"/>
                      <a:pt x="711902" y="5340611"/>
                      <a:pt x="1445648" y="5324580"/>
                    </a:cubicBezTo>
                    <a:cubicBezTo>
                      <a:pt x="1766030" y="5354420"/>
                      <a:pt x="1933593" y="5335384"/>
                      <a:pt x="2296842" y="5324580"/>
                    </a:cubicBezTo>
                    <a:cubicBezTo>
                      <a:pt x="2660091" y="5313776"/>
                      <a:pt x="2557068" y="5330735"/>
                      <a:pt x="2775638" y="5324580"/>
                    </a:cubicBezTo>
                    <a:cubicBezTo>
                      <a:pt x="2994208" y="5318425"/>
                      <a:pt x="3150570" y="5317324"/>
                      <a:pt x="3254435" y="5324580"/>
                    </a:cubicBezTo>
                    <a:cubicBezTo>
                      <a:pt x="3358300" y="5331836"/>
                      <a:pt x="3690648" y="5319553"/>
                      <a:pt x="3826330" y="5324580"/>
                    </a:cubicBezTo>
                    <a:cubicBezTo>
                      <a:pt x="3962013" y="5329607"/>
                      <a:pt x="4378474" y="5333844"/>
                      <a:pt x="4584425" y="5324580"/>
                    </a:cubicBezTo>
                    <a:cubicBezTo>
                      <a:pt x="4790377" y="5315316"/>
                      <a:pt x="4948024" y="5330845"/>
                      <a:pt x="5063221" y="5324580"/>
                    </a:cubicBezTo>
                    <a:cubicBezTo>
                      <a:pt x="5178418" y="5318315"/>
                      <a:pt x="5294936" y="5328557"/>
                      <a:pt x="5448918" y="5324580"/>
                    </a:cubicBezTo>
                    <a:cubicBezTo>
                      <a:pt x="5602900" y="5320603"/>
                      <a:pt x="5852001" y="5328198"/>
                      <a:pt x="6113913" y="5324580"/>
                    </a:cubicBezTo>
                    <a:cubicBezTo>
                      <a:pt x="6375826" y="5320962"/>
                      <a:pt x="6520934" y="5342398"/>
                      <a:pt x="6872008" y="5324580"/>
                    </a:cubicBezTo>
                    <a:cubicBezTo>
                      <a:pt x="7223083" y="5306762"/>
                      <a:pt x="7533613" y="5293756"/>
                      <a:pt x="7723201" y="5324580"/>
                    </a:cubicBezTo>
                    <a:cubicBezTo>
                      <a:pt x="7912789" y="5355404"/>
                      <a:pt x="8161146" y="5309431"/>
                      <a:pt x="8481296" y="5324580"/>
                    </a:cubicBezTo>
                    <a:cubicBezTo>
                      <a:pt x="8801446" y="5339729"/>
                      <a:pt x="8820220" y="5322183"/>
                      <a:pt x="8960092" y="5324580"/>
                    </a:cubicBezTo>
                    <a:cubicBezTo>
                      <a:pt x="9099964" y="5326977"/>
                      <a:pt x="9255307" y="5316567"/>
                      <a:pt x="9438889" y="5324580"/>
                    </a:cubicBezTo>
                    <a:cubicBezTo>
                      <a:pt x="9622471" y="5332593"/>
                      <a:pt x="10127126" y="5372947"/>
                      <a:pt x="10755579" y="5324580"/>
                    </a:cubicBezTo>
                    <a:cubicBezTo>
                      <a:pt x="10817675" y="5310116"/>
                      <a:pt x="10876800" y="5383872"/>
                      <a:pt x="10869784" y="5438711"/>
                    </a:cubicBezTo>
                    <a:cubicBezTo>
                      <a:pt x="10864656" y="5505523"/>
                      <a:pt x="10815756" y="5548572"/>
                      <a:pt x="10755579" y="5552329"/>
                    </a:cubicBezTo>
                  </a:path>
                </a:pathLst>
              </a:custGeom>
              <a:solidFill>
                <a:schemeClr val="bg1">
                  <a:lumMod val="95000"/>
                </a:schemeClr>
              </a:solidFill>
              <a:ln w="19050" cap="flat">
                <a:solidFill>
                  <a:schemeClr val="bg1">
                    <a:lumMod val="65000"/>
                  </a:schemeClr>
                </a:solidFill>
                <a:miter lim="400000"/>
                <a:extLst>
                  <a:ext uri="{C807C97D-BFC1-408E-A445-0C87EB9F89A2}">
                    <ask:lineSketchStyleProps xmlns:ask="http://schemas.microsoft.com/office/drawing/2018/sketchyshapes" sd="3747913661">
                      <a:custGeom>
                        <a:avLst/>
                        <a:gdLst/>
                        <a:ahLst/>
                        <a:cxnLst>
                          <a:cxn ang="0">
                            <a:pos x="wd2" y="hd2"/>
                          </a:cxn>
                          <a:cxn ang="5400000">
                            <a:pos x="wd2" y="hd2"/>
                          </a:cxn>
                          <a:cxn ang="10800000">
                            <a:pos x="wd2" y="hd2"/>
                          </a:cxn>
                          <a:cxn ang="16200000">
                            <a:pos x="wd2" y="hd2"/>
                          </a:cxn>
                        </a:cxnLst>
                        <a:rect l="0" t="0" r="r" b="b"/>
                        <a:pathLst>
                          <a:path w="21600" h="21600" extrusionOk="0">
                            <a:moveTo>
                              <a:pt x="19024" y="21600"/>
                            </a:moveTo>
                            <a:lnTo>
                              <a:pt x="2557" y="21600"/>
                            </a:lnTo>
                            <a:cubicBezTo>
                              <a:pt x="1148" y="21600"/>
                              <a:pt x="0" y="19076"/>
                              <a:pt x="0" y="15977"/>
                            </a:cubicBezTo>
                            <a:cubicBezTo>
                              <a:pt x="0" y="12881"/>
                              <a:pt x="1148" y="10357"/>
                              <a:pt x="2557" y="10357"/>
                            </a:cubicBezTo>
                            <a:lnTo>
                              <a:pt x="19043" y="10357"/>
                            </a:lnTo>
                            <a:cubicBezTo>
                              <a:pt x="20232" y="10357"/>
                              <a:pt x="21197" y="8235"/>
                              <a:pt x="21197" y="5623"/>
                            </a:cubicBezTo>
                            <a:cubicBezTo>
                              <a:pt x="21197" y="3010"/>
                              <a:pt x="20232" y="888"/>
                              <a:pt x="19043" y="888"/>
                            </a:cubicBezTo>
                            <a:lnTo>
                              <a:pt x="3207" y="888"/>
                            </a:lnTo>
                            <a:cubicBezTo>
                              <a:pt x="3097" y="888"/>
                              <a:pt x="3005" y="687"/>
                              <a:pt x="3005" y="444"/>
                            </a:cubicBezTo>
                            <a:cubicBezTo>
                              <a:pt x="3005" y="201"/>
                              <a:pt x="3097" y="0"/>
                              <a:pt x="3207" y="0"/>
                            </a:cubicBezTo>
                            <a:lnTo>
                              <a:pt x="19043" y="0"/>
                            </a:lnTo>
                            <a:cubicBezTo>
                              <a:pt x="20452" y="0"/>
                              <a:pt x="21600" y="2524"/>
                              <a:pt x="21600" y="5623"/>
                            </a:cubicBezTo>
                            <a:cubicBezTo>
                              <a:pt x="21600" y="8721"/>
                              <a:pt x="20452" y="11243"/>
                              <a:pt x="19043" y="11243"/>
                            </a:cubicBezTo>
                            <a:lnTo>
                              <a:pt x="2557" y="11243"/>
                            </a:lnTo>
                            <a:cubicBezTo>
                              <a:pt x="1369" y="11243"/>
                              <a:pt x="403" y="13365"/>
                              <a:pt x="403" y="15977"/>
                            </a:cubicBezTo>
                            <a:cubicBezTo>
                              <a:pt x="403" y="18592"/>
                              <a:pt x="1369" y="20714"/>
                              <a:pt x="2557" y="20714"/>
                            </a:cubicBezTo>
                            <a:lnTo>
                              <a:pt x="19024" y="20714"/>
                            </a:lnTo>
                            <a:cubicBezTo>
                              <a:pt x="19135" y="20714"/>
                              <a:pt x="19226" y="20917"/>
                              <a:pt x="19226" y="21158"/>
                            </a:cubicBezTo>
                            <a:cubicBezTo>
                              <a:pt x="19226" y="21401"/>
                              <a:pt x="19138" y="21600"/>
                              <a:pt x="19024" y="21600"/>
                            </a:cubicBezTo>
                          </a:path>
                        </a:pathLst>
                      </a:custGeom>
                      <ask:type>
                        <ask:lineSketchFreehand/>
                      </ask:type>
                    </ask:lineSketchStyleProps>
                  </a:ext>
                </a:extLst>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dirty="0"/>
              </a:p>
            </p:txBody>
          </p:sp>
          <p:sp>
            <p:nvSpPr>
              <p:cNvPr id="51" name="Shape 1559">
                <a:extLst>
                  <a:ext uri="{FF2B5EF4-FFF2-40B4-BE49-F238E27FC236}">
                    <a16:creationId xmlns:a16="http://schemas.microsoft.com/office/drawing/2014/main" id="{CCABBB47-CD9D-4D54-BE11-3F9D8BAD551F}"/>
                  </a:ext>
                </a:extLst>
              </p:cNvPr>
              <p:cNvSpPr/>
              <p:nvPr/>
            </p:nvSpPr>
            <p:spPr>
              <a:xfrm>
                <a:off x="10001335" y="6237866"/>
                <a:ext cx="201339" cy="201341"/>
              </a:xfrm>
              <a:custGeom>
                <a:avLst/>
                <a:gdLst/>
                <a:ahLst/>
                <a:cxnLst>
                  <a:cxn ang="0">
                    <a:pos x="wd2" y="hd2"/>
                  </a:cxn>
                  <a:cxn ang="5400000">
                    <a:pos x="wd2" y="hd2"/>
                  </a:cxn>
                  <a:cxn ang="10800000">
                    <a:pos x="wd2" y="hd2"/>
                  </a:cxn>
                  <a:cxn ang="16200000">
                    <a:pos x="wd2" y="hd2"/>
                  </a:cxn>
                </a:cxnLst>
                <a:rect l="0" t="0" r="r" b="b"/>
                <a:pathLst>
                  <a:path w="21600" h="21600" extrusionOk="0">
                    <a:moveTo>
                      <a:pt x="21600" y="10829"/>
                    </a:moveTo>
                    <a:cubicBezTo>
                      <a:pt x="21600" y="12798"/>
                      <a:pt x="21194" y="14535"/>
                      <a:pt x="20148" y="16214"/>
                    </a:cubicBezTo>
                    <a:cubicBezTo>
                      <a:pt x="19161" y="17952"/>
                      <a:pt x="17942" y="19168"/>
                      <a:pt x="16200" y="20152"/>
                    </a:cubicBezTo>
                    <a:cubicBezTo>
                      <a:pt x="14516" y="21137"/>
                      <a:pt x="12774" y="21600"/>
                      <a:pt x="10800" y="21600"/>
                    </a:cubicBezTo>
                    <a:cubicBezTo>
                      <a:pt x="8826" y="21600"/>
                      <a:pt x="7142" y="21137"/>
                      <a:pt x="5400" y="20152"/>
                    </a:cubicBezTo>
                    <a:cubicBezTo>
                      <a:pt x="3658" y="19168"/>
                      <a:pt x="2439" y="17952"/>
                      <a:pt x="1452" y="16214"/>
                    </a:cubicBezTo>
                    <a:cubicBezTo>
                      <a:pt x="465" y="14535"/>
                      <a:pt x="0" y="12856"/>
                      <a:pt x="0" y="10829"/>
                    </a:cubicBezTo>
                    <a:cubicBezTo>
                      <a:pt x="0" y="8860"/>
                      <a:pt x="465" y="7123"/>
                      <a:pt x="1452" y="5386"/>
                    </a:cubicBezTo>
                    <a:cubicBezTo>
                      <a:pt x="2439" y="3706"/>
                      <a:pt x="3658" y="2432"/>
                      <a:pt x="5400" y="1448"/>
                    </a:cubicBezTo>
                    <a:cubicBezTo>
                      <a:pt x="7142" y="463"/>
                      <a:pt x="8826" y="0"/>
                      <a:pt x="10800" y="0"/>
                    </a:cubicBezTo>
                    <a:cubicBezTo>
                      <a:pt x="12774" y="0"/>
                      <a:pt x="14516" y="463"/>
                      <a:pt x="16200" y="1448"/>
                    </a:cubicBezTo>
                    <a:cubicBezTo>
                      <a:pt x="17942" y="2432"/>
                      <a:pt x="19161" y="3706"/>
                      <a:pt x="20148" y="5386"/>
                    </a:cubicBezTo>
                    <a:cubicBezTo>
                      <a:pt x="21194" y="7123"/>
                      <a:pt x="21600" y="8802"/>
                      <a:pt x="21600" y="10829"/>
                    </a:cubicBezTo>
                  </a:path>
                </a:pathLst>
              </a:custGeom>
              <a:grpFill/>
              <a:ln w="3175" cap="flat">
                <a:no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sp>
            <p:nvSpPr>
              <p:cNvPr id="53" name="Shape 1561">
                <a:extLst>
                  <a:ext uri="{FF2B5EF4-FFF2-40B4-BE49-F238E27FC236}">
                    <a16:creationId xmlns:a16="http://schemas.microsoft.com/office/drawing/2014/main" id="{86340AB6-751E-4459-AA43-B5CEB26CFA18}"/>
                  </a:ext>
                </a:extLst>
              </p:cNvPr>
              <p:cNvSpPr/>
              <p:nvPr/>
            </p:nvSpPr>
            <p:spPr>
              <a:xfrm>
                <a:off x="552288" y="3819858"/>
                <a:ext cx="201340" cy="201341"/>
              </a:xfrm>
              <a:custGeom>
                <a:avLst/>
                <a:gdLst/>
                <a:ahLst/>
                <a:cxnLst>
                  <a:cxn ang="0">
                    <a:pos x="wd2" y="hd2"/>
                  </a:cxn>
                  <a:cxn ang="5400000">
                    <a:pos x="wd2" y="hd2"/>
                  </a:cxn>
                  <a:cxn ang="10800000">
                    <a:pos x="wd2" y="hd2"/>
                  </a:cxn>
                  <a:cxn ang="16200000">
                    <a:pos x="wd2" y="hd2"/>
                  </a:cxn>
                </a:cxnLst>
                <a:rect l="0" t="0" r="r" b="b"/>
                <a:pathLst>
                  <a:path w="21600" h="21600" extrusionOk="0">
                    <a:moveTo>
                      <a:pt x="21600" y="10771"/>
                    </a:moveTo>
                    <a:cubicBezTo>
                      <a:pt x="21600" y="12798"/>
                      <a:pt x="21137" y="14477"/>
                      <a:pt x="20152" y="16157"/>
                    </a:cubicBezTo>
                    <a:cubicBezTo>
                      <a:pt x="19168" y="17894"/>
                      <a:pt x="17952" y="19168"/>
                      <a:pt x="16214" y="20152"/>
                    </a:cubicBezTo>
                    <a:cubicBezTo>
                      <a:pt x="14477" y="21195"/>
                      <a:pt x="12798" y="21600"/>
                      <a:pt x="10829" y="21600"/>
                    </a:cubicBezTo>
                    <a:cubicBezTo>
                      <a:pt x="8802" y="21600"/>
                      <a:pt x="7123" y="21195"/>
                      <a:pt x="5443" y="20152"/>
                    </a:cubicBezTo>
                    <a:cubicBezTo>
                      <a:pt x="3706" y="19168"/>
                      <a:pt x="2432" y="17894"/>
                      <a:pt x="1448" y="16157"/>
                    </a:cubicBezTo>
                    <a:cubicBezTo>
                      <a:pt x="405" y="14477"/>
                      <a:pt x="0" y="12798"/>
                      <a:pt x="0" y="10771"/>
                    </a:cubicBezTo>
                    <a:cubicBezTo>
                      <a:pt x="0" y="8802"/>
                      <a:pt x="405" y="7123"/>
                      <a:pt x="1448" y="5386"/>
                    </a:cubicBezTo>
                    <a:cubicBezTo>
                      <a:pt x="2432" y="3648"/>
                      <a:pt x="3706" y="2432"/>
                      <a:pt x="5443" y="1448"/>
                    </a:cubicBezTo>
                    <a:cubicBezTo>
                      <a:pt x="7123" y="463"/>
                      <a:pt x="8802" y="0"/>
                      <a:pt x="10829" y="0"/>
                    </a:cubicBezTo>
                    <a:cubicBezTo>
                      <a:pt x="12798" y="0"/>
                      <a:pt x="14477" y="463"/>
                      <a:pt x="16214" y="1448"/>
                    </a:cubicBezTo>
                    <a:cubicBezTo>
                      <a:pt x="17952" y="2432"/>
                      <a:pt x="19168" y="3648"/>
                      <a:pt x="20152" y="5386"/>
                    </a:cubicBezTo>
                    <a:cubicBezTo>
                      <a:pt x="21137" y="7123"/>
                      <a:pt x="21600" y="8802"/>
                      <a:pt x="21600" y="10771"/>
                    </a:cubicBezTo>
                  </a:path>
                </a:pathLst>
              </a:custGeom>
              <a:grpFill/>
              <a:ln w="3175" cap="flat">
                <a:no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sp>
            <p:nvSpPr>
              <p:cNvPr id="58" name="Shape 1566">
                <a:extLst>
                  <a:ext uri="{FF2B5EF4-FFF2-40B4-BE49-F238E27FC236}">
                    <a16:creationId xmlns:a16="http://schemas.microsoft.com/office/drawing/2014/main" id="{BCC4030B-2AD5-49AF-903B-E647F00413B8}"/>
                  </a:ext>
                </a:extLst>
              </p:cNvPr>
              <p:cNvSpPr/>
              <p:nvPr/>
            </p:nvSpPr>
            <p:spPr>
              <a:xfrm>
                <a:off x="2004542" y="913004"/>
                <a:ext cx="201340" cy="20133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74"/>
                      <a:pt x="21137" y="14458"/>
                      <a:pt x="20152" y="16200"/>
                    </a:cubicBezTo>
                    <a:cubicBezTo>
                      <a:pt x="19168" y="17942"/>
                      <a:pt x="17952" y="19161"/>
                      <a:pt x="16214" y="20148"/>
                    </a:cubicBezTo>
                    <a:cubicBezTo>
                      <a:pt x="14477" y="21135"/>
                      <a:pt x="12798" y="21600"/>
                      <a:pt x="10829" y="21600"/>
                    </a:cubicBezTo>
                    <a:cubicBezTo>
                      <a:pt x="8802" y="21600"/>
                      <a:pt x="7123" y="21135"/>
                      <a:pt x="5443" y="20148"/>
                    </a:cubicBezTo>
                    <a:cubicBezTo>
                      <a:pt x="3706" y="19161"/>
                      <a:pt x="2432" y="17942"/>
                      <a:pt x="1448" y="16200"/>
                    </a:cubicBezTo>
                    <a:cubicBezTo>
                      <a:pt x="405" y="14458"/>
                      <a:pt x="0" y="12774"/>
                      <a:pt x="0" y="10800"/>
                    </a:cubicBezTo>
                    <a:cubicBezTo>
                      <a:pt x="0" y="8826"/>
                      <a:pt x="405" y="7142"/>
                      <a:pt x="1448" y="5400"/>
                    </a:cubicBezTo>
                    <a:cubicBezTo>
                      <a:pt x="2432" y="3658"/>
                      <a:pt x="3706" y="2439"/>
                      <a:pt x="5443" y="1452"/>
                    </a:cubicBezTo>
                    <a:cubicBezTo>
                      <a:pt x="7123" y="465"/>
                      <a:pt x="8802" y="0"/>
                      <a:pt x="10829" y="0"/>
                    </a:cubicBezTo>
                    <a:cubicBezTo>
                      <a:pt x="12798" y="0"/>
                      <a:pt x="14477" y="465"/>
                      <a:pt x="16214" y="1452"/>
                    </a:cubicBezTo>
                    <a:cubicBezTo>
                      <a:pt x="17952" y="2439"/>
                      <a:pt x="19168" y="3658"/>
                      <a:pt x="20152" y="5400"/>
                    </a:cubicBezTo>
                    <a:cubicBezTo>
                      <a:pt x="21137" y="7142"/>
                      <a:pt x="21600" y="8826"/>
                      <a:pt x="21600" y="10800"/>
                    </a:cubicBezTo>
                  </a:path>
                </a:pathLst>
              </a:custGeom>
              <a:grpFill/>
              <a:ln w="3175" cap="flat">
                <a:no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sp>
            <p:nvSpPr>
              <p:cNvPr id="59" name="Shape 1567">
                <a:extLst>
                  <a:ext uri="{FF2B5EF4-FFF2-40B4-BE49-F238E27FC236}">
                    <a16:creationId xmlns:a16="http://schemas.microsoft.com/office/drawing/2014/main" id="{AAB27D42-98C2-4C63-A543-BAE592203259}"/>
                  </a:ext>
                </a:extLst>
              </p:cNvPr>
              <p:cNvSpPr/>
              <p:nvPr/>
            </p:nvSpPr>
            <p:spPr>
              <a:xfrm>
                <a:off x="6006501" y="913004"/>
                <a:ext cx="201339" cy="20133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74"/>
                      <a:pt x="21135" y="14458"/>
                      <a:pt x="20148" y="16200"/>
                    </a:cubicBezTo>
                    <a:cubicBezTo>
                      <a:pt x="19161" y="17942"/>
                      <a:pt x="17942" y="19161"/>
                      <a:pt x="16200" y="20148"/>
                    </a:cubicBezTo>
                    <a:cubicBezTo>
                      <a:pt x="14516" y="21135"/>
                      <a:pt x="12774" y="21600"/>
                      <a:pt x="10742" y="21600"/>
                    </a:cubicBezTo>
                    <a:cubicBezTo>
                      <a:pt x="8768" y="21600"/>
                      <a:pt x="7084" y="21135"/>
                      <a:pt x="5342" y="20148"/>
                    </a:cubicBezTo>
                    <a:cubicBezTo>
                      <a:pt x="3658" y="19161"/>
                      <a:pt x="2439" y="17942"/>
                      <a:pt x="1452" y="16200"/>
                    </a:cubicBezTo>
                    <a:cubicBezTo>
                      <a:pt x="465" y="14458"/>
                      <a:pt x="0" y="12774"/>
                      <a:pt x="0" y="10800"/>
                    </a:cubicBezTo>
                    <a:cubicBezTo>
                      <a:pt x="0" y="8826"/>
                      <a:pt x="465" y="7142"/>
                      <a:pt x="1452" y="5400"/>
                    </a:cubicBezTo>
                    <a:cubicBezTo>
                      <a:pt x="2439" y="3658"/>
                      <a:pt x="3658" y="2439"/>
                      <a:pt x="5342" y="1452"/>
                    </a:cubicBezTo>
                    <a:cubicBezTo>
                      <a:pt x="7084" y="465"/>
                      <a:pt x="8768" y="0"/>
                      <a:pt x="10742" y="0"/>
                    </a:cubicBezTo>
                    <a:cubicBezTo>
                      <a:pt x="12774" y="0"/>
                      <a:pt x="14516" y="465"/>
                      <a:pt x="16200" y="1452"/>
                    </a:cubicBezTo>
                    <a:cubicBezTo>
                      <a:pt x="17942" y="2439"/>
                      <a:pt x="19161" y="3658"/>
                      <a:pt x="20148" y="5400"/>
                    </a:cubicBezTo>
                    <a:cubicBezTo>
                      <a:pt x="21135" y="7142"/>
                      <a:pt x="21600" y="8826"/>
                      <a:pt x="21600" y="10800"/>
                    </a:cubicBezTo>
                  </a:path>
                </a:pathLst>
              </a:custGeom>
              <a:grpFill/>
              <a:ln w="3175" cap="flat">
                <a:no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grpSp>
        <p:sp>
          <p:nvSpPr>
            <p:cNvPr id="123" name="ZoneTexte 122">
              <a:extLst>
                <a:ext uri="{FF2B5EF4-FFF2-40B4-BE49-F238E27FC236}">
                  <a16:creationId xmlns:a16="http://schemas.microsoft.com/office/drawing/2014/main" id="{EE43264C-7EC5-48C3-B7A7-9AEC82229350}"/>
                </a:ext>
              </a:extLst>
            </p:cNvPr>
            <p:cNvSpPr txBox="1"/>
            <p:nvPr/>
          </p:nvSpPr>
          <p:spPr>
            <a:xfrm>
              <a:off x="1993620" y="2989571"/>
              <a:ext cx="2362239" cy="523220"/>
            </a:xfrm>
            <a:custGeom>
              <a:avLst/>
              <a:gdLst>
                <a:gd name="connsiteX0" fmla="*/ 0 w 2362239"/>
                <a:gd name="connsiteY0" fmla="*/ 0 h 523220"/>
                <a:gd name="connsiteX1" fmla="*/ 614182 w 2362239"/>
                <a:gd name="connsiteY1" fmla="*/ 0 h 523220"/>
                <a:gd name="connsiteX2" fmla="*/ 1133875 w 2362239"/>
                <a:gd name="connsiteY2" fmla="*/ 0 h 523220"/>
                <a:gd name="connsiteX3" fmla="*/ 1700812 w 2362239"/>
                <a:gd name="connsiteY3" fmla="*/ 0 h 523220"/>
                <a:gd name="connsiteX4" fmla="*/ 2362239 w 2362239"/>
                <a:gd name="connsiteY4" fmla="*/ 0 h 523220"/>
                <a:gd name="connsiteX5" fmla="*/ 2362239 w 2362239"/>
                <a:gd name="connsiteY5" fmla="*/ 523220 h 523220"/>
                <a:gd name="connsiteX6" fmla="*/ 1748057 w 2362239"/>
                <a:gd name="connsiteY6" fmla="*/ 523220 h 523220"/>
                <a:gd name="connsiteX7" fmla="*/ 1228364 w 2362239"/>
                <a:gd name="connsiteY7" fmla="*/ 523220 h 523220"/>
                <a:gd name="connsiteX8" fmla="*/ 614182 w 2362239"/>
                <a:gd name="connsiteY8" fmla="*/ 523220 h 523220"/>
                <a:gd name="connsiteX9" fmla="*/ 0 w 2362239"/>
                <a:gd name="connsiteY9" fmla="*/ 523220 h 523220"/>
                <a:gd name="connsiteX10" fmla="*/ 0 w 2362239"/>
                <a:gd name="connsiteY10"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62239" h="523220" fill="none" extrusionOk="0">
                  <a:moveTo>
                    <a:pt x="0" y="0"/>
                  </a:moveTo>
                  <a:cubicBezTo>
                    <a:pt x="153683" y="-24608"/>
                    <a:pt x="327003" y="-24184"/>
                    <a:pt x="614182" y="0"/>
                  </a:cubicBezTo>
                  <a:cubicBezTo>
                    <a:pt x="901361" y="24184"/>
                    <a:pt x="1020571" y="-2074"/>
                    <a:pt x="1133875" y="0"/>
                  </a:cubicBezTo>
                  <a:cubicBezTo>
                    <a:pt x="1247179" y="2074"/>
                    <a:pt x="1446778" y="27949"/>
                    <a:pt x="1700812" y="0"/>
                  </a:cubicBezTo>
                  <a:cubicBezTo>
                    <a:pt x="1954846" y="-27949"/>
                    <a:pt x="2195699" y="11569"/>
                    <a:pt x="2362239" y="0"/>
                  </a:cubicBezTo>
                  <a:cubicBezTo>
                    <a:pt x="2359498" y="196230"/>
                    <a:pt x="2341539" y="405927"/>
                    <a:pt x="2362239" y="523220"/>
                  </a:cubicBezTo>
                  <a:cubicBezTo>
                    <a:pt x="2163757" y="502962"/>
                    <a:pt x="2009681" y="500087"/>
                    <a:pt x="1748057" y="523220"/>
                  </a:cubicBezTo>
                  <a:cubicBezTo>
                    <a:pt x="1486433" y="546353"/>
                    <a:pt x="1445305" y="516979"/>
                    <a:pt x="1228364" y="523220"/>
                  </a:cubicBezTo>
                  <a:cubicBezTo>
                    <a:pt x="1011423" y="529461"/>
                    <a:pt x="774167" y="548439"/>
                    <a:pt x="614182" y="523220"/>
                  </a:cubicBezTo>
                  <a:cubicBezTo>
                    <a:pt x="454197" y="498001"/>
                    <a:pt x="137167" y="495331"/>
                    <a:pt x="0" y="523220"/>
                  </a:cubicBezTo>
                  <a:cubicBezTo>
                    <a:pt x="8733" y="286656"/>
                    <a:pt x="23819" y="204177"/>
                    <a:pt x="0" y="0"/>
                  </a:cubicBezTo>
                  <a:close/>
                </a:path>
                <a:path w="2362239" h="523220" stroke="0" extrusionOk="0">
                  <a:moveTo>
                    <a:pt x="0" y="0"/>
                  </a:moveTo>
                  <a:cubicBezTo>
                    <a:pt x="270790" y="-17250"/>
                    <a:pt x="425443" y="11192"/>
                    <a:pt x="590560" y="0"/>
                  </a:cubicBezTo>
                  <a:cubicBezTo>
                    <a:pt x="755677" y="-11192"/>
                    <a:pt x="997445" y="-13972"/>
                    <a:pt x="1157497" y="0"/>
                  </a:cubicBezTo>
                  <a:cubicBezTo>
                    <a:pt x="1317549" y="13972"/>
                    <a:pt x="1573720" y="1512"/>
                    <a:pt x="1795302" y="0"/>
                  </a:cubicBezTo>
                  <a:cubicBezTo>
                    <a:pt x="2016884" y="-1512"/>
                    <a:pt x="2222984" y="21339"/>
                    <a:pt x="2362239" y="0"/>
                  </a:cubicBezTo>
                  <a:cubicBezTo>
                    <a:pt x="2387894" y="223646"/>
                    <a:pt x="2360360" y="398701"/>
                    <a:pt x="2362239" y="523220"/>
                  </a:cubicBezTo>
                  <a:cubicBezTo>
                    <a:pt x="2133438" y="539655"/>
                    <a:pt x="1950158" y="545500"/>
                    <a:pt x="1842546" y="523220"/>
                  </a:cubicBezTo>
                  <a:cubicBezTo>
                    <a:pt x="1734934" y="500940"/>
                    <a:pt x="1487020" y="494007"/>
                    <a:pt x="1251987" y="523220"/>
                  </a:cubicBezTo>
                  <a:cubicBezTo>
                    <a:pt x="1016954" y="552433"/>
                    <a:pt x="907008" y="506185"/>
                    <a:pt x="708672" y="523220"/>
                  </a:cubicBezTo>
                  <a:cubicBezTo>
                    <a:pt x="510337" y="540255"/>
                    <a:pt x="350629" y="489731"/>
                    <a:pt x="0" y="523220"/>
                  </a:cubicBezTo>
                  <a:cubicBezTo>
                    <a:pt x="12406" y="263215"/>
                    <a:pt x="11028" y="150838"/>
                    <a:pt x="0" y="0"/>
                  </a:cubicBezTo>
                  <a:close/>
                </a:path>
              </a:pathLst>
            </a:custGeom>
            <a:grpFill/>
            <a:ln w="3175">
              <a:solidFill>
                <a:schemeClr val="bg1">
                  <a:lumMod val="75000"/>
                </a:schemeClr>
              </a:solidFill>
              <a:prstDash val="lgDash"/>
              <a:extLst>
                <a:ext uri="{C807C97D-BFC1-408E-A445-0C87EB9F89A2}">
                  <ask:lineSketchStyleProps xmlns:ask="http://schemas.microsoft.com/office/drawing/2018/sketchyshapes" sd="3540745998">
                    <a:prstGeom prst="rect">
                      <a:avLst/>
                    </a:prstGeom>
                    <ask:type>
                      <ask:lineSketchFreehand/>
                    </ask:type>
                  </ask:lineSketchStyleProps>
                </a:ext>
              </a:extLst>
            </a:ln>
          </p:spPr>
          <p:txBody>
            <a:bodyPr wrap="square" rtlCol="0">
              <a:spAutoFit/>
            </a:bodyPr>
            <a:lstStyle/>
            <a:p>
              <a:pPr algn="ctr"/>
              <a:r>
                <a:rPr lang="fr-FR" sz="1400" dirty="0">
                  <a:solidFill>
                    <a:schemeClr val="tx1">
                      <a:lumMod val="75000"/>
                      <a:lumOff val="25000"/>
                    </a:schemeClr>
                  </a:solidFill>
                </a:rPr>
                <a:t>AR de la création de la </a:t>
              </a:r>
              <a:r>
                <a:rPr lang="fr-FR" sz="1400" b="1" dirty="0">
                  <a:solidFill>
                    <a:srgbClr val="C31632"/>
                  </a:solidFill>
                </a:rPr>
                <a:t>demande de déblocage</a:t>
              </a:r>
            </a:p>
          </p:txBody>
        </p:sp>
        <p:sp>
          <p:nvSpPr>
            <p:cNvPr id="124" name="ZoneTexte 123">
              <a:extLst>
                <a:ext uri="{FF2B5EF4-FFF2-40B4-BE49-F238E27FC236}">
                  <a16:creationId xmlns:a16="http://schemas.microsoft.com/office/drawing/2014/main" id="{33220F21-1211-4BC0-807E-6CF0C82BD018}"/>
                </a:ext>
              </a:extLst>
            </p:cNvPr>
            <p:cNvSpPr txBox="1"/>
            <p:nvPr/>
          </p:nvSpPr>
          <p:spPr>
            <a:xfrm>
              <a:off x="336146" y="2721598"/>
              <a:ext cx="1434622" cy="954107"/>
            </a:xfrm>
            <a:custGeom>
              <a:avLst/>
              <a:gdLst>
                <a:gd name="connsiteX0" fmla="*/ 0 w 1434622"/>
                <a:gd name="connsiteY0" fmla="*/ 0 h 954107"/>
                <a:gd name="connsiteX1" fmla="*/ 478207 w 1434622"/>
                <a:gd name="connsiteY1" fmla="*/ 0 h 954107"/>
                <a:gd name="connsiteX2" fmla="*/ 985107 w 1434622"/>
                <a:gd name="connsiteY2" fmla="*/ 0 h 954107"/>
                <a:gd name="connsiteX3" fmla="*/ 1434622 w 1434622"/>
                <a:gd name="connsiteY3" fmla="*/ 0 h 954107"/>
                <a:gd name="connsiteX4" fmla="*/ 1434622 w 1434622"/>
                <a:gd name="connsiteY4" fmla="*/ 477054 h 954107"/>
                <a:gd name="connsiteX5" fmla="*/ 1434622 w 1434622"/>
                <a:gd name="connsiteY5" fmla="*/ 954107 h 954107"/>
                <a:gd name="connsiteX6" fmla="*/ 999453 w 1434622"/>
                <a:gd name="connsiteY6" fmla="*/ 954107 h 954107"/>
                <a:gd name="connsiteX7" fmla="*/ 506900 w 1434622"/>
                <a:gd name="connsiteY7" fmla="*/ 954107 h 954107"/>
                <a:gd name="connsiteX8" fmla="*/ 0 w 1434622"/>
                <a:gd name="connsiteY8" fmla="*/ 954107 h 954107"/>
                <a:gd name="connsiteX9" fmla="*/ 0 w 1434622"/>
                <a:gd name="connsiteY9" fmla="*/ 457971 h 954107"/>
                <a:gd name="connsiteX10" fmla="*/ 0 w 1434622"/>
                <a:gd name="connsiteY10" fmla="*/ 0 h 95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4622" h="954107" fill="none" extrusionOk="0">
                  <a:moveTo>
                    <a:pt x="0" y="0"/>
                  </a:moveTo>
                  <a:cubicBezTo>
                    <a:pt x="228832" y="-9167"/>
                    <a:pt x="356921" y="5120"/>
                    <a:pt x="478207" y="0"/>
                  </a:cubicBezTo>
                  <a:cubicBezTo>
                    <a:pt x="599493" y="-5120"/>
                    <a:pt x="819022" y="5287"/>
                    <a:pt x="985107" y="0"/>
                  </a:cubicBezTo>
                  <a:cubicBezTo>
                    <a:pt x="1151192" y="-5287"/>
                    <a:pt x="1259064" y="-21516"/>
                    <a:pt x="1434622" y="0"/>
                  </a:cubicBezTo>
                  <a:cubicBezTo>
                    <a:pt x="1435279" y="236567"/>
                    <a:pt x="1450332" y="241499"/>
                    <a:pt x="1434622" y="477054"/>
                  </a:cubicBezTo>
                  <a:cubicBezTo>
                    <a:pt x="1418912" y="712609"/>
                    <a:pt x="1428366" y="831835"/>
                    <a:pt x="1434622" y="954107"/>
                  </a:cubicBezTo>
                  <a:cubicBezTo>
                    <a:pt x="1322664" y="936965"/>
                    <a:pt x="1215651" y="950413"/>
                    <a:pt x="999453" y="954107"/>
                  </a:cubicBezTo>
                  <a:cubicBezTo>
                    <a:pt x="783255" y="957801"/>
                    <a:pt x="663804" y="950635"/>
                    <a:pt x="506900" y="954107"/>
                  </a:cubicBezTo>
                  <a:cubicBezTo>
                    <a:pt x="349996" y="957579"/>
                    <a:pt x="165730" y="968709"/>
                    <a:pt x="0" y="954107"/>
                  </a:cubicBezTo>
                  <a:cubicBezTo>
                    <a:pt x="22353" y="775586"/>
                    <a:pt x="-4400" y="628408"/>
                    <a:pt x="0" y="457971"/>
                  </a:cubicBezTo>
                  <a:cubicBezTo>
                    <a:pt x="4400" y="287534"/>
                    <a:pt x="20109" y="166274"/>
                    <a:pt x="0" y="0"/>
                  </a:cubicBezTo>
                  <a:close/>
                </a:path>
                <a:path w="1434622" h="954107" stroke="0" extrusionOk="0">
                  <a:moveTo>
                    <a:pt x="0" y="0"/>
                  </a:moveTo>
                  <a:cubicBezTo>
                    <a:pt x="137576" y="4877"/>
                    <a:pt x="305898" y="-15450"/>
                    <a:pt x="506900" y="0"/>
                  </a:cubicBezTo>
                  <a:cubicBezTo>
                    <a:pt x="707902" y="15450"/>
                    <a:pt x="792861" y="15351"/>
                    <a:pt x="1013800" y="0"/>
                  </a:cubicBezTo>
                  <a:cubicBezTo>
                    <a:pt x="1234739" y="-15351"/>
                    <a:pt x="1340166" y="149"/>
                    <a:pt x="1434622" y="0"/>
                  </a:cubicBezTo>
                  <a:cubicBezTo>
                    <a:pt x="1431263" y="222504"/>
                    <a:pt x="1418922" y="293843"/>
                    <a:pt x="1434622" y="467512"/>
                  </a:cubicBezTo>
                  <a:cubicBezTo>
                    <a:pt x="1450322" y="641181"/>
                    <a:pt x="1451363" y="765730"/>
                    <a:pt x="1434622" y="954107"/>
                  </a:cubicBezTo>
                  <a:cubicBezTo>
                    <a:pt x="1285858" y="934206"/>
                    <a:pt x="1107232" y="944208"/>
                    <a:pt x="927722" y="954107"/>
                  </a:cubicBezTo>
                  <a:cubicBezTo>
                    <a:pt x="748212" y="964006"/>
                    <a:pt x="636962" y="971708"/>
                    <a:pt x="449515" y="954107"/>
                  </a:cubicBezTo>
                  <a:cubicBezTo>
                    <a:pt x="262068" y="936506"/>
                    <a:pt x="130629" y="958705"/>
                    <a:pt x="0" y="954107"/>
                  </a:cubicBezTo>
                  <a:cubicBezTo>
                    <a:pt x="21535" y="805138"/>
                    <a:pt x="-8149" y="695563"/>
                    <a:pt x="0" y="496136"/>
                  </a:cubicBezTo>
                  <a:cubicBezTo>
                    <a:pt x="8149" y="296709"/>
                    <a:pt x="10968" y="171816"/>
                    <a:pt x="0" y="0"/>
                  </a:cubicBezTo>
                  <a:close/>
                </a:path>
              </a:pathLst>
            </a:custGeom>
            <a:solidFill>
              <a:srgbClr val="F9F9F9"/>
            </a:solidFill>
            <a:ln w="3175">
              <a:solidFill>
                <a:schemeClr val="bg1">
                  <a:lumMod val="75000"/>
                </a:schemeClr>
              </a:solidFill>
              <a:prstDash val="lgDash"/>
              <a:extLst>
                <a:ext uri="{C807C97D-BFC1-408E-A445-0C87EB9F89A2}">
                  <ask:lineSketchStyleProps xmlns:ask="http://schemas.microsoft.com/office/drawing/2018/sketchyshapes" sd="1013821199">
                    <a:prstGeom prst="rect">
                      <a:avLst/>
                    </a:prstGeom>
                    <ask:type>
                      <ask:lineSketchFreehand/>
                    </ask:type>
                  </ask:lineSketchStyleProps>
                </a:ext>
              </a:extLst>
            </a:ln>
          </p:spPr>
          <p:txBody>
            <a:bodyPr wrap="square" rtlCol="0">
              <a:spAutoFit/>
            </a:bodyPr>
            <a:lstStyle/>
            <a:p>
              <a:pPr algn="ctr"/>
              <a:r>
                <a:rPr lang="fr-FR" sz="1400" dirty="0">
                  <a:solidFill>
                    <a:schemeClr val="bg1">
                      <a:lumMod val="65000"/>
                    </a:schemeClr>
                  </a:solidFill>
                </a:rPr>
                <a:t>Traitement de la </a:t>
              </a:r>
              <a:r>
                <a:rPr lang="fr-FR" sz="1400" b="1" dirty="0">
                  <a:solidFill>
                    <a:schemeClr val="bg1">
                      <a:lumMod val="65000"/>
                    </a:schemeClr>
                  </a:solidFill>
                </a:rPr>
                <a:t>demande de déblocage    </a:t>
              </a:r>
              <a:r>
                <a:rPr lang="fr-FR" sz="1400" b="1" dirty="0">
                  <a:solidFill>
                    <a:schemeClr val="accent4">
                      <a:lumMod val="40000"/>
                      <a:lumOff val="60000"/>
                    </a:schemeClr>
                  </a:solidFill>
                </a:rPr>
                <a:t>(si refus)</a:t>
              </a:r>
            </a:p>
          </p:txBody>
        </p:sp>
        <p:sp>
          <p:nvSpPr>
            <p:cNvPr id="125" name="ZoneTexte 124">
              <a:extLst>
                <a:ext uri="{FF2B5EF4-FFF2-40B4-BE49-F238E27FC236}">
                  <a16:creationId xmlns:a16="http://schemas.microsoft.com/office/drawing/2014/main" id="{20AD488F-BF0F-4F09-8EE5-DE66482CB572}"/>
                </a:ext>
              </a:extLst>
            </p:cNvPr>
            <p:cNvSpPr txBox="1"/>
            <p:nvPr/>
          </p:nvSpPr>
          <p:spPr>
            <a:xfrm>
              <a:off x="8365995" y="5197108"/>
              <a:ext cx="2712551" cy="523220"/>
            </a:xfrm>
            <a:custGeom>
              <a:avLst/>
              <a:gdLst>
                <a:gd name="connsiteX0" fmla="*/ 0 w 2712551"/>
                <a:gd name="connsiteY0" fmla="*/ 0 h 523220"/>
                <a:gd name="connsiteX1" fmla="*/ 623887 w 2712551"/>
                <a:gd name="connsiteY1" fmla="*/ 0 h 523220"/>
                <a:gd name="connsiteX2" fmla="*/ 1302024 w 2712551"/>
                <a:gd name="connsiteY2" fmla="*/ 0 h 523220"/>
                <a:gd name="connsiteX3" fmla="*/ 1953037 w 2712551"/>
                <a:gd name="connsiteY3" fmla="*/ 0 h 523220"/>
                <a:gd name="connsiteX4" fmla="*/ 2712551 w 2712551"/>
                <a:gd name="connsiteY4" fmla="*/ 0 h 523220"/>
                <a:gd name="connsiteX5" fmla="*/ 2712551 w 2712551"/>
                <a:gd name="connsiteY5" fmla="*/ 523220 h 523220"/>
                <a:gd name="connsiteX6" fmla="*/ 2034413 w 2712551"/>
                <a:gd name="connsiteY6" fmla="*/ 523220 h 523220"/>
                <a:gd name="connsiteX7" fmla="*/ 1437652 w 2712551"/>
                <a:gd name="connsiteY7" fmla="*/ 523220 h 523220"/>
                <a:gd name="connsiteX8" fmla="*/ 840891 w 2712551"/>
                <a:gd name="connsiteY8" fmla="*/ 523220 h 523220"/>
                <a:gd name="connsiteX9" fmla="*/ 0 w 2712551"/>
                <a:gd name="connsiteY9" fmla="*/ 523220 h 523220"/>
                <a:gd name="connsiteX10" fmla="*/ 0 w 2712551"/>
                <a:gd name="connsiteY10"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12551" h="523220" fill="none" extrusionOk="0">
                  <a:moveTo>
                    <a:pt x="0" y="0"/>
                  </a:moveTo>
                  <a:cubicBezTo>
                    <a:pt x="125539" y="-5324"/>
                    <a:pt x="445808" y="-2164"/>
                    <a:pt x="623887" y="0"/>
                  </a:cubicBezTo>
                  <a:cubicBezTo>
                    <a:pt x="801966" y="2164"/>
                    <a:pt x="964676" y="18214"/>
                    <a:pt x="1302024" y="0"/>
                  </a:cubicBezTo>
                  <a:cubicBezTo>
                    <a:pt x="1639372" y="-18214"/>
                    <a:pt x="1812373" y="-5205"/>
                    <a:pt x="1953037" y="0"/>
                  </a:cubicBezTo>
                  <a:cubicBezTo>
                    <a:pt x="2093701" y="5205"/>
                    <a:pt x="2489449" y="-16471"/>
                    <a:pt x="2712551" y="0"/>
                  </a:cubicBezTo>
                  <a:cubicBezTo>
                    <a:pt x="2694276" y="180274"/>
                    <a:pt x="2722780" y="408229"/>
                    <a:pt x="2712551" y="523220"/>
                  </a:cubicBezTo>
                  <a:cubicBezTo>
                    <a:pt x="2432650" y="525587"/>
                    <a:pt x="2180234" y="546187"/>
                    <a:pt x="2034413" y="523220"/>
                  </a:cubicBezTo>
                  <a:cubicBezTo>
                    <a:pt x="1888592" y="500253"/>
                    <a:pt x="1606052" y="533254"/>
                    <a:pt x="1437652" y="523220"/>
                  </a:cubicBezTo>
                  <a:cubicBezTo>
                    <a:pt x="1269252" y="513186"/>
                    <a:pt x="1124292" y="498831"/>
                    <a:pt x="840891" y="523220"/>
                  </a:cubicBezTo>
                  <a:cubicBezTo>
                    <a:pt x="557490" y="547609"/>
                    <a:pt x="232316" y="501845"/>
                    <a:pt x="0" y="523220"/>
                  </a:cubicBezTo>
                  <a:cubicBezTo>
                    <a:pt x="-11472" y="377734"/>
                    <a:pt x="11646" y="237903"/>
                    <a:pt x="0" y="0"/>
                  </a:cubicBezTo>
                  <a:close/>
                </a:path>
                <a:path w="2712551" h="523220" stroke="0" extrusionOk="0">
                  <a:moveTo>
                    <a:pt x="0" y="0"/>
                  </a:moveTo>
                  <a:cubicBezTo>
                    <a:pt x="192350" y="23485"/>
                    <a:pt x="500040" y="-1007"/>
                    <a:pt x="651012" y="0"/>
                  </a:cubicBezTo>
                  <a:cubicBezTo>
                    <a:pt x="801984" y="1007"/>
                    <a:pt x="987150" y="-22577"/>
                    <a:pt x="1274899" y="0"/>
                  </a:cubicBezTo>
                  <a:cubicBezTo>
                    <a:pt x="1562648" y="22577"/>
                    <a:pt x="1605254" y="24505"/>
                    <a:pt x="1925911" y="0"/>
                  </a:cubicBezTo>
                  <a:cubicBezTo>
                    <a:pt x="2246568" y="-24505"/>
                    <a:pt x="2391627" y="-12360"/>
                    <a:pt x="2712551" y="0"/>
                  </a:cubicBezTo>
                  <a:cubicBezTo>
                    <a:pt x="2706704" y="154681"/>
                    <a:pt x="2720120" y="310140"/>
                    <a:pt x="2712551" y="523220"/>
                  </a:cubicBezTo>
                  <a:cubicBezTo>
                    <a:pt x="2516465" y="528137"/>
                    <a:pt x="2220092" y="524661"/>
                    <a:pt x="2034413" y="523220"/>
                  </a:cubicBezTo>
                  <a:cubicBezTo>
                    <a:pt x="1848734" y="521779"/>
                    <a:pt x="1639494" y="544600"/>
                    <a:pt x="1437652" y="523220"/>
                  </a:cubicBezTo>
                  <a:cubicBezTo>
                    <a:pt x="1235810" y="501840"/>
                    <a:pt x="1048370" y="501128"/>
                    <a:pt x="813765" y="523220"/>
                  </a:cubicBezTo>
                  <a:cubicBezTo>
                    <a:pt x="579160" y="545312"/>
                    <a:pt x="298304" y="552241"/>
                    <a:pt x="0" y="523220"/>
                  </a:cubicBezTo>
                  <a:cubicBezTo>
                    <a:pt x="8933" y="373202"/>
                    <a:pt x="1626" y="256205"/>
                    <a:pt x="0" y="0"/>
                  </a:cubicBezTo>
                  <a:close/>
                </a:path>
              </a:pathLst>
            </a:custGeom>
            <a:grpFill/>
            <a:ln w="3175">
              <a:solidFill>
                <a:schemeClr val="bg1">
                  <a:lumMod val="75000"/>
                </a:schemeClr>
              </a:solidFill>
              <a:prstDash val="lgDash"/>
              <a:extLst>
                <a:ext uri="{C807C97D-BFC1-408E-A445-0C87EB9F89A2}">
                  <ask:lineSketchStyleProps xmlns:ask="http://schemas.microsoft.com/office/drawing/2018/sketchyshapes" sd="970585172">
                    <a:prstGeom prst="rect">
                      <a:avLst/>
                    </a:prstGeom>
                    <ask:type>
                      <ask:lineSketchFreehand/>
                    </ask:type>
                  </ask:lineSketchStyleProps>
                </a:ext>
              </a:extLst>
            </a:ln>
          </p:spPr>
          <p:txBody>
            <a:bodyPr wrap="square" rtlCol="0">
              <a:spAutoFit/>
            </a:bodyPr>
            <a:lstStyle/>
            <a:p>
              <a:pPr algn="ctr"/>
              <a:r>
                <a:rPr lang="fr-FR" sz="1400" dirty="0">
                  <a:solidFill>
                    <a:schemeClr val="tx1">
                      <a:lumMod val="75000"/>
                      <a:lumOff val="25000"/>
                    </a:schemeClr>
                  </a:solidFill>
                </a:rPr>
                <a:t>Traitement de la </a:t>
              </a:r>
              <a:r>
                <a:rPr lang="fr-FR" sz="1400" b="1" dirty="0">
                  <a:solidFill>
                    <a:srgbClr val="C31632"/>
                  </a:solidFill>
                </a:rPr>
                <a:t>demande de déblocage (OK)</a:t>
              </a:r>
            </a:p>
          </p:txBody>
        </p:sp>
        <p:grpSp>
          <p:nvGrpSpPr>
            <p:cNvPr id="133" name="Groupe 132">
              <a:extLst>
                <a:ext uri="{FF2B5EF4-FFF2-40B4-BE49-F238E27FC236}">
                  <a16:creationId xmlns:a16="http://schemas.microsoft.com/office/drawing/2014/main" id="{55E5A68D-737A-4939-B3BA-E82E2B41FE0C}"/>
                </a:ext>
              </a:extLst>
            </p:cNvPr>
            <p:cNvGrpSpPr/>
            <p:nvPr/>
          </p:nvGrpSpPr>
          <p:grpSpPr>
            <a:xfrm>
              <a:off x="4324582" y="1458186"/>
              <a:ext cx="225295" cy="225295"/>
              <a:chOff x="795670" y="1655970"/>
              <a:chExt cx="225295" cy="225295"/>
            </a:xfrm>
            <a:grpFill/>
          </p:grpSpPr>
          <p:sp>
            <p:nvSpPr>
              <p:cNvPr id="132" name="Shape 1565">
                <a:extLst>
                  <a:ext uri="{FF2B5EF4-FFF2-40B4-BE49-F238E27FC236}">
                    <a16:creationId xmlns:a16="http://schemas.microsoft.com/office/drawing/2014/main" id="{F350430C-05E1-4FDF-A9B8-6ACC8414B155}"/>
                  </a:ext>
                </a:extLst>
              </p:cNvPr>
              <p:cNvSpPr/>
              <p:nvPr/>
            </p:nvSpPr>
            <p:spPr>
              <a:xfrm>
                <a:off x="818535" y="1677652"/>
                <a:ext cx="176977" cy="16986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74"/>
                      <a:pt x="21135" y="14458"/>
                      <a:pt x="20148" y="16200"/>
                    </a:cubicBezTo>
                    <a:cubicBezTo>
                      <a:pt x="19103" y="17942"/>
                      <a:pt x="17884" y="19161"/>
                      <a:pt x="16200" y="20148"/>
                    </a:cubicBezTo>
                    <a:cubicBezTo>
                      <a:pt x="14458" y="21135"/>
                      <a:pt x="12774" y="21600"/>
                      <a:pt x="10800" y="21600"/>
                    </a:cubicBezTo>
                    <a:cubicBezTo>
                      <a:pt x="8826" y="21600"/>
                      <a:pt x="7142" y="21135"/>
                      <a:pt x="5400" y="20148"/>
                    </a:cubicBezTo>
                    <a:cubicBezTo>
                      <a:pt x="3658" y="19161"/>
                      <a:pt x="2439" y="17942"/>
                      <a:pt x="1452" y="16200"/>
                    </a:cubicBezTo>
                    <a:cubicBezTo>
                      <a:pt x="465" y="14458"/>
                      <a:pt x="0" y="12774"/>
                      <a:pt x="0" y="10800"/>
                    </a:cubicBezTo>
                    <a:cubicBezTo>
                      <a:pt x="0" y="8826"/>
                      <a:pt x="465" y="7142"/>
                      <a:pt x="1452" y="5400"/>
                    </a:cubicBezTo>
                    <a:cubicBezTo>
                      <a:pt x="2439" y="3658"/>
                      <a:pt x="3658" y="2439"/>
                      <a:pt x="5400" y="1452"/>
                    </a:cubicBezTo>
                    <a:cubicBezTo>
                      <a:pt x="7142" y="465"/>
                      <a:pt x="8826" y="0"/>
                      <a:pt x="10800" y="0"/>
                    </a:cubicBezTo>
                    <a:cubicBezTo>
                      <a:pt x="12774" y="0"/>
                      <a:pt x="14458" y="465"/>
                      <a:pt x="16200" y="1452"/>
                    </a:cubicBezTo>
                    <a:cubicBezTo>
                      <a:pt x="17884" y="2439"/>
                      <a:pt x="19103" y="3658"/>
                      <a:pt x="20148" y="5400"/>
                    </a:cubicBezTo>
                    <a:cubicBezTo>
                      <a:pt x="21135" y="7142"/>
                      <a:pt x="21600" y="8826"/>
                      <a:pt x="21600" y="10800"/>
                    </a:cubicBezTo>
                  </a:path>
                </a:pathLst>
              </a:custGeom>
              <a:grpFill/>
              <a:ln w="3175" cap="flat">
                <a:solidFill>
                  <a:srgbClr val="D11921"/>
                </a:solid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pic>
            <p:nvPicPr>
              <p:cNvPr id="131" name="Graphique 271">
                <a:extLst>
                  <a:ext uri="{FF2B5EF4-FFF2-40B4-BE49-F238E27FC236}">
                    <a16:creationId xmlns:a16="http://schemas.microsoft.com/office/drawing/2014/main" id="{D16368FA-089A-4BC4-B202-B287F422274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5670" y="1655970"/>
                <a:ext cx="225295" cy="225295"/>
              </a:xfrm>
              <a:prstGeom prst="rect">
                <a:avLst/>
              </a:prstGeom>
            </p:spPr>
          </p:pic>
        </p:grpSp>
        <p:grpSp>
          <p:nvGrpSpPr>
            <p:cNvPr id="134" name="Groupe 133">
              <a:extLst>
                <a:ext uri="{FF2B5EF4-FFF2-40B4-BE49-F238E27FC236}">
                  <a16:creationId xmlns:a16="http://schemas.microsoft.com/office/drawing/2014/main" id="{7C191415-F08D-46E1-9BD1-D2DD3B07B282}"/>
                </a:ext>
              </a:extLst>
            </p:cNvPr>
            <p:cNvGrpSpPr/>
            <p:nvPr/>
          </p:nvGrpSpPr>
          <p:grpSpPr>
            <a:xfrm>
              <a:off x="2508384" y="1359887"/>
              <a:ext cx="426194" cy="414795"/>
              <a:chOff x="795670" y="1643765"/>
              <a:chExt cx="237500" cy="237500"/>
            </a:xfrm>
            <a:grpFill/>
          </p:grpSpPr>
          <p:sp>
            <p:nvSpPr>
              <p:cNvPr id="135" name="Shape 1565">
                <a:extLst>
                  <a:ext uri="{FF2B5EF4-FFF2-40B4-BE49-F238E27FC236}">
                    <a16:creationId xmlns:a16="http://schemas.microsoft.com/office/drawing/2014/main" id="{1C752FED-3A75-4D0C-ACEE-576DD5863262}"/>
                  </a:ext>
                </a:extLst>
              </p:cNvPr>
              <p:cNvSpPr/>
              <p:nvPr/>
            </p:nvSpPr>
            <p:spPr>
              <a:xfrm>
                <a:off x="818535" y="1677652"/>
                <a:ext cx="176977" cy="16986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74"/>
                      <a:pt x="21135" y="14458"/>
                      <a:pt x="20148" y="16200"/>
                    </a:cubicBezTo>
                    <a:cubicBezTo>
                      <a:pt x="19103" y="17942"/>
                      <a:pt x="17884" y="19161"/>
                      <a:pt x="16200" y="20148"/>
                    </a:cubicBezTo>
                    <a:cubicBezTo>
                      <a:pt x="14458" y="21135"/>
                      <a:pt x="12774" y="21600"/>
                      <a:pt x="10800" y="21600"/>
                    </a:cubicBezTo>
                    <a:cubicBezTo>
                      <a:pt x="8826" y="21600"/>
                      <a:pt x="7142" y="21135"/>
                      <a:pt x="5400" y="20148"/>
                    </a:cubicBezTo>
                    <a:cubicBezTo>
                      <a:pt x="3658" y="19161"/>
                      <a:pt x="2439" y="17942"/>
                      <a:pt x="1452" y="16200"/>
                    </a:cubicBezTo>
                    <a:cubicBezTo>
                      <a:pt x="465" y="14458"/>
                      <a:pt x="0" y="12774"/>
                      <a:pt x="0" y="10800"/>
                    </a:cubicBezTo>
                    <a:cubicBezTo>
                      <a:pt x="0" y="8826"/>
                      <a:pt x="465" y="7142"/>
                      <a:pt x="1452" y="5400"/>
                    </a:cubicBezTo>
                    <a:cubicBezTo>
                      <a:pt x="2439" y="3658"/>
                      <a:pt x="3658" y="2439"/>
                      <a:pt x="5400" y="1452"/>
                    </a:cubicBezTo>
                    <a:cubicBezTo>
                      <a:pt x="7142" y="465"/>
                      <a:pt x="8826" y="0"/>
                      <a:pt x="10800" y="0"/>
                    </a:cubicBezTo>
                    <a:cubicBezTo>
                      <a:pt x="12774" y="0"/>
                      <a:pt x="14458" y="465"/>
                      <a:pt x="16200" y="1452"/>
                    </a:cubicBezTo>
                    <a:cubicBezTo>
                      <a:pt x="17884" y="2439"/>
                      <a:pt x="19103" y="3658"/>
                      <a:pt x="20148" y="5400"/>
                    </a:cubicBezTo>
                    <a:cubicBezTo>
                      <a:pt x="21135" y="7142"/>
                      <a:pt x="21600" y="8826"/>
                      <a:pt x="21600" y="10800"/>
                    </a:cubicBezTo>
                  </a:path>
                </a:pathLst>
              </a:custGeom>
              <a:grpFill/>
              <a:ln w="3175" cap="flat">
                <a:solidFill>
                  <a:srgbClr val="D11921"/>
                </a:solid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pic>
            <p:nvPicPr>
              <p:cNvPr id="136" name="Graphique 271">
                <a:extLst>
                  <a:ext uri="{FF2B5EF4-FFF2-40B4-BE49-F238E27FC236}">
                    <a16:creationId xmlns:a16="http://schemas.microsoft.com/office/drawing/2014/main" id="{A9E42BCA-5922-4BEE-A1E6-7237E6989EB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95670" y="1643765"/>
                <a:ext cx="237500" cy="237500"/>
              </a:xfrm>
              <a:prstGeom prst="rect">
                <a:avLst/>
              </a:prstGeom>
            </p:spPr>
          </p:pic>
        </p:grpSp>
        <p:grpSp>
          <p:nvGrpSpPr>
            <p:cNvPr id="137" name="Groupe 136">
              <a:extLst>
                <a:ext uri="{FF2B5EF4-FFF2-40B4-BE49-F238E27FC236}">
                  <a16:creationId xmlns:a16="http://schemas.microsoft.com/office/drawing/2014/main" id="{9BE2332B-907C-4D9A-92C3-49A55B0955E2}"/>
                </a:ext>
              </a:extLst>
            </p:cNvPr>
            <p:cNvGrpSpPr/>
            <p:nvPr/>
          </p:nvGrpSpPr>
          <p:grpSpPr>
            <a:xfrm>
              <a:off x="6074734" y="1459343"/>
              <a:ext cx="225295" cy="225295"/>
              <a:chOff x="795670" y="1655970"/>
              <a:chExt cx="225295" cy="225295"/>
            </a:xfrm>
            <a:grpFill/>
          </p:grpSpPr>
          <p:sp>
            <p:nvSpPr>
              <p:cNvPr id="138" name="Shape 1565">
                <a:extLst>
                  <a:ext uri="{FF2B5EF4-FFF2-40B4-BE49-F238E27FC236}">
                    <a16:creationId xmlns:a16="http://schemas.microsoft.com/office/drawing/2014/main" id="{C0560883-B1DA-47E4-81F1-D5C7092B3B7F}"/>
                  </a:ext>
                </a:extLst>
              </p:cNvPr>
              <p:cNvSpPr/>
              <p:nvPr/>
            </p:nvSpPr>
            <p:spPr>
              <a:xfrm>
                <a:off x="818535" y="1677652"/>
                <a:ext cx="176977" cy="16986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74"/>
                      <a:pt x="21135" y="14458"/>
                      <a:pt x="20148" y="16200"/>
                    </a:cubicBezTo>
                    <a:cubicBezTo>
                      <a:pt x="19103" y="17942"/>
                      <a:pt x="17884" y="19161"/>
                      <a:pt x="16200" y="20148"/>
                    </a:cubicBezTo>
                    <a:cubicBezTo>
                      <a:pt x="14458" y="21135"/>
                      <a:pt x="12774" y="21600"/>
                      <a:pt x="10800" y="21600"/>
                    </a:cubicBezTo>
                    <a:cubicBezTo>
                      <a:pt x="8826" y="21600"/>
                      <a:pt x="7142" y="21135"/>
                      <a:pt x="5400" y="20148"/>
                    </a:cubicBezTo>
                    <a:cubicBezTo>
                      <a:pt x="3658" y="19161"/>
                      <a:pt x="2439" y="17942"/>
                      <a:pt x="1452" y="16200"/>
                    </a:cubicBezTo>
                    <a:cubicBezTo>
                      <a:pt x="465" y="14458"/>
                      <a:pt x="0" y="12774"/>
                      <a:pt x="0" y="10800"/>
                    </a:cubicBezTo>
                    <a:cubicBezTo>
                      <a:pt x="0" y="8826"/>
                      <a:pt x="465" y="7142"/>
                      <a:pt x="1452" y="5400"/>
                    </a:cubicBezTo>
                    <a:cubicBezTo>
                      <a:pt x="2439" y="3658"/>
                      <a:pt x="3658" y="2439"/>
                      <a:pt x="5400" y="1452"/>
                    </a:cubicBezTo>
                    <a:cubicBezTo>
                      <a:pt x="7142" y="465"/>
                      <a:pt x="8826" y="0"/>
                      <a:pt x="10800" y="0"/>
                    </a:cubicBezTo>
                    <a:cubicBezTo>
                      <a:pt x="12774" y="0"/>
                      <a:pt x="14458" y="465"/>
                      <a:pt x="16200" y="1452"/>
                    </a:cubicBezTo>
                    <a:cubicBezTo>
                      <a:pt x="17884" y="2439"/>
                      <a:pt x="19103" y="3658"/>
                      <a:pt x="20148" y="5400"/>
                    </a:cubicBezTo>
                    <a:cubicBezTo>
                      <a:pt x="21135" y="7142"/>
                      <a:pt x="21600" y="8826"/>
                      <a:pt x="21600" y="10800"/>
                    </a:cubicBezTo>
                  </a:path>
                </a:pathLst>
              </a:custGeom>
              <a:grpFill/>
              <a:ln w="3175" cap="flat">
                <a:solidFill>
                  <a:srgbClr val="D11921"/>
                </a:solid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pic>
            <p:nvPicPr>
              <p:cNvPr id="139" name="Graphique 271">
                <a:extLst>
                  <a:ext uri="{FF2B5EF4-FFF2-40B4-BE49-F238E27FC236}">
                    <a16:creationId xmlns:a16="http://schemas.microsoft.com/office/drawing/2014/main" id="{17353AB3-2698-48E2-87F8-CA1B95F2B1F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5670" y="1655970"/>
                <a:ext cx="225295" cy="225295"/>
              </a:xfrm>
              <a:prstGeom prst="rect">
                <a:avLst/>
              </a:prstGeom>
            </p:spPr>
          </p:pic>
        </p:grpSp>
        <p:grpSp>
          <p:nvGrpSpPr>
            <p:cNvPr id="140" name="Groupe 139">
              <a:extLst>
                <a:ext uri="{FF2B5EF4-FFF2-40B4-BE49-F238E27FC236}">
                  <a16:creationId xmlns:a16="http://schemas.microsoft.com/office/drawing/2014/main" id="{CA2C9EBB-07F6-42D0-BF8F-B7484992580C}"/>
                </a:ext>
              </a:extLst>
            </p:cNvPr>
            <p:cNvGrpSpPr/>
            <p:nvPr/>
          </p:nvGrpSpPr>
          <p:grpSpPr>
            <a:xfrm>
              <a:off x="7986112" y="1463002"/>
              <a:ext cx="225295" cy="225295"/>
              <a:chOff x="795670" y="1655970"/>
              <a:chExt cx="225295" cy="225295"/>
            </a:xfrm>
            <a:grpFill/>
          </p:grpSpPr>
          <p:sp>
            <p:nvSpPr>
              <p:cNvPr id="141" name="Shape 1565">
                <a:extLst>
                  <a:ext uri="{FF2B5EF4-FFF2-40B4-BE49-F238E27FC236}">
                    <a16:creationId xmlns:a16="http://schemas.microsoft.com/office/drawing/2014/main" id="{47CF188E-A313-4EFB-A14A-54E68EB5EC10}"/>
                  </a:ext>
                </a:extLst>
              </p:cNvPr>
              <p:cNvSpPr/>
              <p:nvPr/>
            </p:nvSpPr>
            <p:spPr>
              <a:xfrm>
                <a:off x="818535" y="1677652"/>
                <a:ext cx="176977" cy="16986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74"/>
                      <a:pt x="21135" y="14458"/>
                      <a:pt x="20148" y="16200"/>
                    </a:cubicBezTo>
                    <a:cubicBezTo>
                      <a:pt x="19103" y="17942"/>
                      <a:pt x="17884" y="19161"/>
                      <a:pt x="16200" y="20148"/>
                    </a:cubicBezTo>
                    <a:cubicBezTo>
                      <a:pt x="14458" y="21135"/>
                      <a:pt x="12774" y="21600"/>
                      <a:pt x="10800" y="21600"/>
                    </a:cubicBezTo>
                    <a:cubicBezTo>
                      <a:pt x="8826" y="21600"/>
                      <a:pt x="7142" y="21135"/>
                      <a:pt x="5400" y="20148"/>
                    </a:cubicBezTo>
                    <a:cubicBezTo>
                      <a:pt x="3658" y="19161"/>
                      <a:pt x="2439" y="17942"/>
                      <a:pt x="1452" y="16200"/>
                    </a:cubicBezTo>
                    <a:cubicBezTo>
                      <a:pt x="465" y="14458"/>
                      <a:pt x="0" y="12774"/>
                      <a:pt x="0" y="10800"/>
                    </a:cubicBezTo>
                    <a:cubicBezTo>
                      <a:pt x="0" y="8826"/>
                      <a:pt x="465" y="7142"/>
                      <a:pt x="1452" y="5400"/>
                    </a:cubicBezTo>
                    <a:cubicBezTo>
                      <a:pt x="2439" y="3658"/>
                      <a:pt x="3658" y="2439"/>
                      <a:pt x="5400" y="1452"/>
                    </a:cubicBezTo>
                    <a:cubicBezTo>
                      <a:pt x="7142" y="465"/>
                      <a:pt x="8826" y="0"/>
                      <a:pt x="10800" y="0"/>
                    </a:cubicBezTo>
                    <a:cubicBezTo>
                      <a:pt x="12774" y="0"/>
                      <a:pt x="14458" y="465"/>
                      <a:pt x="16200" y="1452"/>
                    </a:cubicBezTo>
                    <a:cubicBezTo>
                      <a:pt x="17884" y="2439"/>
                      <a:pt x="19103" y="3658"/>
                      <a:pt x="20148" y="5400"/>
                    </a:cubicBezTo>
                    <a:cubicBezTo>
                      <a:pt x="21135" y="7142"/>
                      <a:pt x="21600" y="8826"/>
                      <a:pt x="21600" y="10800"/>
                    </a:cubicBezTo>
                  </a:path>
                </a:pathLst>
              </a:custGeom>
              <a:grpFill/>
              <a:ln w="3175" cap="flat">
                <a:solidFill>
                  <a:srgbClr val="D11921"/>
                </a:solid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pic>
            <p:nvPicPr>
              <p:cNvPr id="142" name="Graphique 271">
                <a:extLst>
                  <a:ext uri="{FF2B5EF4-FFF2-40B4-BE49-F238E27FC236}">
                    <a16:creationId xmlns:a16="http://schemas.microsoft.com/office/drawing/2014/main" id="{C2AAA22C-4378-4DA3-BC66-A5629FF1154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5670" y="1655970"/>
                <a:ext cx="225295" cy="225295"/>
              </a:xfrm>
              <a:prstGeom prst="rect">
                <a:avLst/>
              </a:prstGeom>
            </p:spPr>
          </p:pic>
        </p:grpSp>
        <p:grpSp>
          <p:nvGrpSpPr>
            <p:cNvPr id="158" name="Groupe 157">
              <a:extLst>
                <a:ext uri="{FF2B5EF4-FFF2-40B4-BE49-F238E27FC236}">
                  <a16:creationId xmlns:a16="http://schemas.microsoft.com/office/drawing/2014/main" id="{9FB4DDE9-3D5A-431D-B36E-DCFEB6A34A60}"/>
                </a:ext>
              </a:extLst>
            </p:cNvPr>
            <p:cNvGrpSpPr/>
            <p:nvPr/>
          </p:nvGrpSpPr>
          <p:grpSpPr>
            <a:xfrm>
              <a:off x="1270850" y="3919550"/>
              <a:ext cx="225295" cy="225295"/>
              <a:chOff x="795670" y="1655970"/>
              <a:chExt cx="225295" cy="225295"/>
            </a:xfrm>
            <a:grpFill/>
          </p:grpSpPr>
          <p:sp>
            <p:nvSpPr>
              <p:cNvPr id="159" name="Shape 1565">
                <a:extLst>
                  <a:ext uri="{FF2B5EF4-FFF2-40B4-BE49-F238E27FC236}">
                    <a16:creationId xmlns:a16="http://schemas.microsoft.com/office/drawing/2014/main" id="{858D3FA8-604A-419B-ABB0-C6BA4DC0A251}"/>
                  </a:ext>
                </a:extLst>
              </p:cNvPr>
              <p:cNvSpPr/>
              <p:nvPr/>
            </p:nvSpPr>
            <p:spPr>
              <a:xfrm>
                <a:off x="818535" y="1677652"/>
                <a:ext cx="176977" cy="16986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74"/>
                      <a:pt x="21135" y="14458"/>
                      <a:pt x="20148" y="16200"/>
                    </a:cubicBezTo>
                    <a:cubicBezTo>
                      <a:pt x="19103" y="17942"/>
                      <a:pt x="17884" y="19161"/>
                      <a:pt x="16200" y="20148"/>
                    </a:cubicBezTo>
                    <a:cubicBezTo>
                      <a:pt x="14458" y="21135"/>
                      <a:pt x="12774" y="21600"/>
                      <a:pt x="10800" y="21600"/>
                    </a:cubicBezTo>
                    <a:cubicBezTo>
                      <a:pt x="8826" y="21600"/>
                      <a:pt x="7142" y="21135"/>
                      <a:pt x="5400" y="20148"/>
                    </a:cubicBezTo>
                    <a:cubicBezTo>
                      <a:pt x="3658" y="19161"/>
                      <a:pt x="2439" y="17942"/>
                      <a:pt x="1452" y="16200"/>
                    </a:cubicBezTo>
                    <a:cubicBezTo>
                      <a:pt x="465" y="14458"/>
                      <a:pt x="0" y="12774"/>
                      <a:pt x="0" y="10800"/>
                    </a:cubicBezTo>
                    <a:cubicBezTo>
                      <a:pt x="0" y="8826"/>
                      <a:pt x="465" y="7142"/>
                      <a:pt x="1452" y="5400"/>
                    </a:cubicBezTo>
                    <a:cubicBezTo>
                      <a:pt x="2439" y="3658"/>
                      <a:pt x="3658" y="2439"/>
                      <a:pt x="5400" y="1452"/>
                    </a:cubicBezTo>
                    <a:cubicBezTo>
                      <a:pt x="7142" y="465"/>
                      <a:pt x="8826" y="0"/>
                      <a:pt x="10800" y="0"/>
                    </a:cubicBezTo>
                    <a:cubicBezTo>
                      <a:pt x="12774" y="0"/>
                      <a:pt x="14458" y="465"/>
                      <a:pt x="16200" y="1452"/>
                    </a:cubicBezTo>
                    <a:cubicBezTo>
                      <a:pt x="17884" y="2439"/>
                      <a:pt x="19103" y="3658"/>
                      <a:pt x="20148" y="5400"/>
                    </a:cubicBezTo>
                    <a:cubicBezTo>
                      <a:pt x="21135" y="7142"/>
                      <a:pt x="21600" y="8826"/>
                      <a:pt x="21600" y="10800"/>
                    </a:cubicBezTo>
                  </a:path>
                </a:pathLst>
              </a:custGeom>
              <a:grpFill/>
              <a:ln w="3175" cap="flat">
                <a:solidFill>
                  <a:srgbClr val="D11921"/>
                </a:solid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pic>
            <p:nvPicPr>
              <p:cNvPr id="160" name="Graphique 271">
                <a:extLst>
                  <a:ext uri="{FF2B5EF4-FFF2-40B4-BE49-F238E27FC236}">
                    <a16:creationId xmlns:a16="http://schemas.microsoft.com/office/drawing/2014/main" id="{2A9779DA-727E-4C32-9CFB-4794949041F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5670" y="1655970"/>
                <a:ext cx="225295" cy="225295"/>
              </a:xfrm>
              <a:prstGeom prst="rect">
                <a:avLst/>
              </a:prstGeom>
            </p:spPr>
          </p:pic>
        </p:grpSp>
        <p:grpSp>
          <p:nvGrpSpPr>
            <p:cNvPr id="167" name="Groupe 166">
              <a:extLst>
                <a:ext uri="{FF2B5EF4-FFF2-40B4-BE49-F238E27FC236}">
                  <a16:creationId xmlns:a16="http://schemas.microsoft.com/office/drawing/2014/main" id="{3F059C7D-4FA4-4F2F-9360-557159A6682A}"/>
                </a:ext>
              </a:extLst>
            </p:cNvPr>
            <p:cNvGrpSpPr/>
            <p:nvPr/>
          </p:nvGrpSpPr>
          <p:grpSpPr>
            <a:xfrm>
              <a:off x="9580781" y="5946195"/>
              <a:ext cx="225295" cy="225295"/>
              <a:chOff x="795670" y="1655970"/>
              <a:chExt cx="225295" cy="225295"/>
            </a:xfrm>
            <a:grpFill/>
          </p:grpSpPr>
          <p:sp>
            <p:nvSpPr>
              <p:cNvPr id="168" name="Shape 1565">
                <a:extLst>
                  <a:ext uri="{FF2B5EF4-FFF2-40B4-BE49-F238E27FC236}">
                    <a16:creationId xmlns:a16="http://schemas.microsoft.com/office/drawing/2014/main" id="{8C2B96E3-976E-49EB-B396-2629EBEB18D5}"/>
                  </a:ext>
                </a:extLst>
              </p:cNvPr>
              <p:cNvSpPr/>
              <p:nvPr/>
            </p:nvSpPr>
            <p:spPr>
              <a:xfrm>
                <a:off x="818535" y="1677652"/>
                <a:ext cx="176977" cy="16986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74"/>
                      <a:pt x="21135" y="14458"/>
                      <a:pt x="20148" y="16200"/>
                    </a:cubicBezTo>
                    <a:cubicBezTo>
                      <a:pt x="19103" y="17942"/>
                      <a:pt x="17884" y="19161"/>
                      <a:pt x="16200" y="20148"/>
                    </a:cubicBezTo>
                    <a:cubicBezTo>
                      <a:pt x="14458" y="21135"/>
                      <a:pt x="12774" y="21600"/>
                      <a:pt x="10800" y="21600"/>
                    </a:cubicBezTo>
                    <a:cubicBezTo>
                      <a:pt x="8826" y="21600"/>
                      <a:pt x="7142" y="21135"/>
                      <a:pt x="5400" y="20148"/>
                    </a:cubicBezTo>
                    <a:cubicBezTo>
                      <a:pt x="3658" y="19161"/>
                      <a:pt x="2439" y="17942"/>
                      <a:pt x="1452" y="16200"/>
                    </a:cubicBezTo>
                    <a:cubicBezTo>
                      <a:pt x="465" y="14458"/>
                      <a:pt x="0" y="12774"/>
                      <a:pt x="0" y="10800"/>
                    </a:cubicBezTo>
                    <a:cubicBezTo>
                      <a:pt x="0" y="8826"/>
                      <a:pt x="465" y="7142"/>
                      <a:pt x="1452" y="5400"/>
                    </a:cubicBezTo>
                    <a:cubicBezTo>
                      <a:pt x="2439" y="3658"/>
                      <a:pt x="3658" y="2439"/>
                      <a:pt x="5400" y="1452"/>
                    </a:cubicBezTo>
                    <a:cubicBezTo>
                      <a:pt x="7142" y="465"/>
                      <a:pt x="8826" y="0"/>
                      <a:pt x="10800" y="0"/>
                    </a:cubicBezTo>
                    <a:cubicBezTo>
                      <a:pt x="12774" y="0"/>
                      <a:pt x="14458" y="465"/>
                      <a:pt x="16200" y="1452"/>
                    </a:cubicBezTo>
                    <a:cubicBezTo>
                      <a:pt x="17884" y="2439"/>
                      <a:pt x="19103" y="3658"/>
                      <a:pt x="20148" y="5400"/>
                    </a:cubicBezTo>
                    <a:cubicBezTo>
                      <a:pt x="21135" y="7142"/>
                      <a:pt x="21600" y="8826"/>
                      <a:pt x="21600" y="10800"/>
                    </a:cubicBezTo>
                  </a:path>
                </a:pathLst>
              </a:custGeom>
              <a:grpFill/>
              <a:ln w="3175" cap="flat">
                <a:solidFill>
                  <a:srgbClr val="D11921"/>
                </a:solid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pic>
            <p:nvPicPr>
              <p:cNvPr id="169" name="Graphique 271">
                <a:extLst>
                  <a:ext uri="{FF2B5EF4-FFF2-40B4-BE49-F238E27FC236}">
                    <a16:creationId xmlns:a16="http://schemas.microsoft.com/office/drawing/2014/main" id="{D57F2648-C897-47A2-8526-9E4D5F54666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5670" y="1655970"/>
                <a:ext cx="225295" cy="225295"/>
              </a:xfrm>
              <a:prstGeom prst="rect">
                <a:avLst/>
              </a:prstGeom>
            </p:spPr>
          </p:pic>
        </p:grpSp>
        <p:sp>
          <p:nvSpPr>
            <p:cNvPr id="171" name="Shape 1565">
              <a:extLst>
                <a:ext uri="{FF2B5EF4-FFF2-40B4-BE49-F238E27FC236}">
                  <a16:creationId xmlns:a16="http://schemas.microsoft.com/office/drawing/2014/main" id="{554216A3-A0BF-40E1-93C5-D43EA39CED6E}"/>
                </a:ext>
              </a:extLst>
            </p:cNvPr>
            <p:cNvSpPr/>
            <p:nvPr/>
          </p:nvSpPr>
          <p:spPr>
            <a:xfrm>
              <a:off x="4323081" y="1405930"/>
              <a:ext cx="317585" cy="29667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74"/>
                    <a:pt x="21135" y="14458"/>
                    <a:pt x="20148" y="16200"/>
                  </a:cubicBezTo>
                  <a:cubicBezTo>
                    <a:pt x="19103" y="17942"/>
                    <a:pt x="17884" y="19161"/>
                    <a:pt x="16200" y="20148"/>
                  </a:cubicBezTo>
                  <a:cubicBezTo>
                    <a:pt x="14458" y="21135"/>
                    <a:pt x="12774" y="21600"/>
                    <a:pt x="10800" y="21600"/>
                  </a:cubicBezTo>
                  <a:cubicBezTo>
                    <a:pt x="8826" y="21600"/>
                    <a:pt x="7142" y="21135"/>
                    <a:pt x="5400" y="20148"/>
                  </a:cubicBezTo>
                  <a:cubicBezTo>
                    <a:pt x="3658" y="19161"/>
                    <a:pt x="2439" y="17942"/>
                    <a:pt x="1452" y="16200"/>
                  </a:cubicBezTo>
                  <a:cubicBezTo>
                    <a:pt x="465" y="14458"/>
                    <a:pt x="0" y="12774"/>
                    <a:pt x="0" y="10800"/>
                  </a:cubicBezTo>
                  <a:cubicBezTo>
                    <a:pt x="0" y="8826"/>
                    <a:pt x="465" y="7142"/>
                    <a:pt x="1452" y="5400"/>
                  </a:cubicBezTo>
                  <a:cubicBezTo>
                    <a:pt x="2439" y="3658"/>
                    <a:pt x="3658" y="2439"/>
                    <a:pt x="5400" y="1452"/>
                  </a:cubicBezTo>
                  <a:cubicBezTo>
                    <a:pt x="7142" y="465"/>
                    <a:pt x="8826" y="0"/>
                    <a:pt x="10800" y="0"/>
                  </a:cubicBezTo>
                  <a:cubicBezTo>
                    <a:pt x="12774" y="0"/>
                    <a:pt x="14458" y="465"/>
                    <a:pt x="16200" y="1452"/>
                  </a:cubicBezTo>
                  <a:cubicBezTo>
                    <a:pt x="17884" y="2439"/>
                    <a:pt x="19103" y="3658"/>
                    <a:pt x="20148" y="5400"/>
                  </a:cubicBezTo>
                  <a:cubicBezTo>
                    <a:pt x="21135" y="7142"/>
                    <a:pt x="21600" y="8826"/>
                    <a:pt x="21600" y="10800"/>
                  </a:cubicBezTo>
                </a:path>
              </a:pathLst>
            </a:custGeom>
            <a:grpFill/>
            <a:ln w="3175" cap="flat">
              <a:solidFill>
                <a:srgbClr val="D11921"/>
              </a:solid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sp>
          <p:nvSpPr>
            <p:cNvPr id="174" name="Shape 1565">
              <a:extLst>
                <a:ext uri="{FF2B5EF4-FFF2-40B4-BE49-F238E27FC236}">
                  <a16:creationId xmlns:a16="http://schemas.microsoft.com/office/drawing/2014/main" id="{D938B2F6-E59C-4B12-A280-527526174B04}"/>
                </a:ext>
              </a:extLst>
            </p:cNvPr>
            <p:cNvSpPr/>
            <p:nvPr/>
          </p:nvSpPr>
          <p:spPr>
            <a:xfrm>
              <a:off x="6074845" y="1419072"/>
              <a:ext cx="317585" cy="29667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74"/>
                    <a:pt x="21135" y="14458"/>
                    <a:pt x="20148" y="16200"/>
                  </a:cubicBezTo>
                  <a:cubicBezTo>
                    <a:pt x="19103" y="17942"/>
                    <a:pt x="17884" y="19161"/>
                    <a:pt x="16200" y="20148"/>
                  </a:cubicBezTo>
                  <a:cubicBezTo>
                    <a:pt x="14458" y="21135"/>
                    <a:pt x="12774" y="21600"/>
                    <a:pt x="10800" y="21600"/>
                  </a:cubicBezTo>
                  <a:cubicBezTo>
                    <a:pt x="8826" y="21600"/>
                    <a:pt x="7142" y="21135"/>
                    <a:pt x="5400" y="20148"/>
                  </a:cubicBezTo>
                  <a:cubicBezTo>
                    <a:pt x="3658" y="19161"/>
                    <a:pt x="2439" y="17942"/>
                    <a:pt x="1452" y="16200"/>
                  </a:cubicBezTo>
                  <a:cubicBezTo>
                    <a:pt x="465" y="14458"/>
                    <a:pt x="0" y="12774"/>
                    <a:pt x="0" y="10800"/>
                  </a:cubicBezTo>
                  <a:cubicBezTo>
                    <a:pt x="0" y="8826"/>
                    <a:pt x="465" y="7142"/>
                    <a:pt x="1452" y="5400"/>
                  </a:cubicBezTo>
                  <a:cubicBezTo>
                    <a:pt x="2439" y="3658"/>
                    <a:pt x="3658" y="2439"/>
                    <a:pt x="5400" y="1452"/>
                  </a:cubicBezTo>
                  <a:cubicBezTo>
                    <a:pt x="7142" y="465"/>
                    <a:pt x="8826" y="0"/>
                    <a:pt x="10800" y="0"/>
                  </a:cubicBezTo>
                  <a:cubicBezTo>
                    <a:pt x="12774" y="0"/>
                    <a:pt x="14458" y="465"/>
                    <a:pt x="16200" y="1452"/>
                  </a:cubicBezTo>
                  <a:cubicBezTo>
                    <a:pt x="17884" y="2439"/>
                    <a:pt x="19103" y="3658"/>
                    <a:pt x="20148" y="5400"/>
                  </a:cubicBezTo>
                  <a:cubicBezTo>
                    <a:pt x="21135" y="7142"/>
                    <a:pt x="21600" y="8826"/>
                    <a:pt x="21600" y="10800"/>
                  </a:cubicBezTo>
                </a:path>
              </a:pathLst>
            </a:custGeom>
            <a:grpFill/>
            <a:ln w="3175" cap="flat">
              <a:solidFill>
                <a:srgbClr val="D11921"/>
              </a:solid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sp>
          <p:nvSpPr>
            <p:cNvPr id="177" name="Shape 1565">
              <a:extLst>
                <a:ext uri="{FF2B5EF4-FFF2-40B4-BE49-F238E27FC236}">
                  <a16:creationId xmlns:a16="http://schemas.microsoft.com/office/drawing/2014/main" id="{F611B147-C8C6-4080-86B8-C1FAF8B90A27}"/>
                </a:ext>
              </a:extLst>
            </p:cNvPr>
            <p:cNvSpPr/>
            <p:nvPr/>
          </p:nvSpPr>
          <p:spPr>
            <a:xfrm>
              <a:off x="7936350" y="1405930"/>
              <a:ext cx="317585" cy="29667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74"/>
                    <a:pt x="21135" y="14458"/>
                    <a:pt x="20148" y="16200"/>
                  </a:cubicBezTo>
                  <a:cubicBezTo>
                    <a:pt x="19103" y="17942"/>
                    <a:pt x="17884" y="19161"/>
                    <a:pt x="16200" y="20148"/>
                  </a:cubicBezTo>
                  <a:cubicBezTo>
                    <a:pt x="14458" y="21135"/>
                    <a:pt x="12774" y="21600"/>
                    <a:pt x="10800" y="21600"/>
                  </a:cubicBezTo>
                  <a:cubicBezTo>
                    <a:pt x="8826" y="21600"/>
                    <a:pt x="7142" y="21135"/>
                    <a:pt x="5400" y="20148"/>
                  </a:cubicBezTo>
                  <a:cubicBezTo>
                    <a:pt x="3658" y="19161"/>
                    <a:pt x="2439" y="17942"/>
                    <a:pt x="1452" y="16200"/>
                  </a:cubicBezTo>
                  <a:cubicBezTo>
                    <a:pt x="465" y="14458"/>
                    <a:pt x="0" y="12774"/>
                    <a:pt x="0" y="10800"/>
                  </a:cubicBezTo>
                  <a:cubicBezTo>
                    <a:pt x="0" y="8826"/>
                    <a:pt x="465" y="7142"/>
                    <a:pt x="1452" y="5400"/>
                  </a:cubicBezTo>
                  <a:cubicBezTo>
                    <a:pt x="2439" y="3658"/>
                    <a:pt x="3658" y="2439"/>
                    <a:pt x="5400" y="1452"/>
                  </a:cubicBezTo>
                  <a:cubicBezTo>
                    <a:pt x="7142" y="465"/>
                    <a:pt x="8826" y="0"/>
                    <a:pt x="10800" y="0"/>
                  </a:cubicBezTo>
                  <a:cubicBezTo>
                    <a:pt x="12774" y="0"/>
                    <a:pt x="14458" y="465"/>
                    <a:pt x="16200" y="1452"/>
                  </a:cubicBezTo>
                  <a:cubicBezTo>
                    <a:pt x="17884" y="2439"/>
                    <a:pt x="19103" y="3658"/>
                    <a:pt x="20148" y="5400"/>
                  </a:cubicBezTo>
                  <a:cubicBezTo>
                    <a:pt x="21135" y="7142"/>
                    <a:pt x="21600" y="8826"/>
                    <a:pt x="21600" y="10800"/>
                  </a:cubicBezTo>
                </a:path>
              </a:pathLst>
            </a:custGeom>
            <a:grpFill/>
            <a:ln w="3175" cap="flat">
              <a:solidFill>
                <a:srgbClr val="D11921"/>
              </a:solid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sp>
          <p:nvSpPr>
            <p:cNvPr id="180" name="Shape 1565">
              <a:extLst>
                <a:ext uri="{FF2B5EF4-FFF2-40B4-BE49-F238E27FC236}">
                  <a16:creationId xmlns:a16="http://schemas.microsoft.com/office/drawing/2014/main" id="{404C9EE1-3C74-4136-B52B-0CA3605882A8}"/>
                </a:ext>
              </a:extLst>
            </p:cNvPr>
            <p:cNvSpPr/>
            <p:nvPr/>
          </p:nvSpPr>
          <p:spPr>
            <a:xfrm>
              <a:off x="9921244" y="1401965"/>
              <a:ext cx="317585" cy="29667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74"/>
                    <a:pt x="21135" y="14458"/>
                    <a:pt x="20148" y="16200"/>
                  </a:cubicBezTo>
                  <a:cubicBezTo>
                    <a:pt x="19103" y="17942"/>
                    <a:pt x="17884" y="19161"/>
                    <a:pt x="16200" y="20148"/>
                  </a:cubicBezTo>
                  <a:cubicBezTo>
                    <a:pt x="14458" y="21135"/>
                    <a:pt x="12774" y="21600"/>
                    <a:pt x="10800" y="21600"/>
                  </a:cubicBezTo>
                  <a:cubicBezTo>
                    <a:pt x="8826" y="21600"/>
                    <a:pt x="7142" y="21135"/>
                    <a:pt x="5400" y="20148"/>
                  </a:cubicBezTo>
                  <a:cubicBezTo>
                    <a:pt x="3658" y="19161"/>
                    <a:pt x="2439" y="17942"/>
                    <a:pt x="1452" y="16200"/>
                  </a:cubicBezTo>
                  <a:cubicBezTo>
                    <a:pt x="465" y="14458"/>
                    <a:pt x="0" y="12774"/>
                    <a:pt x="0" y="10800"/>
                  </a:cubicBezTo>
                  <a:cubicBezTo>
                    <a:pt x="0" y="8826"/>
                    <a:pt x="465" y="7142"/>
                    <a:pt x="1452" y="5400"/>
                  </a:cubicBezTo>
                  <a:cubicBezTo>
                    <a:pt x="2439" y="3658"/>
                    <a:pt x="3658" y="2439"/>
                    <a:pt x="5400" y="1452"/>
                  </a:cubicBezTo>
                  <a:cubicBezTo>
                    <a:pt x="7142" y="465"/>
                    <a:pt x="8826" y="0"/>
                    <a:pt x="10800" y="0"/>
                  </a:cubicBezTo>
                  <a:cubicBezTo>
                    <a:pt x="12774" y="0"/>
                    <a:pt x="14458" y="465"/>
                    <a:pt x="16200" y="1452"/>
                  </a:cubicBezTo>
                  <a:cubicBezTo>
                    <a:pt x="17884" y="2439"/>
                    <a:pt x="19103" y="3658"/>
                    <a:pt x="20148" y="5400"/>
                  </a:cubicBezTo>
                  <a:cubicBezTo>
                    <a:pt x="21135" y="7142"/>
                    <a:pt x="21600" y="8826"/>
                    <a:pt x="21600" y="10800"/>
                  </a:cubicBezTo>
                </a:path>
              </a:pathLst>
            </a:custGeom>
            <a:grpFill/>
            <a:ln w="3175" cap="flat">
              <a:solidFill>
                <a:srgbClr val="D11921"/>
              </a:solid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sp>
          <p:nvSpPr>
            <p:cNvPr id="195" name="Shape 1565">
              <a:extLst>
                <a:ext uri="{FF2B5EF4-FFF2-40B4-BE49-F238E27FC236}">
                  <a16:creationId xmlns:a16="http://schemas.microsoft.com/office/drawing/2014/main" id="{4A604F54-2BFA-41B5-9C9D-8978B03980E6}"/>
                </a:ext>
              </a:extLst>
            </p:cNvPr>
            <p:cNvSpPr/>
            <p:nvPr/>
          </p:nvSpPr>
          <p:spPr>
            <a:xfrm>
              <a:off x="1229304" y="3911017"/>
              <a:ext cx="317585" cy="29667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74"/>
                    <a:pt x="21135" y="14458"/>
                    <a:pt x="20148" y="16200"/>
                  </a:cubicBezTo>
                  <a:cubicBezTo>
                    <a:pt x="19103" y="17942"/>
                    <a:pt x="17884" y="19161"/>
                    <a:pt x="16200" y="20148"/>
                  </a:cubicBezTo>
                  <a:cubicBezTo>
                    <a:pt x="14458" y="21135"/>
                    <a:pt x="12774" y="21600"/>
                    <a:pt x="10800" y="21600"/>
                  </a:cubicBezTo>
                  <a:cubicBezTo>
                    <a:pt x="8826" y="21600"/>
                    <a:pt x="7142" y="21135"/>
                    <a:pt x="5400" y="20148"/>
                  </a:cubicBezTo>
                  <a:cubicBezTo>
                    <a:pt x="3658" y="19161"/>
                    <a:pt x="2439" y="17942"/>
                    <a:pt x="1452" y="16200"/>
                  </a:cubicBezTo>
                  <a:cubicBezTo>
                    <a:pt x="465" y="14458"/>
                    <a:pt x="0" y="12774"/>
                    <a:pt x="0" y="10800"/>
                  </a:cubicBezTo>
                  <a:cubicBezTo>
                    <a:pt x="0" y="8826"/>
                    <a:pt x="465" y="7142"/>
                    <a:pt x="1452" y="5400"/>
                  </a:cubicBezTo>
                  <a:cubicBezTo>
                    <a:pt x="2439" y="3658"/>
                    <a:pt x="3658" y="2439"/>
                    <a:pt x="5400" y="1452"/>
                  </a:cubicBezTo>
                  <a:cubicBezTo>
                    <a:pt x="7142" y="465"/>
                    <a:pt x="8826" y="0"/>
                    <a:pt x="10800" y="0"/>
                  </a:cubicBezTo>
                  <a:cubicBezTo>
                    <a:pt x="12774" y="0"/>
                    <a:pt x="14458" y="465"/>
                    <a:pt x="16200" y="1452"/>
                  </a:cubicBezTo>
                  <a:cubicBezTo>
                    <a:pt x="17884" y="2439"/>
                    <a:pt x="19103" y="3658"/>
                    <a:pt x="20148" y="5400"/>
                  </a:cubicBezTo>
                  <a:cubicBezTo>
                    <a:pt x="21135" y="7142"/>
                    <a:pt x="21600" y="8826"/>
                    <a:pt x="21600" y="10800"/>
                  </a:cubicBezTo>
                </a:path>
              </a:pathLst>
            </a:custGeom>
            <a:grpFill/>
            <a:ln w="3175" cap="flat">
              <a:solidFill>
                <a:srgbClr val="D11921"/>
              </a:solid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sp>
          <p:nvSpPr>
            <p:cNvPr id="204" name="Shape 1565">
              <a:extLst>
                <a:ext uri="{FF2B5EF4-FFF2-40B4-BE49-F238E27FC236}">
                  <a16:creationId xmlns:a16="http://schemas.microsoft.com/office/drawing/2014/main" id="{D9CB68B5-273A-49D3-B67C-E57797E48EA2}"/>
                </a:ext>
              </a:extLst>
            </p:cNvPr>
            <p:cNvSpPr/>
            <p:nvPr/>
          </p:nvSpPr>
          <p:spPr>
            <a:xfrm>
              <a:off x="9556392" y="5911709"/>
              <a:ext cx="317585" cy="29667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74"/>
                    <a:pt x="21135" y="14458"/>
                    <a:pt x="20148" y="16200"/>
                  </a:cubicBezTo>
                  <a:cubicBezTo>
                    <a:pt x="19103" y="17942"/>
                    <a:pt x="17884" y="19161"/>
                    <a:pt x="16200" y="20148"/>
                  </a:cubicBezTo>
                  <a:cubicBezTo>
                    <a:pt x="14458" y="21135"/>
                    <a:pt x="12774" y="21600"/>
                    <a:pt x="10800" y="21600"/>
                  </a:cubicBezTo>
                  <a:cubicBezTo>
                    <a:pt x="8826" y="21600"/>
                    <a:pt x="7142" y="21135"/>
                    <a:pt x="5400" y="20148"/>
                  </a:cubicBezTo>
                  <a:cubicBezTo>
                    <a:pt x="3658" y="19161"/>
                    <a:pt x="2439" y="17942"/>
                    <a:pt x="1452" y="16200"/>
                  </a:cubicBezTo>
                  <a:cubicBezTo>
                    <a:pt x="465" y="14458"/>
                    <a:pt x="0" y="12774"/>
                    <a:pt x="0" y="10800"/>
                  </a:cubicBezTo>
                  <a:cubicBezTo>
                    <a:pt x="0" y="8826"/>
                    <a:pt x="465" y="7142"/>
                    <a:pt x="1452" y="5400"/>
                  </a:cubicBezTo>
                  <a:cubicBezTo>
                    <a:pt x="2439" y="3658"/>
                    <a:pt x="3658" y="2439"/>
                    <a:pt x="5400" y="1452"/>
                  </a:cubicBezTo>
                  <a:cubicBezTo>
                    <a:pt x="7142" y="465"/>
                    <a:pt x="8826" y="0"/>
                    <a:pt x="10800" y="0"/>
                  </a:cubicBezTo>
                  <a:cubicBezTo>
                    <a:pt x="12774" y="0"/>
                    <a:pt x="14458" y="465"/>
                    <a:pt x="16200" y="1452"/>
                  </a:cubicBezTo>
                  <a:cubicBezTo>
                    <a:pt x="17884" y="2439"/>
                    <a:pt x="19103" y="3658"/>
                    <a:pt x="20148" y="5400"/>
                  </a:cubicBezTo>
                  <a:cubicBezTo>
                    <a:pt x="21135" y="7142"/>
                    <a:pt x="21600" y="8826"/>
                    <a:pt x="21600" y="10800"/>
                  </a:cubicBezTo>
                </a:path>
              </a:pathLst>
            </a:custGeom>
            <a:grpFill/>
            <a:ln w="3175" cap="flat">
              <a:solidFill>
                <a:srgbClr val="D11921"/>
              </a:solidFill>
              <a:miter lim="400000"/>
            </a:ln>
            <a:effectLst/>
          </p:spPr>
          <p:txBody>
            <a:bodyPr wrap="square" lIns="59013" tIns="59013" rIns="59013" bIns="59013" numCol="1" anchor="ctr">
              <a:noAutofit/>
            </a:bodyPr>
            <a:lstStyle/>
            <a:p>
              <a:pPr algn="l" defTabSz="590133">
                <a:lnSpc>
                  <a:spcPct val="93000"/>
                </a:lnSpc>
                <a:defRPr sz="2200">
                  <a:latin typeface="Arial"/>
                  <a:ea typeface="Arial"/>
                  <a:cs typeface="Arial"/>
                  <a:sym typeface="Arial"/>
                </a:defRPr>
              </a:pPr>
              <a:endParaRPr/>
            </a:p>
          </p:txBody>
        </p:sp>
        <p:sp>
          <p:nvSpPr>
            <p:cNvPr id="95" name="ZoneTexte 94">
              <a:extLst>
                <a:ext uri="{FF2B5EF4-FFF2-40B4-BE49-F238E27FC236}">
                  <a16:creationId xmlns:a16="http://schemas.microsoft.com/office/drawing/2014/main" id="{A9D82158-DEFA-4579-A37D-65ECFA9768A7}"/>
                </a:ext>
              </a:extLst>
            </p:cNvPr>
            <p:cNvSpPr txBox="1"/>
            <p:nvPr/>
          </p:nvSpPr>
          <p:spPr>
            <a:xfrm>
              <a:off x="1891503" y="1855496"/>
              <a:ext cx="1372403" cy="523220"/>
            </a:xfrm>
            <a:custGeom>
              <a:avLst/>
              <a:gdLst>
                <a:gd name="connsiteX0" fmla="*/ 0 w 1372403"/>
                <a:gd name="connsiteY0" fmla="*/ 0 h 523220"/>
                <a:gd name="connsiteX1" fmla="*/ 658753 w 1372403"/>
                <a:gd name="connsiteY1" fmla="*/ 0 h 523220"/>
                <a:gd name="connsiteX2" fmla="*/ 1372403 w 1372403"/>
                <a:gd name="connsiteY2" fmla="*/ 0 h 523220"/>
                <a:gd name="connsiteX3" fmla="*/ 1372403 w 1372403"/>
                <a:gd name="connsiteY3" fmla="*/ 523220 h 523220"/>
                <a:gd name="connsiteX4" fmla="*/ 713650 w 1372403"/>
                <a:gd name="connsiteY4" fmla="*/ 523220 h 523220"/>
                <a:gd name="connsiteX5" fmla="*/ 0 w 1372403"/>
                <a:gd name="connsiteY5" fmla="*/ 523220 h 523220"/>
                <a:gd name="connsiteX6" fmla="*/ 0 w 1372403"/>
                <a:gd name="connsiteY6"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2403" h="523220" fill="none" extrusionOk="0">
                  <a:moveTo>
                    <a:pt x="0" y="0"/>
                  </a:moveTo>
                  <a:cubicBezTo>
                    <a:pt x="170340" y="-9499"/>
                    <a:pt x="332613" y="24370"/>
                    <a:pt x="658753" y="0"/>
                  </a:cubicBezTo>
                  <a:cubicBezTo>
                    <a:pt x="984893" y="-24370"/>
                    <a:pt x="1106398" y="-27359"/>
                    <a:pt x="1372403" y="0"/>
                  </a:cubicBezTo>
                  <a:cubicBezTo>
                    <a:pt x="1363633" y="205322"/>
                    <a:pt x="1353907" y="322238"/>
                    <a:pt x="1372403" y="523220"/>
                  </a:cubicBezTo>
                  <a:cubicBezTo>
                    <a:pt x="1202910" y="516931"/>
                    <a:pt x="1025497" y="547909"/>
                    <a:pt x="713650" y="523220"/>
                  </a:cubicBezTo>
                  <a:cubicBezTo>
                    <a:pt x="401803" y="498531"/>
                    <a:pt x="159304" y="542642"/>
                    <a:pt x="0" y="523220"/>
                  </a:cubicBezTo>
                  <a:cubicBezTo>
                    <a:pt x="-5803" y="278468"/>
                    <a:pt x="-9908" y="200348"/>
                    <a:pt x="0" y="0"/>
                  </a:cubicBezTo>
                  <a:close/>
                </a:path>
                <a:path w="1372403" h="523220" stroke="0" extrusionOk="0">
                  <a:moveTo>
                    <a:pt x="0" y="0"/>
                  </a:moveTo>
                  <a:cubicBezTo>
                    <a:pt x="308446" y="-13499"/>
                    <a:pt x="481891" y="-8336"/>
                    <a:pt x="686202" y="0"/>
                  </a:cubicBezTo>
                  <a:cubicBezTo>
                    <a:pt x="890513" y="8336"/>
                    <a:pt x="1219461" y="-9409"/>
                    <a:pt x="1372403" y="0"/>
                  </a:cubicBezTo>
                  <a:cubicBezTo>
                    <a:pt x="1377307" y="227969"/>
                    <a:pt x="1370217" y="282387"/>
                    <a:pt x="1372403" y="523220"/>
                  </a:cubicBezTo>
                  <a:cubicBezTo>
                    <a:pt x="1173744" y="541061"/>
                    <a:pt x="1014279" y="505470"/>
                    <a:pt x="727374" y="523220"/>
                  </a:cubicBezTo>
                  <a:cubicBezTo>
                    <a:pt x="440469" y="540970"/>
                    <a:pt x="232717" y="517392"/>
                    <a:pt x="0" y="523220"/>
                  </a:cubicBezTo>
                  <a:cubicBezTo>
                    <a:pt x="-23432" y="360787"/>
                    <a:pt x="-7146" y="140502"/>
                    <a:pt x="0" y="0"/>
                  </a:cubicBezTo>
                  <a:close/>
                </a:path>
              </a:pathLst>
            </a:custGeom>
            <a:grpFill/>
            <a:ln w="3175">
              <a:solidFill>
                <a:schemeClr val="bg1">
                  <a:lumMod val="75000"/>
                </a:schemeClr>
              </a:solidFill>
              <a:prstDash val="lgDash"/>
              <a:extLst>
                <a:ext uri="{C807C97D-BFC1-408E-A445-0C87EB9F89A2}">
                  <ask:lineSketchStyleProps xmlns:ask="http://schemas.microsoft.com/office/drawing/2018/sketchyshapes" sd="1981857067">
                    <a:prstGeom prst="rect">
                      <a:avLst/>
                    </a:prstGeom>
                    <ask:type>
                      <ask:lineSketchFreehand/>
                    </ask:type>
                  </ask:lineSketchStyleProps>
                </a:ext>
              </a:extLst>
            </a:ln>
          </p:spPr>
          <p:txBody>
            <a:bodyPr wrap="square" rtlCol="0">
              <a:spAutoFit/>
            </a:bodyPr>
            <a:lstStyle/>
            <a:p>
              <a:pPr algn="ctr"/>
              <a:r>
                <a:rPr lang="fr-FR" sz="1400" dirty="0">
                  <a:solidFill>
                    <a:schemeClr val="tx1">
                      <a:lumMod val="75000"/>
                      <a:lumOff val="25000"/>
                    </a:schemeClr>
                  </a:solidFill>
                </a:rPr>
                <a:t>Création de la </a:t>
              </a:r>
              <a:r>
                <a:rPr lang="fr-FR" sz="1400" b="1" dirty="0">
                  <a:solidFill>
                    <a:srgbClr val="C31632"/>
                  </a:solidFill>
                </a:rPr>
                <a:t>proposition</a:t>
              </a:r>
            </a:p>
          </p:txBody>
        </p:sp>
        <p:sp>
          <p:nvSpPr>
            <p:cNvPr id="96" name="ZoneTexte 95">
              <a:extLst>
                <a:ext uri="{FF2B5EF4-FFF2-40B4-BE49-F238E27FC236}">
                  <a16:creationId xmlns:a16="http://schemas.microsoft.com/office/drawing/2014/main" id="{170A1E2F-B5EB-4BF2-9106-E454E8851E94}"/>
                </a:ext>
              </a:extLst>
            </p:cNvPr>
            <p:cNvSpPr txBox="1"/>
            <p:nvPr/>
          </p:nvSpPr>
          <p:spPr>
            <a:xfrm>
              <a:off x="5347789" y="1876311"/>
              <a:ext cx="1593536" cy="523220"/>
            </a:xfrm>
            <a:custGeom>
              <a:avLst/>
              <a:gdLst>
                <a:gd name="connsiteX0" fmla="*/ 0 w 1593536"/>
                <a:gd name="connsiteY0" fmla="*/ 0 h 523220"/>
                <a:gd name="connsiteX1" fmla="*/ 547114 w 1593536"/>
                <a:gd name="connsiteY1" fmla="*/ 0 h 523220"/>
                <a:gd name="connsiteX2" fmla="*/ 1110163 w 1593536"/>
                <a:gd name="connsiteY2" fmla="*/ 0 h 523220"/>
                <a:gd name="connsiteX3" fmla="*/ 1593536 w 1593536"/>
                <a:gd name="connsiteY3" fmla="*/ 0 h 523220"/>
                <a:gd name="connsiteX4" fmla="*/ 1593536 w 1593536"/>
                <a:gd name="connsiteY4" fmla="*/ 523220 h 523220"/>
                <a:gd name="connsiteX5" fmla="*/ 1046422 w 1593536"/>
                <a:gd name="connsiteY5" fmla="*/ 523220 h 523220"/>
                <a:gd name="connsiteX6" fmla="*/ 531179 w 1593536"/>
                <a:gd name="connsiteY6" fmla="*/ 523220 h 523220"/>
                <a:gd name="connsiteX7" fmla="*/ 0 w 1593536"/>
                <a:gd name="connsiteY7" fmla="*/ 523220 h 523220"/>
                <a:gd name="connsiteX8" fmla="*/ 0 w 1593536"/>
                <a:gd name="connsiteY8"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3536" h="523220" fill="none" extrusionOk="0">
                  <a:moveTo>
                    <a:pt x="0" y="0"/>
                  </a:moveTo>
                  <a:cubicBezTo>
                    <a:pt x="120174" y="9241"/>
                    <a:pt x="303469" y="-16456"/>
                    <a:pt x="547114" y="0"/>
                  </a:cubicBezTo>
                  <a:cubicBezTo>
                    <a:pt x="790759" y="16456"/>
                    <a:pt x="832879" y="24059"/>
                    <a:pt x="1110163" y="0"/>
                  </a:cubicBezTo>
                  <a:cubicBezTo>
                    <a:pt x="1387447" y="-24059"/>
                    <a:pt x="1472288" y="-21958"/>
                    <a:pt x="1593536" y="0"/>
                  </a:cubicBezTo>
                  <a:cubicBezTo>
                    <a:pt x="1614003" y="257401"/>
                    <a:pt x="1585377" y="352420"/>
                    <a:pt x="1593536" y="523220"/>
                  </a:cubicBezTo>
                  <a:cubicBezTo>
                    <a:pt x="1464001" y="543035"/>
                    <a:pt x="1234799" y="540832"/>
                    <a:pt x="1046422" y="523220"/>
                  </a:cubicBezTo>
                  <a:cubicBezTo>
                    <a:pt x="858045" y="505608"/>
                    <a:pt x="715504" y="501617"/>
                    <a:pt x="531179" y="523220"/>
                  </a:cubicBezTo>
                  <a:cubicBezTo>
                    <a:pt x="346854" y="544823"/>
                    <a:pt x="182889" y="504397"/>
                    <a:pt x="0" y="523220"/>
                  </a:cubicBezTo>
                  <a:cubicBezTo>
                    <a:pt x="2467" y="269473"/>
                    <a:pt x="1792" y="146457"/>
                    <a:pt x="0" y="0"/>
                  </a:cubicBezTo>
                  <a:close/>
                </a:path>
                <a:path w="1593536" h="523220" stroke="0" extrusionOk="0">
                  <a:moveTo>
                    <a:pt x="0" y="0"/>
                  </a:moveTo>
                  <a:cubicBezTo>
                    <a:pt x="244910" y="-7955"/>
                    <a:pt x="361000" y="22566"/>
                    <a:pt x="531179" y="0"/>
                  </a:cubicBezTo>
                  <a:cubicBezTo>
                    <a:pt x="701358" y="-22566"/>
                    <a:pt x="928942" y="-25252"/>
                    <a:pt x="1062357" y="0"/>
                  </a:cubicBezTo>
                  <a:cubicBezTo>
                    <a:pt x="1195772" y="25252"/>
                    <a:pt x="1387678" y="-17546"/>
                    <a:pt x="1593536" y="0"/>
                  </a:cubicBezTo>
                  <a:cubicBezTo>
                    <a:pt x="1610424" y="138511"/>
                    <a:pt x="1593624" y="315488"/>
                    <a:pt x="1593536" y="523220"/>
                  </a:cubicBezTo>
                  <a:cubicBezTo>
                    <a:pt x="1445960" y="530719"/>
                    <a:pt x="1309195" y="519370"/>
                    <a:pt x="1030487" y="523220"/>
                  </a:cubicBezTo>
                  <a:cubicBezTo>
                    <a:pt x="751779" y="527070"/>
                    <a:pt x="723473" y="527073"/>
                    <a:pt x="547114" y="523220"/>
                  </a:cubicBezTo>
                  <a:cubicBezTo>
                    <a:pt x="370755" y="519367"/>
                    <a:pt x="183277" y="531709"/>
                    <a:pt x="0" y="523220"/>
                  </a:cubicBezTo>
                  <a:cubicBezTo>
                    <a:pt x="-15956" y="403560"/>
                    <a:pt x="-6116" y="224058"/>
                    <a:pt x="0" y="0"/>
                  </a:cubicBezTo>
                  <a:close/>
                </a:path>
              </a:pathLst>
            </a:custGeom>
            <a:grpFill/>
            <a:ln w="3175">
              <a:solidFill>
                <a:schemeClr val="bg1">
                  <a:lumMod val="75000"/>
                </a:schemeClr>
              </a:solidFill>
              <a:prstDash val="lgDash"/>
              <a:extLst>
                <a:ext uri="{C807C97D-BFC1-408E-A445-0C87EB9F89A2}">
                  <ask:lineSketchStyleProps xmlns:ask="http://schemas.microsoft.com/office/drawing/2018/sketchyshapes" sd="1956945287">
                    <a:prstGeom prst="rect">
                      <a:avLst/>
                    </a:prstGeom>
                    <ask:type>
                      <ask:lineSketchFreehand/>
                    </ask:type>
                  </ask:lineSketchStyleProps>
                </a:ext>
              </a:extLst>
            </a:ln>
          </p:spPr>
          <p:txBody>
            <a:bodyPr wrap="square" rtlCol="0">
              <a:spAutoFit/>
            </a:bodyPr>
            <a:lstStyle>
              <a:defPPr>
                <a:defRPr lang="fr-FR"/>
              </a:defPPr>
              <a:lvl1pPr algn="ctr">
                <a:defRPr sz="1400" b="1"/>
              </a:lvl1pPr>
            </a:lstStyle>
            <a:p>
              <a:r>
                <a:rPr lang="fr-FR" b="0" dirty="0">
                  <a:solidFill>
                    <a:schemeClr val="tx1">
                      <a:lumMod val="75000"/>
                      <a:lumOff val="25000"/>
                    </a:schemeClr>
                  </a:solidFill>
                </a:rPr>
                <a:t>Edition </a:t>
              </a:r>
              <a:r>
                <a:rPr lang="fr-FR" dirty="0">
                  <a:solidFill>
                    <a:srgbClr val="C31632"/>
                  </a:solidFill>
                </a:rPr>
                <a:t>demande de crédit en SED</a:t>
              </a:r>
            </a:p>
          </p:txBody>
        </p:sp>
        <p:sp>
          <p:nvSpPr>
            <p:cNvPr id="97" name="ZoneTexte 96">
              <a:extLst>
                <a:ext uri="{FF2B5EF4-FFF2-40B4-BE49-F238E27FC236}">
                  <a16:creationId xmlns:a16="http://schemas.microsoft.com/office/drawing/2014/main" id="{2FE81FFE-EC7F-4D7B-A6A3-FEFC0BD6EDCA}"/>
                </a:ext>
              </a:extLst>
            </p:cNvPr>
            <p:cNvSpPr txBox="1"/>
            <p:nvPr/>
          </p:nvSpPr>
          <p:spPr>
            <a:xfrm>
              <a:off x="8940833" y="1889166"/>
              <a:ext cx="1878275" cy="523220"/>
            </a:xfrm>
            <a:custGeom>
              <a:avLst/>
              <a:gdLst>
                <a:gd name="connsiteX0" fmla="*/ 0 w 1878275"/>
                <a:gd name="connsiteY0" fmla="*/ 0 h 523220"/>
                <a:gd name="connsiteX1" fmla="*/ 588526 w 1878275"/>
                <a:gd name="connsiteY1" fmla="*/ 0 h 523220"/>
                <a:gd name="connsiteX2" fmla="*/ 1177052 w 1878275"/>
                <a:gd name="connsiteY2" fmla="*/ 0 h 523220"/>
                <a:gd name="connsiteX3" fmla="*/ 1878275 w 1878275"/>
                <a:gd name="connsiteY3" fmla="*/ 0 h 523220"/>
                <a:gd name="connsiteX4" fmla="*/ 1878275 w 1878275"/>
                <a:gd name="connsiteY4" fmla="*/ 523220 h 523220"/>
                <a:gd name="connsiteX5" fmla="*/ 1289749 w 1878275"/>
                <a:gd name="connsiteY5" fmla="*/ 523220 h 523220"/>
                <a:gd name="connsiteX6" fmla="*/ 663657 w 1878275"/>
                <a:gd name="connsiteY6" fmla="*/ 523220 h 523220"/>
                <a:gd name="connsiteX7" fmla="*/ 0 w 1878275"/>
                <a:gd name="connsiteY7" fmla="*/ 523220 h 523220"/>
                <a:gd name="connsiteX8" fmla="*/ 0 w 1878275"/>
                <a:gd name="connsiteY8"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8275" h="523220" fill="none" extrusionOk="0">
                  <a:moveTo>
                    <a:pt x="0" y="0"/>
                  </a:moveTo>
                  <a:cubicBezTo>
                    <a:pt x="213551" y="-12730"/>
                    <a:pt x="403786" y="-4478"/>
                    <a:pt x="588526" y="0"/>
                  </a:cubicBezTo>
                  <a:cubicBezTo>
                    <a:pt x="773266" y="4478"/>
                    <a:pt x="988960" y="22439"/>
                    <a:pt x="1177052" y="0"/>
                  </a:cubicBezTo>
                  <a:cubicBezTo>
                    <a:pt x="1365144" y="-22439"/>
                    <a:pt x="1557766" y="-19456"/>
                    <a:pt x="1878275" y="0"/>
                  </a:cubicBezTo>
                  <a:cubicBezTo>
                    <a:pt x="1882928" y="172901"/>
                    <a:pt x="1856175" y="391836"/>
                    <a:pt x="1878275" y="523220"/>
                  </a:cubicBezTo>
                  <a:cubicBezTo>
                    <a:pt x="1684274" y="494082"/>
                    <a:pt x="1511023" y="512748"/>
                    <a:pt x="1289749" y="523220"/>
                  </a:cubicBezTo>
                  <a:cubicBezTo>
                    <a:pt x="1068475" y="533692"/>
                    <a:pt x="858554" y="521280"/>
                    <a:pt x="663657" y="523220"/>
                  </a:cubicBezTo>
                  <a:cubicBezTo>
                    <a:pt x="468760" y="525160"/>
                    <a:pt x="181273" y="490914"/>
                    <a:pt x="0" y="523220"/>
                  </a:cubicBezTo>
                  <a:cubicBezTo>
                    <a:pt x="-17204" y="415313"/>
                    <a:pt x="-16349" y="222430"/>
                    <a:pt x="0" y="0"/>
                  </a:cubicBezTo>
                  <a:close/>
                </a:path>
                <a:path w="1878275" h="523220" stroke="0" extrusionOk="0">
                  <a:moveTo>
                    <a:pt x="0" y="0"/>
                  </a:moveTo>
                  <a:cubicBezTo>
                    <a:pt x="148429" y="-18727"/>
                    <a:pt x="467559" y="16272"/>
                    <a:pt x="644874" y="0"/>
                  </a:cubicBezTo>
                  <a:cubicBezTo>
                    <a:pt x="822189" y="-16272"/>
                    <a:pt x="1092987" y="1609"/>
                    <a:pt x="1308532" y="0"/>
                  </a:cubicBezTo>
                  <a:cubicBezTo>
                    <a:pt x="1524077" y="-1609"/>
                    <a:pt x="1720617" y="-7278"/>
                    <a:pt x="1878275" y="0"/>
                  </a:cubicBezTo>
                  <a:cubicBezTo>
                    <a:pt x="1865228" y="167403"/>
                    <a:pt x="1898059" y="286721"/>
                    <a:pt x="1878275" y="523220"/>
                  </a:cubicBezTo>
                  <a:cubicBezTo>
                    <a:pt x="1611484" y="496524"/>
                    <a:pt x="1504551" y="506990"/>
                    <a:pt x="1308532" y="523220"/>
                  </a:cubicBezTo>
                  <a:cubicBezTo>
                    <a:pt x="1112513" y="539450"/>
                    <a:pt x="910736" y="522197"/>
                    <a:pt x="738788" y="523220"/>
                  </a:cubicBezTo>
                  <a:cubicBezTo>
                    <a:pt x="566840" y="524243"/>
                    <a:pt x="344201" y="486394"/>
                    <a:pt x="0" y="523220"/>
                  </a:cubicBezTo>
                  <a:cubicBezTo>
                    <a:pt x="-16115" y="349350"/>
                    <a:pt x="-18367" y="204385"/>
                    <a:pt x="0" y="0"/>
                  </a:cubicBezTo>
                  <a:close/>
                </a:path>
              </a:pathLst>
            </a:custGeom>
            <a:grpFill/>
            <a:ln w="3175">
              <a:solidFill>
                <a:schemeClr val="bg1">
                  <a:lumMod val="75000"/>
                </a:schemeClr>
              </a:solidFill>
              <a:prstDash val="lgDash"/>
              <a:extLst>
                <a:ext uri="{C807C97D-BFC1-408E-A445-0C87EB9F89A2}">
                  <ask:lineSketchStyleProps xmlns:ask="http://schemas.microsoft.com/office/drawing/2018/sketchyshapes" sd="1841179064">
                    <a:prstGeom prst="rect">
                      <a:avLst/>
                    </a:prstGeom>
                    <ask:type>
                      <ask:lineSketchFreehand/>
                    </ask:type>
                  </ask:lineSketchStyleProps>
                </a:ext>
              </a:extLst>
            </a:ln>
          </p:spPr>
          <p:txBody>
            <a:bodyPr wrap="square" rtlCol="0">
              <a:spAutoFit/>
            </a:bodyPr>
            <a:lstStyle/>
            <a:p>
              <a:pPr algn="ctr"/>
              <a:r>
                <a:rPr lang="fr-FR" sz="1400" b="1" dirty="0">
                  <a:solidFill>
                    <a:srgbClr val="C31632"/>
                  </a:solidFill>
                </a:rPr>
                <a:t>Edition de l’offre </a:t>
              </a:r>
              <a:r>
                <a:rPr lang="fr-FR" sz="1400" dirty="0">
                  <a:solidFill>
                    <a:schemeClr val="tx1">
                      <a:lumMod val="75000"/>
                      <a:lumOff val="25000"/>
                    </a:schemeClr>
                  </a:solidFill>
                </a:rPr>
                <a:t>de prêt en SED / papier</a:t>
              </a:r>
            </a:p>
          </p:txBody>
        </p:sp>
        <p:sp>
          <p:nvSpPr>
            <p:cNvPr id="98" name="ZoneTexte 97">
              <a:extLst>
                <a:ext uri="{FF2B5EF4-FFF2-40B4-BE49-F238E27FC236}">
                  <a16:creationId xmlns:a16="http://schemas.microsoft.com/office/drawing/2014/main" id="{5B91F5BC-5A3D-4C21-AC3C-2D9DB4AACDA4}"/>
                </a:ext>
              </a:extLst>
            </p:cNvPr>
            <p:cNvSpPr txBox="1"/>
            <p:nvPr/>
          </p:nvSpPr>
          <p:spPr>
            <a:xfrm>
              <a:off x="8002940" y="4102919"/>
              <a:ext cx="2287071" cy="523220"/>
            </a:xfrm>
            <a:custGeom>
              <a:avLst/>
              <a:gdLst>
                <a:gd name="connsiteX0" fmla="*/ 0 w 2287071"/>
                <a:gd name="connsiteY0" fmla="*/ 0 h 523220"/>
                <a:gd name="connsiteX1" fmla="*/ 526026 w 2287071"/>
                <a:gd name="connsiteY1" fmla="*/ 0 h 523220"/>
                <a:gd name="connsiteX2" fmla="*/ 1097794 w 2287071"/>
                <a:gd name="connsiteY2" fmla="*/ 0 h 523220"/>
                <a:gd name="connsiteX3" fmla="*/ 1669562 w 2287071"/>
                <a:gd name="connsiteY3" fmla="*/ 0 h 523220"/>
                <a:gd name="connsiteX4" fmla="*/ 2287071 w 2287071"/>
                <a:gd name="connsiteY4" fmla="*/ 0 h 523220"/>
                <a:gd name="connsiteX5" fmla="*/ 2287071 w 2287071"/>
                <a:gd name="connsiteY5" fmla="*/ 523220 h 523220"/>
                <a:gd name="connsiteX6" fmla="*/ 1783915 w 2287071"/>
                <a:gd name="connsiteY6" fmla="*/ 523220 h 523220"/>
                <a:gd name="connsiteX7" fmla="*/ 1257889 w 2287071"/>
                <a:gd name="connsiteY7" fmla="*/ 523220 h 523220"/>
                <a:gd name="connsiteX8" fmla="*/ 640380 w 2287071"/>
                <a:gd name="connsiteY8" fmla="*/ 523220 h 523220"/>
                <a:gd name="connsiteX9" fmla="*/ 0 w 2287071"/>
                <a:gd name="connsiteY9" fmla="*/ 523220 h 523220"/>
                <a:gd name="connsiteX10" fmla="*/ 0 w 2287071"/>
                <a:gd name="connsiteY10"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7071" h="523220" fill="none" extrusionOk="0">
                  <a:moveTo>
                    <a:pt x="0" y="0"/>
                  </a:moveTo>
                  <a:cubicBezTo>
                    <a:pt x="113889" y="16138"/>
                    <a:pt x="390019" y="-7181"/>
                    <a:pt x="526026" y="0"/>
                  </a:cubicBezTo>
                  <a:cubicBezTo>
                    <a:pt x="662033" y="7181"/>
                    <a:pt x="945890" y="22434"/>
                    <a:pt x="1097794" y="0"/>
                  </a:cubicBezTo>
                  <a:cubicBezTo>
                    <a:pt x="1249698" y="-22434"/>
                    <a:pt x="1458669" y="-24877"/>
                    <a:pt x="1669562" y="0"/>
                  </a:cubicBezTo>
                  <a:cubicBezTo>
                    <a:pt x="1880455" y="24877"/>
                    <a:pt x="2049413" y="-219"/>
                    <a:pt x="2287071" y="0"/>
                  </a:cubicBezTo>
                  <a:cubicBezTo>
                    <a:pt x="2301464" y="106915"/>
                    <a:pt x="2270822" y="374598"/>
                    <a:pt x="2287071" y="523220"/>
                  </a:cubicBezTo>
                  <a:cubicBezTo>
                    <a:pt x="2131890" y="499173"/>
                    <a:pt x="1959892" y="500115"/>
                    <a:pt x="1783915" y="523220"/>
                  </a:cubicBezTo>
                  <a:cubicBezTo>
                    <a:pt x="1607938" y="546325"/>
                    <a:pt x="1398705" y="525485"/>
                    <a:pt x="1257889" y="523220"/>
                  </a:cubicBezTo>
                  <a:cubicBezTo>
                    <a:pt x="1117073" y="520955"/>
                    <a:pt x="828920" y="502482"/>
                    <a:pt x="640380" y="523220"/>
                  </a:cubicBezTo>
                  <a:cubicBezTo>
                    <a:pt x="451840" y="543958"/>
                    <a:pt x="156157" y="512182"/>
                    <a:pt x="0" y="523220"/>
                  </a:cubicBezTo>
                  <a:cubicBezTo>
                    <a:pt x="-24452" y="318278"/>
                    <a:pt x="7437" y="118756"/>
                    <a:pt x="0" y="0"/>
                  </a:cubicBezTo>
                  <a:close/>
                </a:path>
                <a:path w="2287071" h="523220" stroke="0" extrusionOk="0">
                  <a:moveTo>
                    <a:pt x="0" y="0"/>
                  </a:moveTo>
                  <a:cubicBezTo>
                    <a:pt x="201481" y="-9939"/>
                    <a:pt x="379538" y="2114"/>
                    <a:pt x="617509" y="0"/>
                  </a:cubicBezTo>
                  <a:cubicBezTo>
                    <a:pt x="855480" y="-2114"/>
                    <a:pt x="891892" y="-12937"/>
                    <a:pt x="1120665" y="0"/>
                  </a:cubicBezTo>
                  <a:cubicBezTo>
                    <a:pt x="1349438" y="12937"/>
                    <a:pt x="1518091" y="19956"/>
                    <a:pt x="1692433" y="0"/>
                  </a:cubicBezTo>
                  <a:cubicBezTo>
                    <a:pt x="1866775" y="-19956"/>
                    <a:pt x="2115056" y="-22199"/>
                    <a:pt x="2287071" y="0"/>
                  </a:cubicBezTo>
                  <a:cubicBezTo>
                    <a:pt x="2268456" y="133019"/>
                    <a:pt x="2288332" y="316392"/>
                    <a:pt x="2287071" y="523220"/>
                  </a:cubicBezTo>
                  <a:cubicBezTo>
                    <a:pt x="2021852" y="552802"/>
                    <a:pt x="1873559" y="523680"/>
                    <a:pt x="1692433" y="523220"/>
                  </a:cubicBezTo>
                  <a:cubicBezTo>
                    <a:pt x="1511307" y="522760"/>
                    <a:pt x="1264102" y="501344"/>
                    <a:pt x="1143536" y="523220"/>
                  </a:cubicBezTo>
                  <a:cubicBezTo>
                    <a:pt x="1022970" y="545096"/>
                    <a:pt x="653677" y="496407"/>
                    <a:pt x="526026" y="523220"/>
                  </a:cubicBezTo>
                  <a:cubicBezTo>
                    <a:pt x="398375" y="550034"/>
                    <a:pt x="186176" y="520111"/>
                    <a:pt x="0" y="523220"/>
                  </a:cubicBezTo>
                  <a:cubicBezTo>
                    <a:pt x="-21289" y="290514"/>
                    <a:pt x="-14317" y="213283"/>
                    <a:pt x="0" y="0"/>
                  </a:cubicBezTo>
                  <a:close/>
                </a:path>
              </a:pathLst>
            </a:custGeom>
            <a:grpFill/>
            <a:ln w="3175">
              <a:solidFill>
                <a:schemeClr val="bg1">
                  <a:lumMod val="75000"/>
                </a:schemeClr>
              </a:solidFill>
              <a:prstDash val="lgDash"/>
              <a:extLst>
                <a:ext uri="{C807C97D-BFC1-408E-A445-0C87EB9F89A2}">
                  <ask:lineSketchStyleProps xmlns:ask="http://schemas.microsoft.com/office/drawing/2018/sketchyshapes" sd="1751002727">
                    <a:prstGeom prst="rect">
                      <a:avLst/>
                    </a:prstGeom>
                    <ask:type>
                      <ask:lineSketchFreehand/>
                    </ask:type>
                  </ask:lineSketchStyleProps>
                </a:ext>
              </a:extLst>
            </a:ln>
          </p:spPr>
          <p:txBody>
            <a:bodyPr wrap="square" rtlCol="0">
              <a:spAutoFit/>
            </a:bodyPr>
            <a:lstStyle/>
            <a:p>
              <a:pPr algn="ctr"/>
              <a:r>
                <a:rPr lang="fr-FR" sz="1400" b="1" dirty="0">
                  <a:solidFill>
                    <a:srgbClr val="C31632"/>
                  </a:solidFill>
                </a:rPr>
                <a:t>Ouverture de l’espace de signature en ligne</a:t>
              </a:r>
            </a:p>
          </p:txBody>
        </p:sp>
        <p:sp>
          <p:nvSpPr>
            <p:cNvPr id="99" name="ZoneTexte 98">
              <a:extLst>
                <a:ext uri="{FF2B5EF4-FFF2-40B4-BE49-F238E27FC236}">
                  <a16:creationId xmlns:a16="http://schemas.microsoft.com/office/drawing/2014/main" id="{58ACA780-7A4D-483D-A0D4-5A2FD0E22ACF}"/>
                </a:ext>
              </a:extLst>
            </p:cNvPr>
            <p:cNvSpPr txBox="1"/>
            <p:nvPr/>
          </p:nvSpPr>
          <p:spPr>
            <a:xfrm>
              <a:off x="4107856" y="4123646"/>
              <a:ext cx="2132667" cy="523220"/>
            </a:xfrm>
            <a:custGeom>
              <a:avLst/>
              <a:gdLst>
                <a:gd name="connsiteX0" fmla="*/ 0 w 2132667"/>
                <a:gd name="connsiteY0" fmla="*/ 0 h 523220"/>
                <a:gd name="connsiteX1" fmla="*/ 554493 w 2132667"/>
                <a:gd name="connsiteY1" fmla="*/ 0 h 523220"/>
                <a:gd name="connsiteX2" fmla="*/ 1130314 w 2132667"/>
                <a:gd name="connsiteY2" fmla="*/ 0 h 523220"/>
                <a:gd name="connsiteX3" fmla="*/ 1620827 w 2132667"/>
                <a:gd name="connsiteY3" fmla="*/ 0 h 523220"/>
                <a:gd name="connsiteX4" fmla="*/ 2132667 w 2132667"/>
                <a:gd name="connsiteY4" fmla="*/ 0 h 523220"/>
                <a:gd name="connsiteX5" fmla="*/ 2132667 w 2132667"/>
                <a:gd name="connsiteY5" fmla="*/ 523220 h 523220"/>
                <a:gd name="connsiteX6" fmla="*/ 1663480 w 2132667"/>
                <a:gd name="connsiteY6" fmla="*/ 523220 h 523220"/>
                <a:gd name="connsiteX7" fmla="*/ 1108987 w 2132667"/>
                <a:gd name="connsiteY7" fmla="*/ 523220 h 523220"/>
                <a:gd name="connsiteX8" fmla="*/ 597147 w 2132667"/>
                <a:gd name="connsiteY8" fmla="*/ 523220 h 523220"/>
                <a:gd name="connsiteX9" fmla="*/ 0 w 2132667"/>
                <a:gd name="connsiteY9" fmla="*/ 523220 h 523220"/>
                <a:gd name="connsiteX10" fmla="*/ 0 w 2132667"/>
                <a:gd name="connsiteY10"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2667" h="523220" fill="none" extrusionOk="0">
                  <a:moveTo>
                    <a:pt x="0" y="0"/>
                  </a:moveTo>
                  <a:cubicBezTo>
                    <a:pt x="135594" y="13263"/>
                    <a:pt x="281891" y="12044"/>
                    <a:pt x="554493" y="0"/>
                  </a:cubicBezTo>
                  <a:cubicBezTo>
                    <a:pt x="827095" y="-12044"/>
                    <a:pt x="935359" y="21110"/>
                    <a:pt x="1130314" y="0"/>
                  </a:cubicBezTo>
                  <a:cubicBezTo>
                    <a:pt x="1325269" y="-21110"/>
                    <a:pt x="1520430" y="-11718"/>
                    <a:pt x="1620827" y="0"/>
                  </a:cubicBezTo>
                  <a:cubicBezTo>
                    <a:pt x="1721224" y="11718"/>
                    <a:pt x="1944138" y="25287"/>
                    <a:pt x="2132667" y="0"/>
                  </a:cubicBezTo>
                  <a:cubicBezTo>
                    <a:pt x="2143142" y="209207"/>
                    <a:pt x="2111540" y="332302"/>
                    <a:pt x="2132667" y="523220"/>
                  </a:cubicBezTo>
                  <a:cubicBezTo>
                    <a:pt x="1994222" y="499879"/>
                    <a:pt x="1823553" y="540100"/>
                    <a:pt x="1663480" y="523220"/>
                  </a:cubicBezTo>
                  <a:cubicBezTo>
                    <a:pt x="1503407" y="506340"/>
                    <a:pt x="1362104" y="519700"/>
                    <a:pt x="1108987" y="523220"/>
                  </a:cubicBezTo>
                  <a:cubicBezTo>
                    <a:pt x="855870" y="526740"/>
                    <a:pt x="775774" y="506273"/>
                    <a:pt x="597147" y="523220"/>
                  </a:cubicBezTo>
                  <a:cubicBezTo>
                    <a:pt x="418520" y="540167"/>
                    <a:pt x="204812" y="510743"/>
                    <a:pt x="0" y="523220"/>
                  </a:cubicBezTo>
                  <a:cubicBezTo>
                    <a:pt x="18139" y="323286"/>
                    <a:pt x="-911" y="216764"/>
                    <a:pt x="0" y="0"/>
                  </a:cubicBezTo>
                  <a:close/>
                </a:path>
                <a:path w="2132667" h="523220" stroke="0" extrusionOk="0">
                  <a:moveTo>
                    <a:pt x="0" y="0"/>
                  </a:moveTo>
                  <a:cubicBezTo>
                    <a:pt x="141668" y="-21794"/>
                    <a:pt x="253875" y="24284"/>
                    <a:pt x="490513" y="0"/>
                  </a:cubicBezTo>
                  <a:cubicBezTo>
                    <a:pt x="727151" y="-24284"/>
                    <a:pt x="870812" y="-3179"/>
                    <a:pt x="1066334" y="0"/>
                  </a:cubicBezTo>
                  <a:cubicBezTo>
                    <a:pt x="1261856" y="3179"/>
                    <a:pt x="1329667" y="-3960"/>
                    <a:pt x="1578174" y="0"/>
                  </a:cubicBezTo>
                  <a:cubicBezTo>
                    <a:pt x="1826681" y="3960"/>
                    <a:pt x="1992680" y="744"/>
                    <a:pt x="2132667" y="0"/>
                  </a:cubicBezTo>
                  <a:cubicBezTo>
                    <a:pt x="2154985" y="149281"/>
                    <a:pt x="2149364" y="380401"/>
                    <a:pt x="2132667" y="523220"/>
                  </a:cubicBezTo>
                  <a:cubicBezTo>
                    <a:pt x="1868764" y="547518"/>
                    <a:pt x="1720988" y="496742"/>
                    <a:pt x="1599500" y="523220"/>
                  </a:cubicBezTo>
                  <a:cubicBezTo>
                    <a:pt x="1478012" y="549698"/>
                    <a:pt x="1161288" y="497712"/>
                    <a:pt x="1023680" y="523220"/>
                  </a:cubicBezTo>
                  <a:cubicBezTo>
                    <a:pt x="886072" y="548728"/>
                    <a:pt x="486872" y="509158"/>
                    <a:pt x="0" y="523220"/>
                  </a:cubicBezTo>
                  <a:cubicBezTo>
                    <a:pt x="25732" y="387140"/>
                    <a:pt x="-21000" y="166854"/>
                    <a:pt x="0" y="0"/>
                  </a:cubicBezTo>
                  <a:close/>
                </a:path>
              </a:pathLst>
            </a:custGeom>
            <a:grpFill/>
            <a:ln w="3175">
              <a:solidFill>
                <a:schemeClr val="bg1">
                  <a:lumMod val="75000"/>
                </a:schemeClr>
              </a:solidFill>
              <a:prstDash val="lgDash"/>
              <a:extLst>
                <a:ext uri="{C807C97D-BFC1-408E-A445-0C87EB9F89A2}">
                  <ask:lineSketchStyleProps xmlns:ask="http://schemas.microsoft.com/office/drawing/2018/sketchyshapes" sd="4049333798">
                    <a:prstGeom prst="rect">
                      <a:avLst/>
                    </a:prstGeom>
                    <ask:type>
                      <ask:lineSketchFreehand/>
                    </ask:type>
                  </ask:lineSketchStyleProps>
                </a:ext>
              </a:extLst>
            </a:ln>
          </p:spPr>
          <p:txBody>
            <a:bodyPr wrap="square" rtlCol="0">
              <a:spAutoFit/>
            </a:bodyPr>
            <a:lstStyle/>
            <a:p>
              <a:pPr algn="ctr"/>
              <a:r>
                <a:rPr lang="fr-FR" sz="1400" b="1" dirty="0">
                  <a:solidFill>
                    <a:srgbClr val="C31632"/>
                  </a:solidFill>
                </a:rPr>
                <a:t>Signature définitive de l’offre </a:t>
              </a:r>
              <a:r>
                <a:rPr lang="fr-FR" sz="1400" dirty="0">
                  <a:solidFill>
                    <a:schemeClr val="tx1">
                      <a:lumMod val="75000"/>
                      <a:lumOff val="25000"/>
                    </a:schemeClr>
                  </a:solidFill>
                </a:rPr>
                <a:t>en SED</a:t>
              </a:r>
            </a:p>
          </p:txBody>
        </p:sp>
        <p:sp>
          <p:nvSpPr>
            <p:cNvPr id="100" name="ZoneTexte 99">
              <a:extLst>
                <a:ext uri="{FF2B5EF4-FFF2-40B4-BE49-F238E27FC236}">
                  <a16:creationId xmlns:a16="http://schemas.microsoft.com/office/drawing/2014/main" id="{AFF57BD4-5C9D-467F-AEFA-6B3B9FDBCFC7}"/>
                </a:ext>
              </a:extLst>
            </p:cNvPr>
            <p:cNvSpPr txBox="1"/>
            <p:nvPr/>
          </p:nvSpPr>
          <p:spPr>
            <a:xfrm>
              <a:off x="5885179" y="2957255"/>
              <a:ext cx="2370678" cy="523220"/>
            </a:xfrm>
            <a:custGeom>
              <a:avLst/>
              <a:gdLst>
                <a:gd name="connsiteX0" fmla="*/ 0 w 2370678"/>
                <a:gd name="connsiteY0" fmla="*/ 0 h 523220"/>
                <a:gd name="connsiteX1" fmla="*/ 568963 w 2370678"/>
                <a:gd name="connsiteY1" fmla="*/ 0 h 523220"/>
                <a:gd name="connsiteX2" fmla="*/ 1209046 w 2370678"/>
                <a:gd name="connsiteY2" fmla="*/ 0 h 523220"/>
                <a:gd name="connsiteX3" fmla="*/ 1730595 w 2370678"/>
                <a:gd name="connsiteY3" fmla="*/ 0 h 523220"/>
                <a:gd name="connsiteX4" fmla="*/ 2370678 w 2370678"/>
                <a:gd name="connsiteY4" fmla="*/ 0 h 523220"/>
                <a:gd name="connsiteX5" fmla="*/ 2370678 w 2370678"/>
                <a:gd name="connsiteY5" fmla="*/ 523220 h 523220"/>
                <a:gd name="connsiteX6" fmla="*/ 1825422 w 2370678"/>
                <a:gd name="connsiteY6" fmla="*/ 523220 h 523220"/>
                <a:gd name="connsiteX7" fmla="*/ 1232753 w 2370678"/>
                <a:gd name="connsiteY7" fmla="*/ 523220 h 523220"/>
                <a:gd name="connsiteX8" fmla="*/ 640083 w 2370678"/>
                <a:gd name="connsiteY8" fmla="*/ 523220 h 523220"/>
                <a:gd name="connsiteX9" fmla="*/ 0 w 2370678"/>
                <a:gd name="connsiteY9" fmla="*/ 523220 h 523220"/>
                <a:gd name="connsiteX10" fmla="*/ 0 w 2370678"/>
                <a:gd name="connsiteY10"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70678" h="523220" fill="none" extrusionOk="0">
                  <a:moveTo>
                    <a:pt x="0" y="0"/>
                  </a:moveTo>
                  <a:cubicBezTo>
                    <a:pt x="268978" y="27255"/>
                    <a:pt x="399727" y="-2373"/>
                    <a:pt x="568963" y="0"/>
                  </a:cubicBezTo>
                  <a:cubicBezTo>
                    <a:pt x="738199" y="2373"/>
                    <a:pt x="913660" y="2670"/>
                    <a:pt x="1209046" y="0"/>
                  </a:cubicBezTo>
                  <a:cubicBezTo>
                    <a:pt x="1504432" y="-2670"/>
                    <a:pt x="1587323" y="14747"/>
                    <a:pt x="1730595" y="0"/>
                  </a:cubicBezTo>
                  <a:cubicBezTo>
                    <a:pt x="1873867" y="-14747"/>
                    <a:pt x="2142722" y="19739"/>
                    <a:pt x="2370678" y="0"/>
                  </a:cubicBezTo>
                  <a:cubicBezTo>
                    <a:pt x="2367472" y="115111"/>
                    <a:pt x="2361514" y="394911"/>
                    <a:pt x="2370678" y="523220"/>
                  </a:cubicBezTo>
                  <a:cubicBezTo>
                    <a:pt x="2110866" y="534993"/>
                    <a:pt x="1949674" y="500586"/>
                    <a:pt x="1825422" y="523220"/>
                  </a:cubicBezTo>
                  <a:cubicBezTo>
                    <a:pt x="1701170" y="545854"/>
                    <a:pt x="1485279" y="536108"/>
                    <a:pt x="1232753" y="523220"/>
                  </a:cubicBezTo>
                  <a:cubicBezTo>
                    <a:pt x="980227" y="510332"/>
                    <a:pt x="799935" y="545143"/>
                    <a:pt x="640083" y="523220"/>
                  </a:cubicBezTo>
                  <a:cubicBezTo>
                    <a:pt x="480231" y="501298"/>
                    <a:pt x="272432" y="519264"/>
                    <a:pt x="0" y="523220"/>
                  </a:cubicBezTo>
                  <a:cubicBezTo>
                    <a:pt x="-2733" y="410485"/>
                    <a:pt x="12583" y="150666"/>
                    <a:pt x="0" y="0"/>
                  </a:cubicBezTo>
                  <a:close/>
                </a:path>
                <a:path w="2370678" h="523220" stroke="0" extrusionOk="0">
                  <a:moveTo>
                    <a:pt x="0" y="0"/>
                  </a:moveTo>
                  <a:cubicBezTo>
                    <a:pt x="171462" y="-3027"/>
                    <a:pt x="374378" y="212"/>
                    <a:pt x="592670" y="0"/>
                  </a:cubicBezTo>
                  <a:cubicBezTo>
                    <a:pt x="810962" y="-212"/>
                    <a:pt x="1040618" y="-9478"/>
                    <a:pt x="1161632" y="0"/>
                  </a:cubicBezTo>
                  <a:cubicBezTo>
                    <a:pt x="1282646" y="9478"/>
                    <a:pt x="1547291" y="-5173"/>
                    <a:pt x="1706888" y="0"/>
                  </a:cubicBezTo>
                  <a:cubicBezTo>
                    <a:pt x="1866485" y="5173"/>
                    <a:pt x="2058485" y="3127"/>
                    <a:pt x="2370678" y="0"/>
                  </a:cubicBezTo>
                  <a:cubicBezTo>
                    <a:pt x="2389649" y="170578"/>
                    <a:pt x="2372571" y="307538"/>
                    <a:pt x="2370678" y="523220"/>
                  </a:cubicBezTo>
                  <a:cubicBezTo>
                    <a:pt x="2172612" y="541252"/>
                    <a:pt x="2012077" y="547002"/>
                    <a:pt x="1849129" y="523220"/>
                  </a:cubicBezTo>
                  <a:cubicBezTo>
                    <a:pt x="1686181" y="499438"/>
                    <a:pt x="1523110" y="553871"/>
                    <a:pt x="1232753" y="523220"/>
                  </a:cubicBezTo>
                  <a:cubicBezTo>
                    <a:pt x="942396" y="492569"/>
                    <a:pt x="815347" y="503582"/>
                    <a:pt x="592670" y="523220"/>
                  </a:cubicBezTo>
                  <a:cubicBezTo>
                    <a:pt x="369993" y="542858"/>
                    <a:pt x="163866" y="522500"/>
                    <a:pt x="0" y="523220"/>
                  </a:cubicBezTo>
                  <a:cubicBezTo>
                    <a:pt x="12931" y="322788"/>
                    <a:pt x="-106" y="251894"/>
                    <a:pt x="0" y="0"/>
                  </a:cubicBezTo>
                  <a:close/>
                </a:path>
              </a:pathLst>
            </a:custGeom>
            <a:grpFill/>
            <a:ln w="3175">
              <a:solidFill>
                <a:schemeClr val="bg1">
                  <a:lumMod val="75000"/>
                </a:schemeClr>
              </a:solidFill>
              <a:prstDash val="lgDash"/>
              <a:extLst>
                <a:ext uri="{C807C97D-BFC1-408E-A445-0C87EB9F89A2}">
                  <ask:lineSketchStyleProps xmlns:ask="http://schemas.microsoft.com/office/drawing/2018/sketchyshapes" sd="1212834121">
                    <a:prstGeom prst="rect">
                      <a:avLst/>
                    </a:prstGeom>
                    <ask:type>
                      <ask:lineSketchFreehand/>
                    </ask:type>
                  </ask:lineSketchStyleProps>
                </a:ext>
              </a:extLst>
            </a:ln>
          </p:spPr>
          <p:txBody>
            <a:bodyPr wrap="square" rtlCol="0">
              <a:spAutoFit/>
            </a:bodyPr>
            <a:lstStyle/>
            <a:p>
              <a:pPr algn="ctr"/>
              <a:r>
                <a:rPr lang="fr-FR" sz="1400" b="1" dirty="0">
                  <a:solidFill>
                    <a:srgbClr val="C31632"/>
                  </a:solidFill>
                </a:rPr>
                <a:t>Relance </a:t>
              </a:r>
              <a:r>
                <a:rPr lang="fr-FR" sz="1400" dirty="0">
                  <a:solidFill>
                    <a:schemeClr val="tx1">
                      <a:lumMod val="75000"/>
                      <a:lumOff val="25000"/>
                    </a:schemeClr>
                  </a:solidFill>
                </a:rPr>
                <a:t>signature de </a:t>
              </a:r>
              <a:r>
                <a:rPr lang="fr-FR" sz="1400" b="1" dirty="0">
                  <a:solidFill>
                    <a:srgbClr val="C31632"/>
                  </a:solidFill>
                </a:rPr>
                <a:t>l’offre de prêt </a:t>
              </a:r>
              <a:r>
                <a:rPr lang="fr-FR" sz="1400" dirty="0">
                  <a:solidFill>
                    <a:schemeClr val="tx1">
                      <a:lumMod val="75000"/>
                      <a:lumOff val="25000"/>
                    </a:schemeClr>
                  </a:solidFill>
                </a:rPr>
                <a:t>en SED </a:t>
              </a:r>
            </a:p>
          </p:txBody>
        </p:sp>
        <p:sp>
          <p:nvSpPr>
            <p:cNvPr id="103" name="ZoneTexte 102">
              <a:extLst>
                <a:ext uri="{FF2B5EF4-FFF2-40B4-BE49-F238E27FC236}">
                  <a16:creationId xmlns:a16="http://schemas.microsoft.com/office/drawing/2014/main" id="{89441425-B5C1-48BA-B288-893ED157F8BD}"/>
                </a:ext>
              </a:extLst>
            </p:cNvPr>
            <p:cNvSpPr txBox="1"/>
            <p:nvPr/>
          </p:nvSpPr>
          <p:spPr>
            <a:xfrm>
              <a:off x="9076491" y="2762282"/>
              <a:ext cx="2023785" cy="523220"/>
            </a:xfrm>
            <a:custGeom>
              <a:avLst/>
              <a:gdLst>
                <a:gd name="connsiteX0" fmla="*/ 0 w 2023785"/>
                <a:gd name="connsiteY0" fmla="*/ 0 h 523220"/>
                <a:gd name="connsiteX1" fmla="*/ 634119 w 2023785"/>
                <a:gd name="connsiteY1" fmla="*/ 0 h 523220"/>
                <a:gd name="connsiteX2" fmla="*/ 1268239 w 2023785"/>
                <a:gd name="connsiteY2" fmla="*/ 0 h 523220"/>
                <a:gd name="connsiteX3" fmla="*/ 2023785 w 2023785"/>
                <a:gd name="connsiteY3" fmla="*/ 0 h 523220"/>
                <a:gd name="connsiteX4" fmla="*/ 2023785 w 2023785"/>
                <a:gd name="connsiteY4" fmla="*/ 523220 h 523220"/>
                <a:gd name="connsiteX5" fmla="*/ 1369428 w 2023785"/>
                <a:gd name="connsiteY5" fmla="*/ 523220 h 523220"/>
                <a:gd name="connsiteX6" fmla="*/ 654357 w 2023785"/>
                <a:gd name="connsiteY6" fmla="*/ 523220 h 523220"/>
                <a:gd name="connsiteX7" fmla="*/ 0 w 2023785"/>
                <a:gd name="connsiteY7" fmla="*/ 523220 h 523220"/>
                <a:gd name="connsiteX8" fmla="*/ 0 w 2023785"/>
                <a:gd name="connsiteY8"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3785" h="523220" fill="none" extrusionOk="0">
                  <a:moveTo>
                    <a:pt x="0" y="0"/>
                  </a:moveTo>
                  <a:cubicBezTo>
                    <a:pt x="243279" y="-31005"/>
                    <a:pt x="415355" y="-30019"/>
                    <a:pt x="634119" y="0"/>
                  </a:cubicBezTo>
                  <a:cubicBezTo>
                    <a:pt x="852883" y="30019"/>
                    <a:pt x="975124" y="-26172"/>
                    <a:pt x="1268239" y="0"/>
                  </a:cubicBezTo>
                  <a:cubicBezTo>
                    <a:pt x="1561354" y="26172"/>
                    <a:pt x="1710442" y="3172"/>
                    <a:pt x="2023785" y="0"/>
                  </a:cubicBezTo>
                  <a:cubicBezTo>
                    <a:pt x="2020226" y="177260"/>
                    <a:pt x="2003086" y="376029"/>
                    <a:pt x="2023785" y="523220"/>
                  </a:cubicBezTo>
                  <a:cubicBezTo>
                    <a:pt x="1866535" y="498781"/>
                    <a:pt x="1642494" y="532153"/>
                    <a:pt x="1369428" y="523220"/>
                  </a:cubicBezTo>
                  <a:cubicBezTo>
                    <a:pt x="1096362" y="514287"/>
                    <a:pt x="874956" y="535510"/>
                    <a:pt x="654357" y="523220"/>
                  </a:cubicBezTo>
                  <a:cubicBezTo>
                    <a:pt x="433758" y="510930"/>
                    <a:pt x="165253" y="549268"/>
                    <a:pt x="0" y="523220"/>
                  </a:cubicBezTo>
                  <a:cubicBezTo>
                    <a:pt x="15706" y="376179"/>
                    <a:pt x="26005" y="113941"/>
                    <a:pt x="0" y="0"/>
                  </a:cubicBezTo>
                  <a:close/>
                </a:path>
                <a:path w="2023785" h="523220" stroke="0" extrusionOk="0">
                  <a:moveTo>
                    <a:pt x="0" y="0"/>
                  </a:moveTo>
                  <a:cubicBezTo>
                    <a:pt x="186058" y="11608"/>
                    <a:pt x="370907" y="15587"/>
                    <a:pt x="674595" y="0"/>
                  </a:cubicBezTo>
                  <a:cubicBezTo>
                    <a:pt x="978283" y="-15587"/>
                    <a:pt x="1178203" y="-4334"/>
                    <a:pt x="1308714" y="0"/>
                  </a:cubicBezTo>
                  <a:cubicBezTo>
                    <a:pt x="1439225" y="4334"/>
                    <a:pt x="1699503" y="25040"/>
                    <a:pt x="2023785" y="0"/>
                  </a:cubicBezTo>
                  <a:cubicBezTo>
                    <a:pt x="2032149" y="203602"/>
                    <a:pt x="2048226" y="356722"/>
                    <a:pt x="2023785" y="523220"/>
                  </a:cubicBezTo>
                  <a:cubicBezTo>
                    <a:pt x="1714641" y="529193"/>
                    <a:pt x="1659263" y="534277"/>
                    <a:pt x="1389666" y="523220"/>
                  </a:cubicBezTo>
                  <a:cubicBezTo>
                    <a:pt x="1120069" y="512163"/>
                    <a:pt x="817955" y="548081"/>
                    <a:pt x="674595" y="523220"/>
                  </a:cubicBezTo>
                  <a:cubicBezTo>
                    <a:pt x="531235" y="498359"/>
                    <a:pt x="181440" y="496677"/>
                    <a:pt x="0" y="523220"/>
                  </a:cubicBezTo>
                  <a:cubicBezTo>
                    <a:pt x="106" y="380567"/>
                    <a:pt x="-5297" y="164690"/>
                    <a:pt x="0" y="0"/>
                  </a:cubicBezTo>
                  <a:close/>
                </a:path>
              </a:pathLst>
            </a:custGeom>
            <a:grpFill/>
            <a:ln w="3175">
              <a:solidFill>
                <a:schemeClr val="bg1">
                  <a:lumMod val="75000"/>
                </a:schemeClr>
              </a:solidFill>
              <a:prstDash val="lgDash"/>
              <a:extLst>
                <a:ext uri="{C807C97D-BFC1-408E-A445-0C87EB9F89A2}">
                  <ask:lineSketchStyleProps xmlns:ask="http://schemas.microsoft.com/office/drawing/2018/sketchyshapes" sd="1361542563">
                    <a:prstGeom prst="rect">
                      <a:avLst/>
                    </a:prstGeom>
                    <ask:type>
                      <ask:lineSketchFreehand/>
                    </ask:type>
                  </ask:lineSketchStyleProps>
                </a:ext>
              </a:extLst>
            </a:ln>
          </p:spPr>
          <p:txBody>
            <a:bodyPr wrap="square" rtlCol="0">
              <a:spAutoFit/>
            </a:bodyPr>
            <a:lstStyle/>
            <a:p>
              <a:pPr algn="ctr"/>
              <a:r>
                <a:rPr lang="fr-FR" sz="1400" b="1" dirty="0">
                  <a:solidFill>
                    <a:srgbClr val="C31632"/>
                  </a:solidFill>
                </a:rPr>
                <a:t>AR de l’offre de prêt</a:t>
              </a:r>
              <a:r>
                <a:rPr lang="fr-FR" sz="1400" b="1" dirty="0">
                  <a:solidFill>
                    <a:schemeClr val="tx1">
                      <a:lumMod val="75000"/>
                      <a:lumOff val="25000"/>
                    </a:schemeClr>
                  </a:solidFill>
                </a:rPr>
                <a:t> </a:t>
              </a:r>
              <a:r>
                <a:rPr lang="fr-FR" sz="1400" dirty="0">
                  <a:solidFill>
                    <a:schemeClr val="tx1">
                      <a:lumMod val="75000"/>
                      <a:lumOff val="25000"/>
                    </a:schemeClr>
                  </a:solidFill>
                </a:rPr>
                <a:t>en SED / papier</a:t>
              </a:r>
            </a:p>
          </p:txBody>
        </p:sp>
        <p:sp>
          <p:nvSpPr>
            <p:cNvPr id="104" name="ZoneTexte 103">
              <a:extLst>
                <a:ext uri="{FF2B5EF4-FFF2-40B4-BE49-F238E27FC236}">
                  <a16:creationId xmlns:a16="http://schemas.microsoft.com/office/drawing/2014/main" id="{81F63715-74C4-4B42-AA9A-C1F368D72CCD}"/>
                </a:ext>
              </a:extLst>
            </p:cNvPr>
            <p:cNvSpPr txBox="1"/>
            <p:nvPr/>
          </p:nvSpPr>
          <p:spPr>
            <a:xfrm>
              <a:off x="7190512" y="1886941"/>
              <a:ext cx="1563027" cy="523220"/>
            </a:xfrm>
            <a:custGeom>
              <a:avLst/>
              <a:gdLst>
                <a:gd name="connsiteX0" fmla="*/ 0 w 1563027"/>
                <a:gd name="connsiteY0" fmla="*/ 0 h 523220"/>
                <a:gd name="connsiteX1" fmla="*/ 474118 w 1563027"/>
                <a:gd name="connsiteY1" fmla="*/ 0 h 523220"/>
                <a:gd name="connsiteX2" fmla="*/ 979497 w 1563027"/>
                <a:gd name="connsiteY2" fmla="*/ 0 h 523220"/>
                <a:gd name="connsiteX3" fmla="*/ 1563027 w 1563027"/>
                <a:gd name="connsiteY3" fmla="*/ 0 h 523220"/>
                <a:gd name="connsiteX4" fmla="*/ 1563027 w 1563027"/>
                <a:gd name="connsiteY4" fmla="*/ 523220 h 523220"/>
                <a:gd name="connsiteX5" fmla="*/ 1042018 w 1563027"/>
                <a:gd name="connsiteY5" fmla="*/ 523220 h 523220"/>
                <a:gd name="connsiteX6" fmla="*/ 552270 w 1563027"/>
                <a:gd name="connsiteY6" fmla="*/ 523220 h 523220"/>
                <a:gd name="connsiteX7" fmla="*/ 0 w 1563027"/>
                <a:gd name="connsiteY7" fmla="*/ 523220 h 523220"/>
                <a:gd name="connsiteX8" fmla="*/ 0 w 1563027"/>
                <a:gd name="connsiteY8"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027" h="523220" fill="none" extrusionOk="0">
                  <a:moveTo>
                    <a:pt x="0" y="0"/>
                  </a:moveTo>
                  <a:cubicBezTo>
                    <a:pt x="161211" y="12258"/>
                    <a:pt x="348522" y="22080"/>
                    <a:pt x="474118" y="0"/>
                  </a:cubicBezTo>
                  <a:cubicBezTo>
                    <a:pt x="599714" y="-22080"/>
                    <a:pt x="855263" y="6224"/>
                    <a:pt x="979497" y="0"/>
                  </a:cubicBezTo>
                  <a:cubicBezTo>
                    <a:pt x="1103731" y="-6224"/>
                    <a:pt x="1307510" y="-1223"/>
                    <a:pt x="1563027" y="0"/>
                  </a:cubicBezTo>
                  <a:cubicBezTo>
                    <a:pt x="1536881" y="247852"/>
                    <a:pt x="1545427" y="407177"/>
                    <a:pt x="1563027" y="523220"/>
                  </a:cubicBezTo>
                  <a:cubicBezTo>
                    <a:pt x="1323956" y="543870"/>
                    <a:pt x="1216253" y="542485"/>
                    <a:pt x="1042018" y="523220"/>
                  </a:cubicBezTo>
                  <a:cubicBezTo>
                    <a:pt x="867783" y="503955"/>
                    <a:pt x="655121" y="547118"/>
                    <a:pt x="552270" y="523220"/>
                  </a:cubicBezTo>
                  <a:cubicBezTo>
                    <a:pt x="449419" y="499322"/>
                    <a:pt x="197573" y="526964"/>
                    <a:pt x="0" y="523220"/>
                  </a:cubicBezTo>
                  <a:cubicBezTo>
                    <a:pt x="13946" y="303876"/>
                    <a:pt x="3744" y="212700"/>
                    <a:pt x="0" y="0"/>
                  </a:cubicBezTo>
                  <a:close/>
                </a:path>
                <a:path w="1563027" h="523220" stroke="0" extrusionOk="0">
                  <a:moveTo>
                    <a:pt x="0" y="0"/>
                  </a:moveTo>
                  <a:cubicBezTo>
                    <a:pt x="205479" y="-5294"/>
                    <a:pt x="286553" y="12764"/>
                    <a:pt x="474118" y="0"/>
                  </a:cubicBezTo>
                  <a:cubicBezTo>
                    <a:pt x="661683" y="-12764"/>
                    <a:pt x="726472" y="-420"/>
                    <a:pt x="963867" y="0"/>
                  </a:cubicBezTo>
                  <a:cubicBezTo>
                    <a:pt x="1201262" y="420"/>
                    <a:pt x="1297961" y="13644"/>
                    <a:pt x="1563027" y="0"/>
                  </a:cubicBezTo>
                  <a:cubicBezTo>
                    <a:pt x="1583906" y="106252"/>
                    <a:pt x="1580050" y="273680"/>
                    <a:pt x="1563027" y="523220"/>
                  </a:cubicBezTo>
                  <a:cubicBezTo>
                    <a:pt x="1340980" y="502705"/>
                    <a:pt x="1185450" y="529187"/>
                    <a:pt x="1088909" y="523220"/>
                  </a:cubicBezTo>
                  <a:cubicBezTo>
                    <a:pt x="992368" y="517253"/>
                    <a:pt x="740453" y="505605"/>
                    <a:pt x="567900" y="523220"/>
                  </a:cubicBezTo>
                  <a:cubicBezTo>
                    <a:pt x="395347" y="540835"/>
                    <a:pt x="169737" y="535815"/>
                    <a:pt x="0" y="523220"/>
                  </a:cubicBezTo>
                  <a:cubicBezTo>
                    <a:pt x="-7627" y="370586"/>
                    <a:pt x="15706" y="227750"/>
                    <a:pt x="0" y="0"/>
                  </a:cubicBezTo>
                  <a:close/>
                </a:path>
              </a:pathLst>
            </a:custGeom>
            <a:grpFill/>
            <a:ln w="3175">
              <a:solidFill>
                <a:schemeClr val="bg1">
                  <a:lumMod val="75000"/>
                </a:schemeClr>
              </a:solidFill>
              <a:prstDash val="lgDash"/>
              <a:extLst>
                <a:ext uri="{C807C97D-BFC1-408E-A445-0C87EB9F89A2}">
                  <ask:lineSketchStyleProps xmlns:ask="http://schemas.microsoft.com/office/drawing/2018/sketchyshapes" sd="2041911567">
                    <a:prstGeom prst="rect">
                      <a:avLst/>
                    </a:prstGeom>
                    <ask:type>
                      <ask:lineSketchFreehand/>
                    </ask:type>
                  </ask:lineSketchStyleProps>
                </a:ext>
              </a:extLst>
            </a:ln>
          </p:spPr>
          <p:txBody>
            <a:bodyPr wrap="square" rtlCol="0">
              <a:spAutoFit/>
            </a:bodyPr>
            <a:lstStyle>
              <a:defPPr>
                <a:defRPr lang="fr-FR"/>
              </a:defPPr>
              <a:lvl1pPr algn="ctr">
                <a:defRPr sz="1400" b="1"/>
              </a:lvl1pPr>
            </a:lstStyle>
            <a:p>
              <a:r>
                <a:rPr lang="fr-FR" b="0" dirty="0">
                  <a:solidFill>
                    <a:schemeClr val="tx1">
                      <a:lumMod val="75000"/>
                      <a:lumOff val="25000"/>
                    </a:schemeClr>
                  </a:solidFill>
                </a:rPr>
                <a:t>AR</a:t>
              </a:r>
              <a:r>
                <a:rPr lang="fr-FR" dirty="0">
                  <a:solidFill>
                    <a:schemeClr val="tx1">
                      <a:lumMod val="75000"/>
                      <a:lumOff val="25000"/>
                    </a:schemeClr>
                  </a:solidFill>
                </a:rPr>
                <a:t> </a:t>
              </a:r>
              <a:r>
                <a:rPr lang="fr-FR" dirty="0">
                  <a:solidFill>
                    <a:srgbClr val="C31632"/>
                  </a:solidFill>
                </a:rPr>
                <a:t>demande de crédit en SED</a:t>
              </a:r>
            </a:p>
          </p:txBody>
        </p:sp>
      </p:grpSp>
      <p:sp>
        <p:nvSpPr>
          <p:cNvPr id="2" name="Triangle isocèle 1">
            <a:extLst>
              <a:ext uri="{FF2B5EF4-FFF2-40B4-BE49-F238E27FC236}">
                <a16:creationId xmlns:a16="http://schemas.microsoft.com/office/drawing/2014/main" id="{9AB29BD8-98DF-44C2-90C1-349119698A4B}"/>
              </a:ext>
            </a:extLst>
          </p:cNvPr>
          <p:cNvSpPr/>
          <p:nvPr/>
        </p:nvSpPr>
        <p:spPr>
          <a:xfrm rot="5400000">
            <a:off x="10149929" y="5914040"/>
            <a:ext cx="380647" cy="314723"/>
          </a:xfrm>
          <a:custGeom>
            <a:avLst/>
            <a:gdLst>
              <a:gd name="connsiteX0" fmla="*/ 0 w 380647"/>
              <a:gd name="connsiteY0" fmla="*/ 314723 h 314723"/>
              <a:gd name="connsiteX1" fmla="*/ 190324 w 380647"/>
              <a:gd name="connsiteY1" fmla="*/ 0 h 314723"/>
              <a:gd name="connsiteX2" fmla="*/ 380647 w 380647"/>
              <a:gd name="connsiteY2" fmla="*/ 314723 h 314723"/>
              <a:gd name="connsiteX3" fmla="*/ 0 w 380647"/>
              <a:gd name="connsiteY3" fmla="*/ 314723 h 314723"/>
            </a:gdLst>
            <a:ahLst/>
            <a:cxnLst>
              <a:cxn ang="0">
                <a:pos x="connsiteX0" y="connsiteY0"/>
              </a:cxn>
              <a:cxn ang="0">
                <a:pos x="connsiteX1" y="connsiteY1"/>
              </a:cxn>
              <a:cxn ang="0">
                <a:pos x="connsiteX2" y="connsiteY2"/>
              </a:cxn>
              <a:cxn ang="0">
                <a:pos x="connsiteX3" y="connsiteY3"/>
              </a:cxn>
            </a:cxnLst>
            <a:rect l="l" t="t" r="r" b="b"/>
            <a:pathLst>
              <a:path w="380647" h="314723" fill="none" extrusionOk="0">
                <a:moveTo>
                  <a:pt x="0" y="314723"/>
                </a:moveTo>
                <a:cubicBezTo>
                  <a:pt x="56810" y="166303"/>
                  <a:pt x="167047" y="87271"/>
                  <a:pt x="190324" y="0"/>
                </a:cubicBezTo>
                <a:cubicBezTo>
                  <a:pt x="251806" y="60892"/>
                  <a:pt x="347439" y="265114"/>
                  <a:pt x="380647" y="314723"/>
                </a:cubicBezTo>
                <a:cubicBezTo>
                  <a:pt x="314522" y="319652"/>
                  <a:pt x="53305" y="281955"/>
                  <a:pt x="0" y="314723"/>
                </a:cubicBezTo>
                <a:close/>
              </a:path>
              <a:path w="380647" h="314723" stroke="0" extrusionOk="0">
                <a:moveTo>
                  <a:pt x="0" y="314723"/>
                </a:moveTo>
                <a:cubicBezTo>
                  <a:pt x="36664" y="235860"/>
                  <a:pt x="164232" y="71423"/>
                  <a:pt x="190324" y="0"/>
                </a:cubicBezTo>
                <a:cubicBezTo>
                  <a:pt x="266417" y="129789"/>
                  <a:pt x="292180" y="199512"/>
                  <a:pt x="380647" y="314723"/>
                </a:cubicBezTo>
                <a:cubicBezTo>
                  <a:pt x="282203" y="303102"/>
                  <a:pt x="98730" y="324972"/>
                  <a:pt x="0" y="314723"/>
                </a:cubicBezTo>
                <a:close/>
              </a:path>
            </a:pathLst>
          </a:custGeom>
          <a:solidFill>
            <a:schemeClr val="bg1">
              <a:lumMod val="95000"/>
            </a:schemeClr>
          </a:solidFill>
          <a:ln w="19050">
            <a:solidFill>
              <a:schemeClr val="bg1">
                <a:lumMod val="65000"/>
              </a:schemeClr>
            </a:solidFill>
            <a:extLst>
              <a:ext uri="{C807C97D-BFC1-408E-A445-0C87EB9F89A2}">
                <ask:lineSketchStyleProps xmlns:ask="http://schemas.microsoft.com/office/drawing/2018/sketchyshapes" sd="1022349842">
                  <a:prstGeom prst="triangl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5" name="Graphique 271">
            <a:extLst>
              <a:ext uri="{FF2B5EF4-FFF2-40B4-BE49-F238E27FC236}">
                <a16:creationId xmlns:a16="http://schemas.microsoft.com/office/drawing/2014/main" id="{643B3BAB-3742-4F33-BC9B-2806E622CFF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200889" y="1342539"/>
            <a:ext cx="426194" cy="414795"/>
          </a:xfrm>
          <a:prstGeom prst="rect">
            <a:avLst/>
          </a:prstGeom>
        </p:spPr>
      </p:pic>
      <p:pic>
        <p:nvPicPr>
          <p:cNvPr id="106" name="Graphique 271">
            <a:extLst>
              <a:ext uri="{FF2B5EF4-FFF2-40B4-BE49-F238E27FC236}">
                <a16:creationId xmlns:a16="http://schemas.microsoft.com/office/drawing/2014/main" id="{ED43B675-DDE7-49FD-B54E-68632DC358C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57906" y="1359887"/>
            <a:ext cx="426194" cy="414795"/>
          </a:xfrm>
          <a:prstGeom prst="rect">
            <a:avLst/>
          </a:prstGeom>
        </p:spPr>
      </p:pic>
      <p:pic>
        <p:nvPicPr>
          <p:cNvPr id="107" name="Graphique 271">
            <a:extLst>
              <a:ext uri="{FF2B5EF4-FFF2-40B4-BE49-F238E27FC236}">
                <a16:creationId xmlns:a16="http://schemas.microsoft.com/office/drawing/2014/main" id="{65D4BB36-8C22-43A0-96D0-A571F793F4F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815851" y="1342538"/>
            <a:ext cx="426194" cy="414795"/>
          </a:xfrm>
          <a:prstGeom prst="rect">
            <a:avLst/>
          </a:prstGeom>
        </p:spPr>
      </p:pic>
      <p:pic>
        <p:nvPicPr>
          <p:cNvPr id="108" name="Graphique 271">
            <a:extLst>
              <a:ext uri="{FF2B5EF4-FFF2-40B4-BE49-F238E27FC236}">
                <a16:creationId xmlns:a16="http://schemas.microsoft.com/office/drawing/2014/main" id="{DCA5F8A2-F208-43D6-8DED-9A968CE7354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060109" y="3105333"/>
            <a:ext cx="426194" cy="414795"/>
          </a:xfrm>
          <a:prstGeom prst="rect">
            <a:avLst/>
          </a:prstGeom>
        </p:spPr>
      </p:pic>
      <p:pic>
        <p:nvPicPr>
          <p:cNvPr id="109" name="Graphique 271">
            <a:extLst>
              <a:ext uri="{FF2B5EF4-FFF2-40B4-BE49-F238E27FC236}">
                <a16:creationId xmlns:a16="http://schemas.microsoft.com/office/drawing/2014/main" id="{E6756DFB-6166-40AC-AF8B-EECB903F24B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09423" y="3853750"/>
            <a:ext cx="426194" cy="414795"/>
          </a:xfrm>
          <a:prstGeom prst="rect">
            <a:avLst/>
          </a:prstGeom>
        </p:spPr>
      </p:pic>
      <p:pic>
        <p:nvPicPr>
          <p:cNvPr id="110" name="Graphique 271">
            <a:extLst>
              <a:ext uri="{FF2B5EF4-FFF2-40B4-BE49-F238E27FC236}">
                <a16:creationId xmlns:a16="http://schemas.microsoft.com/office/drawing/2014/main" id="{54C36AD9-8F50-45D6-AD41-757270D7E0D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875697" y="3608400"/>
            <a:ext cx="426194" cy="414795"/>
          </a:xfrm>
          <a:prstGeom prst="rect">
            <a:avLst/>
          </a:prstGeom>
        </p:spPr>
      </p:pic>
      <p:pic>
        <p:nvPicPr>
          <p:cNvPr id="117" name="Graphique 271">
            <a:extLst>
              <a:ext uri="{FF2B5EF4-FFF2-40B4-BE49-F238E27FC236}">
                <a16:creationId xmlns:a16="http://schemas.microsoft.com/office/drawing/2014/main" id="{02C63F5E-F158-479A-A9D0-7E7F29DE439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868300" y="3598243"/>
            <a:ext cx="426194" cy="414795"/>
          </a:xfrm>
          <a:prstGeom prst="rect">
            <a:avLst/>
          </a:prstGeom>
        </p:spPr>
      </p:pic>
      <p:pic>
        <p:nvPicPr>
          <p:cNvPr id="118" name="Graphique 271">
            <a:extLst>
              <a:ext uri="{FF2B5EF4-FFF2-40B4-BE49-F238E27FC236}">
                <a16:creationId xmlns:a16="http://schemas.microsoft.com/office/drawing/2014/main" id="{7CFACB26-9C45-4A6B-9F78-4BB1D39584F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89926" y="3614020"/>
            <a:ext cx="426194" cy="414795"/>
          </a:xfrm>
          <a:prstGeom prst="rect">
            <a:avLst/>
          </a:prstGeom>
        </p:spPr>
      </p:pic>
      <p:pic>
        <p:nvPicPr>
          <p:cNvPr id="119" name="Graphique 271">
            <a:extLst>
              <a:ext uri="{FF2B5EF4-FFF2-40B4-BE49-F238E27FC236}">
                <a16:creationId xmlns:a16="http://schemas.microsoft.com/office/drawing/2014/main" id="{53C15E4A-FA27-43FB-B9DD-495597724CF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866402" y="3608400"/>
            <a:ext cx="426194" cy="414795"/>
          </a:xfrm>
          <a:prstGeom prst="rect">
            <a:avLst/>
          </a:prstGeom>
        </p:spPr>
      </p:pic>
      <p:pic>
        <p:nvPicPr>
          <p:cNvPr id="120" name="Graphique 271">
            <a:extLst>
              <a:ext uri="{FF2B5EF4-FFF2-40B4-BE49-F238E27FC236}">
                <a16:creationId xmlns:a16="http://schemas.microsoft.com/office/drawing/2014/main" id="{44583553-CD0D-4E86-A2BA-DF9504A651F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962389" y="5875535"/>
            <a:ext cx="426194" cy="414795"/>
          </a:xfrm>
          <a:prstGeom prst="rect">
            <a:avLst/>
          </a:prstGeom>
        </p:spPr>
      </p:pic>
      <p:pic>
        <p:nvPicPr>
          <p:cNvPr id="121" name="Graphique 271">
            <a:extLst>
              <a:ext uri="{FF2B5EF4-FFF2-40B4-BE49-F238E27FC236}">
                <a16:creationId xmlns:a16="http://schemas.microsoft.com/office/drawing/2014/main" id="{26C51153-C6D3-46E4-ADB0-B65839628B3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63695" y="5849702"/>
            <a:ext cx="426194" cy="414795"/>
          </a:xfrm>
          <a:prstGeom prst="rect">
            <a:avLst/>
          </a:prstGeom>
        </p:spPr>
      </p:pic>
      <p:pic>
        <p:nvPicPr>
          <p:cNvPr id="122" name="Graphique 271">
            <a:extLst>
              <a:ext uri="{FF2B5EF4-FFF2-40B4-BE49-F238E27FC236}">
                <a16:creationId xmlns:a16="http://schemas.microsoft.com/office/drawing/2014/main" id="{5044FEBA-87B4-408D-BBB1-AAE4AD4E0AF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434006" y="5856051"/>
            <a:ext cx="426194" cy="414795"/>
          </a:xfrm>
          <a:prstGeom prst="rect">
            <a:avLst/>
          </a:prstGeom>
        </p:spPr>
      </p:pic>
      <p:sp>
        <p:nvSpPr>
          <p:cNvPr id="130" name="ZoneTexte 129">
            <a:extLst>
              <a:ext uri="{FF2B5EF4-FFF2-40B4-BE49-F238E27FC236}">
                <a16:creationId xmlns:a16="http://schemas.microsoft.com/office/drawing/2014/main" id="{DEEBF8E2-F320-43D3-BF14-8E6DFDC938B4}"/>
              </a:ext>
            </a:extLst>
          </p:cNvPr>
          <p:cNvSpPr txBox="1"/>
          <p:nvPr/>
        </p:nvSpPr>
        <p:spPr>
          <a:xfrm>
            <a:off x="4422615" y="1171437"/>
            <a:ext cx="254000" cy="261610"/>
          </a:xfrm>
          <a:prstGeom prst="rect">
            <a:avLst/>
          </a:prstGeom>
          <a:noFill/>
        </p:spPr>
        <p:txBody>
          <a:bodyPr wrap="square" rtlCol="0">
            <a:spAutoFit/>
          </a:bodyPr>
          <a:lstStyle/>
          <a:p>
            <a:pPr algn="ctr"/>
            <a:r>
              <a:rPr lang="fr-FR" sz="1100" b="1" dirty="0">
                <a:solidFill>
                  <a:schemeClr val="tx1">
                    <a:lumMod val="75000"/>
                    <a:lumOff val="25000"/>
                  </a:schemeClr>
                </a:solidFill>
                <a:latin typeface="Montserrat Black" panose="00000A00000000000000" pitchFamily="2" charset="0"/>
              </a:rPr>
              <a:t>2</a:t>
            </a:r>
          </a:p>
        </p:txBody>
      </p:sp>
      <p:sp>
        <p:nvSpPr>
          <p:cNvPr id="143" name="ZoneTexte 142">
            <a:extLst>
              <a:ext uri="{FF2B5EF4-FFF2-40B4-BE49-F238E27FC236}">
                <a16:creationId xmlns:a16="http://schemas.microsoft.com/office/drawing/2014/main" id="{BDC4400F-ABAD-4A8E-BA7B-F41DE8B1117A}"/>
              </a:ext>
            </a:extLst>
          </p:cNvPr>
          <p:cNvSpPr txBox="1"/>
          <p:nvPr/>
        </p:nvSpPr>
        <p:spPr>
          <a:xfrm>
            <a:off x="2663589" y="1188334"/>
            <a:ext cx="254000" cy="261610"/>
          </a:xfrm>
          <a:prstGeom prst="rect">
            <a:avLst/>
          </a:prstGeom>
          <a:noFill/>
        </p:spPr>
        <p:txBody>
          <a:bodyPr wrap="square" rtlCol="0">
            <a:spAutoFit/>
          </a:bodyPr>
          <a:lstStyle/>
          <a:p>
            <a:pPr algn="ctr"/>
            <a:r>
              <a:rPr lang="fr-FR" sz="1100" b="1" dirty="0">
                <a:solidFill>
                  <a:schemeClr val="tx1">
                    <a:lumMod val="75000"/>
                    <a:lumOff val="25000"/>
                  </a:schemeClr>
                </a:solidFill>
                <a:latin typeface="Montserrat Black" panose="00000A00000000000000" pitchFamily="2" charset="0"/>
              </a:rPr>
              <a:t>1</a:t>
            </a:r>
          </a:p>
        </p:txBody>
      </p:sp>
      <p:sp>
        <p:nvSpPr>
          <p:cNvPr id="144" name="ZoneTexte 143">
            <a:extLst>
              <a:ext uri="{FF2B5EF4-FFF2-40B4-BE49-F238E27FC236}">
                <a16:creationId xmlns:a16="http://schemas.microsoft.com/office/drawing/2014/main" id="{7981095A-FEAA-466D-A413-120081ED18BC}"/>
              </a:ext>
            </a:extLst>
          </p:cNvPr>
          <p:cNvSpPr txBox="1"/>
          <p:nvPr/>
        </p:nvSpPr>
        <p:spPr>
          <a:xfrm>
            <a:off x="6191370" y="1170381"/>
            <a:ext cx="254000" cy="261610"/>
          </a:xfrm>
          <a:prstGeom prst="rect">
            <a:avLst/>
          </a:prstGeom>
          <a:noFill/>
        </p:spPr>
        <p:txBody>
          <a:bodyPr wrap="square" rtlCol="0">
            <a:spAutoFit/>
          </a:bodyPr>
          <a:lstStyle/>
          <a:p>
            <a:pPr algn="ctr"/>
            <a:r>
              <a:rPr lang="fr-FR" sz="1100" b="1" dirty="0">
                <a:solidFill>
                  <a:schemeClr val="tx1">
                    <a:lumMod val="75000"/>
                    <a:lumOff val="25000"/>
                  </a:schemeClr>
                </a:solidFill>
                <a:latin typeface="Montserrat Black" panose="00000A00000000000000" pitchFamily="2" charset="0"/>
              </a:rPr>
              <a:t>3</a:t>
            </a:r>
          </a:p>
        </p:txBody>
      </p:sp>
      <p:sp>
        <p:nvSpPr>
          <p:cNvPr id="145" name="ZoneTexte 144">
            <a:extLst>
              <a:ext uri="{FF2B5EF4-FFF2-40B4-BE49-F238E27FC236}">
                <a16:creationId xmlns:a16="http://schemas.microsoft.com/office/drawing/2014/main" id="{E1E258D0-D167-4A49-B046-CCE6DD943DBD}"/>
              </a:ext>
            </a:extLst>
          </p:cNvPr>
          <p:cNvSpPr txBox="1"/>
          <p:nvPr/>
        </p:nvSpPr>
        <p:spPr>
          <a:xfrm>
            <a:off x="8088852" y="1165033"/>
            <a:ext cx="254000" cy="261610"/>
          </a:xfrm>
          <a:prstGeom prst="rect">
            <a:avLst/>
          </a:prstGeom>
          <a:noFill/>
        </p:spPr>
        <p:txBody>
          <a:bodyPr wrap="square" rtlCol="0">
            <a:spAutoFit/>
          </a:bodyPr>
          <a:lstStyle/>
          <a:p>
            <a:pPr algn="ctr"/>
            <a:r>
              <a:rPr lang="fr-FR" sz="1100" b="1" dirty="0">
                <a:solidFill>
                  <a:schemeClr val="tx1">
                    <a:lumMod val="75000"/>
                    <a:lumOff val="25000"/>
                  </a:schemeClr>
                </a:solidFill>
                <a:latin typeface="Montserrat Black" panose="00000A00000000000000" pitchFamily="2" charset="0"/>
              </a:rPr>
              <a:t>4</a:t>
            </a:r>
          </a:p>
        </p:txBody>
      </p:sp>
      <p:sp>
        <p:nvSpPr>
          <p:cNvPr id="161" name="ZoneTexte 160">
            <a:extLst>
              <a:ext uri="{FF2B5EF4-FFF2-40B4-BE49-F238E27FC236}">
                <a16:creationId xmlns:a16="http://schemas.microsoft.com/office/drawing/2014/main" id="{C2245B2A-CD03-4117-B01A-B192C5DA2BC1}"/>
              </a:ext>
            </a:extLst>
          </p:cNvPr>
          <p:cNvSpPr txBox="1"/>
          <p:nvPr/>
        </p:nvSpPr>
        <p:spPr>
          <a:xfrm>
            <a:off x="11399953" y="3303017"/>
            <a:ext cx="254000" cy="261610"/>
          </a:xfrm>
          <a:prstGeom prst="rect">
            <a:avLst/>
          </a:prstGeom>
          <a:noFill/>
        </p:spPr>
        <p:txBody>
          <a:bodyPr wrap="square" rtlCol="0">
            <a:spAutoFit/>
          </a:bodyPr>
          <a:lstStyle/>
          <a:p>
            <a:pPr algn="ctr"/>
            <a:r>
              <a:rPr lang="fr-FR" sz="1100" b="1" dirty="0">
                <a:solidFill>
                  <a:schemeClr val="tx1">
                    <a:lumMod val="75000"/>
                    <a:lumOff val="25000"/>
                  </a:schemeClr>
                </a:solidFill>
                <a:latin typeface="Montserrat Black" panose="00000A00000000000000" pitchFamily="2" charset="0"/>
              </a:rPr>
              <a:t>6</a:t>
            </a:r>
          </a:p>
        </p:txBody>
      </p:sp>
      <p:sp>
        <p:nvSpPr>
          <p:cNvPr id="162" name="ZoneTexte 161">
            <a:extLst>
              <a:ext uri="{FF2B5EF4-FFF2-40B4-BE49-F238E27FC236}">
                <a16:creationId xmlns:a16="http://schemas.microsoft.com/office/drawing/2014/main" id="{9FCAD865-D486-4F23-BBB2-129F1C5C4E6A}"/>
              </a:ext>
            </a:extLst>
          </p:cNvPr>
          <p:cNvSpPr txBox="1"/>
          <p:nvPr/>
        </p:nvSpPr>
        <p:spPr>
          <a:xfrm>
            <a:off x="9072045" y="3409321"/>
            <a:ext cx="254000" cy="261610"/>
          </a:xfrm>
          <a:prstGeom prst="rect">
            <a:avLst/>
          </a:prstGeom>
          <a:noFill/>
        </p:spPr>
        <p:txBody>
          <a:bodyPr wrap="square" rtlCol="0">
            <a:spAutoFit/>
          </a:bodyPr>
          <a:lstStyle/>
          <a:p>
            <a:pPr algn="ctr"/>
            <a:r>
              <a:rPr lang="fr-FR" sz="1100" b="1" dirty="0">
                <a:solidFill>
                  <a:schemeClr val="tx1">
                    <a:lumMod val="75000"/>
                    <a:lumOff val="25000"/>
                  </a:schemeClr>
                </a:solidFill>
                <a:latin typeface="Montserrat Black" panose="00000A00000000000000" pitchFamily="2" charset="0"/>
              </a:rPr>
              <a:t>7</a:t>
            </a:r>
          </a:p>
        </p:txBody>
      </p:sp>
      <p:sp>
        <p:nvSpPr>
          <p:cNvPr id="163" name="ZoneTexte 162">
            <a:extLst>
              <a:ext uri="{FF2B5EF4-FFF2-40B4-BE49-F238E27FC236}">
                <a16:creationId xmlns:a16="http://schemas.microsoft.com/office/drawing/2014/main" id="{23E646D2-7ADB-44FB-900D-746A8AA55718}"/>
              </a:ext>
            </a:extLst>
          </p:cNvPr>
          <p:cNvSpPr txBox="1"/>
          <p:nvPr/>
        </p:nvSpPr>
        <p:spPr>
          <a:xfrm>
            <a:off x="7009768" y="3958552"/>
            <a:ext cx="254000" cy="261610"/>
          </a:xfrm>
          <a:prstGeom prst="rect">
            <a:avLst/>
          </a:prstGeom>
          <a:noFill/>
        </p:spPr>
        <p:txBody>
          <a:bodyPr wrap="square" rtlCol="0">
            <a:spAutoFit/>
          </a:bodyPr>
          <a:lstStyle/>
          <a:p>
            <a:pPr algn="ctr"/>
            <a:r>
              <a:rPr lang="fr-FR" sz="1100" b="1" dirty="0">
                <a:solidFill>
                  <a:schemeClr val="tx1">
                    <a:lumMod val="75000"/>
                    <a:lumOff val="25000"/>
                  </a:schemeClr>
                </a:solidFill>
                <a:latin typeface="Montserrat Black" panose="00000A00000000000000" pitchFamily="2" charset="0"/>
              </a:rPr>
              <a:t>8</a:t>
            </a:r>
          </a:p>
        </p:txBody>
      </p:sp>
      <p:sp>
        <p:nvSpPr>
          <p:cNvPr id="164" name="ZoneTexte 163">
            <a:extLst>
              <a:ext uri="{FF2B5EF4-FFF2-40B4-BE49-F238E27FC236}">
                <a16:creationId xmlns:a16="http://schemas.microsoft.com/office/drawing/2014/main" id="{AED3CB39-4383-47B4-A0E9-41C0967B3604}"/>
              </a:ext>
            </a:extLst>
          </p:cNvPr>
          <p:cNvSpPr txBox="1"/>
          <p:nvPr/>
        </p:nvSpPr>
        <p:spPr>
          <a:xfrm flipH="1">
            <a:off x="4700193" y="3408753"/>
            <a:ext cx="1100741" cy="261610"/>
          </a:xfrm>
          <a:prstGeom prst="rect">
            <a:avLst/>
          </a:prstGeom>
          <a:noFill/>
        </p:spPr>
        <p:txBody>
          <a:bodyPr wrap="square" rtlCol="0">
            <a:spAutoFit/>
          </a:bodyPr>
          <a:lstStyle/>
          <a:p>
            <a:pPr algn="ctr"/>
            <a:r>
              <a:rPr lang="fr-FR" sz="1100" b="1" dirty="0">
                <a:solidFill>
                  <a:schemeClr val="tx1">
                    <a:lumMod val="75000"/>
                    <a:lumOff val="25000"/>
                  </a:schemeClr>
                </a:solidFill>
                <a:latin typeface="Montserrat Black" panose="00000A00000000000000" pitchFamily="2" charset="0"/>
              </a:rPr>
              <a:t>9</a:t>
            </a:r>
          </a:p>
        </p:txBody>
      </p:sp>
      <p:sp>
        <p:nvSpPr>
          <p:cNvPr id="165" name="ZoneTexte 164">
            <a:extLst>
              <a:ext uri="{FF2B5EF4-FFF2-40B4-BE49-F238E27FC236}">
                <a16:creationId xmlns:a16="http://schemas.microsoft.com/office/drawing/2014/main" id="{75A2761F-89DC-4331-8E0B-A3D2FE28D0B1}"/>
              </a:ext>
            </a:extLst>
          </p:cNvPr>
          <p:cNvSpPr txBox="1"/>
          <p:nvPr/>
        </p:nvSpPr>
        <p:spPr>
          <a:xfrm>
            <a:off x="3081774" y="3932471"/>
            <a:ext cx="356887" cy="261610"/>
          </a:xfrm>
          <a:prstGeom prst="rect">
            <a:avLst/>
          </a:prstGeom>
          <a:noFill/>
        </p:spPr>
        <p:txBody>
          <a:bodyPr wrap="square" rtlCol="0">
            <a:spAutoFit/>
          </a:bodyPr>
          <a:lstStyle/>
          <a:p>
            <a:pPr algn="ctr"/>
            <a:r>
              <a:rPr lang="fr-FR" sz="1100" b="1" dirty="0">
                <a:solidFill>
                  <a:schemeClr val="tx1">
                    <a:lumMod val="75000"/>
                    <a:lumOff val="25000"/>
                  </a:schemeClr>
                </a:solidFill>
                <a:latin typeface="Montserrat Black" panose="00000A00000000000000" pitchFamily="2" charset="0"/>
              </a:rPr>
              <a:t>10</a:t>
            </a:r>
          </a:p>
        </p:txBody>
      </p:sp>
      <p:sp>
        <p:nvSpPr>
          <p:cNvPr id="166" name="ZoneTexte 165">
            <a:extLst>
              <a:ext uri="{FF2B5EF4-FFF2-40B4-BE49-F238E27FC236}">
                <a16:creationId xmlns:a16="http://schemas.microsoft.com/office/drawing/2014/main" id="{893DACA0-A620-4A12-A6B6-006C93B8E21B}"/>
              </a:ext>
            </a:extLst>
          </p:cNvPr>
          <p:cNvSpPr txBox="1"/>
          <p:nvPr/>
        </p:nvSpPr>
        <p:spPr>
          <a:xfrm>
            <a:off x="792047" y="3798303"/>
            <a:ext cx="397840" cy="261610"/>
          </a:xfrm>
          <a:prstGeom prst="rect">
            <a:avLst/>
          </a:prstGeom>
          <a:noFill/>
        </p:spPr>
        <p:txBody>
          <a:bodyPr wrap="square" rtlCol="0">
            <a:spAutoFit/>
          </a:bodyPr>
          <a:lstStyle/>
          <a:p>
            <a:pPr algn="ctr"/>
            <a:r>
              <a:rPr lang="fr-FR" sz="1100" b="1" dirty="0">
                <a:solidFill>
                  <a:schemeClr val="bg1">
                    <a:lumMod val="50000"/>
                  </a:schemeClr>
                </a:solidFill>
                <a:latin typeface="Montserrat Black" panose="00000A00000000000000" pitchFamily="2" charset="0"/>
              </a:rPr>
              <a:t>11</a:t>
            </a:r>
          </a:p>
        </p:txBody>
      </p:sp>
      <p:sp>
        <p:nvSpPr>
          <p:cNvPr id="207" name="ZoneTexte 206">
            <a:extLst>
              <a:ext uri="{FF2B5EF4-FFF2-40B4-BE49-F238E27FC236}">
                <a16:creationId xmlns:a16="http://schemas.microsoft.com/office/drawing/2014/main" id="{CD17B90C-9DAC-4F6D-8788-7E04D5E00403}"/>
              </a:ext>
            </a:extLst>
          </p:cNvPr>
          <p:cNvSpPr txBox="1"/>
          <p:nvPr/>
        </p:nvSpPr>
        <p:spPr>
          <a:xfrm>
            <a:off x="3187967" y="6187268"/>
            <a:ext cx="397840" cy="261610"/>
          </a:xfrm>
          <a:prstGeom prst="rect">
            <a:avLst/>
          </a:prstGeom>
          <a:noFill/>
        </p:spPr>
        <p:txBody>
          <a:bodyPr wrap="square" rtlCol="0">
            <a:spAutoFit/>
          </a:bodyPr>
          <a:lstStyle/>
          <a:p>
            <a:pPr algn="ctr"/>
            <a:r>
              <a:rPr lang="fr-FR" sz="1100" b="1" dirty="0">
                <a:solidFill>
                  <a:schemeClr val="bg1">
                    <a:lumMod val="50000"/>
                  </a:schemeClr>
                </a:solidFill>
                <a:latin typeface="Montserrat Black" panose="00000A00000000000000" pitchFamily="2" charset="0"/>
              </a:rPr>
              <a:t>12</a:t>
            </a:r>
          </a:p>
        </p:txBody>
      </p:sp>
      <p:sp>
        <p:nvSpPr>
          <p:cNvPr id="208" name="ZoneTexte 207">
            <a:extLst>
              <a:ext uri="{FF2B5EF4-FFF2-40B4-BE49-F238E27FC236}">
                <a16:creationId xmlns:a16="http://schemas.microsoft.com/office/drawing/2014/main" id="{4BBFDC6B-0D1C-4672-816C-5CA569A46E51}"/>
              </a:ext>
            </a:extLst>
          </p:cNvPr>
          <p:cNvSpPr txBox="1"/>
          <p:nvPr/>
        </p:nvSpPr>
        <p:spPr>
          <a:xfrm>
            <a:off x="6479786" y="6196293"/>
            <a:ext cx="397840" cy="261610"/>
          </a:xfrm>
          <a:prstGeom prst="rect">
            <a:avLst/>
          </a:prstGeom>
          <a:noFill/>
        </p:spPr>
        <p:txBody>
          <a:bodyPr wrap="square" rtlCol="0">
            <a:spAutoFit/>
          </a:bodyPr>
          <a:lstStyle/>
          <a:p>
            <a:pPr algn="ctr"/>
            <a:r>
              <a:rPr lang="fr-FR" sz="1100" b="1" dirty="0">
                <a:solidFill>
                  <a:schemeClr val="bg1">
                    <a:lumMod val="50000"/>
                  </a:schemeClr>
                </a:solidFill>
                <a:latin typeface="Montserrat Black" panose="00000A00000000000000" pitchFamily="2" charset="0"/>
              </a:rPr>
              <a:t>13</a:t>
            </a:r>
          </a:p>
        </p:txBody>
      </p:sp>
      <p:sp>
        <p:nvSpPr>
          <p:cNvPr id="209" name="ZoneTexte 208">
            <a:extLst>
              <a:ext uri="{FF2B5EF4-FFF2-40B4-BE49-F238E27FC236}">
                <a16:creationId xmlns:a16="http://schemas.microsoft.com/office/drawing/2014/main" id="{06999E07-C5D5-42FE-AC9A-AF25E0FB976A}"/>
              </a:ext>
            </a:extLst>
          </p:cNvPr>
          <p:cNvSpPr txBox="1"/>
          <p:nvPr/>
        </p:nvSpPr>
        <p:spPr>
          <a:xfrm>
            <a:off x="9661280" y="6193172"/>
            <a:ext cx="397840" cy="261610"/>
          </a:xfrm>
          <a:prstGeom prst="rect">
            <a:avLst/>
          </a:prstGeom>
          <a:noFill/>
        </p:spPr>
        <p:txBody>
          <a:bodyPr wrap="square" rtlCol="0">
            <a:spAutoFit/>
          </a:bodyPr>
          <a:lstStyle/>
          <a:p>
            <a:pPr algn="ctr"/>
            <a:r>
              <a:rPr lang="fr-FR" sz="1100" b="1" dirty="0">
                <a:solidFill>
                  <a:schemeClr val="tx1">
                    <a:lumMod val="75000"/>
                    <a:lumOff val="25000"/>
                  </a:schemeClr>
                </a:solidFill>
                <a:latin typeface="Montserrat Black" panose="00000A00000000000000" pitchFamily="2" charset="0"/>
              </a:rPr>
              <a:t>14</a:t>
            </a:r>
          </a:p>
        </p:txBody>
      </p:sp>
      <p:sp>
        <p:nvSpPr>
          <p:cNvPr id="94" name="Espace réservé du texte 13">
            <a:extLst>
              <a:ext uri="{FF2B5EF4-FFF2-40B4-BE49-F238E27FC236}">
                <a16:creationId xmlns:a16="http://schemas.microsoft.com/office/drawing/2014/main" id="{88D2CC37-80D0-4385-A623-583ACE394F6F}"/>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Des réponses à vos questions</a:t>
            </a:r>
          </a:p>
        </p:txBody>
      </p:sp>
      <p:sp>
        <p:nvSpPr>
          <p:cNvPr id="111" name="ZoneTexte 110">
            <a:extLst>
              <a:ext uri="{FF2B5EF4-FFF2-40B4-BE49-F238E27FC236}">
                <a16:creationId xmlns:a16="http://schemas.microsoft.com/office/drawing/2014/main" id="{9A52BF61-4D08-47E5-946D-EA97ADC85DA5}"/>
              </a:ext>
            </a:extLst>
          </p:cNvPr>
          <p:cNvSpPr txBox="1"/>
          <p:nvPr/>
        </p:nvSpPr>
        <p:spPr>
          <a:xfrm>
            <a:off x="1695112" y="5190903"/>
            <a:ext cx="3024188" cy="523220"/>
          </a:xfrm>
          <a:custGeom>
            <a:avLst/>
            <a:gdLst>
              <a:gd name="connsiteX0" fmla="*/ 0 w 3024188"/>
              <a:gd name="connsiteY0" fmla="*/ 0 h 523220"/>
              <a:gd name="connsiteX1" fmla="*/ 574596 w 3024188"/>
              <a:gd name="connsiteY1" fmla="*/ 0 h 523220"/>
              <a:gd name="connsiteX2" fmla="*/ 1239917 w 3024188"/>
              <a:gd name="connsiteY2" fmla="*/ 0 h 523220"/>
              <a:gd name="connsiteX3" fmla="*/ 1844755 w 3024188"/>
              <a:gd name="connsiteY3" fmla="*/ 0 h 523220"/>
              <a:gd name="connsiteX4" fmla="*/ 2358867 w 3024188"/>
              <a:gd name="connsiteY4" fmla="*/ 0 h 523220"/>
              <a:gd name="connsiteX5" fmla="*/ 3024188 w 3024188"/>
              <a:gd name="connsiteY5" fmla="*/ 0 h 523220"/>
              <a:gd name="connsiteX6" fmla="*/ 3024188 w 3024188"/>
              <a:gd name="connsiteY6" fmla="*/ 523220 h 523220"/>
              <a:gd name="connsiteX7" fmla="*/ 2510076 w 3024188"/>
              <a:gd name="connsiteY7" fmla="*/ 523220 h 523220"/>
              <a:gd name="connsiteX8" fmla="*/ 1844755 w 3024188"/>
              <a:gd name="connsiteY8" fmla="*/ 523220 h 523220"/>
              <a:gd name="connsiteX9" fmla="*/ 1239917 w 3024188"/>
              <a:gd name="connsiteY9" fmla="*/ 523220 h 523220"/>
              <a:gd name="connsiteX10" fmla="*/ 574596 w 3024188"/>
              <a:gd name="connsiteY10" fmla="*/ 523220 h 523220"/>
              <a:gd name="connsiteX11" fmla="*/ 0 w 3024188"/>
              <a:gd name="connsiteY11" fmla="*/ 523220 h 523220"/>
              <a:gd name="connsiteX12" fmla="*/ 0 w 3024188"/>
              <a:gd name="connsiteY12"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24188" h="523220" fill="none" extrusionOk="0">
                <a:moveTo>
                  <a:pt x="0" y="0"/>
                </a:moveTo>
                <a:cubicBezTo>
                  <a:pt x="226852" y="-18203"/>
                  <a:pt x="457015" y="27911"/>
                  <a:pt x="574596" y="0"/>
                </a:cubicBezTo>
                <a:cubicBezTo>
                  <a:pt x="692177" y="-27911"/>
                  <a:pt x="922796" y="-22691"/>
                  <a:pt x="1239917" y="0"/>
                </a:cubicBezTo>
                <a:cubicBezTo>
                  <a:pt x="1557038" y="22691"/>
                  <a:pt x="1559450" y="12058"/>
                  <a:pt x="1844755" y="0"/>
                </a:cubicBezTo>
                <a:cubicBezTo>
                  <a:pt x="2130060" y="-12058"/>
                  <a:pt x="2213149" y="16739"/>
                  <a:pt x="2358867" y="0"/>
                </a:cubicBezTo>
                <a:cubicBezTo>
                  <a:pt x="2504585" y="-16739"/>
                  <a:pt x="2793582" y="-23270"/>
                  <a:pt x="3024188" y="0"/>
                </a:cubicBezTo>
                <a:cubicBezTo>
                  <a:pt x="3044288" y="215819"/>
                  <a:pt x="3029775" y="262068"/>
                  <a:pt x="3024188" y="523220"/>
                </a:cubicBezTo>
                <a:cubicBezTo>
                  <a:pt x="2894422" y="501518"/>
                  <a:pt x="2638297" y="543093"/>
                  <a:pt x="2510076" y="523220"/>
                </a:cubicBezTo>
                <a:cubicBezTo>
                  <a:pt x="2381855" y="503347"/>
                  <a:pt x="2171645" y="514702"/>
                  <a:pt x="1844755" y="523220"/>
                </a:cubicBezTo>
                <a:cubicBezTo>
                  <a:pt x="1517865" y="531738"/>
                  <a:pt x="1516511" y="508990"/>
                  <a:pt x="1239917" y="523220"/>
                </a:cubicBezTo>
                <a:cubicBezTo>
                  <a:pt x="963323" y="537450"/>
                  <a:pt x="825808" y="521932"/>
                  <a:pt x="574596" y="523220"/>
                </a:cubicBezTo>
                <a:cubicBezTo>
                  <a:pt x="323384" y="524508"/>
                  <a:pt x="170742" y="537699"/>
                  <a:pt x="0" y="523220"/>
                </a:cubicBezTo>
                <a:cubicBezTo>
                  <a:pt x="-21054" y="381912"/>
                  <a:pt x="-20367" y="247603"/>
                  <a:pt x="0" y="0"/>
                </a:cubicBezTo>
                <a:close/>
              </a:path>
              <a:path w="3024188" h="523220" stroke="0" extrusionOk="0">
                <a:moveTo>
                  <a:pt x="0" y="0"/>
                </a:moveTo>
                <a:cubicBezTo>
                  <a:pt x="197328" y="-22484"/>
                  <a:pt x="372920" y="11643"/>
                  <a:pt x="665321" y="0"/>
                </a:cubicBezTo>
                <a:cubicBezTo>
                  <a:pt x="957722" y="-11643"/>
                  <a:pt x="1106281" y="24620"/>
                  <a:pt x="1330643" y="0"/>
                </a:cubicBezTo>
                <a:cubicBezTo>
                  <a:pt x="1555005" y="-24620"/>
                  <a:pt x="1768366" y="-7624"/>
                  <a:pt x="1995964" y="0"/>
                </a:cubicBezTo>
                <a:cubicBezTo>
                  <a:pt x="2223562" y="7624"/>
                  <a:pt x="2581857" y="11627"/>
                  <a:pt x="3024188" y="0"/>
                </a:cubicBezTo>
                <a:cubicBezTo>
                  <a:pt x="3038724" y="254385"/>
                  <a:pt x="3001653" y="359546"/>
                  <a:pt x="3024188" y="523220"/>
                </a:cubicBezTo>
                <a:cubicBezTo>
                  <a:pt x="2788692" y="519066"/>
                  <a:pt x="2587876" y="520352"/>
                  <a:pt x="2358867" y="523220"/>
                </a:cubicBezTo>
                <a:cubicBezTo>
                  <a:pt x="2129858" y="526088"/>
                  <a:pt x="1889788" y="549267"/>
                  <a:pt x="1754029" y="523220"/>
                </a:cubicBezTo>
                <a:cubicBezTo>
                  <a:pt x="1618270" y="497173"/>
                  <a:pt x="1362753" y="528411"/>
                  <a:pt x="1179433" y="523220"/>
                </a:cubicBezTo>
                <a:cubicBezTo>
                  <a:pt x="996113" y="518029"/>
                  <a:pt x="882941" y="520712"/>
                  <a:pt x="635079" y="523220"/>
                </a:cubicBezTo>
                <a:cubicBezTo>
                  <a:pt x="387217" y="525728"/>
                  <a:pt x="265114" y="542639"/>
                  <a:pt x="0" y="523220"/>
                </a:cubicBezTo>
                <a:cubicBezTo>
                  <a:pt x="18784" y="359164"/>
                  <a:pt x="-17543" y="118189"/>
                  <a:pt x="0" y="0"/>
                </a:cubicBezTo>
                <a:close/>
              </a:path>
            </a:pathLst>
          </a:custGeom>
          <a:solidFill>
            <a:srgbClr val="F9F9F9"/>
          </a:solidFill>
          <a:ln w="3175">
            <a:solidFill>
              <a:schemeClr val="bg1">
                <a:lumMod val="75000"/>
              </a:schemeClr>
            </a:solidFill>
            <a:prstDash val="lgDash"/>
            <a:extLst>
              <a:ext uri="{C807C97D-BFC1-408E-A445-0C87EB9F89A2}">
                <ask:lineSketchStyleProps xmlns:ask="http://schemas.microsoft.com/office/drawing/2018/sketchyshapes" sd="1013821199">
                  <a:prstGeom prst="rect">
                    <a:avLst/>
                  </a:prstGeom>
                  <ask:type>
                    <ask:lineSketchFreehand/>
                  </ask:type>
                </ask:lineSketchStyleProps>
              </a:ext>
            </a:extLst>
          </a:ln>
        </p:spPr>
        <p:txBody>
          <a:bodyPr wrap="square" rtlCol="0">
            <a:spAutoFit/>
          </a:bodyPr>
          <a:lstStyle/>
          <a:p>
            <a:pPr algn="ctr"/>
            <a:r>
              <a:rPr lang="fr-FR" sz="1400" dirty="0">
                <a:solidFill>
                  <a:schemeClr val="bg1">
                    <a:lumMod val="65000"/>
                  </a:schemeClr>
                </a:solidFill>
              </a:rPr>
              <a:t>Traitement de la </a:t>
            </a:r>
            <a:r>
              <a:rPr lang="fr-FR" sz="1400" b="1" dirty="0">
                <a:solidFill>
                  <a:schemeClr val="bg1">
                    <a:lumMod val="65000"/>
                  </a:schemeClr>
                </a:solidFill>
              </a:rPr>
              <a:t>demande de déblocage</a:t>
            </a:r>
            <a:r>
              <a:rPr lang="fr-FR" sz="1400" dirty="0">
                <a:solidFill>
                  <a:schemeClr val="bg1">
                    <a:lumMod val="65000"/>
                  </a:schemeClr>
                </a:solidFill>
              </a:rPr>
              <a:t> </a:t>
            </a:r>
            <a:r>
              <a:rPr lang="fr-FR" sz="1400" b="1" dirty="0">
                <a:solidFill>
                  <a:schemeClr val="accent4">
                    <a:lumMod val="40000"/>
                    <a:lumOff val="60000"/>
                  </a:schemeClr>
                </a:solidFill>
              </a:rPr>
              <a:t>(si mise en attente)</a:t>
            </a:r>
          </a:p>
        </p:txBody>
      </p:sp>
      <p:sp>
        <p:nvSpPr>
          <p:cNvPr id="112" name="ZoneTexte 111">
            <a:extLst>
              <a:ext uri="{FF2B5EF4-FFF2-40B4-BE49-F238E27FC236}">
                <a16:creationId xmlns:a16="http://schemas.microsoft.com/office/drawing/2014/main" id="{388C0752-8F0E-4FB9-B253-D09D55E8F3D9}"/>
              </a:ext>
            </a:extLst>
          </p:cNvPr>
          <p:cNvSpPr txBox="1"/>
          <p:nvPr/>
        </p:nvSpPr>
        <p:spPr>
          <a:xfrm>
            <a:off x="5165586" y="5197108"/>
            <a:ext cx="2712551" cy="523220"/>
          </a:xfrm>
          <a:custGeom>
            <a:avLst/>
            <a:gdLst>
              <a:gd name="connsiteX0" fmla="*/ 0 w 2712551"/>
              <a:gd name="connsiteY0" fmla="*/ 0 h 523220"/>
              <a:gd name="connsiteX1" fmla="*/ 678138 w 2712551"/>
              <a:gd name="connsiteY1" fmla="*/ 0 h 523220"/>
              <a:gd name="connsiteX2" fmla="*/ 1383401 w 2712551"/>
              <a:gd name="connsiteY2" fmla="*/ 0 h 523220"/>
              <a:gd name="connsiteX3" fmla="*/ 2115790 w 2712551"/>
              <a:gd name="connsiteY3" fmla="*/ 0 h 523220"/>
              <a:gd name="connsiteX4" fmla="*/ 2712551 w 2712551"/>
              <a:gd name="connsiteY4" fmla="*/ 0 h 523220"/>
              <a:gd name="connsiteX5" fmla="*/ 2712551 w 2712551"/>
              <a:gd name="connsiteY5" fmla="*/ 523220 h 523220"/>
              <a:gd name="connsiteX6" fmla="*/ 2034413 w 2712551"/>
              <a:gd name="connsiteY6" fmla="*/ 523220 h 523220"/>
              <a:gd name="connsiteX7" fmla="*/ 1437652 w 2712551"/>
              <a:gd name="connsiteY7" fmla="*/ 523220 h 523220"/>
              <a:gd name="connsiteX8" fmla="*/ 732389 w 2712551"/>
              <a:gd name="connsiteY8" fmla="*/ 523220 h 523220"/>
              <a:gd name="connsiteX9" fmla="*/ 0 w 2712551"/>
              <a:gd name="connsiteY9" fmla="*/ 523220 h 523220"/>
              <a:gd name="connsiteX10" fmla="*/ 0 w 2712551"/>
              <a:gd name="connsiteY10"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12551" h="523220" fill="none" extrusionOk="0">
                <a:moveTo>
                  <a:pt x="0" y="0"/>
                </a:moveTo>
                <a:cubicBezTo>
                  <a:pt x="300476" y="11301"/>
                  <a:pt x="417137" y="21783"/>
                  <a:pt x="678138" y="0"/>
                </a:cubicBezTo>
                <a:cubicBezTo>
                  <a:pt x="939139" y="-21783"/>
                  <a:pt x="1234838" y="35238"/>
                  <a:pt x="1383401" y="0"/>
                </a:cubicBezTo>
                <a:cubicBezTo>
                  <a:pt x="1531964" y="-35238"/>
                  <a:pt x="1851779" y="17662"/>
                  <a:pt x="2115790" y="0"/>
                </a:cubicBezTo>
                <a:cubicBezTo>
                  <a:pt x="2379801" y="-17662"/>
                  <a:pt x="2569703" y="15948"/>
                  <a:pt x="2712551" y="0"/>
                </a:cubicBezTo>
                <a:cubicBezTo>
                  <a:pt x="2694731" y="159775"/>
                  <a:pt x="2710821" y="332847"/>
                  <a:pt x="2712551" y="523220"/>
                </a:cubicBezTo>
                <a:cubicBezTo>
                  <a:pt x="2470188" y="506476"/>
                  <a:pt x="2244455" y="515807"/>
                  <a:pt x="2034413" y="523220"/>
                </a:cubicBezTo>
                <a:cubicBezTo>
                  <a:pt x="1824371" y="530633"/>
                  <a:pt x="1611554" y="508166"/>
                  <a:pt x="1437652" y="523220"/>
                </a:cubicBezTo>
                <a:cubicBezTo>
                  <a:pt x="1263750" y="538274"/>
                  <a:pt x="906745" y="553822"/>
                  <a:pt x="732389" y="523220"/>
                </a:cubicBezTo>
                <a:cubicBezTo>
                  <a:pt x="558033" y="492618"/>
                  <a:pt x="316458" y="546663"/>
                  <a:pt x="0" y="523220"/>
                </a:cubicBezTo>
                <a:cubicBezTo>
                  <a:pt x="-17998" y="418480"/>
                  <a:pt x="-15068" y="150105"/>
                  <a:pt x="0" y="0"/>
                </a:cubicBezTo>
                <a:close/>
              </a:path>
              <a:path w="2712551" h="523220" stroke="0" extrusionOk="0">
                <a:moveTo>
                  <a:pt x="0" y="0"/>
                </a:moveTo>
                <a:cubicBezTo>
                  <a:pt x="348716" y="-11952"/>
                  <a:pt x="558810" y="16324"/>
                  <a:pt x="732389" y="0"/>
                </a:cubicBezTo>
                <a:cubicBezTo>
                  <a:pt x="905968" y="-16324"/>
                  <a:pt x="1178746" y="-32538"/>
                  <a:pt x="1464778" y="0"/>
                </a:cubicBezTo>
                <a:cubicBezTo>
                  <a:pt x="1750810" y="32538"/>
                  <a:pt x="2156374" y="-7677"/>
                  <a:pt x="2712551" y="0"/>
                </a:cubicBezTo>
                <a:cubicBezTo>
                  <a:pt x="2736667" y="253706"/>
                  <a:pt x="2731633" y="366843"/>
                  <a:pt x="2712551" y="523220"/>
                </a:cubicBezTo>
                <a:cubicBezTo>
                  <a:pt x="2490431" y="533756"/>
                  <a:pt x="2316472" y="523793"/>
                  <a:pt x="2088664" y="523220"/>
                </a:cubicBezTo>
                <a:cubicBezTo>
                  <a:pt x="1860856" y="522647"/>
                  <a:pt x="1661865" y="554701"/>
                  <a:pt x="1437652" y="523220"/>
                </a:cubicBezTo>
                <a:cubicBezTo>
                  <a:pt x="1213439" y="491739"/>
                  <a:pt x="966711" y="494764"/>
                  <a:pt x="759514" y="523220"/>
                </a:cubicBezTo>
                <a:cubicBezTo>
                  <a:pt x="552317" y="551676"/>
                  <a:pt x="260331" y="503881"/>
                  <a:pt x="0" y="523220"/>
                </a:cubicBezTo>
                <a:cubicBezTo>
                  <a:pt x="3496" y="302306"/>
                  <a:pt x="-6808" y="144674"/>
                  <a:pt x="0" y="0"/>
                </a:cubicBezTo>
                <a:close/>
              </a:path>
            </a:pathLst>
          </a:custGeom>
          <a:solidFill>
            <a:srgbClr val="F9F9F9"/>
          </a:solidFill>
          <a:ln w="3175">
            <a:solidFill>
              <a:schemeClr val="bg1">
                <a:lumMod val="75000"/>
              </a:schemeClr>
            </a:solidFill>
            <a:prstDash val="lgDash"/>
            <a:extLst>
              <a:ext uri="{C807C97D-BFC1-408E-A445-0C87EB9F89A2}">
                <ask:lineSketchStyleProps xmlns:ask="http://schemas.microsoft.com/office/drawing/2018/sketchyshapes" sd="1013821199">
                  <a:prstGeom prst="rect">
                    <a:avLst/>
                  </a:prstGeom>
                  <ask:type>
                    <ask:lineSketchFreehand/>
                  </ask:type>
                </ask:lineSketchStyleProps>
              </a:ext>
            </a:extLst>
          </a:ln>
        </p:spPr>
        <p:txBody>
          <a:bodyPr wrap="square" rtlCol="0">
            <a:spAutoFit/>
          </a:bodyPr>
          <a:lstStyle/>
          <a:p>
            <a:pPr algn="ctr"/>
            <a:r>
              <a:rPr lang="fr-FR" sz="1400" dirty="0">
                <a:solidFill>
                  <a:schemeClr val="bg1">
                    <a:lumMod val="65000"/>
                  </a:schemeClr>
                </a:solidFill>
              </a:rPr>
              <a:t>Traitement de la </a:t>
            </a:r>
            <a:r>
              <a:rPr lang="fr-FR" sz="1400" b="1" dirty="0">
                <a:solidFill>
                  <a:schemeClr val="bg1">
                    <a:lumMod val="65000"/>
                  </a:schemeClr>
                </a:solidFill>
              </a:rPr>
              <a:t>demande de déblocage</a:t>
            </a:r>
            <a:r>
              <a:rPr lang="fr-FR" sz="1400" dirty="0">
                <a:solidFill>
                  <a:schemeClr val="bg1">
                    <a:lumMod val="65000"/>
                  </a:schemeClr>
                </a:solidFill>
              </a:rPr>
              <a:t> </a:t>
            </a:r>
            <a:r>
              <a:rPr lang="fr-FR" sz="1400" b="1" dirty="0">
                <a:solidFill>
                  <a:schemeClr val="accent4">
                    <a:lumMod val="40000"/>
                    <a:lumOff val="60000"/>
                  </a:schemeClr>
                </a:solidFill>
              </a:rPr>
              <a:t>(si relance J+5)</a:t>
            </a:r>
          </a:p>
        </p:txBody>
      </p:sp>
      <p:pic>
        <p:nvPicPr>
          <p:cNvPr id="113" name="Graphique 271">
            <a:extLst>
              <a:ext uri="{FF2B5EF4-FFF2-40B4-BE49-F238E27FC236}">
                <a16:creationId xmlns:a16="http://schemas.microsoft.com/office/drawing/2014/main" id="{EB8DB0CF-32C2-44C1-AE01-3FBA5DA1E2F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800856" y="1350552"/>
            <a:ext cx="426194" cy="414795"/>
          </a:xfrm>
          <a:prstGeom prst="rect">
            <a:avLst/>
          </a:prstGeom>
        </p:spPr>
      </p:pic>
      <p:sp>
        <p:nvSpPr>
          <p:cNvPr id="114" name="ZoneTexte 113">
            <a:extLst>
              <a:ext uri="{FF2B5EF4-FFF2-40B4-BE49-F238E27FC236}">
                <a16:creationId xmlns:a16="http://schemas.microsoft.com/office/drawing/2014/main" id="{7DCC8F0C-4E46-442D-A22E-CFB7CB3A252D}"/>
              </a:ext>
            </a:extLst>
          </p:cNvPr>
          <p:cNvSpPr txBox="1"/>
          <p:nvPr/>
        </p:nvSpPr>
        <p:spPr>
          <a:xfrm>
            <a:off x="3438662" y="1846830"/>
            <a:ext cx="1593536" cy="738664"/>
          </a:xfrm>
          <a:custGeom>
            <a:avLst/>
            <a:gdLst>
              <a:gd name="connsiteX0" fmla="*/ 0 w 1593536"/>
              <a:gd name="connsiteY0" fmla="*/ 0 h 738664"/>
              <a:gd name="connsiteX1" fmla="*/ 515243 w 1593536"/>
              <a:gd name="connsiteY1" fmla="*/ 0 h 738664"/>
              <a:gd name="connsiteX2" fmla="*/ 1030487 w 1593536"/>
              <a:gd name="connsiteY2" fmla="*/ 0 h 738664"/>
              <a:gd name="connsiteX3" fmla="*/ 1593536 w 1593536"/>
              <a:gd name="connsiteY3" fmla="*/ 0 h 738664"/>
              <a:gd name="connsiteX4" fmla="*/ 1593536 w 1593536"/>
              <a:gd name="connsiteY4" fmla="*/ 376719 h 738664"/>
              <a:gd name="connsiteX5" fmla="*/ 1593536 w 1593536"/>
              <a:gd name="connsiteY5" fmla="*/ 738664 h 738664"/>
              <a:gd name="connsiteX6" fmla="*/ 1062357 w 1593536"/>
              <a:gd name="connsiteY6" fmla="*/ 738664 h 738664"/>
              <a:gd name="connsiteX7" fmla="*/ 531179 w 1593536"/>
              <a:gd name="connsiteY7" fmla="*/ 738664 h 738664"/>
              <a:gd name="connsiteX8" fmla="*/ 0 w 1593536"/>
              <a:gd name="connsiteY8" fmla="*/ 738664 h 738664"/>
              <a:gd name="connsiteX9" fmla="*/ 0 w 1593536"/>
              <a:gd name="connsiteY9" fmla="*/ 391492 h 738664"/>
              <a:gd name="connsiteX10" fmla="*/ 0 w 1593536"/>
              <a:gd name="connsiteY10" fmla="*/ 0 h 73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93536" h="738664" fill="none" extrusionOk="0">
                <a:moveTo>
                  <a:pt x="0" y="0"/>
                </a:moveTo>
                <a:cubicBezTo>
                  <a:pt x="155886" y="-342"/>
                  <a:pt x="282408" y="-875"/>
                  <a:pt x="515243" y="0"/>
                </a:cubicBezTo>
                <a:cubicBezTo>
                  <a:pt x="748078" y="875"/>
                  <a:pt x="819947" y="-15089"/>
                  <a:pt x="1030487" y="0"/>
                </a:cubicBezTo>
                <a:cubicBezTo>
                  <a:pt x="1241027" y="15089"/>
                  <a:pt x="1414469" y="24148"/>
                  <a:pt x="1593536" y="0"/>
                </a:cubicBezTo>
                <a:cubicBezTo>
                  <a:pt x="1591379" y="109627"/>
                  <a:pt x="1596669" y="223304"/>
                  <a:pt x="1593536" y="376719"/>
                </a:cubicBezTo>
                <a:cubicBezTo>
                  <a:pt x="1590403" y="530134"/>
                  <a:pt x="1582960" y="595706"/>
                  <a:pt x="1593536" y="738664"/>
                </a:cubicBezTo>
                <a:cubicBezTo>
                  <a:pt x="1453104" y="749521"/>
                  <a:pt x="1268374" y="716702"/>
                  <a:pt x="1062357" y="738664"/>
                </a:cubicBezTo>
                <a:cubicBezTo>
                  <a:pt x="856340" y="760626"/>
                  <a:pt x="694285" y="755006"/>
                  <a:pt x="531179" y="738664"/>
                </a:cubicBezTo>
                <a:cubicBezTo>
                  <a:pt x="368073" y="722322"/>
                  <a:pt x="165406" y="758064"/>
                  <a:pt x="0" y="738664"/>
                </a:cubicBezTo>
                <a:cubicBezTo>
                  <a:pt x="17099" y="631940"/>
                  <a:pt x="-16909" y="533491"/>
                  <a:pt x="0" y="391492"/>
                </a:cubicBezTo>
                <a:cubicBezTo>
                  <a:pt x="16909" y="249493"/>
                  <a:pt x="-17173" y="83267"/>
                  <a:pt x="0" y="0"/>
                </a:cubicBezTo>
                <a:close/>
              </a:path>
              <a:path w="1593536" h="738664" stroke="0" extrusionOk="0">
                <a:moveTo>
                  <a:pt x="0" y="0"/>
                </a:moveTo>
                <a:cubicBezTo>
                  <a:pt x="244910" y="-7955"/>
                  <a:pt x="361000" y="22566"/>
                  <a:pt x="531179" y="0"/>
                </a:cubicBezTo>
                <a:cubicBezTo>
                  <a:pt x="701358" y="-22566"/>
                  <a:pt x="928942" y="-25252"/>
                  <a:pt x="1062357" y="0"/>
                </a:cubicBezTo>
                <a:cubicBezTo>
                  <a:pt x="1195772" y="25252"/>
                  <a:pt x="1387678" y="-17546"/>
                  <a:pt x="1593536" y="0"/>
                </a:cubicBezTo>
                <a:cubicBezTo>
                  <a:pt x="1575703" y="157605"/>
                  <a:pt x="1587834" y="295595"/>
                  <a:pt x="1593536" y="384105"/>
                </a:cubicBezTo>
                <a:cubicBezTo>
                  <a:pt x="1599238" y="472615"/>
                  <a:pt x="1610665" y="614216"/>
                  <a:pt x="1593536" y="738664"/>
                </a:cubicBezTo>
                <a:cubicBezTo>
                  <a:pt x="1439009" y="742315"/>
                  <a:pt x="1300860" y="746628"/>
                  <a:pt x="1062357" y="738664"/>
                </a:cubicBezTo>
                <a:cubicBezTo>
                  <a:pt x="823854" y="730700"/>
                  <a:pt x="763069" y="754812"/>
                  <a:pt x="531179" y="738664"/>
                </a:cubicBezTo>
                <a:cubicBezTo>
                  <a:pt x="299289" y="722516"/>
                  <a:pt x="204569" y="761530"/>
                  <a:pt x="0" y="738664"/>
                </a:cubicBezTo>
                <a:cubicBezTo>
                  <a:pt x="13630" y="661315"/>
                  <a:pt x="1842" y="529511"/>
                  <a:pt x="0" y="361945"/>
                </a:cubicBezTo>
                <a:cubicBezTo>
                  <a:pt x="-1842" y="194379"/>
                  <a:pt x="826" y="141200"/>
                  <a:pt x="0" y="0"/>
                </a:cubicBezTo>
                <a:close/>
              </a:path>
            </a:pathLst>
          </a:custGeom>
          <a:solidFill>
            <a:schemeClr val="bg1"/>
          </a:solidFill>
          <a:ln w="3175">
            <a:solidFill>
              <a:schemeClr val="bg1">
                <a:lumMod val="75000"/>
              </a:schemeClr>
            </a:solidFill>
            <a:prstDash val="lgDash"/>
            <a:extLst>
              <a:ext uri="{C807C97D-BFC1-408E-A445-0C87EB9F89A2}">
                <ask:lineSketchStyleProps xmlns:ask="http://schemas.microsoft.com/office/drawing/2018/sketchyshapes" sd="1956945287">
                  <a:prstGeom prst="rect">
                    <a:avLst/>
                  </a:prstGeom>
                  <ask:type>
                    <ask:lineSketchFreehand/>
                  </ask:type>
                </ask:lineSketchStyleProps>
              </a:ext>
            </a:extLst>
          </a:ln>
        </p:spPr>
        <p:txBody>
          <a:bodyPr wrap="square" rtlCol="0">
            <a:spAutoFit/>
          </a:bodyPr>
          <a:lstStyle>
            <a:defPPr>
              <a:defRPr lang="fr-FR"/>
            </a:defPPr>
            <a:lvl1pPr algn="ctr">
              <a:defRPr sz="1400" b="1"/>
            </a:lvl1pPr>
          </a:lstStyle>
          <a:p>
            <a:r>
              <a:rPr lang="fr-FR" b="0" dirty="0">
                <a:solidFill>
                  <a:schemeClr val="tx1">
                    <a:lumMod val="75000"/>
                    <a:lumOff val="25000"/>
                  </a:schemeClr>
                </a:solidFill>
              </a:rPr>
              <a:t>Ouverture </a:t>
            </a:r>
            <a:r>
              <a:rPr lang="fr-FR" dirty="0">
                <a:solidFill>
                  <a:srgbClr val="C31632"/>
                </a:solidFill>
              </a:rPr>
              <a:t>de l’espace de partage DEI</a:t>
            </a:r>
          </a:p>
        </p:txBody>
      </p:sp>
      <p:sp>
        <p:nvSpPr>
          <p:cNvPr id="115" name="ZoneTexte 114">
            <a:extLst>
              <a:ext uri="{FF2B5EF4-FFF2-40B4-BE49-F238E27FC236}">
                <a16:creationId xmlns:a16="http://schemas.microsoft.com/office/drawing/2014/main" id="{76B64FED-B974-4C9B-804E-8AE8C0EEB214}"/>
              </a:ext>
            </a:extLst>
          </p:cNvPr>
          <p:cNvSpPr txBox="1"/>
          <p:nvPr/>
        </p:nvSpPr>
        <p:spPr>
          <a:xfrm>
            <a:off x="10068724" y="1180600"/>
            <a:ext cx="254000" cy="261610"/>
          </a:xfrm>
          <a:prstGeom prst="rect">
            <a:avLst/>
          </a:prstGeom>
          <a:noFill/>
        </p:spPr>
        <p:txBody>
          <a:bodyPr wrap="square" rtlCol="0">
            <a:spAutoFit/>
          </a:bodyPr>
          <a:lstStyle/>
          <a:p>
            <a:pPr algn="ctr"/>
            <a:r>
              <a:rPr lang="fr-FR" sz="1100" b="1" dirty="0">
                <a:solidFill>
                  <a:schemeClr val="tx1">
                    <a:lumMod val="75000"/>
                    <a:lumOff val="25000"/>
                  </a:schemeClr>
                </a:solidFill>
                <a:latin typeface="Montserrat Black" panose="00000A00000000000000" pitchFamily="2" charset="0"/>
              </a:rPr>
              <a:t>5</a:t>
            </a:r>
          </a:p>
        </p:txBody>
      </p:sp>
    </p:spTree>
    <p:extLst>
      <p:ext uri="{BB962C8B-B14F-4D97-AF65-F5344CB8AC3E}">
        <p14:creationId xmlns:p14="http://schemas.microsoft.com/office/powerpoint/2010/main" val="1849952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1206366"/>
            <a:ext cx="8475837" cy="4023689"/>
          </a:xfrm>
        </p:spPr>
        <p:txBody>
          <a:bodyPr/>
          <a:lstStyle/>
          <a:p>
            <a:pPr marL="0" lvl="0" indent="0">
              <a:buNone/>
            </a:pPr>
            <a:r>
              <a:rPr lang="fr-FR" b="1" dirty="0">
                <a:solidFill>
                  <a:srgbClr val="C00000"/>
                </a:solidFill>
                <a:latin typeface="Montserrat Black" panose="00000A00000000000000" pitchFamily="2" charset="0"/>
              </a:rPr>
              <a:t>2.</a:t>
            </a:r>
            <a:r>
              <a:rPr lang="fr-FR" b="1" dirty="0">
                <a:solidFill>
                  <a:srgbClr val="C00000"/>
                </a:solidFill>
              </a:rPr>
              <a:t>    </a:t>
            </a:r>
            <a:r>
              <a:rPr lang="fr-FR" b="1" dirty="0">
                <a:latin typeface="Montserrat Black" panose="00000A00000000000000" pitchFamily="2" charset="0"/>
              </a:rPr>
              <a:t>Des nouveautés sur le crédit immobilier :</a:t>
            </a:r>
          </a:p>
          <a:p>
            <a:pPr marL="1168400" lvl="1" indent="-271463"/>
            <a:r>
              <a:rPr lang="fr-FR" sz="1800" dirty="0"/>
              <a:t>La nouvelle organisation de la DCE</a:t>
            </a:r>
          </a:p>
          <a:p>
            <a:pPr marL="1168400" lvl="1" indent="-271463"/>
            <a:r>
              <a:rPr lang="fr-FR" sz="1800" dirty="0"/>
              <a:t>L’assistance crédits : pour mieux vous servir</a:t>
            </a:r>
          </a:p>
          <a:p>
            <a:pPr marL="1168400" lvl="1" indent="-271463"/>
            <a:r>
              <a:rPr lang="fr-FR" sz="1800" dirty="0" err="1"/>
              <a:t>Middlelisation</a:t>
            </a:r>
            <a:r>
              <a:rPr lang="fr-FR" sz="1800" dirty="0"/>
              <a:t> des déblocages et de l’instruction</a:t>
            </a:r>
          </a:p>
          <a:p>
            <a:pPr marL="1168400" lvl="1" indent="-271463"/>
            <a:r>
              <a:rPr lang="fr-FR" sz="1800" dirty="0"/>
              <a:t>La fonctionnalité Drag &amp; Drop dans le DNC</a:t>
            </a:r>
          </a:p>
          <a:p>
            <a:pPr marL="1168400" lvl="1" indent="-271463"/>
            <a:r>
              <a:rPr lang="fr-FR" sz="1800" dirty="0"/>
              <a:t>Nouvelle tarification des frais de dossier</a:t>
            </a:r>
          </a:p>
          <a:p>
            <a:pPr marL="896937" lvl="1" indent="0">
              <a:buNone/>
            </a:pPr>
            <a:endParaRPr lang="fr-FR" sz="1800" dirty="0"/>
          </a:p>
          <a:p>
            <a:pPr marL="0" indent="0">
              <a:buNone/>
            </a:pPr>
            <a:endParaRPr lang="fr-FR" dirty="0"/>
          </a:p>
        </p:txBody>
      </p:sp>
    </p:spTree>
    <p:extLst>
      <p:ext uri="{BB962C8B-B14F-4D97-AF65-F5344CB8AC3E}">
        <p14:creationId xmlns:p14="http://schemas.microsoft.com/office/powerpoint/2010/main" val="3416700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DD8C6CA-A337-4784-BF47-7DBAFF5DE358}"/>
              </a:ext>
            </a:extLst>
          </p:cNvPr>
          <p:cNvSpPr>
            <a:spLocks noGrp="1"/>
          </p:cNvSpPr>
          <p:nvPr>
            <p:ph type="body" sz="quarter" idx="12"/>
          </p:nvPr>
        </p:nvSpPr>
        <p:spPr/>
        <p:txBody>
          <a:bodyPr/>
          <a:lstStyle/>
          <a:p>
            <a:r>
              <a:rPr lang="fr-FR" dirty="0"/>
              <a:t>La nouvelle organisation de la DCE</a:t>
            </a:r>
          </a:p>
        </p:txBody>
      </p:sp>
      <p:sp>
        <p:nvSpPr>
          <p:cNvPr id="52" name="Rectangle 51">
            <a:extLst>
              <a:ext uri="{FF2B5EF4-FFF2-40B4-BE49-F238E27FC236}">
                <a16:creationId xmlns:a16="http://schemas.microsoft.com/office/drawing/2014/main" id="{4DF32820-35A6-46AF-8320-91F104DCC7E3}"/>
              </a:ext>
            </a:extLst>
          </p:cNvPr>
          <p:cNvSpPr/>
          <p:nvPr/>
        </p:nvSpPr>
        <p:spPr>
          <a:xfrm>
            <a:off x="624689" y="1056255"/>
            <a:ext cx="1050202" cy="181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255BEDD3-6469-41C7-88EB-433BAE372127}"/>
              </a:ext>
            </a:extLst>
          </p:cNvPr>
          <p:cNvGrpSpPr/>
          <p:nvPr/>
        </p:nvGrpSpPr>
        <p:grpSpPr>
          <a:xfrm>
            <a:off x="141334" y="937252"/>
            <a:ext cx="11909331" cy="5456600"/>
            <a:chOff x="132531" y="1255629"/>
            <a:chExt cx="11909331" cy="5456600"/>
          </a:xfrm>
        </p:grpSpPr>
        <p:grpSp>
          <p:nvGrpSpPr>
            <p:cNvPr id="5" name="Groupe 4">
              <a:extLst>
                <a:ext uri="{FF2B5EF4-FFF2-40B4-BE49-F238E27FC236}">
                  <a16:creationId xmlns:a16="http://schemas.microsoft.com/office/drawing/2014/main" id="{0F9A6843-44BC-4611-9416-1E93A28DA7C5}"/>
                </a:ext>
              </a:extLst>
            </p:cNvPr>
            <p:cNvGrpSpPr/>
            <p:nvPr/>
          </p:nvGrpSpPr>
          <p:grpSpPr>
            <a:xfrm>
              <a:off x="132531" y="1255629"/>
              <a:ext cx="11909331" cy="5456600"/>
              <a:chOff x="132531" y="1255629"/>
              <a:chExt cx="11909331" cy="5456600"/>
            </a:xfrm>
          </p:grpSpPr>
          <p:sp>
            <p:nvSpPr>
              <p:cNvPr id="7" name="Rectangle 6">
                <a:extLst>
                  <a:ext uri="{FF2B5EF4-FFF2-40B4-BE49-F238E27FC236}">
                    <a16:creationId xmlns:a16="http://schemas.microsoft.com/office/drawing/2014/main" id="{61B8D527-C331-4D1A-8C2F-A618152B23C5}"/>
                  </a:ext>
                </a:extLst>
              </p:cNvPr>
              <p:cNvSpPr/>
              <p:nvPr/>
            </p:nvSpPr>
            <p:spPr>
              <a:xfrm>
                <a:off x="7428416" y="1403547"/>
                <a:ext cx="4410869" cy="586307"/>
              </a:xfrm>
              <a:prstGeom prst="rect">
                <a:avLst/>
              </a:prstGeom>
              <a:solidFill>
                <a:srgbClr val="CED5E0">
                  <a:alpha val="29804"/>
                </a:srgbClr>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44546A">
                        <a:lumMod val="75000"/>
                      </a:srgbClr>
                    </a:solidFill>
                    <a:effectLst/>
                    <a:uLnTx/>
                    <a:uFillTx/>
                    <a:latin typeface="Abadi" panose="020B0604020104020204" pitchFamily="34" charset="0"/>
                    <a:ea typeface="+mn-ea"/>
                    <a:cs typeface="+mn-cs"/>
                  </a:rPr>
                  <a:t>Directeur : C. KUNTZMANN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44546A">
                        <a:lumMod val="75000"/>
                      </a:srgbClr>
                    </a:solidFill>
                    <a:effectLst/>
                    <a:uLnTx/>
                    <a:uFillTx/>
                    <a:latin typeface="Abadi Extra Light" panose="020B0204020104020204" pitchFamily="34" charset="0"/>
                    <a:ea typeface="+mn-ea"/>
                    <a:cs typeface="+mn-cs"/>
                  </a:rPr>
                  <a:t>Suppléante : V. STARK</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300" b="0" i="0" u="none" strike="noStrike" kern="0" cap="none" spc="0" normalizeH="0" baseline="0" noProof="0" dirty="0">
                  <a:ln>
                    <a:noFill/>
                  </a:ln>
                  <a:solidFill>
                    <a:srgbClr val="FFC000">
                      <a:lumMod val="75000"/>
                    </a:srgbClr>
                  </a:solidFill>
                  <a:effectLst/>
                  <a:uLnTx/>
                  <a:uFillTx/>
                  <a:latin typeface="Abadi" panose="020B0604020104020204" pitchFamily="34" charset="0"/>
                  <a:ea typeface="+mn-ea"/>
                  <a:cs typeface="+mn-cs"/>
                </a:endParaRPr>
              </a:p>
            </p:txBody>
          </p:sp>
          <p:grpSp>
            <p:nvGrpSpPr>
              <p:cNvPr id="8" name="Groupe 7">
                <a:extLst>
                  <a:ext uri="{FF2B5EF4-FFF2-40B4-BE49-F238E27FC236}">
                    <a16:creationId xmlns:a16="http://schemas.microsoft.com/office/drawing/2014/main" id="{51B984D7-9209-4B3B-8855-D6A8AC26AD0D}"/>
                  </a:ext>
                </a:extLst>
              </p:cNvPr>
              <p:cNvGrpSpPr/>
              <p:nvPr/>
            </p:nvGrpSpPr>
            <p:grpSpPr>
              <a:xfrm>
                <a:off x="132531" y="1292065"/>
                <a:ext cx="11909331" cy="5420164"/>
                <a:chOff x="115320" y="938104"/>
                <a:chExt cx="11909331" cy="5420164"/>
              </a:xfrm>
            </p:grpSpPr>
            <p:sp>
              <p:nvSpPr>
                <p:cNvPr id="13" name="Rectangle 12">
                  <a:extLst>
                    <a:ext uri="{FF2B5EF4-FFF2-40B4-BE49-F238E27FC236}">
                      <a16:creationId xmlns:a16="http://schemas.microsoft.com/office/drawing/2014/main" id="{7D3059B5-3277-45E4-AA15-5144639B82D3}"/>
                    </a:ext>
                  </a:extLst>
                </p:cNvPr>
                <p:cNvSpPr/>
                <p:nvPr/>
              </p:nvSpPr>
              <p:spPr>
                <a:xfrm>
                  <a:off x="215690" y="938104"/>
                  <a:ext cx="11760620" cy="5420164"/>
                </a:xfrm>
                <a:prstGeom prst="rect">
                  <a:avLst/>
                </a:prstGeom>
                <a:noFill/>
                <a:ln w="3175" cap="flat" cmpd="sng" algn="ctr">
                  <a:solidFill>
                    <a:srgbClr val="E7E6E6"/>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55BF5B4-F5C4-4FE8-8AA4-C543CE7E7782}"/>
                    </a:ext>
                  </a:extLst>
                </p:cNvPr>
                <p:cNvSpPr/>
                <p:nvPr/>
              </p:nvSpPr>
              <p:spPr>
                <a:xfrm>
                  <a:off x="7434407" y="2445109"/>
                  <a:ext cx="4410867" cy="676550"/>
                </a:xfrm>
                <a:prstGeom prst="rect">
                  <a:avLst/>
                </a:prstGeom>
                <a:solidFill>
                  <a:srgbClr val="4472C4">
                    <a:lumMod val="20000"/>
                    <a:lumOff val="80000"/>
                    <a:alpha val="30000"/>
                  </a:srgbClr>
                </a:solidFill>
                <a:ln w="12700" cap="flat" cmpd="sng" algn="ctr">
                  <a:solidFill>
                    <a:sysClr val="window" lastClr="FFFFFF">
                      <a:lumMod val="9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44546A">
                          <a:lumMod val="75000"/>
                        </a:srgbClr>
                      </a:solidFill>
                      <a:effectLst/>
                      <a:uLnTx/>
                      <a:uFillTx/>
                      <a:latin typeface="Abadi" panose="020B0604020104020204" pitchFamily="34" charset="0"/>
                      <a:ea typeface="+mn-ea"/>
                      <a:cs typeface="+mn-cs"/>
                    </a:rPr>
                    <a:t>8 Gestionnaires crédits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44546A">
                          <a:lumMod val="75000"/>
                        </a:srgbClr>
                      </a:solidFill>
                      <a:effectLst/>
                      <a:uLnTx/>
                      <a:uFillTx/>
                      <a:latin typeface="Abadi Extra Light" panose="020B0204020104020204" pitchFamily="34" charset="0"/>
                      <a:ea typeface="+mn-ea"/>
                      <a:cs typeface="+mn-cs"/>
                    </a:rPr>
                    <a:t>Superviseur : M. SCHWENTZEL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44546A">
                          <a:lumMod val="75000"/>
                        </a:srgbClr>
                      </a:solidFill>
                      <a:effectLst/>
                      <a:uLnTx/>
                      <a:uFillTx/>
                      <a:latin typeface="Abadi Extra Light" panose="020B0204020104020204" pitchFamily="34" charset="0"/>
                      <a:ea typeface="+mn-ea"/>
                      <a:cs typeface="+mn-cs"/>
                    </a:rPr>
                    <a:t>Responsable de service : V. STARK</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300" b="0" i="0" u="none" strike="noStrike" kern="0" cap="none" spc="0" normalizeH="0" baseline="0" noProof="0" dirty="0">
                    <a:ln>
                      <a:noFill/>
                    </a:ln>
                    <a:solidFill>
                      <a:srgbClr val="44546A">
                        <a:lumMod val="75000"/>
                      </a:srgbClr>
                    </a:solidFill>
                    <a:effectLst/>
                    <a:uLnTx/>
                    <a:uFillTx/>
                    <a:latin typeface="Abadi" panose="020B0604020104020204" pitchFamily="34" charset="0"/>
                    <a:ea typeface="+mn-ea"/>
                    <a:cs typeface="+mn-cs"/>
                  </a:endParaRPr>
                </a:p>
              </p:txBody>
            </p:sp>
            <p:sp>
              <p:nvSpPr>
                <p:cNvPr id="15" name="Rectangle 14">
                  <a:extLst>
                    <a:ext uri="{FF2B5EF4-FFF2-40B4-BE49-F238E27FC236}">
                      <a16:creationId xmlns:a16="http://schemas.microsoft.com/office/drawing/2014/main" id="{BF602176-E581-46EE-9718-4568A17F0C55}"/>
                    </a:ext>
                  </a:extLst>
                </p:cNvPr>
                <p:cNvSpPr/>
                <p:nvPr/>
              </p:nvSpPr>
              <p:spPr>
                <a:xfrm>
                  <a:off x="7434407" y="3217923"/>
                  <a:ext cx="4410867" cy="673952"/>
                </a:xfrm>
                <a:prstGeom prst="rect">
                  <a:avLst/>
                </a:prstGeom>
                <a:solidFill>
                  <a:srgbClr val="4472C4">
                    <a:lumMod val="20000"/>
                    <a:lumOff val="80000"/>
                    <a:alpha val="30000"/>
                  </a:srgbClr>
                </a:solidFill>
                <a:ln w="12700" cap="flat" cmpd="sng" algn="ctr">
                  <a:solidFill>
                    <a:sysClr val="window" lastClr="FFFFFF">
                      <a:lumMod val="9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44546A">
                          <a:lumMod val="75000"/>
                        </a:srgbClr>
                      </a:solidFill>
                      <a:effectLst/>
                      <a:uLnTx/>
                      <a:uFillTx/>
                      <a:latin typeface="Abadi" panose="020B0604020104020204" pitchFamily="34" charset="0"/>
                      <a:ea typeface="+mn-ea"/>
                      <a:cs typeface="+mn-cs"/>
                    </a:rPr>
                    <a:t>8 Gestionnaires crédits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44546A">
                          <a:lumMod val="75000"/>
                        </a:srgbClr>
                      </a:solidFill>
                      <a:effectLst/>
                      <a:uLnTx/>
                      <a:uFillTx/>
                      <a:latin typeface="Abadi Extra Light" panose="020B0204020104020204" pitchFamily="34" charset="0"/>
                      <a:ea typeface="+mn-ea"/>
                      <a:cs typeface="+mn-cs"/>
                    </a:rPr>
                    <a:t>Superviseur :</a:t>
                  </a:r>
                  <a:r>
                    <a:rPr kumimoji="0" lang="fr-FR" sz="1300" b="1" i="0" u="none" strike="noStrike" kern="0" cap="none" spc="0" normalizeH="0" baseline="0" noProof="0" dirty="0">
                      <a:ln>
                        <a:noFill/>
                      </a:ln>
                      <a:solidFill>
                        <a:srgbClr val="44546A">
                          <a:lumMod val="75000"/>
                        </a:srgbClr>
                      </a:solidFill>
                      <a:effectLst/>
                      <a:uLnTx/>
                      <a:uFillTx/>
                      <a:latin typeface="Abadi Extra Light" panose="020B0204020104020204" pitchFamily="34" charset="0"/>
                      <a:ea typeface="+mn-ea"/>
                      <a:cs typeface="+mn-cs"/>
                    </a:rPr>
                    <a:t> </a:t>
                  </a:r>
                  <a:r>
                    <a:rPr kumimoji="0" lang="fr-FR" sz="1300" b="0" i="0" u="none" strike="noStrike" kern="0" cap="none" spc="0" normalizeH="0" baseline="0" noProof="0" dirty="0">
                      <a:ln>
                        <a:noFill/>
                      </a:ln>
                      <a:solidFill>
                        <a:srgbClr val="44546A">
                          <a:lumMod val="75000"/>
                        </a:srgbClr>
                      </a:solidFill>
                      <a:effectLst/>
                      <a:uLnTx/>
                      <a:uFillTx/>
                      <a:latin typeface="Abadi Extra Light" panose="020B0204020104020204" pitchFamily="34" charset="0"/>
                      <a:ea typeface="+mn-ea"/>
                      <a:cs typeface="+mn-cs"/>
                    </a:rPr>
                    <a:t>S. BRICNET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44546A">
                          <a:lumMod val="75000"/>
                        </a:srgbClr>
                      </a:solidFill>
                      <a:effectLst/>
                      <a:uLnTx/>
                      <a:uFillTx/>
                      <a:latin typeface="Abadi Extra Light" panose="020B0204020104020204" pitchFamily="34" charset="0"/>
                      <a:ea typeface="+mn-ea"/>
                      <a:cs typeface="+mn-cs"/>
                    </a:rPr>
                    <a:t>Responsable de service : O. BARTHELEMY</a:t>
                  </a:r>
                </a:p>
              </p:txBody>
            </p:sp>
            <p:sp>
              <p:nvSpPr>
                <p:cNvPr id="16" name="Rectangle 15">
                  <a:extLst>
                    <a:ext uri="{FF2B5EF4-FFF2-40B4-BE49-F238E27FC236}">
                      <a16:creationId xmlns:a16="http://schemas.microsoft.com/office/drawing/2014/main" id="{9120230E-ED22-4CE4-A1EA-0A0C19160B17}"/>
                    </a:ext>
                  </a:extLst>
                </p:cNvPr>
                <p:cNvSpPr/>
                <p:nvPr/>
              </p:nvSpPr>
              <p:spPr>
                <a:xfrm>
                  <a:off x="7427186" y="5562500"/>
                  <a:ext cx="4410867" cy="673952"/>
                </a:xfrm>
                <a:prstGeom prst="rect">
                  <a:avLst/>
                </a:prstGeom>
                <a:solidFill>
                  <a:srgbClr val="70AD47">
                    <a:lumMod val="20000"/>
                    <a:lumOff val="80000"/>
                    <a:alpha val="30000"/>
                  </a:srgbClr>
                </a:solidFill>
                <a:ln w="12700" cap="flat" cmpd="sng" algn="ctr">
                  <a:solidFill>
                    <a:sysClr val="window" lastClr="FFFFFF">
                      <a:lumMod val="9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70AD47">
                          <a:lumMod val="50000"/>
                        </a:srgbClr>
                      </a:solidFill>
                      <a:effectLst/>
                      <a:uLnTx/>
                      <a:uFillTx/>
                      <a:latin typeface="Abadi" panose="020B0604020104020204" pitchFamily="34" charset="0"/>
                      <a:ea typeface="+mn-ea"/>
                      <a:cs typeface="+mn-cs"/>
                    </a:rPr>
                    <a:t>8 Gestionnaires crédits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70AD47">
                          <a:lumMod val="50000"/>
                        </a:srgbClr>
                      </a:solidFill>
                      <a:effectLst/>
                      <a:uLnTx/>
                      <a:uFillTx/>
                      <a:latin typeface="Abadi Extra Light" panose="020B0204020104020204" pitchFamily="34" charset="0"/>
                      <a:ea typeface="+mn-ea"/>
                      <a:cs typeface="+mn-cs"/>
                    </a:rPr>
                    <a:t>Superviseur : C. LESNIENSKI</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70AD47">
                          <a:lumMod val="50000"/>
                        </a:srgbClr>
                      </a:solidFill>
                      <a:effectLst/>
                      <a:uLnTx/>
                      <a:uFillTx/>
                      <a:latin typeface="Abadi Extra Light" panose="020B0204020104020204" pitchFamily="34" charset="0"/>
                      <a:ea typeface="+mn-ea"/>
                      <a:cs typeface="+mn-cs"/>
                    </a:rPr>
                    <a:t>Responsable de service : C. DUPOIRIEUX</a:t>
                  </a:r>
                </a:p>
              </p:txBody>
            </p:sp>
            <p:sp>
              <p:nvSpPr>
                <p:cNvPr id="17" name="Rectangle 16">
                  <a:extLst>
                    <a:ext uri="{FF2B5EF4-FFF2-40B4-BE49-F238E27FC236}">
                      <a16:creationId xmlns:a16="http://schemas.microsoft.com/office/drawing/2014/main" id="{CFDA11C4-3657-439B-A0EC-1C33A7EB2B57}"/>
                    </a:ext>
                  </a:extLst>
                </p:cNvPr>
                <p:cNvSpPr/>
                <p:nvPr/>
              </p:nvSpPr>
              <p:spPr>
                <a:xfrm>
                  <a:off x="7434405" y="1732157"/>
                  <a:ext cx="4410869" cy="586307"/>
                </a:xfrm>
                <a:prstGeom prst="rect">
                  <a:avLst/>
                </a:prstGeom>
                <a:solidFill>
                  <a:srgbClr val="FFC000">
                    <a:lumMod val="20000"/>
                    <a:lumOff val="80000"/>
                    <a:alpha val="30000"/>
                  </a:srgbClr>
                </a:solidFill>
                <a:ln w="12700" cap="flat" cmpd="sng" algn="ctr">
                  <a:solidFill>
                    <a:sysClr val="window" lastClr="FFFFFF">
                      <a:lumMod val="9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FFC000">
                          <a:lumMod val="75000"/>
                        </a:srgbClr>
                      </a:solidFill>
                      <a:effectLst/>
                      <a:uLnTx/>
                      <a:uFillTx/>
                      <a:latin typeface="Abadi" panose="020B0604020104020204" pitchFamily="34" charset="0"/>
                      <a:ea typeface="+mn-ea"/>
                      <a:cs typeface="+mn-cs"/>
                    </a:rPr>
                    <a:t>3 analystes crédits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FFC000">
                          <a:lumMod val="75000"/>
                        </a:srgbClr>
                      </a:solidFill>
                      <a:effectLst/>
                      <a:uLnTx/>
                      <a:uFillTx/>
                      <a:latin typeface="Abadi Extra Light" panose="020B0204020104020204" pitchFamily="34" charset="0"/>
                      <a:ea typeface="+mn-ea"/>
                      <a:cs typeface="+mn-cs"/>
                    </a:rPr>
                    <a:t>Responsable de service : R. BRONNER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300" b="0" i="0" u="none" strike="noStrike" kern="0" cap="none" spc="0" normalizeH="0" baseline="0" noProof="0" dirty="0">
                    <a:ln>
                      <a:noFill/>
                    </a:ln>
                    <a:solidFill>
                      <a:srgbClr val="FFC000">
                        <a:lumMod val="75000"/>
                      </a:srgbClr>
                    </a:solidFill>
                    <a:effectLst/>
                    <a:uLnTx/>
                    <a:uFillTx/>
                    <a:latin typeface="Abadi" panose="020B0604020104020204" pitchFamily="34" charset="0"/>
                    <a:ea typeface="+mn-ea"/>
                    <a:cs typeface="+mn-cs"/>
                  </a:endParaRPr>
                </a:p>
              </p:txBody>
            </p:sp>
            <p:sp>
              <p:nvSpPr>
                <p:cNvPr id="18" name="Rectangle 17">
                  <a:extLst>
                    <a:ext uri="{FF2B5EF4-FFF2-40B4-BE49-F238E27FC236}">
                      <a16:creationId xmlns:a16="http://schemas.microsoft.com/office/drawing/2014/main" id="{5222E6E5-7345-404C-B401-C30A5DDDA109}"/>
                    </a:ext>
                  </a:extLst>
                </p:cNvPr>
                <p:cNvSpPr/>
                <p:nvPr/>
              </p:nvSpPr>
              <p:spPr>
                <a:xfrm>
                  <a:off x="7427186" y="4021271"/>
                  <a:ext cx="4418087" cy="1419521"/>
                </a:xfrm>
                <a:prstGeom prst="rect">
                  <a:avLst/>
                </a:prstGeom>
                <a:solidFill>
                  <a:srgbClr val="ED7D31">
                    <a:lumMod val="20000"/>
                    <a:lumOff val="80000"/>
                    <a:alpha val="30000"/>
                  </a:srgbClr>
                </a:solidFill>
                <a:ln w="12700" cap="flat" cmpd="sng" algn="ctr">
                  <a:solidFill>
                    <a:sysClr val="window" lastClr="FFFFFF">
                      <a:lumMod val="9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00" b="0" i="0" u="none" strike="noStrike" kern="0" cap="none" spc="0" normalizeH="0" baseline="0" noProof="0" dirty="0">
                    <a:ln>
                      <a:noFill/>
                    </a:ln>
                    <a:solidFill>
                      <a:srgbClr val="ED7D31">
                        <a:lumMod val="75000"/>
                      </a:srgbClr>
                    </a:solidFill>
                    <a:effectLst/>
                    <a:uLnTx/>
                    <a:uFillTx/>
                    <a:latin typeface="Abadi" panose="020B0604020104020204" pitchFamily="34" charset="0"/>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ED7D31">
                          <a:lumMod val="75000"/>
                        </a:srgbClr>
                      </a:solidFill>
                      <a:effectLst/>
                      <a:uLnTx/>
                      <a:uFillTx/>
                      <a:latin typeface="Abadi" panose="020B0604020104020204" pitchFamily="34" charset="0"/>
                      <a:ea typeface="+mn-ea"/>
                      <a:cs typeface="+mn-cs"/>
                    </a:rPr>
                    <a:t> </a:t>
                  </a:r>
                  <a:r>
                    <a:rPr kumimoji="0" lang="fr-FR" sz="1300" b="0" i="0" u="none" strike="noStrike" kern="0" cap="none" spc="0" normalizeH="0" baseline="0" noProof="0" dirty="0">
                      <a:ln>
                        <a:noFill/>
                      </a:ln>
                      <a:solidFill>
                        <a:srgbClr val="ED7D31">
                          <a:lumMod val="75000"/>
                        </a:srgbClr>
                      </a:solidFill>
                      <a:effectLst/>
                      <a:uLnTx/>
                      <a:uFillTx/>
                      <a:latin typeface="Abadi" panose="020B0604020104020204" pitchFamily="34" charset="0"/>
                      <a:ea typeface="+mn-ea"/>
                      <a:cs typeface="+mn-cs"/>
                    </a:rPr>
                    <a:t>3 Gestionnaires crédits assistance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ED7D31">
                          <a:lumMod val="75000"/>
                        </a:srgbClr>
                      </a:solidFill>
                      <a:effectLst/>
                      <a:uLnTx/>
                      <a:uFillTx/>
                      <a:latin typeface="Abadi" panose="020B0604020104020204" pitchFamily="34" charset="0"/>
                      <a:ea typeface="+mn-ea"/>
                      <a:cs typeface="+mn-cs"/>
                    </a:rPr>
                    <a:t>2 Gestionnaires crédits vie du crédit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ED7D31">
                          <a:lumMod val="75000"/>
                        </a:srgbClr>
                      </a:solidFill>
                      <a:effectLst/>
                      <a:uLnTx/>
                      <a:uFillTx/>
                      <a:latin typeface="Abadi" panose="020B0604020104020204" pitchFamily="34" charset="0"/>
                      <a:ea typeface="+mn-ea"/>
                      <a:cs typeface="+mn-cs"/>
                    </a:rPr>
                    <a:t>1 Resp. de domaine vie du crédit : </a:t>
                  </a:r>
                  <a:r>
                    <a:rPr kumimoji="0" lang="fr-FR" sz="1300" b="0" i="0" u="none" strike="noStrike" kern="0" cap="none" spc="0" normalizeH="0" baseline="0" noProof="0" dirty="0">
                      <a:ln>
                        <a:noFill/>
                      </a:ln>
                      <a:solidFill>
                        <a:srgbClr val="ED7D31">
                          <a:lumMod val="75000"/>
                        </a:srgbClr>
                      </a:solidFill>
                      <a:effectLst/>
                      <a:uLnTx/>
                      <a:uFillTx/>
                      <a:latin typeface="Abadi Extra Light" panose="020B0204020104020204" pitchFamily="34" charset="0"/>
                      <a:ea typeface="+mn-ea"/>
                      <a:cs typeface="+mn-cs"/>
                    </a:rPr>
                    <a:t>V. SEFALI-SCHEER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ED7D31">
                          <a:lumMod val="75000"/>
                        </a:srgbClr>
                      </a:solidFill>
                      <a:effectLst/>
                      <a:uLnTx/>
                      <a:uFillTx/>
                      <a:latin typeface="Abadi" panose="020B0604020104020204" pitchFamily="34" charset="0"/>
                      <a:ea typeface="+mn-ea"/>
                      <a:cs typeface="+mn-cs"/>
                    </a:rPr>
                    <a:t>1 Chargé d’études crédits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ED7D31">
                          <a:lumMod val="75000"/>
                        </a:srgbClr>
                      </a:solidFill>
                      <a:effectLst/>
                      <a:uLnTx/>
                      <a:uFillTx/>
                      <a:latin typeface="Abadi" panose="020B0604020104020204" pitchFamily="34" charset="0"/>
                      <a:ea typeface="+mn-ea"/>
                      <a:cs typeface="+mn-cs"/>
                    </a:rPr>
                    <a:t>1 Resp. de domaine assistance et expertise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ED7D31">
                          <a:lumMod val="75000"/>
                        </a:srgbClr>
                      </a:solidFill>
                      <a:effectLst/>
                      <a:uLnTx/>
                      <a:uFillTx/>
                      <a:latin typeface="Abadi Extra Light" panose="020B0204020104020204" pitchFamily="34" charset="0"/>
                      <a:ea typeface="+mn-ea"/>
                      <a:cs typeface="+mn-cs"/>
                    </a:rPr>
                    <a:t>Superviseur : S. LEMASSON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ED7D31">
                          <a:lumMod val="75000"/>
                        </a:srgbClr>
                      </a:solidFill>
                      <a:effectLst/>
                      <a:uLnTx/>
                      <a:uFillTx/>
                      <a:latin typeface="Abadi Extra Light" panose="020B0204020104020204" pitchFamily="34" charset="0"/>
                      <a:ea typeface="+mn-ea"/>
                      <a:cs typeface="+mn-cs"/>
                    </a:rPr>
                    <a:t>Responsable de service : T. KUPET</a:t>
                  </a:r>
                </a:p>
              </p:txBody>
            </p:sp>
            <p:sp>
              <p:nvSpPr>
                <p:cNvPr id="19" name="ZoneTexte 18">
                  <a:extLst>
                    <a:ext uri="{FF2B5EF4-FFF2-40B4-BE49-F238E27FC236}">
                      <a16:creationId xmlns:a16="http://schemas.microsoft.com/office/drawing/2014/main" id="{8BAD73C4-B20D-4968-BC1B-0BA5B5246AB5}"/>
                    </a:ext>
                  </a:extLst>
                </p:cNvPr>
                <p:cNvSpPr txBox="1"/>
                <p:nvPr/>
              </p:nvSpPr>
              <p:spPr>
                <a:xfrm>
                  <a:off x="2802367" y="5355452"/>
                  <a:ext cx="3673561" cy="1000274"/>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70AD47">
                          <a:lumMod val="75000"/>
                        </a:srgbClr>
                      </a:solidFill>
                      <a:effectLst/>
                      <a:uLnTx/>
                      <a:uFillTx/>
                      <a:latin typeface="Abadi Extra Light" panose="020B0204020104020204" pitchFamily="34" charset="0"/>
                    </a:rPr>
                    <a:t>Un pôle </a:t>
                  </a:r>
                  <a:r>
                    <a:rPr kumimoji="0" lang="fr-FR" sz="1300" b="0" i="0" u="none" strike="noStrike" kern="0" cap="none" spc="0" normalizeH="0" baseline="0" noProof="0" dirty="0">
                      <a:ln>
                        <a:noFill/>
                      </a:ln>
                      <a:solidFill>
                        <a:srgbClr val="70AD47">
                          <a:lumMod val="75000"/>
                        </a:srgbClr>
                      </a:solidFill>
                      <a:effectLst/>
                      <a:uLnTx/>
                      <a:uFillTx/>
                      <a:latin typeface="Abadi" panose="020B0604020104020204" pitchFamily="34" charset="0"/>
                    </a:rPr>
                    <a:t>Production</a:t>
                  </a:r>
                  <a:r>
                    <a:rPr kumimoji="0" lang="fr-FR" sz="1300" b="0" i="0" u="none" strike="noStrike" kern="0" cap="none" spc="0" normalizeH="0" baseline="0" noProof="0" dirty="0">
                      <a:ln>
                        <a:noFill/>
                      </a:ln>
                      <a:solidFill>
                        <a:srgbClr val="70AD47">
                          <a:lumMod val="75000"/>
                        </a:srgbClr>
                      </a:solidFill>
                      <a:effectLst/>
                      <a:uLnTx/>
                      <a:uFillTx/>
                      <a:latin typeface="Abadi Extra Light" panose="020B0204020104020204" pitchFamily="34" charset="0"/>
                    </a:rPr>
                    <a:t> qui </a:t>
                  </a:r>
                  <a:r>
                    <a:rPr kumimoji="0" lang="fr-FR" sz="1300" b="0" i="0" u="none" strike="noStrike" kern="0" cap="none" spc="0" normalizeH="0" baseline="0" noProof="0" dirty="0" err="1">
                      <a:ln>
                        <a:noFill/>
                      </a:ln>
                      <a:solidFill>
                        <a:srgbClr val="70AD47">
                          <a:lumMod val="75000"/>
                        </a:srgbClr>
                      </a:solidFill>
                      <a:effectLst/>
                      <a:uLnTx/>
                      <a:uFillTx/>
                      <a:latin typeface="Abadi" panose="020B0604020104020204" pitchFamily="34" charset="0"/>
                    </a:rPr>
                    <a:t>middlelise</a:t>
                  </a:r>
                  <a:r>
                    <a:rPr kumimoji="0" lang="fr-FR" sz="1300" b="0" i="0" u="none" strike="noStrike" kern="0" cap="none" spc="0" normalizeH="0" baseline="0" noProof="0" dirty="0">
                      <a:ln>
                        <a:noFill/>
                      </a:ln>
                      <a:solidFill>
                        <a:srgbClr val="70AD47">
                          <a:lumMod val="75000"/>
                        </a:srgbClr>
                      </a:solidFill>
                      <a:effectLst/>
                      <a:uLnTx/>
                      <a:uFillTx/>
                      <a:latin typeface="Abadi" panose="020B0604020104020204" pitchFamily="34" charset="0"/>
                    </a:rPr>
                    <a:t> ses activités* </a:t>
                  </a:r>
                  <a:r>
                    <a:rPr kumimoji="0" lang="fr-FR" sz="1300" b="0" i="0" u="none" strike="noStrike" kern="0" cap="none" spc="0" normalizeH="0" baseline="0" noProof="0" dirty="0">
                      <a:ln>
                        <a:noFill/>
                      </a:ln>
                      <a:solidFill>
                        <a:srgbClr val="70AD47">
                          <a:lumMod val="75000"/>
                        </a:srgbClr>
                      </a:solidFill>
                      <a:effectLst/>
                      <a:uLnTx/>
                      <a:uFillTx/>
                      <a:latin typeface="Abadi Extra Light" panose="020B0204020104020204" pitchFamily="34" charset="0"/>
                    </a:rPr>
                    <a:t>: prise de contact directe avec le client pour finaliser sa demande de déblocage</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fr-FR" sz="200" b="0" i="0" u="none" strike="noStrike" kern="0" cap="none" spc="0" normalizeH="0" baseline="0" noProof="0" dirty="0">
                    <a:ln>
                      <a:noFill/>
                    </a:ln>
                    <a:solidFill>
                      <a:srgbClr val="70AD47">
                        <a:lumMod val="75000"/>
                      </a:srgbClr>
                    </a:solidFill>
                    <a:effectLst/>
                    <a:uLnTx/>
                    <a:uFillTx/>
                    <a:latin typeface="Abadi Extra Light" panose="020B0204020104020204"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70AD47">
                          <a:lumMod val="75000"/>
                        </a:srgbClr>
                      </a:solidFill>
                      <a:effectLst/>
                      <a:uLnTx/>
                      <a:uFillTx/>
                      <a:latin typeface="Abadi Extra Light" panose="020B0204020104020204" pitchFamily="34" charset="0"/>
                    </a:rPr>
                    <a:t>*Pilote en octobre, généralisation prévue mi-novembre 2022, plus d’information à venir dans les prochaines communications.</a:t>
                  </a:r>
                </a:p>
              </p:txBody>
            </p:sp>
            <p:sp>
              <p:nvSpPr>
                <p:cNvPr id="20" name="ZoneTexte 19">
                  <a:extLst>
                    <a:ext uri="{FF2B5EF4-FFF2-40B4-BE49-F238E27FC236}">
                      <a16:creationId xmlns:a16="http://schemas.microsoft.com/office/drawing/2014/main" id="{2D19BA00-A8ED-47D1-A929-D7E0CBD517FC}"/>
                    </a:ext>
                  </a:extLst>
                </p:cNvPr>
                <p:cNvSpPr txBox="1"/>
                <p:nvPr/>
              </p:nvSpPr>
              <p:spPr>
                <a:xfrm>
                  <a:off x="2813162" y="1728665"/>
                  <a:ext cx="3673560" cy="692497"/>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FFC000">
                          <a:lumMod val="75000"/>
                        </a:srgbClr>
                      </a:solidFill>
                      <a:effectLst/>
                      <a:uLnTx/>
                      <a:uFillTx/>
                      <a:latin typeface="Abadi Extra Light" panose="020B0204020104020204" pitchFamily="34" charset="0"/>
                    </a:rPr>
                    <a:t>Un pôle </a:t>
                  </a:r>
                  <a:r>
                    <a:rPr kumimoji="0" lang="fr-FR" sz="1300" b="0" i="0" u="none" strike="noStrike" kern="0" cap="none" spc="0" normalizeH="0" baseline="0" noProof="0" dirty="0">
                      <a:ln>
                        <a:noFill/>
                      </a:ln>
                      <a:solidFill>
                        <a:srgbClr val="FFC000">
                          <a:lumMod val="75000"/>
                        </a:srgbClr>
                      </a:solidFill>
                      <a:effectLst/>
                      <a:uLnTx/>
                      <a:uFillTx/>
                      <a:latin typeface="Abadi" panose="020B0604020104020204" pitchFamily="34" charset="0"/>
                    </a:rPr>
                    <a:t>Engagements</a:t>
                  </a:r>
                  <a:r>
                    <a:rPr kumimoji="0" lang="fr-FR" sz="1300" b="0" i="0" u="none" strike="noStrike" kern="0" cap="none" spc="0" normalizeH="0" baseline="0" noProof="0" dirty="0">
                      <a:ln>
                        <a:noFill/>
                      </a:ln>
                      <a:solidFill>
                        <a:srgbClr val="FFC000">
                          <a:lumMod val="75000"/>
                        </a:srgbClr>
                      </a:solidFill>
                      <a:effectLst/>
                      <a:uLnTx/>
                      <a:uFillTx/>
                      <a:latin typeface="Abadi Extra Light" panose="020B0204020104020204" pitchFamily="34" charset="0"/>
                    </a:rPr>
                    <a:t> </a:t>
                  </a:r>
                  <a:r>
                    <a:rPr kumimoji="0" lang="fr-FR" sz="1300" b="0" i="0" u="none" strike="noStrike" kern="0" cap="none" spc="0" normalizeH="0" baseline="0" noProof="0" dirty="0">
                      <a:ln>
                        <a:noFill/>
                      </a:ln>
                      <a:solidFill>
                        <a:srgbClr val="FFC000">
                          <a:lumMod val="75000"/>
                        </a:srgbClr>
                      </a:solidFill>
                      <a:effectLst/>
                      <a:uLnTx/>
                      <a:uFillTx/>
                      <a:latin typeface="Abadi" panose="020B0604020104020204" pitchFamily="34" charset="0"/>
                    </a:rPr>
                    <a:t>renforcé</a:t>
                  </a:r>
                  <a:r>
                    <a:rPr kumimoji="0" lang="fr-FR" sz="1300" b="0" i="0" u="none" strike="noStrike" kern="0" cap="none" spc="0" normalizeH="0" baseline="0" noProof="0" dirty="0">
                      <a:ln>
                        <a:noFill/>
                      </a:ln>
                      <a:solidFill>
                        <a:srgbClr val="FFC000">
                          <a:lumMod val="75000"/>
                        </a:srgbClr>
                      </a:solidFill>
                      <a:effectLst/>
                      <a:uLnTx/>
                      <a:uFillTx/>
                      <a:latin typeface="Abadi Extra Light" panose="020B0204020104020204" pitchFamily="34" charset="0"/>
                    </a:rPr>
                    <a:t> pour décider plus rapidement vos dossiers. Et toujours avec l’objectif de 80% des dossiers validés en agence</a:t>
                  </a:r>
                </a:p>
              </p:txBody>
            </p:sp>
            <p:sp>
              <p:nvSpPr>
                <p:cNvPr id="21" name="Rectangle : avec coins arrondis en diagonale 20">
                  <a:extLst>
                    <a:ext uri="{FF2B5EF4-FFF2-40B4-BE49-F238E27FC236}">
                      <a16:creationId xmlns:a16="http://schemas.microsoft.com/office/drawing/2014/main" id="{8ADDB934-B228-49CC-9481-5483038F2A46}"/>
                    </a:ext>
                  </a:extLst>
                </p:cNvPr>
                <p:cNvSpPr/>
                <p:nvPr/>
              </p:nvSpPr>
              <p:spPr>
                <a:xfrm>
                  <a:off x="358789" y="2552466"/>
                  <a:ext cx="1607255" cy="596195"/>
                </a:xfrm>
                <a:prstGeom prst="round2DiagRect">
                  <a:avLst/>
                </a:prstGeom>
                <a:solidFill>
                  <a:srgbClr val="4472C4">
                    <a:lumMod val="20000"/>
                    <a:lumOff val="80000"/>
                    <a:alpha val="30000"/>
                  </a:srgbClr>
                </a:solidFill>
                <a:ln w="12700" cap="flat" cmpd="sng" algn="ctr">
                  <a:solidFill>
                    <a:sysClr val="window" lastClr="FFFFFF">
                      <a:lumMod val="9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4472C4">
                          <a:lumMod val="75000"/>
                        </a:srgbClr>
                      </a:solidFill>
                      <a:effectLst/>
                      <a:uLnTx/>
                      <a:uFillTx/>
                      <a:latin typeface="Abadi" panose="020B0604020104020204" pitchFamily="34" charset="0"/>
                      <a:ea typeface="+mn-ea"/>
                      <a:cs typeface="+mn-cs"/>
                    </a:rPr>
                    <a:t>Instruction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4472C4">
                          <a:lumMod val="75000"/>
                        </a:srgbClr>
                      </a:solidFill>
                      <a:effectLst/>
                      <a:uLnTx/>
                      <a:uFillTx/>
                      <a:latin typeface="Abadi" panose="020B0604020104020204" pitchFamily="34" charset="0"/>
                      <a:ea typeface="+mn-ea"/>
                      <a:cs typeface="+mn-cs"/>
                    </a:rPr>
                    <a:t>Est</a:t>
                  </a:r>
                </a:p>
              </p:txBody>
            </p:sp>
            <p:sp>
              <p:nvSpPr>
                <p:cNvPr id="22" name="Rectangle : avec coins arrondis en diagonale 21">
                  <a:extLst>
                    <a:ext uri="{FF2B5EF4-FFF2-40B4-BE49-F238E27FC236}">
                      <a16:creationId xmlns:a16="http://schemas.microsoft.com/office/drawing/2014/main" id="{48A38F99-554F-4805-8E50-E1E11E18839E}"/>
                    </a:ext>
                  </a:extLst>
                </p:cNvPr>
                <p:cNvSpPr/>
                <p:nvPr/>
              </p:nvSpPr>
              <p:spPr>
                <a:xfrm>
                  <a:off x="354060" y="3258232"/>
                  <a:ext cx="1607252" cy="596195"/>
                </a:xfrm>
                <a:prstGeom prst="round2DiagRect">
                  <a:avLst/>
                </a:prstGeom>
                <a:solidFill>
                  <a:srgbClr val="4472C4">
                    <a:lumMod val="20000"/>
                    <a:lumOff val="80000"/>
                    <a:alpha val="30000"/>
                  </a:srgbClr>
                </a:solidFill>
                <a:ln w="12700" cap="flat" cmpd="sng" algn="ctr">
                  <a:solidFill>
                    <a:sysClr val="window" lastClr="FFFFFF">
                      <a:lumMod val="9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4472C4">
                          <a:lumMod val="75000"/>
                        </a:srgbClr>
                      </a:solidFill>
                      <a:effectLst/>
                      <a:uLnTx/>
                      <a:uFillTx/>
                      <a:latin typeface="Abadi" panose="020B0604020104020204" pitchFamily="34" charset="0"/>
                      <a:ea typeface="+mn-ea"/>
                      <a:cs typeface="+mn-cs"/>
                    </a:rPr>
                    <a:t>Instruction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4472C4">
                          <a:lumMod val="75000"/>
                        </a:srgbClr>
                      </a:solidFill>
                      <a:effectLst/>
                      <a:uLnTx/>
                      <a:uFillTx/>
                      <a:latin typeface="Abadi" panose="020B0604020104020204" pitchFamily="34" charset="0"/>
                      <a:ea typeface="+mn-ea"/>
                      <a:cs typeface="+mn-cs"/>
                    </a:rPr>
                    <a:t>Ouest</a:t>
                  </a:r>
                </a:p>
              </p:txBody>
            </p:sp>
            <p:pic>
              <p:nvPicPr>
                <p:cNvPr id="23" name="Graphique 22" descr="Chronomètre">
                  <a:extLst>
                    <a:ext uri="{FF2B5EF4-FFF2-40B4-BE49-F238E27FC236}">
                      <a16:creationId xmlns:a16="http://schemas.microsoft.com/office/drawing/2014/main" id="{2AAB9AF1-5663-4B49-A999-7703A75AC0E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0651" y="3064236"/>
                  <a:ext cx="274069" cy="274069"/>
                </a:xfrm>
                <a:prstGeom prst="rect">
                  <a:avLst/>
                </a:prstGeom>
              </p:spPr>
            </p:pic>
            <p:sp>
              <p:nvSpPr>
                <p:cNvPr id="24" name="Rectangle : avec coins arrondis en diagonale 23">
                  <a:extLst>
                    <a:ext uri="{FF2B5EF4-FFF2-40B4-BE49-F238E27FC236}">
                      <a16:creationId xmlns:a16="http://schemas.microsoft.com/office/drawing/2014/main" id="{87BA16A5-07C8-43A8-BDB7-0A20E3F03C54}"/>
                    </a:ext>
                  </a:extLst>
                </p:cNvPr>
                <p:cNvSpPr/>
                <p:nvPr/>
              </p:nvSpPr>
              <p:spPr>
                <a:xfrm>
                  <a:off x="339531" y="5550624"/>
                  <a:ext cx="1602525" cy="659448"/>
                </a:xfrm>
                <a:prstGeom prst="round2DiagRect">
                  <a:avLst/>
                </a:prstGeom>
                <a:solidFill>
                  <a:srgbClr val="70AD47">
                    <a:lumMod val="20000"/>
                    <a:lumOff val="80000"/>
                    <a:alpha val="30000"/>
                  </a:srgbClr>
                </a:solidFill>
                <a:ln w="12700" cap="flat" cmpd="sng" algn="ctr">
                  <a:solidFill>
                    <a:sysClr val="window" lastClr="FFFFFF">
                      <a:lumMod val="9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70AD47">
                        <a:lumMod val="75000"/>
                      </a:srgbClr>
                    </a:solidFill>
                    <a:effectLst/>
                    <a:uLnTx/>
                    <a:uFillTx/>
                    <a:latin typeface="Abadi" panose="020B0604020104020204" pitchFamily="34" charset="0"/>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70AD47">
                          <a:lumMod val="75000"/>
                        </a:srgbClr>
                      </a:solidFill>
                      <a:effectLst/>
                      <a:uLnTx/>
                      <a:uFillTx/>
                      <a:latin typeface="Abadi" panose="020B0604020104020204" pitchFamily="34" charset="0"/>
                      <a:ea typeface="+mn-ea"/>
                      <a:cs typeface="+mn-cs"/>
                    </a:rPr>
                    <a:t>Production</a:t>
                  </a:r>
                </a:p>
              </p:txBody>
            </p:sp>
            <p:pic>
              <p:nvPicPr>
                <p:cNvPr id="25" name="Graphique 24" descr="Sablier">
                  <a:extLst>
                    <a:ext uri="{FF2B5EF4-FFF2-40B4-BE49-F238E27FC236}">
                      <a16:creationId xmlns:a16="http://schemas.microsoft.com/office/drawing/2014/main" id="{EF1C0B91-22F4-42C3-A04F-10433BEEBE7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0650" y="5650137"/>
                  <a:ext cx="195939" cy="190063"/>
                </a:xfrm>
                <a:prstGeom prst="rect">
                  <a:avLst/>
                </a:prstGeom>
              </p:spPr>
            </p:pic>
            <p:sp>
              <p:nvSpPr>
                <p:cNvPr id="26" name="Rectangle : avec coins arrondis en diagonale 25">
                  <a:extLst>
                    <a:ext uri="{FF2B5EF4-FFF2-40B4-BE49-F238E27FC236}">
                      <a16:creationId xmlns:a16="http://schemas.microsoft.com/office/drawing/2014/main" id="{2702209D-D879-4AE4-8559-13A0CF0CC660}"/>
                    </a:ext>
                  </a:extLst>
                </p:cNvPr>
                <p:cNvSpPr/>
                <p:nvPr/>
              </p:nvSpPr>
              <p:spPr>
                <a:xfrm>
                  <a:off x="360869" y="1646312"/>
                  <a:ext cx="1607255" cy="817329"/>
                </a:xfrm>
                <a:prstGeom prst="round2DiagRect">
                  <a:avLst/>
                </a:prstGeom>
                <a:solidFill>
                  <a:srgbClr val="FFC000">
                    <a:lumMod val="20000"/>
                    <a:lumOff val="80000"/>
                    <a:alpha val="30000"/>
                  </a:srgbClr>
                </a:solidFill>
                <a:ln w="12700" cap="flat" cmpd="sng" algn="ctr">
                  <a:solidFill>
                    <a:sysClr val="window" lastClr="FFFFFF">
                      <a:lumMod val="95000"/>
                    </a:sysClr>
                  </a:solidFill>
                  <a:prstDash val="solid"/>
                  <a:miter lim="800000"/>
                  <a:extLst>
                    <a:ext uri="{C807C97D-BFC1-408E-A445-0C87EB9F89A2}">
                      <ask:lineSketchStyleProps xmlns:ask="http://schemas.microsoft.com/office/drawing/2018/sketchyshapes" sd="1643974758">
                        <a:custGeom>
                          <a:avLst/>
                          <a:gdLst>
                            <a:gd name="connsiteX0" fmla="*/ 146747 w 1882635"/>
                            <a:gd name="connsiteY0" fmla="*/ 0 h 880467"/>
                            <a:gd name="connsiteX1" fmla="*/ 1882635 w 1882635"/>
                            <a:gd name="connsiteY1" fmla="*/ 0 h 880467"/>
                            <a:gd name="connsiteX2" fmla="*/ 1882635 w 1882635"/>
                            <a:gd name="connsiteY2" fmla="*/ 0 h 880467"/>
                            <a:gd name="connsiteX3" fmla="*/ 1882635 w 1882635"/>
                            <a:gd name="connsiteY3" fmla="*/ 733720 h 880467"/>
                            <a:gd name="connsiteX4" fmla="*/ 1735888 w 1882635"/>
                            <a:gd name="connsiteY4" fmla="*/ 880467 h 880467"/>
                            <a:gd name="connsiteX5" fmla="*/ 0 w 1882635"/>
                            <a:gd name="connsiteY5" fmla="*/ 880467 h 880467"/>
                            <a:gd name="connsiteX6" fmla="*/ 0 w 1882635"/>
                            <a:gd name="connsiteY6" fmla="*/ 880467 h 880467"/>
                            <a:gd name="connsiteX7" fmla="*/ 0 w 1882635"/>
                            <a:gd name="connsiteY7" fmla="*/ 146747 h 880467"/>
                            <a:gd name="connsiteX8" fmla="*/ 146747 w 1882635"/>
                            <a:gd name="connsiteY8" fmla="*/ 0 h 88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2635" h="880467" fill="none" extrusionOk="0">
                              <a:moveTo>
                                <a:pt x="146747" y="0"/>
                              </a:moveTo>
                              <a:cubicBezTo>
                                <a:pt x="977268" y="-62557"/>
                                <a:pt x="1350876" y="2911"/>
                                <a:pt x="1882635" y="0"/>
                              </a:cubicBezTo>
                              <a:lnTo>
                                <a:pt x="1882635" y="0"/>
                              </a:lnTo>
                              <a:cubicBezTo>
                                <a:pt x="1882504" y="97546"/>
                                <a:pt x="1867183" y="395828"/>
                                <a:pt x="1882635" y="733720"/>
                              </a:cubicBezTo>
                              <a:cubicBezTo>
                                <a:pt x="1888716" y="806108"/>
                                <a:pt x="1822716" y="882572"/>
                                <a:pt x="1735888" y="880467"/>
                              </a:cubicBezTo>
                              <a:cubicBezTo>
                                <a:pt x="1294718" y="1022932"/>
                                <a:pt x="186058" y="793746"/>
                                <a:pt x="0" y="880467"/>
                              </a:cubicBezTo>
                              <a:lnTo>
                                <a:pt x="0" y="880467"/>
                              </a:lnTo>
                              <a:cubicBezTo>
                                <a:pt x="-1279" y="529611"/>
                                <a:pt x="-54539" y="513319"/>
                                <a:pt x="0" y="146747"/>
                              </a:cubicBezTo>
                              <a:cubicBezTo>
                                <a:pt x="-14620" y="63690"/>
                                <a:pt x="66682" y="-642"/>
                                <a:pt x="146747" y="0"/>
                              </a:cubicBezTo>
                              <a:close/>
                            </a:path>
                            <a:path w="1882635" h="880467" stroke="0" extrusionOk="0">
                              <a:moveTo>
                                <a:pt x="146747" y="0"/>
                              </a:moveTo>
                              <a:cubicBezTo>
                                <a:pt x="326724" y="65757"/>
                                <a:pt x="1467525" y="148261"/>
                                <a:pt x="1882635" y="0"/>
                              </a:cubicBezTo>
                              <a:lnTo>
                                <a:pt x="1882635" y="0"/>
                              </a:lnTo>
                              <a:cubicBezTo>
                                <a:pt x="1931779" y="118971"/>
                                <a:pt x="1887441" y="472420"/>
                                <a:pt x="1882635" y="733720"/>
                              </a:cubicBezTo>
                              <a:cubicBezTo>
                                <a:pt x="1872435" y="818954"/>
                                <a:pt x="1829408" y="873918"/>
                                <a:pt x="1735888" y="880467"/>
                              </a:cubicBezTo>
                              <a:cubicBezTo>
                                <a:pt x="919258" y="860814"/>
                                <a:pt x="580819" y="919310"/>
                                <a:pt x="0" y="880467"/>
                              </a:cubicBezTo>
                              <a:lnTo>
                                <a:pt x="0" y="880467"/>
                              </a:lnTo>
                              <a:cubicBezTo>
                                <a:pt x="-2761" y="602240"/>
                                <a:pt x="-40285" y="460072"/>
                                <a:pt x="0" y="146747"/>
                              </a:cubicBezTo>
                              <a:cubicBezTo>
                                <a:pt x="-9666" y="63575"/>
                                <a:pt x="76073" y="11517"/>
                                <a:pt x="146747" y="0"/>
                              </a:cubicBezTo>
                              <a:close/>
                            </a:path>
                          </a:pathLst>
                        </a:custGeom>
                        <ask:type>
                          <ask:lineSketchNone/>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C000">
                        <a:lumMod val="75000"/>
                      </a:srgbClr>
                    </a:solidFill>
                    <a:effectLst/>
                    <a:uLnTx/>
                    <a:uFillTx/>
                    <a:latin typeface="Abadi" panose="020B0604020104020204" pitchFamily="34" charset="0"/>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C000">
                          <a:lumMod val="75000"/>
                        </a:srgbClr>
                      </a:solidFill>
                      <a:effectLst/>
                      <a:uLnTx/>
                      <a:uFillTx/>
                      <a:latin typeface="Abadi" panose="020B0604020104020204" pitchFamily="34" charset="0"/>
                      <a:ea typeface="+mn-ea"/>
                      <a:cs typeface="+mn-cs"/>
                    </a:rPr>
                    <a:t>Décisions et engagements</a:t>
                  </a:r>
                </a:p>
              </p:txBody>
            </p:sp>
            <p:pic>
              <p:nvPicPr>
                <p:cNvPr id="27" name="Graphique 26" descr="Tête avec engrenages">
                  <a:extLst>
                    <a:ext uri="{FF2B5EF4-FFF2-40B4-BE49-F238E27FC236}">
                      <a16:creationId xmlns:a16="http://schemas.microsoft.com/office/drawing/2014/main" id="{20235E36-2055-4FDD-B4A3-32B56CD1A5C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2759" y="1714595"/>
                  <a:ext cx="231237" cy="231237"/>
                </a:xfrm>
                <a:prstGeom prst="rect">
                  <a:avLst/>
                </a:prstGeom>
              </p:spPr>
            </p:pic>
            <p:sp>
              <p:nvSpPr>
                <p:cNvPr id="28" name="Rectangle : avec coins arrondis en diagonale 27">
                  <a:extLst>
                    <a:ext uri="{FF2B5EF4-FFF2-40B4-BE49-F238E27FC236}">
                      <a16:creationId xmlns:a16="http://schemas.microsoft.com/office/drawing/2014/main" id="{E05F9FCF-145F-4408-8FEC-D3E1DE5DCF1C}"/>
                    </a:ext>
                  </a:extLst>
                </p:cNvPr>
                <p:cNvSpPr/>
                <p:nvPr/>
              </p:nvSpPr>
              <p:spPr>
                <a:xfrm>
                  <a:off x="354060" y="4000732"/>
                  <a:ext cx="1607252" cy="1440060"/>
                </a:xfrm>
                <a:prstGeom prst="round2DiagRect">
                  <a:avLst/>
                </a:prstGeom>
                <a:solidFill>
                  <a:srgbClr val="ED7D31">
                    <a:lumMod val="20000"/>
                    <a:lumOff val="80000"/>
                    <a:alpha val="30000"/>
                  </a:srgbClr>
                </a:solidFill>
                <a:ln w="12700" cap="flat" cmpd="sng" algn="ctr">
                  <a:solidFill>
                    <a:sysClr val="window" lastClr="FFFFFF">
                      <a:lumMod val="9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ED7D31">
                        <a:lumMod val="75000"/>
                      </a:srgbClr>
                    </a:solidFill>
                    <a:effectLst/>
                    <a:uLnTx/>
                    <a:uFillTx/>
                    <a:latin typeface="Abadi" panose="020B0604020104020204" pitchFamily="34" charset="0"/>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ED7D31">
                          <a:lumMod val="75000"/>
                        </a:srgbClr>
                      </a:solidFill>
                      <a:effectLst/>
                      <a:uLnTx/>
                      <a:uFillTx/>
                      <a:latin typeface="Abadi" panose="020B0604020104020204" pitchFamily="34" charset="0"/>
                      <a:ea typeface="+mn-ea"/>
                      <a:cs typeface="+mn-cs"/>
                    </a:rPr>
                    <a:t>Assistance et expertise</a:t>
                  </a:r>
                </a:p>
              </p:txBody>
            </p:sp>
            <p:pic>
              <p:nvPicPr>
                <p:cNvPr id="29" name="Graphique 28" descr="Centre d’appels">
                  <a:extLst>
                    <a:ext uri="{FF2B5EF4-FFF2-40B4-BE49-F238E27FC236}">
                      <a16:creationId xmlns:a16="http://schemas.microsoft.com/office/drawing/2014/main" id="{6D669F98-4024-41B0-8E28-9A8D0C3132EF}"/>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24952" y="4208736"/>
                  <a:ext cx="269768" cy="269768"/>
                </a:xfrm>
                <a:prstGeom prst="rect">
                  <a:avLst/>
                </a:prstGeom>
              </p:spPr>
            </p:pic>
            <p:grpSp>
              <p:nvGrpSpPr>
                <p:cNvPr id="30" name="Groupe 29">
                  <a:extLst>
                    <a:ext uri="{FF2B5EF4-FFF2-40B4-BE49-F238E27FC236}">
                      <a16:creationId xmlns:a16="http://schemas.microsoft.com/office/drawing/2014/main" id="{04AA1B8E-9AA0-4AAB-BEC1-47C3AFD7943A}"/>
                    </a:ext>
                  </a:extLst>
                </p:cNvPr>
                <p:cNvGrpSpPr/>
                <p:nvPr/>
              </p:nvGrpSpPr>
              <p:grpSpPr>
                <a:xfrm>
                  <a:off x="115320" y="3758533"/>
                  <a:ext cx="914400" cy="914400"/>
                  <a:chOff x="9017761" y="-44895"/>
                  <a:chExt cx="914400" cy="914400"/>
                </a:xfrm>
              </p:grpSpPr>
              <p:pic>
                <p:nvPicPr>
                  <p:cNvPr id="50" name="Graphique 49" descr="Écran de démarrage">
                    <a:extLst>
                      <a:ext uri="{FF2B5EF4-FFF2-40B4-BE49-F238E27FC236}">
                        <a16:creationId xmlns:a16="http://schemas.microsoft.com/office/drawing/2014/main" id="{41C434C4-6495-49D9-8B54-453B6594C58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017761" y="-44895"/>
                    <a:ext cx="914400" cy="914400"/>
                  </a:xfrm>
                  <a:prstGeom prst="rect">
                    <a:avLst/>
                  </a:prstGeom>
                </p:spPr>
              </p:pic>
              <p:sp>
                <p:nvSpPr>
                  <p:cNvPr id="51" name="ZoneTexte 50">
                    <a:extLst>
                      <a:ext uri="{FF2B5EF4-FFF2-40B4-BE49-F238E27FC236}">
                        <a16:creationId xmlns:a16="http://schemas.microsoft.com/office/drawing/2014/main" id="{C6F4DCB3-F493-4227-981E-BB5A6683173D}"/>
                      </a:ext>
                    </a:extLst>
                  </p:cNvPr>
                  <p:cNvSpPr txBox="1"/>
                  <p:nvPr/>
                </p:nvSpPr>
                <p:spPr>
                  <a:xfrm rot="20464311">
                    <a:off x="9062581" y="308221"/>
                    <a:ext cx="731135"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FFC000">
                            <a:lumMod val="60000"/>
                            <a:lumOff val="40000"/>
                          </a:srgbClr>
                        </a:solidFill>
                        <a:effectLst/>
                        <a:uLnTx/>
                        <a:uFillTx/>
                        <a:latin typeface="Abadi" panose="020B0604020104020204" pitchFamily="34" charset="0"/>
                      </a:rPr>
                      <a:t>NEW</a:t>
                    </a:r>
                  </a:p>
                </p:txBody>
              </p:sp>
            </p:grpSp>
            <p:sp>
              <p:nvSpPr>
                <p:cNvPr id="31" name="ZoneTexte 30">
                  <a:extLst>
                    <a:ext uri="{FF2B5EF4-FFF2-40B4-BE49-F238E27FC236}">
                      <a16:creationId xmlns:a16="http://schemas.microsoft.com/office/drawing/2014/main" id="{2C8C3FFC-8541-4509-B817-337AF78DD162}"/>
                    </a:ext>
                  </a:extLst>
                </p:cNvPr>
                <p:cNvSpPr txBox="1"/>
                <p:nvPr/>
              </p:nvSpPr>
              <p:spPr>
                <a:xfrm>
                  <a:off x="2838226" y="2618636"/>
                  <a:ext cx="3673560" cy="1200329"/>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4472C4">
                          <a:lumMod val="75000"/>
                        </a:srgbClr>
                      </a:solidFill>
                      <a:effectLst/>
                      <a:uLnTx/>
                      <a:uFillTx/>
                      <a:latin typeface="Abadi Extra Light" panose="020B0204020104020204" pitchFamily="34" charset="0"/>
                    </a:rPr>
                    <a:t>Un pôle </a:t>
                  </a:r>
                  <a:r>
                    <a:rPr kumimoji="0" lang="fr-FR" sz="1300" b="0" i="0" u="none" strike="noStrike" kern="0" cap="none" spc="0" normalizeH="0" baseline="0" noProof="0" dirty="0">
                      <a:ln>
                        <a:noFill/>
                      </a:ln>
                      <a:solidFill>
                        <a:srgbClr val="4472C4">
                          <a:lumMod val="75000"/>
                        </a:srgbClr>
                      </a:solidFill>
                      <a:effectLst/>
                      <a:uLnTx/>
                      <a:uFillTx/>
                      <a:latin typeface="Abadi" panose="020B0604020104020204" pitchFamily="34" charset="0"/>
                    </a:rPr>
                    <a:t>Instruction</a:t>
                  </a:r>
                  <a:r>
                    <a:rPr kumimoji="0" lang="fr-FR" sz="1300" b="0" i="0" u="none" strike="noStrike" kern="0" cap="none" spc="0" normalizeH="0" baseline="0" noProof="0" dirty="0">
                      <a:ln>
                        <a:noFill/>
                      </a:ln>
                      <a:solidFill>
                        <a:srgbClr val="4472C4">
                          <a:lumMod val="75000"/>
                        </a:srgbClr>
                      </a:solidFill>
                      <a:effectLst/>
                      <a:uLnTx/>
                      <a:uFillTx/>
                      <a:latin typeface="Abadi Extra Light" panose="020B0204020104020204" pitchFamily="34" charset="0"/>
                    </a:rPr>
                    <a:t> expert et réactif avec la </a:t>
                  </a:r>
                  <a:r>
                    <a:rPr kumimoji="0" lang="fr-FR" sz="1300" b="0" i="0" u="none" strike="noStrike" kern="0" cap="none" spc="0" normalizeH="0" baseline="0" noProof="0" dirty="0" err="1">
                      <a:ln>
                        <a:noFill/>
                      </a:ln>
                      <a:solidFill>
                        <a:srgbClr val="4472C4">
                          <a:lumMod val="75000"/>
                        </a:srgbClr>
                      </a:solidFill>
                      <a:effectLst/>
                      <a:uLnTx/>
                      <a:uFillTx/>
                      <a:latin typeface="Abadi" panose="020B0604020104020204" pitchFamily="34" charset="0"/>
                    </a:rPr>
                    <a:t>middlelisation</a:t>
                  </a:r>
                  <a:r>
                    <a:rPr kumimoji="0" lang="fr-FR" sz="1300" b="0" i="0" u="none" strike="noStrike" kern="0" cap="none" spc="0" normalizeH="0" baseline="0" noProof="0" dirty="0">
                      <a:ln>
                        <a:noFill/>
                      </a:ln>
                      <a:solidFill>
                        <a:srgbClr val="4472C4">
                          <a:lumMod val="75000"/>
                        </a:srgbClr>
                      </a:solidFill>
                      <a:effectLst/>
                      <a:uLnTx/>
                      <a:uFillTx/>
                      <a:latin typeface="Abadi" panose="020B0604020104020204" pitchFamily="34" charset="0"/>
                    </a:rPr>
                    <a:t> de l’activité* </a:t>
                  </a:r>
                  <a:r>
                    <a:rPr kumimoji="0" lang="fr-FR" sz="1300" b="0" i="0" u="none" strike="noStrike" kern="0" cap="none" spc="0" normalizeH="0" baseline="0" noProof="0" dirty="0">
                      <a:ln>
                        <a:noFill/>
                      </a:ln>
                      <a:solidFill>
                        <a:srgbClr val="4472C4">
                          <a:lumMod val="75000"/>
                        </a:srgbClr>
                      </a:solidFill>
                      <a:effectLst/>
                      <a:uLnTx/>
                      <a:uFillTx/>
                      <a:latin typeface="Abadi Extra Light" panose="020B0204020104020204" pitchFamily="34" charset="0"/>
                    </a:rPr>
                    <a:t>: prise de contact directe avec le client pour compléter son dossier et éditer son offre de prêt</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fr-FR" sz="200" b="0" i="0" u="none" strike="noStrike" kern="0" cap="none" spc="0" normalizeH="0" baseline="0" noProof="0" dirty="0">
                    <a:ln>
                      <a:noFill/>
                    </a:ln>
                    <a:solidFill>
                      <a:srgbClr val="4472C4">
                        <a:lumMod val="75000"/>
                      </a:srgbClr>
                    </a:solidFill>
                    <a:effectLst/>
                    <a:uLnTx/>
                    <a:uFillTx/>
                    <a:latin typeface="Abadi Extra Light" panose="020B0204020104020204"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4472C4">
                          <a:lumMod val="75000"/>
                        </a:srgbClr>
                      </a:solidFill>
                      <a:effectLst/>
                      <a:uLnTx/>
                      <a:uFillTx/>
                      <a:latin typeface="Abadi Extra Light" panose="020B0204020104020204" pitchFamily="34" charset="0"/>
                    </a:rPr>
                    <a:t>*Pilotes sur plusieurs territoires en octobre, généralisation prévue en janvier 2023, plus d’informations à venir dans les prochaines communications</a:t>
                  </a:r>
                  <a:r>
                    <a:rPr kumimoji="0" lang="fr-FR" sz="800" b="0" i="0" u="none" strike="noStrike" kern="0" cap="none" spc="0" normalizeH="0" baseline="0" noProof="0" dirty="0">
                      <a:ln>
                        <a:noFill/>
                      </a:ln>
                      <a:solidFill>
                        <a:srgbClr val="4472C4">
                          <a:lumMod val="75000"/>
                        </a:srgbClr>
                      </a:solidFill>
                      <a:effectLst/>
                      <a:uLnTx/>
                      <a:uFillTx/>
                      <a:latin typeface="Abadi Extra Light" panose="020B0204020104020204" pitchFamily="34" charset="0"/>
                    </a:rPr>
                    <a:t>.</a:t>
                  </a:r>
                </a:p>
              </p:txBody>
            </p:sp>
            <p:sp>
              <p:nvSpPr>
                <p:cNvPr id="32" name="ZoneTexte 31">
                  <a:extLst>
                    <a:ext uri="{FF2B5EF4-FFF2-40B4-BE49-F238E27FC236}">
                      <a16:creationId xmlns:a16="http://schemas.microsoft.com/office/drawing/2014/main" id="{6DB9CE7C-10CB-43E0-8E22-DD2744A3EF19}"/>
                    </a:ext>
                  </a:extLst>
                </p:cNvPr>
                <p:cNvSpPr txBox="1"/>
                <p:nvPr/>
              </p:nvSpPr>
              <p:spPr>
                <a:xfrm>
                  <a:off x="2813162" y="4249488"/>
                  <a:ext cx="3673560" cy="892552"/>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ED7D31"/>
                      </a:solidFill>
                      <a:effectLst/>
                      <a:uLnTx/>
                      <a:uFillTx/>
                      <a:latin typeface="Abadi Extra Light" panose="020B0204020104020204" pitchFamily="34" charset="0"/>
                    </a:rPr>
                    <a:t>Un pôle </a:t>
                  </a:r>
                  <a:r>
                    <a:rPr kumimoji="0" lang="fr-FR" sz="1300" b="0" i="0" u="none" strike="noStrike" kern="0" cap="none" spc="0" normalizeH="0" baseline="0" noProof="0" dirty="0">
                      <a:ln>
                        <a:noFill/>
                      </a:ln>
                      <a:solidFill>
                        <a:srgbClr val="ED7D31"/>
                      </a:solidFill>
                      <a:effectLst/>
                      <a:uLnTx/>
                      <a:uFillTx/>
                      <a:latin typeface="Abadi" panose="020B0604020104020204" pitchFamily="34" charset="0"/>
                    </a:rPr>
                    <a:t>Assistance et Expertise </a:t>
                  </a:r>
                  <a:r>
                    <a:rPr kumimoji="0" lang="fr-FR" sz="1300" b="0" i="0" u="none" strike="noStrike" kern="0" cap="none" spc="0" normalizeH="0" baseline="0" noProof="0" dirty="0">
                      <a:ln>
                        <a:noFill/>
                      </a:ln>
                      <a:solidFill>
                        <a:srgbClr val="ED7D31"/>
                      </a:solidFill>
                      <a:effectLst/>
                      <a:uLnTx/>
                      <a:uFillTx/>
                      <a:latin typeface="Abadi Extra Light" panose="020B0204020104020204" pitchFamily="34" charset="0"/>
                    </a:rPr>
                    <a:t>pour apporter </a:t>
                  </a:r>
                  <a:r>
                    <a:rPr kumimoji="0" lang="fr-FR" sz="1300" b="0" i="0" u="none" strike="noStrike" kern="0" cap="none" spc="0" normalizeH="0" baseline="0" noProof="0" dirty="0">
                      <a:ln>
                        <a:noFill/>
                      </a:ln>
                      <a:solidFill>
                        <a:srgbClr val="ED7D31"/>
                      </a:solidFill>
                      <a:effectLst/>
                      <a:uLnTx/>
                      <a:uFillTx/>
                      <a:latin typeface="Abadi" panose="020B0604020104020204" pitchFamily="34" charset="0"/>
                    </a:rPr>
                    <a:t>aide</a:t>
                  </a:r>
                  <a:r>
                    <a:rPr kumimoji="0" lang="fr-FR" sz="1300" b="0" i="0" u="none" strike="noStrike" kern="0" cap="none" spc="0" normalizeH="0" baseline="0" noProof="0" dirty="0">
                      <a:ln>
                        <a:noFill/>
                      </a:ln>
                      <a:solidFill>
                        <a:srgbClr val="ED7D31"/>
                      </a:solidFill>
                      <a:effectLst/>
                      <a:uLnTx/>
                      <a:uFillTx/>
                      <a:latin typeface="Abadi Extra Light" panose="020B0204020104020204" pitchFamily="34" charset="0"/>
                    </a:rPr>
                    <a:t> au montage des dossiers de crédit, </a:t>
                  </a:r>
                  <a:r>
                    <a:rPr kumimoji="0" lang="fr-FR" sz="1300" b="0" i="0" u="none" strike="noStrike" kern="0" cap="none" spc="0" normalizeH="0" baseline="0" noProof="0" dirty="0">
                      <a:ln>
                        <a:noFill/>
                      </a:ln>
                      <a:solidFill>
                        <a:srgbClr val="ED7D31"/>
                      </a:solidFill>
                      <a:effectLst/>
                      <a:uLnTx/>
                      <a:uFillTx/>
                      <a:latin typeface="Abadi" panose="020B0604020104020204" pitchFamily="34" charset="0"/>
                    </a:rPr>
                    <a:t>expertise</a:t>
                  </a:r>
                  <a:r>
                    <a:rPr kumimoji="0" lang="fr-FR" sz="1300" b="0" i="0" u="none" strike="noStrike" kern="0" cap="none" spc="0" normalizeH="0" baseline="0" noProof="0" dirty="0">
                      <a:ln>
                        <a:noFill/>
                      </a:ln>
                      <a:solidFill>
                        <a:srgbClr val="ED7D31"/>
                      </a:solidFill>
                      <a:effectLst/>
                      <a:uLnTx/>
                      <a:uFillTx/>
                      <a:latin typeface="Abadi Extra Light" panose="020B0204020104020204" pitchFamily="34" charset="0"/>
                    </a:rPr>
                    <a:t>, </a:t>
                  </a:r>
                  <a:r>
                    <a:rPr kumimoji="0" lang="fr-FR" sz="1300" b="0" i="0" u="none" strike="noStrike" kern="0" cap="none" spc="0" normalizeH="0" baseline="0" noProof="0" dirty="0">
                      <a:ln>
                        <a:noFill/>
                      </a:ln>
                      <a:solidFill>
                        <a:srgbClr val="ED7D31"/>
                      </a:solidFill>
                      <a:effectLst/>
                      <a:uLnTx/>
                      <a:uFillTx/>
                      <a:latin typeface="Abadi" panose="020B0604020104020204" pitchFamily="34" charset="0"/>
                    </a:rPr>
                    <a:t>accompagnement</a:t>
                  </a:r>
                  <a:r>
                    <a:rPr kumimoji="0" lang="fr-FR" sz="1300" b="0" i="0" u="none" strike="noStrike" kern="0" cap="none" spc="0" normalizeH="0" baseline="0" noProof="0" dirty="0">
                      <a:ln>
                        <a:noFill/>
                      </a:ln>
                      <a:solidFill>
                        <a:srgbClr val="ED7D31"/>
                      </a:solidFill>
                      <a:effectLst/>
                      <a:uLnTx/>
                      <a:uFillTx/>
                      <a:latin typeface="Abadi Extra Light" panose="020B0204020104020204" pitchFamily="34" charset="0"/>
                    </a:rPr>
                    <a:t> au self care et </a:t>
                  </a:r>
                  <a:r>
                    <a:rPr kumimoji="0" lang="fr-FR" sz="1300" b="0" i="0" u="none" strike="noStrike" kern="0" cap="none" spc="0" normalizeH="0" baseline="0" noProof="0" dirty="0">
                      <a:ln>
                        <a:noFill/>
                      </a:ln>
                      <a:solidFill>
                        <a:srgbClr val="ED7D31"/>
                      </a:solidFill>
                      <a:effectLst/>
                      <a:uLnTx/>
                      <a:uFillTx/>
                      <a:latin typeface="Abadi" panose="020B0604020104020204" pitchFamily="34" charset="0"/>
                    </a:rPr>
                    <a:t>qualité de service </a:t>
                  </a:r>
                  <a:r>
                    <a:rPr kumimoji="0" lang="fr-FR" sz="1300" b="0" i="0" u="none" strike="noStrike" kern="0" cap="none" spc="0" normalizeH="0" baseline="0" noProof="0" dirty="0">
                      <a:ln>
                        <a:noFill/>
                      </a:ln>
                      <a:solidFill>
                        <a:srgbClr val="ED7D31"/>
                      </a:solidFill>
                      <a:effectLst/>
                      <a:uLnTx/>
                      <a:uFillTx/>
                      <a:latin typeface="Abadi Extra Light" panose="020B0204020104020204" pitchFamily="34" charset="0"/>
                    </a:rPr>
                    <a:t>aux agences et aux clients</a:t>
                  </a:r>
                  <a:endParaRPr kumimoji="0" lang="fr-FR" sz="1300" b="1" i="0" u="none" strike="noStrike" kern="0" cap="none" spc="0" normalizeH="0" baseline="0" noProof="0" dirty="0">
                    <a:ln>
                      <a:noFill/>
                    </a:ln>
                    <a:solidFill>
                      <a:srgbClr val="ED7D31"/>
                    </a:solidFill>
                    <a:effectLst/>
                    <a:uLnTx/>
                    <a:uFillTx/>
                    <a:latin typeface="Abadi Extra Light" panose="020B0204020104020204" pitchFamily="34" charset="0"/>
                  </a:endParaRPr>
                </a:p>
              </p:txBody>
            </p:sp>
            <p:pic>
              <p:nvPicPr>
                <p:cNvPr id="33" name="Graphique 32" descr="Flèches de chevron">
                  <a:extLst>
                    <a:ext uri="{FF2B5EF4-FFF2-40B4-BE49-F238E27FC236}">
                      <a16:creationId xmlns:a16="http://schemas.microsoft.com/office/drawing/2014/main" id="{D0F784EB-3B32-400C-879E-ECC9B605684A}"/>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995802" y="5493182"/>
                  <a:ext cx="802805" cy="802805"/>
                </a:xfrm>
                <a:prstGeom prst="rect">
                  <a:avLst/>
                </a:prstGeom>
              </p:spPr>
            </p:pic>
            <p:pic>
              <p:nvPicPr>
                <p:cNvPr id="34" name="Graphique 33" descr="Flèches de chevron">
                  <a:extLst>
                    <a:ext uri="{FF2B5EF4-FFF2-40B4-BE49-F238E27FC236}">
                      <a16:creationId xmlns:a16="http://schemas.microsoft.com/office/drawing/2014/main" id="{093BAD86-0E15-4E2B-95C7-488E38241F9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526714" y="5467972"/>
                  <a:ext cx="802805" cy="802805"/>
                </a:xfrm>
                <a:prstGeom prst="rect">
                  <a:avLst/>
                </a:prstGeom>
              </p:spPr>
            </p:pic>
            <p:pic>
              <p:nvPicPr>
                <p:cNvPr id="35" name="Graphique 34" descr="Flèches de chevron">
                  <a:extLst>
                    <a:ext uri="{FF2B5EF4-FFF2-40B4-BE49-F238E27FC236}">
                      <a16:creationId xmlns:a16="http://schemas.microsoft.com/office/drawing/2014/main" id="{C96ADCAC-6784-45DA-92E8-2FB0CAC499C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024419" y="4333397"/>
                  <a:ext cx="802805" cy="802805"/>
                </a:xfrm>
                <a:prstGeom prst="rect">
                  <a:avLst/>
                </a:prstGeom>
              </p:spPr>
            </p:pic>
            <p:pic>
              <p:nvPicPr>
                <p:cNvPr id="36" name="Graphique 35" descr="Flèches de chevron">
                  <a:extLst>
                    <a:ext uri="{FF2B5EF4-FFF2-40B4-BE49-F238E27FC236}">
                      <a16:creationId xmlns:a16="http://schemas.microsoft.com/office/drawing/2014/main" id="{94896A08-0EB2-4C7A-A553-C25F83E32AC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511786" y="4302147"/>
                  <a:ext cx="802805" cy="802805"/>
                </a:xfrm>
                <a:prstGeom prst="rect">
                  <a:avLst/>
                </a:prstGeom>
              </p:spPr>
            </p:pic>
            <p:pic>
              <p:nvPicPr>
                <p:cNvPr id="37" name="Graphique 36" descr="Flèches de chevron">
                  <a:extLst>
                    <a:ext uri="{FF2B5EF4-FFF2-40B4-BE49-F238E27FC236}">
                      <a16:creationId xmlns:a16="http://schemas.microsoft.com/office/drawing/2014/main" id="{06038AFB-1BE5-4886-87B8-F0C75C575F8C}"/>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2010357" y="2798812"/>
                  <a:ext cx="802805" cy="802805"/>
                </a:xfrm>
                <a:prstGeom prst="rect">
                  <a:avLst/>
                </a:prstGeom>
              </p:spPr>
            </p:pic>
            <p:pic>
              <p:nvPicPr>
                <p:cNvPr id="38" name="Graphique 37" descr="Flèches de chevron">
                  <a:extLst>
                    <a:ext uri="{FF2B5EF4-FFF2-40B4-BE49-F238E27FC236}">
                      <a16:creationId xmlns:a16="http://schemas.microsoft.com/office/drawing/2014/main" id="{832F7183-C9C6-41AF-B0C7-EDA29CB7E77C}"/>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497724" y="2796204"/>
                  <a:ext cx="802805" cy="802805"/>
                </a:xfrm>
                <a:prstGeom prst="rect">
                  <a:avLst/>
                </a:prstGeom>
              </p:spPr>
            </p:pic>
            <p:pic>
              <p:nvPicPr>
                <p:cNvPr id="39" name="Graphique 38" descr="Flèches de chevron">
                  <a:extLst>
                    <a:ext uri="{FF2B5EF4-FFF2-40B4-BE49-F238E27FC236}">
                      <a16:creationId xmlns:a16="http://schemas.microsoft.com/office/drawing/2014/main" id="{D515FD45-4AB8-4E8D-B662-858BF2D2E9B3}"/>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2024419" y="1616747"/>
                  <a:ext cx="802805" cy="802805"/>
                </a:xfrm>
                <a:prstGeom prst="rect">
                  <a:avLst/>
                </a:prstGeom>
              </p:spPr>
            </p:pic>
            <p:pic>
              <p:nvPicPr>
                <p:cNvPr id="40" name="Graphique 39" descr="Flèches de chevron">
                  <a:extLst>
                    <a:ext uri="{FF2B5EF4-FFF2-40B4-BE49-F238E27FC236}">
                      <a16:creationId xmlns:a16="http://schemas.microsoft.com/office/drawing/2014/main" id="{FFC431DF-A565-4042-A0B5-5E0441CF73DF}"/>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6511786" y="1614712"/>
                  <a:ext cx="802805" cy="802805"/>
                </a:xfrm>
                <a:prstGeom prst="rect">
                  <a:avLst/>
                </a:prstGeom>
              </p:spPr>
            </p:pic>
            <p:grpSp>
              <p:nvGrpSpPr>
                <p:cNvPr id="41" name="Groupe 40">
                  <a:extLst>
                    <a:ext uri="{FF2B5EF4-FFF2-40B4-BE49-F238E27FC236}">
                      <a16:creationId xmlns:a16="http://schemas.microsoft.com/office/drawing/2014/main" id="{24B394B9-D08B-40AE-B963-0653DD786082}"/>
                    </a:ext>
                  </a:extLst>
                </p:cNvPr>
                <p:cNvGrpSpPr/>
                <p:nvPr/>
              </p:nvGrpSpPr>
              <p:grpSpPr>
                <a:xfrm>
                  <a:off x="11103885" y="1524248"/>
                  <a:ext cx="920766" cy="894263"/>
                  <a:chOff x="8749540" y="410213"/>
                  <a:chExt cx="984265" cy="984266"/>
                </a:xfrm>
              </p:grpSpPr>
              <p:pic>
                <p:nvPicPr>
                  <p:cNvPr id="48" name="Graphique 47" descr="Écran de démarrage">
                    <a:extLst>
                      <a:ext uri="{FF2B5EF4-FFF2-40B4-BE49-F238E27FC236}">
                        <a16:creationId xmlns:a16="http://schemas.microsoft.com/office/drawing/2014/main" id="{758B29B8-6DC6-4AEC-B1AA-1813785F0FE2}"/>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8749540" y="410213"/>
                    <a:ext cx="984265" cy="984266"/>
                  </a:xfrm>
                  <a:prstGeom prst="rect">
                    <a:avLst/>
                  </a:prstGeom>
                </p:spPr>
              </p:pic>
              <p:sp>
                <p:nvSpPr>
                  <p:cNvPr id="49" name="ZoneTexte 48">
                    <a:extLst>
                      <a:ext uri="{FF2B5EF4-FFF2-40B4-BE49-F238E27FC236}">
                        <a16:creationId xmlns:a16="http://schemas.microsoft.com/office/drawing/2014/main" id="{DF10E74D-964A-40B8-A5E1-89935B0A12E9}"/>
                      </a:ext>
                    </a:extLst>
                  </p:cNvPr>
                  <p:cNvSpPr txBox="1"/>
                  <p:nvPr/>
                </p:nvSpPr>
                <p:spPr>
                  <a:xfrm rot="20027610">
                    <a:off x="8809852" y="744902"/>
                    <a:ext cx="801673" cy="23712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ED7D31">
                            <a:lumMod val="75000"/>
                          </a:srgbClr>
                        </a:solidFill>
                        <a:effectLst/>
                        <a:uLnTx/>
                        <a:uFillTx/>
                        <a:latin typeface="Abadi" panose="020B0604020104020204" pitchFamily="34" charset="0"/>
                      </a:rPr>
                      <a:t>+1 analyste</a:t>
                    </a:r>
                  </a:p>
                </p:txBody>
              </p:sp>
            </p:grpSp>
            <p:grpSp>
              <p:nvGrpSpPr>
                <p:cNvPr id="42" name="Groupe 41">
                  <a:extLst>
                    <a:ext uri="{FF2B5EF4-FFF2-40B4-BE49-F238E27FC236}">
                      <a16:creationId xmlns:a16="http://schemas.microsoft.com/office/drawing/2014/main" id="{ED929936-88D5-4172-9CAC-D5102CDEF5DA}"/>
                    </a:ext>
                  </a:extLst>
                </p:cNvPr>
                <p:cNvGrpSpPr/>
                <p:nvPr/>
              </p:nvGrpSpPr>
              <p:grpSpPr>
                <a:xfrm rot="822633">
                  <a:off x="6327986" y="2284472"/>
                  <a:ext cx="914400" cy="914400"/>
                  <a:chOff x="8584391" y="194550"/>
                  <a:chExt cx="914400" cy="914400"/>
                </a:xfrm>
              </p:grpSpPr>
              <p:pic>
                <p:nvPicPr>
                  <p:cNvPr id="46" name="Graphique 45" descr="Écran de démarrage">
                    <a:extLst>
                      <a:ext uri="{FF2B5EF4-FFF2-40B4-BE49-F238E27FC236}">
                        <a16:creationId xmlns:a16="http://schemas.microsoft.com/office/drawing/2014/main" id="{0F6016E8-E0A7-4A2F-8397-26669B4E3C46}"/>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8584391" y="194550"/>
                    <a:ext cx="914400" cy="914400"/>
                  </a:xfrm>
                  <a:prstGeom prst="rect">
                    <a:avLst/>
                  </a:prstGeom>
                </p:spPr>
              </p:pic>
              <p:sp>
                <p:nvSpPr>
                  <p:cNvPr id="47" name="ZoneTexte 46">
                    <a:extLst>
                      <a:ext uri="{FF2B5EF4-FFF2-40B4-BE49-F238E27FC236}">
                        <a16:creationId xmlns:a16="http://schemas.microsoft.com/office/drawing/2014/main" id="{825980E2-3BDB-4DF0-ADFE-7B19E5BADDB8}"/>
                      </a:ext>
                    </a:extLst>
                  </p:cNvPr>
                  <p:cNvSpPr txBox="1"/>
                  <p:nvPr/>
                </p:nvSpPr>
                <p:spPr>
                  <a:xfrm rot="18710241">
                    <a:off x="8643462" y="544278"/>
                    <a:ext cx="731135"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70AD47">
                            <a:lumMod val="60000"/>
                            <a:lumOff val="40000"/>
                          </a:srgbClr>
                        </a:solidFill>
                        <a:effectLst/>
                        <a:uLnTx/>
                        <a:uFillTx/>
                        <a:latin typeface="Abadi" panose="020B0604020104020204" pitchFamily="34" charset="0"/>
                      </a:rPr>
                      <a:t>Middle</a:t>
                    </a:r>
                  </a:p>
                </p:txBody>
              </p:sp>
            </p:grpSp>
            <p:grpSp>
              <p:nvGrpSpPr>
                <p:cNvPr id="43" name="Groupe 42">
                  <a:extLst>
                    <a:ext uri="{FF2B5EF4-FFF2-40B4-BE49-F238E27FC236}">
                      <a16:creationId xmlns:a16="http://schemas.microsoft.com/office/drawing/2014/main" id="{BBA0D7B3-6EA1-4903-97F1-652AF5625C6D}"/>
                    </a:ext>
                  </a:extLst>
                </p:cNvPr>
                <p:cNvGrpSpPr/>
                <p:nvPr/>
              </p:nvGrpSpPr>
              <p:grpSpPr>
                <a:xfrm rot="822633">
                  <a:off x="6297635" y="5081430"/>
                  <a:ext cx="914400" cy="914400"/>
                  <a:chOff x="8546560" y="69959"/>
                  <a:chExt cx="914400" cy="914400"/>
                </a:xfrm>
              </p:grpSpPr>
              <p:pic>
                <p:nvPicPr>
                  <p:cNvPr id="44" name="Graphique 43" descr="Écran de démarrage">
                    <a:extLst>
                      <a:ext uri="{FF2B5EF4-FFF2-40B4-BE49-F238E27FC236}">
                        <a16:creationId xmlns:a16="http://schemas.microsoft.com/office/drawing/2014/main" id="{F39BB674-AF77-45FB-8CAE-4BDD0D43A961}"/>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8546560" y="69959"/>
                    <a:ext cx="914400" cy="914400"/>
                  </a:xfrm>
                  <a:prstGeom prst="rect">
                    <a:avLst/>
                  </a:prstGeom>
                </p:spPr>
              </p:pic>
              <p:sp>
                <p:nvSpPr>
                  <p:cNvPr id="45" name="ZoneTexte 44">
                    <a:extLst>
                      <a:ext uri="{FF2B5EF4-FFF2-40B4-BE49-F238E27FC236}">
                        <a16:creationId xmlns:a16="http://schemas.microsoft.com/office/drawing/2014/main" id="{9E623DD4-C2BD-474C-8979-CE4C7E05BE47}"/>
                      </a:ext>
                    </a:extLst>
                  </p:cNvPr>
                  <p:cNvSpPr txBox="1"/>
                  <p:nvPr/>
                </p:nvSpPr>
                <p:spPr>
                  <a:xfrm rot="18710241">
                    <a:off x="8605631" y="419687"/>
                    <a:ext cx="731135"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4472C4"/>
                        </a:solidFill>
                        <a:effectLst/>
                        <a:uLnTx/>
                        <a:uFillTx/>
                        <a:latin typeface="Abadi" panose="020B0604020104020204" pitchFamily="34" charset="0"/>
                      </a:rPr>
                      <a:t>Middle</a:t>
                    </a:r>
                  </a:p>
                </p:txBody>
              </p:sp>
            </p:grpSp>
          </p:grpSp>
          <p:sp>
            <p:nvSpPr>
              <p:cNvPr id="9" name="ZoneTexte 8">
                <a:extLst>
                  <a:ext uri="{FF2B5EF4-FFF2-40B4-BE49-F238E27FC236}">
                    <a16:creationId xmlns:a16="http://schemas.microsoft.com/office/drawing/2014/main" id="{7FD84D53-7A23-4137-9917-948060DFCB11}"/>
                  </a:ext>
                </a:extLst>
              </p:cNvPr>
              <p:cNvSpPr txBox="1"/>
              <p:nvPr/>
            </p:nvSpPr>
            <p:spPr>
              <a:xfrm>
                <a:off x="2917629" y="1427726"/>
                <a:ext cx="3673560" cy="492443"/>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300" b="0" i="0" u="none" strike="noStrike" kern="0" cap="none" spc="0" normalizeH="0" baseline="0" noProof="0" dirty="0">
                    <a:ln>
                      <a:noFill/>
                    </a:ln>
                    <a:solidFill>
                      <a:srgbClr val="44546A">
                        <a:lumMod val="75000"/>
                      </a:srgbClr>
                    </a:solidFill>
                    <a:effectLst/>
                    <a:uLnTx/>
                    <a:uFillTx/>
                    <a:latin typeface="Abadi Extra Light" panose="020B0204020104020204" pitchFamily="34" charset="0"/>
                  </a:rPr>
                  <a:t>Une direction des crédits et des engagements </a:t>
                </a:r>
                <a:r>
                  <a:rPr kumimoji="0" lang="fr-FR" sz="1300" b="0" i="0" u="none" strike="noStrike" kern="0" cap="none" spc="0" normalizeH="0" baseline="0" noProof="0" dirty="0">
                    <a:ln>
                      <a:noFill/>
                    </a:ln>
                    <a:solidFill>
                      <a:srgbClr val="44546A">
                        <a:lumMod val="75000"/>
                      </a:srgbClr>
                    </a:solidFill>
                    <a:effectLst/>
                    <a:uLnTx/>
                    <a:uFillTx/>
                    <a:latin typeface="Abadi" panose="020B0604020104020204" pitchFamily="34" charset="0"/>
                  </a:rPr>
                  <a:t>à votre service</a:t>
                </a:r>
              </a:p>
            </p:txBody>
          </p:sp>
          <p:sp>
            <p:nvSpPr>
              <p:cNvPr id="10" name="Rectangle : avec coins arrondis en diagonale 9">
                <a:extLst>
                  <a:ext uri="{FF2B5EF4-FFF2-40B4-BE49-F238E27FC236}">
                    <a16:creationId xmlns:a16="http://schemas.microsoft.com/office/drawing/2014/main" id="{02C09158-EE0A-4523-B6B5-63A9093A1AB8}"/>
                  </a:ext>
                </a:extLst>
              </p:cNvPr>
              <p:cNvSpPr/>
              <p:nvPr/>
            </p:nvSpPr>
            <p:spPr>
              <a:xfrm>
                <a:off x="390831" y="1403547"/>
                <a:ext cx="1607255" cy="516622"/>
              </a:xfrm>
              <a:prstGeom prst="round2DiagRect">
                <a:avLst/>
              </a:prstGeom>
              <a:solidFill>
                <a:srgbClr val="CED5E0">
                  <a:alpha val="29804"/>
                </a:srgbClr>
              </a:solidFill>
              <a:ln w="12700" cap="flat" cmpd="sng" algn="ctr">
                <a:solidFill>
                  <a:sysClr val="window" lastClr="FFFFFF">
                    <a:lumMod val="85000"/>
                  </a:sysClr>
                </a:solidFill>
                <a:prstDash val="solid"/>
                <a:miter lim="800000"/>
                <a:extLst>
                  <a:ext uri="{C807C97D-BFC1-408E-A445-0C87EB9F89A2}">
                    <ask:lineSketchStyleProps xmlns:ask="http://schemas.microsoft.com/office/drawing/2018/sketchyshapes" sd="1643974758">
                      <a:custGeom>
                        <a:avLst/>
                        <a:gdLst>
                          <a:gd name="connsiteX0" fmla="*/ 146747 w 1882635"/>
                          <a:gd name="connsiteY0" fmla="*/ 0 h 880467"/>
                          <a:gd name="connsiteX1" fmla="*/ 1882635 w 1882635"/>
                          <a:gd name="connsiteY1" fmla="*/ 0 h 880467"/>
                          <a:gd name="connsiteX2" fmla="*/ 1882635 w 1882635"/>
                          <a:gd name="connsiteY2" fmla="*/ 0 h 880467"/>
                          <a:gd name="connsiteX3" fmla="*/ 1882635 w 1882635"/>
                          <a:gd name="connsiteY3" fmla="*/ 733720 h 880467"/>
                          <a:gd name="connsiteX4" fmla="*/ 1735888 w 1882635"/>
                          <a:gd name="connsiteY4" fmla="*/ 880467 h 880467"/>
                          <a:gd name="connsiteX5" fmla="*/ 0 w 1882635"/>
                          <a:gd name="connsiteY5" fmla="*/ 880467 h 880467"/>
                          <a:gd name="connsiteX6" fmla="*/ 0 w 1882635"/>
                          <a:gd name="connsiteY6" fmla="*/ 880467 h 880467"/>
                          <a:gd name="connsiteX7" fmla="*/ 0 w 1882635"/>
                          <a:gd name="connsiteY7" fmla="*/ 146747 h 880467"/>
                          <a:gd name="connsiteX8" fmla="*/ 146747 w 1882635"/>
                          <a:gd name="connsiteY8" fmla="*/ 0 h 88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2635" h="880467" fill="none" extrusionOk="0">
                            <a:moveTo>
                              <a:pt x="146747" y="0"/>
                            </a:moveTo>
                            <a:cubicBezTo>
                              <a:pt x="977268" y="-62557"/>
                              <a:pt x="1350876" y="2911"/>
                              <a:pt x="1882635" y="0"/>
                            </a:cubicBezTo>
                            <a:lnTo>
                              <a:pt x="1882635" y="0"/>
                            </a:lnTo>
                            <a:cubicBezTo>
                              <a:pt x="1882504" y="97546"/>
                              <a:pt x="1867183" y="395828"/>
                              <a:pt x="1882635" y="733720"/>
                            </a:cubicBezTo>
                            <a:cubicBezTo>
                              <a:pt x="1888716" y="806108"/>
                              <a:pt x="1822716" y="882572"/>
                              <a:pt x="1735888" y="880467"/>
                            </a:cubicBezTo>
                            <a:cubicBezTo>
                              <a:pt x="1294718" y="1022932"/>
                              <a:pt x="186058" y="793746"/>
                              <a:pt x="0" y="880467"/>
                            </a:cubicBezTo>
                            <a:lnTo>
                              <a:pt x="0" y="880467"/>
                            </a:lnTo>
                            <a:cubicBezTo>
                              <a:pt x="-1279" y="529611"/>
                              <a:pt x="-54539" y="513319"/>
                              <a:pt x="0" y="146747"/>
                            </a:cubicBezTo>
                            <a:cubicBezTo>
                              <a:pt x="-14620" y="63690"/>
                              <a:pt x="66682" y="-642"/>
                              <a:pt x="146747" y="0"/>
                            </a:cubicBezTo>
                            <a:close/>
                          </a:path>
                          <a:path w="1882635" h="880467" stroke="0" extrusionOk="0">
                            <a:moveTo>
                              <a:pt x="146747" y="0"/>
                            </a:moveTo>
                            <a:cubicBezTo>
                              <a:pt x="326724" y="65757"/>
                              <a:pt x="1467525" y="148261"/>
                              <a:pt x="1882635" y="0"/>
                            </a:cubicBezTo>
                            <a:lnTo>
                              <a:pt x="1882635" y="0"/>
                            </a:lnTo>
                            <a:cubicBezTo>
                              <a:pt x="1931779" y="118971"/>
                              <a:pt x="1887441" y="472420"/>
                              <a:pt x="1882635" y="733720"/>
                            </a:cubicBezTo>
                            <a:cubicBezTo>
                              <a:pt x="1872435" y="818954"/>
                              <a:pt x="1829408" y="873918"/>
                              <a:pt x="1735888" y="880467"/>
                            </a:cubicBezTo>
                            <a:cubicBezTo>
                              <a:pt x="919258" y="860814"/>
                              <a:pt x="580819" y="919310"/>
                              <a:pt x="0" y="880467"/>
                            </a:cubicBezTo>
                            <a:lnTo>
                              <a:pt x="0" y="880467"/>
                            </a:lnTo>
                            <a:cubicBezTo>
                              <a:pt x="-2761" y="602240"/>
                              <a:pt x="-40285" y="460072"/>
                              <a:pt x="0" y="146747"/>
                            </a:cubicBezTo>
                            <a:cubicBezTo>
                              <a:pt x="-9666" y="63575"/>
                              <a:pt x="76073" y="11517"/>
                              <a:pt x="146747" y="0"/>
                            </a:cubicBezTo>
                            <a:close/>
                          </a:path>
                        </a:pathLst>
                      </a:custGeom>
                      <ask:type>
                        <ask:lineSketchNone/>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C000">
                      <a:lumMod val="75000"/>
                    </a:srgbClr>
                  </a:solidFill>
                  <a:effectLst/>
                  <a:uLnTx/>
                  <a:uFillTx/>
                  <a:latin typeface="Abadi" panose="020B0604020104020204" pitchFamily="34" charset="0"/>
                  <a:ea typeface="+mn-ea"/>
                  <a:cs typeface="+mn-cs"/>
                </a:endParaRPr>
              </a:p>
            </p:txBody>
          </p:sp>
          <p:pic>
            <p:nvPicPr>
              <p:cNvPr id="11" name="Graphique 10" descr="Flèches de chevron">
                <a:extLst>
                  <a:ext uri="{FF2B5EF4-FFF2-40B4-BE49-F238E27FC236}">
                    <a16:creationId xmlns:a16="http://schemas.microsoft.com/office/drawing/2014/main" id="{8FA9327A-312A-4345-8C82-5BD4432615F2}"/>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2064639" y="1255629"/>
                <a:ext cx="802805" cy="802805"/>
              </a:xfrm>
              <a:prstGeom prst="rect">
                <a:avLst/>
              </a:prstGeom>
            </p:spPr>
          </p:pic>
          <p:pic>
            <p:nvPicPr>
              <p:cNvPr id="12" name="Graphique 11" descr="Flèches de chevron">
                <a:extLst>
                  <a:ext uri="{FF2B5EF4-FFF2-40B4-BE49-F238E27FC236}">
                    <a16:creationId xmlns:a16="http://schemas.microsoft.com/office/drawing/2014/main" id="{19A96928-E386-4F50-98BE-E9AF6E86DFF2}"/>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6538355" y="1287710"/>
                <a:ext cx="802805" cy="802805"/>
              </a:xfrm>
              <a:prstGeom prst="rect">
                <a:avLst/>
              </a:prstGeom>
            </p:spPr>
          </p:pic>
        </p:grpSp>
        <p:sp>
          <p:nvSpPr>
            <p:cNvPr id="6" name="ZoneTexte 5">
              <a:extLst>
                <a:ext uri="{FF2B5EF4-FFF2-40B4-BE49-F238E27FC236}">
                  <a16:creationId xmlns:a16="http://schemas.microsoft.com/office/drawing/2014/main" id="{7CDF6375-BC31-4A30-B90B-D554507544EF}"/>
                </a:ext>
              </a:extLst>
            </p:cNvPr>
            <p:cNvSpPr txBox="1"/>
            <p:nvPr/>
          </p:nvSpPr>
          <p:spPr>
            <a:xfrm>
              <a:off x="607341" y="1487196"/>
              <a:ext cx="1101325"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44546A">
                      <a:lumMod val="75000"/>
                    </a:srgbClr>
                  </a:solidFill>
                  <a:effectLst/>
                  <a:uLnTx/>
                  <a:uFillTx/>
                  <a:latin typeface="Abadi" panose="020B0604020104020204" pitchFamily="34" charset="0"/>
                </a:rPr>
                <a:t>Direction</a:t>
              </a:r>
            </a:p>
          </p:txBody>
        </p:sp>
      </p:grpSp>
      <p:sp>
        <p:nvSpPr>
          <p:cNvPr id="53" name="Espace réservé du texte 13">
            <a:extLst>
              <a:ext uri="{FF2B5EF4-FFF2-40B4-BE49-F238E27FC236}">
                <a16:creationId xmlns:a16="http://schemas.microsoft.com/office/drawing/2014/main" id="{E92EB9D5-849C-4329-8C09-54548C5A448F}"/>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Des nouveautés sur le crédit immobilier</a:t>
            </a:r>
          </a:p>
        </p:txBody>
      </p:sp>
    </p:spTree>
    <p:extLst>
      <p:ext uri="{BB962C8B-B14F-4D97-AF65-F5344CB8AC3E}">
        <p14:creationId xmlns:p14="http://schemas.microsoft.com/office/powerpoint/2010/main" val="3532238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8F2EEA55-2427-4115-9362-D62C04BBE716}"/>
              </a:ext>
            </a:extLst>
          </p:cNvPr>
          <p:cNvSpPr>
            <a:spLocks noGrp="1"/>
          </p:cNvSpPr>
          <p:nvPr>
            <p:ph idx="1"/>
          </p:nvPr>
        </p:nvSpPr>
        <p:spPr>
          <a:xfrm>
            <a:off x="1223608" y="1116412"/>
            <a:ext cx="10513549" cy="4848620"/>
          </a:xfrm>
        </p:spPr>
        <p:txBody>
          <a:bodyPr/>
          <a:lstStyle/>
          <a:p>
            <a:endParaRPr lang="fr-FR" dirty="0"/>
          </a:p>
          <a:p>
            <a:pPr algn="just"/>
            <a:r>
              <a:rPr lang="fr-FR" b="1" dirty="0"/>
              <a:t>Votre assistance crédits au </a:t>
            </a:r>
            <a:r>
              <a:rPr lang="fr-FR" b="1" dirty="0">
                <a:solidFill>
                  <a:srgbClr val="C31632"/>
                </a:solidFill>
              </a:rPr>
              <a:t>03 88 40 24 24 </a:t>
            </a:r>
            <a:r>
              <a:rPr lang="fr-FR" sz="1400" i="1" dirty="0"/>
              <a:t>(choix 1 : Crédits Part / choix 2 : BPCE SC)</a:t>
            </a:r>
          </a:p>
          <a:p>
            <a:pPr marL="0" indent="0" algn="just">
              <a:buNone/>
            </a:pPr>
            <a:endParaRPr lang="fr-FR" sz="1050" b="1" dirty="0"/>
          </a:p>
          <a:p>
            <a:pPr marL="0" indent="0" algn="just">
              <a:buNone/>
            </a:pPr>
            <a:r>
              <a:rPr lang="fr-FR" dirty="0"/>
              <a:t>	</a:t>
            </a:r>
            <a:r>
              <a:rPr lang="fr-FR" b="1" dirty="0"/>
              <a:t>L’intégration de l’assistance au sein de la DCE </a:t>
            </a:r>
            <a:r>
              <a:rPr lang="fr-FR" dirty="0"/>
              <a:t>permet d’avoir </a:t>
            </a:r>
            <a:r>
              <a:rPr lang="fr-FR" b="1" dirty="0"/>
              <a:t>plus d’interaction entre tous les 	pôles de la direction </a:t>
            </a:r>
            <a:r>
              <a:rPr lang="fr-FR" dirty="0"/>
              <a:t>(engagements, instruction et déblocage) </a:t>
            </a:r>
            <a:r>
              <a:rPr lang="fr-FR" b="1" dirty="0"/>
              <a:t>ce qui garantira une diffusion 	d’information actualisée, fiable et homogène.</a:t>
            </a:r>
          </a:p>
          <a:p>
            <a:pPr marL="0" indent="0" algn="just">
              <a:buNone/>
            </a:pPr>
            <a:endParaRPr lang="fr-FR" dirty="0"/>
          </a:p>
          <a:p>
            <a:pPr algn="just"/>
            <a:r>
              <a:rPr lang="fr-FR" b="1" dirty="0">
                <a:solidFill>
                  <a:srgbClr val="C31632"/>
                </a:solidFill>
              </a:rPr>
              <a:t>A venir : </a:t>
            </a:r>
          </a:p>
          <a:p>
            <a:pPr lvl="1" algn="just"/>
            <a:r>
              <a:rPr lang="fr-FR" sz="1600" b="1" dirty="0"/>
              <a:t>Assistance clients </a:t>
            </a:r>
            <a:r>
              <a:rPr lang="fr-FR" sz="1600" dirty="0"/>
              <a:t>en cas de question post-édition, le numéro de téléphone sera indiqué sur les communications à l’attention du client. Démarrage prévu le 15/11.</a:t>
            </a:r>
          </a:p>
          <a:p>
            <a:pPr lvl="1"/>
            <a:r>
              <a:rPr lang="fr-FR" sz="1600" b="1" dirty="0"/>
              <a:t>Echange avec l’excellence professionnelle</a:t>
            </a:r>
            <a:r>
              <a:rPr lang="fr-FR" sz="1600" dirty="0"/>
              <a:t> sur les problématiques récurrentes remontées à l’assistance afin de faire des communications régulières au réseau. Démarrage prévu le 15/11.</a:t>
            </a:r>
          </a:p>
          <a:p>
            <a:pPr lvl="1" algn="just"/>
            <a:r>
              <a:rPr lang="fr-FR" sz="1600" b="1" dirty="0"/>
              <a:t>Aide au montage : </a:t>
            </a:r>
            <a:r>
              <a:rPr lang="fr-FR" sz="1600" dirty="0"/>
              <a:t>des plages de 30 minutes seront dédiées à l’accompagnement sur des montages de dossiers complexes. </a:t>
            </a:r>
          </a:p>
          <a:p>
            <a:pPr lvl="1" algn="just"/>
            <a:r>
              <a:rPr lang="fr-FR" sz="1600" b="1" dirty="0"/>
              <a:t>Centralisation de la documentation crédits </a:t>
            </a:r>
            <a:r>
              <a:rPr lang="fr-FR" sz="1600" b="1" dirty="0" err="1"/>
              <a:t>immo</a:t>
            </a:r>
            <a:r>
              <a:rPr lang="fr-FR" sz="1600" b="1" dirty="0"/>
              <a:t> </a:t>
            </a:r>
            <a:r>
              <a:rPr lang="fr-FR" sz="1600" dirty="0"/>
              <a:t>(garanties, assurances, avenant…).                                    </a:t>
            </a:r>
          </a:p>
        </p:txBody>
      </p:sp>
      <p:sp>
        <p:nvSpPr>
          <p:cNvPr id="3" name="Espace réservé du texte 2">
            <a:extLst>
              <a:ext uri="{FF2B5EF4-FFF2-40B4-BE49-F238E27FC236}">
                <a16:creationId xmlns:a16="http://schemas.microsoft.com/office/drawing/2014/main" id="{3E03DA98-25EE-403C-9F88-8F356AD59C03}"/>
              </a:ext>
            </a:extLst>
          </p:cNvPr>
          <p:cNvSpPr>
            <a:spLocks noGrp="1"/>
          </p:cNvSpPr>
          <p:nvPr>
            <p:ph type="body" sz="quarter" idx="12"/>
          </p:nvPr>
        </p:nvSpPr>
        <p:spPr/>
        <p:txBody>
          <a:bodyPr/>
          <a:lstStyle/>
          <a:p>
            <a:r>
              <a:rPr lang="fr-FR" dirty="0"/>
              <a:t>L’assistance crédits : pour mieux vous servir</a:t>
            </a:r>
          </a:p>
        </p:txBody>
      </p:sp>
      <p:pic>
        <p:nvPicPr>
          <p:cNvPr id="4" name="Graphique 283">
            <a:extLst>
              <a:ext uri="{FF2B5EF4-FFF2-40B4-BE49-F238E27FC236}">
                <a16:creationId xmlns:a16="http://schemas.microsoft.com/office/drawing/2014/main" id="{572BB6F1-75E7-4F88-BC7A-CEAF339B644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5267" y="2934808"/>
            <a:ext cx="639781" cy="639781"/>
          </a:xfrm>
          <a:prstGeom prst="rect">
            <a:avLst/>
          </a:prstGeom>
        </p:spPr>
      </p:pic>
      <p:grpSp>
        <p:nvGrpSpPr>
          <p:cNvPr id="5" name="Groupe 4">
            <a:extLst>
              <a:ext uri="{FF2B5EF4-FFF2-40B4-BE49-F238E27FC236}">
                <a16:creationId xmlns:a16="http://schemas.microsoft.com/office/drawing/2014/main" id="{C8A2E291-A59E-4626-A8B4-C1C3E8A2D32A}"/>
              </a:ext>
            </a:extLst>
          </p:cNvPr>
          <p:cNvGrpSpPr/>
          <p:nvPr/>
        </p:nvGrpSpPr>
        <p:grpSpPr>
          <a:xfrm>
            <a:off x="559299" y="1456321"/>
            <a:ext cx="467189" cy="460205"/>
            <a:chOff x="3582988" y="5113338"/>
            <a:chExt cx="955675" cy="941388"/>
          </a:xfrm>
          <a:solidFill>
            <a:srgbClr val="333333"/>
          </a:solidFill>
        </p:grpSpPr>
        <p:sp>
          <p:nvSpPr>
            <p:cNvPr id="6" name="Freeform 77">
              <a:extLst>
                <a:ext uri="{FF2B5EF4-FFF2-40B4-BE49-F238E27FC236}">
                  <a16:creationId xmlns:a16="http://schemas.microsoft.com/office/drawing/2014/main" id="{A27D5886-6F5D-4BDD-8556-A949E9019F5D}"/>
                </a:ext>
              </a:extLst>
            </p:cNvPr>
            <p:cNvSpPr>
              <a:spLocks noEditPoints="1"/>
            </p:cNvSpPr>
            <p:nvPr/>
          </p:nvSpPr>
          <p:spPr bwMode="auto">
            <a:xfrm>
              <a:off x="3986213" y="5113338"/>
              <a:ext cx="552450" cy="481013"/>
            </a:xfrm>
            <a:custGeom>
              <a:avLst/>
              <a:gdLst>
                <a:gd name="T0" fmla="*/ 78 w 137"/>
                <a:gd name="T1" fmla="*/ 119 h 119"/>
                <a:gd name="T2" fmla="*/ 27 w 137"/>
                <a:gd name="T3" fmla="*/ 91 h 119"/>
                <a:gd name="T4" fmla="*/ 0 w 137"/>
                <a:gd name="T5" fmla="*/ 91 h 119"/>
                <a:gd name="T6" fmla="*/ 19 w 137"/>
                <a:gd name="T7" fmla="*/ 67 h 119"/>
                <a:gd name="T8" fmla="*/ 18 w 137"/>
                <a:gd name="T9" fmla="*/ 59 h 119"/>
                <a:gd name="T10" fmla="*/ 78 w 137"/>
                <a:gd name="T11" fmla="*/ 0 h 119"/>
                <a:gd name="T12" fmla="*/ 137 w 137"/>
                <a:gd name="T13" fmla="*/ 59 h 119"/>
                <a:gd name="T14" fmla="*/ 78 w 137"/>
                <a:gd name="T15" fmla="*/ 119 h 119"/>
                <a:gd name="T16" fmla="*/ 13 w 137"/>
                <a:gd name="T17" fmla="*/ 84 h 119"/>
                <a:gd name="T18" fmla="*/ 30 w 137"/>
                <a:gd name="T19" fmla="*/ 84 h 119"/>
                <a:gd name="T20" fmla="*/ 31 w 137"/>
                <a:gd name="T21" fmla="*/ 86 h 119"/>
                <a:gd name="T22" fmla="*/ 78 w 137"/>
                <a:gd name="T23" fmla="*/ 112 h 119"/>
                <a:gd name="T24" fmla="*/ 130 w 137"/>
                <a:gd name="T25" fmla="*/ 59 h 119"/>
                <a:gd name="T26" fmla="*/ 78 w 137"/>
                <a:gd name="T27" fmla="*/ 7 h 119"/>
                <a:gd name="T28" fmla="*/ 25 w 137"/>
                <a:gd name="T29" fmla="*/ 59 h 119"/>
                <a:gd name="T30" fmla="*/ 25 w 137"/>
                <a:gd name="T31" fmla="*/ 67 h 119"/>
                <a:gd name="T32" fmla="*/ 26 w 137"/>
                <a:gd name="T33" fmla="*/ 68 h 119"/>
                <a:gd name="T34" fmla="*/ 13 w 137"/>
                <a:gd name="T35" fmla="*/ 8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7" h="119">
                  <a:moveTo>
                    <a:pt x="78" y="119"/>
                  </a:moveTo>
                  <a:cubicBezTo>
                    <a:pt x="56" y="119"/>
                    <a:pt x="39" y="109"/>
                    <a:pt x="27" y="91"/>
                  </a:cubicBezTo>
                  <a:cubicBezTo>
                    <a:pt x="0" y="91"/>
                    <a:pt x="0" y="91"/>
                    <a:pt x="0" y="91"/>
                  </a:cubicBezTo>
                  <a:cubicBezTo>
                    <a:pt x="19" y="67"/>
                    <a:pt x="19" y="67"/>
                    <a:pt x="19" y="67"/>
                  </a:cubicBezTo>
                  <a:cubicBezTo>
                    <a:pt x="19" y="64"/>
                    <a:pt x="18" y="62"/>
                    <a:pt x="18" y="59"/>
                  </a:cubicBezTo>
                  <a:cubicBezTo>
                    <a:pt x="18" y="27"/>
                    <a:pt x="45" y="0"/>
                    <a:pt x="78" y="0"/>
                  </a:cubicBezTo>
                  <a:cubicBezTo>
                    <a:pt x="110" y="0"/>
                    <a:pt x="137" y="27"/>
                    <a:pt x="137" y="59"/>
                  </a:cubicBezTo>
                  <a:cubicBezTo>
                    <a:pt x="137" y="92"/>
                    <a:pt x="110" y="119"/>
                    <a:pt x="78" y="119"/>
                  </a:cubicBezTo>
                  <a:close/>
                  <a:moveTo>
                    <a:pt x="13" y="84"/>
                  </a:moveTo>
                  <a:cubicBezTo>
                    <a:pt x="30" y="84"/>
                    <a:pt x="30" y="84"/>
                    <a:pt x="30" y="84"/>
                  </a:cubicBezTo>
                  <a:cubicBezTo>
                    <a:pt x="31" y="86"/>
                    <a:pt x="31" y="86"/>
                    <a:pt x="31" y="86"/>
                  </a:cubicBezTo>
                  <a:cubicBezTo>
                    <a:pt x="42" y="104"/>
                    <a:pt x="57" y="112"/>
                    <a:pt x="78" y="112"/>
                  </a:cubicBezTo>
                  <a:cubicBezTo>
                    <a:pt x="107" y="112"/>
                    <a:pt x="130" y="89"/>
                    <a:pt x="130" y="59"/>
                  </a:cubicBezTo>
                  <a:cubicBezTo>
                    <a:pt x="130" y="30"/>
                    <a:pt x="107" y="7"/>
                    <a:pt x="78" y="7"/>
                  </a:cubicBezTo>
                  <a:cubicBezTo>
                    <a:pt x="48" y="7"/>
                    <a:pt x="25" y="30"/>
                    <a:pt x="25" y="59"/>
                  </a:cubicBezTo>
                  <a:cubicBezTo>
                    <a:pt x="25" y="62"/>
                    <a:pt x="25" y="64"/>
                    <a:pt x="25" y="67"/>
                  </a:cubicBezTo>
                  <a:cubicBezTo>
                    <a:pt x="26" y="68"/>
                    <a:pt x="26" y="68"/>
                    <a:pt x="26" y="68"/>
                  </a:cubicBezTo>
                  <a:lnTo>
                    <a:pt x="13" y="84"/>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7" name="Freeform 78">
              <a:extLst>
                <a:ext uri="{FF2B5EF4-FFF2-40B4-BE49-F238E27FC236}">
                  <a16:creationId xmlns:a16="http://schemas.microsoft.com/office/drawing/2014/main" id="{F133B2F8-61DA-45E3-9507-32D2FE0EC82B}"/>
                </a:ext>
              </a:extLst>
            </p:cNvPr>
            <p:cNvSpPr>
              <a:spLocks noEditPoints="1"/>
            </p:cNvSpPr>
            <p:nvPr/>
          </p:nvSpPr>
          <p:spPr bwMode="auto">
            <a:xfrm>
              <a:off x="3582988" y="5233988"/>
              <a:ext cx="654050" cy="820738"/>
            </a:xfrm>
            <a:custGeom>
              <a:avLst/>
              <a:gdLst>
                <a:gd name="T0" fmla="*/ 126 w 162"/>
                <a:gd name="T1" fmla="*/ 201 h 203"/>
                <a:gd name="T2" fmla="*/ 36 w 162"/>
                <a:gd name="T3" fmla="*/ 131 h 203"/>
                <a:gd name="T4" fmla="*/ 29 w 162"/>
                <a:gd name="T5" fmla="*/ 12 h 203"/>
                <a:gd name="T6" fmla="*/ 43 w 162"/>
                <a:gd name="T7" fmla="*/ 3 h 203"/>
                <a:gd name="T8" fmla="*/ 44 w 162"/>
                <a:gd name="T9" fmla="*/ 2 h 203"/>
                <a:gd name="T10" fmla="*/ 56 w 162"/>
                <a:gd name="T11" fmla="*/ 2 h 203"/>
                <a:gd name="T12" fmla="*/ 64 w 162"/>
                <a:gd name="T13" fmla="*/ 10 h 203"/>
                <a:gd name="T14" fmla="*/ 76 w 162"/>
                <a:gd name="T15" fmla="*/ 36 h 203"/>
                <a:gd name="T16" fmla="*/ 69 w 162"/>
                <a:gd name="T17" fmla="*/ 55 h 203"/>
                <a:gd name="T18" fmla="*/ 57 w 162"/>
                <a:gd name="T19" fmla="*/ 62 h 203"/>
                <a:gd name="T20" fmla="*/ 53 w 162"/>
                <a:gd name="T21" fmla="*/ 73 h 203"/>
                <a:gd name="T22" fmla="*/ 71 w 162"/>
                <a:gd name="T23" fmla="*/ 110 h 203"/>
                <a:gd name="T24" fmla="*/ 98 w 162"/>
                <a:gd name="T25" fmla="*/ 149 h 203"/>
                <a:gd name="T26" fmla="*/ 109 w 162"/>
                <a:gd name="T27" fmla="*/ 151 h 203"/>
                <a:gd name="T28" fmla="*/ 120 w 162"/>
                <a:gd name="T29" fmla="*/ 144 h 203"/>
                <a:gd name="T30" fmla="*/ 140 w 162"/>
                <a:gd name="T31" fmla="*/ 148 h 203"/>
                <a:gd name="T32" fmla="*/ 157 w 162"/>
                <a:gd name="T33" fmla="*/ 171 h 203"/>
                <a:gd name="T34" fmla="*/ 158 w 162"/>
                <a:gd name="T35" fmla="*/ 172 h 203"/>
                <a:gd name="T36" fmla="*/ 152 w 162"/>
                <a:gd name="T37" fmla="*/ 193 h 203"/>
                <a:gd name="T38" fmla="*/ 143 w 162"/>
                <a:gd name="T39" fmla="*/ 198 h 203"/>
                <a:gd name="T40" fmla="*/ 126 w 162"/>
                <a:gd name="T41" fmla="*/ 201 h 203"/>
                <a:gd name="T42" fmla="*/ 50 w 162"/>
                <a:gd name="T43" fmla="*/ 7 h 203"/>
                <a:gd name="T44" fmla="*/ 47 w 162"/>
                <a:gd name="T45" fmla="*/ 8 h 203"/>
                <a:gd name="T46" fmla="*/ 46 w 162"/>
                <a:gd name="T47" fmla="*/ 8 h 203"/>
                <a:gd name="T48" fmla="*/ 33 w 162"/>
                <a:gd name="T49" fmla="*/ 17 h 203"/>
                <a:gd name="T50" fmla="*/ 41 w 162"/>
                <a:gd name="T51" fmla="*/ 127 h 203"/>
                <a:gd name="T52" fmla="*/ 140 w 162"/>
                <a:gd name="T53" fmla="*/ 192 h 203"/>
                <a:gd name="T54" fmla="*/ 149 w 162"/>
                <a:gd name="T55" fmla="*/ 187 h 203"/>
                <a:gd name="T56" fmla="*/ 152 w 162"/>
                <a:gd name="T57" fmla="*/ 175 h 203"/>
                <a:gd name="T58" fmla="*/ 152 w 162"/>
                <a:gd name="T59" fmla="*/ 174 h 203"/>
                <a:gd name="T60" fmla="*/ 135 w 162"/>
                <a:gd name="T61" fmla="*/ 152 h 203"/>
                <a:gd name="T62" fmla="*/ 124 w 162"/>
                <a:gd name="T63" fmla="*/ 150 h 203"/>
                <a:gd name="T64" fmla="*/ 112 w 162"/>
                <a:gd name="T65" fmla="*/ 156 h 203"/>
                <a:gd name="T66" fmla="*/ 93 w 162"/>
                <a:gd name="T67" fmla="*/ 153 h 203"/>
                <a:gd name="T68" fmla="*/ 65 w 162"/>
                <a:gd name="T69" fmla="*/ 114 h 203"/>
                <a:gd name="T70" fmla="*/ 47 w 162"/>
                <a:gd name="T71" fmla="*/ 75 h 203"/>
                <a:gd name="T72" fmla="*/ 54 w 162"/>
                <a:gd name="T73" fmla="*/ 57 h 203"/>
                <a:gd name="T74" fmla="*/ 66 w 162"/>
                <a:gd name="T75" fmla="*/ 50 h 203"/>
                <a:gd name="T76" fmla="*/ 70 w 162"/>
                <a:gd name="T77" fmla="*/ 39 h 203"/>
                <a:gd name="T78" fmla="*/ 70 w 162"/>
                <a:gd name="T79" fmla="*/ 39 h 203"/>
                <a:gd name="T80" fmla="*/ 58 w 162"/>
                <a:gd name="T81" fmla="*/ 12 h 203"/>
                <a:gd name="T82" fmla="*/ 53 w 162"/>
                <a:gd name="T83" fmla="*/ 8 h 203"/>
                <a:gd name="T84" fmla="*/ 50 w 162"/>
                <a:gd name="T85" fmla="*/ 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203">
                  <a:moveTo>
                    <a:pt x="126" y="201"/>
                  </a:moveTo>
                  <a:cubicBezTo>
                    <a:pt x="99" y="201"/>
                    <a:pt x="64" y="180"/>
                    <a:pt x="36" y="131"/>
                  </a:cubicBezTo>
                  <a:cubicBezTo>
                    <a:pt x="0" y="68"/>
                    <a:pt x="18" y="22"/>
                    <a:pt x="29" y="12"/>
                  </a:cubicBezTo>
                  <a:cubicBezTo>
                    <a:pt x="32" y="9"/>
                    <a:pt x="37" y="6"/>
                    <a:pt x="43" y="3"/>
                  </a:cubicBezTo>
                  <a:cubicBezTo>
                    <a:pt x="43" y="2"/>
                    <a:pt x="44" y="2"/>
                    <a:pt x="44" y="2"/>
                  </a:cubicBezTo>
                  <a:cubicBezTo>
                    <a:pt x="48" y="0"/>
                    <a:pt x="52" y="0"/>
                    <a:pt x="56" y="2"/>
                  </a:cubicBezTo>
                  <a:cubicBezTo>
                    <a:pt x="59" y="3"/>
                    <a:pt x="62" y="6"/>
                    <a:pt x="64" y="10"/>
                  </a:cubicBezTo>
                  <a:cubicBezTo>
                    <a:pt x="76" y="36"/>
                    <a:pt x="76" y="36"/>
                    <a:pt x="76" y="36"/>
                  </a:cubicBezTo>
                  <a:cubicBezTo>
                    <a:pt x="79" y="43"/>
                    <a:pt x="76" y="52"/>
                    <a:pt x="69" y="55"/>
                  </a:cubicBezTo>
                  <a:cubicBezTo>
                    <a:pt x="57" y="62"/>
                    <a:pt x="57" y="62"/>
                    <a:pt x="57" y="62"/>
                  </a:cubicBezTo>
                  <a:cubicBezTo>
                    <a:pt x="54" y="64"/>
                    <a:pt x="52" y="69"/>
                    <a:pt x="53" y="73"/>
                  </a:cubicBezTo>
                  <a:cubicBezTo>
                    <a:pt x="58" y="86"/>
                    <a:pt x="64" y="98"/>
                    <a:pt x="71" y="110"/>
                  </a:cubicBezTo>
                  <a:cubicBezTo>
                    <a:pt x="78" y="123"/>
                    <a:pt x="87" y="136"/>
                    <a:pt x="98" y="149"/>
                  </a:cubicBezTo>
                  <a:cubicBezTo>
                    <a:pt x="100" y="152"/>
                    <a:pt x="105" y="153"/>
                    <a:pt x="109" y="151"/>
                  </a:cubicBezTo>
                  <a:cubicBezTo>
                    <a:pt x="120" y="144"/>
                    <a:pt x="120" y="144"/>
                    <a:pt x="120" y="144"/>
                  </a:cubicBezTo>
                  <a:cubicBezTo>
                    <a:pt x="127" y="140"/>
                    <a:pt x="136" y="142"/>
                    <a:pt x="140" y="148"/>
                  </a:cubicBezTo>
                  <a:cubicBezTo>
                    <a:pt x="157" y="171"/>
                    <a:pt x="157" y="171"/>
                    <a:pt x="157" y="171"/>
                  </a:cubicBezTo>
                  <a:cubicBezTo>
                    <a:pt x="157" y="171"/>
                    <a:pt x="157" y="171"/>
                    <a:pt x="158" y="172"/>
                  </a:cubicBezTo>
                  <a:cubicBezTo>
                    <a:pt x="162" y="179"/>
                    <a:pt x="159" y="189"/>
                    <a:pt x="152" y="193"/>
                  </a:cubicBezTo>
                  <a:cubicBezTo>
                    <a:pt x="147" y="196"/>
                    <a:pt x="144" y="197"/>
                    <a:pt x="143" y="198"/>
                  </a:cubicBezTo>
                  <a:cubicBezTo>
                    <a:pt x="138" y="200"/>
                    <a:pt x="132" y="201"/>
                    <a:pt x="126" y="201"/>
                  </a:cubicBezTo>
                  <a:close/>
                  <a:moveTo>
                    <a:pt x="50" y="7"/>
                  </a:moveTo>
                  <a:cubicBezTo>
                    <a:pt x="49" y="7"/>
                    <a:pt x="48" y="7"/>
                    <a:pt x="47" y="8"/>
                  </a:cubicBezTo>
                  <a:cubicBezTo>
                    <a:pt x="46" y="8"/>
                    <a:pt x="46" y="8"/>
                    <a:pt x="46" y="8"/>
                  </a:cubicBezTo>
                  <a:cubicBezTo>
                    <a:pt x="40" y="11"/>
                    <a:pt x="36" y="14"/>
                    <a:pt x="33" y="17"/>
                  </a:cubicBezTo>
                  <a:cubicBezTo>
                    <a:pt x="24" y="25"/>
                    <a:pt x="8" y="69"/>
                    <a:pt x="41" y="127"/>
                  </a:cubicBezTo>
                  <a:cubicBezTo>
                    <a:pt x="74" y="184"/>
                    <a:pt x="116" y="203"/>
                    <a:pt x="140" y="192"/>
                  </a:cubicBezTo>
                  <a:cubicBezTo>
                    <a:pt x="141" y="192"/>
                    <a:pt x="143" y="191"/>
                    <a:pt x="149" y="187"/>
                  </a:cubicBezTo>
                  <a:cubicBezTo>
                    <a:pt x="153" y="185"/>
                    <a:pt x="155" y="179"/>
                    <a:pt x="152" y="175"/>
                  </a:cubicBezTo>
                  <a:cubicBezTo>
                    <a:pt x="152" y="175"/>
                    <a:pt x="152" y="175"/>
                    <a:pt x="152" y="174"/>
                  </a:cubicBezTo>
                  <a:cubicBezTo>
                    <a:pt x="135" y="152"/>
                    <a:pt x="135" y="152"/>
                    <a:pt x="135" y="152"/>
                  </a:cubicBezTo>
                  <a:cubicBezTo>
                    <a:pt x="132" y="148"/>
                    <a:pt x="127" y="147"/>
                    <a:pt x="124" y="150"/>
                  </a:cubicBezTo>
                  <a:cubicBezTo>
                    <a:pt x="112" y="156"/>
                    <a:pt x="112" y="156"/>
                    <a:pt x="112" y="156"/>
                  </a:cubicBezTo>
                  <a:cubicBezTo>
                    <a:pt x="105" y="160"/>
                    <a:pt x="97" y="159"/>
                    <a:pt x="93" y="153"/>
                  </a:cubicBezTo>
                  <a:cubicBezTo>
                    <a:pt x="82" y="139"/>
                    <a:pt x="73" y="126"/>
                    <a:pt x="65" y="114"/>
                  </a:cubicBezTo>
                  <a:cubicBezTo>
                    <a:pt x="58" y="101"/>
                    <a:pt x="52" y="88"/>
                    <a:pt x="47" y="75"/>
                  </a:cubicBezTo>
                  <a:cubicBezTo>
                    <a:pt x="45" y="68"/>
                    <a:pt x="48" y="60"/>
                    <a:pt x="54" y="57"/>
                  </a:cubicBezTo>
                  <a:cubicBezTo>
                    <a:pt x="66" y="50"/>
                    <a:pt x="66" y="50"/>
                    <a:pt x="66" y="50"/>
                  </a:cubicBezTo>
                  <a:cubicBezTo>
                    <a:pt x="70" y="48"/>
                    <a:pt x="72" y="43"/>
                    <a:pt x="70" y="39"/>
                  </a:cubicBezTo>
                  <a:cubicBezTo>
                    <a:pt x="70" y="39"/>
                    <a:pt x="70" y="39"/>
                    <a:pt x="70" y="39"/>
                  </a:cubicBezTo>
                  <a:cubicBezTo>
                    <a:pt x="58" y="12"/>
                    <a:pt x="58" y="12"/>
                    <a:pt x="58" y="12"/>
                  </a:cubicBezTo>
                  <a:cubicBezTo>
                    <a:pt x="57" y="10"/>
                    <a:pt x="56" y="9"/>
                    <a:pt x="53" y="8"/>
                  </a:cubicBezTo>
                  <a:cubicBezTo>
                    <a:pt x="52" y="7"/>
                    <a:pt x="51" y="7"/>
                    <a:pt x="50"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pic>
        <p:nvPicPr>
          <p:cNvPr id="8" name="Graphique 267">
            <a:extLst>
              <a:ext uri="{FF2B5EF4-FFF2-40B4-BE49-F238E27FC236}">
                <a16:creationId xmlns:a16="http://schemas.microsoft.com/office/drawing/2014/main" id="{ECA98DA9-628A-482A-9A33-AC0B167F518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500083" y="2153156"/>
            <a:ext cx="472176" cy="472176"/>
          </a:xfrm>
          <a:prstGeom prst="rect">
            <a:avLst/>
          </a:prstGeom>
        </p:spPr>
      </p:pic>
      <p:sp>
        <p:nvSpPr>
          <p:cNvPr id="9" name="Espace réservé du texte 13">
            <a:extLst>
              <a:ext uri="{FF2B5EF4-FFF2-40B4-BE49-F238E27FC236}">
                <a16:creationId xmlns:a16="http://schemas.microsoft.com/office/drawing/2014/main" id="{493B35DD-489A-43FE-8B1B-780484D15544}"/>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Des nouveautés sur le crédit immobilier</a:t>
            </a:r>
          </a:p>
        </p:txBody>
      </p:sp>
    </p:spTree>
    <p:extLst>
      <p:ext uri="{BB962C8B-B14F-4D97-AF65-F5344CB8AC3E}">
        <p14:creationId xmlns:p14="http://schemas.microsoft.com/office/powerpoint/2010/main" val="2693510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e 14">
            <a:extLst>
              <a:ext uri="{FF2B5EF4-FFF2-40B4-BE49-F238E27FC236}">
                <a16:creationId xmlns:a16="http://schemas.microsoft.com/office/drawing/2014/main" id="{3DA0600A-D296-4025-9E98-1F9382C008A4}"/>
              </a:ext>
            </a:extLst>
          </p:cNvPr>
          <p:cNvGrpSpPr/>
          <p:nvPr/>
        </p:nvGrpSpPr>
        <p:grpSpPr>
          <a:xfrm>
            <a:off x="455666" y="1252279"/>
            <a:ext cx="8390420" cy="4949437"/>
            <a:chOff x="805913" y="1039936"/>
            <a:chExt cx="9203681" cy="4949437"/>
          </a:xfrm>
        </p:grpSpPr>
        <p:sp>
          <p:nvSpPr>
            <p:cNvPr id="16" name="Rectangle 15">
              <a:extLst>
                <a:ext uri="{FF2B5EF4-FFF2-40B4-BE49-F238E27FC236}">
                  <a16:creationId xmlns:a16="http://schemas.microsoft.com/office/drawing/2014/main" id="{3FFCDBD9-9771-4836-87EB-D327E01B01BB}"/>
                </a:ext>
              </a:extLst>
            </p:cNvPr>
            <p:cNvSpPr/>
            <p:nvPr/>
          </p:nvSpPr>
          <p:spPr>
            <a:xfrm>
              <a:off x="805913" y="1039936"/>
              <a:ext cx="9203681" cy="3369512"/>
            </a:xfrm>
            <a:prstGeom prst="rect">
              <a:avLst/>
            </a:prstGeom>
          </p:spPr>
          <p:txBody>
            <a:bodyPr wrap="square">
              <a:spAutoFit/>
            </a:bodyPr>
            <a:lstStyle/>
            <a:p>
              <a:pPr marL="276225">
                <a:lnSpc>
                  <a:spcPct val="150000"/>
                </a:lnSpc>
                <a:tabLst>
                  <a:tab pos="450850" algn="l"/>
                </a:tabLst>
              </a:pPr>
              <a:r>
                <a:rPr lang="fr-FR" b="1" dirty="0">
                  <a:solidFill>
                    <a:srgbClr val="C00000"/>
                  </a:solidFill>
                  <a:latin typeface="Montserrat Black" panose="00000A00000000000000" pitchFamily="2" charset="0"/>
                  <a:ea typeface="Roboto" panose="02000000000000000000" pitchFamily="2" charset="0"/>
                  <a:cs typeface="Times New Roman" panose="02020603050405020304" pitchFamily="18" charset="0"/>
                </a:rPr>
                <a:t>Nos Objectifs : </a:t>
              </a:r>
            </a:p>
            <a:p>
              <a:pPr marL="717550" indent="-441325">
                <a:lnSpc>
                  <a:spcPct val="150000"/>
                </a:lnSpc>
                <a:buFont typeface="Arial" panose="020B0604020202020204" pitchFamily="34" charset="0"/>
                <a:buAutoNum type="arabicPeriod"/>
                <a:tabLst>
                  <a:tab pos="450850" algn="l"/>
                </a:tabLst>
              </a:pPr>
              <a:r>
                <a:rPr lang="fr-FR" sz="1600" b="1" dirty="0">
                  <a:solidFill>
                    <a:schemeClr val="tx1">
                      <a:lumMod val="75000"/>
                      <a:lumOff val="25000"/>
                    </a:schemeClr>
                  </a:solidFill>
                  <a:latin typeface="Montserrat Black" panose="00000A00000000000000" pitchFamily="2" charset="0"/>
                  <a:ea typeface="Roboto" panose="02000000000000000000" pitchFamily="2" charset="0"/>
                  <a:cs typeface="Times New Roman" panose="02020603050405020304" pitchFamily="18" charset="0"/>
                </a:rPr>
                <a:t>Optimiser </a:t>
              </a:r>
              <a:r>
                <a:rPr lang="fr-FR" b="1" dirty="0">
                  <a:solidFill>
                    <a:schemeClr val="tx1">
                      <a:lumMod val="75000"/>
                      <a:lumOff val="25000"/>
                    </a:schemeClr>
                  </a:solidFill>
                  <a:latin typeface="Montserrat Black" panose="00000A00000000000000" pitchFamily="2" charset="0"/>
                  <a:ea typeface="Roboto" panose="02000000000000000000" pitchFamily="2" charset="0"/>
                  <a:cs typeface="Times New Roman" panose="02020603050405020304" pitchFamily="18" charset="0"/>
                </a:rPr>
                <a:t>le </a:t>
              </a:r>
              <a:r>
                <a:rPr lang="fr-FR" sz="1600" b="1" dirty="0">
                  <a:solidFill>
                    <a:schemeClr val="tx1">
                      <a:lumMod val="75000"/>
                      <a:lumOff val="25000"/>
                    </a:schemeClr>
                  </a:solidFill>
                  <a:latin typeface="Montserrat Black" panose="00000A00000000000000" pitchFamily="2" charset="0"/>
                  <a:ea typeface="Roboto" panose="02000000000000000000" pitchFamily="2" charset="0"/>
                  <a:cs typeface="Times New Roman" panose="02020603050405020304" pitchFamily="18" charset="0"/>
                </a:rPr>
                <a:t>process </a:t>
              </a:r>
              <a:endParaRPr lang="fr-FR" b="1" dirty="0">
                <a:solidFill>
                  <a:schemeClr val="tx1">
                    <a:lumMod val="75000"/>
                    <a:lumOff val="25000"/>
                  </a:schemeClr>
                </a:solidFill>
                <a:latin typeface="Montserrat Black" panose="00000A00000000000000" pitchFamily="2" charset="0"/>
                <a:ea typeface="Roboto" panose="02000000000000000000" pitchFamily="2" charset="0"/>
                <a:cs typeface="Times New Roman" panose="02020603050405020304" pitchFamily="18" charset="0"/>
              </a:endParaRPr>
            </a:p>
            <a:p>
              <a:pPr marL="717550" indent="-441325">
                <a:lnSpc>
                  <a:spcPct val="150000"/>
                </a:lnSpc>
                <a:buFont typeface="Arial" panose="020B0604020202020204" pitchFamily="34" charset="0"/>
                <a:buAutoNum type="arabicPeriod"/>
                <a:tabLst>
                  <a:tab pos="450850" algn="l"/>
                </a:tabLst>
              </a:pPr>
              <a:endParaRPr lang="fr-FR" sz="2000" b="1" dirty="0">
                <a:solidFill>
                  <a:schemeClr val="tx1">
                    <a:lumMod val="75000"/>
                    <a:lumOff val="25000"/>
                  </a:schemeClr>
                </a:solidFill>
                <a:latin typeface="Roboto" panose="02000000000000000000" pitchFamily="2" charset="0"/>
                <a:ea typeface="Roboto" panose="02000000000000000000" pitchFamily="2" charset="0"/>
                <a:cs typeface="Times New Roman" panose="02020603050405020304" pitchFamily="18" charset="0"/>
              </a:endParaRPr>
            </a:p>
            <a:p>
              <a:pPr marL="717550" indent="-441325">
                <a:lnSpc>
                  <a:spcPct val="150000"/>
                </a:lnSpc>
                <a:buFont typeface="Arial" panose="020B0604020202020204" pitchFamily="34" charset="0"/>
                <a:buAutoNum type="arabicPeriod"/>
                <a:tabLst>
                  <a:tab pos="450850" algn="l"/>
                </a:tabLst>
              </a:pPr>
              <a:endParaRPr lang="fr-FR" sz="2000" b="1" dirty="0">
                <a:solidFill>
                  <a:schemeClr val="tx1">
                    <a:lumMod val="75000"/>
                    <a:lumOff val="25000"/>
                  </a:schemeClr>
                </a:solidFill>
                <a:latin typeface="Roboto" panose="02000000000000000000" pitchFamily="2" charset="0"/>
                <a:ea typeface="Roboto" panose="02000000000000000000" pitchFamily="2" charset="0"/>
                <a:cs typeface="Times New Roman" panose="02020603050405020304" pitchFamily="18" charset="0"/>
              </a:endParaRPr>
            </a:p>
            <a:p>
              <a:pPr marL="717550" indent="-441325">
                <a:lnSpc>
                  <a:spcPct val="150000"/>
                </a:lnSpc>
                <a:buFont typeface="Arial" panose="020B0604020202020204" pitchFamily="34" charset="0"/>
                <a:buAutoNum type="arabicPeriod"/>
                <a:tabLst>
                  <a:tab pos="450850" algn="l"/>
                </a:tabLst>
              </a:pPr>
              <a:endParaRPr lang="fr-FR" sz="2000" b="1" dirty="0">
                <a:solidFill>
                  <a:schemeClr val="tx1">
                    <a:lumMod val="75000"/>
                    <a:lumOff val="25000"/>
                  </a:schemeClr>
                </a:solidFill>
                <a:latin typeface="Roboto" panose="02000000000000000000" pitchFamily="2" charset="0"/>
                <a:ea typeface="Roboto" panose="02000000000000000000" pitchFamily="2" charset="0"/>
                <a:cs typeface="Times New Roman" panose="02020603050405020304" pitchFamily="18" charset="0"/>
              </a:endParaRPr>
            </a:p>
            <a:p>
              <a:pPr marL="717550" indent="-441325">
                <a:lnSpc>
                  <a:spcPct val="150000"/>
                </a:lnSpc>
                <a:buFont typeface="Arial" panose="020B0604020202020204" pitchFamily="34" charset="0"/>
                <a:buAutoNum type="arabicPeriod"/>
                <a:tabLst>
                  <a:tab pos="450850" algn="l"/>
                </a:tabLst>
              </a:pPr>
              <a:endParaRPr lang="fr-FR" sz="1400" b="1" dirty="0">
                <a:solidFill>
                  <a:schemeClr val="tx1">
                    <a:lumMod val="75000"/>
                    <a:lumOff val="25000"/>
                  </a:schemeClr>
                </a:solidFill>
                <a:latin typeface="Roboto" panose="02000000000000000000" pitchFamily="2" charset="0"/>
                <a:ea typeface="Roboto" panose="02000000000000000000" pitchFamily="2" charset="0"/>
                <a:cs typeface="Times New Roman" panose="02020603050405020304" pitchFamily="18" charset="0"/>
              </a:endParaRPr>
            </a:p>
            <a:p>
              <a:pPr marL="717550" indent="-441325">
                <a:lnSpc>
                  <a:spcPct val="150000"/>
                </a:lnSpc>
                <a:buFont typeface="Arial" panose="020B0604020202020204" pitchFamily="34" charset="0"/>
                <a:buAutoNum type="arabicPeriod"/>
                <a:tabLst>
                  <a:tab pos="450850" algn="l"/>
                </a:tabLst>
              </a:pPr>
              <a:endParaRPr lang="fr-FR" sz="1600" b="1" dirty="0">
                <a:solidFill>
                  <a:schemeClr val="tx1">
                    <a:lumMod val="75000"/>
                    <a:lumOff val="25000"/>
                  </a:schemeClr>
                </a:solidFill>
                <a:latin typeface="Roboto" panose="02000000000000000000" pitchFamily="2" charset="0"/>
                <a:ea typeface="Roboto" panose="02000000000000000000" pitchFamily="2" charset="0"/>
                <a:cs typeface="Times New Roman" panose="02020603050405020304" pitchFamily="18" charset="0"/>
              </a:endParaRPr>
            </a:p>
            <a:p>
              <a:pPr marL="717550" indent="-441325">
                <a:lnSpc>
                  <a:spcPct val="150000"/>
                </a:lnSpc>
                <a:buFont typeface="Arial" panose="020B0604020202020204" pitchFamily="34" charset="0"/>
                <a:buAutoNum type="arabicPeriod"/>
                <a:tabLst>
                  <a:tab pos="450850" algn="l"/>
                </a:tabLst>
              </a:pPr>
              <a:r>
                <a:rPr lang="fr-FR" sz="1600" b="1" dirty="0">
                  <a:solidFill>
                    <a:schemeClr val="tx1">
                      <a:lumMod val="75000"/>
                      <a:lumOff val="25000"/>
                    </a:schemeClr>
                  </a:solidFill>
                  <a:latin typeface="Montserrat Black" panose="00000A00000000000000" pitchFamily="2" charset="0"/>
                  <a:ea typeface="Roboto" panose="02000000000000000000" pitchFamily="2" charset="0"/>
                  <a:cs typeface="Times New Roman" panose="02020603050405020304" pitchFamily="18" charset="0"/>
                </a:rPr>
                <a:t>Faire gagner du temps à tous les acteurs</a:t>
              </a:r>
              <a:endParaRPr lang="fr-FR" b="1" dirty="0">
                <a:solidFill>
                  <a:schemeClr val="tx1">
                    <a:lumMod val="75000"/>
                    <a:lumOff val="25000"/>
                  </a:schemeClr>
                </a:solidFill>
                <a:latin typeface="Montserrat Black" panose="00000A00000000000000" pitchFamily="2" charset="0"/>
                <a:ea typeface="Roboto" panose="02000000000000000000" pitchFamily="2" charset="0"/>
                <a:cs typeface="Times New Roman" panose="02020603050405020304" pitchFamily="18" charset="0"/>
              </a:endParaRPr>
            </a:p>
          </p:txBody>
        </p:sp>
        <p:sp>
          <p:nvSpPr>
            <p:cNvPr id="19" name="Rectangle 18">
              <a:extLst>
                <a:ext uri="{FF2B5EF4-FFF2-40B4-BE49-F238E27FC236}">
                  <a16:creationId xmlns:a16="http://schemas.microsoft.com/office/drawing/2014/main" id="{7A85AAD6-74B1-4098-8091-AD368732A6AF}"/>
                </a:ext>
              </a:extLst>
            </p:cNvPr>
            <p:cNvSpPr/>
            <p:nvPr/>
          </p:nvSpPr>
          <p:spPr>
            <a:xfrm>
              <a:off x="2010843" y="1976390"/>
              <a:ext cx="6839214" cy="2174698"/>
            </a:xfrm>
            <a:prstGeom prst="rect">
              <a:avLst/>
            </a:prstGeom>
          </p:spPr>
          <p:txBody>
            <a:bodyPr wrap="square">
              <a:spAutoFit/>
            </a:bodyPr>
            <a:lstStyle/>
            <a:p>
              <a:pPr marL="561975" indent="-285750">
                <a:lnSpc>
                  <a:spcPct val="150000"/>
                </a:lnSpc>
                <a:buClr>
                  <a:schemeClr val="accent4">
                    <a:lumMod val="75000"/>
                  </a:schemeClr>
                </a:buClr>
                <a:buSzPct val="50000"/>
                <a:buFont typeface="Wingdings" panose="05000000000000000000" pitchFamily="2" charset="2"/>
                <a:buChar char="q"/>
                <a:tabLst>
                  <a:tab pos="450850" algn="l"/>
                </a:tabLst>
              </a:pPr>
              <a:r>
                <a:rPr lang="fr-FR" sz="1500" dirty="0">
                  <a:solidFill>
                    <a:schemeClr val="tx1">
                      <a:lumMod val="75000"/>
                      <a:lumOff val="25000"/>
                    </a:schemeClr>
                  </a:solidFill>
                  <a:ea typeface="Roboto" panose="02000000000000000000" pitchFamily="2" charset="0"/>
                </a:rPr>
                <a:t>Mettre </a:t>
              </a:r>
              <a:r>
                <a:rPr lang="fr-FR" sz="1500" b="1" dirty="0">
                  <a:solidFill>
                    <a:schemeClr val="tx1">
                      <a:lumMod val="75000"/>
                      <a:lumOff val="25000"/>
                    </a:schemeClr>
                  </a:solidFill>
                  <a:ea typeface="Roboto" panose="02000000000000000000" pitchFamily="2" charset="0"/>
                </a:rPr>
                <a:t>l'intérêt du client</a:t>
              </a:r>
              <a:r>
                <a:rPr lang="fr-FR" sz="1500" dirty="0">
                  <a:solidFill>
                    <a:schemeClr val="tx1">
                      <a:lumMod val="75000"/>
                      <a:lumOff val="25000"/>
                    </a:schemeClr>
                  </a:solidFill>
                  <a:ea typeface="Roboto" panose="02000000000000000000" pitchFamily="2" charset="0"/>
                </a:rPr>
                <a:t> au cœur du process</a:t>
              </a:r>
            </a:p>
            <a:p>
              <a:pPr marL="561975" indent="-285750">
                <a:lnSpc>
                  <a:spcPct val="150000"/>
                </a:lnSpc>
                <a:buClr>
                  <a:schemeClr val="accent4">
                    <a:lumMod val="75000"/>
                  </a:schemeClr>
                </a:buClr>
                <a:buSzPct val="50000"/>
                <a:buFont typeface="Wingdings" panose="05000000000000000000" pitchFamily="2" charset="2"/>
                <a:buChar char="q"/>
                <a:tabLst>
                  <a:tab pos="450850" algn="l"/>
                </a:tabLst>
              </a:pPr>
              <a:r>
                <a:rPr lang="fr-FR" sz="1500" b="1" dirty="0">
                  <a:solidFill>
                    <a:schemeClr val="tx1">
                      <a:lumMod val="75000"/>
                      <a:lumOff val="25000"/>
                    </a:schemeClr>
                  </a:solidFill>
                  <a:ea typeface="Roboto" panose="02000000000000000000" pitchFamily="2" charset="0"/>
                </a:rPr>
                <a:t>Ne pas multiplier les allers/retours </a:t>
              </a:r>
              <a:r>
                <a:rPr lang="fr-FR" sz="1500" dirty="0">
                  <a:solidFill>
                    <a:schemeClr val="tx1">
                      <a:lumMod val="75000"/>
                      <a:lumOff val="25000"/>
                    </a:schemeClr>
                  </a:solidFill>
                  <a:ea typeface="Roboto" panose="02000000000000000000" pitchFamily="2" charset="0"/>
                </a:rPr>
                <a:t>entre l'agence, le client et le service crédit, </a:t>
              </a:r>
            </a:p>
            <a:p>
              <a:pPr marL="561975" indent="-285750">
                <a:lnSpc>
                  <a:spcPct val="150000"/>
                </a:lnSpc>
                <a:buClr>
                  <a:schemeClr val="accent4">
                    <a:lumMod val="75000"/>
                  </a:schemeClr>
                </a:buClr>
                <a:buSzPct val="50000"/>
                <a:buFont typeface="Wingdings" panose="05000000000000000000" pitchFamily="2" charset="2"/>
                <a:buChar char="q"/>
                <a:tabLst>
                  <a:tab pos="450850" algn="l"/>
                </a:tabLst>
              </a:pPr>
              <a:r>
                <a:rPr lang="fr-FR" sz="1500" b="1" dirty="0">
                  <a:solidFill>
                    <a:schemeClr val="tx1">
                      <a:lumMod val="75000"/>
                      <a:lumOff val="25000"/>
                    </a:schemeClr>
                  </a:solidFill>
                  <a:ea typeface="Roboto" panose="02000000000000000000" pitchFamily="2" charset="0"/>
                </a:rPr>
                <a:t>Ne pas multiplier les strates d'intervenants </a:t>
              </a:r>
              <a:r>
                <a:rPr lang="fr-FR" sz="1500" dirty="0">
                  <a:solidFill>
                    <a:schemeClr val="tx1">
                      <a:lumMod val="75000"/>
                      <a:lumOff val="25000"/>
                    </a:schemeClr>
                  </a:solidFill>
                  <a:ea typeface="Roboto" panose="02000000000000000000" pitchFamily="2" charset="0"/>
                </a:rPr>
                <a:t>auprès du client</a:t>
              </a:r>
            </a:p>
            <a:p>
              <a:pPr marL="561975" indent="-285750">
                <a:lnSpc>
                  <a:spcPct val="150000"/>
                </a:lnSpc>
                <a:buClr>
                  <a:schemeClr val="accent4">
                    <a:lumMod val="75000"/>
                  </a:schemeClr>
                </a:buClr>
                <a:buSzPct val="50000"/>
                <a:buFont typeface="Wingdings" panose="05000000000000000000" pitchFamily="2" charset="2"/>
                <a:buChar char="q"/>
                <a:tabLst>
                  <a:tab pos="450850" algn="l"/>
                </a:tabLst>
              </a:pPr>
              <a:r>
                <a:rPr lang="fr-FR" sz="1500" b="1" dirty="0">
                  <a:solidFill>
                    <a:schemeClr val="tx1">
                      <a:lumMod val="75000"/>
                      <a:lumOff val="25000"/>
                    </a:schemeClr>
                  </a:solidFill>
                  <a:ea typeface="Roboto" panose="02000000000000000000" pitchFamily="2" charset="0"/>
                </a:rPr>
                <a:t>Le commercial conserve la relation privilégiée avec le client</a:t>
              </a:r>
            </a:p>
            <a:p>
              <a:pPr marL="561975" indent="-285750">
                <a:lnSpc>
                  <a:spcPct val="150000"/>
                </a:lnSpc>
                <a:buFontTx/>
                <a:buChar char="-"/>
                <a:tabLst>
                  <a:tab pos="450850" algn="l"/>
                </a:tabLst>
              </a:pPr>
              <a:endParaRPr lang="fr-FR" sz="1700" dirty="0">
                <a:latin typeface="Abadi" panose="020B0604020104020204" pitchFamily="34" charset="0"/>
                <a:ea typeface="Roboto" panose="02000000000000000000" pitchFamily="2" charset="0"/>
              </a:endParaRPr>
            </a:p>
          </p:txBody>
        </p:sp>
        <p:sp>
          <p:nvSpPr>
            <p:cNvPr id="20" name="Rectangle 19">
              <a:extLst>
                <a:ext uri="{FF2B5EF4-FFF2-40B4-BE49-F238E27FC236}">
                  <a16:creationId xmlns:a16="http://schemas.microsoft.com/office/drawing/2014/main" id="{CC48317B-ED9D-4F23-AC05-2F3D5416BD1B}"/>
                </a:ext>
              </a:extLst>
            </p:cNvPr>
            <p:cNvSpPr/>
            <p:nvPr/>
          </p:nvSpPr>
          <p:spPr>
            <a:xfrm>
              <a:off x="1894209" y="4554813"/>
              <a:ext cx="7880886" cy="1434560"/>
            </a:xfrm>
            <a:prstGeom prst="rect">
              <a:avLst/>
            </a:prstGeom>
          </p:spPr>
          <p:txBody>
            <a:bodyPr wrap="square">
              <a:spAutoFit/>
            </a:bodyPr>
            <a:lstStyle/>
            <a:p>
              <a:pPr marL="646113" indent="-285750">
                <a:lnSpc>
                  <a:spcPct val="150000"/>
                </a:lnSpc>
                <a:buClr>
                  <a:schemeClr val="accent4">
                    <a:lumMod val="75000"/>
                  </a:schemeClr>
                </a:buClr>
                <a:buSzPct val="50000"/>
                <a:buFont typeface="Wingdings" panose="05000000000000000000" pitchFamily="2" charset="2"/>
                <a:buChar char="q"/>
                <a:tabLst>
                  <a:tab pos="273050" algn="l"/>
                </a:tabLst>
              </a:pPr>
              <a:r>
                <a:rPr lang="fr-FR" sz="1500" b="1" dirty="0">
                  <a:solidFill>
                    <a:schemeClr val="tx1">
                      <a:lumMod val="75000"/>
                      <a:lumOff val="25000"/>
                    </a:schemeClr>
                  </a:solidFill>
                  <a:ea typeface="Roboto" panose="02000000000000000000" pitchFamily="2" charset="0"/>
                </a:rPr>
                <a:t>Aller directement vers le client </a:t>
              </a:r>
              <a:r>
                <a:rPr lang="fr-FR" sz="1500" dirty="0">
                  <a:solidFill>
                    <a:schemeClr val="tx1">
                      <a:lumMod val="75000"/>
                      <a:lumOff val="25000"/>
                    </a:schemeClr>
                  </a:solidFill>
                  <a:ea typeface="Roboto" panose="02000000000000000000" pitchFamily="2" charset="0"/>
                </a:rPr>
                <a:t>dès que cela est possible</a:t>
              </a:r>
            </a:p>
            <a:p>
              <a:pPr marL="646113" indent="-285750">
                <a:lnSpc>
                  <a:spcPct val="150000"/>
                </a:lnSpc>
                <a:buClr>
                  <a:schemeClr val="accent4">
                    <a:lumMod val="75000"/>
                  </a:schemeClr>
                </a:buClr>
                <a:buSzPct val="50000"/>
                <a:buFont typeface="Wingdings" panose="05000000000000000000" pitchFamily="2" charset="2"/>
                <a:buChar char="q"/>
                <a:tabLst>
                  <a:tab pos="273050" algn="l"/>
                </a:tabLst>
              </a:pPr>
              <a:r>
                <a:rPr lang="fr-FR" sz="1500" b="1" dirty="0">
                  <a:solidFill>
                    <a:schemeClr val="tx1">
                      <a:lumMod val="75000"/>
                      <a:lumOff val="25000"/>
                    </a:schemeClr>
                  </a:solidFill>
                  <a:ea typeface="Roboto" panose="02000000000000000000" pitchFamily="2" charset="0"/>
                </a:rPr>
                <a:t>Décharger le réseau </a:t>
              </a:r>
              <a:r>
                <a:rPr lang="fr-FR" sz="1500" dirty="0">
                  <a:solidFill>
                    <a:schemeClr val="tx1">
                      <a:lumMod val="75000"/>
                      <a:lumOff val="25000"/>
                    </a:schemeClr>
                  </a:solidFill>
                  <a:ea typeface="Roboto" panose="02000000000000000000" pitchFamily="2" charset="0"/>
                </a:rPr>
                <a:t>des tâches sur lesquelles il peut passer la main</a:t>
              </a:r>
            </a:p>
            <a:p>
              <a:pPr marL="646113" indent="-285750">
                <a:lnSpc>
                  <a:spcPct val="150000"/>
                </a:lnSpc>
                <a:buClr>
                  <a:schemeClr val="accent4">
                    <a:lumMod val="75000"/>
                  </a:schemeClr>
                </a:buClr>
                <a:buSzPct val="50000"/>
                <a:buFont typeface="Wingdings" panose="05000000000000000000" pitchFamily="2" charset="2"/>
                <a:buChar char="q"/>
                <a:tabLst>
                  <a:tab pos="273050" algn="l"/>
                </a:tabLst>
              </a:pPr>
              <a:r>
                <a:rPr lang="fr-FR" sz="1500" dirty="0">
                  <a:solidFill>
                    <a:schemeClr val="tx1">
                      <a:lumMod val="75000"/>
                      <a:lumOff val="25000"/>
                    </a:schemeClr>
                  </a:solidFill>
                  <a:ea typeface="Roboto" panose="02000000000000000000" pitchFamily="2" charset="0"/>
                </a:rPr>
                <a:t>Apporter de la </a:t>
              </a:r>
              <a:r>
                <a:rPr lang="fr-FR" sz="1500" b="1" dirty="0">
                  <a:solidFill>
                    <a:schemeClr val="tx1">
                      <a:lumMod val="75000"/>
                      <a:lumOff val="25000"/>
                    </a:schemeClr>
                  </a:solidFill>
                  <a:ea typeface="Roboto" panose="02000000000000000000" pitchFamily="2" charset="0"/>
                </a:rPr>
                <a:t>réactivité</a:t>
              </a:r>
              <a:r>
                <a:rPr lang="fr-FR" sz="1500" dirty="0">
                  <a:solidFill>
                    <a:schemeClr val="tx1">
                      <a:lumMod val="75000"/>
                      <a:lumOff val="25000"/>
                    </a:schemeClr>
                  </a:solidFill>
                  <a:ea typeface="Roboto" panose="02000000000000000000" pitchFamily="2" charset="0"/>
                </a:rPr>
                <a:t> aux agences et aux clients</a:t>
              </a:r>
            </a:p>
            <a:p>
              <a:pPr marL="646113" indent="-285750">
                <a:lnSpc>
                  <a:spcPct val="150000"/>
                </a:lnSpc>
                <a:buClr>
                  <a:schemeClr val="accent4">
                    <a:lumMod val="75000"/>
                  </a:schemeClr>
                </a:buClr>
                <a:buSzPct val="50000"/>
                <a:buFont typeface="Wingdings" panose="05000000000000000000" pitchFamily="2" charset="2"/>
                <a:buChar char="q"/>
                <a:tabLst>
                  <a:tab pos="273050" algn="l"/>
                </a:tabLst>
              </a:pPr>
              <a:r>
                <a:rPr lang="fr-FR" sz="1500" b="1" dirty="0">
                  <a:solidFill>
                    <a:schemeClr val="tx1">
                      <a:lumMod val="75000"/>
                      <a:lumOff val="25000"/>
                    </a:schemeClr>
                  </a:solidFill>
                  <a:ea typeface="Roboto" panose="02000000000000000000" pitchFamily="2" charset="0"/>
                </a:rPr>
                <a:t>Améliorer la satisfaction </a:t>
              </a:r>
              <a:r>
                <a:rPr lang="fr-FR" sz="1500" dirty="0">
                  <a:solidFill>
                    <a:schemeClr val="tx1">
                      <a:lumMod val="75000"/>
                      <a:lumOff val="25000"/>
                    </a:schemeClr>
                  </a:solidFill>
                  <a:ea typeface="Roboto" panose="02000000000000000000" pitchFamily="2" charset="0"/>
                </a:rPr>
                <a:t>client</a:t>
              </a:r>
            </a:p>
          </p:txBody>
        </p:sp>
      </p:grpSp>
      <p:sp>
        <p:nvSpPr>
          <p:cNvPr id="3" name="Espace réservé du texte 2">
            <a:extLst>
              <a:ext uri="{FF2B5EF4-FFF2-40B4-BE49-F238E27FC236}">
                <a16:creationId xmlns:a16="http://schemas.microsoft.com/office/drawing/2014/main" id="{6269A94B-8C6F-4018-8347-B03B7292ADA5}"/>
              </a:ext>
            </a:extLst>
          </p:cNvPr>
          <p:cNvSpPr>
            <a:spLocks noGrp="1"/>
          </p:cNvSpPr>
          <p:nvPr>
            <p:ph type="body" sz="quarter" idx="12"/>
          </p:nvPr>
        </p:nvSpPr>
        <p:spPr/>
        <p:txBody>
          <a:bodyPr/>
          <a:lstStyle/>
          <a:p>
            <a:r>
              <a:rPr lang="fr-FR" dirty="0" err="1"/>
              <a:t>Middlelisation</a:t>
            </a:r>
            <a:r>
              <a:rPr lang="fr-FR" dirty="0"/>
              <a:t> des déblocages et de l’instruction</a:t>
            </a:r>
          </a:p>
        </p:txBody>
      </p:sp>
      <p:pic>
        <p:nvPicPr>
          <p:cNvPr id="4" name="Graphique 281">
            <a:extLst>
              <a:ext uri="{FF2B5EF4-FFF2-40B4-BE49-F238E27FC236}">
                <a16:creationId xmlns:a16="http://schemas.microsoft.com/office/drawing/2014/main" id="{AB8296E3-252D-4DA9-A60D-1D1B25F4C27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9691" y="5101411"/>
            <a:ext cx="766050" cy="766050"/>
          </a:xfrm>
          <a:prstGeom prst="rect">
            <a:avLst/>
          </a:prstGeom>
        </p:spPr>
      </p:pic>
      <p:grpSp>
        <p:nvGrpSpPr>
          <p:cNvPr id="5" name="Groupe 4">
            <a:extLst>
              <a:ext uri="{FF2B5EF4-FFF2-40B4-BE49-F238E27FC236}">
                <a16:creationId xmlns:a16="http://schemas.microsoft.com/office/drawing/2014/main" id="{F710455E-DE17-40C2-9C43-E74A44926BA8}"/>
              </a:ext>
            </a:extLst>
          </p:cNvPr>
          <p:cNvGrpSpPr/>
          <p:nvPr/>
        </p:nvGrpSpPr>
        <p:grpSpPr>
          <a:xfrm>
            <a:off x="954804" y="2752026"/>
            <a:ext cx="599321" cy="600838"/>
            <a:chOff x="6194426" y="3965576"/>
            <a:chExt cx="827088" cy="815975"/>
          </a:xfrm>
          <a:solidFill>
            <a:srgbClr val="333333"/>
          </a:solidFill>
        </p:grpSpPr>
        <p:sp>
          <p:nvSpPr>
            <p:cNvPr id="6" name="Freeform 64">
              <a:extLst>
                <a:ext uri="{FF2B5EF4-FFF2-40B4-BE49-F238E27FC236}">
                  <a16:creationId xmlns:a16="http://schemas.microsoft.com/office/drawing/2014/main" id="{059E2285-AB62-43C9-AD63-F380E9B2ABF1}"/>
                </a:ext>
              </a:extLst>
            </p:cNvPr>
            <p:cNvSpPr>
              <a:spLocks noEditPoints="1"/>
            </p:cNvSpPr>
            <p:nvPr/>
          </p:nvSpPr>
          <p:spPr bwMode="auto">
            <a:xfrm>
              <a:off x="6581776" y="4078288"/>
              <a:ext cx="439738" cy="444500"/>
            </a:xfrm>
            <a:custGeom>
              <a:avLst/>
              <a:gdLst>
                <a:gd name="T0" fmla="*/ 101 w 109"/>
                <a:gd name="T1" fmla="*/ 110 h 110"/>
                <a:gd name="T2" fmla="*/ 88 w 109"/>
                <a:gd name="T3" fmla="*/ 110 h 110"/>
                <a:gd name="T4" fmla="*/ 83 w 109"/>
                <a:gd name="T5" fmla="*/ 106 h 110"/>
                <a:gd name="T6" fmla="*/ 80 w 109"/>
                <a:gd name="T7" fmla="*/ 96 h 110"/>
                <a:gd name="T8" fmla="*/ 72 w 109"/>
                <a:gd name="T9" fmla="*/ 95 h 110"/>
                <a:gd name="T10" fmla="*/ 68 w 109"/>
                <a:gd name="T11" fmla="*/ 90 h 110"/>
                <a:gd name="T12" fmla="*/ 67 w 109"/>
                <a:gd name="T13" fmla="*/ 82 h 110"/>
                <a:gd name="T14" fmla="*/ 57 w 109"/>
                <a:gd name="T15" fmla="*/ 81 h 110"/>
                <a:gd name="T16" fmla="*/ 55 w 109"/>
                <a:gd name="T17" fmla="*/ 80 h 110"/>
                <a:gd name="T18" fmla="*/ 40 w 109"/>
                <a:gd name="T19" fmla="*/ 63 h 110"/>
                <a:gd name="T20" fmla="*/ 32 w 109"/>
                <a:gd name="T21" fmla="*/ 64 h 110"/>
                <a:gd name="T22" fmla="*/ 0 w 109"/>
                <a:gd name="T23" fmla="*/ 32 h 110"/>
                <a:gd name="T24" fmla="*/ 32 w 109"/>
                <a:gd name="T25" fmla="*/ 0 h 110"/>
                <a:gd name="T26" fmla="*/ 64 w 109"/>
                <a:gd name="T27" fmla="*/ 32 h 110"/>
                <a:gd name="T28" fmla="*/ 63 w 109"/>
                <a:gd name="T29" fmla="*/ 39 h 110"/>
                <a:gd name="T30" fmla="*/ 105 w 109"/>
                <a:gd name="T31" fmla="*/ 84 h 110"/>
                <a:gd name="T32" fmla="*/ 108 w 109"/>
                <a:gd name="T33" fmla="*/ 90 h 110"/>
                <a:gd name="T34" fmla="*/ 109 w 109"/>
                <a:gd name="T35" fmla="*/ 101 h 110"/>
                <a:gd name="T36" fmla="*/ 102 w 109"/>
                <a:gd name="T37" fmla="*/ 110 h 110"/>
                <a:gd name="T38" fmla="*/ 101 w 109"/>
                <a:gd name="T39" fmla="*/ 110 h 110"/>
                <a:gd name="T40" fmla="*/ 89 w 109"/>
                <a:gd name="T41" fmla="*/ 104 h 110"/>
                <a:gd name="T42" fmla="*/ 89 w 109"/>
                <a:gd name="T43" fmla="*/ 104 h 110"/>
                <a:gd name="T44" fmla="*/ 89 w 109"/>
                <a:gd name="T45" fmla="*/ 104 h 110"/>
                <a:gd name="T46" fmla="*/ 89 w 109"/>
                <a:gd name="T47" fmla="*/ 104 h 110"/>
                <a:gd name="T48" fmla="*/ 101 w 109"/>
                <a:gd name="T49" fmla="*/ 104 h 110"/>
                <a:gd name="T50" fmla="*/ 103 w 109"/>
                <a:gd name="T51" fmla="*/ 102 h 110"/>
                <a:gd name="T52" fmla="*/ 102 w 109"/>
                <a:gd name="T53" fmla="*/ 91 h 110"/>
                <a:gd name="T54" fmla="*/ 101 w 109"/>
                <a:gd name="T55" fmla="*/ 88 h 110"/>
                <a:gd name="T56" fmla="*/ 57 w 109"/>
                <a:gd name="T57" fmla="*/ 42 h 110"/>
                <a:gd name="T58" fmla="*/ 56 w 109"/>
                <a:gd name="T59" fmla="*/ 39 h 110"/>
                <a:gd name="T60" fmla="*/ 57 w 109"/>
                <a:gd name="T61" fmla="*/ 33 h 110"/>
                <a:gd name="T62" fmla="*/ 32 w 109"/>
                <a:gd name="T63" fmla="*/ 7 h 110"/>
                <a:gd name="T64" fmla="*/ 7 w 109"/>
                <a:gd name="T65" fmla="*/ 32 h 110"/>
                <a:gd name="T66" fmla="*/ 32 w 109"/>
                <a:gd name="T67" fmla="*/ 58 h 110"/>
                <a:gd name="T68" fmla="*/ 40 w 109"/>
                <a:gd name="T69" fmla="*/ 57 h 110"/>
                <a:gd name="T70" fmla="*/ 44 w 109"/>
                <a:gd name="T71" fmla="*/ 58 h 110"/>
                <a:gd name="T72" fmla="*/ 45 w 109"/>
                <a:gd name="T73" fmla="*/ 59 h 110"/>
                <a:gd name="T74" fmla="*/ 59 w 109"/>
                <a:gd name="T75" fmla="*/ 75 h 110"/>
                <a:gd name="T76" fmla="*/ 70 w 109"/>
                <a:gd name="T77" fmla="*/ 76 h 110"/>
                <a:gd name="T78" fmla="*/ 73 w 109"/>
                <a:gd name="T79" fmla="*/ 79 h 110"/>
                <a:gd name="T80" fmla="*/ 74 w 109"/>
                <a:gd name="T81" fmla="*/ 89 h 110"/>
                <a:gd name="T82" fmla="*/ 83 w 109"/>
                <a:gd name="T83" fmla="*/ 90 h 110"/>
                <a:gd name="T84" fmla="*/ 86 w 109"/>
                <a:gd name="T85" fmla="*/ 92 h 110"/>
                <a:gd name="T86" fmla="*/ 89 w 109"/>
                <a:gd name="T87" fmla="*/ 104 h 110"/>
                <a:gd name="T88" fmla="*/ 74 w 109"/>
                <a:gd name="T89" fmla="*/ 89 h 110"/>
                <a:gd name="T90" fmla="*/ 74 w 109"/>
                <a:gd name="T91" fmla="*/ 89 h 110"/>
                <a:gd name="T92" fmla="*/ 74 w 109"/>
                <a:gd name="T93" fmla="*/ 8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10">
                  <a:moveTo>
                    <a:pt x="101" y="110"/>
                  </a:moveTo>
                  <a:cubicBezTo>
                    <a:pt x="88" y="110"/>
                    <a:pt x="88" y="110"/>
                    <a:pt x="88" y="110"/>
                  </a:cubicBezTo>
                  <a:cubicBezTo>
                    <a:pt x="85" y="110"/>
                    <a:pt x="83" y="108"/>
                    <a:pt x="83" y="106"/>
                  </a:cubicBezTo>
                  <a:cubicBezTo>
                    <a:pt x="80" y="96"/>
                    <a:pt x="80" y="96"/>
                    <a:pt x="80" y="96"/>
                  </a:cubicBezTo>
                  <a:cubicBezTo>
                    <a:pt x="72" y="95"/>
                    <a:pt x="72" y="95"/>
                    <a:pt x="72" y="95"/>
                  </a:cubicBezTo>
                  <a:cubicBezTo>
                    <a:pt x="70" y="94"/>
                    <a:pt x="68" y="93"/>
                    <a:pt x="68" y="90"/>
                  </a:cubicBezTo>
                  <a:cubicBezTo>
                    <a:pt x="67" y="82"/>
                    <a:pt x="67" y="82"/>
                    <a:pt x="67" y="82"/>
                  </a:cubicBezTo>
                  <a:cubicBezTo>
                    <a:pt x="57" y="81"/>
                    <a:pt x="57" y="81"/>
                    <a:pt x="57" y="81"/>
                  </a:cubicBezTo>
                  <a:cubicBezTo>
                    <a:pt x="57" y="81"/>
                    <a:pt x="56" y="81"/>
                    <a:pt x="55" y="80"/>
                  </a:cubicBezTo>
                  <a:cubicBezTo>
                    <a:pt x="40" y="63"/>
                    <a:pt x="40" y="63"/>
                    <a:pt x="40" y="63"/>
                  </a:cubicBezTo>
                  <a:cubicBezTo>
                    <a:pt x="38" y="64"/>
                    <a:pt x="35" y="65"/>
                    <a:pt x="32" y="64"/>
                  </a:cubicBezTo>
                  <a:cubicBezTo>
                    <a:pt x="15" y="64"/>
                    <a:pt x="0" y="50"/>
                    <a:pt x="0" y="32"/>
                  </a:cubicBezTo>
                  <a:cubicBezTo>
                    <a:pt x="0" y="15"/>
                    <a:pt x="15" y="0"/>
                    <a:pt x="32" y="0"/>
                  </a:cubicBezTo>
                  <a:cubicBezTo>
                    <a:pt x="49" y="0"/>
                    <a:pt x="64" y="15"/>
                    <a:pt x="64" y="32"/>
                  </a:cubicBezTo>
                  <a:cubicBezTo>
                    <a:pt x="64" y="35"/>
                    <a:pt x="63" y="37"/>
                    <a:pt x="63" y="39"/>
                  </a:cubicBezTo>
                  <a:cubicBezTo>
                    <a:pt x="70" y="47"/>
                    <a:pt x="84" y="62"/>
                    <a:pt x="105" y="84"/>
                  </a:cubicBezTo>
                  <a:cubicBezTo>
                    <a:pt x="107" y="86"/>
                    <a:pt x="108" y="88"/>
                    <a:pt x="108" y="90"/>
                  </a:cubicBezTo>
                  <a:cubicBezTo>
                    <a:pt x="109" y="101"/>
                    <a:pt x="109" y="101"/>
                    <a:pt x="109" y="101"/>
                  </a:cubicBezTo>
                  <a:cubicBezTo>
                    <a:pt x="109" y="106"/>
                    <a:pt x="106" y="110"/>
                    <a:pt x="102" y="110"/>
                  </a:cubicBezTo>
                  <a:cubicBezTo>
                    <a:pt x="102" y="110"/>
                    <a:pt x="101" y="110"/>
                    <a:pt x="101" y="110"/>
                  </a:cubicBezTo>
                  <a:close/>
                  <a:moveTo>
                    <a:pt x="89" y="104"/>
                  </a:moveTo>
                  <a:cubicBezTo>
                    <a:pt x="89" y="104"/>
                    <a:pt x="89" y="104"/>
                    <a:pt x="89" y="104"/>
                  </a:cubicBezTo>
                  <a:cubicBezTo>
                    <a:pt x="89" y="104"/>
                    <a:pt x="89" y="104"/>
                    <a:pt x="89" y="104"/>
                  </a:cubicBezTo>
                  <a:close/>
                  <a:moveTo>
                    <a:pt x="89" y="104"/>
                  </a:moveTo>
                  <a:cubicBezTo>
                    <a:pt x="101" y="104"/>
                    <a:pt x="101" y="104"/>
                    <a:pt x="101" y="104"/>
                  </a:cubicBezTo>
                  <a:cubicBezTo>
                    <a:pt x="102" y="104"/>
                    <a:pt x="103" y="103"/>
                    <a:pt x="103" y="102"/>
                  </a:cubicBezTo>
                  <a:cubicBezTo>
                    <a:pt x="102" y="91"/>
                    <a:pt x="102" y="91"/>
                    <a:pt x="102" y="91"/>
                  </a:cubicBezTo>
                  <a:cubicBezTo>
                    <a:pt x="102" y="90"/>
                    <a:pt x="101" y="89"/>
                    <a:pt x="101" y="88"/>
                  </a:cubicBezTo>
                  <a:cubicBezTo>
                    <a:pt x="78" y="65"/>
                    <a:pt x="63" y="50"/>
                    <a:pt x="57" y="42"/>
                  </a:cubicBezTo>
                  <a:cubicBezTo>
                    <a:pt x="56" y="42"/>
                    <a:pt x="56" y="41"/>
                    <a:pt x="56" y="39"/>
                  </a:cubicBezTo>
                  <a:cubicBezTo>
                    <a:pt x="57" y="37"/>
                    <a:pt x="57" y="35"/>
                    <a:pt x="57" y="33"/>
                  </a:cubicBezTo>
                  <a:cubicBezTo>
                    <a:pt x="57" y="18"/>
                    <a:pt x="46" y="7"/>
                    <a:pt x="32" y="7"/>
                  </a:cubicBezTo>
                  <a:cubicBezTo>
                    <a:pt x="18" y="7"/>
                    <a:pt x="7" y="18"/>
                    <a:pt x="7" y="32"/>
                  </a:cubicBezTo>
                  <a:cubicBezTo>
                    <a:pt x="7" y="47"/>
                    <a:pt x="18" y="58"/>
                    <a:pt x="32" y="58"/>
                  </a:cubicBezTo>
                  <a:cubicBezTo>
                    <a:pt x="35" y="58"/>
                    <a:pt x="38" y="58"/>
                    <a:pt x="40" y="57"/>
                  </a:cubicBezTo>
                  <a:cubicBezTo>
                    <a:pt x="42" y="56"/>
                    <a:pt x="43" y="57"/>
                    <a:pt x="44" y="58"/>
                  </a:cubicBezTo>
                  <a:cubicBezTo>
                    <a:pt x="45" y="59"/>
                    <a:pt x="45" y="59"/>
                    <a:pt x="45" y="59"/>
                  </a:cubicBezTo>
                  <a:cubicBezTo>
                    <a:pt x="59" y="75"/>
                    <a:pt x="59" y="75"/>
                    <a:pt x="59" y="75"/>
                  </a:cubicBezTo>
                  <a:cubicBezTo>
                    <a:pt x="70" y="76"/>
                    <a:pt x="70" y="76"/>
                    <a:pt x="70" y="76"/>
                  </a:cubicBezTo>
                  <a:cubicBezTo>
                    <a:pt x="71" y="77"/>
                    <a:pt x="72" y="78"/>
                    <a:pt x="73" y="79"/>
                  </a:cubicBezTo>
                  <a:cubicBezTo>
                    <a:pt x="74" y="89"/>
                    <a:pt x="74" y="89"/>
                    <a:pt x="74" y="89"/>
                  </a:cubicBezTo>
                  <a:cubicBezTo>
                    <a:pt x="83" y="90"/>
                    <a:pt x="83" y="90"/>
                    <a:pt x="83" y="90"/>
                  </a:cubicBezTo>
                  <a:cubicBezTo>
                    <a:pt x="85" y="90"/>
                    <a:pt x="86" y="91"/>
                    <a:pt x="86" y="92"/>
                  </a:cubicBezTo>
                  <a:lnTo>
                    <a:pt x="89" y="104"/>
                  </a:lnTo>
                  <a:close/>
                  <a:moveTo>
                    <a:pt x="74" y="89"/>
                  </a:moveTo>
                  <a:cubicBezTo>
                    <a:pt x="74" y="89"/>
                    <a:pt x="74" y="89"/>
                    <a:pt x="74" y="89"/>
                  </a:cubicBezTo>
                  <a:cubicBezTo>
                    <a:pt x="74" y="89"/>
                    <a:pt x="74" y="89"/>
                    <a:pt x="74" y="89"/>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7" name="Freeform 65">
              <a:extLst>
                <a:ext uri="{FF2B5EF4-FFF2-40B4-BE49-F238E27FC236}">
                  <a16:creationId xmlns:a16="http://schemas.microsoft.com/office/drawing/2014/main" id="{B239526C-8E8A-4A7E-80BF-E6D4630D2ECA}"/>
                </a:ext>
              </a:extLst>
            </p:cNvPr>
            <p:cNvSpPr>
              <a:spLocks/>
            </p:cNvSpPr>
            <p:nvPr/>
          </p:nvSpPr>
          <p:spPr bwMode="auto">
            <a:xfrm>
              <a:off x="6600826" y="3965576"/>
              <a:ext cx="254000" cy="258763"/>
            </a:xfrm>
            <a:custGeom>
              <a:avLst/>
              <a:gdLst>
                <a:gd name="T0" fmla="*/ 32 w 63"/>
                <a:gd name="T1" fmla="*/ 64 h 64"/>
                <a:gd name="T2" fmla="*/ 26 w 63"/>
                <a:gd name="T3" fmla="*/ 63 h 64"/>
                <a:gd name="T4" fmla="*/ 24 w 63"/>
                <a:gd name="T5" fmla="*/ 60 h 64"/>
                <a:gd name="T6" fmla="*/ 27 w 63"/>
                <a:gd name="T7" fmla="*/ 57 h 64"/>
                <a:gd name="T8" fmla="*/ 32 w 63"/>
                <a:gd name="T9" fmla="*/ 57 h 64"/>
                <a:gd name="T10" fmla="*/ 57 w 63"/>
                <a:gd name="T11" fmla="*/ 32 h 64"/>
                <a:gd name="T12" fmla="*/ 32 w 63"/>
                <a:gd name="T13" fmla="*/ 6 h 64"/>
                <a:gd name="T14" fmla="*/ 7 w 63"/>
                <a:gd name="T15" fmla="*/ 28 h 64"/>
                <a:gd name="T16" fmla="*/ 3 w 63"/>
                <a:gd name="T17" fmla="*/ 30 h 64"/>
                <a:gd name="T18" fmla="*/ 1 w 63"/>
                <a:gd name="T19" fmla="*/ 27 h 64"/>
                <a:gd name="T20" fmla="*/ 32 w 63"/>
                <a:gd name="T21" fmla="*/ 0 h 64"/>
                <a:gd name="T22" fmla="*/ 63 w 63"/>
                <a:gd name="T23" fmla="*/ 32 h 64"/>
                <a:gd name="T24" fmla="*/ 32 w 63"/>
                <a:gd name="T25"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64">
                  <a:moveTo>
                    <a:pt x="32" y="64"/>
                  </a:moveTo>
                  <a:cubicBezTo>
                    <a:pt x="30" y="64"/>
                    <a:pt x="28" y="64"/>
                    <a:pt x="26" y="63"/>
                  </a:cubicBezTo>
                  <a:cubicBezTo>
                    <a:pt x="25" y="63"/>
                    <a:pt x="24" y="61"/>
                    <a:pt x="24" y="60"/>
                  </a:cubicBezTo>
                  <a:cubicBezTo>
                    <a:pt x="24" y="58"/>
                    <a:pt x="26" y="57"/>
                    <a:pt x="27" y="57"/>
                  </a:cubicBezTo>
                  <a:cubicBezTo>
                    <a:pt x="29" y="57"/>
                    <a:pt x="30" y="57"/>
                    <a:pt x="32" y="57"/>
                  </a:cubicBezTo>
                  <a:cubicBezTo>
                    <a:pt x="46" y="57"/>
                    <a:pt x="57" y="46"/>
                    <a:pt x="57" y="32"/>
                  </a:cubicBezTo>
                  <a:cubicBezTo>
                    <a:pt x="57" y="18"/>
                    <a:pt x="46" y="6"/>
                    <a:pt x="32" y="6"/>
                  </a:cubicBezTo>
                  <a:cubicBezTo>
                    <a:pt x="19" y="6"/>
                    <a:pt x="9" y="15"/>
                    <a:pt x="7" y="28"/>
                  </a:cubicBezTo>
                  <a:cubicBezTo>
                    <a:pt x="7" y="29"/>
                    <a:pt x="5" y="31"/>
                    <a:pt x="3" y="30"/>
                  </a:cubicBezTo>
                  <a:cubicBezTo>
                    <a:pt x="1" y="30"/>
                    <a:pt x="0" y="29"/>
                    <a:pt x="1" y="27"/>
                  </a:cubicBezTo>
                  <a:cubicBezTo>
                    <a:pt x="3" y="11"/>
                    <a:pt x="16" y="0"/>
                    <a:pt x="32" y="0"/>
                  </a:cubicBezTo>
                  <a:cubicBezTo>
                    <a:pt x="49" y="0"/>
                    <a:pt x="63" y="14"/>
                    <a:pt x="63" y="32"/>
                  </a:cubicBezTo>
                  <a:cubicBezTo>
                    <a:pt x="63" y="49"/>
                    <a:pt x="49" y="64"/>
                    <a:pt x="32" y="6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8" name="Freeform 66">
              <a:extLst>
                <a:ext uri="{FF2B5EF4-FFF2-40B4-BE49-F238E27FC236}">
                  <a16:creationId xmlns:a16="http://schemas.microsoft.com/office/drawing/2014/main" id="{25A7AF6A-17D4-4249-85EE-EF6DAA537904}"/>
                </a:ext>
              </a:extLst>
            </p:cNvPr>
            <p:cNvSpPr>
              <a:spLocks noEditPoints="1"/>
            </p:cNvSpPr>
            <p:nvPr/>
          </p:nvSpPr>
          <p:spPr bwMode="auto">
            <a:xfrm>
              <a:off x="6642101" y="4148138"/>
              <a:ext cx="80963" cy="84138"/>
            </a:xfrm>
            <a:custGeom>
              <a:avLst/>
              <a:gdLst>
                <a:gd name="T0" fmla="*/ 10 w 20"/>
                <a:gd name="T1" fmla="*/ 21 h 21"/>
                <a:gd name="T2" fmla="*/ 0 w 20"/>
                <a:gd name="T3" fmla="*/ 11 h 21"/>
                <a:gd name="T4" fmla="*/ 10 w 20"/>
                <a:gd name="T5" fmla="*/ 0 h 21"/>
                <a:gd name="T6" fmla="*/ 20 w 20"/>
                <a:gd name="T7" fmla="*/ 11 h 21"/>
                <a:gd name="T8" fmla="*/ 10 w 20"/>
                <a:gd name="T9" fmla="*/ 21 h 21"/>
                <a:gd name="T10" fmla="*/ 10 w 20"/>
                <a:gd name="T11" fmla="*/ 7 h 21"/>
                <a:gd name="T12" fmla="*/ 6 w 20"/>
                <a:gd name="T13" fmla="*/ 11 h 21"/>
                <a:gd name="T14" fmla="*/ 10 w 20"/>
                <a:gd name="T15" fmla="*/ 15 h 21"/>
                <a:gd name="T16" fmla="*/ 14 w 20"/>
                <a:gd name="T17" fmla="*/ 11 h 21"/>
                <a:gd name="T18" fmla="*/ 10 w 20"/>
                <a:gd name="T1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1">
                  <a:moveTo>
                    <a:pt x="10" y="21"/>
                  </a:moveTo>
                  <a:cubicBezTo>
                    <a:pt x="4" y="21"/>
                    <a:pt x="0" y="16"/>
                    <a:pt x="0" y="11"/>
                  </a:cubicBezTo>
                  <a:cubicBezTo>
                    <a:pt x="0" y="5"/>
                    <a:pt x="4" y="0"/>
                    <a:pt x="10" y="0"/>
                  </a:cubicBezTo>
                  <a:cubicBezTo>
                    <a:pt x="16" y="0"/>
                    <a:pt x="20" y="5"/>
                    <a:pt x="20" y="11"/>
                  </a:cubicBezTo>
                  <a:cubicBezTo>
                    <a:pt x="20" y="16"/>
                    <a:pt x="16" y="21"/>
                    <a:pt x="10" y="21"/>
                  </a:cubicBezTo>
                  <a:close/>
                  <a:moveTo>
                    <a:pt x="10" y="7"/>
                  </a:moveTo>
                  <a:cubicBezTo>
                    <a:pt x="8" y="7"/>
                    <a:pt x="6" y="8"/>
                    <a:pt x="6" y="11"/>
                  </a:cubicBezTo>
                  <a:cubicBezTo>
                    <a:pt x="6" y="13"/>
                    <a:pt x="8" y="15"/>
                    <a:pt x="10" y="15"/>
                  </a:cubicBezTo>
                  <a:cubicBezTo>
                    <a:pt x="12" y="15"/>
                    <a:pt x="14" y="13"/>
                    <a:pt x="14" y="11"/>
                  </a:cubicBezTo>
                  <a:cubicBezTo>
                    <a:pt x="14" y="8"/>
                    <a:pt x="12" y="7"/>
                    <a:pt x="10"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9" name="Freeform 67">
              <a:extLst>
                <a:ext uri="{FF2B5EF4-FFF2-40B4-BE49-F238E27FC236}">
                  <a16:creationId xmlns:a16="http://schemas.microsoft.com/office/drawing/2014/main" id="{5AFC40D4-C9CD-4380-AF07-92930DDAFB28}"/>
                </a:ext>
              </a:extLst>
            </p:cNvPr>
            <p:cNvSpPr>
              <a:spLocks/>
            </p:cNvSpPr>
            <p:nvPr/>
          </p:nvSpPr>
          <p:spPr bwMode="auto">
            <a:xfrm>
              <a:off x="6257926" y="4579938"/>
              <a:ext cx="319088" cy="201613"/>
            </a:xfrm>
            <a:custGeom>
              <a:avLst/>
              <a:gdLst>
                <a:gd name="T0" fmla="*/ 10 w 79"/>
                <a:gd name="T1" fmla="*/ 50 h 50"/>
                <a:gd name="T2" fmla="*/ 3 w 79"/>
                <a:gd name="T3" fmla="*/ 47 h 50"/>
                <a:gd name="T4" fmla="*/ 0 w 79"/>
                <a:gd name="T5" fmla="*/ 40 h 50"/>
                <a:gd name="T6" fmla="*/ 0 w 79"/>
                <a:gd name="T7" fmla="*/ 3 h 50"/>
                <a:gd name="T8" fmla="*/ 4 w 79"/>
                <a:gd name="T9" fmla="*/ 0 h 50"/>
                <a:gd name="T10" fmla="*/ 7 w 79"/>
                <a:gd name="T11" fmla="*/ 3 h 50"/>
                <a:gd name="T12" fmla="*/ 7 w 79"/>
                <a:gd name="T13" fmla="*/ 40 h 50"/>
                <a:gd name="T14" fmla="*/ 8 w 79"/>
                <a:gd name="T15" fmla="*/ 43 h 50"/>
                <a:gd name="T16" fmla="*/ 10 w 79"/>
                <a:gd name="T17" fmla="*/ 44 h 50"/>
                <a:gd name="T18" fmla="*/ 69 w 79"/>
                <a:gd name="T19" fmla="*/ 44 h 50"/>
                <a:gd name="T20" fmla="*/ 72 w 79"/>
                <a:gd name="T21" fmla="*/ 40 h 50"/>
                <a:gd name="T22" fmla="*/ 72 w 79"/>
                <a:gd name="T23" fmla="*/ 3 h 50"/>
                <a:gd name="T24" fmla="*/ 76 w 79"/>
                <a:gd name="T25" fmla="*/ 0 h 50"/>
                <a:gd name="T26" fmla="*/ 79 w 79"/>
                <a:gd name="T27" fmla="*/ 3 h 50"/>
                <a:gd name="T28" fmla="*/ 79 w 79"/>
                <a:gd name="T29" fmla="*/ 40 h 50"/>
                <a:gd name="T30" fmla="*/ 69 w 79"/>
                <a:gd name="T31" fmla="*/ 50 h 50"/>
                <a:gd name="T32" fmla="*/ 10 w 79"/>
                <a:gd name="T33" fmla="*/ 50 h 50"/>
                <a:gd name="T34" fmla="*/ 10 w 79"/>
                <a:gd name="T35"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50">
                  <a:moveTo>
                    <a:pt x="10" y="50"/>
                  </a:moveTo>
                  <a:cubicBezTo>
                    <a:pt x="8" y="50"/>
                    <a:pt x="5" y="49"/>
                    <a:pt x="3" y="47"/>
                  </a:cubicBezTo>
                  <a:cubicBezTo>
                    <a:pt x="1" y="45"/>
                    <a:pt x="0" y="43"/>
                    <a:pt x="0" y="40"/>
                  </a:cubicBezTo>
                  <a:cubicBezTo>
                    <a:pt x="0" y="3"/>
                    <a:pt x="0" y="3"/>
                    <a:pt x="0" y="3"/>
                  </a:cubicBezTo>
                  <a:cubicBezTo>
                    <a:pt x="0" y="1"/>
                    <a:pt x="2" y="0"/>
                    <a:pt x="4" y="0"/>
                  </a:cubicBezTo>
                  <a:cubicBezTo>
                    <a:pt x="5" y="0"/>
                    <a:pt x="7" y="1"/>
                    <a:pt x="7" y="3"/>
                  </a:cubicBezTo>
                  <a:cubicBezTo>
                    <a:pt x="7" y="40"/>
                    <a:pt x="7" y="40"/>
                    <a:pt x="7" y="40"/>
                  </a:cubicBezTo>
                  <a:cubicBezTo>
                    <a:pt x="7" y="41"/>
                    <a:pt x="7" y="42"/>
                    <a:pt x="8" y="43"/>
                  </a:cubicBezTo>
                  <a:cubicBezTo>
                    <a:pt x="9" y="43"/>
                    <a:pt x="9" y="44"/>
                    <a:pt x="10" y="44"/>
                  </a:cubicBezTo>
                  <a:cubicBezTo>
                    <a:pt x="69" y="44"/>
                    <a:pt x="69" y="44"/>
                    <a:pt x="69" y="44"/>
                  </a:cubicBezTo>
                  <a:cubicBezTo>
                    <a:pt x="71" y="44"/>
                    <a:pt x="72" y="42"/>
                    <a:pt x="72" y="40"/>
                  </a:cubicBezTo>
                  <a:cubicBezTo>
                    <a:pt x="72" y="3"/>
                    <a:pt x="72" y="3"/>
                    <a:pt x="72" y="3"/>
                  </a:cubicBezTo>
                  <a:cubicBezTo>
                    <a:pt x="72" y="1"/>
                    <a:pt x="74" y="0"/>
                    <a:pt x="76" y="0"/>
                  </a:cubicBezTo>
                  <a:cubicBezTo>
                    <a:pt x="77" y="0"/>
                    <a:pt x="79" y="1"/>
                    <a:pt x="79" y="3"/>
                  </a:cubicBezTo>
                  <a:cubicBezTo>
                    <a:pt x="79" y="40"/>
                    <a:pt x="79" y="40"/>
                    <a:pt x="79" y="40"/>
                  </a:cubicBezTo>
                  <a:cubicBezTo>
                    <a:pt x="79" y="46"/>
                    <a:pt x="74" y="50"/>
                    <a:pt x="69" y="50"/>
                  </a:cubicBezTo>
                  <a:cubicBezTo>
                    <a:pt x="10" y="50"/>
                    <a:pt x="10" y="50"/>
                    <a:pt x="10" y="50"/>
                  </a:cubicBezTo>
                  <a:cubicBezTo>
                    <a:pt x="10" y="50"/>
                    <a:pt x="10" y="50"/>
                    <a:pt x="10" y="50"/>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0" name="Freeform 68">
              <a:extLst>
                <a:ext uri="{FF2B5EF4-FFF2-40B4-BE49-F238E27FC236}">
                  <a16:creationId xmlns:a16="http://schemas.microsoft.com/office/drawing/2014/main" id="{97C3252C-FF41-4596-8B24-E1352BA0C10D}"/>
                </a:ext>
              </a:extLst>
            </p:cNvPr>
            <p:cNvSpPr>
              <a:spLocks/>
            </p:cNvSpPr>
            <p:nvPr/>
          </p:nvSpPr>
          <p:spPr bwMode="auto">
            <a:xfrm>
              <a:off x="6194426" y="4370388"/>
              <a:ext cx="447675" cy="188913"/>
            </a:xfrm>
            <a:custGeom>
              <a:avLst/>
              <a:gdLst>
                <a:gd name="T0" fmla="*/ 108 w 111"/>
                <a:gd name="T1" fmla="*/ 46 h 47"/>
                <a:gd name="T2" fmla="*/ 106 w 111"/>
                <a:gd name="T3" fmla="*/ 45 h 47"/>
                <a:gd name="T4" fmla="*/ 56 w 111"/>
                <a:gd name="T5" fmla="*/ 7 h 47"/>
                <a:gd name="T6" fmla="*/ 55 w 111"/>
                <a:gd name="T7" fmla="*/ 7 h 47"/>
                <a:gd name="T8" fmla="*/ 6 w 111"/>
                <a:gd name="T9" fmla="*/ 45 h 47"/>
                <a:gd name="T10" fmla="*/ 1 w 111"/>
                <a:gd name="T11" fmla="*/ 45 h 47"/>
                <a:gd name="T12" fmla="*/ 2 w 111"/>
                <a:gd name="T13" fmla="*/ 40 h 47"/>
                <a:gd name="T14" fmla="*/ 51 w 111"/>
                <a:gd name="T15" fmla="*/ 2 h 47"/>
                <a:gd name="T16" fmla="*/ 60 w 111"/>
                <a:gd name="T17" fmla="*/ 2 h 47"/>
                <a:gd name="T18" fmla="*/ 110 w 111"/>
                <a:gd name="T19" fmla="*/ 40 h 47"/>
                <a:gd name="T20" fmla="*/ 110 w 111"/>
                <a:gd name="T21" fmla="*/ 45 h 47"/>
                <a:gd name="T22" fmla="*/ 108 w 111"/>
                <a:gd name="T23" fmla="*/ 4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47">
                  <a:moveTo>
                    <a:pt x="108" y="46"/>
                  </a:moveTo>
                  <a:cubicBezTo>
                    <a:pt x="107" y="46"/>
                    <a:pt x="106" y="46"/>
                    <a:pt x="106" y="45"/>
                  </a:cubicBezTo>
                  <a:cubicBezTo>
                    <a:pt x="56" y="7"/>
                    <a:pt x="56" y="7"/>
                    <a:pt x="56" y="7"/>
                  </a:cubicBezTo>
                  <a:cubicBezTo>
                    <a:pt x="56" y="7"/>
                    <a:pt x="55" y="7"/>
                    <a:pt x="55" y="7"/>
                  </a:cubicBezTo>
                  <a:cubicBezTo>
                    <a:pt x="6" y="45"/>
                    <a:pt x="6" y="45"/>
                    <a:pt x="6" y="45"/>
                  </a:cubicBezTo>
                  <a:cubicBezTo>
                    <a:pt x="4" y="47"/>
                    <a:pt x="2" y="46"/>
                    <a:pt x="1" y="45"/>
                  </a:cubicBezTo>
                  <a:cubicBezTo>
                    <a:pt x="0" y="43"/>
                    <a:pt x="0" y="41"/>
                    <a:pt x="2" y="40"/>
                  </a:cubicBezTo>
                  <a:cubicBezTo>
                    <a:pt x="51" y="2"/>
                    <a:pt x="51" y="2"/>
                    <a:pt x="51" y="2"/>
                  </a:cubicBezTo>
                  <a:cubicBezTo>
                    <a:pt x="54" y="0"/>
                    <a:pt x="57" y="0"/>
                    <a:pt x="60" y="2"/>
                  </a:cubicBezTo>
                  <a:cubicBezTo>
                    <a:pt x="110" y="40"/>
                    <a:pt x="110" y="40"/>
                    <a:pt x="110" y="40"/>
                  </a:cubicBezTo>
                  <a:cubicBezTo>
                    <a:pt x="111" y="41"/>
                    <a:pt x="111" y="43"/>
                    <a:pt x="110" y="45"/>
                  </a:cubicBezTo>
                  <a:cubicBezTo>
                    <a:pt x="110" y="46"/>
                    <a:pt x="109" y="46"/>
                    <a:pt x="108" y="4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
        <p:nvSpPr>
          <p:cNvPr id="21" name="ZoneTexte 20">
            <a:extLst>
              <a:ext uri="{FF2B5EF4-FFF2-40B4-BE49-F238E27FC236}">
                <a16:creationId xmlns:a16="http://schemas.microsoft.com/office/drawing/2014/main" id="{79B7D5F5-F01C-4A3E-91B2-5472B66BDFB9}"/>
              </a:ext>
            </a:extLst>
          </p:cNvPr>
          <p:cNvSpPr txBox="1"/>
          <p:nvPr/>
        </p:nvSpPr>
        <p:spPr>
          <a:xfrm>
            <a:off x="8331412" y="2878258"/>
            <a:ext cx="3226266" cy="892552"/>
          </a:xfrm>
          <a:prstGeom prst="rect">
            <a:avLst/>
          </a:prstGeom>
          <a:noFill/>
        </p:spPr>
        <p:txBody>
          <a:bodyPr wrap="square" rtlCol="0">
            <a:spAutoFit/>
          </a:bodyPr>
          <a:lstStyle/>
          <a:p>
            <a:r>
              <a:rPr lang="fr-FR" sz="1600" b="1" dirty="0">
                <a:solidFill>
                  <a:schemeClr val="tx1">
                    <a:lumMod val="75000"/>
                    <a:lumOff val="25000"/>
                  </a:schemeClr>
                </a:solidFill>
                <a:latin typeface="Montserrat Black" panose="00000A00000000000000" pitchFamily="2" charset="0"/>
                <a:ea typeface="Roboto" panose="02000000000000000000" pitchFamily="2" charset="0"/>
              </a:rPr>
              <a:t>En chiffres </a:t>
            </a:r>
            <a:r>
              <a:rPr lang="fr-FR" sz="1600" b="1" dirty="0">
                <a:solidFill>
                  <a:schemeClr val="tx1">
                    <a:lumMod val="75000"/>
                    <a:lumOff val="25000"/>
                  </a:schemeClr>
                </a:solidFill>
                <a:latin typeface="Montserrat Black" panose="00000A00000000000000" pitchFamily="2" charset="0"/>
              </a:rPr>
              <a:t>:</a:t>
            </a:r>
          </a:p>
          <a:p>
            <a:endParaRPr lang="fr-FR" sz="1600" dirty="0">
              <a:solidFill>
                <a:schemeClr val="tx1">
                  <a:lumMod val="75000"/>
                  <a:lumOff val="25000"/>
                </a:schemeClr>
              </a:solidFill>
              <a:latin typeface="Montserrat Black" panose="00000A00000000000000" pitchFamily="2" charset="0"/>
            </a:endParaRPr>
          </a:p>
          <a:p>
            <a:endParaRPr lang="fr-FR" dirty="0"/>
          </a:p>
        </p:txBody>
      </p:sp>
      <p:graphicFrame>
        <p:nvGraphicFramePr>
          <p:cNvPr id="22" name="Tableau 5">
            <a:extLst>
              <a:ext uri="{FF2B5EF4-FFF2-40B4-BE49-F238E27FC236}">
                <a16:creationId xmlns:a16="http://schemas.microsoft.com/office/drawing/2014/main" id="{A1B961EE-9541-4ECC-A53E-9A00EF8B9B1A}"/>
              </a:ext>
            </a:extLst>
          </p:cNvPr>
          <p:cNvGraphicFramePr>
            <a:graphicFrameLocks noGrp="1"/>
          </p:cNvGraphicFramePr>
          <p:nvPr>
            <p:extLst>
              <p:ext uri="{D42A27DB-BD31-4B8C-83A1-F6EECF244321}">
                <p14:modId xmlns:p14="http://schemas.microsoft.com/office/powerpoint/2010/main" val="2430706080"/>
              </p:ext>
            </p:extLst>
          </p:nvPr>
        </p:nvGraphicFramePr>
        <p:xfrm>
          <a:off x="8372006" y="3352864"/>
          <a:ext cx="3622752" cy="1747520"/>
        </p:xfrm>
        <a:graphic>
          <a:graphicData uri="http://schemas.openxmlformats.org/drawingml/2006/table">
            <a:tbl>
              <a:tblPr firstRow="1" bandRow="1">
                <a:tableStyleId>{5940675A-B579-460E-94D1-54222C63F5DA}</a:tableStyleId>
              </a:tblPr>
              <a:tblGrid>
                <a:gridCol w="1731537">
                  <a:extLst>
                    <a:ext uri="{9D8B030D-6E8A-4147-A177-3AD203B41FA5}">
                      <a16:colId xmlns:a16="http://schemas.microsoft.com/office/drawing/2014/main" val="3626214971"/>
                    </a:ext>
                  </a:extLst>
                </a:gridCol>
                <a:gridCol w="901170">
                  <a:extLst>
                    <a:ext uri="{9D8B030D-6E8A-4147-A177-3AD203B41FA5}">
                      <a16:colId xmlns:a16="http://schemas.microsoft.com/office/drawing/2014/main" val="2280347286"/>
                    </a:ext>
                  </a:extLst>
                </a:gridCol>
                <a:gridCol w="990045">
                  <a:extLst>
                    <a:ext uri="{9D8B030D-6E8A-4147-A177-3AD203B41FA5}">
                      <a16:colId xmlns:a16="http://schemas.microsoft.com/office/drawing/2014/main" val="3196440992"/>
                    </a:ext>
                  </a:extLst>
                </a:gridCol>
              </a:tblGrid>
              <a:tr h="370840">
                <a:tc>
                  <a:txBody>
                    <a:bodyPr/>
                    <a:lstStyle/>
                    <a:p>
                      <a:endParaRPr lang="fr-FR" dirty="0"/>
                    </a:p>
                  </a:txBody>
                  <a:tcPr>
                    <a:lnL w="12700" cmpd="sng">
                      <a:noFill/>
                    </a:lnL>
                    <a:lnR w="12700" cap="flat" cmpd="sng" algn="ctr">
                      <a:noFill/>
                      <a:prstDash val="sysDot"/>
                      <a:round/>
                      <a:headEnd type="none" w="med" len="med"/>
                      <a:tailEnd type="none" w="med" len="med"/>
                    </a:lnR>
                    <a:lnT w="12700" cmpd="sng">
                      <a:noFill/>
                    </a:lnT>
                    <a:lnB w="12700" cap="flat" cmpd="sng" algn="ctr">
                      <a:solidFill>
                        <a:schemeClr val="bg1">
                          <a:lumMod val="5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fr-FR" sz="1500" b="1" kern="1200" dirty="0">
                          <a:solidFill>
                            <a:schemeClr val="tx1">
                              <a:lumMod val="75000"/>
                              <a:lumOff val="25000"/>
                            </a:schemeClr>
                          </a:solidFill>
                          <a:latin typeface="+mn-lt"/>
                        </a:rPr>
                        <a:t>2022</a:t>
                      </a:r>
                      <a:endParaRPr lang="fr-FR" sz="1500" b="1" kern="1200" dirty="0">
                        <a:solidFill>
                          <a:schemeClr val="tx1">
                            <a:lumMod val="75000"/>
                            <a:lumOff val="25000"/>
                          </a:schemeClr>
                        </a:solidFill>
                        <a:latin typeface="+mn-lt"/>
                        <a:ea typeface="Roboto" panose="02000000000000000000" pitchFamily="2" charset="0"/>
                        <a:cs typeface="+mn-cs"/>
                      </a:endParaRPr>
                    </a:p>
                  </a:txBody>
                  <a:tcPr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mpd="sng">
                      <a:noFill/>
                    </a:lnT>
                    <a:lnB w="12700" cap="flat" cmpd="sng" algn="ctr">
                      <a:solidFill>
                        <a:schemeClr val="bg1">
                          <a:lumMod val="50000"/>
                        </a:schemeClr>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fr-FR" sz="1500" b="1" kern="1200" dirty="0">
                          <a:solidFill>
                            <a:schemeClr val="tx1">
                              <a:lumMod val="75000"/>
                              <a:lumOff val="25000"/>
                            </a:schemeClr>
                          </a:solidFill>
                          <a:latin typeface="+mn-lt"/>
                        </a:rPr>
                        <a:t>2023</a:t>
                      </a:r>
                      <a:endParaRPr lang="fr-FR" sz="1500" b="1" kern="1200" dirty="0">
                        <a:solidFill>
                          <a:schemeClr val="tx1">
                            <a:lumMod val="75000"/>
                            <a:lumOff val="25000"/>
                          </a:schemeClr>
                        </a:solidFill>
                        <a:latin typeface="+mn-lt"/>
                        <a:ea typeface="Roboto" panose="02000000000000000000" pitchFamily="2" charset="0"/>
                        <a:cs typeface="+mn-cs"/>
                      </a:endParaRPr>
                    </a:p>
                  </a:txBody>
                  <a:tcPr anchor="ctr">
                    <a:lnL w="12700" cap="flat" cmpd="sng" algn="ctr">
                      <a:noFill/>
                      <a:prstDash val="sysDot"/>
                      <a:round/>
                      <a:headEnd type="none" w="med" len="med"/>
                      <a:tailEnd type="none" w="med" len="med"/>
                    </a:lnL>
                    <a:lnR w="12700" cmpd="sng">
                      <a:noFill/>
                    </a:lnR>
                    <a:lnT w="12700" cmpd="sng">
                      <a:noFill/>
                    </a:lnT>
                    <a:lnB w="12700" cap="flat" cmpd="sng" algn="ctr">
                      <a:solidFill>
                        <a:schemeClr val="bg1">
                          <a:lumMod val="50000"/>
                        </a:schemeClr>
                      </a:solidFill>
                      <a:prstDash val="sysDot"/>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921159020"/>
                  </a:ext>
                </a:extLst>
              </a:tr>
              <a:tr h="370840">
                <a:tc>
                  <a:txBody>
                    <a:bodyPr/>
                    <a:lstStyle/>
                    <a:p>
                      <a:pPr marL="0" algn="l" defTabSz="914400" rtl="0" eaLnBrk="1" latinLnBrk="0" hangingPunct="1"/>
                      <a:r>
                        <a:rPr lang="fr-FR" sz="1500" b="1" kern="1200" dirty="0">
                          <a:solidFill>
                            <a:schemeClr val="tx1">
                              <a:lumMod val="75000"/>
                              <a:lumOff val="25000"/>
                            </a:schemeClr>
                          </a:solidFill>
                          <a:latin typeface="+mn-lt"/>
                        </a:rPr>
                        <a:t>Edition à J/J+1</a:t>
                      </a:r>
                      <a:endParaRPr lang="fr-FR" sz="1500" b="1" kern="1200" dirty="0">
                        <a:solidFill>
                          <a:schemeClr val="tx1">
                            <a:lumMod val="75000"/>
                            <a:lumOff val="25000"/>
                          </a:schemeClr>
                        </a:solidFill>
                        <a:latin typeface="+mn-lt"/>
                        <a:ea typeface="Roboto" panose="02000000000000000000" pitchFamily="2" charset="0"/>
                        <a:cs typeface="+mn-cs"/>
                      </a:endParaRPr>
                    </a:p>
                  </a:txBody>
                  <a:tcPr anchor="ctr">
                    <a:lnL w="12700" cmpd="sng">
                      <a:noFill/>
                    </a:lnL>
                    <a:lnR w="12700" cap="flat" cmpd="sng" algn="ctr">
                      <a:noFill/>
                      <a:prstDash val="sysDot"/>
                      <a:round/>
                      <a:headEnd type="none" w="med" len="med"/>
                      <a:tailEnd type="none" w="med" len="med"/>
                    </a:lnR>
                    <a:lnT w="12700" cap="flat" cmpd="sng" algn="ctr">
                      <a:solidFill>
                        <a:schemeClr val="bg1">
                          <a:lumMod val="50000"/>
                        </a:schemeClr>
                      </a:solidFill>
                      <a:prstDash val="sysDot"/>
                      <a:round/>
                      <a:headEnd type="none" w="med" len="med"/>
                      <a:tailEnd type="none" w="med" len="med"/>
                    </a:lnT>
                    <a:lnB w="12700" cap="flat" cmpd="sng" algn="ctr">
                      <a:solidFill>
                        <a:schemeClr val="bg1">
                          <a:lumMod val="5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fr-FR" sz="1500" kern="1200" dirty="0">
                          <a:solidFill>
                            <a:schemeClr val="tx1">
                              <a:lumMod val="75000"/>
                              <a:lumOff val="25000"/>
                            </a:schemeClr>
                          </a:solidFill>
                          <a:latin typeface="+mn-lt"/>
                        </a:rPr>
                        <a:t>48,4%</a:t>
                      </a:r>
                      <a:endParaRPr lang="fr-FR" sz="1500" kern="1200" dirty="0">
                        <a:solidFill>
                          <a:schemeClr val="tx1">
                            <a:lumMod val="75000"/>
                            <a:lumOff val="25000"/>
                          </a:schemeClr>
                        </a:solidFill>
                        <a:latin typeface="+mn-lt"/>
                        <a:ea typeface="Roboto" panose="02000000000000000000" pitchFamily="2" charset="0"/>
                        <a:cs typeface="+mn-cs"/>
                      </a:endParaRPr>
                    </a:p>
                  </a:txBody>
                  <a:tcPr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solidFill>
                        <a:schemeClr val="bg1">
                          <a:lumMod val="50000"/>
                        </a:schemeClr>
                      </a:solidFill>
                      <a:prstDash val="sysDot"/>
                      <a:round/>
                      <a:headEnd type="none" w="med" len="med"/>
                      <a:tailEnd type="none" w="med" len="med"/>
                    </a:lnT>
                    <a:lnB w="12700" cap="flat" cmpd="sng" algn="ctr">
                      <a:solidFill>
                        <a:schemeClr val="bg1">
                          <a:lumMod val="50000"/>
                        </a:schemeClr>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fr-FR" sz="1500" kern="1200" dirty="0">
                          <a:solidFill>
                            <a:schemeClr val="tx1">
                              <a:lumMod val="75000"/>
                              <a:lumOff val="25000"/>
                            </a:schemeClr>
                          </a:solidFill>
                          <a:latin typeface="+mn-lt"/>
                        </a:rPr>
                        <a:t>60%</a:t>
                      </a:r>
                      <a:endParaRPr lang="fr-FR" sz="1500" kern="1200" dirty="0">
                        <a:solidFill>
                          <a:schemeClr val="tx1">
                            <a:lumMod val="75000"/>
                            <a:lumOff val="25000"/>
                          </a:schemeClr>
                        </a:solidFill>
                        <a:latin typeface="+mn-lt"/>
                        <a:ea typeface="Roboto" panose="02000000000000000000" pitchFamily="2" charset="0"/>
                        <a:cs typeface="+mn-cs"/>
                      </a:endParaRPr>
                    </a:p>
                  </a:txBody>
                  <a:tcPr anchor="ctr">
                    <a:lnL w="12700" cap="flat" cmpd="sng" algn="ctr">
                      <a:noFill/>
                      <a:prstDash val="sysDot"/>
                      <a:round/>
                      <a:headEnd type="none" w="med" len="med"/>
                      <a:tailEnd type="none" w="med" len="med"/>
                    </a:lnL>
                    <a:lnR w="12700" cmpd="sng">
                      <a:noFill/>
                    </a:lnR>
                    <a:lnT w="12700" cap="flat" cmpd="sng" algn="ctr">
                      <a:solidFill>
                        <a:schemeClr val="bg1">
                          <a:lumMod val="50000"/>
                        </a:schemeClr>
                      </a:solidFill>
                      <a:prstDash val="sysDot"/>
                      <a:round/>
                      <a:headEnd type="none" w="med" len="med"/>
                      <a:tailEnd type="none" w="med" len="med"/>
                    </a:lnT>
                    <a:lnB w="12700" cap="flat" cmpd="sng" algn="ctr">
                      <a:solidFill>
                        <a:schemeClr val="bg1">
                          <a:lumMod val="50000"/>
                        </a:schemeClr>
                      </a:solidFill>
                      <a:prstDash val="sysDot"/>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52975420"/>
                  </a:ext>
                </a:extLst>
              </a:tr>
              <a:tr h="370840">
                <a:tc>
                  <a:txBody>
                    <a:bodyPr/>
                    <a:lstStyle/>
                    <a:p>
                      <a:pPr marL="0" algn="l" defTabSz="914400" rtl="0" eaLnBrk="1" latinLnBrk="0" hangingPunct="1"/>
                      <a:r>
                        <a:rPr lang="fr-FR" sz="1500" b="1" kern="1200" dirty="0">
                          <a:solidFill>
                            <a:schemeClr val="tx1">
                              <a:lumMod val="75000"/>
                              <a:lumOff val="25000"/>
                            </a:schemeClr>
                          </a:solidFill>
                          <a:latin typeface="+mn-lt"/>
                        </a:rPr>
                        <a:t>Déblocage à J+2</a:t>
                      </a:r>
                    </a:p>
                    <a:p>
                      <a:pPr marL="0" algn="l" defTabSz="914400" rtl="0" eaLnBrk="1" latinLnBrk="0" hangingPunct="1"/>
                      <a:r>
                        <a:rPr lang="fr-FR" sz="1200" b="1" kern="1200" dirty="0">
                          <a:solidFill>
                            <a:schemeClr val="tx1">
                              <a:lumMod val="75000"/>
                              <a:lumOff val="25000"/>
                            </a:schemeClr>
                          </a:solidFill>
                          <a:latin typeface="+mn-lt"/>
                          <a:ea typeface="Roboto" panose="02000000000000000000" pitchFamily="2" charset="0"/>
                          <a:cs typeface="+mn-cs"/>
                        </a:rPr>
                        <a:t>Dossiers simples</a:t>
                      </a:r>
                    </a:p>
                  </a:txBody>
                  <a:tcPr anchor="ctr">
                    <a:lnL w="12700" cmpd="sng">
                      <a:noFill/>
                    </a:lnL>
                    <a:lnR w="12700" cap="flat" cmpd="sng" algn="ctr">
                      <a:noFill/>
                      <a:prstDash val="sysDot"/>
                      <a:round/>
                      <a:headEnd type="none" w="med" len="med"/>
                      <a:tailEnd type="none" w="med" len="med"/>
                    </a:lnR>
                    <a:lnT w="12700" cap="flat" cmpd="sng" algn="ctr">
                      <a:solidFill>
                        <a:schemeClr val="bg1">
                          <a:lumMod val="50000"/>
                        </a:schemeClr>
                      </a:solidFill>
                      <a:prstDash val="sysDot"/>
                      <a:round/>
                      <a:headEnd type="none" w="med" len="med"/>
                      <a:tailEnd type="none" w="med" len="med"/>
                    </a:lnT>
                    <a:lnB w="12700" cap="flat" cmpd="sng" algn="ctr">
                      <a:solidFill>
                        <a:schemeClr val="bg1">
                          <a:lumMod val="5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fr-FR" sz="1500" kern="1200" dirty="0">
                          <a:solidFill>
                            <a:schemeClr val="tx1">
                              <a:lumMod val="75000"/>
                              <a:lumOff val="25000"/>
                            </a:schemeClr>
                          </a:solidFill>
                          <a:latin typeface="+mn-lt"/>
                        </a:rPr>
                        <a:t>100%</a:t>
                      </a:r>
                      <a:endParaRPr lang="fr-FR" sz="1500" kern="1200" dirty="0">
                        <a:solidFill>
                          <a:schemeClr val="tx1">
                            <a:lumMod val="75000"/>
                            <a:lumOff val="25000"/>
                          </a:schemeClr>
                        </a:solidFill>
                        <a:latin typeface="+mn-lt"/>
                        <a:ea typeface="Roboto" panose="02000000000000000000" pitchFamily="2" charset="0"/>
                        <a:cs typeface="+mn-cs"/>
                      </a:endParaRPr>
                    </a:p>
                  </a:txBody>
                  <a:tcPr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solidFill>
                        <a:schemeClr val="bg1">
                          <a:lumMod val="50000"/>
                        </a:schemeClr>
                      </a:solidFill>
                      <a:prstDash val="sysDot"/>
                      <a:round/>
                      <a:headEnd type="none" w="med" len="med"/>
                      <a:tailEnd type="none" w="med" len="med"/>
                    </a:lnT>
                    <a:lnB w="12700" cap="flat" cmpd="sng" algn="ctr">
                      <a:solidFill>
                        <a:schemeClr val="bg1">
                          <a:lumMod val="50000"/>
                        </a:schemeClr>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fr-FR" sz="1500" kern="1200" dirty="0">
                          <a:solidFill>
                            <a:schemeClr val="tx1">
                              <a:lumMod val="75000"/>
                              <a:lumOff val="25000"/>
                            </a:schemeClr>
                          </a:solidFill>
                          <a:latin typeface="+mn-lt"/>
                        </a:rPr>
                        <a:t>100%</a:t>
                      </a:r>
                      <a:endParaRPr lang="fr-FR" sz="1500" kern="1200" dirty="0">
                        <a:solidFill>
                          <a:schemeClr val="tx1">
                            <a:lumMod val="75000"/>
                            <a:lumOff val="25000"/>
                          </a:schemeClr>
                        </a:solidFill>
                        <a:latin typeface="+mn-lt"/>
                        <a:ea typeface="Roboto" panose="02000000000000000000" pitchFamily="2" charset="0"/>
                        <a:cs typeface="+mn-cs"/>
                      </a:endParaRPr>
                    </a:p>
                  </a:txBody>
                  <a:tcPr anchor="ctr">
                    <a:lnL w="12700" cap="flat" cmpd="sng" algn="ctr">
                      <a:noFill/>
                      <a:prstDash val="sysDot"/>
                      <a:round/>
                      <a:headEnd type="none" w="med" len="med"/>
                      <a:tailEnd type="none" w="med" len="med"/>
                    </a:lnL>
                    <a:lnR w="12700" cmpd="sng">
                      <a:noFill/>
                    </a:lnR>
                    <a:lnT w="12700" cap="flat" cmpd="sng" algn="ctr">
                      <a:solidFill>
                        <a:schemeClr val="bg1">
                          <a:lumMod val="50000"/>
                        </a:schemeClr>
                      </a:solidFill>
                      <a:prstDash val="sysDot"/>
                      <a:round/>
                      <a:headEnd type="none" w="med" len="med"/>
                      <a:tailEnd type="none" w="med" len="med"/>
                    </a:lnT>
                    <a:lnB w="12700" cap="flat" cmpd="sng" algn="ctr">
                      <a:solidFill>
                        <a:schemeClr val="bg1">
                          <a:lumMod val="50000"/>
                        </a:schemeClr>
                      </a:solidFill>
                      <a:prstDash val="sysDot"/>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293553719"/>
                  </a:ext>
                </a:extLst>
              </a:tr>
              <a:tr h="370840">
                <a:tc>
                  <a:txBody>
                    <a:bodyPr/>
                    <a:lstStyle/>
                    <a:p>
                      <a:pPr marL="0" algn="l" defTabSz="914400" rtl="0" eaLnBrk="1" latinLnBrk="0" hangingPunct="1"/>
                      <a:r>
                        <a:rPr lang="fr-FR" sz="1500" b="1" kern="1200" dirty="0">
                          <a:solidFill>
                            <a:schemeClr val="tx1">
                              <a:lumMod val="75000"/>
                              <a:lumOff val="25000"/>
                            </a:schemeClr>
                          </a:solidFill>
                          <a:latin typeface="+mn-lt"/>
                          <a:ea typeface="Roboto" panose="02000000000000000000" pitchFamily="2" charset="0"/>
                          <a:cs typeface="+mn-cs"/>
                        </a:rPr>
                        <a:t>Déblocage à J+3 </a:t>
                      </a:r>
                    </a:p>
                    <a:p>
                      <a:pPr marL="0" algn="l" defTabSz="914400" rtl="0" eaLnBrk="1" latinLnBrk="0" hangingPunct="1"/>
                      <a:r>
                        <a:rPr lang="fr-FR" sz="1200" b="1" kern="1200" dirty="0">
                          <a:solidFill>
                            <a:schemeClr val="tx1">
                              <a:lumMod val="75000"/>
                              <a:lumOff val="25000"/>
                            </a:schemeClr>
                          </a:solidFill>
                          <a:latin typeface="+mn-lt"/>
                          <a:ea typeface="Roboto" panose="02000000000000000000" pitchFamily="2" charset="0"/>
                          <a:cs typeface="+mn-cs"/>
                        </a:rPr>
                        <a:t>Dossiers complexes</a:t>
                      </a:r>
                    </a:p>
                  </a:txBody>
                  <a:tcPr anchor="ctr">
                    <a:lnL w="12700" cmpd="sng">
                      <a:noFill/>
                    </a:lnL>
                    <a:lnR w="12700" cap="flat" cmpd="sng" algn="ctr">
                      <a:noFill/>
                      <a:prstDash val="sysDot"/>
                      <a:round/>
                      <a:headEnd type="none" w="med" len="med"/>
                      <a:tailEnd type="none" w="med" len="med"/>
                    </a:lnR>
                    <a:lnT w="12700" cap="flat" cmpd="sng" algn="ctr">
                      <a:solidFill>
                        <a:schemeClr val="bg1">
                          <a:lumMod val="50000"/>
                        </a:schemeClr>
                      </a:solidFill>
                      <a:prstDash val="sysDot"/>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fr-FR" sz="1500" kern="1200" dirty="0">
                          <a:solidFill>
                            <a:schemeClr val="tx1">
                              <a:lumMod val="75000"/>
                              <a:lumOff val="25000"/>
                            </a:schemeClr>
                          </a:solidFill>
                          <a:latin typeface="+mn-lt"/>
                          <a:ea typeface="Roboto" panose="02000000000000000000" pitchFamily="2" charset="0"/>
                          <a:cs typeface="+mn-cs"/>
                        </a:rPr>
                        <a:t>100%</a:t>
                      </a:r>
                    </a:p>
                  </a:txBody>
                  <a:tcPr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solidFill>
                        <a:schemeClr val="bg1">
                          <a:lumMod val="50000"/>
                        </a:schemeClr>
                      </a:solidFill>
                      <a:prstDash val="sysDot"/>
                      <a:round/>
                      <a:headEnd type="none" w="med" len="med"/>
                      <a:tailEnd type="none" w="med" len="med"/>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fr-FR" sz="1500" kern="1200" dirty="0">
                          <a:solidFill>
                            <a:schemeClr val="tx1">
                              <a:lumMod val="75000"/>
                              <a:lumOff val="25000"/>
                            </a:schemeClr>
                          </a:solidFill>
                          <a:latin typeface="+mn-lt"/>
                          <a:ea typeface="Roboto" panose="02000000000000000000" pitchFamily="2" charset="0"/>
                          <a:cs typeface="+mn-cs"/>
                        </a:rPr>
                        <a:t>100%</a:t>
                      </a:r>
                    </a:p>
                  </a:txBody>
                  <a:tcPr anchor="ctr">
                    <a:lnL w="12700" cap="flat" cmpd="sng" algn="ctr">
                      <a:noFill/>
                      <a:prstDash val="sysDot"/>
                      <a:round/>
                      <a:headEnd type="none" w="med" len="med"/>
                      <a:tailEnd type="none" w="med" len="med"/>
                    </a:lnL>
                    <a:lnR w="12700" cmpd="sng">
                      <a:noFill/>
                    </a:lnR>
                    <a:lnT w="12700" cap="flat" cmpd="sng" algn="ctr">
                      <a:solidFill>
                        <a:schemeClr val="bg1">
                          <a:lumMod val="50000"/>
                        </a:schemeClr>
                      </a:solidFill>
                      <a:prstDash val="sysDot"/>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004930773"/>
                  </a:ext>
                </a:extLst>
              </a:tr>
            </a:tbl>
          </a:graphicData>
        </a:graphic>
      </p:graphicFrame>
      <p:sp>
        <p:nvSpPr>
          <p:cNvPr id="23" name="Rectangle 22">
            <a:extLst>
              <a:ext uri="{FF2B5EF4-FFF2-40B4-BE49-F238E27FC236}">
                <a16:creationId xmlns:a16="http://schemas.microsoft.com/office/drawing/2014/main" id="{72C1C02A-9021-4F54-8D8D-734CA07CF0C6}"/>
              </a:ext>
            </a:extLst>
          </p:cNvPr>
          <p:cNvSpPr/>
          <p:nvPr/>
        </p:nvSpPr>
        <p:spPr>
          <a:xfrm>
            <a:off x="8288572" y="2682901"/>
            <a:ext cx="3789621" cy="2731071"/>
          </a:xfrm>
          <a:custGeom>
            <a:avLst/>
            <a:gdLst>
              <a:gd name="connsiteX0" fmla="*/ 0 w 3789621"/>
              <a:gd name="connsiteY0" fmla="*/ 0 h 2731071"/>
              <a:gd name="connsiteX1" fmla="*/ 631604 w 3789621"/>
              <a:gd name="connsiteY1" fmla="*/ 0 h 2731071"/>
              <a:gd name="connsiteX2" fmla="*/ 1149518 w 3789621"/>
              <a:gd name="connsiteY2" fmla="*/ 0 h 2731071"/>
              <a:gd name="connsiteX3" fmla="*/ 1856914 w 3789621"/>
              <a:gd name="connsiteY3" fmla="*/ 0 h 2731071"/>
              <a:gd name="connsiteX4" fmla="*/ 2488518 w 3789621"/>
              <a:gd name="connsiteY4" fmla="*/ 0 h 2731071"/>
              <a:gd name="connsiteX5" fmla="*/ 3044329 w 3789621"/>
              <a:gd name="connsiteY5" fmla="*/ 0 h 2731071"/>
              <a:gd name="connsiteX6" fmla="*/ 3789621 w 3789621"/>
              <a:gd name="connsiteY6" fmla="*/ 0 h 2731071"/>
              <a:gd name="connsiteX7" fmla="*/ 3789621 w 3789621"/>
              <a:gd name="connsiteY7" fmla="*/ 710078 h 2731071"/>
              <a:gd name="connsiteX8" fmla="*/ 3789621 w 3789621"/>
              <a:gd name="connsiteY8" fmla="*/ 1365536 h 2731071"/>
              <a:gd name="connsiteX9" fmla="*/ 3789621 w 3789621"/>
              <a:gd name="connsiteY9" fmla="*/ 1966371 h 2731071"/>
              <a:gd name="connsiteX10" fmla="*/ 3789621 w 3789621"/>
              <a:gd name="connsiteY10" fmla="*/ 2731071 h 2731071"/>
              <a:gd name="connsiteX11" fmla="*/ 3195914 w 3789621"/>
              <a:gd name="connsiteY11" fmla="*/ 2731071 h 2731071"/>
              <a:gd name="connsiteX12" fmla="*/ 2602206 w 3789621"/>
              <a:gd name="connsiteY12" fmla="*/ 2731071 h 2731071"/>
              <a:gd name="connsiteX13" fmla="*/ 1970603 w 3789621"/>
              <a:gd name="connsiteY13" fmla="*/ 2731071 h 2731071"/>
              <a:gd name="connsiteX14" fmla="*/ 1452688 w 3789621"/>
              <a:gd name="connsiteY14" fmla="*/ 2731071 h 2731071"/>
              <a:gd name="connsiteX15" fmla="*/ 745292 w 3789621"/>
              <a:gd name="connsiteY15" fmla="*/ 2731071 h 2731071"/>
              <a:gd name="connsiteX16" fmla="*/ 0 w 3789621"/>
              <a:gd name="connsiteY16" fmla="*/ 2731071 h 2731071"/>
              <a:gd name="connsiteX17" fmla="*/ 0 w 3789621"/>
              <a:gd name="connsiteY17" fmla="*/ 2102925 h 2731071"/>
              <a:gd name="connsiteX18" fmla="*/ 0 w 3789621"/>
              <a:gd name="connsiteY18" fmla="*/ 1474778 h 2731071"/>
              <a:gd name="connsiteX19" fmla="*/ 0 w 3789621"/>
              <a:gd name="connsiteY19" fmla="*/ 792011 h 2731071"/>
              <a:gd name="connsiteX20" fmla="*/ 0 w 3789621"/>
              <a:gd name="connsiteY20" fmla="*/ 0 h 2731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89621" h="2731071" extrusionOk="0">
                <a:moveTo>
                  <a:pt x="0" y="0"/>
                </a:moveTo>
                <a:cubicBezTo>
                  <a:pt x="294359" y="3337"/>
                  <a:pt x="378879" y="-13298"/>
                  <a:pt x="631604" y="0"/>
                </a:cubicBezTo>
                <a:cubicBezTo>
                  <a:pt x="884329" y="13298"/>
                  <a:pt x="907184" y="-11507"/>
                  <a:pt x="1149518" y="0"/>
                </a:cubicBezTo>
                <a:cubicBezTo>
                  <a:pt x="1391852" y="11507"/>
                  <a:pt x="1554792" y="-19572"/>
                  <a:pt x="1856914" y="0"/>
                </a:cubicBezTo>
                <a:cubicBezTo>
                  <a:pt x="2159036" y="19572"/>
                  <a:pt x="2282077" y="30431"/>
                  <a:pt x="2488518" y="0"/>
                </a:cubicBezTo>
                <a:cubicBezTo>
                  <a:pt x="2694959" y="-30431"/>
                  <a:pt x="2886635" y="-15416"/>
                  <a:pt x="3044329" y="0"/>
                </a:cubicBezTo>
                <a:cubicBezTo>
                  <a:pt x="3202023" y="15416"/>
                  <a:pt x="3546974" y="22409"/>
                  <a:pt x="3789621" y="0"/>
                </a:cubicBezTo>
                <a:cubicBezTo>
                  <a:pt x="3784770" y="321123"/>
                  <a:pt x="3798587" y="535593"/>
                  <a:pt x="3789621" y="710078"/>
                </a:cubicBezTo>
                <a:cubicBezTo>
                  <a:pt x="3780655" y="884563"/>
                  <a:pt x="3810992" y="1145740"/>
                  <a:pt x="3789621" y="1365536"/>
                </a:cubicBezTo>
                <a:cubicBezTo>
                  <a:pt x="3768250" y="1585332"/>
                  <a:pt x="3791387" y="1839885"/>
                  <a:pt x="3789621" y="1966371"/>
                </a:cubicBezTo>
                <a:cubicBezTo>
                  <a:pt x="3787855" y="2092858"/>
                  <a:pt x="3755990" y="2384469"/>
                  <a:pt x="3789621" y="2731071"/>
                </a:cubicBezTo>
                <a:cubicBezTo>
                  <a:pt x="3531561" y="2713675"/>
                  <a:pt x="3369577" y="2717723"/>
                  <a:pt x="3195914" y="2731071"/>
                </a:cubicBezTo>
                <a:cubicBezTo>
                  <a:pt x="3022251" y="2744419"/>
                  <a:pt x="2806514" y="2741388"/>
                  <a:pt x="2602206" y="2731071"/>
                </a:cubicBezTo>
                <a:cubicBezTo>
                  <a:pt x="2397898" y="2720754"/>
                  <a:pt x="2261221" y="2721330"/>
                  <a:pt x="1970603" y="2731071"/>
                </a:cubicBezTo>
                <a:cubicBezTo>
                  <a:pt x="1679985" y="2740812"/>
                  <a:pt x="1656892" y="2750565"/>
                  <a:pt x="1452688" y="2731071"/>
                </a:cubicBezTo>
                <a:cubicBezTo>
                  <a:pt x="1248484" y="2711577"/>
                  <a:pt x="1014761" y="2706391"/>
                  <a:pt x="745292" y="2731071"/>
                </a:cubicBezTo>
                <a:cubicBezTo>
                  <a:pt x="475823" y="2755751"/>
                  <a:pt x="305835" y="2723244"/>
                  <a:pt x="0" y="2731071"/>
                </a:cubicBezTo>
                <a:cubicBezTo>
                  <a:pt x="-15088" y="2585749"/>
                  <a:pt x="-1157" y="2329092"/>
                  <a:pt x="0" y="2102925"/>
                </a:cubicBezTo>
                <a:cubicBezTo>
                  <a:pt x="1157" y="1876758"/>
                  <a:pt x="-2571" y="1732988"/>
                  <a:pt x="0" y="1474778"/>
                </a:cubicBezTo>
                <a:cubicBezTo>
                  <a:pt x="2571" y="1216568"/>
                  <a:pt x="-24060" y="946676"/>
                  <a:pt x="0" y="792011"/>
                </a:cubicBezTo>
                <a:cubicBezTo>
                  <a:pt x="24060" y="637346"/>
                  <a:pt x="-19776" y="247291"/>
                  <a:pt x="0" y="0"/>
                </a:cubicBezTo>
                <a:close/>
              </a:path>
            </a:pathLst>
          </a:custGeom>
          <a:noFill/>
          <a:ln>
            <a:solidFill>
              <a:schemeClr val="bg1">
                <a:lumMod val="65000"/>
              </a:schemeClr>
            </a:solidFill>
            <a:extLst>
              <a:ext uri="{C807C97D-BFC1-408E-A445-0C87EB9F89A2}">
                <ask:lineSketchStyleProps xmlns:ask="http://schemas.microsoft.com/office/drawing/2018/sketchyshapes" sd="102399642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13">
            <a:extLst>
              <a:ext uri="{FF2B5EF4-FFF2-40B4-BE49-F238E27FC236}">
                <a16:creationId xmlns:a16="http://schemas.microsoft.com/office/drawing/2014/main" id="{82310889-6456-4DF0-8C8B-1CCC0E069778}"/>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Des nouveautés sur le crédit immobilier</a:t>
            </a:r>
          </a:p>
        </p:txBody>
      </p:sp>
    </p:spTree>
    <p:extLst>
      <p:ext uri="{BB962C8B-B14F-4D97-AF65-F5344CB8AC3E}">
        <p14:creationId xmlns:p14="http://schemas.microsoft.com/office/powerpoint/2010/main" val="2687801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32D3E6D-83FC-4A27-8F68-D425B4818CD1}"/>
              </a:ext>
            </a:extLst>
          </p:cNvPr>
          <p:cNvSpPr>
            <a:spLocks noGrp="1"/>
          </p:cNvSpPr>
          <p:nvPr>
            <p:ph type="body" sz="quarter" idx="12"/>
          </p:nvPr>
        </p:nvSpPr>
        <p:spPr/>
        <p:txBody>
          <a:bodyPr/>
          <a:lstStyle/>
          <a:p>
            <a:r>
              <a:rPr lang="fr-FR" dirty="0" err="1"/>
              <a:t>Middlelisation</a:t>
            </a:r>
            <a:r>
              <a:rPr lang="fr-FR" dirty="0"/>
              <a:t> de l’instruction des dossiers</a:t>
            </a:r>
          </a:p>
        </p:txBody>
      </p:sp>
      <p:sp>
        <p:nvSpPr>
          <p:cNvPr id="4" name="ZoneTexte 3">
            <a:extLst>
              <a:ext uri="{FF2B5EF4-FFF2-40B4-BE49-F238E27FC236}">
                <a16:creationId xmlns:a16="http://schemas.microsoft.com/office/drawing/2014/main" id="{018A6AA9-8592-4955-A1B9-B247BFD8BAC4}"/>
              </a:ext>
            </a:extLst>
          </p:cNvPr>
          <p:cNvSpPr txBox="1"/>
          <p:nvPr/>
        </p:nvSpPr>
        <p:spPr>
          <a:xfrm>
            <a:off x="253334" y="1367161"/>
            <a:ext cx="8974188" cy="3512052"/>
          </a:xfrm>
          <a:prstGeom prst="rect">
            <a:avLst/>
          </a:prstGeom>
          <a:noFill/>
        </p:spPr>
        <p:txBody>
          <a:bodyPr wrap="square" rtlCol="0">
            <a:spAutoFit/>
          </a:bodyPr>
          <a:lstStyle/>
          <a:p>
            <a:pPr marL="285750" indent="-285750" algn="just">
              <a:lnSpc>
                <a:spcPct val="150000"/>
              </a:lnSpc>
              <a:buClr>
                <a:schemeClr val="accent4">
                  <a:lumMod val="75000"/>
                </a:schemeClr>
              </a:buClr>
              <a:buFont typeface="Wingdings" panose="05000000000000000000" pitchFamily="2" charset="2"/>
              <a:buChar char="§"/>
            </a:pPr>
            <a:r>
              <a:rPr lang="fr-FR" sz="1500" dirty="0">
                <a:solidFill>
                  <a:schemeClr val="tx1">
                    <a:lumMod val="75000"/>
                    <a:lumOff val="25000"/>
                  </a:schemeClr>
                </a:solidFill>
                <a:ea typeface="Roboto" panose="02000000000000000000" pitchFamily="2" charset="0"/>
              </a:rPr>
              <a:t>Suite au contrôle interactif, </a:t>
            </a:r>
            <a:r>
              <a:rPr lang="fr-FR" sz="1500" b="1" dirty="0">
                <a:solidFill>
                  <a:schemeClr val="tx1">
                    <a:lumMod val="75000"/>
                    <a:lumOff val="25000"/>
                  </a:schemeClr>
                </a:solidFill>
                <a:ea typeface="Roboto" panose="02000000000000000000" pitchFamily="2" charset="0"/>
              </a:rPr>
              <a:t>lorsque la négociation commerciale est conclue et que plus aucune anomalie ne concerne le plan de financement ou le risque du dossier ; </a:t>
            </a:r>
          </a:p>
          <a:p>
            <a:pPr marL="285750" indent="-285750" algn="just">
              <a:lnSpc>
                <a:spcPct val="150000"/>
              </a:lnSpc>
              <a:buClr>
                <a:schemeClr val="accent4">
                  <a:lumMod val="75000"/>
                </a:schemeClr>
              </a:buClr>
              <a:buFont typeface="Wingdings" panose="05000000000000000000" pitchFamily="2" charset="2"/>
              <a:buChar char="§"/>
            </a:pPr>
            <a:endParaRPr lang="fr-FR" sz="500" dirty="0">
              <a:solidFill>
                <a:schemeClr val="tx1">
                  <a:lumMod val="75000"/>
                  <a:lumOff val="25000"/>
                </a:schemeClr>
              </a:solidFill>
              <a:ea typeface="Roboto" panose="02000000000000000000" pitchFamily="2" charset="0"/>
            </a:endParaRPr>
          </a:p>
          <a:p>
            <a:pPr marL="285750" indent="-285750" algn="just">
              <a:lnSpc>
                <a:spcPct val="150000"/>
              </a:lnSpc>
              <a:buClr>
                <a:schemeClr val="accent4">
                  <a:lumMod val="75000"/>
                </a:schemeClr>
              </a:buClr>
              <a:buFont typeface="Wingdings" panose="05000000000000000000" pitchFamily="2" charset="2"/>
              <a:buChar char="§"/>
            </a:pPr>
            <a:r>
              <a:rPr lang="fr-FR" sz="1500" dirty="0">
                <a:solidFill>
                  <a:schemeClr val="tx1">
                    <a:lumMod val="75000"/>
                    <a:lumOff val="25000"/>
                  </a:schemeClr>
                </a:solidFill>
                <a:ea typeface="Roboto" panose="02000000000000000000" pitchFamily="2" charset="0"/>
              </a:rPr>
              <a:t>Le gestionnaire crédit prendra la main sur le dossier et </a:t>
            </a:r>
            <a:r>
              <a:rPr lang="fr-FR" sz="1500" b="1" dirty="0">
                <a:solidFill>
                  <a:schemeClr val="tx1">
                    <a:lumMod val="75000"/>
                    <a:lumOff val="25000"/>
                  </a:schemeClr>
                </a:solidFill>
                <a:ea typeface="Roboto" panose="02000000000000000000" pitchFamily="2" charset="0"/>
              </a:rPr>
              <a:t>se tournera directement vers différents interlocuteurs pour finaliser et éditer le dossier (demander des documents manquants pour éditer l’offre à J, compléter </a:t>
            </a:r>
            <a:r>
              <a:rPr lang="fr-FR" sz="1500" b="1" dirty="0" err="1">
                <a:solidFill>
                  <a:schemeClr val="tx1">
                    <a:lumMod val="75000"/>
                    <a:lumOff val="25000"/>
                  </a:schemeClr>
                </a:solidFill>
                <a:ea typeface="Roboto" panose="02000000000000000000" pitchFamily="2" charset="0"/>
              </a:rPr>
              <a:t>CNPnet</a:t>
            </a:r>
            <a:r>
              <a:rPr lang="fr-FR" sz="1500" b="1" dirty="0">
                <a:solidFill>
                  <a:schemeClr val="tx1">
                    <a:lumMod val="75000"/>
                    <a:lumOff val="25000"/>
                  </a:schemeClr>
                </a:solidFill>
                <a:ea typeface="Roboto" panose="02000000000000000000" pitchFamily="2" charset="0"/>
              </a:rPr>
              <a:t>, demander au notaire des précisions sur hypothèques…).</a:t>
            </a:r>
          </a:p>
          <a:p>
            <a:pPr marL="285750" indent="-285750" algn="just">
              <a:lnSpc>
                <a:spcPct val="150000"/>
              </a:lnSpc>
              <a:buClr>
                <a:schemeClr val="accent4">
                  <a:lumMod val="75000"/>
                </a:schemeClr>
              </a:buClr>
              <a:buFont typeface="Wingdings" panose="05000000000000000000" pitchFamily="2" charset="2"/>
              <a:buChar char="§"/>
            </a:pPr>
            <a:endParaRPr lang="fr-FR" sz="500" dirty="0">
              <a:solidFill>
                <a:schemeClr val="tx1">
                  <a:lumMod val="75000"/>
                  <a:lumOff val="25000"/>
                </a:schemeClr>
              </a:solidFill>
              <a:ea typeface="Roboto" panose="02000000000000000000" pitchFamily="2" charset="0"/>
            </a:endParaRPr>
          </a:p>
          <a:p>
            <a:pPr marL="285750" indent="-285750" algn="just">
              <a:lnSpc>
                <a:spcPct val="150000"/>
              </a:lnSpc>
              <a:buClr>
                <a:schemeClr val="accent4">
                  <a:lumMod val="75000"/>
                </a:schemeClr>
              </a:buClr>
              <a:buFont typeface="Wingdings" panose="05000000000000000000" pitchFamily="2" charset="2"/>
              <a:buChar char="§"/>
            </a:pPr>
            <a:r>
              <a:rPr lang="fr-FR" sz="1500" b="1" dirty="0">
                <a:solidFill>
                  <a:schemeClr val="tx1">
                    <a:lumMod val="75000"/>
                    <a:lumOff val="25000"/>
                  </a:schemeClr>
                </a:solidFill>
                <a:ea typeface="Roboto" panose="02000000000000000000" pitchFamily="2" charset="0"/>
              </a:rPr>
              <a:t>Le contact téléphonique sera privilégié,</a:t>
            </a:r>
            <a:r>
              <a:rPr lang="fr-FR" sz="1500" dirty="0">
                <a:solidFill>
                  <a:schemeClr val="tx1">
                    <a:lumMod val="75000"/>
                    <a:lumOff val="25000"/>
                  </a:schemeClr>
                </a:solidFill>
                <a:ea typeface="Roboto" panose="02000000000000000000" pitchFamily="2" charset="0"/>
              </a:rPr>
              <a:t> toujours </a:t>
            </a:r>
            <a:r>
              <a:rPr lang="fr-FR" sz="1500" b="1" dirty="0">
                <a:solidFill>
                  <a:schemeClr val="tx1">
                    <a:lumMod val="75000"/>
                    <a:lumOff val="25000"/>
                  </a:schemeClr>
                </a:solidFill>
                <a:ea typeface="Roboto" panose="02000000000000000000" pitchFamily="2" charset="0"/>
              </a:rPr>
              <a:t>complété d’un mail </a:t>
            </a:r>
            <a:r>
              <a:rPr lang="fr-FR" sz="1500" dirty="0">
                <a:solidFill>
                  <a:schemeClr val="tx1">
                    <a:lumMod val="75000"/>
                    <a:lumOff val="25000"/>
                  </a:schemeClr>
                </a:solidFill>
                <a:ea typeface="Roboto" panose="02000000000000000000" pitchFamily="2" charset="0"/>
              </a:rPr>
              <a:t>duquel vous serez systématiquement en copie.</a:t>
            </a:r>
          </a:p>
          <a:p>
            <a:pPr marL="285750" indent="-285750" algn="just">
              <a:lnSpc>
                <a:spcPct val="150000"/>
              </a:lnSpc>
              <a:buClr>
                <a:schemeClr val="accent4">
                  <a:lumMod val="75000"/>
                </a:schemeClr>
              </a:buClr>
              <a:buFont typeface="Wingdings" panose="05000000000000000000" pitchFamily="2" charset="2"/>
              <a:buChar char="§"/>
            </a:pPr>
            <a:endParaRPr lang="fr-FR" sz="500" dirty="0">
              <a:solidFill>
                <a:schemeClr val="tx1">
                  <a:lumMod val="75000"/>
                  <a:lumOff val="25000"/>
                </a:schemeClr>
              </a:solidFill>
              <a:ea typeface="Roboto" panose="02000000000000000000" pitchFamily="2" charset="0"/>
            </a:endParaRPr>
          </a:p>
          <a:p>
            <a:pPr marL="285750" indent="-285750" algn="just">
              <a:lnSpc>
                <a:spcPct val="150000"/>
              </a:lnSpc>
              <a:buClr>
                <a:schemeClr val="accent4">
                  <a:lumMod val="75000"/>
                </a:schemeClr>
              </a:buClr>
              <a:buFont typeface="Wingdings" panose="05000000000000000000" pitchFamily="2" charset="2"/>
              <a:buChar char="§"/>
            </a:pPr>
            <a:r>
              <a:rPr lang="fr-FR" sz="1500" dirty="0">
                <a:solidFill>
                  <a:schemeClr val="tx1">
                    <a:lumMod val="75000"/>
                    <a:lumOff val="25000"/>
                  </a:schemeClr>
                </a:solidFill>
                <a:ea typeface="Roboto" panose="02000000000000000000" pitchFamily="2" charset="0"/>
              </a:rPr>
              <a:t>Un </a:t>
            </a:r>
            <a:r>
              <a:rPr lang="fr-FR" sz="1500" b="1" dirty="0">
                <a:solidFill>
                  <a:schemeClr val="tx1">
                    <a:lumMod val="75000"/>
                    <a:lumOff val="25000"/>
                  </a:schemeClr>
                </a:solidFill>
                <a:ea typeface="Roboto" panose="02000000000000000000" pitchFamily="2" charset="0"/>
              </a:rPr>
              <a:t>plan de relance </a:t>
            </a:r>
            <a:r>
              <a:rPr lang="fr-FR" sz="1500" dirty="0">
                <a:solidFill>
                  <a:schemeClr val="tx1">
                    <a:lumMod val="75000"/>
                    <a:lumOff val="25000"/>
                  </a:schemeClr>
                </a:solidFill>
                <a:ea typeface="Roboto" panose="02000000000000000000" pitchFamily="2" charset="0"/>
              </a:rPr>
              <a:t>est automatiquement prévu, le gestionnaire crédit s’engagera nommément sur le dossier pour le gérer de bout en bout.</a:t>
            </a:r>
          </a:p>
        </p:txBody>
      </p:sp>
      <p:sp>
        <p:nvSpPr>
          <p:cNvPr id="5" name="Rectangle 4">
            <a:extLst>
              <a:ext uri="{FF2B5EF4-FFF2-40B4-BE49-F238E27FC236}">
                <a16:creationId xmlns:a16="http://schemas.microsoft.com/office/drawing/2014/main" id="{8019492C-6831-4A6F-AA19-1863A7C60F4F}"/>
              </a:ext>
            </a:extLst>
          </p:cNvPr>
          <p:cNvSpPr/>
          <p:nvPr/>
        </p:nvSpPr>
        <p:spPr>
          <a:xfrm>
            <a:off x="0" y="5285500"/>
            <a:ext cx="12192000" cy="1015663"/>
          </a:xfrm>
          <a:prstGeom prst="rect">
            <a:avLst/>
          </a:prstGeom>
        </p:spPr>
        <p:txBody>
          <a:bodyPr wrap="square">
            <a:spAutoFit/>
          </a:bodyPr>
          <a:lstStyle/>
          <a:p>
            <a:pPr lvl="0" algn="ctr">
              <a:spcBef>
                <a:spcPts val="600"/>
              </a:spcBef>
            </a:pPr>
            <a:r>
              <a:rPr lang="fr-FR" sz="1600" b="1" dirty="0">
                <a:solidFill>
                  <a:srgbClr val="C00000"/>
                </a:solidFill>
                <a:latin typeface="Montserrat Black" panose="00000A00000000000000" pitchFamily="2" charset="0"/>
                <a:ea typeface="Roboto" panose="02000000000000000000" pitchFamily="2" charset="0"/>
                <a:cs typeface="Times New Roman" panose="02020603050405020304" pitchFamily="18" charset="0"/>
              </a:rPr>
              <a:t>Si le dossier est encore à un stade où il peut être modifié sur son plan </a:t>
            </a:r>
          </a:p>
          <a:p>
            <a:pPr lvl="0" algn="ctr">
              <a:spcBef>
                <a:spcPts val="600"/>
              </a:spcBef>
            </a:pPr>
            <a:r>
              <a:rPr lang="fr-FR" sz="1600" b="1" dirty="0">
                <a:solidFill>
                  <a:srgbClr val="C00000"/>
                </a:solidFill>
                <a:latin typeface="Montserrat Black" panose="00000A00000000000000" pitchFamily="2" charset="0"/>
                <a:ea typeface="Roboto" panose="02000000000000000000" pitchFamily="2" charset="0"/>
                <a:cs typeface="Times New Roman" panose="02020603050405020304" pitchFamily="18" charset="0"/>
              </a:rPr>
              <a:t>de financement ou sur son risque, il ne sera pas </a:t>
            </a:r>
            <a:r>
              <a:rPr lang="fr-FR" sz="1600" b="1" dirty="0" err="1">
                <a:solidFill>
                  <a:srgbClr val="C00000"/>
                </a:solidFill>
                <a:latin typeface="Montserrat Black" panose="00000A00000000000000" pitchFamily="2" charset="0"/>
                <a:ea typeface="Roboto" panose="02000000000000000000" pitchFamily="2" charset="0"/>
                <a:cs typeface="Times New Roman" panose="02020603050405020304" pitchFamily="18" charset="0"/>
              </a:rPr>
              <a:t>middlelisable</a:t>
            </a:r>
            <a:r>
              <a:rPr lang="fr-FR" sz="1600" b="1" dirty="0">
                <a:solidFill>
                  <a:srgbClr val="C00000"/>
                </a:solidFill>
                <a:latin typeface="Montserrat Black" panose="00000A00000000000000" pitchFamily="2" charset="0"/>
                <a:ea typeface="Roboto" panose="02000000000000000000" pitchFamily="2" charset="0"/>
                <a:cs typeface="Times New Roman" panose="02020603050405020304" pitchFamily="18" charset="0"/>
              </a:rPr>
              <a:t>*</a:t>
            </a:r>
          </a:p>
          <a:p>
            <a:pPr lvl="0" algn="ctr">
              <a:spcBef>
                <a:spcPts val="1500"/>
              </a:spcBef>
            </a:pPr>
            <a:r>
              <a:rPr lang="fr-FR" sz="1050" dirty="0">
                <a:solidFill>
                  <a:srgbClr val="3E454A"/>
                </a:solidFill>
                <a:ea typeface="Roboto" panose="02000000000000000000" pitchFamily="2" charset="0"/>
                <a:cs typeface="Times New Roman" panose="02020603050405020304" pitchFamily="18" charset="0"/>
              </a:rPr>
              <a:t>* seul le contrôle interactif habituel sera réalisé</a:t>
            </a:r>
          </a:p>
        </p:txBody>
      </p:sp>
      <p:grpSp>
        <p:nvGrpSpPr>
          <p:cNvPr id="7" name="Groupe 6">
            <a:extLst>
              <a:ext uri="{FF2B5EF4-FFF2-40B4-BE49-F238E27FC236}">
                <a16:creationId xmlns:a16="http://schemas.microsoft.com/office/drawing/2014/main" id="{3E224CAD-5F5B-4B25-BCBC-B373C01DD034}"/>
              </a:ext>
            </a:extLst>
          </p:cNvPr>
          <p:cNvGrpSpPr/>
          <p:nvPr/>
        </p:nvGrpSpPr>
        <p:grpSpPr>
          <a:xfrm>
            <a:off x="9008789" y="1100074"/>
            <a:ext cx="3378743" cy="3443607"/>
            <a:chOff x="8268968" y="529875"/>
            <a:chExt cx="3432284" cy="3432285"/>
          </a:xfrm>
        </p:grpSpPr>
        <p:pic>
          <p:nvPicPr>
            <p:cNvPr id="8" name="Graphique 7" descr="Écran de démarrage">
              <a:extLst>
                <a:ext uri="{FF2B5EF4-FFF2-40B4-BE49-F238E27FC236}">
                  <a16:creationId xmlns:a16="http://schemas.microsoft.com/office/drawing/2014/main" id="{CC1CBB4C-D5E4-4C5B-B3F6-CFF02BBF36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68968" y="529875"/>
              <a:ext cx="3432284" cy="3432285"/>
            </a:xfrm>
            <a:prstGeom prst="rect">
              <a:avLst/>
            </a:prstGeom>
          </p:spPr>
        </p:pic>
        <p:sp>
          <p:nvSpPr>
            <p:cNvPr id="9" name="ZoneTexte 8">
              <a:extLst>
                <a:ext uri="{FF2B5EF4-FFF2-40B4-BE49-F238E27FC236}">
                  <a16:creationId xmlns:a16="http://schemas.microsoft.com/office/drawing/2014/main" id="{DE1991AC-7EDB-4755-986B-8BAE40D5EC7E}"/>
                </a:ext>
              </a:extLst>
            </p:cNvPr>
            <p:cNvSpPr txBox="1"/>
            <p:nvPr/>
          </p:nvSpPr>
          <p:spPr>
            <a:xfrm rot="20760081">
              <a:off x="8807402" y="1595777"/>
              <a:ext cx="2558443" cy="1384995"/>
            </a:xfrm>
            <a:prstGeom prst="rect">
              <a:avLst/>
            </a:prstGeom>
            <a:noFill/>
            <a:ln>
              <a:noFill/>
            </a:ln>
          </p:spPr>
          <p:txBody>
            <a:bodyPr wrap="square" rtlCol="0">
              <a:spAutoFit/>
            </a:bodyPr>
            <a:lstStyle/>
            <a:p>
              <a:pPr algn="ctr"/>
              <a:r>
                <a:rPr lang="fr-FR" sz="1400" b="1" dirty="0">
                  <a:solidFill>
                    <a:schemeClr val="tx1">
                      <a:lumMod val="75000"/>
                      <a:lumOff val="25000"/>
                    </a:schemeClr>
                  </a:solidFill>
                </a:rPr>
                <a:t>Pilote sur les territoires : Strasbourg, Sélestat, Haguenau, Nancy et Pont à mousson dès le 10/10. Généralisation début janvier 2023</a:t>
              </a:r>
              <a:endParaRPr lang="fr-FR" sz="1600" dirty="0">
                <a:solidFill>
                  <a:schemeClr val="tx1">
                    <a:lumMod val="75000"/>
                    <a:lumOff val="25000"/>
                  </a:schemeClr>
                </a:solidFill>
              </a:endParaRPr>
            </a:p>
          </p:txBody>
        </p:sp>
        <p:pic>
          <p:nvPicPr>
            <p:cNvPr id="10" name="Graphique 9" descr="Pilote">
              <a:extLst>
                <a:ext uri="{FF2B5EF4-FFF2-40B4-BE49-F238E27FC236}">
                  <a16:creationId xmlns:a16="http://schemas.microsoft.com/office/drawing/2014/main" id="{97E2A730-1A7D-4E3C-A35F-CB9C773E8F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711473">
              <a:off x="9637020" y="1219743"/>
              <a:ext cx="457200" cy="457200"/>
            </a:xfrm>
            <a:prstGeom prst="rect">
              <a:avLst/>
            </a:prstGeom>
          </p:spPr>
        </p:pic>
      </p:grpSp>
      <p:grpSp>
        <p:nvGrpSpPr>
          <p:cNvPr id="11" name="Groupe 10">
            <a:extLst>
              <a:ext uri="{FF2B5EF4-FFF2-40B4-BE49-F238E27FC236}">
                <a16:creationId xmlns:a16="http://schemas.microsoft.com/office/drawing/2014/main" id="{86B2D33F-4C31-4487-BAA1-2A045BC05C5A}"/>
              </a:ext>
            </a:extLst>
          </p:cNvPr>
          <p:cNvGrpSpPr/>
          <p:nvPr/>
        </p:nvGrpSpPr>
        <p:grpSpPr>
          <a:xfrm>
            <a:off x="5968313" y="4755464"/>
            <a:ext cx="337913" cy="493527"/>
            <a:chOff x="9359901" y="2892425"/>
            <a:chExt cx="406400" cy="515938"/>
          </a:xfrm>
          <a:solidFill>
            <a:srgbClr val="003C82"/>
          </a:solidFill>
        </p:grpSpPr>
        <p:sp>
          <p:nvSpPr>
            <p:cNvPr id="12" name="Freeform 126">
              <a:extLst>
                <a:ext uri="{FF2B5EF4-FFF2-40B4-BE49-F238E27FC236}">
                  <a16:creationId xmlns:a16="http://schemas.microsoft.com/office/drawing/2014/main" id="{F17EB812-FE87-4523-AA90-3A3C23BCC4EE}"/>
                </a:ext>
              </a:extLst>
            </p:cNvPr>
            <p:cNvSpPr>
              <a:spLocks noEditPoints="1"/>
            </p:cNvSpPr>
            <p:nvPr/>
          </p:nvSpPr>
          <p:spPr bwMode="auto">
            <a:xfrm>
              <a:off x="9359901" y="2892425"/>
              <a:ext cx="406400" cy="515938"/>
            </a:xfrm>
            <a:custGeom>
              <a:avLst/>
              <a:gdLst>
                <a:gd name="T0" fmla="*/ 65 w 131"/>
                <a:gd name="T1" fmla="*/ 166 h 166"/>
                <a:gd name="T2" fmla="*/ 60 w 131"/>
                <a:gd name="T3" fmla="*/ 164 h 166"/>
                <a:gd name="T4" fmla="*/ 57 w 131"/>
                <a:gd name="T5" fmla="*/ 162 h 166"/>
                <a:gd name="T6" fmla="*/ 51 w 131"/>
                <a:gd name="T7" fmla="*/ 155 h 166"/>
                <a:gd name="T8" fmla="*/ 30 w 131"/>
                <a:gd name="T9" fmla="*/ 132 h 166"/>
                <a:gd name="T10" fmla="*/ 5 w 131"/>
                <a:gd name="T11" fmla="*/ 91 h 166"/>
                <a:gd name="T12" fmla="*/ 0 w 131"/>
                <a:gd name="T13" fmla="*/ 66 h 166"/>
                <a:gd name="T14" fmla="*/ 65 w 131"/>
                <a:gd name="T15" fmla="*/ 0 h 166"/>
                <a:gd name="T16" fmla="*/ 131 w 131"/>
                <a:gd name="T17" fmla="*/ 66 h 166"/>
                <a:gd name="T18" fmla="*/ 125 w 131"/>
                <a:gd name="T19" fmla="*/ 91 h 166"/>
                <a:gd name="T20" fmla="*/ 100 w 131"/>
                <a:gd name="T21" fmla="*/ 132 h 166"/>
                <a:gd name="T22" fmla="*/ 80 w 131"/>
                <a:gd name="T23" fmla="*/ 155 h 166"/>
                <a:gd name="T24" fmla="*/ 73 w 131"/>
                <a:gd name="T25" fmla="*/ 162 h 166"/>
                <a:gd name="T26" fmla="*/ 70 w 131"/>
                <a:gd name="T27" fmla="*/ 164 h 166"/>
                <a:gd name="T28" fmla="*/ 65 w 131"/>
                <a:gd name="T29" fmla="*/ 166 h 166"/>
                <a:gd name="T30" fmla="*/ 68 w 131"/>
                <a:gd name="T31" fmla="*/ 162 h 166"/>
                <a:gd name="T32" fmla="*/ 68 w 131"/>
                <a:gd name="T33" fmla="*/ 162 h 166"/>
                <a:gd name="T34" fmla="*/ 65 w 131"/>
                <a:gd name="T35" fmla="*/ 6 h 166"/>
                <a:gd name="T36" fmla="*/ 6 w 131"/>
                <a:gd name="T37" fmla="*/ 66 h 166"/>
                <a:gd name="T38" fmla="*/ 11 w 131"/>
                <a:gd name="T39" fmla="*/ 89 h 166"/>
                <a:gd name="T40" fmla="*/ 35 w 131"/>
                <a:gd name="T41" fmla="*/ 128 h 166"/>
                <a:gd name="T42" fmla="*/ 55 w 131"/>
                <a:gd name="T43" fmla="*/ 151 h 166"/>
                <a:gd name="T44" fmla="*/ 62 w 131"/>
                <a:gd name="T45" fmla="*/ 157 h 166"/>
                <a:gd name="T46" fmla="*/ 64 w 131"/>
                <a:gd name="T47" fmla="*/ 160 h 166"/>
                <a:gd name="T48" fmla="*/ 66 w 131"/>
                <a:gd name="T49" fmla="*/ 160 h 166"/>
                <a:gd name="T50" fmla="*/ 68 w 131"/>
                <a:gd name="T51" fmla="*/ 157 h 166"/>
                <a:gd name="T52" fmla="*/ 75 w 131"/>
                <a:gd name="T53" fmla="*/ 151 h 166"/>
                <a:gd name="T54" fmla="*/ 95 w 131"/>
                <a:gd name="T55" fmla="*/ 128 h 166"/>
                <a:gd name="T56" fmla="*/ 119 w 131"/>
                <a:gd name="T57" fmla="*/ 89 h 166"/>
                <a:gd name="T58" fmla="*/ 124 w 131"/>
                <a:gd name="T59" fmla="*/ 66 h 166"/>
                <a:gd name="T60" fmla="*/ 65 w 131"/>
                <a:gd name="T61" fmla="*/ 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1" h="166">
                  <a:moveTo>
                    <a:pt x="65" y="166"/>
                  </a:moveTo>
                  <a:cubicBezTo>
                    <a:pt x="63" y="166"/>
                    <a:pt x="62" y="166"/>
                    <a:pt x="60" y="164"/>
                  </a:cubicBezTo>
                  <a:cubicBezTo>
                    <a:pt x="57" y="162"/>
                    <a:pt x="57" y="162"/>
                    <a:pt x="57" y="162"/>
                  </a:cubicBezTo>
                  <a:cubicBezTo>
                    <a:pt x="55" y="160"/>
                    <a:pt x="53" y="158"/>
                    <a:pt x="51" y="155"/>
                  </a:cubicBezTo>
                  <a:cubicBezTo>
                    <a:pt x="43" y="148"/>
                    <a:pt x="36" y="140"/>
                    <a:pt x="30" y="132"/>
                  </a:cubicBezTo>
                  <a:cubicBezTo>
                    <a:pt x="19" y="118"/>
                    <a:pt x="10" y="104"/>
                    <a:pt x="5" y="91"/>
                  </a:cubicBezTo>
                  <a:cubicBezTo>
                    <a:pt x="1" y="82"/>
                    <a:pt x="0" y="73"/>
                    <a:pt x="0" y="66"/>
                  </a:cubicBezTo>
                  <a:cubicBezTo>
                    <a:pt x="0" y="29"/>
                    <a:pt x="29" y="0"/>
                    <a:pt x="65" y="0"/>
                  </a:cubicBezTo>
                  <a:cubicBezTo>
                    <a:pt x="101" y="0"/>
                    <a:pt x="131" y="29"/>
                    <a:pt x="131" y="66"/>
                  </a:cubicBezTo>
                  <a:cubicBezTo>
                    <a:pt x="131" y="73"/>
                    <a:pt x="129" y="82"/>
                    <a:pt x="125" y="91"/>
                  </a:cubicBezTo>
                  <a:cubicBezTo>
                    <a:pt x="120" y="104"/>
                    <a:pt x="112" y="118"/>
                    <a:pt x="100" y="132"/>
                  </a:cubicBezTo>
                  <a:cubicBezTo>
                    <a:pt x="94" y="140"/>
                    <a:pt x="87" y="148"/>
                    <a:pt x="80" y="155"/>
                  </a:cubicBezTo>
                  <a:cubicBezTo>
                    <a:pt x="77" y="158"/>
                    <a:pt x="75" y="160"/>
                    <a:pt x="73" y="162"/>
                  </a:cubicBezTo>
                  <a:cubicBezTo>
                    <a:pt x="70" y="164"/>
                    <a:pt x="70" y="164"/>
                    <a:pt x="70" y="164"/>
                  </a:cubicBezTo>
                  <a:cubicBezTo>
                    <a:pt x="69" y="166"/>
                    <a:pt x="67" y="166"/>
                    <a:pt x="65" y="166"/>
                  </a:cubicBezTo>
                  <a:close/>
                  <a:moveTo>
                    <a:pt x="68" y="162"/>
                  </a:moveTo>
                  <a:cubicBezTo>
                    <a:pt x="68" y="162"/>
                    <a:pt x="68" y="162"/>
                    <a:pt x="68" y="162"/>
                  </a:cubicBezTo>
                  <a:close/>
                  <a:moveTo>
                    <a:pt x="65" y="6"/>
                  </a:moveTo>
                  <a:cubicBezTo>
                    <a:pt x="33" y="6"/>
                    <a:pt x="6" y="33"/>
                    <a:pt x="6" y="66"/>
                  </a:cubicBezTo>
                  <a:cubicBezTo>
                    <a:pt x="6" y="73"/>
                    <a:pt x="8" y="81"/>
                    <a:pt x="11" y="89"/>
                  </a:cubicBezTo>
                  <a:cubicBezTo>
                    <a:pt x="16" y="101"/>
                    <a:pt x="24" y="114"/>
                    <a:pt x="35" y="128"/>
                  </a:cubicBezTo>
                  <a:cubicBezTo>
                    <a:pt x="41" y="136"/>
                    <a:pt x="48" y="143"/>
                    <a:pt x="55" y="151"/>
                  </a:cubicBezTo>
                  <a:cubicBezTo>
                    <a:pt x="58" y="153"/>
                    <a:pt x="60" y="155"/>
                    <a:pt x="62" y="157"/>
                  </a:cubicBezTo>
                  <a:cubicBezTo>
                    <a:pt x="64" y="160"/>
                    <a:pt x="64" y="160"/>
                    <a:pt x="64" y="160"/>
                  </a:cubicBezTo>
                  <a:cubicBezTo>
                    <a:pt x="65" y="160"/>
                    <a:pt x="65" y="160"/>
                    <a:pt x="66" y="160"/>
                  </a:cubicBezTo>
                  <a:cubicBezTo>
                    <a:pt x="68" y="157"/>
                    <a:pt x="68" y="157"/>
                    <a:pt x="68" y="157"/>
                  </a:cubicBezTo>
                  <a:cubicBezTo>
                    <a:pt x="70" y="155"/>
                    <a:pt x="73" y="153"/>
                    <a:pt x="75" y="151"/>
                  </a:cubicBezTo>
                  <a:cubicBezTo>
                    <a:pt x="82" y="143"/>
                    <a:pt x="89" y="136"/>
                    <a:pt x="95" y="128"/>
                  </a:cubicBezTo>
                  <a:cubicBezTo>
                    <a:pt x="106" y="114"/>
                    <a:pt x="115" y="101"/>
                    <a:pt x="119" y="89"/>
                  </a:cubicBezTo>
                  <a:cubicBezTo>
                    <a:pt x="123" y="80"/>
                    <a:pt x="124" y="73"/>
                    <a:pt x="124" y="66"/>
                  </a:cubicBezTo>
                  <a:cubicBezTo>
                    <a:pt x="124" y="33"/>
                    <a:pt x="98" y="6"/>
                    <a:pt x="65" y="6"/>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13" name="Freeform 127">
              <a:extLst>
                <a:ext uri="{FF2B5EF4-FFF2-40B4-BE49-F238E27FC236}">
                  <a16:creationId xmlns:a16="http://schemas.microsoft.com/office/drawing/2014/main" id="{B95338BA-49B3-4E6A-A5DE-C4C31B17B234}"/>
                </a:ext>
              </a:extLst>
            </p:cNvPr>
            <p:cNvSpPr>
              <a:spLocks noEditPoints="1"/>
            </p:cNvSpPr>
            <p:nvPr/>
          </p:nvSpPr>
          <p:spPr bwMode="auto">
            <a:xfrm>
              <a:off x="9483726" y="3011488"/>
              <a:ext cx="155575" cy="155575"/>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6 h 50"/>
                <a:gd name="T12" fmla="*/ 7 w 50"/>
                <a:gd name="T13" fmla="*/ 25 h 50"/>
                <a:gd name="T14" fmla="*/ 25 w 50"/>
                <a:gd name="T15" fmla="*/ 44 h 50"/>
                <a:gd name="T16" fmla="*/ 44 w 50"/>
                <a:gd name="T17" fmla="*/ 25 h 50"/>
                <a:gd name="T18" fmla="*/ 25 w 50"/>
                <a:gd name="T19"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6"/>
                  </a:moveTo>
                  <a:cubicBezTo>
                    <a:pt x="15" y="6"/>
                    <a:pt x="7" y="15"/>
                    <a:pt x="7" y="25"/>
                  </a:cubicBezTo>
                  <a:cubicBezTo>
                    <a:pt x="7" y="35"/>
                    <a:pt x="15" y="44"/>
                    <a:pt x="25" y="44"/>
                  </a:cubicBezTo>
                  <a:cubicBezTo>
                    <a:pt x="35" y="44"/>
                    <a:pt x="44" y="35"/>
                    <a:pt x="44" y="25"/>
                  </a:cubicBezTo>
                  <a:cubicBezTo>
                    <a:pt x="44" y="15"/>
                    <a:pt x="35" y="6"/>
                    <a:pt x="25"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grpSp>
      <p:sp>
        <p:nvSpPr>
          <p:cNvPr id="14" name="Espace réservé du texte 13">
            <a:extLst>
              <a:ext uri="{FF2B5EF4-FFF2-40B4-BE49-F238E27FC236}">
                <a16:creationId xmlns:a16="http://schemas.microsoft.com/office/drawing/2014/main" id="{2D504ADF-5CB4-47F6-8521-17595812B5B3}"/>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Des nouveautés sur le crédit immobilier</a:t>
            </a:r>
          </a:p>
        </p:txBody>
      </p:sp>
    </p:spTree>
    <p:extLst>
      <p:ext uri="{BB962C8B-B14F-4D97-AF65-F5344CB8AC3E}">
        <p14:creationId xmlns:p14="http://schemas.microsoft.com/office/powerpoint/2010/main" val="4257955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1">
            <a:extLst>
              <a:ext uri="{FF2B5EF4-FFF2-40B4-BE49-F238E27FC236}">
                <a16:creationId xmlns:a16="http://schemas.microsoft.com/office/drawing/2014/main" id="{6385C057-7955-4886-BD34-0577ADC7C313}"/>
              </a:ext>
            </a:extLst>
          </p:cNvPr>
          <p:cNvSpPr txBox="1">
            <a:spLocks/>
          </p:cNvSpPr>
          <p:nvPr/>
        </p:nvSpPr>
        <p:spPr>
          <a:xfrm>
            <a:off x="876063" y="1276166"/>
            <a:ext cx="10420587" cy="4572000"/>
          </a:xfr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2913" algn="just">
              <a:lnSpc>
                <a:spcPct val="150000"/>
              </a:lnSpc>
            </a:pPr>
            <a:r>
              <a:rPr lang="fr-FR" sz="1500" dirty="0">
                <a:solidFill>
                  <a:srgbClr val="C31632"/>
                </a:solidFill>
                <a:latin typeface="Montserrat Black" panose="00000A00000000000000" pitchFamily="2" charset="0"/>
                <a:ea typeface="Roboto" panose="02000000000000000000" pitchFamily="2" charset="0"/>
              </a:rPr>
              <a:t>Principe :</a:t>
            </a:r>
            <a:r>
              <a:rPr lang="fr-FR" sz="1500" dirty="0">
                <a:latin typeface="Montserrat Black" panose="00000A00000000000000" pitchFamily="2" charset="0"/>
                <a:ea typeface="Roboto" panose="02000000000000000000" pitchFamily="2" charset="0"/>
              </a:rPr>
              <a:t> </a:t>
            </a:r>
            <a:r>
              <a:rPr lang="fr-FR" sz="1500" b="1" dirty="0">
                <a:ea typeface="Roboto" panose="02000000000000000000" pitchFamily="2" charset="0"/>
              </a:rPr>
              <a:t>ne pas refuser les demandes de déblocages incomplètes en allant vers le client pour récupérer les éléments manquants </a:t>
            </a:r>
            <a:r>
              <a:rPr lang="fr-FR" sz="1500" dirty="0">
                <a:ea typeface="Roboto" panose="02000000000000000000" pitchFamily="2" charset="0"/>
              </a:rPr>
              <a:t>(absence de pièces, justificatif non recevable, garantie non effective…). </a:t>
            </a:r>
          </a:p>
          <a:p>
            <a:pPr algn="just"/>
            <a:endParaRPr lang="fr-FR" sz="500" dirty="0">
              <a:ea typeface="Roboto" panose="02000000000000000000" pitchFamily="2" charset="0"/>
            </a:endParaRPr>
          </a:p>
          <a:p>
            <a:pPr algn="just"/>
            <a:r>
              <a:rPr lang="fr-FR" sz="1500" b="1" dirty="0">
                <a:ea typeface="Roboto" panose="02000000000000000000" pitchFamily="2" charset="0"/>
              </a:rPr>
              <a:t>Les demandes seront mises en attente</a:t>
            </a:r>
            <a:r>
              <a:rPr lang="fr-FR" sz="1500" dirty="0">
                <a:ea typeface="Roboto" panose="02000000000000000000" pitchFamily="2" charset="0"/>
              </a:rPr>
              <a:t> : </a:t>
            </a:r>
          </a:p>
          <a:p>
            <a:pPr algn="just"/>
            <a:endParaRPr lang="fr-FR" sz="500" dirty="0">
              <a:ea typeface="Roboto" panose="02000000000000000000" pitchFamily="2" charset="0"/>
            </a:endParaRPr>
          </a:p>
          <a:p>
            <a:pPr marL="1258888" indent="-285750" algn="just">
              <a:lnSpc>
                <a:spcPct val="150000"/>
              </a:lnSpc>
              <a:buClr>
                <a:schemeClr val="accent4">
                  <a:lumMod val="75000"/>
                </a:schemeClr>
              </a:buClr>
              <a:buSzPct val="50000"/>
              <a:buFont typeface="Wingdings" panose="05000000000000000000" pitchFamily="2" charset="2"/>
              <a:buChar char="q"/>
            </a:pPr>
            <a:r>
              <a:rPr lang="fr-FR" sz="1500" b="1" dirty="0">
                <a:ea typeface="Roboto" panose="02000000000000000000" pitchFamily="2" charset="0"/>
              </a:rPr>
              <a:t>Le client recevra un mail </a:t>
            </a:r>
            <a:r>
              <a:rPr lang="fr-FR" sz="1500" dirty="0">
                <a:ea typeface="Roboto" panose="02000000000000000000" pitchFamily="2" charset="0"/>
              </a:rPr>
              <a:t>lui expliquant ce qu’il manque (vous serez en copie)</a:t>
            </a:r>
          </a:p>
          <a:p>
            <a:pPr marL="1258888" lvl="1" indent="-285750" algn="just">
              <a:lnSpc>
                <a:spcPct val="150000"/>
              </a:lnSpc>
              <a:buClr>
                <a:schemeClr val="accent4">
                  <a:lumMod val="75000"/>
                </a:schemeClr>
              </a:buClr>
              <a:buSzPct val="50000"/>
              <a:buFont typeface="Wingdings" panose="05000000000000000000" pitchFamily="2" charset="2"/>
              <a:buChar char="q"/>
            </a:pPr>
            <a:r>
              <a:rPr lang="fr-FR" sz="1500" dirty="0">
                <a:ea typeface="Roboto" panose="02000000000000000000" pitchFamily="2" charset="0"/>
              </a:rPr>
              <a:t>Il aura la possibilité pendant </a:t>
            </a:r>
            <a:r>
              <a:rPr lang="fr-FR" sz="1500" b="1" dirty="0">
                <a:ea typeface="Roboto" panose="02000000000000000000" pitchFamily="2" charset="0"/>
              </a:rPr>
              <a:t>5 jours </a:t>
            </a:r>
            <a:r>
              <a:rPr lang="fr-FR" sz="1500" dirty="0">
                <a:ea typeface="Roboto" panose="02000000000000000000" pitchFamily="2" charset="0"/>
              </a:rPr>
              <a:t>de régulariser la situation </a:t>
            </a:r>
            <a:r>
              <a:rPr lang="fr-FR" sz="1500" b="1" dirty="0">
                <a:ea typeface="Roboto" panose="02000000000000000000" pitchFamily="2" charset="0"/>
              </a:rPr>
              <a:t>en insérant de nouvelles pièces sur son espace de partage DEI, en contactant le Middle par téléphone ou encore par retour de ma</a:t>
            </a:r>
            <a:r>
              <a:rPr lang="fr-FR" sz="1500" dirty="0">
                <a:ea typeface="Roboto" panose="02000000000000000000" pitchFamily="2" charset="0"/>
              </a:rPr>
              <a:t>il</a:t>
            </a:r>
          </a:p>
          <a:p>
            <a:pPr marL="1258888" lvl="1" indent="-285750" algn="just">
              <a:lnSpc>
                <a:spcPct val="150000"/>
              </a:lnSpc>
              <a:buClr>
                <a:schemeClr val="accent4">
                  <a:lumMod val="75000"/>
                </a:schemeClr>
              </a:buClr>
              <a:buSzPct val="50000"/>
              <a:buFont typeface="Wingdings" panose="05000000000000000000" pitchFamily="2" charset="2"/>
              <a:buChar char="q"/>
            </a:pPr>
            <a:r>
              <a:rPr lang="fr-FR" sz="1500" b="1" dirty="0">
                <a:ea typeface="Roboto" panose="02000000000000000000" pitchFamily="2" charset="0"/>
              </a:rPr>
              <a:t>Il sera relancé à  J+5 </a:t>
            </a:r>
            <a:r>
              <a:rPr lang="fr-FR" sz="1500" dirty="0">
                <a:ea typeface="Roboto" panose="02000000000000000000" pitchFamily="2" charset="0"/>
              </a:rPr>
              <a:t>par un appel sortant du service déblocage</a:t>
            </a:r>
          </a:p>
          <a:p>
            <a:pPr marL="1258888" lvl="1" indent="-285750" algn="just">
              <a:lnSpc>
                <a:spcPct val="150000"/>
              </a:lnSpc>
              <a:buClr>
                <a:schemeClr val="accent4">
                  <a:lumMod val="75000"/>
                </a:schemeClr>
              </a:buClr>
              <a:buSzPct val="50000"/>
              <a:buFont typeface="Wingdings" panose="05000000000000000000" pitchFamily="2" charset="2"/>
              <a:buChar char="q"/>
            </a:pPr>
            <a:r>
              <a:rPr lang="fr-FR" sz="1500" b="1" dirty="0">
                <a:ea typeface="Roboto" panose="02000000000000000000" pitchFamily="2" charset="0"/>
              </a:rPr>
              <a:t>La demande sera refusée à J + 10 </a:t>
            </a:r>
            <a:r>
              <a:rPr lang="fr-FR" sz="1500" dirty="0">
                <a:ea typeface="Roboto" panose="02000000000000000000" pitchFamily="2" charset="0"/>
              </a:rPr>
              <a:t>avec motifs de refus si aucun retour (vous serez en copie du mail)</a:t>
            </a:r>
          </a:p>
          <a:p>
            <a:pPr algn="just"/>
            <a:endParaRPr lang="fr-FR" sz="1800" dirty="0">
              <a:ea typeface="Roboto" panose="02000000000000000000" pitchFamily="2" charset="0"/>
            </a:endParaRPr>
          </a:p>
          <a:p>
            <a:pPr marL="442913" algn="just"/>
            <a:r>
              <a:rPr lang="fr-FR" sz="1500" dirty="0">
                <a:solidFill>
                  <a:srgbClr val="C31632"/>
                </a:solidFill>
                <a:latin typeface="Montserrat Black" panose="00000A00000000000000" pitchFamily="2" charset="0"/>
                <a:ea typeface="Roboto" panose="02000000000000000000" pitchFamily="2" charset="0"/>
              </a:rPr>
              <a:t>On démarre quand ? </a:t>
            </a:r>
          </a:p>
          <a:p>
            <a:pPr algn="just">
              <a:spcBef>
                <a:spcPts val="0"/>
              </a:spcBef>
            </a:pPr>
            <a:endParaRPr lang="fr-FR" sz="1100" dirty="0">
              <a:ea typeface="Roboto" panose="02000000000000000000" pitchFamily="2" charset="0"/>
            </a:endParaRPr>
          </a:p>
          <a:p>
            <a:pPr marL="1258888" indent="-285750" algn="just">
              <a:lnSpc>
                <a:spcPct val="150000"/>
              </a:lnSpc>
              <a:buClr>
                <a:schemeClr val="accent4">
                  <a:lumMod val="75000"/>
                </a:schemeClr>
              </a:buClr>
              <a:buSzPct val="50000"/>
              <a:buFont typeface="Wingdings" panose="05000000000000000000" pitchFamily="2" charset="2"/>
              <a:buChar char="q"/>
            </a:pPr>
            <a:r>
              <a:rPr lang="fr-FR" sz="1500" b="1" dirty="0">
                <a:ea typeface="Roboto" panose="02000000000000000000" pitchFamily="2" charset="0"/>
              </a:rPr>
              <a:t>Pilote à compter du 10/10 sur le périmètre des demandes E DEBLO SELF CARE </a:t>
            </a:r>
            <a:r>
              <a:rPr lang="fr-FR" sz="1500" dirty="0">
                <a:ea typeface="Roboto" panose="02000000000000000000" pitchFamily="2" charset="0"/>
              </a:rPr>
              <a:t>uniquement</a:t>
            </a:r>
          </a:p>
          <a:p>
            <a:pPr marL="1258888" indent="-285750" algn="just">
              <a:lnSpc>
                <a:spcPct val="150000"/>
              </a:lnSpc>
              <a:buClr>
                <a:schemeClr val="accent4">
                  <a:lumMod val="75000"/>
                </a:schemeClr>
              </a:buClr>
              <a:buSzPct val="50000"/>
              <a:buFont typeface="Wingdings" panose="05000000000000000000" pitchFamily="2" charset="2"/>
              <a:buChar char="q"/>
            </a:pPr>
            <a:r>
              <a:rPr lang="fr-FR" sz="1500" b="1" dirty="0">
                <a:ea typeface="Roboto" panose="02000000000000000000" pitchFamily="2" charset="0"/>
              </a:rPr>
              <a:t>Déploiement général à toutes les demandes de déblocage prévu pour le 14/11 </a:t>
            </a:r>
          </a:p>
          <a:p>
            <a:endParaRPr lang="fr-FR" dirty="0"/>
          </a:p>
        </p:txBody>
      </p:sp>
      <p:sp>
        <p:nvSpPr>
          <p:cNvPr id="3" name="Espace réservé du texte 2">
            <a:extLst>
              <a:ext uri="{FF2B5EF4-FFF2-40B4-BE49-F238E27FC236}">
                <a16:creationId xmlns:a16="http://schemas.microsoft.com/office/drawing/2014/main" id="{43278248-B92E-4B46-B3F4-5FEAE47FE3A7}"/>
              </a:ext>
            </a:extLst>
          </p:cNvPr>
          <p:cNvSpPr>
            <a:spLocks noGrp="1"/>
          </p:cNvSpPr>
          <p:nvPr>
            <p:ph type="body" sz="quarter" idx="12"/>
          </p:nvPr>
        </p:nvSpPr>
        <p:spPr/>
        <p:txBody>
          <a:bodyPr/>
          <a:lstStyle/>
          <a:p>
            <a:r>
              <a:rPr lang="fr-FR" dirty="0" err="1"/>
              <a:t>Middlelisation</a:t>
            </a:r>
            <a:r>
              <a:rPr lang="fr-FR" dirty="0"/>
              <a:t> des déblocages de fonds</a:t>
            </a:r>
          </a:p>
        </p:txBody>
      </p:sp>
      <p:pic>
        <p:nvPicPr>
          <p:cNvPr id="10" name="Graphique 267">
            <a:extLst>
              <a:ext uri="{FF2B5EF4-FFF2-40B4-BE49-F238E27FC236}">
                <a16:creationId xmlns:a16="http://schemas.microsoft.com/office/drawing/2014/main" id="{1E9DEFC3-910B-4706-B3E0-A53C5415E7C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6062" y="4971317"/>
            <a:ext cx="416999" cy="416999"/>
          </a:xfrm>
          <a:prstGeom prst="rect">
            <a:avLst/>
          </a:prstGeom>
        </p:spPr>
      </p:pic>
      <p:pic>
        <p:nvPicPr>
          <p:cNvPr id="11" name="Graphique 267">
            <a:extLst>
              <a:ext uri="{FF2B5EF4-FFF2-40B4-BE49-F238E27FC236}">
                <a16:creationId xmlns:a16="http://schemas.microsoft.com/office/drawing/2014/main" id="{2E542863-EE26-4A2A-B256-C5C1210BD59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6063" y="1290040"/>
            <a:ext cx="416999" cy="416999"/>
          </a:xfrm>
          <a:prstGeom prst="rect">
            <a:avLst/>
          </a:prstGeom>
        </p:spPr>
      </p:pic>
      <p:pic>
        <p:nvPicPr>
          <p:cNvPr id="12" name="Graphique 271">
            <a:extLst>
              <a:ext uri="{FF2B5EF4-FFF2-40B4-BE49-F238E27FC236}">
                <a16:creationId xmlns:a16="http://schemas.microsoft.com/office/drawing/2014/main" id="{563B4732-EC98-4BA7-8A7E-A727CF021C1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26092" y="2729266"/>
            <a:ext cx="369289" cy="369289"/>
          </a:xfrm>
          <a:prstGeom prst="rect">
            <a:avLst/>
          </a:prstGeom>
        </p:spPr>
      </p:pic>
      <p:grpSp>
        <p:nvGrpSpPr>
          <p:cNvPr id="13" name="Groupe 12">
            <a:extLst>
              <a:ext uri="{FF2B5EF4-FFF2-40B4-BE49-F238E27FC236}">
                <a16:creationId xmlns:a16="http://schemas.microsoft.com/office/drawing/2014/main" id="{F8C523A7-1BBB-48E9-B451-4117B4654C63}"/>
              </a:ext>
            </a:extLst>
          </p:cNvPr>
          <p:cNvGrpSpPr/>
          <p:nvPr/>
        </p:nvGrpSpPr>
        <p:grpSpPr>
          <a:xfrm>
            <a:off x="1432441" y="3864522"/>
            <a:ext cx="332818" cy="279106"/>
            <a:chOff x="3582988" y="5113338"/>
            <a:chExt cx="955675" cy="941388"/>
          </a:xfrm>
          <a:solidFill>
            <a:srgbClr val="333333"/>
          </a:solidFill>
        </p:grpSpPr>
        <p:sp>
          <p:nvSpPr>
            <p:cNvPr id="14" name="Freeform 77">
              <a:extLst>
                <a:ext uri="{FF2B5EF4-FFF2-40B4-BE49-F238E27FC236}">
                  <a16:creationId xmlns:a16="http://schemas.microsoft.com/office/drawing/2014/main" id="{97C536B6-6FF1-44A7-B49E-8541BB7B8A0D}"/>
                </a:ext>
              </a:extLst>
            </p:cNvPr>
            <p:cNvSpPr>
              <a:spLocks noEditPoints="1"/>
            </p:cNvSpPr>
            <p:nvPr/>
          </p:nvSpPr>
          <p:spPr bwMode="auto">
            <a:xfrm>
              <a:off x="3986213" y="5113338"/>
              <a:ext cx="552450" cy="481013"/>
            </a:xfrm>
            <a:custGeom>
              <a:avLst/>
              <a:gdLst>
                <a:gd name="T0" fmla="*/ 78 w 137"/>
                <a:gd name="T1" fmla="*/ 119 h 119"/>
                <a:gd name="T2" fmla="*/ 27 w 137"/>
                <a:gd name="T3" fmla="*/ 91 h 119"/>
                <a:gd name="T4" fmla="*/ 0 w 137"/>
                <a:gd name="T5" fmla="*/ 91 h 119"/>
                <a:gd name="T6" fmla="*/ 19 w 137"/>
                <a:gd name="T7" fmla="*/ 67 h 119"/>
                <a:gd name="T8" fmla="*/ 18 w 137"/>
                <a:gd name="T9" fmla="*/ 59 h 119"/>
                <a:gd name="T10" fmla="*/ 78 w 137"/>
                <a:gd name="T11" fmla="*/ 0 h 119"/>
                <a:gd name="T12" fmla="*/ 137 w 137"/>
                <a:gd name="T13" fmla="*/ 59 h 119"/>
                <a:gd name="T14" fmla="*/ 78 w 137"/>
                <a:gd name="T15" fmla="*/ 119 h 119"/>
                <a:gd name="T16" fmla="*/ 13 w 137"/>
                <a:gd name="T17" fmla="*/ 84 h 119"/>
                <a:gd name="T18" fmla="*/ 30 w 137"/>
                <a:gd name="T19" fmla="*/ 84 h 119"/>
                <a:gd name="T20" fmla="*/ 31 w 137"/>
                <a:gd name="T21" fmla="*/ 86 h 119"/>
                <a:gd name="T22" fmla="*/ 78 w 137"/>
                <a:gd name="T23" fmla="*/ 112 h 119"/>
                <a:gd name="T24" fmla="*/ 130 w 137"/>
                <a:gd name="T25" fmla="*/ 59 h 119"/>
                <a:gd name="T26" fmla="*/ 78 w 137"/>
                <a:gd name="T27" fmla="*/ 7 h 119"/>
                <a:gd name="T28" fmla="*/ 25 w 137"/>
                <a:gd name="T29" fmla="*/ 59 h 119"/>
                <a:gd name="T30" fmla="*/ 25 w 137"/>
                <a:gd name="T31" fmla="*/ 67 h 119"/>
                <a:gd name="T32" fmla="*/ 26 w 137"/>
                <a:gd name="T33" fmla="*/ 68 h 119"/>
                <a:gd name="T34" fmla="*/ 13 w 137"/>
                <a:gd name="T35" fmla="*/ 8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7" h="119">
                  <a:moveTo>
                    <a:pt x="78" y="119"/>
                  </a:moveTo>
                  <a:cubicBezTo>
                    <a:pt x="56" y="119"/>
                    <a:pt x="39" y="109"/>
                    <a:pt x="27" y="91"/>
                  </a:cubicBezTo>
                  <a:cubicBezTo>
                    <a:pt x="0" y="91"/>
                    <a:pt x="0" y="91"/>
                    <a:pt x="0" y="91"/>
                  </a:cubicBezTo>
                  <a:cubicBezTo>
                    <a:pt x="19" y="67"/>
                    <a:pt x="19" y="67"/>
                    <a:pt x="19" y="67"/>
                  </a:cubicBezTo>
                  <a:cubicBezTo>
                    <a:pt x="19" y="64"/>
                    <a:pt x="18" y="62"/>
                    <a:pt x="18" y="59"/>
                  </a:cubicBezTo>
                  <a:cubicBezTo>
                    <a:pt x="18" y="27"/>
                    <a:pt x="45" y="0"/>
                    <a:pt x="78" y="0"/>
                  </a:cubicBezTo>
                  <a:cubicBezTo>
                    <a:pt x="110" y="0"/>
                    <a:pt x="137" y="27"/>
                    <a:pt x="137" y="59"/>
                  </a:cubicBezTo>
                  <a:cubicBezTo>
                    <a:pt x="137" y="92"/>
                    <a:pt x="110" y="119"/>
                    <a:pt x="78" y="119"/>
                  </a:cubicBezTo>
                  <a:close/>
                  <a:moveTo>
                    <a:pt x="13" y="84"/>
                  </a:moveTo>
                  <a:cubicBezTo>
                    <a:pt x="30" y="84"/>
                    <a:pt x="30" y="84"/>
                    <a:pt x="30" y="84"/>
                  </a:cubicBezTo>
                  <a:cubicBezTo>
                    <a:pt x="31" y="86"/>
                    <a:pt x="31" y="86"/>
                    <a:pt x="31" y="86"/>
                  </a:cubicBezTo>
                  <a:cubicBezTo>
                    <a:pt x="42" y="104"/>
                    <a:pt x="57" y="112"/>
                    <a:pt x="78" y="112"/>
                  </a:cubicBezTo>
                  <a:cubicBezTo>
                    <a:pt x="107" y="112"/>
                    <a:pt x="130" y="89"/>
                    <a:pt x="130" y="59"/>
                  </a:cubicBezTo>
                  <a:cubicBezTo>
                    <a:pt x="130" y="30"/>
                    <a:pt x="107" y="7"/>
                    <a:pt x="78" y="7"/>
                  </a:cubicBezTo>
                  <a:cubicBezTo>
                    <a:pt x="48" y="7"/>
                    <a:pt x="25" y="30"/>
                    <a:pt x="25" y="59"/>
                  </a:cubicBezTo>
                  <a:cubicBezTo>
                    <a:pt x="25" y="62"/>
                    <a:pt x="25" y="64"/>
                    <a:pt x="25" y="67"/>
                  </a:cubicBezTo>
                  <a:cubicBezTo>
                    <a:pt x="26" y="68"/>
                    <a:pt x="26" y="68"/>
                    <a:pt x="26" y="68"/>
                  </a:cubicBezTo>
                  <a:lnTo>
                    <a:pt x="13" y="84"/>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5" name="Freeform 78">
              <a:extLst>
                <a:ext uri="{FF2B5EF4-FFF2-40B4-BE49-F238E27FC236}">
                  <a16:creationId xmlns:a16="http://schemas.microsoft.com/office/drawing/2014/main" id="{4350BB0C-4EA4-4848-BB7C-6E45055612D2}"/>
                </a:ext>
              </a:extLst>
            </p:cNvPr>
            <p:cNvSpPr>
              <a:spLocks noEditPoints="1"/>
            </p:cNvSpPr>
            <p:nvPr/>
          </p:nvSpPr>
          <p:spPr bwMode="auto">
            <a:xfrm>
              <a:off x="3582988" y="5233988"/>
              <a:ext cx="654050" cy="820738"/>
            </a:xfrm>
            <a:custGeom>
              <a:avLst/>
              <a:gdLst>
                <a:gd name="T0" fmla="*/ 126 w 162"/>
                <a:gd name="T1" fmla="*/ 201 h 203"/>
                <a:gd name="T2" fmla="*/ 36 w 162"/>
                <a:gd name="T3" fmla="*/ 131 h 203"/>
                <a:gd name="T4" fmla="*/ 29 w 162"/>
                <a:gd name="T5" fmla="*/ 12 h 203"/>
                <a:gd name="T6" fmla="*/ 43 w 162"/>
                <a:gd name="T7" fmla="*/ 3 h 203"/>
                <a:gd name="T8" fmla="*/ 44 w 162"/>
                <a:gd name="T9" fmla="*/ 2 h 203"/>
                <a:gd name="T10" fmla="*/ 56 w 162"/>
                <a:gd name="T11" fmla="*/ 2 h 203"/>
                <a:gd name="T12" fmla="*/ 64 w 162"/>
                <a:gd name="T13" fmla="*/ 10 h 203"/>
                <a:gd name="T14" fmla="*/ 76 w 162"/>
                <a:gd name="T15" fmla="*/ 36 h 203"/>
                <a:gd name="T16" fmla="*/ 69 w 162"/>
                <a:gd name="T17" fmla="*/ 55 h 203"/>
                <a:gd name="T18" fmla="*/ 57 w 162"/>
                <a:gd name="T19" fmla="*/ 62 h 203"/>
                <a:gd name="T20" fmla="*/ 53 w 162"/>
                <a:gd name="T21" fmla="*/ 73 h 203"/>
                <a:gd name="T22" fmla="*/ 71 w 162"/>
                <a:gd name="T23" fmla="*/ 110 h 203"/>
                <a:gd name="T24" fmla="*/ 98 w 162"/>
                <a:gd name="T25" fmla="*/ 149 h 203"/>
                <a:gd name="T26" fmla="*/ 109 w 162"/>
                <a:gd name="T27" fmla="*/ 151 h 203"/>
                <a:gd name="T28" fmla="*/ 120 w 162"/>
                <a:gd name="T29" fmla="*/ 144 h 203"/>
                <a:gd name="T30" fmla="*/ 140 w 162"/>
                <a:gd name="T31" fmla="*/ 148 h 203"/>
                <a:gd name="T32" fmla="*/ 157 w 162"/>
                <a:gd name="T33" fmla="*/ 171 h 203"/>
                <a:gd name="T34" fmla="*/ 158 w 162"/>
                <a:gd name="T35" fmla="*/ 172 h 203"/>
                <a:gd name="T36" fmla="*/ 152 w 162"/>
                <a:gd name="T37" fmla="*/ 193 h 203"/>
                <a:gd name="T38" fmla="*/ 143 w 162"/>
                <a:gd name="T39" fmla="*/ 198 h 203"/>
                <a:gd name="T40" fmla="*/ 126 w 162"/>
                <a:gd name="T41" fmla="*/ 201 h 203"/>
                <a:gd name="T42" fmla="*/ 50 w 162"/>
                <a:gd name="T43" fmla="*/ 7 h 203"/>
                <a:gd name="T44" fmla="*/ 47 w 162"/>
                <a:gd name="T45" fmla="*/ 8 h 203"/>
                <a:gd name="T46" fmla="*/ 46 w 162"/>
                <a:gd name="T47" fmla="*/ 8 h 203"/>
                <a:gd name="T48" fmla="*/ 33 w 162"/>
                <a:gd name="T49" fmla="*/ 17 h 203"/>
                <a:gd name="T50" fmla="*/ 41 w 162"/>
                <a:gd name="T51" fmla="*/ 127 h 203"/>
                <a:gd name="T52" fmla="*/ 140 w 162"/>
                <a:gd name="T53" fmla="*/ 192 h 203"/>
                <a:gd name="T54" fmla="*/ 149 w 162"/>
                <a:gd name="T55" fmla="*/ 187 h 203"/>
                <a:gd name="T56" fmla="*/ 152 w 162"/>
                <a:gd name="T57" fmla="*/ 175 h 203"/>
                <a:gd name="T58" fmla="*/ 152 w 162"/>
                <a:gd name="T59" fmla="*/ 174 h 203"/>
                <a:gd name="T60" fmla="*/ 135 w 162"/>
                <a:gd name="T61" fmla="*/ 152 h 203"/>
                <a:gd name="T62" fmla="*/ 124 w 162"/>
                <a:gd name="T63" fmla="*/ 150 h 203"/>
                <a:gd name="T64" fmla="*/ 112 w 162"/>
                <a:gd name="T65" fmla="*/ 156 h 203"/>
                <a:gd name="T66" fmla="*/ 93 w 162"/>
                <a:gd name="T67" fmla="*/ 153 h 203"/>
                <a:gd name="T68" fmla="*/ 65 w 162"/>
                <a:gd name="T69" fmla="*/ 114 h 203"/>
                <a:gd name="T70" fmla="*/ 47 w 162"/>
                <a:gd name="T71" fmla="*/ 75 h 203"/>
                <a:gd name="T72" fmla="*/ 54 w 162"/>
                <a:gd name="T73" fmla="*/ 57 h 203"/>
                <a:gd name="T74" fmla="*/ 66 w 162"/>
                <a:gd name="T75" fmla="*/ 50 h 203"/>
                <a:gd name="T76" fmla="*/ 70 w 162"/>
                <a:gd name="T77" fmla="*/ 39 h 203"/>
                <a:gd name="T78" fmla="*/ 70 w 162"/>
                <a:gd name="T79" fmla="*/ 39 h 203"/>
                <a:gd name="T80" fmla="*/ 58 w 162"/>
                <a:gd name="T81" fmla="*/ 12 h 203"/>
                <a:gd name="T82" fmla="*/ 53 w 162"/>
                <a:gd name="T83" fmla="*/ 8 h 203"/>
                <a:gd name="T84" fmla="*/ 50 w 162"/>
                <a:gd name="T85" fmla="*/ 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203">
                  <a:moveTo>
                    <a:pt x="126" y="201"/>
                  </a:moveTo>
                  <a:cubicBezTo>
                    <a:pt x="99" y="201"/>
                    <a:pt x="64" y="180"/>
                    <a:pt x="36" y="131"/>
                  </a:cubicBezTo>
                  <a:cubicBezTo>
                    <a:pt x="0" y="68"/>
                    <a:pt x="18" y="22"/>
                    <a:pt x="29" y="12"/>
                  </a:cubicBezTo>
                  <a:cubicBezTo>
                    <a:pt x="32" y="9"/>
                    <a:pt x="37" y="6"/>
                    <a:pt x="43" y="3"/>
                  </a:cubicBezTo>
                  <a:cubicBezTo>
                    <a:pt x="43" y="2"/>
                    <a:pt x="44" y="2"/>
                    <a:pt x="44" y="2"/>
                  </a:cubicBezTo>
                  <a:cubicBezTo>
                    <a:pt x="48" y="0"/>
                    <a:pt x="52" y="0"/>
                    <a:pt x="56" y="2"/>
                  </a:cubicBezTo>
                  <a:cubicBezTo>
                    <a:pt x="59" y="3"/>
                    <a:pt x="62" y="6"/>
                    <a:pt x="64" y="10"/>
                  </a:cubicBezTo>
                  <a:cubicBezTo>
                    <a:pt x="76" y="36"/>
                    <a:pt x="76" y="36"/>
                    <a:pt x="76" y="36"/>
                  </a:cubicBezTo>
                  <a:cubicBezTo>
                    <a:pt x="79" y="43"/>
                    <a:pt x="76" y="52"/>
                    <a:pt x="69" y="55"/>
                  </a:cubicBezTo>
                  <a:cubicBezTo>
                    <a:pt x="57" y="62"/>
                    <a:pt x="57" y="62"/>
                    <a:pt x="57" y="62"/>
                  </a:cubicBezTo>
                  <a:cubicBezTo>
                    <a:pt x="54" y="64"/>
                    <a:pt x="52" y="69"/>
                    <a:pt x="53" y="73"/>
                  </a:cubicBezTo>
                  <a:cubicBezTo>
                    <a:pt x="58" y="86"/>
                    <a:pt x="64" y="98"/>
                    <a:pt x="71" y="110"/>
                  </a:cubicBezTo>
                  <a:cubicBezTo>
                    <a:pt x="78" y="123"/>
                    <a:pt x="87" y="136"/>
                    <a:pt x="98" y="149"/>
                  </a:cubicBezTo>
                  <a:cubicBezTo>
                    <a:pt x="100" y="152"/>
                    <a:pt x="105" y="153"/>
                    <a:pt x="109" y="151"/>
                  </a:cubicBezTo>
                  <a:cubicBezTo>
                    <a:pt x="120" y="144"/>
                    <a:pt x="120" y="144"/>
                    <a:pt x="120" y="144"/>
                  </a:cubicBezTo>
                  <a:cubicBezTo>
                    <a:pt x="127" y="140"/>
                    <a:pt x="136" y="142"/>
                    <a:pt x="140" y="148"/>
                  </a:cubicBezTo>
                  <a:cubicBezTo>
                    <a:pt x="157" y="171"/>
                    <a:pt x="157" y="171"/>
                    <a:pt x="157" y="171"/>
                  </a:cubicBezTo>
                  <a:cubicBezTo>
                    <a:pt x="157" y="171"/>
                    <a:pt x="157" y="171"/>
                    <a:pt x="158" y="172"/>
                  </a:cubicBezTo>
                  <a:cubicBezTo>
                    <a:pt x="162" y="179"/>
                    <a:pt x="159" y="189"/>
                    <a:pt x="152" y="193"/>
                  </a:cubicBezTo>
                  <a:cubicBezTo>
                    <a:pt x="147" y="196"/>
                    <a:pt x="144" y="197"/>
                    <a:pt x="143" y="198"/>
                  </a:cubicBezTo>
                  <a:cubicBezTo>
                    <a:pt x="138" y="200"/>
                    <a:pt x="132" y="201"/>
                    <a:pt x="126" y="201"/>
                  </a:cubicBezTo>
                  <a:close/>
                  <a:moveTo>
                    <a:pt x="50" y="7"/>
                  </a:moveTo>
                  <a:cubicBezTo>
                    <a:pt x="49" y="7"/>
                    <a:pt x="48" y="7"/>
                    <a:pt x="47" y="8"/>
                  </a:cubicBezTo>
                  <a:cubicBezTo>
                    <a:pt x="46" y="8"/>
                    <a:pt x="46" y="8"/>
                    <a:pt x="46" y="8"/>
                  </a:cubicBezTo>
                  <a:cubicBezTo>
                    <a:pt x="40" y="11"/>
                    <a:pt x="36" y="14"/>
                    <a:pt x="33" y="17"/>
                  </a:cubicBezTo>
                  <a:cubicBezTo>
                    <a:pt x="24" y="25"/>
                    <a:pt x="8" y="69"/>
                    <a:pt x="41" y="127"/>
                  </a:cubicBezTo>
                  <a:cubicBezTo>
                    <a:pt x="74" y="184"/>
                    <a:pt x="116" y="203"/>
                    <a:pt x="140" y="192"/>
                  </a:cubicBezTo>
                  <a:cubicBezTo>
                    <a:pt x="141" y="192"/>
                    <a:pt x="143" y="191"/>
                    <a:pt x="149" y="187"/>
                  </a:cubicBezTo>
                  <a:cubicBezTo>
                    <a:pt x="153" y="185"/>
                    <a:pt x="155" y="179"/>
                    <a:pt x="152" y="175"/>
                  </a:cubicBezTo>
                  <a:cubicBezTo>
                    <a:pt x="152" y="175"/>
                    <a:pt x="152" y="175"/>
                    <a:pt x="152" y="174"/>
                  </a:cubicBezTo>
                  <a:cubicBezTo>
                    <a:pt x="135" y="152"/>
                    <a:pt x="135" y="152"/>
                    <a:pt x="135" y="152"/>
                  </a:cubicBezTo>
                  <a:cubicBezTo>
                    <a:pt x="132" y="148"/>
                    <a:pt x="127" y="147"/>
                    <a:pt x="124" y="150"/>
                  </a:cubicBezTo>
                  <a:cubicBezTo>
                    <a:pt x="112" y="156"/>
                    <a:pt x="112" y="156"/>
                    <a:pt x="112" y="156"/>
                  </a:cubicBezTo>
                  <a:cubicBezTo>
                    <a:pt x="105" y="160"/>
                    <a:pt x="97" y="159"/>
                    <a:pt x="93" y="153"/>
                  </a:cubicBezTo>
                  <a:cubicBezTo>
                    <a:pt x="82" y="139"/>
                    <a:pt x="73" y="126"/>
                    <a:pt x="65" y="114"/>
                  </a:cubicBezTo>
                  <a:cubicBezTo>
                    <a:pt x="58" y="101"/>
                    <a:pt x="52" y="88"/>
                    <a:pt x="47" y="75"/>
                  </a:cubicBezTo>
                  <a:cubicBezTo>
                    <a:pt x="45" y="68"/>
                    <a:pt x="48" y="60"/>
                    <a:pt x="54" y="57"/>
                  </a:cubicBezTo>
                  <a:cubicBezTo>
                    <a:pt x="66" y="50"/>
                    <a:pt x="66" y="50"/>
                    <a:pt x="66" y="50"/>
                  </a:cubicBezTo>
                  <a:cubicBezTo>
                    <a:pt x="70" y="48"/>
                    <a:pt x="72" y="43"/>
                    <a:pt x="70" y="39"/>
                  </a:cubicBezTo>
                  <a:cubicBezTo>
                    <a:pt x="70" y="39"/>
                    <a:pt x="70" y="39"/>
                    <a:pt x="70" y="39"/>
                  </a:cubicBezTo>
                  <a:cubicBezTo>
                    <a:pt x="58" y="12"/>
                    <a:pt x="58" y="12"/>
                    <a:pt x="58" y="12"/>
                  </a:cubicBezTo>
                  <a:cubicBezTo>
                    <a:pt x="57" y="10"/>
                    <a:pt x="56" y="9"/>
                    <a:pt x="53" y="8"/>
                  </a:cubicBezTo>
                  <a:cubicBezTo>
                    <a:pt x="52" y="7"/>
                    <a:pt x="51" y="7"/>
                    <a:pt x="50"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pic>
        <p:nvPicPr>
          <p:cNvPr id="16" name="Graphique 271">
            <a:extLst>
              <a:ext uri="{FF2B5EF4-FFF2-40B4-BE49-F238E27FC236}">
                <a16:creationId xmlns:a16="http://schemas.microsoft.com/office/drawing/2014/main" id="{3043ACD3-FCD1-4E60-B065-7C12678DBA7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31374" y="4320236"/>
            <a:ext cx="369289" cy="369289"/>
          </a:xfrm>
          <a:prstGeom prst="rect">
            <a:avLst/>
          </a:prstGeom>
        </p:spPr>
      </p:pic>
      <p:sp>
        <p:nvSpPr>
          <p:cNvPr id="17" name="Espace réservé du texte 13">
            <a:extLst>
              <a:ext uri="{FF2B5EF4-FFF2-40B4-BE49-F238E27FC236}">
                <a16:creationId xmlns:a16="http://schemas.microsoft.com/office/drawing/2014/main" id="{EBA025FD-4E2E-4D07-8297-BE5DE6EA760C}"/>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Des nouveautés sur le crédit immobilier</a:t>
            </a:r>
          </a:p>
        </p:txBody>
      </p:sp>
      <p:pic>
        <p:nvPicPr>
          <p:cNvPr id="18" name="Graphique 313">
            <a:extLst>
              <a:ext uri="{FF2B5EF4-FFF2-40B4-BE49-F238E27FC236}">
                <a16:creationId xmlns:a16="http://schemas.microsoft.com/office/drawing/2014/main" id="{4CA81995-580A-4657-B80B-710ED7365B0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95166" y="3135365"/>
            <a:ext cx="416055" cy="416055"/>
          </a:xfrm>
          <a:prstGeom prst="rect">
            <a:avLst/>
          </a:prstGeom>
        </p:spPr>
      </p:pic>
    </p:spTree>
    <p:extLst>
      <p:ext uri="{BB962C8B-B14F-4D97-AF65-F5344CB8AC3E}">
        <p14:creationId xmlns:p14="http://schemas.microsoft.com/office/powerpoint/2010/main" val="1122076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3423D4C-D6BF-4D6E-A68A-0CA051C33999}"/>
              </a:ext>
            </a:extLst>
          </p:cNvPr>
          <p:cNvSpPr>
            <a:spLocks noGrp="1"/>
          </p:cNvSpPr>
          <p:nvPr>
            <p:ph type="body" sz="quarter" idx="12"/>
          </p:nvPr>
        </p:nvSpPr>
        <p:spPr/>
        <p:txBody>
          <a:bodyPr/>
          <a:lstStyle/>
          <a:p>
            <a:r>
              <a:rPr lang="fr-FR" dirty="0"/>
              <a:t>La fonctionnalité Drag &amp; Drop (glissé / déposé) dans le DNC</a:t>
            </a:r>
          </a:p>
        </p:txBody>
      </p:sp>
      <p:sp>
        <p:nvSpPr>
          <p:cNvPr id="6" name="Espace réservé du contenu 5">
            <a:extLst>
              <a:ext uri="{FF2B5EF4-FFF2-40B4-BE49-F238E27FC236}">
                <a16:creationId xmlns:a16="http://schemas.microsoft.com/office/drawing/2014/main" id="{8AD78C84-C9C6-4970-8A23-3A3BC3D232AF}"/>
              </a:ext>
            </a:extLst>
          </p:cNvPr>
          <p:cNvSpPr>
            <a:spLocks noGrp="1"/>
          </p:cNvSpPr>
          <p:nvPr>
            <p:ph idx="1"/>
          </p:nvPr>
        </p:nvSpPr>
        <p:spPr>
          <a:xfrm>
            <a:off x="605631" y="1545232"/>
            <a:ext cx="10980738" cy="4848620"/>
          </a:xfrm>
        </p:spPr>
        <p:txBody>
          <a:bodyPr/>
          <a:lstStyle/>
          <a:p>
            <a:pPr marL="0" indent="0">
              <a:buNone/>
            </a:pPr>
            <a:r>
              <a:rPr lang="fr-FR" b="1" dirty="0">
                <a:solidFill>
                  <a:srgbClr val="C00000"/>
                </a:solidFill>
                <a:latin typeface="Montserrat Black" panose="00000A00000000000000" pitchFamily="2" charset="0"/>
                <a:ea typeface="Roboto" panose="02000000000000000000" pitchFamily="2" charset="0"/>
                <a:cs typeface="Times New Roman" panose="02020603050405020304" pitchFamily="18" charset="0"/>
              </a:rPr>
              <a:t>Simplifiez-vous la vie !</a:t>
            </a:r>
          </a:p>
          <a:p>
            <a:endParaRPr lang="fr-FR" sz="1000" dirty="0"/>
          </a:p>
          <a:p>
            <a:pPr algn="just"/>
            <a:r>
              <a:rPr lang="fr-FR" b="1" dirty="0"/>
              <a:t>Avant, </a:t>
            </a:r>
            <a:r>
              <a:rPr lang="fr-FR" dirty="0"/>
              <a:t>pour enregistrer des pièces, transmises par mail par le client ou un tiers dans le DNC, il fallait les enregistrer au préalable sur le bureau et cliquer sur le bouton « importer » du DNC pour les télécharger.</a:t>
            </a:r>
          </a:p>
          <a:p>
            <a:pPr algn="just"/>
            <a:endParaRPr lang="fr-FR" sz="1000" dirty="0"/>
          </a:p>
          <a:p>
            <a:pPr algn="just"/>
            <a:r>
              <a:rPr lang="fr-FR" b="1" dirty="0"/>
              <a:t>Désormais, il est possible de faire un « glissé / déposé » du PDF directement dans le DNC :</a:t>
            </a:r>
          </a:p>
          <a:p>
            <a:endParaRPr lang="fr-FR" dirty="0"/>
          </a:p>
        </p:txBody>
      </p:sp>
      <p:grpSp>
        <p:nvGrpSpPr>
          <p:cNvPr id="19" name="Groupe 18">
            <a:extLst>
              <a:ext uri="{FF2B5EF4-FFF2-40B4-BE49-F238E27FC236}">
                <a16:creationId xmlns:a16="http://schemas.microsoft.com/office/drawing/2014/main" id="{51D40F7D-BA39-4DFC-A20D-87E20B4C2414}"/>
              </a:ext>
            </a:extLst>
          </p:cNvPr>
          <p:cNvGrpSpPr/>
          <p:nvPr/>
        </p:nvGrpSpPr>
        <p:grpSpPr>
          <a:xfrm>
            <a:off x="9893152" y="5099902"/>
            <a:ext cx="1954213" cy="1012802"/>
            <a:chOff x="10109968" y="5373279"/>
            <a:chExt cx="1954213" cy="1012802"/>
          </a:xfrm>
        </p:grpSpPr>
        <p:grpSp>
          <p:nvGrpSpPr>
            <p:cNvPr id="9" name="Groupe 8">
              <a:extLst>
                <a:ext uri="{FF2B5EF4-FFF2-40B4-BE49-F238E27FC236}">
                  <a16:creationId xmlns:a16="http://schemas.microsoft.com/office/drawing/2014/main" id="{04DD5F36-DC24-41B1-AFFE-78104F90AC17}"/>
                </a:ext>
              </a:extLst>
            </p:cNvPr>
            <p:cNvGrpSpPr/>
            <p:nvPr/>
          </p:nvGrpSpPr>
          <p:grpSpPr>
            <a:xfrm>
              <a:off x="10109968" y="5373279"/>
              <a:ext cx="1954212" cy="1012802"/>
              <a:chOff x="10751348" y="5429257"/>
              <a:chExt cx="1954212" cy="1012802"/>
            </a:xfrm>
          </p:grpSpPr>
          <p:sp>
            <p:nvSpPr>
              <p:cNvPr id="11" name="ZoneTexte 10">
                <a:extLst>
                  <a:ext uri="{FF2B5EF4-FFF2-40B4-BE49-F238E27FC236}">
                    <a16:creationId xmlns:a16="http://schemas.microsoft.com/office/drawing/2014/main" id="{95E2F18E-02E6-4AA5-BAD5-5263C09CBA10}"/>
                  </a:ext>
                </a:extLst>
              </p:cNvPr>
              <p:cNvSpPr txBox="1"/>
              <p:nvPr/>
            </p:nvSpPr>
            <p:spPr>
              <a:xfrm>
                <a:off x="10820984" y="5525309"/>
                <a:ext cx="1814939" cy="230832"/>
              </a:xfrm>
              <a:prstGeom prst="rect">
                <a:avLst/>
              </a:prstGeom>
              <a:noFill/>
            </p:spPr>
            <p:txBody>
              <a:bodyPr wrap="square" rtlCol="0">
                <a:spAutoFit/>
              </a:bodyPr>
              <a:lstStyle/>
              <a:p>
                <a:pPr algn="ctr"/>
                <a:r>
                  <a:rPr lang="fr-FR" sz="900" dirty="0"/>
                  <a:t>La fonctionnalité en images :</a:t>
                </a:r>
              </a:p>
            </p:txBody>
          </p:sp>
          <p:sp>
            <p:nvSpPr>
              <p:cNvPr id="12" name="Rectangle 11">
                <a:extLst>
                  <a:ext uri="{FF2B5EF4-FFF2-40B4-BE49-F238E27FC236}">
                    <a16:creationId xmlns:a16="http://schemas.microsoft.com/office/drawing/2014/main" id="{9CEF6736-3899-4C60-B7D1-361B65BD62B7}"/>
                  </a:ext>
                </a:extLst>
              </p:cNvPr>
              <p:cNvSpPr/>
              <p:nvPr/>
            </p:nvSpPr>
            <p:spPr>
              <a:xfrm>
                <a:off x="10751348" y="5429257"/>
                <a:ext cx="1954212" cy="1012802"/>
              </a:xfrm>
              <a:custGeom>
                <a:avLst/>
                <a:gdLst>
                  <a:gd name="connsiteX0" fmla="*/ 0 w 1954212"/>
                  <a:gd name="connsiteY0" fmla="*/ 0 h 1012802"/>
                  <a:gd name="connsiteX1" fmla="*/ 631862 w 1954212"/>
                  <a:gd name="connsiteY1" fmla="*/ 0 h 1012802"/>
                  <a:gd name="connsiteX2" fmla="*/ 1322350 w 1954212"/>
                  <a:gd name="connsiteY2" fmla="*/ 0 h 1012802"/>
                  <a:gd name="connsiteX3" fmla="*/ 1954212 w 1954212"/>
                  <a:gd name="connsiteY3" fmla="*/ 0 h 1012802"/>
                  <a:gd name="connsiteX4" fmla="*/ 1954212 w 1954212"/>
                  <a:gd name="connsiteY4" fmla="*/ 476017 h 1012802"/>
                  <a:gd name="connsiteX5" fmla="*/ 1954212 w 1954212"/>
                  <a:gd name="connsiteY5" fmla="*/ 1012802 h 1012802"/>
                  <a:gd name="connsiteX6" fmla="*/ 1263724 w 1954212"/>
                  <a:gd name="connsiteY6" fmla="*/ 1012802 h 1012802"/>
                  <a:gd name="connsiteX7" fmla="*/ 612320 w 1954212"/>
                  <a:gd name="connsiteY7" fmla="*/ 1012802 h 1012802"/>
                  <a:gd name="connsiteX8" fmla="*/ 0 w 1954212"/>
                  <a:gd name="connsiteY8" fmla="*/ 1012802 h 1012802"/>
                  <a:gd name="connsiteX9" fmla="*/ 0 w 1954212"/>
                  <a:gd name="connsiteY9" fmla="*/ 526657 h 1012802"/>
                  <a:gd name="connsiteX10" fmla="*/ 0 w 1954212"/>
                  <a:gd name="connsiteY10" fmla="*/ 0 h 101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4212" h="1012802" extrusionOk="0">
                    <a:moveTo>
                      <a:pt x="0" y="0"/>
                    </a:moveTo>
                    <a:cubicBezTo>
                      <a:pt x="229076" y="-18299"/>
                      <a:pt x="320416" y="-27892"/>
                      <a:pt x="631862" y="0"/>
                    </a:cubicBezTo>
                    <a:cubicBezTo>
                      <a:pt x="943308" y="27892"/>
                      <a:pt x="1105881" y="-23704"/>
                      <a:pt x="1322350" y="0"/>
                    </a:cubicBezTo>
                    <a:cubicBezTo>
                      <a:pt x="1538819" y="23704"/>
                      <a:pt x="1756316" y="14916"/>
                      <a:pt x="1954212" y="0"/>
                    </a:cubicBezTo>
                    <a:cubicBezTo>
                      <a:pt x="1967400" y="184193"/>
                      <a:pt x="1961414" y="246312"/>
                      <a:pt x="1954212" y="476017"/>
                    </a:cubicBezTo>
                    <a:cubicBezTo>
                      <a:pt x="1947010" y="705722"/>
                      <a:pt x="1936486" y="871828"/>
                      <a:pt x="1954212" y="1012802"/>
                    </a:cubicBezTo>
                    <a:cubicBezTo>
                      <a:pt x="1805825" y="1041857"/>
                      <a:pt x="1457148" y="1021715"/>
                      <a:pt x="1263724" y="1012802"/>
                    </a:cubicBezTo>
                    <a:cubicBezTo>
                      <a:pt x="1070300" y="1003889"/>
                      <a:pt x="912663" y="1021746"/>
                      <a:pt x="612320" y="1012802"/>
                    </a:cubicBezTo>
                    <a:cubicBezTo>
                      <a:pt x="311977" y="1003858"/>
                      <a:pt x="247107" y="1019199"/>
                      <a:pt x="0" y="1012802"/>
                    </a:cubicBezTo>
                    <a:cubicBezTo>
                      <a:pt x="-21223" y="821756"/>
                      <a:pt x="-10046" y="715498"/>
                      <a:pt x="0" y="526657"/>
                    </a:cubicBezTo>
                    <a:cubicBezTo>
                      <a:pt x="10046" y="337816"/>
                      <a:pt x="9093" y="122725"/>
                      <a:pt x="0" y="0"/>
                    </a:cubicBezTo>
                    <a:close/>
                  </a:path>
                </a:pathLst>
              </a:custGeom>
              <a:noFill/>
              <a:ln>
                <a:solidFill>
                  <a:srgbClr val="C31632"/>
                </a:solidFill>
                <a:extLst>
                  <a:ext uri="{C807C97D-BFC1-408E-A445-0C87EB9F89A2}">
                    <ask:lineSketchStyleProps xmlns:ask="http://schemas.microsoft.com/office/drawing/2018/sketchyshapes" sd="56523109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aphicFrame>
          <p:nvGraphicFramePr>
            <p:cNvPr id="13" name="Objet 12">
              <a:extLst>
                <a:ext uri="{FF2B5EF4-FFF2-40B4-BE49-F238E27FC236}">
                  <a16:creationId xmlns:a16="http://schemas.microsoft.com/office/drawing/2014/main" id="{03FFD68E-2B26-488B-B736-F45FFD42C55D}"/>
                </a:ext>
              </a:extLst>
            </p:cNvPr>
            <p:cNvGraphicFramePr>
              <a:graphicFrameLocks noChangeAspect="1"/>
            </p:cNvGraphicFramePr>
            <p:nvPr>
              <p:extLst>
                <p:ext uri="{D42A27DB-BD31-4B8C-83A1-F6EECF244321}">
                  <p14:modId xmlns:p14="http://schemas.microsoft.com/office/powerpoint/2010/main" val="4263535437"/>
                </p:ext>
              </p:extLst>
            </p:nvPr>
          </p:nvGraphicFramePr>
          <p:xfrm>
            <a:off x="10109968" y="5799139"/>
            <a:ext cx="1954213" cy="438150"/>
          </p:xfrm>
          <a:graphic>
            <a:graphicData uri="http://schemas.openxmlformats.org/presentationml/2006/ole">
              <mc:AlternateContent xmlns:mc="http://schemas.openxmlformats.org/markup-compatibility/2006">
                <mc:Choice xmlns:v="urn:schemas-microsoft-com:vml" Requires="v">
                  <p:oleObj spid="_x0000_s3104" name="Objet d’environnement du Gestionnaire de liaisons" showAsIcon="1" r:id="rId3" imgW="1954440" imgH="437760" progId="Package">
                    <p:embed/>
                  </p:oleObj>
                </mc:Choice>
                <mc:Fallback>
                  <p:oleObj name="Objet d’environnement du Gestionnaire de liaisons" showAsIcon="1" r:id="rId3" imgW="1954440" imgH="437760" progId="Package">
                    <p:embed/>
                    <p:pic>
                      <p:nvPicPr>
                        <p:cNvPr id="0" name=""/>
                        <p:cNvPicPr/>
                        <p:nvPr/>
                      </p:nvPicPr>
                      <p:blipFill>
                        <a:blip r:embed="rId4"/>
                        <a:stretch>
                          <a:fillRect/>
                        </a:stretch>
                      </p:blipFill>
                      <p:spPr>
                        <a:xfrm>
                          <a:off x="10109968" y="5799139"/>
                          <a:ext cx="1954213" cy="438150"/>
                        </a:xfrm>
                        <a:prstGeom prst="rect">
                          <a:avLst/>
                        </a:prstGeom>
                      </p:spPr>
                    </p:pic>
                  </p:oleObj>
                </mc:Fallback>
              </mc:AlternateContent>
            </a:graphicData>
          </a:graphic>
        </p:graphicFrame>
      </p:grpSp>
      <p:grpSp>
        <p:nvGrpSpPr>
          <p:cNvPr id="18" name="Groupe 17">
            <a:extLst>
              <a:ext uri="{FF2B5EF4-FFF2-40B4-BE49-F238E27FC236}">
                <a16:creationId xmlns:a16="http://schemas.microsoft.com/office/drawing/2014/main" id="{AF1F3841-3695-432C-8C8A-14490AE10B79}"/>
              </a:ext>
            </a:extLst>
          </p:cNvPr>
          <p:cNvGrpSpPr/>
          <p:nvPr/>
        </p:nvGrpSpPr>
        <p:grpSpPr>
          <a:xfrm>
            <a:off x="3143534" y="3429000"/>
            <a:ext cx="5274603" cy="2881272"/>
            <a:chOff x="2954997" y="3438813"/>
            <a:chExt cx="6096001" cy="3268670"/>
          </a:xfrm>
        </p:grpSpPr>
        <p:pic>
          <p:nvPicPr>
            <p:cNvPr id="14" name="Image 13">
              <a:extLst>
                <a:ext uri="{FF2B5EF4-FFF2-40B4-BE49-F238E27FC236}">
                  <a16:creationId xmlns:a16="http://schemas.microsoft.com/office/drawing/2014/main" id="{87067EAE-B82A-4E1F-8401-28B552E4BB75}"/>
                </a:ext>
              </a:extLst>
            </p:cNvPr>
            <p:cNvPicPr>
              <a:picLocks noChangeAspect="1"/>
            </p:cNvPicPr>
            <p:nvPr/>
          </p:nvPicPr>
          <p:blipFill>
            <a:blip r:embed="rId5"/>
            <a:stretch>
              <a:fillRect/>
            </a:stretch>
          </p:blipFill>
          <p:spPr>
            <a:xfrm>
              <a:off x="2954997" y="3438813"/>
              <a:ext cx="6096001" cy="3268670"/>
            </a:xfrm>
            <a:prstGeom prst="rect">
              <a:avLst/>
            </a:prstGeom>
          </p:spPr>
        </p:pic>
        <p:cxnSp>
          <p:nvCxnSpPr>
            <p:cNvPr id="16" name="Connecteur : en arc 15">
              <a:extLst>
                <a:ext uri="{FF2B5EF4-FFF2-40B4-BE49-F238E27FC236}">
                  <a16:creationId xmlns:a16="http://schemas.microsoft.com/office/drawing/2014/main" id="{93C0E5E8-3F42-4A73-A9B8-B8BFFF3B4939}"/>
                </a:ext>
              </a:extLst>
            </p:cNvPr>
            <p:cNvCxnSpPr/>
            <p:nvPr/>
          </p:nvCxnSpPr>
          <p:spPr>
            <a:xfrm>
              <a:off x="4826524" y="4562573"/>
              <a:ext cx="1932495" cy="114777"/>
            </a:xfrm>
            <a:prstGeom prst="curvedConnector3">
              <a:avLst>
                <a:gd name="adj1" fmla="val -244"/>
              </a:avLst>
            </a:prstGeom>
            <a:ln w="19050">
              <a:tailEnd type="triangle"/>
            </a:ln>
          </p:spPr>
          <p:style>
            <a:lnRef idx="1">
              <a:schemeClr val="accent1"/>
            </a:lnRef>
            <a:fillRef idx="0">
              <a:schemeClr val="accent1"/>
            </a:fillRef>
            <a:effectRef idx="0">
              <a:schemeClr val="accent1"/>
            </a:effectRef>
            <a:fontRef idx="minor">
              <a:schemeClr val="tx1"/>
            </a:fontRef>
          </p:style>
        </p:cxnSp>
      </p:grpSp>
      <p:sp>
        <p:nvSpPr>
          <p:cNvPr id="15" name="Espace réservé du texte 13">
            <a:extLst>
              <a:ext uri="{FF2B5EF4-FFF2-40B4-BE49-F238E27FC236}">
                <a16:creationId xmlns:a16="http://schemas.microsoft.com/office/drawing/2014/main" id="{3FBA19EE-3410-4029-8AEC-82B2F7022FE4}"/>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Des nouveautés sur le crédit immobilier</a:t>
            </a:r>
          </a:p>
        </p:txBody>
      </p:sp>
    </p:spTree>
    <p:extLst>
      <p:ext uri="{BB962C8B-B14F-4D97-AF65-F5344CB8AC3E}">
        <p14:creationId xmlns:p14="http://schemas.microsoft.com/office/powerpoint/2010/main" val="674640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DDF8F1D-0B39-4B66-95AE-FF5045F65C38}"/>
              </a:ext>
            </a:extLst>
          </p:cNvPr>
          <p:cNvSpPr>
            <a:spLocks noGrp="1"/>
          </p:cNvSpPr>
          <p:nvPr>
            <p:ph idx="1"/>
          </p:nvPr>
        </p:nvSpPr>
        <p:spPr>
          <a:xfrm>
            <a:off x="695325" y="1388669"/>
            <a:ext cx="10904492" cy="4848620"/>
          </a:xfrm>
        </p:spPr>
        <p:txBody>
          <a:bodyPr/>
          <a:lstStyle/>
          <a:p>
            <a:pPr marL="0" indent="0" algn="just">
              <a:spcBef>
                <a:spcPts val="1200"/>
              </a:spcBef>
              <a:buNone/>
            </a:pPr>
            <a:r>
              <a:rPr lang="fr-FR" b="1" dirty="0">
                <a:solidFill>
                  <a:srgbClr val="C00000"/>
                </a:solidFill>
                <a:latin typeface="Montserrat Black" panose="00000A00000000000000" pitchFamily="2" charset="0"/>
                <a:ea typeface="Roboto" panose="02000000000000000000" pitchFamily="2" charset="0"/>
                <a:cs typeface="Times New Roman" panose="02020603050405020304" pitchFamily="18" charset="0"/>
              </a:rPr>
              <a:t>Les dossiers complexes</a:t>
            </a:r>
          </a:p>
          <a:p>
            <a:pPr marL="0" indent="0" algn="just">
              <a:spcBef>
                <a:spcPts val="1200"/>
              </a:spcBef>
              <a:buNone/>
            </a:pPr>
            <a:endParaRPr lang="fr-FR" sz="100" b="1" dirty="0">
              <a:solidFill>
                <a:srgbClr val="C00000"/>
              </a:solidFill>
              <a:latin typeface="Montserrat Black" panose="00000A00000000000000" pitchFamily="2" charset="0"/>
              <a:ea typeface="Roboto" panose="02000000000000000000" pitchFamily="2" charset="0"/>
              <a:cs typeface="Times New Roman" panose="02020603050405020304" pitchFamily="18" charset="0"/>
            </a:endParaRPr>
          </a:p>
          <a:p>
            <a:pPr marL="984250" indent="-266700" algn="just">
              <a:spcBef>
                <a:spcPts val="1200"/>
              </a:spcBef>
            </a:pPr>
            <a:r>
              <a:rPr lang="fr-FR" dirty="0"/>
              <a:t>Certains dossiers, plus </a:t>
            </a:r>
            <a:r>
              <a:rPr lang="fr-FR" b="1" dirty="0"/>
              <a:t>complexes</a:t>
            </a:r>
            <a:r>
              <a:rPr lang="fr-FR" dirty="0"/>
              <a:t> que d’autres, nécessitent un </a:t>
            </a:r>
            <a:r>
              <a:rPr lang="fr-FR" b="1" dirty="0"/>
              <a:t>traitement différencié </a:t>
            </a:r>
            <a:r>
              <a:rPr lang="fr-FR" dirty="0"/>
              <a:t>que ce soit lors de leur vente, de leur décision, de leur instruction ou encore lors de leur déblocage.</a:t>
            </a:r>
          </a:p>
          <a:p>
            <a:pPr marL="984250" indent="-266700" algn="just">
              <a:spcBef>
                <a:spcPts val="1200"/>
              </a:spcBef>
            </a:pPr>
            <a:r>
              <a:rPr lang="fr-FR" dirty="0"/>
              <a:t>Sur ces dossiers, l’</a:t>
            </a:r>
            <a:r>
              <a:rPr lang="fr-FR" b="1" dirty="0"/>
              <a:t>expertise</a:t>
            </a:r>
            <a:r>
              <a:rPr lang="fr-FR" dirty="0"/>
              <a:t> apportée à chaque niveau et la </a:t>
            </a:r>
            <a:r>
              <a:rPr lang="fr-FR" b="1" dirty="0"/>
              <a:t>charge de travail </a:t>
            </a:r>
            <a:r>
              <a:rPr lang="fr-FR" dirty="0"/>
              <a:t>méritent d’être valorisées par un niveau de tarification plus élevé que pour un dossier classique.</a:t>
            </a:r>
          </a:p>
          <a:p>
            <a:pPr marL="984250" indent="-266700" algn="just">
              <a:spcBef>
                <a:spcPts val="1200"/>
              </a:spcBef>
            </a:pPr>
            <a:r>
              <a:rPr lang="fr-FR" dirty="0"/>
              <a:t>Ces raisons sont </a:t>
            </a:r>
            <a:r>
              <a:rPr lang="fr-FR" b="1" dirty="0"/>
              <a:t>équitables</a:t>
            </a:r>
            <a:r>
              <a:rPr lang="fr-FR" dirty="0"/>
              <a:t> et </a:t>
            </a:r>
            <a:r>
              <a:rPr lang="fr-FR" b="1" dirty="0"/>
              <a:t>justifiables</a:t>
            </a:r>
            <a:r>
              <a:rPr lang="fr-FR" dirty="0"/>
              <a:t> auprès du client.</a:t>
            </a:r>
          </a:p>
          <a:p>
            <a:pPr marL="984250" indent="-266700" algn="just">
              <a:spcBef>
                <a:spcPts val="1200"/>
              </a:spcBef>
            </a:pPr>
            <a:r>
              <a:rPr lang="fr-FR" dirty="0"/>
              <a:t>Les dossiers définis comme complexes représentent environ </a:t>
            </a:r>
            <a:r>
              <a:rPr lang="fr-FR" b="1" dirty="0"/>
              <a:t>15% de notre production</a:t>
            </a:r>
            <a:r>
              <a:rPr lang="fr-FR" dirty="0"/>
              <a:t>.</a:t>
            </a:r>
          </a:p>
          <a:p>
            <a:pPr marL="984250" indent="-266700" algn="just">
              <a:spcBef>
                <a:spcPts val="1200"/>
              </a:spcBef>
            </a:pPr>
            <a:endParaRPr lang="fr-FR" dirty="0"/>
          </a:p>
          <a:p>
            <a:pPr marL="0" indent="0" algn="just">
              <a:spcBef>
                <a:spcPts val="1200"/>
              </a:spcBef>
              <a:buNone/>
            </a:pPr>
            <a:r>
              <a:rPr lang="fr-FR" dirty="0">
                <a:solidFill>
                  <a:srgbClr val="C00000"/>
                </a:solidFill>
                <a:latin typeface="Montserrat Black" panose="00000A00000000000000" pitchFamily="2" charset="0"/>
                <a:ea typeface="Roboto" panose="02000000000000000000" pitchFamily="2" charset="0"/>
                <a:cs typeface="Times New Roman" panose="02020603050405020304" pitchFamily="18" charset="0"/>
              </a:rPr>
              <a:t>Les dossiers classiques</a:t>
            </a:r>
          </a:p>
          <a:p>
            <a:pPr marL="0" indent="0" algn="just">
              <a:spcBef>
                <a:spcPts val="1200"/>
              </a:spcBef>
              <a:buNone/>
            </a:pPr>
            <a:endParaRPr lang="fr-FR" sz="100" dirty="0"/>
          </a:p>
          <a:p>
            <a:pPr marL="984250" indent="-266700" algn="just">
              <a:spcBef>
                <a:spcPts val="1200"/>
              </a:spcBef>
            </a:pPr>
            <a:r>
              <a:rPr lang="fr-FR" dirty="0"/>
              <a:t>Les frais de dossier représentent un </a:t>
            </a:r>
            <a:r>
              <a:rPr lang="fr-FR" b="1" dirty="0"/>
              <a:t>PNB immédiat </a:t>
            </a:r>
            <a:r>
              <a:rPr lang="fr-FR" dirty="0"/>
              <a:t>et, progressivement, </a:t>
            </a:r>
            <a:r>
              <a:rPr lang="fr-FR" b="1" dirty="0"/>
              <a:t>nous avons réussi à augmenter leur montant moyen.</a:t>
            </a:r>
          </a:p>
          <a:p>
            <a:pPr marL="984250" indent="-266700" algn="just">
              <a:spcBef>
                <a:spcPts val="1200"/>
              </a:spcBef>
            </a:pPr>
            <a:r>
              <a:rPr lang="fr-FR" dirty="0"/>
              <a:t>Nous souhaitons poursuivre cette progression et avons décidé </a:t>
            </a:r>
            <a:r>
              <a:rPr lang="fr-FR" b="1" dirty="0"/>
              <a:t>de porter le minimum en délégation DA de 450 euros à 500 euros.</a:t>
            </a:r>
          </a:p>
          <a:p>
            <a:pPr marL="0" indent="0" algn="just">
              <a:buClr>
                <a:srgbClr val="C00000"/>
              </a:buClr>
              <a:buSzPct val="50000"/>
              <a:buNone/>
            </a:pPr>
            <a:endParaRPr lang="fr-FR" sz="1500" b="1" dirty="0"/>
          </a:p>
          <a:p>
            <a:pPr marL="468000" lvl="1" indent="0" algn="just">
              <a:buNone/>
            </a:pPr>
            <a:endParaRPr lang="fr-FR" sz="1500" dirty="0"/>
          </a:p>
          <a:p>
            <a:pPr algn="just"/>
            <a:endParaRPr lang="fr-FR" dirty="0"/>
          </a:p>
        </p:txBody>
      </p:sp>
      <p:sp>
        <p:nvSpPr>
          <p:cNvPr id="3" name="Espace réservé du texte 2">
            <a:extLst>
              <a:ext uri="{FF2B5EF4-FFF2-40B4-BE49-F238E27FC236}">
                <a16:creationId xmlns:a16="http://schemas.microsoft.com/office/drawing/2014/main" id="{0CD37294-4F56-41CC-B3E4-5BF31F00D42B}"/>
              </a:ext>
            </a:extLst>
          </p:cNvPr>
          <p:cNvSpPr>
            <a:spLocks noGrp="1"/>
          </p:cNvSpPr>
          <p:nvPr>
            <p:ph type="body" sz="quarter" idx="12"/>
          </p:nvPr>
        </p:nvSpPr>
        <p:spPr/>
        <p:txBody>
          <a:bodyPr/>
          <a:lstStyle/>
          <a:p>
            <a:r>
              <a:rPr lang="fr-FR" dirty="0"/>
              <a:t>Nouvelle tarification des frais de dossier</a:t>
            </a:r>
          </a:p>
        </p:txBody>
      </p:sp>
      <p:sp>
        <p:nvSpPr>
          <p:cNvPr id="4" name="Espace réservé du texte 13">
            <a:extLst>
              <a:ext uri="{FF2B5EF4-FFF2-40B4-BE49-F238E27FC236}">
                <a16:creationId xmlns:a16="http://schemas.microsoft.com/office/drawing/2014/main" id="{6F21FAB7-46BC-4915-A855-F79F5E3E176E}"/>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Des nouveautés sur le crédit immobilier</a:t>
            </a:r>
          </a:p>
        </p:txBody>
      </p:sp>
      <p:pic>
        <p:nvPicPr>
          <p:cNvPr id="6" name="Graphique 281">
            <a:extLst>
              <a:ext uri="{FF2B5EF4-FFF2-40B4-BE49-F238E27FC236}">
                <a16:creationId xmlns:a16="http://schemas.microsoft.com/office/drawing/2014/main" id="{61257429-D4C1-4E56-A7E1-9281FFAA154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7295" y="2483577"/>
            <a:ext cx="524918" cy="524918"/>
          </a:xfrm>
          <a:prstGeom prst="rect">
            <a:avLst/>
          </a:prstGeom>
        </p:spPr>
      </p:pic>
      <p:grpSp>
        <p:nvGrpSpPr>
          <p:cNvPr id="7" name="Groupe 6">
            <a:extLst>
              <a:ext uri="{FF2B5EF4-FFF2-40B4-BE49-F238E27FC236}">
                <a16:creationId xmlns:a16="http://schemas.microsoft.com/office/drawing/2014/main" id="{883F76AF-D81E-4ABA-B461-9C43656A403E}"/>
              </a:ext>
            </a:extLst>
          </p:cNvPr>
          <p:cNvGrpSpPr/>
          <p:nvPr/>
        </p:nvGrpSpPr>
        <p:grpSpPr>
          <a:xfrm>
            <a:off x="848066" y="3156192"/>
            <a:ext cx="363375" cy="301195"/>
            <a:chOff x="4710113" y="2781300"/>
            <a:chExt cx="792163" cy="633413"/>
          </a:xfrm>
          <a:solidFill>
            <a:srgbClr val="003C82"/>
          </a:solidFill>
        </p:grpSpPr>
        <p:sp>
          <p:nvSpPr>
            <p:cNvPr id="8" name="Freeform 63">
              <a:extLst>
                <a:ext uri="{FF2B5EF4-FFF2-40B4-BE49-F238E27FC236}">
                  <a16:creationId xmlns:a16="http://schemas.microsoft.com/office/drawing/2014/main" id="{926F62D6-5192-414D-954A-BDDD470B0B09}"/>
                </a:ext>
              </a:extLst>
            </p:cNvPr>
            <p:cNvSpPr>
              <a:spLocks/>
            </p:cNvSpPr>
            <p:nvPr/>
          </p:nvSpPr>
          <p:spPr bwMode="auto">
            <a:xfrm>
              <a:off x="4983163" y="3268663"/>
              <a:ext cx="246063" cy="71438"/>
            </a:xfrm>
            <a:custGeom>
              <a:avLst/>
              <a:gdLst>
                <a:gd name="T0" fmla="*/ 76 w 79"/>
                <a:gd name="T1" fmla="*/ 23 h 23"/>
                <a:gd name="T2" fmla="*/ 72 w 79"/>
                <a:gd name="T3" fmla="*/ 19 h 23"/>
                <a:gd name="T4" fmla="*/ 72 w 79"/>
                <a:gd name="T5" fmla="*/ 15 h 23"/>
                <a:gd name="T6" fmla="*/ 64 w 79"/>
                <a:gd name="T7" fmla="*/ 7 h 23"/>
                <a:gd name="T8" fmla="*/ 16 w 79"/>
                <a:gd name="T9" fmla="*/ 7 h 23"/>
                <a:gd name="T10" fmla="*/ 7 w 79"/>
                <a:gd name="T11" fmla="*/ 15 h 23"/>
                <a:gd name="T12" fmla="*/ 7 w 79"/>
                <a:gd name="T13" fmla="*/ 19 h 23"/>
                <a:gd name="T14" fmla="*/ 4 w 79"/>
                <a:gd name="T15" fmla="*/ 23 h 23"/>
                <a:gd name="T16" fmla="*/ 0 w 79"/>
                <a:gd name="T17" fmla="*/ 19 h 23"/>
                <a:gd name="T18" fmla="*/ 0 w 79"/>
                <a:gd name="T19" fmla="*/ 15 h 23"/>
                <a:gd name="T20" fmla="*/ 16 w 79"/>
                <a:gd name="T21" fmla="*/ 0 h 23"/>
                <a:gd name="T22" fmla="*/ 64 w 79"/>
                <a:gd name="T23" fmla="*/ 0 h 23"/>
                <a:gd name="T24" fmla="*/ 79 w 79"/>
                <a:gd name="T25" fmla="*/ 15 h 23"/>
                <a:gd name="T26" fmla="*/ 79 w 79"/>
                <a:gd name="T27" fmla="*/ 19 h 23"/>
                <a:gd name="T28" fmla="*/ 76 w 79"/>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23">
                  <a:moveTo>
                    <a:pt x="76" y="23"/>
                  </a:moveTo>
                  <a:cubicBezTo>
                    <a:pt x="74" y="23"/>
                    <a:pt x="72" y="21"/>
                    <a:pt x="72" y="19"/>
                  </a:cubicBezTo>
                  <a:cubicBezTo>
                    <a:pt x="72" y="15"/>
                    <a:pt x="72" y="15"/>
                    <a:pt x="72" y="15"/>
                  </a:cubicBezTo>
                  <a:cubicBezTo>
                    <a:pt x="72" y="10"/>
                    <a:pt x="68" y="7"/>
                    <a:pt x="64" y="7"/>
                  </a:cubicBezTo>
                  <a:cubicBezTo>
                    <a:pt x="16" y="7"/>
                    <a:pt x="16" y="7"/>
                    <a:pt x="16" y="7"/>
                  </a:cubicBezTo>
                  <a:cubicBezTo>
                    <a:pt x="11" y="7"/>
                    <a:pt x="7" y="10"/>
                    <a:pt x="7" y="15"/>
                  </a:cubicBezTo>
                  <a:cubicBezTo>
                    <a:pt x="7" y="19"/>
                    <a:pt x="7" y="19"/>
                    <a:pt x="7" y="19"/>
                  </a:cubicBezTo>
                  <a:cubicBezTo>
                    <a:pt x="7" y="21"/>
                    <a:pt x="5" y="23"/>
                    <a:pt x="4" y="23"/>
                  </a:cubicBezTo>
                  <a:cubicBezTo>
                    <a:pt x="2" y="23"/>
                    <a:pt x="0" y="21"/>
                    <a:pt x="0" y="19"/>
                  </a:cubicBezTo>
                  <a:cubicBezTo>
                    <a:pt x="0" y="15"/>
                    <a:pt x="0" y="15"/>
                    <a:pt x="0" y="15"/>
                  </a:cubicBezTo>
                  <a:cubicBezTo>
                    <a:pt x="0" y="7"/>
                    <a:pt x="7" y="0"/>
                    <a:pt x="16" y="0"/>
                  </a:cubicBezTo>
                  <a:cubicBezTo>
                    <a:pt x="64" y="0"/>
                    <a:pt x="64" y="0"/>
                    <a:pt x="64" y="0"/>
                  </a:cubicBezTo>
                  <a:cubicBezTo>
                    <a:pt x="72" y="0"/>
                    <a:pt x="79" y="7"/>
                    <a:pt x="79" y="15"/>
                  </a:cubicBezTo>
                  <a:cubicBezTo>
                    <a:pt x="79" y="19"/>
                    <a:pt x="79" y="19"/>
                    <a:pt x="79" y="19"/>
                  </a:cubicBezTo>
                  <a:cubicBezTo>
                    <a:pt x="79" y="21"/>
                    <a:pt x="77" y="23"/>
                    <a:pt x="76" y="23"/>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9" name="Freeform 64">
              <a:extLst>
                <a:ext uri="{FF2B5EF4-FFF2-40B4-BE49-F238E27FC236}">
                  <a16:creationId xmlns:a16="http://schemas.microsoft.com/office/drawing/2014/main" id="{536CC9CD-CE74-4033-A802-7BF45F46F997}"/>
                </a:ext>
              </a:extLst>
            </p:cNvPr>
            <p:cNvSpPr>
              <a:spLocks/>
            </p:cNvSpPr>
            <p:nvPr/>
          </p:nvSpPr>
          <p:spPr bwMode="auto">
            <a:xfrm>
              <a:off x="4933951" y="3317875"/>
              <a:ext cx="344488" cy="96838"/>
            </a:xfrm>
            <a:custGeom>
              <a:avLst/>
              <a:gdLst>
                <a:gd name="T0" fmla="*/ 111 w 111"/>
                <a:gd name="T1" fmla="*/ 31 h 31"/>
                <a:gd name="T2" fmla="*/ 0 w 111"/>
                <a:gd name="T3" fmla="*/ 31 h 31"/>
                <a:gd name="T4" fmla="*/ 0 w 111"/>
                <a:gd name="T5" fmla="*/ 15 h 31"/>
                <a:gd name="T6" fmla="*/ 16 w 111"/>
                <a:gd name="T7" fmla="*/ 0 h 31"/>
                <a:gd name="T8" fmla="*/ 52 w 111"/>
                <a:gd name="T9" fmla="*/ 0 h 31"/>
                <a:gd name="T10" fmla="*/ 55 w 111"/>
                <a:gd name="T11" fmla="*/ 3 h 31"/>
                <a:gd name="T12" fmla="*/ 52 w 111"/>
                <a:gd name="T13" fmla="*/ 7 h 31"/>
                <a:gd name="T14" fmla="*/ 16 w 111"/>
                <a:gd name="T15" fmla="*/ 7 h 31"/>
                <a:gd name="T16" fmla="*/ 7 w 111"/>
                <a:gd name="T17" fmla="*/ 15 h 31"/>
                <a:gd name="T18" fmla="*/ 7 w 111"/>
                <a:gd name="T19" fmla="*/ 24 h 31"/>
                <a:gd name="T20" fmla="*/ 104 w 111"/>
                <a:gd name="T21" fmla="*/ 24 h 31"/>
                <a:gd name="T22" fmla="*/ 104 w 111"/>
                <a:gd name="T23" fmla="*/ 15 h 31"/>
                <a:gd name="T24" fmla="*/ 96 w 111"/>
                <a:gd name="T25" fmla="*/ 7 h 31"/>
                <a:gd name="T26" fmla="*/ 80 w 111"/>
                <a:gd name="T27" fmla="*/ 7 h 31"/>
                <a:gd name="T28" fmla="*/ 76 w 111"/>
                <a:gd name="T29" fmla="*/ 3 h 31"/>
                <a:gd name="T30" fmla="*/ 80 w 111"/>
                <a:gd name="T31" fmla="*/ 0 h 31"/>
                <a:gd name="T32" fmla="*/ 96 w 111"/>
                <a:gd name="T33" fmla="*/ 0 h 31"/>
                <a:gd name="T34" fmla="*/ 111 w 111"/>
                <a:gd name="T35" fmla="*/ 15 h 31"/>
                <a:gd name="T36" fmla="*/ 111 w 111"/>
                <a:gd name="T3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31">
                  <a:moveTo>
                    <a:pt x="111" y="31"/>
                  </a:moveTo>
                  <a:cubicBezTo>
                    <a:pt x="0" y="31"/>
                    <a:pt x="0" y="31"/>
                    <a:pt x="0" y="31"/>
                  </a:cubicBezTo>
                  <a:cubicBezTo>
                    <a:pt x="0" y="15"/>
                    <a:pt x="0" y="15"/>
                    <a:pt x="0" y="15"/>
                  </a:cubicBezTo>
                  <a:cubicBezTo>
                    <a:pt x="0" y="7"/>
                    <a:pt x="7" y="0"/>
                    <a:pt x="16" y="0"/>
                  </a:cubicBezTo>
                  <a:cubicBezTo>
                    <a:pt x="52" y="0"/>
                    <a:pt x="52" y="0"/>
                    <a:pt x="52" y="0"/>
                  </a:cubicBezTo>
                  <a:cubicBezTo>
                    <a:pt x="53" y="0"/>
                    <a:pt x="55" y="2"/>
                    <a:pt x="55" y="3"/>
                  </a:cubicBezTo>
                  <a:cubicBezTo>
                    <a:pt x="55" y="5"/>
                    <a:pt x="53" y="7"/>
                    <a:pt x="52" y="7"/>
                  </a:cubicBezTo>
                  <a:cubicBezTo>
                    <a:pt x="16" y="7"/>
                    <a:pt x="16" y="7"/>
                    <a:pt x="16" y="7"/>
                  </a:cubicBezTo>
                  <a:cubicBezTo>
                    <a:pt x="11" y="7"/>
                    <a:pt x="7" y="10"/>
                    <a:pt x="7" y="15"/>
                  </a:cubicBezTo>
                  <a:cubicBezTo>
                    <a:pt x="7" y="24"/>
                    <a:pt x="7" y="24"/>
                    <a:pt x="7" y="24"/>
                  </a:cubicBezTo>
                  <a:cubicBezTo>
                    <a:pt x="104" y="24"/>
                    <a:pt x="104" y="24"/>
                    <a:pt x="104" y="24"/>
                  </a:cubicBezTo>
                  <a:cubicBezTo>
                    <a:pt x="104" y="15"/>
                    <a:pt x="104" y="15"/>
                    <a:pt x="104" y="15"/>
                  </a:cubicBezTo>
                  <a:cubicBezTo>
                    <a:pt x="104" y="10"/>
                    <a:pt x="100" y="7"/>
                    <a:pt x="96" y="7"/>
                  </a:cubicBezTo>
                  <a:cubicBezTo>
                    <a:pt x="80" y="7"/>
                    <a:pt x="80" y="7"/>
                    <a:pt x="80" y="7"/>
                  </a:cubicBezTo>
                  <a:cubicBezTo>
                    <a:pt x="78" y="7"/>
                    <a:pt x="76" y="5"/>
                    <a:pt x="76" y="3"/>
                  </a:cubicBezTo>
                  <a:cubicBezTo>
                    <a:pt x="76" y="2"/>
                    <a:pt x="78" y="0"/>
                    <a:pt x="80" y="0"/>
                  </a:cubicBezTo>
                  <a:cubicBezTo>
                    <a:pt x="96" y="0"/>
                    <a:pt x="96" y="0"/>
                    <a:pt x="96" y="0"/>
                  </a:cubicBezTo>
                  <a:cubicBezTo>
                    <a:pt x="104" y="0"/>
                    <a:pt x="111" y="7"/>
                    <a:pt x="111" y="15"/>
                  </a:cubicBezTo>
                  <a:lnTo>
                    <a:pt x="111" y="31"/>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10" name="Freeform 65">
              <a:extLst>
                <a:ext uri="{FF2B5EF4-FFF2-40B4-BE49-F238E27FC236}">
                  <a16:creationId xmlns:a16="http://schemas.microsoft.com/office/drawing/2014/main" id="{B4EF8230-31B7-459D-8774-F73BC02C5E9B}"/>
                </a:ext>
              </a:extLst>
            </p:cNvPr>
            <p:cNvSpPr>
              <a:spLocks/>
            </p:cNvSpPr>
            <p:nvPr/>
          </p:nvSpPr>
          <p:spPr bwMode="auto">
            <a:xfrm>
              <a:off x="5119688" y="2957513"/>
              <a:ext cx="22225" cy="320675"/>
            </a:xfrm>
            <a:custGeom>
              <a:avLst/>
              <a:gdLst>
                <a:gd name="T0" fmla="*/ 4 w 7"/>
                <a:gd name="T1" fmla="*/ 103 h 103"/>
                <a:gd name="T2" fmla="*/ 0 w 7"/>
                <a:gd name="T3" fmla="*/ 99 h 103"/>
                <a:gd name="T4" fmla="*/ 0 w 7"/>
                <a:gd name="T5" fmla="*/ 3 h 103"/>
                <a:gd name="T6" fmla="*/ 4 w 7"/>
                <a:gd name="T7" fmla="*/ 0 h 103"/>
                <a:gd name="T8" fmla="*/ 7 w 7"/>
                <a:gd name="T9" fmla="*/ 3 h 103"/>
                <a:gd name="T10" fmla="*/ 7 w 7"/>
                <a:gd name="T11" fmla="*/ 99 h 103"/>
                <a:gd name="T12" fmla="*/ 4 w 7"/>
                <a:gd name="T13" fmla="*/ 103 h 103"/>
              </a:gdLst>
              <a:ahLst/>
              <a:cxnLst>
                <a:cxn ang="0">
                  <a:pos x="T0" y="T1"/>
                </a:cxn>
                <a:cxn ang="0">
                  <a:pos x="T2" y="T3"/>
                </a:cxn>
                <a:cxn ang="0">
                  <a:pos x="T4" y="T5"/>
                </a:cxn>
                <a:cxn ang="0">
                  <a:pos x="T6" y="T7"/>
                </a:cxn>
                <a:cxn ang="0">
                  <a:pos x="T8" y="T9"/>
                </a:cxn>
                <a:cxn ang="0">
                  <a:pos x="T10" y="T11"/>
                </a:cxn>
                <a:cxn ang="0">
                  <a:pos x="T12" y="T13"/>
                </a:cxn>
              </a:cxnLst>
              <a:rect l="0" t="0" r="r" b="b"/>
              <a:pathLst>
                <a:path w="7" h="103">
                  <a:moveTo>
                    <a:pt x="4" y="103"/>
                  </a:moveTo>
                  <a:cubicBezTo>
                    <a:pt x="2" y="103"/>
                    <a:pt x="0" y="101"/>
                    <a:pt x="0" y="99"/>
                  </a:cubicBezTo>
                  <a:cubicBezTo>
                    <a:pt x="0" y="3"/>
                    <a:pt x="0" y="3"/>
                    <a:pt x="0" y="3"/>
                  </a:cubicBezTo>
                  <a:cubicBezTo>
                    <a:pt x="0" y="2"/>
                    <a:pt x="2" y="0"/>
                    <a:pt x="4" y="0"/>
                  </a:cubicBezTo>
                  <a:cubicBezTo>
                    <a:pt x="5" y="0"/>
                    <a:pt x="7" y="2"/>
                    <a:pt x="7" y="3"/>
                  </a:cubicBezTo>
                  <a:cubicBezTo>
                    <a:pt x="7" y="99"/>
                    <a:pt x="7" y="99"/>
                    <a:pt x="7" y="99"/>
                  </a:cubicBezTo>
                  <a:cubicBezTo>
                    <a:pt x="7" y="101"/>
                    <a:pt x="5" y="103"/>
                    <a:pt x="4" y="103"/>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11" name="Freeform 66">
              <a:extLst>
                <a:ext uri="{FF2B5EF4-FFF2-40B4-BE49-F238E27FC236}">
                  <a16:creationId xmlns:a16="http://schemas.microsoft.com/office/drawing/2014/main" id="{2A5E1393-EBAA-4665-B8A1-8B37820E1566}"/>
                </a:ext>
              </a:extLst>
            </p:cNvPr>
            <p:cNvSpPr>
              <a:spLocks/>
            </p:cNvSpPr>
            <p:nvPr/>
          </p:nvSpPr>
          <p:spPr bwMode="auto">
            <a:xfrm>
              <a:off x="5070476" y="2957513"/>
              <a:ext cx="20638" cy="320675"/>
            </a:xfrm>
            <a:custGeom>
              <a:avLst/>
              <a:gdLst>
                <a:gd name="T0" fmla="*/ 4 w 7"/>
                <a:gd name="T1" fmla="*/ 103 h 103"/>
                <a:gd name="T2" fmla="*/ 0 w 7"/>
                <a:gd name="T3" fmla="*/ 99 h 103"/>
                <a:gd name="T4" fmla="*/ 0 w 7"/>
                <a:gd name="T5" fmla="*/ 3 h 103"/>
                <a:gd name="T6" fmla="*/ 4 w 7"/>
                <a:gd name="T7" fmla="*/ 0 h 103"/>
                <a:gd name="T8" fmla="*/ 7 w 7"/>
                <a:gd name="T9" fmla="*/ 3 h 103"/>
                <a:gd name="T10" fmla="*/ 7 w 7"/>
                <a:gd name="T11" fmla="*/ 99 h 103"/>
                <a:gd name="T12" fmla="*/ 4 w 7"/>
                <a:gd name="T13" fmla="*/ 103 h 103"/>
              </a:gdLst>
              <a:ahLst/>
              <a:cxnLst>
                <a:cxn ang="0">
                  <a:pos x="T0" y="T1"/>
                </a:cxn>
                <a:cxn ang="0">
                  <a:pos x="T2" y="T3"/>
                </a:cxn>
                <a:cxn ang="0">
                  <a:pos x="T4" y="T5"/>
                </a:cxn>
                <a:cxn ang="0">
                  <a:pos x="T6" y="T7"/>
                </a:cxn>
                <a:cxn ang="0">
                  <a:pos x="T8" y="T9"/>
                </a:cxn>
                <a:cxn ang="0">
                  <a:pos x="T10" y="T11"/>
                </a:cxn>
                <a:cxn ang="0">
                  <a:pos x="T12" y="T13"/>
                </a:cxn>
              </a:cxnLst>
              <a:rect l="0" t="0" r="r" b="b"/>
              <a:pathLst>
                <a:path w="7" h="103">
                  <a:moveTo>
                    <a:pt x="4" y="103"/>
                  </a:moveTo>
                  <a:cubicBezTo>
                    <a:pt x="2" y="103"/>
                    <a:pt x="0" y="101"/>
                    <a:pt x="0" y="99"/>
                  </a:cubicBezTo>
                  <a:cubicBezTo>
                    <a:pt x="0" y="3"/>
                    <a:pt x="0" y="3"/>
                    <a:pt x="0" y="3"/>
                  </a:cubicBezTo>
                  <a:cubicBezTo>
                    <a:pt x="0" y="2"/>
                    <a:pt x="2" y="0"/>
                    <a:pt x="4" y="0"/>
                  </a:cubicBezTo>
                  <a:cubicBezTo>
                    <a:pt x="5" y="0"/>
                    <a:pt x="7" y="2"/>
                    <a:pt x="7" y="3"/>
                  </a:cubicBezTo>
                  <a:cubicBezTo>
                    <a:pt x="7" y="99"/>
                    <a:pt x="7" y="99"/>
                    <a:pt x="7" y="99"/>
                  </a:cubicBezTo>
                  <a:cubicBezTo>
                    <a:pt x="7" y="101"/>
                    <a:pt x="5" y="103"/>
                    <a:pt x="4" y="103"/>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12" name="Freeform 67">
              <a:extLst>
                <a:ext uri="{FF2B5EF4-FFF2-40B4-BE49-F238E27FC236}">
                  <a16:creationId xmlns:a16="http://schemas.microsoft.com/office/drawing/2014/main" id="{5C1FFA4E-A095-44C4-ABFB-0A5F2822FE93}"/>
                </a:ext>
              </a:extLst>
            </p:cNvPr>
            <p:cNvSpPr>
              <a:spLocks/>
            </p:cNvSpPr>
            <p:nvPr/>
          </p:nvSpPr>
          <p:spPr bwMode="auto">
            <a:xfrm>
              <a:off x="5243513" y="2921000"/>
              <a:ext cx="109538" cy="257175"/>
            </a:xfrm>
            <a:custGeom>
              <a:avLst/>
              <a:gdLst>
                <a:gd name="T0" fmla="*/ 4 w 35"/>
                <a:gd name="T1" fmla="*/ 83 h 83"/>
                <a:gd name="T2" fmla="*/ 0 w 35"/>
                <a:gd name="T3" fmla="*/ 79 h 83"/>
                <a:gd name="T4" fmla="*/ 0 w 35"/>
                <a:gd name="T5" fmla="*/ 71 h 83"/>
                <a:gd name="T6" fmla="*/ 29 w 35"/>
                <a:gd name="T7" fmla="*/ 2 h 83"/>
                <a:gd name="T8" fmla="*/ 33 w 35"/>
                <a:gd name="T9" fmla="*/ 0 h 83"/>
                <a:gd name="T10" fmla="*/ 35 w 35"/>
                <a:gd name="T11" fmla="*/ 5 h 83"/>
                <a:gd name="T12" fmla="*/ 7 w 35"/>
                <a:gd name="T13" fmla="*/ 72 h 83"/>
                <a:gd name="T14" fmla="*/ 7 w 35"/>
                <a:gd name="T15" fmla="*/ 79 h 83"/>
                <a:gd name="T16" fmla="*/ 4 w 35"/>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83">
                  <a:moveTo>
                    <a:pt x="4" y="83"/>
                  </a:moveTo>
                  <a:cubicBezTo>
                    <a:pt x="2" y="83"/>
                    <a:pt x="0" y="81"/>
                    <a:pt x="0" y="79"/>
                  </a:cubicBezTo>
                  <a:cubicBezTo>
                    <a:pt x="0" y="71"/>
                    <a:pt x="0" y="71"/>
                    <a:pt x="0" y="71"/>
                  </a:cubicBezTo>
                  <a:cubicBezTo>
                    <a:pt x="29" y="2"/>
                    <a:pt x="29" y="2"/>
                    <a:pt x="29" y="2"/>
                  </a:cubicBezTo>
                  <a:cubicBezTo>
                    <a:pt x="29" y="0"/>
                    <a:pt x="31" y="0"/>
                    <a:pt x="33" y="0"/>
                  </a:cubicBezTo>
                  <a:cubicBezTo>
                    <a:pt x="34" y="1"/>
                    <a:pt x="35" y="3"/>
                    <a:pt x="35" y="5"/>
                  </a:cubicBezTo>
                  <a:cubicBezTo>
                    <a:pt x="7" y="72"/>
                    <a:pt x="7" y="72"/>
                    <a:pt x="7" y="72"/>
                  </a:cubicBezTo>
                  <a:cubicBezTo>
                    <a:pt x="7" y="79"/>
                    <a:pt x="7" y="79"/>
                    <a:pt x="7" y="79"/>
                  </a:cubicBezTo>
                  <a:cubicBezTo>
                    <a:pt x="7" y="81"/>
                    <a:pt x="5" y="83"/>
                    <a:pt x="4" y="8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13" name="Freeform 68">
              <a:extLst>
                <a:ext uri="{FF2B5EF4-FFF2-40B4-BE49-F238E27FC236}">
                  <a16:creationId xmlns:a16="http://schemas.microsoft.com/office/drawing/2014/main" id="{2916ADEF-7241-4588-8E17-4F274C5ACC30}"/>
                </a:ext>
              </a:extLst>
            </p:cNvPr>
            <p:cNvSpPr>
              <a:spLocks/>
            </p:cNvSpPr>
            <p:nvPr/>
          </p:nvSpPr>
          <p:spPr bwMode="auto">
            <a:xfrm>
              <a:off x="5356226" y="2921000"/>
              <a:ext cx="120650" cy="257175"/>
            </a:xfrm>
            <a:custGeom>
              <a:avLst/>
              <a:gdLst>
                <a:gd name="T0" fmla="*/ 36 w 39"/>
                <a:gd name="T1" fmla="*/ 83 h 83"/>
                <a:gd name="T2" fmla="*/ 32 w 39"/>
                <a:gd name="T3" fmla="*/ 79 h 83"/>
                <a:gd name="T4" fmla="*/ 32 w 39"/>
                <a:gd name="T5" fmla="*/ 72 h 83"/>
                <a:gd name="T6" fmla="*/ 1 w 39"/>
                <a:gd name="T7" fmla="*/ 5 h 83"/>
                <a:gd name="T8" fmla="*/ 2 w 39"/>
                <a:gd name="T9" fmla="*/ 0 h 83"/>
                <a:gd name="T10" fmla="*/ 7 w 39"/>
                <a:gd name="T11" fmla="*/ 2 h 83"/>
                <a:gd name="T12" fmla="*/ 39 w 39"/>
                <a:gd name="T13" fmla="*/ 71 h 83"/>
                <a:gd name="T14" fmla="*/ 39 w 39"/>
                <a:gd name="T15" fmla="*/ 79 h 83"/>
                <a:gd name="T16" fmla="*/ 36 w 39"/>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83">
                  <a:moveTo>
                    <a:pt x="36" y="83"/>
                  </a:moveTo>
                  <a:cubicBezTo>
                    <a:pt x="34" y="83"/>
                    <a:pt x="32" y="81"/>
                    <a:pt x="32" y="79"/>
                  </a:cubicBezTo>
                  <a:cubicBezTo>
                    <a:pt x="32" y="72"/>
                    <a:pt x="32" y="72"/>
                    <a:pt x="32" y="72"/>
                  </a:cubicBezTo>
                  <a:cubicBezTo>
                    <a:pt x="1" y="5"/>
                    <a:pt x="1" y="5"/>
                    <a:pt x="1" y="5"/>
                  </a:cubicBezTo>
                  <a:cubicBezTo>
                    <a:pt x="0" y="3"/>
                    <a:pt x="1" y="1"/>
                    <a:pt x="2" y="0"/>
                  </a:cubicBezTo>
                  <a:cubicBezTo>
                    <a:pt x="4" y="0"/>
                    <a:pt x="6" y="0"/>
                    <a:pt x="7" y="2"/>
                  </a:cubicBezTo>
                  <a:cubicBezTo>
                    <a:pt x="39" y="71"/>
                    <a:pt x="39" y="71"/>
                    <a:pt x="39" y="71"/>
                  </a:cubicBezTo>
                  <a:cubicBezTo>
                    <a:pt x="39" y="79"/>
                    <a:pt x="39" y="79"/>
                    <a:pt x="39" y="79"/>
                  </a:cubicBezTo>
                  <a:cubicBezTo>
                    <a:pt x="39" y="81"/>
                    <a:pt x="37" y="83"/>
                    <a:pt x="36" y="8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14" name="Freeform 69">
              <a:extLst>
                <a:ext uri="{FF2B5EF4-FFF2-40B4-BE49-F238E27FC236}">
                  <a16:creationId xmlns:a16="http://schemas.microsoft.com/office/drawing/2014/main" id="{D1F412FE-EB50-4301-99F4-F1D903F99455}"/>
                </a:ext>
              </a:extLst>
            </p:cNvPr>
            <p:cNvSpPr>
              <a:spLocks noEditPoints="1"/>
            </p:cNvSpPr>
            <p:nvPr/>
          </p:nvSpPr>
          <p:spPr bwMode="auto">
            <a:xfrm>
              <a:off x="5219701" y="3157538"/>
              <a:ext cx="282575" cy="120650"/>
            </a:xfrm>
            <a:custGeom>
              <a:avLst/>
              <a:gdLst>
                <a:gd name="T0" fmla="*/ 46 w 91"/>
                <a:gd name="T1" fmla="*/ 39 h 39"/>
                <a:gd name="T2" fmla="*/ 1 w 91"/>
                <a:gd name="T3" fmla="*/ 13 h 39"/>
                <a:gd name="T4" fmla="*/ 0 w 91"/>
                <a:gd name="T5" fmla="*/ 12 h 39"/>
                <a:gd name="T6" fmla="*/ 0 w 91"/>
                <a:gd name="T7" fmla="*/ 10 h 39"/>
                <a:gd name="T8" fmla="*/ 10 w 91"/>
                <a:gd name="T9" fmla="*/ 0 h 39"/>
                <a:gd name="T10" fmla="*/ 82 w 91"/>
                <a:gd name="T11" fmla="*/ 0 h 39"/>
                <a:gd name="T12" fmla="*/ 91 w 91"/>
                <a:gd name="T13" fmla="*/ 9 h 39"/>
                <a:gd name="T14" fmla="*/ 91 w 91"/>
                <a:gd name="T15" fmla="*/ 12 h 39"/>
                <a:gd name="T16" fmla="*/ 90 w 91"/>
                <a:gd name="T17" fmla="*/ 13 h 39"/>
                <a:gd name="T18" fmla="*/ 46 w 91"/>
                <a:gd name="T19" fmla="*/ 39 h 39"/>
                <a:gd name="T20" fmla="*/ 7 w 91"/>
                <a:gd name="T21" fmla="*/ 11 h 39"/>
                <a:gd name="T22" fmla="*/ 46 w 91"/>
                <a:gd name="T23" fmla="*/ 32 h 39"/>
                <a:gd name="T24" fmla="*/ 84 w 91"/>
                <a:gd name="T25" fmla="*/ 11 h 39"/>
                <a:gd name="T26" fmla="*/ 84 w 91"/>
                <a:gd name="T27" fmla="*/ 9 h 39"/>
                <a:gd name="T28" fmla="*/ 82 w 91"/>
                <a:gd name="T29" fmla="*/ 7 h 39"/>
                <a:gd name="T30" fmla="*/ 10 w 91"/>
                <a:gd name="T31" fmla="*/ 7 h 39"/>
                <a:gd name="T32" fmla="*/ 7 w 91"/>
                <a:gd name="T33" fmla="*/ 10 h 39"/>
                <a:gd name="T34" fmla="*/ 7 w 91"/>
                <a:gd name="T35"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39">
                  <a:moveTo>
                    <a:pt x="46" y="39"/>
                  </a:moveTo>
                  <a:cubicBezTo>
                    <a:pt x="27" y="39"/>
                    <a:pt x="9" y="28"/>
                    <a:pt x="1" y="13"/>
                  </a:cubicBezTo>
                  <a:cubicBezTo>
                    <a:pt x="0" y="12"/>
                    <a:pt x="0" y="12"/>
                    <a:pt x="0" y="12"/>
                  </a:cubicBezTo>
                  <a:cubicBezTo>
                    <a:pt x="0" y="10"/>
                    <a:pt x="0" y="10"/>
                    <a:pt x="0" y="10"/>
                  </a:cubicBezTo>
                  <a:cubicBezTo>
                    <a:pt x="0" y="5"/>
                    <a:pt x="5" y="0"/>
                    <a:pt x="10" y="0"/>
                  </a:cubicBezTo>
                  <a:cubicBezTo>
                    <a:pt x="82" y="0"/>
                    <a:pt x="82" y="0"/>
                    <a:pt x="82" y="0"/>
                  </a:cubicBezTo>
                  <a:cubicBezTo>
                    <a:pt x="87" y="0"/>
                    <a:pt x="91" y="4"/>
                    <a:pt x="91" y="9"/>
                  </a:cubicBezTo>
                  <a:cubicBezTo>
                    <a:pt x="91" y="12"/>
                    <a:pt x="91" y="12"/>
                    <a:pt x="91" y="12"/>
                  </a:cubicBezTo>
                  <a:cubicBezTo>
                    <a:pt x="90" y="13"/>
                    <a:pt x="90" y="13"/>
                    <a:pt x="90" y="13"/>
                  </a:cubicBezTo>
                  <a:cubicBezTo>
                    <a:pt x="82" y="28"/>
                    <a:pt x="65" y="39"/>
                    <a:pt x="46" y="39"/>
                  </a:cubicBezTo>
                  <a:close/>
                  <a:moveTo>
                    <a:pt x="7" y="11"/>
                  </a:moveTo>
                  <a:cubicBezTo>
                    <a:pt x="14" y="24"/>
                    <a:pt x="29" y="32"/>
                    <a:pt x="46" y="32"/>
                  </a:cubicBezTo>
                  <a:cubicBezTo>
                    <a:pt x="62" y="32"/>
                    <a:pt x="77" y="24"/>
                    <a:pt x="84" y="11"/>
                  </a:cubicBezTo>
                  <a:cubicBezTo>
                    <a:pt x="84" y="9"/>
                    <a:pt x="84" y="9"/>
                    <a:pt x="84" y="9"/>
                  </a:cubicBezTo>
                  <a:cubicBezTo>
                    <a:pt x="84" y="8"/>
                    <a:pt x="83" y="7"/>
                    <a:pt x="82" y="7"/>
                  </a:cubicBezTo>
                  <a:cubicBezTo>
                    <a:pt x="10" y="7"/>
                    <a:pt x="10" y="7"/>
                    <a:pt x="10" y="7"/>
                  </a:cubicBezTo>
                  <a:cubicBezTo>
                    <a:pt x="8" y="7"/>
                    <a:pt x="7" y="8"/>
                    <a:pt x="7" y="10"/>
                  </a:cubicBezTo>
                  <a:lnTo>
                    <a:pt x="7" y="11"/>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15" name="Freeform 70">
              <a:extLst>
                <a:ext uri="{FF2B5EF4-FFF2-40B4-BE49-F238E27FC236}">
                  <a16:creationId xmlns:a16="http://schemas.microsoft.com/office/drawing/2014/main" id="{C61407F5-5779-4D51-B6FD-FE2E2C9668DE}"/>
                </a:ext>
              </a:extLst>
            </p:cNvPr>
            <p:cNvSpPr>
              <a:spLocks/>
            </p:cNvSpPr>
            <p:nvPr/>
          </p:nvSpPr>
          <p:spPr bwMode="auto">
            <a:xfrm>
              <a:off x="4735513" y="2921000"/>
              <a:ext cx="107950" cy="257175"/>
            </a:xfrm>
            <a:custGeom>
              <a:avLst/>
              <a:gdLst>
                <a:gd name="T0" fmla="*/ 4 w 35"/>
                <a:gd name="T1" fmla="*/ 83 h 83"/>
                <a:gd name="T2" fmla="*/ 0 w 35"/>
                <a:gd name="T3" fmla="*/ 79 h 83"/>
                <a:gd name="T4" fmla="*/ 0 w 35"/>
                <a:gd name="T5" fmla="*/ 71 h 83"/>
                <a:gd name="T6" fmla="*/ 29 w 35"/>
                <a:gd name="T7" fmla="*/ 2 h 83"/>
                <a:gd name="T8" fmla="*/ 33 w 35"/>
                <a:gd name="T9" fmla="*/ 0 h 83"/>
                <a:gd name="T10" fmla="*/ 35 w 35"/>
                <a:gd name="T11" fmla="*/ 5 h 83"/>
                <a:gd name="T12" fmla="*/ 7 w 35"/>
                <a:gd name="T13" fmla="*/ 72 h 83"/>
                <a:gd name="T14" fmla="*/ 7 w 35"/>
                <a:gd name="T15" fmla="*/ 79 h 83"/>
                <a:gd name="T16" fmla="*/ 4 w 35"/>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83">
                  <a:moveTo>
                    <a:pt x="4" y="83"/>
                  </a:moveTo>
                  <a:cubicBezTo>
                    <a:pt x="2" y="83"/>
                    <a:pt x="0" y="81"/>
                    <a:pt x="0" y="79"/>
                  </a:cubicBezTo>
                  <a:cubicBezTo>
                    <a:pt x="0" y="71"/>
                    <a:pt x="0" y="71"/>
                    <a:pt x="0" y="71"/>
                  </a:cubicBezTo>
                  <a:cubicBezTo>
                    <a:pt x="29" y="2"/>
                    <a:pt x="29" y="2"/>
                    <a:pt x="29" y="2"/>
                  </a:cubicBezTo>
                  <a:cubicBezTo>
                    <a:pt x="29" y="0"/>
                    <a:pt x="31" y="0"/>
                    <a:pt x="33" y="0"/>
                  </a:cubicBezTo>
                  <a:cubicBezTo>
                    <a:pt x="34" y="1"/>
                    <a:pt x="35" y="3"/>
                    <a:pt x="35" y="5"/>
                  </a:cubicBezTo>
                  <a:cubicBezTo>
                    <a:pt x="7" y="72"/>
                    <a:pt x="7" y="72"/>
                    <a:pt x="7" y="72"/>
                  </a:cubicBezTo>
                  <a:cubicBezTo>
                    <a:pt x="7" y="79"/>
                    <a:pt x="7" y="79"/>
                    <a:pt x="7" y="79"/>
                  </a:cubicBezTo>
                  <a:cubicBezTo>
                    <a:pt x="7" y="81"/>
                    <a:pt x="5" y="83"/>
                    <a:pt x="4" y="83"/>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16" name="Freeform 71">
              <a:extLst>
                <a:ext uri="{FF2B5EF4-FFF2-40B4-BE49-F238E27FC236}">
                  <a16:creationId xmlns:a16="http://schemas.microsoft.com/office/drawing/2014/main" id="{7D5ABBB2-70F5-410C-A566-3C0361F9A091}"/>
                </a:ext>
              </a:extLst>
            </p:cNvPr>
            <p:cNvSpPr>
              <a:spLocks/>
            </p:cNvSpPr>
            <p:nvPr/>
          </p:nvSpPr>
          <p:spPr bwMode="auto">
            <a:xfrm>
              <a:off x="4846638" y="2921000"/>
              <a:ext cx="120650" cy="257175"/>
            </a:xfrm>
            <a:custGeom>
              <a:avLst/>
              <a:gdLst>
                <a:gd name="T0" fmla="*/ 36 w 39"/>
                <a:gd name="T1" fmla="*/ 83 h 83"/>
                <a:gd name="T2" fmla="*/ 32 w 39"/>
                <a:gd name="T3" fmla="*/ 79 h 83"/>
                <a:gd name="T4" fmla="*/ 32 w 39"/>
                <a:gd name="T5" fmla="*/ 72 h 83"/>
                <a:gd name="T6" fmla="*/ 1 w 39"/>
                <a:gd name="T7" fmla="*/ 5 h 83"/>
                <a:gd name="T8" fmla="*/ 2 w 39"/>
                <a:gd name="T9" fmla="*/ 0 h 83"/>
                <a:gd name="T10" fmla="*/ 7 w 39"/>
                <a:gd name="T11" fmla="*/ 2 h 83"/>
                <a:gd name="T12" fmla="*/ 39 w 39"/>
                <a:gd name="T13" fmla="*/ 71 h 83"/>
                <a:gd name="T14" fmla="*/ 39 w 39"/>
                <a:gd name="T15" fmla="*/ 79 h 83"/>
                <a:gd name="T16" fmla="*/ 36 w 39"/>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83">
                  <a:moveTo>
                    <a:pt x="36" y="83"/>
                  </a:moveTo>
                  <a:cubicBezTo>
                    <a:pt x="34" y="83"/>
                    <a:pt x="32" y="81"/>
                    <a:pt x="32" y="79"/>
                  </a:cubicBezTo>
                  <a:cubicBezTo>
                    <a:pt x="32" y="72"/>
                    <a:pt x="32" y="72"/>
                    <a:pt x="32" y="72"/>
                  </a:cubicBezTo>
                  <a:cubicBezTo>
                    <a:pt x="1" y="5"/>
                    <a:pt x="1" y="5"/>
                    <a:pt x="1" y="5"/>
                  </a:cubicBezTo>
                  <a:cubicBezTo>
                    <a:pt x="0" y="3"/>
                    <a:pt x="1" y="1"/>
                    <a:pt x="2" y="0"/>
                  </a:cubicBezTo>
                  <a:cubicBezTo>
                    <a:pt x="4" y="0"/>
                    <a:pt x="6" y="0"/>
                    <a:pt x="7" y="2"/>
                  </a:cubicBezTo>
                  <a:cubicBezTo>
                    <a:pt x="39" y="71"/>
                    <a:pt x="39" y="71"/>
                    <a:pt x="39" y="71"/>
                  </a:cubicBezTo>
                  <a:cubicBezTo>
                    <a:pt x="39" y="79"/>
                    <a:pt x="39" y="79"/>
                    <a:pt x="39" y="79"/>
                  </a:cubicBezTo>
                  <a:cubicBezTo>
                    <a:pt x="39" y="81"/>
                    <a:pt x="37" y="83"/>
                    <a:pt x="36" y="83"/>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17" name="Freeform 72">
              <a:extLst>
                <a:ext uri="{FF2B5EF4-FFF2-40B4-BE49-F238E27FC236}">
                  <a16:creationId xmlns:a16="http://schemas.microsoft.com/office/drawing/2014/main" id="{21614E36-C134-4542-B474-70BE77546F85}"/>
                </a:ext>
              </a:extLst>
            </p:cNvPr>
            <p:cNvSpPr>
              <a:spLocks noEditPoints="1"/>
            </p:cNvSpPr>
            <p:nvPr/>
          </p:nvSpPr>
          <p:spPr bwMode="auto">
            <a:xfrm>
              <a:off x="4710113" y="3157538"/>
              <a:ext cx="282575" cy="120650"/>
            </a:xfrm>
            <a:custGeom>
              <a:avLst/>
              <a:gdLst>
                <a:gd name="T0" fmla="*/ 46 w 91"/>
                <a:gd name="T1" fmla="*/ 39 h 39"/>
                <a:gd name="T2" fmla="*/ 1 w 91"/>
                <a:gd name="T3" fmla="*/ 13 h 39"/>
                <a:gd name="T4" fmla="*/ 0 w 91"/>
                <a:gd name="T5" fmla="*/ 12 h 39"/>
                <a:gd name="T6" fmla="*/ 0 w 91"/>
                <a:gd name="T7" fmla="*/ 9 h 39"/>
                <a:gd name="T8" fmla="*/ 9 w 91"/>
                <a:gd name="T9" fmla="*/ 0 h 39"/>
                <a:gd name="T10" fmla="*/ 82 w 91"/>
                <a:gd name="T11" fmla="*/ 0 h 39"/>
                <a:gd name="T12" fmla="*/ 91 w 91"/>
                <a:gd name="T13" fmla="*/ 9 h 39"/>
                <a:gd name="T14" fmla="*/ 91 w 91"/>
                <a:gd name="T15" fmla="*/ 12 h 39"/>
                <a:gd name="T16" fmla="*/ 90 w 91"/>
                <a:gd name="T17" fmla="*/ 13 h 39"/>
                <a:gd name="T18" fmla="*/ 46 w 91"/>
                <a:gd name="T19" fmla="*/ 39 h 39"/>
                <a:gd name="T20" fmla="*/ 7 w 91"/>
                <a:gd name="T21" fmla="*/ 11 h 39"/>
                <a:gd name="T22" fmla="*/ 46 w 91"/>
                <a:gd name="T23" fmla="*/ 32 h 39"/>
                <a:gd name="T24" fmla="*/ 84 w 91"/>
                <a:gd name="T25" fmla="*/ 11 h 39"/>
                <a:gd name="T26" fmla="*/ 84 w 91"/>
                <a:gd name="T27" fmla="*/ 9 h 39"/>
                <a:gd name="T28" fmla="*/ 82 w 91"/>
                <a:gd name="T29" fmla="*/ 7 h 39"/>
                <a:gd name="T30" fmla="*/ 9 w 91"/>
                <a:gd name="T31" fmla="*/ 7 h 39"/>
                <a:gd name="T32" fmla="*/ 7 w 91"/>
                <a:gd name="T33" fmla="*/ 9 h 39"/>
                <a:gd name="T34" fmla="*/ 7 w 91"/>
                <a:gd name="T35"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39">
                  <a:moveTo>
                    <a:pt x="46" y="39"/>
                  </a:moveTo>
                  <a:cubicBezTo>
                    <a:pt x="27" y="39"/>
                    <a:pt x="9" y="28"/>
                    <a:pt x="1" y="13"/>
                  </a:cubicBezTo>
                  <a:cubicBezTo>
                    <a:pt x="0" y="12"/>
                    <a:pt x="0" y="12"/>
                    <a:pt x="0" y="12"/>
                  </a:cubicBezTo>
                  <a:cubicBezTo>
                    <a:pt x="0" y="9"/>
                    <a:pt x="0" y="9"/>
                    <a:pt x="0" y="9"/>
                  </a:cubicBezTo>
                  <a:cubicBezTo>
                    <a:pt x="0" y="4"/>
                    <a:pt x="4" y="0"/>
                    <a:pt x="9" y="0"/>
                  </a:cubicBezTo>
                  <a:cubicBezTo>
                    <a:pt x="82" y="0"/>
                    <a:pt x="82" y="0"/>
                    <a:pt x="82" y="0"/>
                  </a:cubicBezTo>
                  <a:cubicBezTo>
                    <a:pt x="87" y="0"/>
                    <a:pt x="91" y="4"/>
                    <a:pt x="91" y="9"/>
                  </a:cubicBezTo>
                  <a:cubicBezTo>
                    <a:pt x="91" y="12"/>
                    <a:pt x="91" y="12"/>
                    <a:pt x="91" y="12"/>
                  </a:cubicBezTo>
                  <a:cubicBezTo>
                    <a:pt x="90" y="13"/>
                    <a:pt x="90" y="13"/>
                    <a:pt x="90" y="13"/>
                  </a:cubicBezTo>
                  <a:cubicBezTo>
                    <a:pt x="82" y="28"/>
                    <a:pt x="65" y="39"/>
                    <a:pt x="46" y="39"/>
                  </a:cubicBezTo>
                  <a:close/>
                  <a:moveTo>
                    <a:pt x="7" y="11"/>
                  </a:moveTo>
                  <a:cubicBezTo>
                    <a:pt x="14" y="24"/>
                    <a:pt x="29" y="32"/>
                    <a:pt x="46" y="32"/>
                  </a:cubicBezTo>
                  <a:cubicBezTo>
                    <a:pt x="62" y="32"/>
                    <a:pt x="77" y="24"/>
                    <a:pt x="84" y="11"/>
                  </a:cubicBezTo>
                  <a:cubicBezTo>
                    <a:pt x="84" y="9"/>
                    <a:pt x="84" y="9"/>
                    <a:pt x="84" y="9"/>
                  </a:cubicBezTo>
                  <a:cubicBezTo>
                    <a:pt x="84" y="8"/>
                    <a:pt x="83" y="7"/>
                    <a:pt x="82" y="7"/>
                  </a:cubicBezTo>
                  <a:cubicBezTo>
                    <a:pt x="9" y="7"/>
                    <a:pt x="9" y="7"/>
                    <a:pt x="9" y="7"/>
                  </a:cubicBezTo>
                  <a:cubicBezTo>
                    <a:pt x="8" y="7"/>
                    <a:pt x="7" y="8"/>
                    <a:pt x="7" y="9"/>
                  </a:cubicBezTo>
                  <a:lnTo>
                    <a:pt x="7" y="11"/>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18" name="Freeform 73">
              <a:extLst>
                <a:ext uri="{FF2B5EF4-FFF2-40B4-BE49-F238E27FC236}">
                  <a16:creationId xmlns:a16="http://schemas.microsoft.com/office/drawing/2014/main" id="{3CBA12E3-AA18-4534-BA52-A16B4DDF7245}"/>
                </a:ext>
              </a:extLst>
            </p:cNvPr>
            <p:cNvSpPr>
              <a:spLocks noEditPoints="1"/>
            </p:cNvSpPr>
            <p:nvPr/>
          </p:nvSpPr>
          <p:spPr bwMode="auto">
            <a:xfrm>
              <a:off x="4772026" y="2781300"/>
              <a:ext cx="666750" cy="161925"/>
            </a:xfrm>
            <a:custGeom>
              <a:avLst/>
              <a:gdLst>
                <a:gd name="T0" fmla="*/ 200 w 215"/>
                <a:gd name="T1" fmla="*/ 52 h 52"/>
                <a:gd name="T2" fmla="*/ 175 w 215"/>
                <a:gd name="T3" fmla="*/ 47 h 52"/>
                <a:gd name="T4" fmla="*/ 169 w 215"/>
                <a:gd name="T5" fmla="*/ 46 h 52"/>
                <a:gd name="T6" fmla="*/ 140 w 215"/>
                <a:gd name="T7" fmla="*/ 40 h 52"/>
                <a:gd name="T8" fmla="*/ 125 w 215"/>
                <a:gd name="T9" fmla="*/ 45 h 52"/>
                <a:gd name="T10" fmla="*/ 108 w 215"/>
                <a:gd name="T11" fmla="*/ 52 h 52"/>
                <a:gd name="T12" fmla="*/ 90 w 215"/>
                <a:gd name="T13" fmla="*/ 45 h 52"/>
                <a:gd name="T14" fmla="*/ 76 w 215"/>
                <a:gd name="T15" fmla="*/ 40 h 52"/>
                <a:gd name="T16" fmla="*/ 46 w 215"/>
                <a:gd name="T17" fmla="*/ 46 h 52"/>
                <a:gd name="T18" fmla="*/ 40 w 215"/>
                <a:gd name="T19" fmla="*/ 47 h 52"/>
                <a:gd name="T20" fmla="*/ 16 w 215"/>
                <a:gd name="T21" fmla="*/ 52 h 52"/>
                <a:gd name="T22" fmla="*/ 0 w 215"/>
                <a:gd name="T23" fmla="*/ 36 h 52"/>
                <a:gd name="T24" fmla="*/ 16 w 215"/>
                <a:gd name="T25" fmla="*/ 21 h 52"/>
                <a:gd name="T26" fmla="*/ 23 w 215"/>
                <a:gd name="T27" fmla="*/ 22 h 52"/>
                <a:gd name="T28" fmla="*/ 54 w 215"/>
                <a:gd name="T29" fmla="*/ 18 h 52"/>
                <a:gd name="T30" fmla="*/ 108 w 215"/>
                <a:gd name="T31" fmla="*/ 13 h 52"/>
                <a:gd name="T32" fmla="*/ 161 w 215"/>
                <a:gd name="T33" fmla="*/ 18 h 52"/>
                <a:gd name="T34" fmla="*/ 192 w 215"/>
                <a:gd name="T35" fmla="*/ 22 h 52"/>
                <a:gd name="T36" fmla="*/ 200 w 215"/>
                <a:gd name="T37" fmla="*/ 21 h 52"/>
                <a:gd name="T38" fmla="*/ 215 w 215"/>
                <a:gd name="T39" fmla="*/ 36 h 52"/>
                <a:gd name="T40" fmla="*/ 200 w 215"/>
                <a:gd name="T41" fmla="*/ 52 h 52"/>
                <a:gd name="T42" fmla="*/ 140 w 215"/>
                <a:gd name="T43" fmla="*/ 33 h 52"/>
                <a:gd name="T44" fmla="*/ 171 w 215"/>
                <a:gd name="T45" fmla="*/ 40 h 52"/>
                <a:gd name="T46" fmla="*/ 176 w 215"/>
                <a:gd name="T47" fmla="*/ 41 h 52"/>
                <a:gd name="T48" fmla="*/ 200 w 215"/>
                <a:gd name="T49" fmla="*/ 45 h 52"/>
                <a:gd name="T50" fmla="*/ 208 w 215"/>
                <a:gd name="T51" fmla="*/ 36 h 52"/>
                <a:gd name="T52" fmla="*/ 200 w 215"/>
                <a:gd name="T53" fmla="*/ 28 h 52"/>
                <a:gd name="T54" fmla="*/ 194 w 215"/>
                <a:gd name="T55" fmla="*/ 28 h 52"/>
                <a:gd name="T56" fmla="*/ 158 w 215"/>
                <a:gd name="T57" fmla="*/ 23 h 52"/>
                <a:gd name="T58" fmla="*/ 110 w 215"/>
                <a:gd name="T59" fmla="*/ 19 h 52"/>
                <a:gd name="T60" fmla="*/ 108 w 215"/>
                <a:gd name="T61" fmla="*/ 22 h 52"/>
                <a:gd name="T62" fmla="*/ 105 w 215"/>
                <a:gd name="T63" fmla="*/ 19 h 52"/>
                <a:gd name="T64" fmla="*/ 57 w 215"/>
                <a:gd name="T65" fmla="*/ 23 h 52"/>
                <a:gd name="T66" fmla="*/ 22 w 215"/>
                <a:gd name="T67" fmla="*/ 28 h 52"/>
                <a:gd name="T68" fmla="*/ 16 w 215"/>
                <a:gd name="T69" fmla="*/ 28 h 52"/>
                <a:gd name="T70" fmla="*/ 7 w 215"/>
                <a:gd name="T71" fmla="*/ 36 h 52"/>
                <a:gd name="T72" fmla="*/ 16 w 215"/>
                <a:gd name="T73" fmla="*/ 45 h 52"/>
                <a:gd name="T74" fmla="*/ 39 w 215"/>
                <a:gd name="T75" fmla="*/ 41 h 52"/>
                <a:gd name="T76" fmla="*/ 44 w 215"/>
                <a:gd name="T77" fmla="*/ 40 h 52"/>
                <a:gd name="T78" fmla="*/ 76 w 215"/>
                <a:gd name="T79" fmla="*/ 33 h 52"/>
                <a:gd name="T80" fmla="*/ 93 w 215"/>
                <a:gd name="T81" fmla="*/ 40 h 52"/>
                <a:gd name="T82" fmla="*/ 108 w 215"/>
                <a:gd name="T83" fmla="*/ 45 h 52"/>
                <a:gd name="T84" fmla="*/ 122 w 215"/>
                <a:gd name="T85" fmla="*/ 40 h 52"/>
                <a:gd name="T86" fmla="*/ 140 w 215"/>
                <a:gd name="T87" fmla="*/ 3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5" h="52">
                  <a:moveTo>
                    <a:pt x="200" y="52"/>
                  </a:moveTo>
                  <a:cubicBezTo>
                    <a:pt x="192" y="52"/>
                    <a:pt x="188" y="51"/>
                    <a:pt x="175" y="47"/>
                  </a:cubicBezTo>
                  <a:cubicBezTo>
                    <a:pt x="173" y="47"/>
                    <a:pt x="171" y="46"/>
                    <a:pt x="169" y="46"/>
                  </a:cubicBezTo>
                  <a:cubicBezTo>
                    <a:pt x="161" y="43"/>
                    <a:pt x="149" y="40"/>
                    <a:pt x="140" y="40"/>
                  </a:cubicBezTo>
                  <a:cubicBezTo>
                    <a:pt x="134" y="40"/>
                    <a:pt x="130" y="42"/>
                    <a:pt x="125" y="45"/>
                  </a:cubicBezTo>
                  <a:cubicBezTo>
                    <a:pt x="120" y="48"/>
                    <a:pt x="114" y="52"/>
                    <a:pt x="108" y="52"/>
                  </a:cubicBezTo>
                  <a:cubicBezTo>
                    <a:pt x="101" y="52"/>
                    <a:pt x="95" y="48"/>
                    <a:pt x="90" y="45"/>
                  </a:cubicBezTo>
                  <a:cubicBezTo>
                    <a:pt x="85" y="42"/>
                    <a:pt x="81" y="40"/>
                    <a:pt x="76" y="40"/>
                  </a:cubicBezTo>
                  <a:cubicBezTo>
                    <a:pt x="66" y="40"/>
                    <a:pt x="55" y="43"/>
                    <a:pt x="46" y="46"/>
                  </a:cubicBezTo>
                  <a:cubicBezTo>
                    <a:pt x="44" y="46"/>
                    <a:pt x="42" y="47"/>
                    <a:pt x="40" y="47"/>
                  </a:cubicBezTo>
                  <a:cubicBezTo>
                    <a:pt x="28" y="51"/>
                    <a:pt x="23" y="52"/>
                    <a:pt x="16" y="52"/>
                  </a:cubicBezTo>
                  <a:cubicBezTo>
                    <a:pt x="7" y="52"/>
                    <a:pt x="0" y="45"/>
                    <a:pt x="0" y="36"/>
                  </a:cubicBezTo>
                  <a:cubicBezTo>
                    <a:pt x="0" y="28"/>
                    <a:pt x="7" y="21"/>
                    <a:pt x="16" y="21"/>
                  </a:cubicBezTo>
                  <a:cubicBezTo>
                    <a:pt x="18" y="21"/>
                    <a:pt x="20" y="22"/>
                    <a:pt x="23" y="22"/>
                  </a:cubicBezTo>
                  <a:cubicBezTo>
                    <a:pt x="31" y="24"/>
                    <a:pt x="40" y="26"/>
                    <a:pt x="54" y="18"/>
                  </a:cubicBezTo>
                  <a:cubicBezTo>
                    <a:pt x="76" y="5"/>
                    <a:pt x="93" y="0"/>
                    <a:pt x="108" y="13"/>
                  </a:cubicBezTo>
                  <a:cubicBezTo>
                    <a:pt x="122" y="0"/>
                    <a:pt x="139" y="5"/>
                    <a:pt x="161" y="18"/>
                  </a:cubicBezTo>
                  <a:cubicBezTo>
                    <a:pt x="175" y="26"/>
                    <a:pt x="185" y="24"/>
                    <a:pt x="192" y="22"/>
                  </a:cubicBezTo>
                  <a:cubicBezTo>
                    <a:pt x="195" y="22"/>
                    <a:pt x="197" y="21"/>
                    <a:pt x="200" y="21"/>
                  </a:cubicBezTo>
                  <a:cubicBezTo>
                    <a:pt x="208" y="21"/>
                    <a:pt x="215" y="28"/>
                    <a:pt x="215" y="36"/>
                  </a:cubicBezTo>
                  <a:cubicBezTo>
                    <a:pt x="215" y="45"/>
                    <a:pt x="208" y="52"/>
                    <a:pt x="200" y="52"/>
                  </a:cubicBezTo>
                  <a:close/>
                  <a:moveTo>
                    <a:pt x="140" y="33"/>
                  </a:moveTo>
                  <a:cubicBezTo>
                    <a:pt x="150" y="33"/>
                    <a:pt x="162" y="37"/>
                    <a:pt x="171" y="40"/>
                  </a:cubicBezTo>
                  <a:cubicBezTo>
                    <a:pt x="173" y="40"/>
                    <a:pt x="175" y="41"/>
                    <a:pt x="176" y="41"/>
                  </a:cubicBezTo>
                  <a:cubicBezTo>
                    <a:pt x="189" y="45"/>
                    <a:pt x="193" y="45"/>
                    <a:pt x="200" y="45"/>
                  </a:cubicBezTo>
                  <a:cubicBezTo>
                    <a:pt x="204" y="45"/>
                    <a:pt x="208" y="41"/>
                    <a:pt x="208" y="36"/>
                  </a:cubicBezTo>
                  <a:cubicBezTo>
                    <a:pt x="208" y="31"/>
                    <a:pt x="204" y="28"/>
                    <a:pt x="200" y="28"/>
                  </a:cubicBezTo>
                  <a:cubicBezTo>
                    <a:pt x="198" y="28"/>
                    <a:pt x="196" y="28"/>
                    <a:pt x="194" y="28"/>
                  </a:cubicBezTo>
                  <a:cubicBezTo>
                    <a:pt x="186" y="30"/>
                    <a:pt x="174" y="32"/>
                    <a:pt x="158" y="23"/>
                  </a:cubicBezTo>
                  <a:cubicBezTo>
                    <a:pt x="133" y="9"/>
                    <a:pt x="121" y="8"/>
                    <a:pt x="110" y="19"/>
                  </a:cubicBezTo>
                  <a:cubicBezTo>
                    <a:pt x="108" y="22"/>
                    <a:pt x="108" y="22"/>
                    <a:pt x="108" y="22"/>
                  </a:cubicBezTo>
                  <a:cubicBezTo>
                    <a:pt x="105" y="19"/>
                    <a:pt x="105" y="19"/>
                    <a:pt x="105" y="19"/>
                  </a:cubicBezTo>
                  <a:cubicBezTo>
                    <a:pt x="94" y="8"/>
                    <a:pt x="82" y="9"/>
                    <a:pt x="57" y="23"/>
                  </a:cubicBezTo>
                  <a:cubicBezTo>
                    <a:pt x="41" y="32"/>
                    <a:pt x="29" y="30"/>
                    <a:pt x="22" y="28"/>
                  </a:cubicBezTo>
                  <a:cubicBezTo>
                    <a:pt x="19" y="28"/>
                    <a:pt x="17" y="28"/>
                    <a:pt x="16" y="28"/>
                  </a:cubicBezTo>
                  <a:cubicBezTo>
                    <a:pt x="11" y="28"/>
                    <a:pt x="7" y="31"/>
                    <a:pt x="7" y="36"/>
                  </a:cubicBezTo>
                  <a:cubicBezTo>
                    <a:pt x="7" y="41"/>
                    <a:pt x="11" y="45"/>
                    <a:pt x="16" y="45"/>
                  </a:cubicBezTo>
                  <a:cubicBezTo>
                    <a:pt x="23" y="45"/>
                    <a:pt x="27" y="45"/>
                    <a:pt x="39" y="41"/>
                  </a:cubicBezTo>
                  <a:cubicBezTo>
                    <a:pt x="40" y="41"/>
                    <a:pt x="42" y="40"/>
                    <a:pt x="44" y="40"/>
                  </a:cubicBezTo>
                  <a:cubicBezTo>
                    <a:pt x="53" y="37"/>
                    <a:pt x="65" y="33"/>
                    <a:pt x="76" y="33"/>
                  </a:cubicBezTo>
                  <a:cubicBezTo>
                    <a:pt x="83" y="33"/>
                    <a:pt x="88" y="36"/>
                    <a:pt x="93" y="40"/>
                  </a:cubicBezTo>
                  <a:cubicBezTo>
                    <a:pt x="98" y="42"/>
                    <a:pt x="103" y="45"/>
                    <a:pt x="108" y="45"/>
                  </a:cubicBezTo>
                  <a:cubicBezTo>
                    <a:pt x="113" y="45"/>
                    <a:pt x="117" y="42"/>
                    <a:pt x="122" y="40"/>
                  </a:cubicBezTo>
                  <a:cubicBezTo>
                    <a:pt x="127" y="36"/>
                    <a:pt x="133" y="33"/>
                    <a:pt x="140" y="33"/>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grpSp>
      <p:pic>
        <p:nvPicPr>
          <p:cNvPr id="23" name="Graphique 293">
            <a:extLst>
              <a:ext uri="{FF2B5EF4-FFF2-40B4-BE49-F238E27FC236}">
                <a16:creationId xmlns:a16="http://schemas.microsoft.com/office/drawing/2014/main" id="{0E3B9165-A3FD-4DB3-810E-7A964A2870F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1301" y="3605085"/>
            <a:ext cx="537521" cy="537521"/>
          </a:xfrm>
          <a:prstGeom prst="rect">
            <a:avLst/>
          </a:prstGeom>
        </p:spPr>
      </p:pic>
      <p:pic>
        <p:nvPicPr>
          <p:cNvPr id="24" name="Graphique 305">
            <a:extLst>
              <a:ext uri="{FF2B5EF4-FFF2-40B4-BE49-F238E27FC236}">
                <a16:creationId xmlns:a16="http://schemas.microsoft.com/office/drawing/2014/main" id="{608EA303-D55A-4FED-A10D-E66E31A22D8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4608" y="5515948"/>
            <a:ext cx="537521" cy="537521"/>
          </a:xfrm>
          <a:prstGeom prst="rect">
            <a:avLst/>
          </a:prstGeom>
        </p:spPr>
      </p:pic>
      <p:pic>
        <p:nvPicPr>
          <p:cNvPr id="25" name="Graphique 251">
            <a:extLst>
              <a:ext uri="{FF2B5EF4-FFF2-40B4-BE49-F238E27FC236}">
                <a16:creationId xmlns:a16="http://schemas.microsoft.com/office/drawing/2014/main" id="{CEDC5E7E-9253-4D59-9513-1E94B2C64AF4}"/>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67296" y="1871232"/>
            <a:ext cx="524917" cy="524917"/>
          </a:xfrm>
          <a:prstGeom prst="rect">
            <a:avLst/>
          </a:prstGeom>
        </p:spPr>
      </p:pic>
      <p:pic>
        <p:nvPicPr>
          <p:cNvPr id="22" name="Graphique 287">
            <a:extLst>
              <a:ext uri="{FF2B5EF4-FFF2-40B4-BE49-F238E27FC236}">
                <a16:creationId xmlns:a16="http://schemas.microsoft.com/office/drawing/2014/main" id="{690EED9B-BEB8-4C10-8121-F15332D2A861}"/>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47462" y="4935691"/>
            <a:ext cx="532203" cy="532203"/>
          </a:xfrm>
          <a:prstGeom prst="rect">
            <a:avLst/>
          </a:prstGeom>
        </p:spPr>
      </p:pic>
    </p:spTree>
    <p:extLst>
      <p:ext uri="{BB962C8B-B14F-4D97-AF65-F5344CB8AC3E}">
        <p14:creationId xmlns:p14="http://schemas.microsoft.com/office/powerpoint/2010/main" val="320521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C0CCF48-3891-4103-A085-63CA475046CA}"/>
              </a:ext>
            </a:extLst>
          </p:cNvPr>
          <p:cNvSpPr>
            <a:spLocks noGrp="1"/>
          </p:cNvSpPr>
          <p:nvPr>
            <p:ph type="body" sz="quarter" idx="12"/>
          </p:nvPr>
        </p:nvSpPr>
        <p:spPr/>
        <p:txBody>
          <a:bodyPr/>
          <a:lstStyle/>
          <a:p>
            <a:r>
              <a:rPr lang="fr-FR" dirty="0"/>
              <a:t>Nouvelle tarification des frais de dossier</a:t>
            </a:r>
          </a:p>
        </p:txBody>
      </p:sp>
      <p:sp>
        <p:nvSpPr>
          <p:cNvPr id="4" name="Espace réservé du texte 13">
            <a:extLst>
              <a:ext uri="{FF2B5EF4-FFF2-40B4-BE49-F238E27FC236}">
                <a16:creationId xmlns:a16="http://schemas.microsoft.com/office/drawing/2014/main" id="{5FA8D9A6-68C5-4203-A6E4-F7BF96A3DF75}"/>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Des nouveautés sur le crédit immobilier</a:t>
            </a:r>
          </a:p>
        </p:txBody>
      </p:sp>
      <p:graphicFrame>
        <p:nvGraphicFramePr>
          <p:cNvPr id="8" name="Tableau 8">
            <a:extLst>
              <a:ext uri="{FF2B5EF4-FFF2-40B4-BE49-F238E27FC236}">
                <a16:creationId xmlns:a16="http://schemas.microsoft.com/office/drawing/2014/main" id="{10602718-E089-424A-B85C-7974ABF40C49}"/>
              </a:ext>
            </a:extLst>
          </p:cNvPr>
          <p:cNvGraphicFramePr>
            <a:graphicFrameLocks noGrp="1"/>
          </p:cNvGraphicFramePr>
          <p:nvPr>
            <p:extLst>
              <p:ext uri="{D42A27DB-BD31-4B8C-83A1-F6EECF244321}">
                <p14:modId xmlns:p14="http://schemas.microsoft.com/office/powerpoint/2010/main" val="946093665"/>
              </p:ext>
            </p:extLst>
          </p:nvPr>
        </p:nvGraphicFramePr>
        <p:xfrm>
          <a:off x="695325" y="1325880"/>
          <a:ext cx="10440000" cy="4206240"/>
        </p:xfrm>
        <a:graphic>
          <a:graphicData uri="http://schemas.openxmlformats.org/drawingml/2006/table">
            <a:tbl>
              <a:tblPr firstRow="1" bandRow="1">
                <a:tableStyleId>{5C22544A-7EE6-4342-B048-85BDC9FD1C3A}</a:tableStyleId>
              </a:tblPr>
              <a:tblGrid>
                <a:gridCol w="1620000">
                  <a:extLst>
                    <a:ext uri="{9D8B030D-6E8A-4147-A177-3AD203B41FA5}">
                      <a16:colId xmlns:a16="http://schemas.microsoft.com/office/drawing/2014/main" val="4099586932"/>
                    </a:ext>
                  </a:extLst>
                </a:gridCol>
                <a:gridCol w="1620000">
                  <a:extLst>
                    <a:ext uri="{9D8B030D-6E8A-4147-A177-3AD203B41FA5}">
                      <a16:colId xmlns:a16="http://schemas.microsoft.com/office/drawing/2014/main" val="3124665991"/>
                    </a:ext>
                  </a:extLst>
                </a:gridCol>
                <a:gridCol w="4320000">
                  <a:extLst>
                    <a:ext uri="{9D8B030D-6E8A-4147-A177-3AD203B41FA5}">
                      <a16:colId xmlns:a16="http://schemas.microsoft.com/office/drawing/2014/main" val="788132876"/>
                    </a:ext>
                  </a:extLst>
                </a:gridCol>
                <a:gridCol w="2880000">
                  <a:extLst>
                    <a:ext uri="{9D8B030D-6E8A-4147-A177-3AD203B41FA5}">
                      <a16:colId xmlns:a16="http://schemas.microsoft.com/office/drawing/2014/main" val="1816275828"/>
                    </a:ext>
                  </a:extLst>
                </a:gridCol>
              </a:tblGrid>
              <a:tr h="370840">
                <a:tc>
                  <a:txBody>
                    <a:bodyPr/>
                    <a:lstStyle/>
                    <a:p>
                      <a:endParaRPr lang="fr-FR" sz="1400" dirty="0"/>
                    </a:p>
                  </a:txBody>
                  <a:tcPr anchor="ctr">
                    <a:noFill/>
                  </a:tcPr>
                </a:tc>
                <a:tc>
                  <a:txBody>
                    <a:bodyPr/>
                    <a:lstStyle/>
                    <a:p>
                      <a:endParaRPr lang="fr-FR" sz="1400" dirty="0"/>
                    </a:p>
                  </a:txBody>
                  <a:tcPr anchor="ctr">
                    <a:noFill/>
                  </a:tcPr>
                </a:tc>
                <a:tc>
                  <a:txBody>
                    <a:bodyPr/>
                    <a:lstStyle/>
                    <a:p>
                      <a:pPr algn="ctr"/>
                      <a:r>
                        <a:rPr lang="fr-FR" sz="1400" dirty="0"/>
                        <a:t>Dossier complexe</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0" i="1" dirty="0">
                          <a:solidFill>
                            <a:schemeClr val="bg1"/>
                          </a:solidFill>
                        </a:rPr>
                        <a:t>Tout dossier qui répond à, au moins, une de ces conditions</a:t>
                      </a:r>
                    </a:p>
                  </a:txBody>
                  <a:tcPr anchor="ctr">
                    <a:solidFill>
                      <a:srgbClr val="C31632"/>
                    </a:solidFill>
                  </a:tcPr>
                </a:tc>
                <a:tc>
                  <a:txBody>
                    <a:bodyPr/>
                    <a:lstStyle/>
                    <a:p>
                      <a:pPr algn="ctr"/>
                      <a:r>
                        <a:rPr lang="fr-FR" sz="1400" dirty="0"/>
                        <a:t>Dossier classique</a:t>
                      </a:r>
                    </a:p>
                  </a:txBody>
                  <a:tcPr anchor="ctr">
                    <a:solidFill>
                      <a:srgbClr val="C31632"/>
                    </a:solidFill>
                  </a:tcPr>
                </a:tc>
                <a:extLst>
                  <a:ext uri="{0D108BD9-81ED-4DB2-BD59-A6C34878D82A}">
                    <a16:rowId xmlns:a16="http://schemas.microsoft.com/office/drawing/2014/main" val="980870040"/>
                  </a:ext>
                </a:extLst>
              </a:tr>
              <a:tr h="370840">
                <a:tc rowSpan="4">
                  <a:txBody>
                    <a:bodyPr/>
                    <a:lstStyle/>
                    <a:p>
                      <a:endParaRPr lang="fr-FR" sz="1400" b="1" kern="1200" dirty="0">
                        <a:solidFill>
                          <a:schemeClr val="lt1"/>
                        </a:solidFill>
                        <a:latin typeface="+mn-lt"/>
                        <a:ea typeface="+mn-ea"/>
                        <a:cs typeface="+mn-cs"/>
                      </a:endParaRPr>
                    </a:p>
                  </a:txBody>
                  <a:tcPr anchor="ctr">
                    <a:lnR w="38100" cap="flat" cmpd="sng" algn="ctr">
                      <a:solidFill>
                        <a:schemeClr val="bg1"/>
                      </a:solidFill>
                      <a:prstDash val="solid"/>
                      <a:round/>
                      <a:headEnd type="none" w="med" len="med"/>
                      <a:tailEnd type="none" w="med" len="med"/>
                    </a:lnR>
                    <a:noFill/>
                  </a:tcPr>
                </a:tc>
                <a:tc rowSpan="4">
                  <a:txBody>
                    <a:bodyPr/>
                    <a:lstStyle/>
                    <a:p>
                      <a:endParaRPr lang="fr-FR" sz="1400" dirty="0"/>
                    </a:p>
                  </a:txBody>
                  <a:tcPr anchor="ctr">
                    <a:lnL w="38100" cap="flat" cmpd="sng" algn="ctr">
                      <a:solidFill>
                        <a:schemeClr val="bg1"/>
                      </a:solidFill>
                      <a:prstDash val="solid"/>
                      <a:round/>
                      <a:headEnd type="none" w="med" len="med"/>
                      <a:tailEnd type="none" w="med" len="med"/>
                    </a:lnL>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0" kern="1200" dirty="0">
                          <a:solidFill>
                            <a:schemeClr val="dk1"/>
                          </a:solidFill>
                          <a:latin typeface="+mn-lt"/>
                          <a:ea typeface="+mn-ea"/>
                          <a:cs typeface="+mn-cs"/>
                        </a:rPr>
                        <a:t>Si le dossier comporte une </a:t>
                      </a:r>
                      <a:r>
                        <a:rPr lang="fr-FR" sz="1400" b="1" kern="1200" dirty="0">
                          <a:solidFill>
                            <a:schemeClr val="dk1"/>
                          </a:solidFill>
                          <a:latin typeface="+mn-lt"/>
                          <a:ea typeface="+mn-ea"/>
                          <a:cs typeface="+mn-cs"/>
                        </a:rPr>
                        <a:t>hypothèque</a:t>
                      </a:r>
                      <a:r>
                        <a:rPr lang="fr-FR" sz="1400" b="0" kern="1200" dirty="0">
                          <a:solidFill>
                            <a:schemeClr val="dk1"/>
                          </a:solidFill>
                          <a:latin typeface="+mn-lt"/>
                          <a:ea typeface="+mn-ea"/>
                          <a:cs typeface="+mn-cs"/>
                        </a:rPr>
                        <a:t>, un </a:t>
                      </a:r>
                      <a:r>
                        <a:rPr lang="fr-FR" sz="1400" b="1" kern="1200" dirty="0">
                          <a:solidFill>
                            <a:schemeClr val="dk1"/>
                          </a:solidFill>
                          <a:latin typeface="+mn-lt"/>
                          <a:ea typeface="+mn-ea"/>
                          <a:cs typeface="+mn-cs"/>
                        </a:rPr>
                        <a:t>PPD</a:t>
                      </a:r>
                      <a:r>
                        <a:rPr lang="fr-FR" sz="1400" b="0" kern="1200" dirty="0">
                          <a:solidFill>
                            <a:schemeClr val="dk1"/>
                          </a:solidFill>
                          <a:latin typeface="+mn-lt"/>
                          <a:ea typeface="+mn-ea"/>
                          <a:cs typeface="+mn-cs"/>
                        </a:rPr>
                        <a:t>, un </a:t>
                      </a:r>
                      <a:r>
                        <a:rPr lang="fr-FR" sz="1400" b="1" kern="1200" dirty="0">
                          <a:solidFill>
                            <a:schemeClr val="dk1"/>
                          </a:solidFill>
                          <a:latin typeface="+mn-lt"/>
                          <a:ea typeface="+mn-ea"/>
                          <a:cs typeface="+mn-cs"/>
                        </a:rPr>
                        <a:t>nantissement</a:t>
                      </a:r>
                      <a:r>
                        <a:rPr lang="fr-FR" sz="1400" b="0" kern="1200" dirty="0">
                          <a:solidFill>
                            <a:schemeClr val="dk1"/>
                          </a:solidFill>
                          <a:latin typeface="+mn-lt"/>
                          <a:ea typeface="+mn-ea"/>
                          <a:cs typeface="+mn-cs"/>
                        </a:rPr>
                        <a:t> ou une </a:t>
                      </a:r>
                      <a:r>
                        <a:rPr lang="fr-FR" sz="1400" b="1" kern="1200" dirty="0">
                          <a:solidFill>
                            <a:schemeClr val="dk1"/>
                          </a:solidFill>
                          <a:latin typeface="+mn-lt"/>
                          <a:ea typeface="+mn-ea"/>
                          <a:cs typeface="+mn-cs"/>
                        </a:rPr>
                        <a:t>caution personne physique</a:t>
                      </a:r>
                    </a:p>
                  </a:txBody>
                  <a:tcPr anchor="ctr">
                    <a:solidFill>
                      <a:schemeClr val="bg1">
                        <a:lumMod val="85000"/>
                      </a:schemeClr>
                    </a:solidFill>
                  </a:tcPr>
                </a:tc>
                <a:tc row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t>Tous les autres dossiers</a:t>
                      </a:r>
                    </a:p>
                  </a:txBody>
                  <a:tcPr anchor="ctr">
                    <a:solidFill>
                      <a:schemeClr val="bg1">
                        <a:lumMod val="95000"/>
                      </a:schemeClr>
                    </a:solidFill>
                  </a:tcPr>
                </a:tc>
                <a:extLst>
                  <a:ext uri="{0D108BD9-81ED-4DB2-BD59-A6C34878D82A}">
                    <a16:rowId xmlns:a16="http://schemas.microsoft.com/office/drawing/2014/main" val="1024497785"/>
                  </a:ext>
                </a:extLst>
              </a:tr>
              <a:tr h="370840">
                <a:tc vMerge="1">
                  <a:txBody>
                    <a:bodyPr/>
                    <a:lstStyle/>
                    <a:p>
                      <a:endParaRPr lang="fr-FR" sz="1400" b="1" kern="1200" dirty="0">
                        <a:solidFill>
                          <a:schemeClr val="lt1"/>
                        </a:solidFill>
                        <a:latin typeface="+mn-lt"/>
                        <a:ea typeface="+mn-ea"/>
                        <a:cs typeface="+mn-cs"/>
                      </a:endParaRPr>
                    </a:p>
                  </a:txBody>
                  <a:tcPr anchor="ctr">
                    <a:lnR w="38100" cap="flat" cmpd="sng" algn="ctr">
                      <a:solidFill>
                        <a:schemeClr val="bg1"/>
                      </a:solidFill>
                      <a:prstDash val="solid"/>
                      <a:round/>
                      <a:headEnd type="none" w="med" len="med"/>
                      <a:tailEnd type="none" w="med" len="med"/>
                    </a:lnR>
                    <a:solidFill>
                      <a:schemeClr val="accent1"/>
                    </a:solidFill>
                  </a:tcPr>
                </a:tc>
                <a:tc vMerge="1">
                  <a:txBody>
                    <a:bodyPr/>
                    <a:lstStyle/>
                    <a:p>
                      <a:endParaRPr lang="fr-FR" sz="1400" dirty="0"/>
                    </a:p>
                  </a:txBody>
                  <a:tcPr anchor="ctr">
                    <a:lnL w="38100" cap="flat" cmpd="sng" algn="ctr">
                      <a:solidFill>
                        <a:schemeClr val="bg1"/>
                      </a:solidFill>
                      <a:prstDash val="solid"/>
                      <a:round/>
                      <a:headEnd type="none" w="med" len="med"/>
                      <a:tailEnd type="none" w="med" len="med"/>
                    </a:lnL>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t>Si le dossier est de type </a:t>
                      </a:r>
                      <a:r>
                        <a:rPr lang="fr-FR" sz="1400" b="1" dirty="0"/>
                        <a:t>CCMI</a:t>
                      </a:r>
                    </a:p>
                  </a:txBody>
                  <a:tcPr anchor="ctr">
                    <a:solidFill>
                      <a:schemeClr val="bg1">
                        <a:lumMod val="95000"/>
                      </a:schemeClr>
                    </a:solidFill>
                  </a:tcPr>
                </a:tc>
                <a:tc vMerge="1">
                  <a:txBody>
                    <a:bodyPr/>
                    <a:lstStyle/>
                    <a:p>
                      <a:pPr algn="ctr"/>
                      <a:endParaRPr lang="fr-FR" sz="1400" dirty="0"/>
                    </a:p>
                  </a:txBody>
                  <a:tcPr anchor="ctr">
                    <a:solidFill>
                      <a:schemeClr val="bg1">
                        <a:lumMod val="95000"/>
                      </a:schemeClr>
                    </a:solidFill>
                  </a:tcPr>
                </a:tc>
                <a:extLst>
                  <a:ext uri="{0D108BD9-81ED-4DB2-BD59-A6C34878D82A}">
                    <a16:rowId xmlns:a16="http://schemas.microsoft.com/office/drawing/2014/main" val="3267327818"/>
                  </a:ext>
                </a:extLst>
              </a:tr>
              <a:tr h="370840">
                <a:tc vMerge="1">
                  <a:txBody>
                    <a:bodyPr/>
                    <a:lstStyle/>
                    <a:p>
                      <a:endParaRPr lang="fr-FR" sz="1400" b="1" kern="1200" dirty="0">
                        <a:solidFill>
                          <a:schemeClr val="lt1"/>
                        </a:solidFill>
                        <a:latin typeface="+mn-lt"/>
                        <a:ea typeface="+mn-ea"/>
                        <a:cs typeface="+mn-cs"/>
                      </a:endParaRPr>
                    </a:p>
                  </a:txBody>
                  <a:tcPr anchor="ctr">
                    <a:lnR w="38100" cap="flat" cmpd="sng" algn="ctr">
                      <a:solidFill>
                        <a:schemeClr val="bg1"/>
                      </a:solidFill>
                      <a:prstDash val="solid"/>
                      <a:round/>
                      <a:headEnd type="none" w="med" len="med"/>
                      <a:tailEnd type="none" w="med" len="med"/>
                    </a:lnR>
                    <a:solidFill>
                      <a:schemeClr val="accent1"/>
                    </a:solidFill>
                  </a:tcPr>
                </a:tc>
                <a:tc vMerge="1">
                  <a:txBody>
                    <a:bodyPr/>
                    <a:lstStyle/>
                    <a:p>
                      <a:endParaRPr lang="fr-FR" sz="1400" dirty="0"/>
                    </a:p>
                  </a:txBody>
                  <a:tcPr anchor="ctr">
                    <a:lnL w="38100" cap="flat" cmpd="sng" algn="ctr">
                      <a:solidFill>
                        <a:schemeClr val="bg1"/>
                      </a:solidFill>
                      <a:prstDash val="solid"/>
                      <a:round/>
                      <a:headEnd type="none" w="med" len="med"/>
                      <a:tailEnd type="none" w="med" len="med"/>
                    </a:lnL>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t>Si le dossier comporte un </a:t>
                      </a:r>
                      <a:r>
                        <a:rPr lang="fr-FR" sz="1400" b="1" dirty="0"/>
                        <a:t>PTZ</a:t>
                      </a:r>
                      <a:r>
                        <a:rPr lang="fr-FR" sz="1400" dirty="0"/>
                        <a:t> ou un </a:t>
                      </a:r>
                      <a:r>
                        <a:rPr lang="fr-FR" sz="1400" b="1" dirty="0"/>
                        <a:t>ECO-PTZ </a:t>
                      </a:r>
                      <a:r>
                        <a:rPr lang="fr-FR" sz="1400" dirty="0"/>
                        <a:t>avec une autre ligne de financement non réglementée</a:t>
                      </a:r>
                    </a:p>
                  </a:txBody>
                  <a:tcPr anchor="ctr">
                    <a:solidFill>
                      <a:schemeClr val="bg1">
                        <a:lumMod val="85000"/>
                      </a:schemeClr>
                    </a:solidFill>
                  </a:tcPr>
                </a:tc>
                <a:tc vMerge="1">
                  <a:txBody>
                    <a:bodyPr/>
                    <a:lstStyle/>
                    <a:p>
                      <a:pPr algn="ctr"/>
                      <a:endParaRPr lang="fr-FR" sz="1400" dirty="0"/>
                    </a:p>
                  </a:txBody>
                  <a:tcPr anchor="ctr">
                    <a:solidFill>
                      <a:schemeClr val="bg1">
                        <a:lumMod val="95000"/>
                      </a:schemeClr>
                    </a:solidFill>
                  </a:tcPr>
                </a:tc>
                <a:extLst>
                  <a:ext uri="{0D108BD9-81ED-4DB2-BD59-A6C34878D82A}">
                    <a16:rowId xmlns:a16="http://schemas.microsoft.com/office/drawing/2014/main" val="335358790"/>
                  </a:ext>
                </a:extLst>
              </a:tr>
              <a:tr h="370840">
                <a:tc vMerge="1">
                  <a:txBody>
                    <a:bodyPr/>
                    <a:lstStyle/>
                    <a:p>
                      <a:endParaRPr lang="fr-FR" sz="1400" b="1" kern="1200" dirty="0">
                        <a:solidFill>
                          <a:schemeClr val="lt1"/>
                        </a:solidFill>
                        <a:latin typeface="+mn-lt"/>
                        <a:ea typeface="+mn-ea"/>
                        <a:cs typeface="+mn-cs"/>
                      </a:endParaRPr>
                    </a:p>
                  </a:txBody>
                  <a:tcPr anchor="ctr">
                    <a:lnR w="38100" cap="flat" cmpd="sng" algn="ctr">
                      <a:solidFill>
                        <a:schemeClr val="bg1"/>
                      </a:solidFill>
                      <a:prstDash val="solid"/>
                      <a:round/>
                      <a:headEnd type="none" w="med" len="med"/>
                      <a:tailEnd type="none" w="med" len="med"/>
                    </a:lnR>
                    <a:solidFill>
                      <a:schemeClr val="accent1"/>
                    </a:solidFill>
                  </a:tcPr>
                </a:tc>
                <a:tc vMerge="1">
                  <a:txBody>
                    <a:bodyPr/>
                    <a:lstStyle/>
                    <a:p>
                      <a:endParaRPr lang="fr-FR" sz="1400" dirty="0"/>
                    </a:p>
                  </a:txBody>
                  <a:tcPr anchor="ctr">
                    <a:lnL w="38100" cap="flat" cmpd="sng" algn="ctr">
                      <a:solidFill>
                        <a:schemeClr val="bg1"/>
                      </a:solidFill>
                      <a:prstDash val="solid"/>
                      <a:round/>
                      <a:headEnd type="none" w="med" len="med"/>
                      <a:tailEnd type="none" w="med" len="med"/>
                    </a:lnL>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t>Si le dossier est de type </a:t>
                      </a:r>
                      <a:r>
                        <a:rPr lang="fr-FR" sz="1400" b="1" dirty="0"/>
                        <a:t>SCI</a:t>
                      </a:r>
                    </a:p>
                  </a:txBody>
                  <a:tcPr anchor="ctr">
                    <a:solidFill>
                      <a:schemeClr val="bg1">
                        <a:lumMod val="95000"/>
                      </a:schemeClr>
                    </a:solidFill>
                  </a:tcPr>
                </a:tc>
                <a:tc vMerge="1">
                  <a:txBody>
                    <a:bodyPr/>
                    <a:lstStyle/>
                    <a:p>
                      <a:pPr algn="ctr"/>
                      <a:endParaRPr lang="fr-FR" sz="1400" dirty="0"/>
                    </a:p>
                  </a:txBody>
                  <a:tcPr anchor="ctr">
                    <a:solidFill>
                      <a:schemeClr val="bg1">
                        <a:lumMod val="95000"/>
                      </a:schemeClr>
                    </a:solidFill>
                  </a:tcPr>
                </a:tc>
                <a:extLst>
                  <a:ext uri="{0D108BD9-81ED-4DB2-BD59-A6C34878D82A}">
                    <a16:rowId xmlns:a16="http://schemas.microsoft.com/office/drawing/2014/main" val="837756719"/>
                  </a:ext>
                </a:extLst>
              </a:tr>
              <a:tr h="370840">
                <a:tc rowSpan="4">
                  <a:txBody>
                    <a:bodyPr/>
                    <a:lstStyle/>
                    <a:p>
                      <a:pPr algn="ctr"/>
                      <a:r>
                        <a:rPr lang="fr-FR" sz="1400" b="1" kern="1200" dirty="0">
                          <a:solidFill>
                            <a:schemeClr val="lt1"/>
                          </a:solidFill>
                          <a:latin typeface="+mn-lt"/>
                          <a:ea typeface="+mn-ea"/>
                          <a:cs typeface="+mn-cs"/>
                        </a:rPr>
                        <a:t>Frais de dossier</a:t>
                      </a:r>
                    </a:p>
                  </a:txBody>
                  <a:tcPr anchor="ctr">
                    <a:lnR w="38100" cap="flat" cmpd="sng" algn="ctr">
                      <a:solidFill>
                        <a:schemeClr val="bg1"/>
                      </a:solidFill>
                      <a:prstDash val="solid"/>
                      <a:round/>
                      <a:headEnd type="none" w="med" len="med"/>
                      <a:tailEnd type="none" w="med" len="med"/>
                    </a:lnR>
                    <a:solidFill>
                      <a:srgbClr val="C31632"/>
                    </a:solidFill>
                  </a:tcPr>
                </a:tc>
                <a:tc>
                  <a:txBody>
                    <a:bodyPr/>
                    <a:lstStyle/>
                    <a:p>
                      <a:r>
                        <a:rPr lang="fr-FR" sz="1400" dirty="0"/>
                        <a:t>Standard</a:t>
                      </a:r>
                    </a:p>
                  </a:txBody>
                  <a:tcPr anchor="ctr">
                    <a:lnL w="38100" cap="flat" cmpd="sng" algn="ctr">
                      <a:solidFill>
                        <a:schemeClr val="bg1"/>
                      </a:solidFill>
                      <a:prstDash val="solid"/>
                      <a:round/>
                      <a:headEnd type="none" w="med" len="med"/>
                      <a:tailEnd type="none" w="med" len="med"/>
                    </a:lnL>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t>1% du capital emprunté</a:t>
                      </a:r>
                    </a:p>
                  </a:txBody>
                  <a:tcPr anchor="ctr">
                    <a:solidFill>
                      <a:schemeClr val="bg1">
                        <a:lumMod val="85000"/>
                      </a:schemeClr>
                    </a:solidFill>
                  </a:tcPr>
                </a:tc>
                <a:tc>
                  <a:txBody>
                    <a:bodyPr/>
                    <a:lstStyle/>
                    <a:p>
                      <a:pPr algn="ctr"/>
                      <a:r>
                        <a:rPr lang="fr-FR" sz="1400" dirty="0"/>
                        <a:t>1% du capital emprunté</a:t>
                      </a:r>
                    </a:p>
                  </a:txBody>
                  <a:tcPr anchor="ctr">
                    <a:solidFill>
                      <a:schemeClr val="bg1">
                        <a:lumMod val="85000"/>
                      </a:schemeClr>
                    </a:solidFill>
                  </a:tcPr>
                </a:tc>
                <a:extLst>
                  <a:ext uri="{0D108BD9-81ED-4DB2-BD59-A6C34878D82A}">
                    <a16:rowId xmlns:a16="http://schemas.microsoft.com/office/drawing/2014/main" val="2661109045"/>
                  </a:ext>
                </a:extLst>
              </a:tr>
              <a:tr h="370840">
                <a:tc vMerge="1">
                  <a:txBody>
                    <a:bodyPr/>
                    <a:lstStyle/>
                    <a:p>
                      <a:endParaRPr lang="fr-FR" dirty="0"/>
                    </a:p>
                  </a:txBody>
                  <a:tcPr/>
                </a:tc>
                <a:tc>
                  <a:txBody>
                    <a:bodyPr/>
                    <a:lstStyle/>
                    <a:p>
                      <a:r>
                        <a:rPr lang="fr-FR" sz="1400" dirty="0"/>
                        <a:t>Niveau GC</a:t>
                      </a:r>
                    </a:p>
                  </a:txBody>
                  <a:tcPr anchor="ctr">
                    <a:lnL w="38100" cap="flat" cmpd="sng" algn="ctr">
                      <a:solidFill>
                        <a:schemeClr val="bg1"/>
                      </a:solidFill>
                      <a:prstDash val="solid"/>
                      <a:round/>
                      <a:headEnd type="none" w="med" len="med"/>
                      <a:tailEnd type="none" w="med" len="med"/>
                    </a:lnL>
                    <a:solidFill>
                      <a:schemeClr val="bg1">
                        <a:lumMod val="95000"/>
                      </a:schemeClr>
                    </a:solidFill>
                  </a:tcPr>
                </a:tc>
                <a:tc>
                  <a:txBody>
                    <a:bodyPr/>
                    <a:lstStyle/>
                    <a:p>
                      <a:pPr algn="ctr"/>
                      <a:r>
                        <a:rPr lang="fr-FR" sz="1400" b="1" dirty="0">
                          <a:solidFill>
                            <a:srgbClr val="C00000"/>
                          </a:solidFill>
                        </a:rPr>
                        <a:t>Minimum 900 €</a:t>
                      </a:r>
                    </a:p>
                  </a:txBody>
                  <a:tcPr anchor="ctr">
                    <a:solidFill>
                      <a:schemeClr val="bg1">
                        <a:lumMod val="95000"/>
                      </a:schemeClr>
                    </a:solidFill>
                  </a:tcPr>
                </a:tc>
                <a:tc>
                  <a:txBody>
                    <a:bodyPr/>
                    <a:lstStyle/>
                    <a:p>
                      <a:pPr algn="ctr"/>
                      <a:r>
                        <a:rPr lang="fr-FR" sz="1400" dirty="0"/>
                        <a:t>Minimum 600 €</a:t>
                      </a:r>
                    </a:p>
                  </a:txBody>
                  <a:tcPr anchor="ctr">
                    <a:solidFill>
                      <a:schemeClr val="bg1">
                        <a:lumMod val="95000"/>
                      </a:schemeClr>
                    </a:solidFill>
                  </a:tcPr>
                </a:tc>
                <a:extLst>
                  <a:ext uri="{0D108BD9-81ED-4DB2-BD59-A6C34878D82A}">
                    <a16:rowId xmlns:a16="http://schemas.microsoft.com/office/drawing/2014/main" val="1102417088"/>
                  </a:ext>
                </a:extLst>
              </a:tr>
              <a:tr h="370840">
                <a:tc vMerge="1">
                  <a:txBody>
                    <a:bodyPr/>
                    <a:lstStyle/>
                    <a:p>
                      <a:endParaRPr lang="fr-FR" dirty="0"/>
                    </a:p>
                  </a:txBody>
                  <a:tcPr/>
                </a:tc>
                <a:tc>
                  <a:txBody>
                    <a:bodyPr/>
                    <a:lstStyle/>
                    <a:p>
                      <a:r>
                        <a:rPr lang="fr-FR" sz="1400" dirty="0"/>
                        <a:t>Niveau DA</a:t>
                      </a:r>
                    </a:p>
                  </a:txBody>
                  <a:tcPr anchor="ctr">
                    <a:lnL w="38100" cap="flat" cmpd="sng" algn="ctr">
                      <a:solidFill>
                        <a:schemeClr val="bg1"/>
                      </a:solidFill>
                      <a:prstDash val="solid"/>
                      <a:round/>
                      <a:headEnd type="none" w="med" len="med"/>
                      <a:tailEnd type="none" w="med" len="med"/>
                    </a:lnL>
                    <a:solidFill>
                      <a:schemeClr val="bg1">
                        <a:lumMod val="85000"/>
                      </a:schemeClr>
                    </a:solidFill>
                  </a:tcPr>
                </a:tc>
                <a:tc>
                  <a:txBody>
                    <a:bodyPr/>
                    <a:lstStyle/>
                    <a:p>
                      <a:pPr algn="ctr"/>
                      <a:r>
                        <a:rPr lang="fr-FR" sz="1400" b="1" dirty="0">
                          <a:solidFill>
                            <a:srgbClr val="C00000"/>
                          </a:solidFill>
                        </a:rPr>
                        <a:t>Minimum 600 €</a:t>
                      </a:r>
                    </a:p>
                  </a:txBody>
                  <a:tcPr anchor="ctr">
                    <a:solidFill>
                      <a:schemeClr val="bg1">
                        <a:lumMod val="85000"/>
                      </a:schemeClr>
                    </a:solidFill>
                  </a:tcPr>
                </a:tc>
                <a:tc>
                  <a:txBody>
                    <a:bodyPr/>
                    <a:lstStyle/>
                    <a:p>
                      <a:pPr algn="ctr"/>
                      <a:r>
                        <a:rPr lang="fr-FR" sz="1400" b="1" dirty="0">
                          <a:solidFill>
                            <a:srgbClr val="C00000"/>
                          </a:solidFill>
                        </a:rPr>
                        <a:t>Minimum 500 €</a:t>
                      </a:r>
                    </a:p>
                  </a:txBody>
                  <a:tcPr anchor="ctr">
                    <a:solidFill>
                      <a:schemeClr val="bg1">
                        <a:lumMod val="85000"/>
                      </a:schemeClr>
                    </a:solidFill>
                  </a:tcPr>
                </a:tc>
                <a:extLst>
                  <a:ext uri="{0D108BD9-81ED-4DB2-BD59-A6C34878D82A}">
                    <a16:rowId xmlns:a16="http://schemas.microsoft.com/office/drawing/2014/main" val="4158408591"/>
                  </a:ext>
                </a:extLst>
              </a:tr>
              <a:tr h="370840">
                <a:tc vMerge="1">
                  <a:txBody>
                    <a:bodyPr/>
                    <a:lstStyle/>
                    <a:p>
                      <a:endParaRPr lang="fr-FR" dirty="0"/>
                    </a:p>
                  </a:txBody>
                  <a:tcPr/>
                </a:tc>
                <a:tc>
                  <a:txBody>
                    <a:bodyPr/>
                    <a:lstStyle/>
                    <a:p>
                      <a:r>
                        <a:rPr lang="fr-FR" sz="1400" dirty="0"/>
                        <a:t>Niveau DR - DT</a:t>
                      </a:r>
                    </a:p>
                  </a:txBody>
                  <a:tcPr anchor="ctr">
                    <a:lnL w="38100" cap="flat" cmpd="sng" algn="ctr">
                      <a:solidFill>
                        <a:schemeClr val="bg1"/>
                      </a:solidFill>
                      <a:prstDash val="solid"/>
                      <a:round/>
                      <a:headEnd type="none" w="med" len="med"/>
                      <a:tailEnd type="none" w="med" len="med"/>
                    </a:lnL>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t>Minimum 0 €</a:t>
                      </a:r>
                    </a:p>
                  </a:txBody>
                  <a:tcPr anchor="ctr">
                    <a:solidFill>
                      <a:schemeClr val="bg1">
                        <a:lumMod val="95000"/>
                      </a:schemeClr>
                    </a:solidFill>
                  </a:tcPr>
                </a:tc>
                <a:tc>
                  <a:txBody>
                    <a:bodyPr/>
                    <a:lstStyle/>
                    <a:p>
                      <a:pPr algn="ctr"/>
                      <a:r>
                        <a:rPr lang="fr-FR" sz="1400" dirty="0"/>
                        <a:t>Minimum 0 €</a:t>
                      </a:r>
                    </a:p>
                  </a:txBody>
                  <a:tcPr anchor="ctr">
                    <a:solidFill>
                      <a:schemeClr val="bg1">
                        <a:lumMod val="95000"/>
                      </a:schemeClr>
                    </a:solidFill>
                  </a:tcPr>
                </a:tc>
                <a:extLst>
                  <a:ext uri="{0D108BD9-81ED-4DB2-BD59-A6C34878D82A}">
                    <a16:rowId xmlns:a16="http://schemas.microsoft.com/office/drawing/2014/main" val="983693215"/>
                  </a:ext>
                </a:extLst>
              </a:tr>
            </a:tbl>
          </a:graphicData>
        </a:graphic>
      </p:graphicFrame>
      <p:sp>
        <p:nvSpPr>
          <p:cNvPr id="2" name="Rectangle 1">
            <a:extLst>
              <a:ext uri="{FF2B5EF4-FFF2-40B4-BE49-F238E27FC236}">
                <a16:creationId xmlns:a16="http://schemas.microsoft.com/office/drawing/2014/main" id="{2939630D-5E74-48DE-8C4E-066FC5417603}"/>
              </a:ext>
            </a:extLst>
          </p:cNvPr>
          <p:cNvSpPr/>
          <p:nvPr/>
        </p:nvSpPr>
        <p:spPr>
          <a:xfrm>
            <a:off x="-365053" y="5821949"/>
            <a:ext cx="12730718" cy="338554"/>
          </a:xfrm>
          <a:prstGeom prst="rect">
            <a:avLst/>
          </a:prstGeom>
        </p:spPr>
        <p:txBody>
          <a:bodyPr wrap="square">
            <a:spAutoFit/>
          </a:bodyPr>
          <a:lstStyle/>
          <a:p>
            <a:pPr marL="989013" indent="0" algn="just">
              <a:spcBef>
                <a:spcPts val="1200"/>
              </a:spcBef>
              <a:buNone/>
            </a:pPr>
            <a:r>
              <a:rPr lang="fr-FR" sz="1600" dirty="0">
                <a:sym typeface="Wingdings" panose="05000000000000000000" pitchFamily="2" charset="2"/>
              </a:rPr>
              <a:t> </a:t>
            </a:r>
            <a:r>
              <a:rPr lang="fr-FR" sz="1600" dirty="0"/>
              <a:t>Les développements sont en cours pour intégrer ces évolutions tarifaires à l’outil </a:t>
            </a:r>
            <a:r>
              <a:rPr lang="fr-FR" sz="1600" b="1" dirty="0" err="1"/>
              <a:t>MyDérog</a:t>
            </a:r>
            <a:r>
              <a:rPr lang="fr-FR" sz="1600" dirty="0"/>
              <a:t> courant octobre.</a:t>
            </a:r>
            <a:endParaRPr lang="fr-FR" sz="500" dirty="0"/>
          </a:p>
        </p:txBody>
      </p:sp>
    </p:spTree>
    <p:extLst>
      <p:ext uri="{BB962C8B-B14F-4D97-AF65-F5344CB8AC3E}">
        <p14:creationId xmlns:p14="http://schemas.microsoft.com/office/powerpoint/2010/main" val="3220392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3" y="1172470"/>
            <a:ext cx="8475837" cy="4023689"/>
          </a:xfrm>
        </p:spPr>
        <p:txBody>
          <a:bodyPr/>
          <a:lstStyle/>
          <a:p>
            <a:pPr marL="896937" lvl="1" indent="0">
              <a:buNone/>
            </a:pPr>
            <a:endParaRPr lang="fr-FR" sz="1800" dirty="0"/>
          </a:p>
          <a:p>
            <a:pPr marL="0" lvl="0" indent="0">
              <a:buNone/>
            </a:pPr>
            <a:r>
              <a:rPr lang="fr-FR" b="1" dirty="0">
                <a:solidFill>
                  <a:srgbClr val="C00000"/>
                </a:solidFill>
                <a:latin typeface="Montserrat Black" panose="00000A00000000000000" pitchFamily="2" charset="0"/>
              </a:rPr>
              <a:t>3.</a:t>
            </a:r>
            <a:r>
              <a:rPr lang="fr-FR" b="1" dirty="0">
                <a:solidFill>
                  <a:srgbClr val="C00000"/>
                </a:solidFill>
              </a:rPr>
              <a:t>    </a:t>
            </a:r>
            <a:r>
              <a:rPr lang="fr-FR" b="1" dirty="0">
                <a:latin typeface="Montserrat Black" panose="00000A00000000000000" pitchFamily="2" charset="0"/>
              </a:rPr>
              <a:t>Quizz</a:t>
            </a:r>
          </a:p>
          <a:p>
            <a:pPr marL="0" indent="0">
              <a:buNone/>
            </a:pPr>
            <a:endParaRPr lang="fr-FR" dirty="0"/>
          </a:p>
        </p:txBody>
      </p:sp>
    </p:spTree>
    <p:extLst>
      <p:ext uri="{BB962C8B-B14F-4D97-AF65-F5344CB8AC3E}">
        <p14:creationId xmlns:p14="http://schemas.microsoft.com/office/powerpoint/2010/main" val="1075207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F7F96DE4-B98F-4339-9913-F90498B944A9}"/>
              </a:ext>
            </a:extLst>
          </p:cNvPr>
          <p:cNvSpPr>
            <a:spLocks noGrp="1"/>
          </p:cNvSpPr>
          <p:nvPr>
            <p:ph idx="1"/>
          </p:nvPr>
        </p:nvSpPr>
        <p:spPr>
          <a:xfrm>
            <a:off x="699243" y="1087221"/>
            <a:ext cx="10980738" cy="4848620"/>
          </a:xfrm>
        </p:spPr>
        <p:txBody>
          <a:bodyPr/>
          <a:lstStyle/>
          <a:p>
            <a:endParaRPr lang="fr-FR" b="1" dirty="0">
              <a:latin typeface="Montserrat Black" panose="00000A00000000000000" pitchFamily="2" charset="0"/>
            </a:endParaRPr>
          </a:p>
          <a:p>
            <a:r>
              <a:rPr lang="fr-FR" b="1" dirty="0">
                <a:latin typeface="Montserrat Black" panose="00000A00000000000000" pitchFamily="2" charset="0"/>
              </a:rPr>
              <a:t>Les propositions commerciales sont valables 15 jours :</a:t>
            </a:r>
          </a:p>
          <a:p>
            <a:endParaRPr lang="fr-FR" b="1" dirty="0">
              <a:latin typeface="Montserrat Black" panose="00000A00000000000000" pitchFamily="2" charset="0"/>
            </a:endParaRPr>
          </a:p>
          <a:p>
            <a:endParaRPr lang="fr-FR" b="1" dirty="0">
              <a:latin typeface="Montserrat Black" panose="00000A00000000000000" pitchFamily="2" charset="0"/>
            </a:endParaRPr>
          </a:p>
          <a:p>
            <a:endParaRPr lang="fr-FR" dirty="0"/>
          </a:p>
        </p:txBody>
      </p:sp>
      <p:sp>
        <p:nvSpPr>
          <p:cNvPr id="3" name="Espace réservé du texte 2">
            <a:extLst>
              <a:ext uri="{FF2B5EF4-FFF2-40B4-BE49-F238E27FC236}">
                <a16:creationId xmlns:a16="http://schemas.microsoft.com/office/drawing/2014/main" id="{C149A08D-3B2B-4075-8AE6-75E600C170B2}"/>
              </a:ext>
            </a:extLst>
          </p:cNvPr>
          <p:cNvSpPr>
            <a:spLocks noGrp="1"/>
          </p:cNvSpPr>
          <p:nvPr>
            <p:ph type="body" sz="quarter" idx="12"/>
          </p:nvPr>
        </p:nvSpPr>
        <p:spPr/>
        <p:txBody>
          <a:bodyPr>
            <a:normAutofit/>
          </a:bodyPr>
          <a:lstStyle/>
          <a:p>
            <a:r>
              <a:rPr lang="fr-FR" sz="1400" dirty="0">
                <a:solidFill>
                  <a:schemeClr val="accent4">
                    <a:lumMod val="75000"/>
                  </a:schemeClr>
                </a:solidFill>
              </a:rPr>
              <a:t>Quizz – 1 / 8 </a:t>
            </a:r>
          </a:p>
          <a:p>
            <a:r>
              <a:rPr lang="fr-FR" dirty="0"/>
              <a:t>Pendant combien de temps une proposition commerciale est-elle valide ?</a:t>
            </a:r>
            <a:endParaRPr lang="fr-FR" sz="1600" dirty="0"/>
          </a:p>
        </p:txBody>
      </p:sp>
      <p:sp>
        <p:nvSpPr>
          <p:cNvPr id="22" name="Espace réservé du contenu 1">
            <a:extLst>
              <a:ext uri="{FF2B5EF4-FFF2-40B4-BE49-F238E27FC236}">
                <a16:creationId xmlns:a16="http://schemas.microsoft.com/office/drawing/2014/main" id="{76A02F27-F300-4949-B997-B876DDE2B490}"/>
              </a:ext>
            </a:extLst>
          </p:cNvPr>
          <p:cNvSpPr txBox="1">
            <a:spLocks/>
          </p:cNvSpPr>
          <p:nvPr/>
        </p:nvSpPr>
        <p:spPr>
          <a:xfrm>
            <a:off x="1790368" y="4580559"/>
            <a:ext cx="10980738" cy="170480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Clr>
                <a:srgbClr val="C00000"/>
              </a:buClr>
              <a:buSzPct val="50000"/>
              <a:buFont typeface="Wingdings" panose="05000000000000000000" pitchFamily="2" charset="2"/>
              <a:buChar char="q"/>
            </a:pPr>
            <a:r>
              <a:rPr lang="fr-FR" sz="1500" dirty="0">
                <a:ea typeface="Roboto" panose="02000000000000000000" pitchFamily="2" charset="0"/>
              </a:rPr>
              <a:t>Pour être </a:t>
            </a:r>
            <a:r>
              <a:rPr lang="fr-FR" sz="1500" b="1" dirty="0">
                <a:ea typeface="Roboto" panose="02000000000000000000" pitchFamily="2" charset="0"/>
              </a:rPr>
              <a:t>alignés </a:t>
            </a:r>
            <a:r>
              <a:rPr lang="fr-FR" sz="1500" dirty="0">
                <a:ea typeface="Roboto" panose="02000000000000000000" pitchFamily="2" charset="0"/>
              </a:rPr>
              <a:t>aux confrères de la place</a:t>
            </a:r>
          </a:p>
          <a:p>
            <a:pPr marL="285750" indent="-285750">
              <a:buClr>
                <a:srgbClr val="C00000"/>
              </a:buClr>
              <a:buSzPct val="50000"/>
              <a:buFont typeface="Wingdings" panose="05000000000000000000" pitchFamily="2" charset="2"/>
              <a:buChar char="q"/>
            </a:pPr>
            <a:r>
              <a:rPr lang="fr-FR" sz="1500" dirty="0">
                <a:ea typeface="Roboto" panose="02000000000000000000" pitchFamily="2" charset="0"/>
              </a:rPr>
              <a:t>Pour agir au plus vite dans les </a:t>
            </a:r>
            <a:r>
              <a:rPr lang="fr-FR" sz="1500" b="1" dirty="0">
                <a:ea typeface="Roboto" panose="02000000000000000000" pitchFamily="2" charset="0"/>
              </a:rPr>
              <a:t>périodes d’évolutions </a:t>
            </a:r>
            <a:r>
              <a:rPr lang="fr-FR" sz="1500" dirty="0">
                <a:ea typeface="Roboto" panose="02000000000000000000" pitchFamily="2" charset="0"/>
              </a:rPr>
              <a:t>de taux (à la hausse comme à la baisse)</a:t>
            </a:r>
          </a:p>
          <a:p>
            <a:pPr marL="285750" indent="-285750">
              <a:buClr>
                <a:srgbClr val="C00000"/>
              </a:buClr>
              <a:buSzPct val="50000"/>
              <a:buFont typeface="Wingdings" panose="05000000000000000000" pitchFamily="2" charset="2"/>
              <a:buChar char="q"/>
            </a:pPr>
            <a:r>
              <a:rPr lang="fr-FR" sz="1500" dirty="0">
                <a:ea typeface="Roboto" panose="02000000000000000000" pitchFamily="2" charset="0"/>
              </a:rPr>
              <a:t>Pour être </a:t>
            </a:r>
            <a:r>
              <a:rPr lang="fr-FR" sz="1500" b="1" dirty="0">
                <a:ea typeface="Roboto" panose="02000000000000000000" pitchFamily="2" charset="0"/>
              </a:rPr>
              <a:t>réactifs</a:t>
            </a:r>
            <a:r>
              <a:rPr lang="fr-FR" sz="1500" dirty="0">
                <a:ea typeface="Roboto" panose="02000000000000000000" pitchFamily="2" charset="0"/>
              </a:rPr>
              <a:t> dans le service client proposé</a:t>
            </a:r>
          </a:p>
          <a:p>
            <a:pPr marL="285750" indent="-285750">
              <a:buClr>
                <a:srgbClr val="C00000"/>
              </a:buClr>
              <a:buSzPct val="50000"/>
              <a:buFont typeface="Wingdings" panose="05000000000000000000" pitchFamily="2" charset="2"/>
              <a:buChar char="q"/>
            </a:pPr>
            <a:r>
              <a:rPr lang="fr-FR" sz="1500" dirty="0">
                <a:ea typeface="Roboto" panose="02000000000000000000" pitchFamily="2" charset="0"/>
              </a:rPr>
              <a:t>Pour </a:t>
            </a:r>
            <a:r>
              <a:rPr lang="fr-FR" sz="1500" b="1" dirty="0">
                <a:ea typeface="Roboto" panose="02000000000000000000" pitchFamily="2" charset="0"/>
              </a:rPr>
              <a:t>valoriser</a:t>
            </a:r>
            <a:r>
              <a:rPr lang="fr-FR" sz="1500" dirty="0">
                <a:ea typeface="Roboto" panose="02000000000000000000" pitchFamily="2" charset="0"/>
              </a:rPr>
              <a:t> le taux en lui-même</a:t>
            </a:r>
          </a:p>
          <a:p>
            <a:pPr marL="285750" indent="-285750">
              <a:buClr>
                <a:srgbClr val="C00000"/>
              </a:buClr>
              <a:buSzPct val="50000"/>
              <a:buFont typeface="Wingdings" panose="05000000000000000000" pitchFamily="2" charset="2"/>
              <a:buChar char="q"/>
            </a:pPr>
            <a:r>
              <a:rPr lang="fr-FR" sz="1500" dirty="0">
                <a:ea typeface="Roboto" panose="02000000000000000000" pitchFamily="2" charset="0"/>
              </a:rPr>
              <a:t>Pour </a:t>
            </a:r>
            <a:r>
              <a:rPr lang="fr-FR" sz="1500" b="1" dirty="0">
                <a:ea typeface="Roboto" panose="02000000000000000000" pitchFamily="2" charset="0"/>
              </a:rPr>
              <a:t>personnaliser</a:t>
            </a:r>
            <a:r>
              <a:rPr lang="fr-FR" sz="1500" dirty="0">
                <a:ea typeface="Roboto" panose="02000000000000000000" pitchFamily="2" charset="0"/>
              </a:rPr>
              <a:t> l’offre du client </a:t>
            </a:r>
          </a:p>
        </p:txBody>
      </p:sp>
      <p:sp>
        <p:nvSpPr>
          <p:cNvPr id="20" name="Espace réservé du texte 13">
            <a:extLst>
              <a:ext uri="{FF2B5EF4-FFF2-40B4-BE49-F238E27FC236}">
                <a16:creationId xmlns:a16="http://schemas.microsoft.com/office/drawing/2014/main" id="{82F73075-5109-41DE-B728-404DB5F57424}"/>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Quizz</a:t>
            </a:r>
          </a:p>
        </p:txBody>
      </p:sp>
      <p:grpSp>
        <p:nvGrpSpPr>
          <p:cNvPr id="4" name="Groupe 3">
            <a:extLst>
              <a:ext uri="{FF2B5EF4-FFF2-40B4-BE49-F238E27FC236}">
                <a16:creationId xmlns:a16="http://schemas.microsoft.com/office/drawing/2014/main" id="{D38E997A-9A1F-433C-A328-5AF687FF5734}"/>
              </a:ext>
            </a:extLst>
          </p:cNvPr>
          <p:cNvGrpSpPr/>
          <p:nvPr/>
        </p:nvGrpSpPr>
        <p:grpSpPr>
          <a:xfrm>
            <a:off x="1654918" y="1989666"/>
            <a:ext cx="8645307" cy="2319867"/>
            <a:chOff x="1654918" y="1989666"/>
            <a:chExt cx="8645307" cy="2319867"/>
          </a:xfrm>
        </p:grpSpPr>
        <p:grpSp>
          <p:nvGrpSpPr>
            <p:cNvPr id="23" name="Groupe 22">
              <a:extLst>
                <a:ext uri="{FF2B5EF4-FFF2-40B4-BE49-F238E27FC236}">
                  <a16:creationId xmlns:a16="http://schemas.microsoft.com/office/drawing/2014/main" id="{3B6564C7-4E38-495D-835D-36792B7CC139}"/>
                </a:ext>
              </a:extLst>
            </p:cNvPr>
            <p:cNvGrpSpPr/>
            <p:nvPr/>
          </p:nvGrpSpPr>
          <p:grpSpPr>
            <a:xfrm>
              <a:off x="1654918" y="1989666"/>
              <a:ext cx="8645307" cy="2319867"/>
              <a:chOff x="1886191" y="2380056"/>
              <a:chExt cx="8645307" cy="2406483"/>
            </a:xfrm>
            <a:solidFill>
              <a:srgbClr val="F5F5F5"/>
            </a:solidFill>
          </p:grpSpPr>
          <p:sp>
            <p:nvSpPr>
              <p:cNvPr id="10" name="Rectangle 9">
                <a:extLst>
                  <a:ext uri="{FF2B5EF4-FFF2-40B4-BE49-F238E27FC236}">
                    <a16:creationId xmlns:a16="http://schemas.microsoft.com/office/drawing/2014/main" id="{6F1CC93F-0A69-4E9E-AD57-B332D41BC8EE}"/>
                  </a:ext>
                </a:extLst>
              </p:cNvPr>
              <p:cNvSpPr/>
              <p:nvPr/>
            </p:nvSpPr>
            <p:spPr>
              <a:xfrm>
                <a:off x="1886191" y="2380056"/>
                <a:ext cx="8645307" cy="2406483"/>
              </a:xfrm>
              <a:custGeom>
                <a:avLst/>
                <a:gdLst>
                  <a:gd name="connsiteX0" fmla="*/ 0 w 8645307"/>
                  <a:gd name="connsiteY0" fmla="*/ 0 h 2406483"/>
                  <a:gd name="connsiteX1" fmla="*/ 492117 w 8645307"/>
                  <a:gd name="connsiteY1" fmla="*/ 0 h 2406483"/>
                  <a:gd name="connsiteX2" fmla="*/ 897782 w 8645307"/>
                  <a:gd name="connsiteY2" fmla="*/ 0 h 2406483"/>
                  <a:gd name="connsiteX3" fmla="*/ 1562805 w 8645307"/>
                  <a:gd name="connsiteY3" fmla="*/ 0 h 2406483"/>
                  <a:gd name="connsiteX4" fmla="*/ 1968470 w 8645307"/>
                  <a:gd name="connsiteY4" fmla="*/ 0 h 2406483"/>
                  <a:gd name="connsiteX5" fmla="*/ 2374134 w 8645307"/>
                  <a:gd name="connsiteY5" fmla="*/ 0 h 2406483"/>
                  <a:gd name="connsiteX6" fmla="*/ 2779799 w 8645307"/>
                  <a:gd name="connsiteY6" fmla="*/ 0 h 2406483"/>
                  <a:gd name="connsiteX7" fmla="*/ 3617728 w 8645307"/>
                  <a:gd name="connsiteY7" fmla="*/ 0 h 2406483"/>
                  <a:gd name="connsiteX8" fmla="*/ 4455658 w 8645307"/>
                  <a:gd name="connsiteY8" fmla="*/ 0 h 2406483"/>
                  <a:gd name="connsiteX9" fmla="*/ 5120682 w 8645307"/>
                  <a:gd name="connsiteY9" fmla="*/ 0 h 2406483"/>
                  <a:gd name="connsiteX10" fmla="*/ 5699252 w 8645307"/>
                  <a:gd name="connsiteY10" fmla="*/ 0 h 2406483"/>
                  <a:gd name="connsiteX11" fmla="*/ 6277823 w 8645307"/>
                  <a:gd name="connsiteY11" fmla="*/ 0 h 2406483"/>
                  <a:gd name="connsiteX12" fmla="*/ 7115753 w 8645307"/>
                  <a:gd name="connsiteY12" fmla="*/ 0 h 2406483"/>
                  <a:gd name="connsiteX13" fmla="*/ 7867229 w 8645307"/>
                  <a:gd name="connsiteY13" fmla="*/ 0 h 2406483"/>
                  <a:gd name="connsiteX14" fmla="*/ 8645307 w 8645307"/>
                  <a:gd name="connsiteY14" fmla="*/ 0 h 2406483"/>
                  <a:gd name="connsiteX15" fmla="*/ 8645307 w 8645307"/>
                  <a:gd name="connsiteY15" fmla="*/ 625686 h 2406483"/>
                  <a:gd name="connsiteX16" fmla="*/ 8645307 w 8645307"/>
                  <a:gd name="connsiteY16" fmla="*/ 1227306 h 2406483"/>
                  <a:gd name="connsiteX17" fmla="*/ 8645307 w 8645307"/>
                  <a:gd name="connsiteY17" fmla="*/ 1756733 h 2406483"/>
                  <a:gd name="connsiteX18" fmla="*/ 8645307 w 8645307"/>
                  <a:gd name="connsiteY18" fmla="*/ 2406483 h 2406483"/>
                  <a:gd name="connsiteX19" fmla="*/ 7980283 w 8645307"/>
                  <a:gd name="connsiteY19" fmla="*/ 2406483 h 2406483"/>
                  <a:gd name="connsiteX20" fmla="*/ 7488166 w 8645307"/>
                  <a:gd name="connsiteY20" fmla="*/ 2406483 h 2406483"/>
                  <a:gd name="connsiteX21" fmla="*/ 6996048 w 8645307"/>
                  <a:gd name="connsiteY21" fmla="*/ 2406483 h 2406483"/>
                  <a:gd name="connsiteX22" fmla="*/ 6331025 w 8645307"/>
                  <a:gd name="connsiteY22" fmla="*/ 2406483 h 2406483"/>
                  <a:gd name="connsiteX23" fmla="*/ 5752454 w 8645307"/>
                  <a:gd name="connsiteY23" fmla="*/ 2406483 h 2406483"/>
                  <a:gd name="connsiteX24" fmla="*/ 5087431 w 8645307"/>
                  <a:gd name="connsiteY24" fmla="*/ 2406483 h 2406483"/>
                  <a:gd name="connsiteX25" fmla="*/ 4335954 w 8645307"/>
                  <a:gd name="connsiteY25" fmla="*/ 2406483 h 2406483"/>
                  <a:gd name="connsiteX26" fmla="*/ 3843836 w 8645307"/>
                  <a:gd name="connsiteY26" fmla="*/ 2406483 h 2406483"/>
                  <a:gd name="connsiteX27" fmla="*/ 3178813 w 8645307"/>
                  <a:gd name="connsiteY27" fmla="*/ 2406483 h 2406483"/>
                  <a:gd name="connsiteX28" fmla="*/ 2773148 w 8645307"/>
                  <a:gd name="connsiteY28" fmla="*/ 2406483 h 2406483"/>
                  <a:gd name="connsiteX29" fmla="*/ 2108125 w 8645307"/>
                  <a:gd name="connsiteY29" fmla="*/ 2406483 h 2406483"/>
                  <a:gd name="connsiteX30" fmla="*/ 1443101 w 8645307"/>
                  <a:gd name="connsiteY30" fmla="*/ 2406483 h 2406483"/>
                  <a:gd name="connsiteX31" fmla="*/ 864531 w 8645307"/>
                  <a:gd name="connsiteY31" fmla="*/ 2406483 h 2406483"/>
                  <a:gd name="connsiteX32" fmla="*/ 0 w 8645307"/>
                  <a:gd name="connsiteY32" fmla="*/ 2406483 h 2406483"/>
                  <a:gd name="connsiteX33" fmla="*/ 0 w 8645307"/>
                  <a:gd name="connsiteY33" fmla="*/ 1756733 h 2406483"/>
                  <a:gd name="connsiteX34" fmla="*/ 0 w 8645307"/>
                  <a:gd name="connsiteY34" fmla="*/ 1155112 h 2406483"/>
                  <a:gd name="connsiteX35" fmla="*/ 0 w 8645307"/>
                  <a:gd name="connsiteY35" fmla="*/ 0 h 240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645307" h="2406483" fill="none" extrusionOk="0">
                    <a:moveTo>
                      <a:pt x="0" y="0"/>
                    </a:moveTo>
                    <a:cubicBezTo>
                      <a:pt x="174078" y="2960"/>
                      <a:pt x="336297" y="17850"/>
                      <a:pt x="492117" y="0"/>
                    </a:cubicBezTo>
                    <a:cubicBezTo>
                      <a:pt x="647937" y="-17850"/>
                      <a:pt x="699852" y="16822"/>
                      <a:pt x="897782" y="0"/>
                    </a:cubicBezTo>
                    <a:cubicBezTo>
                      <a:pt x="1095713" y="-16822"/>
                      <a:pt x="1417406" y="3677"/>
                      <a:pt x="1562805" y="0"/>
                    </a:cubicBezTo>
                    <a:cubicBezTo>
                      <a:pt x="1708204" y="-3677"/>
                      <a:pt x="1769230" y="-3255"/>
                      <a:pt x="1968470" y="0"/>
                    </a:cubicBezTo>
                    <a:cubicBezTo>
                      <a:pt x="2167710" y="3255"/>
                      <a:pt x="2292159" y="12651"/>
                      <a:pt x="2374134" y="0"/>
                    </a:cubicBezTo>
                    <a:cubicBezTo>
                      <a:pt x="2456109" y="-12651"/>
                      <a:pt x="2603364" y="-4787"/>
                      <a:pt x="2779799" y="0"/>
                    </a:cubicBezTo>
                    <a:cubicBezTo>
                      <a:pt x="2956235" y="4787"/>
                      <a:pt x="3380490" y="12629"/>
                      <a:pt x="3617728" y="0"/>
                    </a:cubicBezTo>
                    <a:cubicBezTo>
                      <a:pt x="3854966" y="-12629"/>
                      <a:pt x="4232278" y="40825"/>
                      <a:pt x="4455658" y="0"/>
                    </a:cubicBezTo>
                    <a:cubicBezTo>
                      <a:pt x="4679038" y="-40825"/>
                      <a:pt x="4791037" y="-26688"/>
                      <a:pt x="5120682" y="0"/>
                    </a:cubicBezTo>
                    <a:cubicBezTo>
                      <a:pt x="5450327" y="26688"/>
                      <a:pt x="5516572" y="-19966"/>
                      <a:pt x="5699252" y="0"/>
                    </a:cubicBezTo>
                    <a:cubicBezTo>
                      <a:pt x="5881932" y="19966"/>
                      <a:pt x="6097218" y="-6758"/>
                      <a:pt x="6277823" y="0"/>
                    </a:cubicBezTo>
                    <a:cubicBezTo>
                      <a:pt x="6458428" y="6758"/>
                      <a:pt x="6748375" y="32890"/>
                      <a:pt x="7115753" y="0"/>
                    </a:cubicBezTo>
                    <a:cubicBezTo>
                      <a:pt x="7483131" y="-32890"/>
                      <a:pt x="7605203" y="23296"/>
                      <a:pt x="7867229" y="0"/>
                    </a:cubicBezTo>
                    <a:cubicBezTo>
                      <a:pt x="8129255" y="-23296"/>
                      <a:pt x="8280725" y="1224"/>
                      <a:pt x="8645307" y="0"/>
                    </a:cubicBezTo>
                    <a:cubicBezTo>
                      <a:pt x="8670495" y="235366"/>
                      <a:pt x="8616581" y="435253"/>
                      <a:pt x="8645307" y="625686"/>
                    </a:cubicBezTo>
                    <a:cubicBezTo>
                      <a:pt x="8674033" y="816119"/>
                      <a:pt x="8625992" y="933229"/>
                      <a:pt x="8645307" y="1227306"/>
                    </a:cubicBezTo>
                    <a:cubicBezTo>
                      <a:pt x="8664622" y="1521383"/>
                      <a:pt x="8649015" y="1616391"/>
                      <a:pt x="8645307" y="1756733"/>
                    </a:cubicBezTo>
                    <a:cubicBezTo>
                      <a:pt x="8641599" y="1897075"/>
                      <a:pt x="8653998" y="2163262"/>
                      <a:pt x="8645307" y="2406483"/>
                    </a:cubicBezTo>
                    <a:cubicBezTo>
                      <a:pt x="8504407" y="2414414"/>
                      <a:pt x="8175408" y="2375939"/>
                      <a:pt x="7980283" y="2406483"/>
                    </a:cubicBezTo>
                    <a:cubicBezTo>
                      <a:pt x="7785158" y="2437027"/>
                      <a:pt x="7641535" y="2430640"/>
                      <a:pt x="7488166" y="2406483"/>
                    </a:cubicBezTo>
                    <a:cubicBezTo>
                      <a:pt x="7334797" y="2382326"/>
                      <a:pt x="7214154" y="2394091"/>
                      <a:pt x="6996048" y="2406483"/>
                    </a:cubicBezTo>
                    <a:cubicBezTo>
                      <a:pt x="6777942" y="2418875"/>
                      <a:pt x="6642193" y="2433966"/>
                      <a:pt x="6331025" y="2406483"/>
                    </a:cubicBezTo>
                    <a:cubicBezTo>
                      <a:pt x="6019857" y="2379000"/>
                      <a:pt x="6025876" y="2380100"/>
                      <a:pt x="5752454" y="2406483"/>
                    </a:cubicBezTo>
                    <a:cubicBezTo>
                      <a:pt x="5479032" y="2432866"/>
                      <a:pt x="5309910" y="2407121"/>
                      <a:pt x="5087431" y="2406483"/>
                    </a:cubicBezTo>
                    <a:cubicBezTo>
                      <a:pt x="4864952" y="2405845"/>
                      <a:pt x="4694296" y="2406564"/>
                      <a:pt x="4335954" y="2406483"/>
                    </a:cubicBezTo>
                    <a:cubicBezTo>
                      <a:pt x="3977612" y="2406402"/>
                      <a:pt x="4007378" y="2414717"/>
                      <a:pt x="3843836" y="2406483"/>
                    </a:cubicBezTo>
                    <a:cubicBezTo>
                      <a:pt x="3680294" y="2398249"/>
                      <a:pt x="3380269" y="2376777"/>
                      <a:pt x="3178813" y="2406483"/>
                    </a:cubicBezTo>
                    <a:cubicBezTo>
                      <a:pt x="2977357" y="2436189"/>
                      <a:pt x="2945782" y="2414624"/>
                      <a:pt x="2773148" y="2406483"/>
                    </a:cubicBezTo>
                    <a:cubicBezTo>
                      <a:pt x="2600514" y="2398342"/>
                      <a:pt x="2306869" y="2422062"/>
                      <a:pt x="2108125" y="2406483"/>
                    </a:cubicBezTo>
                    <a:cubicBezTo>
                      <a:pt x="1909381" y="2390904"/>
                      <a:pt x="1768403" y="2386935"/>
                      <a:pt x="1443101" y="2406483"/>
                    </a:cubicBezTo>
                    <a:cubicBezTo>
                      <a:pt x="1117799" y="2426031"/>
                      <a:pt x="1066461" y="2379724"/>
                      <a:pt x="864531" y="2406483"/>
                    </a:cubicBezTo>
                    <a:cubicBezTo>
                      <a:pt x="662601" y="2433243"/>
                      <a:pt x="400963" y="2377897"/>
                      <a:pt x="0" y="2406483"/>
                    </a:cubicBezTo>
                    <a:cubicBezTo>
                      <a:pt x="4327" y="2152642"/>
                      <a:pt x="-16324" y="2003037"/>
                      <a:pt x="0" y="1756733"/>
                    </a:cubicBezTo>
                    <a:cubicBezTo>
                      <a:pt x="16324" y="1510429"/>
                      <a:pt x="8366" y="1280469"/>
                      <a:pt x="0" y="1155112"/>
                    </a:cubicBezTo>
                    <a:cubicBezTo>
                      <a:pt x="-8366" y="1029755"/>
                      <a:pt x="23257" y="481183"/>
                      <a:pt x="0" y="0"/>
                    </a:cubicBezTo>
                    <a:close/>
                  </a:path>
                  <a:path w="8645307" h="2406483" stroke="0" extrusionOk="0">
                    <a:moveTo>
                      <a:pt x="0" y="0"/>
                    </a:moveTo>
                    <a:cubicBezTo>
                      <a:pt x="253785" y="-3090"/>
                      <a:pt x="431773" y="1041"/>
                      <a:pt x="751477" y="0"/>
                    </a:cubicBezTo>
                    <a:cubicBezTo>
                      <a:pt x="1071181" y="-1041"/>
                      <a:pt x="1186352" y="-1867"/>
                      <a:pt x="1330047" y="0"/>
                    </a:cubicBezTo>
                    <a:cubicBezTo>
                      <a:pt x="1473742" y="1867"/>
                      <a:pt x="1750520" y="40205"/>
                      <a:pt x="2167977" y="0"/>
                    </a:cubicBezTo>
                    <a:cubicBezTo>
                      <a:pt x="2585434" y="-40205"/>
                      <a:pt x="2684124" y="-17739"/>
                      <a:pt x="2919454" y="0"/>
                    </a:cubicBezTo>
                    <a:cubicBezTo>
                      <a:pt x="3154784" y="17739"/>
                      <a:pt x="3390961" y="37988"/>
                      <a:pt x="3757383" y="0"/>
                    </a:cubicBezTo>
                    <a:cubicBezTo>
                      <a:pt x="4123805" y="-37988"/>
                      <a:pt x="4230647" y="14882"/>
                      <a:pt x="4508860" y="0"/>
                    </a:cubicBezTo>
                    <a:cubicBezTo>
                      <a:pt x="4787073" y="-14882"/>
                      <a:pt x="4953033" y="19514"/>
                      <a:pt x="5260337" y="0"/>
                    </a:cubicBezTo>
                    <a:cubicBezTo>
                      <a:pt x="5567641" y="-19514"/>
                      <a:pt x="5591935" y="-27907"/>
                      <a:pt x="5838907" y="0"/>
                    </a:cubicBezTo>
                    <a:cubicBezTo>
                      <a:pt x="6085879" y="27907"/>
                      <a:pt x="6104521" y="18278"/>
                      <a:pt x="6244572" y="0"/>
                    </a:cubicBezTo>
                    <a:cubicBezTo>
                      <a:pt x="6384623" y="-18278"/>
                      <a:pt x="6582547" y="-13693"/>
                      <a:pt x="6736689" y="0"/>
                    </a:cubicBezTo>
                    <a:cubicBezTo>
                      <a:pt x="6890831" y="13693"/>
                      <a:pt x="7211254" y="15677"/>
                      <a:pt x="7574619" y="0"/>
                    </a:cubicBezTo>
                    <a:cubicBezTo>
                      <a:pt x="7937984" y="-15677"/>
                      <a:pt x="7867006" y="-18615"/>
                      <a:pt x="8066736" y="0"/>
                    </a:cubicBezTo>
                    <a:cubicBezTo>
                      <a:pt x="8266466" y="18615"/>
                      <a:pt x="8449781" y="12278"/>
                      <a:pt x="8645307" y="0"/>
                    </a:cubicBezTo>
                    <a:cubicBezTo>
                      <a:pt x="8634077" y="123652"/>
                      <a:pt x="8645358" y="281734"/>
                      <a:pt x="8645307" y="529426"/>
                    </a:cubicBezTo>
                    <a:cubicBezTo>
                      <a:pt x="8645256" y="777118"/>
                      <a:pt x="8647776" y="829547"/>
                      <a:pt x="8645307" y="1106982"/>
                    </a:cubicBezTo>
                    <a:cubicBezTo>
                      <a:pt x="8642838" y="1384417"/>
                      <a:pt x="8616429" y="1520949"/>
                      <a:pt x="8645307" y="1732668"/>
                    </a:cubicBezTo>
                    <a:cubicBezTo>
                      <a:pt x="8674185" y="1944387"/>
                      <a:pt x="8621629" y="2260576"/>
                      <a:pt x="8645307" y="2406483"/>
                    </a:cubicBezTo>
                    <a:cubicBezTo>
                      <a:pt x="8492315" y="2418321"/>
                      <a:pt x="8417339" y="2393146"/>
                      <a:pt x="8239643" y="2406483"/>
                    </a:cubicBezTo>
                    <a:cubicBezTo>
                      <a:pt x="8061947" y="2419820"/>
                      <a:pt x="7843080" y="2387340"/>
                      <a:pt x="7574619" y="2406483"/>
                    </a:cubicBezTo>
                    <a:cubicBezTo>
                      <a:pt x="7306158" y="2425626"/>
                      <a:pt x="7195476" y="2384832"/>
                      <a:pt x="6996048" y="2406483"/>
                    </a:cubicBezTo>
                    <a:cubicBezTo>
                      <a:pt x="6796620" y="2428134"/>
                      <a:pt x="6481756" y="2418780"/>
                      <a:pt x="6244572" y="2406483"/>
                    </a:cubicBezTo>
                    <a:cubicBezTo>
                      <a:pt x="6007388" y="2394186"/>
                      <a:pt x="5721109" y="2434483"/>
                      <a:pt x="5579548" y="2406483"/>
                    </a:cubicBezTo>
                    <a:cubicBezTo>
                      <a:pt x="5437987" y="2378483"/>
                      <a:pt x="5155594" y="2393814"/>
                      <a:pt x="4914525" y="2406483"/>
                    </a:cubicBezTo>
                    <a:cubicBezTo>
                      <a:pt x="4673456" y="2419152"/>
                      <a:pt x="4509530" y="2403883"/>
                      <a:pt x="4249501" y="2406483"/>
                    </a:cubicBezTo>
                    <a:cubicBezTo>
                      <a:pt x="3989472" y="2409083"/>
                      <a:pt x="3914824" y="2399999"/>
                      <a:pt x="3584477" y="2406483"/>
                    </a:cubicBezTo>
                    <a:cubicBezTo>
                      <a:pt x="3254130" y="2412967"/>
                      <a:pt x="3283540" y="2421599"/>
                      <a:pt x="3005907" y="2406483"/>
                    </a:cubicBezTo>
                    <a:cubicBezTo>
                      <a:pt x="2728274" y="2391368"/>
                      <a:pt x="2593106" y="2406250"/>
                      <a:pt x="2427336" y="2406483"/>
                    </a:cubicBezTo>
                    <a:cubicBezTo>
                      <a:pt x="2261566" y="2406716"/>
                      <a:pt x="1954795" y="2407929"/>
                      <a:pt x="1589406" y="2406483"/>
                    </a:cubicBezTo>
                    <a:cubicBezTo>
                      <a:pt x="1224017" y="2405038"/>
                      <a:pt x="1200523" y="2411652"/>
                      <a:pt x="1010836" y="2406483"/>
                    </a:cubicBezTo>
                    <a:cubicBezTo>
                      <a:pt x="821149" y="2401315"/>
                      <a:pt x="356871" y="2400476"/>
                      <a:pt x="0" y="2406483"/>
                    </a:cubicBezTo>
                    <a:cubicBezTo>
                      <a:pt x="5827" y="2170693"/>
                      <a:pt x="-20576" y="1943754"/>
                      <a:pt x="0" y="1780797"/>
                    </a:cubicBezTo>
                    <a:cubicBezTo>
                      <a:pt x="20576" y="1617840"/>
                      <a:pt x="-17541" y="1452143"/>
                      <a:pt x="0" y="1155112"/>
                    </a:cubicBezTo>
                    <a:cubicBezTo>
                      <a:pt x="17541" y="858082"/>
                      <a:pt x="-23887" y="683311"/>
                      <a:pt x="0" y="529426"/>
                    </a:cubicBezTo>
                    <a:cubicBezTo>
                      <a:pt x="23887" y="375541"/>
                      <a:pt x="-7084" y="150968"/>
                      <a:pt x="0" y="0"/>
                    </a:cubicBezTo>
                    <a:close/>
                  </a:path>
                </a:pathLst>
              </a:custGeom>
              <a:grpFill/>
              <a:ln>
                <a:solidFill>
                  <a:schemeClr val="bg1">
                    <a:lumMod val="85000"/>
                  </a:schemeClr>
                </a:solidFill>
                <a:extLst>
                  <a:ext uri="{C807C97D-BFC1-408E-A445-0C87EB9F89A2}">
                    <ask:lineSketchStyleProps xmlns:ask="http://schemas.microsoft.com/office/drawing/2018/sketchyshapes" sd="404995043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Flèche : droite rayée 10">
                <a:extLst>
                  <a:ext uri="{FF2B5EF4-FFF2-40B4-BE49-F238E27FC236}">
                    <a16:creationId xmlns:a16="http://schemas.microsoft.com/office/drawing/2014/main" id="{711D93A1-54C1-4375-8587-9E3717323CF5}"/>
                  </a:ext>
                </a:extLst>
              </p:cNvPr>
              <p:cNvSpPr/>
              <p:nvPr/>
            </p:nvSpPr>
            <p:spPr>
              <a:xfrm>
                <a:off x="2969761" y="2847917"/>
                <a:ext cx="6465968" cy="892337"/>
              </a:xfrm>
              <a:custGeom>
                <a:avLst/>
                <a:gdLst>
                  <a:gd name="connsiteX0" fmla="*/ 0 w 6465968"/>
                  <a:gd name="connsiteY0" fmla="*/ 223084 h 892337"/>
                  <a:gd name="connsiteX1" fmla="*/ 27886 w 6465968"/>
                  <a:gd name="connsiteY1" fmla="*/ 223084 h 892337"/>
                  <a:gd name="connsiteX2" fmla="*/ 27886 w 6465968"/>
                  <a:gd name="connsiteY2" fmla="*/ 669253 h 892337"/>
                  <a:gd name="connsiteX3" fmla="*/ 0 w 6465968"/>
                  <a:gd name="connsiteY3" fmla="*/ 669253 h 892337"/>
                  <a:gd name="connsiteX4" fmla="*/ 0 w 6465968"/>
                  <a:gd name="connsiteY4" fmla="*/ 223084 h 892337"/>
                  <a:gd name="connsiteX5" fmla="*/ 55771 w 6465968"/>
                  <a:gd name="connsiteY5" fmla="*/ 223084 h 892337"/>
                  <a:gd name="connsiteX6" fmla="*/ 111542 w 6465968"/>
                  <a:gd name="connsiteY6" fmla="*/ 223084 h 892337"/>
                  <a:gd name="connsiteX7" fmla="*/ 111542 w 6465968"/>
                  <a:gd name="connsiteY7" fmla="*/ 669253 h 892337"/>
                  <a:gd name="connsiteX8" fmla="*/ 55771 w 6465968"/>
                  <a:gd name="connsiteY8" fmla="*/ 669253 h 892337"/>
                  <a:gd name="connsiteX9" fmla="*/ 55771 w 6465968"/>
                  <a:gd name="connsiteY9" fmla="*/ 223084 h 892337"/>
                  <a:gd name="connsiteX10" fmla="*/ 139428 w 6465968"/>
                  <a:gd name="connsiteY10" fmla="*/ 223084 h 892337"/>
                  <a:gd name="connsiteX11" fmla="*/ 910410 w 6465968"/>
                  <a:gd name="connsiteY11" fmla="*/ 223084 h 892337"/>
                  <a:gd name="connsiteX12" fmla="*/ 1446177 w 6465968"/>
                  <a:gd name="connsiteY12" fmla="*/ 223084 h 892337"/>
                  <a:gd name="connsiteX13" fmla="*/ 1981945 w 6465968"/>
                  <a:gd name="connsiteY13" fmla="*/ 223084 h 892337"/>
                  <a:gd name="connsiteX14" fmla="*/ 2517712 w 6465968"/>
                  <a:gd name="connsiteY14" fmla="*/ 223084 h 892337"/>
                  <a:gd name="connsiteX15" fmla="*/ 3171086 w 6465968"/>
                  <a:gd name="connsiteY15" fmla="*/ 223084 h 892337"/>
                  <a:gd name="connsiteX16" fmla="*/ 3883265 w 6465968"/>
                  <a:gd name="connsiteY16" fmla="*/ 223084 h 892337"/>
                  <a:gd name="connsiteX17" fmla="*/ 4536640 w 6465968"/>
                  <a:gd name="connsiteY17" fmla="*/ 223084 h 892337"/>
                  <a:gd name="connsiteX18" fmla="*/ 5131210 w 6465968"/>
                  <a:gd name="connsiteY18" fmla="*/ 223084 h 892337"/>
                  <a:gd name="connsiteX19" fmla="*/ 6019800 w 6465968"/>
                  <a:gd name="connsiteY19" fmla="*/ 223084 h 892337"/>
                  <a:gd name="connsiteX20" fmla="*/ 6019800 w 6465968"/>
                  <a:gd name="connsiteY20" fmla="*/ 0 h 892337"/>
                  <a:gd name="connsiteX21" fmla="*/ 6465968 w 6465968"/>
                  <a:gd name="connsiteY21" fmla="*/ 446169 h 892337"/>
                  <a:gd name="connsiteX22" fmla="*/ 6019800 w 6465968"/>
                  <a:gd name="connsiteY22" fmla="*/ 892337 h 892337"/>
                  <a:gd name="connsiteX23" fmla="*/ 6019800 w 6465968"/>
                  <a:gd name="connsiteY23" fmla="*/ 669253 h 892337"/>
                  <a:gd name="connsiteX24" fmla="*/ 5248818 w 6465968"/>
                  <a:gd name="connsiteY24" fmla="*/ 669253 h 892337"/>
                  <a:gd name="connsiteX25" fmla="*/ 4595443 w 6465968"/>
                  <a:gd name="connsiteY25" fmla="*/ 669253 h 892337"/>
                  <a:gd name="connsiteX26" fmla="*/ 4059676 w 6465968"/>
                  <a:gd name="connsiteY26" fmla="*/ 669253 h 892337"/>
                  <a:gd name="connsiteX27" fmla="*/ 3288694 w 6465968"/>
                  <a:gd name="connsiteY27" fmla="*/ 669253 h 892337"/>
                  <a:gd name="connsiteX28" fmla="*/ 2811730 w 6465968"/>
                  <a:gd name="connsiteY28" fmla="*/ 669253 h 892337"/>
                  <a:gd name="connsiteX29" fmla="*/ 2040748 w 6465968"/>
                  <a:gd name="connsiteY29" fmla="*/ 669253 h 892337"/>
                  <a:gd name="connsiteX30" fmla="*/ 1446177 w 6465968"/>
                  <a:gd name="connsiteY30" fmla="*/ 669253 h 892337"/>
                  <a:gd name="connsiteX31" fmla="*/ 139428 w 6465968"/>
                  <a:gd name="connsiteY31" fmla="*/ 669253 h 892337"/>
                  <a:gd name="connsiteX32" fmla="*/ 139428 w 6465968"/>
                  <a:gd name="connsiteY32" fmla="*/ 223084 h 892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465968" h="892337" fill="none" extrusionOk="0">
                    <a:moveTo>
                      <a:pt x="0" y="223084"/>
                    </a:moveTo>
                    <a:cubicBezTo>
                      <a:pt x="5584" y="222315"/>
                      <a:pt x="19704" y="221899"/>
                      <a:pt x="27886" y="223084"/>
                    </a:cubicBezTo>
                    <a:cubicBezTo>
                      <a:pt x="49624" y="360234"/>
                      <a:pt x="15964" y="505791"/>
                      <a:pt x="27886" y="669253"/>
                    </a:cubicBezTo>
                    <a:cubicBezTo>
                      <a:pt x="17128" y="668769"/>
                      <a:pt x="8786" y="668152"/>
                      <a:pt x="0" y="669253"/>
                    </a:cubicBezTo>
                    <a:cubicBezTo>
                      <a:pt x="-4128" y="456928"/>
                      <a:pt x="-15601" y="397816"/>
                      <a:pt x="0" y="223084"/>
                    </a:cubicBezTo>
                    <a:close/>
                    <a:moveTo>
                      <a:pt x="55771" y="223084"/>
                    </a:moveTo>
                    <a:cubicBezTo>
                      <a:pt x="79813" y="224460"/>
                      <a:pt x="97983" y="225816"/>
                      <a:pt x="111542" y="223084"/>
                    </a:cubicBezTo>
                    <a:cubicBezTo>
                      <a:pt x="129159" y="428390"/>
                      <a:pt x="94417" y="497691"/>
                      <a:pt x="111542" y="669253"/>
                    </a:cubicBezTo>
                    <a:cubicBezTo>
                      <a:pt x="97678" y="671062"/>
                      <a:pt x="75266" y="671820"/>
                      <a:pt x="55771" y="669253"/>
                    </a:cubicBezTo>
                    <a:cubicBezTo>
                      <a:pt x="49073" y="504747"/>
                      <a:pt x="37532" y="432759"/>
                      <a:pt x="55771" y="223084"/>
                    </a:cubicBezTo>
                    <a:close/>
                    <a:moveTo>
                      <a:pt x="139428" y="223084"/>
                    </a:moveTo>
                    <a:cubicBezTo>
                      <a:pt x="508711" y="258491"/>
                      <a:pt x="755138" y="252723"/>
                      <a:pt x="910410" y="223084"/>
                    </a:cubicBezTo>
                    <a:cubicBezTo>
                      <a:pt x="1065682" y="193445"/>
                      <a:pt x="1201996" y="245652"/>
                      <a:pt x="1446177" y="223084"/>
                    </a:cubicBezTo>
                    <a:cubicBezTo>
                      <a:pt x="1690358" y="200516"/>
                      <a:pt x="1822623" y="207346"/>
                      <a:pt x="1981945" y="223084"/>
                    </a:cubicBezTo>
                    <a:cubicBezTo>
                      <a:pt x="2141267" y="238822"/>
                      <a:pt x="2292826" y="203044"/>
                      <a:pt x="2517712" y="223084"/>
                    </a:cubicBezTo>
                    <a:cubicBezTo>
                      <a:pt x="2742598" y="243124"/>
                      <a:pt x="2952861" y="225230"/>
                      <a:pt x="3171086" y="223084"/>
                    </a:cubicBezTo>
                    <a:cubicBezTo>
                      <a:pt x="3389311" y="220938"/>
                      <a:pt x="3573174" y="246506"/>
                      <a:pt x="3883265" y="223084"/>
                    </a:cubicBezTo>
                    <a:cubicBezTo>
                      <a:pt x="4193356" y="199662"/>
                      <a:pt x="4399355" y="253755"/>
                      <a:pt x="4536640" y="223084"/>
                    </a:cubicBezTo>
                    <a:cubicBezTo>
                      <a:pt x="4673925" y="192413"/>
                      <a:pt x="4921204" y="209312"/>
                      <a:pt x="5131210" y="223084"/>
                    </a:cubicBezTo>
                    <a:cubicBezTo>
                      <a:pt x="5341216" y="236857"/>
                      <a:pt x="5602156" y="239017"/>
                      <a:pt x="6019800" y="223084"/>
                    </a:cubicBezTo>
                    <a:cubicBezTo>
                      <a:pt x="6012172" y="113926"/>
                      <a:pt x="6014787" y="75902"/>
                      <a:pt x="6019800" y="0"/>
                    </a:cubicBezTo>
                    <a:cubicBezTo>
                      <a:pt x="6241986" y="184188"/>
                      <a:pt x="6339285" y="296392"/>
                      <a:pt x="6465968" y="446169"/>
                    </a:cubicBezTo>
                    <a:cubicBezTo>
                      <a:pt x="6316257" y="617840"/>
                      <a:pt x="6167038" y="723933"/>
                      <a:pt x="6019800" y="892337"/>
                    </a:cubicBezTo>
                    <a:cubicBezTo>
                      <a:pt x="6011626" y="815102"/>
                      <a:pt x="6030903" y="733817"/>
                      <a:pt x="6019800" y="669253"/>
                    </a:cubicBezTo>
                    <a:cubicBezTo>
                      <a:pt x="5765490" y="648440"/>
                      <a:pt x="5446080" y="654435"/>
                      <a:pt x="5248818" y="669253"/>
                    </a:cubicBezTo>
                    <a:cubicBezTo>
                      <a:pt x="5051556" y="684071"/>
                      <a:pt x="4886424" y="660795"/>
                      <a:pt x="4595443" y="669253"/>
                    </a:cubicBezTo>
                    <a:cubicBezTo>
                      <a:pt x="4304462" y="677711"/>
                      <a:pt x="4270308" y="682439"/>
                      <a:pt x="4059676" y="669253"/>
                    </a:cubicBezTo>
                    <a:cubicBezTo>
                      <a:pt x="3849044" y="656067"/>
                      <a:pt x="3476870" y="704265"/>
                      <a:pt x="3288694" y="669253"/>
                    </a:cubicBezTo>
                    <a:cubicBezTo>
                      <a:pt x="3100518" y="634241"/>
                      <a:pt x="3046221" y="671553"/>
                      <a:pt x="2811730" y="669253"/>
                    </a:cubicBezTo>
                    <a:cubicBezTo>
                      <a:pt x="2577239" y="666953"/>
                      <a:pt x="2414504" y="658222"/>
                      <a:pt x="2040748" y="669253"/>
                    </a:cubicBezTo>
                    <a:cubicBezTo>
                      <a:pt x="1666992" y="680284"/>
                      <a:pt x="1572048" y="684248"/>
                      <a:pt x="1446177" y="669253"/>
                    </a:cubicBezTo>
                    <a:cubicBezTo>
                      <a:pt x="1320306" y="654258"/>
                      <a:pt x="652633" y="633689"/>
                      <a:pt x="139428" y="669253"/>
                    </a:cubicBezTo>
                    <a:cubicBezTo>
                      <a:pt x="155145" y="493342"/>
                      <a:pt x="146707" y="444393"/>
                      <a:pt x="139428" y="223084"/>
                    </a:cubicBezTo>
                    <a:close/>
                  </a:path>
                  <a:path w="6465968" h="892337" stroke="0" extrusionOk="0">
                    <a:moveTo>
                      <a:pt x="0" y="223084"/>
                    </a:moveTo>
                    <a:cubicBezTo>
                      <a:pt x="11096" y="223097"/>
                      <a:pt x="17296" y="223589"/>
                      <a:pt x="27886" y="223084"/>
                    </a:cubicBezTo>
                    <a:cubicBezTo>
                      <a:pt x="19381" y="374401"/>
                      <a:pt x="17634" y="495724"/>
                      <a:pt x="27886" y="669253"/>
                    </a:cubicBezTo>
                    <a:cubicBezTo>
                      <a:pt x="20325" y="669444"/>
                      <a:pt x="13006" y="669839"/>
                      <a:pt x="0" y="669253"/>
                    </a:cubicBezTo>
                    <a:cubicBezTo>
                      <a:pt x="19260" y="557498"/>
                      <a:pt x="6985" y="419880"/>
                      <a:pt x="0" y="223084"/>
                    </a:cubicBezTo>
                    <a:close/>
                    <a:moveTo>
                      <a:pt x="55771" y="223084"/>
                    </a:moveTo>
                    <a:cubicBezTo>
                      <a:pt x="68571" y="220461"/>
                      <a:pt x="90995" y="220761"/>
                      <a:pt x="111542" y="223084"/>
                    </a:cubicBezTo>
                    <a:cubicBezTo>
                      <a:pt x="116650" y="358222"/>
                      <a:pt x="110686" y="447349"/>
                      <a:pt x="111542" y="669253"/>
                    </a:cubicBezTo>
                    <a:cubicBezTo>
                      <a:pt x="87477" y="669425"/>
                      <a:pt x="80112" y="666537"/>
                      <a:pt x="55771" y="669253"/>
                    </a:cubicBezTo>
                    <a:cubicBezTo>
                      <a:pt x="50744" y="502389"/>
                      <a:pt x="66808" y="417833"/>
                      <a:pt x="55771" y="223084"/>
                    </a:cubicBezTo>
                    <a:close/>
                    <a:moveTo>
                      <a:pt x="139428" y="223084"/>
                    </a:moveTo>
                    <a:cubicBezTo>
                      <a:pt x="431162" y="247521"/>
                      <a:pt x="602110" y="212315"/>
                      <a:pt x="910410" y="223084"/>
                    </a:cubicBezTo>
                    <a:cubicBezTo>
                      <a:pt x="1218710" y="233853"/>
                      <a:pt x="1467629" y="243102"/>
                      <a:pt x="1681392" y="223084"/>
                    </a:cubicBezTo>
                    <a:cubicBezTo>
                      <a:pt x="1895155" y="203066"/>
                      <a:pt x="2272096" y="225919"/>
                      <a:pt x="2452374" y="223084"/>
                    </a:cubicBezTo>
                    <a:cubicBezTo>
                      <a:pt x="2632652" y="220249"/>
                      <a:pt x="2813494" y="256528"/>
                      <a:pt x="3164553" y="223084"/>
                    </a:cubicBezTo>
                    <a:cubicBezTo>
                      <a:pt x="3515612" y="189640"/>
                      <a:pt x="3663658" y="254894"/>
                      <a:pt x="3817927" y="223084"/>
                    </a:cubicBezTo>
                    <a:cubicBezTo>
                      <a:pt x="3972196" y="191274"/>
                      <a:pt x="4371306" y="213748"/>
                      <a:pt x="4530106" y="223084"/>
                    </a:cubicBezTo>
                    <a:cubicBezTo>
                      <a:pt x="4688906" y="232420"/>
                      <a:pt x="4866657" y="237325"/>
                      <a:pt x="5065873" y="223084"/>
                    </a:cubicBezTo>
                    <a:cubicBezTo>
                      <a:pt x="5265089" y="208843"/>
                      <a:pt x="5578288" y="219383"/>
                      <a:pt x="6019800" y="223084"/>
                    </a:cubicBezTo>
                    <a:cubicBezTo>
                      <a:pt x="6008838" y="153551"/>
                      <a:pt x="6022593" y="55600"/>
                      <a:pt x="6019800" y="0"/>
                    </a:cubicBezTo>
                    <a:cubicBezTo>
                      <a:pt x="6135412" y="135427"/>
                      <a:pt x="6319626" y="314128"/>
                      <a:pt x="6465968" y="446169"/>
                    </a:cubicBezTo>
                    <a:cubicBezTo>
                      <a:pt x="6297629" y="573632"/>
                      <a:pt x="6191973" y="697443"/>
                      <a:pt x="6019800" y="892337"/>
                    </a:cubicBezTo>
                    <a:cubicBezTo>
                      <a:pt x="6012272" y="784940"/>
                      <a:pt x="6020114" y="759524"/>
                      <a:pt x="6019800" y="669253"/>
                    </a:cubicBezTo>
                    <a:cubicBezTo>
                      <a:pt x="5907832" y="681302"/>
                      <a:pt x="5595857" y="665109"/>
                      <a:pt x="5484033" y="669253"/>
                    </a:cubicBezTo>
                    <a:cubicBezTo>
                      <a:pt x="5372209" y="673397"/>
                      <a:pt x="5139550" y="681622"/>
                      <a:pt x="4889462" y="669253"/>
                    </a:cubicBezTo>
                    <a:cubicBezTo>
                      <a:pt x="4639374" y="656884"/>
                      <a:pt x="4624730" y="655857"/>
                      <a:pt x="4412498" y="669253"/>
                    </a:cubicBezTo>
                    <a:cubicBezTo>
                      <a:pt x="4200266" y="682649"/>
                      <a:pt x="3922523" y="656828"/>
                      <a:pt x="3759124" y="669253"/>
                    </a:cubicBezTo>
                    <a:cubicBezTo>
                      <a:pt x="3595725" y="681678"/>
                      <a:pt x="3453214" y="642494"/>
                      <a:pt x="3223356" y="669253"/>
                    </a:cubicBezTo>
                    <a:cubicBezTo>
                      <a:pt x="2993498" y="696012"/>
                      <a:pt x="2863801" y="670330"/>
                      <a:pt x="2746393" y="669253"/>
                    </a:cubicBezTo>
                    <a:cubicBezTo>
                      <a:pt x="2628985" y="668176"/>
                      <a:pt x="2354912" y="673251"/>
                      <a:pt x="2034215" y="669253"/>
                    </a:cubicBezTo>
                    <a:cubicBezTo>
                      <a:pt x="1713518" y="665255"/>
                      <a:pt x="1586146" y="687257"/>
                      <a:pt x="1322036" y="669253"/>
                    </a:cubicBezTo>
                    <a:cubicBezTo>
                      <a:pt x="1057926" y="651249"/>
                      <a:pt x="920530" y="689778"/>
                      <a:pt x="727465" y="669253"/>
                    </a:cubicBezTo>
                    <a:cubicBezTo>
                      <a:pt x="534400" y="648728"/>
                      <a:pt x="270553" y="670077"/>
                      <a:pt x="139428" y="669253"/>
                    </a:cubicBezTo>
                    <a:cubicBezTo>
                      <a:pt x="133420" y="465333"/>
                      <a:pt x="140681" y="390434"/>
                      <a:pt x="139428" y="223084"/>
                    </a:cubicBezTo>
                    <a:close/>
                  </a:path>
                </a:pathLst>
              </a:custGeom>
              <a:grpFill/>
              <a:ln>
                <a:solidFill>
                  <a:schemeClr val="bg1">
                    <a:lumMod val="75000"/>
                  </a:schemeClr>
                </a:solidFill>
                <a:extLst>
                  <a:ext uri="{C807C97D-BFC1-408E-A445-0C87EB9F89A2}">
                    <ask:lineSketchStyleProps xmlns:ask="http://schemas.microsoft.com/office/drawing/2018/sketchyshapes" sd="2182978422">
                      <a:prstGeom prst="striped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A9D1A98F-AB80-4741-AFD6-F08CD59DD47D}"/>
                  </a:ext>
                </a:extLst>
              </p:cNvPr>
              <p:cNvSpPr txBox="1"/>
              <p:nvPr/>
            </p:nvSpPr>
            <p:spPr>
              <a:xfrm>
                <a:off x="4796569" y="3129062"/>
                <a:ext cx="2237349" cy="338555"/>
              </a:xfrm>
              <a:prstGeom prst="rect">
                <a:avLst/>
              </a:prstGeom>
              <a:grpFill/>
            </p:spPr>
            <p:txBody>
              <a:bodyPr wrap="square" rtlCol="0">
                <a:spAutoFit/>
              </a:bodyPr>
              <a:lstStyle/>
              <a:p>
                <a:pPr algn="ctr"/>
                <a:r>
                  <a:rPr lang="fr-FR" sz="1500" b="1" dirty="0">
                    <a:solidFill>
                      <a:schemeClr val="tx1">
                        <a:lumMod val="75000"/>
                        <a:lumOff val="25000"/>
                      </a:schemeClr>
                    </a:solidFill>
                    <a:ea typeface="Roboto" panose="02000000000000000000" pitchFamily="2" charset="0"/>
                  </a:rPr>
                  <a:t>2 semaines</a:t>
                </a:r>
              </a:p>
            </p:txBody>
          </p:sp>
          <p:sp>
            <p:nvSpPr>
              <p:cNvPr id="14" name="ZoneTexte 13">
                <a:extLst>
                  <a:ext uri="{FF2B5EF4-FFF2-40B4-BE49-F238E27FC236}">
                    <a16:creationId xmlns:a16="http://schemas.microsoft.com/office/drawing/2014/main" id="{CA2800E4-8970-4FFF-BE75-BC22D8047B1F}"/>
                  </a:ext>
                </a:extLst>
              </p:cNvPr>
              <p:cNvSpPr txBox="1"/>
              <p:nvPr/>
            </p:nvSpPr>
            <p:spPr>
              <a:xfrm>
                <a:off x="6397697" y="3863877"/>
                <a:ext cx="1675479" cy="584775"/>
              </a:xfrm>
              <a:prstGeom prst="rect">
                <a:avLst/>
              </a:prstGeom>
              <a:grpFill/>
            </p:spPr>
            <p:txBody>
              <a:bodyPr wrap="square" rtlCol="0">
                <a:spAutoFit/>
              </a:bodyPr>
              <a:lstStyle/>
              <a:p>
                <a:pPr algn="ctr"/>
                <a:r>
                  <a:rPr lang="fr-FR" sz="1600" b="1" dirty="0">
                    <a:solidFill>
                      <a:schemeClr val="accent4">
                        <a:lumMod val="75000"/>
                      </a:schemeClr>
                    </a:solidFill>
                    <a:latin typeface="Montserrat Black" panose="00000A00000000000000" pitchFamily="2" charset="0"/>
                  </a:rPr>
                  <a:t>Demande de crédit</a:t>
                </a:r>
              </a:p>
            </p:txBody>
          </p:sp>
          <p:sp>
            <p:nvSpPr>
              <p:cNvPr id="15" name="ZoneTexte 14">
                <a:extLst>
                  <a:ext uri="{FF2B5EF4-FFF2-40B4-BE49-F238E27FC236}">
                    <a16:creationId xmlns:a16="http://schemas.microsoft.com/office/drawing/2014/main" id="{80CE18C7-25E2-4C3B-9895-E79A0BD128CB}"/>
                  </a:ext>
                </a:extLst>
              </p:cNvPr>
              <p:cNvSpPr txBox="1"/>
              <p:nvPr/>
            </p:nvSpPr>
            <p:spPr>
              <a:xfrm>
                <a:off x="4085634" y="3883629"/>
                <a:ext cx="1077097" cy="584775"/>
              </a:xfrm>
              <a:prstGeom prst="rect">
                <a:avLst/>
              </a:prstGeom>
              <a:grpFill/>
            </p:spPr>
            <p:txBody>
              <a:bodyPr wrap="square" rtlCol="0">
                <a:spAutoFit/>
              </a:bodyPr>
              <a:lstStyle/>
              <a:p>
                <a:pPr algn="ctr"/>
                <a:r>
                  <a:rPr lang="fr-FR" sz="1600" b="1" dirty="0">
                    <a:solidFill>
                      <a:schemeClr val="accent4">
                        <a:lumMod val="75000"/>
                      </a:schemeClr>
                    </a:solidFill>
                    <a:latin typeface="Montserrat Black" panose="00000A00000000000000" pitchFamily="2" charset="0"/>
                  </a:rPr>
                  <a:t>Accord tarifaire</a:t>
                </a:r>
              </a:p>
            </p:txBody>
          </p:sp>
          <p:grpSp>
            <p:nvGrpSpPr>
              <p:cNvPr id="5" name="Groupe 4">
                <a:extLst>
                  <a:ext uri="{FF2B5EF4-FFF2-40B4-BE49-F238E27FC236}">
                    <a16:creationId xmlns:a16="http://schemas.microsoft.com/office/drawing/2014/main" id="{07F1FBE4-F110-423C-BD47-A5C1C3C3FD0B}"/>
                  </a:ext>
                </a:extLst>
              </p:cNvPr>
              <p:cNvGrpSpPr/>
              <p:nvPr/>
            </p:nvGrpSpPr>
            <p:grpSpPr>
              <a:xfrm>
                <a:off x="4445254" y="2847917"/>
                <a:ext cx="313530" cy="407434"/>
                <a:chOff x="11674664" y="4974878"/>
                <a:chExt cx="641351" cy="833440"/>
              </a:xfrm>
              <a:grpFill/>
            </p:grpSpPr>
            <p:sp>
              <p:nvSpPr>
                <p:cNvPr id="6" name="Freeform 99">
                  <a:extLst>
                    <a:ext uri="{FF2B5EF4-FFF2-40B4-BE49-F238E27FC236}">
                      <a16:creationId xmlns:a16="http://schemas.microsoft.com/office/drawing/2014/main" id="{6321671A-77D1-4EB5-BA2C-82F2137AC255}"/>
                    </a:ext>
                  </a:extLst>
                </p:cNvPr>
                <p:cNvSpPr>
                  <a:spLocks noEditPoints="1"/>
                </p:cNvSpPr>
                <p:nvPr/>
              </p:nvSpPr>
              <p:spPr bwMode="auto">
                <a:xfrm>
                  <a:off x="11820571" y="5588655"/>
                  <a:ext cx="368299" cy="125412"/>
                </a:xfrm>
                <a:custGeom>
                  <a:avLst/>
                  <a:gdLst>
                    <a:gd name="T0" fmla="*/ 88 w 91"/>
                    <a:gd name="T1" fmla="*/ 31 h 31"/>
                    <a:gd name="T2" fmla="*/ 4 w 91"/>
                    <a:gd name="T3" fmla="*/ 31 h 31"/>
                    <a:gd name="T4" fmla="*/ 0 w 91"/>
                    <a:gd name="T5" fmla="*/ 27 h 31"/>
                    <a:gd name="T6" fmla="*/ 4 w 91"/>
                    <a:gd name="T7" fmla="*/ 24 h 31"/>
                    <a:gd name="T8" fmla="*/ 88 w 91"/>
                    <a:gd name="T9" fmla="*/ 24 h 31"/>
                    <a:gd name="T10" fmla="*/ 91 w 91"/>
                    <a:gd name="T11" fmla="*/ 27 h 31"/>
                    <a:gd name="T12" fmla="*/ 88 w 91"/>
                    <a:gd name="T13" fmla="*/ 31 h 31"/>
                    <a:gd name="T14" fmla="*/ 88 w 91"/>
                    <a:gd name="T15" fmla="*/ 7 h 31"/>
                    <a:gd name="T16" fmla="*/ 4 w 91"/>
                    <a:gd name="T17" fmla="*/ 7 h 31"/>
                    <a:gd name="T18" fmla="*/ 0 w 91"/>
                    <a:gd name="T19" fmla="*/ 3 h 31"/>
                    <a:gd name="T20" fmla="*/ 4 w 91"/>
                    <a:gd name="T21" fmla="*/ 0 h 31"/>
                    <a:gd name="T22" fmla="*/ 88 w 91"/>
                    <a:gd name="T23" fmla="*/ 0 h 31"/>
                    <a:gd name="T24" fmla="*/ 91 w 91"/>
                    <a:gd name="T25" fmla="*/ 3 h 31"/>
                    <a:gd name="T26" fmla="*/ 88 w 91"/>
                    <a:gd name="T2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31">
                      <a:moveTo>
                        <a:pt x="88" y="31"/>
                      </a:moveTo>
                      <a:cubicBezTo>
                        <a:pt x="4" y="31"/>
                        <a:pt x="4" y="31"/>
                        <a:pt x="4" y="31"/>
                      </a:cubicBezTo>
                      <a:cubicBezTo>
                        <a:pt x="2" y="31"/>
                        <a:pt x="0" y="29"/>
                        <a:pt x="0" y="27"/>
                      </a:cubicBezTo>
                      <a:cubicBezTo>
                        <a:pt x="0" y="26"/>
                        <a:pt x="2" y="24"/>
                        <a:pt x="4" y="24"/>
                      </a:cubicBezTo>
                      <a:cubicBezTo>
                        <a:pt x="88" y="24"/>
                        <a:pt x="88" y="24"/>
                        <a:pt x="88" y="24"/>
                      </a:cubicBezTo>
                      <a:cubicBezTo>
                        <a:pt x="89" y="24"/>
                        <a:pt x="91" y="26"/>
                        <a:pt x="91" y="27"/>
                      </a:cubicBezTo>
                      <a:cubicBezTo>
                        <a:pt x="91" y="29"/>
                        <a:pt x="89" y="31"/>
                        <a:pt x="88" y="31"/>
                      </a:cubicBezTo>
                      <a:close/>
                      <a:moveTo>
                        <a:pt x="88" y="7"/>
                      </a:moveTo>
                      <a:cubicBezTo>
                        <a:pt x="4" y="7"/>
                        <a:pt x="4" y="7"/>
                        <a:pt x="4" y="7"/>
                      </a:cubicBezTo>
                      <a:cubicBezTo>
                        <a:pt x="2" y="7"/>
                        <a:pt x="0" y="5"/>
                        <a:pt x="0" y="3"/>
                      </a:cubicBezTo>
                      <a:cubicBezTo>
                        <a:pt x="0" y="2"/>
                        <a:pt x="2" y="0"/>
                        <a:pt x="4" y="0"/>
                      </a:cubicBezTo>
                      <a:cubicBezTo>
                        <a:pt x="88" y="0"/>
                        <a:pt x="88" y="0"/>
                        <a:pt x="88" y="0"/>
                      </a:cubicBezTo>
                      <a:cubicBezTo>
                        <a:pt x="89" y="0"/>
                        <a:pt x="91" y="2"/>
                        <a:pt x="91" y="3"/>
                      </a:cubicBezTo>
                      <a:cubicBezTo>
                        <a:pt x="91" y="5"/>
                        <a:pt x="89" y="7"/>
                        <a:pt x="88"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7" name="Freeform 100">
                  <a:extLst>
                    <a:ext uri="{FF2B5EF4-FFF2-40B4-BE49-F238E27FC236}">
                      <a16:creationId xmlns:a16="http://schemas.microsoft.com/office/drawing/2014/main" id="{3EF71D1D-BDB2-46B9-91FF-4D9DEB33E11F}"/>
                    </a:ext>
                  </a:extLst>
                </p:cNvPr>
                <p:cNvSpPr>
                  <a:spLocks noEditPoints="1"/>
                </p:cNvSpPr>
                <p:nvPr/>
              </p:nvSpPr>
              <p:spPr bwMode="auto">
                <a:xfrm>
                  <a:off x="11674664" y="4974878"/>
                  <a:ext cx="641351" cy="833440"/>
                </a:xfrm>
                <a:custGeom>
                  <a:avLst/>
                  <a:gdLst>
                    <a:gd name="T0" fmla="*/ 140 w 159"/>
                    <a:gd name="T1" fmla="*/ 206 h 206"/>
                    <a:gd name="T2" fmla="*/ 20 w 159"/>
                    <a:gd name="T3" fmla="*/ 206 h 206"/>
                    <a:gd name="T4" fmla="*/ 0 w 159"/>
                    <a:gd name="T5" fmla="*/ 187 h 206"/>
                    <a:gd name="T6" fmla="*/ 0 w 159"/>
                    <a:gd name="T7" fmla="*/ 19 h 206"/>
                    <a:gd name="T8" fmla="*/ 20 w 159"/>
                    <a:gd name="T9" fmla="*/ 0 h 206"/>
                    <a:gd name="T10" fmla="*/ 140 w 159"/>
                    <a:gd name="T11" fmla="*/ 0 h 206"/>
                    <a:gd name="T12" fmla="*/ 159 w 159"/>
                    <a:gd name="T13" fmla="*/ 19 h 206"/>
                    <a:gd name="T14" fmla="*/ 159 w 159"/>
                    <a:gd name="T15" fmla="*/ 187 h 206"/>
                    <a:gd name="T16" fmla="*/ 140 w 159"/>
                    <a:gd name="T17" fmla="*/ 206 h 206"/>
                    <a:gd name="T18" fmla="*/ 20 w 159"/>
                    <a:gd name="T19" fmla="*/ 6 h 206"/>
                    <a:gd name="T20" fmla="*/ 7 w 159"/>
                    <a:gd name="T21" fmla="*/ 19 h 206"/>
                    <a:gd name="T22" fmla="*/ 7 w 159"/>
                    <a:gd name="T23" fmla="*/ 187 h 206"/>
                    <a:gd name="T24" fmla="*/ 20 w 159"/>
                    <a:gd name="T25" fmla="*/ 200 h 206"/>
                    <a:gd name="T26" fmla="*/ 140 w 159"/>
                    <a:gd name="T27" fmla="*/ 200 h 206"/>
                    <a:gd name="T28" fmla="*/ 152 w 159"/>
                    <a:gd name="T29" fmla="*/ 187 h 206"/>
                    <a:gd name="T30" fmla="*/ 152 w 159"/>
                    <a:gd name="T31" fmla="*/ 19 h 206"/>
                    <a:gd name="T32" fmla="*/ 140 w 159"/>
                    <a:gd name="T33" fmla="*/ 6 h 206"/>
                    <a:gd name="T34" fmla="*/ 20 w 159"/>
                    <a:gd name="T35" fmla="*/ 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6">
                      <a:moveTo>
                        <a:pt x="140" y="206"/>
                      </a:moveTo>
                      <a:cubicBezTo>
                        <a:pt x="20" y="206"/>
                        <a:pt x="20" y="206"/>
                        <a:pt x="20" y="206"/>
                      </a:cubicBezTo>
                      <a:cubicBezTo>
                        <a:pt x="9" y="206"/>
                        <a:pt x="0" y="198"/>
                        <a:pt x="0" y="187"/>
                      </a:cubicBezTo>
                      <a:cubicBezTo>
                        <a:pt x="0" y="19"/>
                        <a:pt x="0" y="19"/>
                        <a:pt x="0" y="19"/>
                      </a:cubicBezTo>
                      <a:cubicBezTo>
                        <a:pt x="0" y="9"/>
                        <a:pt x="9" y="0"/>
                        <a:pt x="20" y="0"/>
                      </a:cubicBezTo>
                      <a:cubicBezTo>
                        <a:pt x="140" y="0"/>
                        <a:pt x="140" y="0"/>
                        <a:pt x="140" y="0"/>
                      </a:cubicBezTo>
                      <a:cubicBezTo>
                        <a:pt x="150" y="0"/>
                        <a:pt x="159" y="9"/>
                        <a:pt x="159" y="19"/>
                      </a:cubicBezTo>
                      <a:cubicBezTo>
                        <a:pt x="159" y="187"/>
                        <a:pt x="159" y="187"/>
                        <a:pt x="159" y="187"/>
                      </a:cubicBezTo>
                      <a:cubicBezTo>
                        <a:pt x="159" y="198"/>
                        <a:pt x="150" y="206"/>
                        <a:pt x="140" y="206"/>
                      </a:cubicBezTo>
                      <a:close/>
                      <a:moveTo>
                        <a:pt x="20" y="6"/>
                      </a:moveTo>
                      <a:cubicBezTo>
                        <a:pt x="13" y="6"/>
                        <a:pt x="7" y="12"/>
                        <a:pt x="7" y="19"/>
                      </a:cubicBezTo>
                      <a:cubicBezTo>
                        <a:pt x="7" y="187"/>
                        <a:pt x="7" y="187"/>
                        <a:pt x="7" y="187"/>
                      </a:cubicBezTo>
                      <a:cubicBezTo>
                        <a:pt x="7" y="194"/>
                        <a:pt x="13" y="200"/>
                        <a:pt x="20" y="200"/>
                      </a:cubicBezTo>
                      <a:cubicBezTo>
                        <a:pt x="140" y="200"/>
                        <a:pt x="140" y="200"/>
                        <a:pt x="140" y="200"/>
                      </a:cubicBezTo>
                      <a:cubicBezTo>
                        <a:pt x="147" y="200"/>
                        <a:pt x="152" y="194"/>
                        <a:pt x="152" y="187"/>
                      </a:cubicBezTo>
                      <a:cubicBezTo>
                        <a:pt x="152" y="19"/>
                        <a:pt x="152" y="19"/>
                        <a:pt x="152" y="19"/>
                      </a:cubicBezTo>
                      <a:cubicBezTo>
                        <a:pt x="152" y="12"/>
                        <a:pt x="147" y="6"/>
                        <a:pt x="140" y="6"/>
                      </a:cubicBezTo>
                      <a:lnTo>
                        <a:pt x="2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8" name="Freeform 101">
                  <a:extLst>
                    <a:ext uri="{FF2B5EF4-FFF2-40B4-BE49-F238E27FC236}">
                      <a16:creationId xmlns:a16="http://schemas.microsoft.com/office/drawing/2014/main" id="{2073479A-5775-4681-9CB5-0B83CE814980}"/>
                    </a:ext>
                  </a:extLst>
                </p:cNvPr>
                <p:cNvSpPr>
                  <a:spLocks/>
                </p:cNvSpPr>
                <p:nvPr/>
              </p:nvSpPr>
              <p:spPr bwMode="auto">
                <a:xfrm>
                  <a:off x="11893598" y="5206068"/>
                  <a:ext cx="198438" cy="249239"/>
                </a:xfrm>
                <a:custGeom>
                  <a:avLst/>
                  <a:gdLst>
                    <a:gd name="T0" fmla="*/ 33 w 49"/>
                    <a:gd name="T1" fmla="*/ 62 h 62"/>
                    <a:gd name="T2" fmla="*/ 30 w 49"/>
                    <a:gd name="T3" fmla="*/ 62 h 62"/>
                    <a:gd name="T4" fmla="*/ 10 w 49"/>
                    <a:gd name="T5" fmla="*/ 42 h 62"/>
                    <a:gd name="T6" fmla="*/ 10 w 49"/>
                    <a:gd name="T7" fmla="*/ 42 h 62"/>
                    <a:gd name="T8" fmla="*/ 4 w 49"/>
                    <a:gd name="T9" fmla="*/ 42 h 62"/>
                    <a:gd name="T10" fmla="*/ 0 w 49"/>
                    <a:gd name="T11" fmla="*/ 38 h 62"/>
                    <a:gd name="T12" fmla="*/ 4 w 49"/>
                    <a:gd name="T13" fmla="*/ 35 h 62"/>
                    <a:gd name="T14" fmla="*/ 10 w 49"/>
                    <a:gd name="T15" fmla="*/ 35 h 62"/>
                    <a:gd name="T16" fmla="*/ 10 w 49"/>
                    <a:gd name="T17" fmla="*/ 26 h 62"/>
                    <a:gd name="T18" fmla="*/ 4 w 49"/>
                    <a:gd name="T19" fmla="*/ 26 h 62"/>
                    <a:gd name="T20" fmla="*/ 0 w 49"/>
                    <a:gd name="T21" fmla="*/ 22 h 62"/>
                    <a:gd name="T22" fmla="*/ 4 w 49"/>
                    <a:gd name="T23" fmla="*/ 19 h 62"/>
                    <a:gd name="T24" fmla="*/ 11 w 49"/>
                    <a:gd name="T25" fmla="*/ 19 h 62"/>
                    <a:gd name="T26" fmla="*/ 30 w 49"/>
                    <a:gd name="T27" fmla="*/ 0 h 62"/>
                    <a:gd name="T28" fmla="*/ 33 w 49"/>
                    <a:gd name="T29" fmla="*/ 0 h 62"/>
                    <a:gd name="T30" fmla="*/ 48 w 49"/>
                    <a:gd name="T31" fmla="*/ 5 h 62"/>
                    <a:gd name="T32" fmla="*/ 48 w 49"/>
                    <a:gd name="T33" fmla="*/ 9 h 62"/>
                    <a:gd name="T34" fmla="*/ 44 w 49"/>
                    <a:gd name="T35" fmla="*/ 10 h 62"/>
                    <a:gd name="T36" fmla="*/ 33 w 49"/>
                    <a:gd name="T37" fmla="*/ 6 h 62"/>
                    <a:gd name="T38" fmla="*/ 30 w 49"/>
                    <a:gd name="T39" fmla="*/ 6 h 62"/>
                    <a:gd name="T40" fmla="*/ 17 w 49"/>
                    <a:gd name="T41" fmla="*/ 19 h 62"/>
                    <a:gd name="T42" fmla="*/ 28 w 49"/>
                    <a:gd name="T43" fmla="*/ 19 h 62"/>
                    <a:gd name="T44" fmla="*/ 31 w 49"/>
                    <a:gd name="T45" fmla="*/ 22 h 62"/>
                    <a:gd name="T46" fmla="*/ 28 w 49"/>
                    <a:gd name="T47" fmla="*/ 26 h 62"/>
                    <a:gd name="T48" fmla="*/ 17 w 49"/>
                    <a:gd name="T49" fmla="*/ 26 h 62"/>
                    <a:gd name="T50" fmla="*/ 17 w 49"/>
                    <a:gd name="T51" fmla="*/ 35 h 62"/>
                    <a:gd name="T52" fmla="*/ 28 w 49"/>
                    <a:gd name="T53" fmla="*/ 35 h 62"/>
                    <a:gd name="T54" fmla="*/ 31 w 49"/>
                    <a:gd name="T55" fmla="*/ 38 h 62"/>
                    <a:gd name="T56" fmla="*/ 28 w 49"/>
                    <a:gd name="T57" fmla="*/ 42 h 62"/>
                    <a:gd name="T58" fmla="*/ 17 w 49"/>
                    <a:gd name="T59" fmla="*/ 42 h 62"/>
                    <a:gd name="T60" fmla="*/ 17 w 49"/>
                    <a:gd name="T61" fmla="*/ 42 h 62"/>
                    <a:gd name="T62" fmla="*/ 30 w 49"/>
                    <a:gd name="T63" fmla="*/ 56 h 62"/>
                    <a:gd name="T64" fmla="*/ 33 w 49"/>
                    <a:gd name="T65" fmla="*/ 56 h 62"/>
                    <a:gd name="T66" fmla="*/ 44 w 49"/>
                    <a:gd name="T67" fmla="*/ 53 h 62"/>
                    <a:gd name="T68" fmla="*/ 48 w 49"/>
                    <a:gd name="T69" fmla="*/ 53 h 62"/>
                    <a:gd name="T70" fmla="*/ 48 w 49"/>
                    <a:gd name="T71" fmla="*/ 58 h 62"/>
                    <a:gd name="T72" fmla="*/ 33 w 49"/>
                    <a:gd name="T73"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62">
                      <a:moveTo>
                        <a:pt x="33" y="62"/>
                      </a:moveTo>
                      <a:cubicBezTo>
                        <a:pt x="30" y="62"/>
                        <a:pt x="30" y="62"/>
                        <a:pt x="30" y="62"/>
                      </a:cubicBezTo>
                      <a:cubicBezTo>
                        <a:pt x="19" y="62"/>
                        <a:pt x="10" y="54"/>
                        <a:pt x="10" y="42"/>
                      </a:cubicBezTo>
                      <a:cubicBezTo>
                        <a:pt x="10" y="42"/>
                        <a:pt x="10" y="42"/>
                        <a:pt x="10" y="42"/>
                      </a:cubicBezTo>
                      <a:cubicBezTo>
                        <a:pt x="4" y="42"/>
                        <a:pt x="4" y="42"/>
                        <a:pt x="4" y="42"/>
                      </a:cubicBezTo>
                      <a:cubicBezTo>
                        <a:pt x="2" y="42"/>
                        <a:pt x="0" y="40"/>
                        <a:pt x="0" y="38"/>
                      </a:cubicBezTo>
                      <a:cubicBezTo>
                        <a:pt x="0" y="37"/>
                        <a:pt x="2" y="35"/>
                        <a:pt x="4" y="35"/>
                      </a:cubicBezTo>
                      <a:cubicBezTo>
                        <a:pt x="10" y="35"/>
                        <a:pt x="10" y="35"/>
                        <a:pt x="10" y="35"/>
                      </a:cubicBezTo>
                      <a:cubicBezTo>
                        <a:pt x="10" y="26"/>
                        <a:pt x="10" y="26"/>
                        <a:pt x="10" y="26"/>
                      </a:cubicBezTo>
                      <a:cubicBezTo>
                        <a:pt x="4" y="26"/>
                        <a:pt x="4" y="26"/>
                        <a:pt x="4" y="26"/>
                      </a:cubicBezTo>
                      <a:cubicBezTo>
                        <a:pt x="2" y="26"/>
                        <a:pt x="0" y="24"/>
                        <a:pt x="0" y="22"/>
                      </a:cubicBezTo>
                      <a:cubicBezTo>
                        <a:pt x="0" y="21"/>
                        <a:pt x="2" y="19"/>
                        <a:pt x="4" y="19"/>
                      </a:cubicBezTo>
                      <a:cubicBezTo>
                        <a:pt x="11" y="19"/>
                        <a:pt x="11" y="19"/>
                        <a:pt x="11" y="19"/>
                      </a:cubicBezTo>
                      <a:cubicBezTo>
                        <a:pt x="11" y="9"/>
                        <a:pt x="19" y="0"/>
                        <a:pt x="30" y="0"/>
                      </a:cubicBezTo>
                      <a:cubicBezTo>
                        <a:pt x="33" y="0"/>
                        <a:pt x="33" y="0"/>
                        <a:pt x="33" y="0"/>
                      </a:cubicBezTo>
                      <a:cubicBezTo>
                        <a:pt x="39" y="0"/>
                        <a:pt x="43" y="2"/>
                        <a:pt x="48" y="5"/>
                      </a:cubicBezTo>
                      <a:cubicBezTo>
                        <a:pt x="49" y="6"/>
                        <a:pt x="49" y="8"/>
                        <a:pt x="48" y="9"/>
                      </a:cubicBezTo>
                      <a:cubicBezTo>
                        <a:pt x="47" y="11"/>
                        <a:pt x="45" y="11"/>
                        <a:pt x="44" y="10"/>
                      </a:cubicBezTo>
                      <a:cubicBezTo>
                        <a:pt x="41" y="8"/>
                        <a:pt x="37" y="6"/>
                        <a:pt x="33" y="6"/>
                      </a:cubicBezTo>
                      <a:cubicBezTo>
                        <a:pt x="30" y="6"/>
                        <a:pt x="30" y="6"/>
                        <a:pt x="30" y="6"/>
                      </a:cubicBezTo>
                      <a:cubicBezTo>
                        <a:pt x="23" y="6"/>
                        <a:pt x="17" y="12"/>
                        <a:pt x="17" y="19"/>
                      </a:cubicBezTo>
                      <a:cubicBezTo>
                        <a:pt x="28" y="19"/>
                        <a:pt x="28" y="19"/>
                        <a:pt x="28" y="19"/>
                      </a:cubicBezTo>
                      <a:cubicBezTo>
                        <a:pt x="29" y="19"/>
                        <a:pt x="31" y="21"/>
                        <a:pt x="31" y="22"/>
                      </a:cubicBezTo>
                      <a:cubicBezTo>
                        <a:pt x="31" y="24"/>
                        <a:pt x="29" y="26"/>
                        <a:pt x="28" y="26"/>
                      </a:cubicBezTo>
                      <a:cubicBezTo>
                        <a:pt x="17" y="26"/>
                        <a:pt x="17" y="26"/>
                        <a:pt x="17" y="26"/>
                      </a:cubicBezTo>
                      <a:cubicBezTo>
                        <a:pt x="17" y="35"/>
                        <a:pt x="17" y="35"/>
                        <a:pt x="17" y="35"/>
                      </a:cubicBezTo>
                      <a:cubicBezTo>
                        <a:pt x="28" y="35"/>
                        <a:pt x="28" y="35"/>
                        <a:pt x="28" y="35"/>
                      </a:cubicBezTo>
                      <a:cubicBezTo>
                        <a:pt x="29" y="35"/>
                        <a:pt x="31" y="37"/>
                        <a:pt x="31" y="38"/>
                      </a:cubicBezTo>
                      <a:cubicBezTo>
                        <a:pt x="31" y="40"/>
                        <a:pt x="29" y="42"/>
                        <a:pt x="28" y="42"/>
                      </a:cubicBezTo>
                      <a:cubicBezTo>
                        <a:pt x="17" y="42"/>
                        <a:pt x="17" y="42"/>
                        <a:pt x="17" y="42"/>
                      </a:cubicBezTo>
                      <a:cubicBezTo>
                        <a:pt x="17" y="42"/>
                        <a:pt x="17" y="42"/>
                        <a:pt x="17" y="42"/>
                      </a:cubicBezTo>
                      <a:cubicBezTo>
                        <a:pt x="17" y="50"/>
                        <a:pt x="23" y="56"/>
                        <a:pt x="30" y="56"/>
                      </a:cubicBezTo>
                      <a:cubicBezTo>
                        <a:pt x="33" y="56"/>
                        <a:pt x="33" y="56"/>
                        <a:pt x="33" y="56"/>
                      </a:cubicBezTo>
                      <a:cubicBezTo>
                        <a:pt x="37" y="56"/>
                        <a:pt x="41" y="55"/>
                        <a:pt x="44" y="53"/>
                      </a:cubicBezTo>
                      <a:cubicBezTo>
                        <a:pt x="45" y="52"/>
                        <a:pt x="47" y="52"/>
                        <a:pt x="48" y="53"/>
                      </a:cubicBezTo>
                      <a:cubicBezTo>
                        <a:pt x="49" y="55"/>
                        <a:pt x="49" y="57"/>
                        <a:pt x="48" y="58"/>
                      </a:cubicBezTo>
                      <a:cubicBezTo>
                        <a:pt x="43" y="61"/>
                        <a:pt x="39" y="62"/>
                        <a:pt x="33"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pic>
            <p:nvPicPr>
              <p:cNvPr id="9" name="Graphique 313">
                <a:extLst>
                  <a:ext uri="{FF2B5EF4-FFF2-40B4-BE49-F238E27FC236}">
                    <a16:creationId xmlns:a16="http://schemas.microsoft.com/office/drawing/2014/main" id="{908B0AA4-CC27-4BAF-990C-1F952BCF5A89}"/>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72229" y="2689562"/>
                <a:ext cx="639781" cy="639782"/>
              </a:xfrm>
              <a:prstGeom prst="rect">
                <a:avLst/>
              </a:prstGeom>
            </p:spPr>
          </p:pic>
          <p:cxnSp>
            <p:nvCxnSpPr>
              <p:cNvPr id="18" name="Connecteur droit avec flèche 17">
                <a:extLst>
                  <a:ext uri="{FF2B5EF4-FFF2-40B4-BE49-F238E27FC236}">
                    <a16:creationId xmlns:a16="http://schemas.microsoft.com/office/drawing/2014/main" id="{E7D09B7E-0536-4CB2-99EF-1AB19CB87171}"/>
                  </a:ext>
                </a:extLst>
              </p:cNvPr>
              <p:cNvCxnSpPr/>
              <p:nvPr/>
            </p:nvCxnSpPr>
            <p:spPr>
              <a:xfrm>
                <a:off x="4624182" y="3388567"/>
                <a:ext cx="0" cy="387225"/>
              </a:xfrm>
              <a:prstGeom prst="straightConnector1">
                <a:avLst/>
              </a:prstGeom>
              <a:grpFill/>
              <a:ln w="19050">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02AB52FD-BE66-4CF5-B96C-3AE46B5BB152}"/>
                  </a:ext>
                </a:extLst>
              </p:cNvPr>
              <p:cNvCxnSpPr/>
              <p:nvPr/>
            </p:nvCxnSpPr>
            <p:spPr>
              <a:xfrm>
                <a:off x="7235436" y="3353029"/>
                <a:ext cx="0" cy="387225"/>
              </a:xfrm>
              <a:prstGeom prst="straightConnector1">
                <a:avLst/>
              </a:prstGeom>
              <a:grpFill/>
              <a:ln w="19050">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e 23">
              <a:extLst>
                <a:ext uri="{FF2B5EF4-FFF2-40B4-BE49-F238E27FC236}">
                  <a16:creationId xmlns:a16="http://schemas.microsoft.com/office/drawing/2014/main" id="{C91D944F-BA3E-4D41-81FC-0066EB0C9D9D}"/>
                </a:ext>
              </a:extLst>
            </p:cNvPr>
            <p:cNvGrpSpPr/>
            <p:nvPr/>
          </p:nvGrpSpPr>
          <p:grpSpPr>
            <a:xfrm>
              <a:off x="4249808" y="2390707"/>
              <a:ext cx="313529" cy="407434"/>
              <a:chOff x="8816976" y="5100638"/>
              <a:chExt cx="641350" cy="833438"/>
            </a:xfrm>
            <a:solidFill>
              <a:srgbClr val="333333"/>
            </a:solidFill>
          </p:grpSpPr>
          <p:sp>
            <p:nvSpPr>
              <p:cNvPr id="25" name="Freeform 99">
                <a:extLst>
                  <a:ext uri="{FF2B5EF4-FFF2-40B4-BE49-F238E27FC236}">
                    <a16:creationId xmlns:a16="http://schemas.microsoft.com/office/drawing/2014/main" id="{A6E38662-F7A1-4D41-B15F-22AA739FB6B7}"/>
                  </a:ext>
                </a:extLst>
              </p:cNvPr>
              <p:cNvSpPr>
                <a:spLocks noEditPoints="1"/>
              </p:cNvSpPr>
              <p:nvPr/>
            </p:nvSpPr>
            <p:spPr bwMode="auto">
              <a:xfrm>
                <a:off x="8945563" y="5678488"/>
                <a:ext cx="368300" cy="125413"/>
              </a:xfrm>
              <a:custGeom>
                <a:avLst/>
                <a:gdLst>
                  <a:gd name="T0" fmla="*/ 88 w 91"/>
                  <a:gd name="T1" fmla="*/ 31 h 31"/>
                  <a:gd name="T2" fmla="*/ 4 w 91"/>
                  <a:gd name="T3" fmla="*/ 31 h 31"/>
                  <a:gd name="T4" fmla="*/ 0 w 91"/>
                  <a:gd name="T5" fmla="*/ 27 h 31"/>
                  <a:gd name="T6" fmla="*/ 4 w 91"/>
                  <a:gd name="T7" fmla="*/ 24 h 31"/>
                  <a:gd name="T8" fmla="*/ 88 w 91"/>
                  <a:gd name="T9" fmla="*/ 24 h 31"/>
                  <a:gd name="T10" fmla="*/ 91 w 91"/>
                  <a:gd name="T11" fmla="*/ 27 h 31"/>
                  <a:gd name="T12" fmla="*/ 88 w 91"/>
                  <a:gd name="T13" fmla="*/ 31 h 31"/>
                  <a:gd name="T14" fmla="*/ 88 w 91"/>
                  <a:gd name="T15" fmla="*/ 7 h 31"/>
                  <a:gd name="T16" fmla="*/ 4 w 91"/>
                  <a:gd name="T17" fmla="*/ 7 h 31"/>
                  <a:gd name="T18" fmla="*/ 0 w 91"/>
                  <a:gd name="T19" fmla="*/ 3 h 31"/>
                  <a:gd name="T20" fmla="*/ 4 w 91"/>
                  <a:gd name="T21" fmla="*/ 0 h 31"/>
                  <a:gd name="T22" fmla="*/ 88 w 91"/>
                  <a:gd name="T23" fmla="*/ 0 h 31"/>
                  <a:gd name="T24" fmla="*/ 91 w 91"/>
                  <a:gd name="T25" fmla="*/ 3 h 31"/>
                  <a:gd name="T26" fmla="*/ 88 w 91"/>
                  <a:gd name="T2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31">
                    <a:moveTo>
                      <a:pt x="88" y="31"/>
                    </a:moveTo>
                    <a:cubicBezTo>
                      <a:pt x="4" y="31"/>
                      <a:pt x="4" y="31"/>
                      <a:pt x="4" y="31"/>
                    </a:cubicBezTo>
                    <a:cubicBezTo>
                      <a:pt x="2" y="31"/>
                      <a:pt x="0" y="29"/>
                      <a:pt x="0" y="27"/>
                    </a:cubicBezTo>
                    <a:cubicBezTo>
                      <a:pt x="0" y="26"/>
                      <a:pt x="2" y="24"/>
                      <a:pt x="4" y="24"/>
                    </a:cubicBezTo>
                    <a:cubicBezTo>
                      <a:pt x="88" y="24"/>
                      <a:pt x="88" y="24"/>
                      <a:pt x="88" y="24"/>
                    </a:cubicBezTo>
                    <a:cubicBezTo>
                      <a:pt x="89" y="24"/>
                      <a:pt x="91" y="26"/>
                      <a:pt x="91" y="27"/>
                    </a:cubicBezTo>
                    <a:cubicBezTo>
                      <a:pt x="91" y="29"/>
                      <a:pt x="89" y="31"/>
                      <a:pt x="88" y="31"/>
                    </a:cubicBezTo>
                    <a:close/>
                    <a:moveTo>
                      <a:pt x="88" y="7"/>
                    </a:moveTo>
                    <a:cubicBezTo>
                      <a:pt x="4" y="7"/>
                      <a:pt x="4" y="7"/>
                      <a:pt x="4" y="7"/>
                    </a:cubicBezTo>
                    <a:cubicBezTo>
                      <a:pt x="2" y="7"/>
                      <a:pt x="0" y="5"/>
                      <a:pt x="0" y="3"/>
                    </a:cubicBezTo>
                    <a:cubicBezTo>
                      <a:pt x="0" y="2"/>
                      <a:pt x="2" y="0"/>
                      <a:pt x="4" y="0"/>
                    </a:cubicBezTo>
                    <a:cubicBezTo>
                      <a:pt x="88" y="0"/>
                      <a:pt x="88" y="0"/>
                      <a:pt x="88" y="0"/>
                    </a:cubicBezTo>
                    <a:cubicBezTo>
                      <a:pt x="89" y="0"/>
                      <a:pt x="91" y="2"/>
                      <a:pt x="91" y="3"/>
                    </a:cubicBezTo>
                    <a:cubicBezTo>
                      <a:pt x="91" y="5"/>
                      <a:pt x="89" y="7"/>
                      <a:pt x="88"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6" name="Freeform 100">
                <a:extLst>
                  <a:ext uri="{FF2B5EF4-FFF2-40B4-BE49-F238E27FC236}">
                    <a16:creationId xmlns:a16="http://schemas.microsoft.com/office/drawing/2014/main" id="{8E722F99-5B34-44C9-A9F3-E35642F074A9}"/>
                  </a:ext>
                </a:extLst>
              </p:cNvPr>
              <p:cNvSpPr>
                <a:spLocks noEditPoints="1"/>
              </p:cNvSpPr>
              <p:nvPr/>
            </p:nvSpPr>
            <p:spPr bwMode="auto">
              <a:xfrm>
                <a:off x="8816976" y="5100638"/>
                <a:ext cx="641350" cy="833438"/>
              </a:xfrm>
              <a:custGeom>
                <a:avLst/>
                <a:gdLst>
                  <a:gd name="T0" fmla="*/ 140 w 159"/>
                  <a:gd name="T1" fmla="*/ 206 h 206"/>
                  <a:gd name="T2" fmla="*/ 20 w 159"/>
                  <a:gd name="T3" fmla="*/ 206 h 206"/>
                  <a:gd name="T4" fmla="*/ 0 w 159"/>
                  <a:gd name="T5" fmla="*/ 187 h 206"/>
                  <a:gd name="T6" fmla="*/ 0 w 159"/>
                  <a:gd name="T7" fmla="*/ 19 h 206"/>
                  <a:gd name="T8" fmla="*/ 20 w 159"/>
                  <a:gd name="T9" fmla="*/ 0 h 206"/>
                  <a:gd name="T10" fmla="*/ 140 w 159"/>
                  <a:gd name="T11" fmla="*/ 0 h 206"/>
                  <a:gd name="T12" fmla="*/ 159 w 159"/>
                  <a:gd name="T13" fmla="*/ 19 h 206"/>
                  <a:gd name="T14" fmla="*/ 159 w 159"/>
                  <a:gd name="T15" fmla="*/ 187 h 206"/>
                  <a:gd name="T16" fmla="*/ 140 w 159"/>
                  <a:gd name="T17" fmla="*/ 206 h 206"/>
                  <a:gd name="T18" fmla="*/ 20 w 159"/>
                  <a:gd name="T19" fmla="*/ 6 h 206"/>
                  <a:gd name="T20" fmla="*/ 7 w 159"/>
                  <a:gd name="T21" fmla="*/ 19 h 206"/>
                  <a:gd name="T22" fmla="*/ 7 w 159"/>
                  <a:gd name="T23" fmla="*/ 187 h 206"/>
                  <a:gd name="T24" fmla="*/ 20 w 159"/>
                  <a:gd name="T25" fmla="*/ 200 h 206"/>
                  <a:gd name="T26" fmla="*/ 140 w 159"/>
                  <a:gd name="T27" fmla="*/ 200 h 206"/>
                  <a:gd name="T28" fmla="*/ 152 w 159"/>
                  <a:gd name="T29" fmla="*/ 187 h 206"/>
                  <a:gd name="T30" fmla="*/ 152 w 159"/>
                  <a:gd name="T31" fmla="*/ 19 h 206"/>
                  <a:gd name="T32" fmla="*/ 140 w 159"/>
                  <a:gd name="T33" fmla="*/ 6 h 206"/>
                  <a:gd name="T34" fmla="*/ 20 w 159"/>
                  <a:gd name="T35" fmla="*/ 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6">
                    <a:moveTo>
                      <a:pt x="140" y="206"/>
                    </a:moveTo>
                    <a:cubicBezTo>
                      <a:pt x="20" y="206"/>
                      <a:pt x="20" y="206"/>
                      <a:pt x="20" y="206"/>
                    </a:cubicBezTo>
                    <a:cubicBezTo>
                      <a:pt x="9" y="206"/>
                      <a:pt x="0" y="198"/>
                      <a:pt x="0" y="187"/>
                    </a:cubicBezTo>
                    <a:cubicBezTo>
                      <a:pt x="0" y="19"/>
                      <a:pt x="0" y="19"/>
                      <a:pt x="0" y="19"/>
                    </a:cubicBezTo>
                    <a:cubicBezTo>
                      <a:pt x="0" y="9"/>
                      <a:pt x="9" y="0"/>
                      <a:pt x="20" y="0"/>
                    </a:cubicBezTo>
                    <a:cubicBezTo>
                      <a:pt x="140" y="0"/>
                      <a:pt x="140" y="0"/>
                      <a:pt x="140" y="0"/>
                    </a:cubicBezTo>
                    <a:cubicBezTo>
                      <a:pt x="150" y="0"/>
                      <a:pt x="159" y="9"/>
                      <a:pt x="159" y="19"/>
                    </a:cubicBezTo>
                    <a:cubicBezTo>
                      <a:pt x="159" y="187"/>
                      <a:pt x="159" y="187"/>
                      <a:pt x="159" y="187"/>
                    </a:cubicBezTo>
                    <a:cubicBezTo>
                      <a:pt x="159" y="198"/>
                      <a:pt x="150" y="206"/>
                      <a:pt x="140" y="206"/>
                    </a:cubicBezTo>
                    <a:close/>
                    <a:moveTo>
                      <a:pt x="20" y="6"/>
                    </a:moveTo>
                    <a:cubicBezTo>
                      <a:pt x="13" y="6"/>
                      <a:pt x="7" y="12"/>
                      <a:pt x="7" y="19"/>
                    </a:cubicBezTo>
                    <a:cubicBezTo>
                      <a:pt x="7" y="187"/>
                      <a:pt x="7" y="187"/>
                      <a:pt x="7" y="187"/>
                    </a:cubicBezTo>
                    <a:cubicBezTo>
                      <a:pt x="7" y="194"/>
                      <a:pt x="13" y="200"/>
                      <a:pt x="20" y="200"/>
                    </a:cubicBezTo>
                    <a:cubicBezTo>
                      <a:pt x="140" y="200"/>
                      <a:pt x="140" y="200"/>
                      <a:pt x="140" y="200"/>
                    </a:cubicBezTo>
                    <a:cubicBezTo>
                      <a:pt x="147" y="200"/>
                      <a:pt x="152" y="194"/>
                      <a:pt x="152" y="187"/>
                    </a:cubicBezTo>
                    <a:cubicBezTo>
                      <a:pt x="152" y="19"/>
                      <a:pt x="152" y="19"/>
                      <a:pt x="152" y="19"/>
                    </a:cubicBezTo>
                    <a:cubicBezTo>
                      <a:pt x="152" y="12"/>
                      <a:pt x="147" y="6"/>
                      <a:pt x="140" y="6"/>
                    </a:cubicBezTo>
                    <a:lnTo>
                      <a:pt x="20"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7" name="Freeform 101">
                <a:extLst>
                  <a:ext uri="{FF2B5EF4-FFF2-40B4-BE49-F238E27FC236}">
                    <a16:creationId xmlns:a16="http://schemas.microsoft.com/office/drawing/2014/main" id="{CE8468C7-A94E-489D-B4B2-A1CCACCEE303}"/>
                  </a:ext>
                </a:extLst>
              </p:cNvPr>
              <p:cNvSpPr>
                <a:spLocks/>
              </p:cNvSpPr>
              <p:nvPr/>
            </p:nvSpPr>
            <p:spPr bwMode="auto">
              <a:xfrm>
                <a:off x="9018588" y="5295901"/>
                <a:ext cx="198438" cy="249238"/>
              </a:xfrm>
              <a:custGeom>
                <a:avLst/>
                <a:gdLst>
                  <a:gd name="T0" fmla="*/ 33 w 49"/>
                  <a:gd name="T1" fmla="*/ 62 h 62"/>
                  <a:gd name="T2" fmla="*/ 30 w 49"/>
                  <a:gd name="T3" fmla="*/ 62 h 62"/>
                  <a:gd name="T4" fmla="*/ 10 w 49"/>
                  <a:gd name="T5" fmla="*/ 42 h 62"/>
                  <a:gd name="T6" fmla="*/ 10 w 49"/>
                  <a:gd name="T7" fmla="*/ 42 h 62"/>
                  <a:gd name="T8" fmla="*/ 4 w 49"/>
                  <a:gd name="T9" fmla="*/ 42 h 62"/>
                  <a:gd name="T10" fmla="*/ 0 w 49"/>
                  <a:gd name="T11" fmla="*/ 38 h 62"/>
                  <a:gd name="T12" fmla="*/ 4 w 49"/>
                  <a:gd name="T13" fmla="*/ 35 h 62"/>
                  <a:gd name="T14" fmla="*/ 10 w 49"/>
                  <a:gd name="T15" fmla="*/ 35 h 62"/>
                  <a:gd name="T16" fmla="*/ 10 w 49"/>
                  <a:gd name="T17" fmla="*/ 26 h 62"/>
                  <a:gd name="T18" fmla="*/ 4 w 49"/>
                  <a:gd name="T19" fmla="*/ 26 h 62"/>
                  <a:gd name="T20" fmla="*/ 0 w 49"/>
                  <a:gd name="T21" fmla="*/ 22 h 62"/>
                  <a:gd name="T22" fmla="*/ 4 w 49"/>
                  <a:gd name="T23" fmla="*/ 19 h 62"/>
                  <a:gd name="T24" fmla="*/ 11 w 49"/>
                  <a:gd name="T25" fmla="*/ 19 h 62"/>
                  <a:gd name="T26" fmla="*/ 30 w 49"/>
                  <a:gd name="T27" fmla="*/ 0 h 62"/>
                  <a:gd name="T28" fmla="*/ 33 w 49"/>
                  <a:gd name="T29" fmla="*/ 0 h 62"/>
                  <a:gd name="T30" fmla="*/ 48 w 49"/>
                  <a:gd name="T31" fmla="*/ 5 h 62"/>
                  <a:gd name="T32" fmla="*/ 48 w 49"/>
                  <a:gd name="T33" fmla="*/ 9 h 62"/>
                  <a:gd name="T34" fmla="*/ 44 w 49"/>
                  <a:gd name="T35" fmla="*/ 10 h 62"/>
                  <a:gd name="T36" fmla="*/ 33 w 49"/>
                  <a:gd name="T37" fmla="*/ 6 h 62"/>
                  <a:gd name="T38" fmla="*/ 30 w 49"/>
                  <a:gd name="T39" fmla="*/ 6 h 62"/>
                  <a:gd name="T40" fmla="*/ 17 w 49"/>
                  <a:gd name="T41" fmla="*/ 19 h 62"/>
                  <a:gd name="T42" fmla="*/ 28 w 49"/>
                  <a:gd name="T43" fmla="*/ 19 h 62"/>
                  <a:gd name="T44" fmla="*/ 31 w 49"/>
                  <a:gd name="T45" fmla="*/ 22 h 62"/>
                  <a:gd name="T46" fmla="*/ 28 w 49"/>
                  <a:gd name="T47" fmla="*/ 26 h 62"/>
                  <a:gd name="T48" fmla="*/ 17 w 49"/>
                  <a:gd name="T49" fmla="*/ 26 h 62"/>
                  <a:gd name="T50" fmla="*/ 17 w 49"/>
                  <a:gd name="T51" fmla="*/ 35 h 62"/>
                  <a:gd name="T52" fmla="*/ 28 w 49"/>
                  <a:gd name="T53" fmla="*/ 35 h 62"/>
                  <a:gd name="T54" fmla="*/ 31 w 49"/>
                  <a:gd name="T55" fmla="*/ 38 h 62"/>
                  <a:gd name="T56" fmla="*/ 28 w 49"/>
                  <a:gd name="T57" fmla="*/ 42 h 62"/>
                  <a:gd name="T58" fmla="*/ 17 w 49"/>
                  <a:gd name="T59" fmla="*/ 42 h 62"/>
                  <a:gd name="T60" fmla="*/ 17 w 49"/>
                  <a:gd name="T61" fmla="*/ 42 h 62"/>
                  <a:gd name="T62" fmla="*/ 30 w 49"/>
                  <a:gd name="T63" fmla="*/ 56 h 62"/>
                  <a:gd name="T64" fmla="*/ 33 w 49"/>
                  <a:gd name="T65" fmla="*/ 56 h 62"/>
                  <a:gd name="T66" fmla="*/ 44 w 49"/>
                  <a:gd name="T67" fmla="*/ 53 h 62"/>
                  <a:gd name="T68" fmla="*/ 48 w 49"/>
                  <a:gd name="T69" fmla="*/ 53 h 62"/>
                  <a:gd name="T70" fmla="*/ 48 w 49"/>
                  <a:gd name="T71" fmla="*/ 58 h 62"/>
                  <a:gd name="T72" fmla="*/ 33 w 49"/>
                  <a:gd name="T73"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62">
                    <a:moveTo>
                      <a:pt x="33" y="62"/>
                    </a:moveTo>
                    <a:cubicBezTo>
                      <a:pt x="30" y="62"/>
                      <a:pt x="30" y="62"/>
                      <a:pt x="30" y="62"/>
                    </a:cubicBezTo>
                    <a:cubicBezTo>
                      <a:pt x="19" y="62"/>
                      <a:pt x="10" y="54"/>
                      <a:pt x="10" y="42"/>
                    </a:cubicBezTo>
                    <a:cubicBezTo>
                      <a:pt x="10" y="42"/>
                      <a:pt x="10" y="42"/>
                      <a:pt x="10" y="42"/>
                    </a:cubicBezTo>
                    <a:cubicBezTo>
                      <a:pt x="4" y="42"/>
                      <a:pt x="4" y="42"/>
                      <a:pt x="4" y="42"/>
                    </a:cubicBezTo>
                    <a:cubicBezTo>
                      <a:pt x="2" y="42"/>
                      <a:pt x="0" y="40"/>
                      <a:pt x="0" y="38"/>
                    </a:cubicBezTo>
                    <a:cubicBezTo>
                      <a:pt x="0" y="37"/>
                      <a:pt x="2" y="35"/>
                      <a:pt x="4" y="35"/>
                    </a:cubicBezTo>
                    <a:cubicBezTo>
                      <a:pt x="10" y="35"/>
                      <a:pt x="10" y="35"/>
                      <a:pt x="10" y="35"/>
                    </a:cubicBezTo>
                    <a:cubicBezTo>
                      <a:pt x="10" y="26"/>
                      <a:pt x="10" y="26"/>
                      <a:pt x="10" y="26"/>
                    </a:cubicBezTo>
                    <a:cubicBezTo>
                      <a:pt x="4" y="26"/>
                      <a:pt x="4" y="26"/>
                      <a:pt x="4" y="26"/>
                    </a:cubicBezTo>
                    <a:cubicBezTo>
                      <a:pt x="2" y="26"/>
                      <a:pt x="0" y="24"/>
                      <a:pt x="0" y="22"/>
                    </a:cubicBezTo>
                    <a:cubicBezTo>
                      <a:pt x="0" y="21"/>
                      <a:pt x="2" y="19"/>
                      <a:pt x="4" y="19"/>
                    </a:cubicBezTo>
                    <a:cubicBezTo>
                      <a:pt x="11" y="19"/>
                      <a:pt x="11" y="19"/>
                      <a:pt x="11" y="19"/>
                    </a:cubicBezTo>
                    <a:cubicBezTo>
                      <a:pt x="11" y="9"/>
                      <a:pt x="19" y="0"/>
                      <a:pt x="30" y="0"/>
                    </a:cubicBezTo>
                    <a:cubicBezTo>
                      <a:pt x="33" y="0"/>
                      <a:pt x="33" y="0"/>
                      <a:pt x="33" y="0"/>
                    </a:cubicBezTo>
                    <a:cubicBezTo>
                      <a:pt x="39" y="0"/>
                      <a:pt x="43" y="2"/>
                      <a:pt x="48" y="5"/>
                    </a:cubicBezTo>
                    <a:cubicBezTo>
                      <a:pt x="49" y="6"/>
                      <a:pt x="49" y="8"/>
                      <a:pt x="48" y="9"/>
                    </a:cubicBezTo>
                    <a:cubicBezTo>
                      <a:pt x="47" y="11"/>
                      <a:pt x="45" y="11"/>
                      <a:pt x="44" y="10"/>
                    </a:cubicBezTo>
                    <a:cubicBezTo>
                      <a:pt x="41" y="8"/>
                      <a:pt x="37" y="6"/>
                      <a:pt x="33" y="6"/>
                    </a:cubicBezTo>
                    <a:cubicBezTo>
                      <a:pt x="30" y="6"/>
                      <a:pt x="30" y="6"/>
                      <a:pt x="30" y="6"/>
                    </a:cubicBezTo>
                    <a:cubicBezTo>
                      <a:pt x="23" y="6"/>
                      <a:pt x="17" y="12"/>
                      <a:pt x="17" y="19"/>
                    </a:cubicBezTo>
                    <a:cubicBezTo>
                      <a:pt x="28" y="19"/>
                      <a:pt x="28" y="19"/>
                      <a:pt x="28" y="19"/>
                    </a:cubicBezTo>
                    <a:cubicBezTo>
                      <a:pt x="29" y="19"/>
                      <a:pt x="31" y="21"/>
                      <a:pt x="31" y="22"/>
                    </a:cubicBezTo>
                    <a:cubicBezTo>
                      <a:pt x="31" y="24"/>
                      <a:pt x="29" y="26"/>
                      <a:pt x="28" y="26"/>
                    </a:cubicBezTo>
                    <a:cubicBezTo>
                      <a:pt x="17" y="26"/>
                      <a:pt x="17" y="26"/>
                      <a:pt x="17" y="26"/>
                    </a:cubicBezTo>
                    <a:cubicBezTo>
                      <a:pt x="17" y="35"/>
                      <a:pt x="17" y="35"/>
                      <a:pt x="17" y="35"/>
                    </a:cubicBezTo>
                    <a:cubicBezTo>
                      <a:pt x="28" y="35"/>
                      <a:pt x="28" y="35"/>
                      <a:pt x="28" y="35"/>
                    </a:cubicBezTo>
                    <a:cubicBezTo>
                      <a:pt x="29" y="35"/>
                      <a:pt x="31" y="37"/>
                      <a:pt x="31" y="38"/>
                    </a:cubicBezTo>
                    <a:cubicBezTo>
                      <a:pt x="31" y="40"/>
                      <a:pt x="29" y="42"/>
                      <a:pt x="28" y="42"/>
                    </a:cubicBezTo>
                    <a:cubicBezTo>
                      <a:pt x="17" y="42"/>
                      <a:pt x="17" y="42"/>
                      <a:pt x="17" y="42"/>
                    </a:cubicBezTo>
                    <a:cubicBezTo>
                      <a:pt x="17" y="42"/>
                      <a:pt x="17" y="42"/>
                      <a:pt x="17" y="42"/>
                    </a:cubicBezTo>
                    <a:cubicBezTo>
                      <a:pt x="17" y="50"/>
                      <a:pt x="23" y="56"/>
                      <a:pt x="30" y="56"/>
                    </a:cubicBezTo>
                    <a:cubicBezTo>
                      <a:pt x="33" y="56"/>
                      <a:pt x="33" y="56"/>
                      <a:pt x="33" y="56"/>
                    </a:cubicBezTo>
                    <a:cubicBezTo>
                      <a:pt x="37" y="56"/>
                      <a:pt x="41" y="55"/>
                      <a:pt x="44" y="53"/>
                    </a:cubicBezTo>
                    <a:cubicBezTo>
                      <a:pt x="45" y="52"/>
                      <a:pt x="47" y="52"/>
                      <a:pt x="48" y="53"/>
                    </a:cubicBezTo>
                    <a:cubicBezTo>
                      <a:pt x="49" y="55"/>
                      <a:pt x="49" y="57"/>
                      <a:pt x="48" y="58"/>
                    </a:cubicBezTo>
                    <a:cubicBezTo>
                      <a:pt x="43" y="61"/>
                      <a:pt x="39" y="62"/>
                      <a:pt x="33" y="62"/>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grpSp>
    </p:spTree>
    <p:extLst>
      <p:ext uri="{BB962C8B-B14F-4D97-AF65-F5344CB8AC3E}">
        <p14:creationId xmlns:p14="http://schemas.microsoft.com/office/powerpoint/2010/main" val="2988185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55B796E-77D3-46AA-84BA-08224C84A716}"/>
              </a:ext>
            </a:extLst>
          </p:cNvPr>
          <p:cNvSpPr>
            <a:spLocks noGrp="1"/>
          </p:cNvSpPr>
          <p:nvPr>
            <p:ph type="body" sz="quarter" idx="12"/>
          </p:nvPr>
        </p:nvSpPr>
        <p:spPr/>
        <p:txBody>
          <a:bodyPr>
            <a:normAutofit fontScale="77500" lnSpcReduction="20000"/>
          </a:bodyPr>
          <a:lstStyle/>
          <a:p>
            <a:pPr marL="0" lvl="2" indent="0">
              <a:buNone/>
            </a:pPr>
            <a:r>
              <a:rPr lang="fr-FR" b="1" dirty="0">
                <a:solidFill>
                  <a:schemeClr val="accent4">
                    <a:lumMod val="75000"/>
                  </a:schemeClr>
                </a:solidFill>
                <a:latin typeface="Montserrat Black" panose="00000A00000000000000" pitchFamily="2" charset="0"/>
              </a:rPr>
              <a:t>Quizz – 2 / 8 </a:t>
            </a:r>
          </a:p>
          <a:p>
            <a:pPr marL="0" lvl="2" indent="0">
              <a:buNone/>
            </a:pPr>
            <a:r>
              <a:rPr lang="fr-FR" sz="2100" b="1" dirty="0">
                <a:latin typeface="Montserrat Black" panose="00000A00000000000000" pitchFamily="2" charset="0"/>
              </a:rPr>
              <a:t>Pourquoi le taux client peut-il être modifié suite au passage de mon dossier aux engagements ?</a:t>
            </a:r>
          </a:p>
        </p:txBody>
      </p:sp>
      <p:grpSp>
        <p:nvGrpSpPr>
          <p:cNvPr id="34" name="Groupe 33">
            <a:extLst>
              <a:ext uri="{FF2B5EF4-FFF2-40B4-BE49-F238E27FC236}">
                <a16:creationId xmlns:a16="http://schemas.microsoft.com/office/drawing/2014/main" id="{02FD1525-E501-4642-AA01-D6DD83BD10CF}"/>
              </a:ext>
            </a:extLst>
          </p:cNvPr>
          <p:cNvGrpSpPr/>
          <p:nvPr/>
        </p:nvGrpSpPr>
        <p:grpSpPr>
          <a:xfrm>
            <a:off x="229931" y="1371597"/>
            <a:ext cx="11591849" cy="4682199"/>
            <a:chOff x="229931" y="1371597"/>
            <a:chExt cx="11591849" cy="4682199"/>
          </a:xfrm>
        </p:grpSpPr>
        <p:grpSp>
          <p:nvGrpSpPr>
            <p:cNvPr id="4" name="Groupe 3">
              <a:extLst>
                <a:ext uri="{FF2B5EF4-FFF2-40B4-BE49-F238E27FC236}">
                  <a16:creationId xmlns:a16="http://schemas.microsoft.com/office/drawing/2014/main" id="{D39E9F7E-A204-4083-AC37-D55F320EC035}"/>
                </a:ext>
              </a:extLst>
            </p:cNvPr>
            <p:cNvGrpSpPr/>
            <p:nvPr/>
          </p:nvGrpSpPr>
          <p:grpSpPr>
            <a:xfrm>
              <a:off x="229931" y="5197679"/>
              <a:ext cx="339394" cy="290631"/>
              <a:chOff x="1428398" y="2657811"/>
              <a:chExt cx="835025" cy="776288"/>
            </a:xfrm>
            <a:solidFill>
              <a:srgbClr val="333333"/>
            </a:solidFill>
          </p:grpSpPr>
          <p:sp>
            <p:nvSpPr>
              <p:cNvPr id="5" name="Freeform 54">
                <a:extLst>
                  <a:ext uri="{FF2B5EF4-FFF2-40B4-BE49-F238E27FC236}">
                    <a16:creationId xmlns:a16="http://schemas.microsoft.com/office/drawing/2014/main" id="{6D77E11B-BD56-4116-AC4C-1CABB8C7B511}"/>
                  </a:ext>
                </a:extLst>
              </p:cNvPr>
              <p:cNvSpPr>
                <a:spLocks/>
              </p:cNvSpPr>
              <p:nvPr/>
            </p:nvSpPr>
            <p:spPr bwMode="auto">
              <a:xfrm>
                <a:off x="1525235" y="3022937"/>
                <a:ext cx="641349" cy="411162"/>
              </a:xfrm>
              <a:custGeom>
                <a:avLst/>
                <a:gdLst>
                  <a:gd name="T0" fmla="*/ 141 w 159"/>
                  <a:gd name="T1" fmla="*/ 102 h 102"/>
                  <a:gd name="T2" fmla="*/ 18 w 159"/>
                  <a:gd name="T3" fmla="*/ 102 h 102"/>
                  <a:gd name="T4" fmla="*/ 0 w 159"/>
                  <a:gd name="T5" fmla="*/ 84 h 102"/>
                  <a:gd name="T6" fmla="*/ 0 w 159"/>
                  <a:gd name="T7" fmla="*/ 3 h 102"/>
                  <a:gd name="T8" fmla="*/ 4 w 159"/>
                  <a:gd name="T9" fmla="*/ 0 h 102"/>
                  <a:gd name="T10" fmla="*/ 7 w 159"/>
                  <a:gd name="T11" fmla="*/ 3 h 102"/>
                  <a:gd name="T12" fmla="*/ 7 w 159"/>
                  <a:gd name="T13" fmla="*/ 84 h 102"/>
                  <a:gd name="T14" fmla="*/ 18 w 159"/>
                  <a:gd name="T15" fmla="*/ 96 h 102"/>
                  <a:gd name="T16" fmla="*/ 141 w 159"/>
                  <a:gd name="T17" fmla="*/ 96 h 102"/>
                  <a:gd name="T18" fmla="*/ 152 w 159"/>
                  <a:gd name="T19" fmla="*/ 84 h 102"/>
                  <a:gd name="T20" fmla="*/ 152 w 159"/>
                  <a:gd name="T21" fmla="*/ 3 h 102"/>
                  <a:gd name="T22" fmla="*/ 156 w 159"/>
                  <a:gd name="T23" fmla="*/ 0 h 102"/>
                  <a:gd name="T24" fmla="*/ 159 w 159"/>
                  <a:gd name="T25" fmla="*/ 3 h 102"/>
                  <a:gd name="T26" fmla="*/ 159 w 159"/>
                  <a:gd name="T27" fmla="*/ 84 h 102"/>
                  <a:gd name="T28" fmla="*/ 141 w 159"/>
                  <a:gd name="T2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9" h="102">
                    <a:moveTo>
                      <a:pt x="141" y="102"/>
                    </a:moveTo>
                    <a:cubicBezTo>
                      <a:pt x="18" y="102"/>
                      <a:pt x="18" y="102"/>
                      <a:pt x="18" y="102"/>
                    </a:cubicBezTo>
                    <a:cubicBezTo>
                      <a:pt x="8" y="102"/>
                      <a:pt x="0" y="94"/>
                      <a:pt x="0" y="84"/>
                    </a:cubicBezTo>
                    <a:cubicBezTo>
                      <a:pt x="0" y="3"/>
                      <a:pt x="0" y="3"/>
                      <a:pt x="0" y="3"/>
                    </a:cubicBezTo>
                    <a:cubicBezTo>
                      <a:pt x="0" y="1"/>
                      <a:pt x="2" y="0"/>
                      <a:pt x="4" y="0"/>
                    </a:cubicBezTo>
                    <a:cubicBezTo>
                      <a:pt x="5" y="0"/>
                      <a:pt x="7" y="1"/>
                      <a:pt x="7" y="3"/>
                    </a:cubicBezTo>
                    <a:cubicBezTo>
                      <a:pt x="7" y="84"/>
                      <a:pt x="7" y="84"/>
                      <a:pt x="7" y="84"/>
                    </a:cubicBezTo>
                    <a:cubicBezTo>
                      <a:pt x="7" y="91"/>
                      <a:pt x="12" y="96"/>
                      <a:pt x="18" y="96"/>
                    </a:cubicBezTo>
                    <a:cubicBezTo>
                      <a:pt x="141" y="96"/>
                      <a:pt x="141" y="96"/>
                      <a:pt x="141" y="96"/>
                    </a:cubicBezTo>
                    <a:cubicBezTo>
                      <a:pt x="147" y="96"/>
                      <a:pt x="152" y="91"/>
                      <a:pt x="152" y="84"/>
                    </a:cubicBezTo>
                    <a:cubicBezTo>
                      <a:pt x="152" y="3"/>
                      <a:pt x="152" y="3"/>
                      <a:pt x="152" y="3"/>
                    </a:cubicBezTo>
                    <a:cubicBezTo>
                      <a:pt x="152" y="1"/>
                      <a:pt x="154" y="0"/>
                      <a:pt x="156" y="0"/>
                    </a:cubicBezTo>
                    <a:cubicBezTo>
                      <a:pt x="157" y="0"/>
                      <a:pt x="159" y="1"/>
                      <a:pt x="159" y="3"/>
                    </a:cubicBezTo>
                    <a:cubicBezTo>
                      <a:pt x="159" y="84"/>
                      <a:pt x="159" y="84"/>
                      <a:pt x="159" y="84"/>
                    </a:cubicBezTo>
                    <a:cubicBezTo>
                      <a:pt x="159" y="94"/>
                      <a:pt x="151" y="102"/>
                      <a:pt x="141" y="102"/>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6" name="Freeform 55">
                <a:extLst>
                  <a:ext uri="{FF2B5EF4-FFF2-40B4-BE49-F238E27FC236}">
                    <a16:creationId xmlns:a16="http://schemas.microsoft.com/office/drawing/2014/main" id="{181725DA-4443-4740-B909-7B92ECC7D5B8}"/>
                  </a:ext>
                </a:extLst>
              </p:cNvPr>
              <p:cNvSpPr>
                <a:spLocks noEditPoints="1"/>
              </p:cNvSpPr>
              <p:nvPr/>
            </p:nvSpPr>
            <p:spPr bwMode="auto">
              <a:xfrm>
                <a:off x="1428398" y="2657811"/>
                <a:ext cx="835025" cy="534989"/>
              </a:xfrm>
              <a:custGeom>
                <a:avLst/>
                <a:gdLst>
                  <a:gd name="T0" fmla="*/ 120 w 207"/>
                  <a:gd name="T1" fmla="*/ 132 h 132"/>
                  <a:gd name="T2" fmla="*/ 108 w 207"/>
                  <a:gd name="T3" fmla="*/ 132 h 132"/>
                  <a:gd name="T4" fmla="*/ 92 w 207"/>
                  <a:gd name="T5" fmla="*/ 116 h 132"/>
                  <a:gd name="T6" fmla="*/ 92 w 207"/>
                  <a:gd name="T7" fmla="*/ 116 h 132"/>
                  <a:gd name="T8" fmla="*/ 90 w 207"/>
                  <a:gd name="T9" fmla="*/ 116 h 132"/>
                  <a:gd name="T10" fmla="*/ 86 w 207"/>
                  <a:gd name="T11" fmla="*/ 112 h 132"/>
                  <a:gd name="T12" fmla="*/ 90 w 207"/>
                  <a:gd name="T13" fmla="*/ 109 h 132"/>
                  <a:gd name="T14" fmla="*/ 92 w 207"/>
                  <a:gd name="T15" fmla="*/ 109 h 132"/>
                  <a:gd name="T16" fmla="*/ 92 w 207"/>
                  <a:gd name="T17" fmla="*/ 104 h 132"/>
                  <a:gd name="T18" fmla="*/ 90 w 207"/>
                  <a:gd name="T19" fmla="*/ 104 h 132"/>
                  <a:gd name="T20" fmla="*/ 86 w 207"/>
                  <a:gd name="T21" fmla="*/ 100 h 132"/>
                  <a:gd name="T22" fmla="*/ 90 w 207"/>
                  <a:gd name="T23" fmla="*/ 97 h 132"/>
                  <a:gd name="T24" fmla="*/ 93 w 207"/>
                  <a:gd name="T25" fmla="*/ 97 h 132"/>
                  <a:gd name="T26" fmla="*/ 108 w 207"/>
                  <a:gd name="T27" fmla="*/ 82 h 132"/>
                  <a:gd name="T28" fmla="*/ 120 w 207"/>
                  <a:gd name="T29" fmla="*/ 82 h 132"/>
                  <a:gd name="T30" fmla="*/ 123 w 207"/>
                  <a:gd name="T31" fmla="*/ 85 h 132"/>
                  <a:gd name="T32" fmla="*/ 120 w 207"/>
                  <a:gd name="T33" fmla="*/ 88 h 132"/>
                  <a:gd name="T34" fmla="*/ 108 w 207"/>
                  <a:gd name="T35" fmla="*/ 88 h 132"/>
                  <a:gd name="T36" fmla="*/ 99 w 207"/>
                  <a:gd name="T37" fmla="*/ 97 h 132"/>
                  <a:gd name="T38" fmla="*/ 106 w 207"/>
                  <a:gd name="T39" fmla="*/ 97 h 132"/>
                  <a:gd name="T40" fmla="*/ 109 w 207"/>
                  <a:gd name="T41" fmla="*/ 100 h 132"/>
                  <a:gd name="T42" fmla="*/ 106 w 207"/>
                  <a:gd name="T43" fmla="*/ 104 h 132"/>
                  <a:gd name="T44" fmla="*/ 99 w 207"/>
                  <a:gd name="T45" fmla="*/ 104 h 132"/>
                  <a:gd name="T46" fmla="*/ 99 w 207"/>
                  <a:gd name="T47" fmla="*/ 109 h 132"/>
                  <a:gd name="T48" fmla="*/ 106 w 207"/>
                  <a:gd name="T49" fmla="*/ 109 h 132"/>
                  <a:gd name="T50" fmla="*/ 109 w 207"/>
                  <a:gd name="T51" fmla="*/ 112 h 132"/>
                  <a:gd name="T52" fmla="*/ 106 w 207"/>
                  <a:gd name="T53" fmla="*/ 116 h 132"/>
                  <a:gd name="T54" fmla="*/ 99 w 207"/>
                  <a:gd name="T55" fmla="*/ 116 h 132"/>
                  <a:gd name="T56" fmla="*/ 99 w 207"/>
                  <a:gd name="T57" fmla="*/ 116 h 132"/>
                  <a:gd name="T58" fmla="*/ 108 w 207"/>
                  <a:gd name="T59" fmla="*/ 126 h 132"/>
                  <a:gd name="T60" fmla="*/ 120 w 207"/>
                  <a:gd name="T61" fmla="*/ 126 h 132"/>
                  <a:gd name="T62" fmla="*/ 123 w 207"/>
                  <a:gd name="T63" fmla="*/ 129 h 132"/>
                  <a:gd name="T64" fmla="*/ 120 w 207"/>
                  <a:gd name="T65" fmla="*/ 132 h 132"/>
                  <a:gd name="T66" fmla="*/ 204 w 207"/>
                  <a:gd name="T67" fmla="*/ 88 h 132"/>
                  <a:gd name="T68" fmla="*/ 202 w 207"/>
                  <a:gd name="T69" fmla="*/ 88 h 132"/>
                  <a:gd name="T70" fmla="*/ 107 w 207"/>
                  <a:gd name="T71" fmla="*/ 8 h 132"/>
                  <a:gd name="T72" fmla="*/ 101 w 207"/>
                  <a:gd name="T73" fmla="*/ 8 h 132"/>
                  <a:gd name="T74" fmla="*/ 6 w 207"/>
                  <a:gd name="T75" fmla="*/ 88 h 132"/>
                  <a:gd name="T76" fmla="*/ 1 w 207"/>
                  <a:gd name="T77" fmla="*/ 87 h 132"/>
                  <a:gd name="T78" fmla="*/ 2 w 207"/>
                  <a:gd name="T79" fmla="*/ 83 h 132"/>
                  <a:gd name="T80" fmla="*/ 97 w 207"/>
                  <a:gd name="T81" fmla="*/ 3 h 132"/>
                  <a:gd name="T82" fmla="*/ 111 w 207"/>
                  <a:gd name="T83" fmla="*/ 3 h 132"/>
                  <a:gd name="T84" fmla="*/ 206 w 207"/>
                  <a:gd name="T85" fmla="*/ 83 h 132"/>
                  <a:gd name="T86" fmla="*/ 206 w 207"/>
                  <a:gd name="T87" fmla="*/ 87 h 132"/>
                  <a:gd name="T88" fmla="*/ 204 w 207"/>
                  <a:gd name="T89"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7" h="132">
                    <a:moveTo>
                      <a:pt x="120" y="132"/>
                    </a:moveTo>
                    <a:cubicBezTo>
                      <a:pt x="108" y="132"/>
                      <a:pt x="108" y="132"/>
                      <a:pt x="108" y="132"/>
                    </a:cubicBezTo>
                    <a:cubicBezTo>
                      <a:pt x="99" y="132"/>
                      <a:pt x="92" y="125"/>
                      <a:pt x="92" y="116"/>
                    </a:cubicBezTo>
                    <a:cubicBezTo>
                      <a:pt x="92" y="116"/>
                      <a:pt x="92" y="116"/>
                      <a:pt x="92" y="116"/>
                    </a:cubicBezTo>
                    <a:cubicBezTo>
                      <a:pt x="90" y="116"/>
                      <a:pt x="90" y="116"/>
                      <a:pt x="90" y="116"/>
                    </a:cubicBezTo>
                    <a:cubicBezTo>
                      <a:pt x="88" y="116"/>
                      <a:pt x="86" y="114"/>
                      <a:pt x="86" y="112"/>
                    </a:cubicBezTo>
                    <a:cubicBezTo>
                      <a:pt x="86" y="111"/>
                      <a:pt x="88" y="109"/>
                      <a:pt x="90" y="109"/>
                    </a:cubicBezTo>
                    <a:cubicBezTo>
                      <a:pt x="92" y="109"/>
                      <a:pt x="92" y="109"/>
                      <a:pt x="92" y="109"/>
                    </a:cubicBezTo>
                    <a:cubicBezTo>
                      <a:pt x="92" y="104"/>
                      <a:pt x="92" y="104"/>
                      <a:pt x="92" y="104"/>
                    </a:cubicBezTo>
                    <a:cubicBezTo>
                      <a:pt x="90" y="104"/>
                      <a:pt x="90" y="104"/>
                      <a:pt x="90" y="104"/>
                    </a:cubicBezTo>
                    <a:cubicBezTo>
                      <a:pt x="88" y="104"/>
                      <a:pt x="86" y="102"/>
                      <a:pt x="86" y="100"/>
                    </a:cubicBezTo>
                    <a:cubicBezTo>
                      <a:pt x="86" y="99"/>
                      <a:pt x="88" y="97"/>
                      <a:pt x="90" y="97"/>
                    </a:cubicBezTo>
                    <a:cubicBezTo>
                      <a:pt x="93" y="97"/>
                      <a:pt x="93" y="97"/>
                      <a:pt x="93" y="97"/>
                    </a:cubicBezTo>
                    <a:cubicBezTo>
                      <a:pt x="93" y="89"/>
                      <a:pt x="100" y="82"/>
                      <a:pt x="108" y="82"/>
                    </a:cubicBezTo>
                    <a:cubicBezTo>
                      <a:pt x="120" y="82"/>
                      <a:pt x="120" y="82"/>
                      <a:pt x="120" y="82"/>
                    </a:cubicBezTo>
                    <a:cubicBezTo>
                      <a:pt x="121" y="82"/>
                      <a:pt x="123" y="83"/>
                      <a:pt x="123" y="85"/>
                    </a:cubicBezTo>
                    <a:cubicBezTo>
                      <a:pt x="123" y="87"/>
                      <a:pt x="121" y="88"/>
                      <a:pt x="120" y="88"/>
                    </a:cubicBezTo>
                    <a:cubicBezTo>
                      <a:pt x="108" y="88"/>
                      <a:pt x="108" y="88"/>
                      <a:pt x="108" y="88"/>
                    </a:cubicBezTo>
                    <a:cubicBezTo>
                      <a:pt x="103" y="88"/>
                      <a:pt x="99" y="92"/>
                      <a:pt x="99" y="97"/>
                    </a:cubicBezTo>
                    <a:cubicBezTo>
                      <a:pt x="106" y="97"/>
                      <a:pt x="106" y="97"/>
                      <a:pt x="106" y="97"/>
                    </a:cubicBezTo>
                    <a:cubicBezTo>
                      <a:pt x="107" y="97"/>
                      <a:pt x="109" y="99"/>
                      <a:pt x="109" y="100"/>
                    </a:cubicBezTo>
                    <a:cubicBezTo>
                      <a:pt x="109" y="102"/>
                      <a:pt x="107" y="104"/>
                      <a:pt x="106" y="104"/>
                    </a:cubicBezTo>
                    <a:cubicBezTo>
                      <a:pt x="99" y="104"/>
                      <a:pt x="99" y="104"/>
                      <a:pt x="99" y="104"/>
                    </a:cubicBezTo>
                    <a:cubicBezTo>
                      <a:pt x="99" y="109"/>
                      <a:pt x="99" y="109"/>
                      <a:pt x="99" y="109"/>
                    </a:cubicBezTo>
                    <a:cubicBezTo>
                      <a:pt x="106" y="109"/>
                      <a:pt x="106" y="109"/>
                      <a:pt x="106" y="109"/>
                    </a:cubicBezTo>
                    <a:cubicBezTo>
                      <a:pt x="107" y="109"/>
                      <a:pt x="109" y="111"/>
                      <a:pt x="109" y="112"/>
                    </a:cubicBezTo>
                    <a:cubicBezTo>
                      <a:pt x="109" y="114"/>
                      <a:pt x="107" y="116"/>
                      <a:pt x="106" y="116"/>
                    </a:cubicBezTo>
                    <a:cubicBezTo>
                      <a:pt x="99" y="116"/>
                      <a:pt x="99" y="116"/>
                      <a:pt x="99" y="116"/>
                    </a:cubicBezTo>
                    <a:cubicBezTo>
                      <a:pt x="99" y="116"/>
                      <a:pt x="99" y="116"/>
                      <a:pt x="99" y="116"/>
                    </a:cubicBezTo>
                    <a:cubicBezTo>
                      <a:pt x="99" y="121"/>
                      <a:pt x="103" y="126"/>
                      <a:pt x="108" y="126"/>
                    </a:cubicBezTo>
                    <a:cubicBezTo>
                      <a:pt x="120" y="126"/>
                      <a:pt x="120" y="126"/>
                      <a:pt x="120" y="126"/>
                    </a:cubicBezTo>
                    <a:cubicBezTo>
                      <a:pt x="121" y="126"/>
                      <a:pt x="123" y="127"/>
                      <a:pt x="123" y="129"/>
                    </a:cubicBezTo>
                    <a:cubicBezTo>
                      <a:pt x="123" y="131"/>
                      <a:pt x="121" y="132"/>
                      <a:pt x="120" y="132"/>
                    </a:cubicBezTo>
                    <a:close/>
                    <a:moveTo>
                      <a:pt x="204" y="88"/>
                    </a:moveTo>
                    <a:cubicBezTo>
                      <a:pt x="203" y="88"/>
                      <a:pt x="202" y="88"/>
                      <a:pt x="202" y="88"/>
                    </a:cubicBezTo>
                    <a:cubicBezTo>
                      <a:pt x="107" y="8"/>
                      <a:pt x="107" y="8"/>
                      <a:pt x="107" y="8"/>
                    </a:cubicBezTo>
                    <a:cubicBezTo>
                      <a:pt x="105" y="6"/>
                      <a:pt x="102" y="6"/>
                      <a:pt x="101" y="8"/>
                    </a:cubicBezTo>
                    <a:cubicBezTo>
                      <a:pt x="6" y="88"/>
                      <a:pt x="6" y="88"/>
                      <a:pt x="6" y="88"/>
                    </a:cubicBezTo>
                    <a:cubicBezTo>
                      <a:pt x="4" y="89"/>
                      <a:pt x="2" y="89"/>
                      <a:pt x="1" y="87"/>
                    </a:cubicBezTo>
                    <a:cubicBezTo>
                      <a:pt x="0" y="86"/>
                      <a:pt x="0" y="84"/>
                      <a:pt x="2" y="83"/>
                    </a:cubicBezTo>
                    <a:cubicBezTo>
                      <a:pt x="97" y="3"/>
                      <a:pt x="97" y="3"/>
                      <a:pt x="97" y="3"/>
                    </a:cubicBezTo>
                    <a:cubicBezTo>
                      <a:pt x="101" y="0"/>
                      <a:pt x="107" y="0"/>
                      <a:pt x="111" y="3"/>
                    </a:cubicBezTo>
                    <a:cubicBezTo>
                      <a:pt x="206" y="83"/>
                      <a:pt x="206" y="83"/>
                      <a:pt x="206" y="83"/>
                    </a:cubicBezTo>
                    <a:cubicBezTo>
                      <a:pt x="207" y="84"/>
                      <a:pt x="207" y="86"/>
                      <a:pt x="206" y="87"/>
                    </a:cubicBezTo>
                    <a:cubicBezTo>
                      <a:pt x="205" y="88"/>
                      <a:pt x="205" y="88"/>
                      <a:pt x="204" y="8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grpSp>
          <p:nvGrpSpPr>
            <p:cNvPr id="7" name="Group 18">
              <a:extLst>
                <a:ext uri="{FF2B5EF4-FFF2-40B4-BE49-F238E27FC236}">
                  <a16:creationId xmlns:a16="http://schemas.microsoft.com/office/drawing/2014/main" id="{9F444A6D-8609-4364-AA31-DA474C976ECC}"/>
                </a:ext>
              </a:extLst>
            </p:cNvPr>
            <p:cNvGrpSpPr>
              <a:grpSpLocks noChangeAspect="1"/>
            </p:cNvGrpSpPr>
            <p:nvPr/>
          </p:nvGrpSpPr>
          <p:grpSpPr bwMode="auto">
            <a:xfrm>
              <a:off x="233055" y="3637718"/>
              <a:ext cx="339394" cy="290631"/>
              <a:chOff x="5628" y="2967"/>
              <a:chExt cx="348" cy="298"/>
            </a:xfrm>
            <a:solidFill>
              <a:srgbClr val="003C82"/>
            </a:solidFill>
          </p:grpSpPr>
          <p:sp>
            <p:nvSpPr>
              <p:cNvPr id="8" name="Oval 19">
                <a:extLst>
                  <a:ext uri="{FF2B5EF4-FFF2-40B4-BE49-F238E27FC236}">
                    <a16:creationId xmlns:a16="http://schemas.microsoft.com/office/drawing/2014/main" id="{8627EB8F-FC50-4393-B3BD-F09D5147B09A}"/>
                  </a:ext>
                </a:extLst>
              </p:cNvPr>
              <p:cNvSpPr>
                <a:spLocks noChangeArrowheads="1"/>
              </p:cNvSpPr>
              <p:nvPr/>
            </p:nvSpPr>
            <p:spPr bwMode="auto">
              <a:xfrm>
                <a:off x="5733" y="3052"/>
                <a:ext cx="15" cy="15"/>
              </a:xfrm>
              <a:prstGeom prst="ellipse">
                <a:avLst/>
              </a:pr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9" name="Freeform 20">
                <a:extLst>
                  <a:ext uri="{FF2B5EF4-FFF2-40B4-BE49-F238E27FC236}">
                    <a16:creationId xmlns:a16="http://schemas.microsoft.com/office/drawing/2014/main" id="{4356B517-CC41-4365-8365-DF2FA5B39AB4}"/>
                  </a:ext>
                </a:extLst>
              </p:cNvPr>
              <p:cNvSpPr>
                <a:spLocks noEditPoints="1"/>
              </p:cNvSpPr>
              <p:nvPr/>
            </p:nvSpPr>
            <p:spPr bwMode="auto">
              <a:xfrm>
                <a:off x="5628" y="2967"/>
                <a:ext cx="348" cy="298"/>
              </a:xfrm>
              <a:custGeom>
                <a:avLst/>
                <a:gdLst>
                  <a:gd name="T0" fmla="*/ 126 w 209"/>
                  <a:gd name="T1" fmla="*/ 179 h 179"/>
                  <a:gd name="T2" fmla="*/ 113 w 209"/>
                  <a:gd name="T3" fmla="*/ 159 h 179"/>
                  <a:gd name="T4" fmla="*/ 103 w 209"/>
                  <a:gd name="T5" fmla="*/ 165 h 179"/>
                  <a:gd name="T6" fmla="*/ 78 w 209"/>
                  <a:gd name="T7" fmla="*/ 179 h 179"/>
                  <a:gd name="T8" fmla="*/ 64 w 209"/>
                  <a:gd name="T9" fmla="*/ 150 h 179"/>
                  <a:gd name="T10" fmla="*/ 29 w 209"/>
                  <a:gd name="T11" fmla="*/ 121 h 179"/>
                  <a:gd name="T12" fmla="*/ 7 w 209"/>
                  <a:gd name="T13" fmla="*/ 55 h 179"/>
                  <a:gd name="T14" fmla="*/ 18 w 209"/>
                  <a:gd name="T15" fmla="*/ 51 h 179"/>
                  <a:gd name="T16" fmla="*/ 58 w 209"/>
                  <a:gd name="T17" fmla="*/ 28 h 179"/>
                  <a:gd name="T18" fmla="*/ 61 w 209"/>
                  <a:gd name="T19" fmla="*/ 2 h 179"/>
                  <a:gd name="T20" fmla="*/ 95 w 209"/>
                  <a:gd name="T21" fmla="*/ 16 h 179"/>
                  <a:gd name="T22" fmla="*/ 114 w 209"/>
                  <a:gd name="T23" fmla="*/ 16 h 179"/>
                  <a:gd name="T24" fmla="*/ 197 w 209"/>
                  <a:gd name="T25" fmla="*/ 48 h 179"/>
                  <a:gd name="T26" fmla="*/ 208 w 209"/>
                  <a:gd name="T27" fmla="*/ 53 h 179"/>
                  <a:gd name="T28" fmla="*/ 190 w 209"/>
                  <a:gd name="T29" fmla="*/ 69 h 179"/>
                  <a:gd name="T30" fmla="*/ 153 w 209"/>
                  <a:gd name="T31" fmla="*/ 150 h 179"/>
                  <a:gd name="T32" fmla="*/ 139 w 209"/>
                  <a:gd name="T33" fmla="*/ 179 h 179"/>
                  <a:gd name="T34" fmla="*/ 119 w 209"/>
                  <a:gd name="T35" fmla="*/ 153 h 179"/>
                  <a:gd name="T36" fmla="*/ 126 w 209"/>
                  <a:gd name="T37" fmla="*/ 172 h 179"/>
                  <a:gd name="T38" fmla="*/ 147 w 209"/>
                  <a:gd name="T39" fmla="*/ 165 h 179"/>
                  <a:gd name="T40" fmla="*/ 148 w 209"/>
                  <a:gd name="T41" fmla="*/ 145 h 179"/>
                  <a:gd name="T42" fmla="*/ 183 w 209"/>
                  <a:gd name="T43" fmla="*/ 69 h 179"/>
                  <a:gd name="T44" fmla="*/ 201 w 209"/>
                  <a:gd name="T45" fmla="*/ 57 h 179"/>
                  <a:gd name="T46" fmla="*/ 199 w 209"/>
                  <a:gd name="T47" fmla="*/ 54 h 179"/>
                  <a:gd name="T48" fmla="*/ 179 w 209"/>
                  <a:gd name="T49" fmla="*/ 60 h 179"/>
                  <a:gd name="T50" fmla="*/ 103 w 209"/>
                  <a:gd name="T51" fmla="*/ 22 h 179"/>
                  <a:gd name="T52" fmla="*/ 92 w 209"/>
                  <a:gd name="T53" fmla="*/ 23 h 179"/>
                  <a:gd name="T54" fmla="*/ 66 w 209"/>
                  <a:gd name="T55" fmla="*/ 6 h 179"/>
                  <a:gd name="T56" fmla="*/ 65 w 209"/>
                  <a:gd name="T57" fmla="*/ 7 h 179"/>
                  <a:gd name="T58" fmla="*/ 65 w 209"/>
                  <a:gd name="T59" fmla="*/ 32 h 179"/>
                  <a:gd name="T60" fmla="*/ 38 w 209"/>
                  <a:gd name="T61" fmla="*/ 59 h 179"/>
                  <a:gd name="T62" fmla="*/ 37 w 209"/>
                  <a:gd name="T63" fmla="*/ 60 h 179"/>
                  <a:gd name="T64" fmla="*/ 12 w 209"/>
                  <a:gd name="T65" fmla="*/ 58 h 179"/>
                  <a:gd name="T66" fmla="*/ 29 w 209"/>
                  <a:gd name="T67" fmla="*/ 115 h 179"/>
                  <a:gd name="T68" fmla="*/ 37 w 209"/>
                  <a:gd name="T69" fmla="*/ 116 h 179"/>
                  <a:gd name="T70" fmla="*/ 70 w 209"/>
                  <a:gd name="T71" fmla="*/ 146 h 179"/>
                  <a:gd name="T72" fmla="*/ 78 w 209"/>
                  <a:gd name="T73" fmla="*/ 172 h 179"/>
                  <a:gd name="T74" fmla="*/ 97 w 209"/>
                  <a:gd name="T75" fmla="*/ 16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9" h="179">
                    <a:moveTo>
                      <a:pt x="139" y="179"/>
                    </a:moveTo>
                    <a:cubicBezTo>
                      <a:pt x="126" y="179"/>
                      <a:pt x="126" y="179"/>
                      <a:pt x="126" y="179"/>
                    </a:cubicBezTo>
                    <a:cubicBezTo>
                      <a:pt x="119" y="179"/>
                      <a:pt x="113" y="173"/>
                      <a:pt x="113" y="165"/>
                    </a:cubicBezTo>
                    <a:cubicBezTo>
                      <a:pt x="113" y="159"/>
                      <a:pt x="113" y="159"/>
                      <a:pt x="113" y="159"/>
                    </a:cubicBezTo>
                    <a:cubicBezTo>
                      <a:pt x="103" y="159"/>
                      <a:pt x="103" y="159"/>
                      <a:pt x="103" y="159"/>
                    </a:cubicBezTo>
                    <a:cubicBezTo>
                      <a:pt x="103" y="165"/>
                      <a:pt x="103" y="165"/>
                      <a:pt x="103" y="165"/>
                    </a:cubicBezTo>
                    <a:cubicBezTo>
                      <a:pt x="103" y="173"/>
                      <a:pt x="97" y="179"/>
                      <a:pt x="90" y="179"/>
                    </a:cubicBezTo>
                    <a:cubicBezTo>
                      <a:pt x="78" y="179"/>
                      <a:pt x="78" y="179"/>
                      <a:pt x="78" y="179"/>
                    </a:cubicBezTo>
                    <a:cubicBezTo>
                      <a:pt x="70" y="179"/>
                      <a:pt x="64" y="173"/>
                      <a:pt x="64" y="165"/>
                    </a:cubicBezTo>
                    <a:cubicBezTo>
                      <a:pt x="64" y="150"/>
                      <a:pt x="64" y="150"/>
                      <a:pt x="64" y="150"/>
                    </a:cubicBezTo>
                    <a:cubicBezTo>
                      <a:pt x="51" y="143"/>
                      <a:pt x="40" y="133"/>
                      <a:pt x="33" y="121"/>
                    </a:cubicBezTo>
                    <a:cubicBezTo>
                      <a:pt x="29" y="121"/>
                      <a:pt x="29" y="121"/>
                      <a:pt x="29" y="121"/>
                    </a:cubicBezTo>
                    <a:cubicBezTo>
                      <a:pt x="22" y="121"/>
                      <a:pt x="16" y="116"/>
                      <a:pt x="14" y="109"/>
                    </a:cubicBezTo>
                    <a:cubicBezTo>
                      <a:pt x="9" y="96"/>
                      <a:pt x="0" y="64"/>
                      <a:pt x="7" y="55"/>
                    </a:cubicBezTo>
                    <a:cubicBezTo>
                      <a:pt x="7" y="54"/>
                      <a:pt x="7" y="54"/>
                      <a:pt x="7" y="54"/>
                    </a:cubicBezTo>
                    <a:cubicBezTo>
                      <a:pt x="10" y="51"/>
                      <a:pt x="14" y="50"/>
                      <a:pt x="18" y="51"/>
                    </a:cubicBezTo>
                    <a:cubicBezTo>
                      <a:pt x="27" y="54"/>
                      <a:pt x="31" y="55"/>
                      <a:pt x="33" y="54"/>
                    </a:cubicBezTo>
                    <a:cubicBezTo>
                      <a:pt x="39" y="44"/>
                      <a:pt x="47" y="35"/>
                      <a:pt x="58" y="28"/>
                    </a:cubicBezTo>
                    <a:cubicBezTo>
                      <a:pt x="58" y="8"/>
                      <a:pt x="58" y="8"/>
                      <a:pt x="58" y="8"/>
                    </a:cubicBezTo>
                    <a:cubicBezTo>
                      <a:pt x="58" y="6"/>
                      <a:pt x="58" y="4"/>
                      <a:pt x="61" y="2"/>
                    </a:cubicBezTo>
                    <a:cubicBezTo>
                      <a:pt x="62" y="1"/>
                      <a:pt x="64" y="0"/>
                      <a:pt x="66" y="0"/>
                    </a:cubicBezTo>
                    <a:cubicBezTo>
                      <a:pt x="80" y="0"/>
                      <a:pt x="91" y="11"/>
                      <a:pt x="95" y="16"/>
                    </a:cubicBezTo>
                    <a:cubicBezTo>
                      <a:pt x="98" y="16"/>
                      <a:pt x="100" y="16"/>
                      <a:pt x="103" y="16"/>
                    </a:cubicBezTo>
                    <a:cubicBezTo>
                      <a:pt x="114" y="16"/>
                      <a:pt x="114" y="16"/>
                      <a:pt x="114" y="16"/>
                    </a:cubicBezTo>
                    <a:cubicBezTo>
                      <a:pt x="143" y="16"/>
                      <a:pt x="170" y="31"/>
                      <a:pt x="184" y="54"/>
                    </a:cubicBezTo>
                    <a:cubicBezTo>
                      <a:pt x="197" y="48"/>
                      <a:pt x="197" y="48"/>
                      <a:pt x="197" y="48"/>
                    </a:cubicBezTo>
                    <a:cubicBezTo>
                      <a:pt x="202" y="47"/>
                      <a:pt x="206" y="48"/>
                      <a:pt x="208" y="52"/>
                    </a:cubicBezTo>
                    <a:cubicBezTo>
                      <a:pt x="208" y="53"/>
                      <a:pt x="208" y="53"/>
                      <a:pt x="208" y="53"/>
                    </a:cubicBezTo>
                    <a:cubicBezTo>
                      <a:pt x="209" y="56"/>
                      <a:pt x="208" y="61"/>
                      <a:pt x="203" y="63"/>
                    </a:cubicBezTo>
                    <a:cubicBezTo>
                      <a:pt x="190" y="69"/>
                      <a:pt x="190" y="69"/>
                      <a:pt x="190" y="69"/>
                    </a:cubicBezTo>
                    <a:cubicBezTo>
                      <a:pt x="192" y="76"/>
                      <a:pt x="193" y="82"/>
                      <a:pt x="193" y="87"/>
                    </a:cubicBezTo>
                    <a:cubicBezTo>
                      <a:pt x="193" y="113"/>
                      <a:pt x="177" y="137"/>
                      <a:pt x="153" y="150"/>
                    </a:cubicBezTo>
                    <a:cubicBezTo>
                      <a:pt x="153" y="165"/>
                      <a:pt x="153" y="165"/>
                      <a:pt x="153" y="165"/>
                    </a:cubicBezTo>
                    <a:cubicBezTo>
                      <a:pt x="153" y="173"/>
                      <a:pt x="147" y="179"/>
                      <a:pt x="139" y="179"/>
                    </a:cubicBezTo>
                    <a:close/>
                    <a:moveTo>
                      <a:pt x="97" y="153"/>
                    </a:moveTo>
                    <a:cubicBezTo>
                      <a:pt x="119" y="153"/>
                      <a:pt x="119" y="153"/>
                      <a:pt x="119" y="153"/>
                    </a:cubicBezTo>
                    <a:cubicBezTo>
                      <a:pt x="119" y="165"/>
                      <a:pt x="119" y="165"/>
                      <a:pt x="119" y="165"/>
                    </a:cubicBezTo>
                    <a:cubicBezTo>
                      <a:pt x="119" y="169"/>
                      <a:pt x="123" y="172"/>
                      <a:pt x="126" y="172"/>
                    </a:cubicBezTo>
                    <a:cubicBezTo>
                      <a:pt x="139" y="172"/>
                      <a:pt x="139" y="172"/>
                      <a:pt x="139" y="172"/>
                    </a:cubicBezTo>
                    <a:cubicBezTo>
                      <a:pt x="143" y="172"/>
                      <a:pt x="147" y="169"/>
                      <a:pt x="147" y="165"/>
                    </a:cubicBezTo>
                    <a:cubicBezTo>
                      <a:pt x="147" y="146"/>
                      <a:pt x="147" y="146"/>
                      <a:pt x="147" y="146"/>
                    </a:cubicBezTo>
                    <a:cubicBezTo>
                      <a:pt x="148" y="145"/>
                      <a:pt x="148" y="145"/>
                      <a:pt x="148" y="145"/>
                    </a:cubicBezTo>
                    <a:cubicBezTo>
                      <a:pt x="172" y="133"/>
                      <a:pt x="186" y="111"/>
                      <a:pt x="186" y="87"/>
                    </a:cubicBezTo>
                    <a:cubicBezTo>
                      <a:pt x="186" y="81"/>
                      <a:pt x="185" y="76"/>
                      <a:pt x="183" y="69"/>
                    </a:cubicBezTo>
                    <a:cubicBezTo>
                      <a:pt x="182" y="66"/>
                      <a:pt x="182" y="66"/>
                      <a:pt x="182" y="66"/>
                    </a:cubicBezTo>
                    <a:cubicBezTo>
                      <a:pt x="201" y="57"/>
                      <a:pt x="201" y="57"/>
                      <a:pt x="201" y="57"/>
                    </a:cubicBezTo>
                    <a:cubicBezTo>
                      <a:pt x="202" y="56"/>
                      <a:pt x="202" y="55"/>
                      <a:pt x="202" y="55"/>
                    </a:cubicBezTo>
                    <a:cubicBezTo>
                      <a:pt x="202" y="54"/>
                      <a:pt x="201" y="53"/>
                      <a:pt x="199" y="54"/>
                    </a:cubicBezTo>
                    <a:cubicBezTo>
                      <a:pt x="181" y="63"/>
                      <a:pt x="181" y="63"/>
                      <a:pt x="181" y="63"/>
                    </a:cubicBezTo>
                    <a:cubicBezTo>
                      <a:pt x="179" y="60"/>
                      <a:pt x="179" y="60"/>
                      <a:pt x="179" y="60"/>
                    </a:cubicBezTo>
                    <a:cubicBezTo>
                      <a:pt x="168" y="37"/>
                      <a:pt x="142" y="22"/>
                      <a:pt x="114" y="22"/>
                    </a:cubicBezTo>
                    <a:cubicBezTo>
                      <a:pt x="103" y="22"/>
                      <a:pt x="103" y="22"/>
                      <a:pt x="103" y="22"/>
                    </a:cubicBezTo>
                    <a:cubicBezTo>
                      <a:pt x="100" y="22"/>
                      <a:pt x="97" y="22"/>
                      <a:pt x="94" y="23"/>
                    </a:cubicBezTo>
                    <a:cubicBezTo>
                      <a:pt x="92" y="23"/>
                      <a:pt x="92" y="23"/>
                      <a:pt x="92" y="23"/>
                    </a:cubicBezTo>
                    <a:cubicBezTo>
                      <a:pt x="90" y="21"/>
                      <a:pt x="90" y="21"/>
                      <a:pt x="90" y="21"/>
                    </a:cubicBezTo>
                    <a:cubicBezTo>
                      <a:pt x="88" y="17"/>
                      <a:pt x="78" y="6"/>
                      <a:pt x="66" y="6"/>
                    </a:cubicBezTo>
                    <a:cubicBezTo>
                      <a:pt x="66" y="6"/>
                      <a:pt x="65" y="6"/>
                      <a:pt x="65" y="6"/>
                    </a:cubicBezTo>
                    <a:cubicBezTo>
                      <a:pt x="65" y="7"/>
                      <a:pt x="65" y="7"/>
                      <a:pt x="65" y="7"/>
                    </a:cubicBezTo>
                    <a:cubicBezTo>
                      <a:pt x="65" y="7"/>
                      <a:pt x="65" y="7"/>
                      <a:pt x="65" y="8"/>
                    </a:cubicBezTo>
                    <a:cubicBezTo>
                      <a:pt x="65" y="32"/>
                      <a:pt x="65" y="32"/>
                      <a:pt x="65" y="32"/>
                    </a:cubicBezTo>
                    <a:cubicBezTo>
                      <a:pt x="63" y="33"/>
                      <a:pt x="63" y="33"/>
                      <a:pt x="63" y="33"/>
                    </a:cubicBezTo>
                    <a:cubicBezTo>
                      <a:pt x="52" y="39"/>
                      <a:pt x="43" y="48"/>
                      <a:pt x="38" y="59"/>
                    </a:cubicBezTo>
                    <a:cubicBezTo>
                      <a:pt x="38" y="60"/>
                      <a:pt x="38" y="60"/>
                      <a:pt x="38" y="60"/>
                    </a:cubicBezTo>
                    <a:cubicBezTo>
                      <a:pt x="37" y="60"/>
                      <a:pt x="37" y="60"/>
                      <a:pt x="37" y="60"/>
                    </a:cubicBezTo>
                    <a:cubicBezTo>
                      <a:pt x="35" y="61"/>
                      <a:pt x="29" y="62"/>
                      <a:pt x="16" y="57"/>
                    </a:cubicBezTo>
                    <a:cubicBezTo>
                      <a:pt x="16" y="57"/>
                      <a:pt x="14" y="57"/>
                      <a:pt x="12" y="58"/>
                    </a:cubicBezTo>
                    <a:cubicBezTo>
                      <a:pt x="9" y="64"/>
                      <a:pt x="12" y="84"/>
                      <a:pt x="20" y="108"/>
                    </a:cubicBezTo>
                    <a:cubicBezTo>
                      <a:pt x="21" y="111"/>
                      <a:pt x="24" y="115"/>
                      <a:pt x="29" y="115"/>
                    </a:cubicBezTo>
                    <a:cubicBezTo>
                      <a:pt x="36" y="115"/>
                      <a:pt x="36" y="115"/>
                      <a:pt x="36" y="115"/>
                    </a:cubicBezTo>
                    <a:cubicBezTo>
                      <a:pt x="37" y="116"/>
                      <a:pt x="37" y="116"/>
                      <a:pt x="37" y="116"/>
                    </a:cubicBezTo>
                    <a:cubicBezTo>
                      <a:pt x="44" y="128"/>
                      <a:pt x="55" y="138"/>
                      <a:pt x="68" y="145"/>
                    </a:cubicBezTo>
                    <a:cubicBezTo>
                      <a:pt x="70" y="146"/>
                      <a:pt x="70" y="146"/>
                      <a:pt x="70" y="146"/>
                    </a:cubicBezTo>
                    <a:cubicBezTo>
                      <a:pt x="70" y="165"/>
                      <a:pt x="70" y="165"/>
                      <a:pt x="70" y="165"/>
                    </a:cubicBezTo>
                    <a:cubicBezTo>
                      <a:pt x="70" y="169"/>
                      <a:pt x="74" y="172"/>
                      <a:pt x="78" y="172"/>
                    </a:cubicBezTo>
                    <a:cubicBezTo>
                      <a:pt x="90" y="172"/>
                      <a:pt x="90" y="172"/>
                      <a:pt x="90" y="172"/>
                    </a:cubicBezTo>
                    <a:cubicBezTo>
                      <a:pt x="94" y="172"/>
                      <a:pt x="97" y="169"/>
                      <a:pt x="97" y="165"/>
                    </a:cubicBezTo>
                    <a:lnTo>
                      <a:pt x="97" y="153"/>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10" name="Freeform 21">
                <a:extLst>
                  <a:ext uri="{FF2B5EF4-FFF2-40B4-BE49-F238E27FC236}">
                    <a16:creationId xmlns:a16="http://schemas.microsoft.com/office/drawing/2014/main" id="{F3FD396E-4C3C-4302-89A8-D90430361BDE}"/>
                  </a:ext>
                </a:extLst>
              </p:cNvPr>
              <p:cNvSpPr>
                <a:spLocks/>
              </p:cNvSpPr>
              <p:nvPr/>
            </p:nvSpPr>
            <p:spPr bwMode="auto">
              <a:xfrm>
                <a:off x="5794" y="3032"/>
                <a:ext cx="54" cy="10"/>
              </a:xfrm>
              <a:custGeom>
                <a:avLst/>
                <a:gdLst>
                  <a:gd name="T0" fmla="*/ 29 w 32"/>
                  <a:gd name="T1" fmla="*/ 6 h 6"/>
                  <a:gd name="T2" fmla="*/ 3 w 32"/>
                  <a:gd name="T3" fmla="*/ 6 h 6"/>
                  <a:gd name="T4" fmla="*/ 0 w 32"/>
                  <a:gd name="T5" fmla="*/ 3 h 6"/>
                  <a:gd name="T6" fmla="*/ 3 w 32"/>
                  <a:gd name="T7" fmla="*/ 0 h 6"/>
                  <a:gd name="T8" fmla="*/ 29 w 32"/>
                  <a:gd name="T9" fmla="*/ 0 h 6"/>
                  <a:gd name="T10" fmla="*/ 32 w 32"/>
                  <a:gd name="T11" fmla="*/ 3 h 6"/>
                  <a:gd name="T12" fmla="*/ 29 w 3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32" h="6">
                    <a:moveTo>
                      <a:pt x="29" y="6"/>
                    </a:moveTo>
                    <a:cubicBezTo>
                      <a:pt x="3" y="6"/>
                      <a:pt x="3" y="6"/>
                      <a:pt x="3" y="6"/>
                    </a:cubicBezTo>
                    <a:cubicBezTo>
                      <a:pt x="1" y="6"/>
                      <a:pt x="0" y="5"/>
                      <a:pt x="0" y="3"/>
                    </a:cubicBezTo>
                    <a:cubicBezTo>
                      <a:pt x="0" y="1"/>
                      <a:pt x="1" y="0"/>
                      <a:pt x="3" y="0"/>
                    </a:cubicBezTo>
                    <a:cubicBezTo>
                      <a:pt x="29" y="0"/>
                      <a:pt x="29" y="0"/>
                      <a:pt x="29" y="0"/>
                    </a:cubicBezTo>
                    <a:cubicBezTo>
                      <a:pt x="31" y="0"/>
                      <a:pt x="32" y="1"/>
                      <a:pt x="32" y="3"/>
                    </a:cubicBezTo>
                    <a:cubicBezTo>
                      <a:pt x="32" y="5"/>
                      <a:pt x="31" y="6"/>
                      <a:pt x="29"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grpSp>
        <p:grpSp>
          <p:nvGrpSpPr>
            <p:cNvPr id="13" name="Groupe 12">
              <a:extLst>
                <a:ext uri="{FF2B5EF4-FFF2-40B4-BE49-F238E27FC236}">
                  <a16:creationId xmlns:a16="http://schemas.microsoft.com/office/drawing/2014/main" id="{65516225-08ED-4151-AC5D-1EA5DC09B1AB}"/>
                </a:ext>
              </a:extLst>
            </p:cNvPr>
            <p:cNvGrpSpPr/>
            <p:nvPr/>
          </p:nvGrpSpPr>
          <p:grpSpPr>
            <a:xfrm>
              <a:off x="787597" y="1371597"/>
              <a:ext cx="10616805" cy="1981200"/>
              <a:chOff x="833465" y="2577580"/>
              <a:chExt cx="10616805" cy="2087020"/>
            </a:xfrm>
          </p:grpSpPr>
          <p:sp>
            <p:nvSpPr>
              <p:cNvPr id="14" name="Rectangle 13">
                <a:extLst>
                  <a:ext uri="{FF2B5EF4-FFF2-40B4-BE49-F238E27FC236}">
                    <a16:creationId xmlns:a16="http://schemas.microsoft.com/office/drawing/2014/main" id="{92D50518-A739-461E-8039-1DF970BF8599}"/>
                  </a:ext>
                </a:extLst>
              </p:cNvPr>
              <p:cNvSpPr/>
              <p:nvPr/>
            </p:nvSpPr>
            <p:spPr>
              <a:xfrm>
                <a:off x="833465" y="2577580"/>
                <a:ext cx="10616805" cy="2087020"/>
              </a:xfrm>
              <a:custGeom>
                <a:avLst/>
                <a:gdLst>
                  <a:gd name="connsiteX0" fmla="*/ 0 w 10616805"/>
                  <a:gd name="connsiteY0" fmla="*/ 0 h 2087020"/>
                  <a:gd name="connsiteX1" fmla="*/ 663550 w 10616805"/>
                  <a:gd name="connsiteY1" fmla="*/ 0 h 2087020"/>
                  <a:gd name="connsiteX2" fmla="*/ 1008596 w 10616805"/>
                  <a:gd name="connsiteY2" fmla="*/ 0 h 2087020"/>
                  <a:gd name="connsiteX3" fmla="*/ 1884483 w 10616805"/>
                  <a:gd name="connsiteY3" fmla="*/ 0 h 2087020"/>
                  <a:gd name="connsiteX4" fmla="*/ 2760369 w 10616805"/>
                  <a:gd name="connsiteY4" fmla="*/ 0 h 2087020"/>
                  <a:gd name="connsiteX5" fmla="*/ 3423920 w 10616805"/>
                  <a:gd name="connsiteY5" fmla="*/ 0 h 2087020"/>
                  <a:gd name="connsiteX6" fmla="*/ 3981302 w 10616805"/>
                  <a:gd name="connsiteY6" fmla="*/ 0 h 2087020"/>
                  <a:gd name="connsiteX7" fmla="*/ 4538684 w 10616805"/>
                  <a:gd name="connsiteY7" fmla="*/ 0 h 2087020"/>
                  <a:gd name="connsiteX8" fmla="*/ 5414571 w 10616805"/>
                  <a:gd name="connsiteY8" fmla="*/ 0 h 2087020"/>
                  <a:gd name="connsiteX9" fmla="*/ 6184289 w 10616805"/>
                  <a:gd name="connsiteY9" fmla="*/ 0 h 2087020"/>
                  <a:gd name="connsiteX10" fmla="*/ 6529335 w 10616805"/>
                  <a:gd name="connsiteY10" fmla="*/ 0 h 2087020"/>
                  <a:gd name="connsiteX11" fmla="*/ 7299053 w 10616805"/>
                  <a:gd name="connsiteY11" fmla="*/ 0 h 2087020"/>
                  <a:gd name="connsiteX12" fmla="*/ 8068772 w 10616805"/>
                  <a:gd name="connsiteY12" fmla="*/ 0 h 2087020"/>
                  <a:gd name="connsiteX13" fmla="*/ 8413818 w 10616805"/>
                  <a:gd name="connsiteY13" fmla="*/ 0 h 2087020"/>
                  <a:gd name="connsiteX14" fmla="*/ 9077368 w 10616805"/>
                  <a:gd name="connsiteY14" fmla="*/ 0 h 2087020"/>
                  <a:gd name="connsiteX15" fmla="*/ 9847087 w 10616805"/>
                  <a:gd name="connsiteY15" fmla="*/ 0 h 2087020"/>
                  <a:gd name="connsiteX16" fmla="*/ 10616805 w 10616805"/>
                  <a:gd name="connsiteY16" fmla="*/ 0 h 2087020"/>
                  <a:gd name="connsiteX17" fmla="*/ 10616805 w 10616805"/>
                  <a:gd name="connsiteY17" fmla="*/ 674803 h 2087020"/>
                  <a:gd name="connsiteX18" fmla="*/ 10616805 w 10616805"/>
                  <a:gd name="connsiteY18" fmla="*/ 1412217 h 2087020"/>
                  <a:gd name="connsiteX19" fmla="*/ 10616805 w 10616805"/>
                  <a:gd name="connsiteY19" fmla="*/ 2087020 h 2087020"/>
                  <a:gd name="connsiteX20" fmla="*/ 9740919 w 10616805"/>
                  <a:gd name="connsiteY20" fmla="*/ 2087020 h 2087020"/>
                  <a:gd name="connsiteX21" fmla="*/ 8971200 w 10616805"/>
                  <a:gd name="connsiteY21" fmla="*/ 2087020 h 2087020"/>
                  <a:gd name="connsiteX22" fmla="*/ 8519986 w 10616805"/>
                  <a:gd name="connsiteY22" fmla="*/ 2087020 h 2087020"/>
                  <a:gd name="connsiteX23" fmla="*/ 7856436 w 10616805"/>
                  <a:gd name="connsiteY23" fmla="*/ 2087020 h 2087020"/>
                  <a:gd name="connsiteX24" fmla="*/ 7511390 w 10616805"/>
                  <a:gd name="connsiteY24" fmla="*/ 2087020 h 2087020"/>
                  <a:gd name="connsiteX25" fmla="*/ 6847839 w 10616805"/>
                  <a:gd name="connsiteY25" fmla="*/ 2087020 h 2087020"/>
                  <a:gd name="connsiteX26" fmla="*/ 6184289 w 10616805"/>
                  <a:gd name="connsiteY26" fmla="*/ 2087020 h 2087020"/>
                  <a:gd name="connsiteX27" fmla="*/ 5626907 w 10616805"/>
                  <a:gd name="connsiteY27" fmla="*/ 2087020 h 2087020"/>
                  <a:gd name="connsiteX28" fmla="*/ 4963356 w 10616805"/>
                  <a:gd name="connsiteY28" fmla="*/ 2087020 h 2087020"/>
                  <a:gd name="connsiteX29" fmla="*/ 4087470 w 10616805"/>
                  <a:gd name="connsiteY29" fmla="*/ 2087020 h 2087020"/>
                  <a:gd name="connsiteX30" fmla="*/ 3423920 w 10616805"/>
                  <a:gd name="connsiteY30" fmla="*/ 2087020 h 2087020"/>
                  <a:gd name="connsiteX31" fmla="*/ 2654201 w 10616805"/>
                  <a:gd name="connsiteY31" fmla="*/ 2087020 h 2087020"/>
                  <a:gd name="connsiteX32" fmla="*/ 1990651 w 10616805"/>
                  <a:gd name="connsiteY32" fmla="*/ 2087020 h 2087020"/>
                  <a:gd name="connsiteX33" fmla="*/ 1114765 w 10616805"/>
                  <a:gd name="connsiteY33" fmla="*/ 2087020 h 2087020"/>
                  <a:gd name="connsiteX34" fmla="*/ 0 w 10616805"/>
                  <a:gd name="connsiteY34" fmla="*/ 2087020 h 2087020"/>
                  <a:gd name="connsiteX35" fmla="*/ 0 w 10616805"/>
                  <a:gd name="connsiteY35" fmla="*/ 1453957 h 2087020"/>
                  <a:gd name="connsiteX36" fmla="*/ 0 w 10616805"/>
                  <a:gd name="connsiteY36" fmla="*/ 716544 h 2087020"/>
                  <a:gd name="connsiteX37" fmla="*/ 0 w 10616805"/>
                  <a:gd name="connsiteY37" fmla="*/ 0 h 208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616805" h="2087020" fill="none" extrusionOk="0">
                    <a:moveTo>
                      <a:pt x="0" y="0"/>
                    </a:moveTo>
                    <a:cubicBezTo>
                      <a:pt x="263781" y="-23249"/>
                      <a:pt x="364392" y="-32754"/>
                      <a:pt x="663550" y="0"/>
                    </a:cubicBezTo>
                    <a:cubicBezTo>
                      <a:pt x="962708" y="32754"/>
                      <a:pt x="876723" y="-9242"/>
                      <a:pt x="1008596" y="0"/>
                    </a:cubicBezTo>
                    <a:cubicBezTo>
                      <a:pt x="1140469" y="9242"/>
                      <a:pt x="1608302" y="-13016"/>
                      <a:pt x="1884483" y="0"/>
                    </a:cubicBezTo>
                    <a:cubicBezTo>
                      <a:pt x="2160664" y="13016"/>
                      <a:pt x="2360023" y="-28572"/>
                      <a:pt x="2760369" y="0"/>
                    </a:cubicBezTo>
                    <a:cubicBezTo>
                      <a:pt x="3160715" y="28572"/>
                      <a:pt x="3245585" y="-19903"/>
                      <a:pt x="3423920" y="0"/>
                    </a:cubicBezTo>
                    <a:cubicBezTo>
                      <a:pt x="3602255" y="19903"/>
                      <a:pt x="3795321" y="23430"/>
                      <a:pt x="3981302" y="0"/>
                    </a:cubicBezTo>
                    <a:cubicBezTo>
                      <a:pt x="4167283" y="-23430"/>
                      <a:pt x="4275187" y="-6631"/>
                      <a:pt x="4538684" y="0"/>
                    </a:cubicBezTo>
                    <a:cubicBezTo>
                      <a:pt x="4802181" y="6631"/>
                      <a:pt x="5115039" y="28516"/>
                      <a:pt x="5414571" y="0"/>
                    </a:cubicBezTo>
                    <a:cubicBezTo>
                      <a:pt x="5714103" y="-28516"/>
                      <a:pt x="6029638" y="29611"/>
                      <a:pt x="6184289" y="0"/>
                    </a:cubicBezTo>
                    <a:cubicBezTo>
                      <a:pt x="6338940" y="-29611"/>
                      <a:pt x="6454418" y="6174"/>
                      <a:pt x="6529335" y="0"/>
                    </a:cubicBezTo>
                    <a:cubicBezTo>
                      <a:pt x="6604252" y="-6174"/>
                      <a:pt x="7054978" y="-8458"/>
                      <a:pt x="7299053" y="0"/>
                    </a:cubicBezTo>
                    <a:cubicBezTo>
                      <a:pt x="7543128" y="8458"/>
                      <a:pt x="7901021" y="-23411"/>
                      <a:pt x="8068772" y="0"/>
                    </a:cubicBezTo>
                    <a:cubicBezTo>
                      <a:pt x="8236523" y="23411"/>
                      <a:pt x="8300454" y="7295"/>
                      <a:pt x="8413818" y="0"/>
                    </a:cubicBezTo>
                    <a:cubicBezTo>
                      <a:pt x="8527182" y="-7295"/>
                      <a:pt x="8908856" y="22901"/>
                      <a:pt x="9077368" y="0"/>
                    </a:cubicBezTo>
                    <a:cubicBezTo>
                      <a:pt x="9245880" y="-22901"/>
                      <a:pt x="9480567" y="-14631"/>
                      <a:pt x="9847087" y="0"/>
                    </a:cubicBezTo>
                    <a:cubicBezTo>
                      <a:pt x="10213607" y="14631"/>
                      <a:pt x="10373817" y="10818"/>
                      <a:pt x="10616805" y="0"/>
                    </a:cubicBezTo>
                    <a:cubicBezTo>
                      <a:pt x="10613498" y="151232"/>
                      <a:pt x="10595134" y="521007"/>
                      <a:pt x="10616805" y="674803"/>
                    </a:cubicBezTo>
                    <a:cubicBezTo>
                      <a:pt x="10638476" y="828599"/>
                      <a:pt x="10610226" y="1163869"/>
                      <a:pt x="10616805" y="1412217"/>
                    </a:cubicBezTo>
                    <a:cubicBezTo>
                      <a:pt x="10623384" y="1660565"/>
                      <a:pt x="10611671" y="1749761"/>
                      <a:pt x="10616805" y="2087020"/>
                    </a:cubicBezTo>
                    <a:cubicBezTo>
                      <a:pt x="10185350" y="2092990"/>
                      <a:pt x="9993481" y="2099766"/>
                      <a:pt x="9740919" y="2087020"/>
                    </a:cubicBezTo>
                    <a:cubicBezTo>
                      <a:pt x="9488357" y="2074274"/>
                      <a:pt x="9137472" y="2049130"/>
                      <a:pt x="8971200" y="2087020"/>
                    </a:cubicBezTo>
                    <a:cubicBezTo>
                      <a:pt x="8804928" y="2124910"/>
                      <a:pt x="8627567" y="2092247"/>
                      <a:pt x="8519986" y="2087020"/>
                    </a:cubicBezTo>
                    <a:cubicBezTo>
                      <a:pt x="8412405" y="2081793"/>
                      <a:pt x="8031287" y="2068909"/>
                      <a:pt x="7856436" y="2087020"/>
                    </a:cubicBezTo>
                    <a:cubicBezTo>
                      <a:pt x="7681585" y="2105132"/>
                      <a:pt x="7663685" y="2086819"/>
                      <a:pt x="7511390" y="2087020"/>
                    </a:cubicBezTo>
                    <a:cubicBezTo>
                      <a:pt x="7359095" y="2087221"/>
                      <a:pt x="7049161" y="2097633"/>
                      <a:pt x="6847839" y="2087020"/>
                    </a:cubicBezTo>
                    <a:cubicBezTo>
                      <a:pt x="6646517" y="2076407"/>
                      <a:pt x="6430301" y="2095506"/>
                      <a:pt x="6184289" y="2087020"/>
                    </a:cubicBezTo>
                    <a:cubicBezTo>
                      <a:pt x="5938277" y="2078535"/>
                      <a:pt x="5837276" y="2065211"/>
                      <a:pt x="5626907" y="2087020"/>
                    </a:cubicBezTo>
                    <a:cubicBezTo>
                      <a:pt x="5416538" y="2108829"/>
                      <a:pt x="5141802" y="2119202"/>
                      <a:pt x="4963356" y="2087020"/>
                    </a:cubicBezTo>
                    <a:cubicBezTo>
                      <a:pt x="4784910" y="2054838"/>
                      <a:pt x="4312752" y="2120188"/>
                      <a:pt x="4087470" y="2087020"/>
                    </a:cubicBezTo>
                    <a:cubicBezTo>
                      <a:pt x="3862188" y="2053852"/>
                      <a:pt x="3738214" y="2095158"/>
                      <a:pt x="3423920" y="2087020"/>
                    </a:cubicBezTo>
                    <a:cubicBezTo>
                      <a:pt x="3109626" y="2078883"/>
                      <a:pt x="2884355" y="2096946"/>
                      <a:pt x="2654201" y="2087020"/>
                    </a:cubicBezTo>
                    <a:cubicBezTo>
                      <a:pt x="2424047" y="2077094"/>
                      <a:pt x="2260563" y="2113669"/>
                      <a:pt x="1990651" y="2087020"/>
                    </a:cubicBezTo>
                    <a:cubicBezTo>
                      <a:pt x="1720739" y="2060372"/>
                      <a:pt x="1508003" y="2057862"/>
                      <a:pt x="1114765" y="2087020"/>
                    </a:cubicBezTo>
                    <a:cubicBezTo>
                      <a:pt x="721527" y="2116178"/>
                      <a:pt x="493749" y="2122816"/>
                      <a:pt x="0" y="2087020"/>
                    </a:cubicBezTo>
                    <a:cubicBezTo>
                      <a:pt x="-11432" y="1777796"/>
                      <a:pt x="18673" y="1617957"/>
                      <a:pt x="0" y="1453957"/>
                    </a:cubicBezTo>
                    <a:cubicBezTo>
                      <a:pt x="-18673" y="1289957"/>
                      <a:pt x="3872" y="991840"/>
                      <a:pt x="0" y="716544"/>
                    </a:cubicBezTo>
                    <a:cubicBezTo>
                      <a:pt x="-3872" y="441248"/>
                      <a:pt x="23389" y="334294"/>
                      <a:pt x="0" y="0"/>
                    </a:cubicBezTo>
                    <a:close/>
                  </a:path>
                  <a:path w="10616805" h="2087020" stroke="0" extrusionOk="0">
                    <a:moveTo>
                      <a:pt x="0" y="0"/>
                    </a:moveTo>
                    <a:cubicBezTo>
                      <a:pt x="318503" y="21764"/>
                      <a:pt x="461458" y="-27757"/>
                      <a:pt x="769718" y="0"/>
                    </a:cubicBezTo>
                    <a:cubicBezTo>
                      <a:pt x="1077978" y="27757"/>
                      <a:pt x="1160587" y="17057"/>
                      <a:pt x="1327101" y="0"/>
                    </a:cubicBezTo>
                    <a:cubicBezTo>
                      <a:pt x="1493615" y="-17057"/>
                      <a:pt x="1966243" y="-21565"/>
                      <a:pt x="2202987" y="0"/>
                    </a:cubicBezTo>
                    <a:cubicBezTo>
                      <a:pt x="2439731" y="21565"/>
                      <a:pt x="2773000" y="-37539"/>
                      <a:pt x="2972705" y="0"/>
                    </a:cubicBezTo>
                    <a:cubicBezTo>
                      <a:pt x="3172410" y="37539"/>
                      <a:pt x="3580413" y="34335"/>
                      <a:pt x="3848592" y="0"/>
                    </a:cubicBezTo>
                    <a:cubicBezTo>
                      <a:pt x="4116771" y="-34335"/>
                      <a:pt x="4346728" y="-2751"/>
                      <a:pt x="4618310" y="0"/>
                    </a:cubicBezTo>
                    <a:cubicBezTo>
                      <a:pt x="4889892" y="2751"/>
                      <a:pt x="5229541" y="-27752"/>
                      <a:pt x="5388029" y="0"/>
                    </a:cubicBezTo>
                    <a:cubicBezTo>
                      <a:pt x="5546517" y="27752"/>
                      <a:pt x="5751142" y="27179"/>
                      <a:pt x="5945411" y="0"/>
                    </a:cubicBezTo>
                    <a:cubicBezTo>
                      <a:pt x="6139680" y="-27179"/>
                      <a:pt x="6152334" y="-15398"/>
                      <a:pt x="6290457" y="0"/>
                    </a:cubicBezTo>
                    <a:cubicBezTo>
                      <a:pt x="6428580" y="15398"/>
                      <a:pt x="6603346" y="-1985"/>
                      <a:pt x="6741671" y="0"/>
                    </a:cubicBezTo>
                    <a:cubicBezTo>
                      <a:pt x="6879996" y="1985"/>
                      <a:pt x="7350072" y="16743"/>
                      <a:pt x="7617558" y="0"/>
                    </a:cubicBezTo>
                    <a:cubicBezTo>
                      <a:pt x="7885044" y="-16743"/>
                      <a:pt x="7905709" y="-20673"/>
                      <a:pt x="8068772" y="0"/>
                    </a:cubicBezTo>
                    <a:cubicBezTo>
                      <a:pt x="8231835" y="20673"/>
                      <a:pt x="8457696" y="-12269"/>
                      <a:pt x="8838490" y="0"/>
                    </a:cubicBezTo>
                    <a:cubicBezTo>
                      <a:pt x="9219284" y="12269"/>
                      <a:pt x="9011820" y="8016"/>
                      <a:pt x="9183536" y="0"/>
                    </a:cubicBezTo>
                    <a:cubicBezTo>
                      <a:pt x="9355252" y="-8016"/>
                      <a:pt x="9615295" y="-28565"/>
                      <a:pt x="9953255" y="0"/>
                    </a:cubicBezTo>
                    <a:cubicBezTo>
                      <a:pt x="10291215" y="28565"/>
                      <a:pt x="10429845" y="-21485"/>
                      <a:pt x="10616805" y="0"/>
                    </a:cubicBezTo>
                    <a:cubicBezTo>
                      <a:pt x="10616751" y="286944"/>
                      <a:pt x="10615709" y="539429"/>
                      <a:pt x="10616805" y="716544"/>
                    </a:cubicBezTo>
                    <a:cubicBezTo>
                      <a:pt x="10617901" y="893659"/>
                      <a:pt x="10609465" y="1033540"/>
                      <a:pt x="10616805" y="1349606"/>
                    </a:cubicBezTo>
                    <a:cubicBezTo>
                      <a:pt x="10624145" y="1665672"/>
                      <a:pt x="10613291" y="1841450"/>
                      <a:pt x="10616805" y="2087020"/>
                    </a:cubicBezTo>
                    <a:cubicBezTo>
                      <a:pt x="10369494" y="2088171"/>
                      <a:pt x="10231848" y="2068208"/>
                      <a:pt x="10059423" y="2087020"/>
                    </a:cubicBezTo>
                    <a:cubicBezTo>
                      <a:pt x="9886998" y="2105832"/>
                      <a:pt x="9497060" y="2081519"/>
                      <a:pt x="9289704" y="2087020"/>
                    </a:cubicBezTo>
                    <a:cubicBezTo>
                      <a:pt x="9082348" y="2092521"/>
                      <a:pt x="8822046" y="2116603"/>
                      <a:pt x="8626154" y="2087020"/>
                    </a:cubicBezTo>
                    <a:cubicBezTo>
                      <a:pt x="8430262" y="2057438"/>
                      <a:pt x="8213104" y="2079923"/>
                      <a:pt x="7962604" y="2087020"/>
                    </a:cubicBezTo>
                    <a:cubicBezTo>
                      <a:pt x="7712104" y="2094118"/>
                      <a:pt x="7521493" y="2100896"/>
                      <a:pt x="7299053" y="2087020"/>
                    </a:cubicBezTo>
                    <a:cubicBezTo>
                      <a:pt x="7076613" y="2073144"/>
                      <a:pt x="6769598" y="2080990"/>
                      <a:pt x="6635503" y="2087020"/>
                    </a:cubicBezTo>
                    <a:cubicBezTo>
                      <a:pt x="6501408" y="2093051"/>
                      <a:pt x="6272932" y="2112626"/>
                      <a:pt x="6078121" y="2087020"/>
                    </a:cubicBezTo>
                    <a:cubicBezTo>
                      <a:pt x="5883310" y="2061414"/>
                      <a:pt x="5687618" y="2062737"/>
                      <a:pt x="5520739" y="2087020"/>
                    </a:cubicBezTo>
                    <a:cubicBezTo>
                      <a:pt x="5353860" y="2111303"/>
                      <a:pt x="4843366" y="2069853"/>
                      <a:pt x="4644852" y="2087020"/>
                    </a:cubicBezTo>
                    <a:cubicBezTo>
                      <a:pt x="4446338" y="2104187"/>
                      <a:pt x="4224712" y="2096209"/>
                      <a:pt x="4087470" y="2087020"/>
                    </a:cubicBezTo>
                    <a:cubicBezTo>
                      <a:pt x="3950228" y="2077831"/>
                      <a:pt x="3773718" y="2100196"/>
                      <a:pt x="3530088" y="2087020"/>
                    </a:cubicBezTo>
                    <a:cubicBezTo>
                      <a:pt x="3286458" y="2073844"/>
                      <a:pt x="2929824" y="2064715"/>
                      <a:pt x="2760369" y="2087020"/>
                    </a:cubicBezTo>
                    <a:cubicBezTo>
                      <a:pt x="2590914" y="2109325"/>
                      <a:pt x="2246905" y="2074873"/>
                      <a:pt x="1990651" y="2087020"/>
                    </a:cubicBezTo>
                    <a:cubicBezTo>
                      <a:pt x="1734397" y="2099167"/>
                      <a:pt x="1713628" y="2066623"/>
                      <a:pt x="1539437" y="2087020"/>
                    </a:cubicBezTo>
                    <a:cubicBezTo>
                      <a:pt x="1365246" y="2107417"/>
                      <a:pt x="1113153" y="2086880"/>
                      <a:pt x="875886" y="2087020"/>
                    </a:cubicBezTo>
                    <a:cubicBezTo>
                      <a:pt x="638619" y="2087160"/>
                      <a:pt x="272791" y="2056031"/>
                      <a:pt x="0" y="2087020"/>
                    </a:cubicBezTo>
                    <a:cubicBezTo>
                      <a:pt x="-12943" y="1791000"/>
                      <a:pt x="18330" y="1582737"/>
                      <a:pt x="0" y="1453957"/>
                    </a:cubicBezTo>
                    <a:cubicBezTo>
                      <a:pt x="-18330" y="1325177"/>
                      <a:pt x="16577" y="1005091"/>
                      <a:pt x="0" y="716544"/>
                    </a:cubicBezTo>
                    <a:cubicBezTo>
                      <a:pt x="-16577" y="427997"/>
                      <a:pt x="23204" y="222980"/>
                      <a:pt x="0" y="0"/>
                    </a:cubicBezTo>
                    <a:close/>
                  </a:path>
                </a:pathLst>
              </a:custGeom>
              <a:solidFill>
                <a:srgbClr val="F5F5F5"/>
              </a:solidFill>
              <a:ln>
                <a:solidFill>
                  <a:schemeClr val="bg1">
                    <a:lumMod val="85000"/>
                  </a:schemeClr>
                </a:solidFill>
                <a:extLst>
                  <a:ext uri="{C807C97D-BFC1-408E-A445-0C87EB9F89A2}">
                    <ask:lineSketchStyleProps xmlns:ask="http://schemas.microsoft.com/office/drawing/2018/sketchyshapes" sd="404995043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Flèche : droite rayée 14">
                <a:extLst>
                  <a:ext uri="{FF2B5EF4-FFF2-40B4-BE49-F238E27FC236}">
                    <a16:creationId xmlns:a16="http://schemas.microsoft.com/office/drawing/2014/main" id="{F6746661-6209-4C72-9F32-EAE679FD100C}"/>
                  </a:ext>
                </a:extLst>
              </p:cNvPr>
              <p:cNvSpPr/>
              <p:nvPr/>
            </p:nvSpPr>
            <p:spPr>
              <a:xfrm>
                <a:off x="1534974" y="2909399"/>
                <a:ext cx="9213788" cy="892337"/>
              </a:xfrm>
              <a:custGeom>
                <a:avLst/>
                <a:gdLst>
                  <a:gd name="connsiteX0" fmla="*/ 0 w 9213788"/>
                  <a:gd name="connsiteY0" fmla="*/ 223084 h 892337"/>
                  <a:gd name="connsiteX1" fmla="*/ 27886 w 9213788"/>
                  <a:gd name="connsiteY1" fmla="*/ 223084 h 892337"/>
                  <a:gd name="connsiteX2" fmla="*/ 27886 w 9213788"/>
                  <a:gd name="connsiteY2" fmla="*/ 669253 h 892337"/>
                  <a:gd name="connsiteX3" fmla="*/ 0 w 9213788"/>
                  <a:gd name="connsiteY3" fmla="*/ 669253 h 892337"/>
                  <a:gd name="connsiteX4" fmla="*/ 0 w 9213788"/>
                  <a:gd name="connsiteY4" fmla="*/ 223084 h 892337"/>
                  <a:gd name="connsiteX5" fmla="*/ 55771 w 9213788"/>
                  <a:gd name="connsiteY5" fmla="*/ 223084 h 892337"/>
                  <a:gd name="connsiteX6" fmla="*/ 111542 w 9213788"/>
                  <a:gd name="connsiteY6" fmla="*/ 223084 h 892337"/>
                  <a:gd name="connsiteX7" fmla="*/ 111542 w 9213788"/>
                  <a:gd name="connsiteY7" fmla="*/ 669253 h 892337"/>
                  <a:gd name="connsiteX8" fmla="*/ 55771 w 9213788"/>
                  <a:gd name="connsiteY8" fmla="*/ 669253 h 892337"/>
                  <a:gd name="connsiteX9" fmla="*/ 55771 w 9213788"/>
                  <a:gd name="connsiteY9" fmla="*/ 223084 h 892337"/>
                  <a:gd name="connsiteX10" fmla="*/ 139428 w 9213788"/>
                  <a:gd name="connsiteY10" fmla="*/ 223084 h 892337"/>
                  <a:gd name="connsiteX11" fmla="*/ 803135 w 9213788"/>
                  <a:gd name="connsiteY11" fmla="*/ 223084 h 892337"/>
                  <a:gd name="connsiteX12" fmla="*/ 1553124 w 9213788"/>
                  <a:gd name="connsiteY12" fmla="*/ 223084 h 892337"/>
                  <a:gd name="connsiteX13" fmla="*/ 1957985 w 9213788"/>
                  <a:gd name="connsiteY13" fmla="*/ 223084 h 892337"/>
                  <a:gd name="connsiteX14" fmla="*/ 2535411 w 9213788"/>
                  <a:gd name="connsiteY14" fmla="*/ 223084 h 892337"/>
                  <a:gd name="connsiteX15" fmla="*/ 3199118 w 9213788"/>
                  <a:gd name="connsiteY15" fmla="*/ 223084 h 892337"/>
                  <a:gd name="connsiteX16" fmla="*/ 3690261 w 9213788"/>
                  <a:gd name="connsiteY16" fmla="*/ 223084 h 892337"/>
                  <a:gd name="connsiteX17" fmla="*/ 4526532 w 9213788"/>
                  <a:gd name="connsiteY17" fmla="*/ 223084 h 892337"/>
                  <a:gd name="connsiteX18" fmla="*/ 4931393 w 9213788"/>
                  <a:gd name="connsiteY18" fmla="*/ 223084 h 892337"/>
                  <a:gd name="connsiteX19" fmla="*/ 5508818 w 9213788"/>
                  <a:gd name="connsiteY19" fmla="*/ 223084 h 892337"/>
                  <a:gd name="connsiteX20" fmla="*/ 6345089 w 9213788"/>
                  <a:gd name="connsiteY20" fmla="*/ 223084 h 892337"/>
                  <a:gd name="connsiteX21" fmla="*/ 7181360 w 9213788"/>
                  <a:gd name="connsiteY21" fmla="*/ 223084 h 892337"/>
                  <a:gd name="connsiteX22" fmla="*/ 7758785 w 9213788"/>
                  <a:gd name="connsiteY22" fmla="*/ 223084 h 892337"/>
                  <a:gd name="connsiteX23" fmla="*/ 8767620 w 9213788"/>
                  <a:gd name="connsiteY23" fmla="*/ 223084 h 892337"/>
                  <a:gd name="connsiteX24" fmla="*/ 8767620 w 9213788"/>
                  <a:gd name="connsiteY24" fmla="*/ 0 h 892337"/>
                  <a:gd name="connsiteX25" fmla="*/ 9213788 w 9213788"/>
                  <a:gd name="connsiteY25" fmla="*/ 446169 h 892337"/>
                  <a:gd name="connsiteX26" fmla="*/ 8767620 w 9213788"/>
                  <a:gd name="connsiteY26" fmla="*/ 892337 h 892337"/>
                  <a:gd name="connsiteX27" fmla="*/ 8767620 w 9213788"/>
                  <a:gd name="connsiteY27" fmla="*/ 669253 h 892337"/>
                  <a:gd name="connsiteX28" fmla="*/ 8103913 w 9213788"/>
                  <a:gd name="connsiteY28" fmla="*/ 669253 h 892337"/>
                  <a:gd name="connsiteX29" fmla="*/ 7267642 w 9213788"/>
                  <a:gd name="connsiteY29" fmla="*/ 669253 h 892337"/>
                  <a:gd name="connsiteX30" fmla="*/ 6603935 w 9213788"/>
                  <a:gd name="connsiteY30" fmla="*/ 669253 h 892337"/>
                  <a:gd name="connsiteX31" fmla="*/ 6112792 w 9213788"/>
                  <a:gd name="connsiteY31" fmla="*/ 669253 h 892337"/>
                  <a:gd name="connsiteX32" fmla="*/ 5276521 w 9213788"/>
                  <a:gd name="connsiteY32" fmla="*/ 669253 h 892337"/>
                  <a:gd name="connsiteX33" fmla="*/ 4871659 w 9213788"/>
                  <a:gd name="connsiteY33" fmla="*/ 669253 h 892337"/>
                  <a:gd name="connsiteX34" fmla="*/ 4466798 w 9213788"/>
                  <a:gd name="connsiteY34" fmla="*/ 669253 h 892337"/>
                  <a:gd name="connsiteX35" fmla="*/ 3716809 w 9213788"/>
                  <a:gd name="connsiteY35" fmla="*/ 669253 h 892337"/>
                  <a:gd name="connsiteX36" fmla="*/ 3225666 w 9213788"/>
                  <a:gd name="connsiteY36" fmla="*/ 669253 h 892337"/>
                  <a:gd name="connsiteX37" fmla="*/ 2734523 w 9213788"/>
                  <a:gd name="connsiteY37" fmla="*/ 669253 h 892337"/>
                  <a:gd name="connsiteX38" fmla="*/ 1898252 w 9213788"/>
                  <a:gd name="connsiteY38" fmla="*/ 669253 h 892337"/>
                  <a:gd name="connsiteX39" fmla="*/ 1407109 w 9213788"/>
                  <a:gd name="connsiteY39" fmla="*/ 669253 h 892337"/>
                  <a:gd name="connsiteX40" fmla="*/ 829683 w 9213788"/>
                  <a:gd name="connsiteY40" fmla="*/ 669253 h 892337"/>
                  <a:gd name="connsiteX41" fmla="*/ 139428 w 9213788"/>
                  <a:gd name="connsiteY41" fmla="*/ 669253 h 892337"/>
                  <a:gd name="connsiteX42" fmla="*/ 139428 w 9213788"/>
                  <a:gd name="connsiteY42" fmla="*/ 223084 h 892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213788" h="892337" fill="none" extrusionOk="0">
                    <a:moveTo>
                      <a:pt x="0" y="223084"/>
                    </a:moveTo>
                    <a:cubicBezTo>
                      <a:pt x="13009" y="222344"/>
                      <a:pt x="20161" y="223597"/>
                      <a:pt x="27886" y="223084"/>
                    </a:cubicBezTo>
                    <a:cubicBezTo>
                      <a:pt x="37558" y="314976"/>
                      <a:pt x="10737" y="541556"/>
                      <a:pt x="27886" y="669253"/>
                    </a:cubicBezTo>
                    <a:cubicBezTo>
                      <a:pt x="15755" y="668395"/>
                      <a:pt x="10747" y="668934"/>
                      <a:pt x="0" y="669253"/>
                    </a:cubicBezTo>
                    <a:cubicBezTo>
                      <a:pt x="-14469" y="557491"/>
                      <a:pt x="-1786" y="398626"/>
                      <a:pt x="0" y="223084"/>
                    </a:cubicBezTo>
                    <a:close/>
                    <a:moveTo>
                      <a:pt x="55771" y="223084"/>
                    </a:moveTo>
                    <a:cubicBezTo>
                      <a:pt x="79054" y="223281"/>
                      <a:pt x="85815" y="223851"/>
                      <a:pt x="111542" y="223084"/>
                    </a:cubicBezTo>
                    <a:cubicBezTo>
                      <a:pt x="120975" y="421327"/>
                      <a:pt x="90248" y="575413"/>
                      <a:pt x="111542" y="669253"/>
                    </a:cubicBezTo>
                    <a:cubicBezTo>
                      <a:pt x="94381" y="669173"/>
                      <a:pt x="67901" y="667029"/>
                      <a:pt x="55771" y="669253"/>
                    </a:cubicBezTo>
                    <a:cubicBezTo>
                      <a:pt x="52150" y="483444"/>
                      <a:pt x="68086" y="335433"/>
                      <a:pt x="55771" y="223084"/>
                    </a:cubicBezTo>
                    <a:close/>
                    <a:moveTo>
                      <a:pt x="139428" y="223084"/>
                    </a:moveTo>
                    <a:cubicBezTo>
                      <a:pt x="379313" y="201742"/>
                      <a:pt x="528898" y="255064"/>
                      <a:pt x="803135" y="223084"/>
                    </a:cubicBezTo>
                    <a:cubicBezTo>
                      <a:pt x="1077372" y="191104"/>
                      <a:pt x="1281599" y="208762"/>
                      <a:pt x="1553124" y="223084"/>
                    </a:cubicBezTo>
                    <a:cubicBezTo>
                      <a:pt x="1824649" y="237406"/>
                      <a:pt x="1796069" y="241876"/>
                      <a:pt x="1957985" y="223084"/>
                    </a:cubicBezTo>
                    <a:cubicBezTo>
                      <a:pt x="2119901" y="204292"/>
                      <a:pt x="2347827" y="221700"/>
                      <a:pt x="2535411" y="223084"/>
                    </a:cubicBezTo>
                    <a:cubicBezTo>
                      <a:pt x="2722995" y="224468"/>
                      <a:pt x="2894679" y="221508"/>
                      <a:pt x="3199118" y="223084"/>
                    </a:cubicBezTo>
                    <a:cubicBezTo>
                      <a:pt x="3503557" y="224660"/>
                      <a:pt x="3572032" y="231401"/>
                      <a:pt x="3690261" y="223084"/>
                    </a:cubicBezTo>
                    <a:cubicBezTo>
                      <a:pt x="3808490" y="214767"/>
                      <a:pt x="4283553" y="232261"/>
                      <a:pt x="4526532" y="223084"/>
                    </a:cubicBezTo>
                    <a:cubicBezTo>
                      <a:pt x="4769511" y="213907"/>
                      <a:pt x="4830663" y="215214"/>
                      <a:pt x="4931393" y="223084"/>
                    </a:cubicBezTo>
                    <a:cubicBezTo>
                      <a:pt x="5032123" y="230954"/>
                      <a:pt x="5235004" y="231985"/>
                      <a:pt x="5508818" y="223084"/>
                    </a:cubicBezTo>
                    <a:cubicBezTo>
                      <a:pt x="5782632" y="214183"/>
                      <a:pt x="6068560" y="182893"/>
                      <a:pt x="6345089" y="223084"/>
                    </a:cubicBezTo>
                    <a:cubicBezTo>
                      <a:pt x="6621618" y="263275"/>
                      <a:pt x="6918698" y="227463"/>
                      <a:pt x="7181360" y="223084"/>
                    </a:cubicBezTo>
                    <a:cubicBezTo>
                      <a:pt x="7444022" y="218705"/>
                      <a:pt x="7590047" y="230054"/>
                      <a:pt x="7758785" y="223084"/>
                    </a:cubicBezTo>
                    <a:cubicBezTo>
                      <a:pt x="7927524" y="216114"/>
                      <a:pt x="8407850" y="262360"/>
                      <a:pt x="8767620" y="223084"/>
                    </a:cubicBezTo>
                    <a:cubicBezTo>
                      <a:pt x="8775646" y="161071"/>
                      <a:pt x="8767906" y="49646"/>
                      <a:pt x="8767620" y="0"/>
                    </a:cubicBezTo>
                    <a:cubicBezTo>
                      <a:pt x="8974713" y="196513"/>
                      <a:pt x="9058552" y="334584"/>
                      <a:pt x="9213788" y="446169"/>
                    </a:cubicBezTo>
                    <a:cubicBezTo>
                      <a:pt x="9077770" y="550883"/>
                      <a:pt x="8926179" y="723945"/>
                      <a:pt x="8767620" y="892337"/>
                    </a:cubicBezTo>
                    <a:cubicBezTo>
                      <a:pt x="8761708" y="812978"/>
                      <a:pt x="8775716" y="722144"/>
                      <a:pt x="8767620" y="669253"/>
                    </a:cubicBezTo>
                    <a:cubicBezTo>
                      <a:pt x="8537472" y="701503"/>
                      <a:pt x="8329847" y="646711"/>
                      <a:pt x="8103913" y="669253"/>
                    </a:cubicBezTo>
                    <a:cubicBezTo>
                      <a:pt x="7877979" y="691795"/>
                      <a:pt x="7534503" y="673901"/>
                      <a:pt x="7267642" y="669253"/>
                    </a:cubicBezTo>
                    <a:cubicBezTo>
                      <a:pt x="7000781" y="664605"/>
                      <a:pt x="6925856" y="676931"/>
                      <a:pt x="6603935" y="669253"/>
                    </a:cubicBezTo>
                    <a:cubicBezTo>
                      <a:pt x="6282014" y="661575"/>
                      <a:pt x="6330514" y="688810"/>
                      <a:pt x="6112792" y="669253"/>
                    </a:cubicBezTo>
                    <a:cubicBezTo>
                      <a:pt x="5895070" y="649696"/>
                      <a:pt x="5524358" y="641922"/>
                      <a:pt x="5276521" y="669253"/>
                    </a:cubicBezTo>
                    <a:cubicBezTo>
                      <a:pt x="5028684" y="696584"/>
                      <a:pt x="4981270" y="649426"/>
                      <a:pt x="4871659" y="669253"/>
                    </a:cubicBezTo>
                    <a:cubicBezTo>
                      <a:pt x="4762048" y="689080"/>
                      <a:pt x="4578232" y="654608"/>
                      <a:pt x="4466798" y="669253"/>
                    </a:cubicBezTo>
                    <a:cubicBezTo>
                      <a:pt x="4355364" y="683898"/>
                      <a:pt x="3967849" y="654024"/>
                      <a:pt x="3716809" y="669253"/>
                    </a:cubicBezTo>
                    <a:cubicBezTo>
                      <a:pt x="3465769" y="684482"/>
                      <a:pt x="3378349" y="686973"/>
                      <a:pt x="3225666" y="669253"/>
                    </a:cubicBezTo>
                    <a:cubicBezTo>
                      <a:pt x="3072983" y="651533"/>
                      <a:pt x="2850781" y="680127"/>
                      <a:pt x="2734523" y="669253"/>
                    </a:cubicBezTo>
                    <a:cubicBezTo>
                      <a:pt x="2618265" y="658379"/>
                      <a:pt x="2140551" y="665741"/>
                      <a:pt x="1898252" y="669253"/>
                    </a:cubicBezTo>
                    <a:cubicBezTo>
                      <a:pt x="1655953" y="672765"/>
                      <a:pt x="1517158" y="685273"/>
                      <a:pt x="1407109" y="669253"/>
                    </a:cubicBezTo>
                    <a:cubicBezTo>
                      <a:pt x="1297060" y="653233"/>
                      <a:pt x="1084669" y="665822"/>
                      <a:pt x="829683" y="669253"/>
                    </a:cubicBezTo>
                    <a:cubicBezTo>
                      <a:pt x="574697" y="672684"/>
                      <a:pt x="400823" y="695353"/>
                      <a:pt x="139428" y="669253"/>
                    </a:cubicBezTo>
                    <a:cubicBezTo>
                      <a:pt x="134777" y="530666"/>
                      <a:pt x="157129" y="390941"/>
                      <a:pt x="139428" y="223084"/>
                    </a:cubicBezTo>
                    <a:close/>
                  </a:path>
                  <a:path w="9213788" h="892337" stroke="0" extrusionOk="0">
                    <a:moveTo>
                      <a:pt x="0" y="223084"/>
                    </a:moveTo>
                    <a:cubicBezTo>
                      <a:pt x="11096" y="223097"/>
                      <a:pt x="17296" y="223589"/>
                      <a:pt x="27886" y="223084"/>
                    </a:cubicBezTo>
                    <a:cubicBezTo>
                      <a:pt x="19381" y="374401"/>
                      <a:pt x="17634" y="495724"/>
                      <a:pt x="27886" y="669253"/>
                    </a:cubicBezTo>
                    <a:cubicBezTo>
                      <a:pt x="20325" y="669444"/>
                      <a:pt x="13006" y="669839"/>
                      <a:pt x="0" y="669253"/>
                    </a:cubicBezTo>
                    <a:cubicBezTo>
                      <a:pt x="19260" y="557498"/>
                      <a:pt x="6985" y="419880"/>
                      <a:pt x="0" y="223084"/>
                    </a:cubicBezTo>
                    <a:close/>
                    <a:moveTo>
                      <a:pt x="55771" y="223084"/>
                    </a:moveTo>
                    <a:cubicBezTo>
                      <a:pt x="68571" y="220461"/>
                      <a:pt x="90995" y="220761"/>
                      <a:pt x="111542" y="223084"/>
                    </a:cubicBezTo>
                    <a:cubicBezTo>
                      <a:pt x="116650" y="358222"/>
                      <a:pt x="110686" y="447349"/>
                      <a:pt x="111542" y="669253"/>
                    </a:cubicBezTo>
                    <a:cubicBezTo>
                      <a:pt x="87477" y="669425"/>
                      <a:pt x="80112" y="666537"/>
                      <a:pt x="55771" y="669253"/>
                    </a:cubicBezTo>
                    <a:cubicBezTo>
                      <a:pt x="50744" y="502389"/>
                      <a:pt x="66808" y="417833"/>
                      <a:pt x="55771" y="223084"/>
                    </a:cubicBezTo>
                    <a:close/>
                    <a:moveTo>
                      <a:pt x="139428" y="223084"/>
                    </a:moveTo>
                    <a:cubicBezTo>
                      <a:pt x="489003" y="187856"/>
                      <a:pt x="629405" y="216324"/>
                      <a:pt x="975699" y="223084"/>
                    </a:cubicBezTo>
                    <a:cubicBezTo>
                      <a:pt x="1321993" y="229844"/>
                      <a:pt x="1621349" y="227372"/>
                      <a:pt x="1811970" y="223084"/>
                    </a:cubicBezTo>
                    <a:cubicBezTo>
                      <a:pt x="2002591" y="218796"/>
                      <a:pt x="2469552" y="197444"/>
                      <a:pt x="2648241" y="223084"/>
                    </a:cubicBezTo>
                    <a:cubicBezTo>
                      <a:pt x="2826930" y="248724"/>
                      <a:pt x="3155564" y="254515"/>
                      <a:pt x="3398230" y="223084"/>
                    </a:cubicBezTo>
                    <a:cubicBezTo>
                      <a:pt x="3640896" y="191653"/>
                      <a:pt x="3796923" y="240000"/>
                      <a:pt x="4061937" y="223084"/>
                    </a:cubicBezTo>
                    <a:cubicBezTo>
                      <a:pt x="4326951" y="206168"/>
                      <a:pt x="4587492" y="225059"/>
                      <a:pt x="4811926" y="223084"/>
                    </a:cubicBezTo>
                    <a:cubicBezTo>
                      <a:pt x="5036360" y="221109"/>
                      <a:pt x="5082158" y="224567"/>
                      <a:pt x="5303069" y="223084"/>
                    </a:cubicBezTo>
                    <a:cubicBezTo>
                      <a:pt x="5523980" y="221601"/>
                      <a:pt x="5828786" y="221469"/>
                      <a:pt x="5966776" y="223084"/>
                    </a:cubicBezTo>
                    <a:cubicBezTo>
                      <a:pt x="6104766" y="224699"/>
                      <a:pt x="6215821" y="219743"/>
                      <a:pt x="6371637" y="223084"/>
                    </a:cubicBezTo>
                    <a:cubicBezTo>
                      <a:pt x="6527453" y="226425"/>
                      <a:pt x="6730530" y="229467"/>
                      <a:pt x="6862781" y="223084"/>
                    </a:cubicBezTo>
                    <a:cubicBezTo>
                      <a:pt x="6995032" y="216701"/>
                      <a:pt x="7140560" y="209556"/>
                      <a:pt x="7267642" y="223084"/>
                    </a:cubicBezTo>
                    <a:cubicBezTo>
                      <a:pt x="7394724" y="236612"/>
                      <a:pt x="7697095" y="234730"/>
                      <a:pt x="7845067" y="223084"/>
                    </a:cubicBezTo>
                    <a:cubicBezTo>
                      <a:pt x="7993039" y="211438"/>
                      <a:pt x="8352538" y="180740"/>
                      <a:pt x="8767620" y="223084"/>
                    </a:cubicBezTo>
                    <a:cubicBezTo>
                      <a:pt x="8760092" y="115687"/>
                      <a:pt x="8767934" y="90271"/>
                      <a:pt x="8767620" y="0"/>
                    </a:cubicBezTo>
                    <a:cubicBezTo>
                      <a:pt x="8892761" y="118651"/>
                      <a:pt x="9029315" y="229436"/>
                      <a:pt x="9213788" y="446169"/>
                    </a:cubicBezTo>
                    <a:cubicBezTo>
                      <a:pt x="9081446" y="604704"/>
                      <a:pt x="8914200" y="729897"/>
                      <a:pt x="8767620" y="892337"/>
                    </a:cubicBezTo>
                    <a:cubicBezTo>
                      <a:pt x="8773248" y="796882"/>
                      <a:pt x="8769968" y="749264"/>
                      <a:pt x="8767620" y="669253"/>
                    </a:cubicBezTo>
                    <a:cubicBezTo>
                      <a:pt x="8364299" y="707424"/>
                      <a:pt x="8337114" y="687433"/>
                      <a:pt x="7931349" y="669253"/>
                    </a:cubicBezTo>
                    <a:cubicBezTo>
                      <a:pt x="7525584" y="651073"/>
                      <a:pt x="7347738" y="688920"/>
                      <a:pt x="7181360" y="669253"/>
                    </a:cubicBezTo>
                    <a:cubicBezTo>
                      <a:pt x="7014982" y="649586"/>
                      <a:pt x="6802254" y="683313"/>
                      <a:pt x="6431371" y="669253"/>
                    </a:cubicBezTo>
                    <a:cubicBezTo>
                      <a:pt x="6060488" y="655193"/>
                      <a:pt x="6023452" y="679470"/>
                      <a:pt x="5853946" y="669253"/>
                    </a:cubicBezTo>
                    <a:cubicBezTo>
                      <a:pt x="5684440" y="659036"/>
                      <a:pt x="5578658" y="645784"/>
                      <a:pt x="5362803" y="669253"/>
                    </a:cubicBezTo>
                    <a:cubicBezTo>
                      <a:pt x="5146948" y="692722"/>
                      <a:pt x="4909224" y="684763"/>
                      <a:pt x="4699096" y="669253"/>
                    </a:cubicBezTo>
                    <a:cubicBezTo>
                      <a:pt x="4488968" y="653743"/>
                      <a:pt x="4467466" y="652865"/>
                      <a:pt x="4294234" y="669253"/>
                    </a:cubicBezTo>
                    <a:cubicBezTo>
                      <a:pt x="4121002" y="685641"/>
                      <a:pt x="3714723" y="703986"/>
                      <a:pt x="3544245" y="669253"/>
                    </a:cubicBezTo>
                    <a:cubicBezTo>
                      <a:pt x="3373767" y="634520"/>
                      <a:pt x="3275616" y="663562"/>
                      <a:pt x="3139384" y="669253"/>
                    </a:cubicBezTo>
                    <a:cubicBezTo>
                      <a:pt x="3003152" y="674944"/>
                      <a:pt x="2848244" y="673121"/>
                      <a:pt x="2561959" y="669253"/>
                    </a:cubicBezTo>
                    <a:cubicBezTo>
                      <a:pt x="2275675" y="665385"/>
                      <a:pt x="2174686" y="661812"/>
                      <a:pt x="1984534" y="669253"/>
                    </a:cubicBezTo>
                    <a:cubicBezTo>
                      <a:pt x="1794383" y="676694"/>
                      <a:pt x="1592186" y="663007"/>
                      <a:pt x="1320827" y="669253"/>
                    </a:cubicBezTo>
                    <a:cubicBezTo>
                      <a:pt x="1049468" y="675499"/>
                      <a:pt x="494748" y="611721"/>
                      <a:pt x="139428" y="669253"/>
                    </a:cubicBezTo>
                    <a:cubicBezTo>
                      <a:pt x="146320" y="574830"/>
                      <a:pt x="128281" y="434767"/>
                      <a:pt x="139428" y="223084"/>
                    </a:cubicBezTo>
                    <a:close/>
                  </a:path>
                </a:pathLst>
              </a:custGeom>
              <a:solidFill>
                <a:schemeClr val="bg1"/>
              </a:solidFill>
              <a:ln>
                <a:solidFill>
                  <a:schemeClr val="bg1">
                    <a:lumMod val="75000"/>
                  </a:schemeClr>
                </a:solidFill>
                <a:extLst>
                  <a:ext uri="{C807C97D-BFC1-408E-A445-0C87EB9F89A2}">
                    <ask:lineSketchStyleProps xmlns:ask="http://schemas.microsoft.com/office/drawing/2018/sketchyshapes" sd="2182978422">
                      <a:prstGeom prst="striped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908FD531-EE6A-455D-ADCD-A537AB176150}"/>
                  </a:ext>
                </a:extLst>
              </p:cNvPr>
              <p:cNvSpPr txBox="1"/>
              <p:nvPr/>
            </p:nvSpPr>
            <p:spPr>
              <a:xfrm>
                <a:off x="6498242" y="3184350"/>
                <a:ext cx="1675479" cy="335231"/>
              </a:xfrm>
              <a:prstGeom prst="rect">
                <a:avLst/>
              </a:prstGeom>
              <a:noFill/>
            </p:spPr>
            <p:txBody>
              <a:bodyPr wrap="square" rtlCol="0">
                <a:spAutoFit/>
              </a:bodyPr>
              <a:lstStyle/>
              <a:p>
                <a:pPr algn="ctr"/>
                <a:r>
                  <a:rPr lang="fr-FR" sz="1500" b="1" dirty="0">
                    <a:solidFill>
                      <a:schemeClr val="tx1">
                        <a:lumMod val="75000"/>
                        <a:lumOff val="25000"/>
                      </a:schemeClr>
                    </a:solidFill>
                    <a:ea typeface="Roboto" panose="02000000000000000000" pitchFamily="2" charset="0"/>
                  </a:rPr>
                  <a:t>4 semaines</a:t>
                </a:r>
              </a:p>
            </p:txBody>
          </p:sp>
          <p:sp>
            <p:nvSpPr>
              <p:cNvPr id="17" name="ZoneTexte 16">
                <a:extLst>
                  <a:ext uri="{FF2B5EF4-FFF2-40B4-BE49-F238E27FC236}">
                    <a16:creationId xmlns:a16="http://schemas.microsoft.com/office/drawing/2014/main" id="{E9484CFA-5524-4B6B-8FD4-4A0875885EF3}"/>
                  </a:ext>
                </a:extLst>
              </p:cNvPr>
              <p:cNvSpPr txBox="1"/>
              <p:nvPr/>
            </p:nvSpPr>
            <p:spPr>
              <a:xfrm>
                <a:off x="3361766" y="3190544"/>
                <a:ext cx="2214772" cy="340426"/>
              </a:xfrm>
              <a:prstGeom prst="rect">
                <a:avLst/>
              </a:prstGeom>
              <a:noFill/>
            </p:spPr>
            <p:txBody>
              <a:bodyPr wrap="square" rtlCol="0">
                <a:spAutoFit/>
              </a:bodyPr>
              <a:lstStyle/>
              <a:p>
                <a:pPr algn="ctr"/>
                <a:r>
                  <a:rPr lang="fr-FR" sz="1500" b="1" dirty="0">
                    <a:solidFill>
                      <a:schemeClr val="tx1">
                        <a:lumMod val="75000"/>
                        <a:lumOff val="25000"/>
                      </a:schemeClr>
                    </a:solidFill>
                    <a:ea typeface="Roboto" panose="02000000000000000000" pitchFamily="2" charset="0"/>
                  </a:rPr>
                  <a:t>2 semaines</a:t>
                </a:r>
              </a:p>
            </p:txBody>
          </p:sp>
          <p:sp>
            <p:nvSpPr>
              <p:cNvPr id="18" name="ZoneTexte 17">
                <a:extLst>
                  <a:ext uri="{FF2B5EF4-FFF2-40B4-BE49-F238E27FC236}">
                    <a16:creationId xmlns:a16="http://schemas.microsoft.com/office/drawing/2014/main" id="{1A2EEA23-F0D4-478E-BD8A-EA769DE24191}"/>
                  </a:ext>
                </a:extLst>
              </p:cNvPr>
              <p:cNvSpPr txBox="1"/>
              <p:nvPr/>
            </p:nvSpPr>
            <p:spPr>
              <a:xfrm>
                <a:off x="4962911" y="3888845"/>
                <a:ext cx="1675479" cy="584775"/>
              </a:xfrm>
              <a:prstGeom prst="rect">
                <a:avLst/>
              </a:prstGeom>
              <a:noFill/>
            </p:spPr>
            <p:txBody>
              <a:bodyPr wrap="square" rtlCol="0">
                <a:spAutoFit/>
              </a:bodyPr>
              <a:lstStyle/>
              <a:p>
                <a:pPr algn="ctr"/>
                <a:r>
                  <a:rPr lang="fr-FR" sz="1600" b="1" dirty="0">
                    <a:solidFill>
                      <a:schemeClr val="accent4">
                        <a:lumMod val="75000"/>
                      </a:schemeClr>
                    </a:solidFill>
                    <a:latin typeface="Montserrat Black" panose="00000A00000000000000" pitchFamily="2" charset="0"/>
                  </a:rPr>
                  <a:t>Demande de crédit</a:t>
                </a:r>
              </a:p>
            </p:txBody>
          </p:sp>
          <p:sp>
            <p:nvSpPr>
              <p:cNvPr id="19" name="ZoneTexte 18">
                <a:extLst>
                  <a:ext uri="{FF2B5EF4-FFF2-40B4-BE49-F238E27FC236}">
                    <a16:creationId xmlns:a16="http://schemas.microsoft.com/office/drawing/2014/main" id="{392031B9-8803-4443-8AE9-DA75C2DB4B68}"/>
                  </a:ext>
                </a:extLst>
              </p:cNvPr>
              <p:cNvSpPr txBox="1"/>
              <p:nvPr/>
            </p:nvSpPr>
            <p:spPr>
              <a:xfrm>
                <a:off x="2650848" y="3900515"/>
                <a:ext cx="1077097" cy="584775"/>
              </a:xfrm>
              <a:prstGeom prst="rect">
                <a:avLst/>
              </a:prstGeom>
              <a:noFill/>
            </p:spPr>
            <p:txBody>
              <a:bodyPr wrap="square" rtlCol="0">
                <a:spAutoFit/>
              </a:bodyPr>
              <a:lstStyle/>
              <a:p>
                <a:pPr algn="ctr"/>
                <a:r>
                  <a:rPr lang="fr-FR" sz="1600" b="1" dirty="0">
                    <a:solidFill>
                      <a:schemeClr val="accent4">
                        <a:lumMod val="75000"/>
                      </a:schemeClr>
                    </a:solidFill>
                    <a:latin typeface="Montserrat Black" panose="00000A00000000000000" pitchFamily="2" charset="0"/>
                  </a:rPr>
                  <a:t>Accord tarifaire</a:t>
                </a:r>
              </a:p>
            </p:txBody>
          </p:sp>
          <p:sp>
            <p:nvSpPr>
              <p:cNvPr id="20" name="ZoneTexte 19">
                <a:extLst>
                  <a:ext uri="{FF2B5EF4-FFF2-40B4-BE49-F238E27FC236}">
                    <a16:creationId xmlns:a16="http://schemas.microsoft.com/office/drawing/2014/main" id="{80373D19-6171-400F-B13F-D723B228C0DC}"/>
                  </a:ext>
                </a:extLst>
              </p:cNvPr>
              <p:cNvSpPr txBox="1"/>
              <p:nvPr/>
            </p:nvSpPr>
            <p:spPr>
              <a:xfrm>
                <a:off x="7767607" y="3872924"/>
                <a:ext cx="1728384" cy="584775"/>
              </a:xfrm>
              <a:prstGeom prst="rect">
                <a:avLst/>
              </a:prstGeom>
              <a:noFill/>
            </p:spPr>
            <p:txBody>
              <a:bodyPr wrap="square" rtlCol="0">
                <a:spAutoFit/>
              </a:bodyPr>
              <a:lstStyle/>
              <a:p>
                <a:pPr algn="ctr"/>
                <a:r>
                  <a:rPr lang="fr-FR" sz="1600" b="1" dirty="0">
                    <a:solidFill>
                      <a:schemeClr val="accent4">
                        <a:lumMod val="75000"/>
                      </a:schemeClr>
                    </a:solidFill>
                    <a:latin typeface="Montserrat Black" panose="00000A00000000000000" pitchFamily="2" charset="0"/>
                  </a:rPr>
                  <a:t>Envoi aux engagements</a:t>
                </a:r>
              </a:p>
            </p:txBody>
          </p:sp>
          <p:grpSp>
            <p:nvGrpSpPr>
              <p:cNvPr id="21" name="Groupe 20">
                <a:extLst>
                  <a:ext uri="{FF2B5EF4-FFF2-40B4-BE49-F238E27FC236}">
                    <a16:creationId xmlns:a16="http://schemas.microsoft.com/office/drawing/2014/main" id="{641F217D-F5C8-4D0E-890F-9B65BA4037A3}"/>
                  </a:ext>
                </a:extLst>
              </p:cNvPr>
              <p:cNvGrpSpPr/>
              <p:nvPr/>
            </p:nvGrpSpPr>
            <p:grpSpPr>
              <a:xfrm>
                <a:off x="3048237" y="2909398"/>
                <a:ext cx="313529" cy="407434"/>
                <a:chOff x="8816976" y="5100647"/>
                <a:chExt cx="641350" cy="833440"/>
              </a:xfrm>
              <a:solidFill>
                <a:srgbClr val="333333"/>
              </a:solidFill>
            </p:grpSpPr>
            <p:sp>
              <p:nvSpPr>
                <p:cNvPr id="27" name="Freeform 99">
                  <a:extLst>
                    <a:ext uri="{FF2B5EF4-FFF2-40B4-BE49-F238E27FC236}">
                      <a16:creationId xmlns:a16="http://schemas.microsoft.com/office/drawing/2014/main" id="{A67608E1-A820-48CE-BF5B-E223A9AB19A2}"/>
                    </a:ext>
                  </a:extLst>
                </p:cNvPr>
                <p:cNvSpPr>
                  <a:spLocks noEditPoints="1"/>
                </p:cNvSpPr>
                <p:nvPr/>
              </p:nvSpPr>
              <p:spPr bwMode="auto">
                <a:xfrm>
                  <a:off x="8945563" y="5678488"/>
                  <a:ext cx="368300" cy="125413"/>
                </a:xfrm>
                <a:custGeom>
                  <a:avLst/>
                  <a:gdLst>
                    <a:gd name="T0" fmla="*/ 88 w 91"/>
                    <a:gd name="T1" fmla="*/ 31 h 31"/>
                    <a:gd name="T2" fmla="*/ 4 w 91"/>
                    <a:gd name="T3" fmla="*/ 31 h 31"/>
                    <a:gd name="T4" fmla="*/ 0 w 91"/>
                    <a:gd name="T5" fmla="*/ 27 h 31"/>
                    <a:gd name="T6" fmla="*/ 4 w 91"/>
                    <a:gd name="T7" fmla="*/ 24 h 31"/>
                    <a:gd name="T8" fmla="*/ 88 w 91"/>
                    <a:gd name="T9" fmla="*/ 24 h 31"/>
                    <a:gd name="T10" fmla="*/ 91 w 91"/>
                    <a:gd name="T11" fmla="*/ 27 h 31"/>
                    <a:gd name="T12" fmla="*/ 88 w 91"/>
                    <a:gd name="T13" fmla="*/ 31 h 31"/>
                    <a:gd name="T14" fmla="*/ 88 w 91"/>
                    <a:gd name="T15" fmla="*/ 7 h 31"/>
                    <a:gd name="T16" fmla="*/ 4 w 91"/>
                    <a:gd name="T17" fmla="*/ 7 h 31"/>
                    <a:gd name="T18" fmla="*/ 0 w 91"/>
                    <a:gd name="T19" fmla="*/ 3 h 31"/>
                    <a:gd name="T20" fmla="*/ 4 w 91"/>
                    <a:gd name="T21" fmla="*/ 0 h 31"/>
                    <a:gd name="T22" fmla="*/ 88 w 91"/>
                    <a:gd name="T23" fmla="*/ 0 h 31"/>
                    <a:gd name="T24" fmla="*/ 91 w 91"/>
                    <a:gd name="T25" fmla="*/ 3 h 31"/>
                    <a:gd name="T26" fmla="*/ 88 w 91"/>
                    <a:gd name="T2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31">
                      <a:moveTo>
                        <a:pt x="88" y="31"/>
                      </a:moveTo>
                      <a:cubicBezTo>
                        <a:pt x="4" y="31"/>
                        <a:pt x="4" y="31"/>
                        <a:pt x="4" y="31"/>
                      </a:cubicBezTo>
                      <a:cubicBezTo>
                        <a:pt x="2" y="31"/>
                        <a:pt x="0" y="29"/>
                        <a:pt x="0" y="27"/>
                      </a:cubicBezTo>
                      <a:cubicBezTo>
                        <a:pt x="0" y="26"/>
                        <a:pt x="2" y="24"/>
                        <a:pt x="4" y="24"/>
                      </a:cubicBezTo>
                      <a:cubicBezTo>
                        <a:pt x="88" y="24"/>
                        <a:pt x="88" y="24"/>
                        <a:pt x="88" y="24"/>
                      </a:cubicBezTo>
                      <a:cubicBezTo>
                        <a:pt x="89" y="24"/>
                        <a:pt x="91" y="26"/>
                        <a:pt x="91" y="27"/>
                      </a:cubicBezTo>
                      <a:cubicBezTo>
                        <a:pt x="91" y="29"/>
                        <a:pt x="89" y="31"/>
                        <a:pt x="88" y="31"/>
                      </a:cubicBezTo>
                      <a:close/>
                      <a:moveTo>
                        <a:pt x="88" y="7"/>
                      </a:moveTo>
                      <a:cubicBezTo>
                        <a:pt x="4" y="7"/>
                        <a:pt x="4" y="7"/>
                        <a:pt x="4" y="7"/>
                      </a:cubicBezTo>
                      <a:cubicBezTo>
                        <a:pt x="2" y="7"/>
                        <a:pt x="0" y="5"/>
                        <a:pt x="0" y="3"/>
                      </a:cubicBezTo>
                      <a:cubicBezTo>
                        <a:pt x="0" y="2"/>
                        <a:pt x="2" y="0"/>
                        <a:pt x="4" y="0"/>
                      </a:cubicBezTo>
                      <a:cubicBezTo>
                        <a:pt x="88" y="0"/>
                        <a:pt x="88" y="0"/>
                        <a:pt x="88" y="0"/>
                      </a:cubicBezTo>
                      <a:cubicBezTo>
                        <a:pt x="89" y="0"/>
                        <a:pt x="91" y="2"/>
                        <a:pt x="91" y="3"/>
                      </a:cubicBezTo>
                      <a:cubicBezTo>
                        <a:pt x="91" y="5"/>
                        <a:pt x="89" y="7"/>
                        <a:pt x="88"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8" name="Freeform 100">
                  <a:extLst>
                    <a:ext uri="{FF2B5EF4-FFF2-40B4-BE49-F238E27FC236}">
                      <a16:creationId xmlns:a16="http://schemas.microsoft.com/office/drawing/2014/main" id="{548858B5-CDF4-41F9-9DFD-8C3F59A44B09}"/>
                    </a:ext>
                  </a:extLst>
                </p:cNvPr>
                <p:cNvSpPr>
                  <a:spLocks noEditPoints="1"/>
                </p:cNvSpPr>
                <p:nvPr/>
              </p:nvSpPr>
              <p:spPr bwMode="auto">
                <a:xfrm>
                  <a:off x="8816976" y="5100647"/>
                  <a:ext cx="641350" cy="833440"/>
                </a:xfrm>
                <a:custGeom>
                  <a:avLst/>
                  <a:gdLst>
                    <a:gd name="T0" fmla="*/ 140 w 159"/>
                    <a:gd name="T1" fmla="*/ 206 h 206"/>
                    <a:gd name="T2" fmla="*/ 20 w 159"/>
                    <a:gd name="T3" fmla="*/ 206 h 206"/>
                    <a:gd name="T4" fmla="*/ 0 w 159"/>
                    <a:gd name="T5" fmla="*/ 187 h 206"/>
                    <a:gd name="T6" fmla="*/ 0 w 159"/>
                    <a:gd name="T7" fmla="*/ 19 h 206"/>
                    <a:gd name="T8" fmla="*/ 20 w 159"/>
                    <a:gd name="T9" fmla="*/ 0 h 206"/>
                    <a:gd name="T10" fmla="*/ 140 w 159"/>
                    <a:gd name="T11" fmla="*/ 0 h 206"/>
                    <a:gd name="T12" fmla="*/ 159 w 159"/>
                    <a:gd name="T13" fmla="*/ 19 h 206"/>
                    <a:gd name="T14" fmla="*/ 159 w 159"/>
                    <a:gd name="T15" fmla="*/ 187 h 206"/>
                    <a:gd name="T16" fmla="*/ 140 w 159"/>
                    <a:gd name="T17" fmla="*/ 206 h 206"/>
                    <a:gd name="T18" fmla="*/ 20 w 159"/>
                    <a:gd name="T19" fmla="*/ 6 h 206"/>
                    <a:gd name="T20" fmla="*/ 7 w 159"/>
                    <a:gd name="T21" fmla="*/ 19 h 206"/>
                    <a:gd name="T22" fmla="*/ 7 w 159"/>
                    <a:gd name="T23" fmla="*/ 187 h 206"/>
                    <a:gd name="T24" fmla="*/ 20 w 159"/>
                    <a:gd name="T25" fmla="*/ 200 h 206"/>
                    <a:gd name="T26" fmla="*/ 140 w 159"/>
                    <a:gd name="T27" fmla="*/ 200 h 206"/>
                    <a:gd name="T28" fmla="*/ 152 w 159"/>
                    <a:gd name="T29" fmla="*/ 187 h 206"/>
                    <a:gd name="T30" fmla="*/ 152 w 159"/>
                    <a:gd name="T31" fmla="*/ 19 h 206"/>
                    <a:gd name="T32" fmla="*/ 140 w 159"/>
                    <a:gd name="T33" fmla="*/ 6 h 206"/>
                    <a:gd name="T34" fmla="*/ 20 w 159"/>
                    <a:gd name="T35" fmla="*/ 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6">
                      <a:moveTo>
                        <a:pt x="140" y="206"/>
                      </a:moveTo>
                      <a:cubicBezTo>
                        <a:pt x="20" y="206"/>
                        <a:pt x="20" y="206"/>
                        <a:pt x="20" y="206"/>
                      </a:cubicBezTo>
                      <a:cubicBezTo>
                        <a:pt x="9" y="206"/>
                        <a:pt x="0" y="198"/>
                        <a:pt x="0" y="187"/>
                      </a:cubicBezTo>
                      <a:cubicBezTo>
                        <a:pt x="0" y="19"/>
                        <a:pt x="0" y="19"/>
                        <a:pt x="0" y="19"/>
                      </a:cubicBezTo>
                      <a:cubicBezTo>
                        <a:pt x="0" y="9"/>
                        <a:pt x="9" y="0"/>
                        <a:pt x="20" y="0"/>
                      </a:cubicBezTo>
                      <a:cubicBezTo>
                        <a:pt x="140" y="0"/>
                        <a:pt x="140" y="0"/>
                        <a:pt x="140" y="0"/>
                      </a:cubicBezTo>
                      <a:cubicBezTo>
                        <a:pt x="150" y="0"/>
                        <a:pt x="159" y="9"/>
                        <a:pt x="159" y="19"/>
                      </a:cubicBezTo>
                      <a:cubicBezTo>
                        <a:pt x="159" y="187"/>
                        <a:pt x="159" y="187"/>
                        <a:pt x="159" y="187"/>
                      </a:cubicBezTo>
                      <a:cubicBezTo>
                        <a:pt x="159" y="198"/>
                        <a:pt x="150" y="206"/>
                        <a:pt x="140" y="206"/>
                      </a:cubicBezTo>
                      <a:close/>
                      <a:moveTo>
                        <a:pt x="20" y="6"/>
                      </a:moveTo>
                      <a:cubicBezTo>
                        <a:pt x="13" y="6"/>
                        <a:pt x="7" y="12"/>
                        <a:pt x="7" y="19"/>
                      </a:cubicBezTo>
                      <a:cubicBezTo>
                        <a:pt x="7" y="187"/>
                        <a:pt x="7" y="187"/>
                        <a:pt x="7" y="187"/>
                      </a:cubicBezTo>
                      <a:cubicBezTo>
                        <a:pt x="7" y="194"/>
                        <a:pt x="13" y="200"/>
                        <a:pt x="20" y="200"/>
                      </a:cubicBezTo>
                      <a:cubicBezTo>
                        <a:pt x="140" y="200"/>
                        <a:pt x="140" y="200"/>
                        <a:pt x="140" y="200"/>
                      </a:cubicBezTo>
                      <a:cubicBezTo>
                        <a:pt x="147" y="200"/>
                        <a:pt x="152" y="194"/>
                        <a:pt x="152" y="187"/>
                      </a:cubicBezTo>
                      <a:cubicBezTo>
                        <a:pt x="152" y="19"/>
                        <a:pt x="152" y="19"/>
                        <a:pt x="152" y="19"/>
                      </a:cubicBezTo>
                      <a:cubicBezTo>
                        <a:pt x="152" y="12"/>
                        <a:pt x="147" y="6"/>
                        <a:pt x="140" y="6"/>
                      </a:cubicBezTo>
                      <a:lnTo>
                        <a:pt x="20"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9" name="Freeform 101">
                  <a:extLst>
                    <a:ext uri="{FF2B5EF4-FFF2-40B4-BE49-F238E27FC236}">
                      <a16:creationId xmlns:a16="http://schemas.microsoft.com/office/drawing/2014/main" id="{6E915CC6-5578-4EEB-B872-3455B16BDCAD}"/>
                    </a:ext>
                  </a:extLst>
                </p:cNvPr>
                <p:cNvSpPr>
                  <a:spLocks/>
                </p:cNvSpPr>
                <p:nvPr/>
              </p:nvSpPr>
              <p:spPr bwMode="auto">
                <a:xfrm>
                  <a:off x="9018588" y="5295901"/>
                  <a:ext cx="198438" cy="249238"/>
                </a:xfrm>
                <a:custGeom>
                  <a:avLst/>
                  <a:gdLst>
                    <a:gd name="T0" fmla="*/ 33 w 49"/>
                    <a:gd name="T1" fmla="*/ 62 h 62"/>
                    <a:gd name="T2" fmla="*/ 30 w 49"/>
                    <a:gd name="T3" fmla="*/ 62 h 62"/>
                    <a:gd name="T4" fmla="*/ 10 w 49"/>
                    <a:gd name="T5" fmla="*/ 42 h 62"/>
                    <a:gd name="T6" fmla="*/ 10 w 49"/>
                    <a:gd name="T7" fmla="*/ 42 h 62"/>
                    <a:gd name="T8" fmla="*/ 4 w 49"/>
                    <a:gd name="T9" fmla="*/ 42 h 62"/>
                    <a:gd name="T10" fmla="*/ 0 w 49"/>
                    <a:gd name="T11" fmla="*/ 38 h 62"/>
                    <a:gd name="T12" fmla="*/ 4 w 49"/>
                    <a:gd name="T13" fmla="*/ 35 h 62"/>
                    <a:gd name="T14" fmla="*/ 10 w 49"/>
                    <a:gd name="T15" fmla="*/ 35 h 62"/>
                    <a:gd name="T16" fmla="*/ 10 w 49"/>
                    <a:gd name="T17" fmla="*/ 26 h 62"/>
                    <a:gd name="T18" fmla="*/ 4 w 49"/>
                    <a:gd name="T19" fmla="*/ 26 h 62"/>
                    <a:gd name="T20" fmla="*/ 0 w 49"/>
                    <a:gd name="T21" fmla="*/ 22 h 62"/>
                    <a:gd name="T22" fmla="*/ 4 w 49"/>
                    <a:gd name="T23" fmla="*/ 19 h 62"/>
                    <a:gd name="T24" fmla="*/ 11 w 49"/>
                    <a:gd name="T25" fmla="*/ 19 h 62"/>
                    <a:gd name="T26" fmla="*/ 30 w 49"/>
                    <a:gd name="T27" fmla="*/ 0 h 62"/>
                    <a:gd name="T28" fmla="*/ 33 w 49"/>
                    <a:gd name="T29" fmla="*/ 0 h 62"/>
                    <a:gd name="T30" fmla="*/ 48 w 49"/>
                    <a:gd name="T31" fmla="*/ 5 h 62"/>
                    <a:gd name="T32" fmla="*/ 48 w 49"/>
                    <a:gd name="T33" fmla="*/ 9 h 62"/>
                    <a:gd name="T34" fmla="*/ 44 w 49"/>
                    <a:gd name="T35" fmla="*/ 10 h 62"/>
                    <a:gd name="T36" fmla="*/ 33 w 49"/>
                    <a:gd name="T37" fmla="*/ 6 h 62"/>
                    <a:gd name="T38" fmla="*/ 30 w 49"/>
                    <a:gd name="T39" fmla="*/ 6 h 62"/>
                    <a:gd name="T40" fmla="*/ 17 w 49"/>
                    <a:gd name="T41" fmla="*/ 19 h 62"/>
                    <a:gd name="T42" fmla="*/ 28 w 49"/>
                    <a:gd name="T43" fmla="*/ 19 h 62"/>
                    <a:gd name="T44" fmla="*/ 31 w 49"/>
                    <a:gd name="T45" fmla="*/ 22 h 62"/>
                    <a:gd name="T46" fmla="*/ 28 w 49"/>
                    <a:gd name="T47" fmla="*/ 26 h 62"/>
                    <a:gd name="T48" fmla="*/ 17 w 49"/>
                    <a:gd name="T49" fmla="*/ 26 h 62"/>
                    <a:gd name="T50" fmla="*/ 17 w 49"/>
                    <a:gd name="T51" fmla="*/ 35 h 62"/>
                    <a:gd name="T52" fmla="*/ 28 w 49"/>
                    <a:gd name="T53" fmla="*/ 35 h 62"/>
                    <a:gd name="T54" fmla="*/ 31 w 49"/>
                    <a:gd name="T55" fmla="*/ 38 h 62"/>
                    <a:gd name="T56" fmla="*/ 28 w 49"/>
                    <a:gd name="T57" fmla="*/ 42 h 62"/>
                    <a:gd name="T58" fmla="*/ 17 w 49"/>
                    <a:gd name="T59" fmla="*/ 42 h 62"/>
                    <a:gd name="T60" fmla="*/ 17 w 49"/>
                    <a:gd name="T61" fmla="*/ 42 h 62"/>
                    <a:gd name="T62" fmla="*/ 30 w 49"/>
                    <a:gd name="T63" fmla="*/ 56 h 62"/>
                    <a:gd name="T64" fmla="*/ 33 w 49"/>
                    <a:gd name="T65" fmla="*/ 56 h 62"/>
                    <a:gd name="T66" fmla="*/ 44 w 49"/>
                    <a:gd name="T67" fmla="*/ 53 h 62"/>
                    <a:gd name="T68" fmla="*/ 48 w 49"/>
                    <a:gd name="T69" fmla="*/ 53 h 62"/>
                    <a:gd name="T70" fmla="*/ 48 w 49"/>
                    <a:gd name="T71" fmla="*/ 58 h 62"/>
                    <a:gd name="T72" fmla="*/ 33 w 49"/>
                    <a:gd name="T73"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62">
                      <a:moveTo>
                        <a:pt x="33" y="62"/>
                      </a:moveTo>
                      <a:cubicBezTo>
                        <a:pt x="30" y="62"/>
                        <a:pt x="30" y="62"/>
                        <a:pt x="30" y="62"/>
                      </a:cubicBezTo>
                      <a:cubicBezTo>
                        <a:pt x="19" y="62"/>
                        <a:pt x="10" y="54"/>
                        <a:pt x="10" y="42"/>
                      </a:cubicBezTo>
                      <a:cubicBezTo>
                        <a:pt x="10" y="42"/>
                        <a:pt x="10" y="42"/>
                        <a:pt x="10" y="42"/>
                      </a:cubicBezTo>
                      <a:cubicBezTo>
                        <a:pt x="4" y="42"/>
                        <a:pt x="4" y="42"/>
                        <a:pt x="4" y="42"/>
                      </a:cubicBezTo>
                      <a:cubicBezTo>
                        <a:pt x="2" y="42"/>
                        <a:pt x="0" y="40"/>
                        <a:pt x="0" y="38"/>
                      </a:cubicBezTo>
                      <a:cubicBezTo>
                        <a:pt x="0" y="37"/>
                        <a:pt x="2" y="35"/>
                        <a:pt x="4" y="35"/>
                      </a:cubicBezTo>
                      <a:cubicBezTo>
                        <a:pt x="10" y="35"/>
                        <a:pt x="10" y="35"/>
                        <a:pt x="10" y="35"/>
                      </a:cubicBezTo>
                      <a:cubicBezTo>
                        <a:pt x="10" y="26"/>
                        <a:pt x="10" y="26"/>
                        <a:pt x="10" y="26"/>
                      </a:cubicBezTo>
                      <a:cubicBezTo>
                        <a:pt x="4" y="26"/>
                        <a:pt x="4" y="26"/>
                        <a:pt x="4" y="26"/>
                      </a:cubicBezTo>
                      <a:cubicBezTo>
                        <a:pt x="2" y="26"/>
                        <a:pt x="0" y="24"/>
                        <a:pt x="0" y="22"/>
                      </a:cubicBezTo>
                      <a:cubicBezTo>
                        <a:pt x="0" y="21"/>
                        <a:pt x="2" y="19"/>
                        <a:pt x="4" y="19"/>
                      </a:cubicBezTo>
                      <a:cubicBezTo>
                        <a:pt x="11" y="19"/>
                        <a:pt x="11" y="19"/>
                        <a:pt x="11" y="19"/>
                      </a:cubicBezTo>
                      <a:cubicBezTo>
                        <a:pt x="11" y="9"/>
                        <a:pt x="19" y="0"/>
                        <a:pt x="30" y="0"/>
                      </a:cubicBezTo>
                      <a:cubicBezTo>
                        <a:pt x="33" y="0"/>
                        <a:pt x="33" y="0"/>
                        <a:pt x="33" y="0"/>
                      </a:cubicBezTo>
                      <a:cubicBezTo>
                        <a:pt x="39" y="0"/>
                        <a:pt x="43" y="2"/>
                        <a:pt x="48" y="5"/>
                      </a:cubicBezTo>
                      <a:cubicBezTo>
                        <a:pt x="49" y="6"/>
                        <a:pt x="49" y="8"/>
                        <a:pt x="48" y="9"/>
                      </a:cubicBezTo>
                      <a:cubicBezTo>
                        <a:pt x="47" y="11"/>
                        <a:pt x="45" y="11"/>
                        <a:pt x="44" y="10"/>
                      </a:cubicBezTo>
                      <a:cubicBezTo>
                        <a:pt x="41" y="8"/>
                        <a:pt x="37" y="6"/>
                        <a:pt x="33" y="6"/>
                      </a:cubicBezTo>
                      <a:cubicBezTo>
                        <a:pt x="30" y="6"/>
                        <a:pt x="30" y="6"/>
                        <a:pt x="30" y="6"/>
                      </a:cubicBezTo>
                      <a:cubicBezTo>
                        <a:pt x="23" y="6"/>
                        <a:pt x="17" y="12"/>
                        <a:pt x="17" y="19"/>
                      </a:cubicBezTo>
                      <a:cubicBezTo>
                        <a:pt x="28" y="19"/>
                        <a:pt x="28" y="19"/>
                        <a:pt x="28" y="19"/>
                      </a:cubicBezTo>
                      <a:cubicBezTo>
                        <a:pt x="29" y="19"/>
                        <a:pt x="31" y="21"/>
                        <a:pt x="31" y="22"/>
                      </a:cubicBezTo>
                      <a:cubicBezTo>
                        <a:pt x="31" y="24"/>
                        <a:pt x="29" y="26"/>
                        <a:pt x="28" y="26"/>
                      </a:cubicBezTo>
                      <a:cubicBezTo>
                        <a:pt x="17" y="26"/>
                        <a:pt x="17" y="26"/>
                        <a:pt x="17" y="26"/>
                      </a:cubicBezTo>
                      <a:cubicBezTo>
                        <a:pt x="17" y="35"/>
                        <a:pt x="17" y="35"/>
                        <a:pt x="17" y="35"/>
                      </a:cubicBezTo>
                      <a:cubicBezTo>
                        <a:pt x="28" y="35"/>
                        <a:pt x="28" y="35"/>
                        <a:pt x="28" y="35"/>
                      </a:cubicBezTo>
                      <a:cubicBezTo>
                        <a:pt x="29" y="35"/>
                        <a:pt x="31" y="37"/>
                        <a:pt x="31" y="38"/>
                      </a:cubicBezTo>
                      <a:cubicBezTo>
                        <a:pt x="31" y="40"/>
                        <a:pt x="29" y="42"/>
                        <a:pt x="28" y="42"/>
                      </a:cubicBezTo>
                      <a:cubicBezTo>
                        <a:pt x="17" y="42"/>
                        <a:pt x="17" y="42"/>
                        <a:pt x="17" y="42"/>
                      </a:cubicBezTo>
                      <a:cubicBezTo>
                        <a:pt x="17" y="42"/>
                        <a:pt x="17" y="42"/>
                        <a:pt x="17" y="42"/>
                      </a:cubicBezTo>
                      <a:cubicBezTo>
                        <a:pt x="17" y="50"/>
                        <a:pt x="23" y="56"/>
                        <a:pt x="30" y="56"/>
                      </a:cubicBezTo>
                      <a:cubicBezTo>
                        <a:pt x="33" y="56"/>
                        <a:pt x="33" y="56"/>
                        <a:pt x="33" y="56"/>
                      </a:cubicBezTo>
                      <a:cubicBezTo>
                        <a:pt x="37" y="56"/>
                        <a:pt x="41" y="55"/>
                        <a:pt x="44" y="53"/>
                      </a:cubicBezTo>
                      <a:cubicBezTo>
                        <a:pt x="45" y="52"/>
                        <a:pt x="47" y="52"/>
                        <a:pt x="48" y="53"/>
                      </a:cubicBezTo>
                      <a:cubicBezTo>
                        <a:pt x="49" y="55"/>
                        <a:pt x="49" y="57"/>
                        <a:pt x="48" y="58"/>
                      </a:cubicBezTo>
                      <a:cubicBezTo>
                        <a:pt x="43" y="61"/>
                        <a:pt x="39" y="62"/>
                        <a:pt x="33" y="62"/>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pic>
            <p:nvPicPr>
              <p:cNvPr id="22" name="Graphique 309">
                <a:extLst>
                  <a:ext uri="{FF2B5EF4-FFF2-40B4-BE49-F238E27FC236}">
                    <a16:creationId xmlns:a16="http://schemas.microsoft.com/office/drawing/2014/main" id="{9D92287E-5F65-48D5-B26B-59FB47AF07E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1908" y="2761955"/>
                <a:ext cx="639781" cy="639781"/>
              </a:xfrm>
              <a:prstGeom prst="rect">
                <a:avLst/>
              </a:prstGeom>
            </p:spPr>
          </p:pic>
          <p:pic>
            <p:nvPicPr>
              <p:cNvPr id="23" name="Graphique 313">
                <a:extLst>
                  <a:ext uri="{FF2B5EF4-FFF2-40B4-BE49-F238E27FC236}">
                    <a16:creationId xmlns:a16="http://schemas.microsoft.com/office/drawing/2014/main" id="{9D588263-12C7-43AA-9C46-C267F241A29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75228" y="2751044"/>
                <a:ext cx="639781" cy="639781"/>
              </a:xfrm>
              <a:prstGeom prst="rect">
                <a:avLst/>
              </a:prstGeom>
            </p:spPr>
          </p:pic>
          <p:cxnSp>
            <p:nvCxnSpPr>
              <p:cNvPr id="24" name="Connecteur droit avec flèche 23">
                <a:extLst>
                  <a:ext uri="{FF2B5EF4-FFF2-40B4-BE49-F238E27FC236}">
                    <a16:creationId xmlns:a16="http://schemas.microsoft.com/office/drawing/2014/main" id="{C15B7129-A3B0-4462-A199-AA00B1940D3F}"/>
                  </a:ext>
                </a:extLst>
              </p:cNvPr>
              <p:cNvCxnSpPr/>
              <p:nvPr/>
            </p:nvCxnSpPr>
            <p:spPr>
              <a:xfrm>
                <a:off x="3189396" y="3476263"/>
                <a:ext cx="0" cy="38722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A7968E17-3520-41E4-B78A-36B7344B0500}"/>
                  </a:ext>
                </a:extLst>
              </p:cNvPr>
              <p:cNvCxnSpPr/>
              <p:nvPr/>
            </p:nvCxnSpPr>
            <p:spPr>
              <a:xfrm>
                <a:off x="5800650" y="3446353"/>
                <a:ext cx="0" cy="38722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330E6C22-8E5A-46BD-9F7A-54377EFCB878}"/>
                  </a:ext>
                </a:extLst>
              </p:cNvPr>
              <p:cNvCxnSpPr/>
              <p:nvPr/>
            </p:nvCxnSpPr>
            <p:spPr>
              <a:xfrm>
                <a:off x="8631798" y="3443953"/>
                <a:ext cx="0" cy="38722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pSp>
        <p:sp>
          <p:nvSpPr>
            <p:cNvPr id="30" name="Espace réservé du contenu 1">
              <a:extLst>
                <a:ext uri="{FF2B5EF4-FFF2-40B4-BE49-F238E27FC236}">
                  <a16:creationId xmlns:a16="http://schemas.microsoft.com/office/drawing/2014/main" id="{6E058BB1-777C-418F-8F57-31258DD4B0E6}"/>
                </a:ext>
              </a:extLst>
            </p:cNvPr>
            <p:cNvSpPr txBox="1">
              <a:spLocks/>
            </p:cNvSpPr>
            <p:nvPr/>
          </p:nvSpPr>
          <p:spPr>
            <a:xfrm>
              <a:off x="695326" y="3536548"/>
              <a:ext cx="11126454" cy="143701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600" b="1" dirty="0">
                  <a:solidFill>
                    <a:schemeClr val="accent4">
                      <a:lumMod val="75000"/>
                    </a:schemeClr>
                  </a:solidFill>
                  <a:latin typeface="Montserrat Black" panose="00000A00000000000000" pitchFamily="2" charset="0"/>
                </a:rPr>
                <a:t>1. </a:t>
              </a:r>
              <a:r>
                <a:rPr lang="fr-FR" sz="1500" b="1" dirty="0">
                  <a:ea typeface="Roboto" panose="02000000000000000000" pitchFamily="2" charset="0"/>
                </a:rPr>
                <a:t>Si, le délai maximum entre l’accord tarifaire et la réception du dossier aux engagements ou à la DR dépasse 6 semaines,</a:t>
              </a:r>
              <a:r>
                <a:rPr lang="fr-FR" sz="1500" dirty="0">
                  <a:ea typeface="Roboto" panose="02000000000000000000" pitchFamily="2" charset="0"/>
                </a:rPr>
                <a:t> le délégataire risque demande une actualisation de l’accord tarifaire à l’instructeur sur la base du barème en vigueur : </a:t>
              </a:r>
            </a:p>
            <a:p>
              <a:pPr marL="468000" lvl="1" indent="0">
                <a:buFont typeface="Arial" panose="020B0604020202020204" pitchFamily="34" charset="0"/>
                <a:buNone/>
              </a:pPr>
              <a:endParaRPr lang="fr-FR" sz="400" dirty="0">
                <a:ea typeface="Roboto" panose="02000000000000000000" pitchFamily="2" charset="0"/>
              </a:endParaRPr>
            </a:p>
            <a:p>
              <a:pPr lvl="1">
                <a:buClr>
                  <a:schemeClr val="tx1">
                    <a:lumMod val="65000"/>
                    <a:lumOff val="35000"/>
                  </a:schemeClr>
                </a:buClr>
                <a:buFont typeface="Wingdings" panose="05000000000000000000" pitchFamily="2" charset="2"/>
                <a:buChar char="Ø"/>
              </a:pPr>
              <a:r>
                <a:rPr lang="fr-FR" sz="1500" dirty="0">
                  <a:ea typeface="Roboto" panose="02000000000000000000" pitchFamily="2" charset="0"/>
                </a:rPr>
                <a:t>Soit le nouveau délégataire* valide le taux proposé initialement</a:t>
              </a:r>
            </a:p>
            <a:p>
              <a:pPr lvl="1">
                <a:buClr>
                  <a:schemeClr val="tx1">
                    <a:lumMod val="65000"/>
                    <a:lumOff val="35000"/>
                  </a:schemeClr>
                </a:buClr>
                <a:buFont typeface="Wingdings" panose="05000000000000000000" pitchFamily="2" charset="2"/>
                <a:buChar char="Ø"/>
              </a:pPr>
              <a:r>
                <a:rPr lang="fr-FR" sz="1500" dirty="0">
                  <a:ea typeface="Roboto" panose="02000000000000000000" pitchFamily="2" charset="0"/>
                </a:rPr>
                <a:t>Soit le taux est remonté à hauteur de la délégation du signataire</a:t>
              </a:r>
            </a:p>
            <a:p>
              <a:pPr marL="468000" lvl="1" indent="0">
                <a:buFont typeface="Arial" panose="020B0604020202020204" pitchFamily="34" charset="0"/>
                <a:buNone/>
              </a:pPr>
              <a:endParaRPr lang="fr-FR" sz="1000" dirty="0">
                <a:ea typeface="Roboto" panose="02000000000000000000" pitchFamily="2" charset="0"/>
              </a:endParaRPr>
            </a:p>
            <a:p>
              <a:pPr algn="just"/>
              <a:r>
                <a:rPr lang="fr-FR" sz="1600" b="1" dirty="0">
                  <a:solidFill>
                    <a:schemeClr val="accent4">
                      <a:lumMod val="75000"/>
                    </a:schemeClr>
                  </a:solidFill>
                  <a:latin typeface="Montserrat Black" panose="00000A00000000000000" pitchFamily="2" charset="0"/>
                </a:rPr>
                <a:t>2.</a:t>
              </a:r>
              <a:r>
                <a:rPr lang="fr-FR" sz="1500" b="1" dirty="0">
                  <a:ea typeface="Roboto" panose="02000000000000000000" pitchFamily="2" charset="0"/>
                </a:rPr>
                <a:t> Si, le dossier n’est pas neutre en risque de crédit et le taux est jugé inapproprié,</a:t>
              </a:r>
              <a:r>
                <a:rPr lang="fr-FR" sz="1500" dirty="0">
                  <a:ea typeface="Roboto" panose="02000000000000000000" pitchFamily="2" charset="0"/>
                </a:rPr>
                <a:t> le délégataire propose une augmentation du taux car le risque se paye :</a:t>
              </a:r>
            </a:p>
            <a:p>
              <a:endParaRPr lang="fr-FR" sz="400" dirty="0">
                <a:ea typeface="Roboto" panose="02000000000000000000" pitchFamily="2" charset="0"/>
              </a:endParaRPr>
            </a:p>
            <a:p>
              <a:pPr marL="719138"/>
              <a:r>
                <a:rPr lang="fr-FR" sz="1500" dirty="0">
                  <a:ea typeface="Roboto" panose="02000000000000000000" pitchFamily="2" charset="0"/>
                </a:rPr>
                <a:t>Dans ce cas, il s’agit d’une préconisation, le réseau garde la décision finale</a:t>
              </a:r>
              <a:r>
                <a:rPr lang="fr-FR" sz="800" dirty="0">
                  <a:ea typeface="Roboto" panose="02000000000000000000" pitchFamily="2" charset="0"/>
                </a:rPr>
                <a:t> 	</a:t>
              </a:r>
            </a:p>
            <a:p>
              <a:pPr marL="927000" lvl="2" indent="0">
                <a:buNone/>
              </a:pPr>
              <a:endParaRPr lang="fr-FR" sz="600" dirty="0">
                <a:ea typeface="Roboto" panose="02000000000000000000" pitchFamily="2" charset="0"/>
              </a:endParaRPr>
            </a:p>
            <a:p>
              <a:pPr marL="0" lvl="2" indent="0">
                <a:buNone/>
              </a:pPr>
              <a:r>
                <a:rPr lang="fr-FR" sz="800" dirty="0">
                  <a:ea typeface="Roboto" panose="02000000000000000000" pitchFamily="2" charset="0"/>
                </a:rPr>
                <a:t>*Aucun accord de maintien de taux ne peut être donné par le délégataire initial si le taux n’est plus dans sa délégation sur le nouveau barème</a:t>
              </a:r>
            </a:p>
            <a:p>
              <a:pPr marL="927000" lvl="2" indent="0">
                <a:buFont typeface="Wingdings" panose="05000000000000000000" pitchFamily="2" charset="2"/>
                <a:buNone/>
              </a:pPr>
              <a:endParaRPr lang="fr-FR" sz="1500" dirty="0">
                <a:ea typeface="Roboto" panose="02000000000000000000" pitchFamily="2" charset="0"/>
              </a:endParaRPr>
            </a:p>
          </p:txBody>
        </p:sp>
        <p:pic>
          <p:nvPicPr>
            <p:cNvPr id="31" name="Graphique 267">
              <a:extLst>
                <a:ext uri="{FF2B5EF4-FFF2-40B4-BE49-F238E27FC236}">
                  <a16:creationId xmlns:a16="http://schemas.microsoft.com/office/drawing/2014/main" id="{57849FA8-10ED-4CFC-A590-E0616BB817D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46378" y="4252945"/>
              <a:ext cx="274992" cy="274992"/>
            </a:xfrm>
            <a:prstGeom prst="rect">
              <a:avLst/>
            </a:prstGeom>
          </p:spPr>
        </p:pic>
        <p:pic>
          <p:nvPicPr>
            <p:cNvPr id="32" name="Graphique 267">
              <a:extLst>
                <a:ext uri="{FF2B5EF4-FFF2-40B4-BE49-F238E27FC236}">
                  <a16:creationId xmlns:a16="http://schemas.microsoft.com/office/drawing/2014/main" id="{D88264B1-A070-42DF-9D69-3524C8A3513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46378" y="4546971"/>
              <a:ext cx="274992" cy="274992"/>
            </a:xfrm>
            <a:prstGeom prst="rect">
              <a:avLst/>
            </a:prstGeom>
          </p:spPr>
        </p:pic>
        <p:pic>
          <p:nvPicPr>
            <p:cNvPr id="33" name="Graphique 267">
              <a:extLst>
                <a:ext uri="{FF2B5EF4-FFF2-40B4-BE49-F238E27FC236}">
                  <a16:creationId xmlns:a16="http://schemas.microsoft.com/office/drawing/2014/main" id="{9B71FBA9-D9AB-4743-9C44-1BDB5ED488E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46378" y="5778804"/>
              <a:ext cx="274992" cy="274992"/>
            </a:xfrm>
            <a:prstGeom prst="rect">
              <a:avLst/>
            </a:prstGeom>
          </p:spPr>
        </p:pic>
      </p:grpSp>
      <p:sp>
        <p:nvSpPr>
          <p:cNvPr id="36" name="Espace réservé du texte 13">
            <a:extLst>
              <a:ext uri="{FF2B5EF4-FFF2-40B4-BE49-F238E27FC236}">
                <a16:creationId xmlns:a16="http://schemas.microsoft.com/office/drawing/2014/main" id="{DE350691-6F12-405C-B5C7-C87A8FFF3ADD}"/>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Quizz</a:t>
            </a:r>
          </a:p>
        </p:txBody>
      </p:sp>
    </p:spTree>
    <p:extLst>
      <p:ext uri="{BB962C8B-B14F-4D97-AF65-F5344CB8AC3E}">
        <p14:creationId xmlns:p14="http://schemas.microsoft.com/office/powerpoint/2010/main" val="406069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D6A5EAC-838C-4408-9F76-D946452938F0}"/>
              </a:ext>
            </a:extLst>
          </p:cNvPr>
          <p:cNvSpPr>
            <a:spLocks noGrp="1"/>
          </p:cNvSpPr>
          <p:nvPr>
            <p:ph idx="1"/>
          </p:nvPr>
        </p:nvSpPr>
        <p:spPr>
          <a:xfrm>
            <a:off x="466724" y="1623619"/>
            <a:ext cx="10034736" cy="4058083"/>
          </a:xfrm>
        </p:spPr>
        <p:txBody>
          <a:bodyPr/>
          <a:lstStyle/>
          <a:p>
            <a:r>
              <a:rPr lang="fr-FR" sz="1800" b="1" dirty="0">
                <a:solidFill>
                  <a:srgbClr val="C00000"/>
                </a:solidFill>
              </a:rPr>
              <a:t>Différents tutoriels sont à votre disposition dans votre bibliothèque de mails Outlook :                    </a:t>
            </a:r>
            <a:r>
              <a:rPr lang="fr-FR" sz="1100" dirty="0"/>
              <a:t>(ouvrir un nouveau mail, cliquer sur « choix modèles » puis choisir « BDD banque à distance »)</a:t>
            </a:r>
          </a:p>
          <a:p>
            <a:pPr marL="0" indent="0">
              <a:buNone/>
            </a:pPr>
            <a:endParaRPr lang="fr-FR" sz="1400" b="1" dirty="0"/>
          </a:p>
          <a:p>
            <a:pPr marL="1612900" indent="0">
              <a:lnSpc>
                <a:spcPct val="150000"/>
              </a:lnSpc>
              <a:buNone/>
            </a:pPr>
            <a:r>
              <a:rPr lang="fr-FR" b="1" dirty="0"/>
              <a:t>Espace de partage : </a:t>
            </a:r>
            <a:r>
              <a:rPr lang="fr-FR" u="sng" dirty="0">
                <a:hlinkClick r:id="rId2">
                  <a:extLst>
                    <a:ext uri="{A12FA001-AC4F-418D-AE19-62706E023703}">
                      <ahyp:hlinkClr xmlns:ahyp="http://schemas.microsoft.com/office/drawing/2018/hyperlinkcolor" val="tx"/>
                    </a:ext>
                  </a:extLst>
                </a:hlinkClick>
              </a:rPr>
              <a:t>Espace de partage DEI</a:t>
            </a:r>
            <a:endParaRPr lang="fr-FR" u="sng" dirty="0"/>
          </a:p>
          <a:p>
            <a:pPr marL="1612900" indent="0">
              <a:lnSpc>
                <a:spcPct val="150000"/>
              </a:lnSpc>
              <a:buNone/>
            </a:pPr>
            <a:r>
              <a:rPr lang="fr-FR" b="1" dirty="0"/>
              <a:t>SED Demande de crédits : </a:t>
            </a:r>
            <a:r>
              <a:rPr lang="fr-FR" u="sng" dirty="0">
                <a:hlinkClick r:id="rId3">
                  <a:extLst>
                    <a:ext uri="{A12FA001-AC4F-418D-AE19-62706E023703}">
                      <ahyp:hlinkClr xmlns:ahyp="http://schemas.microsoft.com/office/drawing/2018/hyperlinkcolor" val="tx"/>
                    </a:ext>
                  </a:extLst>
                </a:hlinkClick>
              </a:rPr>
              <a:t>Signature de votre demande de crédit immobilier</a:t>
            </a:r>
            <a:endParaRPr lang="fr-FR" u="sng" dirty="0"/>
          </a:p>
          <a:p>
            <a:pPr marL="1612900" indent="0">
              <a:lnSpc>
                <a:spcPct val="150000"/>
              </a:lnSpc>
              <a:buNone/>
            </a:pPr>
            <a:r>
              <a:rPr lang="fr-FR" b="1" dirty="0"/>
              <a:t>SED Offre de prêt et avenant : </a:t>
            </a:r>
            <a:r>
              <a:rPr lang="fr-FR" u="sng" dirty="0">
                <a:hlinkClick r:id="rId4">
                  <a:extLst>
                    <a:ext uri="{A12FA001-AC4F-418D-AE19-62706E023703}">
                      <ahyp:hlinkClr xmlns:ahyp="http://schemas.microsoft.com/office/drawing/2018/hyperlinkcolor" val="tx"/>
                    </a:ext>
                  </a:extLst>
                </a:hlinkClick>
              </a:rPr>
              <a:t>Signature de votre offre ou avenant de crédit immobilier</a:t>
            </a:r>
            <a:endParaRPr lang="fr-FR" u="sng" dirty="0"/>
          </a:p>
          <a:p>
            <a:pPr marL="1612900" indent="0">
              <a:lnSpc>
                <a:spcPct val="150000"/>
              </a:lnSpc>
              <a:buNone/>
            </a:pPr>
            <a:r>
              <a:rPr lang="fr-FR" b="1" dirty="0"/>
              <a:t>E-</a:t>
            </a:r>
            <a:r>
              <a:rPr lang="fr-FR" b="1" dirty="0" err="1"/>
              <a:t>Deblo</a:t>
            </a:r>
            <a:r>
              <a:rPr lang="fr-FR" b="1" dirty="0"/>
              <a:t> self-care : </a:t>
            </a:r>
            <a:r>
              <a:rPr lang="fr-FR" u="sng" dirty="0">
                <a:hlinkClick r:id="rId5">
                  <a:extLst>
                    <a:ext uri="{A12FA001-AC4F-418D-AE19-62706E023703}">
                      <ahyp:hlinkClr xmlns:ahyp="http://schemas.microsoft.com/office/drawing/2018/hyperlinkcolor" val="tx"/>
                    </a:ext>
                  </a:extLst>
                </a:hlinkClick>
              </a:rPr>
              <a:t>E-DEBLO – Réalisez vos demandes de déblocage de fonds en ligne</a:t>
            </a:r>
            <a:endParaRPr lang="fr-FR" u="sng" dirty="0"/>
          </a:p>
          <a:p>
            <a:pPr marL="446088" indent="0">
              <a:buNone/>
            </a:pPr>
            <a:endParaRPr lang="fr-FR" sz="1400" u="sng" dirty="0"/>
          </a:p>
          <a:p>
            <a:pPr marL="36000" indent="0">
              <a:buNone/>
            </a:pPr>
            <a:r>
              <a:rPr lang="fr-FR" dirty="0"/>
              <a:t>Retrouvez les aussi dans la </a:t>
            </a:r>
            <a:r>
              <a:rPr lang="fr-FR" b="1" dirty="0">
                <a:solidFill>
                  <a:srgbClr val="C00000"/>
                </a:solidFill>
              </a:rPr>
              <a:t>Rubrique des Commerciaux : </a:t>
            </a:r>
            <a:r>
              <a:rPr lang="fr-FR" u="sng" dirty="0"/>
              <a:t>L</a:t>
            </a:r>
            <a:r>
              <a:rPr lang="fr-FR" dirty="0">
                <a:hlinkClick r:id="rId6">
                  <a:extLst>
                    <a:ext uri="{A12FA001-AC4F-418D-AE19-62706E023703}">
                      <ahyp:hlinkClr xmlns:ahyp="http://schemas.microsoft.com/office/drawing/2018/hyperlinkcolor" val="tx"/>
                    </a:ext>
                  </a:extLst>
                </a:hlinkClick>
              </a:rPr>
              <a:t>es tutoriels pour nos clients</a:t>
            </a:r>
            <a:endParaRPr lang="fr-FR" dirty="0"/>
          </a:p>
          <a:p>
            <a:pPr marL="36000" indent="0">
              <a:buNone/>
            </a:pPr>
            <a:endParaRPr lang="fr-FR" sz="1400" dirty="0"/>
          </a:p>
          <a:p>
            <a:pPr marL="36000" indent="0">
              <a:buNone/>
            </a:pPr>
            <a:endParaRPr lang="fr-FR" sz="500" dirty="0"/>
          </a:p>
          <a:p>
            <a:r>
              <a:rPr lang="fr-FR" sz="1400" dirty="0"/>
              <a:t>Pour information, des tutoriels sur l’offre CNP sont également disponibles dans la</a:t>
            </a:r>
            <a:r>
              <a:rPr lang="fr-FR" dirty="0"/>
              <a:t> </a:t>
            </a:r>
            <a:r>
              <a:rPr lang="fr-FR" sz="1400" u="sng" dirty="0"/>
              <a:t>R</a:t>
            </a:r>
            <a:r>
              <a:rPr lang="fr-FR" sz="1400" u="sng" dirty="0">
                <a:hlinkClick r:id="rId7">
                  <a:extLst>
                    <a:ext uri="{A12FA001-AC4F-418D-AE19-62706E023703}">
                      <ahyp:hlinkClr xmlns:ahyp="http://schemas.microsoft.com/office/drawing/2018/hyperlinkcolor" val="tx"/>
                    </a:ext>
                  </a:extLst>
                </a:hlinkClick>
              </a:rPr>
              <a:t>ubrique des Commerciaux</a:t>
            </a:r>
            <a:r>
              <a:rPr lang="fr-FR" sz="1400" u="sng" dirty="0"/>
              <a:t> :</a:t>
            </a:r>
          </a:p>
        </p:txBody>
      </p:sp>
      <p:sp>
        <p:nvSpPr>
          <p:cNvPr id="3" name="Espace réservé du texte 2">
            <a:extLst>
              <a:ext uri="{FF2B5EF4-FFF2-40B4-BE49-F238E27FC236}">
                <a16:creationId xmlns:a16="http://schemas.microsoft.com/office/drawing/2014/main" id="{C0048A55-F4D2-4922-B378-9BB5EC9CEF06}"/>
              </a:ext>
            </a:extLst>
          </p:cNvPr>
          <p:cNvSpPr>
            <a:spLocks noGrp="1"/>
          </p:cNvSpPr>
          <p:nvPr>
            <p:ph type="body" sz="quarter" idx="12"/>
          </p:nvPr>
        </p:nvSpPr>
        <p:spPr/>
        <p:txBody>
          <a:bodyPr/>
          <a:lstStyle/>
          <a:p>
            <a:endParaRPr lang="fr-FR" dirty="0"/>
          </a:p>
          <a:p>
            <a:endParaRPr lang="fr-FR" dirty="0"/>
          </a:p>
        </p:txBody>
      </p:sp>
      <p:sp>
        <p:nvSpPr>
          <p:cNvPr id="4" name="Espace réservé du texte 2">
            <a:extLst>
              <a:ext uri="{FF2B5EF4-FFF2-40B4-BE49-F238E27FC236}">
                <a16:creationId xmlns:a16="http://schemas.microsoft.com/office/drawing/2014/main" id="{378A6B0C-ADFF-4F67-A4AA-037408B1B1E6}"/>
              </a:ext>
            </a:extLst>
          </p:cNvPr>
          <p:cNvSpPr txBox="1">
            <a:spLocks/>
          </p:cNvSpPr>
          <p:nvPr/>
        </p:nvSpPr>
        <p:spPr>
          <a:xfrm>
            <a:off x="705280" y="464148"/>
            <a:ext cx="11185385" cy="720000"/>
          </a:xfrm>
          <a:prstGeom prst="rect">
            <a:avLst/>
          </a:prstGeom>
        </p:spPr>
        <p:txBody>
          <a:bodyPr anchor="ctr">
            <a:normAutofit fontScale="92500"/>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spcBef>
                <a:spcPts val="0"/>
              </a:spcBef>
              <a:buFont typeface="Wingdings" panose="05000000000000000000" pitchFamily="2" charset="2"/>
              <a:buNone/>
            </a:pPr>
            <a:r>
              <a:rPr lang="fr-FR" sz="1400" b="1" dirty="0">
                <a:solidFill>
                  <a:schemeClr val="accent4">
                    <a:lumMod val="75000"/>
                  </a:schemeClr>
                </a:solidFill>
                <a:latin typeface="Montserrat Black" panose="00000A00000000000000" pitchFamily="2" charset="0"/>
              </a:rPr>
              <a:t>Quizz – 3 / 8</a:t>
            </a:r>
          </a:p>
          <a:p>
            <a:pPr marL="0" lvl="2" indent="0">
              <a:spcBef>
                <a:spcPts val="0"/>
              </a:spcBef>
              <a:buNone/>
            </a:pPr>
            <a:r>
              <a:rPr lang="fr-FR" b="1" dirty="0">
                <a:latin typeface="Montserrat Black" panose="00000A00000000000000" pitchFamily="2" charset="0"/>
              </a:rPr>
              <a:t>Où puis-je trouver les tutoriels clients pour la SED, e-</a:t>
            </a:r>
            <a:r>
              <a:rPr lang="fr-FR" b="1" dirty="0" err="1">
                <a:latin typeface="Montserrat Black" panose="00000A00000000000000" pitchFamily="2" charset="0"/>
              </a:rPr>
              <a:t>déblo</a:t>
            </a:r>
            <a:r>
              <a:rPr lang="fr-FR" b="1" dirty="0">
                <a:latin typeface="Montserrat Black" panose="00000A00000000000000" pitchFamily="2" charset="0"/>
              </a:rPr>
              <a:t> self-care et l’espace de partage ? </a:t>
            </a:r>
          </a:p>
        </p:txBody>
      </p:sp>
      <p:sp>
        <p:nvSpPr>
          <p:cNvPr id="5" name="Espace réservé du texte 13">
            <a:extLst>
              <a:ext uri="{FF2B5EF4-FFF2-40B4-BE49-F238E27FC236}">
                <a16:creationId xmlns:a16="http://schemas.microsoft.com/office/drawing/2014/main" id="{611F5D73-D6D6-4897-92C2-75B525E16BB4}"/>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Quizz</a:t>
            </a:r>
          </a:p>
        </p:txBody>
      </p:sp>
      <p:pic>
        <p:nvPicPr>
          <p:cNvPr id="3074" name="Image 6">
            <a:extLst>
              <a:ext uri="{FF2B5EF4-FFF2-40B4-BE49-F238E27FC236}">
                <a16:creationId xmlns:a16="http://schemas.microsoft.com/office/drawing/2014/main" id="{C5D23F5B-9223-4B68-A875-D1851BD2FDC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75813" y="4775259"/>
            <a:ext cx="2411117" cy="1406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Groupe 14">
            <a:extLst>
              <a:ext uri="{FF2B5EF4-FFF2-40B4-BE49-F238E27FC236}">
                <a16:creationId xmlns:a16="http://schemas.microsoft.com/office/drawing/2014/main" id="{831388E0-84C5-4660-BD0B-69D9FC26AA3A}"/>
              </a:ext>
            </a:extLst>
          </p:cNvPr>
          <p:cNvGrpSpPr/>
          <p:nvPr/>
        </p:nvGrpSpPr>
        <p:grpSpPr>
          <a:xfrm>
            <a:off x="1226612" y="3042638"/>
            <a:ext cx="139921" cy="157496"/>
            <a:chOff x="1226612" y="3042638"/>
            <a:chExt cx="139921" cy="157496"/>
          </a:xfrm>
        </p:grpSpPr>
        <p:sp>
          <p:nvSpPr>
            <p:cNvPr id="8" name="Freeform 107">
              <a:extLst>
                <a:ext uri="{FF2B5EF4-FFF2-40B4-BE49-F238E27FC236}">
                  <a16:creationId xmlns:a16="http://schemas.microsoft.com/office/drawing/2014/main" id="{683CE006-FAAE-46BE-9040-32496391BA5E}"/>
                </a:ext>
              </a:extLst>
            </p:cNvPr>
            <p:cNvSpPr>
              <a:spLocks noEditPoints="1"/>
            </p:cNvSpPr>
            <p:nvPr/>
          </p:nvSpPr>
          <p:spPr bwMode="auto">
            <a:xfrm>
              <a:off x="1226612" y="3042638"/>
              <a:ext cx="139921" cy="157496"/>
            </a:xfrm>
            <a:custGeom>
              <a:avLst/>
              <a:gdLst>
                <a:gd name="T0" fmla="*/ 107 w 214"/>
                <a:gd name="T1" fmla="*/ 214 h 214"/>
                <a:gd name="T2" fmla="*/ 0 w 214"/>
                <a:gd name="T3" fmla="*/ 107 h 214"/>
                <a:gd name="T4" fmla="*/ 107 w 214"/>
                <a:gd name="T5" fmla="*/ 0 h 214"/>
                <a:gd name="T6" fmla="*/ 214 w 214"/>
                <a:gd name="T7" fmla="*/ 107 h 214"/>
                <a:gd name="T8" fmla="*/ 107 w 214"/>
                <a:gd name="T9" fmla="*/ 214 h 214"/>
                <a:gd name="T10" fmla="*/ 107 w 214"/>
                <a:gd name="T11" fmla="*/ 6 h 214"/>
                <a:gd name="T12" fmla="*/ 6 w 214"/>
                <a:gd name="T13" fmla="*/ 107 h 214"/>
                <a:gd name="T14" fmla="*/ 107 w 214"/>
                <a:gd name="T15" fmla="*/ 208 h 214"/>
                <a:gd name="T16" fmla="*/ 208 w 214"/>
                <a:gd name="T17" fmla="*/ 107 h 214"/>
                <a:gd name="T18" fmla="*/ 107 w 214"/>
                <a:gd name="T19" fmla="*/ 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4" h="214">
                  <a:moveTo>
                    <a:pt x="107" y="214"/>
                  </a:moveTo>
                  <a:cubicBezTo>
                    <a:pt x="48" y="214"/>
                    <a:pt x="0" y="166"/>
                    <a:pt x="0" y="107"/>
                  </a:cubicBezTo>
                  <a:cubicBezTo>
                    <a:pt x="0" y="48"/>
                    <a:pt x="48" y="0"/>
                    <a:pt x="107" y="0"/>
                  </a:cubicBezTo>
                  <a:cubicBezTo>
                    <a:pt x="166" y="0"/>
                    <a:pt x="214" y="48"/>
                    <a:pt x="214" y="107"/>
                  </a:cubicBezTo>
                  <a:cubicBezTo>
                    <a:pt x="214" y="166"/>
                    <a:pt x="166" y="214"/>
                    <a:pt x="107" y="214"/>
                  </a:cubicBezTo>
                  <a:close/>
                  <a:moveTo>
                    <a:pt x="107" y="6"/>
                  </a:moveTo>
                  <a:cubicBezTo>
                    <a:pt x="51" y="6"/>
                    <a:pt x="6" y="51"/>
                    <a:pt x="6" y="107"/>
                  </a:cubicBezTo>
                  <a:cubicBezTo>
                    <a:pt x="6" y="162"/>
                    <a:pt x="51" y="208"/>
                    <a:pt x="107" y="208"/>
                  </a:cubicBezTo>
                  <a:cubicBezTo>
                    <a:pt x="163" y="208"/>
                    <a:pt x="208" y="162"/>
                    <a:pt x="208" y="107"/>
                  </a:cubicBezTo>
                  <a:cubicBezTo>
                    <a:pt x="208" y="51"/>
                    <a:pt x="163" y="6"/>
                    <a:pt x="107" y="6"/>
                  </a:cubicBezTo>
                  <a:close/>
                </a:path>
              </a:pathLst>
            </a:custGeom>
            <a:solidFill>
              <a:srgbClr val="DB0029"/>
            </a:solidFill>
            <a:ln w="9525">
              <a:noFill/>
              <a:round/>
              <a:headEnd/>
              <a:tailEnd/>
            </a:ln>
          </p:spPr>
          <p:txBody>
            <a:bodyPr/>
            <a:lstStyle/>
            <a:p>
              <a:pPr>
                <a:defRPr/>
              </a:pPr>
              <a:endParaRPr lang="fr-FR" dirty="0">
                <a:solidFill>
                  <a:prstClr val="black"/>
                </a:solidFill>
                <a:latin typeface="ubuntu"/>
                <a:cs typeface="Arial" pitchFamily="34" charset="0"/>
              </a:endParaRPr>
            </a:p>
          </p:txBody>
        </p:sp>
        <p:sp>
          <p:nvSpPr>
            <p:cNvPr id="9" name="Freeform 108">
              <a:extLst>
                <a:ext uri="{FF2B5EF4-FFF2-40B4-BE49-F238E27FC236}">
                  <a16:creationId xmlns:a16="http://schemas.microsoft.com/office/drawing/2014/main" id="{0C9A076C-F7D8-46A6-9580-1B6FE9CC1FD2}"/>
                </a:ext>
              </a:extLst>
            </p:cNvPr>
            <p:cNvSpPr>
              <a:spLocks noEditPoints="1"/>
            </p:cNvSpPr>
            <p:nvPr/>
          </p:nvSpPr>
          <p:spPr bwMode="auto">
            <a:xfrm>
              <a:off x="1274967" y="3088297"/>
              <a:ext cx="59672" cy="74847"/>
            </a:xfrm>
            <a:custGeom>
              <a:avLst/>
              <a:gdLst>
                <a:gd name="T0" fmla="*/ 11 w 91"/>
                <a:gd name="T1" fmla="*/ 102 h 102"/>
                <a:gd name="T2" fmla="*/ 1 w 91"/>
                <a:gd name="T3" fmla="*/ 96 h 102"/>
                <a:gd name="T4" fmla="*/ 0 w 91"/>
                <a:gd name="T5" fmla="*/ 91 h 102"/>
                <a:gd name="T6" fmla="*/ 0 w 91"/>
                <a:gd name="T7" fmla="*/ 11 h 102"/>
                <a:gd name="T8" fmla="*/ 11 w 91"/>
                <a:gd name="T9" fmla="*/ 0 h 102"/>
                <a:gd name="T10" fmla="*/ 16 w 91"/>
                <a:gd name="T11" fmla="*/ 1 h 102"/>
                <a:gd name="T12" fmla="*/ 85 w 91"/>
                <a:gd name="T13" fmla="*/ 40 h 102"/>
                <a:gd name="T14" fmla="*/ 90 w 91"/>
                <a:gd name="T15" fmla="*/ 47 h 102"/>
                <a:gd name="T16" fmla="*/ 89 w 91"/>
                <a:gd name="T17" fmla="*/ 56 h 102"/>
                <a:gd name="T18" fmla="*/ 85 w 91"/>
                <a:gd name="T19" fmla="*/ 60 h 102"/>
                <a:gd name="T20" fmla="*/ 17 w 91"/>
                <a:gd name="T21" fmla="*/ 100 h 102"/>
                <a:gd name="T22" fmla="*/ 11 w 91"/>
                <a:gd name="T23" fmla="*/ 102 h 102"/>
                <a:gd name="T24" fmla="*/ 11 w 91"/>
                <a:gd name="T25" fmla="*/ 6 h 102"/>
                <a:gd name="T26" fmla="*/ 6 w 91"/>
                <a:gd name="T27" fmla="*/ 11 h 102"/>
                <a:gd name="T28" fmla="*/ 6 w 91"/>
                <a:gd name="T29" fmla="*/ 91 h 102"/>
                <a:gd name="T30" fmla="*/ 7 w 91"/>
                <a:gd name="T31" fmla="*/ 93 h 102"/>
                <a:gd name="T32" fmla="*/ 13 w 91"/>
                <a:gd name="T33" fmla="*/ 95 h 102"/>
                <a:gd name="T34" fmla="*/ 81 w 91"/>
                <a:gd name="T35" fmla="*/ 54 h 102"/>
                <a:gd name="T36" fmla="*/ 83 w 91"/>
                <a:gd name="T37" fmla="*/ 52 h 102"/>
                <a:gd name="T38" fmla="*/ 84 w 91"/>
                <a:gd name="T39" fmla="*/ 49 h 102"/>
                <a:gd name="T40" fmla="*/ 81 w 91"/>
                <a:gd name="T41" fmla="*/ 46 h 102"/>
                <a:gd name="T42" fmla="*/ 13 w 91"/>
                <a:gd name="T43" fmla="*/ 7 h 102"/>
                <a:gd name="T44" fmla="*/ 11 w 91"/>
                <a:gd name="T45" fmla="*/ 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 h="102">
                  <a:moveTo>
                    <a:pt x="11" y="102"/>
                  </a:moveTo>
                  <a:cubicBezTo>
                    <a:pt x="7" y="102"/>
                    <a:pt x="3" y="100"/>
                    <a:pt x="1" y="96"/>
                  </a:cubicBezTo>
                  <a:cubicBezTo>
                    <a:pt x="0" y="95"/>
                    <a:pt x="0" y="93"/>
                    <a:pt x="0" y="91"/>
                  </a:cubicBezTo>
                  <a:cubicBezTo>
                    <a:pt x="0" y="11"/>
                    <a:pt x="0" y="11"/>
                    <a:pt x="0" y="11"/>
                  </a:cubicBezTo>
                  <a:cubicBezTo>
                    <a:pt x="0" y="5"/>
                    <a:pt x="5" y="0"/>
                    <a:pt x="11" y="0"/>
                  </a:cubicBezTo>
                  <a:cubicBezTo>
                    <a:pt x="13" y="0"/>
                    <a:pt x="15" y="0"/>
                    <a:pt x="16" y="1"/>
                  </a:cubicBezTo>
                  <a:cubicBezTo>
                    <a:pt x="85" y="40"/>
                    <a:pt x="85" y="40"/>
                    <a:pt x="85" y="40"/>
                  </a:cubicBezTo>
                  <a:cubicBezTo>
                    <a:pt x="87" y="42"/>
                    <a:pt x="89" y="44"/>
                    <a:pt x="90" y="47"/>
                  </a:cubicBezTo>
                  <a:cubicBezTo>
                    <a:pt x="91" y="50"/>
                    <a:pt x="90" y="53"/>
                    <a:pt x="89" y="56"/>
                  </a:cubicBezTo>
                  <a:cubicBezTo>
                    <a:pt x="88" y="57"/>
                    <a:pt x="86" y="59"/>
                    <a:pt x="85" y="60"/>
                  </a:cubicBezTo>
                  <a:cubicBezTo>
                    <a:pt x="17" y="100"/>
                    <a:pt x="17" y="100"/>
                    <a:pt x="17" y="100"/>
                  </a:cubicBezTo>
                  <a:cubicBezTo>
                    <a:pt x="15" y="101"/>
                    <a:pt x="13" y="102"/>
                    <a:pt x="11" y="102"/>
                  </a:cubicBezTo>
                  <a:close/>
                  <a:moveTo>
                    <a:pt x="11" y="6"/>
                  </a:moveTo>
                  <a:cubicBezTo>
                    <a:pt x="8" y="6"/>
                    <a:pt x="6" y="8"/>
                    <a:pt x="6" y="11"/>
                  </a:cubicBezTo>
                  <a:cubicBezTo>
                    <a:pt x="6" y="91"/>
                    <a:pt x="6" y="91"/>
                    <a:pt x="6" y="91"/>
                  </a:cubicBezTo>
                  <a:cubicBezTo>
                    <a:pt x="6" y="92"/>
                    <a:pt x="6" y="92"/>
                    <a:pt x="7" y="93"/>
                  </a:cubicBezTo>
                  <a:cubicBezTo>
                    <a:pt x="8" y="95"/>
                    <a:pt x="11" y="96"/>
                    <a:pt x="13" y="95"/>
                  </a:cubicBezTo>
                  <a:cubicBezTo>
                    <a:pt x="81" y="54"/>
                    <a:pt x="81" y="54"/>
                    <a:pt x="81" y="54"/>
                  </a:cubicBezTo>
                  <a:cubicBezTo>
                    <a:pt x="82" y="54"/>
                    <a:pt x="83" y="53"/>
                    <a:pt x="83" y="52"/>
                  </a:cubicBezTo>
                  <a:cubicBezTo>
                    <a:pt x="84" y="51"/>
                    <a:pt x="84" y="50"/>
                    <a:pt x="84" y="49"/>
                  </a:cubicBezTo>
                  <a:cubicBezTo>
                    <a:pt x="83" y="47"/>
                    <a:pt x="83" y="46"/>
                    <a:pt x="81" y="46"/>
                  </a:cubicBezTo>
                  <a:cubicBezTo>
                    <a:pt x="13" y="7"/>
                    <a:pt x="13" y="7"/>
                    <a:pt x="13" y="7"/>
                  </a:cubicBezTo>
                  <a:cubicBezTo>
                    <a:pt x="13" y="6"/>
                    <a:pt x="12" y="6"/>
                    <a:pt x="11" y="6"/>
                  </a:cubicBezTo>
                  <a:close/>
                </a:path>
              </a:pathLst>
            </a:custGeom>
            <a:solidFill>
              <a:srgbClr val="333333"/>
            </a:solidFill>
            <a:ln w="9525">
              <a:noFill/>
              <a:round/>
              <a:headEnd/>
              <a:tailEnd/>
            </a:ln>
          </p:spPr>
          <p:txBody>
            <a:bodyPr/>
            <a:lstStyle/>
            <a:p>
              <a:pPr>
                <a:defRPr/>
              </a:pPr>
              <a:endParaRPr lang="fr-FR" dirty="0">
                <a:solidFill>
                  <a:prstClr val="black"/>
                </a:solidFill>
                <a:latin typeface="ubuntu"/>
                <a:cs typeface="Arial" pitchFamily="34" charset="0"/>
              </a:endParaRPr>
            </a:p>
          </p:txBody>
        </p:sp>
      </p:grpSp>
      <p:grpSp>
        <p:nvGrpSpPr>
          <p:cNvPr id="6" name="Groupe 5">
            <a:extLst>
              <a:ext uri="{FF2B5EF4-FFF2-40B4-BE49-F238E27FC236}">
                <a16:creationId xmlns:a16="http://schemas.microsoft.com/office/drawing/2014/main" id="{D24582B1-DC8A-48EA-836F-5779F11E2834}"/>
              </a:ext>
            </a:extLst>
          </p:cNvPr>
          <p:cNvGrpSpPr/>
          <p:nvPr/>
        </p:nvGrpSpPr>
        <p:grpSpPr>
          <a:xfrm>
            <a:off x="1009033" y="2973202"/>
            <a:ext cx="566140" cy="479263"/>
            <a:chOff x="1009033" y="2973202"/>
            <a:chExt cx="566140" cy="479263"/>
          </a:xfrm>
        </p:grpSpPr>
        <p:sp>
          <p:nvSpPr>
            <p:cNvPr id="11" name="Freeform 122">
              <a:extLst>
                <a:ext uri="{FF2B5EF4-FFF2-40B4-BE49-F238E27FC236}">
                  <a16:creationId xmlns:a16="http://schemas.microsoft.com/office/drawing/2014/main" id="{1A40C28E-9A81-430B-8F39-5E5945C6C3DA}"/>
                </a:ext>
              </a:extLst>
            </p:cNvPr>
            <p:cNvSpPr>
              <a:spLocks/>
            </p:cNvSpPr>
            <p:nvPr/>
          </p:nvSpPr>
          <p:spPr bwMode="auto">
            <a:xfrm>
              <a:off x="1195235" y="3363111"/>
              <a:ext cx="216339" cy="89354"/>
            </a:xfrm>
            <a:custGeom>
              <a:avLst/>
              <a:gdLst>
                <a:gd name="T0" fmla="*/ 76 w 79"/>
                <a:gd name="T1" fmla="*/ 30 h 30"/>
                <a:gd name="T2" fmla="*/ 3 w 79"/>
                <a:gd name="T3" fmla="*/ 30 h 30"/>
                <a:gd name="T4" fmla="*/ 0 w 79"/>
                <a:gd name="T5" fmla="*/ 27 h 30"/>
                <a:gd name="T6" fmla="*/ 3 w 79"/>
                <a:gd name="T7" fmla="*/ 24 h 30"/>
                <a:gd name="T8" fmla="*/ 24 w 79"/>
                <a:gd name="T9" fmla="*/ 24 h 30"/>
                <a:gd name="T10" fmla="*/ 24 w 79"/>
                <a:gd name="T11" fmla="*/ 23 h 30"/>
                <a:gd name="T12" fmla="*/ 24 w 79"/>
                <a:gd name="T13" fmla="*/ 3 h 30"/>
                <a:gd name="T14" fmla="*/ 27 w 79"/>
                <a:gd name="T15" fmla="*/ 0 h 30"/>
                <a:gd name="T16" fmla="*/ 31 w 79"/>
                <a:gd name="T17" fmla="*/ 3 h 30"/>
                <a:gd name="T18" fmla="*/ 31 w 79"/>
                <a:gd name="T19" fmla="*/ 23 h 30"/>
                <a:gd name="T20" fmla="*/ 30 w 79"/>
                <a:gd name="T21" fmla="*/ 24 h 30"/>
                <a:gd name="T22" fmla="*/ 48 w 79"/>
                <a:gd name="T23" fmla="*/ 24 h 30"/>
                <a:gd name="T24" fmla="*/ 48 w 79"/>
                <a:gd name="T25" fmla="*/ 23 h 30"/>
                <a:gd name="T26" fmla="*/ 48 w 79"/>
                <a:gd name="T27" fmla="*/ 3 h 30"/>
                <a:gd name="T28" fmla="*/ 51 w 79"/>
                <a:gd name="T29" fmla="*/ 0 h 30"/>
                <a:gd name="T30" fmla="*/ 55 w 79"/>
                <a:gd name="T31" fmla="*/ 3 h 30"/>
                <a:gd name="T32" fmla="*/ 55 w 79"/>
                <a:gd name="T33" fmla="*/ 23 h 30"/>
                <a:gd name="T34" fmla="*/ 54 w 79"/>
                <a:gd name="T35" fmla="*/ 24 h 30"/>
                <a:gd name="T36" fmla="*/ 76 w 79"/>
                <a:gd name="T37" fmla="*/ 24 h 30"/>
                <a:gd name="T38" fmla="*/ 79 w 79"/>
                <a:gd name="T39" fmla="*/ 27 h 30"/>
                <a:gd name="T40" fmla="*/ 76 w 79"/>
                <a:gd name="T4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30">
                  <a:moveTo>
                    <a:pt x="76" y="30"/>
                  </a:moveTo>
                  <a:cubicBezTo>
                    <a:pt x="3" y="30"/>
                    <a:pt x="3" y="30"/>
                    <a:pt x="3" y="30"/>
                  </a:cubicBezTo>
                  <a:cubicBezTo>
                    <a:pt x="2" y="30"/>
                    <a:pt x="0" y="29"/>
                    <a:pt x="0" y="27"/>
                  </a:cubicBezTo>
                  <a:cubicBezTo>
                    <a:pt x="0" y="25"/>
                    <a:pt x="2" y="24"/>
                    <a:pt x="3" y="24"/>
                  </a:cubicBezTo>
                  <a:cubicBezTo>
                    <a:pt x="24" y="24"/>
                    <a:pt x="24" y="24"/>
                    <a:pt x="24" y="24"/>
                  </a:cubicBezTo>
                  <a:cubicBezTo>
                    <a:pt x="24" y="23"/>
                    <a:pt x="24" y="23"/>
                    <a:pt x="24" y="23"/>
                  </a:cubicBezTo>
                  <a:cubicBezTo>
                    <a:pt x="24" y="3"/>
                    <a:pt x="24" y="3"/>
                    <a:pt x="24" y="3"/>
                  </a:cubicBezTo>
                  <a:cubicBezTo>
                    <a:pt x="24" y="1"/>
                    <a:pt x="26" y="0"/>
                    <a:pt x="27" y="0"/>
                  </a:cubicBezTo>
                  <a:cubicBezTo>
                    <a:pt x="29" y="0"/>
                    <a:pt x="31" y="1"/>
                    <a:pt x="31" y="3"/>
                  </a:cubicBezTo>
                  <a:cubicBezTo>
                    <a:pt x="31" y="23"/>
                    <a:pt x="31" y="23"/>
                    <a:pt x="31" y="23"/>
                  </a:cubicBezTo>
                  <a:cubicBezTo>
                    <a:pt x="31" y="23"/>
                    <a:pt x="31" y="23"/>
                    <a:pt x="30" y="24"/>
                  </a:cubicBezTo>
                  <a:cubicBezTo>
                    <a:pt x="48" y="24"/>
                    <a:pt x="48" y="24"/>
                    <a:pt x="48" y="24"/>
                  </a:cubicBezTo>
                  <a:cubicBezTo>
                    <a:pt x="48" y="23"/>
                    <a:pt x="48" y="23"/>
                    <a:pt x="48" y="23"/>
                  </a:cubicBezTo>
                  <a:cubicBezTo>
                    <a:pt x="48" y="3"/>
                    <a:pt x="48" y="3"/>
                    <a:pt x="48" y="3"/>
                  </a:cubicBezTo>
                  <a:cubicBezTo>
                    <a:pt x="48" y="1"/>
                    <a:pt x="50" y="0"/>
                    <a:pt x="51" y="0"/>
                  </a:cubicBezTo>
                  <a:cubicBezTo>
                    <a:pt x="53" y="0"/>
                    <a:pt x="55" y="1"/>
                    <a:pt x="55" y="3"/>
                  </a:cubicBezTo>
                  <a:cubicBezTo>
                    <a:pt x="55" y="23"/>
                    <a:pt x="55" y="23"/>
                    <a:pt x="55" y="23"/>
                  </a:cubicBezTo>
                  <a:cubicBezTo>
                    <a:pt x="55" y="23"/>
                    <a:pt x="55" y="23"/>
                    <a:pt x="54" y="24"/>
                  </a:cubicBezTo>
                  <a:cubicBezTo>
                    <a:pt x="76" y="24"/>
                    <a:pt x="76" y="24"/>
                    <a:pt x="76" y="24"/>
                  </a:cubicBezTo>
                  <a:cubicBezTo>
                    <a:pt x="78" y="24"/>
                    <a:pt x="79" y="25"/>
                    <a:pt x="79" y="27"/>
                  </a:cubicBezTo>
                  <a:cubicBezTo>
                    <a:pt x="79" y="29"/>
                    <a:pt x="78" y="30"/>
                    <a:pt x="76" y="30"/>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ubuntu"/>
                <a:cs typeface="Arial" pitchFamily="34" charset="0"/>
              </a:endParaRPr>
            </a:p>
          </p:txBody>
        </p:sp>
        <p:sp>
          <p:nvSpPr>
            <p:cNvPr id="12" name="Freeform 123">
              <a:extLst>
                <a:ext uri="{FF2B5EF4-FFF2-40B4-BE49-F238E27FC236}">
                  <a16:creationId xmlns:a16="http://schemas.microsoft.com/office/drawing/2014/main" id="{44482E2F-F7BF-4B0E-B1AD-578CEF6AD2D1}"/>
                </a:ext>
              </a:extLst>
            </p:cNvPr>
            <p:cNvSpPr>
              <a:spLocks noEditPoints="1"/>
            </p:cNvSpPr>
            <p:nvPr/>
          </p:nvSpPr>
          <p:spPr bwMode="auto">
            <a:xfrm>
              <a:off x="1009033" y="2973202"/>
              <a:ext cx="566140" cy="407316"/>
            </a:xfrm>
            <a:custGeom>
              <a:avLst/>
              <a:gdLst>
                <a:gd name="T0" fmla="*/ 191 w 207"/>
                <a:gd name="T1" fmla="*/ 138 h 138"/>
                <a:gd name="T2" fmla="*/ 15 w 207"/>
                <a:gd name="T3" fmla="*/ 138 h 138"/>
                <a:gd name="T4" fmla="*/ 0 w 207"/>
                <a:gd name="T5" fmla="*/ 123 h 138"/>
                <a:gd name="T6" fmla="*/ 0 w 207"/>
                <a:gd name="T7" fmla="*/ 15 h 138"/>
                <a:gd name="T8" fmla="*/ 15 w 207"/>
                <a:gd name="T9" fmla="*/ 0 h 138"/>
                <a:gd name="T10" fmla="*/ 191 w 207"/>
                <a:gd name="T11" fmla="*/ 0 h 138"/>
                <a:gd name="T12" fmla="*/ 207 w 207"/>
                <a:gd name="T13" fmla="*/ 15 h 138"/>
                <a:gd name="T14" fmla="*/ 207 w 207"/>
                <a:gd name="T15" fmla="*/ 123 h 138"/>
                <a:gd name="T16" fmla="*/ 191 w 207"/>
                <a:gd name="T17" fmla="*/ 138 h 138"/>
                <a:gd name="T18" fmla="*/ 15 w 207"/>
                <a:gd name="T19" fmla="*/ 6 h 138"/>
                <a:gd name="T20" fmla="*/ 7 w 207"/>
                <a:gd name="T21" fmla="*/ 15 h 138"/>
                <a:gd name="T22" fmla="*/ 7 w 207"/>
                <a:gd name="T23" fmla="*/ 123 h 138"/>
                <a:gd name="T24" fmla="*/ 15 w 207"/>
                <a:gd name="T25" fmla="*/ 132 h 138"/>
                <a:gd name="T26" fmla="*/ 191 w 207"/>
                <a:gd name="T27" fmla="*/ 132 h 138"/>
                <a:gd name="T28" fmla="*/ 200 w 207"/>
                <a:gd name="T29" fmla="*/ 123 h 138"/>
                <a:gd name="T30" fmla="*/ 200 w 207"/>
                <a:gd name="T31" fmla="*/ 15 h 138"/>
                <a:gd name="T32" fmla="*/ 191 w 207"/>
                <a:gd name="T33" fmla="*/ 6 h 138"/>
                <a:gd name="T34" fmla="*/ 15 w 207"/>
                <a:gd name="T35"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7" h="138">
                  <a:moveTo>
                    <a:pt x="191" y="138"/>
                  </a:moveTo>
                  <a:cubicBezTo>
                    <a:pt x="15" y="138"/>
                    <a:pt x="15" y="138"/>
                    <a:pt x="15" y="138"/>
                  </a:cubicBezTo>
                  <a:cubicBezTo>
                    <a:pt x="7" y="138"/>
                    <a:pt x="0" y="131"/>
                    <a:pt x="0" y="123"/>
                  </a:cubicBezTo>
                  <a:cubicBezTo>
                    <a:pt x="0" y="15"/>
                    <a:pt x="0" y="15"/>
                    <a:pt x="0" y="15"/>
                  </a:cubicBezTo>
                  <a:cubicBezTo>
                    <a:pt x="0" y="6"/>
                    <a:pt x="7" y="0"/>
                    <a:pt x="15" y="0"/>
                  </a:cubicBezTo>
                  <a:cubicBezTo>
                    <a:pt x="191" y="0"/>
                    <a:pt x="191" y="0"/>
                    <a:pt x="191" y="0"/>
                  </a:cubicBezTo>
                  <a:cubicBezTo>
                    <a:pt x="200" y="0"/>
                    <a:pt x="207" y="6"/>
                    <a:pt x="207" y="15"/>
                  </a:cubicBezTo>
                  <a:cubicBezTo>
                    <a:pt x="207" y="123"/>
                    <a:pt x="207" y="123"/>
                    <a:pt x="207" y="123"/>
                  </a:cubicBezTo>
                  <a:cubicBezTo>
                    <a:pt x="207" y="131"/>
                    <a:pt x="200" y="138"/>
                    <a:pt x="191" y="138"/>
                  </a:cubicBezTo>
                  <a:close/>
                  <a:moveTo>
                    <a:pt x="15" y="6"/>
                  </a:moveTo>
                  <a:cubicBezTo>
                    <a:pt x="11" y="6"/>
                    <a:pt x="7" y="10"/>
                    <a:pt x="7" y="15"/>
                  </a:cubicBezTo>
                  <a:cubicBezTo>
                    <a:pt x="7" y="123"/>
                    <a:pt x="7" y="123"/>
                    <a:pt x="7" y="123"/>
                  </a:cubicBezTo>
                  <a:cubicBezTo>
                    <a:pt x="7" y="128"/>
                    <a:pt x="11" y="132"/>
                    <a:pt x="15" y="132"/>
                  </a:cubicBezTo>
                  <a:cubicBezTo>
                    <a:pt x="191" y="132"/>
                    <a:pt x="191" y="132"/>
                    <a:pt x="191" y="132"/>
                  </a:cubicBezTo>
                  <a:cubicBezTo>
                    <a:pt x="196" y="132"/>
                    <a:pt x="200" y="128"/>
                    <a:pt x="200" y="123"/>
                  </a:cubicBezTo>
                  <a:cubicBezTo>
                    <a:pt x="200" y="15"/>
                    <a:pt x="200" y="15"/>
                    <a:pt x="200" y="15"/>
                  </a:cubicBezTo>
                  <a:cubicBezTo>
                    <a:pt x="200" y="10"/>
                    <a:pt x="196" y="6"/>
                    <a:pt x="191" y="6"/>
                  </a:cubicBezTo>
                  <a:lnTo>
                    <a:pt x="15"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3" name="Rectangle 124">
              <a:extLst>
                <a:ext uri="{FF2B5EF4-FFF2-40B4-BE49-F238E27FC236}">
                  <a16:creationId xmlns:a16="http://schemas.microsoft.com/office/drawing/2014/main" id="{CB81496B-CE59-485B-A1EB-E4DED924E35C}"/>
                </a:ext>
              </a:extLst>
            </p:cNvPr>
            <p:cNvSpPr>
              <a:spLocks noChangeArrowheads="1"/>
            </p:cNvSpPr>
            <p:nvPr/>
          </p:nvSpPr>
          <p:spPr bwMode="auto">
            <a:xfrm>
              <a:off x="1071459" y="3244745"/>
              <a:ext cx="438059" cy="18567"/>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4" name="Freeform 125">
              <a:extLst>
                <a:ext uri="{FF2B5EF4-FFF2-40B4-BE49-F238E27FC236}">
                  <a16:creationId xmlns:a16="http://schemas.microsoft.com/office/drawing/2014/main" id="{EDB1C110-2AF2-4F4C-BF34-9A68C63F1DCD}"/>
                </a:ext>
              </a:extLst>
            </p:cNvPr>
            <p:cNvSpPr>
              <a:spLocks noEditPoints="1"/>
            </p:cNvSpPr>
            <p:nvPr/>
          </p:nvSpPr>
          <p:spPr bwMode="auto">
            <a:xfrm>
              <a:off x="1271653" y="3280719"/>
              <a:ext cx="63503" cy="64985"/>
            </a:xfrm>
            <a:custGeom>
              <a:avLst/>
              <a:gdLst>
                <a:gd name="T0" fmla="*/ 11 w 23"/>
                <a:gd name="T1" fmla="*/ 22 h 22"/>
                <a:gd name="T2" fmla="*/ 0 w 23"/>
                <a:gd name="T3" fmla="*/ 11 h 22"/>
                <a:gd name="T4" fmla="*/ 11 w 23"/>
                <a:gd name="T5" fmla="*/ 0 h 22"/>
                <a:gd name="T6" fmla="*/ 23 w 23"/>
                <a:gd name="T7" fmla="*/ 11 h 22"/>
                <a:gd name="T8" fmla="*/ 11 w 23"/>
                <a:gd name="T9" fmla="*/ 22 h 22"/>
                <a:gd name="T10" fmla="*/ 11 w 23"/>
                <a:gd name="T11" fmla="*/ 6 h 22"/>
                <a:gd name="T12" fmla="*/ 7 w 23"/>
                <a:gd name="T13" fmla="*/ 11 h 22"/>
                <a:gd name="T14" fmla="*/ 11 w 23"/>
                <a:gd name="T15" fmla="*/ 16 h 22"/>
                <a:gd name="T16" fmla="*/ 16 w 23"/>
                <a:gd name="T17" fmla="*/ 11 h 22"/>
                <a:gd name="T18" fmla="*/ 11 w 23"/>
                <a:gd name="T19"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2">
                  <a:moveTo>
                    <a:pt x="11" y="22"/>
                  </a:moveTo>
                  <a:cubicBezTo>
                    <a:pt x="5" y="22"/>
                    <a:pt x="0" y="17"/>
                    <a:pt x="0" y="11"/>
                  </a:cubicBezTo>
                  <a:cubicBezTo>
                    <a:pt x="0" y="5"/>
                    <a:pt x="5" y="0"/>
                    <a:pt x="11" y="0"/>
                  </a:cubicBezTo>
                  <a:cubicBezTo>
                    <a:pt x="18" y="0"/>
                    <a:pt x="23" y="5"/>
                    <a:pt x="23" y="11"/>
                  </a:cubicBezTo>
                  <a:cubicBezTo>
                    <a:pt x="23" y="17"/>
                    <a:pt x="18" y="22"/>
                    <a:pt x="11" y="22"/>
                  </a:cubicBezTo>
                  <a:close/>
                  <a:moveTo>
                    <a:pt x="11" y="6"/>
                  </a:moveTo>
                  <a:cubicBezTo>
                    <a:pt x="9" y="6"/>
                    <a:pt x="7" y="8"/>
                    <a:pt x="7" y="11"/>
                  </a:cubicBezTo>
                  <a:cubicBezTo>
                    <a:pt x="7" y="13"/>
                    <a:pt x="9" y="16"/>
                    <a:pt x="11" y="16"/>
                  </a:cubicBezTo>
                  <a:cubicBezTo>
                    <a:pt x="14" y="16"/>
                    <a:pt x="16" y="13"/>
                    <a:pt x="16" y="11"/>
                  </a:cubicBezTo>
                  <a:cubicBezTo>
                    <a:pt x="16" y="8"/>
                    <a:pt x="14" y="6"/>
                    <a:pt x="11"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Tree>
    <p:extLst>
      <p:ext uri="{BB962C8B-B14F-4D97-AF65-F5344CB8AC3E}">
        <p14:creationId xmlns:p14="http://schemas.microsoft.com/office/powerpoint/2010/main" val="361770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2">
            <a:extLst>
              <a:ext uri="{FF2B5EF4-FFF2-40B4-BE49-F238E27FC236}">
                <a16:creationId xmlns:a16="http://schemas.microsoft.com/office/drawing/2014/main" id="{E574C6EF-26A5-46A6-B7BB-B7C5D39B3FC6}"/>
              </a:ext>
            </a:extLst>
          </p:cNvPr>
          <p:cNvSpPr txBox="1">
            <a:spLocks/>
          </p:cNvSpPr>
          <p:nvPr/>
        </p:nvSpPr>
        <p:spPr>
          <a:xfrm>
            <a:off x="705281"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spcBef>
                <a:spcPts val="0"/>
              </a:spcBef>
              <a:buFont typeface="Wingdings" panose="05000000000000000000" pitchFamily="2" charset="2"/>
              <a:buNone/>
            </a:pPr>
            <a:r>
              <a:rPr lang="fr-FR" sz="1400" b="1" dirty="0">
                <a:solidFill>
                  <a:schemeClr val="accent4">
                    <a:lumMod val="75000"/>
                  </a:schemeClr>
                </a:solidFill>
                <a:latin typeface="Montserrat Black" panose="00000A00000000000000" pitchFamily="2" charset="0"/>
              </a:rPr>
              <a:t>Quizz – 4 / 8</a:t>
            </a:r>
          </a:p>
          <a:p>
            <a:pPr marL="0" lvl="2" indent="0">
              <a:spcBef>
                <a:spcPts val="0"/>
              </a:spcBef>
              <a:buNone/>
            </a:pPr>
            <a:r>
              <a:rPr lang="fr-FR" b="1" dirty="0">
                <a:latin typeface="Montserrat Black" panose="00000A00000000000000" pitchFamily="2" charset="0"/>
              </a:rPr>
              <a:t>Quels sont les points de vigilance à vérifier avant l’envoi de mon dossier ?</a:t>
            </a:r>
          </a:p>
        </p:txBody>
      </p:sp>
      <p:sp>
        <p:nvSpPr>
          <p:cNvPr id="5" name="Rectangle 1">
            <a:extLst>
              <a:ext uri="{FF2B5EF4-FFF2-40B4-BE49-F238E27FC236}">
                <a16:creationId xmlns:a16="http://schemas.microsoft.com/office/drawing/2014/main" id="{BC985248-4201-4409-A0FB-B498E087E840}"/>
              </a:ext>
            </a:extLst>
          </p:cNvPr>
          <p:cNvSpPr>
            <a:spLocks noGrp="1" noChangeArrowheads="1"/>
          </p:cNvSpPr>
          <p:nvPr>
            <p:ph idx="1"/>
          </p:nvPr>
        </p:nvSpPr>
        <p:spPr bwMode="auto">
          <a:xfrm>
            <a:off x="447131" y="2668464"/>
            <a:ext cx="11238888"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pSp>
        <p:nvGrpSpPr>
          <p:cNvPr id="66" name="Groupe 65">
            <a:extLst>
              <a:ext uri="{FF2B5EF4-FFF2-40B4-BE49-F238E27FC236}">
                <a16:creationId xmlns:a16="http://schemas.microsoft.com/office/drawing/2014/main" id="{462F8E70-9C63-400D-9E9D-08D6ED195B57}"/>
              </a:ext>
            </a:extLst>
          </p:cNvPr>
          <p:cNvGrpSpPr/>
          <p:nvPr/>
        </p:nvGrpSpPr>
        <p:grpSpPr>
          <a:xfrm>
            <a:off x="663260" y="1583870"/>
            <a:ext cx="10315890" cy="3934280"/>
            <a:chOff x="663260" y="1583870"/>
            <a:chExt cx="10315890" cy="3934280"/>
          </a:xfrm>
        </p:grpSpPr>
        <p:sp>
          <p:nvSpPr>
            <p:cNvPr id="6" name="Espace réservé du contenu 1">
              <a:extLst>
                <a:ext uri="{FF2B5EF4-FFF2-40B4-BE49-F238E27FC236}">
                  <a16:creationId xmlns:a16="http://schemas.microsoft.com/office/drawing/2014/main" id="{4E20874B-EE88-4289-A59D-BF6FCE968B22}"/>
                </a:ext>
              </a:extLst>
            </p:cNvPr>
            <p:cNvSpPr txBox="1">
              <a:spLocks/>
            </p:cNvSpPr>
            <p:nvPr/>
          </p:nvSpPr>
          <p:spPr>
            <a:xfrm>
              <a:off x="1384300" y="1583870"/>
              <a:ext cx="9594850" cy="393428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b="1" dirty="0">
                <a:latin typeface="Montserrat Black" panose="00000A00000000000000" pitchFamily="2" charset="0"/>
              </a:endParaRPr>
            </a:p>
            <a:p>
              <a:pPr lvl="0" algn="just" eaLnBrk="0" fontAlgn="base" hangingPunct="0">
                <a:spcBef>
                  <a:spcPct val="0"/>
                </a:spcBef>
                <a:spcAft>
                  <a:spcPct val="0"/>
                </a:spcAft>
                <a:buClr>
                  <a:srgbClr val="C31632"/>
                </a:buClr>
                <a:buFont typeface="Arial" panose="020B0604020202020204" pitchFamily="34" charset="0"/>
                <a:buChar char="•"/>
              </a:pPr>
              <a:endParaRPr lang="fr-FR" altLang="fr-FR" dirty="0">
                <a:ea typeface="Roboto" panose="02000000000000000000" pitchFamily="2" charset="0"/>
              </a:endParaRPr>
            </a:p>
            <a:p>
              <a:pPr marL="355600" indent="-355600" algn="just"/>
              <a:r>
                <a:rPr lang="fr-FR" altLang="fr-FR" b="1" dirty="0">
                  <a:ea typeface="Roboto" panose="02000000000000000000" pitchFamily="2" charset="0"/>
                </a:rPr>
                <a:t>Documenter le calcul </a:t>
              </a:r>
              <a:r>
                <a:rPr lang="fr-FR" altLang="fr-FR" dirty="0">
                  <a:ea typeface="Roboto" panose="02000000000000000000" pitchFamily="2" charset="0"/>
                </a:rPr>
                <a:t>des revenus et charges avec numérisation au dossier.</a:t>
              </a:r>
            </a:p>
            <a:p>
              <a:pPr marL="355600" indent="-355600" algn="just"/>
              <a:endParaRPr lang="fr-FR" altLang="fr-FR" dirty="0">
                <a:ea typeface="Roboto" panose="02000000000000000000" pitchFamily="2" charset="0"/>
              </a:endParaRPr>
            </a:p>
            <a:p>
              <a:pPr marL="355600" indent="-355600" algn="just"/>
              <a:r>
                <a:rPr lang="fr-FR" altLang="fr-FR" b="1" dirty="0">
                  <a:ea typeface="Roboto" panose="02000000000000000000" pitchFamily="2" charset="0"/>
                </a:rPr>
                <a:t>Mener des investigations en cas d’incohérences </a:t>
              </a:r>
              <a:r>
                <a:rPr lang="fr-FR" altLang="fr-FR" dirty="0">
                  <a:ea typeface="Roboto" panose="02000000000000000000" pitchFamily="2" charset="0"/>
                </a:rPr>
                <a:t>avec les informations établies </a:t>
              </a:r>
              <a:r>
                <a:rPr lang="fr-FR" altLang="fr-FR" b="1" dirty="0">
                  <a:ea typeface="Roboto" panose="02000000000000000000" pitchFamily="2" charset="0"/>
                </a:rPr>
                <a:t>sur le mandat de recherche.</a:t>
              </a:r>
            </a:p>
            <a:p>
              <a:pPr marL="355600" indent="-355600" algn="just"/>
              <a:endParaRPr lang="fr-FR" altLang="fr-FR" dirty="0">
                <a:ea typeface="Roboto" panose="02000000000000000000" pitchFamily="2" charset="0"/>
              </a:endParaRPr>
            </a:p>
            <a:p>
              <a:pPr marL="355600" indent="-355600" algn="just"/>
              <a:r>
                <a:rPr lang="fr-FR" altLang="fr-FR" b="1" dirty="0">
                  <a:ea typeface="Roboto" panose="02000000000000000000" pitchFamily="2" charset="0"/>
                </a:rPr>
                <a:t>Appréhender,</a:t>
              </a:r>
              <a:r>
                <a:rPr lang="fr-FR" altLang="fr-FR" dirty="0">
                  <a:ea typeface="Roboto" panose="02000000000000000000" pitchFamily="2" charset="0"/>
                </a:rPr>
                <a:t> le cas échéant, </a:t>
              </a:r>
              <a:r>
                <a:rPr lang="fr-FR" altLang="fr-FR" b="1" dirty="0">
                  <a:ea typeface="Roboto" panose="02000000000000000000" pitchFamily="2" charset="0"/>
                </a:rPr>
                <a:t>la revente de l’ancienne résidence </a:t>
              </a:r>
              <a:r>
                <a:rPr lang="fr-FR" altLang="fr-FR" dirty="0">
                  <a:ea typeface="Roboto" panose="02000000000000000000" pitchFamily="2" charset="0"/>
                </a:rPr>
                <a:t>lors de l’instruction du dossier (s’assurer de la vente effective du précédent bien, ou l’intégrer au plan de financement).</a:t>
              </a:r>
            </a:p>
            <a:p>
              <a:pPr marL="355600" indent="-355600" algn="just"/>
              <a:endParaRPr lang="fr-FR" altLang="fr-FR" dirty="0">
                <a:ea typeface="Roboto" panose="02000000000000000000" pitchFamily="2" charset="0"/>
              </a:endParaRPr>
            </a:p>
            <a:p>
              <a:pPr marL="355600" indent="-355600" algn="just"/>
              <a:r>
                <a:rPr lang="fr-FR" altLang="fr-FR" dirty="0">
                  <a:ea typeface="Roboto" panose="02000000000000000000" pitchFamily="2" charset="0"/>
                </a:rPr>
                <a:t>Une vigilance accrue est à observer lors de l’entrée en relation sur </a:t>
              </a:r>
              <a:r>
                <a:rPr lang="fr-FR" altLang="fr-FR" b="1" dirty="0">
                  <a:ea typeface="Roboto" panose="02000000000000000000" pitchFamily="2" charset="0"/>
                </a:rPr>
                <a:t>l’obtention de justificatifs économiques actualisés </a:t>
              </a:r>
              <a:r>
                <a:rPr lang="fr-FR" altLang="fr-FR" dirty="0">
                  <a:ea typeface="Roboto" panose="02000000000000000000" pitchFamily="2" charset="0"/>
                </a:rPr>
                <a:t>et sur </a:t>
              </a:r>
              <a:r>
                <a:rPr lang="fr-FR" altLang="fr-FR" b="1" dirty="0">
                  <a:ea typeface="Roboto" panose="02000000000000000000" pitchFamily="2" charset="0"/>
                </a:rPr>
                <a:t>la bonne alimentation du compte </a:t>
              </a:r>
              <a:r>
                <a:rPr lang="fr-FR" altLang="fr-FR" dirty="0">
                  <a:ea typeface="Roboto" panose="02000000000000000000" pitchFamily="2" charset="0"/>
                </a:rPr>
                <a:t>par le client.</a:t>
              </a:r>
            </a:p>
            <a:p>
              <a:endParaRPr lang="fr-FR" b="1" dirty="0">
                <a:latin typeface="Montserrat Black" panose="00000A00000000000000" pitchFamily="2" charset="0"/>
              </a:endParaRPr>
            </a:p>
            <a:p>
              <a:pPr marL="0" indent="0">
                <a:buNone/>
              </a:pPr>
              <a:endParaRPr lang="fr-FR" b="1" dirty="0">
                <a:latin typeface="Montserrat Black" panose="00000A00000000000000" pitchFamily="2" charset="0"/>
              </a:endParaRPr>
            </a:p>
          </p:txBody>
        </p:sp>
        <p:pic>
          <p:nvPicPr>
            <p:cNvPr id="7" name="Graphique 247">
              <a:extLst>
                <a:ext uri="{FF2B5EF4-FFF2-40B4-BE49-F238E27FC236}">
                  <a16:creationId xmlns:a16="http://schemas.microsoft.com/office/drawing/2014/main" id="{745E4076-0838-47CC-B138-C9276934CCB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4921" y="1993899"/>
              <a:ext cx="639781" cy="639781"/>
            </a:xfrm>
            <a:prstGeom prst="rect">
              <a:avLst/>
            </a:prstGeom>
          </p:spPr>
        </p:pic>
        <p:pic>
          <p:nvPicPr>
            <p:cNvPr id="9" name="Graphique 291">
              <a:extLst>
                <a:ext uri="{FF2B5EF4-FFF2-40B4-BE49-F238E27FC236}">
                  <a16:creationId xmlns:a16="http://schemas.microsoft.com/office/drawing/2014/main" id="{26A76E04-BAEB-45EE-B846-3E73A225302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3260" y="4542430"/>
              <a:ext cx="639781" cy="639781"/>
            </a:xfrm>
            <a:prstGeom prst="rect">
              <a:avLst/>
            </a:prstGeom>
          </p:spPr>
        </p:pic>
        <p:pic>
          <p:nvPicPr>
            <p:cNvPr id="10" name="Graphique 301">
              <a:extLst>
                <a:ext uri="{FF2B5EF4-FFF2-40B4-BE49-F238E27FC236}">
                  <a16:creationId xmlns:a16="http://schemas.microsoft.com/office/drawing/2014/main" id="{0B881E95-09A9-4CEC-8D1B-E44258D6738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1515" y="2738032"/>
              <a:ext cx="639781" cy="639781"/>
            </a:xfrm>
            <a:prstGeom prst="rect">
              <a:avLst/>
            </a:prstGeom>
          </p:spPr>
        </p:pic>
        <p:grpSp>
          <p:nvGrpSpPr>
            <p:cNvPr id="12" name="Groupe 11">
              <a:extLst>
                <a:ext uri="{FF2B5EF4-FFF2-40B4-BE49-F238E27FC236}">
                  <a16:creationId xmlns:a16="http://schemas.microsoft.com/office/drawing/2014/main" id="{35559DED-0636-4A4B-AF72-0FECC2036764}"/>
                </a:ext>
              </a:extLst>
            </p:cNvPr>
            <p:cNvGrpSpPr/>
            <p:nvPr/>
          </p:nvGrpSpPr>
          <p:grpSpPr>
            <a:xfrm>
              <a:off x="759028" y="3861526"/>
              <a:ext cx="430795" cy="318344"/>
              <a:chOff x="11101388" y="4054476"/>
              <a:chExt cx="863600" cy="638175"/>
            </a:xfrm>
            <a:solidFill>
              <a:srgbClr val="333333"/>
            </a:solidFill>
          </p:grpSpPr>
          <p:sp>
            <p:nvSpPr>
              <p:cNvPr id="13" name="Freeform 74">
                <a:extLst>
                  <a:ext uri="{FF2B5EF4-FFF2-40B4-BE49-F238E27FC236}">
                    <a16:creationId xmlns:a16="http://schemas.microsoft.com/office/drawing/2014/main" id="{CF2B38D0-1671-4D3A-8D5A-0136EBB50650}"/>
                  </a:ext>
                </a:extLst>
              </p:cNvPr>
              <p:cNvSpPr>
                <a:spLocks noEditPoints="1"/>
              </p:cNvSpPr>
              <p:nvPr/>
            </p:nvSpPr>
            <p:spPr bwMode="auto">
              <a:xfrm>
                <a:off x="11376026" y="4070351"/>
                <a:ext cx="476250" cy="363538"/>
              </a:xfrm>
              <a:custGeom>
                <a:avLst/>
                <a:gdLst>
                  <a:gd name="T0" fmla="*/ 114 w 118"/>
                  <a:gd name="T1" fmla="*/ 90 h 90"/>
                  <a:gd name="T2" fmla="*/ 111 w 118"/>
                  <a:gd name="T3" fmla="*/ 87 h 90"/>
                  <a:gd name="T4" fmla="*/ 111 w 118"/>
                  <a:gd name="T5" fmla="*/ 67 h 90"/>
                  <a:gd name="T6" fmla="*/ 114 w 118"/>
                  <a:gd name="T7" fmla="*/ 64 h 90"/>
                  <a:gd name="T8" fmla="*/ 118 w 118"/>
                  <a:gd name="T9" fmla="*/ 67 h 90"/>
                  <a:gd name="T10" fmla="*/ 118 w 118"/>
                  <a:gd name="T11" fmla="*/ 87 h 90"/>
                  <a:gd name="T12" fmla="*/ 114 w 118"/>
                  <a:gd name="T13" fmla="*/ 90 h 90"/>
                  <a:gd name="T14" fmla="*/ 90 w 118"/>
                  <a:gd name="T15" fmla="*/ 90 h 90"/>
                  <a:gd name="T16" fmla="*/ 87 w 118"/>
                  <a:gd name="T17" fmla="*/ 87 h 90"/>
                  <a:gd name="T18" fmla="*/ 87 w 118"/>
                  <a:gd name="T19" fmla="*/ 67 h 90"/>
                  <a:gd name="T20" fmla="*/ 90 w 118"/>
                  <a:gd name="T21" fmla="*/ 64 h 90"/>
                  <a:gd name="T22" fmla="*/ 94 w 118"/>
                  <a:gd name="T23" fmla="*/ 67 h 90"/>
                  <a:gd name="T24" fmla="*/ 94 w 118"/>
                  <a:gd name="T25" fmla="*/ 87 h 90"/>
                  <a:gd name="T26" fmla="*/ 90 w 118"/>
                  <a:gd name="T27" fmla="*/ 90 h 90"/>
                  <a:gd name="T28" fmla="*/ 66 w 118"/>
                  <a:gd name="T29" fmla="*/ 90 h 90"/>
                  <a:gd name="T30" fmla="*/ 63 w 118"/>
                  <a:gd name="T31" fmla="*/ 87 h 90"/>
                  <a:gd name="T32" fmla="*/ 63 w 118"/>
                  <a:gd name="T33" fmla="*/ 67 h 90"/>
                  <a:gd name="T34" fmla="*/ 66 w 118"/>
                  <a:gd name="T35" fmla="*/ 64 h 90"/>
                  <a:gd name="T36" fmla="*/ 70 w 118"/>
                  <a:gd name="T37" fmla="*/ 67 h 90"/>
                  <a:gd name="T38" fmla="*/ 70 w 118"/>
                  <a:gd name="T39" fmla="*/ 87 h 90"/>
                  <a:gd name="T40" fmla="*/ 66 w 118"/>
                  <a:gd name="T41" fmla="*/ 90 h 90"/>
                  <a:gd name="T42" fmla="*/ 114 w 118"/>
                  <a:gd name="T43" fmla="*/ 50 h 90"/>
                  <a:gd name="T44" fmla="*/ 111 w 118"/>
                  <a:gd name="T45" fmla="*/ 47 h 90"/>
                  <a:gd name="T46" fmla="*/ 111 w 118"/>
                  <a:gd name="T47" fmla="*/ 27 h 90"/>
                  <a:gd name="T48" fmla="*/ 114 w 118"/>
                  <a:gd name="T49" fmla="*/ 24 h 90"/>
                  <a:gd name="T50" fmla="*/ 118 w 118"/>
                  <a:gd name="T51" fmla="*/ 27 h 90"/>
                  <a:gd name="T52" fmla="*/ 118 w 118"/>
                  <a:gd name="T53" fmla="*/ 47 h 90"/>
                  <a:gd name="T54" fmla="*/ 114 w 118"/>
                  <a:gd name="T55" fmla="*/ 50 h 90"/>
                  <a:gd name="T56" fmla="*/ 90 w 118"/>
                  <a:gd name="T57" fmla="*/ 50 h 90"/>
                  <a:gd name="T58" fmla="*/ 87 w 118"/>
                  <a:gd name="T59" fmla="*/ 47 h 90"/>
                  <a:gd name="T60" fmla="*/ 87 w 118"/>
                  <a:gd name="T61" fmla="*/ 27 h 90"/>
                  <a:gd name="T62" fmla="*/ 90 w 118"/>
                  <a:gd name="T63" fmla="*/ 24 h 90"/>
                  <a:gd name="T64" fmla="*/ 94 w 118"/>
                  <a:gd name="T65" fmla="*/ 27 h 90"/>
                  <a:gd name="T66" fmla="*/ 94 w 118"/>
                  <a:gd name="T67" fmla="*/ 47 h 90"/>
                  <a:gd name="T68" fmla="*/ 90 w 118"/>
                  <a:gd name="T69" fmla="*/ 50 h 90"/>
                  <a:gd name="T70" fmla="*/ 66 w 118"/>
                  <a:gd name="T71" fmla="*/ 50 h 90"/>
                  <a:gd name="T72" fmla="*/ 63 w 118"/>
                  <a:gd name="T73" fmla="*/ 47 h 90"/>
                  <a:gd name="T74" fmla="*/ 63 w 118"/>
                  <a:gd name="T75" fmla="*/ 27 h 90"/>
                  <a:gd name="T76" fmla="*/ 66 w 118"/>
                  <a:gd name="T77" fmla="*/ 24 h 90"/>
                  <a:gd name="T78" fmla="*/ 70 w 118"/>
                  <a:gd name="T79" fmla="*/ 27 h 90"/>
                  <a:gd name="T80" fmla="*/ 70 w 118"/>
                  <a:gd name="T81" fmla="*/ 47 h 90"/>
                  <a:gd name="T82" fmla="*/ 66 w 118"/>
                  <a:gd name="T83" fmla="*/ 50 h 90"/>
                  <a:gd name="T84" fmla="*/ 19 w 118"/>
                  <a:gd name="T85" fmla="*/ 38 h 90"/>
                  <a:gd name="T86" fmla="*/ 16 w 118"/>
                  <a:gd name="T87" fmla="*/ 35 h 90"/>
                  <a:gd name="T88" fmla="*/ 16 w 118"/>
                  <a:gd name="T89" fmla="*/ 22 h 90"/>
                  <a:gd name="T90" fmla="*/ 3 w 118"/>
                  <a:gd name="T91" fmla="*/ 22 h 90"/>
                  <a:gd name="T92" fmla="*/ 0 w 118"/>
                  <a:gd name="T93" fmla="*/ 19 h 90"/>
                  <a:gd name="T94" fmla="*/ 3 w 118"/>
                  <a:gd name="T95" fmla="*/ 16 h 90"/>
                  <a:gd name="T96" fmla="*/ 16 w 118"/>
                  <a:gd name="T97" fmla="*/ 16 h 90"/>
                  <a:gd name="T98" fmla="*/ 16 w 118"/>
                  <a:gd name="T99" fmla="*/ 3 h 90"/>
                  <a:gd name="T100" fmla="*/ 19 w 118"/>
                  <a:gd name="T101" fmla="*/ 0 h 90"/>
                  <a:gd name="T102" fmla="*/ 22 w 118"/>
                  <a:gd name="T103" fmla="*/ 3 h 90"/>
                  <a:gd name="T104" fmla="*/ 22 w 118"/>
                  <a:gd name="T105" fmla="*/ 16 h 90"/>
                  <a:gd name="T106" fmla="*/ 35 w 118"/>
                  <a:gd name="T107" fmla="*/ 16 h 90"/>
                  <a:gd name="T108" fmla="*/ 38 w 118"/>
                  <a:gd name="T109" fmla="*/ 19 h 90"/>
                  <a:gd name="T110" fmla="*/ 35 w 118"/>
                  <a:gd name="T111" fmla="*/ 22 h 90"/>
                  <a:gd name="T112" fmla="*/ 22 w 118"/>
                  <a:gd name="T113" fmla="*/ 22 h 90"/>
                  <a:gd name="T114" fmla="*/ 22 w 118"/>
                  <a:gd name="T115" fmla="*/ 35 h 90"/>
                  <a:gd name="T116" fmla="*/ 19 w 118"/>
                  <a:gd name="T117" fmla="*/ 3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8" h="90">
                    <a:moveTo>
                      <a:pt x="114" y="90"/>
                    </a:moveTo>
                    <a:cubicBezTo>
                      <a:pt x="113" y="90"/>
                      <a:pt x="111" y="89"/>
                      <a:pt x="111" y="87"/>
                    </a:cubicBezTo>
                    <a:cubicBezTo>
                      <a:pt x="111" y="67"/>
                      <a:pt x="111" y="67"/>
                      <a:pt x="111" y="67"/>
                    </a:cubicBezTo>
                    <a:cubicBezTo>
                      <a:pt x="111" y="65"/>
                      <a:pt x="113" y="64"/>
                      <a:pt x="114" y="64"/>
                    </a:cubicBezTo>
                    <a:cubicBezTo>
                      <a:pt x="116" y="64"/>
                      <a:pt x="118" y="65"/>
                      <a:pt x="118" y="67"/>
                    </a:cubicBezTo>
                    <a:cubicBezTo>
                      <a:pt x="118" y="87"/>
                      <a:pt x="118" y="87"/>
                      <a:pt x="118" y="87"/>
                    </a:cubicBezTo>
                    <a:cubicBezTo>
                      <a:pt x="118" y="89"/>
                      <a:pt x="116" y="90"/>
                      <a:pt x="114" y="90"/>
                    </a:cubicBezTo>
                    <a:close/>
                    <a:moveTo>
                      <a:pt x="90" y="90"/>
                    </a:moveTo>
                    <a:cubicBezTo>
                      <a:pt x="89" y="90"/>
                      <a:pt x="87" y="89"/>
                      <a:pt x="87" y="87"/>
                    </a:cubicBezTo>
                    <a:cubicBezTo>
                      <a:pt x="87" y="67"/>
                      <a:pt x="87" y="67"/>
                      <a:pt x="87" y="67"/>
                    </a:cubicBezTo>
                    <a:cubicBezTo>
                      <a:pt x="87" y="65"/>
                      <a:pt x="89" y="64"/>
                      <a:pt x="90" y="64"/>
                    </a:cubicBezTo>
                    <a:cubicBezTo>
                      <a:pt x="92" y="64"/>
                      <a:pt x="94" y="65"/>
                      <a:pt x="94" y="67"/>
                    </a:cubicBezTo>
                    <a:cubicBezTo>
                      <a:pt x="94" y="87"/>
                      <a:pt x="94" y="87"/>
                      <a:pt x="94" y="87"/>
                    </a:cubicBezTo>
                    <a:cubicBezTo>
                      <a:pt x="94" y="89"/>
                      <a:pt x="92" y="90"/>
                      <a:pt x="90" y="90"/>
                    </a:cubicBezTo>
                    <a:close/>
                    <a:moveTo>
                      <a:pt x="66" y="90"/>
                    </a:moveTo>
                    <a:cubicBezTo>
                      <a:pt x="65" y="90"/>
                      <a:pt x="63" y="89"/>
                      <a:pt x="63" y="87"/>
                    </a:cubicBezTo>
                    <a:cubicBezTo>
                      <a:pt x="63" y="67"/>
                      <a:pt x="63" y="67"/>
                      <a:pt x="63" y="67"/>
                    </a:cubicBezTo>
                    <a:cubicBezTo>
                      <a:pt x="63" y="65"/>
                      <a:pt x="65" y="64"/>
                      <a:pt x="66" y="64"/>
                    </a:cubicBezTo>
                    <a:cubicBezTo>
                      <a:pt x="68" y="64"/>
                      <a:pt x="70" y="65"/>
                      <a:pt x="70" y="67"/>
                    </a:cubicBezTo>
                    <a:cubicBezTo>
                      <a:pt x="70" y="87"/>
                      <a:pt x="70" y="87"/>
                      <a:pt x="70" y="87"/>
                    </a:cubicBezTo>
                    <a:cubicBezTo>
                      <a:pt x="70" y="89"/>
                      <a:pt x="68" y="90"/>
                      <a:pt x="66" y="90"/>
                    </a:cubicBezTo>
                    <a:close/>
                    <a:moveTo>
                      <a:pt x="114" y="50"/>
                    </a:moveTo>
                    <a:cubicBezTo>
                      <a:pt x="113" y="50"/>
                      <a:pt x="111" y="49"/>
                      <a:pt x="111" y="47"/>
                    </a:cubicBezTo>
                    <a:cubicBezTo>
                      <a:pt x="111" y="27"/>
                      <a:pt x="111" y="27"/>
                      <a:pt x="111" y="27"/>
                    </a:cubicBezTo>
                    <a:cubicBezTo>
                      <a:pt x="111" y="25"/>
                      <a:pt x="113" y="24"/>
                      <a:pt x="114" y="24"/>
                    </a:cubicBezTo>
                    <a:cubicBezTo>
                      <a:pt x="116" y="24"/>
                      <a:pt x="118" y="25"/>
                      <a:pt x="118" y="27"/>
                    </a:cubicBezTo>
                    <a:cubicBezTo>
                      <a:pt x="118" y="47"/>
                      <a:pt x="118" y="47"/>
                      <a:pt x="118" y="47"/>
                    </a:cubicBezTo>
                    <a:cubicBezTo>
                      <a:pt x="118" y="49"/>
                      <a:pt x="116" y="50"/>
                      <a:pt x="114" y="50"/>
                    </a:cubicBezTo>
                    <a:close/>
                    <a:moveTo>
                      <a:pt x="90" y="50"/>
                    </a:moveTo>
                    <a:cubicBezTo>
                      <a:pt x="89" y="50"/>
                      <a:pt x="87" y="49"/>
                      <a:pt x="87" y="47"/>
                    </a:cubicBezTo>
                    <a:cubicBezTo>
                      <a:pt x="87" y="27"/>
                      <a:pt x="87" y="27"/>
                      <a:pt x="87" y="27"/>
                    </a:cubicBezTo>
                    <a:cubicBezTo>
                      <a:pt x="87" y="25"/>
                      <a:pt x="89" y="24"/>
                      <a:pt x="90" y="24"/>
                    </a:cubicBezTo>
                    <a:cubicBezTo>
                      <a:pt x="92" y="24"/>
                      <a:pt x="94" y="25"/>
                      <a:pt x="94" y="27"/>
                    </a:cubicBezTo>
                    <a:cubicBezTo>
                      <a:pt x="94" y="47"/>
                      <a:pt x="94" y="47"/>
                      <a:pt x="94" y="47"/>
                    </a:cubicBezTo>
                    <a:cubicBezTo>
                      <a:pt x="94" y="49"/>
                      <a:pt x="92" y="50"/>
                      <a:pt x="90" y="50"/>
                    </a:cubicBezTo>
                    <a:close/>
                    <a:moveTo>
                      <a:pt x="66" y="50"/>
                    </a:moveTo>
                    <a:cubicBezTo>
                      <a:pt x="65" y="50"/>
                      <a:pt x="63" y="49"/>
                      <a:pt x="63" y="47"/>
                    </a:cubicBezTo>
                    <a:cubicBezTo>
                      <a:pt x="63" y="27"/>
                      <a:pt x="63" y="27"/>
                      <a:pt x="63" y="27"/>
                    </a:cubicBezTo>
                    <a:cubicBezTo>
                      <a:pt x="63" y="25"/>
                      <a:pt x="65" y="24"/>
                      <a:pt x="66" y="24"/>
                    </a:cubicBezTo>
                    <a:cubicBezTo>
                      <a:pt x="68" y="24"/>
                      <a:pt x="70" y="25"/>
                      <a:pt x="70" y="27"/>
                    </a:cubicBezTo>
                    <a:cubicBezTo>
                      <a:pt x="70" y="47"/>
                      <a:pt x="70" y="47"/>
                      <a:pt x="70" y="47"/>
                    </a:cubicBezTo>
                    <a:cubicBezTo>
                      <a:pt x="70" y="49"/>
                      <a:pt x="68" y="50"/>
                      <a:pt x="66" y="50"/>
                    </a:cubicBezTo>
                    <a:close/>
                    <a:moveTo>
                      <a:pt x="19" y="38"/>
                    </a:moveTo>
                    <a:cubicBezTo>
                      <a:pt x="17" y="38"/>
                      <a:pt x="16" y="37"/>
                      <a:pt x="16" y="35"/>
                    </a:cubicBezTo>
                    <a:cubicBezTo>
                      <a:pt x="16" y="22"/>
                      <a:pt x="16" y="22"/>
                      <a:pt x="16" y="22"/>
                    </a:cubicBezTo>
                    <a:cubicBezTo>
                      <a:pt x="3" y="22"/>
                      <a:pt x="3" y="22"/>
                      <a:pt x="3" y="22"/>
                    </a:cubicBezTo>
                    <a:cubicBezTo>
                      <a:pt x="1" y="22"/>
                      <a:pt x="0" y="21"/>
                      <a:pt x="0" y="19"/>
                    </a:cubicBezTo>
                    <a:cubicBezTo>
                      <a:pt x="0" y="17"/>
                      <a:pt x="1" y="16"/>
                      <a:pt x="3" y="16"/>
                    </a:cubicBezTo>
                    <a:cubicBezTo>
                      <a:pt x="16" y="16"/>
                      <a:pt x="16" y="16"/>
                      <a:pt x="16" y="16"/>
                    </a:cubicBezTo>
                    <a:cubicBezTo>
                      <a:pt x="16" y="3"/>
                      <a:pt x="16" y="3"/>
                      <a:pt x="16" y="3"/>
                    </a:cubicBezTo>
                    <a:cubicBezTo>
                      <a:pt x="16" y="1"/>
                      <a:pt x="17" y="0"/>
                      <a:pt x="19" y="0"/>
                    </a:cubicBezTo>
                    <a:cubicBezTo>
                      <a:pt x="21" y="0"/>
                      <a:pt x="22" y="1"/>
                      <a:pt x="22" y="3"/>
                    </a:cubicBezTo>
                    <a:cubicBezTo>
                      <a:pt x="22" y="16"/>
                      <a:pt x="22" y="16"/>
                      <a:pt x="22" y="16"/>
                    </a:cubicBezTo>
                    <a:cubicBezTo>
                      <a:pt x="35" y="16"/>
                      <a:pt x="35" y="16"/>
                      <a:pt x="35" y="16"/>
                    </a:cubicBezTo>
                    <a:cubicBezTo>
                      <a:pt x="37" y="16"/>
                      <a:pt x="38" y="17"/>
                      <a:pt x="38" y="19"/>
                    </a:cubicBezTo>
                    <a:cubicBezTo>
                      <a:pt x="38" y="21"/>
                      <a:pt x="37" y="22"/>
                      <a:pt x="35" y="22"/>
                    </a:cubicBezTo>
                    <a:cubicBezTo>
                      <a:pt x="22" y="22"/>
                      <a:pt x="22" y="22"/>
                      <a:pt x="22" y="22"/>
                    </a:cubicBezTo>
                    <a:cubicBezTo>
                      <a:pt x="22" y="35"/>
                      <a:pt x="22" y="35"/>
                      <a:pt x="22" y="35"/>
                    </a:cubicBezTo>
                    <a:cubicBezTo>
                      <a:pt x="22" y="37"/>
                      <a:pt x="21" y="38"/>
                      <a:pt x="19" y="3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4" name="Freeform 75">
                <a:extLst>
                  <a:ext uri="{FF2B5EF4-FFF2-40B4-BE49-F238E27FC236}">
                    <a16:creationId xmlns:a16="http://schemas.microsoft.com/office/drawing/2014/main" id="{D8288588-7A8E-4F93-A1CB-3B9227B131DC}"/>
                  </a:ext>
                </a:extLst>
              </p:cNvPr>
              <p:cNvSpPr>
                <a:spLocks noEditPoints="1"/>
              </p:cNvSpPr>
              <p:nvPr/>
            </p:nvSpPr>
            <p:spPr bwMode="auto">
              <a:xfrm>
                <a:off x="11164888" y="4054476"/>
                <a:ext cx="800100" cy="638175"/>
              </a:xfrm>
              <a:custGeom>
                <a:avLst/>
                <a:gdLst>
                  <a:gd name="T0" fmla="*/ 10 w 198"/>
                  <a:gd name="T1" fmla="*/ 158 h 158"/>
                  <a:gd name="T2" fmla="*/ 0 w 198"/>
                  <a:gd name="T3" fmla="*/ 148 h 158"/>
                  <a:gd name="T4" fmla="*/ 0 w 198"/>
                  <a:gd name="T5" fmla="*/ 111 h 158"/>
                  <a:gd name="T6" fmla="*/ 3 w 198"/>
                  <a:gd name="T7" fmla="*/ 108 h 158"/>
                  <a:gd name="T8" fmla="*/ 6 w 198"/>
                  <a:gd name="T9" fmla="*/ 111 h 158"/>
                  <a:gd name="T10" fmla="*/ 6 w 198"/>
                  <a:gd name="T11" fmla="*/ 148 h 158"/>
                  <a:gd name="T12" fmla="*/ 10 w 198"/>
                  <a:gd name="T13" fmla="*/ 152 h 158"/>
                  <a:gd name="T14" fmla="*/ 10 w 198"/>
                  <a:gd name="T15" fmla="*/ 152 h 158"/>
                  <a:gd name="T16" fmla="*/ 68 w 198"/>
                  <a:gd name="T17" fmla="*/ 152 h 158"/>
                  <a:gd name="T18" fmla="*/ 72 w 198"/>
                  <a:gd name="T19" fmla="*/ 148 h 158"/>
                  <a:gd name="T20" fmla="*/ 72 w 198"/>
                  <a:gd name="T21" fmla="*/ 111 h 158"/>
                  <a:gd name="T22" fmla="*/ 75 w 198"/>
                  <a:gd name="T23" fmla="*/ 108 h 158"/>
                  <a:gd name="T24" fmla="*/ 78 w 198"/>
                  <a:gd name="T25" fmla="*/ 111 h 158"/>
                  <a:gd name="T26" fmla="*/ 78 w 198"/>
                  <a:gd name="T27" fmla="*/ 148 h 158"/>
                  <a:gd name="T28" fmla="*/ 68 w 198"/>
                  <a:gd name="T29" fmla="*/ 158 h 158"/>
                  <a:gd name="T30" fmla="*/ 10 w 198"/>
                  <a:gd name="T31" fmla="*/ 158 h 158"/>
                  <a:gd name="T32" fmla="*/ 10 w 198"/>
                  <a:gd name="T33" fmla="*/ 158 h 158"/>
                  <a:gd name="T34" fmla="*/ 195 w 198"/>
                  <a:gd name="T35" fmla="*/ 158 h 158"/>
                  <a:gd name="T36" fmla="*/ 192 w 198"/>
                  <a:gd name="T37" fmla="*/ 155 h 158"/>
                  <a:gd name="T38" fmla="*/ 192 w 198"/>
                  <a:gd name="T39" fmla="*/ 11 h 158"/>
                  <a:gd name="T40" fmla="*/ 187 w 198"/>
                  <a:gd name="T41" fmla="*/ 6 h 158"/>
                  <a:gd name="T42" fmla="*/ 111 w 198"/>
                  <a:gd name="T43" fmla="*/ 6 h 158"/>
                  <a:gd name="T44" fmla="*/ 108 w 198"/>
                  <a:gd name="T45" fmla="*/ 3 h 158"/>
                  <a:gd name="T46" fmla="*/ 111 w 198"/>
                  <a:gd name="T47" fmla="*/ 0 h 158"/>
                  <a:gd name="T48" fmla="*/ 187 w 198"/>
                  <a:gd name="T49" fmla="*/ 0 h 158"/>
                  <a:gd name="T50" fmla="*/ 198 w 198"/>
                  <a:gd name="T51" fmla="*/ 11 h 158"/>
                  <a:gd name="T52" fmla="*/ 198 w 198"/>
                  <a:gd name="T53" fmla="*/ 155 h 158"/>
                  <a:gd name="T54" fmla="*/ 195 w 198"/>
                  <a:gd name="T5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8" h="158">
                    <a:moveTo>
                      <a:pt x="10" y="158"/>
                    </a:moveTo>
                    <a:cubicBezTo>
                      <a:pt x="5" y="158"/>
                      <a:pt x="0" y="154"/>
                      <a:pt x="0" y="148"/>
                    </a:cubicBezTo>
                    <a:cubicBezTo>
                      <a:pt x="0" y="111"/>
                      <a:pt x="0" y="111"/>
                      <a:pt x="0" y="111"/>
                    </a:cubicBezTo>
                    <a:cubicBezTo>
                      <a:pt x="0" y="109"/>
                      <a:pt x="1" y="108"/>
                      <a:pt x="3" y="108"/>
                    </a:cubicBezTo>
                    <a:cubicBezTo>
                      <a:pt x="5" y="108"/>
                      <a:pt x="6" y="109"/>
                      <a:pt x="6" y="111"/>
                    </a:cubicBezTo>
                    <a:cubicBezTo>
                      <a:pt x="6" y="148"/>
                      <a:pt x="6" y="148"/>
                      <a:pt x="6" y="148"/>
                    </a:cubicBezTo>
                    <a:cubicBezTo>
                      <a:pt x="6" y="150"/>
                      <a:pt x="8" y="152"/>
                      <a:pt x="10" y="152"/>
                    </a:cubicBezTo>
                    <a:cubicBezTo>
                      <a:pt x="10" y="152"/>
                      <a:pt x="10" y="152"/>
                      <a:pt x="10" y="152"/>
                    </a:cubicBezTo>
                    <a:cubicBezTo>
                      <a:pt x="68" y="152"/>
                      <a:pt x="68" y="152"/>
                      <a:pt x="68" y="152"/>
                    </a:cubicBezTo>
                    <a:cubicBezTo>
                      <a:pt x="70" y="152"/>
                      <a:pt x="72" y="150"/>
                      <a:pt x="72" y="148"/>
                    </a:cubicBezTo>
                    <a:cubicBezTo>
                      <a:pt x="72" y="111"/>
                      <a:pt x="72" y="111"/>
                      <a:pt x="72" y="111"/>
                    </a:cubicBezTo>
                    <a:cubicBezTo>
                      <a:pt x="72" y="109"/>
                      <a:pt x="73" y="108"/>
                      <a:pt x="75" y="108"/>
                    </a:cubicBezTo>
                    <a:cubicBezTo>
                      <a:pt x="77" y="108"/>
                      <a:pt x="78" y="109"/>
                      <a:pt x="78" y="111"/>
                    </a:cubicBezTo>
                    <a:cubicBezTo>
                      <a:pt x="78" y="148"/>
                      <a:pt x="78" y="148"/>
                      <a:pt x="78" y="148"/>
                    </a:cubicBezTo>
                    <a:cubicBezTo>
                      <a:pt x="78" y="154"/>
                      <a:pt x="74" y="158"/>
                      <a:pt x="68" y="158"/>
                    </a:cubicBezTo>
                    <a:cubicBezTo>
                      <a:pt x="10" y="158"/>
                      <a:pt x="10" y="158"/>
                      <a:pt x="10" y="158"/>
                    </a:cubicBezTo>
                    <a:cubicBezTo>
                      <a:pt x="10" y="158"/>
                      <a:pt x="10" y="158"/>
                      <a:pt x="10" y="158"/>
                    </a:cubicBezTo>
                    <a:close/>
                    <a:moveTo>
                      <a:pt x="195" y="158"/>
                    </a:moveTo>
                    <a:cubicBezTo>
                      <a:pt x="193" y="158"/>
                      <a:pt x="192" y="157"/>
                      <a:pt x="192" y="155"/>
                    </a:cubicBezTo>
                    <a:cubicBezTo>
                      <a:pt x="192" y="11"/>
                      <a:pt x="192" y="11"/>
                      <a:pt x="192" y="11"/>
                    </a:cubicBezTo>
                    <a:cubicBezTo>
                      <a:pt x="192" y="8"/>
                      <a:pt x="190" y="6"/>
                      <a:pt x="187" y="6"/>
                    </a:cubicBezTo>
                    <a:cubicBezTo>
                      <a:pt x="111" y="6"/>
                      <a:pt x="111" y="6"/>
                      <a:pt x="111" y="6"/>
                    </a:cubicBezTo>
                    <a:cubicBezTo>
                      <a:pt x="109" y="6"/>
                      <a:pt x="108" y="5"/>
                      <a:pt x="108" y="3"/>
                    </a:cubicBezTo>
                    <a:cubicBezTo>
                      <a:pt x="108" y="1"/>
                      <a:pt x="109" y="0"/>
                      <a:pt x="111" y="0"/>
                    </a:cubicBezTo>
                    <a:cubicBezTo>
                      <a:pt x="187" y="0"/>
                      <a:pt x="187" y="0"/>
                      <a:pt x="187" y="0"/>
                    </a:cubicBezTo>
                    <a:cubicBezTo>
                      <a:pt x="193" y="0"/>
                      <a:pt x="198" y="5"/>
                      <a:pt x="198" y="11"/>
                    </a:cubicBezTo>
                    <a:cubicBezTo>
                      <a:pt x="198" y="155"/>
                      <a:pt x="198" y="155"/>
                      <a:pt x="198" y="155"/>
                    </a:cubicBezTo>
                    <a:cubicBezTo>
                      <a:pt x="198" y="157"/>
                      <a:pt x="197" y="158"/>
                      <a:pt x="195" y="158"/>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5" name="Freeform 76">
                <a:extLst>
                  <a:ext uri="{FF2B5EF4-FFF2-40B4-BE49-F238E27FC236}">
                    <a16:creationId xmlns:a16="http://schemas.microsoft.com/office/drawing/2014/main" id="{03184185-F7EC-4D49-816D-BC4293FC6767}"/>
                  </a:ext>
                </a:extLst>
              </p:cNvPr>
              <p:cNvSpPr>
                <a:spLocks/>
              </p:cNvSpPr>
              <p:nvPr/>
            </p:nvSpPr>
            <p:spPr bwMode="auto">
              <a:xfrm>
                <a:off x="11101388" y="4281488"/>
                <a:ext cx="447675" cy="188913"/>
              </a:xfrm>
              <a:custGeom>
                <a:avLst/>
                <a:gdLst>
                  <a:gd name="T0" fmla="*/ 107 w 111"/>
                  <a:gd name="T1" fmla="*/ 46 h 47"/>
                  <a:gd name="T2" fmla="*/ 105 w 111"/>
                  <a:gd name="T3" fmla="*/ 45 h 47"/>
                  <a:gd name="T4" fmla="*/ 56 w 111"/>
                  <a:gd name="T5" fmla="*/ 7 h 47"/>
                  <a:gd name="T6" fmla="*/ 55 w 111"/>
                  <a:gd name="T7" fmla="*/ 7 h 47"/>
                  <a:gd name="T8" fmla="*/ 5 w 111"/>
                  <a:gd name="T9" fmla="*/ 45 h 47"/>
                  <a:gd name="T10" fmla="*/ 1 w 111"/>
                  <a:gd name="T11" fmla="*/ 45 h 47"/>
                  <a:gd name="T12" fmla="*/ 1 w 111"/>
                  <a:gd name="T13" fmla="*/ 40 h 47"/>
                  <a:gd name="T14" fmla="*/ 51 w 111"/>
                  <a:gd name="T15" fmla="*/ 2 h 47"/>
                  <a:gd name="T16" fmla="*/ 60 w 111"/>
                  <a:gd name="T17" fmla="*/ 2 h 47"/>
                  <a:gd name="T18" fmla="*/ 109 w 111"/>
                  <a:gd name="T19" fmla="*/ 40 h 47"/>
                  <a:gd name="T20" fmla="*/ 110 w 111"/>
                  <a:gd name="T21" fmla="*/ 45 h 47"/>
                  <a:gd name="T22" fmla="*/ 107 w 111"/>
                  <a:gd name="T23" fmla="*/ 4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47">
                    <a:moveTo>
                      <a:pt x="107" y="46"/>
                    </a:moveTo>
                    <a:cubicBezTo>
                      <a:pt x="107" y="46"/>
                      <a:pt x="106" y="46"/>
                      <a:pt x="105" y="45"/>
                    </a:cubicBezTo>
                    <a:cubicBezTo>
                      <a:pt x="56" y="7"/>
                      <a:pt x="56" y="7"/>
                      <a:pt x="56" y="7"/>
                    </a:cubicBezTo>
                    <a:cubicBezTo>
                      <a:pt x="55" y="7"/>
                      <a:pt x="55" y="7"/>
                      <a:pt x="55" y="7"/>
                    </a:cubicBezTo>
                    <a:cubicBezTo>
                      <a:pt x="5" y="45"/>
                      <a:pt x="5" y="45"/>
                      <a:pt x="5" y="45"/>
                    </a:cubicBezTo>
                    <a:cubicBezTo>
                      <a:pt x="4" y="47"/>
                      <a:pt x="2" y="46"/>
                      <a:pt x="1" y="45"/>
                    </a:cubicBezTo>
                    <a:cubicBezTo>
                      <a:pt x="0" y="43"/>
                      <a:pt x="0" y="41"/>
                      <a:pt x="1" y="40"/>
                    </a:cubicBezTo>
                    <a:cubicBezTo>
                      <a:pt x="51" y="2"/>
                      <a:pt x="51" y="2"/>
                      <a:pt x="51" y="2"/>
                    </a:cubicBezTo>
                    <a:cubicBezTo>
                      <a:pt x="53" y="0"/>
                      <a:pt x="57" y="0"/>
                      <a:pt x="60" y="2"/>
                    </a:cubicBezTo>
                    <a:cubicBezTo>
                      <a:pt x="109" y="40"/>
                      <a:pt x="109" y="40"/>
                      <a:pt x="109" y="40"/>
                    </a:cubicBezTo>
                    <a:cubicBezTo>
                      <a:pt x="111" y="41"/>
                      <a:pt x="111" y="43"/>
                      <a:pt x="110" y="45"/>
                    </a:cubicBezTo>
                    <a:cubicBezTo>
                      <a:pt x="109" y="46"/>
                      <a:pt x="108" y="46"/>
                      <a:pt x="107" y="4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ubuntu"/>
                  <a:cs typeface="Arial" pitchFamily="34" charset="0"/>
                </a:endParaRPr>
              </a:p>
            </p:txBody>
          </p:sp>
        </p:grpSp>
      </p:grpSp>
      <p:sp>
        <p:nvSpPr>
          <p:cNvPr id="16" name="Espace réservé du texte 13">
            <a:extLst>
              <a:ext uri="{FF2B5EF4-FFF2-40B4-BE49-F238E27FC236}">
                <a16:creationId xmlns:a16="http://schemas.microsoft.com/office/drawing/2014/main" id="{F556F92C-2A82-44CF-8925-E17E59CFE1FC}"/>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Quizz</a:t>
            </a:r>
          </a:p>
        </p:txBody>
      </p:sp>
    </p:spTree>
    <p:extLst>
      <p:ext uri="{BB962C8B-B14F-4D97-AF65-F5344CB8AC3E}">
        <p14:creationId xmlns:p14="http://schemas.microsoft.com/office/powerpoint/2010/main" val="2694588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3F7D75B-3545-4597-BF8A-812B2C85BDAD}"/>
              </a:ext>
            </a:extLst>
          </p:cNvPr>
          <p:cNvSpPr>
            <a:spLocks noGrp="1"/>
          </p:cNvSpPr>
          <p:nvPr>
            <p:ph idx="1"/>
          </p:nvPr>
        </p:nvSpPr>
        <p:spPr>
          <a:xfrm>
            <a:off x="1023224" y="1277988"/>
            <a:ext cx="10635376" cy="4848620"/>
          </a:xfrm>
        </p:spPr>
        <p:txBody>
          <a:bodyPr/>
          <a:lstStyle/>
          <a:p>
            <a:pPr marL="446088" indent="-342900">
              <a:buAutoNum type="arabicPeriod"/>
            </a:pPr>
            <a:r>
              <a:rPr lang="fr-FR" b="1" dirty="0">
                <a:solidFill>
                  <a:srgbClr val="C31632"/>
                </a:solidFill>
                <a:ea typeface="Roboto" panose="02000000000000000000" pitchFamily="2" charset="0"/>
              </a:rPr>
              <a:t>Assurances :</a:t>
            </a:r>
          </a:p>
          <a:p>
            <a:pPr marL="0" indent="0">
              <a:buNone/>
            </a:pPr>
            <a:endParaRPr lang="fr-FR" sz="400" b="1" dirty="0">
              <a:solidFill>
                <a:srgbClr val="C31632"/>
              </a:solidFill>
              <a:ea typeface="Roboto" panose="02000000000000000000" pitchFamily="2" charset="0"/>
            </a:endParaRPr>
          </a:p>
          <a:p>
            <a:pPr marL="984250" lvl="1" indent="-355600" algn="just">
              <a:spcAft>
                <a:spcPts val="600"/>
              </a:spcAft>
              <a:buSzPct val="50000"/>
              <a:buFont typeface="Wingdings" panose="05000000000000000000" pitchFamily="2" charset="2"/>
              <a:buChar char="q"/>
            </a:pPr>
            <a:r>
              <a:rPr lang="fr-FR" sz="1600" b="1" dirty="0">
                <a:ea typeface="Roboto" panose="02000000000000000000" pitchFamily="2" charset="0"/>
              </a:rPr>
              <a:t>Date de signature de la FSI : </a:t>
            </a:r>
            <a:r>
              <a:rPr lang="fr-FR" sz="1600" dirty="0"/>
              <a:t>elle doit être antérieure ou égale à la date de souscription, pensez à privilégier la SED (à lancer en même temps que la SED de la demande de prêt).</a:t>
            </a:r>
          </a:p>
          <a:p>
            <a:pPr marL="984250" lvl="1" indent="-355600" algn="just">
              <a:spcAft>
                <a:spcPts val="600"/>
              </a:spcAft>
              <a:buSzPct val="50000"/>
              <a:buFont typeface="Wingdings" panose="05000000000000000000" pitchFamily="2" charset="2"/>
              <a:buChar char="q"/>
            </a:pPr>
            <a:r>
              <a:rPr lang="fr-FR" sz="1600" b="1" dirty="0">
                <a:ea typeface="Roboto" panose="02000000000000000000" pitchFamily="2" charset="0"/>
              </a:rPr>
              <a:t>Taux moyen assurances externes et CBP : </a:t>
            </a:r>
            <a:r>
              <a:rPr lang="fr-FR" sz="1600" dirty="0"/>
              <a:t>saisir le taux moyen et non le TAEA.</a:t>
            </a:r>
          </a:p>
          <a:p>
            <a:pPr marL="984250" lvl="1" indent="-355600" algn="just">
              <a:spcAft>
                <a:spcPts val="600"/>
              </a:spcAft>
              <a:buSzPct val="50000"/>
              <a:buFont typeface="Wingdings" panose="05000000000000000000" pitchFamily="2" charset="2"/>
              <a:buChar char="q"/>
            </a:pPr>
            <a:r>
              <a:rPr lang="fr-FR" sz="1600" b="1" dirty="0">
                <a:ea typeface="Roboto" panose="02000000000000000000" pitchFamily="2" charset="0"/>
              </a:rPr>
              <a:t>Délégation d’assurances : </a:t>
            </a:r>
            <a:r>
              <a:rPr lang="fr-FR" sz="1600" dirty="0"/>
              <a:t>penser à bien intégrer la période de préfinancement.</a:t>
            </a:r>
          </a:p>
          <a:p>
            <a:pPr marL="85725" indent="0" algn="just">
              <a:buNone/>
            </a:pPr>
            <a:endParaRPr lang="fr-FR" sz="400" b="1" dirty="0">
              <a:solidFill>
                <a:srgbClr val="C31632"/>
              </a:solidFill>
            </a:endParaRPr>
          </a:p>
          <a:p>
            <a:pPr marL="85725" indent="0" algn="just">
              <a:buNone/>
            </a:pPr>
            <a:r>
              <a:rPr lang="fr-FR" b="1" dirty="0">
                <a:solidFill>
                  <a:srgbClr val="C31632"/>
                </a:solidFill>
              </a:rPr>
              <a:t>2.   Projet :</a:t>
            </a:r>
          </a:p>
          <a:p>
            <a:pPr marL="342900" indent="-342900" algn="just">
              <a:buAutoNum type="arabicPeriod"/>
            </a:pPr>
            <a:endParaRPr lang="fr-FR" sz="400" dirty="0"/>
          </a:p>
          <a:p>
            <a:pPr marL="984250" indent="-342900" algn="just">
              <a:spcAft>
                <a:spcPts val="600"/>
              </a:spcAft>
              <a:buSzPct val="50000"/>
              <a:buFont typeface="Wingdings" panose="05000000000000000000" pitchFamily="2" charset="2"/>
              <a:buChar char="q"/>
            </a:pPr>
            <a:r>
              <a:rPr lang="fr-FR" b="1" dirty="0"/>
              <a:t>Travaux réservés en CCMI : </a:t>
            </a:r>
            <a:r>
              <a:rPr lang="fr-FR" dirty="0"/>
              <a:t>saisir dans MYC le montant indiqué dans le contrat, s’il y a un écart il faudra justifier tous les travaux avec les devis.</a:t>
            </a:r>
          </a:p>
          <a:p>
            <a:pPr marL="984250" indent="-342900" algn="just">
              <a:spcAft>
                <a:spcPts val="600"/>
              </a:spcAft>
              <a:buSzPct val="50000"/>
              <a:buFont typeface="Wingdings" panose="05000000000000000000" pitchFamily="2" charset="2"/>
              <a:buChar char="q"/>
            </a:pPr>
            <a:r>
              <a:rPr lang="fr-FR" b="1" dirty="0"/>
              <a:t>Saisie du DPE dans MYC : </a:t>
            </a:r>
            <a:r>
              <a:rPr lang="fr-FR" dirty="0"/>
              <a:t>renseigner la lettre et la date indiquée dans le diagnostic.</a:t>
            </a:r>
          </a:p>
          <a:p>
            <a:pPr marL="342900" indent="-342900" algn="just">
              <a:buAutoNum type="arabicPeriod"/>
            </a:pPr>
            <a:endParaRPr lang="fr-FR" sz="400" dirty="0"/>
          </a:p>
          <a:p>
            <a:pPr marL="85725" indent="0" algn="just">
              <a:buNone/>
            </a:pPr>
            <a:r>
              <a:rPr lang="fr-FR" b="1" dirty="0">
                <a:solidFill>
                  <a:srgbClr val="C31632"/>
                </a:solidFill>
              </a:rPr>
              <a:t>3.   Garanties : </a:t>
            </a:r>
          </a:p>
          <a:p>
            <a:pPr marL="0" indent="0" algn="just">
              <a:buNone/>
            </a:pPr>
            <a:endParaRPr lang="fr-FR" sz="400" b="1" dirty="0">
              <a:solidFill>
                <a:srgbClr val="C31632"/>
              </a:solidFill>
            </a:endParaRPr>
          </a:p>
          <a:p>
            <a:pPr marL="984250" indent="-342900" algn="just">
              <a:spcAft>
                <a:spcPts val="600"/>
              </a:spcAft>
              <a:buSzPct val="50000"/>
              <a:buFont typeface="Wingdings" panose="05000000000000000000" pitchFamily="2" charset="2"/>
              <a:buChar char="q"/>
            </a:pPr>
            <a:r>
              <a:rPr lang="fr-FR" b="1" dirty="0"/>
              <a:t>Ventilation Hypothèque légale de prêteur de deniers VS Hypothèque classique : </a:t>
            </a:r>
            <a:r>
              <a:rPr lang="fr-FR" dirty="0"/>
              <a:t>répartir les montants comme suit : Bâti = Hypothèque légale de prêteur de deniers / Frais + travaux = Hypothèque.</a:t>
            </a:r>
          </a:p>
          <a:p>
            <a:pPr marL="984250" indent="-342900" algn="just">
              <a:spcAft>
                <a:spcPts val="600"/>
              </a:spcAft>
              <a:buSzPct val="50000"/>
              <a:buFont typeface="Wingdings" panose="05000000000000000000" pitchFamily="2" charset="2"/>
              <a:buChar char="q"/>
            </a:pPr>
            <a:r>
              <a:rPr lang="fr-FR" b="1" dirty="0"/>
              <a:t>Référence cadastrale : </a:t>
            </a:r>
            <a:r>
              <a:rPr lang="fr-FR" dirty="0"/>
              <a:t>indiquer la section et le n°, et éventuellement le n° de lot si achat en copropriété.</a:t>
            </a:r>
          </a:p>
          <a:p>
            <a:pPr marL="342900" indent="-342900">
              <a:buAutoNum type="arabicPeriod"/>
            </a:pPr>
            <a:endParaRPr lang="fr-FR" sz="1400" b="1" dirty="0"/>
          </a:p>
        </p:txBody>
      </p:sp>
      <p:sp>
        <p:nvSpPr>
          <p:cNvPr id="3" name="Espace réservé du texte 2">
            <a:extLst>
              <a:ext uri="{FF2B5EF4-FFF2-40B4-BE49-F238E27FC236}">
                <a16:creationId xmlns:a16="http://schemas.microsoft.com/office/drawing/2014/main" id="{BC25A304-87DD-41F8-8D85-6999CFF1EF25}"/>
              </a:ext>
            </a:extLst>
          </p:cNvPr>
          <p:cNvSpPr>
            <a:spLocks noGrp="1"/>
          </p:cNvSpPr>
          <p:nvPr>
            <p:ph type="body" sz="quarter" idx="12"/>
          </p:nvPr>
        </p:nvSpPr>
        <p:spPr>
          <a:xfrm>
            <a:off x="695324" y="464148"/>
            <a:ext cx="11276935" cy="720000"/>
          </a:xfrm>
        </p:spPr>
        <p:txBody>
          <a:bodyPr>
            <a:normAutofit/>
          </a:bodyPr>
          <a:lstStyle/>
          <a:p>
            <a:r>
              <a:rPr lang="fr-FR" sz="1400" dirty="0">
                <a:solidFill>
                  <a:schemeClr val="accent4">
                    <a:lumMod val="75000"/>
                  </a:schemeClr>
                </a:solidFill>
              </a:rPr>
              <a:t>Quizz – 5 / 8</a:t>
            </a:r>
          </a:p>
          <a:p>
            <a:r>
              <a:rPr lang="fr-FR" dirty="0"/>
              <a:t>Quelles sont les anomalies les plus rencontrées lors des contrôles interactifs ? </a:t>
            </a:r>
          </a:p>
        </p:txBody>
      </p:sp>
      <p:grpSp>
        <p:nvGrpSpPr>
          <p:cNvPr id="11" name="Groupe 10">
            <a:extLst>
              <a:ext uri="{FF2B5EF4-FFF2-40B4-BE49-F238E27FC236}">
                <a16:creationId xmlns:a16="http://schemas.microsoft.com/office/drawing/2014/main" id="{5F0BB05F-9941-4F75-8FE9-733AE465B5EF}"/>
              </a:ext>
            </a:extLst>
          </p:cNvPr>
          <p:cNvGrpSpPr/>
          <p:nvPr/>
        </p:nvGrpSpPr>
        <p:grpSpPr>
          <a:xfrm>
            <a:off x="602667" y="3198873"/>
            <a:ext cx="393848" cy="361308"/>
            <a:chOff x="8659813" y="2697163"/>
            <a:chExt cx="955675" cy="900113"/>
          </a:xfrm>
          <a:solidFill>
            <a:srgbClr val="333333"/>
          </a:solidFill>
        </p:grpSpPr>
        <p:sp>
          <p:nvSpPr>
            <p:cNvPr id="12" name="Freeform 61">
              <a:extLst>
                <a:ext uri="{FF2B5EF4-FFF2-40B4-BE49-F238E27FC236}">
                  <a16:creationId xmlns:a16="http://schemas.microsoft.com/office/drawing/2014/main" id="{019E3DFF-35D8-4619-8F6B-8AE35656B183}"/>
                </a:ext>
              </a:extLst>
            </p:cNvPr>
            <p:cNvSpPr>
              <a:spLocks/>
            </p:cNvSpPr>
            <p:nvPr/>
          </p:nvSpPr>
          <p:spPr bwMode="auto">
            <a:xfrm>
              <a:off x="8853488" y="3213101"/>
              <a:ext cx="576263" cy="384175"/>
            </a:xfrm>
            <a:custGeom>
              <a:avLst/>
              <a:gdLst>
                <a:gd name="T0" fmla="*/ 127 w 143"/>
                <a:gd name="T1" fmla="*/ 95 h 95"/>
                <a:gd name="T2" fmla="*/ 17 w 143"/>
                <a:gd name="T3" fmla="*/ 95 h 95"/>
                <a:gd name="T4" fmla="*/ 0 w 143"/>
                <a:gd name="T5" fmla="*/ 78 h 95"/>
                <a:gd name="T6" fmla="*/ 0 w 143"/>
                <a:gd name="T7" fmla="*/ 3 h 95"/>
                <a:gd name="T8" fmla="*/ 4 w 143"/>
                <a:gd name="T9" fmla="*/ 0 h 95"/>
                <a:gd name="T10" fmla="*/ 7 w 143"/>
                <a:gd name="T11" fmla="*/ 3 h 95"/>
                <a:gd name="T12" fmla="*/ 7 w 143"/>
                <a:gd name="T13" fmla="*/ 78 h 95"/>
                <a:gd name="T14" fmla="*/ 17 w 143"/>
                <a:gd name="T15" fmla="*/ 88 h 95"/>
                <a:gd name="T16" fmla="*/ 127 w 143"/>
                <a:gd name="T17" fmla="*/ 88 h 95"/>
                <a:gd name="T18" fmla="*/ 136 w 143"/>
                <a:gd name="T19" fmla="*/ 78 h 95"/>
                <a:gd name="T20" fmla="*/ 136 w 143"/>
                <a:gd name="T21" fmla="*/ 3 h 95"/>
                <a:gd name="T22" fmla="*/ 140 w 143"/>
                <a:gd name="T23" fmla="*/ 0 h 95"/>
                <a:gd name="T24" fmla="*/ 143 w 143"/>
                <a:gd name="T25" fmla="*/ 3 h 95"/>
                <a:gd name="T26" fmla="*/ 143 w 143"/>
                <a:gd name="T27" fmla="*/ 78 h 95"/>
                <a:gd name="T28" fmla="*/ 127 w 143"/>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3" h="95">
                  <a:moveTo>
                    <a:pt x="127" y="95"/>
                  </a:moveTo>
                  <a:cubicBezTo>
                    <a:pt x="17" y="95"/>
                    <a:pt x="17" y="95"/>
                    <a:pt x="17" y="95"/>
                  </a:cubicBezTo>
                  <a:cubicBezTo>
                    <a:pt x="8" y="95"/>
                    <a:pt x="0" y="87"/>
                    <a:pt x="0" y="78"/>
                  </a:cubicBezTo>
                  <a:cubicBezTo>
                    <a:pt x="0" y="3"/>
                    <a:pt x="0" y="3"/>
                    <a:pt x="0" y="3"/>
                  </a:cubicBezTo>
                  <a:cubicBezTo>
                    <a:pt x="0" y="2"/>
                    <a:pt x="2" y="0"/>
                    <a:pt x="4" y="0"/>
                  </a:cubicBezTo>
                  <a:cubicBezTo>
                    <a:pt x="5" y="0"/>
                    <a:pt x="7" y="2"/>
                    <a:pt x="7" y="3"/>
                  </a:cubicBezTo>
                  <a:cubicBezTo>
                    <a:pt x="7" y="78"/>
                    <a:pt x="7" y="78"/>
                    <a:pt x="7" y="78"/>
                  </a:cubicBezTo>
                  <a:cubicBezTo>
                    <a:pt x="7" y="84"/>
                    <a:pt x="11" y="88"/>
                    <a:pt x="17" y="88"/>
                  </a:cubicBezTo>
                  <a:cubicBezTo>
                    <a:pt x="127" y="88"/>
                    <a:pt x="127" y="88"/>
                    <a:pt x="127" y="88"/>
                  </a:cubicBezTo>
                  <a:cubicBezTo>
                    <a:pt x="132" y="88"/>
                    <a:pt x="136" y="84"/>
                    <a:pt x="136" y="78"/>
                  </a:cubicBezTo>
                  <a:cubicBezTo>
                    <a:pt x="136" y="3"/>
                    <a:pt x="136" y="3"/>
                    <a:pt x="136" y="3"/>
                  </a:cubicBezTo>
                  <a:cubicBezTo>
                    <a:pt x="136" y="2"/>
                    <a:pt x="138" y="0"/>
                    <a:pt x="140" y="0"/>
                  </a:cubicBezTo>
                  <a:cubicBezTo>
                    <a:pt x="141" y="0"/>
                    <a:pt x="143" y="2"/>
                    <a:pt x="143" y="3"/>
                  </a:cubicBezTo>
                  <a:cubicBezTo>
                    <a:pt x="143" y="78"/>
                    <a:pt x="143" y="78"/>
                    <a:pt x="143" y="78"/>
                  </a:cubicBezTo>
                  <a:cubicBezTo>
                    <a:pt x="143" y="87"/>
                    <a:pt x="136" y="95"/>
                    <a:pt x="127" y="95"/>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3" name="Freeform 62">
              <a:extLst>
                <a:ext uri="{FF2B5EF4-FFF2-40B4-BE49-F238E27FC236}">
                  <a16:creationId xmlns:a16="http://schemas.microsoft.com/office/drawing/2014/main" id="{6036E980-E485-437B-B483-5FDA67B7FD9A}"/>
                </a:ext>
              </a:extLst>
            </p:cNvPr>
            <p:cNvSpPr>
              <a:spLocks/>
            </p:cNvSpPr>
            <p:nvPr/>
          </p:nvSpPr>
          <p:spPr bwMode="auto">
            <a:xfrm>
              <a:off x="8756651" y="2882901"/>
              <a:ext cx="769938" cy="330200"/>
            </a:xfrm>
            <a:custGeom>
              <a:avLst/>
              <a:gdLst>
                <a:gd name="T0" fmla="*/ 188 w 191"/>
                <a:gd name="T1" fmla="*/ 82 h 82"/>
                <a:gd name="T2" fmla="*/ 186 w 191"/>
                <a:gd name="T3" fmla="*/ 81 h 82"/>
                <a:gd name="T4" fmla="*/ 98 w 191"/>
                <a:gd name="T5" fmla="*/ 8 h 82"/>
                <a:gd name="T6" fmla="*/ 93 w 191"/>
                <a:gd name="T7" fmla="*/ 8 h 82"/>
                <a:gd name="T8" fmla="*/ 6 w 191"/>
                <a:gd name="T9" fmla="*/ 81 h 82"/>
                <a:gd name="T10" fmla="*/ 1 w 191"/>
                <a:gd name="T11" fmla="*/ 81 h 82"/>
                <a:gd name="T12" fmla="*/ 2 w 191"/>
                <a:gd name="T13" fmla="*/ 76 h 82"/>
                <a:gd name="T14" fmla="*/ 89 w 191"/>
                <a:gd name="T15" fmla="*/ 3 h 82"/>
                <a:gd name="T16" fmla="*/ 102 w 191"/>
                <a:gd name="T17" fmla="*/ 3 h 82"/>
                <a:gd name="T18" fmla="*/ 190 w 191"/>
                <a:gd name="T19" fmla="*/ 76 h 82"/>
                <a:gd name="T20" fmla="*/ 190 w 191"/>
                <a:gd name="T21" fmla="*/ 81 h 82"/>
                <a:gd name="T22" fmla="*/ 188 w 191"/>
                <a:gd name="T23"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 h="82">
                  <a:moveTo>
                    <a:pt x="188" y="82"/>
                  </a:moveTo>
                  <a:cubicBezTo>
                    <a:pt x="187" y="82"/>
                    <a:pt x="186" y="82"/>
                    <a:pt x="186" y="81"/>
                  </a:cubicBezTo>
                  <a:cubicBezTo>
                    <a:pt x="98" y="8"/>
                    <a:pt x="98" y="8"/>
                    <a:pt x="98" y="8"/>
                  </a:cubicBezTo>
                  <a:cubicBezTo>
                    <a:pt x="97" y="7"/>
                    <a:pt x="95" y="6"/>
                    <a:pt x="93" y="8"/>
                  </a:cubicBezTo>
                  <a:cubicBezTo>
                    <a:pt x="6" y="81"/>
                    <a:pt x="6" y="81"/>
                    <a:pt x="6" y="81"/>
                  </a:cubicBezTo>
                  <a:cubicBezTo>
                    <a:pt x="4" y="82"/>
                    <a:pt x="2" y="82"/>
                    <a:pt x="1" y="81"/>
                  </a:cubicBezTo>
                  <a:cubicBezTo>
                    <a:pt x="0" y="80"/>
                    <a:pt x="0" y="78"/>
                    <a:pt x="2" y="76"/>
                  </a:cubicBezTo>
                  <a:cubicBezTo>
                    <a:pt x="89" y="3"/>
                    <a:pt x="89" y="3"/>
                    <a:pt x="89" y="3"/>
                  </a:cubicBezTo>
                  <a:cubicBezTo>
                    <a:pt x="93" y="0"/>
                    <a:pt x="99" y="0"/>
                    <a:pt x="102" y="3"/>
                  </a:cubicBezTo>
                  <a:cubicBezTo>
                    <a:pt x="190" y="76"/>
                    <a:pt x="190" y="76"/>
                    <a:pt x="190" y="76"/>
                  </a:cubicBezTo>
                  <a:cubicBezTo>
                    <a:pt x="191" y="78"/>
                    <a:pt x="191" y="80"/>
                    <a:pt x="190" y="81"/>
                  </a:cubicBezTo>
                  <a:cubicBezTo>
                    <a:pt x="190" y="82"/>
                    <a:pt x="189" y="82"/>
                    <a:pt x="188" y="8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14" name="Freeform 63">
              <a:extLst>
                <a:ext uri="{FF2B5EF4-FFF2-40B4-BE49-F238E27FC236}">
                  <a16:creationId xmlns:a16="http://schemas.microsoft.com/office/drawing/2014/main" id="{1A926985-2667-4A79-97C7-60059424E59B}"/>
                </a:ext>
              </a:extLst>
            </p:cNvPr>
            <p:cNvSpPr>
              <a:spLocks noEditPoints="1"/>
            </p:cNvSpPr>
            <p:nvPr/>
          </p:nvSpPr>
          <p:spPr bwMode="auto">
            <a:xfrm>
              <a:off x="8659813" y="2697163"/>
              <a:ext cx="955675" cy="334963"/>
            </a:xfrm>
            <a:custGeom>
              <a:avLst/>
              <a:gdLst>
                <a:gd name="T0" fmla="*/ 220 w 237"/>
                <a:gd name="T1" fmla="*/ 83 h 83"/>
                <a:gd name="T2" fmla="*/ 217 w 237"/>
                <a:gd name="T3" fmla="*/ 81 h 83"/>
                <a:gd name="T4" fmla="*/ 218 w 237"/>
                <a:gd name="T5" fmla="*/ 77 h 83"/>
                <a:gd name="T6" fmla="*/ 232 w 237"/>
                <a:gd name="T7" fmla="*/ 69 h 83"/>
                <a:gd name="T8" fmla="*/ 236 w 237"/>
                <a:gd name="T9" fmla="*/ 70 h 83"/>
                <a:gd name="T10" fmla="*/ 235 w 237"/>
                <a:gd name="T11" fmla="*/ 74 h 83"/>
                <a:gd name="T12" fmla="*/ 221 w 237"/>
                <a:gd name="T13" fmla="*/ 83 h 83"/>
                <a:gd name="T14" fmla="*/ 220 w 237"/>
                <a:gd name="T15" fmla="*/ 83 h 83"/>
                <a:gd name="T16" fmla="*/ 18 w 237"/>
                <a:gd name="T17" fmla="*/ 83 h 83"/>
                <a:gd name="T18" fmla="*/ 16 w 237"/>
                <a:gd name="T19" fmla="*/ 83 h 83"/>
                <a:gd name="T20" fmla="*/ 2 w 237"/>
                <a:gd name="T21" fmla="*/ 74 h 83"/>
                <a:gd name="T22" fmla="*/ 1 w 237"/>
                <a:gd name="T23" fmla="*/ 70 h 83"/>
                <a:gd name="T24" fmla="*/ 5 w 237"/>
                <a:gd name="T25" fmla="*/ 69 h 83"/>
                <a:gd name="T26" fmla="*/ 19 w 237"/>
                <a:gd name="T27" fmla="*/ 77 h 83"/>
                <a:gd name="T28" fmla="*/ 20 w 237"/>
                <a:gd name="T29" fmla="*/ 81 h 83"/>
                <a:gd name="T30" fmla="*/ 18 w 237"/>
                <a:gd name="T31" fmla="*/ 83 h 83"/>
                <a:gd name="T32" fmla="*/ 119 w 237"/>
                <a:gd name="T33" fmla="*/ 23 h 83"/>
                <a:gd name="T34" fmla="*/ 116 w 237"/>
                <a:gd name="T35" fmla="*/ 19 h 83"/>
                <a:gd name="T36" fmla="*/ 116 w 237"/>
                <a:gd name="T37" fmla="*/ 3 h 83"/>
                <a:gd name="T38" fmla="*/ 119 w 237"/>
                <a:gd name="T39" fmla="*/ 0 h 83"/>
                <a:gd name="T40" fmla="*/ 122 w 237"/>
                <a:gd name="T41" fmla="*/ 3 h 83"/>
                <a:gd name="T42" fmla="*/ 122 w 237"/>
                <a:gd name="T43" fmla="*/ 19 h 83"/>
                <a:gd name="T44" fmla="*/ 119 w 237"/>
                <a:gd name="T45" fmla="*/ 2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7" h="83">
                  <a:moveTo>
                    <a:pt x="220" y="83"/>
                  </a:moveTo>
                  <a:cubicBezTo>
                    <a:pt x="219" y="83"/>
                    <a:pt x="218" y="82"/>
                    <a:pt x="217" y="81"/>
                  </a:cubicBezTo>
                  <a:cubicBezTo>
                    <a:pt x="216" y="80"/>
                    <a:pt x="217" y="78"/>
                    <a:pt x="218" y="77"/>
                  </a:cubicBezTo>
                  <a:cubicBezTo>
                    <a:pt x="232" y="69"/>
                    <a:pt x="232" y="69"/>
                    <a:pt x="232" y="69"/>
                  </a:cubicBezTo>
                  <a:cubicBezTo>
                    <a:pt x="234" y="68"/>
                    <a:pt x="236" y="68"/>
                    <a:pt x="236" y="70"/>
                  </a:cubicBezTo>
                  <a:cubicBezTo>
                    <a:pt x="237" y="71"/>
                    <a:pt x="237" y="73"/>
                    <a:pt x="235" y="74"/>
                  </a:cubicBezTo>
                  <a:cubicBezTo>
                    <a:pt x="221" y="83"/>
                    <a:pt x="221" y="83"/>
                    <a:pt x="221" y="83"/>
                  </a:cubicBezTo>
                  <a:cubicBezTo>
                    <a:pt x="221" y="83"/>
                    <a:pt x="220" y="83"/>
                    <a:pt x="220" y="83"/>
                  </a:cubicBezTo>
                  <a:close/>
                  <a:moveTo>
                    <a:pt x="18" y="83"/>
                  </a:moveTo>
                  <a:cubicBezTo>
                    <a:pt x="17" y="83"/>
                    <a:pt x="17" y="83"/>
                    <a:pt x="16" y="83"/>
                  </a:cubicBezTo>
                  <a:cubicBezTo>
                    <a:pt x="2" y="74"/>
                    <a:pt x="2" y="74"/>
                    <a:pt x="2" y="74"/>
                  </a:cubicBezTo>
                  <a:cubicBezTo>
                    <a:pt x="1" y="73"/>
                    <a:pt x="0" y="71"/>
                    <a:pt x="1" y="70"/>
                  </a:cubicBezTo>
                  <a:cubicBezTo>
                    <a:pt x="2" y="68"/>
                    <a:pt x="4" y="68"/>
                    <a:pt x="5" y="69"/>
                  </a:cubicBezTo>
                  <a:cubicBezTo>
                    <a:pt x="19" y="77"/>
                    <a:pt x="19" y="77"/>
                    <a:pt x="19" y="77"/>
                  </a:cubicBezTo>
                  <a:cubicBezTo>
                    <a:pt x="21" y="78"/>
                    <a:pt x="21" y="80"/>
                    <a:pt x="20" y="81"/>
                  </a:cubicBezTo>
                  <a:cubicBezTo>
                    <a:pt x="20" y="82"/>
                    <a:pt x="19" y="83"/>
                    <a:pt x="18" y="83"/>
                  </a:cubicBezTo>
                  <a:close/>
                  <a:moveTo>
                    <a:pt x="119" y="23"/>
                  </a:moveTo>
                  <a:cubicBezTo>
                    <a:pt x="117" y="23"/>
                    <a:pt x="116" y="21"/>
                    <a:pt x="116" y="19"/>
                  </a:cubicBezTo>
                  <a:cubicBezTo>
                    <a:pt x="116" y="3"/>
                    <a:pt x="116" y="3"/>
                    <a:pt x="116" y="3"/>
                  </a:cubicBezTo>
                  <a:cubicBezTo>
                    <a:pt x="116" y="2"/>
                    <a:pt x="117" y="0"/>
                    <a:pt x="119" y="0"/>
                  </a:cubicBezTo>
                  <a:cubicBezTo>
                    <a:pt x="121" y="0"/>
                    <a:pt x="122" y="2"/>
                    <a:pt x="122" y="3"/>
                  </a:cubicBezTo>
                  <a:cubicBezTo>
                    <a:pt x="122" y="19"/>
                    <a:pt x="122" y="19"/>
                    <a:pt x="122" y="19"/>
                  </a:cubicBezTo>
                  <a:cubicBezTo>
                    <a:pt x="122" y="21"/>
                    <a:pt x="121" y="23"/>
                    <a:pt x="119" y="23"/>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
        <p:nvSpPr>
          <p:cNvPr id="21" name="Espace réservé du texte 13">
            <a:extLst>
              <a:ext uri="{FF2B5EF4-FFF2-40B4-BE49-F238E27FC236}">
                <a16:creationId xmlns:a16="http://schemas.microsoft.com/office/drawing/2014/main" id="{21EA5246-2023-495B-B793-4A59D53A43BE}"/>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Quizz</a:t>
            </a:r>
          </a:p>
        </p:txBody>
      </p:sp>
      <p:grpSp>
        <p:nvGrpSpPr>
          <p:cNvPr id="26" name="Groupe 25">
            <a:extLst>
              <a:ext uri="{FF2B5EF4-FFF2-40B4-BE49-F238E27FC236}">
                <a16:creationId xmlns:a16="http://schemas.microsoft.com/office/drawing/2014/main" id="{26F4AC3F-1E80-4103-8336-019B239232D7}"/>
              </a:ext>
            </a:extLst>
          </p:cNvPr>
          <p:cNvGrpSpPr/>
          <p:nvPr/>
        </p:nvGrpSpPr>
        <p:grpSpPr>
          <a:xfrm>
            <a:off x="665792" y="4853724"/>
            <a:ext cx="319160" cy="401570"/>
            <a:chOff x="9910763" y="4062413"/>
            <a:chExt cx="725488" cy="912813"/>
          </a:xfrm>
          <a:solidFill>
            <a:srgbClr val="333333"/>
          </a:solidFill>
        </p:grpSpPr>
        <p:sp>
          <p:nvSpPr>
            <p:cNvPr id="27" name="Freeform 56">
              <a:extLst>
                <a:ext uri="{FF2B5EF4-FFF2-40B4-BE49-F238E27FC236}">
                  <a16:creationId xmlns:a16="http://schemas.microsoft.com/office/drawing/2014/main" id="{0CD1566C-BB36-4081-A92D-70F06B50F85B}"/>
                </a:ext>
              </a:extLst>
            </p:cNvPr>
            <p:cNvSpPr>
              <a:spLocks noEditPoints="1"/>
            </p:cNvSpPr>
            <p:nvPr/>
          </p:nvSpPr>
          <p:spPr bwMode="auto">
            <a:xfrm>
              <a:off x="9910763" y="4256088"/>
              <a:ext cx="725488" cy="719138"/>
            </a:xfrm>
            <a:custGeom>
              <a:avLst/>
              <a:gdLst>
                <a:gd name="T0" fmla="*/ 168 w 180"/>
                <a:gd name="T1" fmla="*/ 178 h 178"/>
                <a:gd name="T2" fmla="*/ 168 w 180"/>
                <a:gd name="T3" fmla="*/ 178 h 178"/>
                <a:gd name="T4" fmla="*/ 146 w 180"/>
                <a:gd name="T5" fmla="*/ 178 h 178"/>
                <a:gd name="T6" fmla="*/ 139 w 180"/>
                <a:gd name="T7" fmla="*/ 172 h 178"/>
                <a:gd name="T8" fmla="*/ 135 w 180"/>
                <a:gd name="T9" fmla="*/ 155 h 178"/>
                <a:gd name="T10" fmla="*/ 120 w 180"/>
                <a:gd name="T11" fmla="*/ 153 h 178"/>
                <a:gd name="T12" fmla="*/ 114 w 180"/>
                <a:gd name="T13" fmla="*/ 147 h 178"/>
                <a:gd name="T14" fmla="*/ 112 w 180"/>
                <a:gd name="T15" fmla="*/ 132 h 178"/>
                <a:gd name="T16" fmla="*/ 94 w 180"/>
                <a:gd name="T17" fmla="*/ 130 h 178"/>
                <a:gd name="T18" fmla="*/ 92 w 180"/>
                <a:gd name="T19" fmla="*/ 129 h 178"/>
                <a:gd name="T20" fmla="*/ 66 w 180"/>
                <a:gd name="T21" fmla="*/ 100 h 178"/>
                <a:gd name="T22" fmla="*/ 51 w 180"/>
                <a:gd name="T23" fmla="*/ 102 h 178"/>
                <a:gd name="T24" fmla="*/ 51 w 180"/>
                <a:gd name="T25" fmla="*/ 102 h 178"/>
                <a:gd name="T26" fmla="*/ 0 w 180"/>
                <a:gd name="T27" fmla="*/ 51 h 178"/>
                <a:gd name="T28" fmla="*/ 51 w 180"/>
                <a:gd name="T29" fmla="*/ 0 h 178"/>
                <a:gd name="T30" fmla="*/ 102 w 180"/>
                <a:gd name="T31" fmla="*/ 51 h 178"/>
                <a:gd name="T32" fmla="*/ 101 w 180"/>
                <a:gd name="T33" fmla="*/ 64 h 178"/>
                <a:gd name="T34" fmla="*/ 173 w 180"/>
                <a:gd name="T35" fmla="*/ 138 h 178"/>
                <a:gd name="T36" fmla="*/ 177 w 180"/>
                <a:gd name="T37" fmla="*/ 148 h 178"/>
                <a:gd name="T38" fmla="*/ 179 w 180"/>
                <a:gd name="T39" fmla="*/ 166 h 178"/>
                <a:gd name="T40" fmla="*/ 169 w 180"/>
                <a:gd name="T41" fmla="*/ 178 h 178"/>
                <a:gd name="T42" fmla="*/ 168 w 180"/>
                <a:gd name="T43" fmla="*/ 178 h 178"/>
                <a:gd name="T44" fmla="*/ 96 w 180"/>
                <a:gd name="T45" fmla="*/ 124 h 178"/>
                <a:gd name="T46" fmla="*/ 115 w 180"/>
                <a:gd name="T47" fmla="*/ 126 h 178"/>
                <a:gd name="T48" fmla="*/ 118 w 180"/>
                <a:gd name="T49" fmla="*/ 129 h 178"/>
                <a:gd name="T50" fmla="*/ 120 w 180"/>
                <a:gd name="T51" fmla="*/ 146 h 178"/>
                <a:gd name="T52" fmla="*/ 121 w 180"/>
                <a:gd name="T53" fmla="*/ 146 h 178"/>
                <a:gd name="T54" fmla="*/ 138 w 180"/>
                <a:gd name="T55" fmla="*/ 149 h 178"/>
                <a:gd name="T56" fmla="*/ 140 w 180"/>
                <a:gd name="T57" fmla="*/ 151 h 178"/>
                <a:gd name="T58" fmla="*/ 145 w 180"/>
                <a:gd name="T59" fmla="*/ 171 h 178"/>
                <a:gd name="T60" fmla="*/ 146 w 180"/>
                <a:gd name="T61" fmla="*/ 171 h 178"/>
                <a:gd name="T62" fmla="*/ 168 w 180"/>
                <a:gd name="T63" fmla="*/ 172 h 178"/>
                <a:gd name="T64" fmla="*/ 168 w 180"/>
                <a:gd name="T65" fmla="*/ 172 h 178"/>
                <a:gd name="T66" fmla="*/ 173 w 180"/>
                <a:gd name="T67" fmla="*/ 166 h 178"/>
                <a:gd name="T68" fmla="*/ 171 w 180"/>
                <a:gd name="T69" fmla="*/ 148 h 178"/>
                <a:gd name="T70" fmla="*/ 169 w 180"/>
                <a:gd name="T71" fmla="*/ 143 h 178"/>
                <a:gd name="T72" fmla="*/ 95 w 180"/>
                <a:gd name="T73" fmla="*/ 67 h 178"/>
                <a:gd name="T74" fmla="*/ 94 w 180"/>
                <a:gd name="T75" fmla="*/ 64 h 178"/>
                <a:gd name="T76" fmla="*/ 94 w 180"/>
                <a:gd name="T77" fmla="*/ 63 h 178"/>
                <a:gd name="T78" fmla="*/ 96 w 180"/>
                <a:gd name="T79" fmla="*/ 51 h 178"/>
                <a:gd name="T80" fmla="*/ 51 w 180"/>
                <a:gd name="T81" fmla="*/ 6 h 178"/>
                <a:gd name="T82" fmla="*/ 6 w 180"/>
                <a:gd name="T83" fmla="*/ 51 h 178"/>
                <a:gd name="T84" fmla="*/ 51 w 180"/>
                <a:gd name="T85" fmla="*/ 96 h 178"/>
                <a:gd name="T86" fmla="*/ 66 w 180"/>
                <a:gd name="T87" fmla="*/ 93 h 178"/>
                <a:gd name="T88" fmla="*/ 70 w 180"/>
                <a:gd name="T89" fmla="*/ 95 h 178"/>
                <a:gd name="T90" fmla="*/ 71 w 180"/>
                <a:gd name="T91" fmla="*/ 96 h 178"/>
                <a:gd name="T92" fmla="*/ 96 w 180"/>
                <a:gd name="T93" fmla="*/ 12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0" h="178">
                  <a:moveTo>
                    <a:pt x="168" y="178"/>
                  </a:moveTo>
                  <a:cubicBezTo>
                    <a:pt x="168" y="178"/>
                    <a:pt x="168" y="178"/>
                    <a:pt x="168" y="178"/>
                  </a:cubicBezTo>
                  <a:cubicBezTo>
                    <a:pt x="146" y="178"/>
                    <a:pt x="146" y="178"/>
                    <a:pt x="146" y="178"/>
                  </a:cubicBezTo>
                  <a:cubicBezTo>
                    <a:pt x="143" y="178"/>
                    <a:pt x="140" y="176"/>
                    <a:pt x="139" y="172"/>
                  </a:cubicBezTo>
                  <a:cubicBezTo>
                    <a:pt x="135" y="155"/>
                    <a:pt x="135" y="155"/>
                    <a:pt x="135" y="155"/>
                  </a:cubicBezTo>
                  <a:cubicBezTo>
                    <a:pt x="120" y="153"/>
                    <a:pt x="120" y="153"/>
                    <a:pt x="120" y="153"/>
                  </a:cubicBezTo>
                  <a:cubicBezTo>
                    <a:pt x="117" y="152"/>
                    <a:pt x="114" y="150"/>
                    <a:pt x="114" y="147"/>
                  </a:cubicBezTo>
                  <a:cubicBezTo>
                    <a:pt x="112" y="132"/>
                    <a:pt x="112" y="132"/>
                    <a:pt x="112" y="132"/>
                  </a:cubicBezTo>
                  <a:cubicBezTo>
                    <a:pt x="94" y="130"/>
                    <a:pt x="94" y="130"/>
                    <a:pt x="94" y="130"/>
                  </a:cubicBezTo>
                  <a:cubicBezTo>
                    <a:pt x="94" y="130"/>
                    <a:pt x="93" y="129"/>
                    <a:pt x="92" y="129"/>
                  </a:cubicBezTo>
                  <a:cubicBezTo>
                    <a:pt x="66" y="100"/>
                    <a:pt x="66" y="100"/>
                    <a:pt x="66" y="100"/>
                  </a:cubicBezTo>
                  <a:cubicBezTo>
                    <a:pt x="61" y="101"/>
                    <a:pt x="56" y="102"/>
                    <a:pt x="51" y="102"/>
                  </a:cubicBezTo>
                  <a:cubicBezTo>
                    <a:pt x="51" y="102"/>
                    <a:pt x="51" y="102"/>
                    <a:pt x="51" y="102"/>
                  </a:cubicBezTo>
                  <a:cubicBezTo>
                    <a:pt x="23" y="102"/>
                    <a:pt x="0" y="79"/>
                    <a:pt x="0" y="51"/>
                  </a:cubicBezTo>
                  <a:cubicBezTo>
                    <a:pt x="0" y="23"/>
                    <a:pt x="23" y="0"/>
                    <a:pt x="51" y="0"/>
                  </a:cubicBezTo>
                  <a:cubicBezTo>
                    <a:pt x="79" y="0"/>
                    <a:pt x="102" y="23"/>
                    <a:pt x="102" y="51"/>
                  </a:cubicBezTo>
                  <a:cubicBezTo>
                    <a:pt x="102" y="55"/>
                    <a:pt x="102" y="59"/>
                    <a:pt x="101" y="64"/>
                  </a:cubicBezTo>
                  <a:cubicBezTo>
                    <a:pt x="173" y="138"/>
                    <a:pt x="173" y="138"/>
                    <a:pt x="173" y="138"/>
                  </a:cubicBezTo>
                  <a:cubicBezTo>
                    <a:pt x="176" y="141"/>
                    <a:pt x="177" y="144"/>
                    <a:pt x="177" y="148"/>
                  </a:cubicBezTo>
                  <a:cubicBezTo>
                    <a:pt x="179" y="166"/>
                    <a:pt x="179" y="166"/>
                    <a:pt x="179" y="166"/>
                  </a:cubicBezTo>
                  <a:cubicBezTo>
                    <a:pt x="180" y="172"/>
                    <a:pt x="175" y="177"/>
                    <a:pt x="169" y="178"/>
                  </a:cubicBezTo>
                  <a:cubicBezTo>
                    <a:pt x="168" y="178"/>
                    <a:pt x="168" y="178"/>
                    <a:pt x="168" y="178"/>
                  </a:cubicBezTo>
                  <a:close/>
                  <a:moveTo>
                    <a:pt x="96" y="124"/>
                  </a:moveTo>
                  <a:cubicBezTo>
                    <a:pt x="115" y="126"/>
                    <a:pt x="115" y="126"/>
                    <a:pt x="115" y="126"/>
                  </a:cubicBezTo>
                  <a:cubicBezTo>
                    <a:pt x="116" y="126"/>
                    <a:pt x="118" y="128"/>
                    <a:pt x="118" y="129"/>
                  </a:cubicBezTo>
                  <a:cubicBezTo>
                    <a:pt x="120" y="146"/>
                    <a:pt x="120" y="146"/>
                    <a:pt x="120" y="146"/>
                  </a:cubicBezTo>
                  <a:cubicBezTo>
                    <a:pt x="120" y="146"/>
                    <a:pt x="120" y="146"/>
                    <a:pt x="121" y="146"/>
                  </a:cubicBezTo>
                  <a:cubicBezTo>
                    <a:pt x="138" y="149"/>
                    <a:pt x="138" y="149"/>
                    <a:pt x="138" y="149"/>
                  </a:cubicBezTo>
                  <a:cubicBezTo>
                    <a:pt x="139" y="149"/>
                    <a:pt x="140" y="150"/>
                    <a:pt x="140" y="151"/>
                  </a:cubicBezTo>
                  <a:cubicBezTo>
                    <a:pt x="145" y="171"/>
                    <a:pt x="145" y="171"/>
                    <a:pt x="145" y="171"/>
                  </a:cubicBezTo>
                  <a:cubicBezTo>
                    <a:pt x="145" y="171"/>
                    <a:pt x="146" y="171"/>
                    <a:pt x="146" y="171"/>
                  </a:cubicBezTo>
                  <a:cubicBezTo>
                    <a:pt x="168" y="172"/>
                    <a:pt x="168" y="172"/>
                    <a:pt x="168" y="172"/>
                  </a:cubicBezTo>
                  <a:cubicBezTo>
                    <a:pt x="168" y="172"/>
                    <a:pt x="168" y="172"/>
                    <a:pt x="168" y="172"/>
                  </a:cubicBezTo>
                  <a:cubicBezTo>
                    <a:pt x="171" y="171"/>
                    <a:pt x="173" y="169"/>
                    <a:pt x="173" y="166"/>
                  </a:cubicBezTo>
                  <a:cubicBezTo>
                    <a:pt x="171" y="148"/>
                    <a:pt x="171" y="148"/>
                    <a:pt x="171" y="148"/>
                  </a:cubicBezTo>
                  <a:cubicBezTo>
                    <a:pt x="171" y="146"/>
                    <a:pt x="170" y="144"/>
                    <a:pt x="169" y="143"/>
                  </a:cubicBezTo>
                  <a:cubicBezTo>
                    <a:pt x="95" y="67"/>
                    <a:pt x="95" y="67"/>
                    <a:pt x="95" y="67"/>
                  </a:cubicBezTo>
                  <a:cubicBezTo>
                    <a:pt x="94" y="66"/>
                    <a:pt x="94" y="65"/>
                    <a:pt x="94" y="64"/>
                  </a:cubicBezTo>
                  <a:cubicBezTo>
                    <a:pt x="94" y="63"/>
                    <a:pt x="94" y="63"/>
                    <a:pt x="94" y="63"/>
                  </a:cubicBezTo>
                  <a:cubicBezTo>
                    <a:pt x="95" y="59"/>
                    <a:pt x="96" y="55"/>
                    <a:pt x="96" y="51"/>
                  </a:cubicBezTo>
                  <a:cubicBezTo>
                    <a:pt x="96" y="26"/>
                    <a:pt x="76" y="6"/>
                    <a:pt x="51" y="6"/>
                  </a:cubicBezTo>
                  <a:cubicBezTo>
                    <a:pt x="26" y="6"/>
                    <a:pt x="6" y="26"/>
                    <a:pt x="6" y="51"/>
                  </a:cubicBezTo>
                  <a:cubicBezTo>
                    <a:pt x="6" y="76"/>
                    <a:pt x="26" y="96"/>
                    <a:pt x="51" y="96"/>
                  </a:cubicBezTo>
                  <a:cubicBezTo>
                    <a:pt x="56" y="96"/>
                    <a:pt x="61" y="95"/>
                    <a:pt x="66" y="93"/>
                  </a:cubicBezTo>
                  <a:cubicBezTo>
                    <a:pt x="68" y="93"/>
                    <a:pt x="69" y="94"/>
                    <a:pt x="70" y="95"/>
                  </a:cubicBezTo>
                  <a:cubicBezTo>
                    <a:pt x="70" y="95"/>
                    <a:pt x="70" y="95"/>
                    <a:pt x="71" y="96"/>
                  </a:cubicBezTo>
                  <a:lnTo>
                    <a:pt x="96" y="124"/>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8" name="Freeform 57">
              <a:extLst>
                <a:ext uri="{FF2B5EF4-FFF2-40B4-BE49-F238E27FC236}">
                  <a16:creationId xmlns:a16="http://schemas.microsoft.com/office/drawing/2014/main" id="{602C84E8-0BE7-405A-BBF4-FFC221C5028F}"/>
                </a:ext>
              </a:extLst>
            </p:cNvPr>
            <p:cNvSpPr>
              <a:spLocks/>
            </p:cNvSpPr>
            <p:nvPr/>
          </p:nvSpPr>
          <p:spPr bwMode="auto">
            <a:xfrm>
              <a:off x="9942513" y="4062413"/>
              <a:ext cx="412750" cy="412750"/>
            </a:xfrm>
            <a:custGeom>
              <a:avLst/>
              <a:gdLst>
                <a:gd name="T0" fmla="*/ 51 w 102"/>
                <a:gd name="T1" fmla="*/ 102 h 102"/>
                <a:gd name="T2" fmla="*/ 42 w 102"/>
                <a:gd name="T3" fmla="*/ 101 h 102"/>
                <a:gd name="T4" fmla="*/ 40 w 102"/>
                <a:gd name="T5" fmla="*/ 98 h 102"/>
                <a:gd name="T6" fmla="*/ 44 w 102"/>
                <a:gd name="T7" fmla="*/ 95 h 102"/>
                <a:gd name="T8" fmla="*/ 51 w 102"/>
                <a:gd name="T9" fmla="*/ 96 h 102"/>
                <a:gd name="T10" fmla="*/ 96 w 102"/>
                <a:gd name="T11" fmla="*/ 51 h 102"/>
                <a:gd name="T12" fmla="*/ 51 w 102"/>
                <a:gd name="T13" fmla="*/ 6 h 102"/>
                <a:gd name="T14" fmla="*/ 6 w 102"/>
                <a:gd name="T15" fmla="*/ 51 h 102"/>
                <a:gd name="T16" fmla="*/ 6 w 102"/>
                <a:gd name="T17" fmla="*/ 52 h 102"/>
                <a:gd name="T18" fmla="*/ 6 w 102"/>
                <a:gd name="T19" fmla="*/ 55 h 102"/>
                <a:gd name="T20" fmla="*/ 3 w 102"/>
                <a:gd name="T21" fmla="*/ 58 h 102"/>
                <a:gd name="T22" fmla="*/ 0 w 102"/>
                <a:gd name="T23" fmla="*/ 55 h 102"/>
                <a:gd name="T24" fmla="*/ 0 w 102"/>
                <a:gd name="T25" fmla="*/ 52 h 102"/>
                <a:gd name="T26" fmla="*/ 0 w 102"/>
                <a:gd name="T27" fmla="*/ 51 h 102"/>
                <a:gd name="T28" fmla="*/ 51 w 102"/>
                <a:gd name="T29" fmla="*/ 0 h 102"/>
                <a:gd name="T30" fmla="*/ 102 w 102"/>
                <a:gd name="T31" fmla="*/ 51 h 102"/>
                <a:gd name="T32" fmla="*/ 51 w 102"/>
                <a:gd name="T3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102">
                  <a:moveTo>
                    <a:pt x="51" y="102"/>
                  </a:moveTo>
                  <a:cubicBezTo>
                    <a:pt x="48" y="102"/>
                    <a:pt x="45" y="102"/>
                    <a:pt x="42" y="101"/>
                  </a:cubicBezTo>
                  <a:cubicBezTo>
                    <a:pt x="41" y="101"/>
                    <a:pt x="40" y="100"/>
                    <a:pt x="40" y="98"/>
                  </a:cubicBezTo>
                  <a:cubicBezTo>
                    <a:pt x="40" y="96"/>
                    <a:pt x="42" y="95"/>
                    <a:pt x="44" y="95"/>
                  </a:cubicBezTo>
                  <a:cubicBezTo>
                    <a:pt x="46" y="96"/>
                    <a:pt x="49" y="96"/>
                    <a:pt x="51" y="96"/>
                  </a:cubicBezTo>
                  <a:cubicBezTo>
                    <a:pt x="76" y="96"/>
                    <a:pt x="96" y="76"/>
                    <a:pt x="96" y="51"/>
                  </a:cubicBezTo>
                  <a:cubicBezTo>
                    <a:pt x="96" y="26"/>
                    <a:pt x="76" y="6"/>
                    <a:pt x="51" y="6"/>
                  </a:cubicBezTo>
                  <a:cubicBezTo>
                    <a:pt x="26" y="6"/>
                    <a:pt x="6" y="26"/>
                    <a:pt x="6" y="51"/>
                  </a:cubicBezTo>
                  <a:cubicBezTo>
                    <a:pt x="6" y="52"/>
                    <a:pt x="6" y="52"/>
                    <a:pt x="6" y="52"/>
                  </a:cubicBezTo>
                  <a:cubicBezTo>
                    <a:pt x="6" y="53"/>
                    <a:pt x="6" y="54"/>
                    <a:pt x="6" y="55"/>
                  </a:cubicBezTo>
                  <a:cubicBezTo>
                    <a:pt x="6" y="56"/>
                    <a:pt x="5" y="58"/>
                    <a:pt x="3" y="58"/>
                  </a:cubicBezTo>
                  <a:cubicBezTo>
                    <a:pt x="1" y="58"/>
                    <a:pt x="0" y="57"/>
                    <a:pt x="0" y="55"/>
                  </a:cubicBezTo>
                  <a:cubicBezTo>
                    <a:pt x="0" y="54"/>
                    <a:pt x="0" y="53"/>
                    <a:pt x="0" y="52"/>
                  </a:cubicBezTo>
                  <a:cubicBezTo>
                    <a:pt x="0" y="51"/>
                    <a:pt x="0" y="51"/>
                    <a:pt x="0" y="51"/>
                  </a:cubicBezTo>
                  <a:cubicBezTo>
                    <a:pt x="0" y="23"/>
                    <a:pt x="23" y="0"/>
                    <a:pt x="51" y="0"/>
                  </a:cubicBezTo>
                  <a:cubicBezTo>
                    <a:pt x="79" y="0"/>
                    <a:pt x="102" y="23"/>
                    <a:pt x="102" y="51"/>
                  </a:cubicBezTo>
                  <a:cubicBezTo>
                    <a:pt x="102" y="79"/>
                    <a:pt x="79" y="102"/>
                    <a:pt x="51" y="10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9" name="Freeform 58">
              <a:extLst>
                <a:ext uri="{FF2B5EF4-FFF2-40B4-BE49-F238E27FC236}">
                  <a16:creationId xmlns:a16="http://schemas.microsoft.com/office/drawing/2014/main" id="{C54FB725-18EB-4BDA-9082-DD3943DDF8EA}"/>
                </a:ext>
              </a:extLst>
            </p:cNvPr>
            <p:cNvSpPr>
              <a:spLocks noEditPoints="1"/>
            </p:cNvSpPr>
            <p:nvPr/>
          </p:nvSpPr>
          <p:spPr bwMode="auto">
            <a:xfrm>
              <a:off x="10007601" y="4370388"/>
              <a:ext cx="120650" cy="120650"/>
            </a:xfrm>
            <a:custGeom>
              <a:avLst/>
              <a:gdLst>
                <a:gd name="T0" fmla="*/ 15 w 30"/>
                <a:gd name="T1" fmla="*/ 30 h 30"/>
                <a:gd name="T2" fmla="*/ 0 w 30"/>
                <a:gd name="T3" fmla="*/ 15 h 30"/>
                <a:gd name="T4" fmla="*/ 15 w 30"/>
                <a:gd name="T5" fmla="*/ 0 h 30"/>
                <a:gd name="T6" fmla="*/ 30 w 30"/>
                <a:gd name="T7" fmla="*/ 15 h 30"/>
                <a:gd name="T8" fmla="*/ 15 w 30"/>
                <a:gd name="T9" fmla="*/ 30 h 30"/>
                <a:gd name="T10" fmla="*/ 15 w 30"/>
                <a:gd name="T11" fmla="*/ 6 h 30"/>
                <a:gd name="T12" fmla="*/ 6 w 30"/>
                <a:gd name="T13" fmla="*/ 15 h 30"/>
                <a:gd name="T14" fmla="*/ 15 w 30"/>
                <a:gd name="T15" fmla="*/ 24 h 30"/>
                <a:gd name="T16" fmla="*/ 24 w 30"/>
                <a:gd name="T17" fmla="*/ 15 h 30"/>
                <a:gd name="T18" fmla="*/ 15 w 30"/>
                <a:gd name="T19"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0">
                  <a:moveTo>
                    <a:pt x="15" y="30"/>
                  </a:moveTo>
                  <a:cubicBezTo>
                    <a:pt x="7" y="30"/>
                    <a:pt x="0" y="23"/>
                    <a:pt x="0" y="15"/>
                  </a:cubicBezTo>
                  <a:cubicBezTo>
                    <a:pt x="0" y="7"/>
                    <a:pt x="7" y="0"/>
                    <a:pt x="15" y="0"/>
                  </a:cubicBezTo>
                  <a:cubicBezTo>
                    <a:pt x="23" y="0"/>
                    <a:pt x="30" y="7"/>
                    <a:pt x="30" y="15"/>
                  </a:cubicBezTo>
                  <a:cubicBezTo>
                    <a:pt x="30" y="23"/>
                    <a:pt x="23" y="30"/>
                    <a:pt x="15" y="30"/>
                  </a:cubicBezTo>
                  <a:close/>
                  <a:moveTo>
                    <a:pt x="15" y="6"/>
                  </a:moveTo>
                  <a:cubicBezTo>
                    <a:pt x="10" y="6"/>
                    <a:pt x="6" y="10"/>
                    <a:pt x="6" y="15"/>
                  </a:cubicBezTo>
                  <a:cubicBezTo>
                    <a:pt x="6" y="20"/>
                    <a:pt x="10" y="24"/>
                    <a:pt x="15" y="24"/>
                  </a:cubicBezTo>
                  <a:cubicBezTo>
                    <a:pt x="20" y="24"/>
                    <a:pt x="24" y="20"/>
                    <a:pt x="24" y="15"/>
                  </a:cubicBezTo>
                  <a:cubicBezTo>
                    <a:pt x="24" y="10"/>
                    <a:pt x="20" y="6"/>
                    <a:pt x="15"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grpSp>
        <p:nvGrpSpPr>
          <p:cNvPr id="37" name="Groupe 36">
            <a:extLst>
              <a:ext uri="{FF2B5EF4-FFF2-40B4-BE49-F238E27FC236}">
                <a16:creationId xmlns:a16="http://schemas.microsoft.com/office/drawing/2014/main" id="{23BF3A17-D727-474F-8160-C709EEFA50F9}"/>
              </a:ext>
            </a:extLst>
          </p:cNvPr>
          <p:cNvGrpSpPr/>
          <p:nvPr/>
        </p:nvGrpSpPr>
        <p:grpSpPr>
          <a:xfrm>
            <a:off x="627898" y="1356379"/>
            <a:ext cx="394948" cy="457480"/>
            <a:chOff x="6473826" y="4056064"/>
            <a:chExt cx="952501" cy="1103312"/>
          </a:xfrm>
          <a:solidFill>
            <a:srgbClr val="003C82"/>
          </a:solidFill>
        </p:grpSpPr>
        <p:sp>
          <p:nvSpPr>
            <p:cNvPr id="38" name="Freeform 59">
              <a:extLst>
                <a:ext uri="{FF2B5EF4-FFF2-40B4-BE49-F238E27FC236}">
                  <a16:creationId xmlns:a16="http://schemas.microsoft.com/office/drawing/2014/main" id="{6B8388BE-DE5E-4B90-AF8F-D07B1B65BAA1}"/>
                </a:ext>
              </a:extLst>
            </p:cNvPr>
            <p:cNvSpPr>
              <a:spLocks/>
            </p:cNvSpPr>
            <p:nvPr/>
          </p:nvSpPr>
          <p:spPr bwMode="auto">
            <a:xfrm>
              <a:off x="7043739" y="4349751"/>
              <a:ext cx="47625" cy="263525"/>
            </a:xfrm>
            <a:custGeom>
              <a:avLst/>
              <a:gdLst>
                <a:gd name="T0" fmla="*/ 11 w 11"/>
                <a:gd name="T1" fmla="*/ 62 h 62"/>
                <a:gd name="T2" fmla="*/ 5 w 11"/>
                <a:gd name="T3" fmla="*/ 62 h 62"/>
                <a:gd name="T4" fmla="*/ 5 w 11"/>
                <a:gd name="T5" fmla="*/ 20 h 62"/>
                <a:gd name="T6" fmla="*/ 0 w 11"/>
                <a:gd name="T7" fmla="*/ 4 h 62"/>
                <a:gd name="T8" fmla="*/ 6 w 11"/>
                <a:gd name="T9" fmla="*/ 0 h 62"/>
                <a:gd name="T10" fmla="*/ 11 w 11"/>
                <a:gd name="T11" fmla="*/ 20 h 62"/>
                <a:gd name="T12" fmla="*/ 11 w 11"/>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1" h="62">
                  <a:moveTo>
                    <a:pt x="11" y="62"/>
                  </a:moveTo>
                  <a:cubicBezTo>
                    <a:pt x="5" y="62"/>
                    <a:pt x="5" y="62"/>
                    <a:pt x="5" y="62"/>
                  </a:cubicBezTo>
                  <a:cubicBezTo>
                    <a:pt x="5" y="20"/>
                    <a:pt x="5" y="20"/>
                    <a:pt x="5" y="20"/>
                  </a:cubicBezTo>
                  <a:cubicBezTo>
                    <a:pt x="5" y="14"/>
                    <a:pt x="3" y="9"/>
                    <a:pt x="0" y="4"/>
                  </a:cubicBezTo>
                  <a:cubicBezTo>
                    <a:pt x="6" y="0"/>
                    <a:pt x="6" y="0"/>
                    <a:pt x="6" y="0"/>
                  </a:cubicBezTo>
                  <a:cubicBezTo>
                    <a:pt x="9" y="6"/>
                    <a:pt x="11" y="13"/>
                    <a:pt x="11" y="20"/>
                  </a:cubicBezTo>
                  <a:lnTo>
                    <a:pt x="11" y="6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39" name="Freeform 60">
              <a:extLst>
                <a:ext uri="{FF2B5EF4-FFF2-40B4-BE49-F238E27FC236}">
                  <a16:creationId xmlns:a16="http://schemas.microsoft.com/office/drawing/2014/main" id="{B9360603-9886-48B8-B1C2-3EDCC01BAA55}"/>
                </a:ext>
              </a:extLst>
            </p:cNvPr>
            <p:cNvSpPr>
              <a:spLocks noEditPoints="1"/>
            </p:cNvSpPr>
            <p:nvPr/>
          </p:nvSpPr>
          <p:spPr bwMode="auto">
            <a:xfrm>
              <a:off x="6827839" y="4056064"/>
              <a:ext cx="331788" cy="331788"/>
            </a:xfrm>
            <a:custGeom>
              <a:avLst/>
              <a:gdLst>
                <a:gd name="T0" fmla="*/ 39 w 78"/>
                <a:gd name="T1" fmla="*/ 78 h 78"/>
                <a:gd name="T2" fmla="*/ 0 w 78"/>
                <a:gd name="T3" fmla="*/ 39 h 78"/>
                <a:gd name="T4" fmla="*/ 39 w 78"/>
                <a:gd name="T5" fmla="*/ 0 h 78"/>
                <a:gd name="T6" fmla="*/ 78 w 78"/>
                <a:gd name="T7" fmla="*/ 39 h 78"/>
                <a:gd name="T8" fmla="*/ 39 w 78"/>
                <a:gd name="T9" fmla="*/ 78 h 78"/>
                <a:gd name="T10" fmla="*/ 39 w 78"/>
                <a:gd name="T11" fmla="*/ 6 h 78"/>
                <a:gd name="T12" fmla="*/ 6 w 78"/>
                <a:gd name="T13" fmla="*/ 39 h 78"/>
                <a:gd name="T14" fmla="*/ 39 w 78"/>
                <a:gd name="T15" fmla="*/ 72 h 78"/>
                <a:gd name="T16" fmla="*/ 72 w 78"/>
                <a:gd name="T17" fmla="*/ 39 h 78"/>
                <a:gd name="T18" fmla="*/ 39 w 78"/>
                <a:gd name="T19" fmla="*/ 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8">
                  <a:moveTo>
                    <a:pt x="39" y="78"/>
                  </a:moveTo>
                  <a:cubicBezTo>
                    <a:pt x="17" y="78"/>
                    <a:pt x="0" y="61"/>
                    <a:pt x="0" y="39"/>
                  </a:cubicBezTo>
                  <a:cubicBezTo>
                    <a:pt x="0" y="17"/>
                    <a:pt x="17" y="0"/>
                    <a:pt x="39" y="0"/>
                  </a:cubicBezTo>
                  <a:cubicBezTo>
                    <a:pt x="61" y="0"/>
                    <a:pt x="78" y="17"/>
                    <a:pt x="78" y="39"/>
                  </a:cubicBezTo>
                  <a:cubicBezTo>
                    <a:pt x="78" y="61"/>
                    <a:pt x="61" y="78"/>
                    <a:pt x="39" y="78"/>
                  </a:cubicBezTo>
                  <a:close/>
                  <a:moveTo>
                    <a:pt x="39" y="6"/>
                  </a:moveTo>
                  <a:cubicBezTo>
                    <a:pt x="21" y="6"/>
                    <a:pt x="6" y="21"/>
                    <a:pt x="6" y="39"/>
                  </a:cubicBezTo>
                  <a:cubicBezTo>
                    <a:pt x="6" y="57"/>
                    <a:pt x="21" y="72"/>
                    <a:pt x="39" y="72"/>
                  </a:cubicBezTo>
                  <a:cubicBezTo>
                    <a:pt x="57" y="72"/>
                    <a:pt x="72" y="57"/>
                    <a:pt x="72" y="39"/>
                  </a:cubicBezTo>
                  <a:cubicBezTo>
                    <a:pt x="72" y="21"/>
                    <a:pt x="57" y="6"/>
                    <a:pt x="39"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40" name="Freeform 61">
              <a:extLst>
                <a:ext uri="{FF2B5EF4-FFF2-40B4-BE49-F238E27FC236}">
                  <a16:creationId xmlns:a16="http://schemas.microsoft.com/office/drawing/2014/main" id="{F8DDD348-F5AD-4EE6-87E3-E2745E4C5704}"/>
                </a:ext>
              </a:extLst>
            </p:cNvPr>
            <p:cNvSpPr>
              <a:spLocks/>
            </p:cNvSpPr>
            <p:nvPr/>
          </p:nvSpPr>
          <p:spPr bwMode="auto">
            <a:xfrm>
              <a:off x="6843714" y="4572001"/>
              <a:ext cx="430213" cy="144463"/>
            </a:xfrm>
            <a:custGeom>
              <a:avLst/>
              <a:gdLst>
                <a:gd name="T0" fmla="*/ 260 w 271"/>
                <a:gd name="T1" fmla="*/ 91 h 91"/>
                <a:gd name="T2" fmla="*/ 209 w 271"/>
                <a:gd name="T3" fmla="*/ 51 h 91"/>
                <a:gd name="T4" fmla="*/ 177 w 271"/>
                <a:gd name="T5" fmla="*/ 51 h 91"/>
                <a:gd name="T6" fmla="*/ 145 w 271"/>
                <a:gd name="T7" fmla="*/ 29 h 91"/>
                <a:gd name="T8" fmla="*/ 124 w 271"/>
                <a:gd name="T9" fmla="*/ 29 h 91"/>
                <a:gd name="T10" fmla="*/ 105 w 271"/>
                <a:gd name="T11" fmla="*/ 18 h 91"/>
                <a:gd name="T12" fmla="*/ 75 w 271"/>
                <a:gd name="T13" fmla="*/ 40 h 91"/>
                <a:gd name="T14" fmla="*/ 54 w 271"/>
                <a:gd name="T15" fmla="*/ 40 h 91"/>
                <a:gd name="T16" fmla="*/ 27 w 271"/>
                <a:gd name="T17" fmla="*/ 48 h 91"/>
                <a:gd name="T18" fmla="*/ 17 w 271"/>
                <a:gd name="T19" fmla="*/ 88 h 91"/>
                <a:gd name="T20" fmla="*/ 0 w 271"/>
                <a:gd name="T21" fmla="*/ 83 h 91"/>
                <a:gd name="T22" fmla="*/ 11 w 271"/>
                <a:gd name="T23" fmla="*/ 35 h 91"/>
                <a:gd name="T24" fmla="*/ 51 w 271"/>
                <a:gd name="T25" fmla="*/ 24 h 91"/>
                <a:gd name="T26" fmla="*/ 70 w 271"/>
                <a:gd name="T27" fmla="*/ 24 h 91"/>
                <a:gd name="T28" fmla="*/ 105 w 271"/>
                <a:gd name="T29" fmla="*/ 0 h 91"/>
                <a:gd name="T30" fmla="*/ 129 w 271"/>
                <a:gd name="T31" fmla="*/ 13 h 91"/>
                <a:gd name="T32" fmla="*/ 150 w 271"/>
                <a:gd name="T33" fmla="*/ 13 h 91"/>
                <a:gd name="T34" fmla="*/ 183 w 271"/>
                <a:gd name="T35" fmla="*/ 35 h 91"/>
                <a:gd name="T36" fmla="*/ 215 w 271"/>
                <a:gd name="T37" fmla="*/ 35 h 91"/>
                <a:gd name="T38" fmla="*/ 271 w 271"/>
                <a:gd name="T39" fmla="*/ 77 h 91"/>
                <a:gd name="T40" fmla="*/ 260 w 271"/>
                <a:gd name="T4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1" h="91">
                  <a:moveTo>
                    <a:pt x="260" y="91"/>
                  </a:moveTo>
                  <a:lnTo>
                    <a:pt x="209" y="51"/>
                  </a:lnTo>
                  <a:lnTo>
                    <a:pt x="177" y="51"/>
                  </a:lnTo>
                  <a:lnTo>
                    <a:pt x="145" y="29"/>
                  </a:lnTo>
                  <a:lnTo>
                    <a:pt x="124" y="29"/>
                  </a:lnTo>
                  <a:lnTo>
                    <a:pt x="105" y="18"/>
                  </a:lnTo>
                  <a:lnTo>
                    <a:pt x="75" y="40"/>
                  </a:lnTo>
                  <a:lnTo>
                    <a:pt x="54" y="40"/>
                  </a:lnTo>
                  <a:lnTo>
                    <a:pt x="27" y="48"/>
                  </a:lnTo>
                  <a:lnTo>
                    <a:pt x="17" y="88"/>
                  </a:lnTo>
                  <a:lnTo>
                    <a:pt x="0" y="83"/>
                  </a:lnTo>
                  <a:lnTo>
                    <a:pt x="11" y="35"/>
                  </a:lnTo>
                  <a:lnTo>
                    <a:pt x="51" y="24"/>
                  </a:lnTo>
                  <a:lnTo>
                    <a:pt x="70" y="24"/>
                  </a:lnTo>
                  <a:lnTo>
                    <a:pt x="105" y="0"/>
                  </a:lnTo>
                  <a:lnTo>
                    <a:pt x="129" y="13"/>
                  </a:lnTo>
                  <a:lnTo>
                    <a:pt x="150" y="13"/>
                  </a:lnTo>
                  <a:lnTo>
                    <a:pt x="183" y="35"/>
                  </a:lnTo>
                  <a:lnTo>
                    <a:pt x="215" y="35"/>
                  </a:lnTo>
                  <a:lnTo>
                    <a:pt x="271" y="77"/>
                  </a:lnTo>
                  <a:lnTo>
                    <a:pt x="260" y="91"/>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41" name="Freeform 63">
              <a:extLst>
                <a:ext uri="{FF2B5EF4-FFF2-40B4-BE49-F238E27FC236}">
                  <a16:creationId xmlns:a16="http://schemas.microsoft.com/office/drawing/2014/main" id="{05363335-47B9-4DDD-ACEA-EAB30B15B30F}"/>
                </a:ext>
              </a:extLst>
            </p:cNvPr>
            <p:cNvSpPr>
              <a:spLocks noEditPoints="1"/>
            </p:cNvSpPr>
            <p:nvPr/>
          </p:nvSpPr>
          <p:spPr bwMode="auto">
            <a:xfrm>
              <a:off x="6615114" y="4627564"/>
              <a:ext cx="811213" cy="403225"/>
            </a:xfrm>
            <a:custGeom>
              <a:avLst/>
              <a:gdLst>
                <a:gd name="T0" fmla="*/ 45 w 191"/>
                <a:gd name="T1" fmla="*/ 95 h 95"/>
                <a:gd name="T2" fmla="*/ 43 w 191"/>
                <a:gd name="T3" fmla="*/ 93 h 95"/>
                <a:gd name="T4" fmla="*/ 31 w 191"/>
                <a:gd name="T5" fmla="*/ 81 h 95"/>
                <a:gd name="T6" fmla="*/ 3 w 191"/>
                <a:gd name="T7" fmla="*/ 55 h 95"/>
                <a:gd name="T8" fmla="*/ 0 w 191"/>
                <a:gd name="T9" fmla="*/ 53 h 95"/>
                <a:gd name="T10" fmla="*/ 3 w 191"/>
                <a:gd name="T11" fmla="*/ 50 h 95"/>
                <a:gd name="T12" fmla="*/ 18 w 191"/>
                <a:gd name="T13" fmla="*/ 36 h 95"/>
                <a:gd name="T14" fmla="*/ 27 w 191"/>
                <a:gd name="T15" fmla="*/ 27 h 95"/>
                <a:gd name="T16" fmla="*/ 53 w 191"/>
                <a:gd name="T17" fmla="*/ 14 h 95"/>
                <a:gd name="T18" fmla="*/ 77 w 191"/>
                <a:gd name="T19" fmla="*/ 14 h 95"/>
                <a:gd name="T20" fmla="*/ 89 w 191"/>
                <a:gd name="T21" fmla="*/ 18 h 95"/>
                <a:gd name="T22" fmla="*/ 97 w 191"/>
                <a:gd name="T23" fmla="*/ 22 h 95"/>
                <a:gd name="T24" fmla="*/ 121 w 191"/>
                <a:gd name="T25" fmla="*/ 22 h 95"/>
                <a:gd name="T26" fmla="*/ 133 w 191"/>
                <a:gd name="T27" fmla="*/ 28 h 95"/>
                <a:gd name="T28" fmla="*/ 155 w 191"/>
                <a:gd name="T29" fmla="*/ 15 h 95"/>
                <a:gd name="T30" fmla="*/ 186 w 191"/>
                <a:gd name="T31" fmla="*/ 3 h 95"/>
                <a:gd name="T32" fmla="*/ 190 w 191"/>
                <a:gd name="T33" fmla="*/ 8 h 95"/>
                <a:gd name="T34" fmla="*/ 190 w 191"/>
                <a:gd name="T35" fmla="*/ 15 h 95"/>
                <a:gd name="T36" fmla="*/ 163 w 191"/>
                <a:gd name="T37" fmla="*/ 47 h 95"/>
                <a:gd name="T38" fmla="*/ 123 w 191"/>
                <a:gd name="T39" fmla="*/ 80 h 95"/>
                <a:gd name="T40" fmla="*/ 122 w 191"/>
                <a:gd name="T41" fmla="*/ 80 h 95"/>
                <a:gd name="T42" fmla="*/ 62 w 191"/>
                <a:gd name="T43" fmla="*/ 80 h 95"/>
                <a:gd name="T44" fmla="*/ 53 w 191"/>
                <a:gd name="T45" fmla="*/ 87 h 95"/>
                <a:gd name="T46" fmla="*/ 47 w 191"/>
                <a:gd name="T47" fmla="*/ 93 h 95"/>
                <a:gd name="T48" fmla="*/ 45 w 191"/>
                <a:gd name="T49" fmla="*/ 95 h 95"/>
                <a:gd name="T50" fmla="*/ 10 w 191"/>
                <a:gd name="T51" fmla="*/ 53 h 95"/>
                <a:gd name="T52" fmla="*/ 35 w 191"/>
                <a:gd name="T53" fmla="*/ 77 h 95"/>
                <a:gd name="T54" fmla="*/ 45 w 191"/>
                <a:gd name="T55" fmla="*/ 86 h 95"/>
                <a:gd name="T56" fmla="*/ 48 w 191"/>
                <a:gd name="T57" fmla="*/ 82 h 95"/>
                <a:gd name="T58" fmla="*/ 62 w 191"/>
                <a:gd name="T59" fmla="*/ 74 h 95"/>
                <a:gd name="T60" fmla="*/ 120 w 191"/>
                <a:gd name="T61" fmla="*/ 74 h 95"/>
                <a:gd name="T62" fmla="*/ 159 w 191"/>
                <a:gd name="T63" fmla="*/ 42 h 95"/>
                <a:gd name="T64" fmla="*/ 159 w 191"/>
                <a:gd name="T65" fmla="*/ 42 h 95"/>
                <a:gd name="T66" fmla="*/ 184 w 191"/>
                <a:gd name="T67" fmla="*/ 11 h 95"/>
                <a:gd name="T68" fmla="*/ 184 w 191"/>
                <a:gd name="T69" fmla="*/ 10 h 95"/>
                <a:gd name="T70" fmla="*/ 184 w 191"/>
                <a:gd name="T71" fmla="*/ 9 h 95"/>
                <a:gd name="T72" fmla="*/ 160 w 191"/>
                <a:gd name="T73" fmla="*/ 19 h 95"/>
                <a:gd name="T74" fmla="*/ 159 w 191"/>
                <a:gd name="T75" fmla="*/ 19 h 95"/>
                <a:gd name="T76" fmla="*/ 136 w 191"/>
                <a:gd name="T77" fmla="*/ 34 h 95"/>
                <a:gd name="T78" fmla="*/ 136 w 191"/>
                <a:gd name="T79" fmla="*/ 37 h 95"/>
                <a:gd name="T80" fmla="*/ 121 w 191"/>
                <a:gd name="T81" fmla="*/ 52 h 95"/>
                <a:gd name="T82" fmla="*/ 81 w 191"/>
                <a:gd name="T83" fmla="*/ 52 h 95"/>
                <a:gd name="T84" fmla="*/ 78 w 191"/>
                <a:gd name="T85" fmla="*/ 49 h 95"/>
                <a:gd name="T86" fmla="*/ 81 w 191"/>
                <a:gd name="T87" fmla="*/ 46 h 95"/>
                <a:gd name="T88" fmla="*/ 121 w 191"/>
                <a:gd name="T89" fmla="*/ 46 h 95"/>
                <a:gd name="T90" fmla="*/ 130 w 191"/>
                <a:gd name="T91" fmla="*/ 37 h 95"/>
                <a:gd name="T92" fmla="*/ 130 w 191"/>
                <a:gd name="T93" fmla="*/ 35 h 95"/>
                <a:gd name="T94" fmla="*/ 129 w 191"/>
                <a:gd name="T95" fmla="*/ 35 h 95"/>
                <a:gd name="T96" fmla="*/ 129 w 191"/>
                <a:gd name="T97" fmla="*/ 33 h 95"/>
                <a:gd name="T98" fmla="*/ 121 w 191"/>
                <a:gd name="T99" fmla="*/ 28 h 95"/>
                <a:gd name="T100" fmla="*/ 97 w 191"/>
                <a:gd name="T101" fmla="*/ 28 h 95"/>
                <a:gd name="T102" fmla="*/ 86 w 191"/>
                <a:gd name="T103" fmla="*/ 24 h 95"/>
                <a:gd name="T104" fmla="*/ 77 w 191"/>
                <a:gd name="T105" fmla="*/ 20 h 95"/>
                <a:gd name="T106" fmla="*/ 53 w 191"/>
                <a:gd name="T107" fmla="*/ 20 h 95"/>
                <a:gd name="T108" fmla="*/ 31 w 191"/>
                <a:gd name="T109" fmla="*/ 31 h 95"/>
                <a:gd name="T110" fmla="*/ 22 w 191"/>
                <a:gd name="T111" fmla="*/ 40 h 95"/>
                <a:gd name="T112" fmla="*/ 10 w 191"/>
                <a:gd name="T113" fmla="*/ 5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1" h="95">
                  <a:moveTo>
                    <a:pt x="45" y="95"/>
                  </a:moveTo>
                  <a:cubicBezTo>
                    <a:pt x="43" y="93"/>
                    <a:pt x="43" y="93"/>
                    <a:pt x="43" y="93"/>
                  </a:cubicBezTo>
                  <a:cubicBezTo>
                    <a:pt x="41" y="91"/>
                    <a:pt x="36" y="87"/>
                    <a:pt x="31" y="81"/>
                  </a:cubicBezTo>
                  <a:cubicBezTo>
                    <a:pt x="22" y="73"/>
                    <a:pt x="10" y="62"/>
                    <a:pt x="3" y="55"/>
                  </a:cubicBezTo>
                  <a:cubicBezTo>
                    <a:pt x="0" y="53"/>
                    <a:pt x="0" y="53"/>
                    <a:pt x="0" y="53"/>
                  </a:cubicBezTo>
                  <a:cubicBezTo>
                    <a:pt x="3" y="50"/>
                    <a:pt x="3" y="50"/>
                    <a:pt x="3" y="50"/>
                  </a:cubicBezTo>
                  <a:cubicBezTo>
                    <a:pt x="4" y="49"/>
                    <a:pt x="12" y="42"/>
                    <a:pt x="18" y="36"/>
                  </a:cubicBezTo>
                  <a:cubicBezTo>
                    <a:pt x="21" y="32"/>
                    <a:pt x="24" y="29"/>
                    <a:pt x="27" y="27"/>
                  </a:cubicBezTo>
                  <a:cubicBezTo>
                    <a:pt x="32" y="22"/>
                    <a:pt x="42" y="14"/>
                    <a:pt x="53" y="14"/>
                  </a:cubicBezTo>
                  <a:cubicBezTo>
                    <a:pt x="77" y="14"/>
                    <a:pt x="77" y="14"/>
                    <a:pt x="77" y="14"/>
                  </a:cubicBezTo>
                  <a:cubicBezTo>
                    <a:pt x="81" y="14"/>
                    <a:pt x="85" y="16"/>
                    <a:pt x="89" y="18"/>
                  </a:cubicBezTo>
                  <a:cubicBezTo>
                    <a:pt x="92" y="20"/>
                    <a:pt x="95" y="22"/>
                    <a:pt x="97" y="22"/>
                  </a:cubicBezTo>
                  <a:cubicBezTo>
                    <a:pt x="121" y="22"/>
                    <a:pt x="121" y="22"/>
                    <a:pt x="121" y="22"/>
                  </a:cubicBezTo>
                  <a:cubicBezTo>
                    <a:pt x="126" y="22"/>
                    <a:pt x="131" y="24"/>
                    <a:pt x="133" y="28"/>
                  </a:cubicBezTo>
                  <a:cubicBezTo>
                    <a:pt x="155" y="15"/>
                    <a:pt x="155" y="15"/>
                    <a:pt x="155" y="15"/>
                  </a:cubicBezTo>
                  <a:cubicBezTo>
                    <a:pt x="164" y="1"/>
                    <a:pt x="177" y="0"/>
                    <a:pt x="186" y="3"/>
                  </a:cubicBezTo>
                  <a:cubicBezTo>
                    <a:pt x="188" y="4"/>
                    <a:pt x="190" y="6"/>
                    <a:pt x="190" y="8"/>
                  </a:cubicBezTo>
                  <a:cubicBezTo>
                    <a:pt x="191" y="10"/>
                    <a:pt x="191" y="13"/>
                    <a:pt x="190" y="15"/>
                  </a:cubicBezTo>
                  <a:cubicBezTo>
                    <a:pt x="182" y="27"/>
                    <a:pt x="164" y="46"/>
                    <a:pt x="163" y="47"/>
                  </a:cubicBezTo>
                  <a:cubicBezTo>
                    <a:pt x="160" y="50"/>
                    <a:pt x="128" y="77"/>
                    <a:pt x="123" y="80"/>
                  </a:cubicBezTo>
                  <a:cubicBezTo>
                    <a:pt x="122" y="80"/>
                    <a:pt x="122" y="80"/>
                    <a:pt x="122" y="80"/>
                  </a:cubicBezTo>
                  <a:cubicBezTo>
                    <a:pt x="62" y="80"/>
                    <a:pt x="62" y="80"/>
                    <a:pt x="62" y="80"/>
                  </a:cubicBezTo>
                  <a:cubicBezTo>
                    <a:pt x="59" y="80"/>
                    <a:pt x="57" y="82"/>
                    <a:pt x="53" y="87"/>
                  </a:cubicBezTo>
                  <a:cubicBezTo>
                    <a:pt x="51" y="89"/>
                    <a:pt x="49" y="91"/>
                    <a:pt x="47" y="93"/>
                  </a:cubicBezTo>
                  <a:lnTo>
                    <a:pt x="45" y="95"/>
                  </a:lnTo>
                  <a:close/>
                  <a:moveTo>
                    <a:pt x="10" y="53"/>
                  </a:moveTo>
                  <a:cubicBezTo>
                    <a:pt x="17" y="59"/>
                    <a:pt x="27" y="69"/>
                    <a:pt x="35" y="77"/>
                  </a:cubicBezTo>
                  <a:cubicBezTo>
                    <a:pt x="39" y="80"/>
                    <a:pt x="42" y="84"/>
                    <a:pt x="45" y="86"/>
                  </a:cubicBezTo>
                  <a:cubicBezTo>
                    <a:pt x="46" y="85"/>
                    <a:pt x="47" y="84"/>
                    <a:pt x="48" y="82"/>
                  </a:cubicBezTo>
                  <a:cubicBezTo>
                    <a:pt x="52" y="78"/>
                    <a:pt x="56" y="74"/>
                    <a:pt x="62" y="74"/>
                  </a:cubicBezTo>
                  <a:cubicBezTo>
                    <a:pt x="120" y="74"/>
                    <a:pt x="120" y="74"/>
                    <a:pt x="120" y="74"/>
                  </a:cubicBezTo>
                  <a:cubicBezTo>
                    <a:pt x="125" y="70"/>
                    <a:pt x="146" y="53"/>
                    <a:pt x="159" y="42"/>
                  </a:cubicBezTo>
                  <a:cubicBezTo>
                    <a:pt x="159" y="42"/>
                    <a:pt x="159" y="42"/>
                    <a:pt x="159" y="42"/>
                  </a:cubicBezTo>
                  <a:cubicBezTo>
                    <a:pt x="159" y="42"/>
                    <a:pt x="177" y="23"/>
                    <a:pt x="184" y="11"/>
                  </a:cubicBezTo>
                  <a:cubicBezTo>
                    <a:pt x="184" y="11"/>
                    <a:pt x="184" y="10"/>
                    <a:pt x="184" y="10"/>
                  </a:cubicBezTo>
                  <a:cubicBezTo>
                    <a:pt x="184" y="10"/>
                    <a:pt x="184" y="9"/>
                    <a:pt x="184" y="9"/>
                  </a:cubicBezTo>
                  <a:cubicBezTo>
                    <a:pt x="182" y="9"/>
                    <a:pt x="169" y="4"/>
                    <a:pt x="160" y="19"/>
                  </a:cubicBezTo>
                  <a:cubicBezTo>
                    <a:pt x="159" y="19"/>
                    <a:pt x="159" y="19"/>
                    <a:pt x="159" y="19"/>
                  </a:cubicBezTo>
                  <a:cubicBezTo>
                    <a:pt x="136" y="34"/>
                    <a:pt x="136" y="34"/>
                    <a:pt x="136" y="34"/>
                  </a:cubicBezTo>
                  <a:cubicBezTo>
                    <a:pt x="136" y="35"/>
                    <a:pt x="136" y="36"/>
                    <a:pt x="136" y="37"/>
                  </a:cubicBezTo>
                  <a:cubicBezTo>
                    <a:pt x="136" y="45"/>
                    <a:pt x="129" y="52"/>
                    <a:pt x="121" y="52"/>
                  </a:cubicBezTo>
                  <a:cubicBezTo>
                    <a:pt x="81" y="52"/>
                    <a:pt x="81" y="52"/>
                    <a:pt x="81" y="52"/>
                  </a:cubicBezTo>
                  <a:cubicBezTo>
                    <a:pt x="79" y="52"/>
                    <a:pt x="78" y="51"/>
                    <a:pt x="78" y="49"/>
                  </a:cubicBezTo>
                  <a:cubicBezTo>
                    <a:pt x="78" y="47"/>
                    <a:pt x="79" y="46"/>
                    <a:pt x="81" y="46"/>
                  </a:cubicBezTo>
                  <a:cubicBezTo>
                    <a:pt x="121" y="46"/>
                    <a:pt x="121" y="46"/>
                    <a:pt x="121" y="46"/>
                  </a:cubicBezTo>
                  <a:cubicBezTo>
                    <a:pt x="126" y="46"/>
                    <a:pt x="130" y="42"/>
                    <a:pt x="130" y="37"/>
                  </a:cubicBezTo>
                  <a:cubicBezTo>
                    <a:pt x="130" y="36"/>
                    <a:pt x="130" y="36"/>
                    <a:pt x="130" y="35"/>
                  </a:cubicBezTo>
                  <a:cubicBezTo>
                    <a:pt x="130" y="35"/>
                    <a:pt x="129" y="35"/>
                    <a:pt x="129" y="35"/>
                  </a:cubicBezTo>
                  <a:cubicBezTo>
                    <a:pt x="129" y="34"/>
                    <a:pt x="129" y="33"/>
                    <a:pt x="129" y="33"/>
                  </a:cubicBezTo>
                  <a:cubicBezTo>
                    <a:pt x="127" y="30"/>
                    <a:pt x="124" y="28"/>
                    <a:pt x="121" y="28"/>
                  </a:cubicBezTo>
                  <a:cubicBezTo>
                    <a:pt x="97" y="28"/>
                    <a:pt x="97" y="28"/>
                    <a:pt x="97" y="28"/>
                  </a:cubicBezTo>
                  <a:cubicBezTo>
                    <a:pt x="94" y="28"/>
                    <a:pt x="90" y="26"/>
                    <a:pt x="86" y="24"/>
                  </a:cubicBezTo>
                  <a:cubicBezTo>
                    <a:pt x="83" y="22"/>
                    <a:pt x="79" y="20"/>
                    <a:pt x="77" y="20"/>
                  </a:cubicBezTo>
                  <a:cubicBezTo>
                    <a:pt x="53" y="20"/>
                    <a:pt x="53" y="20"/>
                    <a:pt x="53" y="20"/>
                  </a:cubicBezTo>
                  <a:cubicBezTo>
                    <a:pt x="44" y="20"/>
                    <a:pt x="36" y="27"/>
                    <a:pt x="31" y="31"/>
                  </a:cubicBezTo>
                  <a:cubicBezTo>
                    <a:pt x="29" y="34"/>
                    <a:pt x="26" y="37"/>
                    <a:pt x="22" y="40"/>
                  </a:cubicBezTo>
                  <a:cubicBezTo>
                    <a:pt x="17" y="46"/>
                    <a:pt x="12" y="50"/>
                    <a:pt x="10" y="53"/>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42" name="Freeform 64">
              <a:extLst>
                <a:ext uri="{FF2B5EF4-FFF2-40B4-BE49-F238E27FC236}">
                  <a16:creationId xmlns:a16="http://schemas.microsoft.com/office/drawing/2014/main" id="{C0A7D264-E9CC-4FAA-ABE4-BE484304E205}"/>
                </a:ext>
              </a:extLst>
            </p:cNvPr>
            <p:cNvSpPr>
              <a:spLocks noEditPoints="1"/>
            </p:cNvSpPr>
            <p:nvPr/>
          </p:nvSpPr>
          <p:spPr bwMode="auto">
            <a:xfrm>
              <a:off x="6473826" y="4810126"/>
              <a:ext cx="357188" cy="349250"/>
            </a:xfrm>
            <a:custGeom>
              <a:avLst/>
              <a:gdLst>
                <a:gd name="T0" fmla="*/ 58 w 84"/>
                <a:gd name="T1" fmla="*/ 82 h 82"/>
                <a:gd name="T2" fmla="*/ 51 w 84"/>
                <a:gd name="T3" fmla="*/ 80 h 82"/>
                <a:gd name="T4" fmla="*/ 3 w 84"/>
                <a:gd name="T5" fmla="*/ 32 h 82"/>
                <a:gd name="T6" fmla="*/ 3 w 84"/>
                <a:gd name="T7" fmla="*/ 20 h 82"/>
                <a:gd name="T8" fmla="*/ 20 w 84"/>
                <a:gd name="T9" fmla="*/ 3 h 82"/>
                <a:gd name="T10" fmla="*/ 32 w 84"/>
                <a:gd name="T11" fmla="*/ 3 h 82"/>
                <a:gd name="T12" fmla="*/ 80 w 84"/>
                <a:gd name="T13" fmla="*/ 51 h 82"/>
                <a:gd name="T14" fmla="*/ 80 w 84"/>
                <a:gd name="T15" fmla="*/ 65 h 82"/>
                <a:gd name="T16" fmla="*/ 65 w 84"/>
                <a:gd name="T17" fmla="*/ 80 h 82"/>
                <a:gd name="T18" fmla="*/ 58 w 84"/>
                <a:gd name="T19" fmla="*/ 82 h 82"/>
                <a:gd name="T20" fmla="*/ 26 w 84"/>
                <a:gd name="T21" fmla="*/ 7 h 82"/>
                <a:gd name="T22" fmla="*/ 24 w 84"/>
                <a:gd name="T23" fmla="*/ 8 h 82"/>
                <a:gd name="T24" fmla="*/ 8 w 84"/>
                <a:gd name="T25" fmla="*/ 25 h 82"/>
                <a:gd name="T26" fmla="*/ 7 w 84"/>
                <a:gd name="T27" fmla="*/ 26 h 82"/>
                <a:gd name="T28" fmla="*/ 8 w 84"/>
                <a:gd name="T29" fmla="*/ 27 h 82"/>
                <a:gd name="T30" fmla="*/ 56 w 84"/>
                <a:gd name="T31" fmla="*/ 75 h 82"/>
                <a:gd name="T32" fmla="*/ 60 w 84"/>
                <a:gd name="T33" fmla="*/ 75 h 82"/>
                <a:gd name="T34" fmla="*/ 60 w 84"/>
                <a:gd name="T35" fmla="*/ 75 h 82"/>
                <a:gd name="T36" fmla="*/ 75 w 84"/>
                <a:gd name="T37" fmla="*/ 60 h 82"/>
                <a:gd name="T38" fmla="*/ 75 w 84"/>
                <a:gd name="T39" fmla="*/ 56 h 82"/>
                <a:gd name="T40" fmla="*/ 28 w 84"/>
                <a:gd name="T41" fmla="*/ 8 h 82"/>
                <a:gd name="T42" fmla="*/ 26 w 84"/>
                <a:gd name="T43"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4" h="82">
                  <a:moveTo>
                    <a:pt x="58" y="82"/>
                  </a:moveTo>
                  <a:cubicBezTo>
                    <a:pt x="55" y="82"/>
                    <a:pt x="53" y="81"/>
                    <a:pt x="51" y="80"/>
                  </a:cubicBezTo>
                  <a:cubicBezTo>
                    <a:pt x="3" y="32"/>
                    <a:pt x="3" y="32"/>
                    <a:pt x="3" y="32"/>
                  </a:cubicBezTo>
                  <a:cubicBezTo>
                    <a:pt x="0" y="29"/>
                    <a:pt x="0" y="23"/>
                    <a:pt x="3" y="20"/>
                  </a:cubicBezTo>
                  <a:cubicBezTo>
                    <a:pt x="20" y="3"/>
                    <a:pt x="20" y="3"/>
                    <a:pt x="20" y="3"/>
                  </a:cubicBezTo>
                  <a:cubicBezTo>
                    <a:pt x="23" y="0"/>
                    <a:pt x="29" y="0"/>
                    <a:pt x="32" y="3"/>
                  </a:cubicBezTo>
                  <a:cubicBezTo>
                    <a:pt x="80" y="51"/>
                    <a:pt x="80" y="51"/>
                    <a:pt x="80" y="51"/>
                  </a:cubicBezTo>
                  <a:cubicBezTo>
                    <a:pt x="84" y="55"/>
                    <a:pt x="84" y="61"/>
                    <a:pt x="80" y="65"/>
                  </a:cubicBezTo>
                  <a:cubicBezTo>
                    <a:pt x="65" y="80"/>
                    <a:pt x="65" y="80"/>
                    <a:pt x="65" y="80"/>
                  </a:cubicBezTo>
                  <a:cubicBezTo>
                    <a:pt x="63" y="81"/>
                    <a:pt x="61" y="82"/>
                    <a:pt x="58" y="82"/>
                  </a:cubicBezTo>
                  <a:close/>
                  <a:moveTo>
                    <a:pt x="26" y="7"/>
                  </a:moveTo>
                  <a:cubicBezTo>
                    <a:pt x="25" y="7"/>
                    <a:pt x="25" y="8"/>
                    <a:pt x="24" y="8"/>
                  </a:cubicBezTo>
                  <a:cubicBezTo>
                    <a:pt x="8" y="25"/>
                    <a:pt x="8" y="25"/>
                    <a:pt x="8" y="25"/>
                  </a:cubicBezTo>
                  <a:cubicBezTo>
                    <a:pt x="8" y="25"/>
                    <a:pt x="7" y="25"/>
                    <a:pt x="7" y="26"/>
                  </a:cubicBezTo>
                  <a:cubicBezTo>
                    <a:pt x="7" y="26"/>
                    <a:pt x="8" y="27"/>
                    <a:pt x="8" y="27"/>
                  </a:cubicBezTo>
                  <a:cubicBezTo>
                    <a:pt x="56" y="75"/>
                    <a:pt x="56" y="75"/>
                    <a:pt x="56" y="75"/>
                  </a:cubicBezTo>
                  <a:cubicBezTo>
                    <a:pt x="57" y="76"/>
                    <a:pt x="59" y="76"/>
                    <a:pt x="60" y="75"/>
                  </a:cubicBezTo>
                  <a:cubicBezTo>
                    <a:pt x="60" y="75"/>
                    <a:pt x="60" y="75"/>
                    <a:pt x="60" y="75"/>
                  </a:cubicBezTo>
                  <a:cubicBezTo>
                    <a:pt x="75" y="60"/>
                    <a:pt x="75" y="60"/>
                    <a:pt x="75" y="60"/>
                  </a:cubicBezTo>
                  <a:cubicBezTo>
                    <a:pt x="76" y="59"/>
                    <a:pt x="76" y="57"/>
                    <a:pt x="75" y="56"/>
                  </a:cubicBezTo>
                  <a:cubicBezTo>
                    <a:pt x="28" y="8"/>
                    <a:pt x="28" y="8"/>
                    <a:pt x="28" y="8"/>
                  </a:cubicBezTo>
                  <a:cubicBezTo>
                    <a:pt x="27" y="8"/>
                    <a:pt x="27" y="7"/>
                    <a:pt x="26"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43" name="Freeform 65">
              <a:extLst>
                <a:ext uri="{FF2B5EF4-FFF2-40B4-BE49-F238E27FC236}">
                  <a16:creationId xmlns:a16="http://schemas.microsoft.com/office/drawing/2014/main" id="{6ECC5D5E-2780-4766-A612-4AD281411317}"/>
                </a:ext>
              </a:extLst>
            </p:cNvPr>
            <p:cNvSpPr>
              <a:spLocks/>
            </p:cNvSpPr>
            <p:nvPr/>
          </p:nvSpPr>
          <p:spPr bwMode="auto">
            <a:xfrm>
              <a:off x="6610351" y="4843464"/>
              <a:ext cx="50800" cy="50800"/>
            </a:xfrm>
            <a:custGeom>
              <a:avLst/>
              <a:gdLst>
                <a:gd name="T0" fmla="*/ 22 w 32"/>
                <a:gd name="T1" fmla="*/ 32 h 32"/>
                <a:gd name="T2" fmla="*/ 0 w 32"/>
                <a:gd name="T3" fmla="*/ 11 h 32"/>
                <a:gd name="T4" fmla="*/ 11 w 32"/>
                <a:gd name="T5" fmla="*/ 0 h 32"/>
                <a:gd name="T6" fmla="*/ 32 w 32"/>
                <a:gd name="T7" fmla="*/ 22 h 32"/>
                <a:gd name="T8" fmla="*/ 22 w 32"/>
                <a:gd name="T9" fmla="*/ 32 h 32"/>
              </a:gdLst>
              <a:ahLst/>
              <a:cxnLst>
                <a:cxn ang="0">
                  <a:pos x="T0" y="T1"/>
                </a:cxn>
                <a:cxn ang="0">
                  <a:pos x="T2" y="T3"/>
                </a:cxn>
                <a:cxn ang="0">
                  <a:pos x="T4" y="T5"/>
                </a:cxn>
                <a:cxn ang="0">
                  <a:pos x="T6" y="T7"/>
                </a:cxn>
                <a:cxn ang="0">
                  <a:pos x="T8" y="T9"/>
                </a:cxn>
              </a:cxnLst>
              <a:rect l="0" t="0" r="r" b="b"/>
              <a:pathLst>
                <a:path w="32" h="32">
                  <a:moveTo>
                    <a:pt x="22" y="32"/>
                  </a:moveTo>
                  <a:lnTo>
                    <a:pt x="0" y="11"/>
                  </a:lnTo>
                  <a:lnTo>
                    <a:pt x="11" y="0"/>
                  </a:lnTo>
                  <a:lnTo>
                    <a:pt x="32" y="22"/>
                  </a:lnTo>
                  <a:lnTo>
                    <a:pt x="22" y="32"/>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44" name="Freeform 66">
              <a:extLst>
                <a:ext uri="{FF2B5EF4-FFF2-40B4-BE49-F238E27FC236}">
                  <a16:creationId xmlns:a16="http://schemas.microsoft.com/office/drawing/2014/main" id="{D99F2409-A241-4592-8B5F-6E1B9760AE34}"/>
                </a:ext>
              </a:extLst>
            </p:cNvPr>
            <p:cNvSpPr>
              <a:spLocks noEditPoints="1"/>
            </p:cNvSpPr>
            <p:nvPr/>
          </p:nvSpPr>
          <p:spPr bwMode="auto">
            <a:xfrm>
              <a:off x="7134226" y="4379914"/>
              <a:ext cx="228600" cy="144463"/>
            </a:xfrm>
            <a:custGeom>
              <a:avLst/>
              <a:gdLst>
                <a:gd name="T0" fmla="*/ 23 w 54"/>
                <a:gd name="T1" fmla="*/ 34 h 34"/>
                <a:gd name="T2" fmla="*/ 0 w 54"/>
                <a:gd name="T3" fmla="*/ 34 h 34"/>
                <a:gd name="T4" fmla="*/ 0 w 54"/>
                <a:gd name="T5" fmla="*/ 31 h 34"/>
                <a:gd name="T6" fmla="*/ 31 w 54"/>
                <a:gd name="T7" fmla="*/ 0 h 34"/>
                <a:gd name="T8" fmla="*/ 54 w 54"/>
                <a:gd name="T9" fmla="*/ 0 h 34"/>
                <a:gd name="T10" fmla="*/ 54 w 54"/>
                <a:gd name="T11" fmla="*/ 3 h 34"/>
                <a:gd name="T12" fmla="*/ 23 w 54"/>
                <a:gd name="T13" fmla="*/ 34 h 34"/>
                <a:gd name="T14" fmla="*/ 6 w 54"/>
                <a:gd name="T15" fmla="*/ 28 h 34"/>
                <a:gd name="T16" fmla="*/ 23 w 54"/>
                <a:gd name="T17" fmla="*/ 28 h 34"/>
                <a:gd name="T18" fmla="*/ 48 w 54"/>
                <a:gd name="T19" fmla="*/ 6 h 34"/>
                <a:gd name="T20" fmla="*/ 31 w 54"/>
                <a:gd name="T21" fmla="*/ 6 h 34"/>
                <a:gd name="T22" fmla="*/ 6 w 54"/>
                <a:gd name="T23"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34">
                  <a:moveTo>
                    <a:pt x="23" y="34"/>
                  </a:moveTo>
                  <a:cubicBezTo>
                    <a:pt x="0" y="34"/>
                    <a:pt x="0" y="34"/>
                    <a:pt x="0" y="34"/>
                  </a:cubicBezTo>
                  <a:cubicBezTo>
                    <a:pt x="0" y="31"/>
                    <a:pt x="0" y="31"/>
                    <a:pt x="0" y="31"/>
                  </a:cubicBezTo>
                  <a:cubicBezTo>
                    <a:pt x="0" y="14"/>
                    <a:pt x="14" y="0"/>
                    <a:pt x="31" y="0"/>
                  </a:cubicBezTo>
                  <a:cubicBezTo>
                    <a:pt x="54" y="0"/>
                    <a:pt x="54" y="0"/>
                    <a:pt x="54" y="0"/>
                  </a:cubicBezTo>
                  <a:cubicBezTo>
                    <a:pt x="54" y="3"/>
                    <a:pt x="54" y="3"/>
                    <a:pt x="54" y="3"/>
                  </a:cubicBezTo>
                  <a:cubicBezTo>
                    <a:pt x="54" y="20"/>
                    <a:pt x="40" y="34"/>
                    <a:pt x="23" y="34"/>
                  </a:cubicBezTo>
                  <a:close/>
                  <a:moveTo>
                    <a:pt x="6" y="28"/>
                  </a:moveTo>
                  <a:cubicBezTo>
                    <a:pt x="23" y="28"/>
                    <a:pt x="23" y="28"/>
                    <a:pt x="23" y="28"/>
                  </a:cubicBezTo>
                  <a:cubicBezTo>
                    <a:pt x="36" y="28"/>
                    <a:pt x="46" y="18"/>
                    <a:pt x="48" y="6"/>
                  </a:cubicBezTo>
                  <a:cubicBezTo>
                    <a:pt x="31" y="6"/>
                    <a:pt x="31" y="6"/>
                    <a:pt x="31" y="6"/>
                  </a:cubicBezTo>
                  <a:cubicBezTo>
                    <a:pt x="18" y="6"/>
                    <a:pt x="8" y="16"/>
                    <a:pt x="6" y="2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45" name="Freeform 67">
              <a:extLst>
                <a:ext uri="{FF2B5EF4-FFF2-40B4-BE49-F238E27FC236}">
                  <a16:creationId xmlns:a16="http://schemas.microsoft.com/office/drawing/2014/main" id="{D37523BD-2900-4589-9ECF-428DBE41AE50}"/>
                </a:ext>
              </a:extLst>
            </p:cNvPr>
            <p:cNvSpPr>
              <a:spLocks noEditPoints="1"/>
            </p:cNvSpPr>
            <p:nvPr/>
          </p:nvSpPr>
          <p:spPr bwMode="auto">
            <a:xfrm>
              <a:off x="6878639" y="4430714"/>
              <a:ext cx="161925" cy="111125"/>
            </a:xfrm>
            <a:custGeom>
              <a:avLst/>
              <a:gdLst>
                <a:gd name="T0" fmla="*/ 38 w 38"/>
                <a:gd name="T1" fmla="*/ 26 h 26"/>
                <a:gd name="T2" fmla="*/ 23 w 38"/>
                <a:gd name="T3" fmla="*/ 26 h 26"/>
                <a:gd name="T4" fmla="*/ 0 w 38"/>
                <a:gd name="T5" fmla="*/ 3 h 26"/>
                <a:gd name="T6" fmla="*/ 0 w 38"/>
                <a:gd name="T7" fmla="*/ 0 h 26"/>
                <a:gd name="T8" fmla="*/ 15 w 38"/>
                <a:gd name="T9" fmla="*/ 0 h 26"/>
                <a:gd name="T10" fmla="*/ 38 w 38"/>
                <a:gd name="T11" fmla="*/ 23 h 26"/>
                <a:gd name="T12" fmla="*/ 38 w 38"/>
                <a:gd name="T13" fmla="*/ 26 h 26"/>
                <a:gd name="T14" fmla="*/ 7 w 38"/>
                <a:gd name="T15" fmla="*/ 6 h 26"/>
                <a:gd name="T16" fmla="*/ 23 w 38"/>
                <a:gd name="T17" fmla="*/ 20 h 26"/>
                <a:gd name="T18" fmla="*/ 32 w 38"/>
                <a:gd name="T19" fmla="*/ 20 h 26"/>
                <a:gd name="T20" fmla="*/ 15 w 38"/>
                <a:gd name="T21" fmla="*/ 6 h 26"/>
                <a:gd name="T22" fmla="*/ 7 w 38"/>
                <a:gd name="T23"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6">
                  <a:moveTo>
                    <a:pt x="38" y="26"/>
                  </a:moveTo>
                  <a:cubicBezTo>
                    <a:pt x="23" y="26"/>
                    <a:pt x="23" y="26"/>
                    <a:pt x="23" y="26"/>
                  </a:cubicBezTo>
                  <a:cubicBezTo>
                    <a:pt x="10" y="26"/>
                    <a:pt x="0" y="16"/>
                    <a:pt x="0" y="3"/>
                  </a:cubicBezTo>
                  <a:cubicBezTo>
                    <a:pt x="0" y="0"/>
                    <a:pt x="0" y="0"/>
                    <a:pt x="0" y="0"/>
                  </a:cubicBezTo>
                  <a:cubicBezTo>
                    <a:pt x="15" y="0"/>
                    <a:pt x="15" y="0"/>
                    <a:pt x="15" y="0"/>
                  </a:cubicBezTo>
                  <a:cubicBezTo>
                    <a:pt x="28" y="0"/>
                    <a:pt x="38" y="10"/>
                    <a:pt x="38" y="23"/>
                  </a:cubicBezTo>
                  <a:lnTo>
                    <a:pt x="38" y="26"/>
                  </a:lnTo>
                  <a:close/>
                  <a:moveTo>
                    <a:pt x="7" y="6"/>
                  </a:moveTo>
                  <a:cubicBezTo>
                    <a:pt x="8" y="14"/>
                    <a:pt x="15" y="20"/>
                    <a:pt x="23" y="20"/>
                  </a:cubicBezTo>
                  <a:cubicBezTo>
                    <a:pt x="32" y="20"/>
                    <a:pt x="32" y="20"/>
                    <a:pt x="32" y="20"/>
                  </a:cubicBezTo>
                  <a:cubicBezTo>
                    <a:pt x="30" y="12"/>
                    <a:pt x="23" y="6"/>
                    <a:pt x="15" y="6"/>
                  </a:cubicBezTo>
                  <a:lnTo>
                    <a:pt x="7" y="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46" name="Freeform 37">
              <a:extLst>
                <a:ext uri="{FF2B5EF4-FFF2-40B4-BE49-F238E27FC236}">
                  <a16:creationId xmlns:a16="http://schemas.microsoft.com/office/drawing/2014/main" id="{72CCB4D8-D533-43F4-AEEF-E385FB4FCDA6}"/>
                </a:ext>
              </a:extLst>
            </p:cNvPr>
            <p:cNvSpPr>
              <a:spLocks/>
            </p:cNvSpPr>
            <p:nvPr/>
          </p:nvSpPr>
          <p:spPr bwMode="auto">
            <a:xfrm>
              <a:off x="6927075" y="4165749"/>
              <a:ext cx="109550" cy="135897"/>
            </a:xfrm>
            <a:custGeom>
              <a:avLst/>
              <a:gdLst>
                <a:gd name="T0" fmla="*/ 27 w 40"/>
                <a:gd name="T1" fmla="*/ 50 h 50"/>
                <a:gd name="T2" fmla="*/ 24 w 40"/>
                <a:gd name="T3" fmla="*/ 50 h 50"/>
                <a:gd name="T4" fmla="*/ 8 w 40"/>
                <a:gd name="T5" fmla="*/ 34 h 50"/>
                <a:gd name="T6" fmla="*/ 3 w 40"/>
                <a:gd name="T7" fmla="*/ 34 h 50"/>
                <a:gd name="T8" fmla="*/ 0 w 40"/>
                <a:gd name="T9" fmla="*/ 31 h 50"/>
                <a:gd name="T10" fmla="*/ 3 w 40"/>
                <a:gd name="T11" fmla="*/ 27 h 50"/>
                <a:gd name="T12" fmla="*/ 8 w 40"/>
                <a:gd name="T13" fmla="*/ 27 h 50"/>
                <a:gd name="T14" fmla="*/ 8 w 40"/>
                <a:gd name="T15" fmla="*/ 21 h 50"/>
                <a:gd name="T16" fmla="*/ 3 w 40"/>
                <a:gd name="T17" fmla="*/ 21 h 50"/>
                <a:gd name="T18" fmla="*/ 0 w 40"/>
                <a:gd name="T19" fmla="*/ 18 h 50"/>
                <a:gd name="T20" fmla="*/ 3 w 40"/>
                <a:gd name="T21" fmla="*/ 15 h 50"/>
                <a:gd name="T22" fmla="*/ 8 w 40"/>
                <a:gd name="T23" fmla="*/ 15 h 50"/>
                <a:gd name="T24" fmla="*/ 24 w 40"/>
                <a:gd name="T25" fmla="*/ 0 h 50"/>
                <a:gd name="T26" fmla="*/ 27 w 40"/>
                <a:gd name="T27" fmla="*/ 0 h 50"/>
                <a:gd name="T28" fmla="*/ 38 w 40"/>
                <a:gd name="T29" fmla="*/ 4 h 50"/>
                <a:gd name="T30" fmla="*/ 39 w 40"/>
                <a:gd name="T31" fmla="*/ 8 h 50"/>
                <a:gd name="T32" fmla="*/ 34 w 40"/>
                <a:gd name="T33" fmla="*/ 9 h 50"/>
                <a:gd name="T34" fmla="*/ 27 w 40"/>
                <a:gd name="T35" fmla="*/ 6 h 50"/>
                <a:gd name="T36" fmla="*/ 24 w 40"/>
                <a:gd name="T37" fmla="*/ 6 h 50"/>
                <a:gd name="T38" fmla="*/ 14 w 40"/>
                <a:gd name="T39" fmla="*/ 15 h 50"/>
                <a:gd name="T40" fmla="*/ 22 w 40"/>
                <a:gd name="T41" fmla="*/ 15 h 50"/>
                <a:gd name="T42" fmla="*/ 25 w 40"/>
                <a:gd name="T43" fmla="*/ 18 h 50"/>
                <a:gd name="T44" fmla="*/ 22 w 40"/>
                <a:gd name="T45" fmla="*/ 21 h 50"/>
                <a:gd name="T46" fmla="*/ 14 w 40"/>
                <a:gd name="T47" fmla="*/ 21 h 50"/>
                <a:gd name="T48" fmla="*/ 14 w 40"/>
                <a:gd name="T49" fmla="*/ 27 h 50"/>
                <a:gd name="T50" fmla="*/ 22 w 40"/>
                <a:gd name="T51" fmla="*/ 27 h 50"/>
                <a:gd name="T52" fmla="*/ 25 w 40"/>
                <a:gd name="T53" fmla="*/ 31 h 50"/>
                <a:gd name="T54" fmla="*/ 22 w 40"/>
                <a:gd name="T55" fmla="*/ 34 h 50"/>
                <a:gd name="T56" fmla="*/ 14 w 40"/>
                <a:gd name="T57" fmla="*/ 34 h 50"/>
                <a:gd name="T58" fmla="*/ 24 w 40"/>
                <a:gd name="T59" fmla="*/ 44 h 50"/>
                <a:gd name="T60" fmla="*/ 27 w 40"/>
                <a:gd name="T61" fmla="*/ 44 h 50"/>
                <a:gd name="T62" fmla="*/ 34 w 40"/>
                <a:gd name="T63" fmla="*/ 41 h 50"/>
                <a:gd name="T64" fmla="*/ 39 w 40"/>
                <a:gd name="T65" fmla="*/ 42 h 50"/>
                <a:gd name="T66" fmla="*/ 38 w 40"/>
                <a:gd name="T67" fmla="*/ 46 h 50"/>
                <a:gd name="T68" fmla="*/ 27 w 40"/>
                <a:gd name="T69"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50">
                  <a:moveTo>
                    <a:pt x="27" y="50"/>
                  </a:moveTo>
                  <a:cubicBezTo>
                    <a:pt x="24" y="50"/>
                    <a:pt x="24" y="50"/>
                    <a:pt x="24" y="50"/>
                  </a:cubicBezTo>
                  <a:cubicBezTo>
                    <a:pt x="15" y="50"/>
                    <a:pt x="8" y="43"/>
                    <a:pt x="8" y="34"/>
                  </a:cubicBezTo>
                  <a:cubicBezTo>
                    <a:pt x="3" y="34"/>
                    <a:pt x="3" y="34"/>
                    <a:pt x="3" y="34"/>
                  </a:cubicBezTo>
                  <a:cubicBezTo>
                    <a:pt x="2" y="34"/>
                    <a:pt x="0" y="32"/>
                    <a:pt x="0" y="31"/>
                  </a:cubicBezTo>
                  <a:cubicBezTo>
                    <a:pt x="0" y="29"/>
                    <a:pt x="2" y="27"/>
                    <a:pt x="3" y="27"/>
                  </a:cubicBezTo>
                  <a:cubicBezTo>
                    <a:pt x="8" y="27"/>
                    <a:pt x="8" y="27"/>
                    <a:pt x="8" y="27"/>
                  </a:cubicBezTo>
                  <a:cubicBezTo>
                    <a:pt x="8" y="21"/>
                    <a:pt x="8" y="21"/>
                    <a:pt x="8" y="21"/>
                  </a:cubicBezTo>
                  <a:cubicBezTo>
                    <a:pt x="3" y="21"/>
                    <a:pt x="3" y="21"/>
                    <a:pt x="3" y="21"/>
                  </a:cubicBezTo>
                  <a:cubicBezTo>
                    <a:pt x="2" y="21"/>
                    <a:pt x="0" y="20"/>
                    <a:pt x="0" y="18"/>
                  </a:cubicBezTo>
                  <a:cubicBezTo>
                    <a:pt x="0" y="16"/>
                    <a:pt x="2" y="15"/>
                    <a:pt x="3" y="15"/>
                  </a:cubicBezTo>
                  <a:cubicBezTo>
                    <a:pt x="8" y="15"/>
                    <a:pt x="8" y="15"/>
                    <a:pt x="8" y="15"/>
                  </a:cubicBezTo>
                  <a:cubicBezTo>
                    <a:pt x="9" y="6"/>
                    <a:pt x="15" y="0"/>
                    <a:pt x="24" y="0"/>
                  </a:cubicBezTo>
                  <a:cubicBezTo>
                    <a:pt x="27" y="0"/>
                    <a:pt x="27" y="0"/>
                    <a:pt x="27" y="0"/>
                  </a:cubicBezTo>
                  <a:cubicBezTo>
                    <a:pt x="31" y="0"/>
                    <a:pt x="35" y="1"/>
                    <a:pt x="38" y="4"/>
                  </a:cubicBezTo>
                  <a:cubicBezTo>
                    <a:pt x="39" y="5"/>
                    <a:pt x="40" y="7"/>
                    <a:pt x="39" y="8"/>
                  </a:cubicBezTo>
                  <a:cubicBezTo>
                    <a:pt x="38" y="10"/>
                    <a:pt x="36" y="10"/>
                    <a:pt x="34" y="9"/>
                  </a:cubicBezTo>
                  <a:cubicBezTo>
                    <a:pt x="32" y="7"/>
                    <a:pt x="29" y="6"/>
                    <a:pt x="27" y="6"/>
                  </a:cubicBezTo>
                  <a:cubicBezTo>
                    <a:pt x="24" y="6"/>
                    <a:pt x="24" y="6"/>
                    <a:pt x="24" y="6"/>
                  </a:cubicBezTo>
                  <a:cubicBezTo>
                    <a:pt x="19" y="6"/>
                    <a:pt x="15" y="10"/>
                    <a:pt x="14" y="15"/>
                  </a:cubicBezTo>
                  <a:cubicBezTo>
                    <a:pt x="22" y="15"/>
                    <a:pt x="22" y="15"/>
                    <a:pt x="22" y="15"/>
                  </a:cubicBezTo>
                  <a:cubicBezTo>
                    <a:pt x="24" y="15"/>
                    <a:pt x="25" y="16"/>
                    <a:pt x="25" y="18"/>
                  </a:cubicBezTo>
                  <a:cubicBezTo>
                    <a:pt x="25" y="20"/>
                    <a:pt x="24" y="21"/>
                    <a:pt x="22" y="21"/>
                  </a:cubicBezTo>
                  <a:cubicBezTo>
                    <a:pt x="14" y="21"/>
                    <a:pt x="14" y="21"/>
                    <a:pt x="14" y="21"/>
                  </a:cubicBezTo>
                  <a:cubicBezTo>
                    <a:pt x="14" y="27"/>
                    <a:pt x="14" y="27"/>
                    <a:pt x="14" y="27"/>
                  </a:cubicBezTo>
                  <a:cubicBezTo>
                    <a:pt x="22" y="27"/>
                    <a:pt x="22" y="27"/>
                    <a:pt x="22" y="27"/>
                  </a:cubicBezTo>
                  <a:cubicBezTo>
                    <a:pt x="24" y="27"/>
                    <a:pt x="25" y="29"/>
                    <a:pt x="25" y="31"/>
                  </a:cubicBezTo>
                  <a:cubicBezTo>
                    <a:pt x="25" y="32"/>
                    <a:pt x="24" y="34"/>
                    <a:pt x="22" y="34"/>
                  </a:cubicBezTo>
                  <a:cubicBezTo>
                    <a:pt x="14" y="34"/>
                    <a:pt x="14" y="34"/>
                    <a:pt x="14" y="34"/>
                  </a:cubicBezTo>
                  <a:cubicBezTo>
                    <a:pt x="14" y="39"/>
                    <a:pt x="18" y="44"/>
                    <a:pt x="24" y="44"/>
                  </a:cubicBezTo>
                  <a:cubicBezTo>
                    <a:pt x="27" y="44"/>
                    <a:pt x="27" y="44"/>
                    <a:pt x="27" y="44"/>
                  </a:cubicBezTo>
                  <a:cubicBezTo>
                    <a:pt x="29" y="44"/>
                    <a:pt x="32" y="43"/>
                    <a:pt x="34" y="41"/>
                  </a:cubicBezTo>
                  <a:cubicBezTo>
                    <a:pt x="36" y="40"/>
                    <a:pt x="38" y="40"/>
                    <a:pt x="39" y="42"/>
                  </a:cubicBezTo>
                  <a:cubicBezTo>
                    <a:pt x="40" y="43"/>
                    <a:pt x="39" y="45"/>
                    <a:pt x="38" y="46"/>
                  </a:cubicBezTo>
                  <a:cubicBezTo>
                    <a:pt x="35" y="49"/>
                    <a:pt x="31" y="50"/>
                    <a:pt x="27" y="5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grpSp>
    </p:spTree>
    <p:extLst>
      <p:ext uri="{BB962C8B-B14F-4D97-AF65-F5344CB8AC3E}">
        <p14:creationId xmlns:p14="http://schemas.microsoft.com/office/powerpoint/2010/main" val="878263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FAF8D1F8-4A04-462B-B9EC-EA3E909036B5}"/>
              </a:ext>
            </a:extLst>
          </p:cNvPr>
          <p:cNvSpPr>
            <a:spLocks noGrp="1"/>
          </p:cNvSpPr>
          <p:nvPr>
            <p:ph idx="1"/>
          </p:nvPr>
        </p:nvSpPr>
        <p:spPr>
          <a:xfrm>
            <a:off x="695325" y="1454533"/>
            <a:ext cx="10980738" cy="4848620"/>
          </a:xfrm>
        </p:spPr>
        <p:txBody>
          <a:bodyPr/>
          <a:lstStyle/>
          <a:p>
            <a:r>
              <a:rPr lang="fr-FR" b="1" dirty="0">
                <a:latin typeface="Montserrat Black" panose="00000A00000000000000" pitchFamily="2" charset="0"/>
              </a:rPr>
              <a:t> </a:t>
            </a:r>
            <a:r>
              <a:rPr lang="fr-FR" b="1" dirty="0">
                <a:solidFill>
                  <a:schemeClr val="accent6">
                    <a:lumMod val="75000"/>
                  </a:schemeClr>
                </a:solidFill>
                <a:latin typeface="Montserrat Black" panose="00000A00000000000000" pitchFamily="2" charset="0"/>
              </a:rPr>
              <a:t>Oui,</a:t>
            </a:r>
            <a:r>
              <a:rPr lang="fr-FR" b="1" dirty="0">
                <a:latin typeface="Montserrat Black" panose="00000A00000000000000" pitchFamily="2" charset="0"/>
              </a:rPr>
              <a:t> </a:t>
            </a:r>
            <a:r>
              <a:rPr lang="fr-FR" dirty="0"/>
              <a:t>si l’hypothèque est la seule garantie au dossier :</a:t>
            </a:r>
          </a:p>
          <a:p>
            <a:endParaRPr lang="fr-FR" dirty="0"/>
          </a:p>
        </p:txBody>
      </p:sp>
      <p:sp>
        <p:nvSpPr>
          <p:cNvPr id="3" name="Espace réservé du texte 2">
            <a:extLst>
              <a:ext uri="{FF2B5EF4-FFF2-40B4-BE49-F238E27FC236}">
                <a16:creationId xmlns:a16="http://schemas.microsoft.com/office/drawing/2014/main" id="{EAC2B60E-C76E-4B72-A252-40F17E69F0AD}"/>
              </a:ext>
            </a:extLst>
          </p:cNvPr>
          <p:cNvSpPr>
            <a:spLocks noGrp="1"/>
          </p:cNvSpPr>
          <p:nvPr>
            <p:ph type="body" sz="quarter" idx="12"/>
          </p:nvPr>
        </p:nvSpPr>
        <p:spPr/>
        <p:txBody>
          <a:bodyPr/>
          <a:lstStyle/>
          <a:p>
            <a:endParaRPr lang="fr-FR" dirty="0"/>
          </a:p>
          <a:p>
            <a:r>
              <a:rPr lang="fr-FR" dirty="0"/>
              <a:t>Un dossier avec hypothèque est-il </a:t>
            </a:r>
            <a:r>
              <a:rPr lang="fr-FR" dirty="0" err="1"/>
              <a:t>optileadable</a:t>
            </a:r>
            <a:r>
              <a:rPr lang="fr-FR" dirty="0"/>
              <a:t> ?</a:t>
            </a:r>
          </a:p>
        </p:txBody>
      </p:sp>
      <p:sp>
        <p:nvSpPr>
          <p:cNvPr id="7" name="Espace réservé du texte 2">
            <a:extLst>
              <a:ext uri="{FF2B5EF4-FFF2-40B4-BE49-F238E27FC236}">
                <a16:creationId xmlns:a16="http://schemas.microsoft.com/office/drawing/2014/main" id="{57E2BCA8-3EDD-454A-B9B0-C4EA6FD9C47F}"/>
              </a:ext>
            </a:extLst>
          </p:cNvPr>
          <p:cNvSpPr txBox="1">
            <a:spLocks/>
          </p:cNvSpPr>
          <p:nvPr/>
        </p:nvSpPr>
        <p:spPr>
          <a:xfrm>
            <a:off x="695325" y="345410"/>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solidFill>
                  <a:schemeClr val="accent4">
                    <a:lumMod val="75000"/>
                  </a:schemeClr>
                </a:solidFill>
              </a:rPr>
              <a:t>Quizz – 6 / 8 </a:t>
            </a:r>
          </a:p>
        </p:txBody>
      </p:sp>
      <p:sp>
        <p:nvSpPr>
          <p:cNvPr id="9" name="Rectangle 8">
            <a:extLst>
              <a:ext uri="{FF2B5EF4-FFF2-40B4-BE49-F238E27FC236}">
                <a16:creationId xmlns:a16="http://schemas.microsoft.com/office/drawing/2014/main" id="{913856BB-9646-49AD-B2A2-E142996828B3}"/>
              </a:ext>
            </a:extLst>
          </p:cNvPr>
          <p:cNvSpPr/>
          <p:nvPr/>
        </p:nvSpPr>
        <p:spPr>
          <a:xfrm>
            <a:off x="1624931" y="5170044"/>
            <a:ext cx="9754536" cy="1107996"/>
          </a:xfrm>
          <a:prstGeom prst="rect">
            <a:avLst/>
          </a:prstGeom>
        </p:spPr>
        <p:txBody>
          <a:bodyPr wrap="square">
            <a:spAutoFit/>
          </a:bodyPr>
          <a:lstStyle/>
          <a:p>
            <a:endParaRPr lang="fr-FR" dirty="0">
              <a:solidFill>
                <a:srgbClr val="0070C0"/>
              </a:solidFill>
            </a:endParaRPr>
          </a:p>
          <a:p>
            <a:pPr algn="ctr"/>
            <a:r>
              <a:rPr lang="fr-FR" sz="1600" b="1" dirty="0">
                <a:solidFill>
                  <a:schemeClr val="tx1">
                    <a:lumMod val="75000"/>
                    <a:lumOff val="25000"/>
                  </a:schemeClr>
                </a:solidFill>
                <a:latin typeface="Montserrat Black" panose="00000A00000000000000" pitchFamily="2" charset="0"/>
              </a:rPr>
              <a:t>Une fois accordé, si vous pouvez transférer votre dossier à un gestionnaire crédits, c’est que votre dossier nécessite un contrôle interactif, si vous ne pouvez pas, c’est qu’il est </a:t>
            </a:r>
            <a:r>
              <a:rPr lang="fr-FR" sz="1600" b="1" dirty="0" err="1">
                <a:solidFill>
                  <a:schemeClr val="tx1">
                    <a:lumMod val="75000"/>
                    <a:lumOff val="25000"/>
                  </a:schemeClr>
                </a:solidFill>
                <a:latin typeface="Montserrat Black" panose="00000A00000000000000" pitchFamily="2" charset="0"/>
              </a:rPr>
              <a:t>optileadable</a:t>
            </a:r>
            <a:r>
              <a:rPr lang="fr-FR" sz="1600" b="1" dirty="0">
                <a:solidFill>
                  <a:schemeClr val="tx1">
                    <a:lumMod val="75000"/>
                    <a:lumOff val="25000"/>
                  </a:schemeClr>
                </a:solidFill>
                <a:latin typeface="Montserrat Black" panose="00000A00000000000000" pitchFamily="2" charset="0"/>
              </a:rPr>
              <a:t>.</a:t>
            </a:r>
            <a:endParaRPr lang="fr-FR" sz="1600" b="1" dirty="0">
              <a:solidFill>
                <a:schemeClr val="tx1">
                  <a:lumMod val="75000"/>
                  <a:lumOff val="25000"/>
                </a:schemeClr>
              </a:solidFill>
              <a:latin typeface="Montserrat Black" panose="00000A00000000000000" pitchFamily="2" charset="0"/>
              <a:sym typeface="Wingdings" panose="05000000000000000000" pitchFamily="2" charset="2"/>
            </a:endParaRPr>
          </a:p>
        </p:txBody>
      </p:sp>
      <p:sp>
        <p:nvSpPr>
          <p:cNvPr id="10" name="Espace réservé du texte 1">
            <a:extLst>
              <a:ext uri="{FF2B5EF4-FFF2-40B4-BE49-F238E27FC236}">
                <a16:creationId xmlns:a16="http://schemas.microsoft.com/office/drawing/2014/main" id="{64E1EF4F-BDB7-476D-A374-26668F4A1FAD}"/>
              </a:ext>
            </a:extLst>
          </p:cNvPr>
          <p:cNvSpPr txBox="1">
            <a:spLocks/>
          </p:cNvSpPr>
          <p:nvPr/>
        </p:nvSpPr>
        <p:spPr>
          <a:xfrm>
            <a:off x="1053256" y="1786852"/>
            <a:ext cx="10800000" cy="427954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endParaRPr lang="fr-FR" dirty="0"/>
          </a:p>
          <a:p>
            <a:pPr marL="285750" indent="-285750">
              <a:buFont typeface="Wingdings" panose="05000000000000000000" pitchFamily="2" charset="2"/>
              <a:buChar char="è"/>
            </a:pPr>
            <a:endParaRPr lang="fr-FR" dirty="0"/>
          </a:p>
        </p:txBody>
      </p:sp>
      <p:grpSp>
        <p:nvGrpSpPr>
          <p:cNvPr id="26" name="Groupe 25">
            <a:extLst>
              <a:ext uri="{FF2B5EF4-FFF2-40B4-BE49-F238E27FC236}">
                <a16:creationId xmlns:a16="http://schemas.microsoft.com/office/drawing/2014/main" id="{53467212-3ABB-461F-BE3A-7B5999F1403C}"/>
              </a:ext>
            </a:extLst>
          </p:cNvPr>
          <p:cNvGrpSpPr/>
          <p:nvPr/>
        </p:nvGrpSpPr>
        <p:grpSpPr>
          <a:xfrm>
            <a:off x="1248143" y="1597201"/>
            <a:ext cx="9897400" cy="3667357"/>
            <a:chOff x="1248143" y="1597201"/>
            <a:chExt cx="9897400" cy="3667357"/>
          </a:xfrm>
        </p:grpSpPr>
        <p:grpSp>
          <p:nvGrpSpPr>
            <p:cNvPr id="12" name="Groupe 11">
              <a:extLst>
                <a:ext uri="{FF2B5EF4-FFF2-40B4-BE49-F238E27FC236}">
                  <a16:creationId xmlns:a16="http://schemas.microsoft.com/office/drawing/2014/main" id="{6EAE1A59-606F-4118-ACCA-F901527CCF99}"/>
                </a:ext>
              </a:extLst>
            </p:cNvPr>
            <p:cNvGrpSpPr/>
            <p:nvPr/>
          </p:nvGrpSpPr>
          <p:grpSpPr>
            <a:xfrm>
              <a:off x="1248143" y="2049502"/>
              <a:ext cx="3970931" cy="3155523"/>
              <a:chOff x="1797305" y="1742373"/>
              <a:chExt cx="4037533" cy="3086002"/>
            </a:xfrm>
          </p:grpSpPr>
          <p:sp>
            <p:nvSpPr>
              <p:cNvPr id="19" name="Espace réservé du texte 6">
                <a:extLst>
                  <a:ext uri="{FF2B5EF4-FFF2-40B4-BE49-F238E27FC236}">
                    <a16:creationId xmlns:a16="http://schemas.microsoft.com/office/drawing/2014/main" id="{E4128864-8643-4C11-9994-C0D12C98A8CF}"/>
                  </a:ext>
                </a:extLst>
              </p:cNvPr>
              <p:cNvSpPr txBox="1">
                <a:spLocks/>
              </p:cNvSpPr>
              <p:nvPr/>
            </p:nvSpPr>
            <p:spPr>
              <a:xfrm>
                <a:off x="1797305" y="1818198"/>
                <a:ext cx="3749701" cy="576064"/>
              </a:xfrm>
              <a:prstGeom prst="rect">
                <a:avLst/>
              </a:prstGeom>
            </p:spPr>
            <p:txBody>
              <a:bodyPr vert="horz" lIns="91440" tIns="45720" rIns="91440" bIns="45720" rtlCol="0">
                <a:noAutofit/>
              </a:bodyPr>
              <a:lstStyle>
                <a:lvl1pPr marL="0" indent="0" algn="l" defTabSz="914400" rtl="0" eaLnBrk="1" latinLnBrk="0" hangingPunct="1">
                  <a:lnSpc>
                    <a:spcPts val="2000"/>
                  </a:lnSpc>
                  <a:spcBef>
                    <a:spcPts val="0"/>
                  </a:spcBef>
                  <a:spcAft>
                    <a:spcPts val="0"/>
                  </a:spcAft>
                  <a:buFontTx/>
                  <a:buNone/>
                  <a:defRPr sz="13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a:lstStyle>
              <a:p>
                <a:pPr lvl="0" algn="ctr" fontAlgn="base">
                  <a:lnSpc>
                    <a:spcPct val="100000"/>
                  </a:lnSpc>
                  <a:spcBef>
                    <a:spcPct val="0"/>
                  </a:spcBef>
                  <a:spcAft>
                    <a:spcPct val="0"/>
                  </a:spcAft>
                </a:pPr>
                <a:r>
                  <a:rPr lang="fr-FR" altLang="fr-FR" sz="1400" b="1" dirty="0">
                    <a:solidFill>
                      <a:schemeClr val="accent6">
                        <a:lumMod val="75000"/>
                      </a:schemeClr>
                    </a:solidFill>
                  </a:rPr>
                  <a:t>Dossiers Optilead</a:t>
                </a:r>
              </a:p>
            </p:txBody>
          </p:sp>
          <p:sp>
            <p:nvSpPr>
              <p:cNvPr id="20" name="Espace réservé du texte 6">
                <a:extLst>
                  <a:ext uri="{FF2B5EF4-FFF2-40B4-BE49-F238E27FC236}">
                    <a16:creationId xmlns:a16="http://schemas.microsoft.com/office/drawing/2014/main" id="{30B3F4B9-4A90-4FD9-A0BC-13C109AA7942}"/>
                  </a:ext>
                </a:extLst>
              </p:cNvPr>
              <p:cNvSpPr txBox="1">
                <a:spLocks/>
              </p:cNvSpPr>
              <p:nvPr/>
            </p:nvSpPr>
            <p:spPr>
              <a:xfrm>
                <a:off x="2140562" y="2212793"/>
                <a:ext cx="3694276" cy="595427"/>
              </a:xfrm>
              <a:prstGeom prst="rect">
                <a:avLst/>
              </a:prstGeom>
            </p:spPr>
            <p:txBody>
              <a:bodyPr vert="horz" lIns="91440" tIns="45720" rIns="91440" bIns="45720" rtlCol="0">
                <a:noAutofit/>
              </a:bodyPr>
              <a:lstStyle>
                <a:lvl1pPr marL="0" indent="0" algn="l" defTabSz="914400" rtl="0" eaLnBrk="1" latinLnBrk="0" hangingPunct="1">
                  <a:lnSpc>
                    <a:spcPts val="2000"/>
                  </a:lnSpc>
                  <a:spcBef>
                    <a:spcPts val="0"/>
                  </a:spcBef>
                  <a:spcAft>
                    <a:spcPts val="0"/>
                  </a:spcAft>
                  <a:buFontTx/>
                  <a:buNone/>
                  <a:defRPr sz="13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a:lstStyle>
              <a:p>
                <a:pPr lvl="0" fontAlgn="base">
                  <a:lnSpc>
                    <a:spcPct val="100000"/>
                  </a:lnSpc>
                  <a:spcBef>
                    <a:spcPct val="0"/>
                  </a:spcBef>
                  <a:spcAft>
                    <a:spcPct val="0"/>
                  </a:spcAft>
                </a:pPr>
                <a:r>
                  <a:rPr lang="fr-FR" altLang="fr-FR" sz="1200" b="1" dirty="0">
                    <a:solidFill>
                      <a:schemeClr val="accent6">
                        <a:lumMod val="75000"/>
                      </a:schemeClr>
                    </a:solidFill>
                  </a:rPr>
                  <a:t>Objet :</a:t>
                </a:r>
              </a:p>
              <a:p>
                <a:pPr marL="269875" lvl="0" indent="-182563" fontAlgn="base">
                  <a:lnSpc>
                    <a:spcPct val="100000"/>
                  </a:lnSpc>
                  <a:spcBef>
                    <a:spcPct val="0"/>
                  </a:spcBef>
                  <a:spcAft>
                    <a:spcPct val="0"/>
                  </a:spcAft>
                  <a:buFontTx/>
                  <a:buChar char="-"/>
                </a:pPr>
                <a:r>
                  <a:rPr lang="fr-FR" altLang="fr-FR" sz="1200" dirty="0">
                    <a:solidFill>
                      <a:schemeClr val="tx1">
                        <a:lumMod val="75000"/>
                        <a:lumOff val="25000"/>
                      </a:schemeClr>
                    </a:solidFill>
                  </a:rPr>
                  <a:t>Acquisition (</a:t>
                </a:r>
                <a:r>
                  <a:rPr lang="fr-FR" altLang="fr-FR" sz="1200" dirty="0" err="1">
                    <a:solidFill>
                      <a:schemeClr val="tx1">
                        <a:lumMod val="75000"/>
                        <a:lumOff val="25000"/>
                      </a:schemeClr>
                    </a:solidFill>
                  </a:rPr>
                  <a:t>y.c</a:t>
                </a:r>
                <a:r>
                  <a:rPr lang="fr-FR" altLang="fr-FR" sz="1200" dirty="0">
                    <a:solidFill>
                      <a:schemeClr val="tx1">
                        <a:lumMod val="75000"/>
                        <a:lumOff val="25000"/>
                      </a:schemeClr>
                    </a:solidFill>
                  </a:rPr>
                  <a:t> si travaux complémentaires)</a:t>
                </a:r>
              </a:p>
              <a:p>
                <a:pPr marL="269875" lvl="0" indent="-182563" fontAlgn="base">
                  <a:lnSpc>
                    <a:spcPct val="100000"/>
                  </a:lnSpc>
                  <a:spcBef>
                    <a:spcPct val="0"/>
                  </a:spcBef>
                  <a:spcAft>
                    <a:spcPct val="0"/>
                  </a:spcAft>
                  <a:buFontTx/>
                  <a:buChar char="-"/>
                </a:pPr>
                <a:r>
                  <a:rPr lang="fr-FR" altLang="fr-FR" sz="1200" dirty="0">
                    <a:solidFill>
                      <a:schemeClr val="tx1">
                        <a:lumMod val="75000"/>
                        <a:lumOff val="25000"/>
                      </a:schemeClr>
                    </a:solidFill>
                  </a:rPr>
                  <a:t>Travaux</a:t>
                </a:r>
              </a:p>
              <a:p>
                <a:pPr marL="269875" indent="-182563" fontAlgn="base">
                  <a:lnSpc>
                    <a:spcPct val="100000"/>
                  </a:lnSpc>
                  <a:spcBef>
                    <a:spcPct val="0"/>
                  </a:spcBef>
                  <a:spcAft>
                    <a:spcPct val="0"/>
                  </a:spcAft>
                  <a:buFontTx/>
                  <a:buChar char="-"/>
                </a:pPr>
                <a:r>
                  <a:rPr lang="fr-FR" altLang="fr-FR" sz="1200" dirty="0">
                    <a:solidFill>
                      <a:schemeClr val="tx1">
                        <a:lumMod val="75000"/>
                        <a:lumOff val="25000"/>
                      </a:schemeClr>
                    </a:solidFill>
                  </a:rPr>
                  <a:t>Rachat (sans besoin complémentaire)</a:t>
                </a:r>
              </a:p>
              <a:p>
                <a:pPr marL="269875" indent="-182563" fontAlgn="base">
                  <a:lnSpc>
                    <a:spcPct val="100000"/>
                  </a:lnSpc>
                  <a:spcBef>
                    <a:spcPct val="0"/>
                  </a:spcBef>
                  <a:spcAft>
                    <a:spcPct val="0"/>
                  </a:spcAft>
                  <a:buFontTx/>
                  <a:buChar char="-"/>
                </a:pPr>
                <a:r>
                  <a:rPr lang="fr-FR" altLang="fr-FR" sz="1200" b="1" dirty="0">
                    <a:solidFill>
                      <a:schemeClr val="accent6">
                        <a:lumMod val="75000"/>
                      </a:schemeClr>
                    </a:solidFill>
                  </a:rPr>
                  <a:t>VEFA</a:t>
                </a:r>
              </a:p>
              <a:p>
                <a:pPr marL="269875" indent="-182563" fontAlgn="base">
                  <a:lnSpc>
                    <a:spcPct val="100000"/>
                  </a:lnSpc>
                  <a:spcBef>
                    <a:spcPct val="0"/>
                  </a:spcBef>
                  <a:spcAft>
                    <a:spcPct val="0"/>
                  </a:spcAft>
                  <a:buFontTx/>
                  <a:buChar char="-"/>
                </a:pPr>
                <a:r>
                  <a:rPr lang="fr-FR" altLang="fr-FR" sz="1200" b="1" dirty="0">
                    <a:solidFill>
                      <a:schemeClr val="accent6">
                        <a:lumMod val="75000"/>
                      </a:schemeClr>
                    </a:solidFill>
                  </a:rPr>
                  <a:t>Primo investisseur</a:t>
                </a:r>
              </a:p>
              <a:p>
                <a:pPr marL="182563" indent="-182563" fontAlgn="base">
                  <a:lnSpc>
                    <a:spcPct val="100000"/>
                  </a:lnSpc>
                  <a:spcBef>
                    <a:spcPct val="0"/>
                  </a:spcBef>
                  <a:spcAft>
                    <a:spcPct val="0"/>
                  </a:spcAft>
                  <a:buFontTx/>
                  <a:buChar char="-"/>
                </a:pPr>
                <a:endParaRPr lang="fr-FR" altLang="fr-FR" sz="800" b="1" dirty="0">
                  <a:solidFill>
                    <a:schemeClr val="accent5"/>
                  </a:solidFill>
                </a:endParaRPr>
              </a:p>
              <a:p>
                <a:pPr fontAlgn="base">
                  <a:lnSpc>
                    <a:spcPct val="100000"/>
                  </a:lnSpc>
                  <a:spcBef>
                    <a:spcPct val="0"/>
                  </a:spcBef>
                  <a:spcAft>
                    <a:spcPct val="0"/>
                  </a:spcAft>
                </a:pPr>
                <a:r>
                  <a:rPr lang="fr-FR" altLang="fr-FR" sz="1200" b="1" dirty="0">
                    <a:solidFill>
                      <a:schemeClr val="accent6">
                        <a:lumMod val="75000"/>
                      </a:schemeClr>
                    </a:solidFill>
                  </a:rPr>
                  <a:t>Garantie :</a:t>
                </a:r>
              </a:p>
              <a:p>
                <a:pPr marL="269875" indent="-171450" fontAlgn="base">
                  <a:lnSpc>
                    <a:spcPct val="100000"/>
                  </a:lnSpc>
                  <a:spcBef>
                    <a:spcPct val="0"/>
                  </a:spcBef>
                  <a:spcAft>
                    <a:spcPct val="0"/>
                  </a:spcAft>
                  <a:buFontTx/>
                  <a:buChar char="-"/>
                </a:pPr>
                <a:r>
                  <a:rPr lang="fr-FR" altLang="fr-FR" sz="1200" dirty="0">
                    <a:solidFill>
                      <a:schemeClr val="tx1">
                        <a:lumMod val="75000"/>
                        <a:lumOff val="25000"/>
                      </a:schemeClr>
                    </a:solidFill>
                  </a:rPr>
                  <a:t>Hypothèque seule</a:t>
                </a:r>
              </a:p>
              <a:p>
                <a:pPr marL="269875" indent="-182563" fontAlgn="base">
                  <a:lnSpc>
                    <a:spcPct val="100000"/>
                  </a:lnSpc>
                  <a:spcBef>
                    <a:spcPct val="0"/>
                  </a:spcBef>
                  <a:spcAft>
                    <a:spcPct val="0"/>
                  </a:spcAft>
                  <a:buFontTx/>
                  <a:buChar char="-"/>
                </a:pPr>
                <a:r>
                  <a:rPr lang="fr-FR" altLang="fr-FR" sz="1200" dirty="0">
                    <a:solidFill>
                      <a:schemeClr val="tx1">
                        <a:lumMod val="75000"/>
                        <a:lumOff val="25000"/>
                      </a:schemeClr>
                    </a:solidFill>
                  </a:rPr>
                  <a:t>SACCEF</a:t>
                </a:r>
              </a:p>
              <a:p>
                <a:pPr marL="171450" indent="-171450" fontAlgn="base">
                  <a:lnSpc>
                    <a:spcPct val="100000"/>
                  </a:lnSpc>
                  <a:spcBef>
                    <a:spcPct val="0"/>
                  </a:spcBef>
                  <a:spcAft>
                    <a:spcPct val="0"/>
                  </a:spcAft>
                  <a:buFontTx/>
                  <a:buChar char="-"/>
                </a:pPr>
                <a:endParaRPr lang="fr-FR" altLang="fr-FR" sz="800" b="1" dirty="0"/>
              </a:p>
              <a:p>
                <a:pPr fontAlgn="base">
                  <a:lnSpc>
                    <a:spcPct val="100000"/>
                  </a:lnSpc>
                  <a:spcBef>
                    <a:spcPct val="0"/>
                  </a:spcBef>
                  <a:spcAft>
                    <a:spcPct val="0"/>
                  </a:spcAft>
                </a:pPr>
                <a:r>
                  <a:rPr lang="fr-FR" altLang="fr-FR" sz="1200" b="1" dirty="0">
                    <a:solidFill>
                      <a:schemeClr val="accent6">
                        <a:lumMod val="75000"/>
                      </a:schemeClr>
                    </a:solidFill>
                  </a:rPr>
                  <a:t>Assurances :</a:t>
                </a:r>
              </a:p>
              <a:p>
                <a:pPr marL="269875" indent="-171450" fontAlgn="base">
                  <a:lnSpc>
                    <a:spcPct val="100000"/>
                  </a:lnSpc>
                  <a:spcBef>
                    <a:spcPct val="0"/>
                  </a:spcBef>
                  <a:spcAft>
                    <a:spcPct val="0"/>
                  </a:spcAft>
                  <a:buFontTx/>
                  <a:buChar char="-"/>
                </a:pPr>
                <a:r>
                  <a:rPr lang="fr-FR" altLang="fr-FR" sz="1200" dirty="0">
                    <a:solidFill>
                      <a:schemeClr val="tx1">
                        <a:lumMod val="75000"/>
                        <a:lumOff val="25000"/>
                      </a:schemeClr>
                    </a:solidFill>
                  </a:rPr>
                  <a:t>CNP</a:t>
                </a:r>
              </a:p>
              <a:p>
                <a:pPr marL="269875" indent="-171450" fontAlgn="base">
                  <a:lnSpc>
                    <a:spcPct val="100000"/>
                  </a:lnSpc>
                  <a:spcBef>
                    <a:spcPct val="0"/>
                  </a:spcBef>
                  <a:spcAft>
                    <a:spcPct val="0"/>
                  </a:spcAft>
                  <a:buFontTx/>
                  <a:buChar char="-"/>
                </a:pPr>
                <a:r>
                  <a:rPr lang="fr-FR" altLang="fr-FR" sz="1200" dirty="0">
                    <a:solidFill>
                      <a:schemeClr val="tx1">
                        <a:lumMod val="75000"/>
                        <a:lumOff val="25000"/>
                      </a:schemeClr>
                    </a:solidFill>
                  </a:rPr>
                  <a:t>CBP</a:t>
                </a:r>
              </a:p>
              <a:p>
                <a:pPr marL="285750" lvl="0" indent="-285750" fontAlgn="base">
                  <a:lnSpc>
                    <a:spcPct val="100000"/>
                  </a:lnSpc>
                  <a:spcBef>
                    <a:spcPct val="0"/>
                  </a:spcBef>
                  <a:spcAft>
                    <a:spcPct val="0"/>
                  </a:spcAft>
                  <a:buFontTx/>
                  <a:buChar char="-"/>
                </a:pPr>
                <a:endParaRPr lang="fr-FR" altLang="fr-FR" sz="1400" dirty="0">
                  <a:solidFill>
                    <a:schemeClr val="tx1">
                      <a:lumMod val="50000"/>
                      <a:lumOff val="50000"/>
                    </a:schemeClr>
                  </a:solidFill>
                  <a:latin typeface="Calibri" panose="020F0502020204030204" pitchFamily="34" charset="0"/>
                </a:endParaRPr>
              </a:p>
            </p:txBody>
          </p:sp>
          <p:grpSp>
            <p:nvGrpSpPr>
              <p:cNvPr id="21" name="Groupe 20">
                <a:extLst>
                  <a:ext uri="{FF2B5EF4-FFF2-40B4-BE49-F238E27FC236}">
                    <a16:creationId xmlns:a16="http://schemas.microsoft.com/office/drawing/2014/main" id="{41CA4A39-EC65-4E81-9E02-36675E0D38FE}"/>
                  </a:ext>
                </a:extLst>
              </p:cNvPr>
              <p:cNvGrpSpPr/>
              <p:nvPr/>
            </p:nvGrpSpPr>
            <p:grpSpPr>
              <a:xfrm>
                <a:off x="3917270" y="2951486"/>
                <a:ext cx="612568" cy="584018"/>
                <a:chOff x="536191" y="4194029"/>
                <a:chExt cx="821432" cy="816108"/>
              </a:xfrm>
            </p:grpSpPr>
            <p:pic>
              <p:nvPicPr>
                <p:cNvPr id="23" name="Graphique 22" descr="Écran de démarrage">
                  <a:extLst>
                    <a:ext uri="{FF2B5EF4-FFF2-40B4-BE49-F238E27FC236}">
                      <a16:creationId xmlns:a16="http://schemas.microsoft.com/office/drawing/2014/main" id="{83F04B9B-F09B-4AF2-A33E-5AB6450477D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1515" y="4194029"/>
                  <a:ext cx="816108" cy="816108"/>
                </a:xfrm>
                <a:prstGeom prst="rect">
                  <a:avLst/>
                </a:prstGeom>
              </p:spPr>
            </p:pic>
            <p:sp>
              <p:nvSpPr>
                <p:cNvPr id="24" name="ZoneTexte 23">
                  <a:extLst>
                    <a:ext uri="{FF2B5EF4-FFF2-40B4-BE49-F238E27FC236}">
                      <a16:creationId xmlns:a16="http://schemas.microsoft.com/office/drawing/2014/main" id="{0966244C-4DFE-4F00-905C-9EA12556BEED}"/>
                    </a:ext>
                  </a:extLst>
                </p:cNvPr>
                <p:cNvSpPr txBox="1"/>
                <p:nvPr/>
              </p:nvSpPr>
              <p:spPr>
                <a:xfrm rot="20464311">
                  <a:off x="536191" y="4473057"/>
                  <a:ext cx="731135" cy="25805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a:ln>
                        <a:noFill/>
                      </a:ln>
                      <a:solidFill>
                        <a:srgbClr val="FFFF00"/>
                      </a:solidFill>
                      <a:effectLst/>
                      <a:uLnTx/>
                      <a:uFillTx/>
                      <a:latin typeface="Abadi" panose="020B0604020104020204" pitchFamily="34" charset="0"/>
                    </a:rPr>
                    <a:t>NEW</a:t>
                  </a:r>
                </a:p>
              </p:txBody>
            </p:sp>
          </p:grpSp>
          <p:sp>
            <p:nvSpPr>
              <p:cNvPr id="22" name="Rectangle 21">
                <a:extLst>
                  <a:ext uri="{FF2B5EF4-FFF2-40B4-BE49-F238E27FC236}">
                    <a16:creationId xmlns:a16="http://schemas.microsoft.com/office/drawing/2014/main" id="{8A9DBEC1-80F7-471C-A3CB-9E2FED4D5C83}"/>
                  </a:ext>
                </a:extLst>
              </p:cNvPr>
              <p:cNvSpPr/>
              <p:nvPr/>
            </p:nvSpPr>
            <p:spPr>
              <a:xfrm>
                <a:off x="1942564" y="1742373"/>
                <a:ext cx="3749701" cy="3086002"/>
              </a:xfrm>
              <a:custGeom>
                <a:avLst/>
                <a:gdLst>
                  <a:gd name="connsiteX0" fmla="*/ 0 w 3749701"/>
                  <a:gd name="connsiteY0" fmla="*/ 0 h 3086002"/>
                  <a:gd name="connsiteX1" fmla="*/ 3749701 w 3749701"/>
                  <a:gd name="connsiteY1" fmla="*/ 0 h 3086002"/>
                  <a:gd name="connsiteX2" fmla="*/ 3749701 w 3749701"/>
                  <a:gd name="connsiteY2" fmla="*/ 3086002 h 3086002"/>
                  <a:gd name="connsiteX3" fmla="*/ 0 w 3749701"/>
                  <a:gd name="connsiteY3" fmla="*/ 3086002 h 3086002"/>
                  <a:gd name="connsiteX4" fmla="*/ 0 w 3749701"/>
                  <a:gd name="connsiteY4" fmla="*/ 0 h 3086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9701" h="3086002" extrusionOk="0">
                    <a:moveTo>
                      <a:pt x="0" y="0"/>
                    </a:moveTo>
                    <a:cubicBezTo>
                      <a:pt x="893883" y="10830"/>
                      <a:pt x="1989872" y="-161330"/>
                      <a:pt x="3749701" y="0"/>
                    </a:cubicBezTo>
                    <a:cubicBezTo>
                      <a:pt x="3660536" y="671014"/>
                      <a:pt x="3908975" y="1645282"/>
                      <a:pt x="3749701" y="3086002"/>
                    </a:cubicBezTo>
                    <a:cubicBezTo>
                      <a:pt x="2864789" y="3083816"/>
                      <a:pt x="1399717" y="2978274"/>
                      <a:pt x="0" y="3086002"/>
                    </a:cubicBezTo>
                    <a:cubicBezTo>
                      <a:pt x="142428" y="1924904"/>
                      <a:pt x="158598" y="1232743"/>
                      <a:pt x="0" y="0"/>
                    </a:cubicBezTo>
                    <a:close/>
                  </a:path>
                </a:pathLst>
              </a:custGeom>
              <a:noFill/>
              <a:ln>
                <a:solidFill>
                  <a:schemeClr val="tx1">
                    <a:lumMod val="40000"/>
                    <a:lumOff val="60000"/>
                  </a:schemeClr>
                </a:solidFill>
                <a:extLst>
                  <a:ext uri="{C807C97D-BFC1-408E-A445-0C87EB9F89A2}">
                    <ask:lineSketchStyleProps xmlns:ask="http://schemas.microsoft.com/office/drawing/2018/sketchyshapes" sd="3043283892">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3" name="Groupe 12">
              <a:extLst>
                <a:ext uri="{FF2B5EF4-FFF2-40B4-BE49-F238E27FC236}">
                  <a16:creationId xmlns:a16="http://schemas.microsoft.com/office/drawing/2014/main" id="{8715E6CD-44B9-4837-B6F4-1F8C30634992}"/>
                </a:ext>
              </a:extLst>
            </p:cNvPr>
            <p:cNvGrpSpPr/>
            <p:nvPr/>
          </p:nvGrpSpPr>
          <p:grpSpPr>
            <a:xfrm>
              <a:off x="6557288" y="1597201"/>
              <a:ext cx="4588255" cy="3667357"/>
              <a:chOff x="6649101" y="1426919"/>
              <a:chExt cx="4882905" cy="3690669"/>
            </a:xfrm>
          </p:grpSpPr>
          <p:sp>
            <p:nvSpPr>
              <p:cNvPr id="16" name="Espace réservé du texte 6">
                <a:extLst>
                  <a:ext uri="{FF2B5EF4-FFF2-40B4-BE49-F238E27FC236}">
                    <a16:creationId xmlns:a16="http://schemas.microsoft.com/office/drawing/2014/main" id="{45063FA2-9347-44C7-92B6-0FD3E413F9C3}"/>
                  </a:ext>
                </a:extLst>
              </p:cNvPr>
              <p:cNvSpPr txBox="1">
                <a:spLocks/>
              </p:cNvSpPr>
              <p:nvPr/>
            </p:nvSpPr>
            <p:spPr>
              <a:xfrm>
                <a:off x="7224384" y="1525212"/>
                <a:ext cx="4252299" cy="576064"/>
              </a:xfrm>
              <a:prstGeom prst="rect">
                <a:avLst/>
              </a:prstGeom>
            </p:spPr>
            <p:txBody>
              <a:bodyPr vert="horz" lIns="91440" tIns="45720" rIns="91440" bIns="45720" rtlCol="0">
                <a:noAutofit/>
              </a:bodyPr>
              <a:lstStyle>
                <a:lvl1pPr marL="0" indent="0" algn="l" defTabSz="914400" rtl="0" eaLnBrk="1" latinLnBrk="0" hangingPunct="1">
                  <a:lnSpc>
                    <a:spcPts val="2000"/>
                  </a:lnSpc>
                  <a:spcBef>
                    <a:spcPts val="0"/>
                  </a:spcBef>
                  <a:spcAft>
                    <a:spcPts val="0"/>
                  </a:spcAft>
                  <a:buFontTx/>
                  <a:buNone/>
                  <a:defRPr sz="13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a:lstStyle>
              <a:p>
                <a:pPr algn="ctr" fontAlgn="base">
                  <a:lnSpc>
                    <a:spcPct val="100000"/>
                  </a:lnSpc>
                  <a:spcBef>
                    <a:spcPct val="0"/>
                  </a:spcBef>
                  <a:spcAft>
                    <a:spcPct val="0"/>
                  </a:spcAft>
                  <a:tabLst>
                    <a:tab pos="627063" algn="l"/>
                  </a:tabLst>
                </a:pPr>
                <a:r>
                  <a:rPr lang="fr-FR" altLang="fr-FR" sz="1400" b="1" dirty="0">
                    <a:solidFill>
                      <a:schemeClr val="accent2"/>
                    </a:solidFill>
                  </a:rPr>
                  <a:t>Dossiers Contrôles Interactifs</a:t>
                </a:r>
              </a:p>
            </p:txBody>
          </p:sp>
          <p:sp>
            <p:nvSpPr>
              <p:cNvPr id="17" name="Espace réservé du texte 6">
                <a:extLst>
                  <a:ext uri="{FF2B5EF4-FFF2-40B4-BE49-F238E27FC236}">
                    <a16:creationId xmlns:a16="http://schemas.microsoft.com/office/drawing/2014/main" id="{A3F68902-A8E5-4EFF-9BE1-C8A6420F403C}"/>
                  </a:ext>
                </a:extLst>
              </p:cNvPr>
              <p:cNvSpPr txBox="1">
                <a:spLocks/>
              </p:cNvSpPr>
              <p:nvPr/>
            </p:nvSpPr>
            <p:spPr>
              <a:xfrm>
                <a:off x="6921086" y="1941712"/>
                <a:ext cx="4522905" cy="595427"/>
              </a:xfrm>
              <a:prstGeom prst="rect">
                <a:avLst/>
              </a:prstGeom>
            </p:spPr>
            <p:txBody>
              <a:bodyPr vert="horz" lIns="91440" tIns="45720" rIns="91440" bIns="45720" numCol="2" rtlCol="0">
                <a:noAutofit/>
              </a:bodyPr>
              <a:lstStyle>
                <a:lvl1pPr marL="0" indent="0" algn="l" defTabSz="914400" rtl="0" eaLnBrk="1" latinLnBrk="0" hangingPunct="1">
                  <a:lnSpc>
                    <a:spcPts val="2000"/>
                  </a:lnSpc>
                  <a:spcBef>
                    <a:spcPts val="0"/>
                  </a:spcBef>
                  <a:spcAft>
                    <a:spcPts val="0"/>
                  </a:spcAft>
                  <a:buFontTx/>
                  <a:buNone/>
                  <a:defRPr sz="1300" b="0" kern="1200" cap="none" baseline="0">
                    <a:solidFill>
                      <a:schemeClr val="tx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a:lstStyle>
              <a:p>
                <a:pPr lvl="0" fontAlgn="base">
                  <a:lnSpc>
                    <a:spcPct val="100000"/>
                  </a:lnSpc>
                  <a:spcBef>
                    <a:spcPct val="0"/>
                  </a:spcBef>
                  <a:spcAft>
                    <a:spcPct val="0"/>
                  </a:spcAft>
                </a:pPr>
                <a:r>
                  <a:rPr lang="fr-FR" altLang="fr-FR" sz="1200" b="1" dirty="0">
                    <a:solidFill>
                      <a:schemeClr val="accent2"/>
                    </a:solidFill>
                  </a:rPr>
                  <a:t>Objet :</a:t>
                </a:r>
              </a:p>
              <a:p>
                <a:pPr marL="269875" lvl="0" indent="-182563" fontAlgn="base">
                  <a:lnSpc>
                    <a:spcPct val="100000"/>
                  </a:lnSpc>
                  <a:spcBef>
                    <a:spcPct val="0"/>
                  </a:spcBef>
                  <a:spcAft>
                    <a:spcPct val="0"/>
                  </a:spcAft>
                  <a:buFontTx/>
                  <a:buChar char="-"/>
                </a:pPr>
                <a:r>
                  <a:rPr lang="fr-FR" altLang="fr-FR" sz="1200" dirty="0">
                    <a:solidFill>
                      <a:schemeClr val="tx1">
                        <a:lumMod val="75000"/>
                        <a:lumOff val="25000"/>
                      </a:schemeClr>
                    </a:solidFill>
                  </a:rPr>
                  <a:t>Constructions</a:t>
                </a:r>
              </a:p>
              <a:p>
                <a:pPr marL="269875" lvl="0" indent="-182563" fontAlgn="base">
                  <a:lnSpc>
                    <a:spcPct val="100000"/>
                  </a:lnSpc>
                  <a:spcBef>
                    <a:spcPct val="0"/>
                  </a:spcBef>
                  <a:spcAft>
                    <a:spcPct val="0"/>
                  </a:spcAft>
                  <a:buFontTx/>
                  <a:buChar char="-"/>
                </a:pPr>
                <a:r>
                  <a:rPr lang="fr-FR" altLang="fr-FR" sz="1200" dirty="0">
                    <a:solidFill>
                      <a:schemeClr val="tx1">
                        <a:lumMod val="75000"/>
                        <a:lumOff val="25000"/>
                      </a:schemeClr>
                    </a:solidFill>
                  </a:rPr>
                  <a:t>Regroupement</a:t>
                </a:r>
              </a:p>
              <a:p>
                <a:pPr marL="269875" lvl="0" indent="-182563" fontAlgn="base">
                  <a:lnSpc>
                    <a:spcPct val="100000"/>
                  </a:lnSpc>
                  <a:spcBef>
                    <a:spcPct val="0"/>
                  </a:spcBef>
                  <a:spcAft>
                    <a:spcPct val="0"/>
                  </a:spcAft>
                  <a:buFontTx/>
                  <a:buChar char="-"/>
                </a:pPr>
                <a:r>
                  <a:rPr lang="fr-FR" altLang="fr-FR" sz="1200" dirty="0">
                    <a:solidFill>
                      <a:schemeClr val="tx1">
                        <a:lumMod val="75000"/>
                        <a:lumOff val="25000"/>
                      </a:schemeClr>
                    </a:solidFill>
                  </a:rPr>
                  <a:t>Soulte</a:t>
                </a:r>
              </a:p>
              <a:p>
                <a:pPr marL="269875" lvl="0" indent="-182563" fontAlgn="base">
                  <a:lnSpc>
                    <a:spcPct val="100000"/>
                  </a:lnSpc>
                  <a:spcBef>
                    <a:spcPct val="0"/>
                  </a:spcBef>
                  <a:spcAft>
                    <a:spcPct val="0"/>
                  </a:spcAft>
                  <a:buFontTx/>
                  <a:buChar char="-"/>
                </a:pPr>
                <a:r>
                  <a:rPr lang="fr-FR" altLang="fr-FR" sz="1200" dirty="0">
                    <a:solidFill>
                      <a:schemeClr val="tx1">
                        <a:lumMod val="75000"/>
                        <a:lumOff val="25000"/>
                      </a:schemeClr>
                    </a:solidFill>
                  </a:rPr>
                  <a:t>Rachat + travaux</a:t>
                </a:r>
              </a:p>
              <a:p>
                <a:pPr marL="269875" lvl="0" indent="-182563" fontAlgn="base">
                  <a:lnSpc>
                    <a:spcPct val="100000"/>
                  </a:lnSpc>
                  <a:spcBef>
                    <a:spcPct val="0"/>
                  </a:spcBef>
                  <a:spcAft>
                    <a:spcPct val="0"/>
                  </a:spcAft>
                  <a:buFontTx/>
                  <a:buChar char="-"/>
                </a:pPr>
                <a:r>
                  <a:rPr lang="fr-FR" altLang="fr-FR" sz="1200" dirty="0">
                    <a:solidFill>
                      <a:schemeClr val="tx1">
                        <a:lumMod val="75000"/>
                        <a:lumOff val="25000"/>
                      </a:schemeClr>
                    </a:solidFill>
                  </a:rPr>
                  <a:t>Rachat + soulte</a:t>
                </a:r>
              </a:p>
              <a:p>
                <a:pPr marL="269875" lvl="0" indent="-182563" fontAlgn="base">
                  <a:lnSpc>
                    <a:spcPct val="100000"/>
                  </a:lnSpc>
                  <a:spcBef>
                    <a:spcPct val="0"/>
                  </a:spcBef>
                  <a:spcAft>
                    <a:spcPct val="0"/>
                  </a:spcAft>
                  <a:buFontTx/>
                  <a:buChar char="-"/>
                </a:pPr>
                <a:r>
                  <a:rPr lang="fr-FR" altLang="fr-FR" sz="1200" dirty="0">
                    <a:solidFill>
                      <a:schemeClr val="tx1">
                        <a:lumMod val="75000"/>
                        <a:lumOff val="25000"/>
                      </a:schemeClr>
                    </a:solidFill>
                  </a:rPr>
                  <a:t>POP</a:t>
                </a:r>
              </a:p>
              <a:p>
                <a:pPr marL="269875" lvl="0" indent="-182563" fontAlgn="base">
                  <a:lnSpc>
                    <a:spcPct val="100000"/>
                  </a:lnSpc>
                  <a:spcBef>
                    <a:spcPct val="0"/>
                  </a:spcBef>
                  <a:spcAft>
                    <a:spcPct val="0"/>
                  </a:spcAft>
                  <a:buFontTx/>
                  <a:buChar char="-"/>
                </a:pPr>
                <a:r>
                  <a:rPr lang="fr-FR" altLang="fr-FR" sz="1200" dirty="0">
                    <a:solidFill>
                      <a:schemeClr val="tx1">
                        <a:lumMod val="75000"/>
                        <a:lumOff val="25000"/>
                      </a:schemeClr>
                    </a:solidFill>
                  </a:rPr>
                  <a:t>COD</a:t>
                </a:r>
              </a:p>
              <a:p>
                <a:pPr marL="269875" lvl="0" indent="-182563" fontAlgn="base">
                  <a:lnSpc>
                    <a:spcPct val="100000"/>
                  </a:lnSpc>
                  <a:spcBef>
                    <a:spcPct val="0"/>
                  </a:spcBef>
                  <a:spcAft>
                    <a:spcPct val="0"/>
                  </a:spcAft>
                  <a:buFontTx/>
                  <a:buChar char="-"/>
                </a:pPr>
                <a:r>
                  <a:rPr lang="fr-FR" altLang="fr-FR" sz="1200" dirty="0">
                    <a:solidFill>
                      <a:schemeClr val="tx1">
                        <a:lumMod val="75000"/>
                        <a:lumOff val="25000"/>
                      </a:schemeClr>
                    </a:solidFill>
                  </a:rPr>
                  <a:t>Achat de parts SCPI</a:t>
                </a:r>
              </a:p>
              <a:p>
                <a:pPr marL="182563" indent="-182563" fontAlgn="base">
                  <a:lnSpc>
                    <a:spcPct val="100000"/>
                  </a:lnSpc>
                  <a:spcBef>
                    <a:spcPct val="0"/>
                  </a:spcBef>
                  <a:spcAft>
                    <a:spcPct val="0"/>
                  </a:spcAft>
                  <a:buFontTx/>
                  <a:buChar char="-"/>
                </a:pPr>
                <a:endParaRPr lang="fr-FR" altLang="fr-FR" sz="800" b="1" dirty="0"/>
              </a:p>
              <a:p>
                <a:pPr fontAlgn="base">
                  <a:lnSpc>
                    <a:spcPct val="100000"/>
                  </a:lnSpc>
                  <a:spcBef>
                    <a:spcPct val="0"/>
                  </a:spcBef>
                  <a:spcAft>
                    <a:spcPct val="0"/>
                  </a:spcAft>
                </a:pPr>
                <a:r>
                  <a:rPr lang="fr-FR" altLang="fr-FR" sz="1200" b="1" dirty="0">
                    <a:solidFill>
                      <a:schemeClr val="accent2"/>
                    </a:solidFill>
                  </a:rPr>
                  <a:t>Spécificité :</a:t>
                </a:r>
              </a:p>
              <a:p>
                <a:pPr marL="285750" indent="-196850" fontAlgn="base">
                  <a:lnSpc>
                    <a:spcPct val="100000"/>
                  </a:lnSpc>
                  <a:spcBef>
                    <a:spcPct val="0"/>
                  </a:spcBef>
                  <a:spcAft>
                    <a:spcPct val="0"/>
                  </a:spcAft>
                  <a:buFontTx/>
                  <a:buChar char="-"/>
                </a:pPr>
                <a:r>
                  <a:rPr lang="fr-FR" altLang="fr-FR" sz="1200" dirty="0">
                    <a:solidFill>
                      <a:schemeClr val="tx1">
                        <a:lumMod val="75000"/>
                        <a:lumOff val="25000"/>
                      </a:schemeClr>
                    </a:solidFill>
                  </a:rPr>
                  <a:t>PTZ – ECO PTZ</a:t>
                </a:r>
              </a:p>
              <a:p>
                <a:pPr marL="285750" indent="-196850" fontAlgn="base">
                  <a:lnSpc>
                    <a:spcPct val="100000"/>
                  </a:lnSpc>
                  <a:spcBef>
                    <a:spcPct val="0"/>
                  </a:spcBef>
                  <a:spcAft>
                    <a:spcPct val="0"/>
                  </a:spcAft>
                  <a:buFontTx/>
                  <a:buChar char="-"/>
                </a:pPr>
                <a:r>
                  <a:rPr lang="fr-FR" altLang="fr-FR" sz="1200" dirty="0">
                    <a:solidFill>
                      <a:schemeClr val="tx1">
                        <a:lumMod val="75000"/>
                        <a:lumOff val="25000"/>
                      </a:schemeClr>
                    </a:solidFill>
                  </a:rPr>
                  <a:t>PC / PAS</a:t>
                </a:r>
              </a:p>
              <a:p>
                <a:pPr marL="285750" indent="-196850" fontAlgn="base">
                  <a:lnSpc>
                    <a:spcPct val="100000"/>
                  </a:lnSpc>
                  <a:spcBef>
                    <a:spcPct val="0"/>
                  </a:spcBef>
                  <a:spcAft>
                    <a:spcPct val="0"/>
                  </a:spcAft>
                  <a:buFontTx/>
                  <a:buChar char="-"/>
                </a:pPr>
                <a:r>
                  <a:rPr lang="fr-FR" altLang="fr-FR" sz="1200" dirty="0">
                    <a:solidFill>
                      <a:schemeClr val="tx1">
                        <a:lumMod val="75000"/>
                        <a:lumOff val="25000"/>
                      </a:schemeClr>
                    </a:solidFill>
                  </a:rPr>
                  <a:t>CHF</a:t>
                </a:r>
              </a:p>
              <a:p>
                <a:pPr marL="285750" indent="-196850" fontAlgn="base">
                  <a:lnSpc>
                    <a:spcPct val="100000"/>
                  </a:lnSpc>
                  <a:spcBef>
                    <a:spcPct val="0"/>
                  </a:spcBef>
                  <a:spcAft>
                    <a:spcPct val="0"/>
                  </a:spcAft>
                  <a:buFontTx/>
                  <a:buChar char="-"/>
                </a:pPr>
                <a:r>
                  <a:rPr lang="fr-FR" altLang="fr-FR" sz="1200" dirty="0">
                    <a:solidFill>
                      <a:schemeClr val="tx1">
                        <a:lumMod val="75000"/>
                        <a:lumOff val="25000"/>
                      </a:schemeClr>
                    </a:solidFill>
                  </a:rPr>
                  <a:t>PEL</a:t>
                </a:r>
              </a:p>
              <a:p>
                <a:pPr fontAlgn="base">
                  <a:lnSpc>
                    <a:spcPct val="100000"/>
                  </a:lnSpc>
                  <a:spcBef>
                    <a:spcPct val="0"/>
                  </a:spcBef>
                  <a:spcAft>
                    <a:spcPct val="0"/>
                  </a:spcAft>
                </a:pPr>
                <a:endParaRPr lang="fr-FR" altLang="fr-FR" sz="1200" b="1" dirty="0">
                  <a:solidFill>
                    <a:schemeClr val="accent2"/>
                  </a:solidFill>
                </a:endParaRPr>
              </a:p>
              <a:p>
                <a:pPr fontAlgn="base">
                  <a:lnSpc>
                    <a:spcPct val="100000"/>
                  </a:lnSpc>
                  <a:spcBef>
                    <a:spcPct val="0"/>
                  </a:spcBef>
                  <a:spcAft>
                    <a:spcPct val="0"/>
                  </a:spcAft>
                </a:pPr>
                <a:endParaRPr lang="fr-FR" altLang="fr-FR" sz="1200" b="1" dirty="0">
                  <a:solidFill>
                    <a:schemeClr val="accent2"/>
                  </a:solidFill>
                </a:endParaRPr>
              </a:p>
              <a:p>
                <a:pPr fontAlgn="base">
                  <a:lnSpc>
                    <a:spcPct val="100000"/>
                  </a:lnSpc>
                  <a:spcBef>
                    <a:spcPct val="0"/>
                  </a:spcBef>
                  <a:spcAft>
                    <a:spcPct val="0"/>
                  </a:spcAft>
                </a:pPr>
                <a:r>
                  <a:rPr lang="fr-FR" altLang="fr-FR" sz="1200" b="1" dirty="0">
                    <a:solidFill>
                      <a:schemeClr val="accent2"/>
                    </a:solidFill>
                  </a:rPr>
                  <a:t>Garantie :</a:t>
                </a:r>
              </a:p>
              <a:p>
                <a:pPr marL="269875" indent="-171450" fontAlgn="base">
                  <a:lnSpc>
                    <a:spcPct val="100000"/>
                  </a:lnSpc>
                  <a:spcBef>
                    <a:spcPct val="0"/>
                  </a:spcBef>
                  <a:spcAft>
                    <a:spcPct val="0"/>
                  </a:spcAft>
                  <a:buFontTx/>
                  <a:buChar char="-"/>
                </a:pPr>
                <a:r>
                  <a:rPr lang="fr-FR" altLang="fr-FR" sz="1200" dirty="0">
                    <a:solidFill>
                      <a:schemeClr val="tx1">
                        <a:lumMod val="75000"/>
                        <a:lumOff val="25000"/>
                      </a:schemeClr>
                    </a:solidFill>
                  </a:rPr>
                  <a:t>Caution PP</a:t>
                </a:r>
              </a:p>
              <a:p>
                <a:pPr marL="269875" indent="-171450" fontAlgn="base">
                  <a:lnSpc>
                    <a:spcPct val="100000"/>
                  </a:lnSpc>
                  <a:spcBef>
                    <a:spcPct val="0"/>
                  </a:spcBef>
                  <a:spcAft>
                    <a:spcPct val="0"/>
                  </a:spcAft>
                  <a:buFontTx/>
                  <a:buChar char="-"/>
                </a:pPr>
                <a:r>
                  <a:rPr lang="fr-FR" altLang="fr-FR" sz="1200" dirty="0">
                    <a:solidFill>
                      <a:schemeClr val="tx1">
                        <a:lumMod val="75000"/>
                        <a:lumOff val="25000"/>
                      </a:schemeClr>
                    </a:solidFill>
                  </a:rPr>
                  <a:t>Nantissement</a:t>
                </a:r>
              </a:p>
              <a:p>
                <a:pPr marL="269875" indent="-171450" fontAlgn="base">
                  <a:lnSpc>
                    <a:spcPct val="100000"/>
                  </a:lnSpc>
                  <a:spcBef>
                    <a:spcPct val="0"/>
                  </a:spcBef>
                  <a:spcAft>
                    <a:spcPct val="0"/>
                  </a:spcAft>
                  <a:buFontTx/>
                  <a:buChar char="-"/>
                </a:pPr>
                <a:r>
                  <a:rPr lang="fr-FR" altLang="fr-FR" sz="1200" dirty="0">
                    <a:solidFill>
                      <a:schemeClr val="tx1">
                        <a:lumMod val="75000"/>
                        <a:lumOff val="25000"/>
                      </a:schemeClr>
                    </a:solidFill>
                  </a:rPr>
                  <a:t>Transfert de garantie SACCEF</a:t>
                </a:r>
              </a:p>
              <a:p>
                <a:pPr marL="269875" indent="-171450" fontAlgn="base">
                  <a:lnSpc>
                    <a:spcPct val="100000"/>
                  </a:lnSpc>
                  <a:spcBef>
                    <a:spcPct val="0"/>
                  </a:spcBef>
                  <a:spcAft>
                    <a:spcPct val="0"/>
                  </a:spcAft>
                  <a:buFontTx/>
                  <a:buChar char="-"/>
                </a:pPr>
                <a:r>
                  <a:rPr lang="fr-FR" altLang="fr-FR" sz="1200" dirty="0">
                    <a:solidFill>
                      <a:schemeClr val="tx1">
                        <a:lumMod val="75000"/>
                        <a:lumOff val="25000"/>
                      </a:schemeClr>
                    </a:solidFill>
                  </a:rPr>
                  <a:t>Caution personne morale</a:t>
                </a:r>
              </a:p>
              <a:p>
                <a:pPr marL="269875" indent="-171450" fontAlgn="base">
                  <a:lnSpc>
                    <a:spcPct val="100000"/>
                  </a:lnSpc>
                  <a:spcBef>
                    <a:spcPct val="0"/>
                  </a:spcBef>
                  <a:spcAft>
                    <a:spcPct val="0"/>
                  </a:spcAft>
                  <a:buFontTx/>
                  <a:buChar char="-"/>
                </a:pPr>
                <a:r>
                  <a:rPr lang="fr-FR" altLang="fr-FR" sz="1200" dirty="0" err="1">
                    <a:solidFill>
                      <a:schemeClr val="tx1">
                        <a:lumMod val="75000"/>
                        <a:lumOff val="25000"/>
                      </a:schemeClr>
                    </a:solidFill>
                  </a:rPr>
                  <a:t>Grundschuld</a:t>
                </a:r>
                <a:endParaRPr lang="fr-FR" altLang="fr-FR" sz="1200" dirty="0">
                  <a:solidFill>
                    <a:schemeClr val="tx1">
                      <a:lumMod val="75000"/>
                      <a:lumOff val="25000"/>
                    </a:schemeClr>
                  </a:solidFill>
                </a:endParaRPr>
              </a:p>
              <a:p>
                <a:pPr marL="269875" indent="-171450" fontAlgn="base">
                  <a:lnSpc>
                    <a:spcPct val="100000"/>
                  </a:lnSpc>
                  <a:spcBef>
                    <a:spcPct val="0"/>
                  </a:spcBef>
                  <a:spcAft>
                    <a:spcPct val="0"/>
                  </a:spcAft>
                  <a:buFontTx/>
                  <a:buChar char="-"/>
                </a:pPr>
                <a:r>
                  <a:rPr lang="fr-FR" altLang="fr-FR" sz="1200" dirty="0">
                    <a:solidFill>
                      <a:schemeClr val="tx1">
                        <a:lumMod val="75000"/>
                        <a:lumOff val="25000"/>
                      </a:schemeClr>
                    </a:solidFill>
                  </a:rPr>
                  <a:t>Sans garantie</a:t>
                </a:r>
              </a:p>
              <a:p>
                <a:pPr marL="269875" indent="-171450" fontAlgn="base">
                  <a:lnSpc>
                    <a:spcPct val="100000"/>
                  </a:lnSpc>
                  <a:spcBef>
                    <a:spcPct val="0"/>
                  </a:spcBef>
                  <a:spcAft>
                    <a:spcPct val="0"/>
                  </a:spcAft>
                  <a:buFontTx/>
                  <a:buChar char="-"/>
                </a:pPr>
                <a:r>
                  <a:rPr lang="fr-FR" altLang="fr-FR" sz="1200" dirty="0">
                    <a:solidFill>
                      <a:schemeClr val="tx1">
                        <a:lumMod val="75000"/>
                        <a:lumOff val="25000"/>
                      </a:schemeClr>
                    </a:solidFill>
                  </a:rPr>
                  <a:t>Hypothèque légale spéciale de prêteur de deniers</a:t>
                </a:r>
              </a:p>
              <a:p>
                <a:pPr fontAlgn="base">
                  <a:lnSpc>
                    <a:spcPct val="100000"/>
                  </a:lnSpc>
                  <a:spcBef>
                    <a:spcPct val="0"/>
                  </a:spcBef>
                  <a:spcAft>
                    <a:spcPct val="0"/>
                  </a:spcAft>
                </a:pPr>
                <a:endParaRPr lang="fr-FR" altLang="fr-FR" sz="800" b="1" dirty="0">
                  <a:solidFill>
                    <a:schemeClr val="accent2"/>
                  </a:solidFill>
                </a:endParaRPr>
              </a:p>
              <a:p>
                <a:pPr fontAlgn="base">
                  <a:lnSpc>
                    <a:spcPct val="100000"/>
                  </a:lnSpc>
                  <a:spcBef>
                    <a:spcPct val="0"/>
                  </a:spcBef>
                  <a:spcAft>
                    <a:spcPct val="0"/>
                  </a:spcAft>
                </a:pPr>
                <a:r>
                  <a:rPr lang="fr-FR" altLang="fr-FR" sz="1200" b="1" dirty="0">
                    <a:solidFill>
                      <a:schemeClr val="accent2"/>
                    </a:solidFill>
                  </a:rPr>
                  <a:t>Assurances :</a:t>
                </a:r>
              </a:p>
              <a:p>
                <a:pPr marL="269875" indent="-171450" fontAlgn="base">
                  <a:lnSpc>
                    <a:spcPct val="100000"/>
                  </a:lnSpc>
                  <a:spcBef>
                    <a:spcPct val="0"/>
                  </a:spcBef>
                  <a:spcAft>
                    <a:spcPct val="0"/>
                  </a:spcAft>
                  <a:buFontTx/>
                  <a:buChar char="-"/>
                </a:pPr>
                <a:r>
                  <a:rPr lang="fr-FR" altLang="fr-FR" sz="1200" dirty="0">
                    <a:solidFill>
                      <a:schemeClr val="tx1">
                        <a:lumMod val="75000"/>
                        <a:lumOff val="25000"/>
                      </a:schemeClr>
                    </a:solidFill>
                  </a:rPr>
                  <a:t>Assurance externe</a:t>
                </a:r>
              </a:p>
              <a:p>
                <a:pPr marL="269875" indent="-171450" fontAlgn="base">
                  <a:lnSpc>
                    <a:spcPct val="100000"/>
                  </a:lnSpc>
                  <a:spcBef>
                    <a:spcPct val="0"/>
                  </a:spcBef>
                  <a:spcAft>
                    <a:spcPct val="0"/>
                  </a:spcAft>
                  <a:buFontTx/>
                  <a:buChar char="-"/>
                </a:pPr>
                <a:r>
                  <a:rPr lang="fr-FR" altLang="fr-FR" sz="1200" dirty="0">
                    <a:solidFill>
                      <a:schemeClr val="tx1">
                        <a:lumMod val="75000"/>
                        <a:lumOff val="25000"/>
                      </a:schemeClr>
                    </a:solidFill>
                  </a:rPr>
                  <a:t>Sans assurance</a:t>
                </a:r>
              </a:p>
              <a:p>
                <a:pPr marL="98425" fontAlgn="base">
                  <a:lnSpc>
                    <a:spcPct val="100000"/>
                  </a:lnSpc>
                  <a:spcBef>
                    <a:spcPct val="0"/>
                  </a:spcBef>
                  <a:spcAft>
                    <a:spcPct val="0"/>
                  </a:spcAft>
                </a:pPr>
                <a:endParaRPr lang="fr-FR" altLang="fr-FR" sz="800" b="1" dirty="0"/>
              </a:p>
              <a:p>
                <a:pPr lvl="0" fontAlgn="base">
                  <a:lnSpc>
                    <a:spcPct val="100000"/>
                  </a:lnSpc>
                  <a:spcBef>
                    <a:spcPct val="0"/>
                  </a:spcBef>
                  <a:spcAft>
                    <a:spcPct val="0"/>
                  </a:spcAft>
                </a:pPr>
                <a:r>
                  <a:rPr lang="fr-FR" altLang="fr-FR" sz="1200" b="1" dirty="0">
                    <a:solidFill>
                      <a:schemeClr val="accent2"/>
                    </a:solidFill>
                  </a:rPr>
                  <a:t>Emprunteur : </a:t>
                </a:r>
                <a:r>
                  <a:rPr lang="fr-FR" altLang="fr-FR" sz="1200" dirty="0">
                    <a:solidFill>
                      <a:schemeClr val="tx1">
                        <a:lumMod val="75000"/>
                        <a:lumOff val="25000"/>
                      </a:schemeClr>
                    </a:solidFill>
                  </a:rPr>
                  <a:t>SCI</a:t>
                </a:r>
              </a:p>
            </p:txBody>
          </p:sp>
          <p:sp>
            <p:nvSpPr>
              <p:cNvPr id="18" name="Rectangle 17">
                <a:extLst>
                  <a:ext uri="{FF2B5EF4-FFF2-40B4-BE49-F238E27FC236}">
                    <a16:creationId xmlns:a16="http://schemas.microsoft.com/office/drawing/2014/main" id="{9E1169E2-CC5D-4924-8673-D3FAAE310BD3}"/>
                  </a:ext>
                </a:extLst>
              </p:cNvPr>
              <p:cNvSpPr/>
              <p:nvPr/>
            </p:nvSpPr>
            <p:spPr>
              <a:xfrm>
                <a:off x="6649101" y="1426919"/>
                <a:ext cx="4882905" cy="3690669"/>
              </a:xfrm>
              <a:custGeom>
                <a:avLst/>
                <a:gdLst>
                  <a:gd name="connsiteX0" fmla="*/ 0 w 4882905"/>
                  <a:gd name="connsiteY0" fmla="*/ 0 h 3690669"/>
                  <a:gd name="connsiteX1" fmla="*/ 4882905 w 4882905"/>
                  <a:gd name="connsiteY1" fmla="*/ 0 h 3690669"/>
                  <a:gd name="connsiteX2" fmla="*/ 4882905 w 4882905"/>
                  <a:gd name="connsiteY2" fmla="*/ 3690669 h 3690669"/>
                  <a:gd name="connsiteX3" fmla="*/ 0 w 4882905"/>
                  <a:gd name="connsiteY3" fmla="*/ 3690669 h 3690669"/>
                  <a:gd name="connsiteX4" fmla="*/ 0 w 4882905"/>
                  <a:gd name="connsiteY4" fmla="*/ 0 h 3690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2905" h="3690669" extrusionOk="0">
                    <a:moveTo>
                      <a:pt x="0" y="0"/>
                    </a:moveTo>
                    <a:cubicBezTo>
                      <a:pt x="2068104" y="10830"/>
                      <a:pt x="3826932" y="-161330"/>
                      <a:pt x="4882905" y="0"/>
                    </a:cubicBezTo>
                    <a:cubicBezTo>
                      <a:pt x="4793740" y="551292"/>
                      <a:pt x="5042179" y="3197658"/>
                      <a:pt x="4882905" y="3690669"/>
                    </a:cubicBezTo>
                    <a:cubicBezTo>
                      <a:pt x="2846418" y="3688483"/>
                      <a:pt x="938392" y="3582941"/>
                      <a:pt x="0" y="3690669"/>
                    </a:cubicBezTo>
                    <a:cubicBezTo>
                      <a:pt x="142428" y="2946626"/>
                      <a:pt x="158598" y="831063"/>
                      <a:pt x="0" y="0"/>
                    </a:cubicBezTo>
                    <a:close/>
                  </a:path>
                </a:pathLst>
              </a:custGeom>
              <a:noFill/>
              <a:ln>
                <a:solidFill>
                  <a:schemeClr val="tx1">
                    <a:lumMod val="40000"/>
                    <a:lumOff val="60000"/>
                  </a:schemeClr>
                </a:solidFill>
                <a:extLst>
                  <a:ext uri="{C807C97D-BFC1-408E-A445-0C87EB9F89A2}">
                    <ask:lineSketchStyleProps xmlns:ask="http://schemas.microsoft.com/office/drawing/2018/sketchyshapes" sd="3043283892">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14" name="Graphique 13" descr="Imprimante">
              <a:extLst>
                <a:ext uri="{FF2B5EF4-FFF2-40B4-BE49-F238E27FC236}">
                  <a16:creationId xmlns:a16="http://schemas.microsoft.com/office/drawing/2014/main" id="{5CE9971D-22A7-4D61-BCC4-66C7A7B7A96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35601" y="2097940"/>
              <a:ext cx="383111" cy="383111"/>
            </a:xfrm>
            <a:prstGeom prst="rect">
              <a:avLst/>
            </a:prstGeom>
          </p:spPr>
        </p:pic>
        <p:pic>
          <p:nvPicPr>
            <p:cNvPr id="15" name="Graphique 14" descr="Centre d’appels">
              <a:extLst>
                <a:ext uri="{FF2B5EF4-FFF2-40B4-BE49-F238E27FC236}">
                  <a16:creationId xmlns:a16="http://schemas.microsoft.com/office/drawing/2014/main" id="{1A891AB5-D274-43DA-A8F9-2D6D87D4BED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95683" y="1638410"/>
              <a:ext cx="351694" cy="351694"/>
            </a:xfrm>
            <a:prstGeom prst="rect">
              <a:avLst/>
            </a:prstGeom>
          </p:spPr>
        </p:pic>
      </p:grpSp>
      <p:pic>
        <p:nvPicPr>
          <p:cNvPr id="25" name="Graphique 267">
            <a:extLst>
              <a:ext uri="{FF2B5EF4-FFF2-40B4-BE49-F238E27FC236}">
                <a16:creationId xmlns:a16="http://schemas.microsoft.com/office/drawing/2014/main" id="{38FC271D-95A9-4170-9ED3-BED84064633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45979" y="5484179"/>
            <a:ext cx="472176" cy="472176"/>
          </a:xfrm>
          <a:prstGeom prst="rect">
            <a:avLst/>
          </a:prstGeom>
        </p:spPr>
      </p:pic>
      <p:sp>
        <p:nvSpPr>
          <p:cNvPr id="27" name="Rectangle 26">
            <a:extLst>
              <a:ext uri="{FF2B5EF4-FFF2-40B4-BE49-F238E27FC236}">
                <a16:creationId xmlns:a16="http://schemas.microsoft.com/office/drawing/2014/main" id="{DAA07F70-F74D-4BAF-8E9D-D734F9420256}"/>
              </a:ext>
            </a:extLst>
          </p:cNvPr>
          <p:cNvSpPr/>
          <p:nvPr/>
        </p:nvSpPr>
        <p:spPr>
          <a:xfrm>
            <a:off x="1660148" y="3991854"/>
            <a:ext cx="1635501" cy="175240"/>
          </a:xfrm>
          <a:prstGeom prst="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space réservé du texte 13">
            <a:extLst>
              <a:ext uri="{FF2B5EF4-FFF2-40B4-BE49-F238E27FC236}">
                <a16:creationId xmlns:a16="http://schemas.microsoft.com/office/drawing/2014/main" id="{0D348365-D4A4-4678-ABB0-4885430FC2B2}"/>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Quizz</a:t>
            </a:r>
          </a:p>
        </p:txBody>
      </p:sp>
    </p:spTree>
    <p:extLst>
      <p:ext uri="{BB962C8B-B14F-4D97-AF65-F5344CB8AC3E}">
        <p14:creationId xmlns:p14="http://schemas.microsoft.com/office/powerpoint/2010/main" val="1297756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9" grpId="0"/>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DC2E0544-7D8A-47FF-9D97-BFD8D828E709}"/>
              </a:ext>
            </a:extLst>
          </p:cNvPr>
          <p:cNvSpPr>
            <a:spLocks noGrp="1"/>
          </p:cNvSpPr>
          <p:nvPr>
            <p:ph idx="1"/>
          </p:nvPr>
        </p:nvSpPr>
        <p:spPr>
          <a:xfrm>
            <a:off x="756288" y="2231412"/>
            <a:ext cx="10625818" cy="3758097"/>
          </a:xfrm>
        </p:spPr>
        <p:txBody>
          <a:bodyPr/>
          <a:lstStyle/>
          <a:p>
            <a:pPr marL="0" indent="0" algn="ctr">
              <a:buNone/>
            </a:pPr>
            <a:r>
              <a:rPr lang="fr-FR" sz="2800" b="1" dirty="0">
                <a:solidFill>
                  <a:srgbClr val="C00000"/>
                </a:solidFill>
                <a:latin typeface="Montserrat Black" panose="00000A00000000000000" pitchFamily="2" charset="0"/>
              </a:rPr>
              <a:t>03 88 40 24 24</a:t>
            </a:r>
            <a:endParaRPr lang="fr-FR" sz="2800" dirty="0">
              <a:solidFill>
                <a:srgbClr val="C00000"/>
              </a:solidFill>
              <a:latin typeface="Montserrat Black" panose="00000A00000000000000" pitchFamily="2" charset="0"/>
            </a:endParaRPr>
          </a:p>
          <a:p>
            <a:pPr algn="just"/>
            <a:endParaRPr lang="fr-FR" sz="1800" dirty="0">
              <a:solidFill>
                <a:schemeClr val="accent4">
                  <a:lumMod val="75000"/>
                </a:schemeClr>
              </a:solidFill>
              <a:latin typeface="Montserrat Black" panose="00000A00000000000000" pitchFamily="2" charset="0"/>
            </a:endParaRPr>
          </a:p>
          <a:p>
            <a:pPr algn="just"/>
            <a:endParaRPr lang="fr-FR" sz="1050" dirty="0"/>
          </a:p>
          <a:p>
            <a:pPr marL="0" indent="0" algn="ctr">
              <a:buNone/>
            </a:pPr>
            <a:r>
              <a:rPr lang="fr-FR" b="1" dirty="0"/>
              <a:t>Depuis le 12/09, toute l’assistance téléphonique relative aux crédits immobiliers est rattachée à la DCE.</a:t>
            </a:r>
          </a:p>
          <a:p>
            <a:pPr marL="0" indent="0" algn="ctr">
              <a:buNone/>
            </a:pPr>
            <a:endParaRPr lang="fr-FR" dirty="0"/>
          </a:p>
          <a:p>
            <a:pPr marL="0" indent="0" algn="ctr">
              <a:buNone/>
            </a:pPr>
            <a:r>
              <a:rPr lang="fr-FR" dirty="0"/>
              <a:t>	</a:t>
            </a:r>
            <a:endParaRPr lang="fr-FR" b="1" dirty="0">
              <a:solidFill>
                <a:schemeClr val="bg2"/>
              </a:solidFill>
            </a:endParaRPr>
          </a:p>
          <a:p>
            <a:pPr marL="0" indent="0" algn="ctr">
              <a:buNone/>
            </a:pPr>
            <a:r>
              <a:rPr lang="fr-FR" b="1" dirty="0"/>
              <a:t>L’intégration de l’assistance au sein de la DCE permet d’avoir plus d’interaction entre tous les pôles de la direction </a:t>
            </a:r>
            <a:r>
              <a:rPr lang="fr-FR" dirty="0"/>
              <a:t>(engagements, instruction et déblocage) </a:t>
            </a:r>
            <a:r>
              <a:rPr lang="fr-FR" b="1" dirty="0"/>
              <a:t>ce qui garantira une diffusion actualisée d’informations fiables et homogènes.</a:t>
            </a:r>
          </a:p>
        </p:txBody>
      </p:sp>
      <p:grpSp>
        <p:nvGrpSpPr>
          <p:cNvPr id="4" name="Groupe 3">
            <a:extLst>
              <a:ext uri="{FF2B5EF4-FFF2-40B4-BE49-F238E27FC236}">
                <a16:creationId xmlns:a16="http://schemas.microsoft.com/office/drawing/2014/main" id="{4B774E8E-B274-4A8F-A918-9D356F3654FA}"/>
              </a:ext>
            </a:extLst>
          </p:cNvPr>
          <p:cNvGrpSpPr/>
          <p:nvPr/>
        </p:nvGrpSpPr>
        <p:grpSpPr>
          <a:xfrm>
            <a:off x="3698058" y="2109221"/>
            <a:ext cx="696935" cy="614302"/>
            <a:chOff x="3582988" y="5113338"/>
            <a:chExt cx="955675" cy="941388"/>
          </a:xfrm>
          <a:solidFill>
            <a:srgbClr val="333333"/>
          </a:solidFill>
        </p:grpSpPr>
        <p:sp>
          <p:nvSpPr>
            <p:cNvPr id="5" name="Freeform 77">
              <a:extLst>
                <a:ext uri="{FF2B5EF4-FFF2-40B4-BE49-F238E27FC236}">
                  <a16:creationId xmlns:a16="http://schemas.microsoft.com/office/drawing/2014/main" id="{D74729BC-FE81-4953-A083-0BC8791ECC9F}"/>
                </a:ext>
              </a:extLst>
            </p:cNvPr>
            <p:cNvSpPr>
              <a:spLocks noEditPoints="1"/>
            </p:cNvSpPr>
            <p:nvPr/>
          </p:nvSpPr>
          <p:spPr bwMode="auto">
            <a:xfrm>
              <a:off x="3986213" y="5113338"/>
              <a:ext cx="552450" cy="481013"/>
            </a:xfrm>
            <a:custGeom>
              <a:avLst/>
              <a:gdLst>
                <a:gd name="T0" fmla="*/ 78 w 137"/>
                <a:gd name="T1" fmla="*/ 119 h 119"/>
                <a:gd name="T2" fmla="*/ 27 w 137"/>
                <a:gd name="T3" fmla="*/ 91 h 119"/>
                <a:gd name="T4" fmla="*/ 0 w 137"/>
                <a:gd name="T5" fmla="*/ 91 h 119"/>
                <a:gd name="T6" fmla="*/ 19 w 137"/>
                <a:gd name="T7" fmla="*/ 67 h 119"/>
                <a:gd name="T8" fmla="*/ 18 w 137"/>
                <a:gd name="T9" fmla="*/ 59 h 119"/>
                <a:gd name="T10" fmla="*/ 78 w 137"/>
                <a:gd name="T11" fmla="*/ 0 h 119"/>
                <a:gd name="T12" fmla="*/ 137 w 137"/>
                <a:gd name="T13" fmla="*/ 59 h 119"/>
                <a:gd name="T14" fmla="*/ 78 w 137"/>
                <a:gd name="T15" fmla="*/ 119 h 119"/>
                <a:gd name="T16" fmla="*/ 13 w 137"/>
                <a:gd name="T17" fmla="*/ 84 h 119"/>
                <a:gd name="T18" fmla="*/ 30 w 137"/>
                <a:gd name="T19" fmla="*/ 84 h 119"/>
                <a:gd name="T20" fmla="*/ 31 w 137"/>
                <a:gd name="T21" fmla="*/ 86 h 119"/>
                <a:gd name="T22" fmla="*/ 78 w 137"/>
                <a:gd name="T23" fmla="*/ 112 h 119"/>
                <a:gd name="T24" fmla="*/ 130 w 137"/>
                <a:gd name="T25" fmla="*/ 59 h 119"/>
                <a:gd name="T26" fmla="*/ 78 w 137"/>
                <a:gd name="T27" fmla="*/ 7 h 119"/>
                <a:gd name="T28" fmla="*/ 25 w 137"/>
                <a:gd name="T29" fmla="*/ 59 h 119"/>
                <a:gd name="T30" fmla="*/ 25 w 137"/>
                <a:gd name="T31" fmla="*/ 67 h 119"/>
                <a:gd name="T32" fmla="*/ 26 w 137"/>
                <a:gd name="T33" fmla="*/ 68 h 119"/>
                <a:gd name="T34" fmla="*/ 13 w 137"/>
                <a:gd name="T35" fmla="*/ 8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7" h="119">
                  <a:moveTo>
                    <a:pt x="78" y="119"/>
                  </a:moveTo>
                  <a:cubicBezTo>
                    <a:pt x="56" y="119"/>
                    <a:pt x="39" y="109"/>
                    <a:pt x="27" y="91"/>
                  </a:cubicBezTo>
                  <a:cubicBezTo>
                    <a:pt x="0" y="91"/>
                    <a:pt x="0" y="91"/>
                    <a:pt x="0" y="91"/>
                  </a:cubicBezTo>
                  <a:cubicBezTo>
                    <a:pt x="19" y="67"/>
                    <a:pt x="19" y="67"/>
                    <a:pt x="19" y="67"/>
                  </a:cubicBezTo>
                  <a:cubicBezTo>
                    <a:pt x="19" y="64"/>
                    <a:pt x="18" y="62"/>
                    <a:pt x="18" y="59"/>
                  </a:cubicBezTo>
                  <a:cubicBezTo>
                    <a:pt x="18" y="27"/>
                    <a:pt x="45" y="0"/>
                    <a:pt x="78" y="0"/>
                  </a:cubicBezTo>
                  <a:cubicBezTo>
                    <a:pt x="110" y="0"/>
                    <a:pt x="137" y="27"/>
                    <a:pt x="137" y="59"/>
                  </a:cubicBezTo>
                  <a:cubicBezTo>
                    <a:pt x="137" y="92"/>
                    <a:pt x="110" y="119"/>
                    <a:pt x="78" y="119"/>
                  </a:cubicBezTo>
                  <a:close/>
                  <a:moveTo>
                    <a:pt x="13" y="84"/>
                  </a:moveTo>
                  <a:cubicBezTo>
                    <a:pt x="30" y="84"/>
                    <a:pt x="30" y="84"/>
                    <a:pt x="30" y="84"/>
                  </a:cubicBezTo>
                  <a:cubicBezTo>
                    <a:pt x="31" y="86"/>
                    <a:pt x="31" y="86"/>
                    <a:pt x="31" y="86"/>
                  </a:cubicBezTo>
                  <a:cubicBezTo>
                    <a:pt x="42" y="104"/>
                    <a:pt x="57" y="112"/>
                    <a:pt x="78" y="112"/>
                  </a:cubicBezTo>
                  <a:cubicBezTo>
                    <a:pt x="107" y="112"/>
                    <a:pt x="130" y="89"/>
                    <a:pt x="130" y="59"/>
                  </a:cubicBezTo>
                  <a:cubicBezTo>
                    <a:pt x="130" y="30"/>
                    <a:pt x="107" y="7"/>
                    <a:pt x="78" y="7"/>
                  </a:cubicBezTo>
                  <a:cubicBezTo>
                    <a:pt x="48" y="7"/>
                    <a:pt x="25" y="30"/>
                    <a:pt x="25" y="59"/>
                  </a:cubicBezTo>
                  <a:cubicBezTo>
                    <a:pt x="25" y="62"/>
                    <a:pt x="25" y="64"/>
                    <a:pt x="25" y="67"/>
                  </a:cubicBezTo>
                  <a:cubicBezTo>
                    <a:pt x="26" y="68"/>
                    <a:pt x="26" y="68"/>
                    <a:pt x="26" y="68"/>
                  </a:cubicBezTo>
                  <a:lnTo>
                    <a:pt x="13" y="84"/>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6" name="Freeform 78">
              <a:extLst>
                <a:ext uri="{FF2B5EF4-FFF2-40B4-BE49-F238E27FC236}">
                  <a16:creationId xmlns:a16="http://schemas.microsoft.com/office/drawing/2014/main" id="{BFBA87F7-D259-430D-A3F9-033315D4D240}"/>
                </a:ext>
              </a:extLst>
            </p:cNvPr>
            <p:cNvSpPr>
              <a:spLocks noEditPoints="1"/>
            </p:cNvSpPr>
            <p:nvPr/>
          </p:nvSpPr>
          <p:spPr bwMode="auto">
            <a:xfrm>
              <a:off x="3582988" y="5233988"/>
              <a:ext cx="654050" cy="820738"/>
            </a:xfrm>
            <a:custGeom>
              <a:avLst/>
              <a:gdLst>
                <a:gd name="T0" fmla="*/ 126 w 162"/>
                <a:gd name="T1" fmla="*/ 201 h 203"/>
                <a:gd name="T2" fmla="*/ 36 w 162"/>
                <a:gd name="T3" fmla="*/ 131 h 203"/>
                <a:gd name="T4" fmla="*/ 29 w 162"/>
                <a:gd name="T5" fmla="*/ 12 h 203"/>
                <a:gd name="T6" fmla="*/ 43 w 162"/>
                <a:gd name="T7" fmla="*/ 3 h 203"/>
                <a:gd name="T8" fmla="*/ 44 w 162"/>
                <a:gd name="T9" fmla="*/ 2 h 203"/>
                <a:gd name="T10" fmla="*/ 56 w 162"/>
                <a:gd name="T11" fmla="*/ 2 h 203"/>
                <a:gd name="T12" fmla="*/ 64 w 162"/>
                <a:gd name="T13" fmla="*/ 10 h 203"/>
                <a:gd name="T14" fmla="*/ 76 w 162"/>
                <a:gd name="T15" fmla="*/ 36 h 203"/>
                <a:gd name="T16" fmla="*/ 69 w 162"/>
                <a:gd name="T17" fmla="*/ 55 h 203"/>
                <a:gd name="T18" fmla="*/ 57 w 162"/>
                <a:gd name="T19" fmla="*/ 62 h 203"/>
                <a:gd name="T20" fmla="*/ 53 w 162"/>
                <a:gd name="T21" fmla="*/ 73 h 203"/>
                <a:gd name="T22" fmla="*/ 71 w 162"/>
                <a:gd name="T23" fmla="*/ 110 h 203"/>
                <a:gd name="T24" fmla="*/ 98 w 162"/>
                <a:gd name="T25" fmla="*/ 149 h 203"/>
                <a:gd name="T26" fmla="*/ 109 w 162"/>
                <a:gd name="T27" fmla="*/ 151 h 203"/>
                <a:gd name="T28" fmla="*/ 120 w 162"/>
                <a:gd name="T29" fmla="*/ 144 h 203"/>
                <a:gd name="T30" fmla="*/ 140 w 162"/>
                <a:gd name="T31" fmla="*/ 148 h 203"/>
                <a:gd name="T32" fmla="*/ 157 w 162"/>
                <a:gd name="T33" fmla="*/ 171 h 203"/>
                <a:gd name="T34" fmla="*/ 158 w 162"/>
                <a:gd name="T35" fmla="*/ 172 h 203"/>
                <a:gd name="T36" fmla="*/ 152 w 162"/>
                <a:gd name="T37" fmla="*/ 193 h 203"/>
                <a:gd name="T38" fmla="*/ 143 w 162"/>
                <a:gd name="T39" fmla="*/ 198 h 203"/>
                <a:gd name="T40" fmla="*/ 126 w 162"/>
                <a:gd name="T41" fmla="*/ 201 h 203"/>
                <a:gd name="T42" fmla="*/ 50 w 162"/>
                <a:gd name="T43" fmla="*/ 7 h 203"/>
                <a:gd name="T44" fmla="*/ 47 w 162"/>
                <a:gd name="T45" fmla="*/ 8 h 203"/>
                <a:gd name="T46" fmla="*/ 46 w 162"/>
                <a:gd name="T47" fmla="*/ 8 h 203"/>
                <a:gd name="T48" fmla="*/ 33 w 162"/>
                <a:gd name="T49" fmla="*/ 17 h 203"/>
                <a:gd name="T50" fmla="*/ 41 w 162"/>
                <a:gd name="T51" fmla="*/ 127 h 203"/>
                <a:gd name="T52" fmla="*/ 140 w 162"/>
                <a:gd name="T53" fmla="*/ 192 h 203"/>
                <a:gd name="T54" fmla="*/ 149 w 162"/>
                <a:gd name="T55" fmla="*/ 187 h 203"/>
                <a:gd name="T56" fmla="*/ 152 w 162"/>
                <a:gd name="T57" fmla="*/ 175 h 203"/>
                <a:gd name="T58" fmla="*/ 152 w 162"/>
                <a:gd name="T59" fmla="*/ 174 h 203"/>
                <a:gd name="T60" fmla="*/ 135 w 162"/>
                <a:gd name="T61" fmla="*/ 152 h 203"/>
                <a:gd name="T62" fmla="*/ 124 w 162"/>
                <a:gd name="T63" fmla="*/ 150 h 203"/>
                <a:gd name="T64" fmla="*/ 112 w 162"/>
                <a:gd name="T65" fmla="*/ 156 h 203"/>
                <a:gd name="T66" fmla="*/ 93 w 162"/>
                <a:gd name="T67" fmla="*/ 153 h 203"/>
                <a:gd name="T68" fmla="*/ 65 w 162"/>
                <a:gd name="T69" fmla="*/ 114 h 203"/>
                <a:gd name="T70" fmla="*/ 47 w 162"/>
                <a:gd name="T71" fmla="*/ 75 h 203"/>
                <a:gd name="T72" fmla="*/ 54 w 162"/>
                <a:gd name="T73" fmla="*/ 57 h 203"/>
                <a:gd name="T74" fmla="*/ 66 w 162"/>
                <a:gd name="T75" fmla="*/ 50 h 203"/>
                <a:gd name="T76" fmla="*/ 70 w 162"/>
                <a:gd name="T77" fmla="*/ 39 h 203"/>
                <a:gd name="T78" fmla="*/ 70 w 162"/>
                <a:gd name="T79" fmla="*/ 39 h 203"/>
                <a:gd name="T80" fmla="*/ 58 w 162"/>
                <a:gd name="T81" fmla="*/ 12 h 203"/>
                <a:gd name="T82" fmla="*/ 53 w 162"/>
                <a:gd name="T83" fmla="*/ 8 h 203"/>
                <a:gd name="T84" fmla="*/ 50 w 162"/>
                <a:gd name="T85" fmla="*/ 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203">
                  <a:moveTo>
                    <a:pt x="126" y="201"/>
                  </a:moveTo>
                  <a:cubicBezTo>
                    <a:pt x="99" y="201"/>
                    <a:pt x="64" y="180"/>
                    <a:pt x="36" y="131"/>
                  </a:cubicBezTo>
                  <a:cubicBezTo>
                    <a:pt x="0" y="68"/>
                    <a:pt x="18" y="22"/>
                    <a:pt x="29" y="12"/>
                  </a:cubicBezTo>
                  <a:cubicBezTo>
                    <a:pt x="32" y="9"/>
                    <a:pt x="37" y="6"/>
                    <a:pt x="43" y="3"/>
                  </a:cubicBezTo>
                  <a:cubicBezTo>
                    <a:pt x="43" y="2"/>
                    <a:pt x="44" y="2"/>
                    <a:pt x="44" y="2"/>
                  </a:cubicBezTo>
                  <a:cubicBezTo>
                    <a:pt x="48" y="0"/>
                    <a:pt x="52" y="0"/>
                    <a:pt x="56" y="2"/>
                  </a:cubicBezTo>
                  <a:cubicBezTo>
                    <a:pt x="59" y="3"/>
                    <a:pt x="62" y="6"/>
                    <a:pt x="64" y="10"/>
                  </a:cubicBezTo>
                  <a:cubicBezTo>
                    <a:pt x="76" y="36"/>
                    <a:pt x="76" y="36"/>
                    <a:pt x="76" y="36"/>
                  </a:cubicBezTo>
                  <a:cubicBezTo>
                    <a:pt x="79" y="43"/>
                    <a:pt x="76" y="52"/>
                    <a:pt x="69" y="55"/>
                  </a:cubicBezTo>
                  <a:cubicBezTo>
                    <a:pt x="57" y="62"/>
                    <a:pt x="57" y="62"/>
                    <a:pt x="57" y="62"/>
                  </a:cubicBezTo>
                  <a:cubicBezTo>
                    <a:pt x="54" y="64"/>
                    <a:pt x="52" y="69"/>
                    <a:pt x="53" y="73"/>
                  </a:cubicBezTo>
                  <a:cubicBezTo>
                    <a:pt x="58" y="86"/>
                    <a:pt x="64" y="98"/>
                    <a:pt x="71" y="110"/>
                  </a:cubicBezTo>
                  <a:cubicBezTo>
                    <a:pt x="78" y="123"/>
                    <a:pt x="87" y="136"/>
                    <a:pt x="98" y="149"/>
                  </a:cubicBezTo>
                  <a:cubicBezTo>
                    <a:pt x="100" y="152"/>
                    <a:pt x="105" y="153"/>
                    <a:pt x="109" y="151"/>
                  </a:cubicBezTo>
                  <a:cubicBezTo>
                    <a:pt x="120" y="144"/>
                    <a:pt x="120" y="144"/>
                    <a:pt x="120" y="144"/>
                  </a:cubicBezTo>
                  <a:cubicBezTo>
                    <a:pt x="127" y="140"/>
                    <a:pt x="136" y="142"/>
                    <a:pt x="140" y="148"/>
                  </a:cubicBezTo>
                  <a:cubicBezTo>
                    <a:pt x="157" y="171"/>
                    <a:pt x="157" y="171"/>
                    <a:pt x="157" y="171"/>
                  </a:cubicBezTo>
                  <a:cubicBezTo>
                    <a:pt x="157" y="171"/>
                    <a:pt x="157" y="171"/>
                    <a:pt x="158" y="172"/>
                  </a:cubicBezTo>
                  <a:cubicBezTo>
                    <a:pt x="162" y="179"/>
                    <a:pt x="159" y="189"/>
                    <a:pt x="152" y="193"/>
                  </a:cubicBezTo>
                  <a:cubicBezTo>
                    <a:pt x="147" y="196"/>
                    <a:pt x="144" y="197"/>
                    <a:pt x="143" y="198"/>
                  </a:cubicBezTo>
                  <a:cubicBezTo>
                    <a:pt x="138" y="200"/>
                    <a:pt x="132" y="201"/>
                    <a:pt x="126" y="201"/>
                  </a:cubicBezTo>
                  <a:close/>
                  <a:moveTo>
                    <a:pt x="50" y="7"/>
                  </a:moveTo>
                  <a:cubicBezTo>
                    <a:pt x="49" y="7"/>
                    <a:pt x="48" y="7"/>
                    <a:pt x="47" y="8"/>
                  </a:cubicBezTo>
                  <a:cubicBezTo>
                    <a:pt x="46" y="8"/>
                    <a:pt x="46" y="8"/>
                    <a:pt x="46" y="8"/>
                  </a:cubicBezTo>
                  <a:cubicBezTo>
                    <a:pt x="40" y="11"/>
                    <a:pt x="36" y="14"/>
                    <a:pt x="33" y="17"/>
                  </a:cubicBezTo>
                  <a:cubicBezTo>
                    <a:pt x="24" y="25"/>
                    <a:pt x="8" y="69"/>
                    <a:pt x="41" y="127"/>
                  </a:cubicBezTo>
                  <a:cubicBezTo>
                    <a:pt x="74" y="184"/>
                    <a:pt x="116" y="203"/>
                    <a:pt x="140" y="192"/>
                  </a:cubicBezTo>
                  <a:cubicBezTo>
                    <a:pt x="141" y="192"/>
                    <a:pt x="143" y="191"/>
                    <a:pt x="149" y="187"/>
                  </a:cubicBezTo>
                  <a:cubicBezTo>
                    <a:pt x="153" y="185"/>
                    <a:pt x="155" y="179"/>
                    <a:pt x="152" y="175"/>
                  </a:cubicBezTo>
                  <a:cubicBezTo>
                    <a:pt x="152" y="175"/>
                    <a:pt x="152" y="175"/>
                    <a:pt x="152" y="174"/>
                  </a:cubicBezTo>
                  <a:cubicBezTo>
                    <a:pt x="135" y="152"/>
                    <a:pt x="135" y="152"/>
                    <a:pt x="135" y="152"/>
                  </a:cubicBezTo>
                  <a:cubicBezTo>
                    <a:pt x="132" y="148"/>
                    <a:pt x="127" y="147"/>
                    <a:pt x="124" y="150"/>
                  </a:cubicBezTo>
                  <a:cubicBezTo>
                    <a:pt x="112" y="156"/>
                    <a:pt x="112" y="156"/>
                    <a:pt x="112" y="156"/>
                  </a:cubicBezTo>
                  <a:cubicBezTo>
                    <a:pt x="105" y="160"/>
                    <a:pt x="97" y="159"/>
                    <a:pt x="93" y="153"/>
                  </a:cubicBezTo>
                  <a:cubicBezTo>
                    <a:pt x="82" y="139"/>
                    <a:pt x="73" y="126"/>
                    <a:pt x="65" y="114"/>
                  </a:cubicBezTo>
                  <a:cubicBezTo>
                    <a:pt x="58" y="101"/>
                    <a:pt x="52" y="88"/>
                    <a:pt x="47" y="75"/>
                  </a:cubicBezTo>
                  <a:cubicBezTo>
                    <a:pt x="45" y="68"/>
                    <a:pt x="48" y="60"/>
                    <a:pt x="54" y="57"/>
                  </a:cubicBezTo>
                  <a:cubicBezTo>
                    <a:pt x="66" y="50"/>
                    <a:pt x="66" y="50"/>
                    <a:pt x="66" y="50"/>
                  </a:cubicBezTo>
                  <a:cubicBezTo>
                    <a:pt x="70" y="48"/>
                    <a:pt x="72" y="43"/>
                    <a:pt x="70" y="39"/>
                  </a:cubicBezTo>
                  <a:cubicBezTo>
                    <a:pt x="70" y="39"/>
                    <a:pt x="70" y="39"/>
                    <a:pt x="70" y="39"/>
                  </a:cubicBezTo>
                  <a:cubicBezTo>
                    <a:pt x="58" y="12"/>
                    <a:pt x="58" y="12"/>
                    <a:pt x="58" y="12"/>
                  </a:cubicBezTo>
                  <a:cubicBezTo>
                    <a:pt x="57" y="10"/>
                    <a:pt x="56" y="9"/>
                    <a:pt x="53" y="8"/>
                  </a:cubicBezTo>
                  <a:cubicBezTo>
                    <a:pt x="52" y="7"/>
                    <a:pt x="51" y="7"/>
                    <a:pt x="50"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
        <p:nvSpPr>
          <p:cNvPr id="7" name="Espace réservé du texte 2">
            <a:extLst>
              <a:ext uri="{FF2B5EF4-FFF2-40B4-BE49-F238E27FC236}">
                <a16:creationId xmlns:a16="http://schemas.microsoft.com/office/drawing/2014/main" id="{B5AB6E24-9423-48A6-AF3E-64651A195473}"/>
              </a:ext>
            </a:extLst>
          </p:cNvPr>
          <p:cNvSpPr txBox="1">
            <a:spLocks/>
          </p:cNvSpPr>
          <p:nvPr/>
        </p:nvSpPr>
        <p:spPr>
          <a:xfrm>
            <a:off x="695325" y="467336"/>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solidFill>
                  <a:schemeClr val="accent4">
                    <a:lumMod val="75000"/>
                  </a:schemeClr>
                </a:solidFill>
              </a:rPr>
              <a:t>Quizz – 7 / 8</a:t>
            </a:r>
          </a:p>
          <a:p>
            <a:r>
              <a:rPr lang="fr-FR" dirty="0"/>
              <a:t>Quel est le n° de téléphone de l’assistance ? </a:t>
            </a:r>
          </a:p>
        </p:txBody>
      </p:sp>
      <p:sp>
        <p:nvSpPr>
          <p:cNvPr id="8" name="Espace réservé du texte 13">
            <a:extLst>
              <a:ext uri="{FF2B5EF4-FFF2-40B4-BE49-F238E27FC236}">
                <a16:creationId xmlns:a16="http://schemas.microsoft.com/office/drawing/2014/main" id="{BBB74E7D-9119-4A45-B274-B41CCBAF7BFF}"/>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Quizz</a:t>
            </a:r>
          </a:p>
        </p:txBody>
      </p:sp>
    </p:spTree>
    <p:extLst>
      <p:ext uri="{BB962C8B-B14F-4D97-AF65-F5344CB8AC3E}">
        <p14:creationId xmlns:p14="http://schemas.microsoft.com/office/powerpoint/2010/main" val="569152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249B0E2-946E-4E69-AD74-8903C296ED34}"/>
              </a:ext>
            </a:extLst>
          </p:cNvPr>
          <p:cNvSpPr>
            <a:spLocks noGrp="1"/>
          </p:cNvSpPr>
          <p:nvPr>
            <p:ph idx="1"/>
          </p:nvPr>
        </p:nvSpPr>
        <p:spPr>
          <a:xfrm>
            <a:off x="720766" y="1340712"/>
            <a:ext cx="10929856" cy="4848620"/>
          </a:xfrm>
        </p:spPr>
        <p:txBody>
          <a:bodyPr/>
          <a:lstStyle/>
          <a:p>
            <a:pPr algn="just"/>
            <a:r>
              <a:rPr lang="fr-FR" b="1" dirty="0"/>
              <a:t>Préfinancement</a:t>
            </a:r>
            <a:r>
              <a:rPr lang="fr-FR" dirty="0"/>
              <a:t> </a:t>
            </a:r>
            <a:r>
              <a:rPr lang="fr-FR" b="1" dirty="0"/>
              <a:t>:</a:t>
            </a:r>
          </a:p>
          <a:p>
            <a:pPr marL="0" indent="0" algn="just">
              <a:buNone/>
            </a:pPr>
            <a:endParaRPr lang="fr-FR" sz="500" dirty="0"/>
          </a:p>
          <a:p>
            <a:pPr marL="989013" indent="0" algn="just">
              <a:buNone/>
            </a:pPr>
            <a:r>
              <a:rPr lang="fr-FR" b="1" dirty="0"/>
              <a:t>La période de préfinancement est la période comprise entre la date d’acceptation de l’offre par l’emprunteur et la date fixée comme point de départ de l’amortissement.</a:t>
            </a:r>
          </a:p>
          <a:p>
            <a:pPr marL="989013" indent="0" algn="just">
              <a:buNone/>
            </a:pPr>
            <a:endParaRPr lang="fr-FR" sz="500" dirty="0"/>
          </a:p>
          <a:p>
            <a:pPr marL="989013" indent="0" algn="just">
              <a:buNone/>
            </a:pPr>
            <a:r>
              <a:rPr lang="fr-FR" dirty="0"/>
              <a:t>Cette période sert à débloquer les fonds en fonction de l’avancement </a:t>
            </a:r>
            <a:r>
              <a:rPr lang="fr-FR" b="1" dirty="0">
                <a:solidFill>
                  <a:schemeClr val="accent4">
                    <a:lumMod val="75000"/>
                  </a:schemeClr>
                </a:solidFill>
              </a:rPr>
              <a:t>des travaux.</a:t>
            </a:r>
          </a:p>
          <a:p>
            <a:pPr marL="989013" indent="0" algn="just">
              <a:buNone/>
            </a:pPr>
            <a:endParaRPr lang="fr-FR" sz="500" dirty="0"/>
          </a:p>
          <a:p>
            <a:pPr marL="989013" indent="0" algn="just">
              <a:buNone/>
            </a:pPr>
            <a:r>
              <a:rPr lang="fr-FR" dirty="0"/>
              <a:t>Pendant cette période l’emprunteur ne paye que les </a:t>
            </a:r>
            <a:r>
              <a:rPr lang="fr-FR" b="1" dirty="0"/>
              <a:t>intérêts intercalaires </a:t>
            </a:r>
            <a:r>
              <a:rPr lang="fr-FR" dirty="0"/>
              <a:t>dus sur les fonds débloqués et les éventuelles </a:t>
            </a:r>
            <a:r>
              <a:rPr lang="fr-FR" b="1" dirty="0"/>
              <a:t>assurances</a:t>
            </a:r>
            <a:r>
              <a:rPr lang="fr-FR" dirty="0"/>
              <a:t>.</a:t>
            </a:r>
          </a:p>
          <a:p>
            <a:pPr marL="0" indent="0" algn="just">
              <a:buNone/>
            </a:pPr>
            <a:endParaRPr lang="fr-FR" sz="1400" dirty="0"/>
          </a:p>
          <a:p>
            <a:pPr algn="just"/>
            <a:r>
              <a:rPr lang="fr-FR" b="1" dirty="0"/>
              <a:t>Différé d’amortissement :</a:t>
            </a:r>
          </a:p>
          <a:p>
            <a:pPr marL="0" indent="0" algn="just">
              <a:buNone/>
            </a:pPr>
            <a:endParaRPr lang="fr-FR" sz="500" dirty="0"/>
          </a:p>
          <a:p>
            <a:pPr marL="989013" indent="0" algn="just">
              <a:buNone/>
            </a:pPr>
            <a:r>
              <a:rPr lang="fr-FR" b="1" dirty="0"/>
              <a:t>Le différé d’amortissement est une période pendant laquelle l’amortissement du crédit est reporté. </a:t>
            </a:r>
            <a:r>
              <a:rPr lang="fr-FR" b="1" dirty="0">
                <a:solidFill>
                  <a:schemeClr val="accent4">
                    <a:lumMod val="75000"/>
                  </a:schemeClr>
                </a:solidFill>
              </a:rPr>
              <a:t>Le délai du différé est prévu au contrat </a:t>
            </a:r>
            <a:r>
              <a:rPr lang="fr-FR" b="1" dirty="0"/>
              <a:t>et ne pourra être modifié.</a:t>
            </a:r>
          </a:p>
          <a:p>
            <a:pPr marL="989013" indent="0" algn="just">
              <a:buNone/>
            </a:pPr>
            <a:endParaRPr lang="fr-FR" sz="500" dirty="0"/>
          </a:p>
          <a:p>
            <a:pPr marL="989013" indent="0" algn="just">
              <a:buNone/>
            </a:pPr>
            <a:r>
              <a:rPr lang="fr-FR" b="1" dirty="0"/>
              <a:t>En cas de </a:t>
            </a:r>
            <a:r>
              <a:rPr lang="fr-FR" b="1" dirty="0">
                <a:solidFill>
                  <a:srgbClr val="C00000"/>
                </a:solidFill>
              </a:rPr>
              <a:t>différé total </a:t>
            </a:r>
            <a:r>
              <a:rPr lang="fr-FR" b="1" dirty="0"/>
              <a:t>: </a:t>
            </a:r>
            <a:r>
              <a:rPr lang="fr-FR" dirty="0"/>
              <a:t>l’emprunteur ne paye que les éventuelles </a:t>
            </a:r>
            <a:r>
              <a:rPr lang="fr-FR" b="1" dirty="0"/>
              <a:t>assurances</a:t>
            </a:r>
            <a:r>
              <a:rPr lang="fr-FR" dirty="0"/>
              <a:t>, </a:t>
            </a:r>
            <a:r>
              <a:rPr lang="fr-FR" b="1" dirty="0"/>
              <a:t>les intérêts intercalaires sont rajoutés au capital.</a:t>
            </a:r>
          </a:p>
          <a:p>
            <a:pPr marL="989013" indent="0" algn="just">
              <a:buNone/>
            </a:pPr>
            <a:endParaRPr lang="fr-FR" sz="500" b="1" dirty="0"/>
          </a:p>
          <a:p>
            <a:pPr marL="989013" indent="0" algn="just">
              <a:buNone/>
            </a:pPr>
            <a:r>
              <a:rPr lang="fr-FR" b="1" dirty="0"/>
              <a:t>En cas de </a:t>
            </a:r>
            <a:r>
              <a:rPr lang="fr-FR" b="1" dirty="0">
                <a:solidFill>
                  <a:srgbClr val="C00000"/>
                </a:solidFill>
              </a:rPr>
              <a:t>différé partiel </a:t>
            </a:r>
            <a:r>
              <a:rPr lang="fr-FR" b="1" dirty="0"/>
              <a:t>: </a:t>
            </a:r>
            <a:r>
              <a:rPr lang="fr-FR" dirty="0"/>
              <a:t>l’emprunteur ne paye que les </a:t>
            </a:r>
            <a:r>
              <a:rPr lang="fr-FR" b="1" dirty="0"/>
              <a:t>intérêts intercalaires </a:t>
            </a:r>
            <a:r>
              <a:rPr lang="fr-FR" dirty="0"/>
              <a:t>dus sur les fonds débloqués et les éventuelles </a:t>
            </a:r>
            <a:r>
              <a:rPr lang="fr-FR" b="1" dirty="0"/>
              <a:t>assurances</a:t>
            </a:r>
            <a:r>
              <a:rPr lang="fr-FR" dirty="0"/>
              <a:t>.</a:t>
            </a:r>
          </a:p>
        </p:txBody>
      </p:sp>
      <p:sp>
        <p:nvSpPr>
          <p:cNvPr id="18" name="Espace réservé du texte 2">
            <a:extLst>
              <a:ext uri="{FF2B5EF4-FFF2-40B4-BE49-F238E27FC236}">
                <a16:creationId xmlns:a16="http://schemas.microsoft.com/office/drawing/2014/main" id="{549096BB-135A-4244-AEC3-4C0DF51EC0D1}"/>
              </a:ext>
            </a:extLst>
          </p:cNvPr>
          <p:cNvSpPr txBox="1">
            <a:spLocks/>
          </p:cNvSpPr>
          <p:nvPr/>
        </p:nvSpPr>
        <p:spPr>
          <a:xfrm>
            <a:off x="695325" y="45862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solidFill>
                  <a:schemeClr val="accent4">
                    <a:lumMod val="75000"/>
                  </a:schemeClr>
                </a:solidFill>
              </a:rPr>
              <a:t>Quizz – 8 / 8</a:t>
            </a:r>
          </a:p>
          <a:p>
            <a:r>
              <a:rPr lang="fr-FR" dirty="0"/>
              <a:t>Quelle est la différence entre un préfinancement et un différé d’amortissement ? </a:t>
            </a:r>
          </a:p>
        </p:txBody>
      </p:sp>
      <p:pic>
        <p:nvPicPr>
          <p:cNvPr id="16" name="Graphique 244">
            <a:extLst>
              <a:ext uri="{FF2B5EF4-FFF2-40B4-BE49-F238E27FC236}">
                <a16:creationId xmlns:a16="http://schemas.microsoft.com/office/drawing/2014/main" id="{3E81F5AB-0DBA-42BD-AD5A-5A206F62807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6237" y="5033034"/>
            <a:ext cx="639781" cy="639781"/>
          </a:xfrm>
          <a:prstGeom prst="rect">
            <a:avLst/>
          </a:prstGeom>
        </p:spPr>
      </p:pic>
      <p:grpSp>
        <p:nvGrpSpPr>
          <p:cNvPr id="17" name="Groupe 16">
            <a:extLst>
              <a:ext uri="{FF2B5EF4-FFF2-40B4-BE49-F238E27FC236}">
                <a16:creationId xmlns:a16="http://schemas.microsoft.com/office/drawing/2014/main" id="{03E8A265-A075-417A-BF13-03B8D1B1E993}"/>
              </a:ext>
            </a:extLst>
          </p:cNvPr>
          <p:cNvGrpSpPr/>
          <p:nvPr/>
        </p:nvGrpSpPr>
        <p:grpSpPr>
          <a:xfrm>
            <a:off x="948288" y="2552914"/>
            <a:ext cx="437700" cy="375615"/>
            <a:chOff x="11085513" y="2805113"/>
            <a:chExt cx="895350" cy="768351"/>
          </a:xfrm>
          <a:solidFill>
            <a:srgbClr val="333333"/>
          </a:solidFill>
        </p:grpSpPr>
        <p:sp>
          <p:nvSpPr>
            <p:cNvPr id="19" name="Freeform 145">
              <a:extLst>
                <a:ext uri="{FF2B5EF4-FFF2-40B4-BE49-F238E27FC236}">
                  <a16:creationId xmlns:a16="http://schemas.microsoft.com/office/drawing/2014/main" id="{9297A2FE-2AB8-49DC-9803-62B666E2FCD8}"/>
                </a:ext>
              </a:extLst>
            </p:cNvPr>
            <p:cNvSpPr>
              <a:spLocks noEditPoints="1"/>
            </p:cNvSpPr>
            <p:nvPr/>
          </p:nvSpPr>
          <p:spPr bwMode="auto">
            <a:xfrm>
              <a:off x="11295063" y="2967038"/>
              <a:ext cx="185738" cy="122238"/>
            </a:xfrm>
            <a:custGeom>
              <a:avLst/>
              <a:gdLst>
                <a:gd name="T0" fmla="*/ 39 w 46"/>
                <a:gd name="T1" fmla="*/ 30 h 30"/>
                <a:gd name="T2" fmla="*/ 7 w 46"/>
                <a:gd name="T3" fmla="*/ 30 h 30"/>
                <a:gd name="T4" fmla="*/ 0 w 46"/>
                <a:gd name="T5" fmla="*/ 23 h 30"/>
                <a:gd name="T6" fmla="*/ 0 w 46"/>
                <a:gd name="T7" fmla="*/ 7 h 30"/>
                <a:gd name="T8" fmla="*/ 7 w 46"/>
                <a:gd name="T9" fmla="*/ 0 h 30"/>
                <a:gd name="T10" fmla="*/ 39 w 46"/>
                <a:gd name="T11" fmla="*/ 0 h 30"/>
                <a:gd name="T12" fmla="*/ 46 w 46"/>
                <a:gd name="T13" fmla="*/ 7 h 30"/>
                <a:gd name="T14" fmla="*/ 46 w 46"/>
                <a:gd name="T15" fmla="*/ 23 h 30"/>
                <a:gd name="T16" fmla="*/ 39 w 46"/>
                <a:gd name="T17" fmla="*/ 30 h 30"/>
                <a:gd name="T18" fmla="*/ 7 w 46"/>
                <a:gd name="T19" fmla="*/ 6 h 30"/>
                <a:gd name="T20" fmla="*/ 6 w 46"/>
                <a:gd name="T21" fmla="*/ 7 h 30"/>
                <a:gd name="T22" fmla="*/ 6 w 46"/>
                <a:gd name="T23" fmla="*/ 23 h 30"/>
                <a:gd name="T24" fmla="*/ 7 w 46"/>
                <a:gd name="T25" fmla="*/ 24 h 30"/>
                <a:gd name="T26" fmla="*/ 39 w 46"/>
                <a:gd name="T27" fmla="*/ 24 h 30"/>
                <a:gd name="T28" fmla="*/ 40 w 46"/>
                <a:gd name="T29" fmla="*/ 23 h 30"/>
                <a:gd name="T30" fmla="*/ 40 w 46"/>
                <a:gd name="T31" fmla="*/ 7 h 30"/>
                <a:gd name="T32" fmla="*/ 39 w 46"/>
                <a:gd name="T33" fmla="*/ 6 h 30"/>
                <a:gd name="T34" fmla="*/ 7 w 46"/>
                <a:gd name="T35"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30">
                  <a:moveTo>
                    <a:pt x="39" y="30"/>
                  </a:moveTo>
                  <a:cubicBezTo>
                    <a:pt x="7" y="30"/>
                    <a:pt x="7" y="30"/>
                    <a:pt x="7" y="30"/>
                  </a:cubicBezTo>
                  <a:cubicBezTo>
                    <a:pt x="3" y="30"/>
                    <a:pt x="0" y="27"/>
                    <a:pt x="0" y="23"/>
                  </a:cubicBezTo>
                  <a:cubicBezTo>
                    <a:pt x="0" y="7"/>
                    <a:pt x="0" y="7"/>
                    <a:pt x="0" y="7"/>
                  </a:cubicBezTo>
                  <a:cubicBezTo>
                    <a:pt x="0" y="3"/>
                    <a:pt x="3" y="0"/>
                    <a:pt x="7" y="0"/>
                  </a:cubicBezTo>
                  <a:cubicBezTo>
                    <a:pt x="39" y="0"/>
                    <a:pt x="39" y="0"/>
                    <a:pt x="39" y="0"/>
                  </a:cubicBezTo>
                  <a:cubicBezTo>
                    <a:pt x="43" y="0"/>
                    <a:pt x="46" y="3"/>
                    <a:pt x="46" y="7"/>
                  </a:cubicBezTo>
                  <a:cubicBezTo>
                    <a:pt x="46" y="23"/>
                    <a:pt x="46" y="23"/>
                    <a:pt x="46" y="23"/>
                  </a:cubicBezTo>
                  <a:cubicBezTo>
                    <a:pt x="46" y="27"/>
                    <a:pt x="43" y="30"/>
                    <a:pt x="39" y="30"/>
                  </a:cubicBezTo>
                  <a:close/>
                  <a:moveTo>
                    <a:pt x="7" y="6"/>
                  </a:moveTo>
                  <a:cubicBezTo>
                    <a:pt x="7" y="6"/>
                    <a:pt x="6" y="7"/>
                    <a:pt x="6" y="7"/>
                  </a:cubicBezTo>
                  <a:cubicBezTo>
                    <a:pt x="6" y="23"/>
                    <a:pt x="6" y="23"/>
                    <a:pt x="6" y="23"/>
                  </a:cubicBezTo>
                  <a:cubicBezTo>
                    <a:pt x="6" y="24"/>
                    <a:pt x="7" y="24"/>
                    <a:pt x="7" y="24"/>
                  </a:cubicBezTo>
                  <a:cubicBezTo>
                    <a:pt x="39" y="24"/>
                    <a:pt x="39" y="24"/>
                    <a:pt x="39" y="24"/>
                  </a:cubicBezTo>
                  <a:cubicBezTo>
                    <a:pt x="40" y="24"/>
                    <a:pt x="40" y="24"/>
                    <a:pt x="40" y="23"/>
                  </a:cubicBezTo>
                  <a:cubicBezTo>
                    <a:pt x="40" y="7"/>
                    <a:pt x="40" y="7"/>
                    <a:pt x="40" y="7"/>
                  </a:cubicBezTo>
                  <a:cubicBezTo>
                    <a:pt x="40" y="7"/>
                    <a:pt x="40" y="6"/>
                    <a:pt x="39" y="6"/>
                  </a:cubicBezTo>
                  <a:lnTo>
                    <a:pt x="7"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0" name="Freeform 146">
              <a:extLst>
                <a:ext uri="{FF2B5EF4-FFF2-40B4-BE49-F238E27FC236}">
                  <a16:creationId xmlns:a16="http://schemas.microsoft.com/office/drawing/2014/main" id="{DE7C90CF-F1AF-4B28-B200-CAC1C0240F07}"/>
                </a:ext>
              </a:extLst>
            </p:cNvPr>
            <p:cNvSpPr>
              <a:spLocks noEditPoints="1"/>
            </p:cNvSpPr>
            <p:nvPr/>
          </p:nvSpPr>
          <p:spPr bwMode="auto">
            <a:xfrm>
              <a:off x="11860213" y="2886076"/>
              <a:ext cx="120650" cy="477838"/>
            </a:xfrm>
            <a:custGeom>
              <a:avLst/>
              <a:gdLst>
                <a:gd name="T0" fmla="*/ 15 w 30"/>
                <a:gd name="T1" fmla="*/ 118 h 118"/>
                <a:gd name="T2" fmla="*/ 0 w 30"/>
                <a:gd name="T3" fmla="*/ 103 h 118"/>
                <a:gd name="T4" fmla="*/ 3 w 30"/>
                <a:gd name="T5" fmla="*/ 100 h 118"/>
                <a:gd name="T6" fmla="*/ 6 w 30"/>
                <a:gd name="T7" fmla="*/ 103 h 118"/>
                <a:gd name="T8" fmla="*/ 15 w 30"/>
                <a:gd name="T9" fmla="*/ 112 h 118"/>
                <a:gd name="T10" fmla="*/ 24 w 30"/>
                <a:gd name="T11" fmla="*/ 103 h 118"/>
                <a:gd name="T12" fmla="*/ 15 w 30"/>
                <a:gd name="T13" fmla="*/ 94 h 118"/>
                <a:gd name="T14" fmla="*/ 12 w 30"/>
                <a:gd name="T15" fmla="*/ 91 h 118"/>
                <a:gd name="T16" fmla="*/ 12 w 30"/>
                <a:gd name="T17" fmla="*/ 79 h 118"/>
                <a:gd name="T18" fmla="*/ 15 w 30"/>
                <a:gd name="T19" fmla="*/ 76 h 118"/>
                <a:gd name="T20" fmla="*/ 18 w 30"/>
                <a:gd name="T21" fmla="*/ 79 h 118"/>
                <a:gd name="T22" fmla="*/ 18 w 30"/>
                <a:gd name="T23" fmla="*/ 88 h 118"/>
                <a:gd name="T24" fmla="*/ 30 w 30"/>
                <a:gd name="T25" fmla="*/ 103 h 118"/>
                <a:gd name="T26" fmla="*/ 15 w 30"/>
                <a:gd name="T27" fmla="*/ 118 h 118"/>
                <a:gd name="T28" fmla="*/ 14 w 30"/>
                <a:gd name="T29" fmla="*/ 62 h 118"/>
                <a:gd name="T30" fmla="*/ 11 w 30"/>
                <a:gd name="T31" fmla="*/ 59 h 118"/>
                <a:gd name="T32" fmla="*/ 11 w 30"/>
                <a:gd name="T33" fmla="*/ 3 h 118"/>
                <a:gd name="T34" fmla="*/ 14 w 30"/>
                <a:gd name="T35" fmla="*/ 0 h 118"/>
                <a:gd name="T36" fmla="*/ 18 w 30"/>
                <a:gd name="T37" fmla="*/ 3 h 118"/>
                <a:gd name="T38" fmla="*/ 18 w 30"/>
                <a:gd name="T39" fmla="*/ 59 h 118"/>
                <a:gd name="T40" fmla="*/ 14 w 30"/>
                <a:gd name="T41" fmla="*/ 6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118">
                  <a:moveTo>
                    <a:pt x="15" y="118"/>
                  </a:moveTo>
                  <a:cubicBezTo>
                    <a:pt x="7" y="118"/>
                    <a:pt x="0" y="112"/>
                    <a:pt x="0" y="103"/>
                  </a:cubicBezTo>
                  <a:cubicBezTo>
                    <a:pt x="0" y="101"/>
                    <a:pt x="1" y="100"/>
                    <a:pt x="3" y="100"/>
                  </a:cubicBezTo>
                  <a:cubicBezTo>
                    <a:pt x="5" y="100"/>
                    <a:pt x="6" y="101"/>
                    <a:pt x="6" y="103"/>
                  </a:cubicBezTo>
                  <a:cubicBezTo>
                    <a:pt x="6" y="108"/>
                    <a:pt x="10" y="112"/>
                    <a:pt x="15" y="112"/>
                  </a:cubicBezTo>
                  <a:cubicBezTo>
                    <a:pt x="20" y="112"/>
                    <a:pt x="24" y="108"/>
                    <a:pt x="24" y="103"/>
                  </a:cubicBezTo>
                  <a:cubicBezTo>
                    <a:pt x="24" y="98"/>
                    <a:pt x="20" y="94"/>
                    <a:pt x="15" y="94"/>
                  </a:cubicBezTo>
                  <a:cubicBezTo>
                    <a:pt x="13" y="94"/>
                    <a:pt x="12" y="93"/>
                    <a:pt x="12" y="91"/>
                  </a:cubicBezTo>
                  <a:cubicBezTo>
                    <a:pt x="12" y="79"/>
                    <a:pt x="12" y="79"/>
                    <a:pt x="12" y="79"/>
                  </a:cubicBezTo>
                  <a:cubicBezTo>
                    <a:pt x="12" y="77"/>
                    <a:pt x="13" y="76"/>
                    <a:pt x="15" y="76"/>
                  </a:cubicBezTo>
                  <a:cubicBezTo>
                    <a:pt x="17" y="76"/>
                    <a:pt x="18" y="77"/>
                    <a:pt x="18" y="79"/>
                  </a:cubicBezTo>
                  <a:cubicBezTo>
                    <a:pt x="18" y="88"/>
                    <a:pt x="18" y="88"/>
                    <a:pt x="18" y="88"/>
                  </a:cubicBezTo>
                  <a:cubicBezTo>
                    <a:pt x="25" y="90"/>
                    <a:pt x="30" y="96"/>
                    <a:pt x="30" y="103"/>
                  </a:cubicBezTo>
                  <a:cubicBezTo>
                    <a:pt x="30" y="112"/>
                    <a:pt x="24" y="118"/>
                    <a:pt x="15" y="118"/>
                  </a:cubicBezTo>
                  <a:close/>
                  <a:moveTo>
                    <a:pt x="14" y="62"/>
                  </a:moveTo>
                  <a:cubicBezTo>
                    <a:pt x="13" y="62"/>
                    <a:pt x="11" y="61"/>
                    <a:pt x="11" y="59"/>
                  </a:cubicBezTo>
                  <a:cubicBezTo>
                    <a:pt x="11" y="3"/>
                    <a:pt x="11" y="3"/>
                    <a:pt x="11" y="3"/>
                  </a:cubicBezTo>
                  <a:cubicBezTo>
                    <a:pt x="11" y="1"/>
                    <a:pt x="13" y="0"/>
                    <a:pt x="14" y="0"/>
                  </a:cubicBezTo>
                  <a:cubicBezTo>
                    <a:pt x="16" y="0"/>
                    <a:pt x="18" y="1"/>
                    <a:pt x="18" y="3"/>
                  </a:cubicBezTo>
                  <a:cubicBezTo>
                    <a:pt x="18" y="59"/>
                    <a:pt x="18" y="59"/>
                    <a:pt x="18" y="59"/>
                  </a:cubicBezTo>
                  <a:cubicBezTo>
                    <a:pt x="18" y="61"/>
                    <a:pt x="16" y="62"/>
                    <a:pt x="14" y="62"/>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1" name="Freeform 147">
              <a:extLst>
                <a:ext uri="{FF2B5EF4-FFF2-40B4-BE49-F238E27FC236}">
                  <a16:creationId xmlns:a16="http://schemas.microsoft.com/office/drawing/2014/main" id="{7CBDF210-DA5F-40EF-B9AD-EA298C189AD7}"/>
                </a:ext>
              </a:extLst>
            </p:cNvPr>
            <p:cNvSpPr>
              <a:spLocks noEditPoints="1"/>
            </p:cNvSpPr>
            <p:nvPr/>
          </p:nvSpPr>
          <p:spPr bwMode="auto">
            <a:xfrm>
              <a:off x="11860213" y="3128963"/>
              <a:ext cx="120650" cy="88900"/>
            </a:xfrm>
            <a:custGeom>
              <a:avLst/>
              <a:gdLst>
                <a:gd name="T0" fmla="*/ 23 w 30"/>
                <a:gd name="T1" fmla="*/ 22 h 22"/>
                <a:gd name="T2" fmla="*/ 7 w 30"/>
                <a:gd name="T3" fmla="*/ 22 h 22"/>
                <a:gd name="T4" fmla="*/ 0 w 30"/>
                <a:gd name="T5" fmla="*/ 15 h 22"/>
                <a:gd name="T6" fmla="*/ 0 w 30"/>
                <a:gd name="T7" fmla="*/ 7 h 22"/>
                <a:gd name="T8" fmla="*/ 7 w 30"/>
                <a:gd name="T9" fmla="*/ 0 h 22"/>
                <a:gd name="T10" fmla="*/ 23 w 30"/>
                <a:gd name="T11" fmla="*/ 0 h 22"/>
                <a:gd name="T12" fmla="*/ 30 w 30"/>
                <a:gd name="T13" fmla="*/ 7 h 22"/>
                <a:gd name="T14" fmla="*/ 30 w 30"/>
                <a:gd name="T15" fmla="*/ 15 h 22"/>
                <a:gd name="T16" fmla="*/ 23 w 30"/>
                <a:gd name="T17" fmla="*/ 22 h 22"/>
                <a:gd name="T18" fmla="*/ 7 w 30"/>
                <a:gd name="T19" fmla="*/ 6 h 22"/>
                <a:gd name="T20" fmla="*/ 6 w 30"/>
                <a:gd name="T21" fmla="*/ 7 h 22"/>
                <a:gd name="T22" fmla="*/ 6 w 30"/>
                <a:gd name="T23" fmla="*/ 15 h 22"/>
                <a:gd name="T24" fmla="*/ 7 w 30"/>
                <a:gd name="T25" fmla="*/ 16 h 22"/>
                <a:gd name="T26" fmla="*/ 23 w 30"/>
                <a:gd name="T27" fmla="*/ 16 h 22"/>
                <a:gd name="T28" fmla="*/ 24 w 30"/>
                <a:gd name="T29" fmla="*/ 15 h 22"/>
                <a:gd name="T30" fmla="*/ 24 w 30"/>
                <a:gd name="T31" fmla="*/ 7 h 22"/>
                <a:gd name="T32" fmla="*/ 23 w 30"/>
                <a:gd name="T33" fmla="*/ 6 h 22"/>
                <a:gd name="T34" fmla="*/ 7 w 30"/>
                <a:gd name="T35"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22">
                  <a:moveTo>
                    <a:pt x="23" y="22"/>
                  </a:moveTo>
                  <a:cubicBezTo>
                    <a:pt x="7" y="22"/>
                    <a:pt x="7" y="22"/>
                    <a:pt x="7" y="22"/>
                  </a:cubicBezTo>
                  <a:cubicBezTo>
                    <a:pt x="3" y="22"/>
                    <a:pt x="0" y="19"/>
                    <a:pt x="0" y="15"/>
                  </a:cubicBezTo>
                  <a:cubicBezTo>
                    <a:pt x="0" y="7"/>
                    <a:pt x="0" y="7"/>
                    <a:pt x="0" y="7"/>
                  </a:cubicBezTo>
                  <a:cubicBezTo>
                    <a:pt x="0" y="3"/>
                    <a:pt x="3" y="0"/>
                    <a:pt x="7" y="0"/>
                  </a:cubicBezTo>
                  <a:cubicBezTo>
                    <a:pt x="23" y="0"/>
                    <a:pt x="23" y="0"/>
                    <a:pt x="23" y="0"/>
                  </a:cubicBezTo>
                  <a:cubicBezTo>
                    <a:pt x="27" y="0"/>
                    <a:pt x="30" y="3"/>
                    <a:pt x="30" y="7"/>
                  </a:cubicBezTo>
                  <a:cubicBezTo>
                    <a:pt x="30" y="15"/>
                    <a:pt x="30" y="15"/>
                    <a:pt x="30" y="15"/>
                  </a:cubicBezTo>
                  <a:cubicBezTo>
                    <a:pt x="30" y="19"/>
                    <a:pt x="27" y="22"/>
                    <a:pt x="23" y="22"/>
                  </a:cubicBezTo>
                  <a:close/>
                  <a:moveTo>
                    <a:pt x="7" y="6"/>
                  </a:moveTo>
                  <a:cubicBezTo>
                    <a:pt x="7" y="6"/>
                    <a:pt x="6" y="7"/>
                    <a:pt x="6" y="7"/>
                  </a:cubicBezTo>
                  <a:cubicBezTo>
                    <a:pt x="6" y="15"/>
                    <a:pt x="6" y="15"/>
                    <a:pt x="6" y="15"/>
                  </a:cubicBezTo>
                  <a:cubicBezTo>
                    <a:pt x="6" y="16"/>
                    <a:pt x="7" y="16"/>
                    <a:pt x="7" y="16"/>
                  </a:cubicBezTo>
                  <a:cubicBezTo>
                    <a:pt x="23" y="16"/>
                    <a:pt x="23" y="16"/>
                    <a:pt x="23" y="16"/>
                  </a:cubicBezTo>
                  <a:cubicBezTo>
                    <a:pt x="24" y="16"/>
                    <a:pt x="24" y="16"/>
                    <a:pt x="24" y="15"/>
                  </a:cubicBezTo>
                  <a:cubicBezTo>
                    <a:pt x="24" y="7"/>
                    <a:pt x="24" y="7"/>
                    <a:pt x="24" y="7"/>
                  </a:cubicBezTo>
                  <a:cubicBezTo>
                    <a:pt x="24" y="7"/>
                    <a:pt x="24" y="6"/>
                    <a:pt x="23" y="6"/>
                  </a:cubicBezTo>
                  <a:lnTo>
                    <a:pt x="7"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2" name="Freeform 148">
              <a:extLst>
                <a:ext uri="{FF2B5EF4-FFF2-40B4-BE49-F238E27FC236}">
                  <a16:creationId xmlns:a16="http://schemas.microsoft.com/office/drawing/2014/main" id="{CDE9BD80-2DFB-441E-B6CC-5A0CCC91C270}"/>
                </a:ext>
              </a:extLst>
            </p:cNvPr>
            <p:cNvSpPr>
              <a:spLocks noEditPoints="1"/>
            </p:cNvSpPr>
            <p:nvPr/>
          </p:nvSpPr>
          <p:spPr bwMode="auto">
            <a:xfrm>
              <a:off x="11085513" y="3355976"/>
              <a:ext cx="636588" cy="217488"/>
            </a:xfrm>
            <a:custGeom>
              <a:avLst/>
              <a:gdLst>
                <a:gd name="T0" fmla="*/ 131 w 158"/>
                <a:gd name="T1" fmla="*/ 54 h 54"/>
                <a:gd name="T2" fmla="*/ 27 w 158"/>
                <a:gd name="T3" fmla="*/ 54 h 54"/>
                <a:gd name="T4" fmla="*/ 0 w 158"/>
                <a:gd name="T5" fmla="*/ 27 h 54"/>
                <a:gd name="T6" fmla="*/ 27 w 158"/>
                <a:gd name="T7" fmla="*/ 0 h 54"/>
                <a:gd name="T8" fmla="*/ 131 w 158"/>
                <a:gd name="T9" fmla="*/ 0 h 54"/>
                <a:gd name="T10" fmla="*/ 158 w 158"/>
                <a:gd name="T11" fmla="*/ 27 h 54"/>
                <a:gd name="T12" fmla="*/ 131 w 158"/>
                <a:gd name="T13" fmla="*/ 54 h 54"/>
                <a:gd name="T14" fmla="*/ 27 w 158"/>
                <a:gd name="T15" fmla="*/ 6 h 54"/>
                <a:gd name="T16" fmla="*/ 6 w 158"/>
                <a:gd name="T17" fmla="*/ 27 h 54"/>
                <a:gd name="T18" fmla="*/ 27 w 158"/>
                <a:gd name="T19" fmla="*/ 48 h 54"/>
                <a:gd name="T20" fmla="*/ 131 w 158"/>
                <a:gd name="T21" fmla="*/ 48 h 54"/>
                <a:gd name="T22" fmla="*/ 152 w 158"/>
                <a:gd name="T23" fmla="*/ 27 h 54"/>
                <a:gd name="T24" fmla="*/ 131 w 158"/>
                <a:gd name="T25" fmla="*/ 6 h 54"/>
                <a:gd name="T26" fmla="*/ 27 w 158"/>
                <a:gd name="T27"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8" h="54">
                  <a:moveTo>
                    <a:pt x="131" y="54"/>
                  </a:moveTo>
                  <a:cubicBezTo>
                    <a:pt x="27" y="54"/>
                    <a:pt x="27" y="54"/>
                    <a:pt x="27" y="54"/>
                  </a:cubicBezTo>
                  <a:cubicBezTo>
                    <a:pt x="12" y="54"/>
                    <a:pt x="0" y="42"/>
                    <a:pt x="0" y="27"/>
                  </a:cubicBezTo>
                  <a:cubicBezTo>
                    <a:pt x="0" y="12"/>
                    <a:pt x="12" y="0"/>
                    <a:pt x="27" y="0"/>
                  </a:cubicBezTo>
                  <a:cubicBezTo>
                    <a:pt x="131" y="0"/>
                    <a:pt x="131" y="0"/>
                    <a:pt x="131" y="0"/>
                  </a:cubicBezTo>
                  <a:cubicBezTo>
                    <a:pt x="146" y="0"/>
                    <a:pt x="158" y="12"/>
                    <a:pt x="158" y="27"/>
                  </a:cubicBezTo>
                  <a:cubicBezTo>
                    <a:pt x="158" y="42"/>
                    <a:pt x="146" y="54"/>
                    <a:pt x="131" y="54"/>
                  </a:cubicBezTo>
                  <a:close/>
                  <a:moveTo>
                    <a:pt x="27" y="6"/>
                  </a:moveTo>
                  <a:cubicBezTo>
                    <a:pt x="16" y="6"/>
                    <a:pt x="6" y="16"/>
                    <a:pt x="6" y="27"/>
                  </a:cubicBezTo>
                  <a:cubicBezTo>
                    <a:pt x="6" y="39"/>
                    <a:pt x="16" y="48"/>
                    <a:pt x="27" y="48"/>
                  </a:cubicBezTo>
                  <a:cubicBezTo>
                    <a:pt x="131" y="48"/>
                    <a:pt x="131" y="48"/>
                    <a:pt x="131" y="48"/>
                  </a:cubicBezTo>
                  <a:cubicBezTo>
                    <a:pt x="143" y="48"/>
                    <a:pt x="152" y="39"/>
                    <a:pt x="152" y="27"/>
                  </a:cubicBezTo>
                  <a:cubicBezTo>
                    <a:pt x="152" y="16"/>
                    <a:pt x="143" y="6"/>
                    <a:pt x="131" y="6"/>
                  </a:cubicBezTo>
                  <a:lnTo>
                    <a:pt x="27" y="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3" name="Freeform 149">
              <a:extLst>
                <a:ext uri="{FF2B5EF4-FFF2-40B4-BE49-F238E27FC236}">
                  <a16:creationId xmlns:a16="http://schemas.microsoft.com/office/drawing/2014/main" id="{D1F4ED37-C857-48E0-8C84-B5D79069120F}"/>
                </a:ext>
              </a:extLst>
            </p:cNvPr>
            <p:cNvSpPr>
              <a:spLocks noEditPoints="1"/>
            </p:cNvSpPr>
            <p:nvPr/>
          </p:nvSpPr>
          <p:spPr bwMode="auto">
            <a:xfrm>
              <a:off x="11198226" y="2805113"/>
              <a:ext cx="738188" cy="525463"/>
            </a:xfrm>
            <a:custGeom>
              <a:avLst/>
              <a:gdLst>
                <a:gd name="T0" fmla="*/ 91 w 183"/>
                <a:gd name="T1" fmla="*/ 130 h 130"/>
                <a:gd name="T2" fmla="*/ 91 w 183"/>
                <a:gd name="T3" fmla="*/ 130 h 130"/>
                <a:gd name="T4" fmla="*/ 90 w 183"/>
                <a:gd name="T5" fmla="*/ 130 h 130"/>
                <a:gd name="T6" fmla="*/ 90 w 183"/>
                <a:gd name="T7" fmla="*/ 130 h 130"/>
                <a:gd name="T8" fmla="*/ 90 w 183"/>
                <a:gd name="T9" fmla="*/ 130 h 130"/>
                <a:gd name="T10" fmla="*/ 90 w 183"/>
                <a:gd name="T11" fmla="*/ 130 h 130"/>
                <a:gd name="T12" fmla="*/ 90 w 183"/>
                <a:gd name="T13" fmla="*/ 130 h 130"/>
                <a:gd name="T14" fmla="*/ 90 w 183"/>
                <a:gd name="T15" fmla="*/ 130 h 130"/>
                <a:gd name="T16" fmla="*/ 90 w 183"/>
                <a:gd name="T17" fmla="*/ 130 h 130"/>
                <a:gd name="T18" fmla="*/ 90 w 183"/>
                <a:gd name="T19" fmla="*/ 130 h 130"/>
                <a:gd name="T20" fmla="*/ 89 w 183"/>
                <a:gd name="T21" fmla="*/ 130 h 130"/>
                <a:gd name="T22" fmla="*/ 88 w 183"/>
                <a:gd name="T23" fmla="*/ 129 h 130"/>
                <a:gd name="T24" fmla="*/ 88 w 183"/>
                <a:gd name="T25" fmla="*/ 127 h 130"/>
                <a:gd name="T26" fmla="*/ 88 w 183"/>
                <a:gd name="T27" fmla="*/ 127 h 130"/>
                <a:gd name="T28" fmla="*/ 88 w 183"/>
                <a:gd name="T29" fmla="*/ 26 h 130"/>
                <a:gd name="T30" fmla="*/ 81 w 183"/>
                <a:gd name="T31" fmla="*/ 18 h 130"/>
                <a:gd name="T32" fmla="*/ 13 w 183"/>
                <a:gd name="T33" fmla="*/ 18 h 130"/>
                <a:gd name="T34" fmla="*/ 6 w 183"/>
                <a:gd name="T35" fmla="*/ 26 h 130"/>
                <a:gd name="T36" fmla="*/ 6 w 183"/>
                <a:gd name="T37" fmla="*/ 127 h 130"/>
                <a:gd name="T38" fmla="*/ 3 w 183"/>
                <a:gd name="T39" fmla="*/ 130 h 130"/>
                <a:gd name="T40" fmla="*/ 0 w 183"/>
                <a:gd name="T41" fmla="*/ 127 h 130"/>
                <a:gd name="T42" fmla="*/ 0 w 183"/>
                <a:gd name="T43" fmla="*/ 26 h 130"/>
                <a:gd name="T44" fmla="*/ 13 w 183"/>
                <a:gd name="T45" fmla="*/ 12 h 130"/>
                <a:gd name="T46" fmla="*/ 81 w 183"/>
                <a:gd name="T47" fmla="*/ 12 h 130"/>
                <a:gd name="T48" fmla="*/ 94 w 183"/>
                <a:gd name="T49" fmla="*/ 26 h 130"/>
                <a:gd name="T50" fmla="*/ 94 w 183"/>
                <a:gd name="T51" fmla="*/ 65 h 130"/>
                <a:gd name="T52" fmla="*/ 157 w 183"/>
                <a:gd name="T53" fmla="*/ 1 h 130"/>
                <a:gd name="T54" fmla="*/ 159 w 183"/>
                <a:gd name="T55" fmla="*/ 0 h 130"/>
                <a:gd name="T56" fmla="*/ 161 w 183"/>
                <a:gd name="T57" fmla="*/ 1 h 130"/>
                <a:gd name="T58" fmla="*/ 181 w 183"/>
                <a:gd name="T59" fmla="*/ 21 h 130"/>
                <a:gd name="T60" fmla="*/ 182 w 183"/>
                <a:gd name="T61" fmla="*/ 25 h 130"/>
                <a:gd name="T62" fmla="*/ 138 w 183"/>
                <a:gd name="T63" fmla="*/ 77 h 130"/>
                <a:gd name="T64" fmla="*/ 138 w 183"/>
                <a:gd name="T65" fmla="*/ 77 h 130"/>
                <a:gd name="T66" fmla="*/ 94 w 183"/>
                <a:gd name="T67" fmla="*/ 129 h 130"/>
                <a:gd name="T68" fmla="*/ 94 w 183"/>
                <a:gd name="T69" fmla="*/ 129 h 130"/>
                <a:gd name="T70" fmla="*/ 93 w 183"/>
                <a:gd name="T71" fmla="*/ 130 h 130"/>
                <a:gd name="T72" fmla="*/ 91 w 183"/>
                <a:gd name="T73" fmla="*/ 130 h 130"/>
                <a:gd name="T74" fmla="*/ 91 w 183"/>
                <a:gd name="T75" fmla="*/ 130 h 130"/>
                <a:gd name="T76" fmla="*/ 94 w 183"/>
                <a:gd name="T77" fmla="*/ 75 h 130"/>
                <a:gd name="T78" fmla="*/ 94 w 183"/>
                <a:gd name="T79" fmla="*/ 118 h 130"/>
                <a:gd name="T80" fmla="*/ 132 w 183"/>
                <a:gd name="T81" fmla="*/ 74 h 130"/>
                <a:gd name="T82" fmla="*/ 97 w 183"/>
                <a:gd name="T83" fmla="*/ 74 h 130"/>
                <a:gd name="T84" fmla="*/ 96 w 183"/>
                <a:gd name="T85" fmla="*/ 73 h 130"/>
                <a:gd name="T86" fmla="*/ 95 w 183"/>
                <a:gd name="T87" fmla="*/ 74 h 130"/>
                <a:gd name="T88" fmla="*/ 94 w 183"/>
                <a:gd name="T89" fmla="*/ 75 h 130"/>
                <a:gd name="T90" fmla="*/ 102 w 183"/>
                <a:gd name="T91" fmla="*/ 67 h 130"/>
                <a:gd name="T92" fmla="*/ 133 w 183"/>
                <a:gd name="T93" fmla="*/ 67 h 130"/>
                <a:gd name="T94" fmla="*/ 135 w 183"/>
                <a:gd name="T95" fmla="*/ 68 h 130"/>
                <a:gd name="T96" fmla="*/ 155 w 183"/>
                <a:gd name="T97" fmla="*/ 12 h 130"/>
                <a:gd name="T98" fmla="*/ 102 w 183"/>
                <a:gd name="T99" fmla="*/ 67 h 130"/>
                <a:gd name="T100" fmla="*/ 162 w 183"/>
                <a:gd name="T101" fmla="*/ 11 h 130"/>
                <a:gd name="T102" fmla="*/ 145 w 183"/>
                <a:gd name="T103" fmla="*/ 59 h 130"/>
                <a:gd name="T104" fmla="*/ 175 w 183"/>
                <a:gd name="T105" fmla="*/ 23 h 130"/>
                <a:gd name="T106" fmla="*/ 162 w 183"/>
                <a:gd name="T107" fmla="*/ 1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3" h="130">
                  <a:moveTo>
                    <a:pt x="91" y="130"/>
                  </a:moveTo>
                  <a:cubicBezTo>
                    <a:pt x="91" y="130"/>
                    <a:pt x="91" y="130"/>
                    <a:pt x="91" y="130"/>
                  </a:cubicBezTo>
                  <a:cubicBezTo>
                    <a:pt x="91" y="130"/>
                    <a:pt x="90" y="130"/>
                    <a:pt x="90" y="130"/>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89" y="130"/>
                    <a:pt x="89" y="130"/>
                    <a:pt x="89" y="130"/>
                  </a:cubicBezTo>
                  <a:cubicBezTo>
                    <a:pt x="89" y="129"/>
                    <a:pt x="89" y="129"/>
                    <a:pt x="88" y="129"/>
                  </a:cubicBezTo>
                  <a:cubicBezTo>
                    <a:pt x="88" y="128"/>
                    <a:pt x="88" y="128"/>
                    <a:pt x="88" y="127"/>
                  </a:cubicBezTo>
                  <a:cubicBezTo>
                    <a:pt x="88" y="127"/>
                    <a:pt x="88" y="127"/>
                    <a:pt x="88" y="127"/>
                  </a:cubicBezTo>
                  <a:cubicBezTo>
                    <a:pt x="88" y="26"/>
                    <a:pt x="88" y="26"/>
                    <a:pt x="88" y="26"/>
                  </a:cubicBezTo>
                  <a:cubicBezTo>
                    <a:pt x="88" y="22"/>
                    <a:pt x="85" y="18"/>
                    <a:pt x="81" y="18"/>
                  </a:cubicBezTo>
                  <a:cubicBezTo>
                    <a:pt x="13" y="18"/>
                    <a:pt x="13" y="18"/>
                    <a:pt x="13" y="18"/>
                  </a:cubicBezTo>
                  <a:cubicBezTo>
                    <a:pt x="10" y="18"/>
                    <a:pt x="6" y="22"/>
                    <a:pt x="6" y="26"/>
                  </a:cubicBezTo>
                  <a:cubicBezTo>
                    <a:pt x="6" y="127"/>
                    <a:pt x="6" y="127"/>
                    <a:pt x="6" y="127"/>
                  </a:cubicBezTo>
                  <a:cubicBezTo>
                    <a:pt x="6" y="129"/>
                    <a:pt x="5" y="130"/>
                    <a:pt x="3" y="130"/>
                  </a:cubicBezTo>
                  <a:cubicBezTo>
                    <a:pt x="1" y="130"/>
                    <a:pt x="0" y="129"/>
                    <a:pt x="0" y="127"/>
                  </a:cubicBezTo>
                  <a:cubicBezTo>
                    <a:pt x="0" y="26"/>
                    <a:pt x="0" y="26"/>
                    <a:pt x="0" y="26"/>
                  </a:cubicBezTo>
                  <a:cubicBezTo>
                    <a:pt x="0" y="18"/>
                    <a:pt x="6" y="12"/>
                    <a:pt x="13" y="12"/>
                  </a:cubicBezTo>
                  <a:cubicBezTo>
                    <a:pt x="81" y="12"/>
                    <a:pt x="81" y="12"/>
                    <a:pt x="81" y="12"/>
                  </a:cubicBezTo>
                  <a:cubicBezTo>
                    <a:pt x="88" y="12"/>
                    <a:pt x="94" y="18"/>
                    <a:pt x="94" y="26"/>
                  </a:cubicBezTo>
                  <a:cubicBezTo>
                    <a:pt x="94" y="65"/>
                    <a:pt x="94" y="65"/>
                    <a:pt x="94" y="65"/>
                  </a:cubicBezTo>
                  <a:cubicBezTo>
                    <a:pt x="157" y="1"/>
                    <a:pt x="157" y="1"/>
                    <a:pt x="157" y="1"/>
                  </a:cubicBezTo>
                  <a:cubicBezTo>
                    <a:pt x="158" y="0"/>
                    <a:pt x="158" y="0"/>
                    <a:pt x="159" y="0"/>
                  </a:cubicBezTo>
                  <a:cubicBezTo>
                    <a:pt x="160" y="0"/>
                    <a:pt x="161" y="0"/>
                    <a:pt x="161" y="1"/>
                  </a:cubicBezTo>
                  <a:cubicBezTo>
                    <a:pt x="181" y="21"/>
                    <a:pt x="181" y="21"/>
                    <a:pt x="181" y="21"/>
                  </a:cubicBezTo>
                  <a:cubicBezTo>
                    <a:pt x="183" y="22"/>
                    <a:pt x="183" y="24"/>
                    <a:pt x="182" y="25"/>
                  </a:cubicBezTo>
                  <a:cubicBezTo>
                    <a:pt x="138" y="77"/>
                    <a:pt x="138" y="77"/>
                    <a:pt x="138" y="77"/>
                  </a:cubicBezTo>
                  <a:cubicBezTo>
                    <a:pt x="138" y="77"/>
                    <a:pt x="138" y="77"/>
                    <a:pt x="138" y="77"/>
                  </a:cubicBezTo>
                  <a:cubicBezTo>
                    <a:pt x="94" y="129"/>
                    <a:pt x="94" y="129"/>
                    <a:pt x="94" y="129"/>
                  </a:cubicBezTo>
                  <a:cubicBezTo>
                    <a:pt x="94" y="129"/>
                    <a:pt x="94" y="129"/>
                    <a:pt x="94" y="129"/>
                  </a:cubicBezTo>
                  <a:cubicBezTo>
                    <a:pt x="93" y="130"/>
                    <a:pt x="93" y="130"/>
                    <a:pt x="93" y="130"/>
                  </a:cubicBezTo>
                  <a:cubicBezTo>
                    <a:pt x="92" y="130"/>
                    <a:pt x="92" y="130"/>
                    <a:pt x="91" y="130"/>
                  </a:cubicBezTo>
                  <a:cubicBezTo>
                    <a:pt x="91" y="130"/>
                    <a:pt x="91" y="130"/>
                    <a:pt x="91" y="130"/>
                  </a:cubicBezTo>
                  <a:close/>
                  <a:moveTo>
                    <a:pt x="94" y="75"/>
                  </a:moveTo>
                  <a:cubicBezTo>
                    <a:pt x="94" y="118"/>
                    <a:pt x="94" y="118"/>
                    <a:pt x="94" y="118"/>
                  </a:cubicBezTo>
                  <a:cubicBezTo>
                    <a:pt x="132" y="74"/>
                    <a:pt x="132" y="74"/>
                    <a:pt x="132" y="74"/>
                  </a:cubicBezTo>
                  <a:cubicBezTo>
                    <a:pt x="97" y="74"/>
                    <a:pt x="97" y="74"/>
                    <a:pt x="97" y="74"/>
                  </a:cubicBezTo>
                  <a:cubicBezTo>
                    <a:pt x="97" y="74"/>
                    <a:pt x="96" y="73"/>
                    <a:pt x="96" y="73"/>
                  </a:cubicBezTo>
                  <a:cubicBezTo>
                    <a:pt x="95" y="74"/>
                    <a:pt x="95" y="74"/>
                    <a:pt x="95" y="74"/>
                  </a:cubicBezTo>
                  <a:cubicBezTo>
                    <a:pt x="95" y="74"/>
                    <a:pt x="95" y="74"/>
                    <a:pt x="94" y="75"/>
                  </a:cubicBezTo>
                  <a:close/>
                  <a:moveTo>
                    <a:pt x="102" y="67"/>
                  </a:moveTo>
                  <a:cubicBezTo>
                    <a:pt x="133" y="67"/>
                    <a:pt x="133" y="67"/>
                    <a:pt x="133" y="67"/>
                  </a:cubicBezTo>
                  <a:cubicBezTo>
                    <a:pt x="134" y="67"/>
                    <a:pt x="134" y="67"/>
                    <a:pt x="135" y="68"/>
                  </a:cubicBezTo>
                  <a:cubicBezTo>
                    <a:pt x="155" y="12"/>
                    <a:pt x="155" y="12"/>
                    <a:pt x="155" y="12"/>
                  </a:cubicBezTo>
                  <a:lnTo>
                    <a:pt x="102" y="67"/>
                  </a:lnTo>
                  <a:close/>
                  <a:moveTo>
                    <a:pt x="162" y="11"/>
                  </a:moveTo>
                  <a:cubicBezTo>
                    <a:pt x="145" y="59"/>
                    <a:pt x="145" y="59"/>
                    <a:pt x="145" y="59"/>
                  </a:cubicBezTo>
                  <a:cubicBezTo>
                    <a:pt x="175" y="23"/>
                    <a:pt x="175" y="23"/>
                    <a:pt x="175" y="23"/>
                  </a:cubicBezTo>
                  <a:lnTo>
                    <a:pt x="162" y="11"/>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
        <p:nvSpPr>
          <p:cNvPr id="11" name="Espace réservé du texte 13">
            <a:extLst>
              <a:ext uri="{FF2B5EF4-FFF2-40B4-BE49-F238E27FC236}">
                <a16:creationId xmlns:a16="http://schemas.microsoft.com/office/drawing/2014/main" id="{3E716FBC-48A8-4387-9ACB-C5459613D737}"/>
              </a:ext>
            </a:extLst>
          </p:cNvPr>
          <p:cNvSpPr txBox="1">
            <a:spLocks/>
          </p:cNvSpPr>
          <p:nvPr/>
        </p:nvSpPr>
        <p:spPr>
          <a:xfrm>
            <a:off x="4590660" y="126382"/>
            <a:ext cx="7300006" cy="23187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Quizz</a:t>
            </a:r>
          </a:p>
        </p:txBody>
      </p:sp>
    </p:spTree>
    <p:extLst>
      <p:ext uri="{BB962C8B-B14F-4D97-AF65-F5344CB8AC3E}">
        <p14:creationId xmlns:p14="http://schemas.microsoft.com/office/powerpoint/2010/main" val="3023576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10" end="1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12" end="1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402bd0e2-1d78-4f7d-9dde-91cd55d66e8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5765</TotalTime>
  <Words>3663</Words>
  <Application>Microsoft Office PowerPoint</Application>
  <PresentationFormat>Grand écran</PresentationFormat>
  <Paragraphs>493</Paragraphs>
  <Slides>28</Slides>
  <Notes>2</Notes>
  <HiddenSlides>0</HiddenSlides>
  <MMClips>0</MMClips>
  <ScaleCrop>false</ScaleCrop>
  <HeadingPairs>
    <vt:vector size="8" baseType="variant">
      <vt:variant>
        <vt:lpstr>Polices utilisées</vt:lpstr>
      </vt:variant>
      <vt:variant>
        <vt:i4>10</vt:i4>
      </vt:variant>
      <vt:variant>
        <vt:lpstr>Thème</vt:lpstr>
      </vt:variant>
      <vt:variant>
        <vt:i4>1</vt:i4>
      </vt:variant>
      <vt:variant>
        <vt:lpstr>Serveurs OLE incorporés</vt:lpstr>
      </vt:variant>
      <vt:variant>
        <vt:i4>2</vt:i4>
      </vt:variant>
      <vt:variant>
        <vt:lpstr>Titres des diapositives</vt:lpstr>
      </vt:variant>
      <vt:variant>
        <vt:i4>28</vt:i4>
      </vt:variant>
    </vt:vector>
  </HeadingPairs>
  <TitlesOfParts>
    <vt:vector size="41" baseType="lpstr">
      <vt:lpstr>Abadi</vt:lpstr>
      <vt:lpstr>Abadi Extra Light</vt:lpstr>
      <vt:lpstr>Arial</vt:lpstr>
      <vt:lpstr>Arial Black</vt:lpstr>
      <vt:lpstr>Calibri</vt:lpstr>
      <vt:lpstr>Montserrat Black</vt:lpstr>
      <vt:lpstr>Roboto</vt:lpstr>
      <vt:lpstr>ubuntu</vt:lpstr>
      <vt:lpstr>Wingdings</vt:lpstr>
      <vt:lpstr>Wingdings 2</vt:lpstr>
      <vt:lpstr>Thème Office</vt:lpstr>
      <vt:lpstr>Acrobat Document</vt:lpstr>
      <vt:lpstr>Objet d’environnement du Gestionnaire de liaisons</vt:lpstr>
      <vt:lpstr>Heure du Jeudi Crédit immobilier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STARK Valerie [CEGEE]</cp:lastModifiedBy>
  <cp:revision>395</cp:revision>
  <cp:lastPrinted>2022-10-03T12:09:24Z</cp:lastPrinted>
  <dcterms:created xsi:type="dcterms:W3CDTF">2020-06-24T09:20:11Z</dcterms:created>
  <dcterms:modified xsi:type="dcterms:W3CDTF">2022-10-03T15:10:46Z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