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5"/>
  </p:sldMasterIdLst>
  <p:notesMasterIdLst>
    <p:notesMasterId r:id="rId40"/>
  </p:notesMasterIdLst>
  <p:handoutMasterIdLst>
    <p:handoutMasterId r:id="rId41"/>
  </p:handoutMasterIdLst>
  <p:sldIdLst>
    <p:sldId id="897" r:id="rId6"/>
    <p:sldId id="899" r:id="rId7"/>
    <p:sldId id="900" r:id="rId8"/>
    <p:sldId id="2175" r:id="rId9"/>
    <p:sldId id="2146847490" r:id="rId10"/>
    <p:sldId id="10181" r:id="rId11"/>
    <p:sldId id="10183" r:id="rId12"/>
    <p:sldId id="11432" r:id="rId13"/>
    <p:sldId id="11438" r:id="rId14"/>
    <p:sldId id="11374" r:id="rId15"/>
    <p:sldId id="11439" r:id="rId16"/>
    <p:sldId id="11400" r:id="rId17"/>
    <p:sldId id="10189" r:id="rId18"/>
    <p:sldId id="11401" r:id="rId19"/>
    <p:sldId id="10186" r:id="rId20"/>
    <p:sldId id="10190" r:id="rId21"/>
    <p:sldId id="11441" r:id="rId22"/>
    <p:sldId id="2146847501" r:id="rId23"/>
    <p:sldId id="10199" r:id="rId24"/>
    <p:sldId id="11450" r:id="rId25"/>
    <p:sldId id="11449" r:id="rId26"/>
    <p:sldId id="11451" r:id="rId27"/>
    <p:sldId id="11453" r:id="rId28"/>
    <p:sldId id="433" r:id="rId29"/>
    <p:sldId id="10205" r:id="rId30"/>
    <p:sldId id="10206" r:id="rId31"/>
    <p:sldId id="10210" r:id="rId32"/>
    <p:sldId id="11455" r:id="rId33"/>
    <p:sldId id="11454" r:id="rId34"/>
    <p:sldId id="2146847489" r:id="rId35"/>
    <p:sldId id="2146847500" r:id="rId36"/>
    <p:sldId id="2146847491" r:id="rId37"/>
    <p:sldId id="2146847493" r:id="rId38"/>
    <p:sldId id="10061" r:id="rId39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pport" id="{7C31ACCB-8BFA-4E1F-B592-45A354037A51}">
          <p14:sldIdLst>
            <p14:sldId id="897"/>
            <p14:sldId id="899"/>
            <p14:sldId id="900"/>
            <p14:sldId id="2175"/>
            <p14:sldId id="2146847490"/>
            <p14:sldId id="10181"/>
            <p14:sldId id="10183"/>
            <p14:sldId id="11432"/>
            <p14:sldId id="11438"/>
            <p14:sldId id="11374"/>
            <p14:sldId id="11439"/>
            <p14:sldId id="11400"/>
            <p14:sldId id="10189"/>
            <p14:sldId id="11401"/>
            <p14:sldId id="10186"/>
            <p14:sldId id="10190"/>
            <p14:sldId id="11441"/>
            <p14:sldId id="2146847501"/>
            <p14:sldId id="10199"/>
            <p14:sldId id="11450"/>
            <p14:sldId id="11449"/>
            <p14:sldId id="11451"/>
            <p14:sldId id="11453"/>
            <p14:sldId id="433"/>
            <p14:sldId id="10205"/>
            <p14:sldId id="10206"/>
            <p14:sldId id="10210"/>
            <p14:sldId id="11455"/>
            <p14:sldId id="11454"/>
            <p14:sldId id="2146847489"/>
            <p14:sldId id="2146847500"/>
            <p14:sldId id="2146847491"/>
            <p14:sldId id="2146847493"/>
            <p14:sldId id="100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30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76A905-51E7-6B36-3BDF-8F951764228A}" name="Alexane Bentolila" initials="AB" userId="Alexane Bentolila" providerId="None"/>
  <p188:author id="{4C0F3133-28A8-B87B-C3F5-0E4FA3B8D83A}" name="JOUANNEAU ISABELLE" initials="JI" userId="S::isabelle.jouanneau@bpce.fr::179a0940-4c31-45cd-94af-f8db2d8d950f" providerId="AD"/>
  <p188:author id="{4CA22D53-EDF6-87A2-D966-7E06293AFC88}" name="ZYANI Bouchra" initials="ZB" userId="ZYANI Bouchra" providerId="None"/>
  <p188:author id="{D8C2A7DD-A633-89BA-EE11-05CAE6828354}" name="Marie Sudon" initials="MS" userId="Marie Sudo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rie Sudon" initials="MS" lastIdx="9" clrIdx="6">
    <p:extLst>
      <p:ext uri="{19B8F6BF-5375-455C-9EA6-DF929625EA0E}">
        <p15:presenceInfo xmlns:p15="http://schemas.microsoft.com/office/powerpoint/2012/main" userId="Marie Sudon" providerId="None"/>
      </p:ext>
    </p:extLst>
  </p:cmAuthor>
  <p:cmAuthor id="1" name="Nicolas Bourgerie" initials="NB" lastIdx="2" clrIdx="0"/>
  <p:cmAuthor id="8" name="Léa Krajewski" initials="LK" lastIdx="35" clrIdx="7">
    <p:extLst>
      <p:ext uri="{19B8F6BF-5375-455C-9EA6-DF929625EA0E}">
        <p15:presenceInfo xmlns:p15="http://schemas.microsoft.com/office/powerpoint/2012/main" userId="S::lea@veryup.com::0ad663c7-0581-4be3-b675-fc28a1155d30" providerId="AD"/>
      </p:ext>
    </p:extLst>
  </p:cmAuthor>
  <p:cmAuthor id="2" name="Nathalie David" initials="ND" lastIdx="4" clrIdx="1"/>
  <p:cmAuthor id="3" name="Fabien Marchand" initials="FM" lastIdx="1" clrIdx="2">
    <p:extLst>
      <p:ext uri="{19B8F6BF-5375-455C-9EA6-DF929625EA0E}">
        <p15:presenceInfo xmlns:p15="http://schemas.microsoft.com/office/powerpoint/2012/main" userId="9c05d81aa8843956" providerId="Windows Live"/>
      </p:ext>
    </p:extLst>
  </p:cmAuthor>
  <p:cmAuthor id="4" name="Zyani Bouchra" initials="ZB" lastIdx="73" clrIdx="3">
    <p:extLst>
      <p:ext uri="{19B8F6BF-5375-455C-9EA6-DF929625EA0E}">
        <p15:presenceInfo xmlns:p15="http://schemas.microsoft.com/office/powerpoint/2012/main" userId="Zyani Bouchra" providerId="None"/>
      </p:ext>
    </p:extLst>
  </p:cmAuthor>
  <p:cmAuthor id="5" name="Mouradian Christophe" initials="MC" lastIdx="3" clrIdx="4">
    <p:extLst>
      <p:ext uri="{19B8F6BF-5375-455C-9EA6-DF929625EA0E}">
        <p15:presenceInfo xmlns:p15="http://schemas.microsoft.com/office/powerpoint/2012/main" userId="Mouradian Christophe" providerId="None"/>
      </p:ext>
    </p:extLst>
  </p:cmAuthor>
  <p:cmAuthor id="6" name="Saune Laurent" initials="SL" lastIdx="7" clrIdx="5">
    <p:extLst>
      <p:ext uri="{19B8F6BF-5375-455C-9EA6-DF929625EA0E}">
        <p15:presenceInfo xmlns:p15="http://schemas.microsoft.com/office/powerpoint/2012/main" userId="Saune Lauren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66C"/>
    <a:srgbClr val="8F5DA2"/>
    <a:srgbClr val="5A3B67"/>
    <a:srgbClr val="724A82"/>
    <a:srgbClr val="AA85B9"/>
    <a:srgbClr val="4F345A"/>
    <a:srgbClr val="3DB39E"/>
    <a:srgbClr val="232323"/>
    <a:srgbClr val="236E8D"/>
    <a:srgbClr val="B52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4" autoAdjust="0"/>
  </p:normalViewPr>
  <p:slideViewPr>
    <p:cSldViewPr snapToGrid="0">
      <p:cViewPr varScale="1">
        <p:scale>
          <a:sx n="136" d="100"/>
          <a:sy n="136" d="100"/>
        </p:scale>
        <p:origin x="894" y="114"/>
      </p:cViewPr>
      <p:guideLst>
        <p:guide orient="horz" pos="1620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47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89DF18-83B8-47E6-9019-10A4111D9716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78A6CC6-087B-4E58-B97F-39646BE259D2}">
      <dgm:prSet phldrT="[Texte]"/>
      <dgm:spPr>
        <a:solidFill>
          <a:srgbClr val="00206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dirty="0">
              <a:solidFill>
                <a:schemeClr val="bg1"/>
              </a:solidFill>
              <a:latin typeface="Montserrat Black" panose="00000A00000000000000" pitchFamily="2" charset="0"/>
            </a:rPr>
            <a:t>Garanties socle</a:t>
          </a:r>
        </a:p>
      </dgm:t>
    </dgm:pt>
    <dgm:pt modelId="{ACF4F00A-DBAF-4D10-98A6-F3C6A8ECF4B6}" type="parTrans" cxnId="{A5BD81FC-598D-425B-9D83-0B7EF6965F1E}">
      <dgm:prSet/>
      <dgm:spPr/>
      <dgm:t>
        <a:bodyPr/>
        <a:lstStyle/>
        <a:p>
          <a:endParaRPr lang="fr-FR"/>
        </a:p>
      </dgm:t>
    </dgm:pt>
    <dgm:pt modelId="{EC8C8BF4-D725-4A68-9A4B-C817613633BB}" type="sibTrans" cxnId="{A5BD81FC-598D-425B-9D83-0B7EF6965F1E}">
      <dgm:prSet/>
      <dgm:spPr/>
      <dgm:t>
        <a:bodyPr/>
        <a:lstStyle/>
        <a:p>
          <a:endParaRPr lang="fr-FR"/>
        </a:p>
      </dgm:t>
    </dgm:pt>
    <dgm:pt modelId="{CCA6CFCC-69F1-4430-ACA8-F2E24B9DAA49}">
      <dgm:prSet phldrT="[Texte]"/>
      <dgm:spPr>
        <a:solidFill>
          <a:schemeClr val="accent3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dirty="0">
              <a:solidFill>
                <a:schemeClr val="bg1"/>
              </a:solidFill>
              <a:latin typeface="Montserrat Black" panose="00000A00000000000000" pitchFamily="2" charset="0"/>
            </a:rPr>
            <a:t>Franchise 30 jours</a:t>
          </a:r>
        </a:p>
      </dgm:t>
    </dgm:pt>
    <dgm:pt modelId="{A31FD8F0-0F07-441C-BEF4-F81565C9FD86}" type="parTrans" cxnId="{E20DB5F0-81B9-483C-8EEC-C7A871DDB029}">
      <dgm:prSet/>
      <dgm:spPr/>
      <dgm:t>
        <a:bodyPr/>
        <a:lstStyle/>
        <a:p>
          <a:endParaRPr lang="fr-FR"/>
        </a:p>
      </dgm:t>
    </dgm:pt>
    <dgm:pt modelId="{53EA2637-18A3-4F00-B6E4-EAEF8B67A51F}" type="sibTrans" cxnId="{E20DB5F0-81B9-483C-8EEC-C7A871DDB029}">
      <dgm:prSet/>
      <dgm:spPr/>
      <dgm:t>
        <a:bodyPr/>
        <a:lstStyle/>
        <a:p>
          <a:endParaRPr lang="fr-FR"/>
        </a:p>
      </dgm:t>
    </dgm:pt>
    <dgm:pt modelId="{2A1E271C-6097-4334-A68F-3EE46D9FB812}">
      <dgm:prSet phldrT="[Texte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dirty="0">
              <a:solidFill>
                <a:schemeClr val="bg1"/>
              </a:solidFill>
              <a:latin typeface="Montserrat Black" panose="00000A00000000000000" pitchFamily="2" charset="0"/>
            </a:rPr>
            <a:t>IPP 33%</a:t>
          </a:r>
        </a:p>
      </dgm:t>
    </dgm:pt>
    <dgm:pt modelId="{6DE279D9-C500-4948-B110-3075B4B0DF90}" type="parTrans" cxnId="{5FC0B829-C996-4CF9-AF20-C3A2709302EB}">
      <dgm:prSet/>
      <dgm:spPr/>
      <dgm:t>
        <a:bodyPr/>
        <a:lstStyle/>
        <a:p>
          <a:endParaRPr lang="fr-FR"/>
        </a:p>
      </dgm:t>
    </dgm:pt>
    <dgm:pt modelId="{015E7B12-9294-433F-9DD6-927EAAB7F125}" type="sibTrans" cxnId="{5FC0B829-C996-4CF9-AF20-C3A2709302EB}">
      <dgm:prSet/>
      <dgm:spPr/>
      <dgm:t>
        <a:bodyPr/>
        <a:lstStyle/>
        <a:p>
          <a:endParaRPr lang="fr-FR"/>
        </a:p>
      </dgm:t>
    </dgm:pt>
    <dgm:pt modelId="{45488015-0803-40B6-85F5-437A15944FDC}">
      <dgm:prSet phldrT="[Texte]"/>
      <dgm:spPr>
        <a:solidFill>
          <a:schemeClr val="accent3">
            <a:lumMod val="5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dirty="0">
              <a:solidFill>
                <a:schemeClr val="bg1"/>
              </a:solidFill>
              <a:latin typeface="Montserrat Black" panose="00000A00000000000000" pitchFamily="2" charset="0"/>
            </a:rPr>
            <a:t>Prestation forfaitaire</a:t>
          </a:r>
        </a:p>
      </dgm:t>
    </dgm:pt>
    <dgm:pt modelId="{C816198D-2C34-43CC-94A4-E8FC3BD2F1ED}" type="parTrans" cxnId="{D8860A6C-BD10-4684-9237-2B9810509C53}">
      <dgm:prSet/>
      <dgm:spPr/>
      <dgm:t>
        <a:bodyPr/>
        <a:lstStyle/>
        <a:p>
          <a:endParaRPr lang="fr-FR"/>
        </a:p>
      </dgm:t>
    </dgm:pt>
    <dgm:pt modelId="{4B2832B0-BD5E-4CD0-A020-EA74FB37150A}" type="sibTrans" cxnId="{D8860A6C-BD10-4684-9237-2B9810509C53}">
      <dgm:prSet/>
      <dgm:spPr/>
      <dgm:t>
        <a:bodyPr/>
        <a:lstStyle/>
        <a:p>
          <a:endParaRPr lang="fr-FR"/>
        </a:p>
      </dgm:t>
    </dgm:pt>
    <dgm:pt modelId="{4A90FCA5-7897-4E69-B665-B28791922D0A}">
      <dgm:prSet phldrT="[Texte]"/>
      <dgm:spPr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dirty="0">
              <a:solidFill>
                <a:schemeClr val="bg1"/>
              </a:solidFill>
              <a:latin typeface="Montserrat Black" panose="00000A00000000000000" pitchFamily="2" charset="0"/>
            </a:rPr>
            <a:t>Perte d’emploi</a:t>
          </a:r>
        </a:p>
      </dgm:t>
    </dgm:pt>
    <dgm:pt modelId="{8681FDDE-9598-472E-8FED-CD35FCD08C33}" type="parTrans" cxnId="{DF811A55-BD4C-4FFB-B352-056777D5492E}">
      <dgm:prSet/>
      <dgm:spPr/>
      <dgm:t>
        <a:bodyPr/>
        <a:lstStyle/>
        <a:p>
          <a:endParaRPr lang="fr-FR"/>
        </a:p>
      </dgm:t>
    </dgm:pt>
    <dgm:pt modelId="{56839F3F-7565-461E-9789-3E798AFE5AD5}" type="sibTrans" cxnId="{DF811A55-BD4C-4FFB-B352-056777D5492E}">
      <dgm:prSet/>
      <dgm:spPr/>
      <dgm:t>
        <a:bodyPr/>
        <a:lstStyle/>
        <a:p>
          <a:endParaRPr lang="fr-FR"/>
        </a:p>
      </dgm:t>
    </dgm:pt>
    <dgm:pt modelId="{D6F25D25-B8E0-4418-B613-265726B5E54D}">
      <dgm:prSet phldrT="[Texte]"/>
      <dgm:spPr>
        <a:solidFill>
          <a:schemeClr val="accent3">
            <a:lumMod val="40000"/>
            <a:lumOff val="60000"/>
            <a:alpha val="50000"/>
          </a:schemeClr>
        </a:solidFill>
      </dgm:spPr>
      <dgm:t>
        <a:bodyPr/>
        <a:lstStyle/>
        <a:p>
          <a:endParaRPr lang="fr-FR" dirty="0"/>
        </a:p>
      </dgm:t>
    </dgm:pt>
    <dgm:pt modelId="{C4DA58CC-A735-430D-A8F5-36D99FA24F84}" type="parTrans" cxnId="{8D0B0C16-AEF4-40D4-85D7-23FD9C5C7F92}">
      <dgm:prSet/>
      <dgm:spPr/>
      <dgm:t>
        <a:bodyPr/>
        <a:lstStyle/>
        <a:p>
          <a:endParaRPr lang="fr-FR"/>
        </a:p>
      </dgm:t>
    </dgm:pt>
    <dgm:pt modelId="{368DC5AD-6097-4AC8-8B5A-DFDAE504130D}" type="sibTrans" cxnId="{8D0B0C16-AEF4-40D4-85D7-23FD9C5C7F92}">
      <dgm:prSet/>
      <dgm:spPr/>
      <dgm:t>
        <a:bodyPr/>
        <a:lstStyle/>
        <a:p>
          <a:endParaRPr lang="fr-FR"/>
        </a:p>
      </dgm:t>
    </dgm:pt>
    <dgm:pt modelId="{C30E939E-8E42-42AA-A47F-6E3E52445454}">
      <dgm:prSet phldrT="[Texte]"/>
      <dgm:spPr>
        <a:noFill/>
        <a:ln>
          <a:noFill/>
        </a:ln>
      </dgm:spPr>
      <dgm:t>
        <a:bodyPr/>
        <a:lstStyle/>
        <a:p>
          <a:endParaRPr lang="fr-FR" dirty="0"/>
        </a:p>
      </dgm:t>
    </dgm:pt>
    <dgm:pt modelId="{C9F53FDF-0FAF-4CD0-A384-638340B54E89}" type="parTrans" cxnId="{69609D1A-67A3-470C-82FE-D08E30D0BD49}">
      <dgm:prSet/>
      <dgm:spPr/>
      <dgm:t>
        <a:bodyPr/>
        <a:lstStyle/>
        <a:p>
          <a:endParaRPr lang="fr-FR"/>
        </a:p>
      </dgm:t>
    </dgm:pt>
    <dgm:pt modelId="{7F2E4FF0-C257-4718-AC2E-4D8B7E0927AB}" type="sibTrans" cxnId="{69609D1A-67A3-470C-82FE-D08E30D0BD49}">
      <dgm:prSet/>
      <dgm:spPr/>
      <dgm:t>
        <a:bodyPr/>
        <a:lstStyle/>
        <a:p>
          <a:endParaRPr lang="fr-FR"/>
        </a:p>
      </dgm:t>
    </dgm:pt>
    <dgm:pt modelId="{9395FE0F-9539-4F73-95F8-227B89A13D5B}">
      <dgm:prSet phldrT="[Texte]"/>
      <dgm:spPr>
        <a:noFill/>
        <a:ln>
          <a:noFill/>
        </a:ln>
      </dgm:spPr>
      <dgm:t>
        <a:bodyPr/>
        <a:lstStyle/>
        <a:p>
          <a:endParaRPr lang="fr-FR" dirty="0"/>
        </a:p>
      </dgm:t>
    </dgm:pt>
    <dgm:pt modelId="{28375D42-E885-42ED-8B31-B593533975E2}" type="parTrans" cxnId="{86AE7C22-DFC8-4AF3-811C-EE6D1E6DEB8C}">
      <dgm:prSet/>
      <dgm:spPr/>
      <dgm:t>
        <a:bodyPr/>
        <a:lstStyle/>
        <a:p>
          <a:endParaRPr lang="fr-FR"/>
        </a:p>
      </dgm:t>
    </dgm:pt>
    <dgm:pt modelId="{B64AD159-8C7B-4737-B820-91B977C8CE53}" type="sibTrans" cxnId="{86AE7C22-DFC8-4AF3-811C-EE6D1E6DEB8C}">
      <dgm:prSet/>
      <dgm:spPr/>
      <dgm:t>
        <a:bodyPr/>
        <a:lstStyle/>
        <a:p>
          <a:endParaRPr lang="fr-FR"/>
        </a:p>
      </dgm:t>
    </dgm:pt>
    <dgm:pt modelId="{BF52D55B-0513-4238-B905-4149C84A6B14}" type="pres">
      <dgm:prSet presAssocID="{C189DF18-83B8-47E6-9019-10A4111D9716}" presName="composite" presStyleCnt="0">
        <dgm:presLayoutVars>
          <dgm:chMax val="1"/>
          <dgm:dir/>
          <dgm:resizeHandles val="exact"/>
        </dgm:presLayoutVars>
      </dgm:prSet>
      <dgm:spPr/>
    </dgm:pt>
    <dgm:pt modelId="{4867DFBB-95E0-4DA3-8027-D706823671A9}" type="pres">
      <dgm:prSet presAssocID="{C189DF18-83B8-47E6-9019-10A4111D9716}" presName="radial" presStyleCnt="0">
        <dgm:presLayoutVars>
          <dgm:animLvl val="ctr"/>
        </dgm:presLayoutVars>
      </dgm:prSet>
      <dgm:spPr/>
    </dgm:pt>
    <dgm:pt modelId="{D2946934-0962-4D7D-B6E2-0C4F3F91D613}" type="pres">
      <dgm:prSet presAssocID="{C78A6CC6-087B-4E58-B97F-39646BE259D2}" presName="centerShape" presStyleLbl="vennNode1" presStyleIdx="0" presStyleCnt="7" custScaleX="106530" custScaleY="106530"/>
      <dgm:spPr/>
    </dgm:pt>
    <dgm:pt modelId="{36408E05-8927-4BE8-B507-B9CF93212461}" type="pres">
      <dgm:prSet presAssocID="{45488015-0803-40B6-85F5-437A15944FDC}" presName="node" presStyleLbl="vennNode1" presStyleIdx="1" presStyleCnt="7" custScaleX="131114" custScaleY="131114">
        <dgm:presLayoutVars>
          <dgm:bulletEnabled val="1"/>
        </dgm:presLayoutVars>
      </dgm:prSet>
      <dgm:spPr/>
    </dgm:pt>
    <dgm:pt modelId="{7FCA593C-01C5-47D0-A823-9828C1088C89}" type="pres">
      <dgm:prSet presAssocID="{CCA6CFCC-69F1-4430-ACA8-F2E24B9DAA49}" presName="node" presStyleLbl="vennNode1" presStyleIdx="2" presStyleCnt="7" custScaleX="131114" custScaleY="131114">
        <dgm:presLayoutVars>
          <dgm:bulletEnabled val="1"/>
        </dgm:presLayoutVars>
      </dgm:prSet>
      <dgm:spPr/>
    </dgm:pt>
    <dgm:pt modelId="{EC4A0C75-D382-4475-894B-616555FDF4F3}" type="pres">
      <dgm:prSet presAssocID="{2A1E271C-6097-4334-A68F-3EE46D9FB812}" presName="node" presStyleLbl="vennNode1" presStyleIdx="3" presStyleCnt="7" custScaleX="131114" custScaleY="131114">
        <dgm:presLayoutVars>
          <dgm:bulletEnabled val="1"/>
        </dgm:presLayoutVars>
      </dgm:prSet>
      <dgm:spPr/>
    </dgm:pt>
    <dgm:pt modelId="{6691C38D-8E2A-4EA6-9BF9-258D718454D5}" type="pres">
      <dgm:prSet presAssocID="{4A90FCA5-7897-4E69-B665-B28791922D0A}" presName="node" presStyleLbl="vennNode1" presStyleIdx="4" presStyleCnt="7" custScaleX="131114" custScaleY="131114">
        <dgm:presLayoutVars>
          <dgm:bulletEnabled val="1"/>
        </dgm:presLayoutVars>
      </dgm:prSet>
      <dgm:spPr/>
    </dgm:pt>
    <dgm:pt modelId="{CA238401-E391-4C47-BE4B-3C490B66941B}" type="pres">
      <dgm:prSet presAssocID="{C30E939E-8E42-42AA-A47F-6E3E52445454}" presName="node" presStyleLbl="vennNode1" presStyleIdx="5" presStyleCnt="7" custScaleX="131114" custScaleY="131114">
        <dgm:presLayoutVars>
          <dgm:bulletEnabled val="1"/>
        </dgm:presLayoutVars>
      </dgm:prSet>
      <dgm:spPr/>
    </dgm:pt>
    <dgm:pt modelId="{EEC5003D-4DEA-4BEE-9688-F9175539349A}" type="pres">
      <dgm:prSet presAssocID="{9395FE0F-9539-4F73-95F8-227B89A13D5B}" presName="node" presStyleLbl="vennNode1" presStyleIdx="6" presStyleCnt="7" custScaleX="131114" custScaleY="131114">
        <dgm:presLayoutVars>
          <dgm:bulletEnabled val="1"/>
        </dgm:presLayoutVars>
      </dgm:prSet>
      <dgm:spPr/>
    </dgm:pt>
  </dgm:ptLst>
  <dgm:cxnLst>
    <dgm:cxn modelId="{8D0B0C16-AEF4-40D4-85D7-23FD9C5C7F92}" srcId="{C189DF18-83B8-47E6-9019-10A4111D9716}" destId="{D6F25D25-B8E0-4418-B613-265726B5E54D}" srcOrd="1" destOrd="0" parTransId="{C4DA58CC-A735-430D-A8F5-36D99FA24F84}" sibTransId="{368DC5AD-6097-4AC8-8B5A-DFDAE504130D}"/>
    <dgm:cxn modelId="{69609D1A-67A3-470C-82FE-D08E30D0BD49}" srcId="{C78A6CC6-087B-4E58-B97F-39646BE259D2}" destId="{C30E939E-8E42-42AA-A47F-6E3E52445454}" srcOrd="4" destOrd="0" parTransId="{C9F53FDF-0FAF-4CD0-A384-638340B54E89}" sibTransId="{7F2E4FF0-C257-4718-AC2E-4D8B7E0927AB}"/>
    <dgm:cxn modelId="{86AE7C22-DFC8-4AF3-811C-EE6D1E6DEB8C}" srcId="{C78A6CC6-087B-4E58-B97F-39646BE259D2}" destId="{9395FE0F-9539-4F73-95F8-227B89A13D5B}" srcOrd="5" destOrd="0" parTransId="{28375D42-E885-42ED-8B31-B593533975E2}" sibTransId="{B64AD159-8C7B-4737-B820-91B977C8CE53}"/>
    <dgm:cxn modelId="{5FC0B829-C996-4CF9-AF20-C3A2709302EB}" srcId="{C78A6CC6-087B-4E58-B97F-39646BE259D2}" destId="{2A1E271C-6097-4334-A68F-3EE46D9FB812}" srcOrd="2" destOrd="0" parTransId="{6DE279D9-C500-4948-B110-3075B4B0DF90}" sibTransId="{015E7B12-9294-433F-9DD6-927EAAB7F125}"/>
    <dgm:cxn modelId="{9C6F8034-9D7F-42ED-81FF-C33F88744DF6}" type="presOf" srcId="{4A90FCA5-7897-4E69-B665-B28791922D0A}" destId="{6691C38D-8E2A-4EA6-9BF9-258D718454D5}" srcOrd="0" destOrd="0" presId="urn:microsoft.com/office/officeart/2005/8/layout/radial3"/>
    <dgm:cxn modelId="{C343BF48-A70A-45BB-A28F-1B608884020B}" type="presOf" srcId="{9395FE0F-9539-4F73-95F8-227B89A13D5B}" destId="{EEC5003D-4DEA-4BEE-9688-F9175539349A}" srcOrd="0" destOrd="0" presId="urn:microsoft.com/office/officeart/2005/8/layout/radial3"/>
    <dgm:cxn modelId="{D8860A6C-BD10-4684-9237-2B9810509C53}" srcId="{C78A6CC6-087B-4E58-B97F-39646BE259D2}" destId="{45488015-0803-40B6-85F5-437A15944FDC}" srcOrd="0" destOrd="0" parTransId="{C816198D-2C34-43CC-94A4-E8FC3BD2F1ED}" sibTransId="{4B2832B0-BD5E-4CD0-A020-EA74FB37150A}"/>
    <dgm:cxn modelId="{2DFB5A54-5563-487F-B4A5-A97103AB01CF}" type="presOf" srcId="{2A1E271C-6097-4334-A68F-3EE46D9FB812}" destId="{EC4A0C75-D382-4475-894B-616555FDF4F3}" srcOrd="0" destOrd="0" presId="urn:microsoft.com/office/officeart/2005/8/layout/radial3"/>
    <dgm:cxn modelId="{DF811A55-BD4C-4FFB-B352-056777D5492E}" srcId="{C78A6CC6-087B-4E58-B97F-39646BE259D2}" destId="{4A90FCA5-7897-4E69-B665-B28791922D0A}" srcOrd="3" destOrd="0" parTransId="{8681FDDE-9598-472E-8FED-CD35FCD08C33}" sibTransId="{56839F3F-7565-461E-9789-3E798AFE5AD5}"/>
    <dgm:cxn modelId="{6977AA77-C945-469F-89AC-612A9827B65C}" type="presOf" srcId="{CCA6CFCC-69F1-4430-ACA8-F2E24B9DAA49}" destId="{7FCA593C-01C5-47D0-A823-9828C1088C89}" srcOrd="0" destOrd="0" presId="urn:microsoft.com/office/officeart/2005/8/layout/radial3"/>
    <dgm:cxn modelId="{64F7337F-AAF4-4566-8C8F-4FC1A053E9B3}" type="presOf" srcId="{C189DF18-83B8-47E6-9019-10A4111D9716}" destId="{BF52D55B-0513-4238-B905-4149C84A6B14}" srcOrd="0" destOrd="0" presId="urn:microsoft.com/office/officeart/2005/8/layout/radial3"/>
    <dgm:cxn modelId="{0CFD3181-4A37-4BC5-8873-4F714D7EBFBB}" type="presOf" srcId="{C78A6CC6-087B-4E58-B97F-39646BE259D2}" destId="{D2946934-0962-4D7D-B6E2-0C4F3F91D613}" srcOrd="0" destOrd="0" presId="urn:microsoft.com/office/officeart/2005/8/layout/radial3"/>
    <dgm:cxn modelId="{6AC3BEA2-7510-4B29-BE00-80D5FBD8A4C4}" type="presOf" srcId="{45488015-0803-40B6-85F5-437A15944FDC}" destId="{36408E05-8927-4BE8-B507-B9CF93212461}" srcOrd="0" destOrd="0" presId="urn:microsoft.com/office/officeart/2005/8/layout/radial3"/>
    <dgm:cxn modelId="{574D9DD8-32FA-4983-889F-C646567EDF5B}" type="presOf" srcId="{C30E939E-8E42-42AA-A47F-6E3E52445454}" destId="{CA238401-E391-4C47-BE4B-3C490B66941B}" srcOrd="0" destOrd="0" presId="urn:microsoft.com/office/officeart/2005/8/layout/radial3"/>
    <dgm:cxn modelId="{E20DB5F0-81B9-483C-8EEC-C7A871DDB029}" srcId="{C78A6CC6-087B-4E58-B97F-39646BE259D2}" destId="{CCA6CFCC-69F1-4430-ACA8-F2E24B9DAA49}" srcOrd="1" destOrd="0" parTransId="{A31FD8F0-0F07-441C-BEF4-F81565C9FD86}" sibTransId="{53EA2637-18A3-4F00-B6E4-EAEF8B67A51F}"/>
    <dgm:cxn modelId="{A5BD81FC-598D-425B-9D83-0B7EF6965F1E}" srcId="{C189DF18-83B8-47E6-9019-10A4111D9716}" destId="{C78A6CC6-087B-4E58-B97F-39646BE259D2}" srcOrd="0" destOrd="0" parTransId="{ACF4F00A-DBAF-4D10-98A6-F3C6A8ECF4B6}" sibTransId="{EC8C8BF4-D725-4A68-9A4B-C817613633BB}"/>
    <dgm:cxn modelId="{8336BA7A-9E81-4441-901E-A30C3662001B}" type="presParOf" srcId="{BF52D55B-0513-4238-B905-4149C84A6B14}" destId="{4867DFBB-95E0-4DA3-8027-D706823671A9}" srcOrd="0" destOrd="0" presId="urn:microsoft.com/office/officeart/2005/8/layout/radial3"/>
    <dgm:cxn modelId="{0FABD612-13BB-4718-AD8B-FD8BBED2C3C3}" type="presParOf" srcId="{4867DFBB-95E0-4DA3-8027-D706823671A9}" destId="{D2946934-0962-4D7D-B6E2-0C4F3F91D613}" srcOrd="0" destOrd="0" presId="urn:microsoft.com/office/officeart/2005/8/layout/radial3"/>
    <dgm:cxn modelId="{D9590A73-F117-4BA8-B05C-C25F40C36164}" type="presParOf" srcId="{4867DFBB-95E0-4DA3-8027-D706823671A9}" destId="{36408E05-8927-4BE8-B507-B9CF93212461}" srcOrd="1" destOrd="0" presId="urn:microsoft.com/office/officeart/2005/8/layout/radial3"/>
    <dgm:cxn modelId="{5C14270C-0F0C-428D-83B4-87B4D0031895}" type="presParOf" srcId="{4867DFBB-95E0-4DA3-8027-D706823671A9}" destId="{7FCA593C-01C5-47D0-A823-9828C1088C89}" srcOrd="2" destOrd="0" presId="urn:microsoft.com/office/officeart/2005/8/layout/radial3"/>
    <dgm:cxn modelId="{F51008D3-6B26-4DDD-A0AB-6E4B295C9C01}" type="presParOf" srcId="{4867DFBB-95E0-4DA3-8027-D706823671A9}" destId="{EC4A0C75-D382-4475-894B-616555FDF4F3}" srcOrd="3" destOrd="0" presId="urn:microsoft.com/office/officeart/2005/8/layout/radial3"/>
    <dgm:cxn modelId="{A45457E7-98E2-4D15-BA4F-40D1400EF334}" type="presParOf" srcId="{4867DFBB-95E0-4DA3-8027-D706823671A9}" destId="{6691C38D-8E2A-4EA6-9BF9-258D718454D5}" srcOrd="4" destOrd="0" presId="urn:microsoft.com/office/officeart/2005/8/layout/radial3"/>
    <dgm:cxn modelId="{BB6B5FB1-F3C2-4514-91EF-4281A7ABDC2C}" type="presParOf" srcId="{4867DFBB-95E0-4DA3-8027-D706823671A9}" destId="{CA238401-E391-4C47-BE4B-3C490B66941B}" srcOrd="5" destOrd="0" presId="urn:microsoft.com/office/officeart/2005/8/layout/radial3"/>
    <dgm:cxn modelId="{3E8150DF-6C2E-4A40-A5FC-09A94F222D21}" type="presParOf" srcId="{4867DFBB-95E0-4DA3-8027-D706823671A9}" destId="{EEC5003D-4DEA-4BEE-9688-F9175539349A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46934-0962-4D7D-B6E2-0C4F3F91D613}">
      <dsp:nvSpPr>
        <dsp:cNvPr id="0" name=""/>
        <dsp:cNvSpPr/>
      </dsp:nvSpPr>
      <dsp:spPr>
        <a:xfrm>
          <a:off x="837614" y="635114"/>
          <a:ext cx="1834771" cy="1834771"/>
        </a:xfrm>
        <a:prstGeom prst="ellipse">
          <a:avLst/>
        </a:prstGeom>
        <a:solidFill>
          <a:srgbClr val="002060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kern="1200" dirty="0">
              <a:solidFill>
                <a:schemeClr val="bg1"/>
              </a:solidFill>
              <a:latin typeface="Montserrat Black" panose="00000A00000000000000" pitchFamily="2" charset="0"/>
            </a:rPr>
            <a:t>Garanties socle</a:t>
          </a:r>
        </a:p>
      </dsp:txBody>
      <dsp:txXfrm>
        <a:off x="1106310" y="903810"/>
        <a:ext cx="1297379" cy="1297379"/>
      </dsp:txXfrm>
    </dsp:sp>
    <dsp:sp modelId="{36408E05-8927-4BE8-B507-B9CF93212461}">
      <dsp:nvSpPr>
        <dsp:cNvPr id="0" name=""/>
        <dsp:cNvSpPr/>
      </dsp:nvSpPr>
      <dsp:spPr>
        <a:xfrm>
          <a:off x="1190454" y="-133662"/>
          <a:ext cx="1129091" cy="1129091"/>
        </a:xfrm>
        <a:prstGeom prst="ellipse">
          <a:avLst/>
        </a:prstGeom>
        <a:solidFill>
          <a:schemeClr val="accent3">
            <a:lumMod val="5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kern="1200" dirty="0">
              <a:solidFill>
                <a:schemeClr val="bg1"/>
              </a:solidFill>
              <a:latin typeface="Montserrat Black" panose="00000A00000000000000" pitchFamily="2" charset="0"/>
            </a:rPr>
            <a:t>Prestation forfaitaire</a:t>
          </a:r>
        </a:p>
      </dsp:txBody>
      <dsp:txXfrm>
        <a:off x="1355806" y="31690"/>
        <a:ext cx="798387" cy="798387"/>
      </dsp:txXfrm>
    </dsp:sp>
    <dsp:sp modelId="{7FCA593C-01C5-47D0-A823-9828C1088C89}">
      <dsp:nvSpPr>
        <dsp:cNvPr id="0" name=""/>
        <dsp:cNvSpPr/>
      </dsp:nvSpPr>
      <dsp:spPr>
        <a:xfrm>
          <a:off x="2161802" y="427146"/>
          <a:ext cx="1129091" cy="1129091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kern="1200" dirty="0">
              <a:solidFill>
                <a:schemeClr val="bg1"/>
              </a:solidFill>
              <a:latin typeface="Montserrat Black" panose="00000A00000000000000" pitchFamily="2" charset="0"/>
            </a:rPr>
            <a:t>Franchise 30 jours</a:t>
          </a:r>
        </a:p>
      </dsp:txBody>
      <dsp:txXfrm>
        <a:off x="2327154" y="592498"/>
        <a:ext cx="798387" cy="798387"/>
      </dsp:txXfrm>
    </dsp:sp>
    <dsp:sp modelId="{EC4A0C75-D382-4475-894B-616555FDF4F3}">
      <dsp:nvSpPr>
        <dsp:cNvPr id="0" name=""/>
        <dsp:cNvSpPr/>
      </dsp:nvSpPr>
      <dsp:spPr>
        <a:xfrm>
          <a:off x="2161802" y="1548762"/>
          <a:ext cx="1129091" cy="1129091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kern="1200" dirty="0">
              <a:solidFill>
                <a:schemeClr val="bg1"/>
              </a:solidFill>
              <a:latin typeface="Montserrat Black" panose="00000A00000000000000" pitchFamily="2" charset="0"/>
            </a:rPr>
            <a:t>IPP 33%</a:t>
          </a:r>
        </a:p>
      </dsp:txBody>
      <dsp:txXfrm>
        <a:off x="2327154" y="1714114"/>
        <a:ext cx="798387" cy="798387"/>
      </dsp:txXfrm>
    </dsp:sp>
    <dsp:sp modelId="{6691C38D-8E2A-4EA6-9BF9-258D718454D5}">
      <dsp:nvSpPr>
        <dsp:cNvPr id="0" name=""/>
        <dsp:cNvSpPr/>
      </dsp:nvSpPr>
      <dsp:spPr>
        <a:xfrm>
          <a:off x="1190454" y="2109570"/>
          <a:ext cx="1129091" cy="1129091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0" kern="1200" dirty="0">
              <a:solidFill>
                <a:schemeClr val="bg1"/>
              </a:solidFill>
              <a:latin typeface="Montserrat Black" panose="00000A00000000000000" pitchFamily="2" charset="0"/>
            </a:rPr>
            <a:t>Perte d’emploi</a:t>
          </a:r>
        </a:p>
      </dsp:txBody>
      <dsp:txXfrm>
        <a:off x="1355806" y="2274922"/>
        <a:ext cx="798387" cy="798387"/>
      </dsp:txXfrm>
    </dsp:sp>
    <dsp:sp modelId="{CA238401-E391-4C47-BE4B-3C490B66941B}">
      <dsp:nvSpPr>
        <dsp:cNvPr id="0" name=""/>
        <dsp:cNvSpPr/>
      </dsp:nvSpPr>
      <dsp:spPr>
        <a:xfrm>
          <a:off x="219106" y="1548762"/>
          <a:ext cx="1129091" cy="1129091"/>
        </a:xfrm>
        <a:prstGeom prst="ellipse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 dirty="0"/>
        </a:p>
      </dsp:txBody>
      <dsp:txXfrm>
        <a:off x="384458" y="1714114"/>
        <a:ext cx="798387" cy="798387"/>
      </dsp:txXfrm>
    </dsp:sp>
    <dsp:sp modelId="{EEC5003D-4DEA-4BEE-9688-F9175539349A}">
      <dsp:nvSpPr>
        <dsp:cNvPr id="0" name=""/>
        <dsp:cNvSpPr/>
      </dsp:nvSpPr>
      <dsp:spPr>
        <a:xfrm>
          <a:off x="219106" y="427146"/>
          <a:ext cx="1129091" cy="1129091"/>
        </a:xfrm>
        <a:prstGeom prst="ellipse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 dirty="0"/>
        </a:p>
      </dsp:txBody>
      <dsp:txXfrm>
        <a:off x="384458" y="592498"/>
        <a:ext cx="798387" cy="798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73" cy="496095"/>
          </a:xfrm>
          <a:prstGeom prst="rect">
            <a:avLst/>
          </a:prstGeom>
        </p:spPr>
        <p:txBody>
          <a:bodyPr vert="horz" lIns="91266" tIns="45633" rIns="91266" bIns="4563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118" y="0"/>
            <a:ext cx="2944972" cy="496095"/>
          </a:xfrm>
          <a:prstGeom prst="rect">
            <a:avLst/>
          </a:prstGeom>
        </p:spPr>
        <p:txBody>
          <a:bodyPr vert="horz" lIns="91266" tIns="45633" rIns="91266" bIns="45633" rtlCol="0"/>
          <a:lstStyle>
            <a:lvl1pPr algn="r">
              <a:defRPr sz="1200"/>
            </a:lvl1pPr>
          </a:lstStyle>
          <a:p>
            <a:fld id="{949C7DC0-4716-4B93-9DF4-3D8004948114}" type="datetimeFigureOut">
              <a:rPr lang="fr-FR" smtClean="0"/>
              <a:pPr/>
              <a:t>04/11/2022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4973" cy="496094"/>
          </a:xfrm>
          <a:prstGeom prst="rect">
            <a:avLst/>
          </a:prstGeom>
        </p:spPr>
        <p:txBody>
          <a:bodyPr vert="horz" lIns="91266" tIns="45633" rIns="91266" bIns="4563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118" y="9428959"/>
            <a:ext cx="2944972" cy="496094"/>
          </a:xfrm>
          <a:prstGeom prst="rect">
            <a:avLst/>
          </a:prstGeom>
        </p:spPr>
        <p:txBody>
          <a:bodyPr vert="horz" lIns="91266" tIns="45633" rIns="91266" bIns="45633" rtlCol="0" anchor="b"/>
          <a:lstStyle>
            <a:lvl1pPr algn="r">
              <a:defRPr sz="1200"/>
            </a:lvl1pPr>
          </a:lstStyle>
          <a:p>
            <a:fld id="{BC15EBA6-5451-4396-9BA1-BECE283142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210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73" cy="496095"/>
          </a:xfrm>
          <a:prstGeom prst="rect">
            <a:avLst/>
          </a:prstGeom>
        </p:spPr>
        <p:txBody>
          <a:bodyPr vert="horz" lIns="91266" tIns="45633" rIns="91266" bIns="4563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118" y="0"/>
            <a:ext cx="2944972" cy="496095"/>
          </a:xfrm>
          <a:prstGeom prst="rect">
            <a:avLst/>
          </a:prstGeom>
        </p:spPr>
        <p:txBody>
          <a:bodyPr vert="horz" lIns="91266" tIns="45633" rIns="91266" bIns="45633" rtlCol="0"/>
          <a:lstStyle>
            <a:lvl1pPr algn="r">
              <a:defRPr sz="1200"/>
            </a:lvl1pPr>
          </a:lstStyle>
          <a:p>
            <a:fld id="{7703FBF3-7DFB-4799-A38B-B8E32634166E}" type="datetimeFigureOut">
              <a:rPr lang="fr-FR" smtClean="0"/>
              <a:pPr/>
              <a:t>04/11/2022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6" tIns="45633" rIns="91266" bIns="4563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610" y="4715273"/>
            <a:ext cx="5438456" cy="4466432"/>
          </a:xfrm>
          <a:prstGeom prst="rect">
            <a:avLst/>
          </a:prstGeom>
        </p:spPr>
        <p:txBody>
          <a:bodyPr vert="horz" lIns="91266" tIns="45633" rIns="91266" bIns="45633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959"/>
            <a:ext cx="2944973" cy="496094"/>
          </a:xfrm>
          <a:prstGeom prst="rect">
            <a:avLst/>
          </a:prstGeom>
        </p:spPr>
        <p:txBody>
          <a:bodyPr vert="horz" lIns="91266" tIns="45633" rIns="91266" bIns="4563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118" y="9428959"/>
            <a:ext cx="2944972" cy="496094"/>
          </a:xfrm>
          <a:prstGeom prst="rect">
            <a:avLst/>
          </a:prstGeom>
        </p:spPr>
        <p:txBody>
          <a:bodyPr vert="horz" lIns="91266" tIns="45633" rIns="91266" bIns="45633" rtlCol="0" anchor="b"/>
          <a:lstStyle>
            <a:lvl1pPr algn="r">
              <a:defRPr sz="1200"/>
            </a:lvl1pPr>
          </a:lstStyle>
          <a:p>
            <a:fld id="{7E472B6B-B39B-4FA9-BE2F-EB41E73D927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983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8B890-18B9-4FBE-8709-0FE276D5520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378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37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852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897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802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6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965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355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358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794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Le cheminement logique 1 longue durée et achat conséquent 2 risque de perdre son bien en cas de </a:t>
            </a:r>
            <a:r>
              <a:rPr lang="fr-FR" sz="1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pb</a:t>
            </a:r>
            <a:r>
              <a:rPr lang="fr-FR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 de santé ou accident 3 l’ADE est là pour y remédier 4 à condition</a:t>
            </a:r>
            <a:r>
              <a:rPr lang="fr-FR" sz="1200" baseline="0" dirty="0">
                <a:latin typeface="Calibri Light" panose="020F0302020204030204" pitchFamily="34" charset="0"/>
                <a:cs typeface="Calibri Light" panose="020F0302020204030204" pitchFamily="34" charset="0"/>
              </a:rPr>
              <a:t> d’avoir choisi les bonnes garanties et </a:t>
            </a:r>
            <a:r>
              <a:rPr lang="fr-FR" sz="1200" baseline="0">
                <a:latin typeface="Calibri Light" panose="020F0302020204030204" pitchFamily="34" charset="0"/>
                <a:cs typeface="Calibri Light" panose="020F0302020204030204" pitchFamily="34" charset="0"/>
              </a:rPr>
              <a:t>qu’il n y </a:t>
            </a:r>
            <a:r>
              <a:rPr lang="fr-FR" sz="1200" baseline="0" dirty="0">
                <a:latin typeface="Calibri Light" panose="020F0302020204030204" pitchFamily="34" charset="0"/>
                <a:cs typeface="Calibri Light" panose="020F0302020204030204" pitchFamily="34" charset="0"/>
              </a:rPr>
              <a:t>ait pas d’exclusions</a:t>
            </a:r>
            <a:endParaRPr lang="fr-FR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100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658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183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36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460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291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943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78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57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704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1017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72B6B-B39B-4FA9-BE2F-EB41E73D9277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457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353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A094A-AFF6-433E-9B9B-B39951A4FE6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315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DD022A-F43A-69CB-6AF0-EA18BD1832E6}"/>
              </a:ext>
            </a:extLst>
          </p:cNvPr>
          <p:cNvSpPr txBox="1"/>
          <p:nvPr userDrawn="1"/>
        </p:nvSpPr>
        <p:spPr>
          <a:xfrm>
            <a:off x="2658863" y="4942021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DD2B1B-5FE3-BF1B-704D-99459AF42564}"/>
              </a:ext>
            </a:extLst>
          </p:cNvPr>
          <p:cNvSpPr txBox="1"/>
          <p:nvPr userDrawn="1"/>
        </p:nvSpPr>
        <p:spPr>
          <a:xfrm>
            <a:off x="4842307" y="4942021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>
                    <a:lumMod val="75000"/>
                  </a:schemeClr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0154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191" y="1191"/>
          <a:ext cx="1190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8" name="think-cell Slide" r:id="rId4" imgW="592" imgH="584" progId="TCLayout.ActiveDocument.1">
                  <p:embed/>
                </p:oleObj>
              </mc:Choice>
              <mc:Fallback>
                <p:oleObj name="think-cell Slide" r:id="rId4" imgW="592" imgH="584" progId="TCLayout.ActiveDocument.1">
                  <p:embed/>
                  <p:pic>
                    <p:nvPicPr>
                      <p:cNvPr id="2" name="Obje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0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75C67F0-C99B-9F99-E251-8B6BA182B302}"/>
              </a:ext>
            </a:extLst>
          </p:cNvPr>
          <p:cNvSpPr txBox="1"/>
          <p:nvPr userDrawn="1"/>
        </p:nvSpPr>
        <p:spPr>
          <a:xfrm>
            <a:off x="2658863" y="4942021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FCAACD-3C2D-0FD6-75E8-B22AC7C2D38A}"/>
              </a:ext>
            </a:extLst>
          </p:cNvPr>
          <p:cNvSpPr txBox="1"/>
          <p:nvPr userDrawn="1"/>
        </p:nvSpPr>
        <p:spPr>
          <a:xfrm>
            <a:off x="2658863" y="4942021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>
                    <a:lumMod val="75000"/>
                  </a:schemeClr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21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BEC233E-902F-486C-B1EC-2EC94C49B8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Light" panose="00000400000000000000" pitchFamily="2" charset="0"/>
              </a:defRPr>
            </a:lvl1pPr>
          </a:lstStyle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D3A043F-B390-438B-AEA2-425AAB89AF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89388" y="946244"/>
            <a:ext cx="536465" cy="477837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fr-FR"/>
              <a:t># 1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16748B39-00BD-48CF-97EE-647AF2A15E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37419" y="945636"/>
            <a:ext cx="3706581" cy="2070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75356626-7807-480C-8D89-7405D1514C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37419" y="1185162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F48CBBE8-313A-4525-BF91-FD02508FA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89388" y="1905887"/>
            <a:ext cx="536465" cy="477837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fr-FR"/>
              <a:t># 2</a:t>
            </a:r>
          </a:p>
        </p:txBody>
      </p:sp>
      <p:sp>
        <p:nvSpPr>
          <p:cNvPr id="20" name="Espace réservé du texte 16">
            <a:extLst>
              <a:ext uri="{FF2B5EF4-FFF2-40B4-BE49-F238E27FC236}">
                <a16:creationId xmlns:a16="http://schemas.microsoft.com/office/drawing/2014/main" id="{E5A86884-3149-4D4E-9224-29F453BF94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37419" y="1905279"/>
            <a:ext cx="3706581" cy="2070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1" name="Espace réservé du texte 16">
            <a:extLst>
              <a:ext uri="{FF2B5EF4-FFF2-40B4-BE49-F238E27FC236}">
                <a16:creationId xmlns:a16="http://schemas.microsoft.com/office/drawing/2014/main" id="{36D585FC-3436-4B44-A05A-302BDFD0BD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37419" y="2144805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ED2867A2-84DD-4972-9DB2-EBB82A423F9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89388" y="2866138"/>
            <a:ext cx="536465" cy="477837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fr-FR"/>
              <a:t># 3</a:t>
            </a:r>
          </a:p>
        </p:txBody>
      </p:sp>
      <p:sp>
        <p:nvSpPr>
          <p:cNvPr id="23" name="Espace réservé du texte 16">
            <a:extLst>
              <a:ext uri="{FF2B5EF4-FFF2-40B4-BE49-F238E27FC236}">
                <a16:creationId xmlns:a16="http://schemas.microsoft.com/office/drawing/2014/main" id="{854449CB-B60B-4D18-B9E8-E82C9AF57F3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37419" y="2865530"/>
            <a:ext cx="3706581" cy="2070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4" name="Espace réservé du texte 16">
            <a:extLst>
              <a:ext uri="{FF2B5EF4-FFF2-40B4-BE49-F238E27FC236}">
                <a16:creationId xmlns:a16="http://schemas.microsoft.com/office/drawing/2014/main" id="{CEEA33B6-7305-4B99-966C-ED13095DD7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37419" y="3105056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4BCA6A34-4814-41F7-8817-8B58547F66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89388" y="3826389"/>
            <a:ext cx="536465" cy="477837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</a:lstStyle>
          <a:p>
            <a:pPr lvl="0"/>
            <a:r>
              <a:rPr lang="fr-FR"/>
              <a:t># 4</a:t>
            </a:r>
          </a:p>
        </p:txBody>
      </p:sp>
      <p:sp>
        <p:nvSpPr>
          <p:cNvPr id="16" name="Espace réservé du texte 16">
            <a:extLst>
              <a:ext uri="{FF2B5EF4-FFF2-40B4-BE49-F238E27FC236}">
                <a16:creationId xmlns:a16="http://schemas.microsoft.com/office/drawing/2014/main" id="{ED0FD0CC-3E22-4286-BA84-45DAF22A72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37419" y="3825781"/>
            <a:ext cx="3706581" cy="2070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5" name="Espace réservé du texte 16">
            <a:extLst>
              <a:ext uri="{FF2B5EF4-FFF2-40B4-BE49-F238E27FC236}">
                <a16:creationId xmlns:a16="http://schemas.microsoft.com/office/drawing/2014/main" id="{706FBEF1-FC64-4339-9A46-C1C47ABC4A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37419" y="4065307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8" name="Espace réservé du texte 3">
            <a:extLst>
              <a:ext uri="{FF2B5EF4-FFF2-40B4-BE49-F238E27FC236}">
                <a16:creationId xmlns:a16="http://schemas.microsoft.com/office/drawing/2014/main" id="{1D4D1E2D-C02B-4707-A380-F490164B1F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-7495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DE333B81-6AEF-4D1A-9CAC-E68F8D28E35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82DB085-936E-8B3C-2131-7999423B7BA7}"/>
              </a:ext>
            </a:extLst>
          </p:cNvPr>
          <p:cNvSpPr txBox="1"/>
          <p:nvPr userDrawn="1"/>
        </p:nvSpPr>
        <p:spPr>
          <a:xfrm>
            <a:off x="4842307" y="4942021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>
                    <a:lumMod val="75000"/>
                  </a:schemeClr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4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itre + écran transpa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DF7F834F-BE3F-44DC-ACDB-21BFDDD4912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-2" y="0"/>
            <a:ext cx="4572001" cy="5143500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Light" panose="00000400000000000000" pitchFamily="2" charset="0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08C0B987-05CA-43DC-95B2-4A6C093B7E8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-7495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</a:lstStyle>
          <a:p>
            <a:pPr lvl="0"/>
            <a:r>
              <a:rPr lang="fr-FR"/>
              <a:t>Contenu simple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62B30E3B-DA26-4026-89DB-473478257C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E3FB1A-CECB-212A-C0C4-8DE4C7633AFF}"/>
              </a:ext>
            </a:extLst>
          </p:cNvPr>
          <p:cNvSpPr txBox="1"/>
          <p:nvPr userDrawn="1"/>
        </p:nvSpPr>
        <p:spPr>
          <a:xfrm>
            <a:off x="4842307" y="4942021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>
                    <a:lumMod val="75000"/>
                  </a:schemeClr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18908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999775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84149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imag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1087387-B2C3-43D7-8A47-4BC394871A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Light" panose="00000400000000000000" pitchFamily="2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7DB42568-4793-447C-B4E4-F29671F92E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04040">
              <a:alpha val="60000"/>
            </a:srgbClr>
          </a:solidFill>
        </p:spPr>
        <p:txBody>
          <a:bodyPr anchor="b" anchorCtr="1"/>
          <a:lstStyle>
            <a:lvl1pPr marL="0" indent="0" algn="ctr" defTabSz="914400" rtl="0" eaLnBrk="1" latinLnBrk="0" hangingPunct="1"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2983D286-0DB5-4356-B414-1E17872F4C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5262" y="2041525"/>
            <a:ext cx="1133475" cy="106045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Montserrat Light" panose="00000400000000000000" pitchFamily="2" charset="0"/>
              </a:defRPr>
            </a:lvl1pPr>
          </a:lstStyle>
          <a:p>
            <a:r>
              <a:rPr lang="fr-FR" dirty="0"/>
              <a:t>Logo client</a:t>
            </a:r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1812A7E7-C4C5-4F33-BF2A-5EC16BDDCA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0176" y="4436592"/>
            <a:ext cx="487363" cy="4667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  <a:latin typeface="Montserrat Light" panose="00000400000000000000" pitchFamily="2" charset="0"/>
              </a:defRPr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2CE56594-BAF1-416B-A0F4-A502C109D50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83177" y="4198467"/>
            <a:ext cx="387350" cy="7048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latin typeface="Montserrat Light" panose="00000400000000000000" pitchFamily="2" charset="0"/>
              </a:defRPr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AA6F75E-D7D3-4F17-9BC2-E44ADBC85A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617" y="4436592"/>
            <a:ext cx="7370763" cy="4667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pPr lvl="0"/>
            <a:r>
              <a:rPr lang="fr-FR"/>
              <a:t>www.veryup.com I adresse e-mail I numéro de téléphone</a:t>
            </a:r>
          </a:p>
        </p:txBody>
      </p:sp>
    </p:spTree>
    <p:extLst>
      <p:ext uri="{BB962C8B-B14F-4D97-AF65-F5344CB8AC3E}">
        <p14:creationId xmlns:p14="http://schemas.microsoft.com/office/powerpoint/2010/main" val="340762667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DAAEEBC-BE85-4321-8738-0E6A7B1025FB}"/>
              </a:ext>
            </a:extLst>
          </p:cNvPr>
          <p:cNvSpPr/>
          <p:nvPr userDrawn="1"/>
        </p:nvSpPr>
        <p:spPr>
          <a:xfrm>
            <a:off x="185738" y="178594"/>
            <a:ext cx="8836819" cy="4786313"/>
          </a:xfrm>
          <a:prstGeom prst="rect">
            <a:avLst/>
          </a:prstGeom>
          <a:noFill/>
          <a:ln w="158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A6F2CE-ED0A-41D7-B2F7-7E405260B9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795" y="4831281"/>
            <a:ext cx="949205" cy="2672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C0D9FC-FC1D-4840-ABE2-841E163509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1513" cy="70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33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325860"/>
            <a:ext cx="9143999" cy="44917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672511" y="3463269"/>
            <a:ext cx="5920275" cy="2121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72511" y="3740450"/>
            <a:ext cx="5920275" cy="22866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672513" y="1411778"/>
            <a:ext cx="5920274" cy="136299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1672511" y="2774767"/>
            <a:ext cx="666155" cy="75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3947188"/>
            <a:ext cx="719254" cy="119631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818866" y="54739"/>
            <a:ext cx="8014648" cy="22775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05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65" y="4686958"/>
            <a:ext cx="299320" cy="30848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8449117" y="4673396"/>
            <a:ext cx="319862" cy="3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4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48111"/>
            <a:ext cx="9144000" cy="4491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521494" y="1041502"/>
            <a:ext cx="8235554" cy="3645000"/>
          </a:xfrm>
          <a:prstGeom prst="rect">
            <a:avLst/>
          </a:prstGeom>
        </p:spPr>
        <p:txBody>
          <a:bodyPr/>
          <a:lstStyle>
            <a:lvl1pPr marL="162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21494" y="348110"/>
            <a:ext cx="8235554" cy="54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35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82043" y="102790"/>
            <a:ext cx="5475005" cy="1734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9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21494" y="835357"/>
            <a:ext cx="666155" cy="527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251184" y="537110"/>
            <a:ext cx="162000" cy="162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75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487863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21A443C5-86E6-4A7C-A54C-4BB1B9822E7C}"/>
              </a:ext>
            </a:extLst>
          </p:cNvPr>
          <p:cNvSpPr txBox="1"/>
          <p:nvPr userDrawn="1"/>
        </p:nvSpPr>
        <p:spPr>
          <a:xfrm>
            <a:off x="0" y="50349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58" r:id="rId2"/>
    <p:sldLayoutId id="2147483959" r:id="rId3"/>
    <p:sldLayoutId id="2147483960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</p:sldLayoutIdLst>
  <p:transition>
    <p:fade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21.svg"/><Relationship Id="rId9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svg"/><Relationship Id="rId9" Type="http://schemas.openxmlformats.org/officeDocument/2006/relationships/image" Target="../media/image35.png"/><Relationship Id="rId14" Type="http://schemas.openxmlformats.org/officeDocument/2006/relationships/image" Target="../media/image4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2.png"/><Relationship Id="rId7" Type="http://schemas.openxmlformats.org/officeDocument/2006/relationships/hyperlink" Target="https://eeyeeng7-bear.secure.profideo.com/8-bear-garantie-emprunteur/?codebanque=7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hyperlink" Target="http://service-celr-sps/ibc/bdd/mpart/acc/crim/Assurances%20des%20Emprunteurs/PROFIDEO/Outil%20Profideo%20-%20Guide%20utilisateur%20VF.pptx" TargetMode="External"/><Relationship Id="rId4" Type="http://schemas.openxmlformats.org/officeDocument/2006/relationships/hyperlink" Target="http://service-celr-sps/ibc/bdd/mpart/acc/crim/Pages/Assurances-des-Emprunteurs.aspx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14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hyperlink" Target="http://service-celr-sps/ibc/bdd/mpart/acc/crim/Pages/Assurances-des-Emprunteurs.aspx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microsoft.com/office/2007/relationships/hdphoto" Target="../media/hdphoto1.wdp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Pôle BDD</a:t>
            </a:r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A350B690-E989-4C47-85A8-68DA6062D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9827" y="2545418"/>
            <a:ext cx="7073537" cy="1362990"/>
          </a:xfrm>
        </p:spPr>
        <p:txBody>
          <a:bodyPr>
            <a:normAutofit/>
          </a:bodyPr>
          <a:lstStyle/>
          <a:p>
            <a:r>
              <a:rPr lang="fr-FR" sz="2100" dirty="0"/>
              <a:t>	</a:t>
            </a:r>
            <a:r>
              <a:rPr lang="fr-FR" sz="1200" dirty="0"/>
              <a:t>	</a:t>
            </a:r>
            <a:r>
              <a:rPr lang="fr-FR" sz="1200" dirty="0">
                <a:latin typeface="+mj-lt"/>
              </a:rPr>
              <a:t>Heure du Jeudi</a:t>
            </a:r>
            <a:br>
              <a:rPr lang="fr-FR" sz="1200" dirty="0">
                <a:latin typeface="+mj-lt"/>
              </a:rPr>
            </a:br>
            <a:r>
              <a:rPr lang="fr-FR" sz="1200" dirty="0">
                <a:latin typeface="+mj-lt"/>
              </a:rPr>
              <a:t>		du 27 octobre et du 3 novembre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B48A5A-F5E7-408B-9B79-AB7A05A03A64}"/>
              </a:ext>
            </a:extLst>
          </p:cNvPr>
          <p:cNvSpPr txBox="1"/>
          <p:nvPr/>
        </p:nvSpPr>
        <p:spPr>
          <a:xfrm>
            <a:off x="1658416" y="1480959"/>
            <a:ext cx="633554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Assurance des emprunteurs </a:t>
            </a:r>
          </a:p>
          <a:p>
            <a:endParaRPr lang="fr-FR" sz="320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endParaRPr lang="fr-FR" sz="320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endParaRPr lang="fr-FR" sz="320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		</a:t>
            </a: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			</a:t>
            </a:r>
          </a:p>
          <a:p>
            <a:r>
              <a:rPr lang="fr-FR" sz="3200" dirty="0"/>
              <a:t>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114B51-EECB-457A-A8C5-796DB41DD8D2}"/>
              </a:ext>
            </a:extLst>
          </p:cNvPr>
          <p:cNvSpPr/>
          <p:nvPr/>
        </p:nvSpPr>
        <p:spPr>
          <a:xfrm>
            <a:off x="0" y="3908408"/>
            <a:ext cx="744583" cy="123509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273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D0B35F-6D00-44F4-8455-470BE403AF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 juin 2021, nous avons lancé le nouveau contrat ADE CNP-BPCE Vie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CC9426-D6C2-46AA-BE6B-3EDC796D1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AE9E56-8E7B-43E3-AE00-BB1C154EA71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6B7E01CE-1017-4BF4-B7D4-83E16AFD86F0}"/>
              </a:ext>
            </a:extLst>
          </p:cNvPr>
          <p:cNvGraphicFramePr/>
          <p:nvPr/>
        </p:nvGraphicFramePr>
        <p:xfrm>
          <a:off x="-675000" y="1417500"/>
          <a:ext cx="3510000" cy="31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ce réservé du contenu 8">
            <a:extLst>
              <a:ext uri="{FF2B5EF4-FFF2-40B4-BE49-F238E27FC236}">
                <a16:creationId xmlns:a16="http://schemas.microsoft.com/office/drawing/2014/main" id="{E988EF34-16E2-489B-A9EE-C7A896A3EA7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970000" y="1041502"/>
            <a:ext cx="5670000" cy="3645000"/>
          </a:xfrm>
        </p:spPr>
        <p:txBody>
          <a:bodyPr/>
          <a:lstStyle/>
          <a:p>
            <a:endParaRPr lang="fr-FR" b="1" dirty="0">
              <a:sym typeface="Wingdings" panose="05000000000000000000" pitchFamily="2" charset="2"/>
            </a:endParaRPr>
          </a:p>
          <a:p>
            <a:r>
              <a:rPr lang="fr-FR" b="1" dirty="0">
                <a:sym typeface="Wingdings" panose="05000000000000000000" pitchFamily="2" charset="2"/>
              </a:rPr>
              <a:t>Ce contrat apporte des garanties et une sécurité optimum à nos clients :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Avec un socle renforcé reprenant toutes les garanties essentielles ;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La possibilité de personnaliser son assurance avec des garanties additionnelles ;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Très peu d’exclusions ;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Et aucune obligation en cours de vie du contrat.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b="1" dirty="0">
                <a:sym typeface="Wingdings" panose="05000000000000000000" pitchFamily="2" charset="2"/>
              </a:rPr>
              <a:t>Mais avant tout, ce lancement devait nous permettre d’entrer dans une nouvelle approche :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Pour revenir à la base du devoir de conseil, avec un </a:t>
            </a:r>
            <a:r>
              <a:rPr lang="fr-FR" sz="1200" b="1" dirty="0">
                <a:sym typeface="Wingdings" panose="05000000000000000000" pitchFamily="2" charset="2"/>
              </a:rPr>
              <a:t>temps d’entretien dédié</a:t>
            </a:r>
            <a:r>
              <a:rPr lang="fr-FR" sz="1200" dirty="0">
                <a:sym typeface="Wingdings" panose="05000000000000000000" pitchFamily="2" charset="2"/>
              </a:rPr>
              <a:t> à l’assurance emprunteur ;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Pour proposer une solution d’assurance adaptée aux besoins du client ;</a:t>
            </a:r>
          </a:p>
          <a:p>
            <a:pPr lvl="1"/>
            <a:r>
              <a:rPr lang="fr-FR" sz="1200" dirty="0">
                <a:sym typeface="Wingdings" panose="05000000000000000000" pitchFamily="2" charset="2"/>
              </a:rPr>
              <a:t>Tout en respectant son libre-choix.</a:t>
            </a:r>
            <a:endParaRPr lang="fr-FR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8082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946934-0962-4D7D-B6E2-0C4F3F91D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6408E05-8927-4BE8-B507-B9CF932124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FCA593C-01C5-47D0-A823-9828C1088C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C4A0C75-D382-4475-894B-616555FDF4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691C38D-8E2A-4EA6-9BF9-258D71845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238401-E391-4C47-BE4B-3C490B6694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C5003D-4DEA-4BEE-9688-F917553934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58E9558-E8BD-4A4D-A82B-72D3B12130F3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b="1" dirty="0"/>
              <a:t>Loi Lemoine</a:t>
            </a:r>
            <a:r>
              <a:rPr lang="fr-FR" dirty="0"/>
              <a:t>, promulguée le 28 février 2022, définit les dernières mesures réglementaires applicables :</a:t>
            </a:r>
          </a:p>
          <a:p>
            <a:pPr lvl="1"/>
            <a:r>
              <a:rPr lang="fr-FR" dirty="0"/>
              <a:t>L’amélioration du droit à l’oubli ;</a:t>
            </a:r>
          </a:p>
          <a:p>
            <a:pPr lvl="1"/>
            <a:r>
              <a:rPr lang="fr-FR" dirty="0"/>
              <a:t>La suppression du questionnaire de santé pour les montants ≤ 200.000 euros si le terme du crédit intervient avant le 60</a:t>
            </a:r>
            <a:r>
              <a:rPr lang="fr-FR" baseline="30000" dirty="0"/>
              <a:t>ème</a:t>
            </a:r>
            <a:r>
              <a:rPr lang="fr-FR" dirty="0"/>
              <a:t> anniversaire ;</a:t>
            </a:r>
          </a:p>
          <a:p>
            <a:pPr lvl="1"/>
            <a:r>
              <a:rPr lang="fr-FR" dirty="0"/>
              <a:t>Le devoir d’information en phase précontractuelle avec l’indication du coût de l’assurance à 8 ans ;</a:t>
            </a:r>
          </a:p>
          <a:p>
            <a:pPr lvl="1"/>
            <a:r>
              <a:rPr lang="fr-FR" dirty="0"/>
              <a:t>Le devoir d’information annuelle du droit de résiliation ;</a:t>
            </a:r>
          </a:p>
          <a:p>
            <a:pPr lvl="1"/>
            <a:r>
              <a:rPr lang="fr-FR" dirty="0"/>
              <a:t>Le renforcement du droit au libre-choix ;</a:t>
            </a:r>
          </a:p>
          <a:p>
            <a:pPr lvl="1"/>
            <a:r>
              <a:rPr lang="fr-FR" dirty="0"/>
              <a:t>La substitution ou résiliation possible à tout moment sur les affaires nouvelles comme sur le stock.</a:t>
            </a:r>
          </a:p>
          <a:p>
            <a:endParaRPr lang="fr-FR" dirty="0"/>
          </a:p>
          <a:p>
            <a:r>
              <a:rPr lang="fr-FR" dirty="0"/>
              <a:t>Les </a:t>
            </a:r>
            <a:r>
              <a:rPr lang="fr-FR" b="1" dirty="0"/>
              <a:t>contraintes pour respecter le TAEG</a:t>
            </a:r>
            <a:r>
              <a:rPr lang="fr-FR" dirty="0"/>
              <a:t>, posées par les taux de marché en forte hausse et les seuils de l’usure qui ne progressent pas dans les mêmes proportions, qui concentrent des tensions sur l’ADE.</a:t>
            </a:r>
          </a:p>
          <a:p>
            <a:endParaRPr lang="fr-FR" dirty="0"/>
          </a:p>
          <a:p>
            <a:r>
              <a:rPr lang="fr-FR" dirty="0"/>
              <a:t>Les </a:t>
            </a:r>
            <a:r>
              <a:rPr lang="fr-FR" b="1" dirty="0"/>
              <a:t>enjeux pour la CEGEE</a:t>
            </a:r>
            <a:r>
              <a:rPr lang="fr-FR" dirty="0"/>
              <a:t> restent inchangés :</a:t>
            </a:r>
          </a:p>
          <a:p>
            <a:pPr lvl="1"/>
            <a:r>
              <a:rPr lang="fr-FR" dirty="0"/>
              <a:t>Apporter le meilleur conseil au client ;</a:t>
            </a:r>
          </a:p>
          <a:p>
            <a:pPr lvl="1"/>
            <a:r>
              <a:rPr lang="fr-FR" dirty="0"/>
              <a:t>Distribuer et intermédier l’assurance emprunteur dans le respect du libre-choix :</a:t>
            </a:r>
          </a:p>
          <a:p>
            <a:pPr lvl="2"/>
            <a:r>
              <a:rPr lang="fr-FR" sz="1050" dirty="0"/>
              <a:t>Avec le contrat CNP-BPCE Vie ;</a:t>
            </a:r>
          </a:p>
          <a:p>
            <a:pPr lvl="2"/>
            <a:r>
              <a:rPr lang="fr-FR" sz="1050" dirty="0"/>
              <a:t>Et avec l’offre Ecureuil ADE Services.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D0B35F-6D00-44F4-8455-470BE403AF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contexte a fortement évolué cette année et les enjeux restent toujours forts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CC9426-D6C2-46AA-BE6B-3EDC796D1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AE9E56-8E7B-43E3-AE00-BB1C154EA71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83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assis, eau, grand, bateau&#10;&#10;Description générée automatiquement">
            <a:extLst>
              <a:ext uri="{FF2B5EF4-FFF2-40B4-BE49-F238E27FC236}">
                <a16:creationId xmlns:a16="http://schemas.microsoft.com/office/drawing/2014/main" id="{8F3C3FFE-489D-4AD3-8D87-B51D1A61B6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" b="700"/>
          <a:stretch/>
        </p:blipFill>
        <p:spPr>
          <a:xfrm>
            <a:off x="6790" y="0"/>
            <a:ext cx="9130419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91" y="0"/>
            <a:ext cx="9137209" cy="5143500"/>
          </a:xfrm>
          <a:prstGeom prst="rect">
            <a:avLst/>
          </a:prstGeom>
          <a:solidFill>
            <a:srgbClr val="23232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BB804BA-957A-4829-BF36-65405DB41D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2232" y="1861217"/>
            <a:ext cx="2014116" cy="763844"/>
          </a:xfrm>
          <a:prstGeom prst="rect">
            <a:avLst/>
          </a:prstGeom>
        </p:spPr>
      </p:pic>
      <p:pic>
        <p:nvPicPr>
          <p:cNvPr id="18444" name="Picture 12">
            <a:extLst>
              <a:ext uri="{FF2B5EF4-FFF2-40B4-BE49-F238E27FC236}">
                <a16:creationId xmlns:a16="http://schemas.microsoft.com/office/drawing/2014/main" id="{66DB50A7-FAC8-47E2-8B6C-C02C74D07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940" y="1861217"/>
            <a:ext cx="1063957" cy="76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14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755576" y="1923678"/>
            <a:ext cx="1401338" cy="835282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73303" y="2030707"/>
            <a:ext cx="6470818" cy="1082086"/>
          </a:xfrm>
        </p:spPr>
        <p:txBody>
          <a:bodyPr/>
          <a:lstStyle/>
          <a:p>
            <a:pPr algn="ctr"/>
            <a:r>
              <a:rPr lang="fr-FR" sz="3200" spc="225" dirty="0">
                <a:latin typeface="Montserrat SemiBold" charset="0"/>
              </a:rPr>
              <a:t>Ancrer l’offre et renforcer sa posture commerciale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4F5226-4276-43C8-B16E-A33D1DE658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8900" y="4341403"/>
            <a:ext cx="1568557" cy="594868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0B3D6F66-F1D3-4889-BBB7-CAE81E59B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090" y="4333805"/>
            <a:ext cx="828592" cy="59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624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A31E1-AD61-42C1-B5A9-3A65E9009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388" y="391995"/>
            <a:ext cx="536465" cy="477837"/>
          </a:xfrm>
          <a:solidFill>
            <a:srgbClr val="8F5DA2"/>
          </a:solidFill>
        </p:spPr>
        <p:txBody>
          <a:bodyPr/>
          <a:lstStyle/>
          <a:p>
            <a:r>
              <a:rPr lang="fr-FR"/>
              <a:t># 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BDF191-6441-4DDF-87E3-354CAF52D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7419" y="391387"/>
            <a:ext cx="3706581" cy="207027"/>
          </a:xfrm>
        </p:spPr>
        <p:txBody>
          <a:bodyPr/>
          <a:lstStyle/>
          <a:p>
            <a:r>
              <a:rPr lang="fr-FR">
                <a:solidFill>
                  <a:srgbClr val="8F5DA2"/>
                </a:solidFill>
              </a:rPr>
              <a:t>Revenir à l’essentiel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1F682-480A-4C2E-B1D5-1C67B120DB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7419" y="630913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La finalité </a:t>
            </a:r>
            <a:r>
              <a:rPr lang="fr-FR" dirty="0">
                <a:solidFill>
                  <a:schemeClr val="tx1"/>
                </a:solidFill>
                <a:latin typeface="Montserrat Light" panose="00000400000000000000" pitchFamily="2" charset="0"/>
              </a:rPr>
              <a:t>de </a:t>
            </a:r>
            <a:r>
              <a:rPr lang="fr-FR" dirty="0">
                <a:latin typeface="Montserrat Light" panose="00000400000000000000" pitchFamily="2" charset="0"/>
              </a:rPr>
              <a:t>l'ADE CNP-BPCE Vie, les points forts et les exclusions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14341F-448C-467A-95C9-DC14722C0D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9388" y="3507303"/>
            <a:ext cx="536465" cy="477837"/>
          </a:xfrm>
        </p:spPr>
        <p:txBody>
          <a:bodyPr/>
          <a:lstStyle/>
          <a:p>
            <a:r>
              <a:rPr lang="fr-FR"/>
              <a:t># 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110AEBB-96CB-409C-8944-C4671DF22B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37419" y="3506695"/>
            <a:ext cx="3706581" cy="207027"/>
          </a:xfrm>
        </p:spPr>
        <p:txBody>
          <a:bodyPr/>
          <a:lstStyle/>
          <a:p>
            <a:r>
              <a:rPr lang="fr-FR"/>
              <a:t>Bien se préparer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EEFF12A-8D18-4F73-AB10-79EE265AAE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7419" y="3746221"/>
            <a:ext cx="3706581" cy="238824"/>
          </a:xfrm>
        </p:spPr>
        <p:txBody>
          <a:bodyPr/>
          <a:lstStyle/>
          <a:p>
            <a:r>
              <a:rPr lang="fr-FR">
                <a:latin typeface="Montserrat Light" panose="00000400000000000000" pitchFamily="2" charset="0"/>
              </a:rPr>
              <a:t>Lister les bonnes pratiques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AB34EF-FFB0-4229-B1B4-78ED7F0292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89388" y="1184913"/>
            <a:ext cx="536465" cy="477837"/>
          </a:xfrm>
        </p:spPr>
        <p:txBody>
          <a:bodyPr/>
          <a:lstStyle/>
          <a:p>
            <a:r>
              <a:rPr lang="fr-FR"/>
              <a:t># 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7FA228-A1D1-4BA3-B3FE-7A319234C7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37419" y="1184305"/>
            <a:ext cx="3706581" cy="207027"/>
          </a:xfrm>
        </p:spPr>
        <p:txBody>
          <a:bodyPr/>
          <a:lstStyle/>
          <a:p>
            <a:r>
              <a:rPr lang="fr-FR" dirty="0"/>
              <a:t>Approfondir les étapes de l’entretien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BBFAD0F-D7B9-4739-92C1-B76BF484BE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37419" y="142383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S’entraîner ensemble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209B872-7E2A-4CC5-8CFA-598B9FD522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89388" y="4330796"/>
            <a:ext cx="536465" cy="477837"/>
          </a:xfrm>
          <a:solidFill>
            <a:srgbClr val="232323"/>
          </a:solidFill>
        </p:spPr>
        <p:txBody>
          <a:bodyPr/>
          <a:lstStyle/>
          <a:p>
            <a:r>
              <a:rPr lang="fr-FR"/>
              <a:t># 4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D4219B5-8D3A-4EAC-8E81-F9F6F462EA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37419" y="4330188"/>
            <a:ext cx="3706581" cy="207027"/>
          </a:xfrm>
        </p:spPr>
        <p:txBody>
          <a:bodyPr/>
          <a:lstStyle/>
          <a:p>
            <a:r>
              <a:rPr lang="fr-FR" dirty="0"/>
              <a:t>En guise de conclusion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B6FAD6A-159E-460F-8A6F-8C3482D0EB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37419" y="4569714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Ce qu’il faut retenir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DCE108F-C187-4DA6-B09A-F49BA464FCCF}"/>
              </a:ext>
            </a:extLst>
          </p:cNvPr>
          <p:cNvSpPr txBox="1">
            <a:spLocks/>
          </p:cNvSpPr>
          <p:nvPr/>
        </p:nvSpPr>
        <p:spPr>
          <a:xfrm>
            <a:off x="5539622" y="1823530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7E312D71-739A-480F-82BA-1D73C2AD596C}"/>
              </a:ext>
            </a:extLst>
          </p:cNvPr>
          <p:cNvSpPr txBox="1">
            <a:spLocks/>
          </p:cNvSpPr>
          <p:nvPr/>
        </p:nvSpPr>
        <p:spPr>
          <a:xfrm>
            <a:off x="5541558" y="2186905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2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23C1124F-C922-4538-BEC4-44326F5CDB39}"/>
              </a:ext>
            </a:extLst>
          </p:cNvPr>
          <p:cNvSpPr txBox="1">
            <a:spLocks/>
          </p:cNvSpPr>
          <p:nvPr/>
        </p:nvSpPr>
        <p:spPr>
          <a:xfrm>
            <a:off x="5539622" y="2567698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3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F304E62A-C566-46CC-BC67-FBCF813EE804}"/>
              </a:ext>
            </a:extLst>
          </p:cNvPr>
          <p:cNvSpPr txBox="1">
            <a:spLocks/>
          </p:cNvSpPr>
          <p:nvPr/>
        </p:nvSpPr>
        <p:spPr>
          <a:xfrm>
            <a:off x="5541558" y="2931073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4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08147D3F-69E8-4FF2-B1E0-70C9484774D1}"/>
              </a:ext>
            </a:extLst>
          </p:cNvPr>
          <p:cNvSpPr txBox="1">
            <a:spLocks/>
          </p:cNvSpPr>
          <p:nvPr/>
        </p:nvSpPr>
        <p:spPr>
          <a:xfrm>
            <a:off x="5937149" y="2550294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Sensibilisation à l’offre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12F813A6-D604-4AA8-BCF4-ADE3632A6583}"/>
              </a:ext>
            </a:extLst>
          </p:cNvPr>
          <p:cNvSpPr txBox="1">
            <a:spLocks/>
          </p:cNvSpPr>
          <p:nvPr/>
        </p:nvSpPr>
        <p:spPr>
          <a:xfrm>
            <a:off x="5937149" y="2918288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Traitement des objections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D1F4C5EC-C188-4B7A-BAFE-FE233A434A8D}"/>
              </a:ext>
            </a:extLst>
          </p:cNvPr>
          <p:cNvSpPr txBox="1">
            <a:spLocks/>
          </p:cNvSpPr>
          <p:nvPr/>
        </p:nvSpPr>
        <p:spPr>
          <a:xfrm>
            <a:off x="5937149" y="1806126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Découverte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40EB38A3-7798-4500-BFD4-81E67CBEC15E}"/>
              </a:ext>
            </a:extLst>
          </p:cNvPr>
          <p:cNvSpPr txBox="1">
            <a:spLocks/>
          </p:cNvSpPr>
          <p:nvPr/>
        </p:nvSpPr>
        <p:spPr>
          <a:xfrm>
            <a:off x="5937149" y="2174120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Introduction à l’ADE</a:t>
            </a:r>
          </a:p>
          <a:p>
            <a:r>
              <a:rPr lang="fr-FR">
                <a:latin typeface="Montserrat Light" panose="00000400000000000000" pitchFamily="2" charset="0"/>
              </a:rPr>
              <a:t>	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23202EB-7EB7-4E4F-86E1-1580B45376CE}"/>
              </a:ext>
            </a:extLst>
          </p:cNvPr>
          <p:cNvGrpSpPr/>
          <p:nvPr/>
        </p:nvGrpSpPr>
        <p:grpSpPr>
          <a:xfrm>
            <a:off x="8518904" y="78175"/>
            <a:ext cx="548547" cy="483137"/>
            <a:chOff x="8483443" y="126391"/>
            <a:chExt cx="548547" cy="483137"/>
          </a:xfrm>
        </p:grpSpPr>
        <p:pic>
          <p:nvPicPr>
            <p:cNvPr id="31" name="Image 30">
              <a:hlinkClick r:id="rId3" action="ppaction://hlinksldjump"/>
              <a:extLst>
                <a:ext uri="{FF2B5EF4-FFF2-40B4-BE49-F238E27FC236}">
                  <a16:creationId xmlns:a16="http://schemas.microsoft.com/office/drawing/2014/main" id="{3983AA85-4023-483A-9ACF-E6EC74064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3222" y="126391"/>
              <a:ext cx="288989" cy="288989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4D8C60B-D1BB-49F9-A5D2-FE1DD275B2A5}"/>
                </a:ext>
              </a:extLst>
            </p:cNvPr>
            <p:cNvSpPr txBox="1"/>
            <p:nvPr/>
          </p:nvSpPr>
          <p:spPr>
            <a:xfrm>
              <a:off x="8483443" y="409473"/>
              <a:ext cx="54854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>
                  <a:solidFill>
                    <a:srgbClr val="232323"/>
                  </a:solidFill>
                  <a:latin typeface="Calibri Light" panose="020F0302020204030204" pitchFamily="34" charset="0"/>
                </a:rPr>
                <a:t>Sommaire</a:t>
              </a:r>
            </a:p>
          </p:txBody>
        </p:sp>
      </p:grpSp>
      <p:pic>
        <p:nvPicPr>
          <p:cNvPr id="35" name="Espace réservé pour une image  21">
            <a:extLst>
              <a:ext uri="{FF2B5EF4-FFF2-40B4-BE49-F238E27FC236}">
                <a16:creationId xmlns:a16="http://schemas.microsoft.com/office/drawing/2014/main" id="{F5B53687-6564-5CCF-C46B-68DA452E7B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6" t="9565" r="29425" b="9735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6" name="Espace réservé du texte 14">
            <a:extLst>
              <a:ext uri="{FF2B5EF4-FFF2-40B4-BE49-F238E27FC236}">
                <a16:creationId xmlns:a16="http://schemas.microsoft.com/office/drawing/2014/main" id="{D54BED04-1390-0E95-3E0B-16617174450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Sommaire</a:t>
            </a:r>
          </a:p>
        </p:txBody>
      </p:sp>
      <p:sp>
        <p:nvSpPr>
          <p:cNvPr id="37" name="Espace réservé du texte 15">
            <a:extLst>
              <a:ext uri="{FF2B5EF4-FFF2-40B4-BE49-F238E27FC236}">
                <a16:creationId xmlns:a16="http://schemas.microsoft.com/office/drawing/2014/main" id="{128773CC-75C6-9157-0272-A6F8DE963B03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>
                <a:latin typeface="Montserrat Light" panose="00000400000000000000" pitchFamily="2" charset="0"/>
              </a:rPr>
              <a:t>Pour renforcer votre posture commerciale</a:t>
            </a:r>
          </a:p>
        </p:txBody>
      </p:sp>
    </p:spTree>
    <p:extLst>
      <p:ext uri="{BB962C8B-B14F-4D97-AF65-F5344CB8AC3E}">
        <p14:creationId xmlns:p14="http://schemas.microsoft.com/office/powerpoint/2010/main" val="382755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3C874F6-AFC5-4B59-A041-1CE23128CC7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pic>
        <p:nvPicPr>
          <p:cNvPr id="11" name="Espace réservé pour une image  4">
            <a:extLst>
              <a:ext uri="{FF2B5EF4-FFF2-40B4-BE49-F238E27FC236}">
                <a16:creationId xmlns:a16="http://schemas.microsoft.com/office/drawing/2014/main" id="{6F4B20DE-C022-4CE2-8A28-19481C09D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0"/>
            <a:ext cx="4572001" cy="5143500"/>
          </a:xfrm>
          <a:prstGeom prst="rect">
            <a:avLst/>
          </a:prstGeom>
        </p:spPr>
      </p:pic>
      <p:sp>
        <p:nvSpPr>
          <p:cNvPr id="4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C3A58EC1-DFB5-4E48-A71C-3B7675A94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018" y="64303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552139-57DC-4ADC-AB87-70147D031A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28" y="237667"/>
            <a:ext cx="743931" cy="743931"/>
          </a:xfrm>
          <a:prstGeom prst="rect">
            <a:avLst/>
          </a:prstGeom>
        </p:spPr>
      </p:pic>
      <p:pic>
        <p:nvPicPr>
          <p:cNvPr id="17" name="Image 16" descr="Une image contenant jouet&#10;&#10;Description générée automatiquement">
            <a:extLst>
              <a:ext uri="{FF2B5EF4-FFF2-40B4-BE49-F238E27FC236}">
                <a16:creationId xmlns:a16="http://schemas.microsoft.com/office/drawing/2014/main" id="{B0A2C51C-58FC-42CC-90CE-E0D52ECD3F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05" y="3029102"/>
            <a:ext cx="1205768" cy="1704284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44CEAB1-17BF-4D3C-AD99-FCBAD9CE64E9}"/>
              </a:ext>
            </a:extLst>
          </p:cNvPr>
          <p:cNvSpPr txBox="1"/>
          <p:nvPr/>
        </p:nvSpPr>
        <p:spPr>
          <a:xfrm>
            <a:off x="4869886" y="815941"/>
            <a:ext cx="4131295" cy="408989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lvl="1">
              <a:spcAft>
                <a:spcPts val="600"/>
              </a:spcAft>
              <a:defRPr/>
            </a:pPr>
            <a:r>
              <a:rPr lang="fr-FR" sz="1200" dirty="0">
                <a:latin typeface="Montserrat Light" panose="00000400000000000000" pitchFamily="2" charset="0"/>
                <a:cs typeface="Calibri"/>
              </a:rPr>
              <a:t>L'assurance des emprunteurs permet de se donner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toutes les chances de rester propriétaire en cas de sinistre (accident ou maladie) grâce à une prise en charge par l'assureur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.</a:t>
            </a:r>
          </a:p>
          <a:p>
            <a:pPr marL="0" lvl="1">
              <a:spcAft>
                <a:spcPts val="600"/>
              </a:spcAft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0" lvl="1">
              <a:spcAft>
                <a:spcPts val="600"/>
              </a:spcAft>
              <a:defRPr/>
            </a:pPr>
            <a:r>
              <a:rPr lang="fr-FR" sz="1200" dirty="0">
                <a:latin typeface="Montserrat Light" panose="00000400000000000000" pitchFamily="2" charset="0"/>
                <a:cs typeface="Calibri"/>
              </a:rPr>
              <a:t>Cette prise de relais par l'assureur se fera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en fonction des garanties et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surtout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en l'absence d’exclusions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pouvant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compromettre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la mise en jeu de ces garanties.</a:t>
            </a:r>
          </a:p>
          <a:p>
            <a:pPr marL="0" lvl="1">
              <a:spcAft>
                <a:spcPts val="600"/>
              </a:spcAft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0" lvl="1">
              <a:spcAft>
                <a:spcPts val="600"/>
              </a:spcAft>
              <a:defRPr/>
            </a:pPr>
            <a:r>
              <a:rPr lang="fr-FR" sz="1200" dirty="0">
                <a:latin typeface="Montserrat Light" panose="00000400000000000000" pitchFamily="2" charset="0"/>
                <a:cs typeface="Calibri"/>
              </a:rPr>
              <a:t>Notre Offre ADE CNP-BPCE Vie ne comporte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aucune exclusion contractuelle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en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matière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de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professions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et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de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loisirs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.</a:t>
            </a:r>
          </a:p>
          <a:p>
            <a:pPr marL="0" lvl="1">
              <a:spcAft>
                <a:spcPts val="600"/>
              </a:spcAft>
              <a:defRPr/>
            </a:pPr>
            <a:endParaRPr lang="fr-FR" sz="1200" dirty="0">
              <a:latin typeface="Montserrat Light" panose="00000400000000000000" pitchFamily="2" charset="0"/>
              <a:cs typeface="Calibri"/>
            </a:endParaRPr>
          </a:p>
          <a:p>
            <a:pPr marL="0" lvl="1">
              <a:spcAft>
                <a:spcPts val="600"/>
              </a:spcAft>
              <a:defRPr/>
            </a:pPr>
            <a:r>
              <a:rPr lang="fr-FR" sz="1200" dirty="0">
                <a:latin typeface="Montserrat Light" panose="00000400000000000000" pitchFamily="2" charset="0"/>
                <a:cs typeface="Calibri"/>
              </a:rPr>
              <a:t>Dans les cas où une sélection médicale est pratiquée, des exclusions en fonction de l’état de santé du client peuvent être précisées dans les conditions particulières.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0C250E-5E02-4196-9FD2-D1BC59A8318F}"/>
              </a:ext>
            </a:extLst>
          </p:cNvPr>
          <p:cNvSpPr/>
          <p:nvPr/>
        </p:nvSpPr>
        <p:spPr>
          <a:xfrm>
            <a:off x="0" y="-4756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1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cs typeface="Calibri" panose="020F0502020204030204" pitchFamily="34" charset="0"/>
              </a:rPr>
              <a:t>Introduction contrat Assurance des Emprunteurs CNP-BPCE Vie</a:t>
            </a:r>
          </a:p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spc="188" dirty="0">
                <a:solidFill>
                  <a:prstClr val="white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Revenir à l’Essentiel</a:t>
            </a:r>
            <a:endParaRPr kumimoji="0" lang="fr-FR" sz="1200" i="0" u="none" strike="noStrike" kern="1200" cap="none" spc="188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Light" panose="00000400000000000000" pitchFamily="2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69082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DBD79E2-298D-004E-A7E5-2A63DADEED34}"/>
              </a:ext>
            </a:extLst>
          </p:cNvPr>
          <p:cNvSpPr/>
          <p:nvPr/>
        </p:nvSpPr>
        <p:spPr>
          <a:xfrm>
            <a:off x="6281191" y="1937143"/>
            <a:ext cx="2251060" cy="274240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4D342A-4853-1743-8479-F647866F529D}"/>
              </a:ext>
            </a:extLst>
          </p:cNvPr>
          <p:cNvSpPr/>
          <p:nvPr/>
        </p:nvSpPr>
        <p:spPr>
          <a:xfrm>
            <a:off x="3422941" y="1937143"/>
            <a:ext cx="2251060" cy="2742404"/>
          </a:xfrm>
          <a:prstGeom prst="rect">
            <a:avLst/>
          </a:prstGeom>
          <a:solidFill>
            <a:srgbClr val="FCE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5F06A9-643F-BE4D-AB0A-E44F941E5C15}"/>
              </a:ext>
            </a:extLst>
          </p:cNvPr>
          <p:cNvSpPr/>
          <p:nvPr/>
        </p:nvSpPr>
        <p:spPr>
          <a:xfrm>
            <a:off x="568367" y="1935121"/>
            <a:ext cx="2251060" cy="2742404"/>
          </a:xfrm>
          <a:prstGeom prst="rect">
            <a:avLst/>
          </a:prstGeom>
          <a:solidFill>
            <a:srgbClr val="AA85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1B5B648-3328-5F48-8141-1F9DEC3F1745}"/>
              </a:ext>
            </a:extLst>
          </p:cNvPr>
          <p:cNvSpPr/>
          <p:nvPr/>
        </p:nvSpPr>
        <p:spPr>
          <a:xfrm>
            <a:off x="-1" y="94049"/>
            <a:ext cx="9143999" cy="72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L’assurance des emprunteurs permet de se donner toutes les chances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de rester propriétaire en cas de sinistre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706" y="726524"/>
            <a:ext cx="1398995" cy="326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7C519A0-0493-4ACE-B772-030EFD350523}"/>
              </a:ext>
            </a:extLst>
          </p:cNvPr>
          <p:cNvSpPr txBox="1"/>
          <p:nvPr/>
        </p:nvSpPr>
        <p:spPr>
          <a:xfrm>
            <a:off x="3422941" y="2334137"/>
            <a:ext cx="225106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232323"/>
                </a:solidFill>
                <a:latin typeface="Montserrat SemiBold" panose="00000700000000000000" pitchFamily="2" charset="0"/>
              </a:rPr>
              <a:t>Vérifier</a:t>
            </a:r>
          </a:p>
          <a:p>
            <a:pPr algn="ctr"/>
            <a:r>
              <a:rPr lang="fr-FR" sz="1400" dirty="0">
                <a:solidFill>
                  <a:srgbClr val="232323"/>
                </a:solidFill>
                <a:latin typeface="Montserrat SemiBold" panose="00000700000000000000" pitchFamily="2" charset="0"/>
              </a:rPr>
              <a:t>les informations comportementales à renseigner dans le bulletin d’adhésion </a:t>
            </a:r>
          </a:p>
          <a:p>
            <a:pPr algn="ctr"/>
            <a:r>
              <a:rPr lang="fr-FR" sz="900" i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(en général demandées dans les contrats individuels)</a:t>
            </a:r>
          </a:p>
          <a:p>
            <a:pPr algn="ctr"/>
            <a:endParaRPr lang="fr-FR" sz="900" i="1" dirty="0">
              <a:solidFill>
                <a:srgbClr val="232323"/>
              </a:solidFill>
              <a:highlight>
                <a:srgbClr val="FFFF00"/>
              </a:highlight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lvl="0" algn="ctr">
              <a:defRPr/>
            </a:pPr>
            <a:r>
              <a:rPr lang="fr-FR" sz="900" i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Nombre de km parcourus dans l’année en tant que conducteur, fumeur/non fumeur, travail en hauteur… 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24DDC8D1-C24F-42E0-9CA1-C25EE49E2B0B}"/>
              </a:ext>
            </a:extLst>
          </p:cNvPr>
          <p:cNvSpPr/>
          <p:nvPr/>
        </p:nvSpPr>
        <p:spPr>
          <a:xfrm>
            <a:off x="4116916" y="1452858"/>
            <a:ext cx="863111" cy="88706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CEA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Calibri Light" panose="020F03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D05A18-C5EA-4647-9E63-F40C6FD306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196" y="1629022"/>
            <a:ext cx="528950" cy="528951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EE19604F-8720-4C29-B72A-544ED8DBBF40}"/>
              </a:ext>
            </a:extLst>
          </p:cNvPr>
          <p:cNvSpPr txBox="1"/>
          <p:nvPr/>
        </p:nvSpPr>
        <p:spPr>
          <a:xfrm>
            <a:off x="567653" y="2706158"/>
            <a:ext cx="2251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solidFill>
                  <a:schemeClr val="bg1"/>
                </a:solidFill>
                <a:latin typeface="Montserrat SemiBold" panose="00000700000000000000" pitchFamily="2" charset="0"/>
              </a:rPr>
              <a:t>Analyser</a:t>
            </a:r>
          </a:p>
          <a:p>
            <a:pPr algn="ctr"/>
            <a:r>
              <a:rPr lang="fr-FR" sz="1400">
                <a:solidFill>
                  <a:schemeClr val="bg1"/>
                </a:solidFill>
                <a:latin typeface="Montserrat SemiBold" panose="00000700000000000000" pitchFamily="2" charset="0"/>
              </a:rPr>
              <a:t>les garanties</a:t>
            </a:r>
          </a:p>
          <a:p>
            <a:pPr algn="ctr"/>
            <a:endParaRPr lang="fr-FR" sz="1400" i="1">
              <a:solidFill>
                <a:schemeClr val="bg1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fr-FR" sz="1000" i="1">
                <a:solidFill>
                  <a:schemeClr val="bg1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Garantie décès,</a:t>
            </a:r>
          </a:p>
          <a:p>
            <a:pPr algn="ctr"/>
            <a:r>
              <a:rPr lang="fr-FR" sz="1000" i="1">
                <a:solidFill>
                  <a:schemeClr val="bg1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arrêt de travail,</a:t>
            </a:r>
          </a:p>
          <a:p>
            <a:pPr algn="ctr"/>
            <a:r>
              <a:rPr lang="fr-FR" sz="1000" i="1">
                <a:solidFill>
                  <a:schemeClr val="bg1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invalidité…</a:t>
            </a:r>
            <a:endParaRPr lang="fr-FR" sz="1400">
              <a:solidFill>
                <a:schemeClr val="bg1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7EC8EBB-E827-4F83-AE6F-82D0378C6FC7}"/>
              </a:ext>
            </a:extLst>
          </p:cNvPr>
          <p:cNvSpPr/>
          <p:nvPr/>
        </p:nvSpPr>
        <p:spPr>
          <a:xfrm>
            <a:off x="1262342" y="1450836"/>
            <a:ext cx="863110" cy="887064"/>
          </a:xfrm>
          <a:prstGeom prst="ellipse">
            <a:avLst/>
          </a:prstGeom>
          <a:solidFill>
            <a:schemeClr val="bg1"/>
          </a:solidFill>
          <a:ln w="76200">
            <a:solidFill>
              <a:srgbClr val="AA85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Calibri Light" panose="020F03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D9CD19-65F7-4C81-A9C9-6118C8E3C4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334" y="1564130"/>
            <a:ext cx="563125" cy="563125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E0041003-6F4D-4A08-9A63-BA1ABB8238A0}"/>
              </a:ext>
            </a:extLst>
          </p:cNvPr>
          <p:cNvSpPr txBox="1"/>
          <p:nvPr/>
        </p:nvSpPr>
        <p:spPr>
          <a:xfrm>
            <a:off x="6367975" y="2629213"/>
            <a:ext cx="20761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solidFill>
                  <a:srgbClr val="232323"/>
                </a:solidFill>
                <a:latin typeface="Montserrat SemiBold" panose="00000700000000000000" pitchFamily="2" charset="0"/>
              </a:rPr>
              <a:t>Vérifier</a:t>
            </a:r>
          </a:p>
          <a:p>
            <a:pPr algn="ctr"/>
            <a:r>
              <a:rPr lang="fr-FR" sz="1400">
                <a:solidFill>
                  <a:srgbClr val="232323"/>
                </a:solidFill>
                <a:latin typeface="Montserrat SemiBold" panose="00000700000000000000" pitchFamily="2" charset="0"/>
              </a:rPr>
              <a:t>les exclusions</a:t>
            </a:r>
          </a:p>
          <a:p>
            <a:pPr algn="ctr"/>
            <a:endParaRPr lang="fr-FR" sz="1400" i="1">
              <a:solidFill>
                <a:srgbClr val="232323"/>
              </a:solidFill>
              <a:latin typeface="Montserrat SemiBold" panose="00000700000000000000" pitchFamily="2" charset="0"/>
            </a:endParaRPr>
          </a:p>
          <a:p>
            <a:pPr algn="ctr"/>
            <a:r>
              <a:rPr lang="fr-FR" sz="1000" i="1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Professions exclues, alcoolémie en cas d’accident de la route, ski hors-piste, parachute ascensionnel…</a:t>
            </a:r>
            <a:endParaRPr lang="fr-FR" sz="1400">
              <a:solidFill>
                <a:srgbClr val="232323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87AFBDDD-989F-43A2-A58F-F4FC74C94AD2}"/>
              </a:ext>
            </a:extLst>
          </p:cNvPr>
          <p:cNvSpPr/>
          <p:nvPr/>
        </p:nvSpPr>
        <p:spPr>
          <a:xfrm>
            <a:off x="6975166" y="1450836"/>
            <a:ext cx="863111" cy="88706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Calibri Light" panose="020F03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9FBAB6-B4C6-49FF-B9CF-37D648159C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01" y="1690007"/>
            <a:ext cx="408720" cy="4087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9DEF96-EA8B-4603-87BF-EBB335CD6458}"/>
              </a:ext>
            </a:extLst>
          </p:cNvPr>
          <p:cNvSpPr txBox="1"/>
          <p:nvPr/>
        </p:nvSpPr>
        <p:spPr>
          <a:xfrm>
            <a:off x="270088" y="896750"/>
            <a:ext cx="8572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724A82"/>
                </a:solidFill>
                <a:latin typeface="Montserrat SemiBold" panose="00000700000000000000" pitchFamily="2" charset="0"/>
              </a:rPr>
              <a:t>Que regarder en priorité pour comparer notre Contrat CNP-BPCE Vie avec un Contrat Individuel 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ED5195-0BC6-9303-3A37-CBB574850A25}"/>
              </a:ext>
            </a:extLst>
          </p:cNvPr>
          <p:cNvSpPr/>
          <p:nvPr/>
        </p:nvSpPr>
        <p:spPr>
          <a:xfrm>
            <a:off x="-239" y="5013444"/>
            <a:ext cx="9149191" cy="128587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4E1811-6FB3-1DEB-C944-AF785D3E045B}"/>
              </a:ext>
            </a:extLst>
          </p:cNvPr>
          <p:cNvSpPr txBox="1"/>
          <p:nvPr/>
        </p:nvSpPr>
        <p:spPr>
          <a:xfrm>
            <a:off x="2658863" y="4950780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6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 descr="Une image contenant extérieur, cité&#10;&#10;Description générée automatiquement">
            <a:extLst>
              <a:ext uri="{FF2B5EF4-FFF2-40B4-BE49-F238E27FC236}">
                <a16:creationId xmlns:a16="http://schemas.microsoft.com/office/drawing/2014/main" id="{21EADE8E-DAD6-504A-8F0F-902DF8C72E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5" t="3466" r="-124" b="58808"/>
          <a:stretch/>
        </p:blipFill>
        <p:spPr>
          <a:xfrm>
            <a:off x="-64395" y="-40883"/>
            <a:ext cx="9284596" cy="367671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0C6D820-CD07-F849-B2D0-569768D06530}"/>
              </a:ext>
            </a:extLst>
          </p:cNvPr>
          <p:cNvSpPr/>
          <p:nvPr/>
        </p:nvSpPr>
        <p:spPr>
          <a:xfrm>
            <a:off x="0" y="-167424"/>
            <a:ext cx="9144000" cy="3803254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ysClr val="windowText" lastClr="000000"/>
              </a:solidFill>
              <a:latin typeface="Montserrat Light" panose="00000400000000000000" pitchFamily="2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8613BB-127E-439B-98C6-5B1FA4BB5F89}"/>
              </a:ext>
            </a:extLst>
          </p:cNvPr>
          <p:cNvSpPr/>
          <p:nvPr/>
        </p:nvSpPr>
        <p:spPr>
          <a:xfrm>
            <a:off x="-239" y="5013444"/>
            <a:ext cx="9149191" cy="128587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1B5B648-3328-5F48-8141-1F9DEC3F1745}"/>
              </a:ext>
            </a:extLst>
          </p:cNvPr>
          <p:cNvSpPr/>
          <p:nvPr/>
        </p:nvSpPr>
        <p:spPr>
          <a:xfrm>
            <a:off x="0" y="52644"/>
            <a:ext cx="9144000" cy="72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Les points forts du contrat CNP-BPCE Vie</a:t>
            </a:r>
          </a:p>
        </p:txBody>
      </p:sp>
      <p:sp>
        <p:nvSpPr>
          <p:cNvPr id="35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8D3DD391-32A5-41D2-B9EF-5281B352F5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0425" y="849086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DEC85D3-1D7F-4045-A414-E7B39B278C2D}"/>
              </a:ext>
            </a:extLst>
          </p:cNvPr>
          <p:cNvSpPr/>
          <p:nvPr/>
        </p:nvSpPr>
        <p:spPr>
          <a:xfrm>
            <a:off x="98390" y="3708982"/>
            <a:ext cx="8947219" cy="127442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💡Le </a:t>
            </a:r>
            <a:r>
              <a:rPr lang="fr-FR" sz="1400" dirty="0">
                <a:solidFill>
                  <a:srgbClr val="8F5DA2"/>
                </a:solidFill>
                <a:latin typeface="Montserrat SemiBold" panose="00000700000000000000" pitchFamily="2" charset="0"/>
                <a:cs typeface="Calibri"/>
              </a:rPr>
              <a:t>parcours client </a:t>
            </a:r>
            <a:r>
              <a:rPr lang="fr-FR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vous guide dans le choix des couvertures adaptées à votre client. 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Il contient des explications et des exemples.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  <a:p>
            <a:pPr algn="ctr"/>
            <a:r>
              <a:rPr lang="fr-FR" sz="1400" i="1" dirty="0">
                <a:solidFill>
                  <a:srgbClr val="8F5DA2"/>
                </a:solidFill>
                <a:latin typeface="Montserrat SemiBold" panose="00000700000000000000" pitchFamily="2" charset="0"/>
                <a:cs typeface="Calibri"/>
              </a:rPr>
              <a:t>Prenez le temps de le suivre…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4B8F888-1228-DE46-9639-EB141C94D617}"/>
              </a:ext>
            </a:extLst>
          </p:cNvPr>
          <p:cNvSpPr txBox="1"/>
          <p:nvPr/>
        </p:nvSpPr>
        <p:spPr>
          <a:xfrm>
            <a:off x="687657" y="1387477"/>
            <a:ext cx="2036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>
                <a:latin typeface="Montserrat SemiBold" pitchFamily="2" charset="77"/>
              </a:rPr>
              <a:t>Aucune exclusion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F3909E7-E733-BD44-B925-978E742B9C72}"/>
              </a:ext>
            </a:extLst>
          </p:cNvPr>
          <p:cNvSpPr txBox="1"/>
          <p:nvPr/>
        </p:nvSpPr>
        <p:spPr>
          <a:xfrm>
            <a:off x="634043" y="1847443"/>
            <a:ext cx="2143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latin typeface="Montserrat Light" panose="00000400000000000000" pitchFamily="2" charset="0"/>
              </a:rPr>
              <a:t>Concernant l’activité professionnelle, les loisirs, les activités courantes.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51D8AB7-0FE5-E441-861B-66D3FC917C7C}"/>
              </a:ext>
            </a:extLst>
          </p:cNvPr>
          <p:cNvSpPr txBox="1"/>
          <p:nvPr/>
        </p:nvSpPr>
        <p:spPr>
          <a:xfrm>
            <a:off x="3006304" y="1295144"/>
            <a:ext cx="2345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Montserrat SemiBold" pitchFamily="2" charset="77"/>
              </a:rPr>
              <a:t>Des garanties</a:t>
            </a:r>
          </a:p>
          <a:p>
            <a:pPr algn="ctr"/>
            <a:r>
              <a:rPr lang="fr-FR" sz="1400" b="1" dirty="0">
                <a:latin typeface="Montserrat SemiBold" pitchFamily="2" charset="77"/>
              </a:rPr>
              <a:t>individualisables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E699A30-9732-414E-AFDC-894321974B15}"/>
              </a:ext>
            </a:extLst>
          </p:cNvPr>
          <p:cNvSpPr txBox="1"/>
          <p:nvPr/>
        </p:nvSpPr>
        <p:spPr>
          <a:xfrm>
            <a:off x="3060431" y="1847442"/>
            <a:ext cx="2237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latin typeface="Montserrat Light" panose="00000400000000000000" pitchFamily="2" charset="0"/>
              </a:rPr>
              <a:t>En fonction des besoins de chaque client.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1C90559-3456-4D47-B0DB-8AA38E99E3A8}"/>
              </a:ext>
            </a:extLst>
          </p:cNvPr>
          <p:cNvSpPr txBox="1"/>
          <p:nvPr/>
        </p:nvSpPr>
        <p:spPr>
          <a:xfrm>
            <a:off x="6176867" y="1387477"/>
            <a:ext cx="2007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>
                <a:latin typeface="Montserrat SemiBold" pitchFamily="2" charset="77"/>
              </a:rPr>
              <a:t>Aucune formalité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FC4CD6C-1771-EF40-AE5B-73DF34558A10}"/>
              </a:ext>
            </a:extLst>
          </p:cNvPr>
          <p:cNvSpPr txBox="1"/>
          <p:nvPr/>
        </p:nvSpPr>
        <p:spPr>
          <a:xfrm>
            <a:off x="5518139" y="1847443"/>
            <a:ext cx="33251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latin typeface="Montserrat Light" panose="00000400000000000000" pitchFamily="2" charset="0"/>
              </a:rPr>
              <a:t>À accomplir en cas de changement de situation professionnelle, d’habitude de vie, de nouvelle pratique sportive, ou en cas d’évènement sur le crédit (report d’échéance, remboursement anticipé).</a:t>
            </a:r>
          </a:p>
        </p:txBody>
      </p:sp>
      <p:sp>
        <p:nvSpPr>
          <p:cNvPr id="39" name="Étoile à 5 branches 38">
            <a:extLst>
              <a:ext uri="{FF2B5EF4-FFF2-40B4-BE49-F238E27FC236}">
                <a16:creationId xmlns:a16="http://schemas.microsoft.com/office/drawing/2014/main" id="{B148D251-80F8-9143-94C8-699476734E98}"/>
              </a:ext>
            </a:extLst>
          </p:cNvPr>
          <p:cNvSpPr/>
          <p:nvPr/>
        </p:nvSpPr>
        <p:spPr>
          <a:xfrm>
            <a:off x="1509400" y="849086"/>
            <a:ext cx="393017" cy="393017"/>
          </a:xfrm>
          <a:prstGeom prst="star5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40" name="Étoile à 5 branches 39">
            <a:extLst>
              <a:ext uri="{FF2B5EF4-FFF2-40B4-BE49-F238E27FC236}">
                <a16:creationId xmlns:a16="http://schemas.microsoft.com/office/drawing/2014/main" id="{C6F1250A-EBDE-7F4E-AFC1-22FA202FB37F}"/>
              </a:ext>
            </a:extLst>
          </p:cNvPr>
          <p:cNvSpPr/>
          <p:nvPr/>
        </p:nvSpPr>
        <p:spPr>
          <a:xfrm>
            <a:off x="3982704" y="849086"/>
            <a:ext cx="393017" cy="393017"/>
          </a:xfrm>
          <a:prstGeom prst="star5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41" name="Étoile à 5 branches 40">
            <a:extLst>
              <a:ext uri="{FF2B5EF4-FFF2-40B4-BE49-F238E27FC236}">
                <a16:creationId xmlns:a16="http://schemas.microsoft.com/office/drawing/2014/main" id="{C6ED2E68-4728-8F4A-B351-089F64308AC5}"/>
              </a:ext>
            </a:extLst>
          </p:cNvPr>
          <p:cNvSpPr/>
          <p:nvPr/>
        </p:nvSpPr>
        <p:spPr>
          <a:xfrm>
            <a:off x="6984204" y="849086"/>
            <a:ext cx="393017" cy="393017"/>
          </a:xfrm>
          <a:prstGeom prst="star5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3CB103C-51C5-6FDA-01C7-4B792036704D}"/>
              </a:ext>
            </a:extLst>
          </p:cNvPr>
          <p:cNvSpPr txBox="1"/>
          <p:nvPr/>
        </p:nvSpPr>
        <p:spPr>
          <a:xfrm>
            <a:off x="2658863" y="4950780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52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Coche avec un remplissage uni">
            <a:extLst>
              <a:ext uri="{FF2B5EF4-FFF2-40B4-BE49-F238E27FC236}">
                <a16:creationId xmlns:a16="http://schemas.microsoft.com/office/drawing/2014/main" id="{711CEFDB-5EF6-4061-8CF9-1D228F39702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556" r="5556"/>
          <a:stretch>
            <a:fillRect/>
          </a:stretch>
        </p:blipFill>
        <p:spPr/>
      </p:pic>
      <p:pic>
        <p:nvPicPr>
          <p:cNvPr id="11" name="Espace réservé pour une image  4">
            <a:extLst>
              <a:ext uri="{FF2B5EF4-FFF2-40B4-BE49-F238E27FC236}">
                <a16:creationId xmlns:a16="http://schemas.microsoft.com/office/drawing/2014/main" id="{6F4B20DE-C022-4CE2-8A28-19481C09D6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0"/>
            <a:ext cx="4572001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6DBA6-44B7-4397-BE5B-D8F106DD5C43}"/>
              </a:ext>
            </a:extLst>
          </p:cNvPr>
          <p:cNvSpPr/>
          <p:nvPr/>
        </p:nvSpPr>
        <p:spPr>
          <a:xfrm>
            <a:off x="-1994" y="0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983">
              <a:defRPr/>
            </a:pPr>
            <a:endParaRPr kumimoji="0" lang="fr-FR" sz="1200" i="0" u="none" strike="noStrike" kern="1200" cap="none" spc="188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C3A58EC1-DFB5-4E48-A71C-3B7675A94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018" y="64303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552139-57DC-4ADC-AB87-70147D031A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28" y="230505"/>
            <a:ext cx="743931" cy="743931"/>
          </a:xfrm>
          <a:prstGeom prst="rect">
            <a:avLst/>
          </a:prstGeom>
        </p:spPr>
      </p:pic>
      <p:pic>
        <p:nvPicPr>
          <p:cNvPr id="17" name="Image 16" descr="Une image contenant jouet&#10;&#10;Description générée automatiquement">
            <a:extLst>
              <a:ext uri="{FF2B5EF4-FFF2-40B4-BE49-F238E27FC236}">
                <a16:creationId xmlns:a16="http://schemas.microsoft.com/office/drawing/2014/main" id="{B0A2C51C-58FC-42CC-90CE-E0D52ECD3F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05" y="3029102"/>
            <a:ext cx="1205768" cy="1704284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4ADBB34-D4E9-4F8C-B066-46426F124FF1}"/>
              </a:ext>
            </a:extLst>
          </p:cNvPr>
          <p:cNvSpPr txBox="1"/>
          <p:nvPr/>
        </p:nvSpPr>
        <p:spPr>
          <a:xfrm>
            <a:off x="4791147" y="1118210"/>
            <a:ext cx="41596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</a:rPr>
              <a:t>❔ </a:t>
            </a:r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Parachute ascensionnel pendant les vacances à la mer</a:t>
            </a:r>
          </a:p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prstClr val="black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7800" indent="-177800" fontAlgn="ctr"/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❔ Randonnée en montagne</a:t>
            </a:r>
          </a:p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prstClr val="black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7800" indent="-177800" fontAlgn="ctr"/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❔ Burn out / surmenage </a:t>
            </a:r>
          </a:p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prstClr val="black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7800" indent="-177800" fontAlgn="ctr"/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❔ Maladie de dos</a:t>
            </a:r>
          </a:p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prstClr val="black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7800" indent="-177800" fontAlgn="ctr"/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❔ Accident de la circulation</a:t>
            </a:r>
          </a:p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prstClr val="black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7800" indent="-177800" fontAlgn="ctr"/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❔ Automédication </a:t>
            </a:r>
          </a:p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prstClr val="black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7800" indent="-177800" fontAlgn="ctr"/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❔ Manipulation de substances toxiques</a:t>
            </a:r>
          </a:p>
          <a:p>
            <a:pPr marL="177800" indent="-177800" rtl="0" fontAlgn="ctr"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prstClr val="black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7800" indent="-177800" fontAlgn="ctr"/>
            <a:r>
              <a:rPr lang="fr-FR" sz="1200" dirty="0">
                <a:solidFill>
                  <a:prstClr val="black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❔ Vigile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83213D-89C8-4323-9704-78AE388F6040}"/>
              </a:ext>
            </a:extLst>
          </p:cNvPr>
          <p:cNvSpPr txBox="1"/>
          <p:nvPr/>
        </p:nvSpPr>
        <p:spPr>
          <a:xfrm>
            <a:off x="-67165" y="2248584"/>
            <a:ext cx="46411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spc="188" dirty="0">
                <a:solidFill>
                  <a:prstClr val="white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Ces cas sont-ils pris en charge </a:t>
            </a:r>
          </a:p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spc="188" dirty="0">
                <a:solidFill>
                  <a:prstClr val="white"/>
                </a:solidFill>
                <a:latin typeface="Montserrat Light" panose="00000400000000000000" pitchFamily="2" charset="0"/>
                <a:cs typeface="Calibri" panose="020F0502020204030204" pitchFamily="34" charset="0"/>
              </a:rPr>
              <a:t>par le contrat CNP-BPCE Vie ?</a:t>
            </a:r>
            <a:endParaRPr kumimoji="0" lang="fr-FR" sz="1200" i="0" u="none" strike="noStrike" kern="1200" cap="none" spc="188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Light" panose="00000400000000000000" pitchFamily="2" charset="0"/>
              <a:cs typeface="Calibri Light" panose="020F03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5F3D8B9-9F8A-4937-A6DA-A0522C9F5045}"/>
              </a:ext>
            </a:extLst>
          </p:cNvPr>
          <p:cNvGrpSpPr/>
          <p:nvPr/>
        </p:nvGrpSpPr>
        <p:grpSpPr>
          <a:xfrm>
            <a:off x="4800730" y="1112352"/>
            <a:ext cx="270564" cy="290116"/>
            <a:chOff x="4802209" y="1111859"/>
            <a:chExt cx="270564" cy="29011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18E3E6-0BC8-4F12-9E79-20EF82BE6E1A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8" name="Graphique 7" descr="Coche avec un remplissage uni">
              <a:extLst>
                <a:ext uri="{FF2B5EF4-FFF2-40B4-BE49-F238E27FC236}">
                  <a16:creationId xmlns:a16="http://schemas.microsoft.com/office/drawing/2014/main" id="{030457BE-6A92-4F0C-A18B-5BD62986F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F954D98-12A2-45D7-8690-37D0411C108D}"/>
              </a:ext>
            </a:extLst>
          </p:cNvPr>
          <p:cNvGrpSpPr/>
          <p:nvPr/>
        </p:nvGrpSpPr>
        <p:grpSpPr>
          <a:xfrm>
            <a:off x="4800730" y="1646350"/>
            <a:ext cx="270564" cy="290116"/>
            <a:chOff x="4802209" y="1111859"/>
            <a:chExt cx="270564" cy="29011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ED2F461-2EB3-468D-A2A2-6CEB345ECD88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23" name="Graphique 22" descr="Coche avec un remplissage uni">
              <a:extLst>
                <a:ext uri="{FF2B5EF4-FFF2-40B4-BE49-F238E27FC236}">
                  <a16:creationId xmlns:a16="http://schemas.microsoft.com/office/drawing/2014/main" id="{D52DA20A-C8F5-48A3-A30A-705B63539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50D775D-467D-46E8-B788-A90EA2963CFC}"/>
              </a:ext>
            </a:extLst>
          </p:cNvPr>
          <p:cNvGrpSpPr/>
          <p:nvPr/>
        </p:nvGrpSpPr>
        <p:grpSpPr>
          <a:xfrm>
            <a:off x="4800730" y="2037328"/>
            <a:ext cx="270564" cy="290116"/>
            <a:chOff x="4802209" y="1111859"/>
            <a:chExt cx="270564" cy="29011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5E1F1B-A0DA-493B-95DC-806AD44141FD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20" name="Graphique 19" descr="Coche avec un remplissage uni">
              <a:extLst>
                <a:ext uri="{FF2B5EF4-FFF2-40B4-BE49-F238E27FC236}">
                  <a16:creationId xmlns:a16="http://schemas.microsoft.com/office/drawing/2014/main" id="{C7B5A34F-065C-48C5-A099-1039F83C2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8F6B5AC-7A2A-426F-89F5-632919EB9E82}"/>
              </a:ext>
            </a:extLst>
          </p:cNvPr>
          <p:cNvGrpSpPr/>
          <p:nvPr/>
        </p:nvGrpSpPr>
        <p:grpSpPr>
          <a:xfrm>
            <a:off x="4800730" y="2398712"/>
            <a:ext cx="270564" cy="290116"/>
            <a:chOff x="4802209" y="1111859"/>
            <a:chExt cx="270564" cy="29011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8657DAE-F52D-4176-B7F2-29DFA3BD045A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26" name="Graphique 25" descr="Coche avec un remplissage uni">
              <a:extLst>
                <a:ext uri="{FF2B5EF4-FFF2-40B4-BE49-F238E27FC236}">
                  <a16:creationId xmlns:a16="http://schemas.microsoft.com/office/drawing/2014/main" id="{454941EC-F9EF-4948-9A7A-9970A8CBA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EBE157A-054C-4B50-A3CA-1F7A15639058}"/>
              </a:ext>
            </a:extLst>
          </p:cNvPr>
          <p:cNvGrpSpPr/>
          <p:nvPr/>
        </p:nvGrpSpPr>
        <p:grpSpPr>
          <a:xfrm>
            <a:off x="4800730" y="2767502"/>
            <a:ext cx="270564" cy="290116"/>
            <a:chOff x="4802209" y="1111859"/>
            <a:chExt cx="270564" cy="29011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0F176DF-33FF-4605-A95E-E999CB2829C8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32" name="Graphique 31" descr="Coche avec un remplissage uni">
              <a:extLst>
                <a:ext uri="{FF2B5EF4-FFF2-40B4-BE49-F238E27FC236}">
                  <a16:creationId xmlns:a16="http://schemas.microsoft.com/office/drawing/2014/main" id="{14111BFD-EB1D-44FD-B052-E62CFDDC3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8D91FB3-F0FD-41F5-9BD6-1A0D458774D1}"/>
              </a:ext>
            </a:extLst>
          </p:cNvPr>
          <p:cNvGrpSpPr/>
          <p:nvPr/>
        </p:nvGrpSpPr>
        <p:grpSpPr>
          <a:xfrm>
            <a:off x="4800730" y="3142474"/>
            <a:ext cx="270564" cy="290116"/>
            <a:chOff x="4802209" y="1111859"/>
            <a:chExt cx="270564" cy="29011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A811842-F1C0-4063-BA1E-D5B13576D2E9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29" name="Graphique 28" descr="Coche avec un remplissage uni">
              <a:extLst>
                <a:ext uri="{FF2B5EF4-FFF2-40B4-BE49-F238E27FC236}">
                  <a16:creationId xmlns:a16="http://schemas.microsoft.com/office/drawing/2014/main" id="{60DEADB8-DCA3-4D36-AFB4-B7D497E2A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C79A93B-E654-47F0-9161-41435B16ADBB}"/>
              </a:ext>
            </a:extLst>
          </p:cNvPr>
          <p:cNvGrpSpPr/>
          <p:nvPr/>
        </p:nvGrpSpPr>
        <p:grpSpPr>
          <a:xfrm>
            <a:off x="4800730" y="3517446"/>
            <a:ext cx="270564" cy="290116"/>
            <a:chOff x="4802209" y="1111859"/>
            <a:chExt cx="270564" cy="2901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129BDD0-D743-434F-9679-F86F9DD37CBC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35" name="Graphique 34" descr="Coche avec un remplissage uni">
              <a:extLst>
                <a:ext uri="{FF2B5EF4-FFF2-40B4-BE49-F238E27FC236}">
                  <a16:creationId xmlns:a16="http://schemas.microsoft.com/office/drawing/2014/main" id="{F3AFCF94-FEB7-4F13-9E29-AE575FCD5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52D92BC3-5390-4169-A274-9381BEFC849C}"/>
              </a:ext>
            </a:extLst>
          </p:cNvPr>
          <p:cNvGrpSpPr/>
          <p:nvPr/>
        </p:nvGrpSpPr>
        <p:grpSpPr>
          <a:xfrm>
            <a:off x="4792783" y="3852552"/>
            <a:ext cx="270564" cy="290116"/>
            <a:chOff x="4802209" y="1111859"/>
            <a:chExt cx="270564" cy="29011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5DB0B28-6C3C-4985-8984-EDF46B1A3E22}"/>
                </a:ext>
              </a:extLst>
            </p:cNvPr>
            <p:cNvSpPr/>
            <p:nvPr/>
          </p:nvSpPr>
          <p:spPr>
            <a:xfrm>
              <a:off x="4802209" y="1111859"/>
              <a:ext cx="270564" cy="290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latin typeface="Calibri Light" panose="020F0302020204030204" pitchFamily="34" charset="0"/>
              </a:endParaRPr>
            </a:p>
          </p:txBody>
        </p:sp>
        <p:pic>
          <p:nvPicPr>
            <p:cNvPr id="38" name="Graphique 37" descr="Coche avec un remplissage uni">
              <a:extLst>
                <a:ext uri="{FF2B5EF4-FFF2-40B4-BE49-F238E27FC236}">
                  <a16:creationId xmlns:a16="http://schemas.microsoft.com/office/drawing/2014/main" id="{CA8FD464-6D0E-41EE-9FC0-BAAB19C40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29487" y="1148913"/>
              <a:ext cx="216008" cy="2160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025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16C108A-AFEC-4E49-97FC-0982AFB8E0ED}"/>
              </a:ext>
            </a:extLst>
          </p:cNvPr>
          <p:cNvSpPr/>
          <p:nvPr/>
        </p:nvSpPr>
        <p:spPr>
          <a:xfrm>
            <a:off x="-5191" y="59998"/>
            <a:ext cx="9144000" cy="72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Zoom sur les exclusions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390782A-0D5B-40BE-8B79-4C178566AFD5}"/>
              </a:ext>
            </a:extLst>
          </p:cNvPr>
          <p:cNvSpPr/>
          <p:nvPr/>
        </p:nvSpPr>
        <p:spPr>
          <a:xfrm>
            <a:off x="0" y="-12204"/>
            <a:ext cx="9144000" cy="72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"/>
              <a:ea typeface="Montserrat SemiBold" charset="0"/>
              <a:cs typeface="Montserrat SemiBold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8613BB-127E-439B-98C6-5B1FA4BB5F89}"/>
              </a:ext>
            </a:extLst>
          </p:cNvPr>
          <p:cNvSpPr/>
          <p:nvPr/>
        </p:nvSpPr>
        <p:spPr>
          <a:xfrm>
            <a:off x="-239" y="5013444"/>
            <a:ext cx="9149191" cy="128587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8D3DD391-32A5-41D2-B9EF-5281B352F5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0425" y="849086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6400AF4-F325-4CEF-A350-A88AA28E66D4}"/>
              </a:ext>
            </a:extLst>
          </p:cNvPr>
          <p:cNvSpPr txBox="1"/>
          <p:nvPr/>
        </p:nvSpPr>
        <p:spPr>
          <a:xfrm>
            <a:off x="138514" y="608283"/>
            <a:ext cx="884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Pour nos clients emprunteurs assurés au contrat CNP-BPCE Vie , c'est simple : </a:t>
            </a:r>
          </a:p>
          <a:p>
            <a:pPr algn="ctr"/>
            <a: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seuls les risques ci-dessous sont exclus </a:t>
            </a:r>
            <a:r>
              <a:rPr lang="fr-FR" sz="1400" dirty="0">
                <a:solidFill>
                  <a:srgbClr val="232323"/>
                </a:solidFill>
                <a:latin typeface="Montserrat SemiBold" panose="00000700000000000000" pitchFamily="2" charset="0"/>
                <a:cs typeface="Calibri Light" panose="020F0302020204030204" pitchFamily="34" charset="0"/>
              </a:rPr>
              <a:t>!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CCAAF-CC40-9149-97B9-AE6515BC6070}"/>
              </a:ext>
            </a:extLst>
          </p:cNvPr>
          <p:cNvSpPr/>
          <p:nvPr/>
        </p:nvSpPr>
        <p:spPr>
          <a:xfrm>
            <a:off x="378525" y="1657012"/>
            <a:ext cx="2971182" cy="117532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D462BF-884D-064B-8C48-33420693B767}"/>
              </a:ext>
            </a:extLst>
          </p:cNvPr>
          <p:cNvSpPr txBox="1"/>
          <p:nvPr/>
        </p:nvSpPr>
        <p:spPr>
          <a:xfrm>
            <a:off x="508755" y="1775315"/>
            <a:ext cx="27107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</a:pPr>
            <a:r>
              <a:rPr lang="fr-FR" sz="1100">
                <a:latin typeface="Montserrat" pitchFamily="2" charset="77"/>
                <a:cs typeface="Calibri" panose="020F0502020204030204" pitchFamily="34" charset="0"/>
              </a:rPr>
              <a:t>Le </a:t>
            </a:r>
            <a:r>
              <a:rPr lang="fr-FR" sz="1100" b="1">
                <a:latin typeface="Montserrat SemiBold" pitchFamily="2" charset="77"/>
                <a:cs typeface="Calibri" panose="020F0502020204030204" pitchFamily="34" charset="0"/>
              </a:rPr>
              <a:t>suicide de l’Assuré </a:t>
            </a:r>
            <a:r>
              <a:rPr lang="fr-FR" sz="1100">
                <a:latin typeface="Montserrat" pitchFamily="2" charset="77"/>
                <a:cs typeface="Calibri Light" panose="020F0302020204030204" pitchFamily="34" charset="0"/>
              </a:rPr>
              <a:t>qui survient dans la première année d’assurance (hors logement principal dans la limite d’un plafond de 120 000 euros)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269284-4930-D94D-809C-5B4DC6143E98}"/>
              </a:ext>
            </a:extLst>
          </p:cNvPr>
          <p:cNvSpPr txBox="1"/>
          <p:nvPr/>
        </p:nvSpPr>
        <p:spPr>
          <a:xfrm>
            <a:off x="190457" y="1448558"/>
            <a:ext cx="394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>
                <a:solidFill>
                  <a:srgbClr val="8F5DA2"/>
                </a:solidFill>
                <a:latin typeface="Montserrat Medium" pitchFamily="2" charset="77"/>
              </a:rPr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EF66B0-5E3A-5B42-B6AE-4ACAD2529A2F}"/>
              </a:ext>
            </a:extLst>
          </p:cNvPr>
          <p:cNvSpPr/>
          <p:nvPr/>
        </p:nvSpPr>
        <p:spPr>
          <a:xfrm>
            <a:off x="3777743" y="1657012"/>
            <a:ext cx="2971182" cy="117532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F3755F-C00A-D841-BD54-92E24FC3B261}"/>
              </a:ext>
            </a:extLst>
          </p:cNvPr>
          <p:cNvSpPr txBox="1"/>
          <p:nvPr/>
        </p:nvSpPr>
        <p:spPr>
          <a:xfrm>
            <a:off x="3907973" y="1847130"/>
            <a:ext cx="2710723" cy="79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</a:pPr>
            <a:r>
              <a:rPr lang="fr-FR" sz="1100">
                <a:latin typeface="Montserrat SemiBold" panose="00000700000000000000" pitchFamily="2" charset="0"/>
                <a:cs typeface="Calibri" panose="020F0502020204030204" pitchFamily="34" charset="0"/>
              </a:rPr>
              <a:t>Les sinistres résultant d’une faute intentionnelle ou dolosive de l’Assuré</a:t>
            </a:r>
          </a:p>
          <a:p>
            <a:pPr>
              <a:spcBef>
                <a:spcPts val="225"/>
              </a:spcBef>
            </a:pPr>
            <a:r>
              <a:rPr lang="fr-FR" sz="1100">
                <a:latin typeface="Montserrat Light" panose="00000400000000000000" pitchFamily="2" charset="0"/>
                <a:cs typeface="Calibri" panose="020F0502020204030204" pitchFamily="34" charset="0"/>
              </a:rPr>
              <a:t>💡 </a:t>
            </a:r>
            <a:r>
              <a:rPr lang="fr-FR" sz="1100" i="1">
                <a:latin typeface="Montserrat Light" panose="00000400000000000000" pitchFamily="2" charset="0"/>
                <a:cs typeface="Calibri" panose="020F0502020204030204" pitchFamily="34" charset="0"/>
              </a:rPr>
              <a:t>Des exemples ?...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D97EDB-4786-D04D-AC7B-1AD3D1556A25}"/>
              </a:ext>
            </a:extLst>
          </p:cNvPr>
          <p:cNvSpPr txBox="1"/>
          <p:nvPr/>
        </p:nvSpPr>
        <p:spPr>
          <a:xfrm>
            <a:off x="3589675" y="1448558"/>
            <a:ext cx="394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>
                <a:solidFill>
                  <a:srgbClr val="8F5DA2"/>
                </a:solidFill>
                <a:latin typeface="Montserrat Medium" pitchFamily="2" charset="77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639DA3-00EB-2B4C-A761-525C5D676CA6}"/>
              </a:ext>
            </a:extLst>
          </p:cNvPr>
          <p:cNvSpPr/>
          <p:nvPr/>
        </p:nvSpPr>
        <p:spPr>
          <a:xfrm>
            <a:off x="378525" y="3344298"/>
            <a:ext cx="2971182" cy="117532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B866C4-A13E-B34E-8670-DAFDFBE1FCBD}"/>
              </a:ext>
            </a:extLst>
          </p:cNvPr>
          <p:cNvSpPr txBox="1"/>
          <p:nvPr/>
        </p:nvSpPr>
        <p:spPr>
          <a:xfrm>
            <a:off x="508755" y="3631878"/>
            <a:ext cx="27107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</a:pPr>
            <a:r>
              <a:rPr lang="fr-FR" sz="1100">
                <a:latin typeface="Montserrat SemiBold" panose="00000700000000000000" pitchFamily="2" charset="0"/>
                <a:cs typeface="Calibri" panose="020F0502020204030204" pitchFamily="34" charset="0"/>
              </a:rPr>
              <a:t>Les conséquences de faits de guerre civile ou étrangère </a:t>
            </a:r>
            <a:r>
              <a:rPr lang="fr-FR" sz="1100">
                <a:latin typeface="Montserrat Light" panose="00000400000000000000" pitchFamily="2" charset="0"/>
                <a:cs typeface="Calibri Light" panose="020F0302020204030204" pitchFamily="34" charset="0"/>
              </a:rPr>
              <a:t>(hors profession à risques)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58F5F4-6FAD-0148-A53F-C9F07924B00E}"/>
              </a:ext>
            </a:extLst>
          </p:cNvPr>
          <p:cNvSpPr txBox="1"/>
          <p:nvPr/>
        </p:nvSpPr>
        <p:spPr>
          <a:xfrm>
            <a:off x="190457" y="3135844"/>
            <a:ext cx="394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>
                <a:solidFill>
                  <a:srgbClr val="8F5DA2"/>
                </a:solidFill>
                <a:latin typeface="Montserrat Medium" pitchFamily="2" charset="77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4B3F7E-75DB-004B-822C-80D48773C6A6}"/>
              </a:ext>
            </a:extLst>
          </p:cNvPr>
          <p:cNvSpPr/>
          <p:nvPr/>
        </p:nvSpPr>
        <p:spPr>
          <a:xfrm>
            <a:off x="3777743" y="3344298"/>
            <a:ext cx="2971182" cy="117532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6113016-DF39-F14C-97D0-002AA7349FCF}"/>
              </a:ext>
            </a:extLst>
          </p:cNvPr>
          <p:cNvSpPr txBox="1"/>
          <p:nvPr/>
        </p:nvSpPr>
        <p:spPr>
          <a:xfrm>
            <a:off x="3907973" y="3547240"/>
            <a:ext cx="2840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</a:pPr>
            <a:r>
              <a:rPr lang="fr-FR" sz="1100">
                <a:latin typeface="Montserrat SemiBold" panose="00000700000000000000" pitchFamily="2" charset="0"/>
                <a:cs typeface="Calibri" panose="020F0502020204030204" pitchFamily="34" charset="0"/>
              </a:rPr>
              <a:t>Les conséquences de faits d’émeutes, d’insurrections, d’attentats et d’actes de terrorisme </a:t>
            </a:r>
            <a:r>
              <a:rPr lang="fr-FR" sz="1100">
                <a:latin typeface="Montserrat Light" panose="00000400000000000000" pitchFamily="2" charset="0"/>
                <a:cs typeface="Calibri Light" panose="020F0302020204030204" pitchFamily="34" charset="0"/>
              </a:rPr>
              <a:t>(hors profession à risques)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8A90A32-2621-CF41-9236-D96F4B2598B0}"/>
              </a:ext>
            </a:extLst>
          </p:cNvPr>
          <p:cNvSpPr txBox="1"/>
          <p:nvPr/>
        </p:nvSpPr>
        <p:spPr>
          <a:xfrm>
            <a:off x="3589675" y="3135844"/>
            <a:ext cx="394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>
                <a:solidFill>
                  <a:srgbClr val="8F5DA2"/>
                </a:solidFill>
                <a:latin typeface="Montserrat Medium" pitchFamily="2" charset="77"/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CB4DF3-BAA8-BA4B-986D-E9C76E1F222C}"/>
              </a:ext>
            </a:extLst>
          </p:cNvPr>
          <p:cNvSpPr/>
          <p:nvPr/>
        </p:nvSpPr>
        <p:spPr>
          <a:xfrm>
            <a:off x="7070468" y="1657012"/>
            <a:ext cx="1768513" cy="286261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CB22517-E6DE-E342-8134-3746947886D1}"/>
              </a:ext>
            </a:extLst>
          </p:cNvPr>
          <p:cNvSpPr txBox="1"/>
          <p:nvPr/>
        </p:nvSpPr>
        <p:spPr>
          <a:xfrm>
            <a:off x="6844504" y="1448558"/>
            <a:ext cx="394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>
                <a:solidFill>
                  <a:srgbClr val="8F5DA2"/>
                </a:solidFill>
                <a:latin typeface="Montserrat Medium" pitchFamily="2" charset="77"/>
              </a:rPr>
              <a:t>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E92BCCE-D7E5-BC45-81B7-638B7FA65A71}"/>
              </a:ext>
            </a:extLst>
          </p:cNvPr>
          <p:cNvSpPr txBox="1"/>
          <p:nvPr/>
        </p:nvSpPr>
        <p:spPr>
          <a:xfrm>
            <a:off x="7174312" y="2195765"/>
            <a:ext cx="15911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25"/>
              </a:spcBef>
            </a:pPr>
            <a:r>
              <a:rPr lang="fr-FR" sz="1100">
                <a:latin typeface="Montserrat SemiBold" panose="00000700000000000000" pitchFamily="2" charset="0"/>
                <a:cs typeface="Calibri" panose="020F0502020204030204" pitchFamily="34" charset="0"/>
              </a:rPr>
              <a:t>Les effets directs ou indirects d’explosion, de dégagements de chaleur, d’inhalations ou d’irradiation provenant de transmutations de noyaux d’atomes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F86A33F-EB34-1078-45A7-27963476DA9B}"/>
              </a:ext>
            </a:extLst>
          </p:cNvPr>
          <p:cNvSpPr txBox="1"/>
          <p:nvPr/>
        </p:nvSpPr>
        <p:spPr>
          <a:xfrm>
            <a:off x="2658863" y="4959395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451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A31E1-AD61-42C1-B5A9-3A65E9009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388" y="391995"/>
            <a:ext cx="536465" cy="477837"/>
          </a:xfrm>
        </p:spPr>
        <p:txBody>
          <a:bodyPr/>
          <a:lstStyle/>
          <a:p>
            <a:r>
              <a:rPr lang="fr-FR"/>
              <a:t># 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BDF191-6441-4DDF-87E3-354CAF52D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7419" y="391387"/>
            <a:ext cx="3706581" cy="207027"/>
          </a:xfrm>
        </p:spPr>
        <p:txBody>
          <a:bodyPr/>
          <a:lstStyle/>
          <a:p>
            <a:r>
              <a:rPr lang="fr-FR"/>
              <a:t>Revenir à l’essentiel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1F682-480A-4C2E-B1D5-1C67B120DB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7419" y="630913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La finalité de l'ADE CNP-BPCE Vie, les points forts et les exclusions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14341F-448C-467A-95C9-DC14722C0D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9388" y="3507303"/>
            <a:ext cx="536465" cy="477837"/>
          </a:xfrm>
        </p:spPr>
        <p:txBody>
          <a:bodyPr/>
          <a:lstStyle/>
          <a:p>
            <a:r>
              <a:rPr lang="fr-FR"/>
              <a:t># 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110AEBB-96CB-409C-8944-C4671DF22B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37419" y="3506695"/>
            <a:ext cx="3706581" cy="207027"/>
          </a:xfrm>
        </p:spPr>
        <p:txBody>
          <a:bodyPr/>
          <a:lstStyle/>
          <a:p>
            <a:r>
              <a:rPr lang="fr-FR" dirty="0"/>
              <a:t>Bien se préparer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EEFF12A-8D18-4F73-AB10-79EE265AAE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7419" y="374622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Lister les bonnes pratiques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AB34EF-FFB0-4229-B1B4-78ED7F0292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89388" y="1184913"/>
            <a:ext cx="536465" cy="477837"/>
          </a:xfrm>
          <a:solidFill>
            <a:srgbClr val="8F5DA2"/>
          </a:solidFill>
        </p:spPr>
        <p:txBody>
          <a:bodyPr/>
          <a:lstStyle/>
          <a:p>
            <a:r>
              <a:rPr lang="fr-FR"/>
              <a:t># 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7FA228-A1D1-4BA3-B3FE-7A319234C7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37419" y="1184305"/>
            <a:ext cx="3706581" cy="207027"/>
          </a:xfrm>
        </p:spPr>
        <p:txBody>
          <a:bodyPr/>
          <a:lstStyle/>
          <a:p>
            <a:r>
              <a:rPr lang="fr-FR">
                <a:solidFill>
                  <a:srgbClr val="8F5DA2"/>
                </a:solidFill>
              </a:rPr>
              <a:t>Approfondir les étapes de l’entretien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209B872-7E2A-4CC5-8CFA-598B9FD522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89388" y="4330796"/>
            <a:ext cx="536465" cy="477837"/>
          </a:xfrm>
          <a:solidFill>
            <a:srgbClr val="232323"/>
          </a:solidFill>
        </p:spPr>
        <p:txBody>
          <a:bodyPr/>
          <a:lstStyle/>
          <a:p>
            <a:r>
              <a:rPr lang="fr-FR"/>
              <a:t># 4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DCE108F-C187-4DA6-B09A-F49BA464FCCF}"/>
              </a:ext>
            </a:extLst>
          </p:cNvPr>
          <p:cNvSpPr txBox="1">
            <a:spLocks/>
          </p:cNvSpPr>
          <p:nvPr/>
        </p:nvSpPr>
        <p:spPr>
          <a:xfrm>
            <a:off x="5539622" y="1823530"/>
            <a:ext cx="276387" cy="238824"/>
          </a:xfrm>
          <a:prstGeom prst="rect">
            <a:avLst/>
          </a:prstGeom>
          <a:solidFill>
            <a:srgbClr val="8F5DA2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7E312D71-739A-480F-82BA-1D73C2AD596C}"/>
              </a:ext>
            </a:extLst>
          </p:cNvPr>
          <p:cNvSpPr txBox="1">
            <a:spLocks/>
          </p:cNvSpPr>
          <p:nvPr/>
        </p:nvSpPr>
        <p:spPr>
          <a:xfrm>
            <a:off x="5541558" y="2186905"/>
            <a:ext cx="274452" cy="238824"/>
          </a:xfrm>
          <a:prstGeom prst="rect">
            <a:avLst/>
          </a:prstGeom>
          <a:solidFill>
            <a:schemeClr val="tx1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2</a:t>
            </a: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F3F87AF0-3E7D-452A-8342-E32019FCBD81}"/>
              </a:ext>
            </a:extLst>
          </p:cNvPr>
          <p:cNvSpPr txBox="1">
            <a:spLocks/>
          </p:cNvSpPr>
          <p:nvPr/>
        </p:nvSpPr>
        <p:spPr>
          <a:xfrm>
            <a:off x="5937149" y="1806126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8F5DA2"/>
                </a:solidFill>
                <a:latin typeface="Montserrat Light" panose="00000400000000000000" pitchFamily="2" charset="0"/>
              </a:rPr>
              <a:t>Découverte</a:t>
            </a:r>
          </a:p>
          <a:p>
            <a:endParaRPr lang="fr-FR">
              <a:solidFill>
                <a:srgbClr val="8F5DA2"/>
              </a:solidFill>
              <a:latin typeface="Montserrat Light" panose="00000400000000000000" pitchFamily="2" charset="0"/>
            </a:endParaRPr>
          </a:p>
        </p:txBody>
      </p:sp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F6267672-B14B-4233-9B13-E86F8ABC8E85}"/>
              </a:ext>
            </a:extLst>
          </p:cNvPr>
          <p:cNvSpPr txBox="1">
            <a:spLocks/>
          </p:cNvSpPr>
          <p:nvPr/>
        </p:nvSpPr>
        <p:spPr>
          <a:xfrm>
            <a:off x="5937149" y="2176795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/>
                </a:solidFill>
                <a:latin typeface="Montserrat Light" panose="00000400000000000000" pitchFamily="2" charset="0"/>
              </a:rPr>
              <a:t>Introduction à l’ADE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23C1124F-C922-4538-BEC4-44326F5CDB39}"/>
              </a:ext>
            </a:extLst>
          </p:cNvPr>
          <p:cNvSpPr txBox="1">
            <a:spLocks/>
          </p:cNvSpPr>
          <p:nvPr/>
        </p:nvSpPr>
        <p:spPr>
          <a:xfrm>
            <a:off x="5539622" y="2567698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3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F304E62A-C566-46CC-BC67-FBCF813EE804}"/>
              </a:ext>
            </a:extLst>
          </p:cNvPr>
          <p:cNvSpPr txBox="1">
            <a:spLocks/>
          </p:cNvSpPr>
          <p:nvPr/>
        </p:nvSpPr>
        <p:spPr>
          <a:xfrm>
            <a:off x="5541558" y="2931073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4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08147D3F-69E8-4FF2-B1E0-70C9484774D1}"/>
              </a:ext>
            </a:extLst>
          </p:cNvPr>
          <p:cNvSpPr txBox="1">
            <a:spLocks/>
          </p:cNvSpPr>
          <p:nvPr/>
        </p:nvSpPr>
        <p:spPr>
          <a:xfrm>
            <a:off x="5937149" y="2550294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Montserrat Light" panose="00000400000000000000" pitchFamily="2" charset="0"/>
              </a:rPr>
              <a:t>Sensibilisation à l’offre</a:t>
            </a:r>
          </a:p>
          <a:p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12F813A6-D604-4AA8-BCF4-ADE3632A6583}"/>
              </a:ext>
            </a:extLst>
          </p:cNvPr>
          <p:cNvSpPr txBox="1">
            <a:spLocks/>
          </p:cNvSpPr>
          <p:nvPr/>
        </p:nvSpPr>
        <p:spPr>
          <a:xfrm>
            <a:off x="5937149" y="2918288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Montserrat Light" panose="00000400000000000000" pitchFamily="2" charset="0"/>
              </a:rPr>
              <a:t>Traitement des objections</a:t>
            </a:r>
          </a:p>
          <a:p>
            <a:endParaRPr lang="fr-FR" dirty="0">
              <a:latin typeface="Montserrat Light" panose="00000400000000000000" pitchFamily="2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44EF534-2F65-4DC0-B070-44F17BF99F65}"/>
              </a:ext>
            </a:extLst>
          </p:cNvPr>
          <p:cNvGrpSpPr/>
          <p:nvPr/>
        </p:nvGrpSpPr>
        <p:grpSpPr>
          <a:xfrm>
            <a:off x="8518904" y="78175"/>
            <a:ext cx="548547" cy="483137"/>
            <a:chOff x="8483443" y="126391"/>
            <a:chExt cx="548547" cy="483137"/>
          </a:xfrm>
        </p:grpSpPr>
        <p:pic>
          <p:nvPicPr>
            <p:cNvPr id="32" name="Image 31">
              <a:hlinkClick r:id="rId3" action="ppaction://hlinksldjump"/>
              <a:extLst>
                <a:ext uri="{FF2B5EF4-FFF2-40B4-BE49-F238E27FC236}">
                  <a16:creationId xmlns:a16="http://schemas.microsoft.com/office/drawing/2014/main" id="{BF462DF5-3151-4F2B-B825-8D09CB34A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3222" y="126391"/>
              <a:ext cx="288989" cy="288989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52D0CE7-71A0-4694-83B6-8F1831A7448A}"/>
                </a:ext>
              </a:extLst>
            </p:cNvPr>
            <p:cNvSpPr txBox="1"/>
            <p:nvPr/>
          </p:nvSpPr>
          <p:spPr>
            <a:xfrm>
              <a:off x="8483443" y="409473"/>
              <a:ext cx="54854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>
                  <a:solidFill>
                    <a:srgbClr val="232323"/>
                  </a:solidFill>
                  <a:latin typeface="Calibri Light" panose="020F0302020204030204" pitchFamily="34" charset="0"/>
                </a:rPr>
                <a:t>Sommaire</a:t>
              </a:r>
            </a:p>
          </p:txBody>
        </p:sp>
      </p:grpSp>
      <p:pic>
        <p:nvPicPr>
          <p:cNvPr id="35" name="Espace réservé pour une image  21">
            <a:extLst>
              <a:ext uri="{FF2B5EF4-FFF2-40B4-BE49-F238E27FC236}">
                <a16:creationId xmlns:a16="http://schemas.microsoft.com/office/drawing/2014/main" id="{B812C344-4178-A40D-37B6-499A27D8D0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6" t="9565" r="29425" b="9735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6" name="Espace réservé du texte 14">
            <a:extLst>
              <a:ext uri="{FF2B5EF4-FFF2-40B4-BE49-F238E27FC236}">
                <a16:creationId xmlns:a16="http://schemas.microsoft.com/office/drawing/2014/main" id="{61AC4797-229B-344D-62EC-65DE5EAED91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7" name="Espace réservé du texte 15">
            <a:extLst>
              <a:ext uri="{FF2B5EF4-FFF2-40B4-BE49-F238E27FC236}">
                <a16:creationId xmlns:a16="http://schemas.microsoft.com/office/drawing/2014/main" id="{290C4870-9188-2D16-2B66-DC788A38515B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latin typeface="Montserrat Light" panose="00000400000000000000" pitchFamily="2" charset="0"/>
              </a:rPr>
              <a:t>L’Entretien ADE axé sur la valeur d’usage pour sortir de l’approche prix</a:t>
            </a:r>
          </a:p>
          <a:p>
            <a:pPr algn="ctr"/>
            <a:r>
              <a:rPr lang="fr-FR" dirty="0">
                <a:latin typeface="Montserrat Light" panose="00000400000000000000" pitchFamily="2" charset="0"/>
              </a:rPr>
              <a:t>Rappel</a:t>
            </a:r>
            <a:br>
              <a:rPr lang="fr-FR" dirty="0">
                <a:latin typeface="Montserrat Light" panose="00000400000000000000" pitchFamily="2" charset="0"/>
              </a:rPr>
            </a:br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34" name="Espace réservé du texte 12">
            <a:extLst>
              <a:ext uri="{FF2B5EF4-FFF2-40B4-BE49-F238E27FC236}">
                <a16:creationId xmlns:a16="http://schemas.microsoft.com/office/drawing/2014/main" id="{536718D6-6605-4421-A45C-BB8F1D2486AB}"/>
              </a:ext>
            </a:extLst>
          </p:cNvPr>
          <p:cNvSpPr txBox="1">
            <a:spLocks/>
          </p:cNvSpPr>
          <p:nvPr/>
        </p:nvSpPr>
        <p:spPr>
          <a:xfrm>
            <a:off x="5437419" y="4330188"/>
            <a:ext cx="3706581" cy="2070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En guise de conclusion</a:t>
            </a:r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9D17F9F2-D76D-450A-9043-31B4AC7EBA2D}"/>
              </a:ext>
            </a:extLst>
          </p:cNvPr>
          <p:cNvSpPr txBox="1">
            <a:spLocks/>
          </p:cNvSpPr>
          <p:nvPr/>
        </p:nvSpPr>
        <p:spPr>
          <a:xfrm>
            <a:off x="5437419" y="4569714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Ce qu’il faut retenir</a:t>
            </a:r>
          </a:p>
        </p:txBody>
      </p:sp>
    </p:spTree>
    <p:extLst>
      <p:ext uri="{BB962C8B-B14F-4D97-AF65-F5344CB8AC3E}">
        <p14:creationId xmlns:p14="http://schemas.microsoft.com/office/powerpoint/2010/main" val="183935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intérieur, armoire, fenêtre, cuisine&#10;&#10;Description générée automatiquement">
            <a:extLst>
              <a:ext uri="{FF2B5EF4-FFF2-40B4-BE49-F238E27FC236}">
                <a16:creationId xmlns:a16="http://schemas.microsoft.com/office/drawing/2014/main" id="{FB74F680-CB7B-4917-B7AF-2AFBE8E023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6" r="15930"/>
          <a:stretch/>
        </p:blipFill>
        <p:spPr>
          <a:xfrm>
            <a:off x="-1" y="0"/>
            <a:ext cx="4571997" cy="5143500"/>
          </a:xfrm>
          <a:prstGeom prst="rect">
            <a:avLst/>
          </a:prstGeom>
        </p:spPr>
      </p:pic>
      <p:sp>
        <p:nvSpPr>
          <p:cNvPr id="3" name="AutoShape 2" descr="http://www.google.fr/url?source=imglanding&amp;ct=img&amp;q=http://engrenages.blog.lemonde.fr/files/2009/04/panneau2.1239347388.jpg&amp;sa=X&amp;ved=0CAkQ8wc4GGoVChMIkM2UzYuIxgIVzGkUCh2AsACU&amp;usg=AFQjCNHSCiD-SMX5pCK4iAlpMk57bz0jHQ"/>
          <p:cNvSpPr>
            <a:spLocks noChangeAspect="1" noChangeArrowheads="1"/>
          </p:cNvSpPr>
          <p:nvPr/>
        </p:nvSpPr>
        <p:spPr bwMode="auto">
          <a:xfrm>
            <a:off x="415173" y="61981"/>
            <a:ext cx="645795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ontserrat Light" panose="00000400000000000000" pitchFamily="2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689" y="1251733"/>
            <a:ext cx="324000" cy="32400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040" y="1364672"/>
            <a:ext cx="324000" cy="324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BA6091-21D7-4515-970F-530099528777}"/>
              </a:ext>
            </a:extLst>
          </p:cNvPr>
          <p:cNvSpPr txBox="1"/>
          <p:nvPr/>
        </p:nvSpPr>
        <p:spPr>
          <a:xfrm>
            <a:off x="4833039" y="1"/>
            <a:ext cx="4203385" cy="51435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fr-FR" sz="1200" dirty="0">
                <a:latin typeface="Montserrat SemiBold" panose="00000700000000000000" pitchFamily="2" charset="0"/>
                <a:cs typeface="Calibri Light" panose="020F0302020204030204" pitchFamily="34" charset="0"/>
              </a:rPr>
              <a:t>Le recueil de ces informations est un plus pour :</a:t>
            </a:r>
          </a:p>
          <a:p>
            <a:endParaRPr lang="fr-FR" sz="1200" dirty="0">
              <a:latin typeface="Montserrat SemiBold" panose="00000700000000000000" pitchFamily="2" charset="0"/>
              <a:cs typeface="Calibri Light" panose="020F03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Montserrat Light" panose="00000400000000000000" pitchFamily="2" charset="0"/>
                <a:cs typeface="Calibri Light" panose="020F0302020204030204" pitchFamily="34" charset="0"/>
              </a:rPr>
              <a:t>aider le client à </a:t>
            </a:r>
            <a:r>
              <a:rPr lang="fr-FR" sz="1200" b="1" dirty="0">
                <a:solidFill>
                  <a:srgbClr val="8F5DA2"/>
                </a:solidFill>
                <a:latin typeface="Montserrat SemiBold" panose="00000700000000000000" pitchFamily="2" charset="0"/>
                <a:cs typeface="Calibri Light" panose="020F0302020204030204" pitchFamily="34" charset="0"/>
              </a:rPr>
              <a:t>choisir</a:t>
            </a:r>
            <a:r>
              <a:rPr lang="fr-FR" sz="1200" dirty="0">
                <a:latin typeface="Montserrat Light" panose="00000400000000000000" pitchFamily="2" charset="0"/>
                <a:cs typeface="Calibri Light" panose="020F0302020204030204" pitchFamily="34" charset="0"/>
              </a:rPr>
              <a:t> ses prestations,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Montserrat Light" panose="00000400000000000000" pitchFamily="2" charset="0"/>
                <a:cs typeface="Calibri Light" panose="020F0302020204030204" pitchFamily="34" charset="0"/>
              </a:rPr>
              <a:t>traiter une </a:t>
            </a:r>
            <a:r>
              <a:rPr lang="fr-FR" sz="1200" b="1" dirty="0">
                <a:solidFill>
                  <a:srgbClr val="8F5DA2"/>
                </a:solidFill>
                <a:latin typeface="Montserrat SemiBold" panose="00000700000000000000" pitchFamily="2" charset="0"/>
                <a:cs typeface="Calibri Light" panose="020F0302020204030204" pitchFamily="34" charset="0"/>
              </a:rPr>
              <a:t>objection</a:t>
            </a:r>
            <a:r>
              <a:rPr lang="fr-FR" sz="1200" dirty="0">
                <a:latin typeface="Montserrat Light" panose="00000400000000000000" pitchFamily="2" charset="0"/>
                <a:cs typeface="Calibri Light" panose="020F0302020204030204" pitchFamily="34" charset="0"/>
              </a:rPr>
              <a:t>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Montserrat Light"/>
                <a:cs typeface="Calibri Light"/>
              </a:rPr>
              <a:t>ou encore mettre en avant le fait que le contrat CNP-BPCE </a:t>
            </a:r>
            <a:r>
              <a:rPr lang="fr-FR" sz="1200" dirty="0">
                <a:solidFill>
                  <a:srgbClr val="000000"/>
                </a:solidFill>
                <a:latin typeface="Montserrat Light"/>
                <a:cs typeface="Calibri Light"/>
              </a:rPr>
              <a:t>Vie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 Light"/>
              </a:rPr>
              <a:t>accepte toutes les activités professionnelles et personnelles et tous les comportements à risque.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ECD724-28AD-49C0-B3CB-282A3348EC9D}"/>
              </a:ext>
            </a:extLst>
          </p:cNvPr>
          <p:cNvSpPr/>
          <p:nvPr/>
        </p:nvSpPr>
        <p:spPr>
          <a:xfrm>
            <a:off x="0" y="0"/>
            <a:ext cx="4572000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spc="188">
                <a:solidFill>
                  <a:prstClr val="white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Découverte</a:t>
            </a:r>
          </a:p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spc="188">
                <a:solidFill>
                  <a:prstClr val="white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Pourquoi ?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FABBF3F-44BF-4719-B761-DB350293003F}"/>
              </a:ext>
            </a:extLst>
          </p:cNvPr>
          <p:cNvGrpSpPr/>
          <p:nvPr/>
        </p:nvGrpSpPr>
        <p:grpSpPr>
          <a:xfrm>
            <a:off x="4592551" y="4018472"/>
            <a:ext cx="4412748" cy="461748"/>
            <a:chOff x="4424698" y="4550340"/>
            <a:chExt cx="4412748" cy="46174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20E3AF-5800-4591-BC25-BD52687D2D33}"/>
                </a:ext>
              </a:extLst>
            </p:cNvPr>
            <p:cNvSpPr txBox="1"/>
            <p:nvPr/>
          </p:nvSpPr>
          <p:spPr>
            <a:xfrm>
              <a:off x="4778085" y="4633694"/>
              <a:ext cx="40593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900" i="1" dirty="0">
                  <a:solidFill>
                    <a:srgbClr val="8F5DA2"/>
                  </a:solidFill>
                  <a:latin typeface="Montserrat SemiBold" panose="00000700000000000000" pitchFamily="2" charset="0"/>
                </a:rPr>
                <a:t>Ces informations vont vous permettre de bien introduire le sujet de l’ADE !</a:t>
              </a:r>
            </a:p>
          </p:txBody>
        </p:sp>
        <p:pic>
          <p:nvPicPr>
            <p:cNvPr id="15" name="Graphique 14" descr="Ampoule et engrenage avec un remplissage uni">
              <a:extLst>
                <a:ext uri="{FF2B5EF4-FFF2-40B4-BE49-F238E27FC236}">
                  <a16:creationId xmlns:a16="http://schemas.microsoft.com/office/drawing/2014/main" id="{35631074-9898-40BB-BC09-5B7B56E73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24698" y="4550340"/>
              <a:ext cx="461748" cy="4617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711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A31E1-AD61-42C1-B5A9-3A65E9009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388" y="391995"/>
            <a:ext cx="536465" cy="477837"/>
          </a:xfrm>
        </p:spPr>
        <p:txBody>
          <a:bodyPr/>
          <a:lstStyle/>
          <a:p>
            <a:r>
              <a:rPr lang="fr-FR"/>
              <a:t># 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BDF191-6441-4DDF-87E3-354CAF52D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7419" y="391387"/>
            <a:ext cx="3706581" cy="207027"/>
          </a:xfrm>
        </p:spPr>
        <p:txBody>
          <a:bodyPr/>
          <a:lstStyle/>
          <a:p>
            <a:r>
              <a:rPr lang="fr-FR"/>
              <a:t>Revenir à l’essentiel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1F682-480A-4C2E-B1D5-1C67B120DB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7419" y="630913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La finalité de l'ADE CNP-BPCE Vie, les points forts et les exclusions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14341F-448C-467A-95C9-DC14722C0D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9388" y="3507303"/>
            <a:ext cx="536465" cy="477837"/>
          </a:xfrm>
        </p:spPr>
        <p:txBody>
          <a:bodyPr/>
          <a:lstStyle/>
          <a:p>
            <a:r>
              <a:rPr lang="fr-FR"/>
              <a:t># 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110AEBB-96CB-409C-8944-C4671DF22B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37419" y="3506695"/>
            <a:ext cx="3706581" cy="207027"/>
          </a:xfrm>
        </p:spPr>
        <p:txBody>
          <a:bodyPr/>
          <a:lstStyle/>
          <a:p>
            <a:r>
              <a:rPr lang="fr-FR"/>
              <a:t>Bien se préparer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EEFF12A-8D18-4F73-AB10-79EE265AAE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7419" y="374622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Lister les bonnes pratiques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AB34EF-FFB0-4229-B1B4-78ED7F0292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89388" y="1184913"/>
            <a:ext cx="536465" cy="477837"/>
          </a:xfrm>
          <a:solidFill>
            <a:srgbClr val="8F5DA2"/>
          </a:solidFill>
        </p:spPr>
        <p:txBody>
          <a:bodyPr/>
          <a:lstStyle/>
          <a:p>
            <a:r>
              <a:rPr lang="fr-FR"/>
              <a:t># 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7FA228-A1D1-4BA3-B3FE-7A319234C7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37419" y="1184305"/>
            <a:ext cx="3706581" cy="207027"/>
          </a:xfrm>
        </p:spPr>
        <p:txBody>
          <a:bodyPr/>
          <a:lstStyle/>
          <a:p>
            <a:r>
              <a:rPr lang="fr-FR">
                <a:solidFill>
                  <a:srgbClr val="8F5DA2"/>
                </a:solidFill>
              </a:rPr>
              <a:t>Approfondir les étapes de l’entretien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BBFAD0F-D7B9-4739-92C1-B76BF484BE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37419" y="142383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S’entraîner ensemble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209B872-7E2A-4CC5-8CFA-598B9FD522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89388" y="4330796"/>
            <a:ext cx="536465" cy="477837"/>
          </a:xfrm>
          <a:solidFill>
            <a:srgbClr val="232323"/>
          </a:solidFill>
        </p:spPr>
        <p:txBody>
          <a:bodyPr/>
          <a:lstStyle/>
          <a:p>
            <a:r>
              <a:rPr lang="fr-FR"/>
              <a:t># 4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D4219B5-8D3A-4EAC-8E81-F9F6F462EA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37419" y="4330188"/>
            <a:ext cx="3706581" cy="207027"/>
          </a:xfrm>
        </p:spPr>
        <p:txBody>
          <a:bodyPr/>
          <a:lstStyle/>
          <a:p>
            <a:r>
              <a:rPr lang="fr-FR" dirty="0"/>
              <a:t>En guise de conclusion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B6FAD6A-159E-460F-8A6F-8C3482D0EB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37419" y="4569714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Ce qu’il faut retenir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DCE108F-C187-4DA6-B09A-F49BA464FCCF}"/>
              </a:ext>
            </a:extLst>
          </p:cNvPr>
          <p:cNvSpPr txBox="1">
            <a:spLocks/>
          </p:cNvSpPr>
          <p:nvPr/>
        </p:nvSpPr>
        <p:spPr>
          <a:xfrm>
            <a:off x="5539622" y="1823530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7E312D71-739A-480F-82BA-1D73C2AD596C}"/>
              </a:ext>
            </a:extLst>
          </p:cNvPr>
          <p:cNvSpPr txBox="1">
            <a:spLocks/>
          </p:cNvSpPr>
          <p:nvPr/>
        </p:nvSpPr>
        <p:spPr>
          <a:xfrm>
            <a:off x="5541558" y="2186905"/>
            <a:ext cx="274452" cy="238824"/>
          </a:xfrm>
          <a:prstGeom prst="rect">
            <a:avLst/>
          </a:prstGeom>
          <a:solidFill>
            <a:srgbClr val="8F5DA2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2</a:t>
            </a: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F3F87AF0-3E7D-452A-8342-E32019FCBD81}"/>
              </a:ext>
            </a:extLst>
          </p:cNvPr>
          <p:cNvSpPr txBox="1">
            <a:spLocks/>
          </p:cNvSpPr>
          <p:nvPr/>
        </p:nvSpPr>
        <p:spPr>
          <a:xfrm>
            <a:off x="5937149" y="1806126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Découverte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F6267672-B14B-4233-9B13-E86F8ABC8E85}"/>
              </a:ext>
            </a:extLst>
          </p:cNvPr>
          <p:cNvSpPr txBox="1">
            <a:spLocks/>
          </p:cNvSpPr>
          <p:nvPr/>
        </p:nvSpPr>
        <p:spPr>
          <a:xfrm>
            <a:off x="5937149" y="2176795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8F5DA2"/>
                </a:solidFill>
                <a:latin typeface="Montserrat Light" panose="00000400000000000000" pitchFamily="2" charset="0"/>
              </a:rPr>
              <a:t>Introduction à l’ADE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23C1124F-C922-4538-BEC4-44326F5CDB39}"/>
              </a:ext>
            </a:extLst>
          </p:cNvPr>
          <p:cNvSpPr txBox="1">
            <a:spLocks/>
          </p:cNvSpPr>
          <p:nvPr/>
        </p:nvSpPr>
        <p:spPr>
          <a:xfrm>
            <a:off x="5539622" y="2567698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3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F304E62A-C566-46CC-BC67-FBCF813EE804}"/>
              </a:ext>
            </a:extLst>
          </p:cNvPr>
          <p:cNvSpPr txBox="1">
            <a:spLocks/>
          </p:cNvSpPr>
          <p:nvPr/>
        </p:nvSpPr>
        <p:spPr>
          <a:xfrm>
            <a:off x="5541558" y="2931073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4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08147D3F-69E8-4FF2-B1E0-70C9484774D1}"/>
              </a:ext>
            </a:extLst>
          </p:cNvPr>
          <p:cNvSpPr txBox="1">
            <a:spLocks/>
          </p:cNvSpPr>
          <p:nvPr/>
        </p:nvSpPr>
        <p:spPr>
          <a:xfrm>
            <a:off x="5937149" y="2550294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Sensibilisation à l’offre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12F813A6-D604-4AA8-BCF4-ADE3632A6583}"/>
              </a:ext>
            </a:extLst>
          </p:cNvPr>
          <p:cNvSpPr txBox="1">
            <a:spLocks/>
          </p:cNvSpPr>
          <p:nvPr/>
        </p:nvSpPr>
        <p:spPr>
          <a:xfrm>
            <a:off x="5937149" y="2918288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Montserrat Light" panose="00000400000000000000" pitchFamily="2" charset="0"/>
              </a:rPr>
              <a:t>Traitement des objections</a:t>
            </a:r>
          </a:p>
          <a:p>
            <a:endParaRPr lang="fr-FR" dirty="0">
              <a:latin typeface="Montserrat Light" panose="00000400000000000000" pitchFamily="2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8DD75AB-79E8-43EA-860A-D1567963144F}"/>
              </a:ext>
            </a:extLst>
          </p:cNvPr>
          <p:cNvGrpSpPr/>
          <p:nvPr/>
        </p:nvGrpSpPr>
        <p:grpSpPr>
          <a:xfrm>
            <a:off x="8518904" y="78175"/>
            <a:ext cx="548547" cy="483137"/>
            <a:chOff x="8483443" y="126391"/>
            <a:chExt cx="548547" cy="483137"/>
          </a:xfrm>
        </p:grpSpPr>
        <p:pic>
          <p:nvPicPr>
            <p:cNvPr id="32" name="Image 31">
              <a:hlinkClick r:id="rId3" action="ppaction://hlinksldjump"/>
              <a:extLst>
                <a:ext uri="{FF2B5EF4-FFF2-40B4-BE49-F238E27FC236}">
                  <a16:creationId xmlns:a16="http://schemas.microsoft.com/office/drawing/2014/main" id="{B9FD6334-FDE4-4955-8546-1640BF0A6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3222" y="126391"/>
              <a:ext cx="288989" cy="288989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7755846-C9E7-4553-BF82-33679CF58803}"/>
                </a:ext>
              </a:extLst>
            </p:cNvPr>
            <p:cNvSpPr txBox="1"/>
            <p:nvPr/>
          </p:nvSpPr>
          <p:spPr>
            <a:xfrm>
              <a:off x="8483443" y="409473"/>
              <a:ext cx="54854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>
                  <a:solidFill>
                    <a:srgbClr val="232323"/>
                  </a:solidFill>
                  <a:latin typeface="Calibri Light" panose="020F0302020204030204" pitchFamily="34" charset="0"/>
                </a:rPr>
                <a:t>Sommaire</a:t>
              </a:r>
            </a:p>
          </p:txBody>
        </p:sp>
      </p:grpSp>
      <p:pic>
        <p:nvPicPr>
          <p:cNvPr id="29" name="Espace réservé pour une image  21">
            <a:extLst>
              <a:ext uri="{FF2B5EF4-FFF2-40B4-BE49-F238E27FC236}">
                <a16:creationId xmlns:a16="http://schemas.microsoft.com/office/drawing/2014/main" id="{C695C89F-A60A-EDC1-C316-AD466C7BC3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6" t="9565" r="29425" b="9735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0" name="Espace réservé du texte 14">
            <a:extLst>
              <a:ext uri="{FF2B5EF4-FFF2-40B4-BE49-F238E27FC236}">
                <a16:creationId xmlns:a16="http://schemas.microsoft.com/office/drawing/2014/main" id="{C0D69994-E618-1D72-00D8-7B8D930E578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Un atelier</a:t>
            </a:r>
          </a:p>
        </p:txBody>
      </p:sp>
      <p:sp>
        <p:nvSpPr>
          <p:cNvPr id="34" name="Espace réservé du texte 15">
            <a:extLst>
              <a:ext uri="{FF2B5EF4-FFF2-40B4-BE49-F238E27FC236}">
                <a16:creationId xmlns:a16="http://schemas.microsoft.com/office/drawing/2014/main" id="{B49BE55F-DAB7-BD7D-DF1B-B4511C65A37F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latin typeface="Montserrat Light" panose="00000400000000000000" pitchFamily="2" charset="0"/>
              </a:rPr>
              <a:t>Introduire le sujet de l’assurance emprunteur en rappelant le sens et l’objectif de cette protection</a:t>
            </a:r>
          </a:p>
        </p:txBody>
      </p:sp>
    </p:spTree>
    <p:extLst>
      <p:ext uri="{BB962C8B-B14F-4D97-AF65-F5344CB8AC3E}">
        <p14:creationId xmlns:p14="http://schemas.microsoft.com/office/powerpoint/2010/main" val="1990359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B74F680-CB7B-4917-B7AF-2AFBE8E023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0356"/>
          <a:stretch/>
        </p:blipFill>
        <p:spPr>
          <a:xfrm>
            <a:off x="-1" y="0"/>
            <a:ext cx="4571997" cy="5143500"/>
          </a:xfrm>
          <a:prstGeom prst="rect">
            <a:avLst/>
          </a:prstGeom>
        </p:spPr>
      </p:pic>
      <p:sp>
        <p:nvSpPr>
          <p:cNvPr id="3" name="AutoShape 2" descr="http://www.google.fr/url?source=imglanding&amp;ct=img&amp;q=http://engrenages.blog.lemonde.fr/files/2009/04/panneau2.1239347388.jpg&amp;sa=X&amp;ved=0CAkQ8wc4GGoVChMIkM2UzYuIxgIVzGkUCh2AsACU&amp;usg=AFQjCNHSCiD-SMX5pCK4iAlpMk57bz0jHQ"/>
          <p:cNvSpPr>
            <a:spLocks noChangeAspect="1" noChangeArrowheads="1"/>
          </p:cNvSpPr>
          <p:nvPr/>
        </p:nvSpPr>
        <p:spPr bwMode="auto">
          <a:xfrm>
            <a:off x="415173" y="61981"/>
            <a:ext cx="645795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ontserrat Light" panose="00000400000000000000" pitchFamily="2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689" y="1251733"/>
            <a:ext cx="324000" cy="32400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040" y="1364672"/>
            <a:ext cx="324000" cy="324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BA6091-21D7-4515-970F-530099528777}"/>
              </a:ext>
            </a:extLst>
          </p:cNvPr>
          <p:cNvSpPr txBox="1"/>
          <p:nvPr/>
        </p:nvSpPr>
        <p:spPr>
          <a:xfrm>
            <a:off x="4763372" y="61981"/>
            <a:ext cx="4219501" cy="51362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Montserrat Light" panose="00000400000000000000" pitchFamily="2" charset="0"/>
              </a:rPr>
              <a:t>« Avec un crédit immobilier, vous vous </a:t>
            </a:r>
            <a:r>
              <a:rPr lang="fr-FR" sz="1200" dirty="0">
                <a:solidFill>
                  <a:srgbClr val="8F5DA2"/>
                </a:solidFill>
                <a:latin typeface="Montserrat SemiBold" panose="00000700000000000000" pitchFamily="2" charset="0"/>
              </a:rPr>
              <a:t>engagez</a:t>
            </a:r>
            <a:r>
              <a:rPr lang="fr-FR" sz="1200" dirty="0">
                <a:latin typeface="Calibri Light" panose="020F0302020204030204" pitchFamily="34" charset="0"/>
              </a:rPr>
              <a:t> </a:t>
            </a:r>
            <a:r>
              <a:rPr lang="fr-FR" sz="1200" dirty="0">
                <a:latin typeface="Montserrat Light" panose="00000400000000000000" pitchFamily="2" charset="0"/>
              </a:rPr>
              <a:t>sur une </a:t>
            </a:r>
            <a:r>
              <a:rPr lang="fr-FR" sz="1200" dirty="0">
                <a:solidFill>
                  <a:srgbClr val="8F5DA2"/>
                </a:solidFill>
                <a:latin typeface="Montserrat SemiBold" panose="00000700000000000000" pitchFamily="2" charset="0"/>
              </a:rPr>
              <a:t>durée longue </a:t>
            </a:r>
            <a:r>
              <a:rPr lang="fr-FR" sz="1200" dirty="0">
                <a:latin typeface="Montserrat Light" panose="00000400000000000000" pitchFamily="2" charset="0"/>
              </a:rPr>
              <a:t>pour un </a:t>
            </a:r>
            <a:r>
              <a:rPr lang="fr-FR" sz="1200" dirty="0">
                <a:solidFill>
                  <a:srgbClr val="8F5DA2"/>
                </a:solidFill>
                <a:latin typeface="Montserrat SemiBold" panose="00000700000000000000" pitchFamily="2" charset="0"/>
              </a:rPr>
              <a:t>montant important</a:t>
            </a:r>
            <a:r>
              <a:rPr lang="fr-FR" sz="1200" dirty="0">
                <a:latin typeface="Calibri Light" panose="020F0302020204030204" pitchFamily="34" charset="0"/>
              </a:rPr>
              <a:t>. »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endParaRPr lang="fr-FR" sz="1200" dirty="0">
              <a:latin typeface="Calibri Light" panose="020F0302020204030204" pitchFamily="34" charset="0"/>
            </a:endParaRP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Montserrat Light" panose="00000400000000000000" pitchFamily="2" charset="0"/>
              </a:rPr>
              <a:t>« Vous pourriez </a:t>
            </a:r>
            <a:r>
              <a:rPr lang="fr-FR" sz="1200" dirty="0">
                <a:solidFill>
                  <a:srgbClr val="8F5DA2"/>
                </a:solidFill>
                <a:latin typeface="Montserrat SemiBold" panose="00000700000000000000" pitchFamily="2" charset="0"/>
              </a:rPr>
              <a:t>perdre votre bien </a:t>
            </a:r>
            <a:r>
              <a:rPr lang="fr-FR" sz="1200" dirty="0">
                <a:latin typeface="Montserrat Light" panose="00000400000000000000" pitchFamily="2" charset="0"/>
              </a:rPr>
              <a:t>si vous veniez à ne plus pouvoir rembourser votre crédit suite par exemple à un problème de santé consécutif à une maladie ou un accident. »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endParaRPr lang="fr-FR" sz="1200" dirty="0">
              <a:latin typeface="Calibri Light" panose="020F0302020204030204" pitchFamily="34" charset="0"/>
            </a:endParaRP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Montserrat Light" panose="00000400000000000000" pitchFamily="2" charset="0"/>
                <a:sym typeface="Wingdings" panose="05000000000000000000" pitchFamily="2" charset="2"/>
              </a:rPr>
              <a:t>« C’est justement la raison d’être de l’ADE : prendre en cas de sinistre le </a:t>
            </a:r>
            <a:r>
              <a:rPr lang="fr-FR" sz="1200" dirty="0">
                <a:solidFill>
                  <a:srgbClr val="8F5DA2"/>
                </a:solidFill>
                <a:latin typeface="Montserrat SemiBold" panose="00000700000000000000" pitchFamily="2" charset="0"/>
                <a:sym typeface="Wingdings" panose="05000000000000000000" pitchFamily="2" charset="2"/>
              </a:rPr>
              <a:t>relais </a:t>
            </a:r>
            <a:r>
              <a:rPr lang="fr-FR" sz="1200" dirty="0">
                <a:latin typeface="Montserrat Light" panose="00000400000000000000" pitchFamily="2" charset="0"/>
                <a:sym typeface="Wingdings" panose="05000000000000000000" pitchFamily="2" charset="2"/>
              </a:rPr>
              <a:t>et</a:t>
            </a:r>
            <a:r>
              <a:rPr lang="fr-FR" sz="1200" dirty="0">
                <a:latin typeface="Calibri Light" panose="020F0302020204030204" pitchFamily="34" charset="0"/>
                <a:sym typeface="Wingdings" panose="05000000000000000000" pitchFamily="2" charset="2"/>
              </a:rPr>
              <a:t> </a:t>
            </a:r>
            <a:r>
              <a:rPr lang="fr-FR" sz="1200" dirty="0">
                <a:solidFill>
                  <a:srgbClr val="8F5DA2"/>
                </a:solidFill>
                <a:latin typeface="Montserrat SemiBold" panose="00000700000000000000" pitchFamily="2" charset="0"/>
                <a:sym typeface="Wingdings" panose="05000000000000000000" pitchFamily="2" charset="2"/>
              </a:rPr>
              <a:t>rester propriétaire</a:t>
            </a:r>
            <a:r>
              <a:rPr lang="fr-FR" sz="1200" dirty="0">
                <a:latin typeface="Calibri Light" panose="020F0302020204030204" pitchFamily="34" charset="0"/>
                <a:sym typeface="Wingdings" panose="05000000000000000000" pitchFamily="2" charset="2"/>
              </a:rPr>
              <a:t>. »</a:t>
            </a: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endParaRPr lang="fr-FR" sz="1200" dirty="0">
              <a:latin typeface="Calibri Light" panose="020F0302020204030204" pitchFamily="34" charset="0"/>
              <a:sym typeface="Wingdings" panose="05000000000000000000" pitchFamily="2" charset="2"/>
            </a:endParaRPr>
          </a:p>
          <a:p>
            <a:pPr marL="177800" indent="-177800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Montserrat Light" panose="00000400000000000000" pitchFamily="2" charset="0"/>
                <a:sym typeface="Wingdings" panose="05000000000000000000" pitchFamily="2" charset="2"/>
              </a:rPr>
              <a:t>« Pour que l’assureur puisse prendre le </a:t>
            </a:r>
            <a:r>
              <a:rPr lang="fr-FR" sz="1200" dirty="0">
                <a:solidFill>
                  <a:srgbClr val="8F5DA2"/>
                </a:solidFill>
                <a:latin typeface="Montserrat SemiBold" panose="00000700000000000000" pitchFamily="2" charset="0"/>
                <a:sym typeface="Wingdings" panose="05000000000000000000" pitchFamily="2" charset="2"/>
              </a:rPr>
              <a:t>relais</a:t>
            </a:r>
            <a:r>
              <a:rPr lang="fr-FR" sz="1200" dirty="0">
                <a:latin typeface="Montserrat Light" panose="00000400000000000000" pitchFamily="2" charset="0"/>
                <a:sym typeface="Wingdings" panose="05000000000000000000" pitchFamily="2" charset="2"/>
              </a:rPr>
              <a:t>, il faut non seulement que la garantie mise en jeu pour un sinistre soit prévue dans le contrat mais aussi qu’il n’y ait pas d’exclusion compromettant cette mise en jeu. 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71638-6F9D-4BC3-B0BD-62607F1822FE}"/>
              </a:ext>
            </a:extLst>
          </p:cNvPr>
          <p:cNvSpPr/>
          <p:nvPr/>
        </p:nvSpPr>
        <p:spPr>
          <a:xfrm>
            <a:off x="0" y="0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188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cs typeface="Calibri" panose="020F0502020204030204" pitchFamily="34" charset="0"/>
              </a:rPr>
              <a:t>Introduction à l’ADE</a:t>
            </a:r>
          </a:p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1200" cap="none" spc="188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Light" panose="00000400000000000000" pitchFamily="2" charset="0"/>
                <a:cs typeface="Calibri Light" panose="020F0302020204030204" pitchFamily="34" charset="0"/>
              </a:rPr>
              <a:t>Comment bien présenter l’ADE</a:t>
            </a:r>
          </a:p>
        </p:txBody>
      </p:sp>
    </p:spTree>
    <p:extLst>
      <p:ext uri="{BB962C8B-B14F-4D97-AF65-F5344CB8AC3E}">
        <p14:creationId xmlns:p14="http://schemas.microsoft.com/office/powerpoint/2010/main" val="41028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A31E1-AD61-42C1-B5A9-3A65E9009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388" y="391995"/>
            <a:ext cx="536465" cy="477837"/>
          </a:xfrm>
        </p:spPr>
        <p:txBody>
          <a:bodyPr/>
          <a:lstStyle/>
          <a:p>
            <a:r>
              <a:rPr lang="fr-FR"/>
              <a:t># 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BDF191-6441-4DDF-87E3-354CAF52D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7419" y="391387"/>
            <a:ext cx="3706581" cy="207027"/>
          </a:xfrm>
        </p:spPr>
        <p:txBody>
          <a:bodyPr/>
          <a:lstStyle/>
          <a:p>
            <a:r>
              <a:rPr lang="fr-FR"/>
              <a:t>Revenir à l’essentiel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1F682-480A-4C2E-B1D5-1C67B120DB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7419" y="630913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La finalité de l'ADE CNP-BPCE Vie, les points forts et les exclusions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14341F-448C-467A-95C9-DC14722C0D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9388" y="3507303"/>
            <a:ext cx="536465" cy="477837"/>
          </a:xfrm>
        </p:spPr>
        <p:txBody>
          <a:bodyPr/>
          <a:lstStyle/>
          <a:p>
            <a:r>
              <a:rPr lang="fr-FR"/>
              <a:t># 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110AEBB-96CB-409C-8944-C4671DF22B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37419" y="3506695"/>
            <a:ext cx="3706581" cy="207027"/>
          </a:xfrm>
        </p:spPr>
        <p:txBody>
          <a:bodyPr/>
          <a:lstStyle/>
          <a:p>
            <a:r>
              <a:rPr lang="fr-FR" dirty="0"/>
              <a:t>Bien se préparer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EEFF12A-8D18-4F73-AB10-79EE265AAE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7419" y="3746221"/>
            <a:ext cx="3706581" cy="238824"/>
          </a:xfrm>
        </p:spPr>
        <p:txBody>
          <a:bodyPr/>
          <a:lstStyle/>
          <a:p>
            <a:r>
              <a:rPr lang="fr-FR">
                <a:latin typeface="Montserrat Light" panose="00000400000000000000" pitchFamily="2" charset="0"/>
              </a:rPr>
              <a:t>Lister les bonnes pratiques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AB34EF-FFB0-4229-B1B4-78ED7F0292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89388" y="1184913"/>
            <a:ext cx="536465" cy="477837"/>
          </a:xfrm>
          <a:solidFill>
            <a:srgbClr val="8F5DA2"/>
          </a:solidFill>
        </p:spPr>
        <p:txBody>
          <a:bodyPr/>
          <a:lstStyle/>
          <a:p>
            <a:r>
              <a:rPr lang="fr-FR"/>
              <a:t># 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7FA228-A1D1-4BA3-B3FE-7A319234C7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37419" y="1184305"/>
            <a:ext cx="3706581" cy="207027"/>
          </a:xfrm>
        </p:spPr>
        <p:txBody>
          <a:bodyPr/>
          <a:lstStyle/>
          <a:p>
            <a:r>
              <a:rPr lang="fr-FR">
                <a:solidFill>
                  <a:srgbClr val="8F5DA2"/>
                </a:solidFill>
              </a:rPr>
              <a:t>Approfondir les étapes de l’entretien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BBFAD0F-D7B9-4739-92C1-B76BF484BE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37419" y="142383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S’entraîner ensemble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209B872-7E2A-4CC5-8CFA-598B9FD522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89388" y="4330796"/>
            <a:ext cx="536465" cy="477837"/>
          </a:xfrm>
          <a:solidFill>
            <a:srgbClr val="232323"/>
          </a:solidFill>
        </p:spPr>
        <p:txBody>
          <a:bodyPr/>
          <a:lstStyle/>
          <a:p>
            <a:r>
              <a:rPr lang="fr-FR"/>
              <a:t># 4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D4219B5-8D3A-4EAC-8E81-F9F6F462EA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37419" y="4330188"/>
            <a:ext cx="3706581" cy="207027"/>
          </a:xfrm>
        </p:spPr>
        <p:txBody>
          <a:bodyPr/>
          <a:lstStyle/>
          <a:p>
            <a:r>
              <a:rPr lang="fr-FR" dirty="0"/>
              <a:t>En guise de conclusion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B6FAD6A-159E-460F-8A6F-8C3482D0EB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37419" y="4569714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Ce qu’il faut retenir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DCE108F-C187-4DA6-B09A-F49BA464FCCF}"/>
              </a:ext>
            </a:extLst>
          </p:cNvPr>
          <p:cNvSpPr txBox="1">
            <a:spLocks/>
          </p:cNvSpPr>
          <p:nvPr/>
        </p:nvSpPr>
        <p:spPr>
          <a:xfrm>
            <a:off x="5539622" y="1823530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7E312D71-739A-480F-82BA-1D73C2AD596C}"/>
              </a:ext>
            </a:extLst>
          </p:cNvPr>
          <p:cNvSpPr txBox="1">
            <a:spLocks/>
          </p:cNvSpPr>
          <p:nvPr/>
        </p:nvSpPr>
        <p:spPr>
          <a:xfrm>
            <a:off x="5541558" y="2186905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2</a:t>
            </a: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F3F87AF0-3E7D-452A-8342-E32019FCBD81}"/>
              </a:ext>
            </a:extLst>
          </p:cNvPr>
          <p:cNvSpPr txBox="1">
            <a:spLocks/>
          </p:cNvSpPr>
          <p:nvPr/>
        </p:nvSpPr>
        <p:spPr>
          <a:xfrm>
            <a:off x="5937149" y="1806126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Découverte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F6267672-B14B-4233-9B13-E86F8ABC8E85}"/>
              </a:ext>
            </a:extLst>
          </p:cNvPr>
          <p:cNvSpPr txBox="1">
            <a:spLocks/>
          </p:cNvSpPr>
          <p:nvPr/>
        </p:nvSpPr>
        <p:spPr>
          <a:xfrm>
            <a:off x="5937149" y="2174120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Introduction à l’ADE</a:t>
            </a:r>
          </a:p>
          <a:p>
            <a:r>
              <a:rPr lang="fr-FR">
                <a:latin typeface="Montserrat Light" panose="00000400000000000000" pitchFamily="2" charset="0"/>
              </a:rPr>
              <a:t>	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23C1124F-C922-4538-BEC4-44326F5CDB39}"/>
              </a:ext>
            </a:extLst>
          </p:cNvPr>
          <p:cNvSpPr txBox="1">
            <a:spLocks/>
          </p:cNvSpPr>
          <p:nvPr/>
        </p:nvSpPr>
        <p:spPr>
          <a:xfrm>
            <a:off x="5539622" y="2567698"/>
            <a:ext cx="276387" cy="238824"/>
          </a:xfrm>
          <a:prstGeom prst="rect">
            <a:avLst/>
          </a:prstGeom>
          <a:solidFill>
            <a:srgbClr val="8F5DA2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3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F304E62A-C566-46CC-BC67-FBCF813EE804}"/>
              </a:ext>
            </a:extLst>
          </p:cNvPr>
          <p:cNvSpPr txBox="1">
            <a:spLocks/>
          </p:cNvSpPr>
          <p:nvPr/>
        </p:nvSpPr>
        <p:spPr>
          <a:xfrm>
            <a:off x="5541558" y="2931073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4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08147D3F-69E8-4FF2-B1E0-70C9484774D1}"/>
              </a:ext>
            </a:extLst>
          </p:cNvPr>
          <p:cNvSpPr txBox="1">
            <a:spLocks/>
          </p:cNvSpPr>
          <p:nvPr/>
        </p:nvSpPr>
        <p:spPr>
          <a:xfrm>
            <a:off x="5937149" y="2550294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8F5DA2"/>
                </a:solidFill>
                <a:latin typeface="Montserrat Light" panose="00000400000000000000" pitchFamily="2" charset="0"/>
              </a:rPr>
              <a:t>Sensibilisation à l’offre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12F813A6-D604-4AA8-BCF4-ADE3632A6583}"/>
              </a:ext>
            </a:extLst>
          </p:cNvPr>
          <p:cNvSpPr txBox="1">
            <a:spLocks/>
          </p:cNvSpPr>
          <p:nvPr/>
        </p:nvSpPr>
        <p:spPr>
          <a:xfrm>
            <a:off x="5937149" y="2918288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Traitement des objections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417CF47-C75F-43EF-AC8A-7DB33237B937}"/>
              </a:ext>
            </a:extLst>
          </p:cNvPr>
          <p:cNvGrpSpPr/>
          <p:nvPr/>
        </p:nvGrpSpPr>
        <p:grpSpPr>
          <a:xfrm>
            <a:off x="8518904" y="78175"/>
            <a:ext cx="548547" cy="483137"/>
            <a:chOff x="8483443" y="126391"/>
            <a:chExt cx="548547" cy="483137"/>
          </a:xfrm>
        </p:grpSpPr>
        <p:pic>
          <p:nvPicPr>
            <p:cNvPr id="32" name="Image 31">
              <a:hlinkClick r:id="rId3" action="ppaction://hlinksldjump"/>
              <a:extLst>
                <a:ext uri="{FF2B5EF4-FFF2-40B4-BE49-F238E27FC236}">
                  <a16:creationId xmlns:a16="http://schemas.microsoft.com/office/drawing/2014/main" id="{6F751E08-4037-40CB-995E-E9E71038E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3222" y="126391"/>
              <a:ext cx="288989" cy="288989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9389502-F222-45AD-B508-B193CF63BBE2}"/>
                </a:ext>
              </a:extLst>
            </p:cNvPr>
            <p:cNvSpPr txBox="1"/>
            <p:nvPr/>
          </p:nvSpPr>
          <p:spPr>
            <a:xfrm>
              <a:off x="8483443" y="409473"/>
              <a:ext cx="54854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>
                  <a:solidFill>
                    <a:srgbClr val="232323"/>
                  </a:solidFill>
                  <a:latin typeface="Calibri Light" panose="020F0302020204030204" pitchFamily="34" charset="0"/>
                </a:rPr>
                <a:t>Sommaire</a:t>
              </a:r>
            </a:p>
          </p:txBody>
        </p:sp>
      </p:grpSp>
      <p:pic>
        <p:nvPicPr>
          <p:cNvPr id="29" name="Espace réservé pour une image  21">
            <a:extLst>
              <a:ext uri="{FF2B5EF4-FFF2-40B4-BE49-F238E27FC236}">
                <a16:creationId xmlns:a16="http://schemas.microsoft.com/office/drawing/2014/main" id="{371E6F30-5B70-7D0E-32C2-C1F7100CB2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6" t="9565" r="29425" b="9735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0" name="Espace réservé du texte 14">
            <a:extLst>
              <a:ext uri="{FF2B5EF4-FFF2-40B4-BE49-F238E27FC236}">
                <a16:creationId xmlns:a16="http://schemas.microsoft.com/office/drawing/2014/main" id="{97D63DA7-DA0E-D769-4408-86BF51F9F35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Sensibilisation à l’offre</a:t>
            </a:r>
          </a:p>
        </p:txBody>
      </p:sp>
      <p:sp>
        <p:nvSpPr>
          <p:cNvPr id="34" name="Espace réservé du texte 15">
            <a:extLst>
              <a:ext uri="{FF2B5EF4-FFF2-40B4-BE49-F238E27FC236}">
                <a16:creationId xmlns:a16="http://schemas.microsoft.com/office/drawing/2014/main" id="{11508EBF-7958-0DF2-A33F-1B2BA86C1B58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latin typeface="Montserrat Light" panose="00000400000000000000" pitchFamily="2" charset="0"/>
              </a:rPr>
              <a:t>Comment à l’aide d’une question vous pouvez souligner les points forts de l’offre</a:t>
            </a:r>
          </a:p>
        </p:txBody>
      </p:sp>
    </p:spTree>
    <p:extLst>
      <p:ext uri="{BB962C8B-B14F-4D97-AF65-F5344CB8AC3E}">
        <p14:creationId xmlns:p14="http://schemas.microsoft.com/office/powerpoint/2010/main" val="2470776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angle 154">
            <a:extLst>
              <a:ext uri="{FF2B5EF4-FFF2-40B4-BE49-F238E27FC236}">
                <a16:creationId xmlns:a16="http://schemas.microsoft.com/office/drawing/2014/main" id="{2390782A-0D5B-40BE-8B79-4C178566AFD5}"/>
              </a:ext>
            </a:extLst>
          </p:cNvPr>
          <p:cNvSpPr/>
          <p:nvPr/>
        </p:nvSpPr>
        <p:spPr>
          <a:xfrm>
            <a:off x="40367" y="64791"/>
            <a:ext cx="9144000" cy="72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>
                <a:solidFill>
                  <a:prstClr val="black"/>
                </a:solidFill>
                <a:latin typeface="Montserrat SemiBold" charset="0"/>
                <a:ea typeface="Montserrat SemiBold" charset="0"/>
                <a:cs typeface="Montserrat SemiBold" charset="0"/>
              </a:rPr>
              <a:t>Les garanties additionnelles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8613BB-127E-439B-98C6-5B1FA4BB5F89}"/>
              </a:ext>
            </a:extLst>
          </p:cNvPr>
          <p:cNvSpPr/>
          <p:nvPr/>
        </p:nvSpPr>
        <p:spPr>
          <a:xfrm>
            <a:off x="0" y="5011329"/>
            <a:ext cx="9149191" cy="144000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8DA9169-811A-45EA-AC66-BF1F12799CC7}"/>
              </a:ext>
            </a:extLst>
          </p:cNvPr>
          <p:cNvSpPr/>
          <p:nvPr/>
        </p:nvSpPr>
        <p:spPr>
          <a:xfrm>
            <a:off x="645077" y="2960878"/>
            <a:ext cx="3868364" cy="552249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BFF7BB6-8BB4-4493-83FC-84393711C848}"/>
              </a:ext>
            </a:extLst>
          </p:cNvPr>
          <p:cNvSpPr txBox="1"/>
          <p:nvPr/>
        </p:nvSpPr>
        <p:spPr>
          <a:xfrm>
            <a:off x="758599" y="3000007"/>
            <a:ext cx="3641321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fr-FR" sz="1050" b="1">
                <a:solidFill>
                  <a:srgbClr val="8F5DA2"/>
                </a:solidFill>
                <a:latin typeface="Montserrat SemiBold" panose="00000700000000000000" pitchFamily="2" charset="0"/>
              </a:rPr>
              <a:t>Franchise 30 jours en cas d’arrêt de travail</a:t>
            </a:r>
          </a:p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fr-FR" sz="900">
                <a:latin typeface="Montserrat Light" panose="00000400000000000000" pitchFamily="2" charset="0"/>
                <a:cs typeface="Calibri Light" panose="020F0302020204030204" pitchFamily="34" charset="0"/>
              </a:rPr>
              <a:t>Une prise en charge plus rapide.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9C71CFD-BD9B-43C3-B99A-8F48E32AFE37}"/>
              </a:ext>
            </a:extLst>
          </p:cNvPr>
          <p:cNvSpPr/>
          <p:nvPr/>
        </p:nvSpPr>
        <p:spPr>
          <a:xfrm>
            <a:off x="408704" y="2751023"/>
            <a:ext cx="474028" cy="4452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A89ED521-A341-44C7-92F8-44409361298F}"/>
              </a:ext>
            </a:extLst>
          </p:cNvPr>
          <p:cNvSpPr/>
          <p:nvPr/>
        </p:nvSpPr>
        <p:spPr>
          <a:xfrm>
            <a:off x="4896849" y="2969040"/>
            <a:ext cx="3868364" cy="552249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ADC36D7-4A06-4915-A695-1C368897AFD7}"/>
              </a:ext>
            </a:extLst>
          </p:cNvPr>
          <p:cNvSpPr txBox="1"/>
          <p:nvPr/>
        </p:nvSpPr>
        <p:spPr>
          <a:xfrm>
            <a:off x="5157567" y="3036235"/>
            <a:ext cx="3641321" cy="416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fr-FR" sz="1050" b="1">
                <a:solidFill>
                  <a:srgbClr val="8F5DA2"/>
                </a:solidFill>
                <a:latin typeface="Montserrat SemiBold" panose="00000700000000000000" pitchFamily="2" charset="0"/>
              </a:rPr>
              <a:t>Remboursement forfaitaire en cas d’IPT ou d’ITT</a:t>
            </a:r>
          </a:p>
          <a:p>
            <a:pPr algn="ctr"/>
            <a:r>
              <a:rPr lang="fr-FR" sz="900">
                <a:latin typeface="Montserrat Light" panose="00000400000000000000" pitchFamily="2" charset="0"/>
                <a:cs typeface="Calibri Light" panose="020F0302020204030204" pitchFamily="34" charset="0"/>
              </a:rPr>
              <a:t>Une prise en charge complète de l’échéance de prêt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A530515-5842-487C-AC31-BCF15A3CE1F6}"/>
              </a:ext>
            </a:extLst>
          </p:cNvPr>
          <p:cNvSpPr/>
          <p:nvPr/>
        </p:nvSpPr>
        <p:spPr>
          <a:xfrm>
            <a:off x="4896849" y="3674494"/>
            <a:ext cx="3868364" cy="693252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B79FCC6-61F2-461C-8BDB-D8882DE89D3A}"/>
              </a:ext>
            </a:extLst>
          </p:cNvPr>
          <p:cNvSpPr txBox="1"/>
          <p:nvPr/>
        </p:nvSpPr>
        <p:spPr>
          <a:xfrm>
            <a:off x="5006541" y="3710493"/>
            <a:ext cx="3641321" cy="80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fr-FR" sz="1050" b="1">
                <a:solidFill>
                  <a:srgbClr val="8F5DA2"/>
                </a:solidFill>
                <a:latin typeface="Montserrat SemiBold" panose="00000700000000000000" pitchFamily="2" charset="0"/>
              </a:rPr>
              <a:t>En cas de perte d’emploi</a:t>
            </a:r>
          </a:p>
          <a:p>
            <a:pPr algn="ctr"/>
            <a:r>
              <a:rPr lang="fr-FR" sz="900">
                <a:latin typeface="Montserrat Light" panose="00000400000000000000" pitchFamily="2" charset="0"/>
                <a:cs typeface="Calibri Light" panose="020F0302020204030204" pitchFamily="34" charset="0"/>
              </a:rPr>
              <a:t>Une prise en charge en cas de</a:t>
            </a:r>
            <a:r>
              <a:rPr lang="fr-FR" sz="900" b="1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900" b="1">
                <a:latin typeface="Montserrat SemiBold" panose="00000700000000000000" pitchFamily="2" charset="0"/>
                <a:cs typeface="Calibri" panose="020F0502020204030204" pitchFamily="34" charset="0"/>
              </a:rPr>
              <a:t>licenciement économique</a:t>
            </a:r>
            <a:r>
              <a:rPr lang="fr-FR" sz="900">
                <a:latin typeface="Montserrat Light" panose="00000400000000000000" pitchFamily="2" charset="0"/>
                <a:cs typeface="Calibri Light" panose="020F0302020204030204" pitchFamily="34" charset="0"/>
              </a:rPr>
              <a:t>, pour un </a:t>
            </a:r>
            <a:r>
              <a:rPr lang="fr-FR" sz="900" b="1">
                <a:latin typeface="Montserrat SemiBold" panose="00000700000000000000" pitchFamily="2" charset="0"/>
                <a:cs typeface="Calibri" panose="020F0502020204030204" pitchFamily="34" charset="0"/>
              </a:rPr>
              <a:t>montant forfaitaire choisi par l'assuré lors de son adhésion</a:t>
            </a:r>
            <a:r>
              <a:rPr lang="fr-FR" sz="900" b="1">
                <a:latin typeface="Montserrat SemiBold" panose="00000700000000000000" pitchFamily="2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A4C132C8-423C-4A7B-BCDF-5DCA779E366A}"/>
              </a:ext>
            </a:extLst>
          </p:cNvPr>
          <p:cNvSpPr/>
          <p:nvPr/>
        </p:nvSpPr>
        <p:spPr>
          <a:xfrm>
            <a:off x="643646" y="3671773"/>
            <a:ext cx="3868364" cy="611818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093B696-2068-4F66-AF54-3C4B920A20B9}"/>
              </a:ext>
            </a:extLst>
          </p:cNvPr>
          <p:cNvSpPr txBox="1"/>
          <p:nvPr/>
        </p:nvSpPr>
        <p:spPr>
          <a:xfrm>
            <a:off x="757168" y="3748656"/>
            <a:ext cx="3641321" cy="577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fr-FR" sz="1050" b="1">
                <a:solidFill>
                  <a:srgbClr val="8F5DA2"/>
                </a:solidFill>
                <a:latin typeface="Montserrat SemiBold" panose="00000700000000000000" pitchFamily="2" charset="0"/>
              </a:rPr>
              <a:t>Invalidité partielle 33 %</a:t>
            </a:r>
          </a:p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fr-FR" sz="900">
                <a:latin typeface="Montserrat Light" panose="00000400000000000000" pitchFamily="2" charset="0"/>
                <a:cs typeface="Calibri Light" panose="020F0302020204030204" pitchFamily="34" charset="0"/>
              </a:rPr>
              <a:t>Une prise en charge dans plus de cas d’invalidité</a:t>
            </a:r>
            <a:endParaRPr lang="fr-FR" sz="900">
              <a:latin typeface="Montserrat Light" panose="00000400000000000000" pitchFamily="2" charset="0"/>
            </a:endParaRP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F579F5DA-6FDF-6B42-8165-36EE27C7E7D7}"/>
              </a:ext>
            </a:extLst>
          </p:cNvPr>
          <p:cNvSpPr/>
          <p:nvPr/>
        </p:nvSpPr>
        <p:spPr>
          <a:xfrm>
            <a:off x="4663727" y="3455918"/>
            <a:ext cx="474028" cy="4452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4CE0D47B-3BF9-4441-B1BD-A0E197A60A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5446" y="3530140"/>
            <a:ext cx="323065" cy="323065"/>
          </a:xfrm>
          <a:prstGeom prst="rect">
            <a:avLst/>
          </a:prstGeom>
        </p:spPr>
      </p:pic>
      <p:pic>
        <p:nvPicPr>
          <p:cNvPr id="37" name="Graphique 36">
            <a:extLst>
              <a:ext uri="{FF2B5EF4-FFF2-40B4-BE49-F238E27FC236}">
                <a16:creationId xmlns:a16="http://schemas.microsoft.com/office/drawing/2014/main" id="{8C8F8BEC-4405-400D-81DE-DC4DFBF1CA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701" y="2836523"/>
            <a:ext cx="304502" cy="304502"/>
          </a:xfrm>
          <a:prstGeom prst="rect">
            <a:avLst/>
          </a:prstGeom>
        </p:spPr>
      </p:pic>
      <p:sp>
        <p:nvSpPr>
          <p:cNvPr id="59" name="Ellipse 58">
            <a:extLst>
              <a:ext uri="{FF2B5EF4-FFF2-40B4-BE49-F238E27FC236}">
                <a16:creationId xmlns:a16="http://schemas.microsoft.com/office/drawing/2014/main" id="{E9394232-C3E7-C54E-9E2D-B70FED1250F2}"/>
              </a:ext>
            </a:extLst>
          </p:cNvPr>
          <p:cNvSpPr/>
          <p:nvPr/>
        </p:nvSpPr>
        <p:spPr>
          <a:xfrm>
            <a:off x="408704" y="3512506"/>
            <a:ext cx="474028" cy="4452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F5448A60-B8F7-464D-9B0F-BF41FF0D2453}"/>
              </a:ext>
            </a:extLst>
          </p:cNvPr>
          <p:cNvSpPr/>
          <p:nvPr/>
        </p:nvSpPr>
        <p:spPr>
          <a:xfrm>
            <a:off x="4659245" y="2751023"/>
            <a:ext cx="474029" cy="4452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</a:endParaRPr>
          </a:p>
        </p:txBody>
      </p:sp>
      <p:pic>
        <p:nvPicPr>
          <p:cNvPr id="38" name="Image 37" descr="Une image contenant horloge&#10;&#10;Description générée automatiquement">
            <a:extLst>
              <a:ext uri="{FF2B5EF4-FFF2-40B4-BE49-F238E27FC236}">
                <a16:creationId xmlns:a16="http://schemas.microsoft.com/office/drawing/2014/main" id="{876810F5-86C0-48FC-B42D-F6C602DBCD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01" y="3598006"/>
            <a:ext cx="304502" cy="304502"/>
          </a:xfrm>
          <a:prstGeom prst="rect">
            <a:avLst/>
          </a:prstGeom>
        </p:spPr>
      </p:pic>
      <p:pic>
        <p:nvPicPr>
          <p:cNvPr id="43" name="Image 42" descr="Une image contenant signe&#10;&#10;Description générée automatiquement">
            <a:extLst>
              <a:ext uri="{FF2B5EF4-FFF2-40B4-BE49-F238E27FC236}">
                <a16:creationId xmlns:a16="http://schemas.microsoft.com/office/drawing/2014/main" id="{A5443E6B-F3D6-4278-8BC8-F1C3172270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653" y="2851934"/>
            <a:ext cx="279137" cy="279137"/>
          </a:xfrm>
          <a:prstGeom prst="rect">
            <a:avLst/>
          </a:prstGeom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9EC7C18-D10F-4F6E-8EC7-04053F675BAC}"/>
              </a:ext>
            </a:extLst>
          </p:cNvPr>
          <p:cNvSpPr/>
          <p:nvPr/>
        </p:nvSpPr>
        <p:spPr>
          <a:xfrm>
            <a:off x="515089" y="851375"/>
            <a:ext cx="8194557" cy="339184"/>
          </a:xfrm>
          <a:prstGeom prst="roundRect">
            <a:avLst/>
          </a:prstGeom>
          <a:solidFill>
            <a:srgbClr val="5A3B67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731350D-C6EA-4CC0-AF96-F22F214A4E8F}"/>
              </a:ext>
            </a:extLst>
          </p:cNvPr>
          <p:cNvSpPr txBox="1"/>
          <p:nvPr/>
        </p:nvSpPr>
        <p:spPr>
          <a:xfrm>
            <a:off x="2076212" y="883419"/>
            <a:ext cx="487983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fr-FR" sz="1050" b="1">
                <a:solidFill>
                  <a:schemeClr val="bg1"/>
                </a:solidFill>
                <a:latin typeface="Montserrat SemiBold" panose="00000700000000000000" pitchFamily="2" charset="0"/>
              </a:rPr>
              <a:t>En plus des garanties </a:t>
            </a:r>
            <a:r>
              <a:rPr lang="fr-FR" sz="1050" b="1" i="1">
                <a:solidFill>
                  <a:schemeClr val="bg1"/>
                </a:solidFill>
                <a:latin typeface="Montserrat SemiBold" panose="00000700000000000000" pitchFamily="2" charset="0"/>
              </a:rPr>
              <a:t>essentielles</a:t>
            </a:r>
            <a:r>
              <a:rPr lang="fr-FR" sz="1050" b="1">
                <a:solidFill>
                  <a:schemeClr val="bg1"/>
                </a:solidFill>
                <a:latin typeface="Montserrat SemiBold" panose="00000700000000000000" pitchFamily="2" charset="0"/>
              </a:rPr>
              <a:t> qui couvrent …</a:t>
            </a:r>
            <a:endParaRPr lang="fr-FR" sz="1050" b="1">
              <a:solidFill>
                <a:schemeClr val="bg1"/>
              </a:solidFill>
              <a:latin typeface="Montserrat SemiBold" panose="00000700000000000000" pitchFamily="2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8903B4A-140F-4665-AA3E-B3DD6E9509EC}"/>
              </a:ext>
            </a:extLst>
          </p:cNvPr>
          <p:cNvGrpSpPr/>
          <p:nvPr/>
        </p:nvGrpSpPr>
        <p:grpSpPr>
          <a:xfrm>
            <a:off x="7004269" y="1353916"/>
            <a:ext cx="1841844" cy="533972"/>
            <a:chOff x="7004269" y="1288909"/>
            <a:chExt cx="1841844" cy="533972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CAB8ED7D-C50E-481A-8BAE-27F1E5666747}"/>
                </a:ext>
              </a:extLst>
            </p:cNvPr>
            <p:cNvSpPr/>
            <p:nvPr/>
          </p:nvSpPr>
          <p:spPr>
            <a:xfrm>
              <a:off x="7004269" y="1288909"/>
              <a:ext cx="1705377" cy="53397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 Light" panose="020F0302020204030204" pitchFamily="34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92F950D-AAEF-4452-A75D-5B8A334B0890}"/>
                </a:ext>
              </a:extLst>
            </p:cNvPr>
            <p:cNvGrpSpPr/>
            <p:nvPr/>
          </p:nvGrpSpPr>
          <p:grpSpPr>
            <a:xfrm>
              <a:off x="7048669" y="1328620"/>
              <a:ext cx="470431" cy="454550"/>
              <a:chOff x="7048669" y="1326282"/>
              <a:chExt cx="470431" cy="454550"/>
            </a:xfrm>
          </p:grpSpPr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6BD41B74-CB8A-4469-8002-77AAA86DF0CC}"/>
                  </a:ext>
                </a:extLst>
              </p:cNvPr>
              <p:cNvSpPr/>
              <p:nvPr/>
            </p:nvSpPr>
            <p:spPr>
              <a:xfrm>
                <a:off x="7048669" y="1334305"/>
                <a:ext cx="470431" cy="4385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alibri Light" panose="020F0302020204030204" pitchFamily="34" charset="0"/>
                </a:endParaRPr>
              </a:p>
            </p:txBody>
          </p:sp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ACBDE377-EDE5-427F-9790-392DE92574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56609" y="1326282"/>
                <a:ext cx="454550" cy="454550"/>
              </a:xfrm>
              <a:prstGeom prst="rect">
                <a:avLst/>
              </a:prstGeom>
            </p:spPr>
          </p:pic>
        </p:grp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FBD1B92-AFFA-4B3A-B5EF-B49520E8B89F}"/>
                </a:ext>
              </a:extLst>
            </p:cNvPr>
            <p:cNvSpPr txBox="1"/>
            <p:nvPr/>
          </p:nvSpPr>
          <p:spPr>
            <a:xfrm>
              <a:off x="7382634" y="1296116"/>
              <a:ext cx="146347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225"/>
                </a:spcBef>
                <a:spcAft>
                  <a:spcPts val="225"/>
                </a:spcAft>
              </a:pPr>
              <a:r>
                <a:rPr lang="fr-FR" sz="1000" b="1">
                  <a:solidFill>
                    <a:srgbClr val="8F5DA2"/>
                  </a:solidFill>
                  <a:latin typeface="Montserrat SemiBold" panose="00000700000000000000" pitchFamily="2" charset="0"/>
                </a:rPr>
                <a:t>En cas de décès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78B23E1-4135-4CC7-A807-122E831C8FD9}"/>
              </a:ext>
            </a:extLst>
          </p:cNvPr>
          <p:cNvGrpSpPr/>
          <p:nvPr/>
        </p:nvGrpSpPr>
        <p:grpSpPr>
          <a:xfrm>
            <a:off x="510601" y="1353916"/>
            <a:ext cx="1891482" cy="533972"/>
            <a:chOff x="510601" y="1245770"/>
            <a:chExt cx="1891482" cy="533972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E8044CDC-F7B9-4BD6-9F87-1CF60702F7AE}"/>
                </a:ext>
              </a:extLst>
            </p:cNvPr>
            <p:cNvSpPr/>
            <p:nvPr/>
          </p:nvSpPr>
          <p:spPr>
            <a:xfrm>
              <a:off x="510601" y="1245770"/>
              <a:ext cx="1891482" cy="53397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 Light" panose="020F0302020204030204" pitchFamily="34" charset="0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6A2C6B7-C3A0-40CF-8DE2-94C3D2339E84}"/>
                </a:ext>
              </a:extLst>
            </p:cNvPr>
            <p:cNvSpPr txBox="1"/>
            <p:nvPr/>
          </p:nvSpPr>
          <p:spPr>
            <a:xfrm>
              <a:off x="1005061" y="1251146"/>
              <a:ext cx="1367612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225"/>
                </a:spcBef>
                <a:spcAft>
                  <a:spcPts val="225"/>
                </a:spcAft>
              </a:pPr>
              <a:r>
                <a:rPr lang="fr-FR" sz="1000" b="1">
                  <a:solidFill>
                    <a:srgbClr val="8F5DA2"/>
                  </a:solidFill>
                  <a:latin typeface="Montserrat SemiBold" panose="00000700000000000000" pitchFamily="2" charset="0"/>
                </a:rPr>
                <a:t>En cas d’ITT </a:t>
              </a:r>
              <a:r>
                <a:rPr lang="fr-FR" sz="800" b="1">
                  <a:solidFill>
                    <a:srgbClr val="8F5DA2"/>
                  </a:solidFill>
                  <a:latin typeface="Montserrat SemiBold" panose="00000700000000000000" pitchFamily="2" charset="0"/>
                </a:rPr>
                <a:t>(Incapacité Temporaire Totale)</a:t>
              </a:r>
              <a:endParaRPr lang="fr-FR" sz="900" b="1">
                <a:solidFill>
                  <a:srgbClr val="8F5DA2"/>
                </a:solidFill>
                <a:latin typeface="Montserrat SemiBold" panose="00000700000000000000" pitchFamily="2" charset="0"/>
              </a:endParaRP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6328065-908F-4D0C-B630-0F2BEF5E6FA0}"/>
                </a:ext>
              </a:extLst>
            </p:cNvPr>
            <p:cNvGrpSpPr/>
            <p:nvPr/>
          </p:nvGrpSpPr>
          <p:grpSpPr>
            <a:xfrm>
              <a:off x="555001" y="1293504"/>
              <a:ext cx="470431" cy="438505"/>
              <a:chOff x="555001" y="1273987"/>
              <a:chExt cx="470431" cy="438505"/>
            </a:xfrm>
          </p:grpSpPr>
          <p:sp>
            <p:nvSpPr>
              <p:cNvPr id="53" name="Ellipse 52">
                <a:extLst>
                  <a:ext uri="{FF2B5EF4-FFF2-40B4-BE49-F238E27FC236}">
                    <a16:creationId xmlns:a16="http://schemas.microsoft.com/office/drawing/2014/main" id="{C5CABB61-37ED-47D6-8E2A-C7C59857F601}"/>
                  </a:ext>
                </a:extLst>
              </p:cNvPr>
              <p:cNvSpPr/>
              <p:nvPr/>
            </p:nvSpPr>
            <p:spPr>
              <a:xfrm>
                <a:off x="555001" y="1273987"/>
                <a:ext cx="470431" cy="4385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alibri Light" panose="020F0302020204030204" pitchFamily="34" charset="0"/>
                </a:endParaRPr>
              </a:p>
            </p:txBody>
          </p:sp>
          <p:pic>
            <p:nvPicPr>
              <p:cNvPr id="61" name="Image 60" descr="Une image contenant jouet&#10;&#10;Description générée automatiquement">
                <a:extLst>
                  <a:ext uri="{FF2B5EF4-FFF2-40B4-BE49-F238E27FC236}">
                    <a16:creationId xmlns:a16="http://schemas.microsoft.com/office/drawing/2014/main" id="{B5BA30CD-6D86-486C-BC16-15A9903C32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5327" y="1288350"/>
                <a:ext cx="409778" cy="409778"/>
              </a:xfrm>
              <a:prstGeom prst="rect">
                <a:avLst/>
              </a:prstGeom>
            </p:spPr>
          </p:pic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9282225-AC51-4F53-9018-B95785E1C2C6}"/>
              </a:ext>
            </a:extLst>
          </p:cNvPr>
          <p:cNvGrpSpPr/>
          <p:nvPr/>
        </p:nvGrpSpPr>
        <p:grpSpPr>
          <a:xfrm>
            <a:off x="4733172" y="1359293"/>
            <a:ext cx="2583886" cy="528595"/>
            <a:chOff x="4733172" y="1282847"/>
            <a:chExt cx="2583886" cy="528595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89E41878-DE37-42E7-AD3F-5FFDA57B706A}"/>
                </a:ext>
              </a:extLst>
            </p:cNvPr>
            <p:cNvSpPr/>
            <p:nvPr/>
          </p:nvSpPr>
          <p:spPr>
            <a:xfrm>
              <a:off x="4733172" y="1282847"/>
              <a:ext cx="2157303" cy="52461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 Light" panose="020F0302020204030204" pitchFamily="34" charset="0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E25C0B65-D410-462F-AC7F-CAFF4AC8C59D}"/>
                </a:ext>
              </a:extLst>
            </p:cNvPr>
            <p:cNvSpPr txBox="1"/>
            <p:nvPr/>
          </p:nvSpPr>
          <p:spPr>
            <a:xfrm>
              <a:off x="5159755" y="1303611"/>
              <a:ext cx="2157303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00" b="1" dirty="0">
                  <a:solidFill>
                    <a:srgbClr val="8F5DA2"/>
                  </a:solidFill>
                  <a:latin typeface="Montserrat SemiBold" panose="00000700000000000000" pitchFamily="2" charset="0"/>
                </a:rPr>
                <a:t> En cas de PTIA</a:t>
              </a:r>
            </a:p>
            <a:p>
              <a:r>
                <a:rPr lang="fr-FR" sz="900" b="1" dirty="0">
                  <a:solidFill>
                    <a:srgbClr val="8F5DA2"/>
                  </a:solidFill>
                  <a:latin typeface="Montserrat SemiBold" panose="00000700000000000000" pitchFamily="2" charset="0"/>
                </a:rPr>
                <a:t> </a:t>
              </a:r>
              <a:r>
                <a:rPr lang="fr-FR" sz="800" b="1" dirty="0">
                  <a:solidFill>
                    <a:srgbClr val="8F5DA2"/>
                  </a:solidFill>
                  <a:latin typeface="Montserrat SemiBold" panose="00000700000000000000" pitchFamily="2" charset="0"/>
                </a:rPr>
                <a:t>(Perte Totale et Irréversible d’Autonomie)</a:t>
              </a:r>
              <a:endParaRPr lang="fr-FR" sz="800" dirty="0">
                <a:latin typeface="Montserrat Light" panose="00000400000000000000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83D77AC-1D8A-46C2-816E-83287EA50127}"/>
                </a:ext>
              </a:extLst>
            </p:cNvPr>
            <p:cNvGrpSpPr/>
            <p:nvPr/>
          </p:nvGrpSpPr>
          <p:grpSpPr>
            <a:xfrm>
              <a:off x="4771870" y="1332616"/>
              <a:ext cx="470431" cy="438505"/>
              <a:chOff x="4801850" y="1295191"/>
              <a:chExt cx="470431" cy="438505"/>
            </a:xfrm>
          </p:grpSpPr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4A823224-BEAB-43A1-8A19-214691D0E05A}"/>
                  </a:ext>
                </a:extLst>
              </p:cNvPr>
              <p:cNvSpPr/>
              <p:nvPr/>
            </p:nvSpPr>
            <p:spPr>
              <a:xfrm>
                <a:off x="4801850" y="1295191"/>
                <a:ext cx="470431" cy="4385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alibri Light" panose="020F0302020204030204" pitchFamily="34" charset="0"/>
                </a:endParaRPr>
              </a:p>
            </p:txBody>
          </p:sp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943B225D-6CAF-472B-B5FB-5D28F6649D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60054" y="1337432"/>
                <a:ext cx="354023" cy="354023"/>
              </a:xfrm>
              <a:prstGeom prst="rect">
                <a:avLst/>
              </a:prstGeom>
            </p:spPr>
          </p:pic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B98BEEA-D90F-4A4C-A974-44D0AA1C4ECB}"/>
              </a:ext>
            </a:extLst>
          </p:cNvPr>
          <p:cNvGrpSpPr/>
          <p:nvPr/>
        </p:nvGrpSpPr>
        <p:grpSpPr>
          <a:xfrm>
            <a:off x="2538550" y="1353916"/>
            <a:ext cx="2015614" cy="533972"/>
            <a:chOff x="2538550" y="1271747"/>
            <a:chExt cx="2015614" cy="533972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2ADCB907-684F-4832-965E-4C1694330602}"/>
                </a:ext>
              </a:extLst>
            </p:cNvPr>
            <p:cNvSpPr/>
            <p:nvPr/>
          </p:nvSpPr>
          <p:spPr>
            <a:xfrm>
              <a:off x="2538550" y="1271747"/>
              <a:ext cx="2015614" cy="53397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 Light" panose="020F0302020204030204" pitchFamily="34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C7CCEA3B-8D2E-45EF-8180-8DE1F60E88EF}"/>
                </a:ext>
              </a:extLst>
            </p:cNvPr>
            <p:cNvSpPr txBox="1"/>
            <p:nvPr/>
          </p:nvSpPr>
          <p:spPr>
            <a:xfrm>
              <a:off x="3023241" y="1281126"/>
              <a:ext cx="149288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225"/>
                </a:spcBef>
                <a:spcAft>
                  <a:spcPts val="225"/>
                </a:spcAft>
              </a:pPr>
              <a:r>
                <a:rPr lang="fr-FR" sz="1000" b="1">
                  <a:solidFill>
                    <a:srgbClr val="8F5DA2"/>
                  </a:solidFill>
                  <a:latin typeface="Montserrat SemiBold" panose="00000700000000000000" pitchFamily="2" charset="0"/>
                </a:rPr>
                <a:t>En cas d’IPT </a:t>
              </a:r>
              <a:r>
                <a:rPr lang="fr-FR" sz="800" b="1">
                  <a:solidFill>
                    <a:srgbClr val="8F5DA2"/>
                  </a:solidFill>
                  <a:latin typeface="Montserrat SemiBold" panose="00000700000000000000" pitchFamily="2" charset="0"/>
                </a:rPr>
                <a:t>(Invalidité Permanente Totale)</a:t>
              </a:r>
              <a:endParaRPr lang="fr-FR" sz="900" b="1">
                <a:solidFill>
                  <a:srgbClr val="8F5DA2"/>
                </a:solidFill>
                <a:latin typeface="Montserrat SemiBold" panose="00000700000000000000" pitchFamily="2" charset="0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0FFDA7E-8440-48EC-8C94-D6B91B7FDC95}"/>
                </a:ext>
              </a:extLst>
            </p:cNvPr>
            <p:cNvGrpSpPr/>
            <p:nvPr/>
          </p:nvGrpSpPr>
          <p:grpSpPr>
            <a:xfrm>
              <a:off x="2582950" y="1310250"/>
              <a:ext cx="470431" cy="438505"/>
              <a:chOff x="2582950" y="1284769"/>
              <a:chExt cx="470431" cy="438505"/>
            </a:xfrm>
          </p:grpSpPr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E2F69998-6371-4B03-B453-D10745E9509D}"/>
                  </a:ext>
                </a:extLst>
              </p:cNvPr>
              <p:cNvSpPr/>
              <p:nvPr/>
            </p:nvSpPr>
            <p:spPr>
              <a:xfrm>
                <a:off x="2582950" y="1284769"/>
                <a:ext cx="470431" cy="4385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alibri Light" panose="020F0302020204030204" pitchFamily="34" charset="0"/>
                </a:endParaRPr>
              </a:p>
            </p:txBody>
          </p:sp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F8EEFAEB-9B82-4E0E-82E4-4179285DB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74098" y="1359954"/>
                <a:ext cx="288135" cy="288135"/>
              </a:xfrm>
              <a:prstGeom prst="rect">
                <a:avLst/>
              </a:prstGeom>
            </p:spPr>
          </p:pic>
        </p:grpSp>
      </p:grp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0EACF7DB-A9C0-43C2-82D8-9F07EFF08EF7}"/>
              </a:ext>
            </a:extLst>
          </p:cNvPr>
          <p:cNvSpPr/>
          <p:nvPr/>
        </p:nvSpPr>
        <p:spPr>
          <a:xfrm>
            <a:off x="534233" y="2292779"/>
            <a:ext cx="8194557" cy="339184"/>
          </a:xfrm>
          <a:prstGeom prst="roundRect">
            <a:avLst/>
          </a:prstGeom>
          <a:solidFill>
            <a:srgbClr val="5A3B67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3CA4BC2-15AF-274E-B8A6-4FBBAA32F838}"/>
              </a:ext>
            </a:extLst>
          </p:cNvPr>
          <p:cNvGrpSpPr/>
          <p:nvPr/>
        </p:nvGrpSpPr>
        <p:grpSpPr>
          <a:xfrm>
            <a:off x="1437528" y="2305118"/>
            <a:ext cx="6753652" cy="318424"/>
            <a:chOff x="1797981" y="2305118"/>
            <a:chExt cx="6753652" cy="318424"/>
          </a:xfrm>
        </p:grpSpPr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1C63AC06-D44D-4CC8-A1A2-DF17AF523B2B}"/>
                </a:ext>
              </a:extLst>
            </p:cNvPr>
            <p:cNvSpPr txBox="1"/>
            <p:nvPr/>
          </p:nvSpPr>
          <p:spPr>
            <a:xfrm>
              <a:off x="1856395" y="2343479"/>
              <a:ext cx="6695238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225"/>
                </a:spcBef>
                <a:spcAft>
                  <a:spcPts val="225"/>
                </a:spcAft>
              </a:pPr>
              <a:r>
                <a:rPr lang="fr-FR" sz="1050" b="1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… le contrat CNP-BPCE Vie permet de </a:t>
              </a:r>
              <a:r>
                <a:rPr lang="fr-FR" sz="1050" b="1" dirty="0">
                  <a:solidFill>
                    <a:srgbClr val="FCEAFE"/>
                  </a:solidFill>
                  <a:latin typeface="Montserrat ExtraBold" pitchFamily="2" charset="77"/>
                </a:rPr>
                <a:t>personnaliser</a:t>
              </a:r>
              <a:r>
                <a:rPr lang="fr-FR" sz="1050" b="1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 la prise en charge grâce aux garanties :</a:t>
              </a:r>
              <a:endParaRPr lang="fr-FR" sz="1050" b="1" dirty="0">
                <a:solidFill>
                  <a:schemeClr val="bg1"/>
                </a:solidFill>
                <a:latin typeface="Montserrat SemiBold" panose="00000700000000000000" pitchFamily="2" charset="0"/>
                <a:cs typeface="Calibri" panose="020F0502020204030204" pitchFamily="34" charset="0"/>
              </a:endParaRPr>
            </a:p>
          </p:txBody>
        </p:sp>
        <p:pic>
          <p:nvPicPr>
            <p:cNvPr id="66" name="Graphique 65" descr="Ampoule et engrenage avec un remplissage uni">
              <a:extLst>
                <a:ext uri="{FF2B5EF4-FFF2-40B4-BE49-F238E27FC236}">
                  <a16:creationId xmlns:a16="http://schemas.microsoft.com/office/drawing/2014/main" id="{F91988CC-7129-4DC8-809D-DDCBB6A52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797981" y="2305118"/>
              <a:ext cx="318424" cy="318424"/>
            </a:xfrm>
            <a:prstGeom prst="rect">
              <a:avLst/>
            </a:prstGeom>
          </p:spPr>
        </p:pic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6B24497-F6B3-4960-B8CD-00CC5A1270B1}"/>
              </a:ext>
            </a:extLst>
          </p:cNvPr>
          <p:cNvGrpSpPr/>
          <p:nvPr/>
        </p:nvGrpSpPr>
        <p:grpSpPr>
          <a:xfrm>
            <a:off x="1025432" y="4502506"/>
            <a:ext cx="6884572" cy="448109"/>
            <a:chOff x="2842883" y="4489749"/>
            <a:chExt cx="8746751" cy="448109"/>
          </a:xfrm>
        </p:grpSpPr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DE763262-53BB-4C32-925F-20C4B48F9DCB}"/>
                </a:ext>
              </a:extLst>
            </p:cNvPr>
            <p:cNvSpPr txBox="1"/>
            <p:nvPr/>
          </p:nvSpPr>
          <p:spPr>
            <a:xfrm>
              <a:off x="2842883" y="4568526"/>
              <a:ext cx="87467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i="1" dirty="0">
                  <a:solidFill>
                    <a:srgbClr val="8F5DA2"/>
                  </a:solidFill>
                  <a:latin typeface="Montserrat SemiBold" panose="00000700000000000000" pitchFamily="2" charset="0"/>
                </a:rPr>
                <a:t>Ces garanties s’adressent À TOUS VOS CLIENTS POTENTIELLEMENT ! </a:t>
              </a:r>
            </a:p>
            <a:p>
              <a:pPr algn="ctr"/>
              <a:r>
                <a:rPr lang="fr-FR" sz="900" i="1" dirty="0">
                  <a:solidFill>
                    <a:srgbClr val="8F5DA2"/>
                  </a:solidFill>
                  <a:latin typeface="Montserrat SemiBold" panose="00000700000000000000" pitchFamily="2" charset="0"/>
                </a:rPr>
                <a:t>Expliquez-les et illustrez-les dans le parcours ADE. Vos clients feront leur choix !</a:t>
              </a:r>
            </a:p>
          </p:txBody>
        </p:sp>
        <p:pic>
          <p:nvPicPr>
            <p:cNvPr id="69" name="Graphique 68" descr="Ampoule et engrenage avec un remplissage uni">
              <a:extLst>
                <a:ext uri="{FF2B5EF4-FFF2-40B4-BE49-F238E27FC236}">
                  <a16:creationId xmlns:a16="http://schemas.microsoft.com/office/drawing/2014/main" id="{894BF7FC-65F0-4F1D-ADF7-173B28842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367276" y="4489749"/>
              <a:ext cx="549364" cy="405484"/>
            </a:xfrm>
            <a:prstGeom prst="rect">
              <a:avLst/>
            </a:prstGeom>
          </p:spPr>
        </p:pic>
      </p:grpSp>
      <p:sp>
        <p:nvSpPr>
          <p:cNvPr id="72" name="ZoneTexte 71">
            <a:extLst>
              <a:ext uri="{FF2B5EF4-FFF2-40B4-BE49-F238E27FC236}">
                <a16:creationId xmlns:a16="http://schemas.microsoft.com/office/drawing/2014/main" id="{625E68CE-B316-0005-D01A-BA75A2B43EF6}"/>
              </a:ext>
            </a:extLst>
          </p:cNvPr>
          <p:cNvSpPr txBox="1"/>
          <p:nvPr/>
        </p:nvSpPr>
        <p:spPr>
          <a:xfrm>
            <a:off x="2658863" y="4952705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18511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3F8613BB-127E-439B-98C6-5B1FA4BB5F89}"/>
              </a:ext>
            </a:extLst>
          </p:cNvPr>
          <p:cNvSpPr/>
          <p:nvPr/>
        </p:nvSpPr>
        <p:spPr>
          <a:xfrm>
            <a:off x="-5191" y="5014914"/>
            <a:ext cx="9149191" cy="128587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fr-FR" sz="140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1B5B648-3328-5F48-8141-1F9DEC3F1745}"/>
              </a:ext>
            </a:extLst>
          </p:cNvPr>
          <p:cNvSpPr/>
          <p:nvPr/>
        </p:nvSpPr>
        <p:spPr>
          <a:xfrm>
            <a:off x="71845" y="50761"/>
            <a:ext cx="3261143" cy="472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8">
              <a:defRPr/>
            </a:pPr>
            <a:r>
              <a:rPr lang="fr-FR" sz="1600" b="1" dirty="0">
                <a:solidFill>
                  <a:prstClr val="black"/>
                </a:solidFill>
                <a:latin typeface="Montserrat SemiBold" charset="0"/>
                <a:ea typeface="Montserrat SemiBold" charset="0"/>
                <a:cs typeface="Montserrat SemiBold" charset="0"/>
              </a:rPr>
              <a:t>Fonctionnement des garanties </a:t>
            </a:r>
            <a:r>
              <a:rPr lang="fr-FR" sz="1600" dirty="0">
                <a:solidFill>
                  <a:prstClr val="black"/>
                </a:solidFill>
                <a:latin typeface="Montserrat SemiBold" charset="0"/>
                <a:ea typeface="Montserrat SemiBold" charset="0"/>
                <a:cs typeface="Montserrat SemiBold" charset="0"/>
              </a:rPr>
              <a:t>:</a:t>
            </a:r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D49A7037-2A04-498B-B234-01F177B80B2E}"/>
              </a:ext>
            </a:extLst>
          </p:cNvPr>
          <p:cNvSpPr/>
          <p:nvPr/>
        </p:nvSpPr>
        <p:spPr>
          <a:xfrm>
            <a:off x="1204622" y="1166857"/>
            <a:ext cx="7939378" cy="783689"/>
          </a:xfrm>
          <a:custGeom>
            <a:avLst/>
            <a:gdLst>
              <a:gd name="connsiteX0" fmla="*/ 0 w 9725186"/>
              <a:gd name="connsiteY0" fmla="*/ 484788 h 833500"/>
              <a:gd name="connsiteX1" fmla="*/ 1154623 w 9725186"/>
              <a:gd name="connsiteY1" fmla="*/ 4340 h 833500"/>
              <a:gd name="connsiteX2" fmla="*/ 4796725 w 9725186"/>
              <a:gd name="connsiteY2" fmla="*/ 732761 h 833500"/>
              <a:gd name="connsiteX3" fmla="*/ 7973878 w 9725186"/>
              <a:gd name="connsiteY3" fmla="*/ 190320 h 833500"/>
              <a:gd name="connsiteX4" fmla="*/ 9725186 w 9725186"/>
              <a:gd name="connsiteY4" fmla="*/ 833500 h 8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5186" h="833500">
                <a:moveTo>
                  <a:pt x="0" y="484788"/>
                </a:moveTo>
                <a:cubicBezTo>
                  <a:pt x="177584" y="223899"/>
                  <a:pt x="355169" y="-36989"/>
                  <a:pt x="1154623" y="4340"/>
                </a:cubicBezTo>
                <a:cubicBezTo>
                  <a:pt x="1954077" y="45669"/>
                  <a:pt x="3660183" y="701764"/>
                  <a:pt x="4796725" y="732761"/>
                </a:cubicBezTo>
                <a:cubicBezTo>
                  <a:pt x="5933267" y="763758"/>
                  <a:pt x="7152468" y="173530"/>
                  <a:pt x="7973878" y="190320"/>
                </a:cubicBezTo>
                <a:cubicBezTo>
                  <a:pt x="8795288" y="207110"/>
                  <a:pt x="9260237" y="520305"/>
                  <a:pt x="9725186" y="833500"/>
                </a:cubicBezTo>
              </a:path>
            </a:pathLst>
          </a:custGeom>
          <a:noFill/>
          <a:ln>
            <a:solidFill>
              <a:srgbClr val="8F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fr-FR" dirty="0">
              <a:solidFill>
                <a:prstClr val="white"/>
              </a:solidFill>
              <a:latin typeface="Montserrat Light" panose="00000400000000000000" pitchFamily="2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1B5BFE8-83B3-489D-AB0A-8BC3D0EE8584}"/>
              </a:ext>
            </a:extLst>
          </p:cNvPr>
          <p:cNvSpPr txBox="1"/>
          <p:nvPr/>
        </p:nvSpPr>
        <p:spPr>
          <a:xfrm>
            <a:off x="2658863" y="4947467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fr-FR" sz="900" i="1" dirty="0">
                <a:solidFill>
                  <a:prstClr val="white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8B278400-5E5C-4C94-8FDF-732E755C4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849" y="1427930"/>
            <a:ext cx="399301" cy="399301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25BAAC05-75CB-48CB-A22B-FA2357C04CB6}"/>
              </a:ext>
            </a:extLst>
          </p:cNvPr>
          <p:cNvSpPr txBox="1"/>
          <p:nvPr/>
        </p:nvSpPr>
        <p:spPr>
          <a:xfrm>
            <a:off x="4552789" y="1173212"/>
            <a:ext cx="13934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Invalidité Permanente Totale (IPT)</a:t>
            </a:r>
          </a:p>
        </p:txBody>
      </p:sp>
      <p:pic>
        <p:nvPicPr>
          <p:cNvPr id="43" name="Image 42" descr="Une image contenant jouet&#10;&#10;Description générée automatiquement">
            <a:extLst>
              <a:ext uri="{FF2B5EF4-FFF2-40B4-BE49-F238E27FC236}">
                <a16:creationId xmlns:a16="http://schemas.microsoft.com/office/drawing/2014/main" id="{3083C5E9-1577-4866-A7A9-99773DED80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24" y="843391"/>
            <a:ext cx="399017" cy="399017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9C1B424-C8FE-4B80-85CD-FB2CFCA2E95B}"/>
              </a:ext>
            </a:extLst>
          </p:cNvPr>
          <p:cNvSpPr txBox="1"/>
          <p:nvPr/>
        </p:nvSpPr>
        <p:spPr>
          <a:xfrm>
            <a:off x="944948" y="577161"/>
            <a:ext cx="1268166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Incapacité Temporaire Totale </a:t>
            </a:r>
          </a:p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(ITT)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C9595AA-B20E-4A4A-92C0-4C0950AB7D3D}"/>
              </a:ext>
            </a:extLst>
          </p:cNvPr>
          <p:cNvSpPr txBox="1"/>
          <p:nvPr/>
        </p:nvSpPr>
        <p:spPr>
          <a:xfrm>
            <a:off x="2667916" y="776284"/>
            <a:ext cx="13619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Invalidité Permanente Partielle</a:t>
            </a:r>
          </a:p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(IPP) 33 %</a:t>
            </a:r>
          </a:p>
        </p:txBody>
      </p:sp>
      <p:pic>
        <p:nvPicPr>
          <p:cNvPr id="46" name="Graphique 36">
            <a:extLst>
              <a:ext uri="{FF2B5EF4-FFF2-40B4-BE49-F238E27FC236}">
                <a16:creationId xmlns:a16="http://schemas.microsoft.com/office/drawing/2014/main" id="{C864A6B4-36D2-4F1A-B9EF-4F6CA5A790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6682" y="1085857"/>
            <a:ext cx="359492" cy="359492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C018BCBB-8C6B-4248-A81B-B15628CB0B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494" y="1057123"/>
            <a:ext cx="400493" cy="400493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39EFFA7F-B3FF-4C4E-846F-3F70A7D3F7CC}"/>
              </a:ext>
            </a:extLst>
          </p:cNvPr>
          <p:cNvSpPr txBox="1"/>
          <p:nvPr/>
        </p:nvSpPr>
        <p:spPr>
          <a:xfrm>
            <a:off x="6233738" y="762524"/>
            <a:ext cx="17200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Perte Totale et Irréversible d’Autonomie</a:t>
            </a:r>
          </a:p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(PTIA)</a:t>
            </a:r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551C19F7-2BC3-4BAF-8C35-B6C0B13A23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941" y="1244545"/>
            <a:ext cx="386375" cy="386375"/>
          </a:xfrm>
          <a:prstGeom prst="rect">
            <a:avLst/>
          </a:prstGeom>
        </p:spPr>
      </p:pic>
      <p:sp>
        <p:nvSpPr>
          <p:cNvPr id="80" name="ZoneTexte 79">
            <a:extLst>
              <a:ext uri="{FF2B5EF4-FFF2-40B4-BE49-F238E27FC236}">
                <a16:creationId xmlns:a16="http://schemas.microsoft.com/office/drawing/2014/main" id="{52CC6E75-A9DB-4D17-85E1-07885EB3D378}"/>
              </a:ext>
            </a:extLst>
          </p:cNvPr>
          <p:cNvSpPr txBox="1"/>
          <p:nvPr/>
        </p:nvSpPr>
        <p:spPr>
          <a:xfrm>
            <a:off x="8323907" y="1105560"/>
            <a:ext cx="794442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fr-FR" sz="675" dirty="0">
                <a:solidFill>
                  <a:srgbClr val="8F5DA2"/>
                </a:solidFill>
                <a:latin typeface="Montserrat SemiBold" panose="00000700000000000000" pitchFamily="2" charset="0"/>
              </a:rPr>
              <a:t>Décès</a:t>
            </a:r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24DDC8D1-C24F-42E0-9CA1-C25EE49E2B0B}"/>
              </a:ext>
            </a:extLst>
          </p:cNvPr>
          <p:cNvSpPr/>
          <p:nvPr/>
        </p:nvSpPr>
        <p:spPr>
          <a:xfrm>
            <a:off x="134496" y="3581058"/>
            <a:ext cx="720798" cy="44716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CEA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r>
              <a:rPr lang="fr-FR" sz="675" b="1" dirty="0">
                <a:solidFill>
                  <a:schemeClr val="tx1"/>
                </a:solidFill>
                <a:latin typeface="Calibri Light" panose="020F0302020204030204" pitchFamily="34" charset="0"/>
              </a:rPr>
              <a:t>Valérie salariée</a:t>
            </a:r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C7EC8EBB-E827-4F83-AE6F-82D0378C6FC7}"/>
              </a:ext>
            </a:extLst>
          </p:cNvPr>
          <p:cNvSpPr/>
          <p:nvPr/>
        </p:nvSpPr>
        <p:spPr>
          <a:xfrm>
            <a:off x="148591" y="2757312"/>
            <a:ext cx="647143" cy="447164"/>
          </a:xfrm>
          <a:prstGeom prst="ellipse">
            <a:avLst/>
          </a:prstGeom>
          <a:solidFill>
            <a:schemeClr val="bg1"/>
          </a:solidFill>
          <a:ln w="76200">
            <a:solidFill>
              <a:srgbClr val="AA85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r>
              <a:rPr lang="fr-FR" sz="675" b="1" dirty="0">
                <a:solidFill>
                  <a:schemeClr val="tx1"/>
                </a:solidFill>
                <a:latin typeface="Calibri Light" panose="020F0302020204030204" pitchFamily="34" charset="0"/>
              </a:rPr>
              <a:t>Jérôme</a:t>
            </a:r>
          </a:p>
          <a:p>
            <a:pPr algn="ctr" defTabSz="914378"/>
            <a:r>
              <a:rPr lang="fr-FR" sz="675" b="1" dirty="0">
                <a:solidFill>
                  <a:schemeClr val="tx1"/>
                </a:solidFill>
                <a:latin typeface="Calibri Light" panose="020F0302020204030204" pitchFamily="34" charset="0"/>
              </a:rPr>
              <a:t>TNS</a:t>
            </a:r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87AFBDDD-989F-43A2-A58F-F4FC74C94AD2}"/>
              </a:ext>
            </a:extLst>
          </p:cNvPr>
          <p:cNvSpPr/>
          <p:nvPr/>
        </p:nvSpPr>
        <p:spPr>
          <a:xfrm>
            <a:off x="82242" y="4437162"/>
            <a:ext cx="796689" cy="44716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r>
              <a:rPr lang="fr-FR" sz="675" b="1" dirty="0">
                <a:solidFill>
                  <a:schemeClr val="tx1"/>
                </a:solidFill>
                <a:latin typeface="Calibri Light" panose="020F0302020204030204" pitchFamily="34" charset="0"/>
              </a:rPr>
              <a:t>Paul sans activité ni allocations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4121019" y="196123"/>
            <a:ext cx="496474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FF000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Votre client </a:t>
            </a:r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a </a:t>
            </a:r>
            <a:r>
              <a:rPr lang="fr-FR" sz="900" dirty="0">
                <a:solidFill>
                  <a:srgbClr val="FF000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contracté</a:t>
            </a:r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 il y a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6 mois </a:t>
            </a:r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un crédit immobilier pour sa RP de 185 K€ sur 20 ans pour une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échéance mensuelle de 900 €</a:t>
            </a:r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 (assurance </a:t>
            </a:r>
            <a:r>
              <a:rPr lang="fr-FR" sz="900" dirty="0">
                <a:solidFill>
                  <a:srgbClr val="FF000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du contrat groupe </a:t>
            </a:r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comprise, quotité 100%).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Le CRD est de 182 K€</a:t>
            </a:r>
            <a:endParaRPr lang="fr-FR" sz="900" b="1" dirty="0"/>
          </a:p>
        </p:txBody>
      </p:sp>
      <p:sp>
        <p:nvSpPr>
          <p:cNvPr id="3" name="Rectangle 2"/>
          <p:cNvSpPr/>
          <p:nvPr/>
        </p:nvSpPr>
        <p:spPr>
          <a:xfrm>
            <a:off x="3171118" y="155944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50" b="1" dirty="0">
                <a:solidFill>
                  <a:srgbClr val="8F5DA2"/>
                </a:solidFill>
                <a:latin typeface="Montserrat SemiBold" panose="00000700000000000000" pitchFamily="2" charset="0"/>
              </a:rPr>
              <a:t>Illustration</a:t>
            </a:r>
            <a:endParaRPr lang="fr-FR" sz="1350" dirty="0"/>
          </a:p>
        </p:txBody>
      </p:sp>
      <p:sp>
        <p:nvSpPr>
          <p:cNvPr id="84" name="Rectangle 83"/>
          <p:cNvSpPr/>
          <p:nvPr/>
        </p:nvSpPr>
        <p:spPr>
          <a:xfrm>
            <a:off x="1003860" y="3401980"/>
            <a:ext cx="166405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latin typeface="Montserrat Light" panose="00000400000000000000" pitchFamily="2" charset="0"/>
                <a:cs typeface="Calibri Light" panose="020F0302020204030204" pitchFamily="34" charset="0"/>
              </a:rPr>
              <a:t>Prestation égale à la perte de revenu constatée par rapport au revenu de référence </a:t>
            </a:r>
          </a:p>
          <a:p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de 0€ à 900€</a:t>
            </a:r>
          </a:p>
          <a:p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Pendant 3 ans maximum</a:t>
            </a:r>
            <a:endParaRPr lang="fr-FR" sz="900" b="1" dirty="0"/>
          </a:p>
        </p:txBody>
      </p:sp>
      <p:sp>
        <p:nvSpPr>
          <p:cNvPr id="85" name="Rectangle 84"/>
          <p:cNvSpPr/>
          <p:nvPr/>
        </p:nvSpPr>
        <p:spPr>
          <a:xfrm>
            <a:off x="4699624" y="2679967"/>
            <a:ext cx="1709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Prestation (100% de l’échéance) :  </a:t>
            </a:r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900€</a:t>
            </a:r>
          </a:p>
          <a:p>
            <a:r>
              <a:rPr lang="fr-FR" sz="900" b="1" dirty="0">
                <a:latin typeface="Montserrat Light" panose="00000400000000000000" pitchFamily="2" charset="0"/>
                <a:cs typeface="Calibri Light" panose="020F0302020204030204" pitchFamily="34" charset="0"/>
              </a:rPr>
              <a:t>Au plus tard jusqu’à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la date de fin du prêt</a:t>
            </a:r>
            <a:endParaRPr lang="fr-FR" sz="900" b="1" dirty="0"/>
          </a:p>
        </p:txBody>
      </p:sp>
      <p:sp>
        <p:nvSpPr>
          <p:cNvPr id="86" name="Rectangle 85"/>
          <p:cNvSpPr/>
          <p:nvPr/>
        </p:nvSpPr>
        <p:spPr>
          <a:xfrm>
            <a:off x="2786274" y="2665149"/>
            <a:ext cx="166285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Prestation(50% de l’échéance): </a:t>
            </a:r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450€</a:t>
            </a:r>
          </a:p>
          <a:p>
            <a:r>
              <a:rPr lang="fr-FR" sz="900" b="1" dirty="0">
                <a:latin typeface="Montserrat Light" panose="00000400000000000000" pitchFamily="2" charset="0"/>
                <a:cs typeface="Calibri Light" panose="020F0302020204030204" pitchFamily="34" charset="0"/>
              </a:rPr>
              <a:t>Au plus tard jusqu’à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la date de fin du prêt</a:t>
            </a:r>
            <a:endParaRPr lang="fr-FR" sz="900" b="1" dirty="0"/>
          </a:p>
        </p:txBody>
      </p:sp>
      <p:sp>
        <p:nvSpPr>
          <p:cNvPr id="87" name="Rectangle 86"/>
          <p:cNvSpPr/>
          <p:nvPr/>
        </p:nvSpPr>
        <p:spPr>
          <a:xfrm>
            <a:off x="6510571" y="2758966"/>
            <a:ext cx="1218768" cy="217246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fr-FR" sz="900" dirty="0">
              <a:solidFill>
                <a:srgbClr val="232323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endParaRPr lang="fr-FR" sz="900" dirty="0">
              <a:solidFill>
                <a:srgbClr val="232323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endParaRPr lang="fr-FR" sz="900" dirty="0">
              <a:solidFill>
                <a:srgbClr val="232323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endParaRPr lang="fr-FR" sz="900" dirty="0">
              <a:solidFill>
                <a:srgbClr val="232323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endParaRPr lang="fr-FR" sz="900" dirty="0">
              <a:solidFill>
                <a:srgbClr val="232323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endParaRPr lang="fr-FR" sz="900" dirty="0">
              <a:solidFill>
                <a:srgbClr val="232323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endParaRPr lang="fr-FR" sz="900" dirty="0">
              <a:solidFill>
                <a:srgbClr val="232323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Paiement du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CRD</a:t>
            </a:r>
          </a:p>
          <a:p>
            <a:pPr algn="ctr"/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182K€</a:t>
            </a:r>
          </a:p>
          <a:p>
            <a:pPr algn="ctr"/>
            <a:endParaRPr lang="fr-FR" sz="900" dirty="0">
              <a:solidFill>
                <a:srgbClr val="C00000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solidFill>
                <a:srgbClr val="C00000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solidFill>
                <a:srgbClr val="C00000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solidFill>
                <a:srgbClr val="C00000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solidFill>
                <a:srgbClr val="C00000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831183" y="2758967"/>
            <a:ext cx="1240972" cy="21724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Paiement du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CRD</a:t>
            </a:r>
          </a:p>
          <a:p>
            <a:pPr algn="ctr"/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182K€</a:t>
            </a:r>
            <a:endParaRPr lang="fr-FR" sz="900" dirty="0">
              <a:solidFill>
                <a:srgbClr val="C00000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solidFill>
                <a:srgbClr val="C00000"/>
              </a:solidFill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endParaRPr lang="fr-FR" sz="900" dirty="0">
              <a:latin typeface="Montserrat Light" panose="00000400000000000000" pitchFamily="2" charset="0"/>
              <a:cs typeface="Calibri Light" panose="020F0302020204030204" pitchFamily="34" charset="0"/>
            </a:endParaRPr>
          </a:p>
          <a:p>
            <a:pPr algn="ctr"/>
            <a:r>
              <a:rPr lang="fr-FR" sz="900" dirty="0">
                <a:latin typeface="Montserrat Light" panose="00000400000000000000" pitchFamily="2" charset="0"/>
                <a:cs typeface="Calibri Light" panose="020F0302020204030204" pitchFamily="34" charset="0"/>
              </a:rPr>
              <a:t>Montant pris</a:t>
            </a:r>
          </a:p>
          <a:p>
            <a:pPr algn="ctr"/>
            <a:r>
              <a:rPr lang="fr-FR" sz="900" dirty="0">
                <a:latin typeface="Montserrat Light" panose="00000400000000000000" pitchFamily="2" charset="0"/>
                <a:cs typeface="Calibri Light" panose="020F0302020204030204" pitchFamily="34" charset="0"/>
              </a:rPr>
              <a:t>en charge la 1ère année en cas de suicide  de l’assuré</a:t>
            </a:r>
            <a:r>
              <a:rPr lang="fr-FR" sz="900" dirty="0">
                <a:solidFill>
                  <a:srgbClr val="C0000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fr-FR" sz="900" dirty="0">
                <a:solidFill>
                  <a:srgbClr val="C0000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120K€</a:t>
            </a:r>
          </a:p>
          <a:p>
            <a:pPr algn="ctr"/>
            <a:r>
              <a:rPr lang="fr-FR" sz="750" dirty="0">
                <a:latin typeface="Montserrat Light" panose="00000400000000000000" pitchFamily="2" charset="0"/>
                <a:cs typeface="Calibri Light" panose="020F0302020204030204" pitchFamily="34" charset="0"/>
              </a:rPr>
              <a:t>(prêt résidence principale uniquement)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8333472" y="3363167"/>
            <a:ext cx="388937" cy="275754"/>
            <a:chOff x="5417239" y="5558922"/>
            <a:chExt cx="295913" cy="283583"/>
          </a:xfrm>
        </p:grpSpPr>
        <p:sp>
          <p:nvSpPr>
            <p:cNvPr id="4" name="Triangle isocèle 3"/>
            <p:cNvSpPr/>
            <p:nvPr/>
          </p:nvSpPr>
          <p:spPr>
            <a:xfrm>
              <a:off x="5417239" y="5558922"/>
              <a:ext cx="182880" cy="231815"/>
            </a:xfrm>
            <a:prstGeom prst="triangle">
              <a:avLst/>
            </a:prstGeom>
            <a:solidFill>
              <a:srgbClr val="A52E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 dirty="0">
                <a:latin typeface="Calibri Light" panose="020F0302020204030204" pitchFamily="34" charset="0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434477" y="5581380"/>
              <a:ext cx="278675" cy="261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!</a:t>
              </a:r>
            </a:p>
          </p:txBody>
        </p:sp>
      </p:grpSp>
      <p:sp>
        <p:nvSpPr>
          <p:cNvPr id="91" name="Rectangle 90"/>
          <p:cNvSpPr/>
          <p:nvPr/>
        </p:nvSpPr>
        <p:spPr>
          <a:xfrm>
            <a:off x="997289" y="2758966"/>
            <a:ext cx="1587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Prestation(100% de l’échéance) : </a:t>
            </a:r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900€</a:t>
            </a:r>
          </a:p>
          <a:p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Pendant 3 ans maximum</a:t>
            </a:r>
            <a:endParaRPr lang="fr-FR" sz="900" b="1" dirty="0"/>
          </a:p>
        </p:txBody>
      </p:sp>
      <p:sp>
        <p:nvSpPr>
          <p:cNvPr id="92" name="Rectangle 91"/>
          <p:cNvSpPr/>
          <p:nvPr/>
        </p:nvSpPr>
        <p:spPr>
          <a:xfrm>
            <a:off x="2786274" y="3451188"/>
            <a:ext cx="16628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Prestation(50% de la Prise en charge ITT)  </a:t>
            </a:r>
          </a:p>
          <a:p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de 0€ à 450€</a:t>
            </a:r>
          </a:p>
          <a:p>
            <a:r>
              <a:rPr lang="fr-FR" sz="900" b="1" dirty="0">
                <a:latin typeface="Montserrat Light" panose="00000400000000000000" pitchFamily="2" charset="0"/>
                <a:cs typeface="Calibri Light" panose="020F0302020204030204" pitchFamily="34" charset="0"/>
              </a:rPr>
              <a:t>Au plus tard jusqu’à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la date de fin du prêt</a:t>
            </a:r>
            <a:endParaRPr lang="fr-FR" sz="900" b="1" dirty="0"/>
          </a:p>
        </p:txBody>
      </p:sp>
      <p:sp>
        <p:nvSpPr>
          <p:cNvPr id="93" name="Rectangle 92"/>
          <p:cNvSpPr/>
          <p:nvPr/>
        </p:nvSpPr>
        <p:spPr>
          <a:xfrm>
            <a:off x="4699624" y="3395849"/>
            <a:ext cx="1709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Prestation(perte de revenu limitée à l’échéance : </a:t>
            </a:r>
          </a:p>
          <a:p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de 0€ à 900€</a:t>
            </a:r>
          </a:p>
          <a:p>
            <a:r>
              <a:rPr lang="fr-FR" sz="900" b="1" dirty="0">
                <a:latin typeface="Montserrat Light" panose="00000400000000000000" pitchFamily="2" charset="0"/>
                <a:cs typeface="Calibri Light" panose="020F0302020204030204" pitchFamily="34" charset="0"/>
              </a:rPr>
              <a:t>Au plus tard jusqu’à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la date de fin du prêt</a:t>
            </a:r>
            <a:endParaRPr lang="fr-FR" sz="900" b="1" dirty="0"/>
          </a:p>
        </p:txBody>
      </p:sp>
      <p:sp>
        <p:nvSpPr>
          <p:cNvPr id="94" name="Rectangle 93"/>
          <p:cNvSpPr/>
          <p:nvPr/>
        </p:nvSpPr>
        <p:spPr>
          <a:xfrm>
            <a:off x="997289" y="4411864"/>
            <a:ext cx="1587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Prestation(50% de l’échéance) : </a:t>
            </a:r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450€</a:t>
            </a:r>
          </a:p>
          <a:p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Pendant 3 ans maximum</a:t>
            </a:r>
            <a:endParaRPr lang="fr-FR" sz="900" b="1" dirty="0"/>
          </a:p>
        </p:txBody>
      </p:sp>
      <p:sp>
        <p:nvSpPr>
          <p:cNvPr id="96" name="Rectangle 95"/>
          <p:cNvSpPr/>
          <p:nvPr/>
        </p:nvSpPr>
        <p:spPr>
          <a:xfrm>
            <a:off x="4699624" y="4377727"/>
            <a:ext cx="1709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Prestation(50% de l’échéance) : </a:t>
            </a:r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450€</a:t>
            </a:r>
          </a:p>
          <a:p>
            <a:r>
              <a:rPr lang="fr-FR" sz="900" b="1" dirty="0">
                <a:latin typeface="Montserrat Light" panose="00000400000000000000" pitchFamily="2" charset="0"/>
                <a:cs typeface="Calibri Light" panose="020F0302020204030204" pitchFamily="34" charset="0"/>
              </a:rPr>
              <a:t>Au plus tard jusqu’à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la date de fin du prêt</a:t>
            </a:r>
            <a:endParaRPr lang="fr-FR" sz="900" b="1" dirty="0"/>
          </a:p>
        </p:txBody>
      </p:sp>
      <p:grpSp>
        <p:nvGrpSpPr>
          <p:cNvPr id="10" name="Groupe 9"/>
          <p:cNvGrpSpPr/>
          <p:nvPr/>
        </p:nvGrpSpPr>
        <p:grpSpPr>
          <a:xfrm>
            <a:off x="23162" y="1691901"/>
            <a:ext cx="698863" cy="601888"/>
            <a:chOff x="30882" y="2510169"/>
            <a:chExt cx="931817" cy="802517"/>
          </a:xfrm>
        </p:grpSpPr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212DDA3-648F-4F8E-83CA-22C5BEFB3E3F}"/>
                </a:ext>
              </a:extLst>
            </p:cNvPr>
            <p:cNvSpPr/>
            <p:nvPr/>
          </p:nvSpPr>
          <p:spPr>
            <a:xfrm>
              <a:off x="95795" y="2510169"/>
              <a:ext cx="783375" cy="802517"/>
            </a:xfrm>
            <a:prstGeom prst="ellipse">
              <a:avLst/>
            </a:prstGeom>
            <a:solidFill>
              <a:srgbClr val="4F3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fr-FR" sz="750" b="1" dirty="0">
                <a:solidFill>
                  <a:schemeClr val="bg1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0882" y="2751820"/>
              <a:ext cx="93181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GARANTIES</a:t>
              </a:r>
            </a:p>
          </p:txBody>
        </p:sp>
      </p:grpSp>
      <p:sp>
        <p:nvSpPr>
          <p:cNvPr id="42" name="Rectangle 41"/>
          <p:cNvSpPr/>
          <p:nvPr/>
        </p:nvSpPr>
        <p:spPr>
          <a:xfrm>
            <a:off x="2786274" y="4421679"/>
            <a:ext cx="194730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00B050"/>
                </a:solidFill>
                <a:latin typeface="Montserrat Light" panose="00000400000000000000" pitchFamily="2" charset="0"/>
                <a:cs typeface="Calibri Light" panose="020F0302020204030204" pitchFamily="34" charset="0"/>
                <a:sym typeface="Wingdings" panose="05000000000000000000" pitchFamily="2" charset="2"/>
              </a:rPr>
              <a:t>50% PEC ITT = 225€</a:t>
            </a:r>
            <a:r>
              <a:rPr lang="fr-FR" sz="900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  <a:sym typeface="Wingdings" panose="05000000000000000000" pitchFamily="2" charset="2"/>
              </a:rPr>
              <a:t> </a:t>
            </a:r>
          </a:p>
          <a:p>
            <a:r>
              <a:rPr lang="fr-FR" sz="900" b="1" dirty="0">
                <a:latin typeface="Montserrat Light" panose="00000400000000000000" pitchFamily="2" charset="0"/>
                <a:cs typeface="Calibri Light" panose="020F0302020204030204" pitchFamily="34" charset="0"/>
              </a:rPr>
              <a:t>Au plus tard jusqu’à la </a:t>
            </a:r>
            <a:r>
              <a:rPr lang="fr-FR" sz="900" b="1" dirty="0">
                <a:solidFill>
                  <a:srgbClr val="232323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date de fin du prêt</a:t>
            </a:r>
            <a:endParaRPr lang="fr-FR" sz="9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8195310" y="1895033"/>
            <a:ext cx="94869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Le CRD est garanti </a:t>
            </a:r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jusqu’aux 80 ans </a:t>
            </a:r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de l’assuré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6458080" y="1610625"/>
            <a:ext cx="161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L’invalidité consécutive à une maladie ou accident implique pour l’assuré de recourir à une tierce personne pour se laver, s’habiller, manger, se déplacer. </a:t>
            </a:r>
          </a:p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La PTIA doit être reconnue par CNP et prend fin </a:t>
            </a:r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avant les 67 ans </a:t>
            </a:r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de l’assuré 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4214865" y="1886188"/>
            <a:ext cx="208059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A la date de consolidation de son état de santé et au plus tard 3 ans après le début de son ITT, l’assuré est pris en charge </a:t>
            </a:r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si son taux global d’invalidité est ≥ 66%</a:t>
            </a:r>
          </a:p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La garantie prend fin </a:t>
            </a:r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avant les 67 ans </a:t>
            </a:r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de l’assuré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2802414" y="1644236"/>
            <a:ext cx="135137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L’assuré est pris en charge si :</a:t>
            </a:r>
          </a:p>
          <a:p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33% ≤ Taux d’incapacité &lt; 66%</a:t>
            </a:r>
          </a:p>
          <a:p>
            <a:endParaRPr lang="fr-FR" sz="750" b="1" dirty="0">
              <a:solidFill>
                <a:srgbClr val="7030A0"/>
              </a:solidFill>
              <a:latin typeface="Calibri Light" panose="020F0302020204030204" pitchFamily="34" charset="0"/>
            </a:endParaRPr>
          </a:p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La garantie prend fin </a:t>
            </a:r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avant les 67 ans </a:t>
            </a:r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de l’assuré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884644" y="1358011"/>
            <a:ext cx="198041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Suite maladie ou accident, impossibilité pour l’assuré d’exercer temporairement son activité professionnelle.</a:t>
            </a:r>
          </a:p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Pour les assurés sans activité, impossibilité d’exercer leurs activités privées non professionnelles.</a:t>
            </a:r>
          </a:p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La garantie</a:t>
            </a:r>
            <a:r>
              <a:rPr lang="fr-FR" sz="750" dirty="0">
                <a:solidFill>
                  <a:srgbClr val="FF0000"/>
                </a:solidFill>
                <a:latin typeface="Calibri Light" panose="020F0302020204030204" pitchFamily="34" charset="0"/>
              </a:rPr>
              <a:t> </a:t>
            </a:r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 prend fin </a:t>
            </a:r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avant les 67 ans </a:t>
            </a:r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de l’assuré</a:t>
            </a:r>
          </a:p>
          <a:p>
            <a:r>
              <a:rPr lang="fr-FR" sz="750" dirty="0">
                <a:solidFill>
                  <a:srgbClr val="7030A0"/>
                </a:solidFill>
                <a:latin typeface="Calibri Light" panose="020F0302020204030204" pitchFamily="34" charset="0"/>
              </a:rPr>
              <a:t>La prestation est versée après </a:t>
            </a:r>
            <a:r>
              <a:rPr lang="fr-FR" sz="750" b="1" dirty="0">
                <a:solidFill>
                  <a:srgbClr val="7030A0"/>
                </a:solidFill>
                <a:latin typeface="Calibri Light" panose="020F0302020204030204" pitchFamily="34" charset="0"/>
              </a:rPr>
              <a:t>un délai de franchise de 90 jours.</a:t>
            </a:r>
          </a:p>
        </p:txBody>
      </p:sp>
    </p:spTree>
    <p:extLst>
      <p:ext uri="{BB962C8B-B14F-4D97-AF65-F5344CB8AC3E}">
        <p14:creationId xmlns:p14="http://schemas.microsoft.com/office/powerpoint/2010/main" val="14523416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A31E1-AD61-42C1-B5A9-3A65E9009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388" y="391995"/>
            <a:ext cx="536465" cy="477837"/>
          </a:xfrm>
        </p:spPr>
        <p:txBody>
          <a:bodyPr/>
          <a:lstStyle/>
          <a:p>
            <a:r>
              <a:rPr lang="fr-FR"/>
              <a:t># 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BDF191-6441-4DDF-87E3-354CAF52D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7419" y="391387"/>
            <a:ext cx="3706581" cy="207027"/>
          </a:xfrm>
        </p:spPr>
        <p:txBody>
          <a:bodyPr/>
          <a:lstStyle/>
          <a:p>
            <a:r>
              <a:rPr lang="fr-FR"/>
              <a:t>Revenir à l’essentiel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1F682-480A-4C2E-B1D5-1C67B120DB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7419" y="630913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La finalité de l'ADE CNP-BPCE Vie, les points forts et les exclusions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14341F-448C-467A-95C9-DC14722C0D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9388" y="3507303"/>
            <a:ext cx="536465" cy="477837"/>
          </a:xfrm>
        </p:spPr>
        <p:txBody>
          <a:bodyPr/>
          <a:lstStyle/>
          <a:p>
            <a:r>
              <a:rPr lang="fr-FR"/>
              <a:t># 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110AEBB-96CB-409C-8944-C4671DF22B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37419" y="3506695"/>
            <a:ext cx="3706581" cy="207027"/>
          </a:xfrm>
        </p:spPr>
        <p:txBody>
          <a:bodyPr/>
          <a:lstStyle/>
          <a:p>
            <a:r>
              <a:rPr lang="fr-FR"/>
              <a:t>Bien se préparer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EEFF12A-8D18-4F73-AB10-79EE265AAE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7419" y="374622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Lister les bonnes pratiques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AB34EF-FFB0-4229-B1B4-78ED7F0292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89388" y="1184913"/>
            <a:ext cx="536465" cy="477837"/>
          </a:xfrm>
          <a:solidFill>
            <a:srgbClr val="8F5DA2"/>
          </a:solidFill>
        </p:spPr>
        <p:txBody>
          <a:bodyPr/>
          <a:lstStyle/>
          <a:p>
            <a:r>
              <a:rPr lang="fr-FR"/>
              <a:t># 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7FA228-A1D1-4BA3-B3FE-7A319234C7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37419" y="1184305"/>
            <a:ext cx="3706581" cy="207027"/>
          </a:xfrm>
        </p:spPr>
        <p:txBody>
          <a:bodyPr/>
          <a:lstStyle/>
          <a:p>
            <a:r>
              <a:rPr lang="fr-FR">
                <a:solidFill>
                  <a:srgbClr val="8F5DA2"/>
                </a:solidFill>
              </a:rPr>
              <a:t>Approfondir les étapes de l’entretien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BBFAD0F-D7B9-4739-92C1-B76BF484BE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37419" y="142383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S’entraîner ensemble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209B872-7E2A-4CC5-8CFA-598B9FD522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89388" y="4330796"/>
            <a:ext cx="536465" cy="477837"/>
          </a:xfrm>
          <a:solidFill>
            <a:srgbClr val="232323"/>
          </a:solidFill>
        </p:spPr>
        <p:txBody>
          <a:bodyPr/>
          <a:lstStyle/>
          <a:p>
            <a:r>
              <a:rPr lang="fr-FR"/>
              <a:t># 4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D4219B5-8D3A-4EAC-8E81-F9F6F462EA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37419" y="4330188"/>
            <a:ext cx="3706581" cy="207027"/>
          </a:xfrm>
        </p:spPr>
        <p:txBody>
          <a:bodyPr/>
          <a:lstStyle/>
          <a:p>
            <a:r>
              <a:rPr lang="fr-FR" dirty="0"/>
              <a:t>En guise de conclusion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B6FAD6A-159E-460F-8A6F-8C3482D0EB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37419" y="4569714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Ce qu’il faut retenir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DCE108F-C187-4DA6-B09A-F49BA464FCCF}"/>
              </a:ext>
            </a:extLst>
          </p:cNvPr>
          <p:cNvSpPr txBox="1">
            <a:spLocks/>
          </p:cNvSpPr>
          <p:nvPr/>
        </p:nvSpPr>
        <p:spPr>
          <a:xfrm>
            <a:off x="5539622" y="1823530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7E312D71-739A-480F-82BA-1D73C2AD596C}"/>
              </a:ext>
            </a:extLst>
          </p:cNvPr>
          <p:cNvSpPr txBox="1">
            <a:spLocks/>
          </p:cNvSpPr>
          <p:nvPr/>
        </p:nvSpPr>
        <p:spPr>
          <a:xfrm>
            <a:off x="5541558" y="2186905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2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23C1124F-C922-4538-BEC4-44326F5CDB39}"/>
              </a:ext>
            </a:extLst>
          </p:cNvPr>
          <p:cNvSpPr txBox="1">
            <a:spLocks/>
          </p:cNvSpPr>
          <p:nvPr/>
        </p:nvSpPr>
        <p:spPr>
          <a:xfrm>
            <a:off x="5539622" y="2567698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3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F304E62A-C566-46CC-BC67-FBCF813EE804}"/>
              </a:ext>
            </a:extLst>
          </p:cNvPr>
          <p:cNvSpPr txBox="1">
            <a:spLocks/>
          </p:cNvSpPr>
          <p:nvPr/>
        </p:nvSpPr>
        <p:spPr>
          <a:xfrm>
            <a:off x="5541558" y="2931073"/>
            <a:ext cx="274452" cy="238824"/>
          </a:xfrm>
          <a:prstGeom prst="rect">
            <a:avLst/>
          </a:prstGeom>
          <a:solidFill>
            <a:srgbClr val="8F5DA2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4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08147D3F-69E8-4FF2-B1E0-70C9484774D1}"/>
              </a:ext>
            </a:extLst>
          </p:cNvPr>
          <p:cNvSpPr txBox="1">
            <a:spLocks/>
          </p:cNvSpPr>
          <p:nvPr/>
        </p:nvSpPr>
        <p:spPr>
          <a:xfrm>
            <a:off x="5937149" y="2550294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Sensibilisation à l’offre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12F813A6-D604-4AA8-BCF4-ADE3632A6583}"/>
              </a:ext>
            </a:extLst>
          </p:cNvPr>
          <p:cNvSpPr txBox="1">
            <a:spLocks/>
          </p:cNvSpPr>
          <p:nvPr/>
        </p:nvSpPr>
        <p:spPr>
          <a:xfrm>
            <a:off x="5937149" y="2918288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8F5DA2"/>
                </a:solidFill>
                <a:latin typeface="Montserrat Light" panose="00000400000000000000" pitchFamily="2" charset="0"/>
              </a:rPr>
              <a:t>Traitement des objections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85F1548C-3871-4A48-9388-2C238C992B74}"/>
              </a:ext>
            </a:extLst>
          </p:cNvPr>
          <p:cNvSpPr txBox="1">
            <a:spLocks/>
          </p:cNvSpPr>
          <p:nvPr/>
        </p:nvSpPr>
        <p:spPr>
          <a:xfrm>
            <a:off x="5937149" y="1806126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Découverte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AF38537A-754F-473B-BD41-E98C833D7C08}"/>
              </a:ext>
            </a:extLst>
          </p:cNvPr>
          <p:cNvSpPr txBox="1">
            <a:spLocks/>
          </p:cNvSpPr>
          <p:nvPr/>
        </p:nvSpPr>
        <p:spPr>
          <a:xfrm>
            <a:off x="5937149" y="2174120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Introduction à l’ADE</a:t>
            </a:r>
          </a:p>
          <a:p>
            <a:r>
              <a:rPr lang="fr-FR">
                <a:latin typeface="Montserrat Light" panose="00000400000000000000" pitchFamily="2" charset="0"/>
              </a:rPr>
              <a:t>	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93307D3-8E2A-4E3B-9366-44B358330C6B}"/>
              </a:ext>
            </a:extLst>
          </p:cNvPr>
          <p:cNvGrpSpPr/>
          <p:nvPr/>
        </p:nvGrpSpPr>
        <p:grpSpPr>
          <a:xfrm>
            <a:off x="8518904" y="78175"/>
            <a:ext cx="548547" cy="483137"/>
            <a:chOff x="8483443" y="126391"/>
            <a:chExt cx="548547" cy="483137"/>
          </a:xfrm>
        </p:grpSpPr>
        <p:pic>
          <p:nvPicPr>
            <p:cNvPr id="34" name="Image 33">
              <a:hlinkClick r:id="rId3" action="ppaction://hlinksldjump"/>
              <a:extLst>
                <a:ext uri="{FF2B5EF4-FFF2-40B4-BE49-F238E27FC236}">
                  <a16:creationId xmlns:a16="http://schemas.microsoft.com/office/drawing/2014/main" id="{47E1AA17-DDA1-48CA-A2BF-DAE3E02C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3222" y="126391"/>
              <a:ext cx="288989" cy="288989"/>
            </a:xfrm>
            <a:prstGeom prst="rect">
              <a:avLst/>
            </a:prstGeom>
          </p:spPr>
        </p:pic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0EDC760C-084B-40AF-A9BF-76D4BBEEB9BA}"/>
                </a:ext>
              </a:extLst>
            </p:cNvPr>
            <p:cNvSpPr txBox="1"/>
            <p:nvPr/>
          </p:nvSpPr>
          <p:spPr>
            <a:xfrm>
              <a:off x="8483443" y="409473"/>
              <a:ext cx="54854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>
                  <a:solidFill>
                    <a:srgbClr val="232323"/>
                  </a:solidFill>
                  <a:latin typeface="Calibri Light" panose="020F0302020204030204" pitchFamily="34" charset="0"/>
                </a:rPr>
                <a:t>Sommaire</a:t>
              </a:r>
            </a:p>
          </p:txBody>
        </p:sp>
      </p:grpSp>
      <p:pic>
        <p:nvPicPr>
          <p:cNvPr id="31" name="Espace réservé pour une image  21">
            <a:extLst>
              <a:ext uri="{FF2B5EF4-FFF2-40B4-BE49-F238E27FC236}">
                <a16:creationId xmlns:a16="http://schemas.microsoft.com/office/drawing/2014/main" id="{FDD783F2-D7D4-CB59-BBD2-E4E96A8E8B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6" t="9565" r="29425" b="9735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2" name="Espace réservé du texte 14">
            <a:extLst>
              <a:ext uri="{FF2B5EF4-FFF2-40B4-BE49-F238E27FC236}">
                <a16:creationId xmlns:a16="http://schemas.microsoft.com/office/drawing/2014/main" id="{26A62C27-469C-1899-31F0-C031FBF691A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Un atelier</a:t>
            </a:r>
          </a:p>
        </p:txBody>
      </p:sp>
      <p:sp>
        <p:nvSpPr>
          <p:cNvPr id="36" name="Espace réservé du texte 15">
            <a:extLst>
              <a:ext uri="{FF2B5EF4-FFF2-40B4-BE49-F238E27FC236}">
                <a16:creationId xmlns:a16="http://schemas.microsoft.com/office/drawing/2014/main" id="{256F45F0-9531-2A74-42CC-BC02D97CE071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latin typeface="Montserrat Light" panose="00000400000000000000" pitchFamily="2" charset="0"/>
              </a:rPr>
              <a:t>Traitement des objections</a:t>
            </a:r>
          </a:p>
        </p:txBody>
      </p:sp>
    </p:spTree>
    <p:extLst>
      <p:ext uri="{BB962C8B-B14F-4D97-AF65-F5344CB8AC3E}">
        <p14:creationId xmlns:p14="http://schemas.microsoft.com/office/powerpoint/2010/main" val="3468283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3C874F6-AFC5-4B59-A041-1CE23128CC7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pic>
        <p:nvPicPr>
          <p:cNvPr id="11" name="Espace réservé pour une image  4" descr="Une image contenant bâtiment, grand, pont, voie&#10;&#10;Description générée automatiquement">
            <a:extLst>
              <a:ext uri="{FF2B5EF4-FFF2-40B4-BE49-F238E27FC236}">
                <a16:creationId xmlns:a16="http://schemas.microsoft.com/office/drawing/2014/main" id="{6F4B20DE-C022-4CE2-8A28-19481C09D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r="29333"/>
          <a:stretch>
            <a:fillRect/>
          </a:stretch>
        </p:blipFill>
        <p:spPr>
          <a:xfrm>
            <a:off x="-2" y="0"/>
            <a:ext cx="4572001" cy="5143500"/>
          </a:xfrm>
          <a:prstGeom prst="rect">
            <a:avLst/>
          </a:prstGeom>
        </p:spPr>
      </p:pic>
      <p:pic>
        <p:nvPicPr>
          <p:cNvPr id="12" name="Image 11" descr="Une image contenant sombre, tenant, chemise, téléphone&#10;&#10;Description générée automatiquement">
            <a:extLst>
              <a:ext uri="{FF2B5EF4-FFF2-40B4-BE49-F238E27FC236}">
                <a16:creationId xmlns:a16="http://schemas.microsoft.com/office/drawing/2014/main" id="{49C6C0D7-F17F-4225-9802-8D27D3E8B7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30" y="1356903"/>
            <a:ext cx="2179033" cy="25200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6DBA6-44B7-4397-BE5B-D8F106DD5C43}"/>
              </a:ext>
            </a:extLst>
          </p:cNvPr>
          <p:cNvSpPr/>
          <p:nvPr/>
        </p:nvSpPr>
        <p:spPr>
          <a:xfrm>
            <a:off x="-9618" y="0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188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cs typeface="Calibri" panose="020F0502020204030204" pitchFamily="34" charset="0"/>
              </a:rPr>
              <a:t>Objection 1</a:t>
            </a:r>
          </a:p>
        </p:txBody>
      </p:sp>
      <p:sp>
        <p:nvSpPr>
          <p:cNvPr id="4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C3A58EC1-DFB5-4E48-A71C-3B7675A94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018" y="64303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D79E96-8A47-4C32-9CC5-EF73D1F664B3}"/>
              </a:ext>
            </a:extLst>
          </p:cNvPr>
          <p:cNvSpPr txBox="1"/>
          <p:nvPr/>
        </p:nvSpPr>
        <p:spPr>
          <a:xfrm>
            <a:off x="4871578" y="1161350"/>
            <a:ext cx="3998830" cy="362390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lvl="1" algn="ctr">
              <a:spcAft>
                <a:spcPts val="600"/>
              </a:spcAft>
              <a:defRPr/>
            </a:pPr>
            <a:r>
              <a:rPr lang="fr-FR" sz="11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  <a:t>« C’est trop cher »</a:t>
            </a:r>
          </a:p>
          <a:p>
            <a:pPr marL="0" lvl="1" algn="just">
              <a:spcAft>
                <a:spcPts val="600"/>
              </a:spcAft>
              <a:defRPr/>
            </a:pP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Assumer le coût, être transparent, il est uniquement question de qualité de prise en charge en cas de sinistre.</a:t>
            </a:r>
          </a:p>
          <a:p>
            <a:pPr marL="0" lvl="1" algn="just">
              <a:spcAft>
                <a:spcPts val="600"/>
              </a:spcAft>
              <a:defRPr/>
            </a:pPr>
            <a:endParaRPr lang="fr-FR" sz="11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0" lvl="1" algn="just">
              <a:spcAft>
                <a:spcPts val="600"/>
              </a:spcAft>
              <a:defRPr/>
            </a:pP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Rappelez-vous :</a:t>
            </a:r>
          </a:p>
          <a:p>
            <a:pPr marL="358775" lvl="2" indent="-179388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Montserrat Light" panose="00000400000000000000" pitchFamily="2" charset="0"/>
                <a:cs typeface="Calibri"/>
              </a:rPr>
              <a:t>L'assurance des emprunteurs permet de se donner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toutes les chances de rester propriétaire en cas de sinistre grâce à une prise en charge par l'assureur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.</a:t>
            </a:r>
          </a:p>
          <a:p>
            <a:pPr marL="358775" lvl="2" indent="-179388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Montserrat Light" panose="00000400000000000000" pitchFamily="2" charset="0"/>
                <a:cs typeface="Calibri"/>
              </a:rPr>
              <a:t>Cette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prise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de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relais par l'assureur se fera en fonction des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garanties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et surtout en l'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absence d’exclusions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pouvant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compromettre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la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mise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en jeu de ces garanties.</a:t>
            </a:r>
          </a:p>
          <a:p>
            <a:pPr marL="358775" lvl="2" indent="-179388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Montserrat Light" panose="00000400000000000000" pitchFamily="2" charset="0"/>
                <a:cs typeface="Calibri"/>
              </a:rPr>
              <a:t>L’offre CNP-BPCE Vie ne comporte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aucune exclusion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en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matière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de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professions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et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de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loisirs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CBDFF8-9C4B-EB4E-8EAF-D90FC23FD4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28" y="483934"/>
            <a:ext cx="743931" cy="74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3491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D6A7A48-157D-094E-9B9A-21CCADADE075}"/>
              </a:ext>
            </a:extLst>
          </p:cNvPr>
          <p:cNvSpPr/>
          <p:nvPr/>
        </p:nvSpPr>
        <p:spPr>
          <a:xfrm>
            <a:off x="195564" y="2386822"/>
            <a:ext cx="3425562" cy="1062897"/>
          </a:xfrm>
          <a:prstGeom prst="rect">
            <a:avLst/>
          </a:prstGeom>
          <a:solidFill>
            <a:srgbClr val="FCE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C14B1A-5F0D-E44B-8029-221697A77120}"/>
              </a:ext>
            </a:extLst>
          </p:cNvPr>
          <p:cNvSpPr/>
          <p:nvPr/>
        </p:nvSpPr>
        <p:spPr>
          <a:xfrm>
            <a:off x="898739" y="3802953"/>
            <a:ext cx="3608989" cy="901922"/>
          </a:xfrm>
          <a:prstGeom prst="rect">
            <a:avLst/>
          </a:prstGeom>
          <a:solidFill>
            <a:srgbClr val="FCE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787156-E6C9-1749-B111-F84F144C67AC}"/>
              </a:ext>
            </a:extLst>
          </p:cNvPr>
          <p:cNvSpPr/>
          <p:nvPr/>
        </p:nvSpPr>
        <p:spPr>
          <a:xfrm>
            <a:off x="5167613" y="3388093"/>
            <a:ext cx="3324223" cy="759570"/>
          </a:xfrm>
          <a:prstGeom prst="rect">
            <a:avLst/>
          </a:prstGeom>
          <a:solidFill>
            <a:srgbClr val="FCE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310E2A-29AD-E344-B12A-5F8981633FF7}"/>
              </a:ext>
            </a:extLst>
          </p:cNvPr>
          <p:cNvSpPr/>
          <p:nvPr/>
        </p:nvSpPr>
        <p:spPr>
          <a:xfrm>
            <a:off x="5624213" y="2223436"/>
            <a:ext cx="3324223" cy="759570"/>
          </a:xfrm>
          <a:prstGeom prst="rect">
            <a:avLst/>
          </a:prstGeom>
          <a:solidFill>
            <a:srgbClr val="FCE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7138F9-68EC-2347-B717-9D6A9AB7A1AE}"/>
              </a:ext>
            </a:extLst>
          </p:cNvPr>
          <p:cNvSpPr/>
          <p:nvPr/>
        </p:nvSpPr>
        <p:spPr>
          <a:xfrm>
            <a:off x="2909889" y="1113223"/>
            <a:ext cx="3324223" cy="901922"/>
          </a:xfrm>
          <a:prstGeom prst="rect">
            <a:avLst/>
          </a:prstGeom>
          <a:solidFill>
            <a:srgbClr val="FCE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9FE6F5-68D6-9449-BBA0-F9B2CE8B5795}"/>
              </a:ext>
            </a:extLst>
          </p:cNvPr>
          <p:cNvSpPr/>
          <p:nvPr/>
        </p:nvSpPr>
        <p:spPr>
          <a:xfrm>
            <a:off x="-98758" y="932158"/>
            <a:ext cx="2816998" cy="370639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8613BB-127E-439B-98C6-5B1FA4BB5F89}"/>
              </a:ext>
            </a:extLst>
          </p:cNvPr>
          <p:cNvSpPr/>
          <p:nvPr/>
        </p:nvSpPr>
        <p:spPr>
          <a:xfrm>
            <a:off x="0" y="5014913"/>
            <a:ext cx="9149191" cy="128587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1B5B648-3328-5F48-8141-1F9DEC3F1745}"/>
              </a:ext>
            </a:extLst>
          </p:cNvPr>
          <p:cNvSpPr/>
          <p:nvPr/>
        </p:nvSpPr>
        <p:spPr>
          <a:xfrm>
            <a:off x="0" y="145688"/>
            <a:ext cx="9144000" cy="72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Zoom sur les réponses à l’objection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« C’est trop cher » </a:t>
            </a:r>
            <a:r>
              <a:rPr lang="fr-FR" sz="1600">
                <a:solidFill>
                  <a:prstClr val="black"/>
                </a:solidFill>
                <a:latin typeface="Montserrat SemiBold" charset="0"/>
                <a:ea typeface="Montserrat SemiBold" charset="0"/>
                <a:cs typeface="Montserrat SemiBold" charset="0"/>
              </a:rPr>
              <a:t>Faites votre choix !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63F04B-BFA7-43DD-A379-C1B8C384F5C6}"/>
              </a:ext>
            </a:extLst>
          </p:cNvPr>
          <p:cNvSpPr txBox="1"/>
          <p:nvPr/>
        </p:nvSpPr>
        <p:spPr>
          <a:xfrm>
            <a:off x="170532" y="963698"/>
            <a:ext cx="2471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>
                <a:solidFill>
                  <a:schemeClr val="bg1"/>
                </a:solidFill>
                <a:latin typeface="Montserrat SemiBold"/>
                <a:cs typeface="Calibri"/>
              </a:rPr>
              <a:t>« Par rapport à quoi ? »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0996A2-5984-47E7-B95E-748D162B9B27}"/>
              </a:ext>
            </a:extLst>
          </p:cNvPr>
          <p:cNvSpPr txBox="1"/>
          <p:nvPr/>
        </p:nvSpPr>
        <p:spPr>
          <a:xfrm>
            <a:off x="5750418" y="2303139"/>
            <a:ext cx="30718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« Une assurance qui ne vous indemnise pas lorsque le sinistre survient, c’est une assurance qui n’aura servi à rien. 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DE4168-2D29-4384-A7D6-BCD4EDBB0B40}"/>
              </a:ext>
            </a:extLst>
          </p:cNvPr>
          <p:cNvSpPr txBox="1"/>
          <p:nvPr/>
        </p:nvSpPr>
        <p:spPr>
          <a:xfrm>
            <a:off x="2976563" y="1185141"/>
            <a:ext cx="3190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« Comme pour une assurance voiture, vous payez moins cher au tiers qu’en tout risque, mais en cas de sinistre vous êtes moins bien couvert. »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9F705A-4D02-4E1F-BDEC-54DD4426CAA0}"/>
              </a:ext>
            </a:extLst>
          </p:cNvPr>
          <p:cNvSpPr txBox="1"/>
          <p:nvPr/>
        </p:nvSpPr>
        <p:spPr>
          <a:xfrm>
            <a:off x="5167613" y="3467796"/>
            <a:ext cx="33242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>
                <a:solidFill>
                  <a:srgbClr val="8F5DA2"/>
                </a:solidFill>
                <a:latin typeface="Montserrat SemiBold"/>
                <a:cs typeface="Calibri"/>
              </a:rPr>
              <a:t>« Avoir une assurance de qualité est primordial car elle vous permet de payer les mensualités en cas de coup dur. »</a:t>
            </a:r>
            <a:endParaRPr lang="fr-FR" sz="1100">
              <a:solidFill>
                <a:srgbClr val="232323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E73A34-2DCD-47A2-9335-4813E387BA31}"/>
              </a:ext>
            </a:extLst>
          </p:cNvPr>
          <p:cNvSpPr txBox="1"/>
          <p:nvPr/>
        </p:nvSpPr>
        <p:spPr>
          <a:xfrm>
            <a:off x="312907" y="2448911"/>
            <a:ext cx="319087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>
                <a:solidFill>
                  <a:srgbClr val="8F5DA2"/>
                </a:solidFill>
                <a:latin typeface="Montserrat SemiBold"/>
                <a:cs typeface="Calibri"/>
              </a:rPr>
              <a:t>« Qu’est ce qui est pour vous le plus sereinement envisageable : payer 20 € de moins par mois ou permettre que vos mensualités de x € soient prises en charge en cas de sinistre ? »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963F7C-D3EF-4EA3-8E1F-CA31CF9F8251}"/>
              </a:ext>
            </a:extLst>
          </p:cNvPr>
          <p:cNvSpPr txBox="1"/>
          <p:nvPr/>
        </p:nvSpPr>
        <p:spPr>
          <a:xfrm>
            <a:off x="948862" y="3869194"/>
            <a:ext cx="3508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Comparer avec les dépenses moins importantes (de téléphone, 15 € / mois pour un abonnement Netflix, salle de sport…), là on parle de se protéger en cas de sinistre</a:t>
            </a:r>
            <a:r>
              <a:rPr lang="fr-FR" sz="1100" b="1" dirty="0">
                <a:solidFill>
                  <a:srgbClr val="232323"/>
                </a:solidFill>
                <a:latin typeface="Calibri Light" panose="020F0302020204030204" pitchFamily="34" charset="0"/>
                <a:cs typeface="Calibri"/>
              </a:rPr>
              <a:t>.</a:t>
            </a:r>
            <a:endParaRPr lang="fr-FR" sz="1100" b="1" dirty="0">
              <a:solidFill>
                <a:srgbClr val="8F5DA2"/>
              </a:solidFill>
              <a:latin typeface="Montserrat SemiBold"/>
              <a:cs typeface="Calibri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6502CDB-40FC-4B3C-AB7A-E29D12E588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00" y="2168553"/>
            <a:ext cx="1182800" cy="118280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2BFFBC1-D279-BD21-DDA7-B88B28DE9474}"/>
              </a:ext>
            </a:extLst>
          </p:cNvPr>
          <p:cNvSpPr txBox="1"/>
          <p:nvPr/>
        </p:nvSpPr>
        <p:spPr>
          <a:xfrm>
            <a:off x="2658863" y="4950780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40313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3C874F6-AFC5-4B59-A041-1CE23128CC7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pic>
        <p:nvPicPr>
          <p:cNvPr id="11" name="Espace réservé pour une image  4" descr="Une image contenant bâtiment, grand, pont, voie&#10;&#10;Description générée automatiquement">
            <a:extLst>
              <a:ext uri="{FF2B5EF4-FFF2-40B4-BE49-F238E27FC236}">
                <a16:creationId xmlns:a16="http://schemas.microsoft.com/office/drawing/2014/main" id="{6F4B20DE-C022-4CE2-8A28-19481C09D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r="29333"/>
          <a:stretch>
            <a:fillRect/>
          </a:stretch>
        </p:blipFill>
        <p:spPr>
          <a:xfrm>
            <a:off x="-2" y="0"/>
            <a:ext cx="4572001" cy="5143500"/>
          </a:xfrm>
          <a:prstGeom prst="rect">
            <a:avLst/>
          </a:prstGeom>
        </p:spPr>
      </p:pic>
      <p:pic>
        <p:nvPicPr>
          <p:cNvPr id="12" name="Image 11" descr="Une image contenant sombre, tenant, chemise, téléphone&#10;&#10;Description générée automatiquement">
            <a:extLst>
              <a:ext uri="{FF2B5EF4-FFF2-40B4-BE49-F238E27FC236}">
                <a16:creationId xmlns:a16="http://schemas.microsoft.com/office/drawing/2014/main" id="{49C6C0D7-F17F-4225-9802-8D27D3E8B7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30" y="1356903"/>
            <a:ext cx="2179033" cy="25200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6DBA6-44B7-4397-BE5B-D8F106DD5C43}"/>
              </a:ext>
            </a:extLst>
          </p:cNvPr>
          <p:cNvSpPr/>
          <p:nvPr/>
        </p:nvSpPr>
        <p:spPr>
          <a:xfrm>
            <a:off x="13842" y="0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188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cs typeface="Calibri" panose="020F0502020204030204" pitchFamily="34" charset="0"/>
              </a:rPr>
              <a:t>Objection </a:t>
            </a:r>
            <a:r>
              <a:rPr lang="fr-FR" sz="1400" b="1" spc="188">
                <a:solidFill>
                  <a:prstClr val="white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2</a:t>
            </a:r>
            <a:endParaRPr kumimoji="0" lang="fr-FR" sz="1050" i="0" u="none" strike="noStrike" kern="1200" cap="none" spc="188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C3A58EC1-DFB5-4E48-A71C-3B7675A94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018" y="64303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552139-57DC-4ADC-AB87-70147D031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28" y="984937"/>
            <a:ext cx="743931" cy="7439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CD79E96-8A47-4C32-9CC5-EF73D1F664B3}"/>
              </a:ext>
            </a:extLst>
          </p:cNvPr>
          <p:cNvSpPr txBox="1"/>
          <p:nvPr/>
        </p:nvSpPr>
        <p:spPr>
          <a:xfrm>
            <a:off x="4865416" y="1935186"/>
            <a:ext cx="4011154" cy="237776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lvl="1" algn="ctr"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  <a:t>« Nous sommes jeunes, </a:t>
            </a:r>
            <a:b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</a:br>
            <a: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  <a:t>nous n’en avons pas besoin »</a:t>
            </a:r>
          </a:p>
          <a:p>
            <a:pPr marL="179388" lvl="1" indent="-179388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0" lvl="1" algn="just">
              <a:spcAft>
                <a:spcPts val="600"/>
              </a:spcAft>
              <a:defRPr/>
            </a:pPr>
            <a:r>
              <a:rPr lang="fr-FR" sz="1200" dirty="0">
                <a:latin typeface="Montserrat Light" panose="00000400000000000000" pitchFamily="2" charset="0"/>
                <a:cs typeface="Calibri"/>
              </a:rPr>
              <a:t>« Vous avez raison, vous avez toute la vie devant vous. Mais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personne n’est à l’abri d’un aléa de la vie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.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Et en cas de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problème de santé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, il vaut mieux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bénéficier d'une assurance vous proposant une prise en charge des mensualités de crédit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. En synthèse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en cas de problème, il vaut mieux anticiper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. »</a:t>
            </a:r>
          </a:p>
        </p:txBody>
      </p:sp>
    </p:spTree>
    <p:extLst>
      <p:ext uri="{BB962C8B-B14F-4D97-AF65-F5344CB8AC3E}">
        <p14:creationId xmlns:p14="http://schemas.microsoft.com/office/powerpoint/2010/main" val="317785847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3C874F6-AFC5-4B59-A041-1CE23128CC7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pic>
        <p:nvPicPr>
          <p:cNvPr id="11" name="Espace réservé pour une image  4" descr="Une image contenant bâtiment, grand, pont, voie&#10;&#10;Description générée automatiquement">
            <a:extLst>
              <a:ext uri="{FF2B5EF4-FFF2-40B4-BE49-F238E27FC236}">
                <a16:creationId xmlns:a16="http://schemas.microsoft.com/office/drawing/2014/main" id="{6F4B20DE-C022-4CE2-8A28-19481C09D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r="29333"/>
          <a:stretch>
            <a:fillRect/>
          </a:stretch>
        </p:blipFill>
        <p:spPr>
          <a:xfrm>
            <a:off x="-2" y="0"/>
            <a:ext cx="4572001" cy="5143500"/>
          </a:xfrm>
          <a:prstGeom prst="rect">
            <a:avLst/>
          </a:prstGeom>
        </p:spPr>
      </p:pic>
      <p:pic>
        <p:nvPicPr>
          <p:cNvPr id="12" name="Image 11" descr="Une image contenant sombre, tenant, chemise, téléphone&#10;&#10;Description générée automatiquement">
            <a:extLst>
              <a:ext uri="{FF2B5EF4-FFF2-40B4-BE49-F238E27FC236}">
                <a16:creationId xmlns:a16="http://schemas.microsoft.com/office/drawing/2014/main" id="{49C6C0D7-F17F-4225-9802-8D27D3E8B7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30" y="1356903"/>
            <a:ext cx="2179033" cy="25200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6DBA6-44B7-4397-BE5B-D8F106DD5C43}"/>
              </a:ext>
            </a:extLst>
          </p:cNvPr>
          <p:cNvSpPr/>
          <p:nvPr/>
        </p:nvSpPr>
        <p:spPr>
          <a:xfrm>
            <a:off x="-9618" y="0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188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cs typeface="Calibri" panose="020F0502020204030204" pitchFamily="34" charset="0"/>
              </a:rPr>
              <a:t>Objection </a:t>
            </a:r>
            <a:r>
              <a:rPr lang="fr-FR" sz="1400" b="1" spc="188">
                <a:solidFill>
                  <a:prstClr val="white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4</a:t>
            </a:r>
            <a:endParaRPr kumimoji="0" lang="fr-FR" sz="1050" i="0" u="none" strike="noStrike" kern="1200" cap="none" spc="188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C3A58EC1-DFB5-4E48-A71C-3B7675A94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018" y="64303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552139-57DC-4ADC-AB87-70147D031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28" y="405914"/>
            <a:ext cx="743931" cy="7439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CD79E96-8A47-4C32-9CC5-EF73D1F664B3}"/>
              </a:ext>
            </a:extLst>
          </p:cNvPr>
          <p:cNvSpPr txBox="1"/>
          <p:nvPr/>
        </p:nvSpPr>
        <p:spPr>
          <a:xfrm>
            <a:off x="4862513" y="1052808"/>
            <a:ext cx="4023257" cy="409069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lvl="1" algn="ctr"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  <a:t>« J'ai déjà fait une simulation</a:t>
            </a:r>
            <a:b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</a:br>
            <a: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  <a:t>d'assurance sur internet »</a:t>
            </a:r>
          </a:p>
          <a:p>
            <a:pPr marL="0" lvl="1" algn="ctr">
              <a:spcAft>
                <a:spcPts val="600"/>
              </a:spcAft>
              <a:defRPr/>
            </a:pPr>
            <a:endParaRPr lang="fr-FR" sz="1400" b="1" dirty="0">
              <a:solidFill>
                <a:srgbClr val="232323"/>
              </a:solidFill>
              <a:latin typeface="Montserrat SemiBold" panose="00000700000000000000" pitchFamily="2" charset="0"/>
              <a:cs typeface="Calibri"/>
            </a:endParaRPr>
          </a:p>
          <a:p>
            <a:pPr marL="171450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Montserrat Light" panose="00000400000000000000" pitchFamily="2" charset="0"/>
                <a:cs typeface="Calibri"/>
              </a:rPr>
              <a:t>« Cela montre que vous êtes concernés et vous avez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raison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car vous vous engagez pour un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montant important,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sur une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durée longue.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Toutefois si le coût est un critère de choix,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il ne doit pas être l'unique critère.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Il y a bien entendu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 les garanties,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mais aussi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les exclusions. 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»</a:t>
            </a:r>
          </a:p>
          <a:p>
            <a:pPr marL="171450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fr-FR" sz="11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171450" lvl="1" indent="-171450" algn="just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100" dirty="0">
                <a:latin typeface="Montserrat Light" panose="00000400000000000000" pitchFamily="2" charset="0"/>
                <a:cs typeface="Calibri"/>
              </a:rPr>
              <a:t>« Vous avez apporté le devis et la notice, </a:t>
            </a: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pouvons-nous regarder ensemble ?</a:t>
            </a:r>
            <a:r>
              <a:rPr lang="fr-FR" sz="1100" dirty="0">
                <a:latin typeface="Montserrat Light" panose="00000400000000000000" pitchFamily="2" charset="0"/>
                <a:cs typeface="Calibri"/>
              </a:rPr>
              <a:t> »</a:t>
            </a:r>
          </a:p>
          <a:p>
            <a:pPr marL="285750" lvl="1" indent="-285750" algn="just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fr-FR" sz="11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171450" lvl="1" indent="-1714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  <a:t>Que regarder sur le devis ? Le pavé des garanties et des exclusions :   </a:t>
            </a:r>
            <a:br>
              <a:rPr lang="fr-FR" sz="1100" b="1" dirty="0">
                <a:solidFill>
                  <a:srgbClr val="8F5DA2"/>
                </a:solidFill>
                <a:latin typeface="Montserrat SemiBold"/>
                <a:cs typeface="Calibri"/>
              </a:rPr>
            </a:br>
            <a:r>
              <a:rPr lang="fr-FR" sz="1100" dirty="0">
                <a:latin typeface="Montserrat Light" panose="00000400000000000000" pitchFamily="2" charset="0"/>
                <a:cs typeface="Calibri"/>
              </a:rPr>
              <a:t>« Avec le contrat CNP-BPCE Vie, il n’y a pas d’exclusion en matière de professions et de loisirs. »</a:t>
            </a:r>
          </a:p>
        </p:txBody>
      </p:sp>
    </p:spTree>
    <p:extLst>
      <p:ext uri="{BB962C8B-B14F-4D97-AF65-F5344CB8AC3E}">
        <p14:creationId xmlns:p14="http://schemas.microsoft.com/office/powerpoint/2010/main" val="2252413626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9BE52C-8FC8-401E-BDE7-4AE0DA3E6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88" y="47194"/>
            <a:ext cx="2237423" cy="548640"/>
          </a:xfrm>
          <a:prstGeom prst="rect">
            <a:avLst/>
          </a:prstGeom>
        </p:spPr>
      </p:pic>
      <p:sp>
        <p:nvSpPr>
          <p:cNvPr id="4" name="Titre 7">
            <a:extLst>
              <a:ext uri="{FF2B5EF4-FFF2-40B4-BE49-F238E27FC236}">
                <a16:creationId xmlns:a16="http://schemas.microsoft.com/office/drawing/2014/main" id="{8D9E9A05-AD00-402B-861A-811B1D50E279}"/>
              </a:ext>
            </a:extLst>
          </p:cNvPr>
          <p:cNvSpPr txBox="1">
            <a:spLocks/>
          </p:cNvSpPr>
          <p:nvPr/>
        </p:nvSpPr>
        <p:spPr>
          <a:xfrm>
            <a:off x="866418" y="676519"/>
            <a:ext cx="7411162" cy="33859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fr-FR" sz="1500" dirty="0">
                <a:solidFill>
                  <a:prstClr val="black"/>
                </a:solidFill>
                <a:latin typeface="Calibri Light" panose="020F0302020204030204"/>
              </a:rPr>
              <a:t>Outil de comparaison du contrat ADE Groupe CNP avec les contrats concurrents (ADE Externes)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9D0B1D-2759-42D2-8239-78F4FA513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484" y="1010097"/>
            <a:ext cx="5649029" cy="237066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36DD000-4A22-4FAA-92E7-8654F6F6C304}"/>
              </a:ext>
            </a:extLst>
          </p:cNvPr>
          <p:cNvSpPr txBox="1"/>
          <p:nvPr/>
        </p:nvSpPr>
        <p:spPr>
          <a:xfrm>
            <a:off x="-2" y="35159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581D74"/>
                </a:solidFill>
                <a:latin typeface="Arial"/>
                <a:ea typeface="+mj-ea"/>
                <a:cs typeface="+mj-cs"/>
              </a:rPr>
              <a:t>DISPONIBLE SUR IBC : </a:t>
            </a:r>
            <a:r>
              <a:rPr lang="fr-FR" sz="1000" b="1" dirty="0">
                <a:latin typeface="Arial"/>
                <a:ea typeface="+mj-ea"/>
                <a:cs typeface="+mj-cs"/>
              </a:rPr>
              <a:t>BDD &gt; Marché des Particuliers &gt; Activités Commerciales &gt; Crédit </a:t>
            </a:r>
            <a:r>
              <a:rPr lang="fr-FR" sz="1000" b="1" dirty="0" err="1">
                <a:latin typeface="Arial"/>
                <a:ea typeface="+mj-ea"/>
                <a:cs typeface="+mj-cs"/>
              </a:rPr>
              <a:t>Immo</a:t>
            </a:r>
            <a:r>
              <a:rPr lang="fr-FR" sz="1000" b="1" dirty="0">
                <a:latin typeface="Arial"/>
                <a:ea typeface="+mj-ea"/>
                <a:cs typeface="+mj-cs"/>
              </a:rPr>
              <a:t> &gt; </a:t>
            </a:r>
            <a:r>
              <a:rPr lang="fr-FR" sz="1000" b="1" dirty="0">
                <a:solidFill>
                  <a:srgbClr val="C00000"/>
                </a:solidFill>
                <a:latin typeface="Arial"/>
                <a:ea typeface="+mj-ea"/>
                <a:cs typeface="+mj-cs"/>
              </a:rPr>
              <a:t>Assurances des Emprunteurs </a:t>
            </a:r>
            <a:r>
              <a:rPr lang="fr-FR" sz="1000" b="1" dirty="0">
                <a:solidFill>
                  <a:srgbClr val="0070C0"/>
                </a:solidFill>
                <a:latin typeface="Arial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 cliquez ici</a:t>
            </a:r>
            <a:endParaRPr lang="fr-FR" sz="1200" b="1" dirty="0">
              <a:solidFill>
                <a:srgbClr val="0070C0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6326E4-4CBF-45F7-8FFD-50C2124DC7B3}"/>
              </a:ext>
            </a:extLst>
          </p:cNvPr>
          <p:cNvSpPr txBox="1"/>
          <p:nvPr/>
        </p:nvSpPr>
        <p:spPr>
          <a:xfrm>
            <a:off x="1141899" y="3939649"/>
            <a:ext cx="1896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581D74"/>
                </a:solidFill>
                <a:latin typeface="Arial"/>
              </a:rPr>
              <a:t>Guide utilisateur PROFIDÉO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DEB593D-F6CC-4A34-8ADF-D6808A234C4A}"/>
              </a:ext>
            </a:extLst>
          </p:cNvPr>
          <p:cNvSpPr txBox="1"/>
          <p:nvPr/>
        </p:nvSpPr>
        <p:spPr>
          <a:xfrm>
            <a:off x="6021009" y="3847315"/>
            <a:ext cx="18965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581D74"/>
                </a:solidFill>
                <a:latin typeface="Arial"/>
              </a:rPr>
              <a:t>Accès à l’outil PROFIDÉO</a:t>
            </a:r>
            <a:b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Ajouter l’URL à vos Favoris</a:t>
            </a:r>
          </a:p>
        </p:txBody>
      </p:sp>
      <p:pic>
        <p:nvPicPr>
          <p:cNvPr id="13" name="Image 12">
            <a:hlinkClick r:id="rId5"/>
            <a:extLst>
              <a:ext uri="{FF2B5EF4-FFF2-40B4-BE49-F238E27FC236}">
                <a16:creationId xmlns:a16="http://schemas.microsoft.com/office/drawing/2014/main" id="{2098C1BD-2415-4167-A48F-039CD51062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9" y="4291237"/>
            <a:ext cx="1838901" cy="513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 13">
            <a:hlinkClick r:id="rId7"/>
            <a:extLst>
              <a:ext uri="{FF2B5EF4-FFF2-40B4-BE49-F238E27FC236}">
                <a16:creationId xmlns:a16="http://schemas.microsoft.com/office/drawing/2014/main" id="{A59E64EE-D1D5-4FDD-BD4A-5775A57EA0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009" y="4302407"/>
            <a:ext cx="1838901" cy="5024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Étoile : 5 branches 14">
            <a:extLst>
              <a:ext uri="{FF2B5EF4-FFF2-40B4-BE49-F238E27FC236}">
                <a16:creationId xmlns:a16="http://schemas.microsoft.com/office/drawing/2014/main" id="{330F7D2B-9864-4A2F-A764-6751C0FF2054}"/>
              </a:ext>
            </a:extLst>
          </p:cNvPr>
          <p:cNvSpPr/>
          <p:nvPr/>
        </p:nvSpPr>
        <p:spPr>
          <a:xfrm>
            <a:off x="7780765" y="4023257"/>
            <a:ext cx="217406" cy="215742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790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3C874F6-AFC5-4B59-A041-1CE23128CC7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pic>
        <p:nvPicPr>
          <p:cNvPr id="11" name="Espace réservé pour une image  4" descr="Une image contenant bâtiment, grand, pont, voie&#10;&#10;Description générée automatiquement">
            <a:extLst>
              <a:ext uri="{FF2B5EF4-FFF2-40B4-BE49-F238E27FC236}">
                <a16:creationId xmlns:a16="http://schemas.microsoft.com/office/drawing/2014/main" id="{6F4B20DE-C022-4CE2-8A28-19481C09D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r="29333"/>
          <a:stretch>
            <a:fillRect/>
          </a:stretch>
        </p:blipFill>
        <p:spPr>
          <a:xfrm>
            <a:off x="-2" y="0"/>
            <a:ext cx="4572001" cy="5143500"/>
          </a:xfrm>
          <a:prstGeom prst="rect">
            <a:avLst/>
          </a:prstGeom>
        </p:spPr>
      </p:pic>
      <p:pic>
        <p:nvPicPr>
          <p:cNvPr id="12" name="Image 11" descr="Une image contenant sombre, tenant, chemise, téléphone&#10;&#10;Description générée automatiquement">
            <a:extLst>
              <a:ext uri="{FF2B5EF4-FFF2-40B4-BE49-F238E27FC236}">
                <a16:creationId xmlns:a16="http://schemas.microsoft.com/office/drawing/2014/main" id="{49C6C0D7-F17F-4225-9802-8D27D3E8B7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30" y="1356903"/>
            <a:ext cx="2179033" cy="25200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6DBA6-44B7-4397-BE5B-D8F106DD5C43}"/>
              </a:ext>
            </a:extLst>
          </p:cNvPr>
          <p:cNvSpPr/>
          <p:nvPr/>
        </p:nvSpPr>
        <p:spPr>
          <a:xfrm>
            <a:off x="-9618" y="0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188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cs typeface="Calibri" panose="020F0502020204030204" pitchFamily="34" charset="0"/>
              </a:rPr>
              <a:t>Objection </a:t>
            </a:r>
            <a:r>
              <a:rPr lang="fr-FR" sz="1400" b="1" spc="188">
                <a:solidFill>
                  <a:prstClr val="white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5</a:t>
            </a:r>
            <a:endParaRPr kumimoji="0" lang="fr-FR" sz="1050" i="0" u="none" strike="noStrike" kern="1200" cap="none" spc="188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C3A58EC1-DFB5-4E48-A71C-3B7675A94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018" y="64303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552139-57DC-4ADC-AB87-70147D031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28" y="237667"/>
            <a:ext cx="743931" cy="7439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CD79E96-8A47-4C32-9CC5-EF73D1F664B3}"/>
              </a:ext>
            </a:extLst>
          </p:cNvPr>
          <p:cNvSpPr txBox="1"/>
          <p:nvPr/>
        </p:nvSpPr>
        <p:spPr>
          <a:xfrm>
            <a:off x="4742891" y="815141"/>
            <a:ext cx="4338535" cy="409069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lvl="1" algn="ctr"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  <a:t>« Mon conjoint ne travaille pas et n’a donc pas besoin de l’ITT »</a:t>
            </a:r>
          </a:p>
          <a:p>
            <a:pPr marL="171450" lvl="1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0" lvl="1">
              <a:spcAft>
                <a:spcPts val="600"/>
              </a:spcAft>
              <a:defRPr/>
            </a:pPr>
            <a:r>
              <a:rPr lang="fr-FR" sz="1200" dirty="0">
                <a:latin typeface="Montserrat Light" panose="00000400000000000000" pitchFamily="2" charset="0"/>
                <a:cs typeface="Calibri"/>
              </a:rPr>
              <a:t>« Il faut bien comprendre que l'ITT, c'est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l'incapacité temporaire totale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, non l'incapacité temporaire de travail. Même en étant inactif,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votre conjoint peut se voir prescrire une ITT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. Et bien avec le contrat CNP-BPCE Vie, s'il a moins de 67 ans, il bénéficie d'une </a:t>
            </a: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prise en charge </a:t>
            </a:r>
            <a:r>
              <a:rPr lang="fr-FR" sz="1200" dirty="0">
                <a:latin typeface="Montserrat Light" panose="00000400000000000000" pitchFamily="2" charset="0"/>
                <a:cs typeface="Calibri"/>
              </a:rPr>
              <a:t>à hauteur de 50 % du montant de l'échéance pour une quotité de 100 %. »</a:t>
            </a:r>
          </a:p>
        </p:txBody>
      </p:sp>
    </p:spTree>
    <p:extLst>
      <p:ext uri="{BB962C8B-B14F-4D97-AF65-F5344CB8AC3E}">
        <p14:creationId xmlns:p14="http://schemas.microsoft.com/office/powerpoint/2010/main" val="302509286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3C874F6-AFC5-4B59-A041-1CE23128CC7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pic>
        <p:nvPicPr>
          <p:cNvPr id="11" name="Espace réservé pour une image  4" descr="Une image contenant bâtiment, grand, pont, voie&#10;&#10;Description générée automatiquement">
            <a:extLst>
              <a:ext uri="{FF2B5EF4-FFF2-40B4-BE49-F238E27FC236}">
                <a16:creationId xmlns:a16="http://schemas.microsoft.com/office/drawing/2014/main" id="{6F4B20DE-C022-4CE2-8A28-19481C09D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r="29333"/>
          <a:stretch>
            <a:fillRect/>
          </a:stretch>
        </p:blipFill>
        <p:spPr>
          <a:xfrm>
            <a:off x="-2" y="0"/>
            <a:ext cx="4572001" cy="5143500"/>
          </a:xfrm>
          <a:prstGeom prst="rect">
            <a:avLst/>
          </a:prstGeom>
        </p:spPr>
      </p:pic>
      <p:pic>
        <p:nvPicPr>
          <p:cNvPr id="12" name="Image 11" descr="Une image contenant sombre, tenant, chemise, téléphone&#10;&#10;Description générée automatiquement">
            <a:extLst>
              <a:ext uri="{FF2B5EF4-FFF2-40B4-BE49-F238E27FC236}">
                <a16:creationId xmlns:a16="http://schemas.microsoft.com/office/drawing/2014/main" id="{49C6C0D7-F17F-4225-9802-8D27D3E8B7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30" y="1356903"/>
            <a:ext cx="2179033" cy="25200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66DBA6-44B7-4397-BE5B-D8F106DD5C43}"/>
              </a:ext>
            </a:extLst>
          </p:cNvPr>
          <p:cNvSpPr/>
          <p:nvPr/>
        </p:nvSpPr>
        <p:spPr>
          <a:xfrm>
            <a:off x="-9618" y="0"/>
            <a:ext cx="4567773" cy="5148256"/>
          </a:xfrm>
          <a:prstGeom prst="rect">
            <a:avLst/>
          </a:prstGeom>
          <a:solidFill>
            <a:srgbClr val="4040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188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0"/>
                <a:cs typeface="Calibri" panose="020F0502020204030204" pitchFamily="34" charset="0"/>
              </a:rPr>
              <a:t>Objection </a:t>
            </a:r>
            <a:r>
              <a:rPr lang="fr-FR" sz="1400" b="1" spc="188">
                <a:solidFill>
                  <a:prstClr val="white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6</a:t>
            </a:r>
            <a:endParaRPr kumimoji="0" lang="fr-FR" sz="1050" i="0" u="none" strike="noStrike" kern="1200" cap="none" spc="188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AutoShape 2" descr="http://www.google.fr/url?source=imglanding&amp;ct=img&amp;q=http://engrenages.blog.lemonde.fr/files/2009/04/panneau2.1239347388.jpg&amp;sa=X&amp;ved=0CAkQ8wc4GGoVChMIkM2UzYuIxgIVzGkUCh2AsACU&amp;usg=AFQjCNHSCiD-SMX5pCK4iAlpMk57bz0jHQ">
            <a:extLst>
              <a:ext uri="{FF2B5EF4-FFF2-40B4-BE49-F238E27FC236}">
                <a16:creationId xmlns:a16="http://schemas.microsoft.com/office/drawing/2014/main" id="{C3A58EC1-DFB5-4E48-A71C-3B7675A94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018" y="64303"/>
            <a:ext cx="6451976" cy="43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55" tIns="45678" rIns="91355" bIns="4567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552139-57DC-4ADC-AB87-70147D031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28" y="237667"/>
            <a:ext cx="743931" cy="7439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CD79E96-8A47-4C32-9CC5-EF73D1F664B3}"/>
              </a:ext>
            </a:extLst>
          </p:cNvPr>
          <p:cNvSpPr txBox="1"/>
          <p:nvPr/>
        </p:nvSpPr>
        <p:spPr>
          <a:xfrm>
            <a:off x="4830231" y="864214"/>
            <a:ext cx="4338535" cy="409069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lvl="1" algn="ctr"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232323"/>
                </a:solidFill>
                <a:latin typeface="Calibri"/>
                <a:cs typeface="Calibri"/>
              </a:rPr>
              <a:t>🤐 </a:t>
            </a:r>
            <a:r>
              <a:rPr lang="fr-FR" sz="1400" b="1" dirty="0">
                <a:solidFill>
                  <a:srgbClr val="232323"/>
                </a:solidFill>
                <a:latin typeface="Montserrat SemiBold" panose="00000700000000000000" pitchFamily="2" charset="0"/>
                <a:cs typeface="Calibri"/>
              </a:rPr>
              <a:t>Pas d’objections client</a:t>
            </a:r>
          </a:p>
          <a:p>
            <a:pPr marL="179388" lvl="1" indent="-179388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179388" lvl="1" indent="-179388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Avoir le même discours auprès de tous les clients, faire son devoir de conseil</a:t>
            </a:r>
          </a:p>
          <a:p>
            <a:pPr marL="179388" lvl="1" indent="-179388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179388" lvl="1" indent="-179388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Demander au client si les éléments présentés lui conviennent, s'il a des questions, s'il partage avec vous l'enjeu de l'ADE.</a:t>
            </a:r>
          </a:p>
          <a:p>
            <a:pPr marL="179388" lvl="1" indent="-179388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179388" lvl="1" indent="-179388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« On ne parle que d’un sujet, fondamental : la prise en charge, le relais en cas de sinistre »</a:t>
            </a:r>
          </a:p>
          <a:p>
            <a:pPr marL="179388" lvl="1" indent="-179388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179388" lvl="1" indent="-179388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rgbClr val="8F5DA2"/>
                </a:solidFill>
                <a:latin typeface="Montserrat SemiBold"/>
                <a:cs typeface="Calibri"/>
              </a:rPr>
              <a:t>« Avec le contrat CNP-BPCE Vie, il n’y a pas d’exclusion en matière de professions et de loisirs. »</a:t>
            </a:r>
          </a:p>
          <a:p>
            <a:pPr marL="179388" lvl="1" indent="-179388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  <a:p>
            <a:pPr marL="179388" lvl="1" indent="-179388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fr-FR" sz="1200" b="1" dirty="0">
              <a:solidFill>
                <a:srgbClr val="8F5DA2"/>
              </a:solidFill>
              <a:latin typeface="Montserrat SemiBold"/>
              <a:cs typeface="Calibri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064B34-06FC-483D-9A9B-A3B3DE0BD874}"/>
              </a:ext>
            </a:extLst>
          </p:cNvPr>
          <p:cNvSpPr txBox="1"/>
          <p:nvPr/>
        </p:nvSpPr>
        <p:spPr>
          <a:xfrm>
            <a:off x="4596769" y="4533101"/>
            <a:ext cx="45719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i="1">
                <a:solidFill>
                  <a:srgbClr val="8F5DA2"/>
                </a:solidFill>
                <a:latin typeface="Montserrat SemiBold" panose="00000700000000000000" pitchFamily="2" charset="0"/>
              </a:rPr>
              <a:t>Et pour être fin prêt le jour J, rien de tel que la préparation…</a:t>
            </a:r>
          </a:p>
        </p:txBody>
      </p:sp>
      <p:pic>
        <p:nvPicPr>
          <p:cNvPr id="16" name="Graphique 15" descr="Ampoule et engrenage avec un remplissage uni">
            <a:extLst>
              <a:ext uri="{FF2B5EF4-FFF2-40B4-BE49-F238E27FC236}">
                <a16:creationId xmlns:a16="http://schemas.microsoft.com/office/drawing/2014/main" id="{7DDC55CA-F7E8-4CB8-89B2-1C7053223F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70009" y="4381986"/>
            <a:ext cx="461748" cy="46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7183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A31E1-AD61-42C1-B5A9-3A65E9009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388" y="391995"/>
            <a:ext cx="536465" cy="477837"/>
          </a:xfrm>
        </p:spPr>
        <p:txBody>
          <a:bodyPr/>
          <a:lstStyle/>
          <a:p>
            <a:r>
              <a:rPr lang="fr-FR"/>
              <a:t># 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BDF191-6441-4DDF-87E3-354CAF52D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7419" y="391387"/>
            <a:ext cx="3706581" cy="207027"/>
          </a:xfrm>
        </p:spPr>
        <p:txBody>
          <a:bodyPr/>
          <a:lstStyle/>
          <a:p>
            <a:r>
              <a:rPr lang="fr-FR"/>
              <a:t>Revenir à l’essentiel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1F682-480A-4C2E-B1D5-1C67B120DB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7419" y="630913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La finalité de l'ADE CNP-BPCE Vie, les points forts et les exclusions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A14341F-448C-467A-95C9-DC14722C0D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89388" y="3507303"/>
            <a:ext cx="536465" cy="477837"/>
          </a:xfrm>
        </p:spPr>
        <p:txBody>
          <a:bodyPr/>
          <a:lstStyle/>
          <a:p>
            <a:r>
              <a:rPr lang="fr-FR"/>
              <a:t># 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110AEBB-96CB-409C-8944-C4671DF22B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37419" y="3506695"/>
            <a:ext cx="3706581" cy="207027"/>
          </a:xfrm>
        </p:spPr>
        <p:txBody>
          <a:bodyPr/>
          <a:lstStyle/>
          <a:p>
            <a:r>
              <a:rPr lang="fr-FR" dirty="0"/>
              <a:t>Bien se préparer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EEFF12A-8D18-4F73-AB10-79EE265AAE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7419" y="3746221"/>
            <a:ext cx="3706581" cy="238824"/>
          </a:xfrm>
        </p:spPr>
        <p:txBody>
          <a:bodyPr/>
          <a:lstStyle/>
          <a:p>
            <a:r>
              <a:rPr lang="fr-FR">
                <a:latin typeface="Montserrat Light" panose="00000400000000000000" pitchFamily="2" charset="0"/>
              </a:rPr>
              <a:t>Lister les bonnes pratiques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CAB34EF-FFB0-4229-B1B4-78ED7F0292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89388" y="1184913"/>
            <a:ext cx="536465" cy="477837"/>
          </a:xfrm>
        </p:spPr>
        <p:txBody>
          <a:bodyPr/>
          <a:lstStyle/>
          <a:p>
            <a:r>
              <a:rPr lang="fr-FR"/>
              <a:t># 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7FA228-A1D1-4BA3-B3FE-7A319234C7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37419" y="1184305"/>
            <a:ext cx="3706581" cy="207027"/>
          </a:xfrm>
        </p:spPr>
        <p:txBody>
          <a:bodyPr/>
          <a:lstStyle/>
          <a:p>
            <a:r>
              <a:rPr lang="fr-FR"/>
              <a:t>Approfondir les étapes de l’entretien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BBFAD0F-D7B9-4739-92C1-B76BF484BE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37419" y="1423831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S’entraîner ensemble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209B872-7E2A-4CC5-8CFA-598B9FD522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89388" y="4330796"/>
            <a:ext cx="536465" cy="477837"/>
          </a:xfrm>
          <a:solidFill>
            <a:srgbClr val="8F5DA2"/>
          </a:solidFill>
        </p:spPr>
        <p:txBody>
          <a:bodyPr/>
          <a:lstStyle/>
          <a:p>
            <a:r>
              <a:rPr lang="fr-FR"/>
              <a:t># 4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D4219B5-8D3A-4EAC-8E81-F9F6F462EA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37419" y="4330188"/>
            <a:ext cx="3706581" cy="207027"/>
          </a:xfrm>
        </p:spPr>
        <p:txBody>
          <a:bodyPr/>
          <a:lstStyle/>
          <a:p>
            <a:r>
              <a:rPr lang="fr-FR" dirty="0">
                <a:solidFill>
                  <a:srgbClr val="8F5DA2"/>
                </a:solidFill>
              </a:rPr>
              <a:t>En Guise de conclusion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B6FAD6A-159E-460F-8A6F-8C3482D0EB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37419" y="4569714"/>
            <a:ext cx="3706581" cy="238824"/>
          </a:xfrm>
        </p:spPr>
        <p:txBody>
          <a:bodyPr/>
          <a:lstStyle/>
          <a:p>
            <a:r>
              <a:rPr lang="fr-FR" dirty="0">
                <a:latin typeface="Montserrat Light" panose="00000400000000000000" pitchFamily="2" charset="0"/>
              </a:rPr>
              <a:t>Ce qu’il faut retenir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DCE108F-C187-4DA6-B09A-F49BA464FCCF}"/>
              </a:ext>
            </a:extLst>
          </p:cNvPr>
          <p:cNvSpPr txBox="1">
            <a:spLocks/>
          </p:cNvSpPr>
          <p:nvPr/>
        </p:nvSpPr>
        <p:spPr>
          <a:xfrm>
            <a:off x="5539622" y="1823530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7E312D71-739A-480F-82BA-1D73C2AD596C}"/>
              </a:ext>
            </a:extLst>
          </p:cNvPr>
          <p:cNvSpPr txBox="1">
            <a:spLocks/>
          </p:cNvSpPr>
          <p:nvPr/>
        </p:nvSpPr>
        <p:spPr>
          <a:xfrm>
            <a:off x="5541558" y="2186905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2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23C1124F-C922-4538-BEC4-44326F5CDB39}"/>
              </a:ext>
            </a:extLst>
          </p:cNvPr>
          <p:cNvSpPr txBox="1">
            <a:spLocks/>
          </p:cNvSpPr>
          <p:nvPr/>
        </p:nvSpPr>
        <p:spPr>
          <a:xfrm>
            <a:off x="5539622" y="2567698"/>
            <a:ext cx="276387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3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F304E62A-C566-46CC-BC67-FBCF813EE804}"/>
              </a:ext>
            </a:extLst>
          </p:cNvPr>
          <p:cNvSpPr txBox="1">
            <a:spLocks/>
          </p:cNvSpPr>
          <p:nvPr/>
        </p:nvSpPr>
        <p:spPr>
          <a:xfrm>
            <a:off x="5541558" y="2931073"/>
            <a:ext cx="274452" cy="238824"/>
          </a:xfrm>
          <a:prstGeom prst="rect">
            <a:avLst/>
          </a:prstGeom>
          <a:solidFill>
            <a:srgbClr val="232323"/>
          </a:solidFill>
        </p:spPr>
        <p:txBody>
          <a:bodyPr anchor="ctr" anchorCtr="1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chemeClr val="lt1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4</a:t>
            </a:r>
          </a:p>
        </p:txBody>
      </p:sp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08147D3F-69E8-4FF2-B1E0-70C9484774D1}"/>
              </a:ext>
            </a:extLst>
          </p:cNvPr>
          <p:cNvSpPr txBox="1">
            <a:spLocks/>
          </p:cNvSpPr>
          <p:nvPr/>
        </p:nvSpPr>
        <p:spPr>
          <a:xfrm>
            <a:off x="5937149" y="2550294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Sensibilisation à l’offre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7" name="Espace réservé du texte 10">
            <a:extLst>
              <a:ext uri="{FF2B5EF4-FFF2-40B4-BE49-F238E27FC236}">
                <a16:creationId xmlns:a16="http://schemas.microsoft.com/office/drawing/2014/main" id="{12F813A6-D604-4AA8-BCF4-ADE3632A6583}"/>
              </a:ext>
            </a:extLst>
          </p:cNvPr>
          <p:cNvSpPr txBox="1">
            <a:spLocks/>
          </p:cNvSpPr>
          <p:nvPr/>
        </p:nvSpPr>
        <p:spPr>
          <a:xfrm>
            <a:off x="5937149" y="2918288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Traitement des objections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C79F66AE-9BD1-4161-BBA3-1D49590A672C}"/>
              </a:ext>
            </a:extLst>
          </p:cNvPr>
          <p:cNvSpPr txBox="1">
            <a:spLocks/>
          </p:cNvSpPr>
          <p:nvPr/>
        </p:nvSpPr>
        <p:spPr>
          <a:xfrm>
            <a:off x="5937149" y="1806126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Découverte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D9E50052-2A76-4D91-9E96-41ACE37EEBD6}"/>
              </a:ext>
            </a:extLst>
          </p:cNvPr>
          <p:cNvSpPr txBox="1">
            <a:spLocks/>
          </p:cNvSpPr>
          <p:nvPr/>
        </p:nvSpPr>
        <p:spPr>
          <a:xfrm>
            <a:off x="5937149" y="2186443"/>
            <a:ext cx="3706581" cy="2388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dirty="0">
                <a:solidFill>
                  <a:srgbClr val="232323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Montserrat Light" panose="00000400000000000000" pitchFamily="2" charset="0"/>
              </a:rPr>
              <a:t>Introduction à l’ADE</a:t>
            </a:r>
          </a:p>
          <a:p>
            <a:r>
              <a:rPr lang="fr-FR">
                <a:latin typeface="Montserrat Light" panose="00000400000000000000" pitchFamily="2" charset="0"/>
              </a:rPr>
              <a:t>	</a:t>
            </a:r>
          </a:p>
          <a:p>
            <a:endParaRPr lang="fr-FR">
              <a:latin typeface="Montserrat Light" panose="00000400000000000000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9B7DAD-5000-4FC9-ABB4-865044022A23}"/>
              </a:ext>
            </a:extLst>
          </p:cNvPr>
          <p:cNvGrpSpPr/>
          <p:nvPr/>
        </p:nvGrpSpPr>
        <p:grpSpPr>
          <a:xfrm>
            <a:off x="8518904" y="78175"/>
            <a:ext cx="548547" cy="483137"/>
            <a:chOff x="8483443" y="126391"/>
            <a:chExt cx="548547" cy="483137"/>
          </a:xfrm>
        </p:grpSpPr>
        <p:pic>
          <p:nvPicPr>
            <p:cNvPr id="34" name="Image 33">
              <a:hlinkClick r:id="rId3" action="ppaction://hlinksldjump"/>
              <a:extLst>
                <a:ext uri="{FF2B5EF4-FFF2-40B4-BE49-F238E27FC236}">
                  <a16:creationId xmlns:a16="http://schemas.microsoft.com/office/drawing/2014/main" id="{05AF8F0E-88A7-4468-9802-8639F9906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3222" y="126391"/>
              <a:ext cx="288989" cy="288989"/>
            </a:xfrm>
            <a:prstGeom prst="rect">
              <a:avLst/>
            </a:prstGeom>
          </p:spPr>
        </p:pic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BC01481E-A92E-451F-A74B-619062025486}"/>
                </a:ext>
              </a:extLst>
            </p:cNvPr>
            <p:cNvSpPr txBox="1"/>
            <p:nvPr/>
          </p:nvSpPr>
          <p:spPr>
            <a:xfrm>
              <a:off x="8483443" y="409473"/>
              <a:ext cx="54854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>
                  <a:solidFill>
                    <a:srgbClr val="232323"/>
                  </a:solidFill>
                  <a:latin typeface="Calibri Light" panose="020F0302020204030204" pitchFamily="34" charset="0"/>
                </a:rPr>
                <a:t>Sommaire</a:t>
              </a:r>
            </a:p>
          </p:txBody>
        </p:sp>
      </p:grpSp>
      <p:pic>
        <p:nvPicPr>
          <p:cNvPr id="31" name="Espace réservé pour une image  21">
            <a:extLst>
              <a:ext uri="{FF2B5EF4-FFF2-40B4-BE49-F238E27FC236}">
                <a16:creationId xmlns:a16="http://schemas.microsoft.com/office/drawing/2014/main" id="{419ABD3C-5419-65BB-9E8D-C51C9679E68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6" t="9565" r="29425" b="9735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2" name="Espace réservé du texte 14">
            <a:extLst>
              <a:ext uri="{FF2B5EF4-FFF2-40B4-BE49-F238E27FC236}">
                <a16:creationId xmlns:a16="http://schemas.microsoft.com/office/drawing/2014/main" id="{4609CB43-BF1D-1D02-2FAE-DA2D2DE408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572000" cy="515099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tIns="0" bIns="256032" anchor="ctr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400" b="1" kern="1200" spc="250" dirty="0">
                <a:solidFill>
                  <a:schemeClr val="bg1"/>
                </a:solidFill>
                <a:latin typeface="Montserrat SemiBold" panose="00000700000000000000" pitchFamily="2" charset="0"/>
                <a:ea typeface="Montserrat Semi-gras" charset="0"/>
                <a:cs typeface="Montserrat Semi-gras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Un atelier</a:t>
            </a:r>
          </a:p>
        </p:txBody>
      </p:sp>
      <p:sp>
        <p:nvSpPr>
          <p:cNvPr id="36" name="Espace réservé du texte 15">
            <a:extLst>
              <a:ext uri="{FF2B5EF4-FFF2-40B4-BE49-F238E27FC236}">
                <a16:creationId xmlns:a16="http://schemas.microsoft.com/office/drawing/2014/main" id="{4BE28B9E-AE63-D05D-E953-A58EFC82D994}"/>
              </a:ext>
            </a:extLst>
          </p:cNvPr>
          <p:cNvSpPr txBox="1">
            <a:spLocks/>
          </p:cNvSpPr>
          <p:nvPr/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 tIns="0" bIns="0" anchor="t" anchorCtr="1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fr-FR" sz="1200" kern="1200" spc="20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>
                <a:latin typeface="Montserrat Light" panose="00000400000000000000" pitchFamily="2" charset="0"/>
              </a:rPr>
              <a:t>Pour renforcer votre posture commerciale</a:t>
            </a:r>
          </a:p>
        </p:txBody>
      </p:sp>
    </p:spTree>
    <p:extLst>
      <p:ext uri="{BB962C8B-B14F-4D97-AF65-F5344CB8AC3E}">
        <p14:creationId xmlns:p14="http://schemas.microsoft.com/office/powerpoint/2010/main" val="1310972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8F44340-A21F-0448-8F32-F2576B9993F7}"/>
              </a:ext>
            </a:extLst>
          </p:cNvPr>
          <p:cNvSpPr/>
          <p:nvPr/>
        </p:nvSpPr>
        <p:spPr>
          <a:xfrm>
            <a:off x="307060" y="3200568"/>
            <a:ext cx="5259350" cy="164922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13772F-3F49-F34E-BC92-0CB83937D6F6}"/>
              </a:ext>
            </a:extLst>
          </p:cNvPr>
          <p:cNvSpPr/>
          <p:nvPr/>
        </p:nvSpPr>
        <p:spPr>
          <a:xfrm>
            <a:off x="4846404" y="954093"/>
            <a:ext cx="3911648" cy="2067960"/>
          </a:xfrm>
          <a:prstGeom prst="rect">
            <a:avLst/>
          </a:prstGeom>
          <a:solidFill>
            <a:srgbClr val="FCE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A4090E-5FD7-9744-90C7-852B6378E81C}"/>
              </a:ext>
            </a:extLst>
          </p:cNvPr>
          <p:cNvSpPr/>
          <p:nvPr/>
        </p:nvSpPr>
        <p:spPr>
          <a:xfrm>
            <a:off x="307061" y="954093"/>
            <a:ext cx="3911648" cy="2067960"/>
          </a:xfrm>
          <a:prstGeom prst="rect">
            <a:avLst/>
          </a:prstGeom>
          <a:solidFill>
            <a:srgbClr val="AA85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ontserrat Light" panose="00000400000000000000" pitchFamily="2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390782A-0D5B-40BE-8B79-4C178566AFD5}"/>
              </a:ext>
            </a:extLst>
          </p:cNvPr>
          <p:cNvSpPr/>
          <p:nvPr/>
        </p:nvSpPr>
        <p:spPr>
          <a:xfrm>
            <a:off x="0" y="152641"/>
            <a:ext cx="9144000" cy="72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>
                <a:solidFill>
                  <a:prstClr val="black"/>
                </a:solidFill>
                <a:latin typeface="Montserrat SemiBold" charset="0"/>
                <a:ea typeface="Montserrat SemiBold" charset="0"/>
                <a:cs typeface="Montserrat SemiBold" charset="0"/>
              </a:rPr>
              <a:t>Ce qu’il faut retenir pour mieux conseiller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8613BB-127E-439B-98C6-5B1FA4BB5F89}"/>
              </a:ext>
            </a:extLst>
          </p:cNvPr>
          <p:cNvSpPr/>
          <p:nvPr/>
        </p:nvSpPr>
        <p:spPr>
          <a:xfrm>
            <a:off x="-5191" y="5014913"/>
            <a:ext cx="9149191" cy="128587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AC7C08-0669-443B-9004-E8BE0B938C19}"/>
              </a:ext>
            </a:extLst>
          </p:cNvPr>
          <p:cNvSpPr/>
          <p:nvPr/>
        </p:nvSpPr>
        <p:spPr>
          <a:xfrm>
            <a:off x="469351" y="1816343"/>
            <a:ext cx="35870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25"/>
              </a:spcBef>
              <a:spcAft>
                <a:spcPts val="225"/>
              </a:spcAft>
            </a:pPr>
            <a:r>
              <a:rPr lang="fr-FR" sz="1100">
                <a:solidFill>
                  <a:schemeClr val="bg1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L'offre ADE est </a:t>
            </a:r>
            <a:r>
              <a:rPr lang="fr-FR" sz="1100" b="1">
                <a:solidFill>
                  <a:srgbClr val="FCEAFE"/>
                </a:solidFill>
                <a:latin typeface="Montserrat SemiBold" pitchFamily="2" charset="77"/>
                <a:cs typeface="Calibri" panose="020F0502020204030204" pitchFamily="34" charset="0"/>
              </a:rPr>
              <a:t>simple</a:t>
            </a:r>
            <a:r>
              <a:rPr lang="fr-FR" sz="1100" b="1">
                <a:solidFill>
                  <a:schemeClr val="bg1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 </a:t>
            </a:r>
            <a:r>
              <a:rPr lang="fr-FR" sz="1100">
                <a:solidFill>
                  <a:schemeClr val="bg1"/>
                </a:solidFill>
                <a:latin typeface="Montserrat Light" panose="00000400000000000000" pitchFamily="2" charset="0"/>
                <a:cs typeface="Calibri Light" panose="020F0302020204030204" pitchFamily="34" charset="0"/>
              </a:rPr>
              <a:t>! Maîtrise de l'offre, posture convaincue et convaincante ainsi qu'une écoute active, pour comprendre les besoins de vos clients, seront vos meilleurs atouts !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F4E54D-F429-439D-B579-F2A2D9523C04}"/>
              </a:ext>
            </a:extLst>
          </p:cNvPr>
          <p:cNvSpPr/>
          <p:nvPr/>
        </p:nvSpPr>
        <p:spPr>
          <a:xfrm>
            <a:off x="5041840" y="1616610"/>
            <a:ext cx="352077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25"/>
              </a:spcBef>
              <a:spcAft>
                <a:spcPts val="225"/>
              </a:spcAft>
            </a:pPr>
            <a:r>
              <a:rPr lang="fr-FR" sz="1100" dirty="0">
                <a:latin typeface="Montserrat Light" panose="00000400000000000000" pitchFamily="2" charset="0"/>
                <a:cs typeface="Calibri Light" panose="020F0302020204030204" pitchFamily="34" charset="0"/>
              </a:rPr>
              <a:t>Le bon argumentaire ? C’est </a:t>
            </a:r>
            <a:r>
              <a:rPr lang="fr-FR" sz="1100" b="1" dirty="0">
                <a:solidFill>
                  <a:srgbClr val="AA85B9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sortir de l’approche tarif et valoriser l'étendue de la couverture.</a:t>
            </a:r>
            <a:r>
              <a:rPr lang="fr-FR" sz="1100" b="1" dirty="0">
                <a:solidFill>
                  <a:srgbClr val="771D9F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 </a:t>
            </a:r>
            <a:r>
              <a:rPr lang="fr-FR" sz="1100" dirty="0">
                <a:latin typeface="Montserrat Light" panose="00000400000000000000" pitchFamily="2" charset="0"/>
                <a:cs typeface="Calibri Light" panose="020F0302020204030204" pitchFamily="34" charset="0"/>
              </a:rPr>
              <a:t>Une ADE ne sert qu'à cela, prendre le relais du client si sa solvabilité venait à être fragilisée. La valeur d'un contrat ADE se mesure en termes de tarif, mais aussi à l'aune de cette promesse.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1351129-8824-4CB3-A52D-E15ADA3542F9}"/>
              </a:ext>
            </a:extLst>
          </p:cNvPr>
          <p:cNvSpPr txBox="1"/>
          <p:nvPr/>
        </p:nvSpPr>
        <p:spPr>
          <a:xfrm>
            <a:off x="493133" y="3948693"/>
            <a:ext cx="488720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225"/>
              </a:spcBef>
              <a:spcAft>
                <a:spcPts val="225"/>
              </a:spcAft>
            </a:pPr>
            <a:r>
              <a:rPr lang="fr-FR" sz="1100" dirty="0">
                <a:latin typeface="Montserrat Light" panose="00000400000000000000" pitchFamily="2" charset="0"/>
                <a:cs typeface="Calibri Light" panose="020F0302020204030204" pitchFamily="34" charset="0"/>
              </a:rPr>
              <a:t>Pour bien expliquer l’offre étayez votre discours d’</a:t>
            </a:r>
            <a:r>
              <a:rPr lang="fr-FR" sz="1100" b="1" dirty="0">
                <a:solidFill>
                  <a:srgbClr val="771D9F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exemples factuels </a:t>
            </a:r>
            <a:r>
              <a:rPr lang="fr-FR" sz="1100" dirty="0">
                <a:latin typeface="Montserrat Light" panose="00000400000000000000" pitchFamily="2" charset="0"/>
                <a:cs typeface="Calibri Light" panose="020F0302020204030204" pitchFamily="34" charset="0"/>
              </a:rPr>
              <a:t>pour </a:t>
            </a:r>
            <a:r>
              <a:rPr lang="fr-FR" sz="1100" b="1" dirty="0">
                <a:solidFill>
                  <a:srgbClr val="771D9F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illustrer les garanties </a:t>
            </a:r>
            <a:r>
              <a:rPr lang="fr-FR" sz="1100" dirty="0">
                <a:latin typeface="Montserrat Light" panose="00000400000000000000" pitchFamily="2" charset="0"/>
                <a:cs typeface="Calibri Light" panose="020F0302020204030204" pitchFamily="34" charset="0"/>
              </a:rPr>
              <a:t>(« concrètement cela va vous servir à… ») !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E7DA7BD-B8DE-41F6-914E-0463261AC86B}"/>
              </a:ext>
            </a:extLst>
          </p:cNvPr>
          <p:cNvSpPr txBox="1"/>
          <p:nvPr/>
        </p:nvSpPr>
        <p:spPr>
          <a:xfrm>
            <a:off x="5653537" y="3587596"/>
            <a:ext cx="299733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Montserrat Light" panose="00000400000000000000" pitchFamily="2" charset="0"/>
                <a:cs typeface="Calibri Light" panose="020F0302020204030204" pitchFamily="34" charset="0"/>
              </a:rPr>
              <a:t>Pour rappel, dans les cas où une sélection médicale est pratiquée, des exclusions en fonction de l’état de santé du client peuvent être précisées dans les conditions particulières.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AFE748E-462D-3341-8654-905AFE0CFCC5}"/>
              </a:ext>
            </a:extLst>
          </p:cNvPr>
          <p:cNvGrpSpPr/>
          <p:nvPr/>
        </p:nvGrpSpPr>
        <p:grpSpPr>
          <a:xfrm>
            <a:off x="2028885" y="1288565"/>
            <a:ext cx="468000" cy="468000"/>
            <a:chOff x="1910669" y="840890"/>
            <a:chExt cx="468000" cy="468000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AFB67D3-695B-DE4C-B0B6-DF3F7FC729FC}"/>
                </a:ext>
              </a:extLst>
            </p:cNvPr>
            <p:cNvSpPr/>
            <p:nvPr/>
          </p:nvSpPr>
          <p:spPr>
            <a:xfrm>
              <a:off x="1910669" y="840890"/>
              <a:ext cx="468000" cy="46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 Light" panose="020F0302020204030204" pitchFamily="34" charset="0"/>
              </a:endParaRPr>
            </a:p>
          </p:txBody>
        </p:sp>
        <p:pic>
          <p:nvPicPr>
            <p:cNvPr id="29" name="Graphique 28">
              <a:extLst>
                <a:ext uri="{FF2B5EF4-FFF2-40B4-BE49-F238E27FC236}">
                  <a16:creationId xmlns:a16="http://schemas.microsoft.com/office/drawing/2014/main" id="{218D1B50-3389-4948-99E4-5487DCCA1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50702" y="906453"/>
              <a:ext cx="387935" cy="336875"/>
            </a:xfrm>
            <a:prstGeom prst="rect">
              <a:avLst/>
            </a:prstGeom>
            <a:effectLst/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95D5AF-01C0-194A-A399-AF74E4026E59}"/>
              </a:ext>
            </a:extLst>
          </p:cNvPr>
          <p:cNvGrpSpPr/>
          <p:nvPr/>
        </p:nvGrpSpPr>
        <p:grpSpPr>
          <a:xfrm>
            <a:off x="6568228" y="1088832"/>
            <a:ext cx="468000" cy="468000"/>
            <a:chOff x="6568228" y="929289"/>
            <a:chExt cx="468000" cy="468000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271E692-6CC4-2246-833B-42021D7A9CA4}"/>
                </a:ext>
              </a:extLst>
            </p:cNvPr>
            <p:cNvSpPr/>
            <p:nvPr/>
          </p:nvSpPr>
          <p:spPr>
            <a:xfrm>
              <a:off x="6568228" y="929289"/>
              <a:ext cx="468000" cy="46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 Light" panose="020F0302020204030204" pitchFamily="34" charset="0"/>
              </a:endParaRPr>
            </a:p>
          </p:txBody>
        </p:sp>
        <p:pic>
          <p:nvPicPr>
            <p:cNvPr id="30" name="Graphique 29">
              <a:extLst>
                <a:ext uri="{FF2B5EF4-FFF2-40B4-BE49-F238E27FC236}">
                  <a16:creationId xmlns:a16="http://schemas.microsoft.com/office/drawing/2014/main" id="{297A2C4A-7386-4DE1-B6FC-4C3DDABAD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634184" y="1017363"/>
              <a:ext cx="336088" cy="291852"/>
            </a:xfrm>
            <a:prstGeom prst="rect">
              <a:avLst/>
            </a:prstGeom>
            <a:effectLst/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5336B8-F3A1-EB46-BB53-F41DDA3C08C0}"/>
              </a:ext>
            </a:extLst>
          </p:cNvPr>
          <p:cNvGrpSpPr/>
          <p:nvPr/>
        </p:nvGrpSpPr>
        <p:grpSpPr>
          <a:xfrm>
            <a:off x="2702735" y="3415387"/>
            <a:ext cx="468000" cy="468000"/>
            <a:chOff x="2838131" y="3144811"/>
            <a:chExt cx="468000" cy="468000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DD76F2E4-8BDF-0F4D-A17E-79F4EE1A8668}"/>
                </a:ext>
              </a:extLst>
            </p:cNvPr>
            <p:cNvSpPr/>
            <p:nvPr/>
          </p:nvSpPr>
          <p:spPr>
            <a:xfrm>
              <a:off x="2838131" y="3144811"/>
              <a:ext cx="468000" cy="46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 Light" panose="020F0302020204030204" pitchFamily="34" charset="0"/>
              </a:endParaRPr>
            </a:p>
          </p:txBody>
        </p:sp>
        <p:pic>
          <p:nvPicPr>
            <p:cNvPr id="44" name="Graphique 43">
              <a:extLst>
                <a:ext uri="{FF2B5EF4-FFF2-40B4-BE49-F238E27FC236}">
                  <a16:creationId xmlns:a16="http://schemas.microsoft.com/office/drawing/2014/main" id="{0CB37A13-EF2B-4D72-A618-18FD913CD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68537" y="3175217"/>
              <a:ext cx="407189" cy="407189"/>
            </a:xfrm>
            <a:prstGeom prst="rect">
              <a:avLst/>
            </a:prstGeom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9E9E55EC-621F-7A71-DE14-A4C29B4B6235}"/>
              </a:ext>
            </a:extLst>
          </p:cNvPr>
          <p:cNvSpPr txBox="1"/>
          <p:nvPr/>
        </p:nvSpPr>
        <p:spPr>
          <a:xfrm>
            <a:off x="2658863" y="4950780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3464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angle 154">
            <a:extLst>
              <a:ext uri="{FF2B5EF4-FFF2-40B4-BE49-F238E27FC236}">
                <a16:creationId xmlns:a16="http://schemas.microsoft.com/office/drawing/2014/main" id="{2390782A-0D5B-40BE-8B79-4C178566AFD5}"/>
              </a:ext>
            </a:extLst>
          </p:cNvPr>
          <p:cNvSpPr/>
          <p:nvPr/>
        </p:nvSpPr>
        <p:spPr>
          <a:xfrm>
            <a:off x="0" y="-12204"/>
            <a:ext cx="9144000" cy="724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Mois 4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Booster l’engagement de son équipe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"/>
              <a:ea typeface="Montserrat SemiBold" charset="0"/>
              <a:cs typeface="Montserrat SemiBold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8613BB-127E-439B-98C6-5B1FA4BB5F89}"/>
              </a:ext>
            </a:extLst>
          </p:cNvPr>
          <p:cNvSpPr/>
          <p:nvPr/>
        </p:nvSpPr>
        <p:spPr>
          <a:xfrm>
            <a:off x="-239" y="5019020"/>
            <a:ext cx="9149191" cy="128587"/>
          </a:xfrm>
          <a:prstGeom prst="rect">
            <a:avLst/>
          </a:prstGeom>
          <a:solidFill>
            <a:srgbClr val="8F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1B5B648-3328-5F48-8141-1F9DEC3F1745}"/>
              </a:ext>
            </a:extLst>
          </p:cNvPr>
          <p:cNvSpPr/>
          <p:nvPr/>
        </p:nvSpPr>
        <p:spPr>
          <a:xfrm>
            <a:off x="0" y="83379"/>
            <a:ext cx="9144000" cy="72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charset="0"/>
                <a:ea typeface="Montserrat SemiBold" charset="0"/>
                <a:cs typeface="Montserrat SemiBold" charset="0"/>
              </a:rPr>
              <a:t>Des fiches mémos pour vous remémorer l’essentiel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2CA8F4-BB86-41DB-AFF2-CF347FAE4A91}"/>
              </a:ext>
            </a:extLst>
          </p:cNvPr>
          <p:cNvSpPr txBox="1"/>
          <p:nvPr/>
        </p:nvSpPr>
        <p:spPr>
          <a:xfrm>
            <a:off x="887506" y="894093"/>
            <a:ext cx="2804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>
                <a:solidFill>
                  <a:srgbClr val="232323"/>
                </a:solidFill>
                <a:latin typeface="Montserrat SemiBold" panose="00000700000000000000" pitchFamily="2" charset="0"/>
              </a:rPr>
              <a:t>Fiche synthèse récapitulative sur l’offre et le déroulé de l’entretien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907EDC6-7831-4CD7-88BE-8FB485903292}"/>
              </a:ext>
            </a:extLst>
          </p:cNvPr>
          <p:cNvSpPr txBox="1"/>
          <p:nvPr/>
        </p:nvSpPr>
        <p:spPr>
          <a:xfrm>
            <a:off x="5238821" y="894093"/>
            <a:ext cx="257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>
                <a:solidFill>
                  <a:srgbClr val="232323"/>
                </a:solidFill>
                <a:latin typeface="Montserrat SemiBold" panose="00000700000000000000" pitchFamily="2" charset="0"/>
              </a:rPr>
              <a:t>Fiches thématiques sur les points clés de l’offre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D279507-CC39-45EA-B8B2-24FFD3CD8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184" y="1544221"/>
            <a:ext cx="1731458" cy="9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44F39A-1F01-45BF-BE02-C4CCE0D66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058" y="2554780"/>
            <a:ext cx="1737262" cy="9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901B68-8585-45CF-894E-30298A4AF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617" y="1544221"/>
            <a:ext cx="1723390" cy="9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7DB6C0-6D95-45FA-9864-1E97906C3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6651" y="3585696"/>
            <a:ext cx="1731322" cy="9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ABB1CB-9D98-4D18-93A1-95A63E120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788" y="3585696"/>
            <a:ext cx="1740251" cy="9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AB2E18-ADF2-C94A-AC99-3F86088449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04978">
            <a:off x="1292924" y="1600918"/>
            <a:ext cx="1993937" cy="2820139"/>
          </a:xfrm>
          <a:prstGeom prst="rect">
            <a:avLst/>
          </a:prstGeom>
          <a:effectLst>
            <a:outerShdw blurRad="284289" dist="38100" dir="2700000" sx="102000" sy="102000" algn="tl" rotWithShape="0">
              <a:prstClr val="black">
                <a:alpha val="20162"/>
              </a:prst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BDAF576-5254-1EB5-73B1-68C776104EB2}"/>
              </a:ext>
            </a:extLst>
          </p:cNvPr>
          <p:cNvSpPr txBox="1"/>
          <p:nvPr/>
        </p:nvSpPr>
        <p:spPr>
          <a:xfrm>
            <a:off x="2658863" y="4958732"/>
            <a:ext cx="3826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bg1"/>
                </a:solidFill>
                <a:latin typeface="Montserrat Light" panose="00000400000000000000" pitchFamily="2" charset="0"/>
              </a:rPr>
              <a:t>Document à usage strictement interne</a:t>
            </a:r>
            <a:endParaRPr lang="fr-FR" sz="900" i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2F1312E-8B83-44C2-97E1-A3AA6F00249D}"/>
              </a:ext>
            </a:extLst>
          </p:cNvPr>
          <p:cNvSpPr txBox="1"/>
          <p:nvPr/>
        </p:nvSpPr>
        <p:spPr>
          <a:xfrm>
            <a:off x="-239" y="464985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581D74"/>
                </a:solidFill>
                <a:latin typeface="Arial"/>
                <a:ea typeface="+mj-ea"/>
                <a:cs typeface="+mj-cs"/>
              </a:rPr>
              <a:t>DISPONIBLE SUR IBC : </a:t>
            </a:r>
            <a:r>
              <a:rPr lang="fr-FR" sz="1000" b="1" dirty="0">
                <a:latin typeface="Arial"/>
                <a:ea typeface="+mj-ea"/>
                <a:cs typeface="+mj-cs"/>
              </a:rPr>
              <a:t>BDD &gt; Marché des Particuliers &gt; Activités Commerciales &gt; Crédit </a:t>
            </a:r>
            <a:r>
              <a:rPr lang="fr-FR" sz="1000" b="1" dirty="0" err="1">
                <a:latin typeface="Arial"/>
                <a:ea typeface="+mj-ea"/>
                <a:cs typeface="+mj-cs"/>
              </a:rPr>
              <a:t>Immo</a:t>
            </a:r>
            <a:r>
              <a:rPr lang="fr-FR" sz="1000" b="1" dirty="0">
                <a:latin typeface="Arial"/>
                <a:ea typeface="+mj-ea"/>
                <a:cs typeface="+mj-cs"/>
              </a:rPr>
              <a:t> &gt; </a:t>
            </a:r>
            <a:r>
              <a:rPr lang="fr-FR" sz="1000" b="1" dirty="0">
                <a:solidFill>
                  <a:srgbClr val="C00000"/>
                </a:solidFill>
                <a:latin typeface="Arial"/>
                <a:ea typeface="+mj-ea"/>
                <a:cs typeface="+mj-cs"/>
              </a:rPr>
              <a:t>Assurances des Emprunteurs </a:t>
            </a:r>
            <a:r>
              <a:rPr lang="fr-FR" sz="1000" b="1" dirty="0">
                <a:solidFill>
                  <a:srgbClr val="0070C0"/>
                </a:solidFill>
                <a:latin typeface="Arial"/>
                <a:ea typeface="+mj-ea"/>
                <a:cs typeface="+mj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 cliquez ici</a:t>
            </a:r>
            <a:endParaRPr lang="fr-FR" sz="1200" b="1" dirty="0">
              <a:solidFill>
                <a:srgbClr val="0070C0"/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3091889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755576" y="1923678"/>
            <a:ext cx="1401338" cy="835282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425855" y="2095574"/>
            <a:ext cx="6470818" cy="491490"/>
          </a:xfrm>
        </p:spPr>
        <p:txBody>
          <a:bodyPr/>
          <a:lstStyle/>
          <a:p>
            <a:r>
              <a:rPr lang="fr-FR" spc="225" dirty="0">
                <a:latin typeface="Montserrat SemiBold" charset="0"/>
              </a:rPr>
              <a:t>Loi Lemoine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7C0978-E471-4152-8704-5275230150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8900" y="4341403"/>
            <a:ext cx="1568557" cy="594868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1D49D21B-5098-47E2-AE9B-EBD86FA8A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090" y="4333805"/>
            <a:ext cx="828592" cy="59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2A3B9B-1C68-4090-AA42-8F656FC4559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40" y="4256915"/>
            <a:ext cx="2336027" cy="7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17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FDFCA2-27AC-4CC7-881E-E7FE75E1FDCD}"/>
              </a:ext>
            </a:extLst>
          </p:cNvPr>
          <p:cNvSpPr/>
          <p:nvPr/>
        </p:nvSpPr>
        <p:spPr>
          <a:xfrm>
            <a:off x="3245161" y="2000961"/>
            <a:ext cx="5163086" cy="534387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solidFill>
              <a:srgbClr val="A5A5A5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D5446E-EAEE-4E52-B6DC-9FF108BD48D4}"/>
              </a:ext>
            </a:extLst>
          </p:cNvPr>
          <p:cNvSpPr txBox="1"/>
          <p:nvPr/>
        </p:nvSpPr>
        <p:spPr>
          <a:xfrm>
            <a:off x="3285711" y="2056421"/>
            <a:ext cx="52638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46" indent="-171446" algn="just" defTabSz="914378">
              <a:buClr>
                <a:srgbClr val="FF5C3E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kern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Résiliation ADE </a:t>
            </a:r>
            <a:r>
              <a:rPr lang="fr-FR" sz="1000" b="1" kern="0">
                <a:solidFill>
                  <a:srgbClr val="FF5C3E"/>
                </a:solidFill>
                <a:cs typeface="Arial"/>
                <a:sym typeface="Arial"/>
              </a:rPr>
              <a:t>à tout moment</a:t>
            </a:r>
            <a:r>
              <a:rPr lang="fr-FR" sz="1000" b="1" kern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: à compter de la signature de l’offre de prêt</a:t>
            </a:r>
          </a:p>
          <a:p>
            <a:pPr marL="171446" indent="-171446" algn="just" defTabSz="914378">
              <a:buClr>
                <a:srgbClr val="FF5C3E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kern="0">
                <a:solidFill>
                  <a:srgbClr val="FF5C3E"/>
                </a:solidFill>
                <a:cs typeface="Arial"/>
                <a:sym typeface="Arial"/>
              </a:rPr>
              <a:t>Interdiction de modification du mode d'amortissement du crédit post déliaison</a:t>
            </a:r>
          </a:p>
          <a:p>
            <a:pPr algn="just" defTabSz="914378">
              <a:defRPr/>
            </a:pPr>
            <a:endParaRPr lang="fr-FR" sz="1000" b="1" kern="0">
              <a:solidFill>
                <a:srgbClr val="000000">
                  <a:lumMod val="75000"/>
                  <a:lumOff val="25000"/>
                </a:srgbClr>
              </a:solidFill>
              <a:cs typeface="Arial"/>
              <a:sym typeface="Arial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F75A018-7A13-4505-9847-ADC7A84C8E65}"/>
              </a:ext>
            </a:extLst>
          </p:cNvPr>
          <p:cNvSpPr/>
          <p:nvPr/>
        </p:nvSpPr>
        <p:spPr>
          <a:xfrm>
            <a:off x="3242423" y="2820043"/>
            <a:ext cx="5163084" cy="497875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solidFill>
              <a:srgbClr val="A5A5A5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CB74CE-030F-4677-A9F3-F09204A533A0}"/>
              </a:ext>
            </a:extLst>
          </p:cNvPr>
          <p:cNvSpPr txBox="1"/>
          <p:nvPr/>
        </p:nvSpPr>
        <p:spPr>
          <a:xfrm>
            <a:off x="3285711" y="2945869"/>
            <a:ext cx="53613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fr-FR" sz="1000" b="1" kern="0" dirty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Obligation pour l’assureur d’informer </a:t>
            </a:r>
            <a:r>
              <a:rPr lang="fr-FR" sz="1000" b="1" kern="0" dirty="0">
                <a:solidFill>
                  <a:srgbClr val="FF5C3E"/>
                </a:solidFill>
                <a:cs typeface="Arial"/>
                <a:sym typeface="Arial"/>
              </a:rPr>
              <a:t>chaque année </a:t>
            </a:r>
            <a:r>
              <a:rPr lang="fr-FR" sz="1000" b="1" kern="0" dirty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l’assuré du droit de résiliation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5CB972-68CE-4024-A2AC-91742E75DDBE}"/>
              </a:ext>
            </a:extLst>
          </p:cNvPr>
          <p:cNvSpPr/>
          <p:nvPr/>
        </p:nvSpPr>
        <p:spPr>
          <a:xfrm>
            <a:off x="3242422" y="3537302"/>
            <a:ext cx="5163084" cy="441235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solidFill>
              <a:srgbClr val="A5A5A5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A4B8152-3B98-4BF1-B842-E61A0B3E7996}"/>
              </a:ext>
            </a:extLst>
          </p:cNvPr>
          <p:cNvSpPr/>
          <p:nvPr/>
        </p:nvSpPr>
        <p:spPr>
          <a:xfrm>
            <a:off x="3248066" y="4174590"/>
            <a:ext cx="5157438" cy="493518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solidFill>
              <a:srgbClr val="A5A5A5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797051-D75C-4C8D-A308-B7B2C4C103CD}"/>
              </a:ext>
            </a:extLst>
          </p:cNvPr>
          <p:cNvSpPr txBox="1"/>
          <p:nvPr/>
        </p:nvSpPr>
        <p:spPr>
          <a:xfrm>
            <a:off x="3277572" y="3611879"/>
            <a:ext cx="45567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fr-FR" sz="1000" b="1" kern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Ajout du coût total de l’assurance sur les </a:t>
            </a:r>
            <a:r>
              <a:rPr lang="fr-FR" sz="1000" b="1" kern="0">
                <a:solidFill>
                  <a:srgbClr val="FF5C3E"/>
                </a:solidFill>
                <a:cs typeface="Arial"/>
                <a:sym typeface="Arial"/>
              </a:rPr>
              <a:t>huit premières années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B7E076-F775-4117-8554-A4C765BF8750}"/>
              </a:ext>
            </a:extLst>
          </p:cNvPr>
          <p:cNvSpPr txBox="1"/>
          <p:nvPr/>
        </p:nvSpPr>
        <p:spPr>
          <a:xfrm>
            <a:off x="3264961" y="4282325"/>
            <a:ext cx="44432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fr-FR" sz="1000" b="1" kern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Pour l’hépatite C et les pathologies cancéreuses: passe </a:t>
            </a:r>
            <a:r>
              <a:rPr lang="fr-FR" sz="1000" b="1" kern="0">
                <a:solidFill>
                  <a:srgbClr val="FF5C3E"/>
                </a:solidFill>
                <a:cs typeface="Arial"/>
                <a:sym typeface="Arial"/>
              </a:rPr>
              <a:t>de 10 à 5 ans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ABE47F5-45BE-4B39-85CF-942892E5D947}"/>
              </a:ext>
            </a:extLst>
          </p:cNvPr>
          <p:cNvSpPr/>
          <p:nvPr/>
        </p:nvSpPr>
        <p:spPr>
          <a:xfrm>
            <a:off x="1243755" y="2000961"/>
            <a:ext cx="1909932" cy="534386"/>
          </a:xfrm>
          <a:prstGeom prst="roundRect">
            <a:avLst/>
          </a:prstGeom>
          <a:solidFill>
            <a:srgbClr val="5B9BD5"/>
          </a:solidFill>
          <a:ln w="22225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96011D-6228-4113-BDD1-2D63F8FB6D41}"/>
              </a:ext>
            </a:extLst>
          </p:cNvPr>
          <p:cNvSpPr txBox="1"/>
          <p:nvPr/>
        </p:nvSpPr>
        <p:spPr>
          <a:xfrm>
            <a:off x="1361827" y="2128094"/>
            <a:ext cx="16343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r>
              <a:rPr lang="fr-FR" sz="1000" b="1" kern="0">
                <a:solidFill>
                  <a:srgbClr val="FFFFFF"/>
                </a:solidFill>
                <a:cs typeface="Arial"/>
                <a:sym typeface="Arial"/>
              </a:rPr>
              <a:t>Droit de résiliation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32E4FFE-8793-4978-BA0F-75A447D258E4}"/>
              </a:ext>
            </a:extLst>
          </p:cNvPr>
          <p:cNvSpPr/>
          <p:nvPr/>
        </p:nvSpPr>
        <p:spPr>
          <a:xfrm>
            <a:off x="1241014" y="2827734"/>
            <a:ext cx="1909932" cy="497875"/>
          </a:xfrm>
          <a:prstGeom prst="roundRect">
            <a:avLst/>
          </a:prstGeom>
          <a:solidFill>
            <a:srgbClr val="5B9BD5"/>
          </a:solidFill>
          <a:ln w="22225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F3715AC-1A5A-44D2-9331-6C544916117B}"/>
              </a:ext>
            </a:extLst>
          </p:cNvPr>
          <p:cNvSpPr txBox="1"/>
          <p:nvPr/>
        </p:nvSpPr>
        <p:spPr>
          <a:xfrm>
            <a:off x="1217778" y="2882875"/>
            <a:ext cx="18855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r>
              <a:rPr lang="fr-FR" sz="1000" b="1" kern="0">
                <a:solidFill>
                  <a:srgbClr val="FFFFFF"/>
                </a:solidFill>
                <a:cs typeface="Arial"/>
                <a:sym typeface="Arial"/>
              </a:rPr>
              <a:t>Obligation annuelle d’information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2F5D220-F0AF-4DF1-B0ED-5276016E67F9}"/>
              </a:ext>
            </a:extLst>
          </p:cNvPr>
          <p:cNvSpPr/>
          <p:nvPr/>
        </p:nvSpPr>
        <p:spPr>
          <a:xfrm>
            <a:off x="1241014" y="3538003"/>
            <a:ext cx="1909932" cy="457824"/>
          </a:xfrm>
          <a:prstGeom prst="roundRect">
            <a:avLst/>
          </a:prstGeom>
          <a:solidFill>
            <a:srgbClr val="5B9BD5"/>
          </a:solidFill>
          <a:ln w="22225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827D524-DF94-4718-9BD2-7712579FBD32}"/>
              </a:ext>
            </a:extLst>
          </p:cNvPr>
          <p:cNvSpPr txBox="1"/>
          <p:nvPr/>
        </p:nvSpPr>
        <p:spPr>
          <a:xfrm>
            <a:off x="1356659" y="3628357"/>
            <a:ext cx="16751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r>
              <a:rPr lang="fr-FR" sz="1000" b="1" kern="0">
                <a:solidFill>
                  <a:srgbClr val="FFFFFF"/>
                </a:solidFill>
                <a:cs typeface="Arial"/>
                <a:sym typeface="Arial"/>
              </a:rPr>
              <a:t>Information client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DC06FBE-7C50-4BE3-9DD2-726852996564}"/>
              </a:ext>
            </a:extLst>
          </p:cNvPr>
          <p:cNvSpPr/>
          <p:nvPr/>
        </p:nvSpPr>
        <p:spPr>
          <a:xfrm>
            <a:off x="1252863" y="4174588"/>
            <a:ext cx="1882715" cy="493518"/>
          </a:xfrm>
          <a:prstGeom prst="roundRect">
            <a:avLst/>
          </a:prstGeom>
          <a:solidFill>
            <a:srgbClr val="5B9BD5"/>
          </a:solidFill>
          <a:ln w="22225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C21AE-A2BB-47EB-97BD-E9B2051D4E64}"/>
              </a:ext>
            </a:extLst>
          </p:cNvPr>
          <p:cNvSpPr txBox="1"/>
          <p:nvPr/>
        </p:nvSpPr>
        <p:spPr>
          <a:xfrm>
            <a:off x="1289932" y="4287132"/>
            <a:ext cx="17034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r>
              <a:rPr lang="fr-FR" sz="1000" b="1" kern="0">
                <a:solidFill>
                  <a:srgbClr val="FFFFFF"/>
                </a:solidFill>
                <a:cs typeface="Arial"/>
                <a:sym typeface="Arial"/>
              </a:rPr>
              <a:t>Droit à l’oubli</a:t>
            </a:r>
          </a:p>
        </p:txBody>
      </p:sp>
      <p:pic>
        <p:nvPicPr>
          <p:cNvPr id="21" name="Picture 2" descr="CFDT - Salariés protégés : pas de réintégration en cas de résiliation  judiciaire">
            <a:extLst>
              <a:ext uri="{FF2B5EF4-FFF2-40B4-BE49-F238E27FC236}">
                <a16:creationId xmlns:a16="http://schemas.microsoft.com/office/drawing/2014/main" id="{863AD0D2-E501-4BC1-8449-D65BEEABA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23" y="2039583"/>
            <a:ext cx="478948" cy="38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C196E78-3F27-4B4F-A2FB-BD3BDAF1911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A5A5A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689175" y="2820043"/>
            <a:ext cx="478948" cy="44123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69C9E5A-FB40-4246-8288-343209453F4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A5A5A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631384" y="3527231"/>
            <a:ext cx="445646" cy="44123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0C0CBD-5BA0-4056-8837-509B6C533B7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rgbClr val="A5A5A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672531" y="4174589"/>
            <a:ext cx="399244" cy="446493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F8E0659-3FB4-4B15-8072-4A00BFD1F5F5}"/>
              </a:ext>
            </a:extLst>
          </p:cNvPr>
          <p:cNvSpPr/>
          <p:nvPr/>
        </p:nvSpPr>
        <p:spPr>
          <a:xfrm>
            <a:off x="3226679" y="1263817"/>
            <a:ext cx="5163083" cy="517456"/>
          </a:xfrm>
          <a:prstGeom prst="roundRect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solidFill>
              <a:srgbClr val="A5A5A5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B44C3F-C920-4B75-AFC5-AD79BF413EAA}"/>
              </a:ext>
            </a:extLst>
          </p:cNvPr>
          <p:cNvSpPr txBox="1"/>
          <p:nvPr/>
        </p:nvSpPr>
        <p:spPr>
          <a:xfrm>
            <a:off x="3232323" y="1322372"/>
            <a:ext cx="44432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46" indent="-171446" defTabSz="914378">
              <a:buClr>
                <a:srgbClr val="FF5C3E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kern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Contrats inférieurs ou égaux à </a:t>
            </a:r>
            <a:r>
              <a:rPr lang="fr-FR" sz="1000" b="1" kern="0">
                <a:solidFill>
                  <a:srgbClr val="FF5C3E"/>
                </a:solidFill>
                <a:cs typeface="Arial"/>
                <a:sym typeface="Arial"/>
              </a:rPr>
              <a:t>200 K€</a:t>
            </a:r>
          </a:p>
          <a:p>
            <a:pPr marL="171446" indent="-171446" defTabSz="914378">
              <a:buClr>
                <a:srgbClr val="FF5C3E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kern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Remboursement du crédit avant le </a:t>
            </a:r>
            <a:r>
              <a:rPr lang="fr-FR" sz="1000" b="1" kern="0">
                <a:solidFill>
                  <a:srgbClr val="FF5C3E"/>
                </a:solidFill>
                <a:cs typeface="Arial"/>
                <a:sym typeface="Arial"/>
              </a:rPr>
              <a:t>60</a:t>
            </a:r>
            <a:r>
              <a:rPr lang="fr-FR" sz="1000" b="1" kern="0" baseline="30000">
                <a:solidFill>
                  <a:srgbClr val="FF5C3E"/>
                </a:solidFill>
                <a:cs typeface="Arial"/>
                <a:sym typeface="Arial"/>
              </a:rPr>
              <a:t>ème</a:t>
            </a:r>
            <a:r>
              <a:rPr lang="fr-FR" sz="1000" b="1" kern="0">
                <a:solidFill>
                  <a:srgbClr val="FF5C3E"/>
                </a:solidFill>
                <a:cs typeface="Arial"/>
                <a:sym typeface="Arial"/>
              </a:rPr>
              <a:t> anniversaire </a:t>
            </a:r>
            <a:r>
              <a:rPr lang="fr-FR" sz="1000" b="1" kern="0">
                <a:solidFill>
                  <a:srgbClr val="000000">
                    <a:lumMod val="75000"/>
                    <a:lumOff val="25000"/>
                  </a:srgbClr>
                </a:solidFill>
                <a:cs typeface="Arial"/>
                <a:sym typeface="Arial"/>
              </a:rPr>
              <a:t>de l’assuré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704912A-070A-4F51-88DD-32DD1C2A2057}"/>
              </a:ext>
            </a:extLst>
          </p:cNvPr>
          <p:cNvSpPr/>
          <p:nvPr/>
        </p:nvSpPr>
        <p:spPr>
          <a:xfrm>
            <a:off x="1241015" y="1259399"/>
            <a:ext cx="1907909" cy="517455"/>
          </a:xfrm>
          <a:prstGeom prst="roundRect">
            <a:avLst/>
          </a:prstGeom>
          <a:solidFill>
            <a:srgbClr val="5B9BD5"/>
          </a:solidFill>
          <a:ln w="22225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968F4D5-4B19-45D4-BC58-30E7AC90D0AE}"/>
              </a:ext>
            </a:extLst>
          </p:cNvPr>
          <p:cNvSpPr txBox="1"/>
          <p:nvPr/>
        </p:nvSpPr>
        <p:spPr>
          <a:xfrm>
            <a:off x="1229358" y="1333460"/>
            <a:ext cx="18623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r>
              <a:rPr lang="fr-FR" sz="1000" b="1" kern="0">
                <a:solidFill>
                  <a:srgbClr val="FFFFFF"/>
                </a:solidFill>
                <a:cs typeface="Arial"/>
                <a:sym typeface="Arial"/>
              </a:rPr>
              <a:t>Suppression Questionnaire de santé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F112968-1AE9-471A-84E4-0124FBAC1FD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rgbClr val="A5A5A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636" y="1334139"/>
            <a:ext cx="407647" cy="44123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F76ECD-D88C-4828-9AF6-02173EF52CB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A5A5A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627033" y="2883671"/>
            <a:ext cx="445646" cy="441235"/>
          </a:xfrm>
          <a:prstGeom prst="rect">
            <a:avLst/>
          </a:prstGeom>
        </p:spPr>
      </p:pic>
      <p:sp>
        <p:nvSpPr>
          <p:cNvPr id="32" name="Titre 3">
            <a:extLst>
              <a:ext uri="{FF2B5EF4-FFF2-40B4-BE49-F238E27FC236}">
                <a16:creationId xmlns:a16="http://schemas.microsoft.com/office/drawing/2014/main" id="{DF156D4A-E9A3-4600-8FB9-CEC92F33907E}"/>
              </a:ext>
            </a:extLst>
          </p:cNvPr>
          <p:cNvSpPr txBox="1">
            <a:spLocks/>
          </p:cNvSpPr>
          <p:nvPr/>
        </p:nvSpPr>
        <p:spPr>
          <a:xfrm>
            <a:off x="900332" y="110195"/>
            <a:ext cx="7343336" cy="9265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fr-FR" sz="2800" b="1" dirty="0">
                <a:solidFill>
                  <a:srgbClr val="232323"/>
                </a:solidFill>
                <a:latin typeface="Montserrat SemiBold" charset="0"/>
              </a:rPr>
              <a:t>La Loi LEMOINE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Montserrat SemiBold" charset="0"/>
                <a:ea typeface="+mj-ea"/>
                <a:cs typeface="+mj-cs"/>
              </a:rPr>
              <a:t>: </a:t>
            </a:r>
            <a:b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Montserrat SemiBold" charset="0"/>
                <a:ea typeface="+mj-ea"/>
                <a:cs typeface="+mj-cs"/>
              </a:rPr>
            </a:br>
            <a:r>
              <a:rPr lang="fr-FR" sz="2000" b="1" dirty="0">
                <a:solidFill>
                  <a:srgbClr val="232323"/>
                </a:solidFill>
                <a:latin typeface="Montserrat SemiBold" charset="0"/>
              </a:rPr>
              <a:t>Les principales mesures</a:t>
            </a:r>
          </a:p>
          <a:p>
            <a:pPr lvl="0"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Montserrat SemiBold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2363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D691FC6A-AD5F-42DD-B524-566B14194B6E}"/>
              </a:ext>
            </a:extLst>
          </p:cNvPr>
          <p:cNvSpPr txBox="1"/>
          <p:nvPr/>
        </p:nvSpPr>
        <p:spPr>
          <a:xfrm>
            <a:off x="1" y="1690060"/>
            <a:ext cx="9143997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62305" lvl="3" indent="-171450">
              <a:buFont typeface="Arial" panose="020B0604020202020204" pitchFamily="34" charset="0"/>
              <a:buChar char="•"/>
            </a:pPr>
            <a:r>
              <a:rPr lang="fr-FR" sz="1600" b="1" dirty="0"/>
              <a:t>Le rôle de conseil </a:t>
            </a:r>
            <a:r>
              <a:rPr lang="fr-FR" sz="1600" dirty="0"/>
              <a:t>est central dans la vente de l’assurance groupe, bien vendre la qualité du contrat permet de sortir de l’approche prix.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82BA6F2-6C72-4211-9FB8-C3BE29FE84DC}"/>
              </a:ext>
            </a:extLst>
          </p:cNvPr>
          <p:cNvSpPr txBox="1"/>
          <p:nvPr/>
        </p:nvSpPr>
        <p:spPr>
          <a:xfrm>
            <a:off x="2" y="3787858"/>
            <a:ext cx="914399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62305" lvl="3" indent="-171450">
              <a:buFont typeface="Arial" panose="020B0604020202020204" pitchFamily="34" charset="0"/>
              <a:buChar char="•"/>
            </a:pPr>
            <a:r>
              <a:rPr lang="fr-FR" sz="1600" b="1" dirty="0"/>
              <a:t>Aborder les besoins de protection </a:t>
            </a:r>
            <a:r>
              <a:rPr lang="fr-FR" sz="1600" dirty="0"/>
              <a:t>des clients en IARD (MRH) comme en prévoyance dans le cadre d’une approche globale conforte le rôle de conseil. </a:t>
            </a:r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7866D1D2-B550-4146-B7AE-7B75E59BFB1D}"/>
              </a:ext>
            </a:extLst>
          </p:cNvPr>
          <p:cNvSpPr txBox="1">
            <a:spLocks/>
          </p:cNvSpPr>
          <p:nvPr/>
        </p:nvSpPr>
        <p:spPr>
          <a:xfrm>
            <a:off x="0" y="336905"/>
            <a:ext cx="9144000" cy="81932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>
                <a:solidFill>
                  <a:srgbClr val="232323"/>
                </a:solidFill>
                <a:latin typeface="Montserrat SemiBold" charset="0"/>
              </a:rPr>
              <a:t>La Loi LEMOINE : </a:t>
            </a:r>
            <a:br>
              <a:rPr lang="fr-FR" sz="2800" b="1" dirty="0">
                <a:solidFill>
                  <a:srgbClr val="232323"/>
                </a:solidFill>
                <a:latin typeface="Montserrat SemiBold" charset="0"/>
              </a:rPr>
            </a:br>
            <a:r>
              <a:rPr lang="fr-FR" sz="1400" b="1" dirty="0">
                <a:solidFill>
                  <a:srgbClr val="232323"/>
                </a:solidFill>
                <a:latin typeface="Montserrat SemiBold" charset="0"/>
              </a:rPr>
              <a:t>Comment éviter qu’une adhésion se transforme en résiliation quelques semaines plus tard ?</a:t>
            </a:r>
            <a:endParaRPr lang="fr-FR" sz="2000" b="1" dirty="0">
              <a:solidFill>
                <a:srgbClr val="232323"/>
              </a:solidFill>
              <a:latin typeface="Montserrat SemiBold" charset="0"/>
            </a:endParaRPr>
          </a:p>
          <a:p>
            <a:pPr lvl="0"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Montserrat SemiBold" charset="0"/>
              <a:ea typeface="+mj-ea"/>
              <a:cs typeface="+mj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456692-6BF4-48AD-95D5-B26F4543FB06}"/>
              </a:ext>
            </a:extLst>
          </p:cNvPr>
          <p:cNvSpPr/>
          <p:nvPr/>
        </p:nvSpPr>
        <p:spPr>
          <a:xfrm>
            <a:off x="2" y="2686060"/>
            <a:ext cx="914399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62305" lvl="3" indent="-171450">
              <a:buFont typeface="Arial" panose="020B0604020202020204" pitchFamily="34" charset="0"/>
              <a:buChar char="•"/>
            </a:pPr>
            <a:r>
              <a:rPr lang="fr-FR" sz="1600" b="1" dirty="0"/>
              <a:t>Un client convaincu </a:t>
            </a:r>
            <a:r>
              <a:rPr lang="fr-FR" sz="1600" dirty="0"/>
              <a:t>de la sécurité que lui confère un contrat sans exclusion sera moins sensible aux arguments prix des courtiers en assurances.</a:t>
            </a:r>
          </a:p>
        </p:txBody>
      </p:sp>
    </p:spTree>
    <p:extLst>
      <p:ext uri="{BB962C8B-B14F-4D97-AF65-F5344CB8AC3E}">
        <p14:creationId xmlns:p14="http://schemas.microsoft.com/office/powerpoint/2010/main" val="1446105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755576" y="1923678"/>
            <a:ext cx="1401338" cy="835282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568747" y="2127003"/>
            <a:ext cx="6470818" cy="428632"/>
          </a:xfrm>
        </p:spPr>
        <p:txBody>
          <a:bodyPr/>
          <a:lstStyle/>
          <a:p>
            <a:r>
              <a:rPr lang="fr-FR" spc="225" dirty="0">
                <a:latin typeface="Montserrat SemiBold" charset="0"/>
              </a:rPr>
              <a:t>Questions / Réponses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4F5226-4276-43C8-B16E-A33D1DE658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8900" y="4341403"/>
            <a:ext cx="1568557" cy="594868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0B3D6F66-F1D3-4889-BBB7-CAE81E59B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090" y="4333805"/>
            <a:ext cx="828592" cy="59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021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25" descr="Une image contenant bâtiment, extérieur, bateau, eau&#10;&#10;Description générée automatiquement">
            <a:extLst>
              <a:ext uri="{FF2B5EF4-FFF2-40B4-BE49-F238E27FC236}">
                <a16:creationId xmlns:a16="http://schemas.microsoft.com/office/drawing/2014/main" id="{03F6BD64-B867-4F7D-9227-C10D931651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4" r="8534"/>
          <a:stretch>
            <a:fillRect/>
          </a:stretch>
        </p:blipFill>
        <p:spPr/>
      </p:pic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97EE0927-2D0F-498A-B24C-030F240FCB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09FF8A7-60A8-47CE-9EB3-0F20E9F8BCF1}"/>
              </a:ext>
            </a:extLst>
          </p:cNvPr>
          <p:cNvSpPr txBox="1"/>
          <p:nvPr/>
        </p:nvSpPr>
        <p:spPr>
          <a:xfrm>
            <a:off x="1336431" y="2462335"/>
            <a:ext cx="5236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spc="225" dirty="0">
                <a:solidFill>
                  <a:schemeClr val="bg1"/>
                </a:solidFill>
                <a:latin typeface="Montserrat SemiBold" charset="0"/>
              </a:rPr>
              <a:t>Merci pour votre participation !</a:t>
            </a:r>
          </a:p>
        </p:txBody>
      </p:sp>
      <p:pic>
        <p:nvPicPr>
          <p:cNvPr id="32" name="Picture 12">
            <a:extLst>
              <a:ext uri="{FF2B5EF4-FFF2-40B4-BE49-F238E27FC236}">
                <a16:creationId xmlns:a16="http://schemas.microsoft.com/office/drawing/2014/main" id="{6134E2EE-7FD3-4218-BD2D-A33E7C9CC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495" y="1353838"/>
            <a:ext cx="828592" cy="59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5E0502-F341-4BE1-ACD0-B621B3787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8531" y="1353838"/>
            <a:ext cx="1568557" cy="59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89627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. Titres">
  <a:themeElements>
    <a:clrScheme name="FHH">
      <a:dk1>
        <a:sysClr val="windowText" lastClr="000000"/>
      </a:dk1>
      <a:lt1>
        <a:sysClr val="window" lastClr="FFFFFF"/>
      </a:lt1>
      <a:dk2>
        <a:srgbClr val="AB8C5D"/>
      </a:dk2>
      <a:lt2>
        <a:srgbClr val="695738"/>
      </a:lt2>
      <a:accent1>
        <a:srgbClr val="41341B"/>
      </a:accent1>
      <a:accent2>
        <a:srgbClr val="B3B3B3"/>
      </a:accent2>
      <a:accent3>
        <a:srgbClr val="7F7F7F"/>
      </a:accent3>
      <a:accent4>
        <a:srgbClr val="282828"/>
      </a:accent4>
      <a:accent5>
        <a:srgbClr val="4BACC6"/>
      </a:accent5>
      <a:accent6>
        <a:srgbClr val="F79646"/>
      </a:accent6>
      <a:hlink>
        <a:srgbClr val="FFFFFF"/>
      </a:hlink>
      <a:folHlink>
        <a:srgbClr val="282828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52E44"/>
        </a:solidFill>
        <a:ln>
          <a:noFill/>
        </a:ln>
      </a:spPr>
      <a:bodyPr rtlCol="0" anchor="ctr"/>
      <a:lstStyle>
        <a:defPPr algn="ctr">
          <a:defRPr sz="1400" dirty="0">
            <a:latin typeface="Calibri Light" panose="020F03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400" dirty="0" smtClean="0">
            <a:solidFill>
              <a:srgbClr val="232323"/>
            </a:solidFill>
            <a:latin typeface="Calibri Light" panose="020F03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3A03E00AB02543821B27BF69B3582F" ma:contentTypeVersion="11" ma:contentTypeDescription="Create a new document." ma:contentTypeScope="" ma:versionID="e2615eeafd855f2a6a929c5e9b00638e">
  <xsd:schema xmlns:xsd="http://www.w3.org/2001/XMLSchema" xmlns:xs="http://www.w3.org/2001/XMLSchema" xmlns:p="http://schemas.microsoft.com/office/2006/metadata/properties" xmlns:ns2="200f014b-1015-4ec4-ae89-540d5888c5ac" xmlns:ns3="eb6fa99d-c79f-414a-84ff-1b6de2262bd9" targetNamespace="http://schemas.microsoft.com/office/2006/metadata/properties" ma:root="true" ma:fieldsID="ba01e6e742770b6d75f97291657ac4e9" ns2:_="" ns3:_="">
    <xsd:import namespace="200f014b-1015-4ec4-ae89-540d5888c5ac"/>
    <xsd:import namespace="eb6fa99d-c79f-414a-84ff-1b6de2262b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0f014b-1015-4ec4-ae89-540d5888c5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6fa99d-c79f-414a-84ff-1b6de2262bd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847F6C-E28D-4478-B4DC-31F02E98DD11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26E30FD2-43BD-478D-B924-D105F8BC7A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5CD9F3-CAAE-4282-9EBE-1F30DF0E0AB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00f014b-1015-4ec4-ae89-540d5888c5ac"/>
    <ds:schemaRef ds:uri="http://purl.org/dc/elements/1.1/"/>
    <ds:schemaRef ds:uri="http://schemas.microsoft.com/office/2006/metadata/properties"/>
    <ds:schemaRef ds:uri="eb6fa99d-c79f-414a-84ff-1b6de2262bd9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9C932564-4405-4988-B6D8-BDACC5003F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0f014b-1015-4ec4-ae89-540d5888c5ac"/>
    <ds:schemaRef ds:uri="eb6fa99d-c79f-414a-84ff-1b6de2262b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240221_Natixis_CNP_Atelier-Présentiel BP</Template>
  <TotalTime>5611</TotalTime>
  <Words>3300</Words>
  <Application>Microsoft Office PowerPoint</Application>
  <PresentationFormat>Affichage à l'écran (16:9)</PresentationFormat>
  <Paragraphs>477</Paragraphs>
  <Slides>34</Slides>
  <Notes>24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8" baseType="lpstr">
      <vt:lpstr>Arial</vt:lpstr>
      <vt:lpstr>Arial Black</vt:lpstr>
      <vt:lpstr>Calibri</vt:lpstr>
      <vt:lpstr>Calibri Light</vt:lpstr>
      <vt:lpstr>Montserrat</vt:lpstr>
      <vt:lpstr>Montserrat </vt:lpstr>
      <vt:lpstr>Montserrat Black</vt:lpstr>
      <vt:lpstr>Montserrat ExtraBold</vt:lpstr>
      <vt:lpstr>Montserrat Light</vt:lpstr>
      <vt:lpstr>Montserrat Medium</vt:lpstr>
      <vt:lpstr>Montserrat SemiBold</vt:lpstr>
      <vt:lpstr>Wingdings</vt:lpstr>
      <vt:lpstr>1. Titres</vt:lpstr>
      <vt:lpstr>think-cell Slide</vt:lpstr>
      <vt:lpstr>  Heure du Jeudi   du 27 octobre et du 3 novembre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Sudon</dc:creator>
  <cp:keywords>Standards Very Up 2016</cp:keywords>
  <cp:lastModifiedBy>VALENTIN Valerie [CEGEE]</cp:lastModifiedBy>
  <cp:revision>177</cp:revision>
  <cp:lastPrinted>2016-03-29T16:06:49Z</cp:lastPrinted>
  <dcterms:created xsi:type="dcterms:W3CDTF">2022-01-14T10:00:06Z</dcterms:created>
  <dcterms:modified xsi:type="dcterms:W3CDTF">2022-11-04T09:18:07Z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0x010100D33A03E00AB02543821B27BF69B3582F</vt:lpwstr>
  </property>
  <property fmtid="{D5CDD505-2E9C-101B-9397-08002B2CF9AE}" pid="3" name="MSIP_Label_797e4f81-4b1c-4a3a-b237-8636707719dc_Enabled">
    <vt:lpwstr>True</vt:lpwstr>
  </property>
  <property fmtid="{D5CDD505-2E9C-101B-9397-08002B2CF9AE}" pid="4" name="MSIP_Label_797e4f81-4b1c-4a3a-b237-8636707719dc_SiteId">
    <vt:lpwstr>d5bb6d35-8a82-4329-b49a-5030bd6497ab</vt:lpwstr>
  </property>
  <property fmtid="{D5CDD505-2E9C-101B-9397-08002B2CF9AE}" pid="5" name="MSIP_Label_797e4f81-4b1c-4a3a-b237-8636707719dc_Owner">
    <vt:lpwstr>sonia.zarraa@natixis.com</vt:lpwstr>
  </property>
  <property fmtid="{D5CDD505-2E9C-101B-9397-08002B2CF9AE}" pid="6" name="MSIP_Label_797e4f81-4b1c-4a3a-b237-8636707719dc_SetDate">
    <vt:lpwstr>2020-12-01T11:09:48.4140315Z</vt:lpwstr>
  </property>
  <property fmtid="{D5CDD505-2E9C-101B-9397-08002B2CF9AE}" pid="7" name="MSIP_Label_797e4f81-4b1c-4a3a-b237-8636707719dc_Name">
    <vt:lpwstr>C2 - Internal Natixis</vt:lpwstr>
  </property>
  <property fmtid="{D5CDD505-2E9C-101B-9397-08002B2CF9AE}" pid="8" name="MSIP_Label_797e4f81-4b1c-4a3a-b237-8636707719dc_Application">
    <vt:lpwstr>Microsoft Azure Information Protection</vt:lpwstr>
  </property>
  <property fmtid="{D5CDD505-2E9C-101B-9397-08002B2CF9AE}" pid="9" name="MSIP_Label_797e4f81-4b1c-4a3a-b237-8636707719dc_ActionId">
    <vt:lpwstr>473f6b0a-7127-46ab-b2d9-160421a90cca</vt:lpwstr>
  </property>
  <property fmtid="{D5CDD505-2E9C-101B-9397-08002B2CF9AE}" pid="10" name="MSIP_Label_797e4f81-4b1c-4a3a-b237-8636707719dc_Extended_MSFT_Method">
    <vt:lpwstr>Manual</vt:lpwstr>
  </property>
  <property fmtid="{D5CDD505-2E9C-101B-9397-08002B2CF9AE}" pid="11" name="Sensitivity">
    <vt:lpwstr>C2 - Internal Natixis</vt:lpwstr>
  </property>
</Properties>
</file>