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70" r:id="rId6"/>
    <p:sldId id="266" r:id="rId7"/>
    <p:sldId id="375" r:id="rId8"/>
    <p:sldId id="364" r:id="rId9"/>
    <p:sldId id="349" r:id="rId10"/>
    <p:sldId id="363" r:id="rId11"/>
    <p:sldId id="374" r:id="rId12"/>
    <p:sldId id="344" r:id="rId13"/>
    <p:sldId id="343" r:id="rId14"/>
    <p:sldId id="346" r:id="rId15"/>
    <p:sldId id="354" r:id="rId16"/>
    <p:sldId id="337" r:id="rId17"/>
    <p:sldId id="348" r:id="rId18"/>
    <p:sldId id="350" r:id="rId19"/>
    <p:sldId id="357" r:id="rId20"/>
    <p:sldId id="361" r:id="rId21"/>
    <p:sldId id="362" r:id="rId22"/>
    <p:sldId id="351" r:id="rId23"/>
    <p:sldId id="373" r:id="rId24"/>
    <p:sldId id="372" r:id="rId25"/>
    <p:sldId id="370" r:id="rId26"/>
    <p:sldId id="371" r:id="rId27"/>
    <p:sldId id="271"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4F9D"/>
    <a:srgbClr val="5D8EC2"/>
    <a:srgbClr val="C31632"/>
    <a:srgbClr val="D8A426"/>
    <a:srgbClr val="2F4853"/>
    <a:srgbClr val="85BDCB"/>
    <a:srgbClr val="B0D6F4"/>
    <a:srgbClr val="779EA9"/>
    <a:srgbClr val="F9C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0" autoAdjust="0"/>
    <p:restoredTop sz="96265" autoAdjust="0"/>
  </p:normalViewPr>
  <p:slideViewPr>
    <p:cSldViewPr snapToGrid="0">
      <p:cViewPr varScale="1">
        <p:scale>
          <a:sx n="110" d="100"/>
          <a:sy n="110" d="100"/>
        </p:scale>
        <p:origin x="58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7" name="Picture 2" descr="Paysage urbain, carrefour, feux de circulation">
            <a:extLst>
              <a:ext uri="{FF2B5EF4-FFF2-40B4-BE49-F238E27FC236}">
                <a16:creationId xmlns:a16="http://schemas.microsoft.com/office/drawing/2014/main" id="{2484E1FF-7A7E-4ED2-BBEF-D2F6AA6D4E12}"/>
              </a:ext>
            </a:extLst>
          </p:cNvPr>
          <p:cNvPicPr>
            <a:picLocks noChangeAspect="1" noChangeArrowheads="1"/>
          </p:cNvPicPr>
          <p:nvPr userDrawn="1"/>
        </p:nvPicPr>
        <p:blipFill rotWithShape="1">
          <a:blip r:embed="rId2">
            <a:alphaModFix amt="50000"/>
            <a:extLst>
              <a:ext uri="{28A0092B-C50C-407E-A947-70E740481C1C}">
                <a14:useLocalDpi xmlns:a14="http://schemas.microsoft.com/office/drawing/2010/main" val="0"/>
              </a:ext>
            </a:extLst>
          </a:blip>
          <a:srcRect l="9242" r="77805"/>
          <a:stretch/>
        </p:blipFill>
        <p:spPr bwMode="auto">
          <a:xfrm>
            <a:off x="513806" y="0"/>
            <a:ext cx="267353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4.wdp"/><Relationship Id="rId18" Type="http://schemas.openxmlformats.org/officeDocument/2006/relationships/image" Target="../media/image13.png"/><Relationship Id="rId3" Type="http://schemas.openxmlformats.org/officeDocument/2006/relationships/slideLayout" Target="../slideLayouts/slideLayout7.xml"/><Relationship Id="rId7" Type="http://schemas.microsoft.com/office/2007/relationships/hdphoto" Target="../media/hdphoto1.wdp"/><Relationship Id="rId12" Type="http://schemas.openxmlformats.org/officeDocument/2006/relationships/image" Target="../media/image9.png"/><Relationship Id="rId17" Type="http://schemas.openxmlformats.org/officeDocument/2006/relationships/image" Target="../media/image12.png"/><Relationship Id="rId2" Type="http://schemas.openxmlformats.org/officeDocument/2006/relationships/audio" Target="../media/media1.mp3"/><Relationship Id="rId16" Type="http://schemas.microsoft.com/office/2007/relationships/hdphoto" Target="../media/hdphoto5.wdp"/><Relationship Id="rId1" Type="http://schemas.microsoft.com/office/2007/relationships/media" Target="../media/media1.mp3"/><Relationship Id="rId6" Type="http://schemas.openxmlformats.org/officeDocument/2006/relationships/image" Target="../media/image6.png"/><Relationship Id="rId11" Type="http://schemas.microsoft.com/office/2007/relationships/hdphoto" Target="../media/hdphoto3.wdp"/><Relationship Id="rId5" Type="http://schemas.openxmlformats.org/officeDocument/2006/relationships/image" Target="../media/image5.png"/><Relationship Id="rId15" Type="http://schemas.openxmlformats.org/officeDocument/2006/relationships/image" Target="../media/image11.png"/><Relationship Id="rId10" Type="http://schemas.openxmlformats.org/officeDocument/2006/relationships/image" Target="../media/image8.png"/><Relationship Id="rId4" Type="http://schemas.openxmlformats.org/officeDocument/2006/relationships/image" Target="../media/image4.jpeg"/><Relationship Id="rId9" Type="http://schemas.microsoft.com/office/2007/relationships/hdphoto" Target="../media/hdphoto2.wdp"/><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12.png"/><Relationship Id="rId3" Type="http://schemas.openxmlformats.org/officeDocument/2006/relationships/image" Target="../media/image17.png"/><Relationship Id="rId7" Type="http://schemas.openxmlformats.org/officeDocument/2006/relationships/image" Target="../media/image20.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19.jpeg"/><Relationship Id="rId11" Type="http://schemas.microsoft.com/office/2007/relationships/hdphoto" Target="../media/hdphoto8.wdp"/><Relationship Id="rId5" Type="http://schemas.microsoft.com/office/2007/relationships/hdphoto" Target="../media/hdphoto6.wdp"/><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21.jpeg"/><Relationship Id="rId14" Type="http://schemas.openxmlformats.org/officeDocument/2006/relationships/image" Target="../media/image24.jpeg"/></Relationships>
</file>

<file path=ppt/slides/_rels/slide4.xml.rels><?xml version="1.0" encoding="UTF-8" standalone="yes"?>
<Relationships xmlns="http://schemas.openxmlformats.org/package/2006/relationships"><Relationship Id="rId8" Type="http://schemas.microsoft.com/office/2007/relationships/hdphoto" Target="../media/hdphoto9.wdp"/><Relationship Id="rId13" Type="http://schemas.microsoft.com/office/2007/relationships/hdphoto" Target="../media/hdphoto11.wdp"/><Relationship Id="rId3" Type="http://schemas.openxmlformats.org/officeDocument/2006/relationships/image" Target="../media/image25.png"/><Relationship Id="rId7" Type="http://schemas.openxmlformats.org/officeDocument/2006/relationships/image" Target="../media/image28.png"/><Relationship Id="rId12" Type="http://schemas.openxmlformats.org/officeDocument/2006/relationships/image" Target="../media/image31.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27.png"/><Relationship Id="rId11" Type="http://schemas.microsoft.com/office/2007/relationships/hdphoto" Target="../media/hdphoto10.wdp"/><Relationship Id="rId5" Type="http://schemas.openxmlformats.org/officeDocument/2006/relationships/image" Target="../media/image26.jpeg"/><Relationship Id="rId10" Type="http://schemas.openxmlformats.org/officeDocument/2006/relationships/image" Target="../media/image30.png"/><Relationship Id="rId4" Type="http://schemas.microsoft.com/office/2007/relationships/hdphoto" Target="../media/hdphoto1.wdp"/><Relationship Id="rId9" Type="http://schemas.openxmlformats.org/officeDocument/2006/relationships/image" Target="../media/image29.jpe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jpeg"/><Relationship Id="rId2" Type="http://schemas.openxmlformats.org/officeDocument/2006/relationships/image" Target="../media/image12.png"/><Relationship Id="rId1" Type="http://schemas.openxmlformats.org/officeDocument/2006/relationships/slideLayout" Target="../slideLayouts/slideLayout4.xml"/><Relationship Id="rId6" Type="http://schemas.microsoft.com/office/2007/relationships/hdphoto" Target="../media/hdphoto12.wdp"/><Relationship Id="rId11" Type="http://schemas.microsoft.com/office/2007/relationships/hdphoto" Target="../media/hdphoto14.wdp"/><Relationship Id="rId5" Type="http://schemas.openxmlformats.org/officeDocument/2006/relationships/image" Target="../media/image42.png"/><Relationship Id="rId10" Type="http://schemas.openxmlformats.org/officeDocument/2006/relationships/image" Target="../media/image45.png"/><Relationship Id="rId4" Type="http://schemas.openxmlformats.org/officeDocument/2006/relationships/image" Target="../media/image41.jpeg"/><Relationship Id="rId9" Type="http://schemas.microsoft.com/office/2007/relationships/hdphoto" Target="../media/hdphoto13.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6.png"/><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8.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6.png"/><Relationship Id="rId7" Type="http://schemas.openxmlformats.org/officeDocument/2006/relationships/image" Target="../media/image51.jpe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jpeg"/><Relationship Id="rId10" Type="http://schemas.openxmlformats.org/officeDocument/2006/relationships/image" Target="../media/image39.png"/><Relationship Id="rId4" Type="http://schemas.openxmlformats.org/officeDocument/2006/relationships/image" Target="../media/image48.png"/><Relationship Id="rId9" Type="http://schemas.openxmlformats.org/officeDocument/2006/relationships/image" Target="../media/image53.jpeg"/></Relationships>
</file>

<file path=ppt/slides/_rels/slide12.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54.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58.png"/><Relationship Id="rId11" Type="http://schemas.openxmlformats.org/officeDocument/2006/relationships/image" Target="../media/image61.png"/><Relationship Id="rId5" Type="http://schemas.openxmlformats.org/officeDocument/2006/relationships/image" Target="../media/image57.png"/><Relationship Id="rId10" Type="http://schemas.microsoft.com/office/2007/relationships/hdphoto" Target="../media/hdphoto16.wdp"/><Relationship Id="rId4" Type="http://schemas.openxmlformats.org/officeDocument/2006/relationships/image" Target="../media/image56.png"/><Relationship Id="rId9" Type="http://schemas.openxmlformats.org/officeDocument/2006/relationships/image" Target="../media/image60.png"/></Relationships>
</file>

<file path=ppt/slides/_rels/slide13.xml.rels><?xml version="1.0" encoding="UTF-8" standalone="yes"?>
<Relationships xmlns="http://schemas.openxmlformats.org/package/2006/relationships"><Relationship Id="rId8" Type="http://schemas.openxmlformats.org/officeDocument/2006/relationships/hyperlink" Target="https://aide.envoituresimone.com/hc/fr/articles/360000977829-Quel-est-votre-taux-de-r%C3%A9ussite-%C3%A0-l-examen-du-code-" TargetMode="External"/><Relationship Id="rId3" Type="http://schemas.openxmlformats.org/officeDocument/2006/relationships/image" Target="../media/image57.png"/><Relationship Id="rId7" Type="http://schemas.openxmlformats.org/officeDocument/2006/relationships/hyperlink" Target="https://quelpermis.com/Taux-de-reussite/taux-de-reussite-dune-auto-ecole.html" TargetMode="External"/><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49.jpeg"/><Relationship Id="rId5" Type="http://schemas.microsoft.com/office/2007/relationships/hdphoto" Target="../media/hdphoto17.wdp"/><Relationship Id="rId4" Type="http://schemas.openxmlformats.org/officeDocument/2006/relationships/image" Target="../media/image62.png"/><Relationship Id="rId9"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7.png"/><Relationship Id="rId18" Type="http://schemas.openxmlformats.org/officeDocument/2006/relationships/image" Target="../media/image56.png"/><Relationship Id="rId3" Type="http://schemas.openxmlformats.org/officeDocument/2006/relationships/image" Target="../media/image12.png"/><Relationship Id="rId7" Type="http://schemas.openxmlformats.org/officeDocument/2006/relationships/hyperlink" Target="https://youtu.be/R3XiruRxq5A" TargetMode="External"/><Relationship Id="rId12" Type="http://schemas.microsoft.com/office/2007/relationships/hdphoto" Target="../media/hdphoto20.wdp"/><Relationship Id="rId17" Type="http://schemas.microsoft.com/office/2007/relationships/hdphoto" Target="../media/hdphoto22.wdp"/><Relationship Id="rId2" Type="http://schemas.openxmlformats.org/officeDocument/2006/relationships/image" Target="../media/image54.png"/><Relationship Id="rId16" Type="http://schemas.openxmlformats.org/officeDocument/2006/relationships/image" Target="../media/image69.png"/><Relationship Id="rId1" Type="http://schemas.openxmlformats.org/officeDocument/2006/relationships/slideLayout" Target="../slideLayouts/slideLayout4.xml"/><Relationship Id="rId6" Type="http://schemas.microsoft.com/office/2007/relationships/hdphoto" Target="../media/hdphoto18.wdp"/><Relationship Id="rId11" Type="http://schemas.openxmlformats.org/officeDocument/2006/relationships/image" Target="../media/image66.png"/><Relationship Id="rId5" Type="http://schemas.openxmlformats.org/officeDocument/2006/relationships/image" Target="../media/image63.png"/><Relationship Id="rId15" Type="http://schemas.microsoft.com/office/2007/relationships/hdphoto" Target="../media/hdphoto21.wdp"/><Relationship Id="rId10" Type="http://schemas.openxmlformats.org/officeDocument/2006/relationships/image" Target="../media/image65.png"/><Relationship Id="rId19" Type="http://schemas.openxmlformats.org/officeDocument/2006/relationships/image" Target="../media/image70.png"/><Relationship Id="rId4" Type="http://schemas.openxmlformats.org/officeDocument/2006/relationships/hyperlink" Target="https://cegee.isigift.fr/" TargetMode="External"/><Relationship Id="rId9" Type="http://schemas.microsoft.com/office/2007/relationships/hdphoto" Target="../media/hdphoto19.wdp"/><Relationship Id="rId14" Type="http://schemas.openxmlformats.org/officeDocument/2006/relationships/image" Target="../media/image68.png"/></Relationships>
</file>

<file path=ppt/slides/_rels/slide16.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7.png"/><Relationship Id="rId3" Type="http://schemas.openxmlformats.org/officeDocument/2006/relationships/image" Target="../media/image12.png"/><Relationship Id="rId7" Type="http://schemas.openxmlformats.org/officeDocument/2006/relationships/hyperlink" Target="https://cegee.isigift.fr/" TargetMode="External"/><Relationship Id="rId12" Type="http://schemas.openxmlformats.org/officeDocument/2006/relationships/image" Target="../media/image76.png"/><Relationship Id="rId2" Type="http://schemas.openxmlformats.org/officeDocument/2006/relationships/hyperlink" Target="https://youtu.be/R3XiruRxq5A" TargetMode="External"/><Relationship Id="rId16" Type="http://schemas.openxmlformats.org/officeDocument/2006/relationships/image" Target="../media/image54.png"/><Relationship Id="rId1" Type="http://schemas.openxmlformats.org/officeDocument/2006/relationships/slideLayout" Target="../slideLayouts/slideLayout4.xml"/><Relationship Id="rId6" Type="http://schemas.openxmlformats.org/officeDocument/2006/relationships/image" Target="../media/image73.png"/><Relationship Id="rId11" Type="http://schemas.microsoft.com/office/2007/relationships/hdphoto" Target="../media/hdphoto24.wdp"/><Relationship Id="rId5" Type="http://schemas.openxmlformats.org/officeDocument/2006/relationships/image" Target="../media/image72.png"/><Relationship Id="rId15" Type="http://schemas.openxmlformats.org/officeDocument/2006/relationships/image" Target="../media/image78.png"/><Relationship Id="rId10" Type="http://schemas.openxmlformats.org/officeDocument/2006/relationships/image" Target="../media/image75.png"/><Relationship Id="rId4" Type="http://schemas.openxmlformats.org/officeDocument/2006/relationships/image" Target="../media/image71.png"/><Relationship Id="rId9" Type="http://schemas.microsoft.com/office/2007/relationships/hdphoto" Target="../media/hdphoto23.wdp"/><Relationship Id="rId14" Type="http://schemas.openxmlformats.org/officeDocument/2006/relationships/hyperlink" Target="https://www.youtube.com/watch?app=desktop&amp;v=R3XiruRxq5A&amp;feature=youtu.be"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youtu.be/ArDZL4HYcik" TargetMode="External"/><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54.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82.png"/><Relationship Id="rId11" Type="http://schemas.microsoft.com/office/2007/relationships/hdphoto" Target="../media/hdphoto24.wdp"/><Relationship Id="rId5" Type="http://schemas.openxmlformats.org/officeDocument/2006/relationships/image" Target="../media/image81.png"/><Relationship Id="rId10" Type="http://schemas.openxmlformats.org/officeDocument/2006/relationships/image" Target="../media/image75.png"/><Relationship Id="rId4" Type="http://schemas.openxmlformats.org/officeDocument/2006/relationships/image" Target="../media/image80.png"/><Relationship Id="rId9" Type="http://schemas.openxmlformats.org/officeDocument/2006/relationships/image" Target="../media/image78.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28.wdp"/><Relationship Id="rId18" Type="http://schemas.openxmlformats.org/officeDocument/2006/relationships/image" Target="../media/image89.png"/><Relationship Id="rId3" Type="http://schemas.microsoft.com/office/2007/relationships/hdphoto" Target="../media/hdphoto25.wdp"/><Relationship Id="rId21" Type="http://schemas.openxmlformats.org/officeDocument/2006/relationships/image" Target="../media/image54.png"/><Relationship Id="rId7" Type="http://schemas.microsoft.com/office/2007/relationships/hdphoto" Target="../media/hdphoto3.wdp"/><Relationship Id="rId12" Type="http://schemas.openxmlformats.org/officeDocument/2006/relationships/image" Target="../media/image87.png"/><Relationship Id="rId17" Type="http://schemas.openxmlformats.org/officeDocument/2006/relationships/image" Target="../media/image52.png"/><Relationship Id="rId2" Type="http://schemas.openxmlformats.org/officeDocument/2006/relationships/image" Target="../media/image84.png"/><Relationship Id="rId16" Type="http://schemas.openxmlformats.org/officeDocument/2006/relationships/image" Target="../media/image51.jpeg"/><Relationship Id="rId20" Type="http://schemas.openxmlformats.org/officeDocument/2006/relationships/image" Target="../media/image90.png"/><Relationship Id="rId1" Type="http://schemas.openxmlformats.org/officeDocument/2006/relationships/slideLayout" Target="../slideLayouts/slideLayout4.xml"/><Relationship Id="rId6" Type="http://schemas.openxmlformats.org/officeDocument/2006/relationships/image" Target="../media/image8.png"/><Relationship Id="rId11" Type="http://schemas.microsoft.com/office/2007/relationships/hdphoto" Target="../media/hdphoto27.wdp"/><Relationship Id="rId5" Type="http://schemas.microsoft.com/office/2007/relationships/hdphoto" Target="../media/hdphoto26.wdp"/><Relationship Id="rId15" Type="http://schemas.openxmlformats.org/officeDocument/2006/relationships/image" Target="../media/image88.png"/><Relationship Id="rId10" Type="http://schemas.openxmlformats.org/officeDocument/2006/relationships/image" Target="../media/image86.png"/><Relationship Id="rId19" Type="http://schemas.microsoft.com/office/2007/relationships/hdphoto" Target="../media/hdphoto29.wdp"/><Relationship Id="rId4" Type="http://schemas.openxmlformats.org/officeDocument/2006/relationships/image" Target="../media/image85.png"/><Relationship Id="rId9" Type="http://schemas.microsoft.com/office/2007/relationships/hdphoto" Target="../media/hdphoto4.wdp"/><Relationship Id="rId1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jpeg"/><Relationship Id="rId3" Type="http://schemas.openxmlformats.org/officeDocument/2006/relationships/image" Target="../media/image12.png"/><Relationship Id="rId7" Type="http://schemas.openxmlformats.org/officeDocument/2006/relationships/image" Target="../media/image94.jpeg"/><Relationship Id="rId12" Type="http://schemas.openxmlformats.org/officeDocument/2006/relationships/image" Target="../media/image99.png"/><Relationship Id="rId2" Type="http://schemas.openxmlformats.org/officeDocument/2006/relationships/image" Target="../media/image91.jpeg"/><Relationship Id="rId1" Type="http://schemas.openxmlformats.org/officeDocument/2006/relationships/slideLayout" Target="../slideLayouts/slideLayout4.xml"/><Relationship Id="rId6" Type="http://schemas.openxmlformats.org/officeDocument/2006/relationships/image" Target="../media/image93.png"/><Relationship Id="rId11" Type="http://schemas.openxmlformats.org/officeDocument/2006/relationships/image" Target="../media/image98.jpeg"/><Relationship Id="rId5" Type="http://schemas.openxmlformats.org/officeDocument/2006/relationships/image" Target="../media/image92.png"/><Relationship Id="rId15" Type="http://schemas.openxmlformats.org/officeDocument/2006/relationships/image" Target="../media/image102.jpeg"/><Relationship Id="rId10" Type="http://schemas.openxmlformats.org/officeDocument/2006/relationships/image" Target="../media/image97.png"/><Relationship Id="rId4" Type="http://schemas.openxmlformats.org/officeDocument/2006/relationships/image" Target="../media/image54.png"/><Relationship Id="rId9" Type="http://schemas.openxmlformats.org/officeDocument/2006/relationships/image" Target="../media/image96.jpeg"/><Relationship Id="rId14" Type="http://schemas.openxmlformats.org/officeDocument/2006/relationships/image" Target="../media/image101.png"/></Relationships>
</file>

<file path=ppt/slides/_rels/slide21.xml.rels><?xml version="1.0" encoding="UTF-8" standalone="yes"?>
<Relationships xmlns="http://schemas.openxmlformats.org/package/2006/relationships"><Relationship Id="rId8" Type="http://schemas.openxmlformats.org/officeDocument/2006/relationships/image" Target="../media/image105.png"/><Relationship Id="rId3" Type="http://schemas.microsoft.com/office/2007/relationships/hdphoto" Target="../media/hdphoto30.wdp"/><Relationship Id="rId7" Type="http://schemas.microsoft.com/office/2007/relationships/hdphoto" Target="../media/hdphoto31.wdp"/><Relationship Id="rId2" Type="http://schemas.openxmlformats.org/officeDocument/2006/relationships/image" Target="../media/image103.png"/><Relationship Id="rId1" Type="http://schemas.openxmlformats.org/officeDocument/2006/relationships/slideLayout" Target="../slideLayouts/slideLayout4.xml"/><Relationship Id="rId6" Type="http://schemas.openxmlformats.org/officeDocument/2006/relationships/image" Target="../media/image104.png"/><Relationship Id="rId11" Type="http://schemas.microsoft.com/office/2007/relationships/hdphoto" Target="../media/hdphoto33.wdp"/><Relationship Id="rId5" Type="http://schemas.openxmlformats.org/officeDocument/2006/relationships/image" Target="../media/image54.png"/><Relationship Id="rId10" Type="http://schemas.openxmlformats.org/officeDocument/2006/relationships/image" Target="../media/image106.png"/><Relationship Id="rId4" Type="http://schemas.openxmlformats.org/officeDocument/2006/relationships/image" Target="../media/image12.png"/><Relationship Id="rId9" Type="http://schemas.microsoft.com/office/2007/relationships/hdphoto" Target="../media/hdphoto32.wdp"/></Relationships>
</file>

<file path=ppt/slides/_rels/slide22.xml.rels><?xml version="1.0" encoding="UTF-8" standalone="yes"?>
<Relationships xmlns="http://schemas.openxmlformats.org/package/2006/relationships"><Relationship Id="rId8" Type="http://schemas.microsoft.com/office/2007/relationships/hdphoto" Target="../media/hdphoto33.wdp"/><Relationship Id="rId3" Type="http://schemas.openxmlformats.org/officeDocument/2006/relationships/image" Target="../media/image12.png"/><Relationship Id="rId7" Type="http://schemas.openxmlformats.org/officeDocument/2006/relationships/image" Target="../media/image106.png"/><Relationship Id="rId2" Type="http://schemas.openxmlformats.org/officeDocument/2006/relationships/hyperlink" Target="mailto:valerie.valentin@cegee.caisse-epargne.fr" TargetMode="External"/><Relationship Id="rId1" Type="http://schemas.openxmlformats.org/officeDocument/2006/relationships/slideLayout" Target="../slideLayouts/slideLayout4.xml"/><Relationship Id="rId6" Type="http://schemas.microsoft.com/office/2007/relationships/hdphoto" Target="../media/hdphoto24.wdp"/><Relationship Id="rId5" Type="http://schemas.openxmlformats.org/officeDocument/2006/relationships/image" Target="../media/image75.png"/><Relationship Id="rId4" Type="http://schemas.openxmlformats.org/officeDocument/2006/relationships/hyperlink" Target="mailto:valerie.valentin@cegee.caisse-epargne.fr?subject=En%20Voiture%20Simone" TargetMode="External"/><Relationship Id="rId9" Type="http://schemas.openxmlformats.org/officeDocument/2006/relationships/image" Target="../media/image107.jpeg"/></Relationships>
</file>

<file path=ppt/slides/_rels/slide2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0.png"/><Relationship Id="rId3" Type="http://schemas.openxmlformats.org/officeDocument/2006/relationships/slideLayout" Target="../slideLayouts/slideLayout7.xml"/><Relationship Id="rId7" Type="http://schemas.openxmlformats.org/officeDocument/2006/relationships/image" Target="../media/image7.png"/><Relationship Id="rId12" Type="http://schemas.microsoft.com/office/2007/relationships/hdphoto" Target="../media/hdphoto4.wdp"/><Relationship Id="rId17" Type="http://schemas.openxmlformats.org/officeDocument/2006/relationships/image" Target="../media/image13.png"/><Relationship Id="rId2" Type="http://schemas.openxmlformats.org/officeDocument/2006/relationships/audio" Target="../media/media2.mp3"/><Relationship Id="rId16" Type="http://schemas.openxmlformats.org/officeDocument/2006/relationships/image" Target="../media/image12.png"/><Relationship Id="rId1" Type="http://schemas.microsoft.com/office/2007/relationships/media" Target="../media/media2.mp3"/><Relationship Id="rId6" Type="http://schemas.microsoft.com/office/2007/relationships/hdphoto" Target="../media/hdphoto1.wdp"/><Relationship Id="rId11" Type="http://schemas.openxmlformats.org/officeDocument/2006/relationships/image" Target="../media/image9.png"/><Relationship Id="rId5" Type="http://schemas.openxmlformats.org/officeDocument/2006/relationships/image" Target="../media/image6.png"/><Relationship Id="rId15" Type="http://schemas.microsoft.com/office/2007/relationships/hdphoto" Target="../media/hdphoto5.wdp"/><Relationship Id="rId10" Type="http://schemas.microsoft.com/office/2007/relationships/hdphoto" Target="../media/hdphoto3.wdp"/><Relationship Id="rId4" Type="http://schemas.openxmlformats.org/officeDocument/2006/relationships/image" Target="../media/image108.jpeg"/><Relationship Id="rId9" Type="http://schemas.openxmlformats.org/officeDocument/2006/relationships/image" Target="../media/image8.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ysage urbain, carrefour, feux de circulation">
            <a:extLst>
              <a:ext uri="{FF2B5EF4-FFF2-40B4-BE49-F238E27FC236}">
                <a16:creationId xmlns:a16="http://schemas.microsoft.com/office/drawing/2014/main" id="{D7B4DE5A-8B63-4B12-96D4-6F60900C1C7E}"/>
              </a:ext>
            </a:extLst>
          </p:cNvPr>
          <p:cNvPicPr>
            <a:picLocks noChangeAspect="1" noChangeArrowheads="1"/>
          </p:cNvPicPr>
          <p:nvPr/>
        </p:nvPicPr>
        <p:blipFill rotWithShape="1">
          <a:blip r:embed="rId4">
            <a:alphaModFix amt="50000"/>
            <a:extLst>
              <a:ext uri="{28A0092B-C50C-407E-A947-70E740481C1C}">
                <a14:useLocalDpi xmlns:a14="http://schemas.microsoft.com/office/drawing/2010/main" val="0"/>
              </a:ext>
            </a:extLst>
          </a:blip>
          <a:srcRect l="6753" r="3417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3">
            <a:extLst>
              <a:ext uri="{FF2B5EF4-FFF2-40B4-BE49-F238E27FC236}">
                <a16:creationId xmlns:a16="http://schemas.microsoft.com/office/drawing/2014/main" id="{977C9FF5-FCA9-49B6-804C-024A473E7757}"/>
              </a:ext>
            </a:extLst>
          </p:cNvPr>
          <p:cNvSpPr txBox="1">
            <a:spLocks/>
          </p:cNvSpPr>
          <p:nvPr/>
        </p:nvSpPr>
        <p:spPr>
          <a:xfrm>
            <a:off x="0" y="901730"/>
            <a:ext cx="12192000" cy="1817320"/>
          </a:xfrm>
          <a:prstGeom prst="rect">
            <a:avLst/>
          </a:prstGeom>
          <a:noFill/>
          <a:effectLst>
            <a:outerShdw blurRad="50800" dist="38100" dir="8100000" algn="tr" rotWithShape="0">
              <a:prstClr val="black">
                <a:alpha val="40000"/>
              </a:prstClr>
            </a:outerShdw>
          </a:effectLst>
        </p:spPr>
        <p:txBody>
          <a:bodyPr>
            <a:norm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6000" dirty="0">
                <a:solidFill>
                  <a:schemeClr val="bg1"/>
                </a:solidFill>
                <a:effectLst>
                  <a:outerShdw blurRad="38100" dist="38100" dir="2700000" algn="tl">
                    <a:srgbClr val="000000">
                      <a:alpha val="43137"/>
                    </a:srgbClr>
                  </a:outerShdw>
                </a:effectLst>
              </a:rPr>
              <a:t>Dispositif </a:t>
            </a:r>
          </a:p>
          <a:p>
            <a:pPr algn="ctr"/>
            <a:r>
              <a:rPr lang="fr-FR" sz="6000" dirty="0">
                <a:solidFill>
                  <a:schemeClr val="bg1"/>
                </a:solidFill>
                <a:effectLst>
                  <a:outerShdw blurRad="38100" dist="38100" dir="2700000" algn="tl">
                    <a:srgbClr val="000000">
                      <a:alpha val="43137"/>
                    </a:srgbClr>
                  </a:outerShdw>
                </a:effectLst>
              </a:rPr>
              <a:t>« En voiture Simone »</a:t>
            </a:r>
          </a:p>
        </p:txBody>
      </p:sp>
      <p:sp>
        <p:nvSpPr>
          <p:cNvPr id="13" name="Rectangle : coins arrondis 12">
            <a:extLst>
              <a:ext uri="{FF2B5EF4-FFF2-40B4-BE49-F238E27FC236}">
                <a16:creationId xmlns:a16="http://schemas.microsoft.com/office/drawing/2014/main" id="{74FDD942-6E88-47B4-9F10-B6DF620CD7B4}"/>
              </a:ext>
            </a:extLst>
          </p:cNvPr>
          <p:cNvSpPr/>
          <p:nvPr/>
        </p:nvSpPr>
        <p:spPr>
          <a:xfrm>
            <a:off x="4442170" y="2736985"/>
            <a:ext cx="3136305" cy="268229"/>
          </a:xfrm>
          <a:custGeom>
            <a:avLst/>
            <a:gdLst>
              <a:gd name="connsiteX0" fmla="*/ 0 w 3136305"/>
              <a:gd name="connsiteY0" fmla="*/ 44706 h 268229"/>
              <a:gd name="connsiteX1" fmla="*/ 44706 w 3136305"/>
              <a:gd name="connsiteY1" fmla="*/ 0 h 268229"/>
              <a:gd name="connsiteX2" fmla="*/ 582990 w 3136305"/>
              <a:gd name="connsiteY2" fmla="*/ 0 h 268229"/>
              <a:gd name="connsiteX3" fmla="*/ 1090806 w 3136305"/>
              <a:gd name="connsiteY3" fmla="*/ 0 h 268229"/>
              <a:gd name="connsiteX4" fmla="*/ 1568153 w 3136305"/>
              <a:gd name="connsiteY4" fmla="*/ 0 h 268229"/>
              <a:gd name="connsiteX5" fmla="*/ 2106437 w 3136305"/>
              <a:gd name="connsiteY5" fmla="*/ 0 h 268229"/>
              <a:gd name="connsiteX6" fmla="*/ 2614252 w 3136305"/>
              <a:gd name="connsiteY6" fmla="*/ 0 h 268229"/>
              <a:gd name="connsiteX7" fmla="*/ 3091599 w 3136305"/>
              <a:gd name="connsiteY7" fmla="*/ 0 h 268229"/>
              <a:gd name="connsiteX8" fmla="*/ 3136305 w 3136305"/>
              <a:gd name="connsiteY8" fmla="*/ 44706 h 268229"/>
              <a:gd name="connsiteX9" fmla="*/ 3136305 w 3136305"/>
              <a:gd name="connsiteY9" fmla="*/ 223523 h 268229"/>
              <a:gd name="connsiteX10" fmla="*/ 3091599 w 3136305"/>
              <a:gd name="connsiteY10" fmla="*/ 268229 h 268229"/>
              <a:gd name="connsiteX11" fmla="*/ 2614252 w 3136305"/>
              <a:gd name="connsiteY11" fmla="*/ 268229 h 268229"/>
              <a:gd name="connsiteX12" fmla="*/ 2106437 w 3136305"/>
              <a:gd name="connsiteY12" fmla="*/ 268229 h 268229"/>
              <a:gd name="connsiteX13" fmla="*/ 1598621 w 3136305"/>
              <a:gd name="connsiteY13" fmla="*/ 268229 h 268229"/>
              <a:gd name="connsiteX14" fmla="*/ 1090806 w 3136305"/>
              <a:gd name="connsiteY14" fmla="*/ 268229 h 268229"/>
              <a:gd name="connsiteX15" fmla="*/ 613459 w 3136305"/>
              <a:gd name="connsiteY15" fmla="*/ 268229 h 268229"/>
              <a:gd name="connsiteX16" fmla="*/ 44706 w 3136305"/>
              <a:gd name="connsiteY16" fmla="*/ 268229 h 268229"/>
              <a:gd name="connsiteX17" fmla="*/ 0 w 3136305"/>
              <a:gd name="connsiteY17" fmla="*/ 223523 h 268229"/>
              <a:gd name="connsiteX18" fmla="*/ 0 w 3136305"/>
              <a:gd name="connsiteY18" fmla="*/ 44706 h 26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36305" h="268229" fill="none" extrusionOk="0">
                <a:moveTo>
                  <a:pt x="0" y="44706"/>
                </a:moveTo>
                <a:cubicBezTo>
                  <a:pt x="6825" y="19214"/>
                  <a:pt x="15565" y="4850"/>
                  <a:pt x="44706" y="0"/>
                </a:cubicBezTo>
                <a:cubicBezTo>
                  <a:pt x="302914" y="-61174"/>
                  <a:pt x="315164" y="28077"/>
                  <a:pt x="582990" y="0"/>
                </a:cubicBezTo>
                <a:cubicBezTo>
                  <a:pt x="850816" y="-28077"/>
                  <a:pt x="950297" y="16601"/>
                  <a:pt x="1090806" y="0"/>
                </a:cubicBezTo>
                <a:cubicBezTo>
                  <a:pt x="1231315" y="-16601"/>
                  <a:pt x="1434908" y="37087"/>
                  <a:pt x="1568153" y="0"/>
                </a:cubicBezTo>
                <a:cubicBezTo>
                  <a:pt x="1701398" y="-37087"/>
                  <a:pt x="1935091" y="35389"/>
                  <a:pt x="2106437" y="0"/>
                </a:cubicBezTo>
                <a:cubicBezTo>
                  <a:pt x="2277783" y="-35389"/>
                  <a:pt x="2384791" y="12653"/>
                  <a:pt x="2614252" y="0"/>
                </a:cubicBezTo>
                <a:cubicBezTo>
                  <a:pt x="2843714" y="-12653"/>
                  <a:pt x="2864226" y="30681"/>
                  <a:pt x="3091599" y="0"/>
                </a:cubicBezTo>
                <a:cubicBezTo>
                  <a:pt x="3119250" y="-811"/>
                  <a:pt x="3138819" y="17581"/>
                  <a:pt x="3136305" y="44706"/>
                </a:cubicBezTo>
                <a:cubicBezTo>
                  <a:pt x="3150153" y="83352"/>
                  <a:pt x="3128860" y="165401"/>
                  <a:pt x="3136305" y="223523"/>
                </a:cubicBezTo>
                <a:cubicBezTo>
                  <a:pt x="3134695" y="246470"/>
                  <a:pt x="3114204" y="274913"/>
                  <a:pt x="3091599" y="268229"/>
                </a:cubicBezTo>
                <a:cubicBezTo>
                  <a:pt x="2932093" y="308941"/>
                  <a:pt x="2762000" y="266855"/>
                  <a:pt x="2614252" y="268229"/>
                </a:cubicBezTo>
                <a:cubicBezTo>
                  <a:pt x="2466504" y="269603"/>
                  <a:pt x="2309321" y="248309"/>
                  <a:pt x="2106437" y="268229"/>
                </a:cubicBezTo>
                <a:cubicBezTo>
                  <a:pt x="1903554" y="288149"/>
                  <a:pt x="1806818" y="243226"/>
                  <a:pt x="1598621" y="268229"/>
                </a:cubicBezTo>
                <a:cubicBezTo>
                  <a:pt x="1390424" y="293232"/>
                  <a:pt x="1201470" y="225268"/>
                  <a:pt x="1090806" y="268229"/>
                </a:cubicBezTo>
                <a:cubicBezTo>
                  <a:pt x="980142" y="311190"/>
                  <a:pt x="722130" y="259110"/>
                  <a:pt x="613459" y="268229"/>
                </a:cubicBezTo>
                <a:cubicBezTo>
                  <a:pt x="504788" y="277348"/>
                  <a:pt x="320971" y="232156"/>
                  <a:pt x="44706" y="268229"/>
                </a:cubicBezTo>
                <a:cubicBezTo>
                  <a:pt x="14443" y="270372"/>
                  <a:pt x="2045" y="248605"/>
                  <a:pt x="0" y="223523"/>
                </a:cubicBezTo>
                <a:cubicBezTo>
                  <a:pt x="-5935" y="159368"/>
                  <a:pt x="8743" y="99234"/>
                  <a:pt x="0" y="44706"/>
                </a:cubicBezTo>
                <a:close/>
              </a:path>
              <a:path w="3136305" h="268229" stroke="0" extrusionOk="0">
                <a:moveTo>
                  <a:pt x="0" y="44706"/>
                </a:moveTo>
                <a:cubicBezTo>
                  <a:pt x="395" y="24912"/>
                  <a:pt x="18741" y="-2628"/>
                  <a:pt x="44706" y="0"/>
                </a:cubicBezTo>
                <a:cubicBezTo>
                  <a:pt x="195816" y="-56787"/>
                  <a:pt x="419944" y="7161"/>
                  <a:pt x="552522" y="0"/>
                </a:cubicBezTo>
                <a:cubicBezTo>
                  <a:pt x="685100" y="-7161"/>
                  <a:pt x="972439" y="12540"/>
                  <a:pt x="1121275" y="0"/>
                </a:cubicBezTo>
                <a:cubicBezTo>
                  <a:pt x="1270111" y="-12540"/>
                  <a:pt x="1501540" y="3327"/>
                  <a:pt x="1598621" y="0"/>
                </a:cubicBezTo>
                <a:cubicBezTo>
                  <a:pt x="1695702" y="-3327"/>
                  <a:pt x="1921162" y="16514"/>
                  <a:pt x="2045499" y="0"/>
                </a:cubicBezTo>
                <a:cubicBezTo>
                  <a:pt x="2169836" y="-16514"/>
                  <a:pt x="2305966" y="3779"/>
                  <a:pt x="2492377" y="0"/>
                </a:cubicBezTo>
                <a:cubicBezTo>
                  <a:pt x="2678788" y="-3779"/>
                  <a:pt x="2842838" y="62043"/>
                  <a:pt x="3091599" y="0"/>
                </a:cubicBezTo>
                <a:cubicBezTo>
                  <a:pt x="3121184" y="-3356"/>
                  <a:pt x="3142844" y="17059"/>
                  <a:pt x="3136305" y="44706"/>
                </a:cubicBezTo>
                <a:cubicBezTo>
                  <a:pt x="3139173" y="123580"/>
                  <a:pt x="3121553" y="140096"/>
                  <a:pt x="3136305" y="223523"/>
                </a:cubicBezTo>
                <a:cubicBezTo>
                  <a:pt x="3133500" y="252142"/>
                  <a:pt x="3115181" y="268898"/>
                  <a:pt x="3091599" y="268229"/>
                </a:cubicBezTo>
                <a:cubicBezTo>
                  <a:pt x="2888770" y="286990"/>
                  <a:pt x="2765681" y="236485"/>
                  <a:pt x="2675190" y="268229"/>
                </a:cubicBezTo>
                <a:cubicBezTo>
                  <a:pt x="2584699" y="299973"/>
                  <a:pt x="2371851" y="237474"/>
                  <a:pt x="2106437" y="268229"/>
                </a:cubicBezTo>
                <a:cubicBezTo>
                  <a:pt x="1841023" y="298984"/>
                  <a:pt x="1735779" y="216029"/>
                  <a:pt x="1598621" y="268229"/>
                </a:cubicBezTo>
                <a:cubicBezTo>
                  <a:pt x="1461463" y="320429"/>
                  <a:pt x="1248363" y="236633"/>
                  <a:pt x="1060337" y="268229"/>
                </a:cubicBezTo>
                <a:cubicBezTo>
                  <a:pt x="872311" y="299825"/>
                  <a:pt x="794302" y="251166"/>
                  <a:pt x="613459" y="268229"/>
                </a:cubicBezTo>
                <a:cubicBezTo>
                  <a:pt x="432616" y="285292"/>
                  <a:pt x="178325" y="242523"/>
                  <a:pt x="44706" y="268229"/>
                </a:cubicBezTo>
                <a:cubicBezTo>
                  <a:pt x="20508" y="270079"/>
                  <a:pt x="-2203" y="247275"/>
                  <a:pt x="0" y="223523"/>
                </a:cubicBezTo>
                <a:cubicBezTo>
                  <a:pt x="-2684" y="187538"/>
                  <a:pt x="1411" y="116332"/>
                  <a:pt x="0" y="44706"/>
                </a:cubicBezTo>
                <a:close/>
              </a:path>
            </a:pathLst>
          </a:custGeom>
          <a:solidFill>
            <a:schemeClr val="accent4">
              <a:lumMod val="60000"/>
              <a:lumOff val="40000"/>
            </a:schemeClr>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Marketing – Novembre 2022</a:t>
            </a:r>
          </a:p>
        </p:txBody>
      </p:sp>
      <p:pic>
        <p:nvPicPr>
          <p:cNvPr id="11" name="Image 10">
            <a:extLst>
              <a:ext uri="{FF2B5EF4-FFF2-40B4-BE49-F238E27FC236}">
                <a16:creationId xmlns:a16="http://schemas.microsoft.com/office/drawing/2014/main" id="{33B374D2-E79C-4736-9421-C5489863C4E7}"/>
              </a:ext>
            </a:extLst>
          </p:cNvPr>
          <p:cNvPicPr>
            <a:picLocks noChangeAspect="1"/>
          </p:cNvPicPr>
          <p:nvPr/>
        </p:nvPicPr>
        <p:blipFill rotWithShape="1">
          <a:blip r:embed="rId5">
            <a:clrChange>
              <a:clrFrom>
                <a:srgbClr val="EEF3FA"/>
              </a:clrFrom>
              <a:clrTo>
                <a:srgbClr val="EEF3FA">
                  <a:alpha val="0"/>
                </a:srgbClr>
              </a:clrTo>
            </a:clrChange>
          </a:blip>
          <a:srcRect l="24251" r="25214" b="23243"/>
          <a:stretch/>
        </p:blipFill>
        <p:spPr>
          <a:xfrm>
            <a:off x="1581910" y="3204535"/>
            <a:ext cx="2569818" cy="2064144"/>
          </a:xfrm>
          <a:prstGeom prst="rect">
            <a:avLst/>
          </a:prstGeom>
          <a:effectLst>
            <a:outerShdw blurRad="50800" dist="38100" dir="16200000" rotWithShape="0">
              <a:prstClr val="black">
                <a:alpha val="40000"/>
              </a:prstClr>
            </a:outerShdw>
          </a:effectLst>
        </p:spPr>
      </p:pic>
      <p:grpSp>
        <p:nvGrpSpPr>
          <p:cNvPr id="15" name="Groupe 14">
            <a:extLst>
              <a:ext uri="{FF2B5EF4-FFF2-40B4-BE49-F238E27FC236}">
                <a16:creationId xmlns:a16="http://schemas.microsoft.com/office/drawing/2014/main" id="{0E902E1C-DF5F-435C-93CA-649B2B751498}"/>
              </a:ext>
            </a:extLst>
          </p:cNvPr>
          <p:cNvGrpSpPr/>
          <p:nvPr/>
        </p:nvGrpSpPr>
        <p:grpSpPr>
          <a:xfrm>
            <a:off x="6819176" y="3429000"/>
            <a:ext cx="4177542" cy="2925115"/>
            <a:chOff x="2471757" y="1752300"/>
            <a:chExt cx="7372569" cy="5162272"/>
          </a:xfrm>
        </p:grpSpPr>
        <p:pic>
          <p:nvPicPr>
            <p:cNvPr id="16" name="Picture 2" descr="Collection of charming young businessmen and managers. Flat modern cartoon style.">
              <a:extLst>
                <a:ext uri="{FF2B5EF4-FFF2-40B4-BE49-F238E27FC236}">
                  <a16:creationId xmlns:a16="http://schemas.microsoft.com/office/drawing/2014/main" id="{B781E6FE-C155-4CA8-BDF8-D99CC800DDE1}"/>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733" y1="81564" x2="89000" y2="78212"/>
                          <a14:foregroundMark x1="88689" y1="82123" x2="88733" y2="81564"/>
                          <a14:foregroundMark x1="88600" y1="83240" x2="88689" y2="82123"/>
                          <a14:foregroundMark x1="87125" y1="82123" x2="86900" y2="79330"/>
                          <a14:foregroundMark x1="87263" y1="83841" x2="87125" y2="82123"/>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622" y2="57814"/>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84372" y1="46582" x2="84600" y2="46369"/>
                          <a14:foregroundMark x1="83800" y1="47114" x2="84257" y2="46688"/>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654" y2="49955"/>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72600" y1="55680" x2="72300" y2="58101"/>
                          <a14:backgroundMark x1="72600" y1="54562" x2="72600" y2="56425"/>
                          <a14:backgroundMark x1="84700" y1="48231" x2="84200" y2="49162"/>
                          <a14:backgroundMark x1="83400" y1="47858" x2="83700" y2="48976"/>
                          <a14:backgroundMark x1="84100" y1="44690" x2="84100" y2="45065"/>
                          <a14:backgroundMark x1="87000" y1="81750" x2="86500" y2="81750"/>
                          <a14:backgroundMark x1="86900" y1="81006" x2="86500" y2="81192"/>
                          <a14:backgroundMark x1="87300" y1="83985" x2="87300" y2="83985"/>
                          <a14:backgroundMark x1="87200" y1="83985" x2="87200" y2="83985"/>
                          <a14:backgroundMark x1="87000" y1="82123" x2="87000" y2="82123"/>
                          <a14:backgroundMark x1="66700" y1="72067" x2="66700" y2="72067"/>
                          <a14:backgroundMark x1="67400" y1="66108" x2="67400" y2="66108"/>
                          <a14:backgroundMark x1="84800" y1="47858" x2="84800" y2="47858"/>
                          <a14:backgroundMark x1="84100" y1="45810" x2="84000" y2="44507"/>
                        </a14:backgroundRemoval>
                      </a14:imgEffect>
                    </a14:imgLayer>
                  </a14:imgProps>
                </a:ext>
                <a:ext uri="{28A0092B-C50C-407E-A947-70E740481C1C}">
                  <a14:useLocalDpi xmlns:a14="http://schemas.microsoft.com/office/drawing/2010/main" val="0"/>
                </a:ext>
              </a:extLst>
            </a:blip>
            <a:srcRect l="60648"/>
            <a:stretch/>
          </p:blipFill>
          <p:spPr bwMode="auto">
            <a:xfrm>
              <a:off x="6096000" y="1752300"/>
              <a:ext cx="374832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ollection of charming young businessmen and managers. Flat modern cartoon style.">
              <a:extLst>
                <a:ext uri="{FF2B5EF4-FFF2-40B4-BE49-F238E27FC236}">
                  <a16:creationId xmlns:a16="http://schemas.microsoft.com/office/drawing/2014/main" id="{5E270C6E-DF3A-4232-A326-7B17BEA68D39}"/>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9870" b="89758" l="0" r="100000">
                          <a14:foregroundMark x1="85714" y1="84171" x2="85714" y2="84171"/>
                          <a14:foregroundMark x1="48701" y1="83985" x2="48701" y2="83985"/>
                          <a14:backgroundMark x1="33766" y1="37058" x2="29870" y2="38920"/>
                          <a14:backgroundMark x1="28571" y1="43948" x2="29221" y2="37989"/>
                          <a14:backgroundMark x1="24675" y1="36313" x2="24675" y2="36313"/>
                          <a14:backgroundMark x1="10390" y1="33892" x2="5844" y2="33147"/>
                          <a14:backgroundMark x1="14286" y1="34637" x2="14286" y2="34637"/>
                          <a14:backgroundMark x1="9091" y1="34264" x2="16883" y2="43575"/>
                          <a14:backgroundMark x1="16883" y1="43575" x2="4545" y2="34823"/>
                          <a14:backgroundMark x1="4545" y1="34823" x2="4545" y2="34823"/>
                          <a14:backgroundMark x1="11039" y1="41527" x2="9740" y2="51210"/>
                          <a14:backgroundMark x1="9740" y1="51210" x2="11039" y2="51397"/>
                        </a14:backgroundRemoval>
                      </a14:imgEffect>
                    </a14:imgLayer>
                  </a14:imgProps>
                </a:ext>
                <a:ext uri="{28A0092B-C50C-407E-A947-70E740481C1C}">
                  <a14:useLocalDpi xmlns:a14="http://schemas.microsoft.com/office/drawing/2010/main" val="0"/>
                </a:ext>
              </a:extLst>
            </a:blip>
            <a:srcRect/>
            <a:stretch/>
          </p:blipFill>
          <p:spPr bwMode="auto">
            <a:xfrm>
              <a:off x="4910190" y="1752300"/>
              <a:ext cx="146519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4B812999-262A-4A19-878A-09CD5C1B5E9A}"/>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302" b="90698" l="5882" r="88235">
                          <a14:foregroundMark x1="64706" y1="39535" x2="52941" y2="74419"/>
                          <a14:foregroundMark x1="88235" y1="79070" x2="82353" y2="65116"/>
                        </a14:backgroundRemoval>
                      </a14:imgEffect>
                    </a14:imgLayer>
                  </a14:imgProps>
                </a:ext>
                <a:ext uri="{28A0092B-C50C-407E-A947-70E740481C1C}">
                  <a14:useLocalDpi xmlns:a14="http://schemas.microsoft.com/office/drawing/2010/main" val="0"/>
                </a:ext>
              </a:extLst>
            </a:blip>
            <a:srcRect/>
            <a:stretch/>
          </p:blipFill>
          <p:spPr bwMode="auto">
            <a:xfrm>
              <a:off x="4978342" y="2815295"/>
              <a:ext cx="343955" cy="8732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35E5A464-EB40-41CF-88A5-73402FE4C1F2}"/>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5405" b="100000" l="8333" r="90000">
                          <a14:foregroundMark x1="38333" y1="70270" x2="38333" y2="94595"/>
                          <a14:foregroundMark x1="75000" y1="83784" x2="80000" y2="97297"/>
                        </a14:backgroundRemoval>
                      </a14:imgEffect>
                    </a14:imgLayer>
                  </a14:imgProps>
                </a:ext>
                <a:ext uri="{28A0092B-C50C-407E-A947-70E740481C1C}">
                  <a14:useLocalDpi xmlns:a14="http://schemas.microsoft.com/office/drawing/2010/main" val="0"/>
                </a:ext>
              </a:extLst>
            </a:blip>
            <a:srcRect/>
            <a:stretch/>
          </p:blipFill>
          <p:spPr bwMode="auto">
            <a:xfrm>
              <a:off x="6870072" y="4689237"/>
              <a:ext cx="1239783" cy="76670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ollection of charming young businessmen and managers. Flat modern cartoon style.">
              <a:extLst>
                <a:ext uri="{FF2B5EF4-FFF2-40B4-BE49-F238E27FC236}">
                  <a16:creationId xmlns:a16="http://schemas.microsoft.com/office/drawing/2014/main" id="{682A4ED9-4E0E-4169-B72F-8C98E8B1E503}"/>
                </a:ext>
              </a:extLst>
            </p:cNvPr>
            <p:cNvPicPr>
              <a:picLocks noChangeAspect="1" noChangeArrowheads="1"/>
            </p:cNvPicPr>
            <p:nvPr/>
          </p:nvPicPr>
          <p:blipFill rotWithShape="1">
            <a:blip r:embed="rId14" cstate="print">
              <a:extLst>
                <a:ext uri="{BEBA8EAE-BF5A-486C-A8C5-ECC9F3942E4B}">
                  <a14:imgProps xmlns:a14="http://schemas.microsoft.com/office/drawing/2010/main">
                    <a14:imgLayer r:embed="rId7">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Removal>
                      </a14:imgEffect>
                    </a14:imgLayer>
                  </a14:imgProps>
                </a:ext>
                <a:ext uri="{28A0092B-C50C-407E-A947-70E740481C1C}">
                  <a14:useLocalDpi xmlns:a14="http://schemas.microsoft.com/office/drawing/2010/main" val="0"/>
                </a:ext>
              </a:extLst>
            </a:blip>
            <a:srcRect l="-1" r="71689"/>
            <a:stretch/>
          </p:blipFill>
          <p:spPr bwMode="auto">
            <a:xfrm>
              <a:off x="2471757" y="1799647"/>
              <a:ext cx="2696730" cy="51149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7DE205A9-F543-4DA5-B269-E5D1554EF0F5}"/>
                </a:ext>
              </a:extLst>
            </p:cNvPr>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0" b="100000" l="10000" r="88889">
                          <a14:foregroundMark x1="65556" y1="11905" x2="77778" y2="71429"/>
                          <a14:backgroundMark x1="41111" y1="61905" x2="41111" y2="61905"/>
                          <a14:backgroundMark x1="24444" y1="4762" x2="24444" y2="2381"/>
                        </a14:backgroundRemoval>
                      </a14:imgEffect>
                    </a14:imgLayer>
                  </a14:imgProps>
                </a:ext>
                <a:ext uri="{28A0092B-C50C-407E-A947-70E740481C1C}">
                  <a14:useLocalDpi xmlns:a14="http://schemas.microsoft.com/office/drawing/2010/main" val="0"/>
                </a:ext>
              </a:extLst>
            </a:blip>
            <a:srcRect/>
            <a:stretch/>
          </p:blipFill>
          <p:spPr bwMode="auto">
            <a:xfrm>
              <a:off x="3267502" y="4582709"/>
              <a:ext cx="1906077" cy="883572"/>
            </a:xfrm>
            <a:prstGeom prst="rect">
              <a:avLst/>
            </a:prstGeom>
            <a:extLst>
              <a:ext uri="{909E8E84-426E-40DD-AFC4-6F175D3DCCD1}">
                <a14:hiddenFill xmlns:a14="http://schemas.microsoft.com/office/drawing/2010/main">
                  <a:solidFill>
                    <a:srgbClr val="FFFFFF"/>
                  </a:solidFill>
                </a14:hiddenFill>
              </a:ext>
            </a:extLst>
          </p:spPr>
        </p:pic>
      </p:grpSp>
      <p:grpSp>
        <p:nvGrpSpPr>
          <p:cNvPr id="27" name="Groupe 26">
            <a:extLst>
              <a:ext uri="{FF2B5EF4-FFF2-40B4-BE49-F238E27FC236}">
                <a16:creationId xmlns:a16="http://schemas.microsoft.com/office/drawing/2014/main" id="{492FD0BF-E12C-4377-8F0D-61B4517AD4D1}"/>
              </a:ext>
            </a:extLst>
          </p:cNvPr>
          <p:cNvGrpSpPr/>
          <p:nvPr/>
        </p:nvGrpSpPr>
        <p:grpSpPr>
          <a:xfrm>
            <a:off x="10868302" y="81768"/>
            <a:ext cx="1235597" cy="1050101"/>
            <a:chOff x="10686437" y="224082"/>
            <a:chExt cx="1235597" cy="1050101"/>
          </a:xfrm>
        </p:grpSpPr>
        <p:sp>
          <p:nvSpPr>
            <p:cNvPr id="28" name="Phylactère : pensées 27">
              <a:extLst>
                <a:ext uri="{FF2B5EF4-FFF2-40B4-BE49-F238E27FC236}">
                  <a16:creationId xmlns:a16="http://schemas.microsoft.com/office/drawing/2014/main" id="{BD567021-BCE9-4BAD-9B6D-A20072B773FD}"/>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 name="Image 28">
              <a:extLst>
                <a:ext uri="{FF2B5EF4-FFF2-40B4-BE49-F238E27FC236}">
                  <a16:creationId xmlns:a16="http://schemas.microsoft.com/office/drawing/2014/main" id="{9EDFFED8-4990-4F59-A840-AF33BB1D7698}"/>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2" name="sf-paris-bld-de-la-villette_01">
            <a:hlinkClick r:id="" action="ppaction://media"/>
            <a:extLst>
              <a:ext uri="{FF2B5EF4-FFF2-40B4-BE49-F238E27FC236}">
                <a16:creationId xmlns:a16="http://schemas.microsoft.com/office/drawing/2014/main" id="{214DBC6A-4B5B-4BAA-8C1D-4086C99D1E7C}"/>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713593" y="81768"/>
            <a:ext cx="609600" cy="609600"/>
          </a:xfrm>
          <a:prstGeom prst="rect">
            <a:avLst/>
          </a:prstGeom>
        </p:spPr>
      </p:pic>
    </p:spTree>
    <p:extLst>
      <p:ext uri="{BB962C8B-B14F-4D97-AF65-F5344CB8AC3E}">
        <p14:creationId xmlns:p14="http://schemas.microsoft.com/office/powerpoint/2010/main" val="68132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Icônes de travail d'équipe avec des personnes, puzzle, poignée de main">
            <a:extLst>
              <a:ext uri="{FF2B5EF4-FFF2-40B4-BE49-F238E27FC236}">
                <a16:creationId xmlns:a16="http://schemas.microsoft.com/office/drawing/2014/main" id="{B2EF0F08-A657-4077-A922-4BFC58C85A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4504" t="51959" r="2725"/>
          <a:stretch/>
        </p:blipFill>
        <p:spPr bwMode="auto">
          <a:xfrm>
            <a:off x="4001417" y="1500350"/>
            <a:ext cx="728591" cy="814369"/>
          </a:xfrm>
          <a:prstGeom prst="rect">
            <a:avLst/>
          </a:prstGeom>
          <a:noFill/>
          <a:extLst>
            <a:ext uri="{909E8E84-426E-40DD-AFC4-6F175D3DCCD1}">
              <a14:hiddenFill xmlns:a14="http://schemas.microsoft.com/office/drawing/2010/main">
                <a:solidFill>
                  <a:srgbClr val="FFFFFF"/>
                </a:solidFill>
              </a14:hiddenFill>
            </a:ext>
          </a:extLst>
        </p:spPr>
      </p:pic>
      <p:sp>
        <p:nvSpPr>
          <p:cNvPr id="18" name="Flèche : pentagone 17">
            <a:extLst>
              <a:ext uri="{FF2B5EF4-FFF2-40B4-BE49-F238E27FC236}">
                <a16:creationId xmlns:a16="http://schemas.microsoft.com/office/drawing/2014/main" id="{712D5434-D661-459E-AF45-D3F7C40465E2}"/>
              </a:ext>
            </a:extLst>
          </p:cNvPr>
          <p:cNvSpPr/>
          <p:nvPr/>
        </p:nvSpPr>
        <p:spPr>
          <a:xfrm>
            <a:off x="4693569" y="1516952"/>
            <a:ext cx="2351666" cy="689043"/>
          </a:xfrm>
          <a:custGeom>
            <a:avLst/>
            <a:gdLst>
              <a:gd name="connsiteX0" fmla="*/ 0 w 2351666"/>
              <a:gd name="connsiteY0" fmla="*/ 0 h 689043"/>
              <a:gd name="connsiteX1" fmla="*/ 648977 w 2351666"/>
              <a:gd name="connsiteY1" fmla="*/ 0 h 689043"/>
              <a:gd name="connsiteX2" fmla="*/ 1358168 w 2351666"/>
              <a:gd name="connsiteY2" fmla="*/ 0 h 689043"/>
              <a:gd name="connsiteX3" fmla="*/ 2007145 w 2351666"/>
              <a:gd name="connsiteY3" fmla="*/ 0 h 689043"/>
              <a:gd name="connsiteX4" fmla="*/ 2351666 w 2351666"/>
              <a:gd name="connsiteY4" fmla="*/ 344522 h 689043"/>
              <a:gd name="connsiteX5" fmla="*/ 2007145 w 2351666"/>
              <a:gd name="connsiteY5" fmla="*/ 689043 h 689043"/>
              <a:gd name="connsiteX6" fmla="*/ 1358168 w 2351666"/>
              <a:gd name="connsiteY6" fmla="*/ 689043 h 689043"/>
              <a:gd name="connsiteX7" fmla="*/ 729263 w 2351666"/>
              <a:gd name="connsiteY7" fmla="*/ 689043 h 689043"/>
              <a:gd name="connsiteX8" fmla="*/ 0 w 2351666"/>
              <a:gd name="connsiteY8" fmla="*/ 689043 h 689043"/>
              <a:gd name="connsiteX9" fmla="*/ 0 w 2351666"/>
              <a:gd name="connsiteY9" fmla="*/ 0 h 68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1666" h="689043" fill="none" extrusionOk="0">
                <a:moveTo>
                  <a:pt x="0" y="0"/>
                </a:moveTo>
                <a:cubicBezTo>
                  <a:pt x="214569" y="-27255"/>
                  <a:pt x="395237" y="29916"/>
                  <a:pt x="648977" y="0"/>
                </a:cubicBezTo>
                <a:cubicBezTo>
                  <a:pt x="902717" y="-29916"/>
                  <a:pt x="1077151" y="-3792"/>
                  <a:pt x="1358168" y="0"/>
                </a:cubicBezTo>
                <a:cubicBezTo>
                  <a:pt x="1639185" y="3792"/>
                  <a:pt x="1789320" y="-2447"/>
                  <a:pt x="2007145" y="0"/>
                </a:cubicBezTo>
                <a:cubicBezTo>
                  <a:pt x="2178606" y="143546"/>
                  <a:pt x="2209634" y="175435"/>
                  <a:pt x="2351666" y="344522"/>
                </a:cubicBezTo>
                <a:cubicBezTo>
                  <a:pt x="2258719" y="425979"/>
                  <a:pt x="2148630" y="544100"/>
                  <a:pt x="2007145" y="689043"/>
                </a:cubicBezTo>
                <a:cubicBezTo>
                  <a:pt x="1723711" y="706343"/>
                  <a:pt x="1679526" y="716741"/>
                  <a:pt x="1358168" y="689043"/>
                </a:cubicBezTo>
                <a:cubicBezTo>
                  <a:pt x="1036810" y="661345"/>
                  <a:pt x="1037331" y="679605"/>
                  <a:pt x="729263" y="689043"/>
                </a:cubicBezTo>
                <a:cubicBezTo>
                  <a:pt x="421196" y="698481"/>
                  <a:pt x="207723" y="681558"/>
                  <a:pt x="0" y="689043"/>
                </a:cubicBezTo>
                <a:cubicBezTo>
                  <a:pt x="27901" y="376418"/>
                  <a:pt x="27858" y="277404"/>
                  <a:pt x="0" y="0"/>
                </a:cubicBezTo>
                <a:close/>
              </a:path>
              <a:path w="2351666" h="689043" stroke="0" extrusionOk="0">
                <a:moveTo>
                  <a:pt x="0" y="0"/>
                </a:moveTo>
                <a:cubicBezTo>
                  <a:pt x="127156" y="5216"/>
                  <a:pt x="394927" y="-15385"/>
                  <a:pt x="608834" y="0"/>
                </a:cubicBezTo>
                <a:cubicBezTo>
                  <a:pt x="822741" y="15385"/>
                  <a:pt x="1081848" y="21390"/>
                  <a:pt x="1257811" y="0"/>
                </a:cubicBezTo>
                <a:cubicBezTo>
                  <a:pt x="1433774" y="-21390"/>
                  <a:pt x="1839240" y="7162"/>
                  <a:pt x="2007145" y="0"/>
                </a:cubicBezTo>
                <a:cubicBezTo>
                  <a:pt x="2138517" y="144061"/>
                  <a:pt x="2206323" y="193203"/>
                  <a:pt x="2351666" y="344522"/>
                </a:cubicBezTo>
                <a:cubicBezTo>
                  <a:pt x="2272368" y="416823"/>
                  <a:pt x="2127409" y="554075"/>
                  <a:pt x="2007145" y="689043"/>
                </a:cubicBezTo>
                <a:cubicBezTo>
                  <a:pt x="1863267" y="691167"/>
                  <a:pt x="1543348" y="681785"/>
                  <a:pt x="1398311" y="689043"/>
                </a:cubicBezTo>
                <a:cubicBezTo>
                  <a:pt x="1253274" y="696301"/>
                  <a:pt x="1053695" y="657506"/>
                  <a:pt x="729263" y="689043"/>
                </a:cubicBezTo>
                <a:cubicBezTo>
                  <a:pt x="404831" y="720580"/>
                  <a:pt x="328628" y="719692"/>
                  <a:pt x="0" y="689043"/>
                </a:cubicBezTo>
                <a:cubicBezTo>
                  <a:pt x="-15677" y="480206"/>
                  <a:pt x="-6471" y="159228"/>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95599910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Picture 2" descr="Ensemble d'icônes de griffonnage, symboles d'entreprise de contour Vecteur gratuit">
            <a:extLst>
              <a:ext uri="{FF2B5EF4-FFF2-40B4-BE49-F238E27FC236}">
                <a16:creationId xmlns:a16="http://schemas.microsoft.com/office/drawing/2014/main" id="{942BC6E6-B7B5-4B64-AA35-D473D53DCE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828" r="68452" b="47404"/>
          <a:stretch/>
        </p:blipFill>
        <p:spPr bwMode="auto">
          <a:xfrm>
            <a:off x="4115273" y="2335580"/>
            <a:ext cx="541148" cy="788888"/>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e 19">
            <a:extLst>
              <a:ext uri="{FF2B5EF4-FFF2-40B4-BE49-F238E27FC236}">
                <a16:creationId xmlns:a16="http://schemas.microsoft.com/office/drawing/2014/main" id="{8D68CE77-8675-4973-A48C-3096F85513E0}"/>
              </a:ext>
            </a:extLst>
          </p:cNvPr>
          <p:cNvGrpSpPr/>
          <p:nvPr/>
        </p:nvGrpSpPr>
        <p:grpSpPr>
          <a:xfrm>
            <a:off x="10868302" y="81768"/>
            <a:ext cx="1235597" cy="1050101"/>
            <a:chOff x="10686437" y="224082"/>
            <a:chExt cx="1235597" cy="1050101"/>
          </a:xfrm>
        </p:grpSpPr>
        <p:sp>
          <p:nvSpPr>
            <p:cNvPr id="21" name="Phylactère : pensées 20">
              <a:extLst>
                <a:ext uri="{FF2B5EF4-FFF2-40B4-BE49-F238E27FC236}">
                  <a16:creationId xmlns:a16="http://schemas.microsoft.com/office/drawing/2014/main" id="{AE810C54-0809-4D92-8847-1FF956930D8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957A6BA7-F208-4692-8165-036A7315745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23" name="ZoneTexte 22">
            <a:extLst>
              <a:ext uri="{FF2B5EF4-FFF2-40B4-BE49-F238E27FC236}">
                <a16:creationId xmlns:a16="http://schemas.microsoft.com/office/drawing/2014/main" id="{E9D658A6-A5AA-43E5-B343-CC5E40A9F572}"/>
              </a:ext>
            </a:extLst>
          </p:cNvPr>
          <p:cNvSpPr txBox="1"/>
          <p:nvPr/>
        </p:nvSpPr>
        <p:spPr>
          <a:xfrm>
            <a:off x="4719696" y="154297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24" name="ZoneTexte 23">
            <a:extLst>
              <a:ext uri="{FF2B5EF4-FFF2-40B4-BE49-F238E27FC236}">
                <a16:creationId xmlns:a16="http://schemas.microsoft.com/office/drawing/2014/main" id="{CFA48C95-5E4B-4E27-A41E-7BA8B45780EF}"/>
              </a:ext>
            </a:extLst>
          </p:cNvPr>
          <p:cNvSpPr txBox="1"/>
          <p:nvPr/>
        </p:nvSpPr>
        <p:spPr>
          <a:xfrm>
            <a:off x="4666797" y="249464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25" name="ZoneTexte 24">
            <a:extLst>
              <a:ext uri="{FF2B5EF4-FFF2-40B4-BE49-F238E27FC236}">
                <a16:creationId xmlns:a16="http://schemas.microsoft.com/office/drawing/2014/main" id="{1DE962E0-9139-437E-A006-AC6A5AB19128}"/>
              </a:ext>
            </a:extLst>
          </p:cNvPr>
          <p:cNvSpPr txBox="1"/>
          <p:nvPr/>
        </p:nvSpPr>
        <p:spPr>
          <a:xfrm>
            <a:off x="4666797" y="35262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26" name="ZoneTexte 25">
            <a:extLst>
              <a:ext uri="{FF2B5EF4-FFF2-40B4-BE49-F238E27FC236}">
                <a16:creationId xmlns:a16="http://schemas.microsoft.com/office/drawing/2014/main" id="{952E00BA-E5C4-4DC8-A2D7-B5042C6F2257}"/>
              </a:ext>
            </a:extLst>
          </p:cNvPr>
          <p:cNvSpPr txBox="1"/>
          <p:nvPr/>
        </p:nvSpPr>
        <p:spPr>
          <a:xfrm>
            <a:off x="4666796" y="460293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pic>
        <p:nvPicPr>
          <p:cNvPr id="27" name="Picture 2" descr="Ensemble d'icônes de griffonnage, symboles d'entreprise de contour Vecteur gratuit">
            <a:extLst>
              <a:ext uri="{FF2B5EF4-FFF2-40B4-BE49-F238E27FC236}">
                <a16:creationId xmlns:a16="http://schemas.microsoft.com/office/drawing/2014/main" id="{95858505-1BE8-4EC8-AAB3-5C1F694842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4" t="6655" r="82033" b="46675"/>
          <a:stretch/>
        </p:blipFill>
        <p:spPr bwMode="auto">
          <a:xfrm>
            <a:off x="3999781" y="3574512"/>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nsemble d'icônes de griffonnage, symboles d'entreprise de contour Vecteur gratuit">
            <a:extLst>
              <a:ext uri="{FF2B5EF4-FFF2-40B4-BE49-F238E27FC236}">
                <a16:creationId xmlns:a16="http://schemas.microsoft.com/office/drawing/2014/main" id="{6ED78FD9-85BC-42EF-8870-C25A4C7713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649" t="52596" r="49122"/>
          <a:stretch/>
        </p:blipFill>
        <p:spPr bwMode="auto">
          <a:xfrm>
            <a:off x="4022157" y="4610409"/>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1A55A391-06E0-4297-889C-19EBB0A60585}"/>
              </a:ext>
            </a:extLst>
          </p:cNvPr>
          <p:cNvSpPr txBox="1"/>
          <p:nvPr/>
        </p:nvSpPr>
        <p:spPr>
          <a:xfrm>
            <a:off x="5303509" y="1595761"/>
            <a:ext cx="5385206" cy="3970318"/>
          </a:xfrm>
          <a:prstGeom prst="rect">
            <a:avLst/>
          </a:prstGeom>
          <a:noFill/>
        </p:spPr>
        <p:txBody>
          <a:bodyPr wrap="square" rtlCol="0">
            <a:spAutoFit/>
          </a:bodyPr>
          <a:lstStyle/>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Contexte</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16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0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Mode opératoire de souscription</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Pour aller plus loin… </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41642203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 coins arrondis 13">
            <a:extLst>
              <a:ext uri="{FF2B5EF4-FFF2-40B4-BE49-F238E27FC236}">
                <a16:creationId xmlns:a16="http://schemas.microsoft.com/office/drawing/2014/main" id="{F7739A14-B064-49C1-B163-FC97E433D7A7}"/>
              </a:ext>
            </a:extLst>
          </p:cNvPr>
          <p:cNvSpPr/>
          <p:nvPr/>
        </p:nvSpPr>
        <p:spPr>
          <a:xfrm>
            <a:off x="582488" y="3921954"/>
            <a:ext cx="5630891" cy="1442790"/>
          </a:xfrm>
          <a:custGeom>
            <a:avLst/>
            <a:gdLst>
              <a:gd name="connsiteX0" fmla="*/ 0 w 5630891"/>
              <a:gd name="connsiteY0" fmla="*/ 240470 h 1442790"/>
              <a:gd name="connsiteX1" fmla="*/ 240470 w 5630891"/>
              <a:gd name="connsiteY1" fmla="*/ 0 h 1442790"/>
              <a:gd name="connsiteX2" fmla="*/ 884214 w 5630891"/>
              <a:gd name="connsiteY2" fmla="*/ 0 h 1442790"/>
              <a:gd name="connsiteX3" fmla="*/ 1527958 w 5630891"/>
              <a:gd name="connsiteY3" fmla="*/ 0 h 1442790"/>
              <a:gd name="connsiteX4" fmla="*/ 2120202 w 5630891"/>
              <a:gd name="connsiteY4" fmla="*/ 0 h 1442790"/>
              <a:gd name="connsiteX5" fmla="*/ 2815446 w 5630891"/>
              <a:gd name="connsiteY5" fmla="*/ 0 h 1442790"/>
              <a:gd name="connsiteX6" fmla="*/ 3510689 w 5630891"/>
              <a:gd name="connsiteY6" fmla="*/ 0 h 1442790"/>
              <a:gd name="connsiteX7" fmla="*/ 4205932 w 5630891"/>
              <a:gd name="connsiteY7" fmla="*/ 0 h 1442790"/>
              <a:gd name="connsiteX8" fmla="*/ 5390421 w 5630891"/>
              <a:gd name="connsiteY8" fmla="*/ 0 h 1442790"/>
              <a:gd name="connsiteX9" fmla="*/ 5630891 w 5630891"/>
              <a:gd name="connsiteY9" fmla="*/ 240470 h 1442790"/>
              <a:gd name="connsiteX10" fmla="*/ 5630891 w 5630891"/>
              <a:gd name="connsiteY10" fmla="*/ 711777 h 1442790"/>
              <a:gd name="connsiteX11" fmla="*/ 5630891 w 5630891"/>
              <a:gd name="connsiteY11" fmla="*/ 1202320 h 1442790"/>
              <a:gd name="connsiteX12" fmla="*/ 5390421 w 5630891"/>
              <a:gd name="connsiteY12" fmla="*/ 1442790 h 1442790"/>
              <a:gd name="connsiteX13" fmla="*/ 4798177 w 5630891"/>
              <a:gd name="connsiteY13" fmla="*/ 1442790 h 1442790"/>
              <a:gd name="connsiteX14" fmla="*/ 4051434 w 5630891"/>
              <a:gd name="connsiteY14" fmla="*/ 1442790 h 1442790"/>
              <a:gd name="connsiteX15" fmla="*/ 3304691 w 5630891"/>
              <a:gd name="connsiteY15" fmla="*/ 1442790 h 1442790"/>
              <a:gd name="connsiteX16" fmla="*/ 2660947 w 5630891"/>
              <a:gd name="connsiteY16" fmla="*/ 1442790 h 1442790"/>
              <a:gd name="connsiteX17" fmla="*/ 1965704 w 5630891"/>
              <a:gd name="connsiteY17" fmla="*/ 1442790 h 1442790"/>
              <a:gd name="connsiteX18" fmla="*/ 1424959 w 5630891"/>
              <a:gd name="connsiteY18" fmla="*/ 1442790 h 1442790"/>
              <a:gd name="connsiteX19" fmla="*/ 240470 w 5630891"/>
              <a:gd name="connsiteY19" fmla="*/ 1442790 h 1442790"/>
              <a:gd name="connsiteX20" fmla="*/ 0 w 5630891"/>
              <a:gd name="connsiteY20" fmla="*/ 1202320 h 1442790"/>
              <a:gd name="connsiteX21" fmla="*/ 0 w 5630891"/>
              <a:gd name="connsiteY21" fmla="*/ 731014 h 1442790"/>
              <a:gd name="connsiteX22" fmla="*/ 0 w 5630891"/>
              <a:gd name="connsiteY22" fmla="*/ 240470 h 144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0891" h="1442790" fill="none" extrusionOk="0">
                <a:moveTo>
                  <a:pt x="0" y="240470"/>
                </a:moveTo>
                <a:cubicBezTo>
                  <a:pt x="31374" y="112035"/>
                  <a:pt x="131127" y="13770"/>
                  <a:pt x="240470" y="0"/>
                </a:cubicBezTo>
                <a:cubicBezTo>
                  <a:pt x="387498" y="-29936"/>
                  <a:pt x="737003" y="6506"/>
                  <a:pt x="884214" y="0"/>
                </a:cubicBezTo>
                <a:cubicBezTo>
                  <a:pt x="1031425" y="-6506"/>
                  <a:pt x="1214100" y="-27957"/>
                  <a:pt x="1527958" y="0"/>
                </a:cubicBezTo>
                <a:cubicBezTo>
                  <a:pt x="1841816" y="27957"/>
                  <a:pt x="1924498" y="16062"/>
                  <a:pt x="2120202" y="0"/>
                </a:cubicBezTo>
                <a:cubicBezTo>
                  <a:pt x="2315906" y="-16062"/>
                  <a:pt x="2558594" y="-3947"/>
                  <a:pt x="2815446" y="0"/>
                </a:cubicBezTo>
                <a:cubicBezTo>
                  <a:pt x="3072298" y="3947"/>
                  <a:pt x="3246087" y="5167"/>
                  <a:pt x="3510689" y="0"/>
                </a:cubicBezTo>
                <a:cubicBezTo>
                  <a:pt x="3775291" y="-5167"/>
                  <a:pt x="3915048" y="-28554"/>
                  <a:pt x="4205932" y="0"/>
                </a:cubicBezTo>
                <a:cubicBezTo>
                  <a:pt x="4496816" y="28554"/>
                  <a:pt x="5148943" y="-33553"/>
                  <a:pt x="5390421" y="0"/>
                </a:cubicBezTo>
                <a:cubicBezTo>
                  <a:pt x="5548375" y="396"/>
                  <a:pt x="5639673" y="99548"/>
                  <a:pt x="5630891" y="240470"/>
                </a:cubicBezTo>
                <a:cubicBezTo>
                  <a:pt x="5618106" y="401437"/>
                  <a:pt x="5632822" y="567989"/>
                  <a:pt x="5630891" y="711777"/>
                </a:cubicBezTo>
                <a:cubicBezTo>
                  <a:pt x="5628960" y="855565"/>
                  <a:pt x="5612476" y="983964"/>
                  <a:pt x="5630891" y="1202320"/>
                </a:cubicBezTo>
                <a:cubicBezTo>
                  <a:pt x="5632359" y="1338531"/>
                  <a:pt x="5508261" y="1449152"/>
                  <a:pt x="5390421" y="1442790"/>
                </a:cubicBezTo>
                <a:cubicBezTo>
                  <a:pt x="5106517" y="1466918"/>
                  <a:pt x="5032049" y="1467078"/>
                  <a:pt x="4798177" y="1442790"/>
                </a:cubicBezTo>
                <a:cubicBezTo>
                  <a:pt x="4564305" y="1418502"/>
                  <a:pt x="4287793" y="1429381"/>
                  <a:pt x="4051434" y="1442790"/>
                </a:cubicBezTo>
                <a:cubicBezTo>
                  <a:pt x="3815075" y="1456199"/>
                  <a:pt x="3642882" y="1472727"/>
                  <a:pt x="3304691" y="1442790"/>
                </a:cubicBezTo>
                <a:cubicBezTo>
                  <a:pt x="2966500" y="1412853"/>
                  <a:pt x="2873240" y="1454524"/>
                  <a:pt x="2660947" y="1442790"/>
                </a:cubicBezTo>
                <a:cubicBezTo>
                  <a:pt x="2448654" y="1431056"/>
                  <a:pt x="2128380" y="1456285"/>
                  <a:pt x="1965704" y="1442790"/>
                </a:cubicBezTo>
                <a:cubicBezTo>
                  <a:pt x="1803028" y="1429295"/>
                  <a:pt x="1648661" y="1437631"/>
                  <a:pt x="1424959" y="1442790"/>
                </a:cubicBezTo>
                <a:cubicBezTo>
                  <a:pt x="1201257" y="1447949"/>
                  <a:pt x="757945" y="1447178"/>
                  <a:pt x="240470" y="1442790"/>
                </a:cubicBezTo>
                <a:cubicBezTo>
                  <a:pt x="102589" y="1410675"/>
                  <a:pt x="5583" y="1337154"/>
                  <a:pt x="0" y="1202320"/>
                </a:cubicBezTo>
                <a:cubicBezTo>
                  <a:pt x="-399" y="984166"/>
                  <a:pt x="8592" y="963077"/>
                  <a:pt x="0" y="731014"/>
                </a:cubicBezTo>
                <a:cubicBezTo>
                  <a:pt x="-8592" y="498951"/>
                  <a:pt x="16622" y="429454"/>
                  <a:pt x="0" y="240470"/>
                </a:cubicBezTo>
                <a:close/>
              </a:path>
              <a:path w="5630891" h="1442790" stroke="0" extrusionOk="0">
                <a:moveTo>
                  <a:pt x="0" y="240470"/>
                </a:moveTo>
                <a:cubicBezTo>
                  <a:pt x="-19821" y="129438"/>
                  <a:pt x="97290" y="-941"/>
                  <a:pt x="240470" y="0"/>
                </a:cubicBezTo>
                <a:cubicBezTo>
                  <a:pt x="492527" y="9215"/>
                  <a:pt x="724579" y="-20528"/>
                  <a:pt x="884214" y="0"/>
                </a:cubicBezTo>
                <a:cubicBezTo>
                  <a:pt x="1043849" y="20528"/>
                  <a:pt x="1419576" y="14316"/>
                  <a:pt x="1579457" y="0"/>
                </a:cubicBezTo>
                <a:cubicBezTo>
                  <a:pt x="1739338" y="-14316"/>
                  <a:pt x="2136110" y="-12674"/>
                  <a:pt x="2326200" y="0"/>
                </a:cubicBezTo>
                <a:cubicBezTo>
                  <a:pt x="2516290" y="12674"/>
                  <a:pt x="2709653" y="20184"/>
                  <a:pt x="2815446" y="0"/>
                </a:cubicBezTo>
                <a:cubicBezTo>
                  <a:pt x="2921239" y="-20184"/>
                  <a:pt x="3273062" y="18686"/>
                  <a:pt x="3510689" y="0"/>
                </a:cubicBezTo>
                <a:cubicBezTo>
                  <a:pt x="3748316" y="-18686"/>
                  <a:pt x="4011646" y="-35128"/>
                  <a:pt x="4257432" y="0"/>
                </a:cubicBezTo>
                <a:cubicBezTo>
                  <a:pt x="4503218" y="35128"/>
                  <a:pt x="4598905" y="-13670"/>
                  <a:pt x="4798177" y="0"/>
                </a:cubicBezTo>
                <a:cubicBezTo>
                  <a:pt x="4997449" y="13670"/>
                  <a:pt x="5127890" y="-18313"/>
                  <a:pt x="5390421" y="0"/>
                </a:cubicBezTo>
                <a:cubicBezTo>
                  <a:pt x="5513902" y="-292"/>
                  <a:pt x="5634349" y="96005"/>
                  <a:pt x="5630891" y="240470"/>
                </a:cubicBezTo>
                <a:cubicBezTo>
                  <a:pt x="5638328" y="341292"/>
                  <a:pt x="5616971" y="534885"/>
                  <a:pt x="5630891" y="702158"/>
                </a:cubicBezTo>
                <a:cubicBezTo>
                  <a:pt x="5644811" y="869431"/>
                  <a:pt x="5635711" y="1038600"/>
                  <a:pt x="5630891" y="1202320"/>
                </a:cubicBezTo>
                <a:cubicBezTo>
                  <a:pt x="5636073" y="1307125"/>
                  <a:pt x="5506831" y="1449312"/>
                  <a:pt x="5390421" y="1442790"/>
                </a:cubicBezTo>
                <a:cubicBezTo>
                  <a:pt x="5290326" y="1465768"/>
                  <a:pt x="5043988" y="1451812"/>
                  <a:pt x="4901176" y="1442790"/>
                </a:cubicBezTo>
                <a:cubicBezTo>
                  <a:pt x="4758364" y="1433768"/>
                  <a:pt x="4531302" y="1441725"/>
                  <a:pt x="4411930" y="1442790"/>
                </a:cubicBezTo>
                <a:cubicBezTo>
                  <a:pt x="4292558" y="1443855"/>
                  <a:pt x="3818691" y="1452071"/>
                  <a:pt x="3665187" y="1442790"/>
                </a:cubicBezTo>
                <a:cubicBezTo>
                  <a:pt x="3511683" y="1433509"/>
                  <a:pt x="3298614" y="1459067"/>
                  <a:pt x="3072943" y="1442790"/>
                </a:cubicBezTo>
                <a:cubicBezTo>
                  <a:pt x="2847272" y="1426513"/>
                  <a:pt x="2735970" y="1448107"/>
                  <a:pt x="2480699" y="1442790"/>
                </a:cubicBezTo>
                <a:cubicBezTo>
                  <a:pt x="2225428" y="1437473"/>
                  <a:pt x="1965986" y="1461005"/>
                  <a:pt x="1836955" y="1442790"/>
                </a:cubicBezTo>
                <a:cubicBezTo>
                  <a:pt x="1707924" y="1424575"/>
                  <a:pt x="1425156" y="1423597"/>
                  <a:pt x="1141711" y="1442790"/>
                </a:cubicBezTo>
                <a:cubicBezTo>
                  <a:pt x="858266" y="1461983"/>
                  <a:pt x="679425" y="1481650"/>
                  <a:pt x="240470" y="1442790"/>
                </a:cubicBezTo>
                <a:cubicBezTo>
                  <a:pt x="92777" y="1413531"/>
                  <a:pt x="-6968" y="1335091"/>
                  <a:pt x="0" y="1202320"/>
                </a:cubicBezTo>
                <a:cubicBezTo>
                  <a:pt x="-12118" y="1098869"/>
                  <a:pt x="18493" y="944627"/>
                  <a:pt x="0" y="711777"/>
                </a:cubicBezTo>
                <a:cubicBezTo>
                  <a:pt x="-18493" y="478927"/>
                  <a:pt x="22164" y="368631"/>
                  <a:pt x="0" y="24047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En nous manifestant auprès d’eux, avant cet âge critique </a:t>
            </a:r>
          </a:p>
          <a:p>
            <a:pPr algn="ctr"/>
            <a:r>
              <a:rPr lang="fr-FR" sz="1600" dirty="0">
                <a:solidFill>
                  <a:schemeClr val="tx1">
                    <a:lumMod val="75000"/>
                    <a:lumOff val="25000"/>
                  </a:schemeClr>
                </a:solidFill>
              </a:rPr>
              <a:t>afin qu’ils puissent nous identifier comme « leur » banque. </a:t>
            </a:r>
          </a:p>
          <a:p>
            <a:pPr algn="ctr"/>
            <a:endParaRPr lang="fr-FR" sz="2200" dirty="0">
              <a:solidFill>
                <a:schemeClr val="tx1">
                  <a:lumMod val="75000"/>
                  <a:lumOff val="25000"/>
                </a:schemeClr>
              </a:solidFill>
            </a:endParaRPr>
          </a:p>
          <a:p>
            <a:pPr algn="ctr"/>
            <a:endParaRPr lang="fr-FR" sz="1200" dirty="0">
              <a:solidFill>
                <a:schemeClr val="tx1">
                  <a:lumMod val="75000"/>
                  <a:lumOff val="25000"/>
                </a:schemeClr>
              </a:solidFill>
            </a:endParaRPr>
          </a:p>
          <a:p>
            <a:pPr algn="ctr"/>
            <a:endParaRPr lang="fr-FR" sz="900" dirty="0">
              <a:solidFill>
                <a:schemeClr val="tx1">
                  <a:lumMod val="75000"/>
                  <a:lumOff val="25000"/>
                </a:schemeClr>
              </a:solidFill>
            </a:endParaRPr>
          </a:p>
          <a:p>
            <a:pPr algn="ctr"/>
            <a:r>
              <a:rPr lang="fr-FR" sz="900" dirty="0">
                <a:solidFill>
                  <a:schemeClr val="tx1">
                    <a:lumMod val="75000"/>
                    <a:lumOff val="25000"/>
                  </a:schemeClr>
                </a:solidFill>
              </a:rPr>
              <a:t> </a:t>
            </a:r>
          </a:p>
        </p:txBody>
      </p:sp>
      <p:grpSp>
        <p:nvGrpSpPr>
          <p:cNvPr id="4" name="Groupe 3">
            <a:extLst>
              <a:ext uri="{FF2B5EF4-FFF2-40B4-BE49-F238E27FC236}">
                <a16:creationId xmlns:a16="http://schemas.microsoft.com/office/drawing/2014/main" id="{63E8D124-99EE-4D38-A61F-FB215B9FB38D}"/>
              </a:ext>
            </a:extLst>
          </p:cNvPr>
          <p:cNvGrpSpPr/>
          <p:nvPr/>
        </p:nvGrpSpPr>
        <p:grpSpPr>
          <a:xfrm>
            <a:off x="908248" y="4592010"/>
            <a:ext cx="4855416" cy="658877"/>
            <a:chOff x="865730" y="4654941"/>
            <a:chExt cx="4855416" cy="658877"/>
          </a:xfrm>
        </p:grpSpPr>
        <p:sp>
          <p:nvSpPr>
            <p:cNvPr id="29" name="Rectangle : coins arrondis 28">
              <a:extLst>
                <a:ext uri="{FF2B5EF4-FFF2-40B4-BE49-F238E27FC236}">
                  <a16:creationId xmlns:a16="http://schemas.microsoft.com/office/drawing/2014/main" id="{CDF51D1C-A62E-463A-AE40-9322764CE649}"/>
                </a:ext>
              </a:extLst>
            </p:cNvPr>
            <p:cNvSpPr/>
            <p:nvPr/>
          </p:nvSpPr>
          <p:spPr>
            <a:xfrm>
              <a:off x="1056230" y="4654941"/>
              <a:ext cx="4664916" cy="658877"/>
            </a:xfrm>
            <a:custGeom>
              <a:avLst/>
              <a:gdLst>
                <a:gd name="connsiteX0" fmla="*/ 0 w 4664916"/>
                <a:gd name="connsiteY0" fmla="*/ 109815 h 658877"/>
                <a:gd name="connsiteX1" fmla="*/ 109815 w 4664916"/>
                <a:gd name="connsiteY1" fmla="*/ 0 h 658877"/>
                <a:gd name="connsiteX2" fmla="*/ 789309 w 4664916"/>
                <a:gd name="connsiteY2" fmla="*/ 0 h 658877"/>
                <a:gd name="connsiteX3" fmla="*/ 1424350 w 4664916"/>
                <a:gd name="connsiteY3" fmla="*/ 0 h 658877"/>
                <a:gd name="connsiteX4" fmla="*/ 2014938 w 4664916"/>
                <a:gd name="connsiteY4" fmla="*/ 0 h 658877"/>
                <a:gd name="connsiteX5" fmla="*/ 2605526 w 4664916"/>
                <a:gd name="connsiteY5" fmla="*/ 0 h 658877"/>
                <a:gd name="connsiteX6" fmla="*/ 3107208 w 4664916"/>
                <a:gd name="connsiteY6" fmla="*/ 0 h 658877"/>
                <a:gd name="connsiteX7" fmla="*/ 3831154 w 4664916"/>
                <a:gd name="connsiteY7" fmla="*/ 0 h 658877"/>
                <a:gd name="connsiteX8" fmla="*/ 4555101 w 4664916"/>
                <a:gd name="connsiteY8" fmla="*/ 0 h 658877"/>
                <a:gd name="connsiteX9" fmla="*/ 4664916 w 4664916"/>
                <a:gd name="connsiteY9" fmla="*/ 109815 h 658877"/>
                <a:gd name="connsiteX10" fmla="*/ 4664916 w 4664916"/>
                <a:gd name="connsiteY10" fmla="*/ 549062 h 658877"/>
                <a:gd name="connsiteX11" fmla="*/ 4555101 w 4664916"/>
                <a:gd name="connsiteY11" fmla="*/ 658877 h 658877"/>
                <a:gd name="connsiteX12" fmla="*/ 4008966 w 4664916"/>
                <a:gd name="connsiteY12" fmla="*/ 658877 h 658877"/>
                <a:gd name="connsiteX13" fmla="*/ 3329472 w 4664916"/>
                <a:gd name="connsiteY13" fmla="*/ 658877 h 658877"/>
                <a:gd name="connsiteX14" fmla="*/ 2783337 w 4664916"/>
                <a:gd name="connsiteY14" fmla="*/ 658877 h 658877"/>
                <a:gd name="connsiteX15" fmla="*/ 2103843 w 4664916"/>
                <a:gd name="connsiteY15" fmla="*/ 658877 h 658877"/>
                <a:gd name="connsiteX16" fmla="*/ 1602161 w 4664916"/>
                <a:gd name="connsiteY16" fmla="*/ 658877 h 658877"/>
                <a:gd name="connsiteX17" fmla="*/ 922667 w 4664916"/>
                <a:gd name="connsiteY17" fmla="*/ 658877 h 658877"/>
                <a:gd name="connsiteX18" fmla="*/ 109815 w 4664916"/>
                <a:gd name="connsiteY18" fmla="*/ 658877 h 658877"/>
                <a:gd name="connsiteX19" fmla="*/ 0 w 4664916"/>
                <a:gd name="connsiteY19" fmla="*/ 549062 h 658877"/>
                <a:gd name="connsiteX20" fmla="*/ 0 w 4664916"/>
                <a:gd name="connsiteY20" fmla="*/ 109815 h 65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64916" h="658877" fill="none" extrusionOk="0">
                  <a:moveTo>
                    <a:pt x="0" y="109815"/>
                  </a:moveTo>
                  <a:cubicBezTo>
                    <a:pt x="6018" y="50334"/>
                    <a:pt x="49213" y="-3287"/>
                    <a:pt x="109815" y="0"/>
                  </a:cubicBezTo>
                  <a:cubicBezTo>
                    <a:pt x="401107" y="-33567"/>
                    <a:pt x="570542" y="27087"/>
                    <a:pt x="789309" y="0"/>
                  </a:cubicBezTo>
                  <a:cubicBezTo>
                    <a:pt x="1008076" y="-27087"/>
                    <a:pt x="1144334" y="-23984"/>
                    <a:pt x="1424350" y="0"/>
                  </a:cubicBezTo>
                  <a:cubicBezTo>
                    <a:pt x="1704366" y="23984"/>
                    <a:pt x="1866067" y="-9838"/>
                    <a:pt x="2014938" y="0"/>
                  </a:cubicBezTo>
                  <a:cubicBezTo>
                    <a:pt x="2163809" y="9838"/>
                    <a:pt x="2427977" y="-23473"/>
                    <a:pt x="2605526" y="0"/>
                  </a:cubicBezTo>
                  <a:cubicBezTo>
                    <a:pt x="2783075" y="23473"/>
                    <a:pt x="2999970" y="16727"/>
                    <a:pt x="3107208" y="0"/>
                  </a:cubicBezTo>
                  <a:cubicBezTo>
                    <a:pt x="3214446" y="-16727"/>
                    <a:pt x="3481398" y="-8807"/>
                    <a:pt x="3831154" y="0"/>
                  </a:cubicBezTo>
                  <a:cubicBezTo>
                    <a:pt x="4180910" y="8807"/>
                    <a:pt x="4369543" y="32659"/>
                    <a:pt x="4555101" y="0"/>
                  </a:cubicBezTo>
                  <a:cubicBezTo>
                    <a:pt x="4612160" y="859"/>
                    <a:pt x="4679310" y="47130"/>
                    <a:pt x="4664916" y="109815"/>
                  </a:cubicBezTo>
                  <a:cubicBezTo>
                    <a:pt x="4663558" y="272187"/>
                    <a:pt x="4650385" y="399483"/>
                    <a:pt x="4664916" y="549062"/>
                  </a:cubicBezTo>
                  <a:cubicBezTo>
                    <a:pt x="4654433" y="599958"/>
                    <a:pt x="4627180" y="660655"/>
                    <a:pt x="4555101" y="658877"/>
                  </a:cubicBezTo>
                  <a:cubicBezTo>
                    <a:pt x="4410814" y="686014"/>
                    <a:pt x="4240208" y="660003"/>
                    <a:pt x="4008966" y="658877"/>
                  </a:cubicBezTo>
                  <a:cubicBezTo>
                    <a:pt x="3777724" y="657751"/>
                    <a:pt x="3549731" y="654375"/>
                    <a:pt x="3329472" y="658877"/>
                  </a:cubicBezTo>
                  <a:cubicBezTo>
                    <a:pt x="3109213" y="663379"/>
                    <a:pt x="3038187" y="647082"/>
                    <a:pt x="2783337" y="658877"/>
                  </a:cubicBezTo>
                  <a:cubicBezTo>
                    <a:pt x="2528487" y="670672"/>
                    <a:pt x="2421946" y="634291"/>
                    <a:pt x="2103843" y="658877"/>
                  </a:cubicBezTo>
                  <a:cubicBezTo>
                    <a:pt x="1785740" y="683463"/>
                    <a:pt x="1796719" y="661178"/>
                    <a:pt x="1602161" y="658877"/>
                  </a:cubicBezTo>
                  <a:cubicBezTo>
                    <a:pt x="1407603" y="656576"/>
                    <a:pt x="1121494" y="625674"/>
                    <a:pt x="922667" y="658877"/>
                  </a:cubicBezTo>
                  <a:cubicBezTo>
                    <a:pt x="723840" y="692080"/>
                    <a:pt x="503499" y="694176"/>
                    <a:pt x="109815" y="658877"/>
                  </a:cubicBezTo>
                  <a:cubicBezTo>
                    <a:pt x="38874" y="656831"/>
                    <a:pt x="6152" y="596853"/>
                    <a:pt x="0" y="549062"/>
                  </a:cubicBezTo>
                  <a:cubicBezTo>
                    <a:pt x="-12880" y="425586"/>
                    <a:pt x="-8421" y="286430"/>
                    <a:pt x="0" y="109815"/>
                  </a:cubicBezTo>
                  <a:close/>
                </a:path>
                <a:path w="4664916" h="658877" stroke="0" extrusionOk="0">
                  <a:moveTo>
                    <a:pt x="0" y="109815"/>
                  </a:moveTo>
                  <a:cubicBezTo>
                    <a:pt x="-5040" y="54703"/>
                    <a:pt x="41089" y="-732"/>
                    <a:pt x="109815" y="0"/>
                  </a:cubicBezTo>
                  <a:cubicBezTo>
                    <a:pt x="327698" y="26777"/>
                    <a:pt x="576847" y="5556"/>
                    <a:pt x="744856" y="0"/>
                  </a:cubicBezTo>
                  <a:cubicBezTo>
                    <a:pt x="912865" y="-5556"/>
                    <a:pt x="1178410" y="17863"/>
                    <a:pt x="1424350" y="0"/>
                  </a:cubicBezTo>
                  <a:cubicBezTo>
                    <a:pt x="1670290" y="-17863"/>
                    <a:pt x="1956867" y="23330"/>
                    <a:pt x="2148296" y="0"/>
                  </a:cubicBezTo>
                  <a:cubicBezTo>
                    <a:pt x="2339725" y="-23330"/>
                    <a:pt x="2460676" y="785"/>
                    <a:pt x="2649978" y="0"/>
                  </a:cubicBezTo>
                  <a:cubicBezTo>
                    <a:pt x="2839280" y="-785"/>
                    <a:pt x="3000819" y="-24448"/>
                    <a:pt x="3329472" y="0"/>
                  </a:cubicBezTo>
                  <a:cubicBezTo>
                    <a:pt x="3658125" y="24448"/>
                    <a:pt x="4253878" y="23250"/>
                    <a:pt x="4555101" y="0"/>
                  </a:cubicBezTo>
                  <a:cubicBezTo>
                    <a:pt x="4618009" y="-244"/>
                    <a:pt x="4661338" y="38169"/>
                    <a:pt x="4664916" y="109815"/>
                  </a:cubicBezTo>
                  <a:cubicBezTo>
                    <a:pt x="4672512" y="283835"/>
                    <a:pt x="4654583" y="383133"/>
                    <a:pt x="4664916" y="549062"/>
                  </a:cubicBezTo>
                  <a:cubicBezTo>
                    <a:pt x="4673006" y="604551"/>
                    <a:pt x="4617642" y="662996"/>
                    <a:pt x="4555101" y="658877"/>
                  </a:cubicBezTo>
                  <a:cubicBezTo>
                    <a:pt x="4295906" y="641951"/>
                    <a:pt x="4090441" y="678911"/>
                    <a:pt x="3964513" y="658877"/>
                  </a:cubicBezTo>
                  <a:cubicBezTo>
                    <a:pt x="3838585" y="638843"/>
                    <a:pt x="3424364" y="665830"/>
                    <a:pt x="3285019" y="658877"/>
                  </a:cubicBezTo>
                  <a:cubicBezTo>
                    <a:pt x="3145674" y="651924"/>
                    <a:pt x="2921407" y="652826"/>
                    <a:pt x="2783337" y="658877"/>
                  </a:cubicBezTo>
                  <a:cubicBezTo>
                    <a:pt x="2645267" y="664928"/>
                    <a:pt x="2398041" y="667901"/>
                    <a:pt x="2148296" y="658877"/>
                  </a:cubicBezTo>
                  <a:cubicBezTo>
                    <a:pt x="1898551" y="649853"/>
                    <a:pt x="1844521" y="654286"/>
                    <a:pt x="1646614" y="658877"/>
                  </a:cubicBezTo>
                  <a:cubicBezTo>
                    <a:pt x="1448707" y="663468"/>
                    <a:pt x="1228950" y="633973"/>
                    <a:pt x="922667" y="658877"/>
                  </a:cubicBezTo>
                  <a:cubicBezTo>
                    <a:pt x="616384" y="683781"/>
                    <a:pt x="426059" y="679995"/>
                    <a:pt x="109815" y="658877"/>
                  </a:cubicBezTo>
                  <a:cubicBezTo>
                    <a:pt x="41630" y="659784"/>
                    <a:pt x="-6092" y="599988"/>
                    <a:pt x="0" y="549062"/>
                  </a:cubicBezTo>
                  <a:cubicBezTo>
                    <a:pt x="-18085" y="431175"/>
                    <a:pt x="13448" y="203203"/>
                    <a:pt x="0" y="109815"/>
                  </a:cubicBezTo>
                  <a:close/>
                </a:path>
              </a:pathLst>
            </a:custGeom>
            <a:solidFill>
              <a:srgbClr val="5D8EC2"/>
            </a:solidFill>
            <a:ln>
              <a:solidFill>
                <a:srgbClr val="004F9D"/>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Seuls 36 % des 16-18 ans ont eu un contact </a:t>
              </a:r>
            </a:p>
            <a:p>
              <a:pPr algn="ctr"/>
              <a:r>
                <a:rPr lang="fr-FR" sz="1600" dirty="0">
                  <a:solidFill>
                    <a:schemeClr val="bg1"/>
                  </a:solidFill>
                </a:rPr>
                <a:t>avec la CEGEE sur les 12 derniers mois. </a:t>
              </a:r>
              <a:r>
                <a:rPr lang="fr-FR" sz="1600" dirty="0">
                  <a:solidFill>
                    <a:schemeClr val="tx1">
                      <a:lumMod val="75000"/>
                      <a:lumOff val="25000"/>
                    </a:schemeClr>
                  </a:solidFill>
                </a:rPr>
                <a:t> </a:t>
              </a:r>
            </a:p>
          </p:txBody>
        </p:sp>
        <p:pic>
          <p:nvPicPr>
            <p:cNvPr id="1026" name="Picture 2" descr="Icône d’informations de la boîte de dialogue d’état">
              <a:extLst>
                <a:ext uri="{FF2B5EF4-FFF2-40B4-BE49-F238E27FC236}">
                  <a16:creationId xmlns:a16="http://schemas.microsoft.com/office/drawing/2014/main" id="{EFB4EBAE-8639-4642-9E73-E5ADB49BCC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730" y="4785112"/>
              <a:ext cx="381000" cy="381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4A28F5C3-3F8F-4A73-B076-278A73F528D9}"/>
              </a:ext>
            </a:extLst>
          </p:cNvPr>
          <p:cNvSpPr/>
          <p:nvPr/>
        </p:nvSpPr>
        <p:spPr>
          <a:xfrm>
            <a:off x="8551912" y="3920582"/>
            <a:ext cx="2316391" cy="1409359"/>
          </a:xfrm>
          <a:custGeom>
            <a:avLst/>
            <a:gdLst>
              <a:gd name="connsiteX0" fmla="*/ 0 w 2316391"/>
              <a:gd name="connsiteY0" fmla="*/ 234898 h 1409359"/>
              <a:gd name="connsiteX1" fmla="*/ 234898 w 2316391"/>
              <a:gd name="connsiteY1" fmla="*/ 0 h 1409359"/>
              <a:gd name="connsiteX2" fmla="*/ 795032 w 2316391"/>
              <a:gd name="connsiteY2" fmla="*/ 0 h 1409359"/>
              <a:gd name="connsiteX3" fmla="*/ 1410563 w 2316391"/>
              <a:gd name="connsiteY3" fmla="*/ 0 h 1409359"/>
              <a:gd name="connsiteX4" fmla="*/ 2081493 w 2316391"/>
              <a:gd name="connsiteY4" fmla="*/ 0 h 1409359"/>
              <a:gd name="connsiteX5" fmla="*/ 2316391 w 2316391"/>
              <a:gd name="connsiteY5" fmla="*/ 234898 h 1409359"/>
              <a:gd name="connsiteX6" fmla="*/ 2316391 w 2316391"/>
              <a:gd name="connsiteY6" fmla="*/ 714075 h 1409359"/>
              <a:gd name="connsiteX7" fmla="*/ 2316391 w 2316391"/>
              <a:gd name="connsiteY7" fmla="*/ 1174461 h 1409359"/>
              <a:gd name="connsiteX8" fmla="*/ 2081493 w 2316391"/>
              <a:gd name="connsiteY8" fmla="*/ 1409359 h 1409359"/>
              <a:gd name="connsiteX9" fmla="*/ 1447495 w 2316391"/>
              <a:gd name="connsiteY9" fmla="*/ 1409359 h 1409359"/>
              <a:gd name="connsiteX10" fmla="*/ 795032 w 2316391"/>
              <a:gd name="connsiteY10" fmla="*/ 1409359 h 1409359"/>
              <a:gd name="connsiteX11" fmla="*/ 234898 w 2316391"/>
              <a:gd name="connsiteY11" fmla="*/ 1409359 h 1409359"/>
              <a:gd name="connsiteX12" fmla="*/ 0 w 2316391"/>
              <a:gd name="connsiteY12" fmla="*/ 1174461 h 1409359"/>
              <a:gd name="connsiteX13" fmla="*/ 0 w 2316391"/>
              <a:gd name="connsiteY13" fmla="*/ 723471 h 1409359"/>
              <a:gd name="connsiteX14" fmla="*/ 0 w 2316391"/>
              <a:gd name="connsiteY14" fmla="*/ 234898 h 14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16391" h="1409359" fill="none" extrusionOk="0">
                <a:moveTo>
                  <a:pt x="0" y="234898"/>
                </a:moveTo>
                <a:cubicBezTo>
                  <a:pt x="-10030" y="133249"/>
                  <a:pt x="110687" y="-3048"/>
                  <a:pt x="234898" y="0"/>
                </a:cubicBezTo>
                <a:cubicBezTo>
                  <a:pt x="397556" y="-22024"/>
                  <a:pt x="576154" y="-3973"/>
                  <a:pt x="795032" y="0"/>
                </a:cubicBezTo>
                <a:cubicBezTo>
                  <a:pt x="1013910" y="3973"/>
                  <a:pt x="1148377" y="-17054"/>
                  <a:pt x="1410563" y="0"/>
                </a:cubicBezTo>
                <a:cubicBezTo>
                  <a:pt x="1672749" y="17054"/>
                  <a:pt x="1764063" y="-7298"/>
                  <a:pt x="2081493" y="0"/>
                </a:cubicBezTo>
                <a:cubicBezTo>
                  <a:pt x="2240338" y="5651"/>
                  <a:pt x="2316444" y="101423"/>
                  <a:pt x="2316391" y="234898"/>
                </a:cubicBezTo>
                <a:cubicBezTo>
                  <a:pt x="2302342" y="378672"/>
                  <a:pt x="2308179" y="503338"/>
                  <a:pt x="2316391" y="714075"/>
                </a:cubicBezTo>
                <a:cubicBezTo>
                  <a:pt x="2324603" y="924812"/>
                  <a:pt x="2307319" y="974359"/>
                  <a:pt x="2316391" y="1174461"/>
                </a:cubicBezTo>
                <a:cubicBezTo>
                  <a:pt x="2317847" y="1298331"/>
                  <a:pt x="2236807" y="1393325"/>
                  <a:pt x="2081493" y="1409359"/>
                </a:cubicBezTo>
                <a:cubicBezTo>
                  <a:pt x="1872099" y="1382867"/>
                  <a:pt x="1684709" y="1430783"/>
                  <a:pt x="1447495" y="1409359"/>
                </a:cubicBezTo>
                <a:cubicBezTo>
                  <a:pt x="1210281" y="1387935"/>
                  <a:pt x="1116163" y="1433319"/>
                  <a:pt x="795032" y="1409359"/>
                </a:cubicBezTo>
                <a:cubicBezTo>
                  <a:pt x="473901" y="1385399"/>
                  <a:pt x="421868" y="1388904"/>
                  <a:pt x="234898" y="1409359"/>
                </a:cubicBezTo>
                <a:cubicBezTo>
                  <a:pt x="102194" y="1410070"/>
                  <a:pt x="15205" y="1302041"/>
                  <a:pt x="0" y="1174461"/>
                </a:cubicBezTo>
                <a:cubicBezTo>
                  <a:pt x="-14062" y="966265"/>
                  <a:pt x="-7409" y="924928"/>
                  <a:pt x="0" y="723471"/>
                </a:cubicBezTo>
                <a:cubicBezTo>
                  <a:pt x="7409" y="522014"/>
                  <a:pt x="-8973" y="413829"/>
                  <a:pt x="0" y="234898"/>
                </a:cubicBezTo>
                <a:close/>
              </a:path>
              <a:path w="2316391" h="1409359" stroke="0" extrusionOk="0">
                <a:moveTo>
                  <a:pt x="0" y="234898"/>
                </a:moveTo>
                <a:cubicBezTo>
                  <a:pt x="-17054" y="123903"/>
                  <a:pt x="100073" y="-462"/>
                  <a:pt x="234898" y="0"/>
                </a:cubicBezTo>
                <a:cubicBezTo>
                  <a:pt x="416642" y="26016"/>
                  <a:pt x="548705" y="15626"/>
                  <a:pt x="850430" y="0"/>
                </a:cubicBezTo>
                <a:cubicBezTo>
                  <a:pt x="1152155" y="-15626"/>
                  <a:pt x="1295817" y="4997"/>
                  <a:pt x="1484427" y="0"/>
                </a:cubicBezTo>
                <a:cubicBezTo>
                  <a:pt x="1673037" y="-4997"/>
                  <a:pt x="1825098" y="9047"/>
                  <a:pt x="2081493" y="0"/>
                </a:cubicBezTo>
                <a:cubicBezTo>
                  <a:pt x="2213115" y="-5898"/>
                  <a:pt x="2290012" y="103754"/>
                  <a:pt x="2316391" y="234898"/>
                </a:cubicBezTo>
                <a:cubicBezTo>
                  <a:pt x="2311279" y="352190"/>
                  <a:pt x="2328154" y="613020"/>
                  <a:pt x="2316391" y="723471"/>
                </a:cubicBezTo>
                <a:cubicBezTo>
                  <a:pt x="2304628" y="833922"/>
                  <a:pt x="2321055" y="1005820"/>
                  <a:pt x="2316391" y="1174461"/>
                </a:cubicBezTo>
                <a:cubicBezTo>
                  <a:pt x="2323243" y="1323399"/>
                  <a:pt x="2191320" y="1402947"/>
                  <a:pt x="2081493" y="1409359"/>
                </a:cubicBezTo>
                <a:cubicBezTo>
                  <a:pt x="1882932" y="1422479"/>
                  <a:pt x="1757403" y="1390303"/>
                  <a:pt x="1484427" y="1409359"/>
                </a:cubicBezTo>
                <a:cubicBezTo>
                  <a:pt x="1211451" y="1428415"/>
                  <a:pt x="1183578" y="1395209"/>
                  <a:pt x="887362" y="1409359"/>
                </a:cubicBezTo>
                <a:cubicBezTo>
                  <a:pt x="591147" y="1423509"/>
                  <a:pt x="369079" y="1440990"/>
                  <a:pt x="234898" y="1409359"/>
                </a:cubicBezTo>
                <a:cubicBezTo>
                  <a:pt x="111041" y="1377617"/>
                  <a:pt x="-21456" y="1312725"/>
                  <a:pt x="0" y="1174461"/>
                </a:cubicBezTo>
                <a:cubicBezTo>
                  <a:pt x="8458" y="1006905"/>
                  <a:pt x="16444" y="887309"/>
                  <a:pt x="0" y="732866"/>
                </a:cubicBezTo>
                <a:cubicBezTo>
                  <a:pt x="-16444" y="578424"/>
                  <a:pt x="15189" y="412777"/>
                  <a:pt x="0" y="234898"/>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En nous adaptant à leurs besoins et préoccupations.  </a:t>
            </a:r>
          </a:p>
        </p:txBody>
      </p:sp>
      <p:sp>
        <p:nvSpPr>
          <p:cNvPr id="27" name="Rectangle : coins arrondis 26">
            <a:extLst>
              <a:ext uri="{FF2B5EF4-FFF2-40B4-BE49-F238E27FC236}">
                <a16:creationId xmlns:a16="http://schemas.microsoft.com/office/drawing/2014/main" id="{3D043DC3-AFC8-4445-B5B3-D6A64BC94572}"/>
              </a:ext>
            </a:extLst>
          </p:cNvPr>
          <p:cNvSpPr/>
          <p:nvPr/>
        </p:nvSpPr>
        <p:spPr>
          <a:xfrm>
            <a:off x="6586069" y="3920583"/>
            <a:ext cx="1628257" cy="1409359"/>
          </a:xfrm>
          <a:custGeom>
            <a:avLst/>
            <a:gdLst>
              <a:gd name="connsiteX0" fmla="*/ 0 w 1628257"/>
              <a:gd name="connsiteY0" fmla="*/ 234898 h 1409359"/>
              <a:gd name="connsiteX1" fmla="*/ 234898 w 1628257"/>
              <a:gd name="connsiteY1" fmla="*/ 0 h 1409359"/>
              <a:gd name="connsiteX2" fmla="*/ 790959 w 1628257"/>
              <a:gd name="connsiteY2" fmla="*/ 0 h 1409359"/>
              <a:gd name="connsiteX3" fmla="*/ 1393359 w 1628257"/>
              <a:gd name="connsiteY3" fmla="*/ 0 h 1409359"/>
              <a:gd name="connsiteX4" fmla="*/ 1628257 w 1628257"/>
              <a:gd name="connsiteY4" fmla="*/ 234898 h 1409359"/>
              <a:gd name="connsiteX5" fmla="*/ 1628257 w 1628257"/>
              <a:gd name="connsiteY5" fmla="*/ 704680 h 1409359"/>
              <a:gd name="connsiteX6" fmla="*/ 1628257 w 1628257"/>
              <a:gd name="connsiteY6" fmla="*/ 1174461 h 1409359"/>
              <a:gd name="connsiteX7" fmla="*/ 1393359 w 1628257"/>
              <a:gd name="connsiteY7" fmla="*/ 1409359 h 1409359"/>
              <a:gd name="connsiteX8" fmla="*/ 802544 w 1628257"/>
              <a:gd name="connsiteY8" fmla="*/ 1409359 h 1409359"/>
              <a:gd name="connsiteX9" fmla="*/ 234898 w 1628257"/>
              <a:gd name="connsiteY9" fmla="*/ 1409359 h 1409359"/>
              <a:gd name="connsiteX10" fmla="*/ 0 w 1628257"/>
              <a:gd name="connsiteY10" fmla="*/ 1174461 h 1409359"/>
              <a:gd name="connsiteX11" fmla="*/ 0 w 1628257"/>
              <a:gd name="connsiteY11" fmla="*/ 704680 h 1409359"/>
              <a:gd name="connsiteX12" fmla="*/ 0 w 1628257"/>
              <a:gd name="connsiteY12" fmla="*/ 234898 h 14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28257" h="1409359" fill="none" extrusionOk="0">
                <a:moveTo>
                  <a:pt x="0" y="234898"/>
                </a:moveTo>
                <a:cubicBezTo>
                  <a:pt x="11623" y="90107"/>
                  <a:pt x="82610" y="9993"/>
                  <a:pt x="234898" y="0"/>
                </a:cubicBezTo>
                <a:cubicBezTo>
                  <a:pt x="455892" y="-25713"/>
                  <a:pt x="589913" y="-2373"/>
                  <a:pt x="790959" y="0"/>
                </a:cubicBezTo>
                <a:cubicBezTo>
                  <a:pt x="992005" y="2373"/>
                  <a:pt x="1270487" y="7859"/>
                  <a:pt x="1393359" y="0"/>
                </a:cubicBezTo>
                <a:cubicBezTo>
                  <a:pt x="1512873" y="1229"/>
                  <a:pt x="1620533" y="92838"/>
                  <a:pt x="1628257" y="234898"/>
                </a:cubicBezTo>
                <a:cubicBezTo>
                  <a:pt x="1621055" y="455081"/>
                  <a:pt x="1632692" y="559643"/>
                  <a:pt x="1628257" y="704680"/>
                </a:cubicBezTo>
                <a:cubicBezTo>
                  <a:pt x="1623822" y="849717"/>
                  <a:pt x="1644353" y="958255"/>
                  <a:pt x="1628257" y="1174461"/>
                </a:cubicBezTo>
                <a:cubicBezTo>
                  <a:pt x="1614922" y="1277979"/>
                  <a:pt x="1509065" y="1409285"/>
                  <a:pt x="1393359" y="1409359"/>
                </a:cubicBezTo>
                <a:cubicBezTo>
                  <a:pt x="1133902" y="1425820"/>
                  <a:pt x="1088775" y="1415446"/>
                  <a:pt x="802544" y="1409359"/>
                </a:cubicBezTo>
                <a:cubicBezTo>
                  <a:pt x="516313" y="1403272"/>
                  <a:pt x="470685" y="1381852"/>
                  <a:pt x="234898" y="1409359"/>
                </a:cubicBezTo>
                <a:cubicBezTo>
                  <a:pt x="116266" y="1410906"/>
                  <a:pt x="23278" y="1317852"/>
                  <a:pt x="0" y="1174461"/>
                </a:cubicBezTo>
                <a:cubicBezTo>
                  <a:pt x="-6318" y="1003165"/>
                  <a:pt x="-17457" y="804895"/>
                  <a:pt x="0" y="704680"/>
                </a:cubicBezTo>
                <a:cubicBezTo>
                  <a:pt x="17457" y="604465"/>
                  <a:pt x="-7839" y="379733"/>
                  <a:pt x="0" y="234898"/>
                </a:cubicBezTo>
                <a:close/>
              </a:path>
              <a:path w="1628257" h="1409359" stroke="0" extrusionOk="0">
                <a:moveTo>
                  <a:pt x="0" y="234898"/>
                </a:moveTo>
                <a:cubicBezTo>
                  <a:pt x="-17054" y="123903"/>
                  <a:pt x="100073" y="-462"/>
                  <a:pt x="234898" y="0"/>
                </a:cubicBezTo>
                <a:cubicBezTo>
                  <a:pt x="467861" y="-7183"/>
                  <a:pt x="680670" y="-13991"/>
                  <a:pt x="814129" y="0"/>
                </a:cubicBezTo>
                <a:cubicBezTo>
                  <a:pt x="947588" y="13991"/>
                  <a:pt x="1125353" y="3125"/>
                  <a:pt x="1393359" y="0"/>
                </a:cubicBezTo>
                <a:cubicBezTo>
                  <a:pt x="1512549" y="6137"/>
                  <a:pt x="1626173" y="90620"/>
                  <a:pt x="1628257" y="234898"/>
                </a:cubicBezTo>
                <a:cubicBezTo>
                  <a:pt x="1627921" y="463451"/>
                  <a:pt x="1642375" y="590225"/>
                  <a:pt x="1628257" y="714075"/>
                </a:cubicBezTo>
                <a:cubicBezTo>
                  <a:pt x="1614139" y="837925"/>
                  <a:pt x="1611162" y="1074893"/>
                  <a:pt x="1628257" y="1174461"/>
                </a:cubicBezTo>
                <a:cubicBezTo>
                  <a:pt x="1640734" y="1302842"/>
                  <a:pt x="1519950" y="1399709"/>
                  <a:pt x="1393359" y="1409359"/>
                </a:cubicBezTo>
                <a:cubicBezTo>
                  <a:pt x="1228306" y="1388829"/>
                  <a:pt x="912048" y="1397287"/>
                  <a:pt x="790959" y="1409359"/>
                </a:cubicBezTo>
                <a:cubicBezTo>
                  <a:pt x="669870" y="1421431"/>
                  <a:pt x="416064" y="1389280"/>
                  <a:pt x="234898" y="1409359"/>
                </a:cubicBezTo>
                <a:cubicBezTo>
                  <a:pt x="106579" y="1413497"/>
                  <a:pt x="12949" y="1282439"/>
                  <a:pt x="0" y="1174461"/>
                </a:cubicBezTo>
                <a:cubicBezTo>
                  <a:pt x="-7374" y="1024389"/>
                  <a:pt x="-16659" y="875123"/>
                  <a:pt x="0" y="704680"/>
                </a:cubicBezTo>
                <a:cubicBezTo>
                  <a:pt x="16659" y="534237"/>
                  <a:pt x="-1080" y="389264"/>
                  <a:pt x="0" y="234898"/>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lumMod val="75000"/>
                    <a:lumOff val="25000"/>
                  </a:schemeClr>
                </a:solidFill>
              </a:rPr>
              <a:t>En les bancarisant, au plus tôt.</a:t>
            </a:r>
          </a:p>
        </p:txBody>
      </p:sp>
      <p:sp>
        <p:nvSpPr>
          <p:cNvPr id="13" name="Rectangle : coins arrondis 12">
            <a:extLst>
              <a:ext uri="{FF2B5EF4-FFF2-40B4-BE49-F238E27FC236}">
                <a16:creationId xmlns:a16="http://schemas.microsoft.com/office/drawing/2014/main" id="{376F9A73-FC78-42BB-9E01-D8A7BAB32E20}"/>
              </a:ext>
            </a:extLst>
          </p:cNvPr>
          <p:cNvSpPr/>
          <p:nvPr/>
        </p:nvSpPr>
        <p:spPr>
          <a:xfrm>
            <a:off x="1611085" y="5272659"/>
            <a:ext cx="357051" cy="4337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695324" y="1388670"/>
            <a:ext cx="11081107" cy="2489496"/>
          </a:xfrm>
        </p:spPr>
        <p:txBody>
          <a:bodyPr/>
          <a:lstStyle/>
          <a:p>
            <a:r>
              <a:rPr lang="fr-FR" dirty="0"/>
              <a:t>Nous sommes confrontés à une </a:t>
            </a:r>
            <a:r>
              <a:rPr lang="fr-FR" b="1" dirty="0">
                <a:solidFill>
                  <a:schemeClr val="accent4">
                    <a:lumMod val="75000"/>
                  </a:schemeClr>
                </a:solidFill>
              </a:rPr>
              <a:t>forte attrition pour la tranche des                                                                               16/18 ans</a:t>
            </a:r>
            <a:r>
              <a:rPr lang="fr-FR" dirty="0"/>
              <a:t>. En effet, </a:t>
            </a:r>
            <a:r>
              <a:rPr lang="fr-FR" b="1" dirty="0">
                <a:solidFill>
                  <a:schemeClr val="accent4">
                    <a:lumMod val="75000"/>
                  </a:schemeClr>
                </a:solidFill>
              </a:rPr>
              <a:t>l’équipement de la première carte bancaire                                                                                est une étape clé de fidélisation</a:t>
            </a:r>
            <a:r>
              <a:rPr lang="fr-FR" dirty="0"/>
              <a:t> et cette dernière n’est pas toujours                                                                            commandée auprès de notre établissement.</a:t>
            </a:r>
          </a:p>
          <a:p>
            <a:pPr lvl="1">
              <a:spcBef>
                <a:spcPts val="200"/>
              </a:spcBef>
              <a:spcAft>
                <a:spcPts val="200"/>
              </a:spcAft>
            </a:pPr>
            <a:endParaRPr lang="fr-FR" sz="500" dirty="0"/>
          </a:p>
          <a:p>
            <a:pPr lvl="1">
              <a:spcBef>
                <a:spcPts val="200"/>
              </a:spcBef>
              <a:spcAft>
                <a:spcPts val="200"/>
              </a:spcAft>
            </a:pPr>
            <a:endParaRPr lang="fr-FR" sz="500" dirty="0"/>
          </a:p>
          <a:p>
            <a:pPr lvl="1">
              <a:spcBef>
                <a:spcPts val="200"/>
              </a:spcBef>
              <a:spcAft>
                <a:spcPts val="200"/>
              </a:spcAft>
            </a:pPr>
            <a:endParaRPr lang="fr-FR" sz="500" dirty="0"/>
          </a:p>
          <a:p>
            <a:pPr lvl="1">
              <a:spcBef>
                <a:spcPts val="200"/>
              </a:spcBef>
              <a:spcAft>
                <a:spcPts val="200"/>
              </a:spcAft>
            </a:pPr>
            <a:endParaRPr lang="fr-FR" sz="500" dirty="0"/>
          </a:p>
          <a:p>
            <a:r>
              <a:rPr lang="fr-FR" dirty="0"/>
              <a:t>Afin de pouvoir enrayer cette érosion, nous devons mettre en place des </a:t>
            </a:r>
            <a:r>
              <a:rPr lang="fr-FR" b="1" dirty="0">
                <a:solidFill>
                  <a:schemeClr val="accent4">
                    <a:lumMod val="75000"/>
                  </a:schemeClr>
                </a:solidFill>
              </a:rPr>
              <a:t>actions, en amont du pic d’attrition, qui visent à fidéliser nos clients et ainsi limiter leur départ </a:t>
            </a:r>
            <a:r>
              <a:rPr lang="fr-FR" dirty="0"/>
              <a:t>: </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Le développement de notre fonds de commerce passe par la fidélisation de               nos jeunes clients</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pic>
        <p:nvPicPr>
          <p:cNvPr id="87" name="Image 86">
            <a:extLst>
              <a:ext uri="{FF2B5EF4-FFF2-40B4-BE49-F238E27FC236}">
                <a16:creationId xmlns:a16="http://schemas.microsoft.com/office/drawing/2014/main" id="{FBE7BD25-51CE-4D88-B5FF-CF7B2B0A68DA}"/>
              </a:ext>
            </a:extLst>
          </p:cNvPr>
          <p:cNvPicPr>
            <a:picLocks noChangeAspect="1"/>
          </p:cNvPicPr>
          <p:nvPr/>
        </p:nvPicPr>
        <p:blipFill rotWithShape="1">
          <a:blip r:embed="rId3"/>
          <a:srcRect t="45098"/>
          <a:stretch/>
        </p:blipFill>
        <p:spPr>
          <a:xfrm>
            <a:off x="7434939" y="1514927"/>
            <a:ext cx="3919259" cy="1305250"/>
          </a:xfrm>
          <a:prstGeom prst="rect">
            <a:avLst/>
          </a:prstGeom>
        </p:spPr>
      </p:pic>
      <p:sp>
        <p:nvSpPr>
          <p:cNvPr id="89" name="ZoneTexte 88">
            <a:extLst>
              <a:ext uri="{FF2B5EF4-FFF2-40B4-BE49-F238E27FC236}">
                <a16:creationId xmlns:a16="http://schemas.microsoft.com/office/drawing/2014/main" id="{88F7072A-D678-4296-AF15-94324E10E251}"/>
              </a:ext>
            </a:extLst>
          </p:cNvPr>
          <p:cNvSpPr txBox="1"/>
          <p:nvPr/>
        </p:nvSpPr>
        <p:spPr>
          <a:xfrm>
            <a:off x="10219443" y="2719702"/>
            <a:ext cx="1184940" cy="184666"/>
          </a:xfrm>
          <a:prstGeom prst="rect">
            <a:avLst/>
          </a:prstGeom>
          <a:solidFill>
            <a:schemeClr val="bg1"/>
          </a:solidFill>
        </p:spPr>
        <p:txBody>
          <a:bodyPr wrap="none" rtlCol="0">
            <a:spAutoFit/>
          </a:bodyPr>
          <a:lstStyle/>
          <a:p>
            <a:r>
              <a:rPr lang="fr-FR" sz="600" dirty="0">
                <a:solidFill>
                  <a:schemeClr val="tx1">
                    <a:lumMod val="65000"/>
                    <a:lumOff val="35000"/>
                  </a:schemeClr>
                </a:solidFill>
              </a:rPr>
              <a:t>Source : DATA CRM CEGEE</a:t>
            </a:r>
          </a:p>
        </p:txBody>
      </p:sp>
      <p:sp>
        <p:nvSpPr>
          <p:cNvPr id="90" name="Rectangle : coins arrondis 89">
            <a:extLst>
              <a:ext uri="{FF2B5EF4-FFF2-40B4-BE49-F238E27FC236}">
                <a16:creationId xmlns:a16="http://schemas.microsoft.com/office/drawing/2014/main" id="{AFE07577-778D-42A6-8411-2C09EE54008F}"/>
              </a:ext>
            </a:extLst>
          </p:cNvPr>
          <p:cNvSpPr/>
          <p:nvPr/>
        </p:nvSpPr>
        <p:spPr>
          <a:xfrm>
            <a:off x="9394368" y="1489748"/>
            <a:ext cx="371207" cy="1289093"/>
          </a:xfrm>
          <a:custGeom>
            <a:avLst/>
            <a:gdLst>
              <a:gd name="connsiteX0" fmla="*/ 0 w 371207"/>
              <a:gd name="connsiteY0" fmla="*/ 61869 h 1289093"/>
              <a:gd name="connsiteX1" fmla="*/ 61869 w 371207"/>
              <a:gd name="connsiteY1" fmla="*/ 0 h 1289093"/>
              <a:gd name="connsiteX2" fmla="*/ 309338 w 371207"/>
              <a:gd name="connsiteY2" fmla="*/ 0 h 1289093"/>
              <a:gd name="connsiteX3" fmla="*/ 371207 w 371207"/>
              <a:gd name="connsiteY3" fmla="*/ 61869 h 1289093"/>
              <a:gd name="connsiteX4" fmla="*/ 371207 w 371207"/>
              <a:gd name="connsiteY4" fmla="*/ 621239 h 1289093"/>
              <a:gd name="connsiteX5" fmla="*/ 371207 w 371207"/>
              <a:gd name="connsiteY5" fmla="*/ 1227224 h 1289093"/>
              <a:gd name="connsiteX6" fmla="*/ 309338 w 371207"/>
              <a:gd name="connsiteY6" fmla="*/ 1289093 h 1289093"/>
              <a:gd name="connsiteX7" fmla="*/ 61869 w 371207"/>
              <a:gd name="connsiteY7" fmla="*/ 1289093 h 1289093"/>
              <a:gd name="connsiteX8" fmla="*/ 0 w 371207"/>
              <a:gd name="connsiteY8" fmla="*/ 1227224 h 1289093"/>
              <a:gd name="connsiteX9" fmla="*/ 0 w 371207"/>
              <a:gd name="connsiteY9" fmla="*/ 632893 h 1289093"/>
              <a:gd name="connsiteX10" fmla="*/ 0 w 371207"/>
              <a:gd name="connsiteY10" fmla="*/ 61869 h 128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1207" h="1289093" extrusionOk="0">
                <a:moveTo>
                  <a:pt x="0" y="61869"/>
                </a:moveTo>
                <a:cubicBezTo>
                  <a:pt x="846" y="26282"/>
                  <a:pt x="31847" y="5231"/>
                  <a:pt x="61869" y="0"/>
                </a:cubicBezTo>
                <a:cubicBezTo>
                  <a:pt x="117071" y="9415"/>
                  <a:pt x="215183" y="426"/>
                  <a:pt x="309338" y="0"/>
                </a:cubicBezTo>
                <a:cubicBezTo>
                  <a:pt x="336239" y="-1889"/>
                  <a:pt x="371129" y="29564"/>
                  <a:pt x="371207" y="61869"/>
                </a:cubicBezTo>
                <a:cubicBezTo>
                  <a:pt x="358076" y="270546"/>
                  <a:pt x="367787" y="368323"/>
                  <a:pt x="371207" y="621239"/>
                </a:cubicBezTo>
                <a:cubicBezTo>
                  <a:pt x="374628" y="874155"/>
                  <a:pt x="390348" y="982129"/>
                  <a:pt x="371207" y="1227224"/>
                </a:cubicBezTo>
                <a:cubicBezTo>
                  <a:pt x="371852" y="1262599"/>
                  <a:pt x="343952" y="1286758"/>
                  <a:pt x="309338" y="1289093"/>
                </a:cubicBezTo>
                <a:cubicBezTo>
                  <a:pt x="257650" y="1296494"/>
                  <a:pt x="180018" y="1278294"/>
                  <a:pt x="61869" y="1289093"/>
                </a:cubicBezTo>
                <a:cubicBezTo>
                  <a:pt x="29636" y="1293538"/>
                  <a:pt x="5823" y="1261764"/>
                  <a:pt x="0" y="1227224"/>
                </a:cubicBezTo>
                <a:cubicBezTo>
                  <a:pt x="8173" y="969629"/>
                  <a:pt x="-20336" y="762801"/>
                  <a:pt x="0" y="632893"/>
                </a:cubicBezTo>
                <a:cubicBezTo>
                  <a:pt x="20336" y="502985"/>
                  <a:pt x="11439" y="242404"/>
                  <a:pt x="0" y="61869"/>
                </a:cubicBezTo>
                <a:close/>
              </a:path>
            </a:pathLst>
          </a:custGeom>
          <a:noFill/>
          <a:ln>
            <a:solidFill>
              <a:schemeClr val="accent4">
                <a:lumMod val="75000"/>
              </a:schemeClr>
            </a:solidFill>
            <a:extLst>
              <a:ext uri="{C807C97D-BFC1-408E-A445-0C87EB9F89A2}">
                <ask:lineSketchStyleProps xmlns:ask="http://schemas.microsoft.com/office/drawing/2018/sketchyshapes" sd="535772271">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E07803A9-1B41-455F-A315-458BF54D73D7}"/>
              </a:ext>
            </a:extLst>
          </p:cNvPr>
          <p:cNvSpPr txBox="1"/>
          <p:nvPr/>
        </p:nvSpPr>
        <p:spPr>
          <a:xfrm>
            <a:off x="7805745" y="1257574"/>
            <a:ext cx="1927131" cy="246221"/>
          </a:xfrm>
          <a:prstGeom prst="rect">
            <a:avLst/>
          </a:prstGeom>
          <a:noFill/>
        </p:spPr>
        <p:txBody>
          <a:bodyPr wrap="none" rtlCol="0">
            <a:spAutoFit/>
          </a:bodyPr>
          <a:lstStyle/>
          <a:p>
            <a:r>
              <a:rPr lang="fr-FR" sz="1000" dirty="0">
                <a:solidFill>
                  <a:schemeClr val="tx1">
                    <a:lumMod val="75000"/>
                    <a:lumOff val="25000"/>
                  </a:schemeClr>
                </a:solidFill>
              </a:rPr>
              <a:t>Taux d’attrition par âge (2021) </a:t>
            </a:r>
          </a:p>
        </p:txBody>
      </p:sp>
      <p:grpSp>
        <p:nvGrpSpPr>
          <p:cNvPr id="6" name="Groupe 5">
            <a:extLst>
              <a:ext uri="{FF2B5EF4-FFF2-40B4-BE49-F238E27FC236}">
                <a16:creationId xmlns:a16="http://schemas.microsoft.com/office/drawing/2014/main" id="{58125C07-1FEA-4FDD-B0C2-B8EE93DE956E}"/>
              </a:ext>
            </a:extLst>
          </p:cNvPr>
          <p:cNvGrpSpPr/>
          <p:nvPr/>
        </p:nvGrpSpPr>
        <p:grpSpPr>
          <a:xfrm>
            <a:off x="9455242" y="4613782"/>
            <a:ext cx="2139695" cy="1891662"/>
            <a:chOff x="9455242" y="4613782"/>
            <a:chExt cx="2139695" cy="1891662"/>
          </a:xfrm>
        </p:grpSpPr>
        <p:pic>
          <p:nvPicPr>
            <p:cNvPr id="5122" name="Picture 2" descr="Ensemble de personnes faisant du vélo de transport écologique, scooter, hoverboard et monoroue. adolescents, citadins, personnages hommes et femmes conduisant différents transports écologiques. illustration vectorielle de dessin animé">
              <a:extLst>
                <a:ext uri="{FF2B5EF4-FFF2-40B4-BE49-F238E27FC236}">
                  <a16:creationId xmlns:a16="http://schemas.microsoft.com/office/drawing/2014/main" id="{693EC96C-8906-489C-82E4-4141EB05EAF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7722" b="96882" l="3994" r="47764">
                          <a14:foregroundMark x1="30351" y1="47722" x2="26358" y2="55875"/>
                          <a14:foregroundMark x1="4792" y1="87770" x2="12460" y2="95204"/>
                          <a14:foregroundMark x1="12460" y1="95204" x2="18051" y2="97362"/>
                          <a14:foregroundMark x1="4153" y1="82974" x2="11661" y2="77698"/>
                          <a14:foregroundMark x1="11661" y1="77698" x2="31789" y2="82734"/>
                          <a14:foregroundMark x1="45367" y1="97122" x2="38978" y2="81535"/>
                          <a14:foregroundMark x1="47764" y1="78417" x2="45847" y2="94964"/>
                          <a14:foregroundMark x1="34665" y1="95444" x2="24760" y2="93046"/>
                          <a14:foregroundMark x1="24760" y1="93046" x2="22684" y2="90408"/>
                          <a14:foregroundMark x1="30351" y1="89928" x2="23642" y2="89688"/>
                          <a14:foregroundMark x1="34185" y1="91127" x2="29872" y2="79376"/>
                          <a14:foregroundMark x1="29872" y1="79376" x2="29712" y2="79137"/>
                          <a14:foregroundMark x1="44569" y1="89209" x2="40575" y2="78897"/>
                          <a14:foregroundMark x1="40575" y1="78897" x2="40575" y2="78897"/>
                          <a14:foregroundMark x1="42652" y1="94724" x2="35463" y2="82014"/>
                          <a14:foregroundMark x1="41214" y1="94245" x2="36422" y2="90168"/>
                          <a14:foregroundMark x1="17732" y1="91847" x2="15335" y2="77938"/>
                          <a14:foregroundMark x1="9904" y1="92326" x2="7188" y2="81775"/>
                          <a14:foregroundMark x1="25240" y1="90408" x2="18051" y2="79376"/>
                          <a14:foregroundMark x1="33866" y1="96403" x2="24920" y2="95444"/>
                        </a14:backgroundRemoval>
                      </a14:imgEffect>
                    </a14:imgLayer>
                  </a14:imgProps>
                </a:ext>
                <a:ext uri="{28A0092B-C50C-407E-A947-70E740481C1C}">
                  <a14:useLocalDpi xmlns:a14="http://schemas.microsoft.com/office/drawing/2010/main" val="0"/>
                </a:ext>
              </a:extLst>
            </a:blip>
            <a:srcRect t="45351" r="50000"/>
            <a:stretch/>
          </p:blipFill>
          <p:spPr bwMode="auto">
            <a:xfrm>
              <a:off x="9455242" y="5228570"/>
              <a:ext cx="1753766" cy="1276874"/>
            </a:xfrm>
            <a:prstGeom prst="rect">
              <a:avLst/>
            </a:prstGeom>
            <a:noFill/>
            <a:extLst>
              <a:ext uri="{909E8E84-426E-40DD-AFC4-6F175D3DCCD1}">
                <a14:hiddenFill xmlns:a14="http://schemas.microsoft.com/office/drawing/2010/main">
                  <a:solidFill>
                    <a:srgbClr val="FFFFFF"/>
                  </a:solidFill>
                </a14:hiddenFill>
              </a:ext>
            </a:extLst>
          </p:spPr>
        </p:pic>
        <p:sp>
          <p:nvSpPr>
            <p:cNvPr id="7" name="Phylactère : pensées 6">
              <a:extLst>
                <a:ext uri="{FF2B5EF4-FFF2-40B4-BE49-F238E27FC236}">
                  <a16:creationId xmlns:a16="http://schemas.microsoft.com/office/drawing/2014/main" id="{38C68DCE-FA53-4D49-AE04-FC5DEB5FC581}"/>
                </a:ext>
              </a:extLst>
            </p:cNvPr>
            <p:cNvSpPr/>
            <p:nvPr/>
          </p:nvSpPr>
          <p:spPr>
            <a:xfrm>
              <a:off x="10680537" y="4613782"/>
              <a:ext cx="914400" cy="612648"/>
            </a:xfrm>
            <a:custGeom>
              <a:avLst/>
              <a:gdLst>
                <a:gd name="connsiteX0" fmla="*/ 82550 w 914400"/>
                <a:gd name="connsiteY0" fmla="*/ 203790 h 612648"/>
                <a:gd name="connsiteX1" fmla="*/ 119020 w 914400"/>
                <a:gd name="connsiteY1" fmla="*/ 97952 h 612648"/>
                <a:gd name="connsiteX2" fmla="*/ 296439 w 914400"/>
                <a:gd name="connsiteY2" fmla="*/ 73773 h 612648"/>
                <a:gd name="connsiteX3" fmla="*/ 475318 w 914400"/>
                <a:gd name="connsiteY3" fmla="*/ 48671 h 612648"/>
                <a:gd name="connsiteX4" fmla="*/ 545020 w 914400"/>
                <a:gd name="connsiteY4" fmla="*/ 2836 h 612648"/>
                <a:gd name="connsiteX5" fmla="*/ 631465 w 914400"/>
                <a:gd name="connsiteY5" fmla="*/ 35184 h 612648"/>
                <a:gd name="connsiteX6" fmla="*/ 750633 w 914400"/>
                <a:gd name="connsiteY6" fmla="*/ 9785 h 612648"/>
                <a:gd name="connsiteX7" fmla="*/ 811064 w 914400"/>
                <a:gd name="connsiteY7" fmla="*/ 79076 h 612648"/>
                <a:gd name="connsiteX8" fmla="*/ 888619 w 914400"/>
                <a:gd name="connsiteY8" fmla="*/ 146326 h 612648"/>
                <a:gd name="connsiteX9" fmla="*/ 885147 w 914400"/>
                <a:gd name="connsiteY9" fmla="*/ 219248 h 612648"/>
                <a:gd name="connsiteX10" fmla="*/ 910505 w 914400"/>
                <a:gd name="connsiteY10" fmla="*/ 330744 h 612648"/>
                <a:gd name="connsiteX11" fmla="*/ 791718 w 914400"/>
                <a:gd name="connsiteY11" fmla="*/ 428343 h 612648"/>
                <a:gd name="connsiteX12" fmla="*/ 749194 w 914400"/>
                <a:gd name="connsiteY12" fmla="*/ 511972 h 612648"/>
                <a:gd name="connsiteX13" fmla="*/ 604414 w 914400"/>
                <a:gd name="connsiteY13" fmla="*/ 522098 h 612648"/>
                <a:gd name="connsiteX14" fmla="*/ 500951 w 914400"/>
                <a:gd name="connsiteY14" fmla="*/ 611314 h 612648"/>
                <a:gd name="connsiteX15" fmla="*/ 348826 w 914400"/>
                <a:gd name="connsiteY15" fmla="*/ 556857 h 612648"/>
                <a:gd name="connsiteX16" fmla="*/ 122851 w 914400"/>
                <a:gd name="connsiteY16" fmla="*/ 503052 h 612648"/>
                <a:gd name="connsiteX17" fmla="*/ 23495 w 914400"/>
                <a:gd name="connsiteY17" fmla="*/ 443177 h 612648"/>
                <a:gd name="connsiteX18" fmla="*/ 44725 w 914400"/>
                <a:gd name="connsiteY18" fmla="*/ 362355 h 612648"/>
                <a:gd name="connsiteX19" fmla="*/ -106 w 914400"/>
                <a:gd name="connsiteY19" fmla="*/ 279435 h 612648"/>
                <a:gd name="connsiteX20" fmla="*/ 81766 w 914400"/>
                <a:gd name="connsiteY20" fmla="*/ 205733 h 612648"/>
                <a:gd name="connsiteX21" fmla="*/ 82550 w 914400"/>
                <a:gd name="connsiteY21" fmla="*/ 203790 h 612648"/>
                <a:gd name="connsiteX0" fmla="*/ -12362 w 914400"/>
                <a:gd name="connsiteY0" fmla="*/ 732770 h 612648"/>
                <a:gd name="connsiteX1" fmla="*/ -29380 w 914400"/>
                <a:gd name="connsiteY1" fmla="*/ 749788 h 612648"/>
                <a:gd name="connsiteX2" fmla="*/ -46398 w 914400"/>
                <a:gd name="connsiteY2" fmla="*/ 732770 h 612648"/>
                <a:gd name="connsiteX3" fmla="*/ -29380 w 914400"/>
                <a:gd name="connsiteY3" fmla="*/ 715752 h 612648"/>
                <a:gd name="connsiteX4" fmla="*/ -12362 w 914400"/>
                <a:gd name="connsiteY4" fmla="*/ 732770 h 612648"/>
                <a:gd name="connsiteX0" fmla="*/ 65759 w 914400"/>
                <a:gd name="connsiteY0" fmla="*/ 679218 h 612648"/>
                <a:gd name="connsiteX1" fmla="*/ 31723 w 914400"/>
                <a:gd name="connsiteY1" fmla="*/ 713254 h 612648"/>
                <a:gd name="connsiteX2" fmla="*/ -2313 w 914400"/>
                <a:gd name="connsiteY2" fmla="*/ 679218 h 612648"/>
                <a:gd name="connsiteX3" fmla="*/ 31723 w 914400"/>
                <a:gd name="connsiteY3" fmla="*/ 645182 h 612648"/>
                <a:gd name="connsiteX4" fmla="*/ 65759 w 914400"/>
                <a:gd name="connsiteY4" fmla="*/ 679218 h 612648"/>
                <a:gd name="connsiteX0" fmla="*/ 169477 w 914400"/>
                <a:gd name="connsiteY0" fmla="*/ 603233 h 612648"/>
                <a:gd name="connsiteX1" fmla="*/ 118423 w 914400"/>
                <a:gd name="connsiteY1" fmla="*/ 654287 h 612648"/>
                <a:gd name="connsiteX2" fmla="*/ 67369 w 914400"/>
                <a:gd name="connsiteY2" fmla="*/ 603233 h 612648"/>
                <a:gd name="connsiteX3" fmla="*/ 118423 w 914400"/>
                <a:gd name="connsiteY3" fmla="*/ 552179 h 612648"/>
                <a:gd name="connsiteX4" fmla="*/ 169477 w 914400"/>
                <a:gd name="connsiteY4" fmla="*/ 603233 h 612648"/>
                <a:gd name="connsiteX0" fmla="*/ 99335 w 914400"/>
                <a:gd name="connsiteY0" fmla="*/ 371233 h 612648"/>
                <a:gd name="connsiteX1" fmla="*/ 45720 w 914400"/>
                <a:gd name="connsiteY1" fmla="*/ 359930 h 612648"/>
                <a:gd name="connsiteX2" fmla="*/ 146642 w 914400"/>
                <a:gd name="connsiteY2" fmla="*/ 494925 h 612648"/>
                <a:gd name="connsiteX3" fmla="*/ 123190 w 914400"/>
                <a:gd name="connsiteY3" fmla="*/ 500329 h 612648"/>
                <a:gd name="connsiteX4" fmla="*/ 348784 w 914400"/>
                <a:gd name="connsiteY4" fmla="*/ 554361 h 612648"/>
                <a:gd name="connsiteX5" fmla="*/ 334645 w 914400"/>
                <a:gd name="connsiteY5" fmla="*/ 529685 h 612648"/>
                <a:gd name="connsiteX6" fmla="*/ 610171 w 914400"/>
                <a:gd name="connsiteY6" fmla="*/ 492827 h 612648"/>
                <a:gd name="connsiteX7" fmla="*/ 604520 w 914400"/>
                <a:gd name="connsiteY7" fmla="*/ 519899 h 612648"/>
                <a:gd name="connsiteX8" fmla="*/ 722397 w 914400"/>
                <a:gd name="connsiteY8" fmla="*/ 325525 h 612648"/>
                <a:gd name="connsiteX9" fmla="*/ 791210 w 914400"/>
                <a:gd name="connsiteY9" fmla="*/ 426726 h 612648"/>
                <a:gd name="connsiteX10" fmla="*/ 884724 w 914400"/>
                <a:gd name="connsiteY10" fmla="*/ 217745 h 612648"/>
                <a:gd name="connsiteX11" fmla="*/ 854075 w 914400"/>
                <a:gd name="connsiteY11" fmla="*/ 255695 h 612648"/>
                <a:gd name="connsiteX12" fmla="*/ 811191 w 914400"/>
                <a:gd name="connsiteY12" fmla="*/ 76949 h 612648"/>
                <a:gd name="connsiteX13" fmla="*/ 812800 w 914400"/>
                <a:gd name="connsiteY13" fmla="*/ 94875 h 612648"/>
                <a:gd name="connsiteX14" fmla="*/ 615484 w 914400"/>
                <a:gd name="connsiteY14" fmla="*/ 56045 h 612648"/>
                <a:gd name="connsiteX15" fmla="*/ 631190 w 914400"/>
                <a:gd name="connsiteY15" fmla="*/ 33185 h 612648"/>
                <a:gd name="connsiteX16" fmla="*/ 468651 w 914400"/>
                <a:gd name="connsiteY16" fmla="*/ 66937 h 612648"/>
                <a:gd name="connsiteX17" fmla="*/ 476250 w 914400"/>
                <a:gd name="connsiteY17" fmla="*/ 47224 h 612648"/>
                <a:gd name="connsiteX18" fmla="*/ 296333 w 914400"/>
                <a:gd name="connsiteY18" fmla="*/ 73631 h 612648"/>
                <a:gd name="connsiteX19" fmla="*/ 323850 w 914400"/>
                <a:gd name="connsiteY19" fmla="*/ 92748 h 612648"/>
                <a:gd name="connsiteX20" fmla="*/ 87354 w 914400"/>
                <a:gd name="connsiteY20" fmla="*/ 223914 h 612648"/>
                <a:gd name="connsiteX21" fmla="*/ 82550 w 914400"/>
                <a:gd name="connsiteY21" fmla="*/ 203790 h 61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14400" h="612648" fill="none" extrusionOk="0">
                  <a:moveTo>
                    <a:pt x="82550" y="203790"/>
                  </a:moveTo>
                  <a:cubicBezTo>
                    <a:pt x="74573" y="169035"/>
                    <a:pt x="90899" y="123622"/>
                    <a:pt x="119020" y="97952"/>
                  </a:cubicBezTo>
                  <a:cubicBezTo>
                    <a:pt x="171489" y="56376"/>
                    <a:pt x="228115" y="38115"/>
                    <a:pt x="296439" y="73773"/>
                  </a:cubicBezTo>
                  <a:cubicBezTo>
                    <a:pt x="347193" y="18072"/>
                    <a:pt x="422418" y="-4903"/>
                    <a:pt x="475318" y="48671"/>
                  </a:cubicBezTo>
                  <a:cubicBezTo>
                    <a:pt x="490043" y="22471"/>
                    <a:pt x="518116" y="5077"/>
                    <a:pt x="545020" y="2836"/>
                  </a:cubicBezTo>
                  <a:cubicBezTo>
                    <a:pt x="576774" y="-5953"/>
                    <a:pt x="613643" y="13171"/>
                    <a:pt x="631465" y="35184"/>
                  </a:cubicBezTo>
                  <a:cubicBezTo>
                    <a:pt x="667181" y="5797"/>
                    <a:pt x="705948" y="1198"/>
                    <a:pt x="750633" y="9785"/>
                  </a:cubicBezTo>
                  <a:cubicBezTo>
                    <a:pt x="782536" y="16186"/>
                    <a:pt x="810456" y="50868"/>
                    <a:pt x="811064" y="79076"/>
                  </a:cubicBezTo>
                  <a:cubicBezTo>
                    <a:pt x="849727" y="84126"/>
                    <a:pt x="878881" y="114615"/>
                    <a:pt x="888619" y="146326"/>
                  </a:cubicBezTo>
                  <a:cubicBezTo>
                    <a:pt x="898139" y="170873"/>
                    <a:pt x="895717" y="198504"/>
                    <a:pt x="885147" y="219248"/>
                  </a:cubicBezTo>
                  <a:cubicBezTo>
                    <a:pt x="919272" y="255397"/>
                    <a:pt x="916958" y="298818"/>
                    <a:pt x="910505" y="330744"/>
                  </a:cubicBezTo>
                  <a:cubicBezTo>
                    <a:pt x="896425" y="383607"/>
                    <a:pt x="845465" y="417263"/>
                    <a:pt x="791718" y="428343"/>
                  </a:cubicBezTo>
                  <a:cubicBezTo>
                    <a:pt x="789117" y="466127"/>
                    <a:pt x="774907" y="496007"/>
                    <a:pt x="749194" y="511972"/>
                  </a:cubicBezTo>
                  <a:cubicBezTo>
                    <a:pt x="718860" y="543679"/>
                    <a:pt x="653505" y="552559"/>
                    <a:pt x="604414" y="522098"/>
                  </a:cubicBezTo>
                  <a:cubicBezTo>
                    <a:pt x="588886" y="571970"/>
                    <a:pt x="547064" y="599250"/>
                    <a:pt x="500951" y="611314"/>
                  </a:cubicBezTo>
                  <a:cubicBezTo>
                    <a:pt x="431928" y="629945"/>
                    <a:pt x="387246" y="597649"/>
                    <a:pt x="348826" y="556857"/>
                  </a:cubicBezTo>
                  <a:cubicBezTo>
                    <a:pt x="279856" y="589883"/>
                    <a:pt x="166029" y="578500"/>
                    <a:pt x="122851" y="503052"/>
                  </a:cubicBezTo>
                  <a:cubicBezTo>
                    <a:pt x="71236" y="505131"/>
                    <a:pt x="28365" y="482541"/>
                    <a:pt x="23495" y="443177"/>
                  </a:cubicBezTo>
                  <a:cubicBezTo>
                    <a:pt x="19224" y="415458"/>
                    <a:pt x="18550" y="385731"/>
                    <a:pt x="44725" y="362355"/>
                  </a:cubicBezTo>
                  <a:cubicBezTo>
                    <a:pt x="6361" y="349725"/>
                    <a:pt x="-8174" y="311787"/>
                    <a:pt x="-106" y="279435"/>
                  </a:cubicBezTo>
                  <a:cubicBezTo>
                    <a:pt x="15026" y="241357"/>
                    <a:pt x="39436" y="207938"/>
                    <a:pt x="81766" y="205733"/>
                  </a:cubicBezTo>
                  <a:cubicBezTo>
                    <a:pt x="81953" y="205134"/>
                    <a:pt x="82206" y="204369"/>
                    <a:pt x="82550" y="203790"/>
                  </a:cubicBezTo>
                  <a:close/>
                </a:path>
                <a:path w="914400" h="612648" fill="none" extrusionOk="0">
                  <a:moveTo>
                    <a:pt x="-12362" y="732770"/>
                  </a:moveTo>
                  <a:cubicBezTo>
                    <a:pt x="-11283" y="742263"/>
                    <a:pt x="-20662" y="750699"/>
                    <a:pt x="-29380" y="749788"/>
                  </a:cubicBezTo>
                  <a:cubicBezTo>
                    <a:pt x="-40948" y="749478"/>
                    <a:pt x="-45795" y="741769"/>
                    <a:pt x="-46398" y="732770"/>
                  </a:cubicBezTo>
                  <a:cubicBezTo>
                    <a:pt x="-45453" y="723625"/>
                    <a:pt x="-37317" y="716338"/>
                    <a:pt x="-29380" y="715752"/>
                  </a:cubicBezTo>
                  <a:cubicBezTo>
                    <a:pt x="-20397" y="715850"/>
                    <a:pt x="-12588" y="724900"/>
                    <a:pt x="-12362" y="732770"/>
                  </a:cubicBezTo>
                  <a:close/>
                </a:path>
                <a:path w="914400" h="612648" fill="none" extrusionOk="0">
                  <a:moveTo>
                    <a:pt x="65759" y="679218"/>
                  </a:moveTo>
                  <a:cubicBezTo>
                    <a:pt x="69671" y="698205"/>
                    <a:pt x="50579" y="712167"/>
                    <a:pt x="31723" y="713254"/>
                  </a:cubicBezTo>
                  <a:cubicBezTo>
                    <a:pt x="13401" y="709959"/>
                    <a:pt x="-4584" y="700371"/>
                    <a:pt x="-2313" y="679218"/>
                  </a:cubicBezTo>
                  <a:cubicBezTo>
                    <a:pt x="-4316" y="662041"/>
                    <a:pt x="14039" y="645213"/>
                    <a:pt x="31723" y="645182"/>
                  </a:cubicBezTo>
                  <a:cubicBezTo>
                    <a:pt x="49374" y="643781"/>
                    <a:pt x="63092" y="663919"/>
                    <a:pt x="65759" y="679218"/>
                  </a:cubicBezTo>
                  <a:close/>
                </a:path>
                <a:path w="914400" h="612648" fill="none" extrusionOk="0">
                  <a:moveTo>
                    <a:pt x="169477" y="603233"/>
                  </a:moveTo>
                  <a:cubicBezTo>
                    <a:pt x="165781" y="633146"/>
                    <a:pt x="152961" y="654847"/>
                    <a:pt x="118423" y="654287"/>
                  </a:cubicBezTo>
                  <a:cubicBezTo>
                    <a:pt x="90533" y="653440"/>
                    <a:pt x="68213" y="626990"/>
                    <a:pt x="67369" y="603233"/>
                  </a:cubicBezTo>
                  <a:cubicBezTo>
                    <a:pt x="68888" y="575983"/>
                    <a:pt x="90787" y="548669"/>
                    <a:pt x="118423" y="552179"/>
                  </a:cubicBezTo>
                  <a:cubicBezTo>
                    <a:pt x="144035" y="555877"/>
                    <a:pt x="173713" y="573011"/>
                    <a:pt x="169477" y="603233"/>
                  </a:cubicBezTo>
                  <a:close/>
                </a:path>
                <a:path w="914400" h="612648" fill="none" extrusionOk="0">
                  <a:moveTo>
                    <a:pt x="99335" y="371233"/>
                  </a:moveTo>
                  <a:cubicBezTo>
                    <a:pt x="81418" y="371357"/>
                    <a:pt x="61700" y="367682"/>
                    <a:pt x="45720" y="359930"/>
                  </a:cubicBezTo>
                  <a:moveTo>
                    <a:pt x="146642" y="494925"/>
                  </a:moveTo>
                  <a:cubicBezTo>
                    <a:pt x="139762" y="498302"/>
                    <a:pt x="131381" y="499957"/>
                    <a:pt x="123190" y="500329"/>
                  </a:cubicBezTo>
                  <a:moveTo>
                    <a:pt x="348784" y="554361"/>
                  </a:moveTo>
                  <a:cubicBezTo>
                    <a:pt x="343896" y="547400"/>
                    <a:pt x="337861" y="538471"/>
                    <a:pt x="334645" y="529685"/>
                  </a:cubicBezTo>
                  <a:moveTo>
                    <a:pt x="610171" y="492827"/>
                  </a:moveTo>
                  <a:cubicBezTo>
                    <a:pt x="608355" y="501269"/>
                    <a:pt x="605572" y="511361"/>
                    <a:pt x="604520" y="519899"/>
                  </a:cubicBezTo>
                  <a:moveTo>
                    <a:pt x="722397" y="325525"/>
                  </a:moveTo>
                  <a:cubicBezTo>
                    <a:pt x="763307" y="340722"/>
                    <a:pt x="788264" y="380353"/>
                    <a:pt x="791210" y="426726"/>
                  </a:cubicBezTo>
                  <a:moveTo>
                    <a:pt x="884724" y="217745"/>
                  </a:moveTo>
                  <a:cubicBezTo>
                    <a:pt x="875958" y="229398"/>
                    <a:pt x="867876" y="242063"/>
                    <a:pt x="854075" y="255695"/>
                  </a:cubicBezTo>
                  <a:moveTo>
                    <a:pt x="811191" y="76949"/>
                  </a:moveTo>
                  <a:cubicBezTo>
                    <a:pt x="812926" y="84085"/>
                    <a:pt x="813554" y="89277"/>
                    <a:pt x="812800" y="94875"/>
                  </a:cubicBezTo>
                  <a:moveTo>
                    <a:pt x="615484" y="56045"/>
                  </a:moveTo>
                  <a:cubicBezTo>
                    <a:pt x="619211" y="48123"/>
                    <a:pt x="624232" y="39428"/>
                    <a:pt x="631190" y="33185"/>
                  </a:cubicBezTo>
                  <a:moveTo>
                    <a:pt x="468651" y="66937"/>
                  </a:moveTo>
                  <a:cubicBezTo>
                    <a:pt x="469127" y="60556"/>
                    <a:pt x="473182" y="53654"/>
                    <a:pt x="476250" y="47224"/>
                  </a:cubicBezTo>
                  <a:moveTo>
                    <a:pt x="296333" y="73631"/>
                  </a:moveTo>
                  <a:cubicBezTo>
                    <a:pt x="304823" y="77511"/>
                    <a:pt x="317867" y="85655"/>
                    <a:pt x="323850" y="92748"/>
                  </a:cubicBezTo>
                  <a:moveTo>
                    <a:pt x="87354" y="223914"/>
                  </a:moveTo>
                  <a:cubicBezTo>
                    <a:pt x="86253" y="216332"/>
                    <a:pt x="82696" y="211811"/>
                    <a:pt x="82550" y="203790"/>
                  </a:cubicBezTo>
                </a:path>
                <a:path w="914400" h="612648" stroke="0" extrusionOk="0">
                  <a:moveTo>
                    <a:pt x="82550" y="203790"/>
                  </a:moveTo>
                  <a:cubicBezTo>
                    <a:pt x="82371" y="166843"/>
                    <a:pt x="91043" y="119112"/>
                    <a:pt x="119020" y="97952"/>
                  </a:cubicBezTo>
                  <a:cubicBezTo>
                    <a:pt x="171126" y="55886"/>
                    <a:pt x="242496" y="56391"/>
                    <a:pt x="296439" y="73773"/>
                  </a:cubicBezTo>
                  <a:cubicBezTo>
                    <a:pt x="334994" y="12400"/>
                    <a:pt x="427245" y="-14800"/>
                    <a:pt x="475318" y="48671"/>
                  </a:cubicBezTo>
                  <a:cubicBezTo>
                    <a:pt x="492539" y="24623"/>
                    <a:pt x="514812" y="8446"/>
                    <a:pt x="545020" y="2836"/>
                  </a:cubicBezTo>
                  <a:cubicBezTo>
                    <a:pt x="575219" y="-934"/>
                    <a:pt x="612401" y="9812"/>
                    <a:pt x="631465" y="35184"/>
                  </a:cubicBezTo>
                  <a:cubicBezTo>
                    <a:pt x="667159" y="967"/>
                    <a:pt x="709884" y="-8273"/>
                    <a:pt x="750633" y="9785"/>
                  </a:cubicBezTo>
                  <a:cubicBezTo>
                    <a:pt x="785554" y="22928"/>
                    <a:pt x="807532" y="41004"/>
                    <a:pt x="811064" y="79076"/>
                  </a:cubicBezTo>
                  <a:cubicBezTo>
                    <a:pt x="845990" y="89720"/>
                    <a:pt x="879669" y="117211"/>
                    <a:pt x="888619" y="146326"/>
                  </a:cubicBezTo>
                  <a:cubicBezTo>
                    <a:pt x="899384" y="171139"/>
                    <a:pt x="897891" y="193954"/>
                    <a:pt x="885147" y="219248"/>
                  </a:cubicBezTo>
                  <a:cubicBezTo>
                    <a:pt x="914439" y="249101"/>
                    <a:pt x="925372" y="299953"/>
                    <a:pt x="910505" y="330744"/>
                  </a:cubicBezTo>
                  <a:cubicBezTo>
                    <a:pt x="891685" y="379784"/>
                    <a:pt x="841677" y="421634"/>
                    <a:pt x="791718" y="428343"/>
                  </a:cubicBezTo>
                  <a:cubicBezTo>
                    <a:pt x="792801" y="457398"/>
                    <a:pt x="778141" y="491013"/>
                    <a:pt x="749194" y="511972"/>
                  </a:cubicBezTo>
                  <a:cubicBezTo>
                    <a:pt x="705104" y="540473"/>
                    <a:pt x="638996" y="554267"/>
                    <a:pt x="604414" y="522098"/>
                  </a:cubicBezTo>
                  <a:cubicBezTo>
                    <a:pt x="584067" y="572665"/>
                    <a:pt x="557775" y="600155"/>
                    <a:pt x="500951" y="611314"/>
                  </a:cubicBezTo>
                  <a:cubicBezTo>
                    <a:pt x="444448" y="621934"/>
                    <a:pt x="376115" y="606718"/>
                    <a:pt x="348826" y="556857"/>
                  </a:cubicBezTo>
                  <a:cubicBezTo>
                    <a:pt x="275603" y="595189"/>
                    <a:pt x="188363" y="576597"/>
                    <a:pt x="122851" y="503052"/>
                  </a:cubicBezTo>
                  <a:cubicBezTo>
                    <a:pt x="74949" y="516279"/>
                    <a:pt x="37440" y="477784"/>
                    <a:pt x="23495" y="443177"/>
                  </a:cubicBezTo>
                  <a:cubicBezTo>
                    <a:pt x="14637" y="413799"/>
                    <a:pt x="23469" y="390840"/>
                    <a:pt x="44725" y="362355"/>
                  </a:cubicBezTo>
                  <a:cubicBezTo>
                    <a:pt x="14599" y="341304"/>
                    <a:pt x="-3502" y="311836"/>
                    <a:pt x="-106" y="279435"/>
                  </a:cubicBezTo>
                  <a:cubicBezTo>
                    <a:pt x="1637" y="247716"/>
                    <a:pt x="32539" y="203032"/>
                    <a:pt x="81766" y="205733"/>
                  </a:cubicBezTo>
                  <a:cubicBezTo>
                    <a:pt x="82008" y="205182"/>
                    <a:pt x="82322" y="204460"/>
                    <a:pt x="82550" y="203790"/>
                  </a:cubicBezTo>
                  <a:close/>
                </a:path>
                <a:path w="914400" h="612648" stroke="0" extrusionOk="0">
                  <a:moveTo>
                    <a:pt x="-12362" y="732770"/>
                  </a:moveTo>
                  <a:cubicBezTo>
                    <a:pt x="-13540" y="743754"/>
                    <a:pt x="-20457" y="750037"/>
                    <a:pt x="-29380" y="749788"/>
                  </a:cubicBezTo>
                  <a:cubicBezTo>
                    <a:pt x="-38667" y="750279"/>
                    <a:pt x="-46987" y="742290"/>
                    <a:pt x="-46398" y="732770"/>
                  </a:cubicBezTo>
                  <a:cubicBezTo>
                    <a:pt x="-46644" y="723524"/>
                    <a:pt x="-39586" y="716519"/>
                    <a:pt x="-29380" y="715752"/>
                  </a:cubicBezTo>
                  <a:cubicBezTo>
                    <a:pt x="-17643" y="715802"/>
                    <a:pt x="-11382" y="723230"/>
                    <a:pt x="-12362" y="732770"/>
                  </a:cubicBezTo>
                  <a:close/>
                </a:path>
                <a:path w="914400" h="612648" stroke="0" extrusionOk="0">
                  <a:moveTo>
                    <a:pt x="65759" y="679218"/>
                  </a:moveTo>
                  <a:cubicBezTo>
                    <a:pt x="64339" y="697436"/>
                    <a:pt x="51055" y="713795"/>
                    <a:pt x="31723" y="713254"/>
                  </a:cubicBezTo>
                  <a:cubicBezTo>
                    <a:pt x="16639" y="715792"/>
                    <a:pt x="-2332" y="697368"/>
                    <a:pt x="-2313" y="679218"/>
                  </a:cubicBezTo>
                  <a:cubicBezTo>
                    <a:pt x="1078" y="662054"/>
                    <a:pt x="11943" y="642817"/>
                    <a:pt x="31723" y="645182"/>
                  </a:cubicBezTo>
                  <a:cubicBezTo>
                    <a:pt x="52769" y="644974"/>
                    <a:pt x="62198" y="662981"/>
                    <a:pt x="65759" y="679218"/>
                  </a:cubicBezTo>
                  <a:close/>
                </a:path>
                <a:path w="914400" h="612648" stroke="0" extrusionOk="0">
                  <a:moveTo>
                    <a:pt x="169477" y="603233"/>
                  </a:moveTo>
                  <a:cubicBezTo>
                    <a:pt x="168688" y="636050"/>
                    <a:pt x="144683" y="658560"/>
                    <a:pt x="118423" y="654287"/>
                  </a:cubicBezTo>
                  <a:cubicBezTo>
                    <a:pt x="87598" y="657169"/>
                    <a:pt x="65442" y="627632"/>
                    <a:pt x="67369" y="603233"/>
                  </a:cubicBezTo>
                  <a:cubicBezTo>
                    <a:pt x="67469" y="576105"/>
                    <a:pt x="90562" y="548085"/>
                    <a:pt x="118423" y="552179"/>
                  </a:cubicBezTo>
                  <a:cubicBezTo>
                    <a:pt x="149782" y="552259"/>
                    <a:pt x="173767" y="572300"/>
                    <a:pt x="169477" y="603233"/>
                  </a:cubicBezTo>
                  <a:close/>
                </a:path>
                <a:path w="914400" h="612648" fill="none" stroke="0" extrusionOk="0">
                  <a:moveTo>
                    <a:pt x="99335" y="371233"/>
                  </a:moveTo>
                  <a:cubicBezTo>
                    <a:pt x="83314" y="375844"/>
                    <a:pt x="61005" y="368558"/>
                    <a:pt x="45720" y="359930"/>
                  </a:cubicBezTo>
                  <a:moveTo>
                    <a:pt x="146642" y="494925"/>
                  </a:moveTo>
                  <a:cubicBezTo>
                    <a:pt x="139956" y="498290"/>
                    <a:pt x="132237" y="497810"/>
                    <a:pt x="123190" y="500329"/>
                  </a:cubicBezTo>
                  <a:moveTo>
                    <a:pt x="348784" y="554361"/>
                  </a:moveTo>
                  <a:cubicBezTo>
                    <a:pt x="345049" y="545811"/>
                    <a:pt x="338360" y="538029"/>
                    <a:pt x="334645" y="529685"/>
                  </a:cubicBezTo>
                  <a:moveTo>
                    <a:pt x="610171" y="492827"/>
                  </a:moveTo>
                  <a:cubicBezTo>
                    <a:pt x="608707" y="501011"/>
                    <a:pt x="606381" y="512249"/>
                    <a:pt x="604520" y="519899"/>
                  </a:cubicBezTo>
                  <a:moveTo>
                    <a:pt x="722397" y="325525"/>
                  </a:moveTo>
                  <a:cubicBezTo>
                    <a:pt x="768052" y="343742"/>
                    <a:pt x="782323" y="378540"/>
                    <a:pt x="791210" y="426726"/>
                  </a:cubicBezTo>
                  <a:moveTo>
                    <a:pt x="884724" y="217745"/>
                  </a:moveTo>
                  <a:cubicBezTo>
                    <a:pt x="878387" y="232865"/>
                    <a:pt x="867862" y="245272"/>
                    <a:pt x="854075" y="255695"/>
                  </a:cubicBezTo>
                  <a:moveTo>
                    <a:pt x="811191" y="76949"/>
                  </a:moveTo>
                  <a:cubicBezTo>
                    <a:pt x="813717" y="82843"/>
                    <a:pt x="813671" y="88562"/>
                    <a:pt x="812800" y="94875"/>
                  </a:cubicBezTo>
                  <a:moveTo>
                    <a:pt x="615484" y="56045"/>
                  </a:moveTo>
                  <a:cubicBezTo>
                    <a:pt x="619527" y="49110"/>
                    <a:pt x="625496" y="40433"/>
                    <a:pt x="631190" y="33185"/>
                  </a:cubicBezTo>
                  <a:moveTo>
                    <a:pt x="468651" y="66937"/>
                  </a:moveTo>
                  <a:cubicBezTo>
                    <a:pt x="470098" y="61341"/>
                    <a:pt x="472362" y="54143"/>
                    <a:pt x="476250" y="47224"/>
                  </a:cubicBezTo>
                  <a:moveTo>
                    <a:pt x="296333" y="73631"/>
                  </a:moveTo>
                  <a:cubicBezTo>
                    <a:pt x="307077" y="79009"/>
                    <a:pt x="316308" y="87325"/>
                    <a:pt x="323850" y="92748"/>
                  </a:cubicBezTo>
                  <a:moveTo>
                    <a:pt x="87354" y="223914"/>
                  </a:moveTo>
                  <a:cubicBezTo>
                    <a:pt x="83596" y="217088"/>
                    <a:pt x="83153" y="211113"/>
                    <a:pt x="82550" y="203790"/>
                  </a:cubicBezTo>
                </a:path>
              </a:pathLst>
            </a:custGeom>
            <a:solidFill>
              <a:srgbClr val="779EA9"/>
            </a:solidFill>
            <a:ln>
              <a:solidFill>
                <a:schemeClr val="bg1"/>
              </a:solidFill>
              <a:extLst>
                <a:ext uri="{C807C97D-BFC1-408E-A445-0C87EB9F89A2}">
                  <ask:lineSketchStyleProps xmlns:ask="http://schemas.microsoft.com/office/drawing/2018/sketchyshapes" sd="2568372035">
                    <a:prstGeom prst="cloudCallout">
                      <a:avLst>
                        <a:gd name="adj1" fmla="val -53213"/>
                        <a:gd name="adj2" fmla="val 6960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126" name="Picture 6" descr="Voiture d'articles de service de ravitaillement de station-service, bâtiment avec façade en verre">
              <a:extLst>
                <a:ext uri="{FF2B5EF4-FFF2-40B4-BE49-F238E27FC236}">
                  <a16:creationId xmlns:a16="http://schemas.microsoft.com/office/drawing/2014/main" id="{E5F9518D-7453-4D0A-8338-0A9633C10C27}"/>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42843" t="72383" r="11719" b="5998"/>
            <a:stretch/>
          </p:blipFill>
          <p:spPr bwMode="auto">
            <a:xfrm>
              <a:off x="10879551" y="4750866"/>
              <a:ext cx="611373" cy="2908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e 7">
            <a:extLst>
              <a:ext uri="{FF2B5EF4-FFF2-40B4-BE49-F238E27FC236}">
                <a16:creationId xmlns:a16="http://schemas.microsoft.com/office/drawing/2014/main" id="{7546153E-A608-483B-A6A5-9EFD42066C1F}"/>
              </a:ext>
            </a:extLst>
          </p:cNvPr>
          <p:cNvGrpSpPr/>
          <p:nvPr/>
        </p:nvGrpSpPr>
        <p:grpSpPr>
          <a:xfrm>
            <a:off x="5996234" y="4698612"/>
            <a:ext cx="1196677" cy="1950720"/>
            <a:chOff x="5497661" y="4698612"/>
            <a:chExt cx="1196677" cy="1950720"/>
          </a:xfrm>
        </p:grpSpPr>
        <p:pic>
          <p:nvPicPr>
            <p:cNvPr id="5132" name="Picture 12" descr="L'homme d'affaires détient une carte de crédit ou de débit en plastique. illustration de dessin animé de vecteur de personnage masculin, homme d'affaires ou banquier tenant une carte bancaire violette isolée sur fond">
              <a:extLst>
                <a:ext uri="{FF2B5EF4-FFF2-40B4-BE49-F238E27FC236}">
                  <a16:creationId xmlns:a16="http://schemas.microsoft.com/office/drawing/2014/main" id="{C885224C-2BA1-4549-B85A-34761F0E8091}"/>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9425" b="92971" l="26677" r="72524">
                          <a14:foregroundMark x1="51118" y1="9425" x2="49201" y2="18371"/>
                          <a14:foregroundMark x1="49201" y1="18371" x2="49042" y2="18530"/>
                          <a14:foregroundMark x1="46006" y1="23003" x2="40735" y2="32428"/>
                          <a14:foregroundMark x1="55272" y1="26677" x2="47604" y2="25719"/>
                          <a14:foregroundMark x1="38978" y1="92971" x2="42332" y2="85463"/>
                          <a14:foregroundMark x1="42332" y1="85463" x2="42332" y2="85304"/>
                        </a14:backgroundRemoval>
                      </a14:imgEffect>
                    </a14:imgLayer>
                  </a14:imgProps>
                </a:ext>
                <a:ext uri="{28A0092B-C50C-407E-A947-70E740481C1C}">
                  <a14:useLocalDpi xmlns:a14="http://schemas.microsoft.com/office/drawing/2010/main" val="0"/>
                </a:ext>
              </a:extLst>
            </a:blip>
            <a:srcRect l="21155" t="6951" r="21764"/>
            <a:stretch/>
          </p:blipFill>
          <p:spPr bwMode="auto">
            <a:xfrm>
              <a:off x="5497661" y="4698612"/>
              <a:ext cx="1196677" cy="1950720"/>
            </a:xfrm>
            <a:prstGeom prst="rect">
              <a:avLst/>
            </a:prstGeom>
            <a:noFill/>
            <a:extLst>
              <a:ext uri="{909E8E84-426E-40DD-AFC4-6F175D3DCCD1}">
                <a14:hiddenFill xmlns:a14="http://schemas.microsoft.com/office/drawing/2010/main">
                  <a:solidFill>
                    <a:srgbClr val="FFFFFF"/>
                  </a:solidFill>
                </a14:hiddenFill>
              </a:ext>
            </a:extLst>
          </p:spPr>
        </p:pic>
        <p:grpSp>
          <p:nvGrpSpPr>
            <p:cNvPr id="92" name="Groupe 91">
              <a:extLst>
                <a:ext uri="{FF2B5EF4-FFF2-40B4-BE49-F238E27FC236}">
                  <a16:creationId xmlns:a16="http://schemas.microsoft.com/office/drawing/2014/main" id="{83F46AF5-F1E5-47B0-99A8-D4CAFE9C59D3}"/>
                </a:ext>
              </a:extLst>
            </p:cNvPr>
            <p:cNvGrpSpPr/>
            <p:nvPr/>
          </p:nvGrpSpPr>
          <p:grpSpPr>
            <a:xfrm rot="493095">
              <a:off x="5718547" y="5286175"/>
              <a:ext cx="720045" cy="499362"/>
              <a:chOff x="4134012" y="6660487"/>
              <a:chExt cx="3493017" cy="2567128"/>
            </a:xfrm>
          </p:grpSpPr>
          <p:pic>
            <p:nvPicPr>
              <p:cNvPr id="93" name="Image 6" descr="image001">
                <a:extLst>
                  <a:ext uri="{FF2B5EF4-FFF2-40B4-BE49-F238E27FC236}">
                    <a16:creationId xmlns:a16="http://schemas.microsoft.com/office/drawing/2014/main" id="{6F61CB29-357B-42C0-BCA4-0DC3DF9E4D7C}"/>
                  </a:ext>
                </a:extLst>
              </p:cNvPr>
              <p:cNvPicPr>
                <a:picLocks noChangeAspect="1" noChangeArrowheads="1"/>
              </p:cNvPicPr>
              <p:nvPr/>
            </p:nvPicPr>
            <p:blipFill>
              <a:blip r:embed="rId9" cstate="print">
                <a:clrChange>
                  <a:clrFrom>
                    <a:srgbClr val="F9FFFF"/>
                  </a:clrFrom>
                  <a:clrTo>
                    <a:srgbClr val="F9FFFF">
                      <a:alpha val="0"/>
                    </a:srgbClr>
                  </a:clrTo>
                </a:clrChange>
                <a:extLst>
                  <a:ext uri="{28A0092B-C50C-407E-A947-70E740481C1C}">
                    <a14:useLocalDpi xmlns:a14="http://schemas.microsoft.com/office/drawing/2010/main" val="0"/>
                  </a:ext>
                </a:extLst>
              </a:blip>
              <a:srcRect/>
              <a:stretch>
                <a:fillRect/>
              </a:stretch>
            </p:blipFill>
            <p:spPr bwMode="auto">
              <a:xfrm rot="20679179">
                <a:off x="4134013" y="6812137"/>
                <a:ext cx="3493017" cy="241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Rectangle 93">
                <a:extLst>
                  <a:ext uri="{FF2B5EF4-FFF2-40B4-BE49-F238E27FC236}">
                    <a16:creationId xmlns:a16="http://schemas.microsoft.com/office/drawing/2014/main" id="{08E6B096-5706-4241-A649-27917A23ED77}"/>
                  </a:ext>
                </a:extLst>
              </p:cNvPr>
              <p:cNvSpPr/>
              <p:nvPr/>
            </p:nvSpPr>
            <p:spPr>
              <a:xfrm rot="20638670">
                <a:off x="6763180" y="6660486"/>
                <a:ext cx="596582" cy="1127521"/>
              </a:xfrm>
              <a:prstGeom prst="rect">
                <a:avLst/>
              </a:prstGeom>
              <a:solidFill>
                <a:srgbClr val="A11A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95" name="Picture 12" descr="L'homme d'affaires détient une carte de crédit ou de débit en plastique. illustration de dessin animé de vecteur de personnage masculin, homme d'affaires ou banquier tenant une carte bancaire violette isolée sur fond">
              <a:extLst>
                <a:ext uri="{FF2B5EF4-FFF2-40B4-BE49-F238E27FC236}">
                  <a16:creationId xmlns:a16="http://schemas.microsoft.com/office/drawing/2014/main" id="{727FA098-CABB-475B-B47F-613BF56AAC07}"/>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425" b="92971" l="26677" r="72524">
                          <a14:foregroundMark x1="51118" y1="9425" x2="49201" y2="18371"/>
                          <a14:foregroundMark x1="49201" y1="18371" x2="49042" y2="18530"/>
                          <a14:foregroundMark x1="46006" y1="23003" x2="40735" y2="32428"/>
                          <a14:foregroundMark x1="55272" y1="26677" x2="47604" y2="25719"/>
                          <a14:foregroundMark x1="38978" y1="92971" x2="42332" y2="85463"/>
                          <a14:foregroundMark x1="42332" y1="85463" x2="42332" y2="85304"/>
                          <a14:foregroundMark x1="32748" y1="51118" x2="32268" y2="47125"/>
                          <a14:backgroundMark x1="31789" y1="45527" x2="34185" y2="45527"/>
                          <a14:backgroundMark x1="33586" y1="53574" x2="34984" y2="52875"/>
                          <a14:backgroundMark x1="33387" y1="53674" x2="33564" y2="53586"/>
                          <a14:backgroundMark x1="34665" y1="51438" x2="34345" y2="46166"/>
                          <a14:backgroundMark x1="34824" y1="53994" x2="34824" y2="52716"/>
                        </a14:backgroundRemoval>
                      </a14:imgEffect>
                    </a14:imgLayer>
                  </a14:imgProps>
                </a:ext>
                <a:ext uri="{28A0092B-C50C-407E-A947-70E740481C1C}">
                  <a14:useLocalDpi xmlns:a14="http://schemas.microsoft.com/office/drawing/2010/main" val="0"/>
                </a:ext>
              </a:extLst>
            </a:blip>
            <a:srcRect l="29038" t="44647" r="64947" b="45946"/>
            <a:stretch/>
          </p:blipFill>
          <p:spPr bwMode="auto">
            <a:xfrm>
              <a:off x="5660381" y="5469331"/>
              <a:ext cx="151620" cy="237102"/>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2" descr="L'homme d'affaires détient une carte de crédit ou de débit en plastique. illustration de dessin animé de vecteur de personnage masculin, homme d'affaires ou banquier tenant une carte bancaire violette isolée sur fond">
              <a:extLst>
                <a:ext uri="{FF2B5EF4-FFF2-40B4-BE49-F238E27FC236}">
                  <a16:creationId xmlns:a16="http://schemas.microsoft.com/office/drawing/2014/main" id="{086D6F0A-4DCB-4083-9B53-230AE7A48667}"/>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1">
                      <a14:imgEffect>
                        <a14:backgroundRemoval t="9425" b="92971" l="26677" r="72524">
                          <a14:foregroundMark x1="51118" y1="9425" x2="49201" y2="18371"/>
                          <a14:foregroundMark x1="49201" y1="18371" x2="49042" y2="18530"/>
                          <a14:foregroundMark x1="46006" y1="23003" x2="40735" y2="32428"/>
                          <a14:foregroundMark x1="55272" y1="26677" x2="47604" y2="25719"/>
                          <a14:foregroundMark x1="38978" y1="92971" x2="42332" y2="85463"/>
                          <a14:foregroundMark x1="42332" y1="85463" x2="42332" y2="85304"/>
                          <a14:foregroundMark x1="64217" y1="45048" x2="64217" y2="45048"/>
                          <a14:foregroundMark x1="65495" y1="45048" x2="65495" y2="45048"/>
                          <a14:foregroundMark x1="64951" y1="46764" x2="64696" y2="43450"/>
                          <a14:foregroundMark x1="63550" y1="45014" x2="64217" y2="43930"/>
                          <a14:foregroundMark x1="64159" y1="45774" x2="64377" y2="45687"/>
                          <a14:foregroundMark x1="62939" y1="44409" x2="64217" y2="44409"/>
                          <a14:foregroundMark x1="63259" y1="44089" x2="64377" y2="43930"/>
                          <a14:backgroundMark x1="63435" y1="43629" x2="62620" y2="40096"/>
                          <a14:backgroundMark x1="65016" y1="50479" x2="64170" y2="46814"/>
                          <a14:backgroundMark x1="62023" y1="45048" x2="62939" y2="38818"/>
                          <a14:backgroundMark x1="61684" y1="47353" x2="62023" y2="45048"/>
                          <a14:backgroundMark x1="61342" y1="49681" x2="61656" y2="47544"/>
                          <a14:backgroundMark x1="65495" y1="51278" x2="59744" y2="51278"/>
                          <a14:backgroundMark x1="59265" y1="42173" x2="65495" y2="37220"/>
                          <a14:backgroundMark x1="58786" y1="39297" x2="65016" y2="38498"/>
                          <a14:backgroundMark x1="64856" y1="46645" x2="63898" y2="46965"/>
                          <a14:backgroundMark x1="62460" y1="44728" x2="63259" y2="43770"/>
                        </a14:backgroundRemoval>
                      </a14:imgEffect>
                    </a14:imgLayer>
                  </a14:imgProps>
                </a:ext>
                <a:ext uri="{28A0092B-C50C-407E-A947-70E740481C1C}">
                  <a14:useLocalDpi xmlns:a14="http://schemas.microsoft.com/office/drawing/2010/main" val="0"/>
                </a:ext>
              </a:extLst>
            </a:blip>
            <a:srcRect l="60507" t="38510" r="27862" b="51158"/>
            <a:stretch/>
          </p:blipFill>
          <p:spPr bwMode="auto">
            <a:xfrm>
              <a:off x="6272422" y="5319486"/>
              <a:ext cx="337360" cy="2996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e 29">
            <a:extLst>
              <a:ext uri="{FF2B5EF4-FFF2-40B4-BE49-F238E27FC236}">
                <a16:creationId xmlns:a16="http://schemas.microsoft.com/office/drawing/2014/main" id="{145C04D6-A2F5-48E0-BFA8-B746BD0F625E}"/>
              </a:ext>
            </a:extLst>
          </p:cNvPr>
          <p:cNvGrpSpPr/>
          <p:nvPr/>
        </p:nvGrpSpPr>
        <p:grpSpPr>
          <a:xfrm>
            <a:off x="10868302" y="81768"/>
            <a:ext cx="1235597" cy="1050101"/>
            <a:chOff x="10686437" y="224082"/>
            <a:chExt cx="1235597" cy="1050101"/>
          </a:xfrm>
        </p:grpSpPr>
        <p:sp>
          <p:nvSpPr>
            <p:cNvPr id="31" name="Phylactère : pensées 30">
              <a:extLst>
                <a:ext uri="{FF2B5EF4-FFF2-40B4-BE49-F238E27FC236}">
                  <a16:creationId xmlns:a16="http://schemas.microsoft.com/office/drawing/2014/main" id="{3CE67A4C-CFE0-4283-BB27-57C797E68921}"/>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2" name="Image 31">
              <a:extLst>
                <a:ext uri="{FF2B5EF4-FFF2-40B4-BE49-F238E27FC236}">
                  <a16:creationId xmlns:a16="http://schemas.microsoft.com/office/drawing/2014/main" id="{440EBA91-DE22-4CF6-99DA-1E0C6614456B}"/>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5130" name="Picture 10" descr="Mains humaines avec une tasse de café et téléphone matin">
            <a:extLst>
              <a:ext uri="{FF2B5EF4-FFF2-40B4-BE49-F238E27FC236}">
                <a16:creationId xmlns:a16="http://schemas.microsoft.com/office/drawing/2014/main" id="{BA727449-A06E-4F56-A8B2-AD337F4165BA}"/>
              </a:ext>
            </a:extLst>
          </p:cNvPr>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98" y="5010398"/>
            <a:ext cx="2595365" cy="1442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52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5130"/>
                                        </p:tgtEl>
                                        <p:attrNameLst>
                                          <p:attrName>style.visibility</p:attrName>
                                        </p:attrNameLst>
                                      </p:cBhvr>
                                      <p:to>
                                        <p:strVal val="visible"/>
                                      </p:to>
                                    </p:set>
                                    <p:animEffect transition="in" filter="fade">
                                      <p:cBhvr>
                                        <p:cTn id="17" dur="500"/>
                                        <p:tgtEl>
                                          <p:spTgt spid="5130"/>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par>
                          <p:cTn id="34" fill="hold">
                            <p:stCondLst>
                              <p:cond delay="500"/>
                            </p:stCondLst>
                            <p:childTnLst>
                              <p:par>
                                <p:cTn id="35" presetID="12" presetClass="entr" presetSubtype="2"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ppt_x</p:attrName>
                                        </p:attrNameLst>
                                      </p:cBhvr>
                                      <p:tavLst>
                                        <p:tav tm="0">
                                          <p:val>
                                            <p:strVal val="#ppt_x+#ppt_w*1.125000"/>
                                          </p:val>
                                        </p:tav>
                                        <p:tav tm="100000">
                                          <p:val>
                                            <p:strVal val="#ppt_x"/>
                                          </p:val>
                                        </p:tav>
                                      </p:tavLst>
                                    </p:anim>
                                    <p:animEffect transition="in" filter="wipe(left)">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8" grpId="0" animBg="1"/>
      <p:bldP spid="27"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3311398" y="1893663"/>
            <a:ext cx="8364664" cy="1338489"/>
          </a:xfrm>
        </p:spPr>
        <p:txBody>
          <a:bodyPr/>
          <a:lstStyle/>
          <a:p>
            <a:r>
              <a:rPr lang="fr-FR" dirty="0"/>
              <a:t>Nos </a:t>
            </a:r>
            <a:r>
              <a:rPr lang="fr-FR" b="1" dirty="0">
                <a:solidFill>
                  <a:schemeClr val="accent4">
                    <a:lumMod val="75000"/>
                  </a:schemeClr>
                </a:solidFill>
              </a:rPr>
              <a:t>offres commerciales Jeunes </a:t>
            </a:r>
            <a:r>
              <a:rPr lang="fr-FR" dirty="0"/>
              <a:t>ont évolué. Elles sont particulièrement </a:t>
            </a:r>
            <a:r>
              <a:rPr lang="fr-FR" b="1" dirty="0">
                <a:solidFill>
                  <a:schemeClr val="accent4">
                    <a:lumMod val="75000"/>
                  </a:schemeClr>
                </a:solidFill>
              </a:rPr>
              <a:t>attractives</a:t>
            </a:r>
            <a:r>
              <a:rPr lang="fr-FR" dirty="0"/>
              <a:t>                                                         afin de favoriser la conquête de nouveaux clients.</a:t>
            </a:r>
          </a:p>
          <a:p>
            <a:pPr lvl="1">
              <a:spcBef>
                <a:spcPts val="400"/>
              </a:spcBef>
              <a:spcAft>
                <a:spcPts val="400"/>
              </a:spcAft>
            </a:pPr>
            <a:endParaRPr lang="fr-FR" dirty="0"/>
          </a:p>
          <a:p>
            <a:endParaRPr lang="fr-FR" dirty="0"/>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a:xfrm>
            <a:off x="695325" y="464148"/>
            <a:ext cx="11017248" cy="720000"/>
          </a:xfrm>
        </p:spPr>
        <p:txBody>
          <a:bodyPr>
            <a:normAutofit/>
          </a:bodyPr>
          <a:lstStyle/>
          <a:p>
            <a:r>
              <a:rPr lang="fr-FR" dirty="0"/>
              <a:t>Afin d’enrayer cette attrition, des actions commerciales et marketing ont                      déjà été mises en place et d’autres sont à venir.</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pSp>
        <p:nvGrpSpPr>
          <p:cNvPr id="28" name="Groupe 27">
            <a:extLst>
              <a:ext uri="{FF2B5EF4-FFF2-40B4-BE49-F238E27FC236}">
                <a16:creationId xmlns:a16="http://schemas.microsoft.com/office/drawing/2014/main" id="{5C4D6BE2-C0FE-4C4A-B695-8C085371D6ED}"/>
              </a:ext>
            </a:extLst>
          </p:cNvPr>
          <p:cNvGrpSpPr/>
          <p:nvPr/>
        </p:nvGrpSpPr>
        <p:grpSpPr>
          <a:xfrm>
            <a:off x="10868302" y="81768"/>
            <a:ext cx="1235597" cy="1050101"/>
            <a:chOff x="10686437" y="224082"/>
            <a:chExt cx="1235597" cy="1050101"/>
          </a:xfrm>
        </p:grpSpPr>
        <p:sp>
          <p:nvSpPr>
            <p:cNvPr id="29" name="Phylactère : pensées 28">
              <a:extLst>
                <a:ext uri="{FF2B5EF4-FFF2-40B4-BE49-F238E27FC236}">
                  <a16:creationId xmlns:a16="http://schemas.microsoft.com/office/drawing/2014/main" id="{0363809B-8F1F-4ADB-B58F-8497F8C31FFF}"/>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59F4B185-E01A-42C7-825E-AB34AEF2ABE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19" name="Groupe 18">
            <a:extLst>
              <a:ext uri="{FF2B5EF4-FFF2-40B4-BE49-F238E27FC236}">
                <a16:creationId xmlns:a16="http://schemas.microsoft.com/office/drawing/2014/main" id="{5E668C2E-A7E0-4B12-983F-3013A2700750}"/>
              </a:ext>
            </a:extLst>
          </p:cNvPr>
          <p:cNvGrpSpPr/>
          <p:nvPr/>
        </p:nvGrpSpPr>
        <p:grpSpPr>
          <a:xfrm>
            <a:off x="863781" y="1598365"/>
            <a:ext cx="2323871" cy="1706393"/>
            <a:chOff x="720894" y="2754365"/>
            <a:chExt cx="2323871" cy="1706393"/>
          </a:xfrm>
        </p:grpSpPr>
        <p:sp>
          <p:nvSpPr>
            <p:cNvPr id="18" name="Rectangle 17">
              <a:extLst>
                <a:ext uri="{FF2B5EF4-FFF2-40B4-BE49-F238E27FC236}">
                  <a16:creationId xmlns:a16="http://schemas.microsoft.com/office/drawing/2014/main" id="{B00835BB-6DD2-4D5E-8E95-D1EA28CC4AFE}"/>
                </a:ext>
              </a:extLst>
            </p:cNvPr>
            <p:cNvSpPr/>
            <p:nvPr/>
          </p:nvSpPr>
          <p:spPr>
            <a:xfrm rot="20992225">
              <a:off x="720894" y="3185160"/>
              <a:ext cx="2221770" cy="487680"/>
            </a:xfrm>
            <a:custGeom>
              <a:avLst/>
              <a:gdLst>
                <a:gd name="connsiteX0" fmla="*/ 0 w 2221770"/>
                <a:gd name="connsiteY0" fmla="*/ 0 h 487680"/>
                <a:gd name="connsiteX1" fmla="*/ 555443 w 2221770"/>
                <a:gd name="connsiteY1" fmla="*/ 0 h 487680"/>
                <a:gd name="connsiteX2" fmla="*/ 1155320 w 2221770"/>
                <a:gd name="connsiteY2" fmla="*/ 0 h 487680"/>
                <a:gd name="connsiteX3" fmla="*/ 2221770 w 2221770"/>
                <a:gd name="connsiteY3" fmla="*/ 0 h 487680"/>
                <a:gd name="connsiteX4" fmla="*/ 2221770 w 2221770"/>
                <a:gd name="connsiteY4" fmla="*/ 487680 h 487680"/>
                <a:gd name="connsiteX5" fmla="*/ 1666328 w 2221770"/>
                <a:gd name="connsiteY5" fmla="*/ 487680 h 487680"/>
                <a:gd name="connsiteX6" fmla="*/ 1088667 w 2221770"/>
                <a:gd name="connsiteY6" fmla="*/ 487680 h 487680"/>
                <a:gd name="connsiteX7" fmla="*/ 488789 w 2221770"/>
                <a:gd name="connsiteY7" fmla="*/ 487680 h 487680"/>
                <a:gd name="connsiteX8" fmla="*/ 0 w 2221770"/>
                <a:gd name="connsiteY8" fmla="*/ 487680 h 487680"/>
                <a:gd name="connsiteX9" fmla="*/ 0 w 2221770"/>
                <a:gd name="connsiteY9" fmla="*/ 0 h 48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1770" h="487680" fill="none" extrusionOk="0">
                  <a:moveTo>
                    <a:pt x="0" y="0"/>
                  </a:moveTo>
                  <a:cubicBezTo>
                    <a:pt x="242728" y="19856"/>
                    <a:pt x="345740" y="5946"/>
                    <a:pt x="555443" y="0"/>
                  </a:cubicBezTo>
                  <a:cubicBezTo>
                    <a:pt x="765146" y="-5946"/>
                    <a:pt x="963428" y="-1161"/>
                    <a:pt x="1155320" y="0"/>
                  </a:cubicBezTo>
                  <a:cubicBezTo>
                    <a:pt x="1347212" y="1161"/>
                    <a:pt x="1777309" y="43458"/>
                    <a:pt x="2221770" y="0"/>
                  </a:cubicBezTo>
                  <a:cubicBezTo>
                    <a:pt x="2234126" y="181060"/>
                    <a:pt x="2228755" y="302011"/>
                    <a:pt x="2221770" y="487680"/>
                  </a:cubicBezTo>
                  <a:cubicBezTo>
                    <a:pt x="1953531" y="504472"/>
                    <a:pt x="1859404" y="484943"/>
                    <a:pt x="1666328" y="487680"/>
                  </a:cubicBezTo>
                  <a:cubicBezTo>
                    <a:pt x="1473252" y="490417"/>
                    <a:pt x="1256191" y="485261"/>
                    <a:pt x="1088667" y="487680"/>
                  </a:cubicBezTo>
                  <a:cubicBezTo>
                    <a:pt x="921143" y="490099"/>
                    <a:pt x="694561" y="514507"/>
                    <a:pt x="488789" y="487680"/>
                  </a:cubicBezTo>
                  <a:cubicBezTo>
                    <a:pt x="283017" y="460853"/>
                    <a:pt x="213721" y="476339"/>
                    <a:pt x="0" y="487680"/>
                  </a:cubicBezTo>
                  <a:cubicBezTo>
                    <a:pt x="-14524" y="374701"/>
                    <a:pt x="-9510" y="211607"/>
                    <a:pt x="0" y="0"/>
                  </a:cubicBezTo>
                  <a:close/>
                </a:path>
                <a:path w="2221770" h="487680" stroke="0" extrusionOk="0">
                  <a:moveTo>
                    <a:pt x="0" y="0"/>
                  </a:moveTo>
                  <a:cubicBezTo>
                    <a:pt x="212192" y="15353"/>
                    <a:pt x="292173" y="633"/>
                    <a:pt x="533225" y="0"/>
                  </a:cubicBezTo>
                  <a:cubicBezTo>
                    <a:pt x="774278" y="-633"/>
                    <a:pt x="841701" y="27389"/>
                    <a:pt x="1110885" y="0"/>
                  </a:cubicBezTo>
                  <a:cubicBezTo>
                    <a:pt x="1380069" y="-27389"/>
                    <a:pt x="1479191" y="21749"/>
                    <a:pt x="1621892" y="0"/>
                  </a:cubicBezTo>
                  <a:cubicBezTo>
                    <a:pt x="1764593" y="-21749"/>
                    <a:pt x="1961228" y="-12999"/>
                    <a:pt x="2221770" y="0"/>
                  </a:cubicBezTo>
                  <a:cubicBezTo>
                    <a:pt x="2240912" y="172185"/>
                    <a:pt x="2203395" y="302972"/>
                    <a:pt x="2221770" y="487680"/>
                  </a:cubicBezTo>
                  <a:cubicBezTo>
                    <a:pt x="1968180" y="501316"/>
                    <a:pt x="1963823" y="473793"/>
                    <a:pt x="1710763" y="487680"/>
                  </a:cubicBezTo>
                  <a:cubicBezTo>
                    <a:pt x="1457703" y="501567"/>
                    <a:pt x="1332163" y="481044"/>
                    <a:pt x="1199756" y="487680"/>
                  </a:cubicBezTo>
                  <a:cubicBezTo>
                    <a:pt x="1067349" y="494316"/>
                    <a:pt x="840557" y="492561"/>
                    <a:pt x="688749" y="487680"/>
                  </a:cubicBezTo>
                  <a:cubicBezTo>
                    <a:pt x="536941" y="482799"/>
                    <a:pt x="198708" y="484680"/>
                    <a:pt x="0" y="487680"/>
                  </a:cubicBezTo>
                  <a:cubicBezTo>
                    <a:pt x="3980" y="361111"/>
                    <a:pt x="12086" y="211334"/>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spc="600" dirty="0"/>
                <a:t>Offres </a:t>
              </a:r>
            </a:p>
          </p:txBody>
        </p:sp>
        <p:sp>
          <p:nvSpPr>
            <p:cNvPr id="75" name="Rectangle 74">
              <a:extLst>
                <a:ext uri="{FF2B5EF4-FFF2-40B4-BE49-F238E27FC236}">
                  <a16:creationId xmlns:a16="http://schemas.microsoft.com/office/drawing/2014/main" id="{06CC3E66-5364-4884-9340-F0C405226345}"/>
                </a:ext>
              </a:extLst>
            </p:cNvPr>
            <p:cNvSpPr/>
            <p:nvPr/>
          </p:nvSpPr>
          <p:spPr>
            <a:xfrm rot="20992225">
              <a:off x="822995" y="3695595"/>
              <a:ext cx="2221770" cy="487680"/>
            </a:xfrm>
            <a:custGeom>
              <a:avLst/>
              <a:gdLst>
                <a:gd name="connsiteX0" fmla="*/ 0 w 2221770"/>
                <a:gd name="connsiteY0" fmla="*/ 0 h 487680"/>
                <a:gd name="connsiteX1" fmla="*/ 555443 w 2221770"/>
                <a:gd name="connsiteY1" fmla="*/ 0 h 487680"/>
                <a:gd name="connsiteX2" fmla="*/ 1155320 w 2221770"/>
                <a:gd name="connsiteY2" fmla="*/ 0 h 487680"/>
                <a:gd name="connsiteX3" fmla="*/ 2221770 w 2221770"/>
                <a:gd name="connsiteY3" fmla="*/ 0 h 487680"/>
                <a:gd name="connsiteX4" fmla="*/ 2221770 w 2221770"/>
                <a:gd name="connsiteY4" fmla="*/ 487680 h 487680"/>
                <a:gd name="connsiteX5" fmla="*/ 1666328 w 2221770"/>
                <a:gd name="connsiteY5" fmla="*/ 487680 h 487680"/>
                <a:gd name="connsiteX6" fmla="*/ 1088667 w 2221770"/>
                <a:gd name="connsiteY6" fmla="*/ 487680 h 487680"/>
                <a:gd name="connsiteX7" fmla="*/ 488789 w 2221770"/>
                <a:gd name="connsiteY7" fmla="*/ 487680 h 487680"/>
                <a:gd name="connsiteX8" fmla="*/ 0 w 2221770"/>
                <a:gd name="connsiteY8" fmla="*/ 487680 h 487680"/>
                <a:gd name="connsiteX9" fmla="*/ 0 w 2221770"/>
                <a:gd name="connsiteY9" fmla="*/ 0 h 48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1770" h="487680" fill="none" extrusionOk="0">
                  <a:moveTo>
                    <a:pt x="0" y="0"/>
                  </a:moveTo>
                  <a:cubicBezTo>
                    <a:pt x="242728" y="19856"/>
                    <a:pt x="345740" y="5946"/>
                    <a:pt x="555443" y="0"/>
                  </a:cubicBezTo>
                  <a:cubicBezTo>
                    <a:pt x="765146" y="-5946"/>
                    <a:pt x="963428" y="-1161"/>
                    <a:pt x="1155320" y="0"/>
                  </a:cubicBezTo>
                  <a:cubicBezTo>
                    <a:pt x="1347212" y="1161"/>
                    <a:pt x="1777309" y="43458"/>
                    <a:pt x="2221770" y="0"/>
                  </a:cubicBezTo>
                  <a:cubicBezTo>
                    <a:pt x="2234126" y="181060"/>
                    <a:pt x="2228755" y="302011"/>
                    <a:pt x="2221770" y="487680"/>
                  </a:cubicBezTo>
                  <a:cubicBezTo>
                    <a:pt x="1953531" y="504472"/>
                    <a:pt x="1859404" y="484943"/>
                    <a:pt x="1666328" y="487680"/>
                  </a:cubicBezTo>
                  <a:cubicBezTo>
                    <a:pt x="1473252" y="490417"/>
                    <a:pt x="1256191" y="485261"/>
                    <a:pt x="1088667" y="487680"/>
                  </a:cubicBezTo>
                  <a:cubicBezTo>
                    <a:pt x="921143" y="490099"/>
                    <a:pt x="694561" y="514507"/>
                    <a:pt x="488789" y="487680"/>
                  </a:cubicBezTo>
                  <a:cubicBezTo>
                    <a:pt x="283017" y="460853"/>
                    <a:pt x="213721" y="476339"/>
                    <a:pt x="0" y="487680"/>
                  </a:cubicBezTo>
                  <a:cubicBezTo>
                    <a:pt x="-14524" y="374701"/>
                    <a:pt x="-9510" y="211607"/>
                    <a:pt x="0" y="0"/>
                  </a:cubicBezTo>
                  <a:close/>
                </a:path>
                <a:path w="2221770" h="487680" stroke="0" extrusionOk="0">
                  <a:moveTo>
                    <a:pt x="0" y="0"/>
                  </a:moveTo>
                  <a:cubicBezTo>
                    <a:pt x="212192" y="15353"/>
                    <a:pt x="292173" y="633"/>
                    <a:pt x="533225" y="0"/>
                  </a:cubicBezTo>
                  <a:cubicBezTo>
                    <a:pt x="774278" y="-633"/>
                    <a:pt x="841701" y="27389"/>
                    <a:pt x="1110885" y="0"/>
                  </a:cubicBezTo>
                  <a:cubicBezTo>
                    <a:pt x="1380069" y="-27389"/>
                    <a:pt x="1479191" y="21749"/>
                    <a:pt x="1621892" y="0"/>
                  </a:cubicBezTo>
                  <a:cubicBezTo>
                    <a:pt x="1764593" y="-21749"/>
                    <a:pt x="1961228" y="-12999"/>
                    <a:pt x="2221770" y="0"/>
                  </a:cubicBezTo>
                  <a:cubicBezTo>
                    <a:pt x="2240912" y="172185"/>
                    <a:pt x="2203395" y="302972"/>
                    <a:pt x="2221770" y="487680"/>
                  </a:cubicBezTo>
                  <a:cubicBezTo>
                    <a:pt x="1968180" y="501316"/>
                    <a:pt x="1963823" y="473793"/>
                    <a:pt x="1710763" y="487680"/>
                  </a:cubicBezTo>
                  <a:cubicBezTo>
                    <a:pt x="1457703" y="501567"/>
                    <a:pt x="1332163" y="481044"/>
                    <a:pt x="1199756" y="487680"/>
                  </a:cubicBezTo>
                  <a:cubicBezTo>
                    <a:pt x="1067349" y="494316"/>
                    <a:pt x="840557" y="492561"/>
                    <a:pt x="688749" y="487680"/>
                  </a:cubicBezTo>
                  <a:cubicBezTo>
                    <a:pt x="536941" y="482799"/>
                    <a:pt x="198708" y="484680"/>
                    <a:pt x="0" y="487680"/>
                  </a:cubicBezTo>
                  <a:cubicBezTo>
                    <a:pt x="3980" y="361111"/>
                    <a:pt x="12086" y="211334"/>
                    <a:pt x="0" y="0"/>
                  </a:cubicBezTo>
                  <a:close/>
                </a:path>
              </a:pathLst>
            </a:custGeom>
            <a:solidFill>
              <a:schemeClr val="tx1">
                <a:lumMod val="50000"/>
                <a:lumOff val="50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spc="600" dirty="0"/>
                <a:t>Jeunes </a:t>
              </a:r>
            </a:p>
          </p:txBody>
        </p:sp>
        <p:grpSp>
          <p:nvGrpSpPr>
            <p:cNvPr id="17" name="Groupe 16">
              <a:extLst>
                <a:ext uri="{FF2B5EF4-FFF2-40B4-BE49-F238E27FC236}">
                  <a16:creationId xmlns:a16="http://schemas.microsoft.com/office/drawing/2014/main" id="{E7C9BE44-2414-45A6-98C8-C66F914FDB7F}"/>
                </a:ext>
              </a:extLst>
            </p:cNvPr>
            <p:cNvGrpSpPr/>
            <p:nvPr/>
          </p:nvGrpSpPr>
          <p:grpSpPr>
            <a:xfrm>
              <a:off x="2017695" y="2754365"/>
              <a:ext cx="675917" cy="1706393"/>
              <a:chOff x="8767457" y="1938548"/>
              <a:chExt cx="1529325" cy="3860874"/>
            </a:xfrm>
          </p:grpSpPr>
          <p:pic>
            <p:nvPicPr>
              <p:cNvPr id="64" name="Picture 2" descr="Collection of charming young businessmen and managers. Flat modern cartoon style.">
                <a:extLst>
                  <a:ext uri="{FF2B5EF4-FFF2-40B4-BE49-F238E27FC236}">
                    <a16:creationId xmlns:a16="http://schemas.microsoft.com/office/drawing/2014/main" id="{FB4F6062-989F-4574-B122-E0EA8CDD98F8}"/>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9886" r="28431">
                            <a14:foregroundMark x1="24400" y1="84358" x2="25500" y2="83054"/>
                            <a14:foregroundMark x1="25700" y1="85102" x2="25600" y2="82868"/>
                            <a14:foregroundMark x1="26200" y1="84171" x2="25600" y2="82309"/>
                            <a14:foregroundMark x1="25600" y1="54376" x2="25800" y2="51769"/>
                            <a14:foregroundMark x1="25557" y1="54935" x2="25600" y2="54376"/>
                            <a14:foregroundMark x1="25500" y1="55680" x2="25557" y2="54935"/>
                            <a14:foregroundMark x1="22800" y1="60149" x2="23500" y2="59590"/>
                            <a14:foregroundMark x1="23700" y1="54376" x2="23700" y2="54376"/>
                            <a14:foregroundMark x1="23600" y1="53818" x2="23600" y2="53818"/>
                            <a14:foregroundMark x1="23600" y1="54004" x2="23600" y2="54004"/>
                            <a14:foregroundMark x1="23500" y1="54562" x2="23900" y2="53631"/>
                            <a14:backgroundMark x1="21800" y1="57914" x2="22700" y2="54935"/>
                            <a14:backgroundMark x1="22200" y1="54376" x2="23200" y2="54376"/>
                            <a14:backgroundMark x1="21000" y1="54190" x2="20300" y2="60708"/>
                            <a14:backgroundMark x1="23300" y1="59218" x2="24100" y2="56797"/>
                            <a14:backgroundMark x1="24100" y1="55680" x2="24100" y2="55680"/>
                            <a14:backgroundMark x1="23500" y1="59590" x2="23500" y2="59590"/>
                            <a14:backgroundMark x1="22000" y1="59218" x2="22000" y2="59218"/>
                            <a14:backgroundMark x1="24400" y1="54935" x2="24400" y2="54935"/>
                            <a14:backgroundMark x1="24500" y1="54376" x2="24500" y2="54376"/>
                          </a14:backgroundRemoval>
                        </a14:imgEffect>
                      </a14:imgLayer>
                    </a14:imgProps>
                  </a:ext>
                  <a:ext uri="{28A0092B-C50C-407E-A947-70E740481C1C}">
                    <a14:useLocalDpi xmlns:a14="http://schemas.microsoft.com/office/drawing/2010/main" val="0"/>
                  </a:ext>
                </a:extLst>
              </a:blip>
              <a:srcRect l="18818" t="23485" r="70501" b="12502"/>
              <a:stretch/>
            </p:blipFill>
            <p:spPr bwMode="auto">
              <a:xfrm>
                <a:off x="8767457" y="1938548"/>
                <a:ext cx="1527733" cy="3860874"/>
              </a:xfrm>
              <a:prstGeom prst="rect">
                <a:avLst/>
              </a:prstGeom>
              <a:extLst>
                <a:ext uri="{909E8E84-426E-40DD-AFC4-6F175D3DCCD1}">
                  <a14:hiddenFill xmlns:a14="http://schemas.microsoft.com/office/drawing/2010/main">
                    <a:solidFill>
                      <a:srgbClr val="FFFFFF"/>
                    </a:solidFill>
                  </a14:hiddenFill>
                </a:ext>
              </a:extLst>
            </p:spPr>
          </p:pic>
          <p:grpSp>
            <p:nvGrpSpPr>
              <p:cNvPr id="59" name="Groupe 58">
                <a:extLst>
                  <a:ext uri="{FF2B5EF4-FFF2-40B4-BE49-F238E27FC236}">
                    <a16:creationId xmlns:a16="http://schemas.microsoft.com/office/drawing/2014/main" id="{C4E1C622-B544-4C94-8D57-2C065D7E1951}"/>
                  </a:ext>
                </a:extLst>
              </p:cNvPr>
              <p:cNvGrpSpPr/>
              <p:nvPr/>
            </p:nvGrpSpPr>
            <p:grpSpPr>
              <a:xfrm rot="1132020">
                <a:off x="9007024" y="3700120"/>
                <a:ext cx="616075" cy="427257"/>
                <a:chOff x="4134012" y="6660487"/>
                <a:chExt cx="3493017" cy="2567128"/>
              </a:xfrm>
            </p:grpSpPr>
            <p:pic>
              <p:nvPicPr>
                <p:cNvPr id="62" name="Image 6" descr="image001">
                  <a:extLst>
                    <a:ext uri="{FF2B5EF4-FFF2-40B4-BE49-F238E27FC236}">
                      <a16:creationId xmlns:a16="http://schemas.microsoft.com/office/drawing/2014/main" id="{E869B108-84F8-4B1F-8C88-224F5AC0A5F1}"/>
                    </a:ext>
                  </a:extLst>
                </p:cNvPr>
                <p:cNvPicPr>
                  <a:picLocks noChangeAspect="1" noChangeArrowheads="1"/>
                </p:cNvPicPr>
                <p:nvPr/>
              </p:nvPicPr>
              <p:blipFill>
                <a:blip r:embed="rId5" cstate="print">
                  <a:clrChange>
                    <a:clrFrom>
                      <a:srgbClr val="F9FFFF"/>
                    </a:clrFrom>
                    <a:clrTo>
                      <a:srgbClr val="F9FFFF">
                        <a:alpha val="0"/>
                      </a:srgbClr>
                    </a:clrTo>
                  </a:clrChange>
                  <a:extLst>
                    <a:ext uri="{28A0092B-C50C-407E-A947-70E740481C1C}">
                      <a14:useLocalDpi xmlns:a14="http://schemas.microsoft.com/office/drawing/2010/main" val="0"/>
                    </a:ext>
                  </a:extLst>
                </a:blip>
                <a:srcRect/>
                <a:stretch>
                  <a:fillRect/>
                </a:stretch>
              </p:blipFill>
              <p:spPr bwMode="auto">
                <a:xfrm rot="20679179">
                  <a:off x="4134013" y="6812137"/>
                  <a:ext cx="3493017" cy="241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2">
                  <a:extLst>
                    <a:ext uri="{FF2B5EF4-FFF2-40B4-BE49-F238E27FC236}">
                      <a16:creationId xmlns:a16="http://schemas.microsoft.com/office/drawing/2014/main" id="{DA933565-8994-426B-8110-E72CB24912D5}"/>
                    </a:ext>
                  </a:extLst>
                </p:cNvPr>
                <p:cNvSpPr/>
                <p:nvPr/>
              </p:nvSpPr>
              <p:spPr>
                <a:xfrm rot="20638670">
                  <a:off x="6763180" y="6660486"/>
                  <a:ext cx="596582" cy="1127521"/>
                </a:xfrm>
                <a:prstGeom prst="rect">
                  <a:avLst/>
                </a:prstGeom>
                <a:solidFill>
                  <a:srgbClr val="A11A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2" name="Picture 2" descr="Collection of charming young businessmen and managers. Flat modern cartoon style.">
                <a:extLst>
                  <a:ext uri="{FF2B5EF4-FFF2-40B4-BE49-F238E27FC236}">
                    <a16:creationId xmlns:a16="http://schemas.microsoft.com/office/drawing/2014/main" id="{55EF921C-27DE-4024-B663-DA805DDAC86E}"/>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4">
                        <a14:imgEffect>
                          <a14:backgroundRemoval t="47114" b="59777" l="19800" r="28400">
                            <a14:foregroundMark x1="22100" y1="50093" x2="21800" y2="54376"/>
                            <a14:foregroundMark x1="22200" y1="59404" x2="22200" y2="59404"/>
                            <a14:foregroundMark x1="22600" y1="59777" x2="22600" y2="59777"/>
                            <a14:foregroundMark x1="22200" y1="59777" x2="22200" y2="59777"/>
                            <a14:foregroundMark x1="22900" y1="59590" x2="22900" y2="59590"/>
                            <a14:backgroundMark x1="21900" y1="57728" x2="22625" y2="54576"/>
                            <a14:backgroundMark x1="23500" y1="58659" x2="27800" y2="47858"/>
                            <a14:backgroundMark x1="20300" y1="58659" x2="20964" y2="54175"/>
                          </a14:backgroundRemoval>
                        </a14:imgEffect>
                      </a14:imgLayer>
                    </a14:imgProps>
                  </a:ext>
                  <a:ext uri="{28A0092B-C50C-407E-A947-70E740481C1C}">
                    <a14:useLocalDpi xmlns:a14="http://schemas.microsoft.com/office/drawing/2010/main" val="0"/>
                  </a:ext>
                </a:extLst>
              </a:blip>
              <a:srcRect l="18818" t="45778" r="70501" b="39061"/>
              <a:stretch/>
            </p:blipFill>
            <p:spPr bwMode="auto">
              <a:xfrm>
                <a:off x="8769049" y="3314215"/>
                <a:ext cx="1527733" cy="914400"/>
              </a:xfrm>
              <a:prstGeom prst="rect">
                <a:avLst/>
              </a:prstGeom>
              <a:extLst>
                <a:ext uri="{909E8E84-426E-40DD-AFC4-6F175D3DCCD1}">
                  <a14:hiddenFill xmlns:a14="http://schemas.microsoft.com/office/drawing/2010/main">
                    <a:solidFill>
                      <a:srgbClr val="FFFFFF"/>
                    </a:solidFill>
                  </a14:hiddenFill>
                </a:ext>
              </a:extLst>
            </p:spPr>
          </p:pic>
        </p:grpSp>
      </p:grpSp>
      <p:grpSp>
        <p:nvGrpSpPr>
          <p:cNvPr id="20" name="Groupe 19">
            <a:extLst>
              <a:ext uri="{FF2B5EF4-FFF2-40B4-BE49-F238E27FC236}">
                <a16:creationId xmlns:a16="http://schemas.microsoft.com/office/drawing/2014/main" id="{F87A7B42-26EB-41FB-B883-BDCF13127398}"/>
              </a:ext>
            </a:extLst>
          </p:cNvPr>
          <p:cNvGrpSpPr/>
          <p:nvPr/>
        </p:nvGrpSpPr>
        <p:grpSpPr>
          <a:xfrm>
            <a:off x="3526287" y="3304758"/>
            <a:ext cx="1574462" cy="1049436"/>
            <a:chOff x="3913178" y="2767333"/>
            <a:chExt cx="3315529" cy="2209921"/>
          </a:xfrm>
        </p:grpSpPr>
        <p:pic>
          <p:nvPicPr>
            <p:cNvPr id="1034" name="Picture 10" descr="Bannière d'agence de marketing internet. entreprise numérique">
              <a:extLst>
                <a:ext uri="{FF2B5EF4-FFF2-40B4-BE49-F238E27FC236}">
                  <a16:creationId xmlns:a16="http://schemas.microsoft.com/office/drawing/2014/main" id="{ACD25098-EFAF-47BE-8769-B7ED5F26C132}"/>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6390" b="99042" l="2556" r="93450">
                          <a14:foregroundMark x1="4952" y1="73163" x2="20767" y2="99361"/>
                          <a14:foregroundMark x1="21885" y1="8307" x2="33546" y2="36422"/>
                          <a14:foregroundMark x1="49681" y1="9585" x2="30032" y2="33866"/>
                          <a14:foregroundMark x1="21725" y1="6709" x2="30351" y2="11502"/>
                          <a14:foregroundMark x1="30351" y1="11502" x2="32748" y2="18211"/>
                          <a14:foregroundMark x1="15016" y1="21406" x2="42332" y2="15335"/>
                          <a14:foregroundMark x1="42332" y1="15335" x2="50958" y2="20447"/>
                          <a14:foregroundMark x1="50958" y1="20447" x2="51597" y2="22045"/>
                          <a14:foregroundMark x1="52236" y1="20128" x2="54473" y2="61022"/>
                          <a14:foregroundMark x1="73163" y1="51118" x2="51917" y2="28115"/>
                          <a14:foregroundMark x1="75559" y1="49521" x2="64217" y2="38339"/>
                          <a14:foregroundMark x1="64217" y1="38339" x2="58786" y2="28754"/>
                          <a14:foregroundMark x1="59425" y1="26518" x2="65655" y2="38339"/>
                          <a14:foregroundMark x1="65655" y1="38339" x2="66294" y2="42492"/>
                          <a14:foregroundMark x1="91693" y1="76358" x2="53994" y2="68051"/>
                          <a14:foregroundMark x1="89936" y1="93930" x2="50799" y2="85942"/>
                          <a14:foregroundMark x1="2556" y1="94569" x2="20607" y2="65176"/>
                          <a14:foregroundMark x1="52077" y1="82428" x2="27955" y2="80192"/>
                          <a14:foregroundMark x1="27955" y1="80192" x2="21086" y2="75399"/>
                          <a14:foregroundMark x1="49840" y1="74760" x2="30990" y2="69329"/>
                          <a14:foregroundMark x1="93450" y1="88818" x2="76358" y2="95527"/>
                          <a14:foregroundMark x1="92812" y1="75399" x2="88339" y2="92971"/>
                          <a14:foregroundMark x1="92812" y1="73482" x2="75719" y2="69010"/>
                          <a14:foregroundMark x1="62300" y1="88179" x2="19169" y2="84345"/>
                        </a14:backgroundRemoval>
                      </a14:imgEffect>
                    </a14:imgLayer>
                  </a14:imgProps>
                </a:ext>
                <a:ext uri="{28A0092B-C50C-407E-A947-70E740481C1C}">
                  <a14:useLocalDpi xmlns:a14="http://schemas.microsoft.com/office/drawing/2010/main" val="0"/>
                </a:ext>
              </a:extLst>
            </a:blip>
            <a:srcRect/>
            <a:stretch>
              <a:fillRect/>
            </a:stretch>
          </p:blipFill>
          <p:spPr bwMode="auto">
            <a:xfrm>
              <a:off x="4392706" y="2767333"/>
              <a:ext cx="2707440" cy="1353720"/>
            </a:xfrm>
            <a:prstGeom prst="rect">
              <a:avLst/>
            </a:prstGeom>
            <a:noFill/>
            <a:extLst>
              <a:ext uri="{909E8E84-426E-40DD-AFC4-6F175D3DCCD1}">
                <a14:hiddenFill xmlns:a14="http://schemas.microsoft.com/office/drawing/2010/main">
                  <a:solidFill>
                    <a:srgbClr val="FFFFFF"/>
                  </a:solidFill>
                </a14:hiddenFill>
              </a:ext>
            </a:extLst>
          </p:spPr>
        </p:pic>
        <p:sp>
          <p:nvSpPr>
            <p:cNvPr id="76" name="Rectangle 75">
              <a:extLst>
                <a:ext uri="{FF2B5EF4-FFF2-40B4-BE49-F238E27FC236}">
                  <a16:creationId xmlns:a16="http://schemas.microsoft.com/office/drawing/2014/main" id="{1C4AF521-305C-4172-9A68-17199679F836}"/>
                </a:ext>
              </a:extLst>
            </p:cNvPr>
            <p:cNvSpPr/>
            <p:nvPr/>
          </p:nvSpPr>
          <p:spPr>
            <a:xfrm>
              <a:off x="3913178" y="4064540"/>
              <a:ext cx="3315529" cy="912714"/>
            </a:xfrm>
            <a:custGeom>
              <a:avLst/>
              <a:gdLst>
                <a:gd name="connsiteX0" fmla="*/ 0 w 3315529"/>
                <a:gd name="connsiteY0" fmla="*/ 0 h 912714"/>
                <a:gd name="connsiteX1" fmla="*/ 596795 w 3315529"/>
                <a:gd name="connsiteY1" fmla="*/ 0 h 912714"/>
                <a:gd name="connsiteX2" fmla="*/ 1160435 w 3315529"/>
                <a:gd name="connsiteY2" fmla="*/ 0 h 912714"/>
                <a:gd name="connsiteX3" fmla="*/ 1757230 w 3315529"/>
                <a:gd name="connsiteY3" fmla="*/ 0 h 912714"/>
                <a:gd name="connsiteX4" fmla="*/ 2453491 w 3315529"/>
                <a:gd name="connsiteY4" fmla="*/ 0 h 912714"/>
                <a:gd name="connsiteX5" fmla="*/ 3315529 w 3315529"/>
                <a:gd name="connsiteY5" fmla="*/ 0 h 912714"/>
                <a:gd name="connsiteX6" fmla="*/ 3315529 w 3315529"/>
                <a:gd name="connsiteY6" fmla="*/ 447230 h 912714"/>
                <a:gd name="connsiteX7" fmla="*/ 3315529 w 3315529"/>
                <a:gd name="connsiteY7" fmla="*/ 912714 h 912714"/>
                <a:gd name="connsiteX8" fmla="*/ 2586113 w 3315529"/>
                <a:gd name="connsiteY8" fmla="*/ 912714 h 912714"/>
                <a:gd name="connsiteX9" fmla="*/ 2022473 w 3315529"/>
                <a:gd name="connsiteY9" fmla="*/ 912714 h 912714"/>
                <a:gd name="connsiteX10" fmla="*/ 1293056 w 3315529"/>
                <a:gd name="connsiteY10" fmla="*/ 912714 h 912714"/>
                <a:gd name="connsiteX11" fmla="*/ 696261 w 3315529"/>
                <a:gd name="connsiteY11" fmla="*/ 912714 h 912714"/>
                <a:gd name="connsiteX12" fmla="*/ 0 w 3315529"/>
                <a:gd name="connsiteY12" fmla="*/ 912714 h 912714"/>
                <a:gd name="connsiteX13" fmla="*/ 0 w 3315529"/>
                <a:gd name="connsiteY13" fmla="*/ 447230 h 912714"/>
                <a:gd name="connsiteX14" fmla="*/ 0 w 3315529"/>
                <a:gd name="connsiteY14" fmla="*/ 0 h 912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15529" h="912714" fill="none" extrusionOk="0">
                  <a:moveTo>
                    <a:pt x="0" y="0"/>
                  </a:moveTo>
                  <a:cubicBezTo>
                    <a:pt x="155713" y="616"/>
                    <a:pt x="466911" y="-14056"/>
                    <a:pt x="596795" y="0"/>
                  </a:cubicBezTo>
                  <a:cubicBezTo>
                    <a:pt x="726680" y="14056"/>
                    <a:pt x="889603" y="2193"/>
                    <a:pt x="1160435" y="0"/>
                  </a:cubicBezTo>
                  <a:cubicBezTo>
                    <a:pt x="1431267" y="-2193"/>
                    <a:pt x="1539552" y="21395"/>
                    <a:pt x="1757230" y="0"/>
                  </a:cubicBezTo>
                  <a:cubicBezTo>
                    <a:pt x="1974909" y="-21395"/>
                    <a:pt x="2108307" y="-21321"/>
                    <a:pt x="2453491" y="0"/>
                  </a:cubicBezTo>
                  <a:cubicBezTo>
                    <a:pt x="2798675" y="21321"/>
                    <a:pt x="3142127" y="-36710"/>
                    <a:pt x="3315529" y="0"/>
                  </a:cubicBezTo>
                  <a:cubicBezTo>
                    <a:pt x="3300557" y="187218"/>
                    <a:pt x="3328100" y="291503"/>
                    <a:pt x="3315529" y="447230"/>
                  </a:cubicBezTo>
                  <a:cubicBezTo>
                    <a:pt x="3302959" y="602957"/>
                    <a:pt x="3319121" y="766067"/>
                    <a:pt x="3315529" y="912714"/>
                  </a:cubicBezTo>
                  <a:cubicBezTo>
                    <a:pt x="3100095" y="943210"/>
                    <a:pt x="2774959" y="940302"/>
                    <a:pt x="2586113" y="912714"/>
                  </a:cubicBezTo>
                  <a:cubicBezTo>
                    <a:pt x="2397267" y="885126"/>
                    <a:pt x="2202013" y="940226"/>
                    <a:pt x="2022473" y="912714"/>
                  </a:cubicBezTo>
                  <a:cubicBezTo>
                    <a:pt x="1842933" y="885202"/>
                    <a:pt x="1532531" y="878420"/>
                    <a:pt x="1293056" y="912714"/>
                  </a:cubicBezTo>
                  <a:cubicBezTo>
                    <a:pt x="1053581" y="947008"/>
                    <a:pt x="967168" y="914170"/>
                    <a:pt x="696261" y="912714"/>
                  </a:cubicBezTo>
                  <a:cubicBezTo>
                    <a:pt x="425355" y="911258"/>
                    <a:pt x="236257" y="909478"/>
                    <a:pt x="0" y="912714"/>
                  </a:cubicBezTo>
                  <a:cubicBezTo>
                    <a:pt x="-3127" y="779147"/>
                    <a:pt x="-10941" y="559092"/>
                    <a:pt x="0" y="447230"/>
                  </a:cubicBezTo>
                  <a:cubicBezTo>
                    <a:pt x="10941" y="335368"/>
                    <a:pt x="510" y="125594"/>
                    <a:pt x="0" y="0"/>
                  </a:cubicBezTo>
                  <a:close/>
                </a:path>
                <a:path w="3315529" h="912714" stroke="0" extrusionOk="0">
                  <a:moveTo>
                    <a:pt x="0" y="0"/>
                  </a:moveTo>
                  <a:cubicBezTo>
                    <a:pt x="286742" y="14664"/>
                    <a:pt x="476702" y="-30515"/>
                    <a:pt x="629951" y="0"/>
                  </a:cubicBezTo>
                  <a:cubicBezTo>
                    <a:pt x="783200" y="30515"/>
                    <a:pt x="1059233" y="15383"/>
                    <a:pt x="1326212" y="0"/>
                  </a:cubicBezTo>
                  <a:cubicBezTo>
                    <a:pt x="1593191" y="-15383"/>
                    <a:pt x="1761459" y="-21223"/>
                    <a:pt x="1923007" y="0"/>
                  </a:cubicBezTo>
                  <a:cubicBezTo>
                    <a:pt x="2084555" y="21223"/>
                    <a:pt x="2431716" y="-26167"/>
                    <a:pt x="2586113" y="0"/>
                  </a:cubicBezTo>
                  <a:cubicBezTo>
                    <a:pt x="2740510" y="26167"/>
                    <a:pt x="3080106" y="-12786"/>
                    <a:pt x="3315529" y="0"/>
                  </a:cubicBezTo>
                  <a:cubicBezTo>
                    <a:pt x="3318047" y="169373"/>
                    <a:pt x="3313003" y="315422"/>
                    <a:pt x="3315529" y="438103"/>
                  </a:cubicBezTo>
                  <a:cubicBezTo>
                    <a:pt x="3318055" y="560784"/>
                    <a:pt x="3312054" y="794595"/>
                    <a:pt x="3315529" y="912714"/>
                  </a:cubicBezTo>
                  <a:cubicBezTo>
                    <a:pt x="3016560" y="908203"/>
                    <a:pt x="2804770" y="940049"/>
                    <a:pt x="2619268" y="912714"/>
                  </a:cubicBezTo>
                  <a:cubicBezTo>
                    <a:pt x="2433766" y="885379"/>
                    <a:pt x="2255852" y="931865"/>
                    <a:pt x="1989317" y="912714"/>
                  </a:cubicBezTo>
                  <a:cubicBezTo>
                    <a:pt x="1722782" y="893563"/>
                    <a:pt x="1563093" y="919895"/>
                    <a:pt x="1392522" y="912714"/>
                  </a:cubicBezTo>
                  <a:cubicBezTo>
                    <a:pt x="1221951" y="905533"/>
                    <a:pt x="1028080" y="884771"/>
                    <a:pt x="696261" y="912714"/>
                  </a:cubicBezTo>
                  <a:cubicBezTo>
                    <a:pt x="364442" y="940657"/>
                    <a:pt x="276044" y="922568"/>
                    <a:pt x="0" y="912714"/>
                  </a:cubicBezTo>
                  <a:cubicBezTo>
                    <a:pt x="-3888" y="731977"/>
                    <a:pt x="-2772" y="573622"/>
                    <a:pt x="0" y="456357"/>
                  </a:cubicBezTo>
                  <a:cubicBezTo>
                    <a:pt x="2772" y="339092"/>
                    <a:pt x="-20753" y="148344"/>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Actions de marketing </a:t>
              </a:r>
            </a:p>
          </p:txBody>
        </p:sp>
      </p:grpSp>
      <p:grpSp>
        <p:nvGrpSpPr>
          <p:cNvPr id="21" name="Groupe 20">
            <a:extLst>
              <a:ext uri="{FF2B5EF4-FFF2-40B4-BE49-F238E27FC236}">
                <a16:creationId xmlns:a16="http://schemas.microsoft.com/office/drawing/2014/main" id="{BD62F2FD-5664-4880-B511-04D01C6ABFD9}"/>
              </a:ext>
            </a:extLst>
          </p:cNvPr>
          <p:cNvGrpSpPr/>
          <p:nvPr/>
        </p:nvGrpSpPr>
        <p:grpSpPr>
          <a:xfrm>
            <a:off x="7080448" y="2898377"/>
            <a:ext cx="1608500" cy="1463553"/>
            <a:chOff x="7936502" y="1685466"/>
            <a:chExt cx="3458073" cy="3146455"/>
          </a:xfrm>
        </p:grpSpPr>
        <p:pic>
          <p:nvPicPr>
            <p:cNvPr id="1038" name="Picture 14" descr="Compteur de satisfaction client avec différentes émotions. illustration vectorielle.">
              <a:extLst>
                <a:ext uri="{FF2B5EF4-FFF2-40B4-BE49-F238E27FC236}">
                  <a16:creationId xmlns:a16="http://schemas.microsoft.com/office/drawing/2014/main" id="{CB23FB3E-92F8-4F23-9D47-E1A2FB4C5263}"/>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08228" y="1685466"/>
              <a:ext cx="3342573" cy="278191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nsemble d'éléments de jeu d'étoiles de la ligne pleine à la ligne vide">
              <a:extLst>
                <a:ext uri="{FF2B5EF4-FFF2-40B4-BE49-F238E27FC236}">
                  <a16:creationId xmlns:a16="http://schemas.microsoft.com/office/drawing/2014/main" id="{1267FA7B-F3A0-4614-A2C3-87A201B117B5}"/>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9091" b="89394" l="5272" r="93930">
                          <a14:foregroundMark x1="5272" y1="48485" x2="15016" y2="71212"/>
                          <a14:foregroundMark x1="86422" y1="75758" x2="88019" y2="37121"/>
                          <a14:foregroundMark x1="88019" y1="37121" x2="89137" y2="28788"/>
                          <a14:foregroundMark x1="93930" y1="48485" x2="88179" y2="62879"/>
                          <a14:foregroundMark x1="92332" y1="77273" x2="88658" y2="74242"/>
                          <a14:foregroundMark x1="50799" y1="25758" x2="49521" y2="63636"/>
                          <a14:foregroundMark x1="49521" y1="63636" x2="47604" y2="75758"/>
                          <a14:foregroundMark x1="31629" y1="25000" x2="30032" y2="68939"/>
                          <a14:foregroundMark x1="30032" y1="68939" x2="28754" y2="76515"/>
                          <a14:foregroundMark x1="68992" y1="34286" x2="67700" y2="7285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936502" y="3323230"/>
              <a:ext cx="3458073" cy="628650"/>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69243952-DAB2-43D6-8F37-F1B8C75F915C}"/>
                </a:ext>
              </a:extLst>
            </p:cNvPr>
            <p:cNvSpPr/>
            <p:nvPr/>
          </p:nvSpPr>
          <p:spPr>
            <a:xfrm>
              <a:off x="8057568" y="3900112"/>
              <a:ext cx="3293234" cy="931809"/>
            </a:xfrm>
            <a:custGeom>
              <a:avLst/>
              <a:gdLst>
                <a:gd name="connsiteX0" fmla="*/ 0 w 3293234"/>
                <a:gd name="connsiteY0" fmla="*/ 0 h 931809"/>
                <a:gd name="connsiteX1" fmla="*/ 592782 w 3293234"/>
                <a:gd name="connsiteY1" fmla="*/ 0 h 931809"/>
                <a:gd name="connsiteX2" fmla="*/ 1152632 w 3293234"/>
                <a:gd name="connsiteY2" fmla="*/ 0 h 931809"/>
                <a:gd name="connsiteX3" fmla="*/ 1745414 w 3293234"/>
                <a:gd name="connsiteY3" fmla="*/ 0 h 931809"/>
                <a:gd name="connsiteX4" fmla="*/ 2436993 w 3293234"/>
                <a:gd name="connsiteY4" fmla="*/ 0 h 931809"/>
                <a:gd name="connsiteX5" fmla="*/ 3293234 w 3293234"/>
                <a:gd name="connsiteY5" fmla="*/ 0 h 931809"/>
                <a:gd name="connsiteX6" fmla="*/ 3293234 w 3293234"/>
                <a:gd name="connsiteY6" fmla="*/ 456586 h 931809"/>
                <a:gd name="connsiteX7" fmla="*/ 3293234 w 3293234"/>
                <a:gd name="connsiteY7" fmla="*/ 931809 h 931809"/>
                <a:gd name="connsiteX8" fmla="*/ 2568723 w 3293234"/>
                <a:gd name="connsiteY8" fmla="*/ 931809 h 931809"/>
                <a:gd name="connsiteX9" fmla="*/ 2008873 w 3293234"/>
                <a:gd name="connsiteY9" fmla="*/ 931809 h 931809"/>
                <a:gd name="connsiteX10" fmla="*/ 1284361 w 3293234"/>
                <a:gd name="connsiteY10" fmla="*/ 931809 h 931809"/>
                <a:gd name="connsiteX11" fmla="*/ 691579 w 3293234"/>
                <a:gd name="connsiteY11" fmla="*/ 931809 h 931809"/>
                <a:gd name="connsiteX12" fmla="*/ 0 w 3293234"/>
                <a:gd name="connsiteY12" fmla="*/ 931809 h 931809"/>
                <a:gd name="connsiteX13" fmla="*/ 0 w 3293234"/>
                <a:gd name="connsiteY13" fmla="*/ 456586 h 931809"/>
                <a:gd name="connsiteX14" fmla="*/ 0 w 3293234"/>
                <a:gd name="connsiteY14" fmla="*/ 0 h 93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93234" h="931809" fill="none" extrusionOk="0">
                  <a:moveTo>
                    <a:pt x="0" y="0"/>
                  </a:moveTo>
                  <a:cubicBezTo>
                    <a:pt x="172869" y="-14430"/>
                    <a:pt x="451691" y="24529"/>
                    <a:pt x="592782" y="0"/>
                  </a:cubicBezTo>
                  <a:cubicBezTo>
                    <a:pt x="733873" y="-24529"/>
                    <a:pt x="905258" y="-12537"/>
                    <a:pt x="1152632" y="0"/>
                  </a:cubicBezTo>
                  <a:cubicBezTo>
                    <a:pt x="1400006" y="12537"/>
                    <a:pt x="1481679" y="27298"/>
                    <a:pt x="1745414" y="0"/>
                  </a:cubicBezTo>
                  <a:cubicBezTo>
                    <a:pt x="2009149" y="-27298"/>
                    <a:pt x="2160855" y="-7702"/>
                    <a:pt x="2436993" y="0"/>
                  </a:cubicBezTo>
                  <a:cubicBezTo>
                    <a:pt x="2713131" y="7702"/>
                    <a:pt x="3104996" y="-18956"/>
                    <a:pt x="3293234" y="0"/>
                  </a:cubicBezTo>
                  <a:cubicBezTo>
                    <a:pt x="3275115" y="193778"/>
                    <a:pt x="3300648" y="294207"/>
                    <a:pt x="3293234" y="456586"/>
                  </a:cubicBezTo>
                  <a:cubicBezTo>
                    <a:pt x="3285820" y="618965"/>
                    <a:pt x="3296457" y="728156"/>
                    <a:pt x="3293234" y="931809"/>
                  </a:cubicBezTo>
                  <a:cubicBezTo>
                    <a:pt x="3093807" y="956580"/>
                    <a:pt x="2751390" y="897175"/>
                    <a:pt x="2568723" y="931809"/>
                  </a:cubicBezTo>
                  <a:cubicBezTo>
                    <a:pt x="2386056" y="966443"/>
                    <a:pt x="2282985" y="936964"/>
                    <a:pt x="2008873" y="931809"/>
                  </a:cubicBezTo>
                  <a:cubicBezTo>
                    <a:pt x="1734761" y="926655"/>
                    <a:pt x="1568405" y="923894"/>
                    <a:pt x="1284361" y="931809"/>
                  </a:cubicBezTo>
                  <a:cubicBezTo>
                    <a:pt x="1000317" y="939724"/>
                    <a:pt x="849054" y="951563"/>
                    <a:pt x="691579" y="931809"/>
                  </a:cubicBezTo>
                  <a:cubicBezTo>
                    <a:pt x="534104" y="912055"/>
                    <a:pt x="329213" y="918232"/>
                    <a:pt x="0" y="931809"/>
                  </a:cubicBezTo>
                  <a:cubicBezTo>
                    <a:pt x="26" y="746741"/>
                    <a:pt x="16687" y="589305"/>
                    <a:pt x="0" y="456586"/>
                  </a:cubicBezTo>
                  <a:cubicBezTo>
                    <a:pt x="-16687" y="323867"/>
                    <a:pt x="-4182" y="187118"/>
                    <a:pt x="0" y="0"/>
                  </a:cubicBezTo>
                  <a:close/>
                </a:path>
                <a:path w="3293234" h="931809" stroke="0" extrusionOk="0">
                  <a:moveTo>
                    <a:pt x="0" y="0"/>
                  </a:moveTo>
                  <a:cubicBezTo>
                    <a:pt x="142324" y="26680"/>
                    <a:pt x="370266" y="6288"/>
                    <a:pt x="625714" y="0"/>
                  </a:cubicBezTo>
                  <a:cubicBezTo>
                    <a:pt x="881162" y="-6288"/>
                    <a:pt x="1084469" y="-6927"/>
                    <a:pt x="1317294" y="0"/>
                  </a:cubicBezTo>
                  <a:cubicBezTo>
                    <a:pt x="1550119" y="6927"/>
                    <a:pt x="1621468" y="4958"/>
                    <a:pt x="1910076" y="0"/>
                  </a:cubicBezTo>
                  <a:cubicBezTo>
                    <a:pt x="2198684" y="-4958"/>
                    <a:pt x="2405301" y="109"/>
                    <a:pt x="2568723" y="0"/>
                  </a:cubicBezTo>
                  <a:cubicBezTo>
                    <a:pt x="2732145" y="-109"/>
                    <a:pt x="3034250" y="-971"/>
                    <a:pt x="3293234" y="0"/>
                  </a:cubicBezTo>
                  <a:cubicBezTo>
                    <a:pt x="3292854" y="97896"/>
                    <a:pt x="3307015" y="282179"/>
                    <a:pt x="3293234" y="447268"/>
                  </a:cubicBezTo>
                  <a:cubicBezTo>
                    <a:pt x="3279453" y="612357"/>
                    <a:pt x="3293936" y="812992"/>
                    <a:pt x="3293234" y="931809"/>
                  </a:cubicBezTo>
                  <a:cubicBezTo>
                    <a:pt x="3072846" y="912129"/>
                    <a:pt x="2929255" y="928057"/>
                    <a:pt x="2601655" y="931809"/>
                  </a:cubicBezTo>
                  <a:cubicBezTo>
                    <a:pt x="2274055" y="935561"/>
                    <a:pt x="2259245" y="939830"/>
                    <a:pt x="1975940" y="931809"/>
                  </a:cubicBezTo>
                  <a:cubicBezTo>
                    <a:pt x="1692635" y="923788"/>
                    <a:pt x="1631691" y="903764"/>
                    <a:pt x="1383158" y="931809"/>
                  </a:cubicBezTo>
                  <a:cubicBezTo>
                    <a:pt x="1134625" y="959854"/>
                    <a:pt x="874186" y="927601"/>
                    <a:pt x="691579" y="931809"/>
                  </a:cubicBezTo>
                  <a:cubicBezTo>
                    <a:pt x="508972" y="936017"/>
                    <a:pt x="227896" y="955421"/>
                    <a:pt x="0" y="931809"/>
                  </a:cubicBezTo>
                  <a:cubicBezTo>
                    <a:pt x="-6116" y="836570"/>
                    <a:pt x="22129" y="595032"/>
                    <a:pt x="0" y="465905"/>
                  </a:cubicBezTo>
                  <a:cubicBezTo>
                    <a:pt x="-22129" y="336778"/>
                    <a:pt x="12388" y="188778"/>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ym typeface="Wingdings 3" panose="05040102010807070707" pitchFamily="18" charset="2"/>
                </a:rPr>
                <a:t> Satisfaction clients</a:t>
              </a:r>
              <a:endParaRPr lang="fr-FR" sz="1200" b="1" dirty="0"/>
            </a:p>
          </p:txBody>
        </p:sp>
      </p:grpSp>
      <p:grpSp>
        <p:nvGrpSpPr>
          <p:cNvPr id="23" name="Groupe 22">
            <a:extLst>
              <a:ext uri="{FF2B5EF4-FFF2-40B4-BE49-F238E27FC236}">
                <a16:creationId xmlns:a16="http://schemas.microsoft.com/office/drawing/2014/main" id="{79E2DBE9-7E11-427F-90EA-A0640E3503D8}"/>
              </a:ext>
            </a:extLst>
          </p:cNvPr>
          <p:cNvGrpSpPr/>
          <p:nvPr/>
        </p:nvGrpSpPr>
        <p:grpSpPr>
          <a:xfrm>
            <a:off x="5353695" y="2494103"/>
            <a:ext cx="1542005" cy="1860091"/>
            <a:chOff x="6991133" y="3217353"/>
            <a:chExt cx="2187582" cy="2638838"/>
          </a:xfrm>
        </p:grpSpPr>
        <p:sp>
          <p:nvSpPr>
            <p:cNvPr id="92" name="Rectangle 91">
              <a:extLst>
                <a:ext uri="{FF2B5EF4-FFF2-40B4-BE49-F238E27FC236}">
                  <a16:creationId xmlns:a16="http://schemas.microsoft.com/office/drawing/2014/main" id="{4970E28F-34FE-45C9-9355-7CB6E1B5AA8D}"/>
                </a:ext>
              </a:extLst>
            </p:cNvPr>
            <p:cNvSpPr/>
            <p:nvPr/>
          </p:nvSpPr>
          <p:spPr>
            <a:xfrm>
              <a:off x="6991133" y="5241308"/>
              <a:ext cx="2173143" cy="614883"/>
            </a:xfrm>
            <a:custGeom>
              <a:avLst/>
              <a:gdLst>
                <a:gd name="connsiteX0" fmla="*/ 0 w 2173143"/>
                <a:gd name="connsiteY0" fmla="*/ 0 h 614883"/>
                <a:gd name="connsiteX1" fmla="*/ 543286 w 2173143"/>
                <a:gd name="connsiteY1" fmla="*/ 0 h 614883"/>
                <a:gd name="connsiteX2" fmla="*/ 1130034 w 2173143"/>
                <a:gd name="connsiteY2" fmla="*/ 0 h 614883"/>
                <a:gd name="connsiteX3" fmla="*/ 2173143 w 2173143"/>
                <a:gd name="connsiteY3" fmla="*/ 0 h 614883"/>
                <a:gd name="connsiteX4" fmla="*/ 2173143 w 2173143"/>
                <a:gd name="connsiteY4" fmla="*/ 614883 h 614883"/>
                <a:gd name="connsiteX5" fmla="*/ 1629857 w 2173143"/>
                <a:gd name="connsiteY5" fmla="*/ 614883 h 614883"/>
                <a:gd name="connsiteX6" fmla="*/ 1064840 w 2173143"/>
                <a:gd name="connsiteY6" fmla="*/ 614883 h 614883"/>
                <a:gd name="connsiteX7" fmla="*/ 478091 w 2173143"/>
                <a:gd name="connsiteY7" fmla="*/ 614883 h 614883"/>
                <a:gd name="connsiteX8" fmla="*/ 0 w 2173143"/>
                <a:gd name="connsiteY8" fmla="*/ 614883 h 614883"/>
                <a:gd name="connsiteX9" fmla="*/ 0 w 2173143"/>
                <a:gd name="connsiteY9" fmla="*/ 0 h 61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143" h="614883" fill="none" extrusionOk="0">
                  <a:moveTo>
                    <a:pt x="0" y="0"/>
                  </a:moveTo>
                  <a:cubicBezTo>
                    <a:pt x="239930" y="18656"/>
                    <a:pt x="287206" y="11281"/>
                    <a:pt x="543286" y="0"/>
                  </a:cubicBezTo>
                  <a:cubicBezTo>
                    <a:pt x="799366" y="-11281"/>
                    <a:pt x="951459" y="-12058"/>
                    <a:pt x="1130034" y="0"/>
                  </a:cubicBezTo>
                  <a:cubicBezTo>
                    <a:pt x="1308609" y="12058"/>
                    <a:pt x="1665202" y="41226"/>
                    <a:pt x="2173143" y="0"/>
                  </a:cubicBezTo>
                  <a:cubicBezTo>
                    <a:pt x="2151020" y="125081"/>
                    <a:pt x="2161629" y="336218"/>
                    <a:pt x="2173143" y="614883"/>
                  </a:cubicBezTo>
                  <a:cubicBezTo>
                    <a:pt x="1909849" y="625891"/>
                    <a:pt x="1789966" y="599475"/>
                    <a:pt x="1629857" y="614883"/>
                  </a:cubicBezTo>
                  <a:cubicBezTo>
                    <a:pt x="1469748" y="630291"/>
                    <a:pt x="1233429" y="604001"/>
                    <a:pt x="1064840" y="614883"/>
                  </a:cubicBezTo>
                  <a:cubicBezTo>
                    <a:pt x="896251" y="625765"/>
                    <a:pt x="663344" y="643276"/>
                    <a:pt x="478091" y="614883"/>
                  </a:cubicBezTo>
                  <a:cubicBezTo>
                    <a:pt x="292838" y="586490"/>
                    <a:pt x="149149" y="607322"/>
                    <a:pt x="0" y="614883"/>
                  </a:cubicBezTo>
                  <a:cubicBezTo>
                    <a:pt x="7146" y="480095"/>
                    <a:pt x="-17952" y="223991"/>
                    <a:pt x="0" y="0"/>
                  </a:cubicBezTo>
                  <a:close/>
                </a:path>
                <a:path w="2173143" h="614883" stroke="0" extrusionOk="0">
                  <a:moveTo>
                    <a:pt x="0" y="0"/>
                  </a:moveTo>
                  <a:cubicBezTo>
                    <a:pt x="183207" y="24468"/>
                    <a:pt x="397734" y="3289"/>
                    <a:pt x="521554" y="0"/>
                  </a:cubicBezTo>
                  <a:cubicBezTo>
                    <a:pt x="645374" y="-3289"/>
                    <a:pt x="941084" y="9597"/>
                    <a:pt x="1086572" y="0"/>
                  </a:cubicBezTo>
                  <a:cubicBezTo>
                    <a:pt x="1232060" y="-9597"/>
                    <a:pt x="1382492" y="-20735"/>
                    <a:pt x="1586394" y="0"/>
                  </a:cubicBezTo>
                  <a:cubicBezTo>
                    <a:pt x="1790296" y="20735"/>
                    <a:pt x="2040783" y="2490"/>
                    <a:pt x="2173143" y="0"/>
                  </a:cubicBezTo>
                  <a:cubicBezTo>
                    <a:pt x="2198565" y="245576"/>
                    <a:pt x="2196253" y="433143"/>
                    <a:pt x="2173143" y="614883"/>
                  </a:cubicBezTo>
                  <a:cubicBezTo>
                    <a:pt x="1934033" y="603188"/>
                    <a:pt x="1921833" y="614344"/>
                    <a:pt x="1673320" y="614883"/>
                  </a:cubicBezTo>
                  <a:cubicBezTo>
                    <a:pt x="1424807" y="615422"/>
                    <a:pt x="1367870" y="635234"/>
                    <a:pt x="1173497" y="614883"/>
                  </a:cubicBezTo>
                  <a:cubicBezTo>
                    <a:pt x="979124" y="594532"/>
                    <a:pt x="889277" y="630770"/>
                    <a:pt x="673674" y="614883"/>
                  </a:cubicBezTo>
                  <a:cubicBezTo>
                    <a:pt x="458071" y="598996"/>
                    <a:pt x="273611" y="618584"/>
                    <a:pt x="0" y="614883"/>
                  </a:cubicBezTo>
                  <a:cubicBezTo>
                    <a:pt x="3768" y="443393"/>
                    <a:pt x="16782" y="249107"/>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318253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ym typeface="Wingdings 3" panose="05040102010807070707" pitchFamily="18" charset="2"/>
                </a:rPr>
                <a:t> Conquêtes des Jeunes</a:t>
              </a:r>
              <a:endParaRPr lang="fr-FR" sz="1200" b="1" dirty="0"/>
            </a:p>
          </p:txBody>
        </p:sp>
        <p:grpSp>
          <p:nvGrpSpPr>
            <p:cNvPr id="22" name="Groupe 21">
              <a:extLst>
                <a:ext uri="{FF2B5EF4-FFF2-40B4-BE49-F238E27FC236}">
                  <a16:creationId xmlns:a16="http://schemas.microsoft.com/office/drawing/2014/main" id="{4955C3D2-8286-4CEB-B8B8-375AC593D176}"/>
                </a:ext>
              </a:extLst>
            </p:cNvPr>
            <p:cNvGrpSpPr/>
            <p:nvPr/>
          </p:nvGrpSpPr>
          <p:grpSpPr>
            <a:xfrm>
              <a:off x="7275786" y="3217353"/>
              <a:ext cx="1902929" cy="2447908"/>
              <a:chOff x="7232243" y="3143388"/>
              <a:chExt cx="1902929" cy="2447908"/>
            </a:xfrm>
          </p:grpSpPr>
          <p:pic>
            <p:nvPicPr>
              <p:cNvPr id="1040" name="Picture 16" descr="L'aimant de bannière de marketing des médias sociaux">
                <a:extLst>
                  <a:ext uri="{FF2B5EF4-FFF2-40B4-BE49-F238E27FC236}">
                    <a16:creationId xmlns:a16="http://schemas.microsoft.com/office/drawing/2014/main" id="{2FD0420E-6C6A-40BF-8005-509E5C6A15D0}"/>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7668" b="73163" l="37700" r="72045">
                            <a14:foregroundMark x1="69649" y1="18530" x2="41570" y2="28687"/>
                            <a14:foregroundMark x1="39453" y1="30159" x2="37700" y2="38339"/>
                            <a14:foregroundMark x1="37700" y1="38339" x2="39776" y2="46645"/>
                            <a14:foregroundMark x1="43117" y1="48934" x2="68690" y2="66454"/>
                            <a14:foregroundMark x1="39776" y1="46645" x2="42935" y2="48810"/>
                            <a14:foregroundMark x1="69968" y1="51757" x2="55272" y2="56230"/>
                            <a14:foregroundMark x1="55272" y1="56230" x2="48403" y2="54633"/>
                            <a14:foregroundMark x1="61981" y1="44089" x2="60064" y2="43770"/>
                            <a14:foregroundMark x1="48882" y1="38339" x2="54153" y2="40895"/>
                            <a14:foregroundMark x1="54153" y1="40895" x2="55431" y2="35463"/>
                            <a14:foregroundMark x1="49681" y1="30671" x2="55751" y2="14377"/>
                            <a14:foregroundMark x1="60224" y1="35463" x2="49361" y2="26518"/>
                            <a14:foregroundMark x1="49361" y1="26518" x2="47444" y2="22364"/>
                            <a14:foregroundMark x1="69968" y1="10543" x2="45208" y2="25559"/>
                            <a14:foregroundMark x1="70607" y1="44409" x2="71086" y2="9265"/>
                            <a14:foregroundMark x1="68850" y1="38019" x2="66454" y2="24920"/>
                            <a14:foregroundMark x1="66454" y1="24920" x2="64856" y2="20767"/>
                            <a14:foregroundMark x1="67412" y1="23003" x2="56869" y2="32588"/>
                            <a14:foregroundMark x1="56869" y1="32588" x2="56390" y2="34185"/>
                            <a14:foregroundMark x1="67252" y1="28754" x2="56550" y2="26837"/>
                            <a14:foregroundMark x1="71565" y1="9904" x2="70927" y2="29393"/>
                            <a14:foregroundMark x1="70927" y1="29393" x2="71246" y2="32907"/>
                            <a14:foregroundMark x1="72045" y1="8946" x2="72045" y2="28115"/>
                            <a14:foregroundMark x1="72045" y1="28115" x2="72045" y2="15974"/>
                            <a14:foregroundMark x1="71086" y1="8946" x2="56550" y2="15655"/>
                            <a14:foregroundMark x1="71725" y1="7987" x2="70607" y2="10224"/>
                            <a14:foregroundMark x1="68530" y1="52716" x2="68690" y2="61981"/>
                            <a14:foregroundMark x1="71565" y1="74760" x2="66933" y2="73163"/>
                            <a14:foregroundMark x1="66933" y1="73163" x2="46965" y2="56550"/>
                            <a14:foregroundMark x1="61981" y1="39936" x2="57987" y2="45687"/>
                            <a14:foregroundMark x1="57987" y1="45687" x2="57987" y2="45687"/>
                            <a14:foregroundMark x1="60224" y1="37061" x2="57987" y2="46645"/>
                            <a14:foregroundMark x1="57987" y1="46645" x2="57987" y2="46965"/>
                            <a14:foregroundMark x1="62780" y1="38339" x2="62300" y2="46645"/>
                            <a14:foregroundMark x1="71885" y1="52077" x2="70447" y2="61661"/>
                            <a14:foregroundMark x1="70447" y1="61661" x2="70447" y2="70607"/>
                            <a14:foregroundMark x1="70128" y1="47284" x2="71086" y2="53994"/>
                            <a14:foregroundMark x1="71725" y1="49521" x2="70767" y2="56550"/>
                            <a14:foregroundMark x1="67412" y1="49840" x2="51597" y2="50479"/>
                            <a14:foregroundMark x1="51597" y1="50479" x2="49201" y2="49840"/>
                            <a14:backgroundMark x1="40735" y1="26837" x2="38818" y2="28754"/>
                            <a14:backgroundMark x1="42173" y1="44409" x2="40256" y2="40256"/>
                            <a14:backgroundMark x1="40096" y1="55272" x2="38019" y2="51438"/>
                            <a14:backgroundMark x1="41214" y1="55591" x2="38658" y2="53355"/>
                          </a14:backgroundRemoval>
                        </a14:imgEffect>
                      </a14:imgLayer>
                    </a14:imgProps>
                  </a:ext>
                  <a:ext uri="{28A0092B-C50C-407E-A947-70E740481C1C}">
                    <a14:useLocalDpi xmlns:a14="http://schemas.microsoft.com/office/drawing/2010/main" val="0"/>
                  </a:ext>
                </a:extLst>
              </a:blip>
              <a:srcRect l="35407" t="7745" r="27601" b="22596"/>
              <a:stretch/>
            </p:blipFill>
            <p:spPr bwMode="auto">
              <a:xfrm>
                <a:off x="7232243" y="3668424"/>
                <a:ext cx="1640429" cy="154453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Collection of charming young businessmen and managers. Flat modern cartoon style.">
                <a:extLst>
                  <a:ext uri="{FF2B5EF4-FFF2-40B4-BE49-F238E27FC236}">
                    <a16:creationId xmlns:a16="http://schemas.microsoft.com/office/drawing/2014/main" id="{B30F6839-5A85-4631-B923-1E0C9D244F3C}"/>
                  </a:ext>
                </a:extLst>
              </p:cNvPr>
              <p:cNvPicPr>
                <a:picLocks noChangeAspect="1" noChangeArrowheads="1"/>
              </p:cNvPicPr>
              <p:nvPr/>
            </p:nvPicPr>
            <p:blipFill rotWithShape="1">
              <a:blip r:embed="rId14" cstate="print">
                <a:extLst>
                  <a:ext uri="{BEBA8EAE-BF5A-486C-A8C5-ECC9F3942E4B}">
                    <a14:imgProps xmlns:a14="http://schemas.microsoft.com/office/drawing/2010/main">
                      <a14:imgLayer r:embed="rId4">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foregroundMark x1="12300" y1="83985" x2="11600" y2="83985"/>
                            <a14:foregroundMark x1="17900" y1="83985" x2="17000" y2="83799"/>
                            <a14:foregroundMark x1="17100" y1="84171" x2="15700" y2="83799"/>
                            <a14:foregroundMark x1="16400" y1="84358" x2="16000" y2="84171"/>
                            <a14:foregroundMark x1="10500" y1="83240" x2="11600" y2="84358"/>
                            <a14:foregroundMark x1="11300" y1="84358" x2="10400" y2="83613"/>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Mark x1="20700" y1="59032" x2="20500" y2="60335"/>
                            <a14:backgroundMark x1="21000" y1="57728" x2="20600" y2="59218"/>
                          </a14:backgroundRemoval>
                        </a14:imgEffect>
                      </a14:imgLayer>
                    </a14:imgProps>
                  </a:ext>
                  <a:ext uri="{28A0092B-C50C-407E-A947-70E740481C1C}">
                    <a14:useLocalDpi xmlns:a14="http://schemas.microsoft.com/office/drawing/2010/main" val="0"/>
                  </a:ext>
                </a:extLst>
              </a:blip>
              <a:srcRect l="-1" r="79302"/>
              <a:stretch/>
            </p:blipFill>
            <p:spPr bwMode="auto">
              <a:xfrm>
                <a:off x="8207214" y="3143388"/>
                <a:ext cx="927958" cy="2447908"/>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0" name="Espace réservé du contenu 1">
            <a:extLst>
              <a:ext uri="{FF2B5EF4-FFF2-40B4-BE49-F238E27FC236}">
                <a16:creationId xmlns:a16="http://schemas.microsoft.com/office/drawing/2014/main" id="{5C1CEE00-555E-4A23-BD5D-78C9557CA97B}"/>
              </a:ext>
            </a:extLst>
          </p:cNvPr>
          <p:cNvSpPr txBox="1">
            <a:spLocks/>
          </p:cNvSpPr>
          <p:nvPr/>
        </p:nvSpPr>
        <p:spPr>
          <a:xfrm>
            <a:off x="638220" y="4563617"/>
            <a:ext cx="10954907" cy="480771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De nombreuses actions ont été mises en place afin de favoriser la conquête et la satisfaction des jeunes. Parmi ces actions, </a:t>
            </a:r>
            <a:r>
              <a:rPr lang="fr-FR" b="1" dirty="0">
                <a:solidFill>
                  <a:schemeClr val="accent4">
                    <a:lumMod val="75000"/>
                  </a:schemeClr>
                </a:solidFill>
              </a:rPr>
              <a:t>l’envoi des livres Nathan </a:t>
            </a:r>
            <a:r>
              <a:rPr lang="fr-FR" dirty="0"/>
              <a:t>à nos enfants clients vise à développer la satisfaction et le sentiment d’appartenance du client. </a:t>
            </a:r>
          </a:p>
          <a:p>
            <a:r>
              <a:rPr lang="fr-FR" dirty="0"/>
              <a:t>Nous souhaitons aujourd’hui </a:t>
            </a:r>
            <a:r>
              <a:rPr lang="fr-FR" b="1" dirty="0">
                <a:solidFill>
                  <a:schemeClr val="accent4">
                    <a:lumMod val="75000"/>
                  </a:schemeClr>
                </a:solidFill>
              </a:rPr>
              <a:t>capitaliser sur cette action pour développer la conquête </a:t>
            </a:r>
            <a:r>
              <a:rPr lang="fr-FR" dirty="0"/>
              <a:t>(interne &amp; externe) et </a:t>
            </a:r>
            <a:r>
              <a:rPr lang="fr-FR" b="1" dirty="0">
                <a:solidFill>
                  <a:schemeClr val="accent4">
                    <a:lumMod val="75000"/>
                  </a:schemeClr>
                </a:solidFill>
              </a:rPr>
              <a:t>l’équipement des adolescents </a:t>
            </a:r>
            <a:r>
              <a:rPr lang="fr-FR" dirty="0"/>
              <a:t>(cible : 15 ans). </a:t>
            </a:r>
          </a:p>
        </p:txBody>
      </p:sp>
    </p:spTree>
    <p:extLst>
      <p:ext uri="{BB962C8B-B14F-4D97-AF65-F5344CB8AC3E}">
        <p14:creationId xmlns:p14="http://schemas.microsoft.com/office/powerpoint/2010/main" val="139787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animEffect transition="in" filter="fade">
                                      <p:cBhvr>
                                        <p:cTn id="19" dur="500"/>
                                        <p:tgtEl>
                                          <p:spTgt spid="30">
                                            <p:txEl>
                                              <p:pRg st="0" end="0"/>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0">
                                            <p:txEl>
                                              <p:pRg st="1" end="1"/>
                                            </p:txEl>
                                          </p:spTgt>
                                        </p:tgtEl>
                                        <p:attrNameLst>
                                          <p:attrName>style.visibility</p:attrName>
                                        </p:attrNameLst>
                                      </p:cBhvr>
                                      <p:to>
                                        <p:strVal val="visible"/>
                                      </p:to>
                                    </p:set>
                                    <p:animEffect transition="in" filter="fade">
                                      <p:cBhvr>
                                        <p:cTn id="23" dur="500"/>
                                        <p:tgtEl>
                                          <p:spTgt spid="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8D68CE77-8675-4973-A48C-3096F85513E0}"/>
              </a:ext>
            </a:extLst>
          </p:cNvPr>
          <p:cNvGrpSpPr/>
          <p:nvPr/>
        </p:nvGrpSpPr>
        <p:grpSpPr>
          <a:xfrm>
            <a:off x="10868302" y="81768"/>
            <a:ext cx="1235597" cy="1050101"/>
            <a:chOff x="10686437" y="224082"/>
            <a:chExt cx="1235597" cy="1050101"/>
          </a:xfrm>
        </p:grpSpPr>
        <p:sp>
          <p:nvSpPr>
            <p:cNvPr id="21" name="Phylactère : pensées 20">
              <a:extLst>
                <a:ext uri="{FF2B5EF4-FFF2-40B4-BE49-F238E27FC236}">
                  <a16:creationId xmlns:a16="http://schemas.microsoft.com/office/drawing/2014/main" id="{AE810C54-0809-4D92-8847-1FF956930D8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957A6BA7-F208-4692-8165-036A731574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18" name="Flèche : pentagone 17">
            <a:extLst>
              <a:ext uri="{FF2B5EF4-FFF2-40B4-BE49-F238E27FC236}">
                <a16:creationId xmlns:a16="http://schemas.microsoft.com/office/drawing/2014/main" id="{260B2045-CB66-411A-9E60-28DCB0697CC5}"/>
              </a:ext>
            </a:extLst>
          </p:cNvPr>
          <p:cNvSpPr/>
          <p:nvPr/>
        </p:nvSpPr>
        <p:spPr>
          <a:xfrm>
            <a:off x="4676151" y="2448773"/>
            <a:ext cx="2351666" cy="689043"/>
          </a:xfrm>
          <a:custGeom>
            <a:avLst/>
            <a:gdLst>
              <a:gd name="connsiteX0" fmla="*/ 0 w 2351666"/>
              <a:gd name="connsiteY0" fmla="*/ 0 h 689043"/>
              <a:gd name="connsiteX1" fmla="*/ 648977 w 2351666"/>
              <a:gd name="connsiteY1" fmla="*/ 0 h 689043"/>
              <a:gd name="connsiteX2" fmla="*/ 1358168 w 2351666"/>
              <a:gd name="connsiteY2" fmla="*/ 0 h 689043"/>
              <a:gd name="connsiteX3" fmla="*/ 2007145 w 2351666"/>
              <a:gd name="connsiteY3" fmla="*/ 0 h 689043"/>
              <a:gd name="connsiteX4" fmla="*/ 2351666 w 2351666"/>
              <a:gd name="connsiteY4" fmla="*/ 344522 h 689043"/>
              <a:gd name="connsiteX5" fmla="*/ 2007145 w 2351666"/>
              <a:gd name="connsiteY5" fmla="*/ 689043 h 689043"/>
              <a:gd name="connsiteX6" fmla="*/ 1358168 w 2351666"/>
              <a:gd name="connsiteY6" fmla="*/ 689043 h 689043"/>
              <a:gd name="connsiteX7" fmla="*/ 729263 w 2351666"/>
              <a:gd name="connsiteY7" fmla="*/ 689043 h 689043"/>
              <a:gd name="connsiteX8" fmla="*/ 0 w 2351666"/>
              <a:gd name="connsiteY8" fmla="*/ 689043 h 689043"/>
              <a:gd name="connsiteX9" fmla="*/ 0 w 2351666"/>
              <a:gd name="connsiteY9" fmla="*/ 0 h 68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1666" h="689043" fill="none" extrusionOk="0">
                <a:moveTo>
                  <a:pt x="0" y="0"/>
                </a:moveTo>
                <a:cubicBezTo>
                  <a:pt x="214569" y="-27255"/>
                  <a:pt x="395237" y="29916"/>
                  <a:pt x="648977" y="0"/>
                </a:cubicBezTo>
                <a:cubicBezTo>
                  <a:pt x="902717" y="-29916"/>
                  <a:pt x="1077151" y="-3792"/>
                  <a:pt x="1358168" y="0"/>
                </a:cubicBezTo>
                <a:cubicBezTo>
                  <a:pt x="1639185" y="3792"/>
                  <a:pt x="1789320" y="-2447"/>
                  <a:pt x="2007145" y="0"/>
                </a:cubicBezTo>
                <a:cubicBezTo>
                  <a:pt x="2178606" y="143546"/>
                  <a:pt x="2209634" y="175435"/>
                  <a:pt x="2351666" y="344522"/>
                </a:cubicBezTo>
                <a:cubicBezTo>
                  <a:pt x="2258719" y="425979"/>
                  <a:pt x="2148630" y="544100"/>
                  <a:pt x="2007145" y="689043"/>
                </a:cubicBezTo>
                <a:cubicBezTo>
                  <a:pt x="1723711" y="706343"/>
                  <a:pt x="1679526" y="716741"/>
                  <a:pt x="1358168" y="689043"/>
                </a:cubicBezTo>
                <a:cubicBezTo>
                  <a:pt x="1036810" y="661345"/>
                  <a:pt x="1037331" y="679605"/>
                  <a:pt x="729263" y="689043"/>
                </a:cubicBezTo>
                <a:cubicBezTo>
                  <a:pt x="421196" y="698481"/>
                  <a:pt x="207723" y="681558"/>
                  <a:pt x="0" y="689043"/>
                </a:cubicBezTo>
                <a:cubicBezTo>
                  <a:pt x="27901" y="376418"/>
                  <a:pt x="27858" y="277404"/>
                  <a:pt x="0" y="0"/>
                </a:cubicBezTo>
                <a:close/>
              </a:path>
              <a:path w="2351666" h="689043" stroke="0" extrusionOk="0">
                <a:moveTo>
                  <a:pt x="0" y="0"/>
                </a:moveTo>
                <a:cubicBezTo>
                  <a:pt x="127156" y="5216"/>
                  <a:pt x="394927" y="-15385"/>
                  <a:pt x="608834" y="0"/>
                </a:cubicBezTo>
                <a:cubicBezTo>
                  <a:pt x="822741" y="15385"/>
                  <a:pt x="1081848" y="21390"/>
                  <a:pt x="1257811" y="0"/>
                </a:cubicBezTo>
                <a:cubicBezTo>
                  <a:pt x="1433774" y="-21390"/>
                  <a:pt x="1839240" y="7162"/>
                  <a:pt x="2007145" y="0"/>
                </a:cubicBezTo>
                <a:cubicBezTo>
                  <a:pt x="2138517" y="144061"/>
                  <a:pt x="2206323" y="193203"/>
                  <a:pt x="2351666" y="344522"/>
                </a:cubicBezTo>
                <a:cubicBezTo>
                  <a:pt x="2272368" y="416823"/>
                  <a:pt x="2127409" y="554075"/>
                  <a:pt x="2007145" y="689043"/>
                </a:cubicBezTo>
                <a:cubicBezTo>
                  <a:pt x="1863267" y="691167"/>
                  <a:pt x="1543348" y="681785"/>
                  <a:pt x="1398311" y="689043"/>
                </a:cubicBezTo>
                <a:cubicBezTo>
                  <a:pt x="1253274" y="696301"/>
                  <a:pt x="1053695" y="657506"/>
                  <a:pt x="729263" y="689043"/>
                </a:cubicBezTo>
                <a:cubicBezTo>
                  <a:pt x="404831" y="720580"/>
                  <a:pt x="328628" y="719692"/>
                  <a:pt x="0" y="689043"/>
                </a:cubicBezTo>
                <a:cubicBezTo>
                  <a:pt x="-15677" y="480206"/>
                  <a:pt x="-6471" y="159228"/>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95599910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9" name="Picture 2" descr="Icônes de travail d'équipe avec des personnes, puzzle, poignée de main">
            <a:extLst>
              <a:ext uri="{FF2B5EF4-FFF2-40B4-BE49-F238E27FC236}">
                <a16:creationId xmlns:a16="http://schemas.microsoft.com/office/drawing/2014/main" id="{34153531-8A02-4907-815E-6A7AFAB3EE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504" t="51959" r="2725"/>
          <a:stretch/>
        </p:blipFill>
        <p:spPr bwMode="auto">
          <a:xfrm>
            <a:off x="4001417" y="1500350"/>
            <a:ext cx="728591" cy="814369"/>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A7652400-F580-4B87-8B89-32749FB50E71}"/>
              </a:ext>
            </a:extLst>
          </p:cNvPr>
          <p:cNvSpPr txBox="1"/>
          <p:nvPr/>
        </p:nvSpPr>
        <p:spPr>
          <a:xfrm>
            <a:off x="4719696" y="154297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24" name="ZoneTexte 23">
            <a:extLst>
              <a:ext uri="{FF2B5EF4-FFF2-40B4-BE49-F238E27FC236}">
                <a16:creationId xmlns:a16="http://schemas.microsoft.com/office/drawing/2014/main" id="{C2B2309A-87A4-4B5E-8330-4B7919D781E2}"/>
              </a:ext>
            </a:extLst>
          </p:cNvPr>
          <p:cNvSpPr txBox="1"/>
          <p:nvPr/>
        </p:nvSpPr>
        <p:spPr>
          <a:xfrm>
            <a:off x="4666797" y="249464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25" name="ZoneTexte 24">
            <a:extLst>
              <a:ext uri="{FF2B5EF4-FFF2-40B4-BE49-F238E27FC236}">
                <a16:creationId xmlns:a16="http://schemas.microsoft.com/office/drawing/2014/main" id="{F2F6DEE2-FD3B-4D6A-9827-35E440D11478}"/>
              </a:ext>
            </a:extLst>
          </p:cNvPr>
          <p:cNvSpPr txBox="1"/>
          <p:nvPr/>
        </p:nvSpPr>
        <p:spPr>
          <a:xfrm>
            <a:off x="4666797" y="35262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26" name="ZoneTexte 25">
            <a:extLst>
              <a:ext uri="{FF2B5EF4-FFF2-40B4-BE49-F238E27FC236}">
                <a16:creationId xmlns:a16="http://schemas.microsoft.com/office/drawing/2014/main" id="{0C2D467E-C449-4E70-8BC7-74B4DBB1AF31}"/>
              </a:ext>
            </a:extLst>
          </p:cNvPr>
          <p:cNvSpPr txBox="1"/>
          <p:nvPr/>
        </p:nvSpPr>
        <p:spPr>
          <a:xfrm>
            <a:off x="4666796" y="460293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pic>
        <p:nvPicPr>
          <p:cNvPr id="27" name="Picture 2" descr="Ensemble d'icônes de griffonnage, symboles d'entreprise de contour Vecteur gratuit">
            <a:extLst>
              <a:ext uri="{FF2B5EF4-FFF2-40B4-BE49-F238E27FC236}">
                <a16:creationId xmlns:a16="http://schemas.microsoft.com/office/drawing/2014/main" id="{C2981CE5-FB78-47B0-A4CE-B754267076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4" t="6655" r="82033" b="46675"/>
          <a:stretch/>
        </p:blipFill>
        <p:spPr bwMode="auto">
          <a:xfrm>
            <a:off x="3999781" y="3574512"/>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nsemble d'icônes de griffonnage, symboles d'entreprise de contour Vecteur gratuit">
            <a:extLst>
              <a:ext uri="{FF2B5EF4-FFF2-40B4-BE49-F238E27FC236}">
                <a16:creationId xmlns:a16="http://schemas.microsoft.com/office/drawing/2014/main" id="{35C874A4-D09B-4361-BE90-23B7DF8498C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828" r="68452" b="47404"/>
          <a:stretch/>
        </p:blipFill>
        <p:spPr bwMode="auto">
          <a:xfrm>
            <a:off x="4115273" y="233558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nsemble d'icônes de griffonnage, symboles d'entreprise de contour Vecteur gratuit">
            <a:extLst>
              <a:ext uri="{FF2B5EF4-FFF2-40B4-BE49-F238E27FC236}">
                <a16:creationId xmlns:a16="http://schemas.microsoft.com/office/drawing/2014/main" id="{BE5EAB53-29EA-497B-B7B7-587C96AADF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649" t="52596" r="49122"/>
          <a:stretch/>
        </p:blipFill>
        <p:spPr bwMode="auto">
          <a:xfrm>
            <a:off x="4022157" y="4610409"/>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DD220419-032F-4250-8C47-3D3AFD8BF450}"/>
              </a:ext>
            </a:extLst>
          </p:cNvPr>
          <p:cNvSpPr txBox="1"/>
          <p:nvPr/>
        </p:nvSpPr>
        <p:spPr>
          <a:xfrm>
            <a:off x="5303509" y="1595761"/>
            <a:ext cx="5385206" cy="3970318"/>
          </a:xfrm>
          <a:prstGeom prst="rect">
            <a:avLst/>
          </a:prstGeom>
          <a:noFill/>
        </p:spPr>
        <p:txBody>
          <a:bodyPr wrap="square" rtlCol="0">
            <a:spAutoFit/>
          </a:bodyPr>
          <a:lstStyle/>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Contexte</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16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0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Mode opératoire de souscription</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Pour aller plus loin… </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799764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632002" y="1388669"/>
            <a:ext cx="10980738" cy="2065464"/>
          </a:xfrm>
        </p:spPr>
        <p:txBody>
          <a:bodyPr/>
          <a:lstStyle/>
          <a:p>
            <a:r>
              <a:rPr lang="fr-FR" dirty="0"/>
              <a:t>Depuis 3 ans, </a:t>
            </a:r>
            <a:r>
              <a:rPr lang="fr-FR" b="1" dirty="0">
                <a:solidFill>
                  <a:schemeClr val="accent4">
                    <a:lumMod val="75000"/>
                  </a:schemeClr>
                </a:solidFill>
              </a:rPr>
              <a:t>nous envoyons des livres à nos clients ayant 6, 11, 15 et 18 ans dans l’année</a:t>
            </a:r>
            <a:r>
              <a:rPr lang="fr-FR" dirty="0"/>
              <a:t>. </a:t>
            </a:r>
          </a:p>
          <a:p>
            <a:r>
              <a:rPr lang="fr-FR" dirty="0"/>
              <a:t>Cette opération est </a:t>
            </a:r>
            <a:r>
              <a:rPr lang="fr-FR" b="1" dirty="0">
                <a:solidFill>
                  <a:schemeClr val="accent4">
                    <a:lumMod val="75000"/>
                  </a:schemeClr>
                </a:solidFill>
              </a:rPr>
              <a:t>décorrélée d’une action « commerciale » </a:t>
            </a:r>
            <a:r>
              <a:rPr lang="fr-FR" dirty="0"/>
              <a:t>: nous souhaitons ainsi créer un effet de surprise auprès de nos clients et non leur vendre un produit </a:t>
            </a:r>
            <a:r>
              <a:rPr lang="fr-FR" dirty="0">
                <a:sym typeface="Wingdings" panose="05000000000000000000" pitchFamily="2" charset="2"/>
              </a:rPr>
              <a:t> objectif de fidélisation par la satisfaction. </a:t>
            </a:r>
            <a:endParaRPr lang="fr-FR" dirty="0"/>
          </a:p>
          <a:p>
            <a:r>
              <a:rPr lang="fr-FR" dirty="0"/>
              <a:t>Ces livres, à vocation pédagogiques, sont envoyés au domicile de nos clients, en fonction de leur âge :  </a:t>
            </a:r>
          </a:p>
          <a:p>
            <a:endParaRPr lang="fr-FR" dirty="0"/>
          </a:p>
          <a:p>
            <a:endParaRPr lang="fr-FR" dirty="0"/>
          </a:p>
          <a:p>
            <a:endParaRPr lang="fr-FR" dirty="0"/>
          </a:p>
          <a:p>
            <a:endParaRPr lang="fr-FR" dirty="0"/>
          </a:p>
          <a:p>
            <a:endParaRPr lang="fr-FR" dirty="0"/>
          </a:p>
          <a:p>
            <a:endParaRPr lang="fr-FR" dirty="0"/>
          </a:p>
          <a:p>
            <a:endParaRPr lang="fr-FR" dirty="0"/>
          </a:p>
          <a:p>
            <a:endParaRPr lang="fr-FR" sz="800" dirty="0"/>
          </a:p>
          <a:p>
            <a:endParaRPr lang="fr-FR" sz="2400" dirty="0"/>
          </a:p>
          <a:p>
            <a:r>
              <a:rPr lang="fr-FR" dirty="0"/>
              <a:t>A compter de cette année, le </a:t>
            </a:r>
            <a:r>
              <a:rPr lang="fr-FR" b="1" dirty="0">
                <a:solidFill>
                  <a:schemeClr val="accent4">
                    <a:lumMod val="75000"/>
                  </a:schemeClr>
                </a:solidFill>
              </a:rPr>
              <a:t>livre Code de la Route </a:t>
            </a:r>
            <a:r>
              <a:rPr lang="fr-FR" dirty="0"/>
              <a:t>ne sera plus envoyé en novembre, mais en fonction de </a:t>
            </a:r>
            <a:r>
              <a:rPr lang="fr-FR" b="1" dirty="0">
                <a:solidFill>
                  <a:schemeClr val="accent4">
                    <a:lumMod val="75000"/>
                  </a:schemeClr>
                </a:solidFill>
              </a:rPr>
              <a:t>la date d’anniversaire de l’enfant</a:t>
            </a:r>
            <a:r>
              <a:rPr lang="fr-FR" dirty="0"/>
              <a:t>.  </a:t>
            </a:r>
          </a:p>
        </p:txBody>
      </p:sp>
      <p:grpSp>
        <p:nvGrpSpPr>
          <p:cNvPr id="4" name="Groupe 3">
            <a:extLst>
              <a:ext uri="{FF2B5EF4-FFF2-40B4-BE49-F238E27FC236}">
                <a16:creationId xmlns:a16="http://schemas.microsoft.com/office/drawing/2014/main" id="{F931A88C-D321-45BC-9511-64254F0BD8B7}"/>
              </a:ext>
            </a:extLst>
          </p:cNvPr>
          <p:cNvGrpSpPr/>
          <p:nvPr/>
        </p:nvGrpSpPr>
        <p:grpSpPr>
          <a:xfrm>
            <a:off x="6881027" y="4617655"/>
            <a:ext cx="2341130" cy="552860"/>
            <a:chOff x="6881027" y="5044375"/>
            <a:chExt cx="2341130" cy="552860"/>
          </a:xfrm>
        </p:grpSpPr>
        <p:sp>
          <p:nvSpPr>
            <p:cNvPr id="34" name="Rectangle 33">
              <a:extLst>
                <a:ext uri="{FF2B5EF4-FFF2-40B4-BE49-F238E27FC236}">
                  <a16:creationId xmlns:a16="http://schemas.microsoft.com/office/drawing/2014/main" id="{56657E03-408D-4D43-BF86-5B2A4B609C84}"/>
                </a:ext>
              </a:extLst>
            </p:cNvPr>
            <p:cNvSpPr/>
            <p:nvPr/>
          </p:nvSpPr>
          <p:spPr>
            <a:xfrm>
              <a:off x="7130883" y="5044375"/>
              <a:ext cx="2091274" cy="552860"/>
            </a:xfrm>
            <a:custGeom>
              <a:avLst/>
              <a:gdLst>
                <a:gd name="connsiteX0" fmla="*/ 0 w 2091274"/>
                <a:gd name="connsiteY0" fmla="*/ 0 h 552860"/>
                <a:gd name="connsiteX1" fmla="*/ 718004 w 2091274"/>
                <a:gd name="connsiteY1" fmla="*/ 0 h 552860"/>
                <a:gd name="connsiteX2" fmla="*/ 1373270 w 2091274"/>
                <a:gd name="connsiteY2" fmla="*/ 0 h 552860"/>
                <a:gd name="connsiteX3" fmla="*/ 2091274 w 2091274"/>
                <a:gd name="connsiteY3" fmla="*/ 0 h 552860"/>
                <a:gd name="connsiteX4" fmla="*/ 2091274 w 2091274"/>
                <a:gd name="connsiteY4" fmla="*/ 552860 h 552860"/>
                <a:gd name="connsiteX5" fmla="*/ 1415095 w 2091274"/>
                <a:gd name="connsiteY5" fmla="*/ 552860 h 552860"/>
                <a:gd name="connsiteX6" fmla="*/ 738917 w 2091274"/>
                <a:gd name="connsiteY6" fmla="*/ 552860 h 552860"/>
                <a:gd name="connsiteX7" fmla="*/ 0 w 2091274"/>
                <a:gd name="connsiteY7" fmla="*/ 552860 h 552860"/>
                <a:gd name="connsiteX8" fmla="*/ 0 w 2091274"/>
                <a:gd name="connsiteY8" fmla="*/ 0 h 55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1274" h="552860" fill="none" extrusionOk="0">
                  <a:moveTo>
                    <a:pt x="0" y="0"/>
                  </a:moveTo>
                  <a:cubicBezTo>
                    <a:pt x="224064" y="11455"/>
                    <a:pt x="483547" y="12915"/>
                    <a:pt x="718004" y="0"/>
                  </a:cubicBezTo>
                  <a:cubicBezTo>
                    <a:pt x="952461" y="-12915"/>
                    <a:pt x="1204647" y="22248"/>
                    <a:pt x="1373270" y="0"/>
                  </a:cubicBezTo>
                  <a:cubicBezTo>
                    <a:pt x="1541893" y="-22248"/>
                    <a:pt x="1846363" y="-27123"/>
                    <a:pt x="2091274" y="0"/>
                  </a:cubicBezTo>
                  <a:cubicBezTo>
                    <a:pt x="2077378" y="224413"/>
                    <a:pt x="2073370" y="360289"/>
                    <a:pt x="2091274" y="552860"/>
                  </a:cubicBezTo>
                  <a:cubicBezTo>
                    <a:pt x="1893445" y="581471"/>
                    <a:pt x="1732752" y="561105"/>
                    <a:pt x="1415095" y="552860"/>
                  </a:cubicBezTo>
                  <a:cubicBezTo>
                    <a:pt x="1097438" y="544615"/>
                    <a:pt x="1046240" y="556619"/>
                    <a:pt x="738917" y="552860"/>
                  </a:cubicBezTo>
                  <a:cubicBezTo>
                    <a:pt x="431594" y="549101"/>
                    <a:pt x="254747" y="568243"/>
                    <a:pt x="0" y="552860"/>
                  </a:cubicBezTo>
                  <a:cubicBezTo>
                    <a:pt x="12551" y="373653"/>
                    <a:pt x="-9060" y="157444"/>
                    <a:pt x="0" y="0"/>
                  </a:cubicBezTo>
                  <a:close/>
                </a:path>
                <a:path w="2091274" h="552860" stroke="0" extrusionOk="0">
                  <a:moveTo>
                    <a:pt x="0" y="0"/>
                  </a:moveTo>
                  <a:cubicBezTo>
                    <a:pt x="141721" y="29001"/>
                    <a:pt x="327615" y="-8196"/>
                    <a:pt x="634353" y="0"/>
                  </a:cubicBezTo>
                  <a:cubicBezTo>
                    <a:pt x="941091" y="8196"/>
                    <a:pt x="1064071" y="-21880"/>
                    <a:pt x="1289619" y="0"/>
                  </a:cubicBezTo>
                  <a:cubicBezTo>
                    <a:pt x="1515167" y="21880"/>
                    <a:pt x="1878254" y="17289"/>
                    <a:pt x="2091274" y="0"/>
                  </a:cubicBezTo>
                  <a:cubicBezTo>
                    <a:pt x="2101276" y="151095"/>
                    <a:pt x="2095177" y="428293"/>
                    <a:pt x="2091274" y="552860"/>
                  </a:cubicBezTo>
                  <a:cubicBezTo>
                    <a:pt x="1772899" y="578995"/>
                    <a:pt x="1666910" y="575043"/>
                    <a:pt x="1352357" y="552860"/>
                  </a:cubicBezTo>
                  <a:cubicBezTo>
                    <a:pt x="1037804" y="530677"/>
                    <a:pt x="1008608" y="585859"/>
                    <a:pt x="676179" y="552860"/>
                  </a:cubicBezTo>
                  <a:cubicBezTo>
                    <a:pt x="343750" y="519861"/>
                    <a:pt x="297312" y="527140"/>
                    <a:pt x="0" y="552860"/>
                  </a:cubicBezTo>
                  <a:cubicBezTo>
                    <a:pt x="20714" y="383433"/>
                    <a:pt x="13312" y="159459"/>
                    <a:pt x="0" y="0"/>
                  </a:cubicBezTo>
                  <a:close/>
                </a:path>
              </a:pathLst>
            </a:custGeom>
            <a:solidFill>
              <a:schemeClr val="accent4">
                <a:lumMod val="60000"/>
                <a:lumOff val="4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Envoyés en fonction de la date d’anniversaire de l’enfant</a:t>
              </a:r>
            </a:p>
          </p:txBody>
        </p:sp>
        <p:pic>
          <p:nvPicPr>
            <p:cNvPr id="35" name="Picture 8" descr="Modèle communique lancement nouveau produit">
              <a:extLst>
                <a:ext uri="{FF2B5EF4-FFF2-40B4-BE49-F238E27FC236}">
                  <a16:creationId xmlns:a16="http://schemas.microsoft.com/office/drawing/2014/main" id="{9DD76D44-95E6-449B-ADF2-B3CBFD6C874B}"/>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81027" y="5180204"/>
              <a:ext cx="426690" cy="359758"/>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Rectangle 26">
            <a:extLst>
              <a:ext uri="{FF2B5EF4-FFF2-40B4-BE49-F238E27FC236}">
                <a16:creationId xmlns:a16="http://schemas.microsoft.com/office/drawing/2014/main" id="{295C230C-A1EC-4F56-BE26-5AF2E8313D8E}"/>
              </a:ext>
            </a:extLst>
          </p:cNvPr>
          <p:cNvSpPr/>
          <p:nvPr/>
        </p:nvSpPr>
        <p:spPr>
          <a:xfrm>
            <a:off x="460587" y="4608880"/>
            <a:ext cx="1461544" cy="552860"/>
          </a:xfrm>
          <a:custGeom>
            <a:avLst/>
            <a:gdLst>
              <a:gd name="connsiteX0" fmla="*/ 0 w 1461544"/>
              <a:gd name="connsiteY0" fmla="*/ 0 h 552860"/>
              <a:gd name="connsiteX1" fmla="*/ 501797 w 1461544"/>
              <a:gd name="connsiteY1" fmla="*/ 0 h 552860"/>
              <a:gd name="connsiteX2" fmla="*/ 959747 w 1461544"/>
              <a:gd name="connsiteY2" fmla="*/ 0 h 552860"/>
              <a:gd name="connsiteX3" fmla="*/ 1461544 w 1461544"/>
              <a:gd name="connsiteY3" fmla="*/ 0 h 552860"/>
              <a:gd name="connsiteX4" fmla="*/ 1461544 w 1461544"/>
              <a:gd name="connsiteY4" fmla="*/ 552860 h 552860"/>
              <a:gd name="connsiteX5" fmla="*/ 988978 w 1461544"/>
              <a:gd name="connsiteY5" fmla="*/ 552860 h 552860"/>
              <a:gd name="connsiteX6" fmla="*/ 516412 w 1461544"/>
              <a:gd name="connsiteY6" fmla="*/ 552860 h 552860"/>
              <a:gd name="connsiteX7" fmla="*/ 0 w 1461544"/>
              <a:gd name="connsiteY7" fmla="*/ 552860 h 552860"/>
              <a:gd name="connsiteX8" fmla="*/ 0 w 1461544"/>
              <a:gd name="connsiteY8" fmla="*/ 0 h 55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1544" h="552860" fill="none" extrusionOk="0">
                <a:moveTo>
                  <a:pt x="0" y="0"/>
                </a:moveTo>
                <a:cubicBezTo>
                  <a:pt x="103400" y="-19713"/>
                  <a:pt x="358973" y="20958"/>
                  <a:pt x="501797" y="0"/>
                </a:cubicBezTo>
                <a:cubicBezTo>
                  <a:pt x="644621" y="-20958"/>
                  <a:pt x="862502" y="-6450"/>
                  <a:pt x="959747" y="0"/>
                </a:cubicBezTo>
                <a:cubicBezTo>
                  <a:pt x="1056992" y="6450"/>
                  <a:pt x="1296061" y="20914"/>
                  <a:pt x="1461544" y="0"/>
                </a:cubicBezTo>
                <a:cubicBezTo>
                  <a:pt x="1447648" y="224413"/>
                  <a:pt x="1443640" y="360289"/>
                  <a:pt x="1461544" y="552860"/>
                </a:cubicBezTo>
                <a:cubicBezTo>
                  <a:pt x="1247216" y="540247"/>
                  <a:pt x="1215784" y="565393"/>
                  <a:pt x="988978" y="552860"/>
                </a:cubicBezTo>
                <a:cubicBezTo>
                  <a:pt x="762172" y="540327"/>
                  <a:pt x="690272" y="549292"/>
                  <a:pt x="516412" y="552860"/>
                </a:cubicBezTo>
                <a:cubicBezTo>
                  <a:pt x="342552" y="556428"/>
                  <a:pt x="173224" y="575433"/>
                  <a:pt x="0" y="552860"/>
                </a:cubicBezTo>
                <a:cubicBezTo>
                  <a:pt x="12551" y="373653"/>
                  <a:pt x="-9060" y="157444"/>
                  <a:pt x="0" y="0"/>
                </a:cubicBezTo>
                <a:close/>
              </a:path>
              <a:path w="1461544" h="552860" stroke="0" extrusionOk="0">
                <a:moveTo>
                  <a:pt x="0" y="0"/>
                </a:moveTo>
                <a:cubicBezTo>
                  <a:pt x="192647" y="-14792"/>
                  <a:pt x="279832" y="14237"/>
                  <a:pt x="443335" y="0"/>
                </a:cubicBezTo>
                <a:cubicBezTo>
                  <a:pt x="606839" y="-14237"/>
                  <a:pt x="765190" y="-18658"/>
                  <a:pt x="901285" y="0"/>
                </a:cubicBezTo>
                <a:cubicBezTo>
                  <a:pt x="1037380" y="18658"/>
                  <a:pt x="1320239" y="-23865"/>
                  <a:pt x="1461544" y="0"/>
                </a:cubicBezTo>
                <a:cubicBezTo>
                  <a:pt x="1471546" y="151095"/>
                  <a:pt x="1465447" y="428293"/>
                  <a:pt x="1461544" y="552860"/>
                </a:cubicBezTo>
                <a:cubicBezTo>
                  <a:pt x="1329653" y="564964"/>
                  <a:pt x="1078122" y="557718"/>
                  <a:pt x="945132" y="552860"/>
                </a:cubicBezTo>
                <a:cubicBezTo>
                  <a:pt x="812142" y="548002"/>
                  <a:pt x="652961" y="531355"/>
                  <a:pt x="472566" y="552860"/>
                </a:cubicBezTo>
                <a:cubicBezTo>
                  <a:pt x="292171" y="574365"/>
                  <a:pt x="150924" y="561715"/>
                  <a:pt x="0" y="552860"/>
                </a:cubicBezTo>
                <a:cubicBezTo>
                  <a:pt x="20714" y="383433"/>
                  <a:pt x="13312" y="159459"/>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Envoyés courant du mois de novembre</a:t>
            </a:r>
          </a:p>
        </p:txBody>
      </p:sp>
      <p:sp>
        <p:nvSpPr>
          <p:cNvPr id="32" name="Rectangle 31">
            <a:extLst>
              <a:ext uri="{FF2B5EF4-FFF2-40B4-BE49-F238E27FC236}">
                <a16:creationId xmlns:a16="http://schemas.microsoft.com/office/drawing/2014/main" id="{D2813AB1-0568-479F-B7BC-03B07F184BD6}"/>
              </a:ext>
            </a:extLst>
          </p:cNvPr>
          <p:cNvSpPr/>
          <p:nvPr/>
        </p:nvSpPr>
        <p:spPr>
          <a:xfrm>
            <a:off x="3619851" y="4617655"/>
            <a:ext cx="2572262" cy="552860"/>
          </a:xfrm>
          <a:custGeom>
            <a:avLst/>
            <a:gdLst>
              <a:gd name="connsiteX0" fmla="*/ 0 w 2572262"/>
              <a:gd name="connsiteY0" fmla="*/ 0 h 552860"/>
              <a:gd name="connsiteX1" fmla="*/ 565898 w 2572262"/>
              <a:gd name="connsiteY1" fmla="*/ 0 h 552860"/>
              <a:gd name="connsiteX2" fmla="*/ 1234686 w 2572262"/>
              <a:gd name="connsiteY2" fmla="*/ 0 h 552860"/>
              <a:gd name="connsiteX3" fmla="*/ 1826306 w 2572262"/>
              <a:gd name="connsiteY3" fmla="*/ 0 h 552860"/>
              <a:gd name="connsiteX4" fmla="*/ 2572262 w 2572262"/>
              <a:gd name="connsiteY4" fmla="*/ 0 h 552860"/>
              <a:gd name="connsiteX5" fmla="*/ 2572262 w 2572262"/>
              <a:gd name="connsiteY5" fmla="*/ 552860 h 552860"/>
              <a:gd name="connsiteX6" fmla="*/ 1903474 w 2572262"/>
              <a:gd name="connsiteY6" fmla="*/ 552860 h 552860"/>
              <a:gd name="connsiteX7" fmla="*/ 1286131 w 2572262"/>
              <a:gd name="connsiteY7" fmla="*/ 552860 h 552860"/>
              <a:gd name="connsiteX8" fmla="*/ 668788 w 2572262"/>
              <a:gd name="connsiteY8" fmla="*/ 552860 h 552860"/>
              <a:gd name="connsiteX9" fmla="*/ 0 w 2572262"/>
              <a:gd name="connsiteY9" fmla="*/ 552860 h 552860"/>
              <a:gd name="connsiteX10" fmla="*/ 0 w 2572262"/>
              <a:gd name="connsiteY10" fmla="*/ 0 h 55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2262" h="552860" fill="none" extrusionOk="0">
                <a:moveTo>
                  <a:pt x="0" y="0"/>
                </a:moveTo>
                <a:cubicBezTo>
                  <a:pt x="145261" y="-5749"/>
                  <a:pt x="302773" y="17596"/>
                  <a:pt x="565898" y="0"/>
                </a:cubicBezTo>
                <a:cubicBezTo>
                  <a:pt x="829023" y="-17596"/>
                  <a:pt x="990435" y="-27176"/>
                  <a:pt x="1234686" y="0"/>
                </a:cubicBezTo>
                <a:cubicBezTo>
                  <a:pt x="1478937" y="27176"/>
                  <a:pt x="1652102" y="-26717"/>
                  <a:pt x="1826306" y="0"/>
                </a:cubicBezTo>
                <a:cubicBezTo>
                  <a:pt x="2000510" y="26717"/>
                  <a:pt x="2273339" y="-20475"/>
                  <a:pt x="2572262" y="0"/>
                </a:cubicBezTo>
                <a:cubicBezTo>
                  <a:pt x="2551801" y="190280"/>
                  <a:pt x="2586997" y="335867"/>
                  <a:pt x="2572262" y="552860"/>
                </a:cubicBezTo>
                <a:cubicBezTo>
                  <a:pt x="2240058" y="544416"/>
                  <a:pt x="2097299" y="551046"/>
                  <a:pt x="1903474" y="552860"/>
                </a:cubicBezTo>
                <a:cubicBezTo>
                  <a:pt x="1709649" y="554674"/>
                  <a:pt x="1509845" y="535522"/>
                  <a:pt x="1286131" y="552860"/>
                </a:cubicBezTo>
                <a:cubicBezTo>
                  <a:pt x="1062417" y="570198"/>
                  <a:pt x="926104" y="559468"/>
                  <a:pt x="668788" y="552860"/>
                </a:cubicBezTo>
                <a:cubicBezTo>
                  <a:pt x="411472" y="546252"/>
                  <a:pt x="282042" y="554758"/>
                  <a:pt x="0" y="552860"/>
                </a:cubicBezTo>
                <a:cubicBezTo>
                  <a:pt x="4357" y="434139"/>
                  <a:pt x="-2327" y="269483"/>
                  <a:pt x="0" y="0"/>
                </a:cubicBezTo>
                <a:close/>
              </a:path>
              <a:path w="2572262" h="552860" stroke="0" extrusionOk="0">
                <a:moveTo>
                  <a:pt x="0" y="0"/>
                </a:moveTo>
                <a:cubicBezTo>
                  <a:pt x="185863" y="-18190"/>
                  <a:pt x="397444" y="14461"/>
                  <a:pt x="565898" y="0"/>
                </a:cubicBezTo>
                <a:cubicBezTo>
                  <a:pt x="734352" y="-14461"/>
                  <a:pt x="921921" y="12782"/>
                  <a:pt x="1157518" y="0"/>
                </a:cubicBezTo>
                <a:cubicBezTo>
                  <a:pt x="1393115" y="-12782"/>
                  <a:pt x="1559459" y="3049"/>
                  <a:pt x="1800583" y="0"/>
                </a:cubicBezTo>
                <a:cubicBezTo>
                  <a:pt x="2041707" y="-3049"/>
                  <a:pt x="2340417" y="-6748"/>
                  <a:pt x="2572262" y="0"/>
                </a:cubicBezTo>
                <a:cubicBezTo>
                  <a:pt x="2594690" y="223627"/>
                  <a:pt x="2558699" y="350045"/>
                  <a:pt x="2572262" y="552860"/>
                </a:cubicBezTo>
                <a:cubicBezTo>
                  <a:pt x="2417132" y="573485"/>
                  <a:pt x="2137732" y="532617"/>
                  <a:pt x="1929197" y="552860"/>
                </a:cubicBezTo>
                <a:cubicBezTo>
                  <a:pt x="1720663" y="573103"/>
                  <a:pt x="1450220" y="557546"/>
                  <a:pt x="1286131" y="552860"/>
                </a:cubicBezTo>
                <a:cubicBezTo>
                  <a:pt x="1122042" y="548174"/>
                  <a:pt x="934427" y="529208"/>
                  <a:pt x="720233" y="552860"/>
                </a:cubicBezTo>
                <a:cubicBezTo>
                  <a:pt x="506039" y="576512"/>
                  <a:pt x="226599" y="587042"/>
                  <a:pt x="0" y="552860"/>
                </a:cubicBezTo>
                <a:cubicBezTo>
                  <a:pt x="17517" y="308610"/>
                  <a:pt x="-4086" y="154580"/>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Envoyés courant du mois de novembre</a:t>
            </a:r>
          </a:p>
        </p:txBody>
      </p:sp>
      <p:sp>
        <p:nvSpPr>
          <p:cNvPr id="33" name="Rectangle 32">
            <a:extLst>
              <a:ext uri="{FF2B5EF4-FFF2-40B4-BE49-F238E27FC236}">
                <a16:creationId xmlns:a16="http://schemas.microsoft.com/office/drawing/2014/main" id="{66D4F33C-C4C9-4ED1-A880-0C5C781880AC}"/>
              </a:ext>
            </a:extLst>
          </p:cNvPr>
          <p:cNvSpPr/>
          <p:nvPr/>
        </p:nvSpPr>
        <p:spPr>
          <a:xfrm>
            <a:off x="9562009" y="4592203"/>
            <a:ext cx="1807828" cy="552860"/>
          </a:xfrm>
          <a:custGeom>
            <a:avLst/>
            <a:gdLst>
              <a:gd name="connsiteX0" fmla="*/ 0 w 1807828"/>
              <a:gd name="connsiteY0" fmla="*/ 0 h 552860"/>
              <a:gd name="connsiteX1" fmla="*/ 620688 w 1807828"/>
              <a:gd name="connsiteY1" fmla="*/ 0 h 552860"/>
              <a:gd name="connsiteX2" fmla="*/ 1187140 w 1807828"/>
              <a:gd name="connsiteY2" fmla="*/ 0 h 552860"/>
              <a:gd name="connsiteX3" fmla="*/ 1807828 w 1807828"/>
              <a:gd name="connsiteY3" fmla="*/ 0 h 552860"/>
              <a:gd name="connsiteX4" fmla="*/ 1807828 w 1807828"/>
              <a:gd name="connsiteY4" fmla="*/ 552860 h 552860"/>
              <a:gd name="connsiteX5" fmla="*/ 1223297 w 1807828"/>
              <a:gd name="connsiteY5" fmla="*/ 552860 h 552860"/>
              <a:gd name="connsiteX6" fmla="*/ 638766 w 1807828"/>
              <a:gd name="connsiteY6" fmla="*/ 552860 h 552860"/>
              <a:gd name="connsiteX7" fmla="*/ 0 w 1807828"/>
              <a:gd name="connsiteY7" fmla="*/ 552860 h 552860"/>
              <a:gd name="connsiteX8" fmla="*/ 0 w 1807828"/>
              <a:gd name="connsiteY8" fmla="*/ 0 h 55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828" h="552860" fill="none" extrusionOk="0">
                <a:moveTo>
                  <a:pt x="0" y="0"/>
                </a:moveTo>
                <a:cubicBezTo>
                  <a:pt x="226037" y="-23796"/>
                  <a:pt x="430119" y="7282"/>
                  <a:pt x="620688" y="0"/>
                </a:cubicBezTo>
                <a:cubicBezTo>
                  <a:pt x="811257" y="-7282"/>
                  <a:pt x="926379" y="-27374"/>
                  <a:pt x="1187140" y="0"/>
                </a:cubicBezTo>
                <a:cubicBezTo>
                  <a:pt x="1447901" y="27374"/>
                  <a:pt x="1614176" y="-11311"/>
                  <a:pt x="1807828" y="0"/>
                </a:cubicBezTo>
                <a:cubicBezTo>
                  <a:pt x="1793932" y="224413"/>
                  <a:pt x="1789924" y="360289"/>
                  <a:pt x="1807828" y="552860"/>
                </a:cubicBezTo>
                <a:cubicBezTo>
                  <a:pt x="1574145" y="548202"/>
                  <a:pt x="1374387" y="553312"/>
                  <a:pt x="1223297" y="552860"/>
                </a:cubicBezTo>
                <a:cubicBezTo>
                  <a:pt x="1072207" y="552408"/>
                  <a:pt x="861647" y="558727"/>
                  <a:pt x="638766" y="552860"/>
                </a:cubicBezTo>
                <a:cubicBezTo>
                  <a:pt x="415885" y="546993"/>
                  <a:pt x="192318" y="542678"/>
                  <a:pt x="0" y="552860"/>
                </a:cubicBezTo>
                <a:cubicBezTo>
                  <a:pt x="12551" y="373653"/>
                  <a:pt x="-9060" y="157444"/>
                  <a:pt x="0" y="0"/>
                </a:cubicBezTo>
                <a:close/>
              </a:path>
              <a:path w="1807828" h="552860" stroke="0" extrusionOk="0">
                <a:moveTo>
                  <a:pt x="0" y="0"/>
                </a:moveTo>
                <a:cubicBezTo>
                  <a:pt x="121497" y="-19573"/>
                  <a:pt x="408806" y="14154"/>
                  <a:pt x="548374" y="0"/>
                </a:cubicBezTo>
                <a:cubicBezTo>
                  <a:pt x="687942" y="-14154"/>
                  <a:pt x="836254" y="2380"/>
                  <a:pt x="1114827" y="0"/>
                </a:cubicBezTo>
                <a:cubicBezTo>
                  <a:pt x="1393400" y="-2380"/>
                  <a:pt x="1664049" y="-25778"/>
                  <a:pt x="1807828" y="0"/>
                </a:cubicBezTo>
                <a:cubicBezTo>
                  <a:pt x="1817830" y="151095"/>
                  <a:pt x="1811731" y="428293"/>
                  <a:pt x="1807828" y="552860"/>
                </a:cubicBezTo>
                <a:cubicBezTo>
                  <a:pt x="1518134" y="570626"/>
                  <a:pt x="1446511" y="573807"/>
                  <a:pt x="1169062" y="552860"/>
                </a:cubicBezTo>
                <a:cubicBezTo>
                  <a:pt x="891613" y="531913"/>
                  <a:pt x="873806" y="570972"/>
                  <a:pt x="584531" y="552860"/>
                </a:cubicBezTo>
                <a:cubicBezTo>
                  <a:pt x="295256" y="534748"/>
                  <a:pt x="184053" y="565029"/>
                  <a:pt x="0" y="552860"/>
                </a:cubicBezTo>
                <a:cubicBezTo>
                  <a:pt x="20714" y="383433"/>
                  <a:pt x="13312" y="159459"/>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Envoyés courant du mois </a:t>
            </a:r>
          </a:p>
          <a:p>
            <a:pPr algn="ctr"/>
            <a:r>
              <a:rPr lang="fr-FR" sz="1000" dirty="0">
                <a:solidFill>
                  <a:schemeClr val="tx1">
                    <a:lumMod val="75000"/>
                    <a:lumOff val="25000"/>
                  </a:schemeClr>
                </a:solidFill>
              </a:rPr>
              <a:t>de novembre</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a:xfrm>
            <a:off x="695325" y="464148"/>
            <a:ext cx="11017248" cy="720000"/>
          </a:xfrm>
        </p:spPr>
        <p:txBody>
          <a:bodyPr>
            <a:normAutofit/>
          </a:bodyPr>
          <a:lstStyle/>
          <a:p>
            <a:r>
              <a:rPr lang="fr-FR" dirty="0"/>
              <a:t>Cette année encore, nous renouvelons l’opération livres : ce dispositif vise à déclencher une  émotion positive auprès de nos clients &amp; de leurs parents.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sp>
        <p:nvSpPr>
          <p:cNvPr id="6" name="Flèche : droite 5">
            <a:extLst>
              <a:ext uri="{FF2B5EF4-FFF2-40B4-BE49-F238E27FC236}">
                <a16:creationId xmlns:a16="http://schemas.microsoft.com/office/drawing/2014/main" id="{8DF7166B-9609-4F04-A620-2BBE52E6C52E}"/>
              </a:ext>
            </a:extLst>
          </p:cNvPr>
          <p:cNvSpPr/>
          <p:nvPr/>
        </p:nvSpPr>
        <p:spPr>
          <a:xfrm>
            <a:off x="479426" y="2902585"/>
            <a:ext cx="11233147" cy="484632"/>
          </a:xfrm>
          <a:prstGeom prst="rightArrow">
            <a:avLst/>
          </a:prstGeom>
          <a:solidFill>
            <a:srgbClr val="FFC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7" name="Tableau 6">
            <a:extLst>
              <a:ext uri="{FF2B5EF4-FFF2-40B4-BE49-F238E27FC236}">
                <a16:creationId xmlns:a16="http://schemas.microsoft.com/office/drawing/2014/main" id="{7D914B36-CBA9-4601-B518-931BFE647937}"/>
              </a:ext>
            </a:extLst>
          </p:cNvPr>
          <p:cNvGraphicFramePr>
            <a:graphicFrameLocks noGrp="1"/>
          </p:cNvGraphicFramePr>
          <p:nvPr>
            <p:extLst>
              <p:ext uri="{D42A27DB-BD31-4B8C-83A1-F6EECF244321}">
                <p14:modId xmlns:p14="http://schemas.microsoft.com/office/powerpoint/2010/main" val="1402936184"/>
              </p:ext>
            </p:extLst>
          </p:nvPr>
        </p:nvGraphicFramePr>
        <p:xfrm>
          <a:off x="460587" y="2968375"/>
          <a:ext cx="10940371" cy="370840"/>
        </p:xfrm>
        <a:graphic>
          <a:graphicData uri="http://schemas.openxmlformats.org/drawingml/2006/table">
            <a:tbl>
              <a:tblPr firstRow="1" bandRow="1">
                <a:tableStyleId>{5C22544A-7EE6-4342-B048-85BDC9FD1C3A}</a:tableStyleId>
              </a:tblPr>
              <a:tblGrid>
                <a:gridCol w="841567">
                  <a:extLst>
                    <a:ext uri="{9D8B030D-6E8A-4147-A177-3AD203B41FA5}">
                      <a16:colId xmlns:a16="http://schemas.microsoft.com/office/drawing/2014/main" val="4178884444"/>
                    </a:ext>
                  </a:extLst>
                </a:gridCol>
                <a:gridCol w="841567">
                  <a:extLst>
                    <a:ext uri="{9D8B030D-6E8A-4147-A177-3AD203B41FA5}">
                      <a16:colId xmlns:a16="http://schemas.microsoft.com/office/drawing/2014/main" val="1238774041"/>
                    </a:ext>
                  </a:extLst>
                </a:gridCol>
                <a:gridCol w="841567">
                  <a:extLst>
                    <a:ext uri="{9D8B030D-6E8A-4147-A177-3AD203B41FA5}">
                      <a16:colId xmlns:a16="http://schemas.microsoft.com/office/drawing/2014/main" val="1365118688"/>
                    </a:ext>
                  </a:extLst>
                </a:gridCol>
                <a:gridCol w="841567">
                  <a:extLst>
                    <a:ext uri="{9D8B030D-6E8A-4147-A177-3AD203B41FA5}">
                      <a16:colId xmlns:a16="http://schemas.microsoft.com/office/drawing/2014/main" val="2301403335"/>
                    </a:ext>
                  </a:extLst>
                </a:gridCol>
                <a:gridCol w="841567">
                  <a:extLst>
                    <a:ext uri="{9D8B030D-6E8A-4147-A177-3AD203B41FA5}">
                      <a16:colId xmlns:a16="http://schemas.microsoft.com/office/drawing/2014/main" val="2387604139"/>
                    </a:ext>
                  </a:extLst>
                </a:gridCol>
                <a:gridCol w="841567">
                  <a:extLst>
                    <a:ext uri="{9D8B030D-6E8A-4147-A177-3AD203B41FA5}">
                      <a16:colId xmlns:a16="http://schemas.microsoft.com/office/drawing/2014/main" val="3898607588"/>
                    </a:ext>
                  </a:extLst>
                </a:gridCol>
                <a:gridCol w="841567">
                  <a:extLst>
                    <a:ext uri="{9D8B030D-6E8A-4147-A177-3AD203B41FA5}">
                      <a16:colId xmlns:a16="http://schemas.microsoft.com/office/drawing/2014/main" val="823214766"/>
                    </a:ext>
                  </a:extLst>
                </a:gridCol>
                <a:gridCol w="841567">
                  <a:extLst>
                    <a:ext uri="{9D8B030D-6E8A-4147-A177-3AD203B41FA5}">
                      <a16:colId xmlns:a16="http://schemas.microsoft.com/office/drawing/2014/main" val="620514465"/>
                    </a:ext>
                  </a:extLst>
                </a:gridCol>
                <a:gridCol w="841567">
                  <a:extLst>
                    <a:ext uri="{9D8B030D-6E8A-4147-A177-3AD203B41FA5}">
                      <a16:colId xmlns:a16="http://schemas.microsoft.com/office/drawing/2014/main" val="3472102187"/>
                    </a:ext>
                  </a:extLst>
                </a:gridCol>
                <a:gridCol w="841567">
                  <a:extLst>
                    <a:ext uri="{9D8B030D-6E8A-4147-A177-3AD203B41FA5}">
                      <a16:colId xmlns:a16="http://schemas.microsoft.com/office/drawing/2014/main" val="908219495"/>
                    </a:ext>
                  </a:extLst>
                </a:gridCol>
                <a:gridCol w="841567">
                  <a:extLst>
                    <a:ext uri="{9D8B030D-6E8A-4147-A177-3AD203B41FA5}">
                      <a16:colId xmlns:a16="http://schemas.microsoft.com/office/drawing/2014/main" val="2862133528"/>
                    </a:ext>
                  </a:extLst>
                </a:gridCol>
                <a:gridCol w="841567">
                  <a:extLst>
                    <a:ext uri="{9D8B030D-6E8A-4147-A177-3AD203B41FA5}">
                      <a16:colId xmlns:a16="http://schemas.microsoft.com/office/drawing/2014/main" val="56276435"/>
                    </a:ext>
                  </a:extLst>
                </a:gridCol>
                <a:gridCol w="841567">
                  <a:extLst>
                    <a:ext uri="{9D8B030D-6E8A-4147-A177-3AD203B41FA5}">
                      <a16:colId xmlns:a16="http://schemas.microsoft.com/office/drawing/2014/main" val="709140911"/>
                    </a:ext>
                  </a:extLst>
                </a:gridCol>
              </a:tblGrid>
              <a:tr h="370840">
                <a:tc>
                  <a:txBody>
                    <a:bodyPr/>
                    <a:lstStyle/>
                    <a:p>
                      <a:pPr algn="ctr"/>
                      <a:r>
                        <a:rPr lang="fr-FR" sz="1000" b="1" dirty="0">
                          <a:solidFill>
                            <a:schemeClr val="accent4">
                              <a:lumMod val="75000"/>
                            </a:schemeClr>
                          </a:solidFill>
                        </a:rPr>
                        <a:t>6</a:t>
                      </a:r>
                      <a:endParaRPr lang="fr-FR" sz="1000" b="1" dirty="0"/>
                    </a:p>
                  </a:txBody>
                  <a:tcPr anchor="ctr">
                    <a:noFill/>
                  </a:tcPr>
                </a:tc>
                <a:tc>
                  <a:txBody>
                    <a:bodyPr/>
                    <a:lstStyle/>
                    <a:p>
                      <a:pPr algn="ctr"/>
                      <a:r>
                        <a:rPr lang="fr-FR" sz="900" b="0" dirty="0"/>
                        <a:t>7</a:t>
                      </a:r>
                    </a:p>
                  </a:txBody>
                  <a:tcPr anchor="ctr">
                    <a:noFill/>
                  </a:tcPr>
                </a:tc>
                <a:tc>
                  <a:txBody>
                    <a:bodyPr/>
                    <a:lstStyle/>
                    <a:p>
                      <a:pPr algn="ctr"/>
                      <a:r>
                        <a:rPr lang="fr-FR" sz="900" b="0" dirty="0"/>
                        <a:t>8</a:t>
                      </a:r>
                    </a:p>
                  </a:txBody>
                  <a:tcPr anchor="ctr">
                    <a:noFill/>
                  </a:tcPr>
                </a:tc>
                <a:tc>
                  <a:txBody>
                    <a:bodyPr/>
                    <a:lstStyle/>
                    <a:p>
                      <a:pPr algn="ctr"/>
                      <a:r>
                        <a:rPr lang="fr-FR" sz="900" b="0" dirty="0"/>
                        <a:t>9</a:t>
                      </a:r>
                    </a:p>
                  </a:txBody>
                  <a:tcPr anchor="ctr">
                    <a:noFill/>
                  </a:tcPr>
                </a:tc>
                <a:tc>
                  <a:txBody>
                    <a:bodyPr/>
                    <a:lstStyle/>
                    <a:p>
                      <a:pPr algn="ctr"/>
                      <a:r>
                        <a:rPr lang="fr-FR" sz="900" b="0" dirty="0"/>
                        <a:t>10</a:t>
                      </a:r>
                    </a:p>
                  </a:txBody>
                  <a:tcPr anchor="ctr">
                    <a:noFill/>
                  </a:tcPr>
                </a:tc>
                <a:tc>
                  <a:txBody>
                    <a:bodyPr/>
                    <a:lstStyle/>
                    <a:p>
                      <a:pPr algn="ctr"/>
                      <a:r>
                        <a:rPr lang="fr-FR" sz="1000" b="1" dirty="0">
                          <a:solidFill>
                            <a:schemeClr val="accent4">
                              <a:lumMod val="75000"/>
                            </a:schemeClr>
                          </a:solidFill>
                        </a:rPr>
                        <a:t>11</a:t>
                      </a:r>
                    </a:p>
                  </a:txBody>
                  <a:tcPr anchor="ctr">
                    <a:noFill/>
                  </a:tcPr>
                </a:tc>
                <a:tc>
                  <a:txBody>
                    <a:bodyPr/>
                    <a:lstStyle/>
                    <a:p>
                      <a:pPr algn="ctr"/>
                      <a:r>
                        <a:rPr lang="fr-FR" sz="900" b="0" dirty="0"/>
                        <a:t>12</a:t>
                      </a:r>
                    </a:p>
                  </a:txBody>
                  <a:tcPr anchor="ctr">
                    <a:noFill/>
                  </a:tcPr>
                </a:tc>
                <a:tc>
                  <a:txBody>
                    <a:bodyPr/>
                    <a:lstStyle/>
                    <a:p>
                      <a:pPr algn="ctr"/>
                      <a:r>
                        <a:rPr lang="fr-FR" sz="900" b="0" dirty="0"/>
                        <a:t>13</a:t>
                      </a:r>
                    </a:p>
                  </a:txBody>
                  <a:tcPr anchor="ctr">
                    <a:noFill/>
                  </a:tcPr>
                </a:tc>
                <a:tc>
                  <a:txBody>
                    <a:bodyPr/>
                    <a:lstStyle/>
                    <a:p>
                      <a:pPr algn="ctr"/>
                      <a:r>
                        <a:rPr lang="fr-FR" sz="900" b="0" dirty="0"/>
                        <a:t>14</a:t>
                      </a:r>
                    </a:p>
                  </a:txBody>
                  <a:tcPr anchor="ctr">
                    <a:noFill/>
                  </a:tcPr>
                </a:tc>
                <a:tc>
                  <a:txBody>
                    <a:bodyPr/>
                    <a:lstStyle/>
                    <a:p>
                      <a:pPr algn="ctr"/>
                      <a:r>
                        <a:rPr lang="fr-FR" sz="1000" b="1" dirty="0">
                          <a:solidFill>
                            <a:schemeClr val="accent4">
                              <a:lumMod val="75000"/>
                            </a:schemeClr>
                          </a:solidFill>
                        </a:rPr>
                        <a:t>15</a:t>
                      </a:r>
                    </a:p>
                  </a:txBody>
                  <a:tcPr anchor="ctr">
                    <a:noFill/>
                  </a:tcPr>
                </a:tc>
                <a:tc>
                  <a:txBody>
                    <a:bodyPr/>
                    <a:lstStyle/>
                    <a:p>
                      <a:pPr algn="ctr"/>
                      <a:r>
                        <a:rPr lang="fr-FR" sz="900" b="0" dirty="0"/>
                        <a:t>16</a:t>
                      </a:r>
                    </a:p>
                  </a:txBody>
                  <a:tcPr anchor="ctr">
                    <a:noFill/>
                  </a:tcPr>
                </a:tc>
                <a:tc>
                  <a:txBody>
                    <a:bodyPr/>
                    <a:lstStyle/>
                    <a:p>
                      <a:pPr algn="ctr"/>
                      <a:r>
                        <a:rPr lang="fr-FR" sz="900" b="0" dirty="0"/>
                        <a:t>17</a:t>
                      </a:r>
                    </a:p>
                  </a:txBody>
                  <a:tcPr anchor="ctr">
                    <a:noFill/>
                  </a:tcPr>
                </a:tc>
                <a:tc>
                  <a:txBody>
                    <a:bodyPr/>
                    <a:lstStyle/>
                    <a:p>
                      <a:pPr algn="ctr"/>
                      <a:r>
                        <a:rPr lang="fr-FR" sz="1000" b="1" dirty="0">
                          <a:solidFill>
                            <a:schemeClr val="accent4">
                              <a:lumMod val="75000"/>
                            </a:schemeClr>
                          </a:solidFill>
                        </a:rPr>
                        <a:t>18</a:t>
                      </a:r>
                    </a:p>
                  </a:txBody>
                  <a:tcPr anchor="ctr">
                    <a:noFill/>
                  </a:tcPr>
                </a:tc>
                <a:extLst>
                  <a:ext uri="{0D108BD9-81ED-4DB2-BD59-A6C34878D82A}">
                    <a16:rowId xmlns:a16="http://schemas.microsoft.com/office/drawing/2014/main" val="1211228779"/>
                  </a:ext>
                </a:extLst>
              </a:tr>
            </a:tbl>
          </a:graphicData>
        </a:graphic>
      </p:graphicFrame>
      <p:sp>
        <p:nvSpPr>
          <p:cNvPr id="9" name="Rectangle 8">
            <a:extLst>
              <a:ext uri="{FF2B5EF4-FFF2-40B4-BE49-F238E27FC236}">
                <a16:creationId xmlns:a16="http://schemas.microsoft.com/office/drawing/2014/main" id="{25D3C20D-5198-4F2D-85DB-2D07AC378B87}"/>
              </a:ext>
            </a:extLst>
          </p:cNvPr>
          <p:cNvSpPr/>
          <p:nvPr/>
        </p:nvSpPr>
        <p:spPr>
          <a:xfrm>
            <a:off x="7152362" y="3739311"/>
            <a:ext cx="2052597" cy="836610"/>
          </a:xfrm>
          <a:custGeom>
            <a:avLst/>
            <a:gdLst>
              <a:gd name="connsiteX0" fmla="*/ 0 w 2052597"/>
              <a:gd name="connsiteY0" fmla="*/ 0 h 836610"/>
              <a:gd name="connsiteX1" fmla="*/ 663673 w 2052597"/>
              <a:gd name="connsiteY1" fmla="*/ 0 h 836610"/>
              <a:gd name="connsiteX2" fmla="*/ 1347872 w 2052597"/>
              <a:gd name="connsiteY2" fmla="*/ 0 h 836610"/>
              <a:gd name="connsiteX3" fmla="*/ 2052597 w 2052597"/>
              <a:gd name="connsiteY3" fmla="*/ 0 h 836610"/>
              <a:gd name="connsiteX4" fmla="*/ 2052597 w 2052597"/>
              <a:gd name="connsiteY4" fmla="*/ 393207 h 836610"/>
              <a:gd name="connsiteX5" fmla="*/ 2052597 w 2052597"/>
              <a:gd name="connsiteY5" fmla="*/ 836610 h 836610"/>
              <a:gd name="connsiteX6" fmla="*/ 1368398 w 2052597"/>
              <a:gd name="connsiteY6" fmla="*/ 836610 h 836610"/>
              <a:gd name="connsiteX7" fmla="*/ 745777 w 2052597"/>
              <a:gd name="connsiteY7" fmla="*/ 836610 h 836610"/>
              <a:gd name="connsiteX8" fmla="*/ 0 w 2052597"/>
              <a:gd name="connsiteY8" fmla="*/ 836610 h 836610"/>
              <a:gd name="connsiteX9" fmla="*/ 0 w 2052597"/>
              <a:gd name="connsiteY9" fmla="*/ 401573 h 836610"/>
              <a:gd name="connsiteX10" fmla="*/ 0 w 2052597"/>
              <a:gd name="connsiteY10" fmla="*/ 0 h 83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2597" h="836610" fill="none" extrusionOk="0">
                <a:moveTo>
                  <a:pt x="0" y="0"/>
                </a:moveTo>
                <a:cubicBezTo>
                  <a:pt x="235983" y="21870"/>
                  <a:pt x="513042" y="10225"/>
                  <a:pt x="663673" y="0"/>
                </a:cubicBezTo>
                <a:cubicBezTo>
                  <a:pt x="814304" y="-10225"/>
                  <a:pt x="1154722" y="12730"/>
                  <a:pt x="1347872" y="0"/>
                </a:cubicBezTo>
                <a:cubicBezTo>
                  <a:pt x="1541022" y="-12730"/>
                  <a:pt x="1721037" y="12217"/>
                  <a:pt x="2052597" y="0"/>
                </a:cubicBezTo>
                <a:cubicBezTo>
                  <a:pt x="2061578" y="111843"/>
                  <a:pt x="2034073" y="227881"/>
                  <a:pt x="2052597" y="393207"/>
                </a:cubicBezTo>
                <a:cubicBezTo>
                  <a:pt x="2071121" y="558533"/>
                  <a:pt x="2031803" y="693208"/>
                  <a:pt x="2052597" y="836610"/>
                </a:cubicBezTo>
                <a:cubicBezTo>
                  <a:pt x="1890588" y="809724"/>
                  <a:pt x="1669387" y="858835"/>
                  <a:pt x="1368398" y="836610"/>
                </a:cubicBezTo>
                <a:cubicBezTo>
                  <a:pt x="1067409" y="814385"/>
                  <a:pt x="974368" y="810532"/>
                  <a:pt x="745777" y="836610"/>
                </a:cubicBezTo>
                <a:cubicBezTo>
                  <a:pt x="517186" y="862688"/>
                  <a:pt x="287387" y="799951"/>
                  <a:pt x="0" y="836610"/>
                </a:cubicBezTo>
                <a:cubicBezTo>
                  <a:pt x="-10917" y="636941"/>
                  <a:pt x="-14948" y="555762"/>
                  <a:pt x="0" y="401573"/>
                </a:cubicBezTo>
                <a:cubicBezTo>
                  <a:pt x="14948" y="247384"/>
                  <a:pt x="11640" y="131424"/>
                  <a:pt x="0" y="0"/>
                </a:cubicBezTo>
                <a:close/>
              </a:path>
              <a:path w="2052597" h="836610" stroke="0" extrusionOk="0">
                <a:moveTo>
                  <a:pt x="0" y="0"/>
                </a:moveTo>
                <a:cubicBezTo>
                  <a:pt x="345920" y="27222"/>
                  <a:pt x="489011" y="-9332"/>
                  <a:pt x="704725" y="0"/>
                </a:cubicBezTo>
                <a:cubicBezTo>
                  <a:pt x="920439" y="9332"/>
                  <a:pt x="1120113" y="32980"/>
                  <a:pt x="1409450" y="0"/>
                </a:cubicBezTo>
                <a:cubicBezTo>
                  <a:pt x="1698788" y="-32980"/>
                  <a:pt x="1855741" y="26304"/>
                  <a:pt x="2052597" y="0"/>
                </a:cubicBezTo>
                <a:cubicBezTo>
                  <a:pt x="2035620" y="146571"/>
                  <a:pt x="2069250" y="225296"/>
                  <a:pt x="2052597" y="426671"/>
                </a:cubicBezTo>
                <a:cubicBezTo>
                  <a:pt x="2035944" y="628046"/>
                  <a:pt x="2050558" y="673690"/>
                  <a:pt x="2052597" y="836610"/>
                </a:cubicBezTo>
                <a:cubicBezTo>
                  <a:pt x="1893097" y="845574"/>
                  <a:pt x="1725686" y="847143"/>
                  <a:pt x="1429976" y="836610"/>
                </a:cubicBezTo>
                <a:cubicBezTo>
                  <a:pt x="1134266" y="826077"/>
                  <a:pt x="890536" y="864800"/>
                  <a:pt x="704725" y="836610"/>
                </a:cubicBezTo>
                <a:cubicBezTo>
                  <a:pt x="518914" y="808420"/>
                  <a:pt x="333478" y="852116"/>
                  <a:pt x="0" y="836610"/>
                </a:cubicBezTo>
                <a:cubicBezTo>
                  <a:pt x="-13388" y="665028"/>
                  <a:pt x="2594" y="627780"/>
                  <a:pt x="0" y="435037"/>
                </a:cubicBezTo>
                <a:cubicBezTo>
                  <a:pt x="-2594" y="242294"/>
                  <a:pt x="-15738" y="128776"/>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330077248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au lycée, </a:t>
            </a:r>
            <a:r>
              <a:rPr lang="fr-FR" sz="1000" b="1" dirty="0">
                <a:solidFill>
                  <a:schemeClr val="tx1">
                    <a:lumMod val="75000"/>
                    <a:lumOff val="25000"/>
                  </a:schemeClr>
                </a:solidFill>
              </a:rPr>
              <a:t>apprentissage du code de la route </a:t>
            </a:r>
          </a:p>
          <a:p>
            <a:pPr algn="ctr"/>
            <a:r>
              <a:rPr lang="fr-FR" sz="1000" b="1" dirty="0">
                <a:solidFill>
                  <a:schemeClr val="tx1">
                    <a:lumMod val="75000"/>
                    <a:lumOff val="25000"/>
                  </a:schemeClr>
                </a:solidFill>
              </a:rPr>
              <a:t>(conduite accompagnée) : </a:t>
            </a:r>
          </a:p>
          <a:p>
            <a:pPr algn="ctr"/>
            <a:r>
              <a:rPr lang="fr-FR" sz="1000" dirty="0">
                <a:solidFill>
                  <a:schemeClr val="tx1">
                    <a:lumMod val="75000"/>
                    <a:lumOff val="25000"/>
                  </a:schemeClr>
                </a:solidFill>
              </a:rPr>
              <a:t>livre « Code de la Route »   </a:t>
            </a:r>
            <a:r>
              <a:rPr lang="fr-FR" sz="1000" dirty="0">
                <a:solidFill>
                  <a:schemeClr val="tx1">
                    <a:lumMod val="75000"/>
                    <a:lumOff val="25000"/>
                  </a:schemeClr>
                </a:solidFill>
                <a:hlinkClick r:id="" action="ppaction://noaction">
                  <a:extLst>
                    <a:ext uri="{A12FA001-AC4F-418D-AE19-62706E023703}">
                      <ahyp:hlinkClr xmlns:ahyp="http://schemas.microsoft.com/office/drawing/2018/hyperlinkcolor" val="tx"/>
                    </a:ext>
                  </a:extLst>
                </a:hlinkClick>
              </a:rPr>
              <a:t> </a:t>
            </a:r>
            <a:endParaRPr lang="fr-FR" sz="1000" dirty="0">
              <a:solidFill>
                <a:schemeClr val="tx1">
                  <a:lumMod val="75000"/>
                  <a:lumOff val="25000"/>
                </a:schemeClr>
              </a:solidFill>
            </a:endParaRPr>
          </a:p>
        </p:txBody>
      </p:sp>
      <p:cxnSp>
        <p:nvCxnSpPr>
          <p:cNvPr id="10" name="Connecteur droit avec flèche 9">
            <a:extLst>
              <a:ext uri="{FF2B5EF4-FFF2-40B4-BE49-F238E27FC236}">
                <a16:creationId xmlns:a16="http://schemas.microsoft.com/office/drawing/2014/main" id="{9986ADC0-37F6-4296-B9E9-A2FBFACAFC14}"/>
              </a:ext>
            </a:extLst>
          </p:cNvPr>
          <p:cNvCxnSpPr>
            <a:cxnSpLocks/>
            <a:stCxn id="157" idx="4"/>
            <a:endCxn id="9" idx="0"/>
          </p:cNvCxnSpPr>
          <p:nvPr/>
        </p:nvCxnSpPr>
        <p:spPr>
          <a:xfrm flipH="1">
            <a:off x="8178661" y="3339681"/>
            <a:ext cx="282095" cy="399630"/>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1" name="Image 44">
            <a:extLst>
              <a:ext uri="{FF2B5EF4-FFF2-40B4-BE49-F238E27FC236}">
                <a16:creationId xmlns:a16="http://schemas.microsoft.com/office/drawing/2014/main" id="{4F6AC8B0-3397-4E47-8544-47496251A1B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632207">
            <a:off x="6582670" y="3753456"/>
            <a:ext cx="609758" cy="82455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ZoneTexte 29">
            <a:extLst>
              <a:ext uri="{FF2B5EF4-FFF2-40B4-BE49-F238E27FC236}">
                <a16:creationId xmlns:a16="http://schemas.microsoft.com/office/drawing/2014/main" id="{01417DA1-B31C-46C0-8975-21875BA0E5FB}"/>
              </a:ext>
            </a:extLst>
          </p:cNvPr>
          <p:cNvSpPr txBox="1"/>
          <p:nvPr/>
        </p:nvSpPr>
        <p:spPr>
          <a:xfrm>
            <a:off x="385783" y="2714014"/>
            <a:ext cx="1023037" cy="430887"/>
          </a:xfrm>
          <a:prstGeom prst="rect">
            <a:avLst/>
          </a:prstGeom>
          <a:noFill/>
        </p:spPr>
        <p:txBody>
          <a:bodyPr wrap="none" rtlCol="0">
            <a:spAutoFit/>
          </a:bodyPr>
          <a:lstStyle/>
          <a:p>
            <a:r>
              <a:rPr lang="fr-FR" sz="1050" dirty="0">
                <a:solidFill>
                  <a:schemeClr val="accent4">
                    <a:lumMod val="75000"/>
                  </a:schemeClr>
                </a:solidFill>
              </a:rPr>
              <a:t>âge du client </a:t>
            </a:r>
          </a:p>
          <a:p>
            <a:endParaRPr lang="fr-FR" sz="1050" dirty="0">
              <a:solidFill>
                <a:schemeClr val="accent4">
                  <a:lumMod val="75000"/>
                </a:schemeClr>
              </a:solidFill>
            </a:endParaRPr>
          </a:p>
        </p:txBody>
      </p:sp>
      <p:sp>
        <p:nvSpPr>
          <p:cNvPr id="139" name="Ellipse 138">
            <a:extLst>
              <a:ext uri="{FF2B5EF4-FFF2-40B4-BE49-F238E27FC236}">
                <a16:creationId xmlns:a16="http://schemas.microsoft.com/office/drawing/2014/main" id="{D24F3F4F-105C-4D1E-83F4-219099630C39}"/>
              </a:ext>
            </a:extLst>
          </p:cNvPr>
          <p:cNvSpPr/>
          <p:nvPr/>
        </p:nvSpPr>
        <p:spPr>
          <a:xfrm>
            <a:off x="704389" y="2990564"/>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0" name="Rectangle 139">
            <a:extLst>
              <a:ext uri="{FF2B5EF4-FFF2-40B4-BE49-F238E27FC236}">
                <a16:creationId xmlns:a16="http://schemas.microsoft.com/office/drawing/2014/main" id="{91A0B884-946F-498F-9FBC-83AFC40C74AA}"/>
              </a:ext>
            </a:extLst>
          </p:cNvPr>
          <p:cNvSpPr/>
          <p:nvPr/>
        </p:nvSpPr>
        <p:spPr>
          <a:xfrm>
            <a:off x="469296" y="3739309"/>
            <a:ext cx="1452835" cy="836611"/>
          </a:xfrm>
          <a:custGeom>
            <a:avLst/>
            <a:gdLst>
              <a:gd name="connsiteX0" fmla="*/ 0 w 1452835"/>
              <a:gd name="connsiteY0" fmla="*/ 0 h 836611"/>
              <a:gd name="connsiteX1" fmla="*/ 440693 w 1452835"/>
              <a:gd name="connsiteY1" fmla="*/ 0 h 836611"/>
              <a:gd name="connsiteX2" fmla="*/ 939500 w 1452835"/>
              <a:gd name="connsiteY2" fmla="*/ 0 h 836611"/>
              <a:gd name="connsiteX3" fmla="*/ 1452835 w 1452835"/>
              <a:gd name="connsiteY3" fmla="*/ 0 h 836611"/>
              <a:gd name="connsiteX4" fmla="*/ 1452835 w 1452835"/>
              <a:gd name="connsiteY4" fmla="*/ 409939 h 836611"/>
              <a:gd name="connsiteX5" fmla="*/ 1452835 w 1452835"/>
              <a:gd name="connsiteY5" fmla="*/ 836611 h 836611"/>
              <a:gd name="connsiteX6" fmla="*/ 954028 w 1452835"/>
              <a:gd name="connsiteY6" fmla="*/ 836611 h 836611"/>
              <a:gd name="connsiteX7" fmla="*/ 484278 w 1452835"/>
              <a:gd name="connsiteY7" fmla="*/ 836611 h 836611"/>
              <a:gd name="connsiteX8" fmla="*/ 0 w 1452835"/>
              <a:gd name="connsiteY8" fmla="*/ 836611 h 836611"/>
              <a:gd name="connsiteX9" fmla="*/ 0 w 1452835"/>
              <a:gd name="connsiteY9" fmla="*/ 443404 h 836611"/>
              <a:gd name="connsiteX10" fmla="*/ 0 w 1452835"/>
              <a:gd name="connsiteY10" fmla="*/ 0 h 83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2835" h="836611" fill="none" extrusionOk="0">
                <a:moveTo>
                  <a:pt x="0" y="0"/>
                </a:moveTo>
                <a:cubicBezTo>
                  <a:pt x="150161" y="-5381"/>
                  <a:pt x="242651" y="20232"/>
                  <a:pt x="440693" y="0"/>
                </a:cubicBezTo>
                <a:cubicBezTo>
                  <a:pt x="638735" y="-20232"/>
                  <a:pt x="790051" y="-10007"/>
                  <a:pt x="939500" y="0"/>
                </a:cubicBezTo>
                <a:cubicBezTo>
                  <a:pt x="1088949" y="10007"/>
                  <a:pt x="1304662" y="17711"/>
                  <a:pt x="1452835" y="0"/>
                </a:cubicBezTo>
                <a:cubicBezTo>
                  <a:pt x="1437542" y="123380"/>
                  <a:pt x="1441470" y="323924"/>
                  <a:pt x="1452835" y="409939"/>
                </a:cubicBezTo>
                <a:cubicBezTo>
                  <a:pt x="1464200" y="495954"/>
                  <a:pt x="1456753" y="624079"/>
                  <a:pt x="1452835" y="836611"/>
                </a:cubicBezTo>
                <a:cubicBezTo>
                  <a:pt x="1253739" y="850775"/>
                  <a:pt x="1063526" y="841261"/>
                  <a:pt x="954028" y="836611"/>
                </a:cubicBezTo>
                <a:cubicBezTo>
                  <a:pt x="844530" y="831961"/>
                  <a:pt x="710064" y="853765"/>
                  <a:pt x="484278" y="836611"/>
                </a:cubicBezTo>
                <a:cubicBezTo>
                  <a:pt x="258492" y="819458"/>
                  <a:pt x="172530" y="840585"/>
                  <a:pt x="0" y="836611"/>
                </a:cubicBezTo>
                <a:cubicBezTo>
                  <a:pt x="-9180" y="701412"/>
                  <a:pt x="2922" y="529768"/>
                  <a:pt x="0" y="443404"/>
                </a:cubicBezTo>
                <a:cubicBezTo>
                  <a:pt x="-2922" y="357040"/>
                  <a:pt x="13729" y="108083"/>
                  <a:pt x="0" y="0"/>
                </a:cubicBezTo>
                <a:close/>
              </a:path>
              <a:path w="1452835" h="836611" stroke="0" extrusionOk="0">
                <a:moveTo>
                  <a:pt x="0" y="0"/>
                </a:moveTo>
                <a:cubicBezTo>
                  <a:pt x="112740" y="-10306"/>
                  <a:pt x="331936" y="-18601"/>
                  <a:pt x="440693" y="0"/>
                </a:cubicBezTo>
                <a:cubicBezTo>
                  <a:pt x="549450" y="18601"/>
                  <a:pt x="775714" y="198"/>
                  <a:pt x="895915" y="0"/>
                </a:cubicBezTo>
                <a:cubicBezTo>
                  <a:pt x="1016116" y="-198"/>
                  <a:pt x="1318766" y="7752"/>
                  <a:pt x="1452835" y="0"/>
                </a:cubicBezTo>
                <a:cubicBezTo>
                  <a:pt x="1452997" y="166300"/>
                  <a:pt x="1457755" y="338779"/>
                  <a:pt x="1452835" y="426672"/>
                </a:cubicBezTo>
                <a:cubicBezTo>
                  <a:pt x="1447915" y="514565"/>
                  <a:pt x="1449221" y="685571"/>
                  <a:pt x="1452835" y="836611"/>
                </a:cubicBezTo>
                <a:cubicBezTo>
                  <a:pt x="1353942" y="830344"/>
                  <a:pt x="1082449" y="833323"/>
                  <a:pt x="968557" y="836611"/>
                </a:cubicBezTo>
                <a:cubicBezTo>
                  <a:pt x="854665" y="839899"/>
                  <a:pt x="661624" y="823503"/>
                  <a:pt x="484278" y="836611"/>
                </a:cubicBezTo>
                <a:cubicBezTo>
                  <a:pt x="306932" y="849719"/>
                  <a:pt x="158760" y="815891"/>
                  <a:pt x="0" y="836611"/>
                </a:cubicBezTo>
                <a:cubicBezTo>
                  <a:pt x="7695" y="726926"/>
                  <a:pt x="2812" y="545816"/>
                  <a:pt x="0" y="418306"/>
                </a:cubicBezTo>
                <a:cubicBezTo>
                  <a:pt x="-2812" y="290796"/>
                  <a:pt x="-18255" y="90287"/>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en primaire, </a:t>
            </a:r>
            <a:r>
              <a:rPr lang="fr-FR" sz="1000" b="1" dirty="0">
                <a:solidFill>
                  <a:schemeClr val="tx1">
                    <a:lumMod val="75000"/>
                    <a:lumOff val="25000"/>
                  </a:schemeClr>
                </a:solidFill>
              </a:rPr>
              <a:t>apprentissage de la lecture : </a:t>
            </a:r>
            <a:r>
              <a:rPr lang="fr-FR" sz="1000" dirty="0">
                <a:solidFill>
                  <a:schemeClr val="tx1">
                    <a:lumMod val="75000"/>
                    <a:lumOff val="25000"/>
                  </a:schemeClr>
                </a:solidFill>
              </a:rPr>
              <a:t>livre « Amélie Maléfice »</a:t>
            </a:r>
          </a:p>
        </p:txBody>
      </p:sp>
      <p:cxnSp>
        <p:nvCxnSpPr>
          <p:cNvPr id="141" name="Connecteur droit avec flèche 140">
            <a:extLst>
              <a:ext uri="{FF2B5EF4-FFF2-40B4-BE49-F238E27FC236}">
                <a16:creationId xmlns:a16="http://schemas.microsoft.com/office/drawing/2014/main" id="{164E427F-C506-4308-956F-C3B95EC5AC1F}"/>
              </a:ext>
            </a:extLst>
          </p:cNvPr>
          <p:cNvCxnSpPr>
            <a:cxnSpLocks/>
            <a:stCxn id="139" idx="4"/>
            <a:endCxn id="140" idx="0"/>
          </p:cNvCxnSpPr>
          <p:nvPr/>
        </p:nvCxnSpPr>
        <p:spPr>
          <a:xfrm>
            <a:off x="887269" y="3361406"/>
            <a:ext cx="308445" cy="377903"/>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42" name="Image 141">
            <a:extLst>
              <a:ext uri="{FF2B5EF4-FFF2-40B4-BE49-F238E27FC236}">
                <a16:creationId xmlns:a16="http://schemas.microsoft.com/office/drawing/2014/main" id="{109D845E-5756-4870-9E56-A1B27B56C001}"/>
              </a:ext>
            </a:extLst>
          </p:cNvPr>
          <p:cNvPicPr>
            <a:picLocks noChangeAspect="1"/>
          </p:cNvPicPr>
          <p:nvPr/>
        </p:nvPicPr>
        <p:blipFill>
          <a:blip r:embed="rId4"/>
          <a:stretch>
            <a:fillRect/>
          </a:stretch>
        </p:blipFill>
        <p:spPr>
          <a:xfrm rot="20659548">
            <a:off x="1907703" y="3480079"/>
            <a:ext cx="614518" cy="830377"/>
          </a:xfrm>
          <a:prstGeom prst="rect">
            <a:avLst/>
          </a:prstGeom>
          <a:effectLst>
            <a:outerShdw blurRad="50800" dist="38100" dir="8100000" algn="tr" rotWithShape="0">
              <a:prstClr val="black">
                <a:alpha val="40000"/>
              </a:prstClr>
            </a:outerShdw>
          </a:effectLst>
        </p:spPr>
      </p:pic>
      <p:sp>
        <p:nvSpPr>
          <p:cNvPr id="145" name="Ellipse 144">
            <a:extLst>
              <a:ext uri="{FF2B5EF4-FFF2-40B4-BE49-F238E27FC236}">
                <a16:creationId xmlns:a16="http://schemas.microsoft.com/office/drawing/2014/main" id="{249A5789-9B55-4C4F-98AF-FAF1625BA930}"/>
              </a:ext>
            </a:extLst>
          </p:cNvPr>
          <p:cNvSpPr/>
          <p:nvPr/>
        </p:nvSpPr>
        <p:spPr>
          <a:xfrm>
            <a:off x="4908015" y="2961293"/>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6" name="Rectangle 145">
            <a:extLst>
              <a:ext uri="{FF2B5EF4-FFF2-40B4-BE49-F238E27FC236}">
                <a16:creationId xmlns:a16="http://schemas.microsoft.com/office/drawing/2014/main" id="{C95285EB-CB66-4CA0-A8F0-B68C977E8810}"/>
              </a:ext>
            </a:extLst>
          </p:cNvPr>
          <p:cNvSpPr/>
          <p:nvPr/>
        </p:nvSpPr>
        <p:spPr>
          <a:xfrm>
            <a:off x="3657600" y="3739310"/>
            <a:ext cx="2534513" cy="836611"/>
          </a:xfrm>
          <a:custGeom>
            <a:avLst/>
            <a:gdLst>
              <a:gd name="connsiteX0" fmla="*/ 0 w 2534513"/>
              <a:gd name="connsiteY0" fmla="*/ 0 h 836611"/>
              <a:gd name="connsiteX1" fmla="*/ 633628 w 2534513"/>
              <a:gd name="connsiteY1" fmla="*/ 0 h 836611"/>
              <a:gd name="connsiteX2" fmla="*/ 1267257 w 2534513"/>
              <a:gd name="connsiteY2" fmla="*/ 0 h 836611"/>
              <a:gd name="connsiteX3" fmla="*/ 1926230 w 2534513"/>
              <a:gd name="connsiteY3" fmla="*/ 0 h 836611"/>
              <a:gd name="connsiteX4" fmla="*/ 2534513 w 2534513"/>
              <a:gd name="connsiteY4" fmla="*/ 0 h 836611"/>
              <a:gd name="connsiteX5" fmla="*/ 2534513 w 2534513"/>
              <a:gd name="connsiteY5" fmla="*/ 418306 h 836611"/>
              <a:gd name="connsiteX6" fmla="*/ 2534513 w 2534513"/>
              <a:gd name="connsiteY6" fmla="*/ 836611 h 836611"/>
              <a:gd name="connsiteX7" fmla="*/ 1951575 w 2534513"/>
              <a:gd name="connsiteY7" fmla="*/ 836611 h 836611"/>
              <a:gd name="connsiteX8" fmla="*/ 1393982 w 2534513"/>
              <a:gd name="connsiteY8" fmla="*/ 836611 h 836611"/>
              <a:gd name="connsiteX9" fmla="*/ 811044 w 2534513"/>
              <a:gd name="connsiteY9" fmla="*/ 836611 h 836611"/>
              <a:gd name="connsiteX10" fmla="*/ 0 w 2534513"/>
              <a:gd name="connsiteY10" fmla="*/ 836611 h 836611"/>
              <a:gd name="connsiteX11" fmla="*/ 0 w 2534513"/>
              <a:gd name="connsiteY11" fmla="*/ 435038 h 836611"/>
              <a:gd name="connsiteX12" fmla="*/ 0 w 2534513"/>
              <a:gd name="connsiteY12" fmla="*/ 0 h 83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4513" h="836611" fill="none" extrusionOk="0">
                <a:moveTo>
                  <a:pt x="0" y="0"/>
                </a:moveTo>
                <a:cubicBezTo>
                  <a:pt x="183985" y="8900"/>
                  <a:pt x="404089" y="-17045"/>
                  <a:pt x="633628" y="0"/>
                </a:cubicBezTo>
                <a:cubicBezTo>
                  <a:pt x="863167" y="17045"/>
                  <a:pt x="966474" y="-18607"/>
                  <a:pt x="1267257" y="0"/>
                </a:cubicBezTo>
                <a:cubicBezTo>
                  <a:pt x="1568040" y="18607"/>
                  <a:pt x="1641539" y="-21677"/>
                  <a:pt x="1926230" y="0"/>
                </a:cubicBezTo>
                <a:cubicBezTo>
                  <a:pt x="2210921" y="21677"/>
                  <a:pt x="2331629" y="-17548"/>
                  <a:pt x="2534513" y="0"/>
                </a:cubicBezTo>
                <a:cubicBezTo>
                  <a:pt x="2547480" y="205115"/>
                  <a:pt x="2532013" y="274863"/>
                  <a:pt x="2534513" y="418306"/>
                </a:cubicBezTo>
                <a:cubicBezTo>
                  <a:pt x="2537013" y="561749"/>
                  <a:pt x="2530130" y="651631"/>
                  <a:pt x="2534513" y="836611"/>
                </a:cubicBezTo>
                <a:cubicBezTo>
                  <a:pt x="2408678" y="842359"/>
                  <a:pt x="2164521" y="813523"/>
                  <a:pt x="1951575" y="836611"/>
                </a:cubicBezTo>
                <a:cubicBezTo>
                  <a:pt x="1738629" y="859699"/>
                  <a:pt x="1614230" y="813980"/>
                  <a:pt x="1393982" y="836611"/>
                </a:cubicBezTo>
                <a:cubicBezTo>
                  <a:pt x="1173734" y="859242"/>
                  <a:pt x="1097444" y="843703"/>
                  <a:pt x="811044" y="836611"/>
                </a:cubicBezTo>
                <a:cubicBezTo>
                  <a:pt x="524644" y="829519"/>
                  <a:pt x="342657" y="845435"/>
                  <a:pt x="0" y="836611"/>
                </a:cubicBezTo>
                <a:cubicBezTo>
                  <a:pt x="-12635" y="736573"/>
                  <a:pt x="-6249" y="615078"/>
                  <a:pt x="0" y="435038"/>
                </a:cubicBezTo>
                <a:cubicBezTo>
                  <a:pt x="6249" y="254998"/>
                  <a:pt x="14549" y="104187"/>
                  <a:pt x="0" y="0"/>
                </a:cubicBezTo>
                <a:close/>
              </a:path>
              <a:path w="2534513" h="836611" stroke="0" extrusionOk="0">
                <a:moveTo>
                  <a:pt x="0" y="0"/>
                </a:moveTo>
                <a:cubicBezTo>
                  <a:pt x="269634" y="-21758"/>
                  <a:pt x="417758" y="385"/>
                  <a:pt x="557593" y="0"/>
                </a:cubicBezTo>
                <a:cubicBezTo>
                  <a:pt x="697428" y="-385"/>
                  <a:pt x="892271" y="6783"/>
                  <a:pt x="1165876" y="0"/>
                </a:cubicBezTo>
                <a:cubicBezTo>
                  <a:pt x="1439481" y="-6783"/>
                  <a:pt x="1475351" y="4882"/>
                  <a:pt x="1748814" y="0"/>
                </a:cubicBezTo>
                <a:cubicBezTo>
                  <a:pt x="2022277" y="-4882"/>
                  <a:pt x="2298499" y="25107"/>
                  <a:pt x="2534513" y="0"/>
                </a:cubicBezTo>
                <a:cubicBezTo>
                  <a:pt x="2525355" y="194326"/>
                  <a:pt x="2534418" y="243970"/>
                  <a:pt x="2534513" y="393207"/>
                </a:cubicBezTo>
                <a:cubicBezTo>
                  <a:pt x="2534608" y="542444"/>
                  <a:pt x="2529533" y="625918"/>
                  <a:pt x="2534513" y="836611"/>
                </a:cubicBezTo>
                <a:cubicBezTo>
                  <a:pt x="2355378" y="869408"/>
                  <a:pt x="2099524" y="851047"/>
                  <a:pt x="1875540" y="836611"/>
                </a:cubicBezTo>
                <a:cubicBezTo>
                  <a:pt x="1651556" y="822175"/>
                  <a:pt x="1524012" y="845161"/>
                  <a:pt x="1292602" y="836611"/>
                </a:cubicBezTo>
                <a:cubicBezTo>
                  <a:pt x="1061192" y="828061"/>
                  <a:pt x="899983" y="813004"/>
                  <a:pt x="735009" y="836611"/>
                </a:cubicBezTo>
                <a:cubicBezTo>
                  <a:pt x="570035" y="860218"/>
                  <a:pt x="307881" y="823325"/>
                  <a:pt x="0" y="836611"/>
                </a:cubicBezTo>
                <a:cubicBezTo>
                  <a:pt x="15598" y="738859"/>
                  <a:pt x="422" y="552194"/>
                  <a:pt x="0" y="435038"/>
                </a:cubicBezTo>
                <a:cubicBezTo>
                  <a:pt x="-422" y="317882"/>
                  <a:pt x="19267" y="113177"/>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27427011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Entrée au collège, </a:t>
            </a:r>
            <a:r>
              <a:rPr lang="fr-FR" sz="1000" b="1" dirty="0">
                <a:solidFill>
                  <a:schemeClr val="tx1">
                    <a:lumMod val="75000"/>
                    <a:lumOff val="25000"/>
                  </a:schemeClr>
                </a:solidFill>
              </a:rPr>
              <a:t>apprentissage d’une langue étrangère (anglais) : </a:t>
            </a:r>
            <a:r>
              <a:rPr lang="fr-FR" sz="1000" dirty="0">
                <a:solidFill>
                  <a:schemeClr val="tx1">
                    <a:lumMod val="75000"/>
                    <a:lumOff val="25000"/>
                  </a:schemeClr>
                </a:solidFill>
              </a:rPr>
              <a:t>livre « Lilith et la Vengeance du </a:t>
            </a:r>
            <a:r>
              <a:rPr lang="fr-FR" sz="1000" dirty="0" err="1">
                <a:solidFill>
                  <a:schemeClr val="tx1">
                    <a:lumMod val="75000"/>
                    <a:lumOff val="25000"/>
                  </a:schemeClr>
                </a:solidFill>
              </a:rPr>
              <a:t>Dark</a:t>
            </a:r>
            <a:r>
              <a:rPr lang="fr-FR" sz="1000" dirty="0">
                <a:solidFill>
                  <a:schemeClr val="tx1">
                    <a:lumMod val="75000"/>
                    <a:lumOff val="25000"/>
                  </a:schemeClr>
                </a:solidFill>
              </a:rPr>
              <a:t> </a:t>
            </a:r>
            <a:r>
              <a:rPr lang="fr-FR" sz="1000" dirty="0" err="1">
                <a:solidFill>
                  <a:schemeClr val="tx1">
                    <a:lumMod val="75000"/>
                    <a:lumOff val="25000"/>
                  </a:schemeClr>
                </a:solidFill>
              </a:rPr>
              <a:t>Magician</a:t>
            </a:r>
            <a:r>
              <a:rPr lang="fr-FR" sz="1000" dirty="0">
                <a:solidFill>
                  <a:schemeClr val="tx1">
                    <a:lumMod val="75000"/>
                    <a:lumOff val="25000"/>
                  </a:schemeClr>
                </a:solidFill>
              </a:rPr>
              <a:t> »</a:t>
            </a:r>
          </a:p>
        </p:txBody>
      </p:sp>
      <p:cxnSp>
        <p:nvCxnSpPr>
          <p:cNvPr id="147" name="Connecteur droit avec flèche 146">
            <a:extLst>
              <a:ext uri="{FF2B5EF4-FFF2-40B4-BE49-F238E27FC236}">
                <a16:creationId xmlns:a16="http://schemas.microsoft.com/office/drawing/2014/main" id="{9C881A58-1494-4CED-93B2-71E7971A880E}"/>
              </a:ext>
            </a:extLst>
          </p:cNvPr>
          <p:cNvCxnSpPr>
            <a:cxnSpLocks/>
            <a:stCxn id="145" idx="4"/>
            <a:endCxn id="146" idx="0"/>
          </p:cNvCxnSpPr>
          <p:nvPr/>
        </p:nvCxnSpPr>
        <p:spPr>
          <a:xfrm flipH="1">
            <a:off x="4924857" y="3332135"/>
            <a:ext cx="166038" cy="407175"/>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48" name="Image 147">
            <a:extLst>
              <a:ext uri="{FF2B5EF4-FFF2-40B4-BE49-F238E27FC236}">
                <a16:creationId xmlns:a16="http://schemas.microsoft.com/office/drawing/2014/main" id="{14BA48E2-2C03-4B48-92FC-5D31AB763187}"/>
              </a:ext>
            </a:extLst>
          </p:cNvPr>
          <p:cNvPicPr>
            <a:picLocks noChangeAspect="1"/>
          </p:cNvPicPr>
          <p:nvPr/>
        </p:nvPicPr>
        <p:blipFill>
          <a:blip r:embed="rId5"/>
          <a:stretch>
            <a:fillRect/>
          </a:stretch>
        </p:blipFill>
        <p:spPr>
          <a:xfrm rot="20542832">
            <a:off x="3086113" y="3824544"/>
            <a:ext cx="558604" cy="854803"/>
          </a:xfrm>
          <a:prstGeom prst="rect">
            <a:avLst/>
          </a:prstGeom>
          <a:effectLst>
            <a:outerShdw blurRad="50800" dist="38100" dir="8100000" algn="tr" rotWithShape="0">
              <a:prstClr val="black">
                <a:alpha val="40000"/>
              </a:prstClr>
            </a:outerShdw>
          </a:effectLst>
        </p:spPr>
      </p:pic>
      <p:sp>
        <p:nvSpPr>
          <p:cNvPr id="151" name="Rectangle 150">
            <a:extLst>
              <a:ext uri="{FF2B5EF4-FFF2-40B4-BE49-F238E27FC236}">
                <a16:creationId xmlns:a16="http://schemas.microsoft.com/office/drawing/2014/main" id="{E6BF31C5-2559-435B-9969-A3865CEAC2D9}"/>
              </a:ext>
            </a:extLst>
          </p:cNvPr>
          <p:cNvSpPr/>
          <p:nvPr/>
        </p:nvSpPr>
        <p:spPr>
          <a:xfrm>
            <a:off x="9562009" y="3739310"/>
            <a:ext cx="1807828" cy="830295"/>
          </a:xfrm>
          <a:custGeom>
            <a:avLst/>
            <a:gdLst>
              <a:gd name="connsiteX0" fmla="*/ 0 w 1807828"/>
              <a:gd name="connsiteY0" fmla="*/ 0 h 830295"/>
              <a:gd name="connsiteX1" fmla="*/ 602609 w 1807828"/>
              <a:gd name="connsiteY1" fmla="*/ 0 h 830295"/>
              <a:gd name="connsiteX2" fmla="*/ 1205219 w 1807828"/>
              <a:gd name="connsiteY2" fmla="*/ 0 h 830295"/>
              <a:gd name="connsiteX3" fmla="*/ 1807828 w 1807828"/>
              <a:gd name="connsiteY3" fmla="*/ 0 h 830295"/>
              <a:gd name="connsiteX4" fmla="*/ 1807828 w 1807828"/>
              <a:gd name="connsiteY4" fmla="*/ 423450 h 830295"/>
              <a:gd name="connsiteX5" fmla="*/ 1807828 w 1807828"/>
              <a:gd name="connsiteY5" fmla="*/ 830295 h 830295"/>
              <a:gd name="connsiteX6" fmla="*/ 1187140 w 1807828"/>
              <a:gd name="connsiteY6" fmla="*/ 830295 h 830295"/>
              <a:gd name="connsiteX7" fmla="*/ 566453 w 1807828"/>
              <a:gd name="connsiteY7" fmla="*/ 830295 h 830295"/>
              <a:gd name="connsiteX8" fmla="*/ 0 w 1807828"/>
              <a:gd name="connsiteY8" fmla="*/ 830295 h 830295"/>
              <a:gd name="connsiteX9" fmla="*/ 0 w 1807828"/>
              <a:gd name="connsiteY9" fmla="*/ 406845 h 830295"/>
              <a:gd name="connsiteX10" fmla="*/ 0 w 1807828"/>
              <a:gd name="connsiteY10" fmla="*/ 0 h 83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07828" h="830295" fill="none" extrusionOk="0">
                <a:moveTo>
                  <a:pt x="0" y="0"/>
                </a:moveTo>
                <a:cubicBezTo>
                  <a:pt x="133852" y="-20527"/>
                  <a:pt x="473807" y="18453"/>
                  <a:pt x="602609" y="0"/>
                </a:cubicBezTo>
                <a:cubicBezTo>
                  <a:pt x="731411" y="-18453"/>
                  <a:pt x="915775" y="294"/>
                  <a:pt x="1205219" y="0"/>
                </a:cubicBezTo>
                <a:cubicBezTo>
                  <a:pt x="1494663" y="-294"/>
                  <a:pt x="1555661" y="-733"/>
                  <a:pt x="1807828" y="0"/>
                </a:cubicBezTo>
                <a:cubicBezTo>
                  <a:pt x="1790708" y="182723"/>
                  <a:pt x="1794413" y="241269"/>
                  <a:pt x="1807828" y="423450"/>
                </a:cubicBezTo>
                <a:cubicBezTo>
                  <a:pt x="1821244" y="605631"/>
                  <a:pt x="1807365" y="686088"/>
                  <a:pt x="1807828" y="830295"/>
                </a:cubicBezTo>
                <a:cubicBezTo>
                  <a:pt x="1518613" y="854672"/>
                  <a:pt x="1475054" y="843735"/>
                  <a:pt x="1187140" y="830295"/>
                </a:cubicBezTo>
                <a:cubicBezTo>
                  <a:pt x="899226" y="816855"/>
                  <a:pt x="765429" y="860685"/>
                  <a:pt x="566453" y="830295"/>
                </a:cubicBezTo>
                <a:cubicBezTo>
                  <a:pt x="367477" y="799905"/>
                  <a:pt x="131450" y="826119"/>
                  <a:pt x="0" y="830295"/>
                </a:cubicBezTo>
                <a:cubicBezTo>
                  <a:pt x="-20794" y="622887"/>
                  <a:pt x="21053" y="609404"/>
                  <a:pt x="0" y="406845"/>
                </a:cubicBezTo>
                <a:cubicBezTo>
                  <a:pt x="-21053" y="204286"/>
                  <a:pt x="11918" y="151836"/>
                  <a:pt x="0" y="0"/>
                </a:cubicBezTo>
                <a:close/>
              </a:path>
              <a:path w="1807828" h="830295" stroke="0" extrusionOk="0">
                <a:moveTo>
                  <a:pt x="0" y="0"/>
                </a:moveTo>
                <a:cubicBezTo>
                  <a:pt x="166061" y="12300"/>
                  <a:pt x="412209" y="-19983"/>
                  <a:pt x="566453" y="0"/>
                </a:cubicBezTo>
                <a:cubicBezTo>
                  <a:pt x="720697" y="19983"/>
                  <a:pt x="891241" y="-24503"/>
                  <a:pt x="1132906" y="0"/>
                </a:cubicBezTo>
                <a:cubicBezTo>
                  <a:pt x="1374571" y="24503"/>
                  <a:pt x="1539612" y="31323"/>
                  <a:pt x="1807828" y="0"/>
                </a:cubicBezTo>
                <a:cubicBezTo>
                  <a:pt x="1822175" y="108372"/>
                  <a:pt x="1789049" y="301784"/>
                  <a:pt x="1807828" y="423450"/>
                </a:cubicBezTo>
                <a:cubicBezTo>
                  <a:pt x="1826608" y="545116"/>
                  <a:pt x="1818740" y="689637"/>
                  <a:pt x="1807828" y="830295"/>
                </a:cubicBezTo>
                <a:cubicBezTo>
                  <a:pt x="1629027" y="853345"/>
                  <a:pt x="1434437" y="828009"/>
                  <a:pt x="1205219" y="830295"/>
                </a:cubicBezTo>
                <a:cubicBezTo>
                  <a:pt x="976001" y="832581"/>
                  <a:pt x="861898" y="814298"/>
                  <a:pt x="584531" y="830295"/>
                </a:cubicBezTo>
                <a:cubicBezTo>
                  <a:pt x="307164" y="846292"/>
                  <a:pt x="121869" y="848021"/>
                  <a:pt x="0" y="830295"/>
                </a:cubicBezTo>
                <a:cubicBezTo>
                  <a:pt x="19726" y="625784"/>
                  <a:pt x="-15193" y="565891"/>
                  <a:pt x="0" y="398542"/>
                </a:cubicBezTo>
                <a:cubicBezTo>
                  <a:pt x="15193" y="231193"/>
                  <a:pt x="-15357" y="198606"/>
                  <a:pt x="0" y="0"/>
                </a:cubicBezTo>
                <a:close/>
              </a:path>
            </a:pathLst>
          </a:custGeom>
          <a:solidFill>
            <a:schemeClr val="tx2">
              <a:lumMod val="20000"/>
              <a:lumOff val="80000"/>
            </a:schemeClr>
          </a:solidFill>
          <a:ln w="19050">
            <a:solidFill>
              <a:schemeClr val="accent4">
                <a:lumMod val="75000"/>
              </a:schemeClr>
            </a:solidFill>
            <a:extLst>
              <a:ext uri="{C807C97D-BFC1-408E-A445-0C87EB9F89A2}">
                <ask:lineSketchStyleProps xmlns:ask="http://schemas.microsoft.com/office/drawing/2018/sketchyshapes" sd="303788117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accent4">
                    <a:lumMod val="75000"/>
                  </a:schemeClr>
                </a:solidFill>
              </a:rPr>
              <a:t>Majorité, </a:t>
            </a:r>
            <a:r>
              <a:rPr lang="fr-FR" sz="1000" b="1" dirty="0">
                <a:solidFill>
                  <a:schemeClr val="tx1">
                    <a:lumMod val="75000"/>
                    <a:lumOff val="25000"/>
                  </a:schemeClr>
                </a:solidFill>
              </a:rPr>
              <a:t>apprentissage  de la cuisine : </a:t>
            </a:r>
            <a:r>
              <a:rPr lang="fr-FR" sz="1000" dirty="0">
                <a:solidFill>
                  <a:schemeClr val="tx1">
                    <a:lumMod val="75000"/>
                    <a:lumOff val="25000"/>
                  </a:schemeClr>
                </a:solidFill>
              </a:rPr>
              <a:t>livre « Recettes régionales »    </a:t>
            </a:r>
          </a:p>
        </p:txBody>
      </p:sp>
      <p:sp>
        <p:nvSpPr>
          <p:cNvPr id="152" name="Ellipse 151">
            <a:extLst>
              <a:ext uri="{FF2B5EF4-FFF2-40B4-BE49-F238E27FC236}">
                <a16:creationId xmlns:a16="http://schemas.microsoft.com/office/drawing/2014/main" id="{E7025ED1-2DAD-4E3C-9F90-FB43FD2E1785}"/>
              </a:ext>
            </a:extLst>
          </p:cNvPr>
          <p:cNvSpPr/>
          <p:nvPr/>
        </p:nvSpPr>
        <p:spPr>
          <a:xfrm>
            <a:off x="10799578" y="2977548"/>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53" name="Connecteur droit avec flèche 152">
            <a:extLst>
              <a:ext uri="{FF2B5EF4-FFF2-40B4-BE49-F238E27FC236}">
                <a16:creationId xmlns:a16="http://schemas.microsoft.com/office/drawing/2014/main" id="{4B1B6EEF-A891-4265-AC13-713FF4BD9A5B}"/>
              </a:ext>
            </a:extLst>
          </p:cNvPr>
          <p:cNvCxnSpPr>
            <a:cxnSpLocks/>
            <a:stCxn id="152" idx="3"/>
            <a:endCxn id="151" idx="0"/>
          </p:cNvCxnSpPr>
          <p:nvPr/>
        </p:nvCxnSpPr>
        <p:spPr>
          <a:xfrm flipH="1">
            <a:off x="10465923" y="3294081"/>
            <a:ext cx="387219" cy="445229"/>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54" name="Image 45">
            <a:extLst>
              <a:ext uri="{FF2B5EF4-FFF2-40B4-BE49-F238E27FC236}">
                <a16:creationId xmlns:a16="http://schemas.microsoft.com/office/drawing/2014/main" id="{82C622A2-345A-48A3-A537-9E08CBDDC44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737205">
            <a:off x="11288774" y="3639215"/>
            <a:ext cx="611415" cy="797712"/>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 name="Ellipse 156">
            <a:extLst>
              <a:ext uri="{FF2B5EF4-FFF2-40B4-BE49-F238E27FC236}">
                <a16:creationId xmlns:a16="http://schemas.microsoft.com/office/drawing/2014/main" id="{0B3DB886-AEBD-4117-92C4-138B16D445BC}"/>
              </a:ext>
            </a:extLst>
          </p:cNvPr>
          <p:cNvSpPr/>
          <p:nvPr/>
        </p:nvSpPr>
        <p:spPr>
          <a:xfrm>
            <a:off x="8277876" y="2968839"/>
            <a:ext cx="365760" cy="37084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8" name="Groupe 27">
            <a:extLst>
              <a:ext uri="{FF2B5EF4-FFF2-40B4-BE49-F238E27FC236}">
                <a16:creationId xmlns:a16="http://schemas.microsoft.com/office/drawing/2014/main" id="{5C4D6BE2-C0FE-4C4A-B695-8C085371D6ED}"/>
              </a:ext>
            </a:extLst>
          </p:cNvPr>
          <p:cNvGrpSpPr/>
          <p:nvPr/>
        </p:nvGrpSpPr>
        <p:grpSpPr>
          <a:xfrm>
            <a:off x="10868302" y="81768"/>
            <a:ext cx="1235597" cy="1050101"/>
            <a:chOff x="10686437" y="224082"/>
            <a:chExt cx="1235597" cy="1050101"/>
          </a:xfrm>
        </p:grpSpPr>
        <p:sp>
          <p:nvSpPr>
            <p:cNvPr id="29" name="Phylactère : pensées 28">
              <a:extLst>
                <a:ext uri="{FF2B5EF4-FFF2-40B4-BE49-F238E27FC236}">
                  <a16:creationId xmlns:a16="http://schemas.microsoft.com/office/drawing/2014/main" id="{0363809B-8F1F-4ADB-B58F-8497F8C31FFF}"/>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59F4B185-E01A-42C7-825E-AB34AEF2ABEB}"/>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181276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2">
                                            <p:txEl>
                                              <p:pRg st="12" end="12"/>
                                            </p:txEl>
                                          </p:spTgt>
                                        </p:tgtEl>
                                        <p:attrNameLst>
                                          <p:attrName>style.visibility</p:attrName>
                                        </p:attrNameLst>
                                      </p:cBhvr>
                                      <p:to>
                                        <p:strVal val="visible"/>
                                      </p:to>
                                    </p:set>
                                    <p:animEffect transition="in" filter="fade">
                                      <p:cBhvr>
                                        <p:cTn id="35"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animBg="1"/>
      <p:bldP spid="33" grpId="0" animBg="1"/>
      <p:bldP spid="1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 coins arrondis 1030">
            <a:extLst>
              <a:ext uri="{FF2B5EF4-FFF2-40B4-BE49-F238E27FC236}">
                <a16:creationId xmlns:a16="http://schemas.microsoft.com/office/drawing/2014/main" id="{B0B68FED-1B83-49A6-92C1-68BDCCD3D595}"/>
              </a:ext>
            </a:extLst>
          </p:cNvPr>
          <p:cNvSpPr/>
          <p:nvPr/>
        </p:nvSpPr>
        <p:spPr>
          <a:xfrm>
            <a:off x="1244265" y="4076191"/>
            <a:ext cx="7912117" cy="386413"/>
          </a:xfrm>
          <a:custGeom>
            <a:avLst/>
            <a:gdLst>
              <a:gd name="connsiteX0" fmla="*/ 0 w 7912117"/>
              <a:gd name="connsiteY0" fmla="*/ 64403 h 386413"/>
              <a:gd name="connsiteX1" fmla="*/ 64403 w 7912117"/>
              <a:gd name="connsiteY1" fmla="*/ 0 h 386413"/>
              <a:gd name="connsiteX2" fmla="*/ 713012 w 7912117"/>
              <a:gd name="connsiteY2" fmla="*/ 0 h 386413"/>
              <a:gd name="connsiteX3" fmla="*/ 1128122 w 7912117"/>
              <a:gd name="connsiteY3" fmla="*/ 0 h 386413"/>
              <a:gd name="connsiteX4" fmla="*/ 1854565 w 7912117"/>
              <a:gd name="connsiteY4" fmla="*/ 0 h 386413"/>
              <a:gd name="connsiteX5" fmla="*/ 2581007 w 7912117"/>
              <a:gd name="connsiteY5" fmla="*/ 0 h 386413"/>
              <a:gd name="connsiteX6" fmla="*/ 3229616 w 7912117"/>
              <a:gd name="connsiteY6" fmla="*/ 0 h 386413"/>
              <a:gd name="connsiteX7" fmla="*/ 3800392 w 7912117"/>
              <a:gd name="connsiteY7" fmla="*/ 0 h 386413"/>
              <a:gd name="connsiteX8" fmla="*/ 4526835 w 7912117"/>
              <a:gd name="connsiteY8" fmla="*/ 0 h 386413"/>
              <a:gd name="connsiteX9" fmla="*/ 5253277 w 7912117"/>
              <a:gd name="connsiteY9" fmla="*/ 0 h 386413"/>
              <a:gd name="connsiteX10" fmla="*/ 5824053 w 7912117"/>
              <a:gd name="connsiteY10" fmla="*/ 0 h 386413"/>
              <a:gd name="connsiteX11" fmla="*/ 6316996 w 7912117"/>
              <a:gd name="connsiteY11" fmla="*/ 0 h 386413"/>
              <a:gd name="connsiteX12" fmla="*/ 6732106 w 7912117"/>
              <a:gd name="connsiteY12" fmla="*/ 0 h 386413"/>
              <a:gd name="connsiteX13" fmla="*/ 7147216 w 7912117"/>
              <a:gd name="connsiteY13" fmla="*/ 0 h 386413"/>
              <a:gd name="connsiteX14" fmla="*/ 7847714 w 7912117"/>
              <a:gd name="connsiteY14" fmla="*/ 0 h 386413"/>
              <a:gd name="connsiteX15" fmla="*/ 7912117 w 7912117"/>
              <a:gd name="connsiteY15" fmla="*/ 64403 h 386413"/>
              <a:gd name="connsiteX16" fmla="*/ 7912117 w 7912117"/>
              <a:gd name="connsiteY16" fmla="*/ 322010 h 386413"/>
              <a:gd name="connsiteX17" fmla="*/ 7847714 w 7912117"/>
              <a:gd name="connsiteY17" fmla="*/ 386413 h 386413"/>
              <a:gd name="connsiteX18" fmla="*/ 7354771 w 7912117"/>
              <a:gd name="connsiteY18" fmla="*/ 386413 h 386413"/>
              <a:gd name="connsiteX19" fmla="*/ 6550496 w 7912117"/>
              <a:gd name="connsiteY19" fmla="*/ 386413 h 386413"/>
              <a:gd name="connsiteX20" fmla="*/ 5979719 w 7912117"/>
              <a:gd name="connsiteY20" fmla="*/ 386413 h 386413"/>
              <a:gd name="connsiteX21" fmla="*/ 5253277 w 7912117"/>
              <a:gd name="connsiteY21" fmla="*/ 386413 h 386413"/>
              <a:gd name="connsiteX22" fmla="*/ 4449002 w 7912117"/>
              <a:gd name="connsiteY22" fmla="*/ 386413 h 386413"/>
              <a:gd name="connsiteX23" fmla="*/ 3956059 w 7912117"/>
              <a:gd name="connsiteY23" fmla="*/ 386413 h 386413"/>
              <a:gd name="connsiteX24" fmla="*/ 3229616 w 7912117"/>
              <a:gd name="connsiteY24" fmla="*/ 386413 h 386413"/>
              <a:gd name="connsiteX25" fmla="*/ 2425341 w 7912117"/>
              <a:gd name="connsiteY25" fmla="*/ 386413 h 386413"/>
              <a:gd name="connsiteX26" fmla="*/ 1932398 w 7912117"/>
              <a:gd name="connsiteY26" fmla="*/ 386413 h 386413"/>
              <a:gd name="connsiteX27" fmla="*/ 1128122 w 7912117"/>
              <a:gd name="connsiteY27" fmla="*/ 386413 h 386413"/>
              <a:gd name="connsiteX28" fmla="*/ 64403 w 7912117"/>
              <a:gd name="connsiteY28" fmla="*/ 386413 h 386413"/>
              <a:gd name="connsiteX29" fmla="*/ 0 w 7912117"/>
              <a:gd name="connsiteY29" fmla="*/ 322010 h 386413"/>
              <a:gd name="connsiteX30" fmla="*/ 0 w 7912117"/>
              <a:gd name="connsiteY30" fmla="*/ 64403 h 38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12117" h="386413" fill="none" extrusionOk="0">
                <a:moveTo>
                  <a:pt x="0" y="64403"/>
                </a:moveTo>
                <a:cubicBezTo>
                  <a:pt x="4285" y="25866"/>
                  <a:pt x="34428" y="2546"/>
                  <a:pt x="64403" y="0"/>
                </a:cubicBezTo>
                <a:cubicBezTo>
                  <a:pt x="364921" y="-6556"/>
                  <a:pt x="418378" y="29080"/>
                  <a:pt x="713012" y="0"/>
                </a:cubicBezTo>
                <a:cubicBezTo>
                  <a:pt x="1007646" y="-29080"/>
                  <a:pt x="1036319" y="894"/>
                  <a:pt x="1128122" y="0"/>
                </a:cubicBezTo>
                <a:cubicBezTo>
                  <a:pt x="1219925" y="-894"/>
                  <a:pt x="1673211" y="26710"/>
                  <a:pt x="1854565" y="0"/>
                </a:cubicBezTo>
                <a:cubicBezTo>
                  <a:pt x="2035919" y="-26710"/>
                  <a:pt x="2329193" y="1416"/>
                  <a:pt x="2581007" y="0"/>
                </a:cubicBezTo>
                <a:cubicBezTo>
                  <a:pt x="2832821" y="-1416"/>
                  <a:pt x="2980053" y="25114"/>
                  <a:pt x="3229616" y="0"/>
                </a:cubicBezTo>
                <a:cubicBezTo>
                  <a:pt x="3479179" y="-25114"/>
                  <a:pt x="3572868" y="18052"/>
                  <a:pt x="3800392" y="0"/>
                </a:cubicBezTo>
                <a:cubicBezTo>
                  <a:pt x="4027916" y="-18052"/>
                  <a:pt x="4237424" y="13543"/>
                  <a:pt x="4526835" y="0"/>
                </a:cubicBezTo>
                <a:cubicBezTo>
                  <a:pt x="4816246" y="-13543"/>
                  <a:pt x="4929221" y="13439"/>
                  <a:pt x="5253277" y="0"/>
                </a:cubicBezTo>
                <a:cubicBezTo>
                  <a:pt x="5577333" y="-13439"/>
                  <a:pt x="5631167" y="-24944"/>
                  <a:pt x="5824053" y="0"/>
                </a:cubicBezTo>
                <a:cubicBezTo>
                  <a:pt x="6016939" y="24944"/>
                  <a:pt x="6200966" y="-10647"/>
                  <a:pt x="6316996" y="0"/>
                </a:cubicBezTo>
                <a:cubicBezTo>
                  <a:pt x="6433026" y="10647"/>
                  <a:pt x="6551438" y="1831"/>
                  <a:pt x="6732106" y="0"/>
                </a:cubicBezTo>
                <a:cubicBezTo>
                  <a:pt x="6912774" y="-1831"/>
                  <a:pt x="7014634" y="11999"/>
                  <a:pt x="7147216" y="0"/>
                </a:cubicBezTo>
                <a:cubicBezTo>
                  <a:pt x="7279798" y="-11999"/>
                  <a:pt x="7593233" y="-21131"/>
                  <a:pt x="7847714" y="0"/>
                </a:cubicBezTo>
                <a:cubicBezTo>
                  <a:pt x="7881600" y="-2448"/>
                  <a:pt x="7912265" y="27671"/>
                  <a:pt x="7912117" y="64403"/>
                </a:cubicBezTo>
                <a:cubicBezTo>
                  <a:pt x="7908204" y="182268"/>
                  <a:pt x="7908570" y="249681"/>
                  <a:pt x="7912117" y="322010"/>
                </a:cubicBezTo>
                <a:cubicBezTo>
                  <a:pt x="7906462" y="354079"/>
                  <a:pt x="7887344" y="386359"/>
                  <a:pt x="7847714" y="386413"/>
                </a:cubicBezTo>
                <a:cubicBezTo>
                  <a:pt x="7619876" y="403779"/>
                  <a:pt x="7548963" y="368436"/>
                  <a:pt x="7354771" y="386413"/>
                </a:cubicBezTo>
                <a:cubicBezTo>
                  <a:pt x="7160579" y="404390"/>
                  <a:pt x="6793347" y="358713"/>
                  <a:pt x="6550496" y="386413"/>
                </a:cubicBezTo>
                <a:cubicBezTo>
                  <a:pt x="6307645" y="414113"/>
                  <a:pt x="6195758" y="373217"/>
                  <a:pt x="5979719" y="386413"/>
                </a:cubicBezTo>
                <a:cubicBezTo>
                  <a:pt x="5763680" y="399609"/>
                  <a:pt x="5422053" y="403201"/>
                  <a:pt x="5253277" y="386413"/>
                </a:cubicBezTo>
                <a:cubicBezTo>
                  <a:pt x="5084501" y="369625"/>
                  <a:pt x="4812740" y="382102"/>
                  <a:pt x="4449002" y="386413"/>
                </a:cubicBezTo>
                <a:cubicBezTo>
                  <a:pt x="4085264" y="390724"/>
                  <a:pt x="4096086" y="377266"/>
                  <a:pt x="3956059" y="386413"/>
                </a:cubicBezTo>
                <a:cubicBezTo>
                  <a:pt x="3816032" y="395560"/>
                  <a:pt x="3417912" y="354209"/>
                  <a:pt x="3229616" y="386413"/>
                </a:cubicBezTo>
                <a:cubicBezTo>
                  <a:pt x="3041320" y="418617"/>
                  <a:pt x="2826270" y="383127"/>
                  <a:pt x="2425341" y="386413"/>
                </a:cubicBezTo>
                <a:cubicBezTo>
                  <a:pt x="2024412" y="389699"/>
                  <a:pt x="2139007" y="367425"/>
                  <a:pt x="1932398" y="386413"/>
                </a:cubicBezTo>
                <a:cubicBezTo>
                  <a:pt x="1725789" y="405401"/>
                  <a:pt x="1335312" y="349504"/>
                  <a:pt x="1128122" y="386413"/>
                </a:cubicBezTo>
                <a:cubicBezTo>
                  <a:pt x="920932" y="423322"/>
                  <a:pt x="364126" y="431546"/>
                  <a:pt x="64403" y="386413"/>
                </a:cubicBezTo>
                <a:cubicBezTo>
                  <a:pt x="34222" y="385591"/>
                  <a:pt x="-2411" y="358508"/>
                  <a:pt x="0" y="322010"/>
                </a:cubicBezTo>
                <a:cubicBezTo>
                  <a:pt x="1050" y="248956"/>
                  <a:pt x="697" y="188814"/>
                  <a:pt x="0" y="64403"/>
                </a:cubicBezTo>
                <a:close/>
              </a:path>
              <a:path w="7912117" h="386413" stroke="0" extrusionOk="0">
                <a:moveTo>
                  <a:pt x="0" y="64403"/>
                </a:moveTo>
                <a:cubicBezTo>
                  <a:pt x="-4008" y="34954"/>
                  <a:pt x="26906" y="645"/>
                  <a:pt x="64403" y="0"/>
                </a:cubicBezTo>
                <a:cubicBezTo>
                  <a:pt x="233240" y="18512"/>
                  <a:pt x="349582" y="-16890"/>
                  <a:pt x="479513" y="0"/>
                </a:cubicBezTo>
                <a:cubicBezTo>
                  <a:pt x="609444" y="16890"/>
                  <a:pt x="888483" y="30402"/>
                  <a:pt x="1128122" y="0"/>
                </a:cubicBezTo>
                <a:cubicBezTo>
                  <a:pt x="1367761" y="-30402"/>
                  <a:pt x="1510905" y="-10405"/>
                  <a:pt x="1698898" y="0"/>
                </a:cubicBezTo>
                <a:cubicBezTo>
                  <a:pt x="1886891" y="10405"/>
                  <a:pt x="1974715" y="9223"/>
                  <a:pt x="2191841" y="0"/>
                </a:cubicBezTo>
                <a:cubicBezTo>
                  <a:pt x="2408967" y="-9223"/>
                  <a:pt x="2808823" y="38741"/>
                  <a:pt x="2996117" y="0"/>
                </a:cubicBezTo>
                <a:cubicBezTo>
                  <a:pt x="3183411" y="-38741"/>
                  <a:pt x="3374573" y="24241"/>
                  <a:pt x="3566893" y="0"/>
                </a:cubicBezTo>
                <a:cubicBezTo>
                  <a:pt x="3759213" y="-24241"/>
                  <a:pt x="4097785" y="-34506"/>
                  <a:pt x="4371168" y="0"/>
                </a:cubicBezTo>
                <a:cubicBezTo>
                  <a:pt x="4644551" y="34506"/>
                  <a:pt x="4636294" y="-20394"/>
                  <a:pt x="4786278" y="0"/>
                </a:cubicBezTo>
                <a:cubicBezTo>
                  <a:pt x="4936262" y="20394"/>
                  <a:pt x="5088362" y="18245"/>
                  <a:pt x="5279221" y="0"/>
                </a:cubicBezTo>
                <a:cubicBezTo>
                  <a:pt x="5470080" y="-18245"/>
                  <a:pt x="5574267" y="-12643"/>
                  <a:pt x="5772164" y="0"/>
                </a:cubicBezTo>
                <a:cubicBezTo>
                  <a:pt x="5970061" y="12643"/>
                  <a:pt x="6271798" y="-3321"/>
                  <a:pt x="6498607" y="0"/>
                </a:cubicBezTo>
                <a:cubicBezTo>
                  <a:pt x="6725416" y="3321"/>
                  <a:pt x="6979452" y="-19155"/>
                  <a:pt x="7147216" y="0"/>
                </a:cubicBezTo>
                <a:cubicBezTo>
                  <a:pt x="7314980" y="19155"/>
                  <a:pt x="7583419" y="-10569"/>
                  <a:pt x="7847714" y="0"/>
                </a:cubicBezTo>
                <a:cubicBezTo>
                  <a:pt x="7884099" y="3311"/>
                  <a:pt x="7913153" y="27527"/>
                  <a:pt x="7912117" y="64403"/>
                </a:cubicBezTo>
                <a:cubicBezTo>
                  <a:pt x="7908757" y="192673"/>
                  <a:pt x="7921776" y="258870"/>
                  <a:pt x="7912117" y="322010"/>
                </a:cubicBezTo>
                <a:cubicBezTo>
                  <a:pt x="7918472" y="363737"/>
                  <a:pt x="7881560" y="386501"/>
                  <a:pt x="7847714" y="386413"/>
                </a:cubicBezTo>
                <a:cubicBezTo>
                  <a:pt x="7729202" y="389307"/>
                  <a:pt x="7633450" y="401995"/>
                  <a:pt x="7432604" y="386413"/>
                </a:cubicBezTo>
                <a:cubicBezTo>
                  <a:pt x="7231758" y="370832"/>
                  <a:pt x="6876514" y="404023"/>
                  <a:pt x="6706162" y="386413"/>
                </a:cubicBezTo>
                <a:cubicBezTo>
                  <a:pt x="6535810" y="368803"/>
                  <a:pt x="6434550" y="397004"/>
                  <a:pt x="6291052" y="386413"/>
                </a:cubicBezTo>
                <a:cubicBezTo>
                  <a:pt x="6147554" y="375823"/>
                  <a:pt x="5906759" y="368589"/>
                  <a:pt x="5798109" y="386413"/>
                </a:cubicBezTo>
                <a:cubicBezTo>
                  <a:pt x="5689459" y="404237"/>
                  <a:pt x="5514875" y="377638"/>
                  <a:pt x="5305166" y="386413"/>
                </a:cubicBezTo>
                <a:cubicBezTo>
                  <a:pt x="5095457" y="395188"/>
                  <a:pt x="4905907" y="372135"/>
                  <a:pt x="4578723" y="386413"/>
                </a:cubicBezTo>
                <a:cubicBezTo>
                  <a:pt x="4251539" y="400691"/>
                  <a:pt x="4349858" y="404851"/>
                  <a:pt x="4163613" y="386413"/>
                </a:cubicBezTo>
                <a:cubicBezTo>
                  <a:pt x="3977368" y="367976"/>
                  <a:pt x="3575186" y="354265"/>
                  <a:pt x="3359338" y="386413"/>
                </a:cubicBezTo>
                <a:cubicBezTo>
                  <a:pt x="3143490" y="418561"/>
                  <a:pt x="2993206" y="361285"/>
                  <a:pt x="2632896" y="386413"/>
                </a:cubicBezTo>
                <a:cubicBezTo>
                  <a:pt x="2272586" y="411541"/>
                  <a:pt x="2345737" y="371557"/>
                  <a:pt x="2139953" y="386413"/>
                </a:cubicBezTo>
                <a:cubicBezTo>
                  <a:pt x="1934169" y="401269"/>
                  <a:pt x="1556808" y="426352"/>
                  <a:pt x="1335677" y="386413"/>
                </a:cubicBezTo>
                <a:cubicBezTo>
                  <a:pt x="1114546" y="346474"/>
                  <a:pt x="961926" y="396683"/>
                  <a:pt x="842734" y="386413"/>
                </a:cubicBezTo>
                <a:cubicBezTo>
                  <a:pt x="723542" y="376143"/>
                  <a:pt x="265812" y="359412"/>
                  <a:pt x="64403" y="386413"/>
                </a:cubicBezTo>
                <a:cubicBezTo>
                  <a:pt x="27482" y="389596"/>
                  <a:pt x="4262" y="352173"/>
                  <a:pt x="0" y="322010"/>
                </a:cubicBezTo>
                <a:cubicBezTo>
                  <a:pt x="4129" y="260794"/>
                  <a:pt x="-1780" y="138420"/>
                  <a:pt x="0" y="64403"/>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57316277">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69"/>
            <a:ext cx="10611983" cy="4860000"/>
          </a:xfrm>
        </p:spPr>
        <p:txBody>
          <a:bodyPr/>
          <a:lstStyle/>
          <a:p>
            <a:r>
              <a:rPr lang="fr-FR" dirty="0"/>
              <a:t>Entre l’arrivée au lycée et le début de l’apprentissage du permis avec l’accès à la conduite accompagnée, </a:t>
            </a:r>
            <a:r>
              <a:rPr lang="fr-FR" b="1" dirty="0">
                <a:solidFill>
                  <a:schemeClr val="accent4">
                    <a:lumMod val="75000"/>
                  </a:schemeClr>
                </a:solidFill>
              </a:rPr>
              <a:t>l’année des 15 ans est un moment important.</a:t>
            </a:r>
            <a:endParaRPr lang="fr-FR" sz="500" dirty="0"/>
          </a:p>
          <a:p>
            <a:pPr lvl="1"/>
            <a:endParaRPr lang="fr-FR" dirty="0"/>
          </a:p>
          <a:p>
            <a:r>
              <a:rPr lang="fr-FR" b="1" dirty="0">
                <a:solidFill>
                  <a:schemeClr val="accent4">
                    <a:lumMod val="75000"/>
                  </a:schemeClr>
                </a:solidFill>
              </a:rPr>
              <a:t>Côté CEGEE</a:t>
            </a:r>
            <a:r>
              <a:rPr lang="fr-FR" dirty="0"/>
              <a:t>, il est indispensable de créer le lien avec notre client. S’il nous identifie comme « sa » banque                                 à ses 15 ans, cela permet de </a:t>
            </a:r>
            <a:r>
              <a:rPr lang="fr-FR" b="1" dirty="0">
                <a:solidFill>
                  <a:schemeClr val="accent4">
                    <a:lumMod val="75000"/>
                  </a:schemeClr>
                </a:solidFill>
              </a:rPr>
              <a:t>limiter le risque d’attrition à ses 16 / 18 ans</a:t>
            </a:r>
            <a:r>
              <a:rPr lang="fr-FR" dirty="0"/>
              <a:t>. Pour cela, nous pouvons capitaliser sur plusieurs leviers :</a:t>
            </a:r>
          </a:p>
          <a:p>
            <a:endParaRPr lang="fr-FR" sz="900" dirty="0"/>
          </a:p>
          <a:p>
            <a:pPr lvl="1"/>
            <a:r>
              <a:rPr lang="fr-FR" dirty="0"/>
              <a:t>Être présents pour répondre aux besoins du jeune client en termes d’équipement bancaire : gestion de l’argent de               poche via un compte de dépôt et une carte bancaire adaptée aux besoins de l’adolescent. </a:t>
            </a:r>
          </a:p>
          <a:p>
            <a:pPr lvl="1"/>
            <a:endParaRPr lang="fr-FR" sz="500" dirty="0"/>
          </a:p>
          <a:p>
            <a:pPr lvl="1"/>
            <a:endParaRPr lang="fr-FR" sz="800" dirty="0"/>
          </a:p>
          <a:p>
            <a:pPr lvl="1"/>
            <a:r>
              <a:rPr lang="fr-FR" dirty="0"/>
              <a:t>Accompagner le jeune dans ses projets de vie, notamment le passage du permis de conduire. </a:t>
            </a:r>
          </a:p>
          <a:p>
            <a:pPr marL="468000" lvl="1" indent="0">
              <a:buNone/>
            </a:pPr>
            <a:endParaRPr lang="fr-FR" dirty="0"/>
          </a:p>
          <a:p>
            <a:pPr lvl="2"/>
            <a:endParaRPr lang="fr-FR" dirty="0"/>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lstStyle/>
          <a:p>
            <a:r>
              <a:rPr lang="fr-FR" dirty="0"/>
              <a:t>Pourquoi traiter différemment l’envoi du livre « Code de la route » ? (1/2)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sp>
        <p:nvSpPr>
          <p:cNvPr id="42" name="Phylactère : pensées 41">
            <a:extLst>
              <a:ext uri="{FF2B5EF4-FFF2-40B4-BE49-F238E27FC236}">
                <a16:creationId xmlns:a16="http://schemas.microsoft.com/office/drawing/2014/main" id="{488AF957-0D33-4A2F-896F-F33CDD08809C}"/>
              </a:ext>
            </a:extLst>
          </p:cNvPr>
          <p:cNvSpPr/>
          <p:nvPr/>
        </p:nvSpPr>
        <p:spPr>
          <a:xfrm>
            <a:off x="10105300" y="3982017"/>
            <a:ext cx="624789" cy="567671"/>
          </a:xfrm>
          <a:custGeom>
            <a:avLst/>
            <a:gdLst>
              <a:gd name="connsiteX0" fmla="*/ 56404 w 624789"/>
              <a:gd name="connsiteY0" fmla="*/ 188829 h 567671"/>
              <a:gd name="connsiteX1" fmla="*/ 81323 w 624789"/>
              <a:gd name="connsiteY1" fmla="*/ 90761 h 567671"/>
              <a:gd name="connsiteX2" fmla="*/ 202550 w 624789"/>
              <a:gd name="connsiteY2" fmla="*/ 68357 h 567671"/>
              <a:gd name="connsiteX3" fmla="*/ 324774 w 624789"/>
              <a:gd name="connsiteY3" fmla="*/ 45098 h 567671"/>
              <a:gd name="connsiteX4" fmla="*/ 372400 w 624789"/>
              <a:gd name="connsiteY4" fmla="*/ 2628 h 567671"/>
              <a:gd name="connsiteX5" fmla="*/ 431465 w 624789"/>
              <a:gd name="connsiteY5" fmla="*/ 32601 h 567671"/>
              <a:gd name="connsiteX6" fmla="*/ 512891 w 624789"/>
              <a:gd name="connsiteY6" fmla="*/ 9066 h 567671"/>
              <a:gd name="connsiteX7" fmla="*/ 554182 w 624789"/>
              <a:gd name="connsiteY7" fmla="*/ 73271 h 567671"/>
              <a:gd name="connsiteX8" fmla="*/ 607173 w 624789"/>
              <a:gd name="connsiteY8" fmla="*/ 135584 h 567671"/>
              <a:gd name="connsiteX9" fmla="*/ 604801 w 624789"/>
              <a:gd name="connsiteY9" fmla="*/ 203152 h 567671"/>
              <a:gd name="connsiteX10" fmla="*/ 622127 w 624789"/>
              <a:gd name="connsiteY10" fmla="*/ 306463 h 567671"/>
              <a:gd name="connsiteX11" fmla="*/ 540963 w 624789"/>
              <a:gd name="connsiteY11" fmla="*/ 396896 h 567671"/>
              <a:gd name="connsiteX12" fmla="*/ 511907 w 624789"/>
              <a:gd name="connsiteY12" fmla="*/ 474386 h 567671"/>
              <a:gd name="connsiteX13" fmla="*/ 412982 w 624789"/>
              <a:gd name="connsiteY13" fmla="*/ 483768 h 567671"/>
              <a:gd name="connsiteX14" fmla="*/ 342288 w 624789"/>
              <a:gd name="connsiteY14" fmla="*/ 566435 h 567671"/>
              <a:gd name="connsiteX15" fmla="*/ 238345 w 624789"/>
              <a:gd name="connsiteY15" fmla="*/ 515976 h 567671"/>
              <a:gd name="connsiteX16" fmla="*/ 83941 w 624789"/>
              <a:gd name="connsiteY16" fmla="*/ 466120 h 567671"/>
              <a:gd name="connsiteX17" fmla="*/ 16053 w 624789"/>
              <a:gd name="connsiteY17" fmla="*/ 410641 h 567671"/>
              <a:gd name="connsiteX18" fmla="*/ 30559 w 624789"/>
              <a:gd name="connsiteY18" fmla="*/ 335753 h 567671"/>
              <a:gd name="connsiteX19" fmla="*/ -73 w 624789"/>
              <a:gd name="connsiteY19" fmla="*/ 258921 h 567671"/>
              <a:gd name="connsiteX20" fmla="*/ 55869 w 624789"/>
              <a:gd name="connsiteY20" fmla="*/ 190629 h 567671"/>
              <a:gd name="connsiteX21" fmla="*/ 56404 w 624789"/>
              <a:gd name="connsiteY21" fmla="*/ 188829 h 567671"/>
              <a:gd name="connsiteX0" fmla="*/ 773125 w 624789"/>
              <a:gd name="connsiteY0" fmla="*/ 556068 h 567671"/>
              <a:gd name="connsiteX1" fmla="*/ 757356 w 624789"/>
              <a:gd name="connsiteY1" fmla="*/ 571837 h 567671"/>
              <a:gd name="connsiteX2" fmla="*/ 741587 w 624789"/>
              <a:gd name="connsiteY2" fmla="*/ 556068 h 567671"/>
              <a:gd name="connsiteX3" fmla="*/ 757356 w 624789"/>
              <a:gd name="connsiteY3" fmla="*/ 540299 h 567671"/>
              <a:gd name="connsiteX4" fmla="*/ 773125 w 624789"/>
              <a:gd name="connsiteY4" fmla="*/ 556068 h 567671"/>
              <a:gd name="connsiteX0" fmla="*/ 735915 w 624789"/>
              <a:gd name="connsiteY0" fmla="*/ 523655 h 567671"/>
              <a:gd name="connsiteX1" fmla="*/ 704378 w 624789"/>
              <a:gd name="connsiteY1" fmla="*/ 555192 h 567671"/>
              <a:gd name="connsiteX2" fmla="*/ 672841 w 624789"/>
              <a:gd name="connsiteY2" fmla="*/ 523655 h 567671"/>
              <a:gd name="connsiteX3" fmla="*/ 704378 w 624789"/>
              <a:gd name="connsiteY3" fmla="*/ 492118 h 567671"/>
              <a:gd name="connsiteX4" fmla="*/ 735915 w 624789"/>
              <a:gd name="connsiteY4" fmla="*/ 523655 h 567671"/>
              <a:gd name="connsiteX0" fmla="*/ 671803 w 624789"/>
              <a:gd name="connsiteY0" fmla="*/ 474783 h 567671"/>
              <a:gd name="connsiteX1" fmla="*/ 624497 w 624789"/>
              <a:gd name="connsiteY1" fmla="*/ 522089 h 567671"/>
              <a:gd name="connsiteX2" fmla="*/ 577191 w 624789"/>
              <a:gd name="connsiteY2" fmla="*/ 474783 h 567671"/>
              <a:gd name="connsiteX3" fmla="*/ 624497 w 624789"/>
              <a:gd name="connsiteY3" fmla="*/ 427477 h 567671"/>
              <a:gd name="connsiteX4" fmla="*/ 671803 w 624789"/>
              <a:gd name="connsiteY4" fmla="*/ 474783 h 567671"/>
              <a:gd name="connsiteX0" fmla="*/ 67873 w 624789"/>
              <a:gd name="connsiteY0" fmla="*/ 343979 h 567671"/>
              <a:gd name="connsiteX1" fmla="*/ 31239 w 624789"/>
              <a:gd name="connsiteY1" fmla="*/ 333506 h 567671"/>
              <a:gd name="connsiteX2" fmla="*/ 100197 w 624789"/>
              <a:gd name="connsiteY2" fmla="*/ 458591 h 567671"/>
              <a:gd name="connsiteX3" fmla="*/ 84172 w 624789"/>
              <a:gd name="connsiteY3" fmla="*/ 463597 h 567671"/>
              <a:gd name="connsiteX4" fmla="*/ 238316 w 624789"/>
              <a:gd name="connsiteY4" fmla="*/ 513663 h 567671"/>
              <a:gd name="connsiteX5" fmla="*/ 228655 w 624789"/>
              <a:gd name="connsiteY5" fmla="*/ 490798 h 567671"/>
              <a:gd name="connsiteX6" fmla="*/ 416916 w 624789"/>
              <a:gd name="connsiteY6" fmla="*/ 456646 h 567671"/>
              <a:gd name="connsiteX7" fmla="*/ 413054 w 624789"/>
              <a:gd name="connsiteY7" fmla="*/ 481731 h 567671"/>
              <a:gd name="connsiteX8" fmla="*/ 493597 w 624789"/>
              <a:gd name="connsiteY8" fmla="*/ 301627 h 567671"/>
              <a:gd name="connsiteX9" fmla="*/ 540616 w 624789"/>
              <a:gd name="connsiteY9" fmla="*/ 395398 h 567671"/>
              <a:gd name="connsiteX10" fmla="*/ 604512 w 624789"/>
              <a:gd name="connsiteY10" fmla="*/ 201759 h 567671"/>
              <a:gd name="connsiteX11" fmla="*/ 583570 w 624789"/>
              <a:gd name="connsiteY11" fmla="*/ 236923 h 567671"/>
              <a:gd name="connsiteX12" fmla="*/ 554268 w 624789"/>
              <a:gd name="connsiteY12" fmla="*/ 71300 h 567671"/>
              <a:gd name="connsiteX13" fmla="*/ 555368 w 624789"/>
              <a:gd name="connsiteY13" fmla="*/ 87910 h 567671"/>
              <a:gd name="connsiteX14" fmla="*/ 420546 w 624789"/>
              <a:gd name="connsiteY14" fmla="*/ 51931 h 567671"/>
              <a:gd name="connsiteX15" fmla="*/ 431277 w 624789"/>
              <a:gd name="connsiteY15" fmla="*/ 30748 h 567671"/>
              <a:gd name="connsiteX16" fmla="*/ 320218 w 624789"/>
              <a:gd name="connsiteY16" fmla="*/ 62023 h 567671"/>
              <a:gd name="connsiteX17" fmla="*/ 325410 w 624789"/>
              <a:gd name="connsiteY17" fmla="*/ 43757 h 567671"/>
              <a:gd name="connsiteX18" fmla="*/ 202477 w 624789"/>
              <a:gd name="connsiteY18" fmla="*/ 68225 h 567671"/>
              <a:gd name="connsiteX19" fmla="*/ 221279 w 624789"/>
              <a:gd name="connsiteY19" fmla="*/ 85939 h 567671"/>
              <a:gd name="connsiteX20" fmla="*/ 59687 w 624789"/>
              <a:gd name="connsiteY20" fmla="*/ 207475 h 567671"/>
              <a:gd name="connsiteX21" fmla="*/ 56404 w 624789"/>
              <a:gd name="connsiteY21" fmla="*/ 188829 h 56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4789" h="567671" extrusionOk="0">
                <a:moveTo>
                  <a:pt x="56404" y="188829"/>
                </a:moveTo>
                <a:cubicBezTo>
                  <a:pt x="59121" y="150947"/>
                  <a:pt x="61155" y="119076"/>
                  <a:pt x="81323" y="90761"/>
                </a:cubicBezTo>
                <a:cubicBezTo>
                  <a:pt x="108501" y="51617"/>
                  <a:pt x="163737" y="41601"/>
                  <a:pt x="202550" y="68357"/>
                </a:cubicBezTo>
                <a:cubicBezTo>
                  <a:pt x="242908" y="11800"/>
                  <a:pt x="290696" y="983"/>
                  <a:pt x="324774" y="45098"/>
                </a:cubicBezTo>
                <a:cubicBezTo>
                  <a:pt x="333614" y="21589"/>
                  <a:pt x="354050" y="8728"/>
                  <a:pt x="372400" y="2628"/>
                </a:cubicBezTo>
                <a:cubicBezTo>
                  <a:pt x="393037" y="-3550"/>
                  <a:pt x="410948" y="11415"/>
                  <a:pt x="431465" y="32601"/>
                </a:cubicBezTo>
                <a:cubicBezTo>
                  <a:pt x="449321" y="7929"/>
                  <a:pt x="480162" y="-13034"/>
                  <a:pt x="512891" y="9066"/>
                </a:cubicBezTo>
                <a:cubicBezTo>
                  <a:pt x="535655" y="21336"/>
                  <a:pt x="550234" y="43661"/>
                  <a:pt x="554182" y="73271"/>
                </a:cubicBezTo>
                <a:cubicBezTo>
                  <a:pt x="574354" y="86470"/>
                  <a:pt x="600443" y="103971"/>
                  <a:pt x="607173" y="135584"/>
                </a:cubicBezTo>
                <a:cubicBezTo>
                  <a:pt x="613808" y="159922"/>
                  <a:pt x="611224" y="180874"/>
                  <a:pt x="604801" y="203152"/>
                </a:cubicBezTo>
                <a:cubicBezTo>
                  <a:pt x="620202" y="237733"/>
                  <a:pt x="623124" y="265169"/>
                  <a:pt x="622127" y="306463"/>
                </a:cubicBezTo>
                <a:cubicBezTo>
                  <a:pt x="609756" y="352542"/>
                  <a:pt x="581204" y="388798"/>
                  <a:pt x="540963" y="396896"/>
                </a:cubicBezTo>
                <a:cubicBezTo>
                  <a:pt x="535537" y="426020"/>
                  <a:pt x="536913" y="454601"/>
                  <a:pt x="511907" y="474386"/>
                </a:cubicBezTo>
                <a:cubicBezTo>
                  <a:pt x="483761" y="504845"/>
                  <a:pt x="448746" y="516301"/>
                  <a:pt x="412982" y="483768"/>
                </a:cubicBezTo>
                <a:cubicBezTo>
                  <a:pt x="397865" y="518017"/>
                  <a:pt x="372288" y="557830"/>
                  <a:pt x="342288" y="566435"/>
                </a:cubicBezTo>
                <a:cubicBezTo>
                  <a:pt x="313760" y="580011"/>
                  <a:pt x="267068" y="562168"/>
                  <a:pt x="238345" y="515976"/>
                </a:cubicBezTo>
                <a:cubicBezTo>
                  <a:pt x="195422" y="568391"/>
                  <a:pt x="129177" y="517759"/>
                  <a:pt x="83941" y="466120"/>
                </a:cubicBezTo>
                <a:cubicBezTo>
                  <a:pt x="60223" y="471734"/>
                  <a:pt x="21644" y="453641"/>
                  <a:pt x="16053" y="410641"/>
                </a:cubicBezTo>
                <a:cubicBezTo>
                  <a:pt x="11020" y="388475"/>
                  <a:pt x="17157" y="361697"/>
                  <a:pt x="30559" y="335753"/>
                </a:cubicBezTo>
                <a:cubicBezTo>
                  <a:pt x="14695" y="312834"/>
                  <a:pt x="-6506" y="295961"/>
                  <a:pt x="-73" y="258921"/>
                </a:cubicBezTo>
                <a:cubicBezTo>
                  <a:pt x="5410" y="223329"/>
                  <a:pt x="31634" y="198341"/>
                  <a:pt x="55869" y="190629"/>
                </a:cubicBezTo>
                <a:cubicBezTo>
                  <a:pt x="55976" y="189894"/>
                  <a:pt x="56311" y="189514"/>
                  <a:pt x="56404" y="188829"/>
                </a:cubicBezTo>
                <a:close/>
              </a:path>
              <a:path w="624789" h="567671" extrusionOk="0">
                <a:moveTo>
                  <a:pt x="773125" y="556068"/>
                </a:moveTo>
                <a:cubicBezTo>
                  <a:pt x="773081" y="565022"/>
                  <a:pt x="765252" y="573609"/>
                  <a:pt x="757356" y="571837"/>
                </a:cubicBezTo>
                <a:cubicBezTo>
                  <a:pt x="748752" y="572185"/>
                  <a:pt x="742061" y="564944"/>
                  <a:pt x="741587" y="556068"/>
                </a:cubicBezTo>
                <a:cubicBezTo>
                  <a:pt x="742854" y="547820"/>
                  <a:pt x="746624" y="541805"/>
                  <a:pt x="757356" y="540299"/>
                </a:cubicBezTo>
                <a:cubicBezTo>
                  <a:pt x="766137" y="542268"/>
                  <a:pt x="773839" y="548146"/>
                  <a:pt x="773125" y="556068"/>
                </a:cubicBezTo>
                <a:close/>
              </a:path>
              <a:path w="624789" h="567671" extrusionOk="0">
                <a:moveTo>
                  <a:pt x="735915" y="523655"/>
                </a:moveTo>
                <a:cubicBezTo>
                  <a:pt x="736192" y="536553"/>
                  <a:pt x="720590" y="551473"/>
                  <a:pt x="704378" y="555192"/>
                </a:cubicBezTo>
                <a:cubicBezTo>
                  <a:pt x="683940" y="551808"/>
                  <a:pt x="672127" y="538749"/>
                  <a:pt x="672841" y="523655"/>
                </a:cubicBezTo>
                <a:cubicBezTo>
                  <a:pt x="676192" y="508022"/>
                  <a:pt x="684874" y="493521"/>
                  <a:pt x="704378" y="492118"/>
                </a:cubicBezTo>
                <a:cubicBezTo>
                  <a:pt x="716716" y="491882"/>
                  <a:pt x="732969" y="507584"/>
                  <a:pt x="735915" y="523655"/>
                </a:cubicBezTo>
                <a:close/>
              </a:path>
              <a:path w="624789" h="567671" extrusionOk="0">
                <a:moveTo>
                  <a:pt x="671803" y="474783"/>
                </a:moveTo>
                <a:cubicBezTo>
                  <a:pt x="673738" y="500599"/>
                  <a:pt x="647538" y="517446"/>
                  <a:pt x="624497" y="522089"/>
                </a:cubicBezTo>
                <a:cubicBezTo>
                  <a:pt x="593811" y="518322"/>
                  <a:pt x="571680" y="495624"/>
                  <a:pt x="577191" y="474783"/>
                </a:cubicBezTo>
                <a:cubicBezTo>
                  <a:pt x="572604" y="448905"/>
                  <a:pt x="597135" y="428975"/>
                  <a:pt x="624497" y="427477"/>
                </a:cubicBezTo>
                <a:cubicBezTo>
                  <a:pt x="650463" y="428725"/>
                  <a:pt x="676988" y="454288"/>
                  <a:pt x="671803" y="474783"/>
                </a:cubicBezTo>
                <a:close/>
              </a:path>
              <a:path w="624789" h="567671" fill="none" extrusionOk="0">
                <a:moveTo>
                  <a:pt x="67873" y="343979"/>
                </a:moveTo>
                <a:cubicBezTo>
                  <a:pt x="55269" y="348863"/>
                  <a:pt x="44859" y="344145"/>
                  <a:pt x="31239" y="333506"/>
                </a:cubicBezTo>
                <a:moveTo>
                  <a:pt x="100197" y="458591"/>
                </a:moveTo>
                <a:cubicBezTo>
                  <a:pt x="94974" y="461296"/>
                  <a:pt x="90552" y="462562"/>
                  <a:pt x="84172" y="463597"/>
                </a:cubicBezTo>
                <a:moveTo>
                  <a:pt x="238316" y="513663"/>
                </a:moveTo>
                <a:cubicBezTo>
                  <a:pt x="235341" y="508540"/>
                  <a:pt x="230217" y="498504"/>
                  <a:pt x="228655" y="490798"/>
                </a:cubicBezTo>
                <a:moveTo>
                  <a:pt x="416916" y="456646"/>
                </a:moveTo>
                <a:cubicBezTo>
                  <a:pt x="416570" y="464968"/>
                  <a:pt x="414308" y="474869"/>
                  <a:pt x="413054" y="481731"/>
                </a:cubicBezTo>
                <a:moveTo>
                  <a:pt x="493597" y="301627"/>
                </a:moveTo>
                <a:cubicBezTo>
                  <a:pt x="526921" y="319994"/>
                  <a:pt x="545158" y="362209"/>
                  <a:pt x="540616" y="395398"/>
                </a:cubicBezTo>
                <a:moveTo>
                  <a:pt x="604512" y="201759"/>
                </a:moveTo>
                <a:cubicBezTo>
                  <a:pt x="596623" y="216782"/>
                  <a:pt x="589610" y="226502"/>
                  <a:pt x="583570" y="236923"/>
                </a:cubicBezTo>
                <a:moveTo>
                  <a:pt x="554268" y="71300"/>
                </a:moveTo>
                <a:cubicBezTo>
                  <a:pt x="554766" y="77129"/>
                  <a:pt x="555554" y="82467"/>
                  <a:pt x="555368" y="87910"/>
                </a:cubicBezTo>
                <a:moveTo>
                  <a:pt x="420546" y="51931"/>
                </a:moveTo>
                <a:cubicBezTo>
                  <a:pt x="423270" y="43282"/>
                  <a:pt x="425110" y="36587"/>
                  <a:pt x="431277" y="30748"/>
                </a:cubicBezTo>
                <a:moveTo>
                  <a:pt x="320218" y="62023"/>
                </a:moveTo>
                <a:cubicBezTo>
                  <a:pt x="320497" y="56862"/>
                  <a:pt x="322601" y="48101"/>
                  <a:pt x="325410" y="43757"/>
                </a:cubicBezTo>
                <a:moveTo>
                  <a:pt x="202477" y="68225"/>
                </a:moveTo>
                <a:cubicBezTo>
                  <a:pt x="208882" y="74599"/>
                  <a:pt x="216508" y="81303"/>
                  <a:pt x="221279" y="85939"/>
                </a:cubicBezTo>
                <a:moveTo>
                  <a:pt x="59687" y="207475"/>
                </a:moveTo>
                <a:cubicBezTo>
                  <a:pt x="58572" y="203205"/>
                  <a:pt x="56442" y="196184"/>
                  <a:pt x="56404" y="188829"/>
                </a:cubicBezTo>
              </a:path>
            </a:pathLst>
          </a:custGeom>
          <a:noFill/>
          <a:ln w="9525">
            <a:solidFill>
              <a:schemeClr val="accent4">
                <a:lumMod val="75000"/>
              </a:schemeClr>
            </a:solidFill>
            <a:extLst>
              <a:ext uri="{C807C97D-BFC1-408E-A445-0C87EB9F89A2}">
                <ask:lineSketchStyleProps xmlns:ask="http://schemas.microsoft.com/office/drawing/2018/sketchyshapes" sd="2132737192">
                  <a:prstGeom prst="cloudCallout">
                    <a:avLst>
                      <a:gd name="adj1" fmla="val 71218"/>
                      <a:gd name="adj2" fmla="val 47956"/>
                    </a:avLst>
                  </a:prstGeom>
                  <ask:type>
                    <ask:lineSketchScribble/>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3" name="Graphique 1813">
            <a:extLst>
              <a:ext uri="{FF2B5EF4-FFF2-40B4-BE49-F238E27FC236}">
                <a16:creationId xmlns:a16="http://schemas.microsoft.com/office/drawing/2014/main" id="{9FE05B97-26D9-4ACE-A2AB-5CA99C3D0DD8}"/>
              </a:ext>
            </a:extLst>
          </p:cNvPr>
          <p:cNvGrpSpPr/>
          <p:nvPr/>
        </p:nvGrpSpPr>
        <p:grpSpPr>
          <a:xfrm>
            <a:off x="10239686" y="4073479"/>
            <a:ext cx="340803" cy="318123"/>
            <a:chOff x="2279329" y="2853237"/>
            <a:chExt cx="426529" cy="398144"/>
          </a:xfrm>
          <a:noFill/>
          <a:effectLst>
            <a:outerShdw blurRad="50800" dist="38100" dir="8100000" algn="tr" rotWithShape="0">
              <a:prstClr val="black">
                <a:alpha val="40000"/>
              </a:prstClr>
            </a:outerShdw>
          </a:effectLst>
        </p:grpSpPr>
        <p:grpSp>
          <p:nvGrpSpPr>
            <p:cNvPr id="44" name="Graphique 1813">
              <a:extLst>
                <a:ext uri="{FF2B5EF4-FFF2-40B4-BE49-F238E27FC236}">
                  <a16:creationId xmlns:a16="http://schemas.microsoft.com/office/drawing/2014/main" id="{B66A7F0B-A13A-425D-8E1C-44C421329746}"/>
                </a:ext>
              </a:extLst>
            </p:cNvPr>
            <p:cNvGrpSpPr/>
            <p:nvPr/>
          </p:nvGrpSpPr>
          <p:grpSpPr>
            <a:xfrm>
              <a:off x="2279329" y="2853237"/>
              <a:ext cx="426529" cy="398144"/>
              <a:chOff x="2279329" y="2853237"/>
              <a:chExt cx="426529" cy="398144"/>
            </a:xfrm>
            <a:grpFill/>
          </p:grpSpPr>
          <p:grpSp>
            <p:nvGrpSpPr>
              <p:cNvPr id="46" name="Graphique 1813">
                <a:extLst>
                  <a:ext uri="{FF2B5EF4-FFF2-40B4-BE49-F238E27FC236}">
                    <a16:creationId xmlns:a16="http://schemas.microsoft.com/office/drawing/2014/main" id="{8FE3C54D-E9CF-4838-865F-AA7C89D2CA89}"/>
                  </a:ext>
                </a:extLst>
              </p:cNvPr>
              <p:cNvGrpSpPr/>
              <p:nvPr/>
            </p:nvGrpSpPr>
            <p:grpSpPr>
              <a:xfrm>
                <a:off x="2279329" y="2853237"/>
                <a:ext cx="426529" cy="383857"/>
                <a:chOff x="2279329" y="2853237"/>
                <a:chExt cx="426529" cy="383857"/>
              </a:xfrm>
              <a:grpFill/>
            </p:grpSpPr>
            <p:grpSp>
              <p:nvGrpSpPr>
                <p:cNvPr id="48" name="Graphique 1813">
                  <a:extLst>
                    <a:ext uri="{FF2B5EF4-FFF2-40B4-BE49-F238E27FC236}">
                      <a16:creationId xmlns:a16="http://schemas.microsoft.com/office/drawing/2014/main" id="{3B1EC74B-A49C-4132-B093-46ADEF763CBB}"/>
                    </a:ext>
                  </a:extLst>
                </p:cNvPr>
                <p:cNvGrpSpPr/>
                <p:nvPr/>
              </p:nvGrpSpPr>
              <p:grpSpPr>
                <a:xfrm>
                  <a:off x="2404487" y="2986968"/>
                  <a:ext cx="163258" cy="250126"/>
                  <a:chOff x="2404487" y="2986968"/>
                  <a:chExt cx="163258" cy="250126"/>
                </a:xfrm>
                <a:grpFill/>
              </p:grpSpPr>
              <p:sp>
                <p:nvSpPr>
                  <p:cNvPr id="62" name="Forme libre : forme 61">
                    <a:extLst>
                      <a:ext uri="{FF2B5EF4-FFF2-40B4-BE49-F238E27FC236}">
                        <a16:creationId xmlns:a16="http://schemas.microsoft.com/office/drawing/2014/main" id="{2A7380B0-C6E7-4634-A5F4-D488397DD82A}"/>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fill="none" extrusionOk="0">
                        <a:moveTo>
                          <a:pt x="163259" y="81629"/>
                        </a:moveTo>
                        <a:cubicBezTo>
                          <a:pt x="165631" y="35613"/>
                          <a:pt x="129564" y="-5534"/>
                          <a:pt x="81629" y="0"/>
                        </a:cubicBezTo>
                        <a:cubicBezTo>
                          <a:pt x="35648" y="1258"/>
                          <a:pt x="-2153" y="39121"/>
                          <a:pt x="0" y="81629"/>
                        </a:cubicBezTo>
                        <a:cubicBezTo>
                          <a:pt x="-101" y="104301"/>
                          <a:pt x="11001" y="124879"/>
                          <a:pt x="23527" y="138875"/>
                        </a:cubicBezTo>
                        <a:lnTo>
                          <a:pt x="23527" y="138875"/>
                        </a:lnTo>
                        <a:cubicBezTo>
                          <a:pt x="58293" y="173642"/>
                          <a:pt x="51911" y="249840"/>
                          <a:pt x="51911" y="249841"/>
                        </a:cubicBezTo>
                        <a:cubicBezTo>
                          <a:pt x="67031" y="252082"/>
                          <a:pt x="94217" y="249747"/>
                          <a:pt x="114967" y="250126"/>
                        </a:cubicBezTo>
                        <a:cubicBezTo>
                          <a:pt x="114676" y="170700"/>
                          <a:pt x="135805" y="144263"/>
                          <a:pt x="138875" y="139732"/>
                        </a:cubicBezTo>
                        <a:cubicBezTo>
                          <a:pt x="151851" y="125464"/>
                          <a:pt x="163053" y="103237"/>
                          <a:pt x="163259" y="81629"/>
                        </a:cubicBezTo>
                        <a:close/>
                      </a:path>
                      <a:path w="163258" h="250126" stroke="0" extrusionOk="0">
                        <a:moveTo>
                          <a:pt x="163259" y="81629"/>
                        </a:moveTo>
                        <a:cubicBezTo>
                          <a:pt x="171586" y="35197"/>
                          <a:pt x="124850" y="7432"/>
                          <a:pt x="81629" y="0"/>
                        </a:cubicBezTo>
                        <a:cubicBezTo>
                          <a:pt x="32802" y="6474"/>
                          <a:pt x="-272" y="37509"/>
                          <a:pt x="0" y="81629"/>
                        </a:cubicBezTo>
                        <a:cubicBezTo>
                          <a:pt x="592" y="103069"/>
                          <a:pt x="8430" y="124529"/>
                          <a:pt x="23527" y="138875"/>
                        </a:cubicBezTo>
                        <a:lnTo>
                          <a:pt x="23527" y="138875"/>
                        </a:lnTo>
                        <a:cubicBezTo>
                          <a:pt x="58293" y="173641"/>
                          <a:pt x="51911" y="249841"/>
                          <a:pt x="51911" y="249841"/>
                        </a:cubicBezTo>
                        <a:cubicBezTo>
                          <a:pt x="62721" y="249372"/>
                          <a:pt x="90085" y="244912"/>
                          <a:pt x="114967" y="250126"/>
                        </a:cubicBezTo>
                        <a:cubicBezTo>
                          <a:pt x="114506" y="170241"/>
                          <a:pt x="135004" y="144384"/>
                          <a:pt x="138875" y="139732"/>
                        </a:cubicBezTo>
                        <a:cubicBezTo>
                          <a:pt x="151580" y="121754"/>
                          <a:pt x="166689" y="103600"/>
                          <a:pt x="163259" y="81629"/>
                        </a:cubicBezTo>
                        <a:close/>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752742870">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sk:type>
                            <ask:lineSketchCurved/>
                          </ask:type>
                        </ask:lineSketchStyleProps>
                      </a:ext>
                    </a:extLst>
                  </a:ln>
                </p:spPr>
                <p:txBody>
                  <a:bodyPr rtlCol="0" anchor="ctr"/>
                  <a:lstStyle/>
                  <a:p>
                    <a:endParaRPr lang="fr-FR" sz="1400"/>
                  </a:p>
                </p:txBody>
              </p:sp>
              <p:sp>
                <p:nvSpPr>
                  <p:cNvPr id="63" name="Forme libre : forme 62">
                    <a:extLst>
                      <a:ext uri="{FF2B5EF4-FFF2-40B4-BE49-F238E27FC236}">
                        <a16:creationId xmlns:a16="http://schemas.microsoft.com/office/drawing/2014/main" id="{E4616D47-9784-4A0B-A9BD-A7AE8236B194}"/>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fill="none" extrusionOk="0">
                        <a:moveTo>
                          <a:pt x="0" y="0"/>
                        </a:moveTo>
                        <a:cubicBezTo>
                          <a:pt x="16613" y="-3332"/>
                          <a:pt x="56816" y="-376"/>
                          <a:pt x="63913" y="0"/>
                        </a:cubicBezTo>
                      </a:path>
                      <a:path w="63912" h="9525" stroke="0" extrusionOk="0">
                        <a:moveTo>
                          <a:pt x="0" y="0"/>
                        </a:moveTo>
                        <a:cubicBezTo>
                          <a:pt x="10179" y="-2762"/>
                          <a:pt x="49951" y="4977"/>
                          <a:pt x="63913"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383620024">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sk:type>
                            <ask:lineSketchCurved/>
                          </ask:type>
                        </ask:lineSketchStyleProps>
                      </a:ext>
                    </a:extLst>
                  </a:ln>
                </p:spPr>
                <p:txBody>
                  <a:bodyPr rtlCol="0" anchor="ctr"/>
                  <a:lstStyle/>
                  <a:p>
                    <a:endParaRPr lang="fr-FR" sz="1400"/>
                  </a:p>
                </p:txBody>
              </p:sp>
            </p:grpSp>
            <p:sp>
              <p:nvSpPr>
                <p:cNvPr id="49" name="Forme libre : forme 48">
                  <a:extLst>
                    <a:ext uri="{FF2B5EF4-FFF2-40B4-BE49-F238E27FC236}">
                      <a16:creationId xmlns:a16="http://schemas.microsoft.com/office/drawing/2014/main" id="{7826A068-F7BC-42A2-82FF-3344700F4CAE}"/>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fill="none" extrusionOk="0">
                      <a:moveTo>
                        <a:pt x="0" y="4858"/>
                      </a:moveTo>
                      <a:cubicBezTo>
                        <a:pt x="6564" y="2875"/>
                        <a:pt x="15416" y="-673"/>
                        <a:pt x="22574" y="0"/>
                      </a:cubicBezTo>
                    </a:path>
                    <a:path w="22574" h="4857" stroke="0" extrusionOk="0">
                      <a:moveTo>
                        <a:pt x="0" y="4858"/>
                      </a:moveTo>
                      <a:cubicBezTo>
                        <a:pt x="6660" y="3002"/>
                        <a:pt x="14475" y="-267"/>
                        <a:pt x="22574"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1115250452">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sk:type>
                          <ask:lineSketchCurved/>
                        </ask:type>
                      </ask:lineSketchStyleProps>
                    </a:ext>
                  </a:extLst>
                </a:ln>
              </p:spPr>
              <p:txBody>
                <a:bodyPr rtlCol="0" anchor="ctr"/>
                <a:lstStyle/>
                <a:p>
                  <a:endParaRPr lang="fr-FR" sz="1400"/>
                </a:p>
              </p:txBody>
            </p:sp>
            <p:sp>
              <p:nvSpPr>
                <p:cNvPr id="50" name="Forme libre : forme 49">
                  <a:extLst>
                    <a:ext uri="{FF2B5EF4-FFF2-40B4-BE49-F238E27FC236}">
                      <a16:creationId xmlns:a16="http://schemas.microsoft.com/office/drawing/2014/main" id="{5E160660-DDE5-4D19-AB3C-98A0192C9DE7}"/>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fill="none" extrusionOk="0">
                      <a:moveTo>
                        <a:pt x="953" y="48006"/>
                      </a:moveTo>
                      <a:cubicBezTo>
                        <a:pt x="-370" y="44660"/>
                        <a:pt x="-13" y="40570"/>
                        <a:pt x="0" y="37719"/>
                      </a:cubicBezTo>
                      <a:cubicBezTo>
                        <a:pt x="854" y="21519"/>
                        <a:pt x="5493" y="9733"/>
                        <a:pt x="14764" y="0"/>
                      </a:cubicBezTo>
                    </a:path>
                    <a:path w="14763" h="48006" stroke="0" extrusionOk="0">
                      <a:moveTo>
                        <a:pt x="953" y="48006"/>
                      </a:moveTo>
                      <a:cubicBezTo>
                        <a:pt x="560" y="44065"/>
                        <a:pt x="1" y="41356"/>
                        <a:pt x="0" y="37719"/>
                      </a:cubicBezTo>
                      <a:cubicBezTo>
                        <a:pt x="-537" y="22583"/>
                        <a:pt x="5414" y="8299"/>
                        <a:pt x="14764"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031351400">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sk:type>
                          <ask:lineSketchCurved/>
                        </ask:type>
                      </ask:lineSketchStyleProps>
                    </a:ext>
                  </a:extLst>
                </a:ln>
              </p:spPr>
              <p:txBody>
                <a:bodyPr rtlCol="0" anchor="ctr"/>
                <a:lstStyle/>
                <a:p>
                  <a:endParaRPr lang="fr-FR" sz="1400"/>
                </a:p>
              </p:txBody>
            </p:sp>
            <p:sp>
              <p:nvSpPr>
                <p:cNvPr id="51" name="Forme libre : forme 50">
                  <a:extLst>
                    <a:ext uri="{FF2B5EF4-FFF2-40B4-BE49-F238E27FC236}">
                      <a16:creationId xmlns:a16="http://schemas.microsoft.com/office/drawing/2014/main" id="{398A66EC-F96B-4AD7-A87F-53153C9BDADD}"/>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fill="none" extrusionOk="0">
                      <a:moveTo>
                        <a:pt x="0" y="0"/>
                      </a:moveTo>
                      <a:cubicBezTo>
                        <a:pt x="959" y="18709"/>
                        <a:pt x="-2886" y="43977"/>
                        <a:pt x="0" y="56769"/>
                      </a:cubicBezTo>
                    </a:path>
                    <a:path w="9525" h="56769" stroke="0" extrusionOk="0">
                      <a:moveTo>
                        <a:pt x="0" y="0"/>
                      </a:moveTo>
                      <a:cubicBezTo>
                        <a:pt x="-4241" y="13070"/>
                        <a:pt x="-1801" y="34038"/>
                        <a:pt x="0" y="56769"/>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4099675737">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sk:type>
                          <ask:lineSketchCurved/>
                        </ask:type>
                      </ask:lineSketchStyleProps>
                    </a:ext>
                  </a:extLst>
                </a:ln>
              </p:spPr>
              <p:txBody>
                <a:bodyPr rtlCol="0" anchor="ctr"/>
                <a:lstStyle/>
                <a:p>
                  <a:endParaRPr lang="fr-FR" sz="1400"/>
                </a:p>
              </p:txBody>
            </p:sp>
            <p:grpSp>
              <p:nvGrpSpPr>
                <p:cNvPr id="52" name="Graphique 1813">
                  <a:extLst>
                    <a:ext uri="{FF2B5EF4-FFF2-40B4-BE49-F238E27FC236}">
                      <a16:creationId xmlns:a16="http://schemas.microsoft.com/office/drawing/2014/main" id="{EED915CB-3EEE-49D4-975E-1740B1ED9978}"/>
                    </a:ext>
                  </a:extLst>
                </p:cNvPr>
                <p:cNvGrpSpPr/>
                <p:nvPr/>
              </p:nvGrpSpPr>
              <p:grpSpPr>
                <a:xfrm>
                  <a:off x="2605465" y="2913530"/>
                  <a:ext cx="100393" cy="307943"/>
                  <a:chOff x="2605465" y="2913530"/>
                  <a:chExt cx="100393" cy="307943"/>
                </a:xfrm>
                <a:grpFill/>
              </p:grpSpPr>
              <p:sp>
                <p:nvSpPr>
                  <p:cNvPr id="59" name="Forme libre : forme 58">
                    <a:extLst>
                      <a:ext uri="{FF2B5EF4-FFF2-40B4-BE49-F238E27FC236}">
                        <a16:creationId xmlns:a16="http://schemas.microsoft.com/office/drawing/2014/main" id="{6CDD33D1-F910-4368-945E-9E919815DA45}"/>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fill="none" extrusionOk="0">
                        <a:moveTo>
                          <a:pt x="40100" y="0"/>
                        </a:moveTo>
                        <a:cubicBezTo>
                          <a:pt x="32009" y="14210"/>
                          <a:pt x="9221" y="35553"/>
                          <a:pt x="0" y="40100"/>
                        </a:cubicBezTo>
                      </a:path>
                      <a:path w="40100" h="40100" stroke="0" extrusionOk="0">
                        <a:moveTo>
                          <a:pt x="40100" y="0"/>
                        </a:moveTo>
                        <a:cubicBezTo>
                          <a:pt x="29640" y="14152"/>
                          <a:pt x="15956" y="24322"/>
                          <a:pt x="0" y="4010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559039724">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sk:type>
                            <ask:lineSketchCurved/>
                          </ask:type>
                        </ask:lineSketchStyleProps>
                      </a:ext>
                    </a:extLst>
                  </a:ln>
                </p:spPr>
                <p:txBody>
                  <a:bodyPr rtlCol="0" anchor="ctr"/>
                  <a:lstStyle/>
                  <a:p>
                    <a:endParaRPr lang="fr-FR" sz="1400"/>
                  </a:p>
                </p:txBody>
              </p:sp>
              <p:sp>
                <p:nvSpPr>
                  <p:cNvPr id="60" name="Forme libre : forme 59">
                    <a:extLst>
                      <a:ext uri="{FF2B5EF4-FFF2-40B4-BE49-F238E27FC236}">
                        <a16:creationId xmlns:a16="http://schemas.microsoft.com/office/drawing/2014/main" id="{6D50DE0D-CB7B-417C-A889-1F67C862E5A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fill="none" extrusionOk="0">
                        <a:moveTo>
                          <a:pt x="56769" y="0"/>
                        </a:moveTo>
                        <a:cubicBezTo>
                          <a:pt x="36368" y="1792"/>
                          <a:pt x="25475" y="-3012"/>
                          <a:pt x="0" y="0"/>
                        </a:cubicBezTo>
                      </a:path>
                      <a:path w="56769" h="9525" stroke="0" extrusionOk="0">
                        <a:moveTo>
                          <a:pt x="56769" y="0"/>
                        </a:moveTo>
                        <a:cubicBezTo>
                          <a:pt x="36598" y="3398"/>
                          <a:pt x="25267" y="1154"/>
                          <a:pt x="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546528950">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sk:type>
                            <ask:lineSketchCurved/>
                          </ask:type>
                        </ask:lineSketchStyleProps>
                      </a:ext>
                    </a:extLst>
                  </a:ln>
                </p:spPr>
                <p:txBody>
                  <a:bodyPr rtlCol="0" anchor="ctr"/>
                  <a:lstStyle/>
                  <a:p>
                    <a:endParaRPr lang="fr-FR" sz="1400"/>
                  </a:p>
                </p:txBody>
              </p:sp>
              <p:sp>
                <p:nvSpPr>
                  <p:cNvPr id="61" name="Forme libre : forme 60">
                    <a:extLst>
                      <a:ext uri="{FF2B5EF4-FFF2-40B4-BE49-F238E27FC236}">
                        <a16:creationId xmlns:a16="http://schemas.microsoft.com/office/drawing/2014/main" id="{2C305066-9A94-4CD4-AB20-D120B9AA396E}"/>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fill="none" extrusionOk="0">
                        <a:moveTo>
                          <a:pt x="40100" y="40100"/>
                        </a:moveTo>
                        <a:cubicBezTo>
                          <a:pt x="30027" y="35313"/>
                          <a:pt x="8741" y="14981"/>
                          <a:pt x="0" y="0"/>
                        </a:cubicBezTo>
                      </a:path>
                      <a:path w="40100" h="40100" stroke="0" extrusionOk="0">
                        <a:moveTo>
                          <a:pt x="40100" y="40100"/>
                        </a:moveTo>
                        <a:cubicBezTo>
                          <a:pt x="35167" y="36137"/>
                          <a:pt x="19761" y="16343"/>
                          <a:pt x="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1028049368">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sk:type>
                            <ask:lineSketchCurved/>
                          </ask:type>
                        </ask:lineSketchStyleProps>
                      </a:ext>
                    </a:extLst>
                  </a:ln>
                </p:spPr>
                <p:txBody>
                  <a:bodyPr rtlCol="0" anchor="ctr"/>
                  <a:lstStyle/>
                  <a:p>
                    <a:endParaRPr lang="fr-FR" sz="1400"/>
                  </a:p>
                </p:txBody>
              </p:sp>
            </p:grpSp>
            <p:grpSp>
              <p:nvGrpSpPr>
                <p:cNvPr id="53" name="Graphique 1813">
                  <a:extLst>
                    <a:ext uri="{FF2B5EF4-FFF2-40B4-BE49-F238E27FC236}">
                      <a16:creationId xmlns:a16="http://schemas.microsoft.com/office/drawing/2014/main" id="{FFBA71E0-70BE-43F2-B9C9-E114C49430E4}"/>
                    </a:ext>
                  </a:extLst>
                </p:cNvPr>
                <p:cNvGrpSpPr/>
                <p:nvPr/>
              </p:nvGrpSpPr>
              <p:grpSpPr>
                <a:xfrm>
                  <a:off x="2279329" y="2915435"/>
                  <a:ext cx="100393" cy="307943"/>
                  <a:chOff x="2279329" y="2915435"/>
                  <a:chExt cx="100393" cy="307943"/>
                </a:xfrm>
                <a:grpFill/>
              </p:grpSpPr>
              <p:sp>
                <p:nvSpPr>
                  <p:cNvPr id="56" name="Forme libre : forme 55">
                    <a:extLst>
                      <a:ext uri="{FF2B5EF4-FFF2-40B4-BE49-F238E27FC236}">
                        <a16:creationId xmlns:a16="http://schemas.microsoft.com/office/drawing/2014/main" id="{AC6665BC-C5A6-424C-95EB-56AFFFFB51D7}"/>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fill="none" extrusionOk="0">
                        <a:moveTo>
                          <a:pt x="0" y="0"/>
                        </a:moveTo>
                        <a:cubicBezTo>
                          <a:pt x="17491" y="19065"/>
                          <a:pt x="23133" y="28077"/>
                          <a:pt x="40100" y="40100"/>
                        </a:cubicBezTo>
                      </a:path>
                      <a:path w="40100" h="40100" stroke="0" extrusionOk="0">
                        <a:moveTo>
                          <a:pt x="0" y="0"/>
                        </a:moveTo>
                        <a:cubicBezTo>
                          <a:pt x="12207" y="14440"/>
                          <a:pt x="24673" y="26675"/>
                          <a:pt x="40100" y="4010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149523748">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sk:type>
                            <ask:lineSketchCurved/>
                          </ask:type>
                        </ask:lineSketchStyleProps>
                      </a:ext>
                    </a:extLst>
                  </a:ln>
                </p:spPr>
                <p:txBody>
                  <a:bodyPr rtlCol="0" anchor="ctr"/>
                  <a:lstStyle/>
                  <a:p>
                    <a:endParaRPr lang="fr-FR" sz="1400"/>
                  </a:p>
                </p:txBody>
              </p:sp>
              <p:sp>
                <p:nvSpPr>
                  <p:cNvPr id="57" name="Forme libre : forme 56">
                    <a:extLst>
                      <a:ext uri="{FF2B5EF4-FFF2-40B4-BE49-F238E27FC236}">
                        <a16:creationId xmlns:a16="http://schemas.microsoft.com/office/drawing/2014/main" id="{22966B33-8BB1-4F69-9BD9-C80920D6ED99}"/>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fill="none" extrusionOk="0">
                        <a:moveTo>
                          <a:pt x="0" y="0"/>
                        </a:moveTo>
                        <a:cubicBezTo>
                          <a:pt x="5995" y="747"/>
                          <a:pt x="41474" y="204"/>
                          <a:pt x="56769" y="0"/>
                        </a:cubicBezTo>
                      </a:path>
                      <a:path w="56769" h="9525" stroke="0" extrusionOk="0">
                        <a:moveTo>
                          <a:pt x="0" y="0"/>
                        </a:moveTo>
                        <a:cubicBezTo>
                          <a:pt x="22082" y="3365"/>
                          <a:pt x="47592" y="3288"/>
                          <a:pt x="56769"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615193439">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sk:type>
                            <ask:lineSketchCurved/>
                          </ask:type>
                        </ask:lineSketchStyleProps>
                      </a:ext>
                    </a:extLst>
                  </a:ln>
                </p:spPr>
                <p:txBody>
                  <a:bodyPr rtlCol="0" anchor="ctr"/>
                  <a:lstStyle/>
                  <a:p>
                    <a:endParaRPr lang="fr-FR" sz="1400"/>
                  </a:p>
                </p:txBody>
              </p:sp>
              <p:sp>
                <p:nvSpPr>
                  <p:cNvPr id="58" name="Forme libre : forme 57">
                    <a:extLst>
                      <a:ext uri="{FF2B5EF4-FFF2-40B4-BE49-F238E27FC236}">
                        <a16:creationId xmlns:a16="http://schemas.microsoft.com/office/drawing/2014/main" id="{659B3E61-25A5-4F6F-BF3E-F1D275E83F0F}"/>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fill="none" extrusionOk="0">
                        <a:moveTo>
                          <a:pt x="0" y="40100"/>
                        </a:moveTo>
                        <a:cubicBezTo>
                          <a:pt x="11517" y="31285"/>
                          <a:pt x="27205" y="6556"/>
                          <a:pt x="40100" y="0"/>
                        </a:cubicBezTo>
                      </a:path>
                      <a:path w="40100" h="40100" stroke="0" extrusionOk="0">
                        <a:moveTo>
                          <a:pt x="0" y="40100"/>
                        </a:moveTo>
                        <a:cubicBezTo>
                          <a:pt x="6824" y="34432"/>
                          <a:pt x="29942" y="13622"/>
                          <a:pt x="4010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951466410">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sk:type>
                            <ask:lineSketchCurved/>
                          </ask:type>
                        </ask:lineSketchStyleProps>
                      </a:ext>
                    </a:extLst>
                  </a:ln>
                </p:spPr>
                <p:txBody>
                  <a:bodyPr rtlCol="0" anchor="ctr"/>
                  <a:lstStyle/>
                  <a:p>
                    <a:endParaRPr lang="fr-FR" sz="1400"/>
                  </a:p>
                </p:txBody>
              </p:sp>
            </p:grpSp>
            <p:sp>
              <p:nvSpPr>
                <p:cNvPr id="54" name="Forme libre : forme 53">
                  <a:extLst>
                    <a:ext uri="{FF2B5EF4-FFF2-40B4-BE49-F238E27FC236}">
                      <a16:creationId xmlns:a16="http://schemas.microsoft.com/office/drawing/2014/main" id="{2F6E2A3F-AE15-484B-80D4-ABB85AC988A1}"/>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fill="none" extrusionOk="0">
                      <a:moveTo>
                        <a:pt x="0" y="0"/>
                      </a:moveTo>
                      <a:cubicBezTo>
                        <a:pt x="8165" y="1491"/>
                        <a:pt x="13927" y="-1717"/>
                        <a:pt x="21146" y="0"/>
                      </a:cubicBezTo>
                    </a:path>
                    <a:path w="21145" h="9525" stroke="0" extrusionOk="0">
                      <a:moveTo>
                        <a:pt x="0" y="0"/>
                      </a:moveTo>
                      <a:cubicBezTo>
                        <a:pt x="10269" y="-1667"/>
                        <a:pt x="16423" y="596"/>
                        <a:pt x="21146"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1259546790">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sk:type>
                          <ask:lineSketchCurved/>
                        </ask:type>
                      </ask:lineSketchStyleProps>
                    </a:ext>
                  </a:extLst>
                </a:ln>
              </p:spPr>
              <p:txBody>
                <a:bodyPr rtlCol="0" anchor="ctr"/>
                <a:lstStyle/>
                <a:p>
                  <a:endParaRPr lang="fr-FR" sz="1400"/>
                </a:p>
              </p:txBody>
            </p:sp>
            <p:sp>
              <p:nvSpPr>
                <p:cNvPr id="55" name="Forme libre : forme 54">
                  <a:extLst>
                    <a:ext uri="{FF2B5EF4-FFF2-40B4-BE49-F238E27FC236}">
                      <a16:creationId xmlns:a16="http://schemas.microsoft.com/office/drawing/2014/main" id="{5015569A-DCCB-4698-937F-994451D64374}"/>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fill="none" extrusionOk="0">
                      <a:moveTo>
                        <a:pt x="0" y="0"/>
                      </a:moveTo>
                      <a:cubicBezTo>
                        <a:pt x="15770" y="897"/>
                        <a:pt x="22922" y="1860"/>
                        <a:pt x="34100" y="0"/>
                      </a:cubicBezTo>
                    </a:path>
                    <a:path w="34099" h="9525" stroke="0" extrusionOk="0">
                      <a:moveTo>
                        <a:pt x="0" y="0"/>
                      </a:moveTo>
                      <a:cubicBezTo>
                        <a:pt x="6694" y="1304"/>
                        <a:pt x="22251" y="-365"/>
                        <a:pt x="3410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153413517">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sk:type>
                          <ask:lineSketchCurved/>
                        </ask:type>
                      </ask:lineSketchStyleProps>
                    </a:ext>
                  </a:extLst>
                </a:ln>
              </p:spPr>
              <p:txBody>
                <a:bodyPr rtlCol="0" anchor="ctr"/>
                <a:lstStyle/>
                <a:p>
                  <a:endParaRPr lang="fr-FR" sz="1400"/>
                </a:p>
              </p:txBody>
            </p:sp>
          </p:grpSp>
          <p:sp>
            <p:nvSpPr>
              <p:cNvPr id="47" name="Forme libre : forme 46">
                <a:extLst>
                  <a:ext uri="{FF2B5EF4-FFF2-40B4-BE49-F238E27FC236}">
                    <a16:creationId xmlns:a16="http://schemas.microsoft.com/office/drawing/2014/main" id="{E40DCC95-175F-43E7-B144-E941FF86C4F6}"/>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fill="none" extrusionOk="0">
                    <a:moveTo>
                      <a:pt x="44958" y="0"/>
                    </a:moveTo>
                    <a:cubicBezTo>
                      <a:pt x="45468" y="6318"/>
                      <a:pt x="36465" y="14402"/>
                      <a:pt x="22479" y="13335"/>
                    </a:cubicBezTo>
                    <a:cubicBezTo>
                      <a:pt x="11027" y="14123"/>
                      <a:pt x="-928" y="6746"/>
                      <a:pt x="0" y="0"/>
                    </a:cubicBezTo>
                  </a:path>
                  <a:path w="44958" h="13334" stroke="0" extrusionOk="0">
                    <a:moveTo>
                      <a:pt x="44958" y="0"/>
                    </a:moveTo>
                    <a:cubicBezTo>
                      <a:pt x="44105" y="8633"/>
                      <a:pt x="35194" y="13481"/>
                      <a:pt x="22479" y="13335"/>
                    </a:cubicBezTo>
                    <a:cubicBezTo>
                      <a:pt x="11031" y="12962"/>
                      <a:pt x="-899" y="7066"/>
                      <a:pt x="0" y="0"/>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3500808854">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sk:type>
                        <ask:lineSketchCurved/>
                      </ask:type>
                    </ask:lineSketchStyleProps>
                  </a:ext>
                </a:extLst>
              </a:ln>
            </p:spPr>
            <p:txBody>
              <a:bodyPr rtlCol="0" anchor="ctr"/>
              <a:lstStyle/>
              <a:p>
                <a:endParaRPr lang="fr-FR" sz="1400"/>
              </a:p>
            </p:txBody>
          </p:sp>
        </p:grpSp>
        <p:sp>
          <p:nvSpPr>
            <p:cNvPr id="45" name="Forme libre : forme 44">
              <a:extLst>
                <a:ext uri="{FF2B5EF4-FFF2-40B4-BE49-F238E27FC236}">
                  <a16:creationId xmlns:a16="http://schemas.microsoft.com/office/drawing/2014/main" id="{343541CB-9D9D-430F-A1CD-89AAF4C1824F}"/>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fill="none" extrusionOk="0">
                  <a:moveTo>
                    <a:pt x="45529" y="0"/>
                  </a:moveTo>
                  <a:cubicBezTo>
                    <a:pt x="32184" y="17302"/>
                    <a:pt x="10246" y="62432"/>
                    <a:pt x="0" y="70295"/>
                  </a:cubicBezTo>
                  <a:cubicBezTo>
                    <a:pt x="11434" y="69460"/>
                    <a:pt x="32078" y="63984"/>
                    <a:pt x="59245" y="68008"/>
                  </a:cubicBezTo>
                  <a:cubicBezTo>
                    <a:pt x="50167" y="78962"/>
                    <a:pt x="30340" y="101073"/>
                    <a:pt x="8287" y="129159"/>
                  </a:cubicBezTo>
                </a:path>
                <a:path w="59245" h="129158" stroke="0" extrusionOk="0">
                  <a:moveTo>
                    <a:pt x="45529" y="0"/>
                  </a:moveTo>
                  <a:cubicBezTo>
                    <a:pt x="32721" y="8700"/>
                    <a:pt x="21841" y="37540"/>
                    <a:pt x="0" y="70295"/>
                  </a:cubicBezTo>
                  <a:cubicBezTo>
                    <a:pt x="15488" y="74129"/>
                    <a:pt x="49944" y="68216"/>
                    <a:pt x="59245" y="68008"/>
                  </a:cubicBezTo>
                  <a:cubicBezTo>
                    <a:pt x="37428" y="89784"/>
                    <a:pt x="23804" y="117235"/>
                    <a:pt x="8287" y="129159"/>
                  </a:cubicBezTo>
                </a:path>
              </a:pathLst>
            </a:custGeom>
            <a:grpFill/>
            <a:ln w="9525" cap="rnd">
              <a:solidFill>
                <a:schemeClr val="accent4">
                  <a:lumMod val="75000"/>
                </a:schemeClr>
              </a:solidFill>
              <a:prstDash val="solid"/>
              <a:round/>
              <a:extLst>
                <a:ext uri="{C807C97D-BFC1-408E-A445-0C87EB9F89A2}">
                  <ask:lineSketchStyleProps xmlns:ask="http://schemas.microsoft.com/office/drawing/2018/sketchyshapes" sd="2934448000">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sk:type>
                      <ask:lineSketchCurved/>
                    </ask:type>
                  </ask:lineSketchStyleProps>
                </a:ext>
              </a:extLst>
            </a:ln>
          </p:spPr>
          <p:txBody>
            <a:bodyPr rtlCol="0" anchor="ctr"/>
            <a:lstStyle/>
            <a:p>
              <a:endParaRPr lang="fr-FR" sz="1400"/>
            </a:p>
          </p:txBody>
        </p:sp>
      </p:grpSp>
      <p:sp>
        <p:nvSpPr>
          <p:cNvPr id="65" name="Ellipse 64">
            <a:extLst>
              <a:ext uri="{FF2B5EF4-FFF2-40B4-BE49-F238E27FC236}">
                <a16:creationId xmlns:a16="http://schemas.microsoft.com/office/drawing/2014/main" id="{85A2AEB4-9F94-4E58-BCE7-D9FD2E846E8B}"/>
              </a:ext>
            </a:extLst>
          </p:cNvPr>
          <p:cNvSpPr/>
          <p:nvPr/>
        </p:nvSpPr>
        <p:spPr>
          <a:xfrm>
            <a:off x="801478" y="3222193"/>
            <a:ext cx="602767" cy="60276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6" name="Graphique 1761">
            <a:extLst>
              <a:ext uri="{FF2B5EF4-FFF2-40B4-BE49-F238E27FC236}">
                <a16:creationId xmlns:a16="http://schemas.microsoft.com/office/drawing/2014/main" id="{1614EE4E-8C99-4EEC-9356-0E4BBFF1BFF4}"/>
              </a:ext>
            </a:extLst>
          </p:cNvPr>
          <p:cNvGrpSpPr/>
          <p:nvPr/>
        </p:nvGrpSpPr>
        <p:grpSpPr>
          <a:xfrm>
            <a:off x="938337" y="3383278"/>
            <a:ext cx="350305" cy="260752"/>
            <a:chOff x="7441871" y="655382"/>
            <a:chExt cx="382651" cy="284829"/>
          </a:xfrm>
          <a:noFill/>
          <a:effectLst>
            <a:outerShdw blurRad="50800" dist="38100" dir="8100000" algn="tr" rotWithShape="0">
              <a:prstClr val="black">
                <a:alpha val="40000"/>
              </a:prstClr>
            </a:outerShdw>
          </a:effectLst>
        </p:grpSpPr>
        <p:grpSp>
          <p:nvGrpSpPr>
            <p:cNvPr id="67" name="Graphique 1761">
              <a:extLst>
                <a:ext uri="{FF2B5EF4-FFF2-40B4-BE49-F238E27FC236}">
                  <a16:creationId xmlns:a16="http://schemas.microsoft.com/office/drawing/2014/main" id="{DA01A5C4-657C-424A-AC38-231258146E64}"/>
                </a:ext>
              </a:extLst>
            </p:cNvPr>
            <p:cNvGrpSpPr/>
            <p:nvPr/>
          </p:nvGrpSpPr>
          <p:grpSpPr>
            <a:xfrm>
              <a:off x="7441871" y="655382"/>
              <a:ext cx="382651" cy="284829"/>
              <a:chOff x="7441871" y="655382"/>
              <a:chExt cx="382651" cy="284829"/>
            </a:xfrm>
            <a:grpFill/>
          </p:grpSpPr>
          <p:grpSp>
            <p:nvGrpSpPr>
              <p:cNvPr id="69" name="Graphique 1761">
                <a:extLst>
                  <a:ext uri="{FF2B5EF4-FFF2-40B4-BE49-F238E27FC236}">
                    <a16:creationId xmlns:a16="http://schemas.microsoft.com/office/drawing/2014/main" id="{778E1B3A-8171-4066-9658-3C2DB635DDCA}"/>
                  </a:ext>
                </a:extLst>
              </p:cNvPr>
              <p:cNvGrpSpPr/>
              <p:nvPr/>
            </p:nvGrpSpPr>
            <p:grpSpPr>
              <a:xfrm>
                <a:off x="7567601" y="655382"/>
                <a:ext cx="256921" cy="224806"/>
                <a:chOff x="7567601" y="655382"/>
                <a:chExt cx="256921" cy="224806"/>
              </a:xfrm>
              <a:grpFill/>
            </p:grpSpPr>
            <p:sp>
              <p:nvSpPr>
                <p:cNvPr id="75" name="Forme libre : forme 74">
                  <a:extLst>
                    <a:ext uri="{FF2B5EF4-FFF2-40B4-BE49-F238E27FC236}">
                      <a16:creationId xmlns:a16="http://schemas.microsoft.com/office/drawing/2014/main" id="{BB17DCF6-B646-46B8-9805-40D973C1A6A0}"/>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fill="none" extrusionOk="0">
                      <a:moveTo>
                        <a:pt x="70294" y="114681"/>
                      </a:moveTo>
                      <a:cubicBezTo>
                        <a:pt x="63037" y="115777"/>
                        <a:pt x="54993" y="112218"/>
                        <a:pt x="51626" y="104870"/>
                      </a:cubicBezTo>
                      <a:cubicBezTo>
                        <a:pt x="19160" y="61387"/>
                        <a:pt x="19496" y="16952"/>
                        <a:pt x="0" y="0"/>
                      </a:cubicBezTo>
                    </a:path>
                    <a:path w="70294" h="114855" stroke="0" extrusionOk="0">
                      <a:moveTo>
                        <a:pt x="70294" y="114681"/>
                      </a:moveTo>
                      <a:cubicBezTo>
                        <a:pt x="63042" y="116548"/>
                        <a:pt x="55624" y="112357"/>
                        <a:pt x="51626" y="104870"/>
                      </a:cubicBezTo>
                      <a:cubicBezTo>
                        <a:pt x="38198" y="54236"/>
                        <a:pt x="9416" y="30664"/>
                        <a:pt x="0" y="0"/>
                      </a:cubicBezTo>
                    </a:path>
                  </a:pathLst>
                </a:custGeom>
                <a:grpFill/>
                <a:ln w="9525" cap="rnd">
                  <a:solidFill>
                    <a:schemeClr val="bg1"/>
                  </a:solidFill>
                  <a:prstDash val="solid"/>
                  <a:round/>
                  <a:extLst>
                    <a:ext uri="{C807C97D-BFC1-408E-A445-0C87EB9F89A2}">
                      <ask:lineSketchStyleProps xmlns:ask="http://schemas.microsoft.com/office/drawing/2018/sketchyshapes" sd="1591224796">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sk:type>
                          <ask:lineSketchCurved/>
                        </ask:type>
                      </ask:lineSketchStyleProps>
                    </a:ext>
                  </a:extLst>
                </a:ln>
              </p:spPr>
              <p:txBody>
                <a:bodyPr rtlCol="0" anchor="ctr"/>
                <a:lstStyle/>
                <a:p>
                  <a:endParaRPr lang="fr-FR" sz="1400"/>
                </a:p>
              </p:txBody>
            </p:sp>
            <p:sp>
              <p:nvSpPr>
                <p:cNvPr id="76" name="Forme libre : forme 75">
                  <a:extLst>
                    <a:ext uri="{FF2B5EF4-FFF2-40B4-BE49-F238E27FC236}">
                      <a16:creationId xmlns:a16="http://schemas.microsoft.com/office/drawing/2014/main" id="{2CC1155C-7EB6-43A8-90C1-2199B27AF135}"/>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fill="none" extrusionOk="0">
                      <a:moveTo>
                        <a:pt x="0" y="70803"/>
                      </a:moveTo>
                      <a:cubicBezTo>
                        <a:pt x="36776" y="49170"/>
                        <a:pt x="82555" y="15203"/>
                        <a:pt x="139922" y="1842"/>
                      </a:cubicBezTo>
                      <a:cubicBezTo>
                        <a:pt x="150491" y="-3453"/>
                        <a:pt x="158482" y="2713"/>
                        <a:pt x="163830" y="10033"/>
                      </a:cubicBezTo>
                      <a:cubicBezTo>
                        <a:pt x="178345" y="41689"/>
                        <a:pt x="200536" y="64283"/>
                        <a:pt x="215455" y="114903"/>
                      </a:cubicBezTo>
                      <a:cubicBezTo>
                        <a:pt x="220312" y="123529"/>
                        <a:pt x="215784" y="135140"/>
                        <a:pt x="207264" y="138811"/>
                      </a:cubicBezTo>
                      <a:cubicBezTo>
                        <a:pt x="177384" y="155530"/>
                        <a:pt x="107383" y="176469"/>
                        <a:pt x="89916" y="196056"/>
                      </a:cubicBezTo>
                    </a:path>
                    <a:path w="217297" h="196056" stroke="0" extrusionOk="0">
                      <a:moveTo>
                        <a:pt x="0" y="70803"/>
                      </a:moveTo>
                      <a:cubicBezTo>
                        <a:pt x="68439" y="49193"/>
                        <a:pt x="95185" y="29533"/>
                        <a:pt x="139922" y="1842"/>
                      </a:cubicBezTo>
                      <a:cubicBezTo>
                        <a:pt x="149026" y="-717"/>
                        <a:pt x="159389" y="1984"/>
                        <a:pt x="163830" y="10033"/>
                      </a:cubicBezTo>
                      <a:cubicBezTo>
                        <a:pt x="173864" y="46265"/>
                        <a:pt x="215751" y="94494"/>
                        <a:pt x="215455" y="114903"/>
                      </a:cubicBezTo>
                      <a:cubicBezTo>
                        <a:pt x="221495" y="123867"/>
                        <a:pt x="216985" y="135087"/>
                        <a:pt x="207264" y="138811"/>
                      </a:cubicBezTo>
                      <a:cubicBezTo>
                        <a:pt x="181481" y="149360"/>
                        <a:pt x="146721" y="176314"/>
                        <a:pt x="89916" y="196056"/>
                      </a:cubicBezTo>
                    </a:path>
                  </a:pathLst>
                </a:custGeom>
                <a:grpFill/>
                <a:ln w="9525" cap="rnd">
                  <a:solidFill>
                    <a:schemeClr val="bg1"/>
                  </a:solidFill>
                  <a:prstDash val="solid"/>
                  <a:round/>
                  <a:extLst>
                    <a:ext uri="{C807C97D-BFC1-408E-A445-0C87EB9F89A2}">
                      <ask:lineSketchStyleProps xmlns:ask="http://schemas.microsoft.com/office/drawing/2018/sketchyshapes" sd="2757687555">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sk:type>
                          <ask:lineSketchCurved/>
                        </ask:type>
                      </ask:lineSketchStyleProps>
                    </a:ext>
                  </a:extLst>
                </a:ln>
              </p:spPr>
              <p:txBody>
                <a:bodyPr rtlCol="0" anchor="ctr"/>
                <a:lstStyle/>
                <a:p>
                  <a:endParaRPr lang="fr-FR" sz="1400"/>
                </a:p>
              </p:txBody>
            </p:sp>
            <p:sp>
              <p:nvSpPr>
                <p:cNvPr id="77" name="Forme libre : forme 76">
                  <a:extLst>
                    <a:ext uri="{FF2B5EF4-FFF2-40B4-BE49-F238E27FC236}">
                      <a16:creationId xmlns:a16="http://schemas.microsoft.com/office/drawing/2014/main" id="{46F75E9A-206E-4976-B3AC-CBDB731D38DC}"/>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fill="none" extrusionOk="0">
                      <a:moveTo>
                        <a:pt x="0" y="77438"/>
                      </a:moveTo>
                      <a:cubicBezTo>
                        <a:pt x="54264" y="46065"/>
                        <a:pt x="110795" y="8612"/>
                        <a:pt x="157258" y="0"/>
                      </a:cubicBezTo>
                    </a:path>
                    <a:path w="157257" h="77438" stroke="0" extrusionOk="0">
                      <a:moveTo>
                        <a:pt x="0" y="77438"/>
                      </a:moveTo>
                      <a:cubicBezTo>
                        <a:pt x="39879" y="61425"/>
                        <a:pt x="119495" y="32000"/>
                        <a:pt x="157258" y="0"/>
                      </a:cubicBezTo>
                    </a:path>
                  </a:pathLst>
                </a:custGeom>
                <a:grpFill/>
                <a:ln w="9525" cap="rnd">
                  <a:solidFill>
                    <a:schemeClr val="bg1"/>
                  </a:solidFill>
                  <a:prstDash val="solid"/>
                  <a:round/>
                  <a:extLst>
                    <a:ext uri="{C807C97D-BFC1-408E-A445-0C87EB9F89A2}">
                      <ask:lineSketchStyleProps xmlns:ask="http://schemas.microsoft.com/office/drawing/2018/sketchyshapes" sd="523453337">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sk:type>
                          <ask:lineSketchCurved/>
                        </ask:type>
                      </ask:lineSketchStyleProps>
                    </a:ext>
                  </a:extLst>
                </a:ln>
              </p:spPr>
              <p:txBody>
                <a:bodyPr rtlCol="0" anchor="ctr"/>
                <a:lstStyle/>
                <a:p>
                  <a:endParaRPr lang="fr-FR" sz="1400"/>
                </a:p>
              </p:txBody>
            </p:sp>
            <p:sp>
              <p:nvSpPr>
                <p:cNvPr id="78" name="Forme libre : forme 77">
                  <a:extLst>
                    <a:ext uri="{FF2B5EF4-FFF2-40B4-BE49-F238E27FC236}">
                      <a16:creationId xmlns:a16="http://schemas.microsoft.com/office/drawing/2014/main" id="{32164787-BDE4-4B08-AEE2-DC2C9EF2F23D}"/>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fill="none" extrusionOk="0">
                      <a:moveTo>
                        <a:pt x="200692" y="0"/>
                      </a:moveTo>
                      <a:cubicBezTo>
                        <a:pt x="135771" y="12714"/>
                        <a:pt x="68057" y="69789"/>
                        <a:pt x="0" y="98679"/>
                      </a:cubicBezTo>
                    </a:path>
                    <a:path w="200691" h="98679" stroke="0" extrusionOk="0">
                      <a:moveTo>
                        <a:pt x="200692" y="0"/>
                      </a:moveTo>
                      <a:cubicBezTo>
                        <a:pt x="121649" y="19717"/>
                        <a:pt x="68025" y="71628"/>
                        <a:pt x="0" y="98679"/>
                      </a:cubicBezTo>
                    </a:path>
                  </a:pathLst>
                </a:custGeom>
                <a:grpFill/>
                <a:ln w="9525" cap="rnd">
                  <a:solidFill>
                    <a:schemeClr val="bg1"/>
                  </a:solidFill>
                  <a:prstDash val="solid"/>
                  <a:round/>
                  <a:extLst>
                    <a:ext uri="{C807C97D-BFC1-408E-A445-0C87EB9F89A2}">
                      <ask:lineSketchStyleProps xmlns:ask="http://schemas.microsoft.com/office/drawing/2018/sketchyshapes" sd="859613565">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sk:type>
                          <ask:lineSketchCurved/>
                        </ask:type>
                      </ask:lineSketchStyleProps>
                    </a:ext>
                  </a:extLst>
                </a:ln>
              </p:spPr>
              <p:txBody>
                <a:bodyPr rtlCol="0" anchor="ctr"/>
                <a:lstStyle/>
                <a:p>
                  <a:endParaRPr lang="fr-FR" sz="1400"/>
                </a:p>
              </p:txBody>
            </p:sp>
            <p:sp>
              <p:nvSpPr>
                <p:cNvPr id="79" name="Forme libre : forme 78">
                  <a:extLst>
                    <a:ext uri="{FF2B5EF4-FFF2-40B4-BE49-F238E27FC236}">
                      <a16:creationId xmlns:a16="http://schemas.microsoft.com/office/drawing/2014/main" id="{D9875286-8E43-41EE-B0A0-563B6DC5F7F4}"/>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fill="none" extrusionOk="0">
                      <a:moveTo>
                        <a:pt x="0" y="12001"/>
                      </a:moveTo>
                      <a:cubicBezTo>
                        <a:pt x="10829" y="9261"/>
                        <a:pt x="21597" y="3341"/>
                        <a:pt x="24384" y="0"/>
                      </a:cubicBezTo>
                    </a:path>
                    <a:path w="24384" h="12001" stroke="0" extrusionOk="0">
                      <a:moveTo>
                        <a:pt x="0" y="12001"/>
                      </a:moveTo>
                      <a:cubicBezTo>
                        <a:pt x="10243" y="5632"/>
                        <a:pt x="18036" y="2654"/>
                        <a:pt x="24384" y="0"/>
                      </a:cubicBezTo>
                    </a:path>
                  </a:pathLst>
                </a:custGeom>
                <a:grpFill/>
                <a:ln w="9525" cap="rnd">
                  <a:solidFill>
                    <a:schemeClr val="bg1"/>
                  </a:solidFill>
                  <a:prstDash val="solid"/>
                  <a:round/>
                  <a:extLst>
                    <a:ext uri="{C807C97D-BFC1-408E-A445-0C87EB9F89A2}">
                      <ask:lineSketchStyleProps xmlns:ask="http://schemas.microsoft.com/office/drawing/2018/sketchyshapes" sd="3645497784">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sk:type>
                          <ask:lineSketchCurved/>
                        </ask:type>
                      </ask:lineSketchStyleProps>
                    </a:ext>
                  </a:extLst>
                </a:ln>
              </p:spPr>
              <p:txBody>
                <a:bodyPr rtlCol="0" anchor="ctr"/>
                <a:lstStyle/>
                <a:p>
                  <a:endParaRPr lang="fr-FR" sz="1400"/>
                </a:p>
              </p:txBody>
            </p:sp>
            <p:sp>
              <p:nvSpPr>
                <p:cNvPr id="80" name="Forme libre : forme 79">
                  <a:extLst>
                    <a:ext uri="{FF2B5EF4-FFF2-40B4-BE49-F238E27FC236}">
                      <a16:creationId xmlns:a16="http://schemas.microsoft.com/office/drawing/2014/main" id="{3F6D0C24-5D70-4B78-8BFE-864DE7F9BA3D}"/>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fill="none" extrusionOk="0">
                      <a:moveTo>
                        <a:pt x="0" y="23622"/>
                      </a:moveTo>
                      <a:cubicBezTo>
                        <a:pt x="21459" y="17918"/>
                        <a:pt x="41324" y="4664"/>
                        <a:pt x="48197" y="0"/>
                      </a:cubicBezTo>
                    </a:path>
                    <a:path w="48196" h="23622" stroke="0" extrusionOk="0">
                      <a:moveTo>
                        <a:pt x="0" y="23622"/>
                      </a:moveTo>
                      <a:cubicBezTo>
                        <a:pt x="14555" y="19952"/>
                        <a:pt x="34994" y="6103"/>
                        <a:pt x="48197" y="0"/>
                      </a:cubicBezTo>
                    </a:path>
                  </a:pathLst>
                </a:custGeom>
                <a:grpFill/>
                <a:ln w="9525" cap="rnd">
                  <a:solidFill>
                    <a:schemeClr val="bg1"/>
                  </a:solidFill>
                  <a:prstDash val="solid"/>
                  <a:round/>
                  <a:extLst>
                    <a:ext uri="{C807C97D-BFC1-408E-A445-0C87EB9F89A2}">
                      <ask:lineSketchStyleProps xmlns:ask="http://schemas.microsoft.com/office/drawing/2018/sketchyshapes" sd="1289704386">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sk:type>
                          <ask:lineSketchCurved/>
                        </ask:type>
                      </ask:lineSketchStyleProps>
                    </a:ext>
                  </a:extLst>
                </a:ln>
              </p:spPr>
              <p:txBody>
                <a:bodyPr rtlCol="0" anchor="ctr"/>
                <a:lstStyle/>
                <a:p>
                  <a:endParaRPr lang="fr-FR" sz="1400"/>
                </a:p>
              </p:txBody>
            </p:sp>
            <p:sp>
              <p:nvSpPr>
                <p:cNvPr id="81" name="Forme libre : forme 80">
                  <a:extLst>
                    <a:ext uri="{FF2B5EF4-FFF2-40B4-BE49-F238E27FC236}">
                      <a16:creationId xmlns:a16="http://schemas.microsoft.com/office/drawing/2014/main" id="{F2945C25-8181-4B51-B2B6-392FB845C742}"/>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 name="connsiteX4" fmla="*/ 0 w 49912"/>
                    <a:gd name="connsiteY4" fmla="*/ 0 h 21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2" h="21908" fill="none" extrusionOk="0">
                      <a:moveTo>
                        <a:pt x="0" y="0"/>
                      </a:moveTo>
                      <a:cubicBezTo>
                        <a:pt x="8031" y="-3499"/>
                        <a:pt x="37337" y="-3270"/>
                        <a:pt x="49913" y="0"/>
                      </a:cubicBezTo>
                      <a:cubicBezTo>
                        <a:pt x="48447" y="6448"/>
                        <a:pt x="50384" y="11417"/>
                        <a:pt x="49913" y="21908"/>
                      </a:cubicBezTo>
                      <a:cubicBezTo>
                        <a:pt x="28210" y="25404"/>
                        <a:pt x="24044" y="19657"/>
                        <a:pt x="0" y="21908"/>
                      </a:cubicBezTo>
                      <a:cubicBezTo>
                        <a:pt x="-1731" y="15493"/>
                        <a:pt x="-1076" y="5933"/>
                        <a:pt x="0" y="0"/>
                      </a:cubicBezTo>
                      <a:close/>
                    </a:path>
                    <a:path w="49912" h="21908" stroke="0" extrusionOk="0">
                      <a:moveTo>
                        <a:pt x="0" y="0"/>
                      </a:moveTo>
                      <a:cubicBezTo>
                        <a:pt x="19240" y="-770"/>
                        <a:pt x="39532" y="1580"/>
                        <a:pt x="49913" y="0"/>
                      </a:cubicBezTo>
                      <a:cubicBezTo>
                        <a:pt x="51036" y="9381"/>
                        <a:pt x="49053" y="13476"/>
                        <a:pt x="49913" y="21908"/>
                      </a:cubicBezTo>
                      <a:cubicBezTo>
                        <a:pt x="27944" y="20069"/>
                        <a:pt x="15056" y="23077"/>
                        <a:pt x="0" y="21908"/>
                      </a:cubicBezTo>
                      <a:cubicBezTo>
                        <a:pt x="-593" y="14116"/>
                        <a:pt x="-689" y="2363"/>
                        <a:pt x="0" y="0"/>
                      </a:cubicBezTo>
                      <a:close/>
                    </a:path>
                  </a:pathLst>
                </a:custGeom>
                <a:grpFill/>
                <a:ln w="9525" cap="rnd">
                  <a:solidFill>
                    <a:schemeClr val="bg1"/>
                  </a:solidFill>
                  <a:prstDash val="solid"/>
                  <a:round/>
                  <a:extLst>
                    <a:ext uri="{C807C97D-BFC1-408E-A445-0C87EB9F89A2}">
                      <ask:lineSketchStyleProps xmlns:ask="http://schemas.microsoft.com/office/drawing/2018/sketchyshapes" sd="861014596">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sk:type>
                          <ask:lineSketchCurved/>
                        </ask:type>
                      </ask:lineSketchStyleProps>
                    </a:ext>
                  </a:extLst>
                </a:ln>
              </p:spPr>
              <p:txBody>
                <a:bodyPr rtlCol="0" anchor="ctr"/>
                <a:lstStyle/>
                <a:p>
                  <a:endParaRPr lang="fr-FR" sz="1400"/>
                </a:p>
              </p:txBody>
            </p:sp>
          </p:grpSp>
          <p:sp>
            <p:nvSpPr>
              <p:cNvPr id="70" name="Forme libre : forme 69">
                <a:extLst>
                  <a:ext uri="{FF2B5EF4-FFF2-40B4-BE49-F238E27FC236}">
                    <a16:creationId xmlns:a16="http://schemas.microsoft.com/office/drawing/2014/main" id="{D9E34817-A584-48AA-8191-AFCFD511C517}"/>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fill="none" extrusionOk="0">
                    <a:moveTo>
                      <a:pt x="0" y="131636"/>
                    </a:moveTo>
                    <a:cubicBezTo>
                      <a:pt x="5440" y="119450"/>
                      <a:pt x="27942" y="67540"/>
                      <a:pt x="40100" y="34290"/>
                    </a:cubicBezTo>
                    <a:cubicBezTo>
                      <a:pt x="65603" y="17916"/>
                      <a:pt x="89044" y="5354"/>
                      <a:pt x="104013" y="0"/>
                    </a:cubicBezTo>
                    <a:cubicBezTo>
                      <a:pt x="115258" y="9708"/>
                      <a:pt x="162827" y="25172"/>
                      <a:pt x="172974" y="38481"/>
                    </a:cubicBezTo>
                    <a:cubicBezTo>
                      <a:pt x="170394" y="42984"/>
                      <a:pt x="149865" y="78766"/>
                      <a:pt x="78772" y="50768"/>
                    </a:cubicBezTo>
                  </a:path>
                  <a:path w="172973" h="131635" stroke="0" extrusionOk="0">
                    <a:moveTo>
                      <a:pt x="0" y="131636"/>
                    </a:moveTo>
                    <a:cubicBezTo>
                      <a:pt x="14107" y="93476"/>
                      <a:pt x="30682" y="65437"/>
                      <a:pt x="40100" y="34290"/>
                    </a:cubicBezTo>
                    <a:cubicBezTo>
                      <a:pt x="55631" y="18679"/>
                      <a:pt x="82777" y="14516"/>
                      <a:pt x="104013" y="0"/>
                    </a:cubicBezTo>
                    <a:cubicBezTo>
                      <a:pt x="111532" y="6995"/>
                      <a:pt x="140059" y="25498"/>
                      <a:pt x="172974" y="38481"/>
                    </a:cubicBezTo>
                    <a:cubicBezTo>
                      <a:pt x="167980" y="40105"/>
                      <a:pt x="148680" y="79839"/>
                      <a:pt x="78772" y="50768"/>
                    </a:cubicBezTo>
                  </a:path>
                </a:pathLst>
              </a:custGeom>
              <a:grpFill/>
              <a:ln w="9525" cap="rnd">
                <a:solidFill>
                  <a:schemeClr val="bg1"/>
                </a:solidFill>
                <a:prstDash val="solid"/>
                <a:round/>
                <a:extLst>
                  <a:ext uri="{C807C97D-BFC1-408E-A445-0C87EB9F89A2}">
                    <ask:lineSketchStyleProps xmlns:ask="http://schemas.microsoft.com/office/drawing/2018/sketchyshapes" sd="1991861866">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sk:type>
                        <ask:lineSketchCurved/>
                      </ask:type>
                    </ask:lineSketchStyleProps>
                  </a:ext>
                </a:extLst>
              </a:ln>
            </p:spPr>
            <p:txBody>
              <a:bodyPr rtlCol="0" anchor="ctr"/>
              <a:lstStyle/>
              <a:p>
                <a:endParaRPr lang="fr-FR" sz="1400"/>
              </a:p>
            </p:txBody>
          </p:sp>
          <p:sp>
            <p:nvSpPr>
              <p:cNvPr id="71" name="Forme libre : forme 70">
                <a:extLst>
                  <a:ext uri="{FF2B5EF4-FFF2-40B4-BE49-F238E27FC236}">
                    <a16:creationId xmlns:a16="http://schemas.microsoft.com/office/drawing/2014/main" id="{458EE6C9-98E2-43E9-B9DF-7AC004E72C56}"/>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fill="none" extrusionOk="0">
                    <a:moveTo>
                      <a:pt x="30766" y="571"/>
                    </a:moveTo>
                    <a:cubicBezTo>
                      <a:pt x="24176" y="-228"/>
                      <a:pt x="8022" y="-1344"/>
                      <a:pt x="0" y="0"/>
                    </a:cubicBezTo>
                  </a:path>
                  <a:path w="30765" h="571" stroke="0" extrusionOk="0">
                    <a:moveTo>
                      <a:pt x="30766" y="571"/>
                    </a:moveTo>
                    <a:cubicBezTo>
                      <a:pt x="25346" y="-560"/>
                      <a:pt x="4155" y="2112"/>
                      <a:pt x="0" y="0"/>
                    </a:cubicBezTo>
                  </a:path>
                </a:pathLst>
              </a:custGeom>
              <a:grpFill/>
              <a:ln w="9525" cap="rnd">
                <a:solidFill>
                  <a:schemeClr val="bg1"/>
                </a:solidFill>
                <a:prstDash val="solid"/>
                <a:round/>
                <a:extLst>
                  <a:ext uri="{C807C97D-BFC1-408E-A445-0C87EB9F89A2}">
                    <ask:lineSketchStyleProps xmlns:ask="http://schemas.microsoft.com/office/drawing/2018/sketchyshapes" sd="3698657106">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sk:type>
                        <ask:lineSketchCurved/>
                      </ask:type>
                    </ask:lineSketchStyleProps>
                  </a:ext>
                </a:extLst>
              </a:ln>
            </p:spPr>
            <p:txBody>
              <a:bodyPr rtlCol="0" anchor="ctr"/>
              <a:lstStyle/>
              <a:p>
                <a:endParaRPr lang="fr-FR" sz="1400"/>
              </a:p>
            </p:txBody>
          </p:sp>
          <p:sp>
            <p:nvSpPr>
              <p:cNvPr id="72" name="Forme libre : forme 71">
                <a:extLst>
                  <a:ext uri="{FF2B5EF4-FFF2-40B4-BE49-F238E27FC236}">
                    <a16:creationId xmlns:a16="http://schemas.microsoft.com/office/drawing/2014/main" id="{513F0ABF-DFA6-42F6-B1D5-B94BDB0E0E3A}"/>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fill="none" extrusionOk="0">
                    <a:moveTo>
                      <a:pt x="78962" y="1334"/>
                    </a:moveTo>
                    <a:cubicBezTo>
                      <a:pt x="53780" y="6088"/>
                      <a:pt x="19792" y="-6564"/>
                      <a:pt x="0" y="0"/>
                    </a:cubicBezTo>
                  </a:path>
                  <a:path w="78962" h="1333" stroke="0" extrusionOk="0">
                    <a:moveTo>
                      <a:pt x="78962" y="1334"/>
                    </a:moveTo>
                    <a:cubicBezTo>
                      <a:pt x="42141" y="-4025"/>
                      <a:pt x="36641" y="-5531"/>
                      <a:pt x="0" y="0"/>
                    </a:cubicBezTo>
                  </a:path>
                </a:pathLst>
              </a:custGeom>
              <a:grpFill/>
              <a:ln w="9525" cap="rnd">
                <a:solidFill>
                  <a:schemeClr val="bg1"/>
                </a:solidFill>
                <a:prstDash val="solid"/>
                <a:round/>
                <a:extLst>
                  <a:ext uri="{C807C97D-BFC1-408E-A445-0C87EB9F89A2}">
                    <ask:lineSketchStyleProps xmlns:ask="http://schemas.microsoft.com/office/drawing/2018/sketchyshapes" sd="3049332609">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sk:type>
                        <ask:lineSketchCurved/>
                      </ask:type>
                    </ask:lineSketchStyleProps>
                  </a:ext>
                </a:extLst>
              </a:ln>
            </p:spPr>
            <p:txBody>
              <a:bodyPr rtlCol="0" anchor="ctr"/>
              <a:lstStyle/>
              <a:p>
                <a:endParaRPr lang="fr-FR" sz="1400"/>
              </a:p>
            </p:txBody>
          </p:sp>
          <p:sp>
            <p:nvSpPr>
              <p:cNvPr id="73" name="Forme libre : forme 72">
                <a:extLst>
                  <a:ext uri="{FF2B5EF4-FFF2-40B4-BE49-F238E27FC236}">
                    <a16:creationId xmlns:a16="http://schemas.microsoft.com/office/drawing/2014/main" id="{C5C8712C-4EA3-4168-B1FC-8EC4BB536F14}"/>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52002" y="46628"/>
                      <a:pt x="31470" y="46192"/>
                      <a:pt x="21907" y="43815"/>
                    </a:cubicBezTo>
                    <a:cubicBezTo>
                      <a:pt x="9152" y="43800"/>
                      <a:pt x="-548" y="36014"/>
                      <a:pt x="0" y="21907"/>
                    </a:cubicBezTo>
                    <a:lnTo>
                      <a:pt x="0" y="21907"/>
                    </a:lnTo>
                    <a:cubicBezTo>
                      <a:pt x="379" y="10127"/>
                      <a:pt x="8601" y="413"/>
                      <a:pt x="21907" y="0"/>
                    </a:cubicBezTo>
                    <a:cubicBezTo>
                      <a:pt x="46774" y="2325"/>
                      <a:pt x="49884" y="-515"/>
                      <a:pt x="73819" y="0"/>
                    </a:cubicBezTo>
                    <a:cubicBezTo>
                      <a:pt x="86577" y="1613"/>
                      <a:pt x="95757" y="10083"/>
                      <a:pt x="95726" y="21907"/>
                    </a:cubicBezTo>
                    <a:lnTo>
                      <a:pt x="95726" y="21907"/>
                    </a:lnTo>
                    <a:cubicBezTo>
                      <a:pt x="96011" y="34260"/>
                      <a:pt x="85946" y="44716"/>
                      <a:pt x="73819" y="43815"/>
                    </a:cubicBezTo>
                    <a:close/>
                  </a:path>
                  <a:path w="95726" h="43814" stroke="0" extrusionOk="0">
                    <a:moveTo>
                      <a:pt x="73819" y="43815"/>
                    </a:moveTo>
                    <a:cubicBezTo>
                      <a:pt x="67905" y="45494"/>
                      <a:pt x="35230" y="41305"/>
                      <a:pt x="21907" y="43815"/>
                    </a:cubicBezTo>
                    <a:cubicBezTo>
                      <a:pt x="10035" y="44266"/>
                      <a:pt x="422" y="33629"/>
                      <a:pt x="0" y="21907"/>
                    </a:cubicBezTo>
                    <a:lnTo>
                      <a:pt x="0" y="21907"/>
                    </a:lnTo>
                    <a:cubicBezTo>
                      <a:pt x="-1201" y="9014"/>
                      <a:pt x="10022" y="219"/>
                      <a:pt x="21907" y="0"/>
                    </a:cubicBezTo>
                    <a:cubicBezTo>
                      <a:pt x="36202" y="3143"/>
                      <a:pt x="56242" y="-399"/>
                      <a:pt x="73819" y="0"/>
                    </a:cubicBezTo>
                    <a:cubicBezTo>
                      <a:pt x="85805" y="-239"/>
                      <a:pt x="95293" y="10055"/>
                      <a:pt x="95726" y="21907"/>
                    </a:cubicBezTo>
                    <a:lnTo>
                      <a:pt x="95726" y="21907"/>
                    </a:lnTo>
                    <a:cubicBezTo>
                      <a:pt x="94359" y="35371"/>
                      <a:pt x="84159" y="42211"/>
                      <a:pt x="73819" y="43815"/>
                    </a:cubicBezTo>
                    <a:close/>
                  </a:path>
                </a:pathLst>
              </a:custGeom>
              <a:grpFill/>
              <a:ln w="9525" cap="rnd">
                <a:solidFill>
                  <a:schemeClr val="bg1"/>
                </a:solidFill>
                <a:prstDash val="solid"/>
                <a:round/>
                <a:extLst>
                  <a:ext uri="{C807C97D-BFC1-408E-A445-0C87EB9F89A2}">
                    <ask:lineSketchStyleProps xmlns:ask="http://schemas.microsoft.com/office/drawing/2018/sketchyshapes" sd="3241871801">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Curved/>
                      </ask:type>
                    </ask:lineSketchStyleProps>
                  </a:ext>
                </a:extLst>
              </a:ln>
            </p:spPr>
            <p:txBody>
              <a:bodyPr rtlCol="0" anchor="ctr"/>
              <a:lstStyle/>
              <a:p>
                <a:endParaRPr lang="fr-FR" sz="1400"/>
              </a:p>
            </p:txBody>
          </p:sp>
          <p:sp>
            <p:nvSpPr>
              <p:cNvPr id="74" name="Forme libre : forme 73">
                <a:extLst>
                  <a:ext uri="{FF2B5EF4-FFF2-40B4-BE49-F238E27FC236}">
                    <a16:creationId xmlns:a16="http://schemas.microsoft.com/office/drawing/2014/main" id="{3DC765B5-A44F-42A4-8DEE-2F69C4C07EA9}"/>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fill="none" extrusionOk="0">
                    <a:moveTo>
                      <a:pt x="73819" y="43815"/>
                    </a:moveTo>
                    <a:cubicBezTo>
                      <a:pt x="48668" y="39673"/>
                      <a:pt x="37375" y="44938"/>
                      <a:pt x="21907" y="43815"/>
                    </a:cubicBezTo>
                    <a:cubicBezTo>
                      <a:pt x="9915" y="44813"/>
                      <a:pt x="-1010" y="35554"/>
                      <a:pt x="0" y="21907"/>
                    </a:cubicBezTo>
                    <a:lnTo>
                      <a:pt x="0" y="21907"/>
                    </a:lnTo>
                    <a:cubicBezTo>
                      <a:pt x="441" y="9890"/>
                      <a:pt x="10308" y="1868"/>
                      <a:pt x="21907" y="0"/>
                    </a:cubicBezTo>
                    <a:cubicBezTo>
                      <a:pt x="34924" y="3642"/>
                      <a:pt x="59109" y="-4042"/>
                      <a:pt x="73819" y="0"/>
                    </a:cubicBezTo>
                    <a:cubicBezTo>
                      <a:pt x="86343" y="1646"/>
                      <a:pt x="95959" y="11720"/>
                      <a:pt x="95726" y="21907"/>
                    </a:cubicBezTo>
                    <a:lnTo>
                      <a:pt x="95726" y="21907"/>
                    </a:lnTo>
                    <a:cubicBezTo>
                      <a:pt x="95486" y="33929"/>
                      <a:pt x="84936" y="44052"/>
                      <a:pt x="73819" y="43815"/>
                    </a:cubicBezTo>
                    <a:close/>
                  </a:path>
                  <a:path w="95726" h="43814" stroke="0" extrusionOk="0">
                    <a:moveTo>
                      <a:pt x="73819" y="43815"/>
                    </a:moveTo>
                    <a:cubicBezTo>
                      <a:pt x="62863" y="45572"/>
                      <a:pt x="39553" y="47977"/>
                      <a:pt x="21907" y="43815"/>
                    </a:cubicBezTo>
                    <a:cubicBezTo>
                      <a:pt x="9589" y="41754"/>
                      <a:pt x="282" y="33449"/>
                      <a:pt x="0" y="21907"/>
                    </a:cubicBezTo>
                    <a:lnTo>
                      <a:pt x="0" y="21907"/>
                    </a:lnTo>
                    <a:cubicBezTo>
                      <a:pt x="1317" y="9351"/>
                      <a:pt x="10213" y="-864"/>
                      <a:pt x="21907" y="0"/>
                    </a:cubicBezTo>
                    <a:cubicBezTo>
                      <a:pt x="30016" y="-3871"/>
                      <a:pt x="50186" y="4288"/>
                      <a:pt x="73819" y="0"/>
                    </a:cubicBezTo>
                    <a:cubicBezTo>
                      <a:pt x="85108" y="289"/>
                      <a:pt x="95165" y="9784"/>
                      <a:pt x="95726" y="21907"/>
                    </a:cubicBezTo>
                    <a:lnTo>
                      <a:pt x="95726" y="21907"/>
                    </a:lnTo>
                    <a:cubicBezTo>
                      <a:pt x="96945" y="34704"/>
                      <a:pt x="85961" y="43502"/>
                      <a:pt x="73819" y="43815"/>
                    </a:cubicBezTo>
                    <a:close/>
                  </a:path>
                </a:pathLst>
              </a:custGeom>
              <a:grpFill/>
              <a:ln w="9525" cap="rnd">
                <a:solidFill>
                  <a:schemeClr val="bg1"/>
                </a:solidFill>
                <a:prstDash val="solid"/>
                <a:round/>
                <a:extLst>
                  <a:ext uri="{C807C97D-BFC1-408E-A445-0C87EB9F89A2}">
                    <ask:lineSketchStyleProps xmlns:ask="http://schemas.microsoft.com/office/drawing/2018/sketchyshapes" sd="3423532696">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sk:type>
                        <ask:lineSketchCurved/>
                      </ask:type>
                    </ask:lineSketchStyleProps>
                  </a:ext>
                </a:extLst>
              </a:ln>
            </p:spPr>
            <p:txBody>
              <a:bodyPr rtlCol="0" anchor="ctr"/>
              <a:lstStyle/>
              <a:p>
                <a:endParaRPr lang="fr-FR" sz="1400"/>
              </a:p>
            </p:txBody>
          </p:sp>
        </p:grpSp>
        <p:sp>
          <p:nvSpPr>
            <p:cNvPr id="68" name="Forme libre : forme 67">
              <a:extLst>
                <a:ext uri="{FF2B5EF4-FFF2-40B4-BE49-F238E27FC236}">
                  <a16:creationId xmlns:a16="http://schemas.microsoft.com/office/drawing/2014/main" id="{A26D785E-3B5C-4650-93A3-F6C1DE22C54B}"/>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fill="none" extrusionOk="0">
                  <a:moveTo>
                    <a:pt x="16478" y="0"/>
                  </a:moveTo>
                  <a:cubicBezTo>
                    <a:pt x="14222" y="-66"/>
                    <a:pt x="6187" y="150"/>
                    <a:pt x="0" y="0"/>
                  </a:cubicBezTo>
                </a:path>
                <a:path w="16478" h="9525" stroke="0" extrusionOk="0">
                  <a:moveTo>
                    <a:pt x="16478" y="0"/>
                  </a:moveTo>
                  <a:cubicBezTo>
                    <a:pt x="14511" y="688"/>
                    <a:pt x="4780" y="242"/>
                    <a:pt x="0" y="0"/>
                  </a:cubicBezTo>
                </a:path>
              </a:pathLst>
            </a:custGeom>
            <a:grpFill/>
            <a:ln w="9525" cap="rnd">
              <a:solidFill>
                <a:schemeClr val="bg1"/>
              </a:solidFill>
              <a:prstDash val="solid"/>
              <a:round/>
              <a:extLst>
                <a:ext uri="{C807C97D-BFC1-408E-A445-0C87EB9F89A2}">
                  <ask:lineSketchStyleProps xmlns:ask="http://schemas.microsoft.com/office/drawing/2018/sketchyshapes" sd="2739356653">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sk:type>
                      <ask:lineSketchCurved/>
                    </ask:type>
                  </ask:lineSketchStyleProps>
                </a:ext>
              </a:extLst>
            </a:ln>
          </p:spPr>
          <p:txBody>
            <a:bodyPr rtlCol="0" anchor="ctr"/>
            <a:lstStyle/>
            <a:p>
              <a:endParaRPr lang="fr-FR" sz="1400"/>
            </a:p>
          </p:txBody>
        </p:sp>
      </p:grpSp>
      <p:sp>
        <p:nvSpPr>
          <p:cNvPr id="83" name="Ellipse 82">
            <a:extLst>
              <a:ext uri="{FF2B5EF4-FFF2-40B4-BE49-F238E27FC236}">
                <a16:creationId xmlns:a16="http://schemas.microsoft.com/office/drawing/2014/main" id="{F88A36BC-35D7-494C-8339-E4FCB3DE6484}"/>
              </a:ext>
            </a:extLst>
          </p:cNvPr>
          <p:cNvSpPr/>
          <p:nvPr/>
        </p:nvSpPr>
        <p:spPr>
          <a:xfrm>
            <a:off x="813771" y="3976169"/>
            <a:ext cx="602767" cy="60276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4" name="Graphique 1790">
            <a:extLst>
              <a:ext uri="{FF2B5EF4-FFF2-40B4-BE49-F238E27FC236}">
                <a16:creationId xmlns:a16="http://schemas.microsoft.com/office/drawing/2014/main" id="{33047B0F-9B5B-48A9-8747-3363B36D7309}"/>
              </a:ext>
            </a:extLst>
          </p:cNvPr>
          <p:cNvGrpSpPr/>
          <p:nvPr/>
        </p:nvGrpSpPr>
        <p:grpSpPr>
          <a:xfrm>
            <a:off x="882557" y="4142324"/>
            <a:ext cx="443283" cy="213919"/>
            <a:chOff x="1133466" y="2224088"/>
            <a:chExt cx="593121" cy="286226"/>
          </a:xfrm>
          <a:noFill/>
          <a:effectLst>
            <a:outerShdw blurRad="50800" dist="38100" dir="8100000" algn="tr" rotWithShape="0">
              <a:prstClr val="black">
                <a:alpha val="40000"/>
              </a:prstClr>
            </a:outerShdw>
          </a:effectLst>
        </p:grpSpPr>
        <p:grpSp>
          <p:nvGrpSpPr>
            <p:cNvPr id="85" name="Graphique 1790">
              <a:extLst>
                <a:ext uri="{FF2B5EF4-FFF2-40B4-BE49-F238E27FC236}">
                  <a16:creationId xmlns:a16="http://schemas.microsoft.com/office/drawing/2014/main" id="{514BAE69-57F9-4A45-B2EE-367A13F65D26}"/>
                </a:ext>
              </a:extLst>
            </p:cNvPr>
            <p:cNvGrpSpPr/>
            <p:nvPr/>
          </p:nvGrpSpPr>
          <p:grpSpPr>
            <a:xfrm>
              <a:off x="1133466" y="2224088"/>
              <a:ext cx="593121" cy="286226"/>
              <a:chOff x="1133466" y="2224088"/>
              <a:chExt cx="593121" cy="286226"/>
            </a:xfrm>
            <a:noFill/>
          </p:grpSpPr>
          <p:grpSp>
            <p:nvGrpSpPr>
              <p:cNvPr id="89" name="Graphique 1790">
                <a:extLst>
                  <a:ext uri="{FF2B5EF4-FFF2-40B4-BE49-F238E27FC236}">
                    <a16:creationId xmlns:a16="http://schemas.microsoft.com/office/drawing/2014/main" id="{6DC954EA-CE06-4F47-8F3A-CFAB23EF2E5F}"/>
                  </a:ext>
                </a:extLst>
              </p:cNvPr>
              <p:cNvGrpSpPr/>
              <p:nvPr/>
            </p:nvGrpSpPr>
            <p:grpSpPr>
              <a:xfrm>
                <a:off x="1511513" y="2226836"/>
                <a:ext cx="85344" cy="75552"/>
                <a:chOff x="1511513" y="2226836"/>
                <a:chExt cx="85344" cy="75552"/>
              </a:xfrm>
              <a:noFill/>
            </p:grpSpPr>
            <p:grpSp>
              <p:nvGrpSpPr>
                <p:cNvPr id="119" name="Graphique 1790">
                  <a:extLst>
                    <a:ext uri="{FF2B5EF4-FFF2-40B4-BE49-F238E27FC236}">
                      <a16:creationId xmlns:a16="http://schemas.microsoft.com/office/drawing/2014/main" id="{791CCC3E-5DF3-445A-B609-7294B5882727}"/>
                    </a:ext>
                  </a:extLst>
                </p:cNvPr>
                <p:cNvGrpSpPr/>
                <p:nvPr/>
              </p:nvGrpSpPr>
              <p:grpSpPr>
                <a:xfrm>
                  <a:off x="1511513" y="2226836"/>
                  <a:ext cx="85344" cy="75552"/>
                  <a:chOff x="1511513" y="2226836"/>
                  <a:chExt cx="85344" cy="75552"/>
                </a:xfrm>
                <a:noFill/>
              </p:grpSpPr>
              <p:sp>
                <p:nvSpPr>
                  <p:cNvPr id="124" name="Forme libre : forme 123">
                    <a:extLst>
                      <a:ext uri="{FF2B5EF4-FFF2-40B4-BE49-F238E27FC236}">
                        <a16:creationId xmlns:a16="http://schemas.microsoft.com/office/drawing/2014/main" id="{44930A84-3BB4-4CD2-8635-E02F83099049}"/>
                      </a:ext>
                    </a:extLst>
                  </p:cNvPr>
                  <p:cNvSpPr/>
                  <p:nvPr/>
                </p:nvSpPr>
                <p:spPr>
                  <a:xfrm>
                    <a:off x="1524753" y="2247900"/>
                    <a:ext cx="58483" cy="54292"/>
                  </a:xfrm>
                  <a:custGeom>
                    <a:avLst/>
                    <a:gdLst>
                      <a:gd name="connsiteX0" fmla="*/ 3715 w 58483"/>
                      <a:gd name="connsiteY0" fmla="*/ 12763 h 54292"/>
                      <a:gd name="connsiteX1" fmla="*/ 0 w 58483"/>
                      <a:gd name="connsiteY1" fmla="*/ 25051 h 54292"/>
                      <a:gd name="connsiteX2" fmla="*/ 29242 w 58483"/>
                      <a:gd name="connsiteY2" fmla="*/ 54293 h 54292"/>
                      <a:gd name="connsiteX3" fmla="*/ 58483 w 58483"/>
                      <a:gd name="connsiteY3" fmla="*/ 25051 h 54292"/>
                      <a:gd name="connsiteX4" fmla="*/ 57912 w 58483"/>
                      <a:gd name="connsiteY4" fmla="*/ 19145 h 54292"/>
                      <a:gd name="connsiteX5" fmla="*/ 18478 w 58483"/>
                      <a:gd name="connsiteY5" fmla="*/ 0 h 5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83" h="54292">
                        <a:moveTo>
                          <a:pt x="3715" y="12763"/>
                        </a:moveTo>
                        <a:cubicBezTo>
                          <a:pt x="1524" y="16859"/>
                          <a:pt x="0" y="20003"/>
                          <a:pt x="0" y="25051"/>
                        </a:cubicBezTo>
                        <a:cubicBezTo>
                          <a:pt x="0" y="41243"/>
                          <a:pt x="13049" y="54293"/>
                          <a:pt x="29242" y="54293"/>
                        </a:cubicBezTo>
                        <a:cubicBezTo>
                          <a:pt x="45434" y="54293"/>
                          <a:pt x="58483" y="41243"/>
                          <a:pt x="58483" y="25051"/>
                        </a:cubicBezTo>
                        <a:cubicBezTo>
                          <a:pt x="58483" y="23051"/>
                          <a:pt x="58293" y="21050"/>
                          <a:pt x="57912" y="19145"/>
                        </a:cubicBezTo>
                        <a:cubicBezTo>
                          <a:pt x="57912" y="19145"/>
                          <a:pt x="40100" y="21622"/>
                          <a:pt x="18478" y="0"/>
                        </a:cubicBezTo>
                      </a:path>
                    </a:pathLst>
                  </a:custGeom>
                  <a:noFill/>
                  <a:ln w="9525" cap="rnd">
                    <a:solidFill>
                      <a:schemeClr val="bg1"/>
                    </a:solidFill>
                    <a:prstDash val="solid"/>
                    <a:round/>
                    <a:extLst>
                      <a:ext uri="{C807C97D-BFC1-408E-A445-0C87EB9F89A2}">
                        <ask:lineSketchStyleProps xmlns:ask="http://schemas.microsoft.com/office/drawing/2018/sketchyshapes" sd="3063922219">
                          <a:custGeom>
                            <a:avLst/>
                            <a:gdLst>
                              <a:gd name="connsiteX0" fmla="*/ 3392 w 53399"/>
                              <a:gd name="connsiteY0" fmla="*/ 11653 h 49573"/>
                              <a:gd name="connsiteX1" fmla="*/ 0 w 53399"/>
                              <a:gd name="connsiteY1" fmla="*/ 22873 h 49573"/>
                              <a:gd name="connsiteX2" fmla="*/ 26699 w 53399"/>
                              <a:gd name="connsiteY2" fmla="*/ 49573 h 49573"/>
                              <a:gd name="connsiteX3" fmla="*/ 53399 w 53399"/>
                              <a:gd name="connsiteY3" fmla="*/ 22873 h 49573"/>
                              <a:gd name="connsiteX4" fmla="*/ 52877 w 53399"/>
                              <a:gd name="connsiteY4" fmla="*/ 17480 h 49573"/>
                              <a:gd name="connsiteX5" fmla="*/ 16871 w 53399"/>
                              <a:gd name="connsiteY5" fmla="*/ 0 h 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99" h="49573" extrusionOk="0">
                                <a:moveTo>
                                  <a:pt x="3392" y="11653"/>
                                </a:moveTo>
                                <a:cubicBezTo>
                                  <a:pt x="2210" y="15465"/>
                                  <a:pt x="669" y="18677"/>
                                  <a:pt x="0" y="22873"/>
                                </a:cubicBezTo>
                                <a:cubicBezTo>
                                  <a:pt x="626" y="37206"/>
                                  <a:pt x="8569" y="49908"/>
                                  <a:pt x="26699" y="49573"/>
                                </a:cubicBezTo>
                                <a:cubicBezTo>
                                  <a:pt x="42876" y="47269"/>
                                  <a:pt x="56616" y="39312"/>
                                  <a:pt x="53399" y="22873"/>
                                </a:cubicBezTo>
                                <a:cubicBezTo>
                                  <a:pt x="53316" y="20991"/>
                                  <a:pt x="53244" y="19135"/>
                                  <a:pt x="52877" y="17480"/>
                                </a:cubicBezTo>
                                <a:cubicBezTo>
                                  <a:pt x="51883" y="16574"/>
                                  <a:pt x="40874" y="18203"/>
                                  <a:pt x="16871" y="0"/>
                                </a:cubicBezTo>
                              </a:path>
                            </a:pathLst>
                          </a:custGeom>
                          <ask:type>
                            <ask:lineSketchNone/>
                          </ask:type>
                        </ask:lineSketchStyleProps>
                      </a:ext>
                    </a:extLst>
                  </a:ln>
                </p:spPr>
                <p:txBody>
                  <a:bodyPr rtlCol="0" anchor="ctr"/>
                  <a:lstStyle/>
                  <a:p>
                    <a:endParaRPr lang="fr-FR" sz="1400"/>
                  </a:p>
                </p:txBody>
              </p:sp>
              <p:sp>
                <p:nvSpPr>
                  <p:cNvPr id="125" name="Forme libre : forme 124">
                    <a:extLst>
                      <a:ext uri="{FF2B5EF4-FFF2-40B4-BE49-F238E27FC236}">
                        <a16:creationId xmlns:a16="http://schemas.microsoft.com/office/drawing/2014/main" id="{42064737-2FC2-45A3-A6D0-F4C9A53A596F}"/>
                      </a:ext>
                    </a:extLst>
                  </p:cNvPr>
                  <p:cNvSpPr/>
                  <p:nvPr/>
                </p:nvSpPr>
                <p:spPr>
                  <a:xfrm>
                    <a:off x="1569901" y="2245804"/>
                    <a:ext cx="26955" cy="56584"/>
                  </a:xfrm>
                  <a:custGeom>
                    <a:avLst/>
                    <a:gdLst>
                      <a:gd name="connsiteX0" fmla="*/ 15335 w 26955"/>
                      <a:gd name="connsiteY0" fmla="*/ 0 h 56584"/>
                      <a:gd name="connsiteX1" fmla="*/ 20098 w 26955"/>
                      <a:gd name="connsiteY1" fmla="*/ 30290 h 56584"/>
                      <a:gd name="connsiteX2" fmla="*/ 26956 w 26955"/>
                      <a:gd name="connsiteY2" fmla="*/ 50102 h 56584"/>
                      <a:gd name="connsiteX3" fmla="*/ 0 w 26955"/>
                      <a:gd name="connsiteY3" fmla="*/ 53435 h 56584"/>
                    </a:gdLst>
                    <a:ahLst/>
                    <a:cxnLst>
                      <a:cxn ang="0">
                        <a:pos x="connsiteX0" y="connsiteY0"/>
                      </a:cxn>
                      <a:cxn ang="0">
                        <a:pos x="connsiteX1" y="connsiteY1"/>
                      </a:cxn>
                      <a:cxn ang="0">
                        <a:pos x="connsiteX2" y="connsiteY2"/>
                      </a:cxn>
                      <a:cxn ang="0">
                        <a:pos x="connsiteX3" y="connsiteY3"/>
                      </a:cxn>
                    </a:cxnLst>
                    <a:rect l="l" t="t" r="r" b="b"/>
                    <a:pathLst>
                      <a:path w="26955" h="56584">
                        <a:moveTo>
                          <a:pt x="15335" y="0"/>
                        </a:moveTo>
                        <a:cubicBezTo>
                          <a:pt x="20574" y="10001"/>
                          <a:pt x="22289" y="22003"/>
                          <a:pt x="20098" y="30290"/>
                        </a:cubicBezTo>
                        <a:cubicBezTo>
                          <a:pt x="15621" y="47625"/>
                          <a:pt x="26956" y="50102"/>
                          <a:pt x="26956" y="50102"/>
                        </a:cubicBezTo>
                        <a:cubicBezTo>
                          <a:pt x="11335" y="62389"/>
                          <a:pt x="0" y="53435"/>
                          <a:pt x="0" y="53435"/>
                        </a:cubicBezTo>
                      </a:path>
                    </a:pathLst>
                  </a:custGeom>
                  <a:noFill/>
                  <a:ln w="9525" cap="rnd">
                    <a:solidFill>
                      <a:schemeClr val="bg1"/>
                    </a:solidFill>
                    <a:prstDash val="solid"/>
                    <a:round/>
                    <a:extLst>
                      <a:ext uri="{C807C97D-BFC1-408E-A445-0C87EB9F89A2}">
                        <ask:lineSketchStyleProps xmlns:ask="http://schemas.microsoft.com/office/drawing/2018/sketchyshapes" sd="4052155657">
                          <a:custGeom>
                            <a:avLst/>
                            <a:gdLst>
                              <a:gd name="connsiteX0" fmla="*/ 14002 w 24612"/>
                              <a:gd name="connsiteY0" fmla="*/ 0 h 51666"/>
                              <a:gd name="connsiteX1" fmla="*/ 18351 w 24612"/>
                              <a:gd name="connsiteY1" fmla="*/ 27657 h 51666"/>
                              <a:gd name="connsiteX2" fmla="*/ 24612 w 24612"/>
                              <a:gd name="connsiteY2" fmla="*/ 45747 h 51666"/>
                              <a:gd name="connsiteX3" fmla="*/ 0 w 24612"/>
                              <a:gd name="connsiteY3" fmla="*/ 48790 h 51666"/>
                            </a:gdLst>
                            <a:ahLst/>
                            <a:cxnLst>
                              <a:cxn ang="0">
                                <a:pos x="connsiteX0" y="connsiteY0"/>
                              </a:cxn>
                              <a:cxn ang="0">
                                <a:pos x="connsiteX1" y="connsiteY1"/>
                              </a:cxn>
                              <a:cxn ang="0">
                                <a:pos x="connsiteX2" y="connsiteY2"/>
                              </a:cxn>
                              <a:cxn ang="0">
                                <a:pos x="connsiteX3" y="connsiteY3"/>
                              </a:cxn>
                            </a:cxnLst>
                            <a:rect l="l" t="t" r="r" b="b"/>
                            <a:pathLst>
                              <a:path w="24612" h="51666" extrusionOk="0">
                                <a:moveTo>
                                  <a:pt x="14002" y="0"/>
                                </a:moveTo>
                                <a:cubicBezTo>
                                  <a:pt x="18705" y="9624"/>
                                  <a:pt x="20299" y="19733"/>
                                  <a:pt x="18351" y="27657"/>
                                </a:cubicBezTo>
                                <a:cubicBezTo>
                                  <a:pt x="14263" y="43485"/>
                                  <a:pt x="24612" y="45748"/>
                                  <a:pt x="24612" y="45747"/>
                                </a:cubicBezTo>
                                <a:cubicBezTo>
                                  <a:pt x="10349" y="56966"/>
                                  <a:pt x="0" y="48790"/>
                                  <a:pt x="0" y="48790"/>
                                </a:cubicBezTo>
                              </a:path>
                            </a:pathLst>
                          </a:custGeom>
                          <ask:type>
                            <ask:lineSketchNone/>
                          </ask:type>
                        </ask:lineSketchStyleProps>
                      </a:ext>
                    </a:extLst>
                  </a:ln>
                </p:spPr>
                <p:txBody>
                  <a:bodyPr rtlCol="0" anchor="ctr"/>
                  <a:lstStyle/>
                  <a:p>
                    <a:endParaRPr lang="fr-FR" sz="1400"/>
                  </a:p>
                </p:txBody>
              </p:sp>
              <p:sp>
                <p:nvSpPr>
                  <p:cNvPr id="126" name="Forme libre : forme 125">
                    <a:extLst>
                      <a:ext uri="{FF2B5EF4-FFF2-40B4-BE49-F238E27FC236}">
                        <a16:creationId xmlns:a16="http://schemas.microsoft.com/office/drawing/2014/main" id="{963F5133-7A23-4CF7-BE47-2DBDF76EBACE}"/>
                      </a:ext>
                    </a:extLst>
                  </p:cNvPr>
                  <p:cNvSpPr/>
                  <p:nvPr/>
                </p:nvSpPr>
                <p:spPr>
                  <a:xfrm>
                    <a:off x="1511513" y="2226836"/>
                    <a:ext cx="62198" cy="75457"/>
                  </a:xfrm>
                  <a:custGeom>
                    <a:avLst/>
                    <a:gdLst>
                      <a:gd name="connsiteX0" fmla="*/ 26956 w 62198"/>
                      <a:gd name="connsiteY0" fmla="*/ 72308 h 75457"/>
                      <a:gd name="connsiteX1" fmla="*/ 0 w 62198"/>
                      <a:gd name="connsiteY1" fmla="*/ 68975 h 75457"/>
                      <a:gd name="connsiteX2" fmla="*/ 6858 w 62198"/>
                      <a:gd name="connsiteY2" fmla="*/ 49163 h 75457"/>
                      <a:gd name="connsiteX3" fmla="*/ 43339 w 62198"/>
                      <a:gd name="connsiteY3" fmla="*/ 14 h 75457"/>
                      <a:gd name="connsiteX4" fmla="*/ 43434 w 62198"/>
                      <a:gd name="connsiteY4" fmla="*/ 14 h 75457"/>
                      <a:gd name="connsiteX5" fmla="*/ 62198 w 62198"/>
                      <a:gd name="connsiteY5" fmla="*/ 5157 h 7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98" h="75457">
                        <a:moveTo>
                          <a:pt x="26956" y="72308"/>
                        </a:moveTo>
                        <a:cubicBezTo>
                          <a:pt x="26956" y="72308"/>
                          <a:pt x="15526" y="81262"/>
                          <a:pt x="0" y="68975"/>
                        </a:cubicBezTo>
                        <a:cubicBezTo>
                          <a:pt x="0" y="68975"/>
                          <a:pt x="11430" y="66593"/>
                          <a:pt x="6858" y="49163"/>
                        </a:cubicBezTo>
                        <a:cubicBezTo>
                          <a:pt x="2381" y="31827"/>
                          <a:pt x="15431" y="14"/>
                          <a:pt x="43339" y="14"/>
                        </a:cubicBezTo>
                        <a:lnTo>
                          <a:pt x="43434" y="14"/>
                        </a:lnTo>
                        <a:cubicBezTo>
                          <a:pt x="50483" y="-177"/>
                          <a:pt x="57245" y="1633"/>
                          <a:pt x="62198" y="5157"/>
                        </a:cubicBezTo>
                      </a:path>
                    </a:pathLst>
                  </a:custGeom>
                  <a:noFill/>
                  <a:ln w="9525" cap="rnd">
                    <a:solidFill>
                      <a:schemeClr val="bg1"/>
                    </a:solidFill>
                    <a:prstDash val="solid"/>
                    <a:round/>
                    <a:extLst>
                      <a:ext uri="{C807C97D-BFC1-408E-A445-0C87EB9F89A2}">
                        <ask:lineSketchStyleProps xmlns:ask="http://schemas.microsoft.com/office/drawing/2018/sketchyshapes" sd="3578359075">
                          <a:custGeom>
                            <a:avLst/>
                            <a:gdLst>
                              <a:gd name="connsiteX0" fmla="*/ 24612 w 56791"/>
                              <a:gd name="connsiteY0" fmla="*/ 66022 h 68898"/>
                              <a:gd name="connsiteX1" fmla="*/ 0 w 56791"/>
                              <a:gd name="connsiteY1" fmla="*/ 62979 h 68898"/>
                              <a:gd name="connsiteX2" fmla="*/ 6261 w 56791"/>
                              <a:gd name="connsiteY2" fmla="*/ 44889 h 68898"/>
                              <a:gd name="connsiteX3" fmla="*/ 39571 w 56791"/>
                              <a:gd name="connsiteY3" fmla="*/ 12 h 68898"/>
                              <a:gd name="connsiteX4" fmla="*/ 39658 w 56791"/>
                              <a:gd name="connsiteY4" fmla="*/ 12 h 68898"/>
                              <a:gd name="connsiteX5" fmla="*/ 56791 w 56791"/>
                              <a:gd name="connsiteY5" fmla="*/ 4708 h 6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791" h="68898" extrusionOk="0">
                                <a:moveTo>
                                  <a:pt x="24612" y="66022"/>
                                </a:moveTo>
                                <a:cubicBezTo>
                                  <a:pt x="24868" y="65874"/>
                                  <a:pt x="13685" y="75057"/>
                                  <a:pt x="0" y="62979"/>
                                </a:cubicBezTo>
                                <a:cubicBezTo>
                                  <a:pt x="257" y="62205"/>
                                  <a:pt x="8364" y="62730"/>
                                  <a:pt x="6261" y="44889"/>
                                </a:cubicBezTo>
                                <a:cubicBezTo>
                                  <a:pt x="5931" y="22602"/>
                                  <a:pt x="14786" y="2668"/>
                                  <a:pt x="39571" y="12"/>
                                </a:cubicBezTo>
                                <a:cubicBezTo>
                                  <a:pt x="39603" y="6"/>
                                  <a:pt x="39619" y="20"/>
                                  <a:pt x="39658" y="12"/>
                                </a:cubicBezTo>
                                <a:cubicBezTo>
                                  <a:pt x="46288" y="163"/>
                                  <a:pt x="52893" y="3019"/>
                                  <a:pt x="56791" y="4708"/>
                                </a:cubicBezTo>
                              </a:path>
                            </a:pathLst>
                          </a:custGeom>
                          <ask:type>
                            <ask:lineSketchNone/>
                          </ask:type>
                        </ask:lineSketchStyleProps>
                      </a:ext>
                    </a:extLst>
                  </a:ln>
                </p:spPr>
                <p:txBody>
                  <a:bodyPr rtlCol="0" anchor="ctr"/>
                  <a:lstStyle/>
                  <a:p>
                    <a:endParaRPr lang="fr-FR" sz="1400"/>
                  </a:p>
                </p:txBody>
              </p:sp>
            </p:grpSp>
            <p:grpSp>
              <p:nvGrpSpPr>
                <p:cNvPr id="120" name="Graphique 1790">
                  <a:extLst>
                    <a:ext uri="{FF2B5EF4-FFF2-40B4-BE49-F238E27FC236}">
                      <a16:creationId xmlns:a16="http://schemas.microsoft.com/office/drawing/2014/main" id="{503D2462-FC91-4078-A225-5F37FF0F40E0}"/>
                    </a:ext>
                  </a:extLst>
                </p:cNvPr>
                <p:cNvGrpSpPr/>
                <p:nvPr/>
              </p:nvGrpSpPr>
              <p:grpSpPr>
                <a:xfrm>
                  <a:off x="1541707" y="2264569"/>
                  <a:ext cx="25717" cy="24574"/>
                  <a:chOff x="1541707" y="2264569"/>
                  <a:chExt cx="25717" cy="24574"/>
                </a:xfrm>
                <a:noFill/>
              </p:grpSpPr>
              <p:sp>
                <p:nvSpPr>
                  <p:cNvPr id="121" name="Forme libre : forme 120">
                    <a:extLst>
                      <a:ext uri="{FF2B5EF4-FFF2-40B4-BE49-F238E27FC236}">
                        <a16:creationId xmlns:a16="http://schemas.microsoft.com/office/drawing/2014/main" id="{9A886222-74E4-4551-9F73-16EFF1516765}"/>
                      </a:ext>
                    </a:extLst>
                  </p:cNvPr>
                  <p:cNvSpPr/>
                  <p:nvPr/>
                </p:nvSpPr>
                <p:spPr>
                  <a:xfrm>
                    <a:off x="1541707" y="2264569"/>
                    <a:ext cx="9525" cy="6476"/>
                  </a:xfrm>
                  <a:custGeom>
                    <a:avLst/>
                    <a:gdLst>
                      <a:gd name="connsiteX0" fmla="*/ 0 w 9525"/>
                      <a:gd name="connsiteY0" fmla="*/ 0 h 6476"/>
                      <a:gd name="connsiteX1" fmla="*/ 0 w 9525"/>
                      <a:gd name="connsiteY1" fmla="*/ 6477 h 6476"/>
                    </a:gdLst>
                    <a:ahLst/>
                    <a:cxnLst>
                      <a:cxn ang="0">
                        <a:pos x="connsiteX0" y="connsiteY0"/>
                      </a:cxn>
                      <a:cxn ang="0">
                        <a:pos x="connsiteX1" y="connsiteY1"/>
                      </a:cxn>
                    </a:cxnLst>
                    <a:rect l="l" t="t" r="r" b="b"/>
                    <a:pathLst>
                      <a:path w="9525" h="6476">
                        <a:moveTo>
                          <a:pt x="0" y="0"/>
                        </a:moveTo>
                        <a:lnTo>
                          <a:pt x="0" y="6477"/>
                        </a:lnTo>
                      </a:path>
                    </a:pathLst>
                  </a:custGeom>
                  <a:ln w="9525" cap="rnd">
                    <a:solidFill>
                      <a:schemeClr val="bg1"/>
                    </a:solidFill>
                    <a:prstDash val="solid"/>
                    <a:round/>
                    <a:extLst>
                      <a:ext uri="{C807C97D-BFC1-408E-A445-0C87EB9F89A2}">
                        <ask:lineSketchStyleProps xmlns:ask="http://schemas.microsoft.com/office/drawing/2018/sketchyshapes" sd="1994591365">
                          <a:custGeom>
                            <a:avLst/>
                            <a:gdLst>
                              <a:gd name="connsiteX0" fmla="*/ 0 w 8697"/>
                              <a:gd name="connsiteY0" fmla="*/ 0 h 5913"/>
                              <a:gd name="connsiteX1" fmla="*/ 0 w 8697"/>
                              <a:gd name="connsiteY1" fmla="*/ 5913 h 5913"/>
                            </a:gdLst>
                            <a:ahLst/>
                            <a:cxnLst>
                              <a:cxn ang="0">
                                <a:pos x="connsiteX0" y="connsiteY0"/>
                              </a:cxn>
                              <a:cxn ang="0">
                                <a:pos x="connsiteX1" y="connsiteY1"/>
                              </a:cxn>
                            </a:cxnLst>
                            <a:rect l="l" t="t" r="r" b="b"/>
                            <a:pathLst>
                              <a:path w="8697" h="5913" fill="none" extrusionOk="0">
                                <a:moveTo>
                                  <a:pt x="0" y="0"/>
                                </a:moveTo>
                                <a:cubicBezTo>
                                  <a:pt x="366" y="2436"/>
                                  <a:pt x="-100" y="3237"/>
                                  <a:pt x="0" y="5913"/>
                                </a:cubicBezTo>
                              </a:path>
                              <a:path w="8697" h="5913" stroke="0" extrusionOk="0">
                                <a:moveTo>
                                  <a:pt x="0" y="0"/>
                                </a:moveTo>
                                <a:cubicBezTo>
                                  <a:pt x="399" y="2817"/>
                                  <a:pt x="-377" y="3768"/>
                                  <a:pt x="0" y="5913"/>
                                </a:cubicBezTo>
                              </a:path>
                            </a:pathLst>
                          </a:custGeom>
                          <ask:type>
                            <ask:lineSketchNone/>
                          </ask:type>
                        </ask:lineSketchStyleProps>
                      </a:ext>
                    </a:extLst>
                  </a:ln>
                </p:spPr>
                <p:txBody>
                  <a:bodyPr rtlCol="0" anchor="ctr"/>
                  <a:lstStyle/>
                  <a:p>
                    <a:endParaRPr lang="fr-FR" sz="1400"/>
                  </a:p>
                </p:txBody>
              </p:sp>
              <p:sp>
                <p:nvSpPr>
                  <p:cNvPr id="122" name="Forme libre : forme 121">
                    <a:extLst>
                      <a:ext uri="{FF2B5EF4-FFF2-40B4-BE49-F238E27FC236}">
                        <a16:creationId xmlns:a16="http://schemas.microsoft.com/office/drawing/2014/main" id="{7872B758-E289-4F80-BA3A-C9A70CF14C2B}"/>
                      </a:ext>
                    </a:extLst>
                  </p:cNvPr>
                  <p:cNvSpPr/>
                  <p:nvPr/>
                </p:nvSpPr>
                <p:spPr>
                  <a:xfrm>
                    <a:off x="1567425" y="2265712"/>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9525" cap="rnd">
                    <a:solidFill>
                      <a:schemeClr val="bg1"/>
                    </a:solidFill>
                    <a:prstDash val="solid"/>
                    <a:round/>
                    <a:extLst>
                      <a:ext uri="{C807C97D-BFC1-408E-A445-0C87EB9F89A2}">
                        <ask:lineSketchStyleProps xmlns:ask="http://schemas.microsoft.com/office/drawing/2018/sketchyshapes" sd="3816686669">
                          <a:custGeom>
                            <a:avLst/>
                            <a:gdLst>
                              <a:gd name="connsiteX0" fmla="*/ 0 w 8697"/>
                              <a:gd name="connsiteY0" fmla="*/ 0 h 4957"/>
                              <a:gd name="connsiteX1" fmla="*/ 0 w 8697"/>
                              <a:gd name="connsiteY1" fmla="*/ 4957 h 4957"/>
                            </a:gdLst>
                            <a:ahLst/>
                            <a:cxnLst>
                              <a:cxn ang="0">
                                <a:pos x="connsiteX0" y="connsiteY0"/>
                              </a:cxn>
                              <a:cxn ang="0">
                                <a:pos x="connsiteX1" y="connsiteY1"/>
                              </a:cxn>
                            </a:cxnLst>
                            <a:rect l="l" t="t" r="r" b="b"/>
                            <a:pathLst>
                              <a:path w="8697" h="4957" fill="none" extrusionOk="0">
                                <a:moveTo>
                                  <a:pt x="0" y="0"/>
                                </a:moveTo>
                                <a:cubicBezTo>
                                  <a:pt x="423" y="1715"/>
                                  <a:pt x="-21" y="2881"/>
                                  <a:pt x="0" y="4957"/>
                                </a:cubicBezTo>
                              </a:path>
                              <a:path w="8697" h="4957" stroke="0" extrusionOk="0">
                                <a:moveTo>
                                  <a:pt x="0" y="0"/>
                                </a:moveTo>
                                <a:cubicBezTo>
                                  <a:pt x="113" y="1311"/>
                                  <a:pt x="-28" y="2764"/>
                                  <a:pt x="0" y="4957"/>
                                </a:cubicBezTo>
                              </a:path>
                            </a:pathLst>
                          </a:custGeom>
                          <ask:type>
                            <ask:lineSketchNone/>
                          </ask:type>
                        </ask:lineSketchStyleProps>
                      </a:ext>
                    </a:extLst>
                  </a:ln>
                </p:spPr>
                <p:txBody>
                  <a:bodyPr rtlCol="0" anchor="ctr"/>
                  <a:lstStyle/>
                  <a:p>
                    <a:endParaRPr lang="fr-FR" sz="1400"/>
                  </a:p>
                </p:txBody>
              </p:sp>
              <p:sp>
                <p:nvSpPr>
                  <p:cNvPr id="123" name="Forme libre : forme 122">
                    <a:extLst>
                      <a:ext uri="{FF2B5EF4-FFF2-40B4-BE49-F238E27FC236}">
                        <a16:creationId xmlns:a16="http://schemas.microsoft.com/office/drawing/2014/main" id="{0B4B54B5-3A40-48D7-9AA3-743E8CDF8025}"/>
                      </a:ext>
                    </a:extLst>
                  </p:cNvPr>
                  <p:cNvSpPr/>
                  <p:nvPr/>
                </p:nvSpPr>
                <p:spPr>
                  <a:xfrm>
                    <a:off x="1548946" y="2286571"/>
                    <a:ext cx="12287" cy="2571"/>
                  </a:xfrm>
                  <a:custGeom>
                    <a:avLst/>
                    <a:gdLst>
                      <a:gd name="connsiteX0" fmla="*/ 12287 w 12287"/>
                      <a:gd name="connsiteY0" fmla="*/ 0 h 2571"/>
                      <a:gd name="connsiteX1" fmla="*/ 0 w 12287"/>
                      <a:gd name="connsiteY1" fmla="*/ 0 h 2571"/>
                    </a:gdLst>
                    <a:ahLst/>
                    <a:cxnLst>
                      <a:cxn ang="0">
                        <a:pos x="connsiteX0" y="connsiteY0"/>
                      </a:cxn>
                      <a:cxn ang="0">
                        <a:pos x="connsiteX1" y="connsiteY1"/>
                      </a:cxn>
                    </a:cxnLst>
                    <a:rect l="l" t="t" r="r" b="b"/>
                    <a:pathLst>
                      <a:path w="12287" h="2571">
                        <a:moveTo>
                          <a:pt x="12287" y="0"/>
                        </a:moveTo>
                        <a:cubicBezTo>
                          <a:pt x="8858" y="3429"/>
                          <a:pt x="3334" y="3429"/>
                          <a:pt x="0" y="0"/>
                        </a:cubicBezTo>
                      </a:path>
                    </a:pathLst>
                  </a:custGeom>
                  <a:noFill/>
                  <a:ln w="9525" cap="rnd">
                    <a:solidFill>
                      <a:schemeClr val="bg1"/>
                    </a:solidFill>
                    <a:prstDash val="solid"/>
                    <a:round/>
                    <a:extLst>
                      <a:ext uri="{C807C97D-BFC1-408E-A445-0C87EB9F89A2}">
                        <ask:lineSketchStyleProps xmlns:ask="http://schemas.microsoft.com/office/drawing/2018/sketchyshapes" sd="1951942661">
                          <a:custGeom>
                            <a:avLst/>
                            <a:gdLst>
                              <a:gd name="connsiteX0" fmla="*/ 11219 w 11219"/>
                              <a:gd name="connsiteY0" fmla="*/ 0 h 2348"/>
                              <a:gd name="connsiteX1" fmla="*/ 0 w 11219"/>
                              <a:gd name="connsiteY1" fmla="*/ 0 h 2348"/>
                            </a:gdLst>
                            <a:ahLst/>
                            <a:cxnLst>
                              <a:cxn ang="0">
                                <a:pos x="connsiteX0" y="connsiteY0"/>
                              </a:cxn>
                              <a:cxn ang="0">
                                <a:pos x="connsiteX1" y="connsiteY1"/>
                              </a:cxn>
                            </a:cxnLst>
                            <a:rect l="l" t="t" r="r" b="b"/>
                            <a:pathLst>
                              <a:path w="11219" h="2348" extrusionOk="0">
                                <a:moveTo>
                                  <a:pt x="11219" y="0"/>
                                </a:moveTo>
                                <a:cubicBezTo>
                                  <a:pt x="8982" y="2897"/>
                                  <a:pt x="2980" y="3062"/>
                                  <a:pt x="0" y="0"/>
                                </a:cubicBezTo>
                              </a:path>
                            </a:pathLst>
                          </a:custGeom>
                          <ask:type>
                            <ask:lineSketchNone/>
                          </ask:type>
                        </ask:lineSketchStyleProps>
                      </a:ext>
                    </a:extLst>
                  </a:ln>
                </p:spPr>
                <p:txBody>
                  <a:bodyPr rtlCol="0" anchor="ctr"/>
                  <a:lstStyle/>
                  <a:p>
                    <a:endParaRPr lang="fr-FR" sz="1400"/>
                  </a:p>
                </p:txBody>
              </p:sp>
            </p:grpSp>
          </p:grpSp>
          <p:sp>
            <p:nvSpPr>
              <p:cNvPr id="90" name="Forme libre : forme 89">
                <a:extLst>
                  <a:ext uri="{FF2B5EF4-FFF2-40B4-BE49-F238E27FC236}">
                    <a16:creationId xmlns:a16="http://schemas.microsoft.com/office/drawing/2014/main" id="{7041E633-75E3-4F4E-8CAE-D09261191D15}"/>
                  </a:ext>
                </a:extLst>
              </p:cNvPr>
              <p:cNvSpPr/>
              <p:nvPr/>
            </p:nvSpPr>
            <p:spPr>
              <a:xfrm>
                <a:off x="1171541" y="2244471"/>
                <a:ext cx="353115" cy="231647"/>
              </a:xfrm>
              <a:custGeom>
                <a:avLst/>
                <a:gdLst>
                  <a:gd name="connsiteX0" fmla="*/ 234720 w 353115"/>
                  <a:gd name="connsiteY0" fmla="*/ 230981 h 231647"/>
                  <a:gd name="connsiteX1" fmla="*/ 2882 w 353115"/>
                  <a:gd name="connsiteY1" fmla="*/ 231648 h 231647"/>
                  <a:gd name="connsiteX2" fmla="*/ 91655 w 353115"/>
                  <a:gd name="connsiteY2" fmla="*/ 105728 h 231647"/>
                  <a:gd name="connsiteX3" fmla="*/ 340162 w 353115"/>
                  <a:gd name="connsiteY3" fmla="*/ 0 h 231647"/>
                  <a:gd name="connsiteX4" fmla="*/ 353116 w 353115"/>
                  <a:gd name="connsiteY4" fmla="*/ 95 h 231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115" h="231647">
                    <a:moveTo>
                      <a:pt x="234720" y="230981"/>
                    </a:moveTo>
                    <a:cubicBezTo>
                      <a:pt x="113467" y="230981"/>
                      <a:pt x="3358" y="231172"/>
                      <a:pt x="2882" y="231648"/>
                    </a:cubicBezTo>
                    <a:cubicBezTo>
                      <a:pt x="2882" y="231648"/>
                      <a:pt x="-24836" y="105728"/>
                      <a:pt x="91655" y="105728"/>
                    </a:cubicBezTo>
                    <a:cubicBezTo>
                      <a:pt x="91655" y="105728"/>
                      <a:pt x="114705" y="0"/>
                      <a:pt x="340162" y="0"/>
                    </a:cubicBezTo>
                    <a:cubicBezTo>
                      <a:pt x="344543" y="0"/>
                      <a:pt x="348830" y="95"/>
                      <a:pt x="353116" y="95"/>
                    </a:cubicBezTo>
                  </a:path>
                </a:pathLst>
              </a:custGeom>
              <a:noFill/>
              <a:ln w="9525" cap="rnd">
                <a:solidFill>
                  <a:schemeClr val="bg1"/>
                </a:solidFill>
                <a:prstDash val="solid"/>
                <a:round/>
                <a:extLst>
                  <a:ext uri="{C807C97D-BFC1-408E-A445-0C87EB9F89A2}">
                    <ask:lineSketchStyleProps xmlns:ask="http://schemas.microsoft.com/office/drawing/2018/sketchyshapes" sd="129314492">
                      <a:custGeom>
                        <a:avLst/>
                        <a:gdLst>
                          <a:gd name="connsiteX0" fmla="*/ 214315 w 322419"/>
                          <a:gd name="connsiteY0" fmla="*/ 210902 h 211511"/>
                          <a:gd name="connsiteX1" fmla="*/ 2631 w 322419"/>
                          <a:gd name="connsiteY1" fmla="*/ 211511 h 211511"/>
                          <a:gd name="connsiteX2" fmla="*/ 83687 w 322419"/>
                          <a:gd name="connsiteY2" fmla="*/ 96537 h 211511"/>
                          <a:gd name="connsiteX3" fmla="*/ 310591 w 322419"/>
                          <a:gd name="connsiteY3" fmla="*/ 0 h 211511"/>
                          <a:gd name="connsiteX4" fmla="*/ 322419 w 322419"/>
                          <a:gd name="connsiteY4" fmla="*/ 86 h 21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419" h="211511" extrusionOk="0">
                            <a:moveTo>
                              <a:pt x="214315" y="210902"/>
                            </a:moveTo>
                            <a:cubicBezTo>
                              <a:pt x="103560" y="211061"/>
                              <a:pt x="3001" y="211128"/>
                              <a:pt x="2631" y="211511"/>
                            </a:cubicBezTo>
                            <a:cubicBezTo>
                              <a:pt x="-1561" y="213507"/>
                              <a:pt x="-10754" y="115183"/>
                              <a:pt x="83687" y="96537"/>
                            </a:cubicBezTo>
                            <a:cubicBezTo>
                              <a:pt x="65514" y="81879"/>
                              <a:pt x="133446" y="3011"/>
                              <a:pt x="310591" y="0"/>
                            </a:cubicBezTo>
                            <a:cubicBezTo>
                              <a:pt x="314814" y="133"/>
                              <a:pt x="318217" y="-634"/>
                              <a:pt x="322419" y="86"/>
                            </a:cubicBezTo>
                          </a:path>
                        </a:pathLst>
                      </a:custGeom>
                      <ask:type>
                        <ask:lineSketchNone/>
                      </ask:type>
                    </ask:lineSketchStyleProps>
                  </a:ext>
                </a:extLst>
              </a:ln>
            </p:spPr>
            <p:txBody>
              <a:bodyPr rtlCol="0" anchor="ctr"/>
              <a:lstStyle/>
              <a:p>
                <a:endParaRPr lang="fr-FR" sz="1400"/>
              </a:p>
            </p:txBody>
          </p:sp>
          <p:sp>
            <p:nvSpPr>
              <p:cNvPr id="91" name="Forme libre : forme 90">
                <a:extLst>
                  <a:ext uri="{FF2B5EF4-FFF2-40B4-BE49-F238E27FC236}">
                    <a16:creationId xmlns:a16="http://schemas.microsoft.com/office/drawing/2014/main" id="{34E823CB-A502-4382-8737-FB9CDE10F74D}"/>
                  </a:ext>
                </a:extLst>
              </p:cNvPr>
              <p:cNvSpPr/>
              <p:nvPr/>
            </p:nvSpPr>
            <p:spPr>
              <a:xfrm>
                <a:off x="1472841" y="2475547"/>
                <a:ext cx="153638" cy="95"/>
              </a:xfrm>
              <a:custGeom>
                <a:avLst/>
                <a:gdLst>
                  <a:gd name="connsiteX0" fmla="*/ 153638 w 153638"/>
                  <a:gd name="connsiteY0" fmla="*/ 95 h 95"/>
                  <a:gd name="connsiteX1" fmla="*/ 0 w 153638"/>
                  <a:gd name="connsiteY1" fmla="*/ 0 h 95"/>
                </a:gdLst>
                <a:ahLst/>
                <a:cxnLst>
                  <a:cxn ang="0">
                    <a:pos x="connsiteX0" y="connsiteY0"/>
                  </a:cxn>
                  <a:cxn ang="0">
                    <a:pos x="connsiteX1" y="connsiteY1"/>
                  </a:cxn>
                </a:cxnLst>
                <a:rect l="l" t="t" r="r" b="b"/>
                <a:pathLst>
                  <a:path w="153638" h="95">
                    <a:moveTo>
                      <a:pt x="153638" y="95"/>
                    </a:moveTo>
                    <a:cubicBezTo>
                      <a:pt x="106299" y="95"/>
                      <a:pt x="69247" y="0"/>
                      <a:pt x="0" y="0"/>
                    </a:cubicBezTo>
                  </a:path>
                </a:pathLst>
              </a:custGeom>
              <a:noFill/>
              <a:ln w="9525" cap="rnd">
                <a:solidFill>
                  <a:schemeClr val="bg1"/>
                </a:solidFill>
                <a:prstDash val="solid"/>
                <a:round/>
                <a:extLst>
                  <a:ext uri="{C807C97D-BFC1-408E-A445-0C87EB9F89A2}">
                    <ask:lineSketchStyleProps xmlns:ask="http://schemas.microsoft.com/office/drawing/2018/sketchyshapes" sd="1634969982">
                      <a:custGeom>
                        <a:avLst/>
                        <a:gdLst>
                          <a:gd name="connsiteX0" fmla="*/ 140283 w 140283"/>
                          <a:gd name="connsiteY0" fmla="*/ 87 h 87"/>
                          <a:gd name="connsiteX1" fmla="*/ 0 w 140283"/>
                          <a:gd name="connsiteY1" fmla="*/ 0 h 87"/>
                        </a:gdLst>
                        <a:ahLst/>
                        <a:cxnLst>
                          <a:cxn ang="0">
                            <a:pos x="connsiteX0" y="connsiteY0"/>
                          </a:cxn>
                          <a:cxn ang="0">
                            <a:pos x="connsiteX1" y="connsiteY1"/>
                          </a:cxn>
                        </a:cxnLst>
                        <a:rect l="l" t="t" r="r" b="b"/>
                        <a:pathLst>
                          <a:path w="140283" h="87" extrusionOk="0">
                            <a:moveTo>
                              <a:pt x="140283" y="87"/>
                            </a:moveTo>
                            <a:cubicBezTo>
                              <a:pt x="96133" y="4109"/>
                              <a:pt x="65377" y="-8242"/>
                              <a:pt x="0" y="0"/>
                            </a:cubicBezTo>
                          </a:path>
                        </a:pathLst>
                      </a:custGeom>
                      <ask:type>
                        <ask:lineSketchNone/>
                      </ask:type>
                    </ask:lineSketchStyleProps>
                  </a:ext>
                </a:extLst>
              </a:ln>
            </p:spPr>
            <p:txBody>
              <a:bodyPr rtlCol="0" anchor="ctr"/>
              <a:lstStyle/>
              <a:p>
                <a:endParaRPr lang="fr-FR" sz="1400"/>
              </a:p>
            </p:txBody>
          </p:sp>
          <p:sp>
            <p:nvSpPr>
              <p:cNvPr id="92" name="Forme libre : forme 91">
                <a:extLst>
                  <a:ext uri="{FF2B5EF4-FFF2-40B4-BE49-F238E27FC236}">
                    <a16:creationId xmlns:a16="http://schemas.microsoft.com/office/drawing/2014/main" id="{18581A4A-9E30-4D59-8759-EB38101FF66C}"/>
                  </a:ext>
                </a:extLst>
              </p:cNvPr>
              <p:cNvSpPr/>
              <p:nvPr/>
            </p:nvSpPr>
            <p:spPr>
              <a:xfrm>
                <a:off x="1133466" y="2224088"/>
                <a:ext cx="9525" cy="9525"/>
              </a:xfrm>
              <a:custGeom>
                <a:avLst/>
                <a:gdLst/>
                <a:ahLst/>
                <a:cxnLst/>
                <a:rect l="l" t="t" r="r" b="b"/>
                <a:pathLst>
                  <a:path w="9525" h="9525"/>
                </a:pathLst>
              </a:custGeom>
              <a:noFill/>
              <a:ln w="9525" cap="rnd">
                <a:solidFill>
                  <a:schemeClr val="bg1"/>
                </a:solidFill>
                <a:prstDash val="solid"/>
                <a:round/>
                <a:extLst>
                  <a:ext uri="{C807C97D-BFC1-408E-A445-0C87EB9F89A2}">
                    <ask:lineSketchStyleProps xmlns:ask="http://schemas.microsoft.com/office/drawing/2018/sketchyshapes" sd="2171987484">
                      <a:custGeom>
                        <a:avLst/>
                        <a:gdLst/>
                        <a:ahLst/>
                        <a:cxnLst/>
                        <a:rect l="l" t="t" r="r" b="b"/>
                        <a:pathLst>
                          <a:path w="9525" h="9525"/>
                        </a:pathLst>
                      </a:custGeom>
                      <ask:type>
                        <ask:lineSketchNone/>
                      </ask:type>
                    </ask:lineSketchStyleProps>
                  </a:ext>
                </a:extLst>
              </a:ln>
            </p:spPr>
            <p:txBody>
              <a:bodyPr rtlCol="0" anchor="ctr"/>
              <a:lstStyle/>
              <a:p>
                <a:endParaRPr lang="fr-FR" sz="1400"/>
              </a:p>
            </p:txBody>
          </p:sp>
          <p:sp>
            <p:nvSpPr>
              <p:cNvPr id="93" name="Forme libre : forme 92">
                <a:extLst>
                  <a:ext uri="{FF2B5EF4-FFF2-40B4-BE49-F238E27FC236}">
                    <a16:creationId xmlns:a16="http://schemas.microsoft.com/office/drawing/2014/main" id="{164EC319-D612-4634-9DE9-DADE116CE270}"/>
                  </a:ext>
                </a:extLst>
              </p:cNvPr>
              <p:cNvSpPr/>
              <p:nvPr/>
            </p:nvSpPr>
            <p:spPr>
              <a:xfrm>
                <a:off x="1678200" y="2317337"/>
                <a:ext cx="38338" cy="158400"/>
              </a:xfrm>
              <a:custGeom>
                <a:avLst/>
                <a:gdLst>
                  <a:gd name="connsiteX0" fmla="*/ 0 w 38338"/>
                  <a:gd name="connsiteY0" fmla="*/ 0 h 158400"/>
                  <a:gd name="connsiteX1" fmla="*/ 11716 w 38338"/>
                  <a:gd name="connsiteY1" fmla="*/ 53150 h 158400"/>
                  <a:gd name="connsiteX2" fmla="*/ 38005 w 38338"/>
                  <a:gd name="connsiteY2" fmla="*/ 109538 h 158400"/>
                  <a:gd name="connsiteX3" fmla="*/ 15907 w 38338"/>
                  <a:gd name="connsiteY3" fmla="*/ 158401 h 158400"/>
                </a:gdLst>
                <a:ahLst/>
                <a:cxnLst>
                  <a:cxn ang="0">
                    <a:pos x="connsiteX0" y="connsiteY0"/>
                  </a:cxn>
                  <a:cxn ang="0">
                    <a:pos x="connsiteX1" y="connsiteY1"/>
                  </a:cxn>
                  <a:cxn ang="0">
                    <a:pos x="connsiteX2" y="connsiteY2"/>
                  </a:cxn>
                  <a:cxn ang="0">
                    <a:pos x="connsiteX3" y="connsiteY3"/>
                  </a:cxn>
                </a:cxnLst>
                <a:rect l="l" t="t" r="r" b="b"/>
                <a:pathLst>
                  <a:path w="38338" h="158400">
                    <a:moveTo>
                      <a:pt x="0" y="0"/>
                    </a:moveTo>
                    <a:cubicBezTo>
                      <a:pt x="15716" y="27908"/>
                      <a:pt x="11716" y="53150"/>
                      <a:pt x="11716" y="53150"/>
                    </a:cubicBezTo>
                    <a:cubicBezTo>
                      <a:pt x="11716" y="53150"/>
                      <a:pt x="41815" y="67247"/>
                      <a:pt x="38005" y="109538"/>
                    </a:cubicBezTo>
                    <a:cubicBezTo>
                      <a:pt x="34195" y="151829"/>
                      <a:pt x="15907" y="158401"/>
                      <a:pt x="15907" y="158401"/>
                    </a:cubicBezTo>
                  </a:path>
                </a:pathLst>
              </a:custGeom>
              <a:noFill/>
              <a:ln w="9525" cap="rnd">
                <a:solidFill>
                  <a:schemeClr val="bg1"/>
                </a:solidFill>
                <a:prstDash val="solid"/>
                <a:round/>
                <a:extLst>
                  <a:ext uri="{C807C97D-BFC1-408E-A445-0C87EB9F89A2}">
                    <ask:lineSketchStyleProps xmlns:ask="http://schemas.microsoft.com/office/drawing/2018/sketchyshapes" sd="1383347155">
                      <a:custGeom>
                        <a:avLst/>
                        <a:gdLst>
                          <a:gd name="connsiteX0" fmla="*/ 0 w 35005"/>
                          <a:gd name="connsiteY0" fmla="*/ 0 h 144631"/>
                          <a:gd name="connsiteX1" fmla="*/ 10697 w 35005"/>
                          <a:gd name="connsiteY1" fmla="*/ 48529 h 144631"/>
                          <a:gd name="connsiteX2" fmla="*/ 34700 w 35005"/>
                          <a:gd name="connsiteY2" fmla="*/ 100016 h 144631"/>
                          <a:gd name="connsiteX3" fmla="*/ 14524 w 35005"/>
                          <a:gd name="connsiteY3" fmla="*/ 144631 h 144631"/>
                        </a:gdLst>
                        <a:ahLst/>
                        <a:cxnLst>
                          <a:cxn ang="0">
                            <a:pos x="connsiteX0" y="connsiteY0"/>
                          </a:cxn>
                          <a:cxn ang="0">
                            <a:pos x="connsiteX1" y="connsiteY1"/>
                          </a:cxn>
                          <a:cxn ang="0">
                            <a:pos x="connsiteX2" y="connsiteY2"/>
                          </a:cxn>
                          <a:cxn ang="0">
                            <a:pos x="connsiteX3" y="connsiteY3"/>
                          </a:cxn>
                        </a:cxnLst>
                        <a:rect l="l" t="t" r="r" b="b"/>
                        <a:pathLst>
                          <a:path w="35005" h="144631" extrusionOk="0">
                            <a:moveTo>
                              <a:pt x="0" y="0"/>
                            </a:moveTo>
                            <a:cubicBezTo>
                              <a:pt x="14349" y="25482"/>
                              <a:pt x="10697" y="48530"/>
                              <a:pt x="10697" y="48529"/>
                            </a:cubicBezTo>
                            <a:cubicBezTo>
                              <a:pt x="10686" y="50562"/>
                              <a:pt x="43445" y="63271"/>
                              <a:pt x="34700" y="100016"/>
                            </a:cubicBezTo>
                            <a:cubicBezTo>
                              <a:pt x="31221" y="138631"/>
                              <a:pt x="14524" y="144631"/>
                              <a:pt x="14524" y="144631"/>
                            </a:cubicBezTo>
                          </a:path>
                        </a:pathLst>
                      </a:custGeom>
                      <ask:type>
                        <ask:lineSketchNone/>
                      </ask:type>
                    </ask:lineSketchStyleProps>
                  </a:ext>
                </a:extLst>
              </a:ln>
            </p:spPr>
            <p:txBody>
              <a:bodyPr rtlCol="0" anchor="ctr"/>
              <a:lstStyle/>
              <a:p>
                <a:endParaRPr lang="fr-FR" sz="1400"/>
              </a:p>
            </p:txBody>
          </p:sp>
          <p:sp>
            <p:nvSpPr>
              <p:cNvPr id="94" name="Forme libre : forme 93">
                <a:extLst>
                  <a:ext uri="{FF2B5EF4-FFF2-40B4-BE49-F238E27FC236}">
                    <a16:creationId xmlns:a16="http://schemas.microsoft.com/office/drawing/2014/main" id="{7F834AFA-6EA0-4BDC-A6DD-ED33AF2DC0CE}"/>
                  </a:ext>
                </a:extLst>
              </p:cNvPr>
              <p:cNvSpPr/>
              <p:nvPr/>
            </p:nvSpPr>
            <p:spPr>
              <a:xfrm>
                <a:off x="1587808" y="2250376"/>
                <a:ext cx="76676" cy="41909"/>
              </a:xfrm>
              <a:custGeom>
                <a:avLst/>
                <a:gdLst>
                  <a:gd name="connsiteX0" fmla="*/ 0 w 76676"/>
                  <a:gd name="connsiteY0" fmla="*/ 0 h 41909"/>
                  <a:gd name="connsiteX1" fmla="*/ 76676 w 76676"/>
                  <a:gd name="connsiteY1" fmla="*/ 41910 h 41909"/>
                </a:gdLst>
                <a:ahLst/>
                <a:cxnLst>
                  <a:cxn ang="0">
                    <a:pos x="connsiteX0" y="connsiteY0"/>
                  </a:cxn>
                  <a:cxn ang="0">
                    <a:pos x="connsiteX1" y="connsiteY1"/>
                  </a:cxn>
                </a:cxnLst>
                <a:rect l="l" t="t" r="r" b="b"/>
                <a:pathLst>
                  <a:path w="76676" h="41909">
                    <a:moveTo>
                      <a:pt x="0" y="0"/>
                    </a:moveTo>
                    <a:cubicBezTo>
                      <a:pt x="34195" y="6096"/>
                      <a:pt x="60484" y="17621"/>
                      <a:pt x="76676" y="41910"/>
                    </a:cubicBezTo>
                  </a:path>
                </a:pathLst>
              </a:custGeom>
              <a:noFill/>
              <a:ln w="9525" cap="rnd">
                <a:solidFill>
                  <a:schemeClr val="bg1"/>
                </a:solidFill>
                <a:prstDash val="solid"/>
                <a:round/>
                <a:extLst>
                  <a:ext uri="{C807C97D-BFC1-408E-A445-0C87EB9F89A2}">
                    <ask:lineSketchStyleProps xmlns:ask="http://schemas.microsoft.com/office/drawing/2018/sketchyshapes" sd="1831017384">
                      <a:custGeom>
                        <a:avLst/>
                        <a:gdLst>
                          <a:gd name="connsiteX0" fmla="*/ 0 w 70011"/>
                          <a:gd name="connsiteY0" fmla="*/ 0 h 38266"/>
                          <a:gd name="connsiteX1" fmla="*/ 70011 w 70011"/>
                          <a:gd name="connsiteY1" fmla="*/ 38266 h 38266"/>
                        </a:gdLst>
                        <a:ahLst/>
                        <a:cxnLst>
                          <a:cxn ang="0">
                            <a:pos x="connsiteX0" y="connsiteY0"/>
                          </a:cxn>
                          <a:cxn ang="0">
                            <a:pos x="connsiteX1" y="connsiteY1"/>
                          </a:cxn>
                        </a:cxnLst>
                        <a:rect l="l" t="t" r="r" b="b"/>
                        <a:pathLst>
                          <a:path w="70011" h="38266" extrusionOk="0">
                            <a:moveTo>
                              <a:pt x="0" y="0"/>
                            </a:moveTo>
                            <a:cubicBezTo>
                              <a:pt x="28855" y="1679"/>
                              <a:pt x="53143" y="11768"/>
                              <a:pt x="70011" y="38266"/>
                            </a:cubicBezTo>
                          </a:path>
                        </a:pathLst>
                      </a:custGeom>
                      <ask:type>
                        <ask:lineSketchNone/>
                      </ask:type>
                    </ask:lineSketchStyleProps>
                  </a:ext>
                </a:extLst>
              </a:ln>
            </p:spPr>
            <p:txBody>
              <a:bodyPr rtlCol="0" anchor="ctr"/>
              <a:lstStyle/>
              <a:p>
                <a:endParaRPr lang="fr-FR" sz="1400"/>
              </a:p>
            </p:txBody>
          </p:sp>
          <p:sp>
            <p:nvSpPr>
              <p:cNvPr id="95" name="Forme libre : forme 94">
                <a:extLst>
                  <a:ext uri="{FF2B5EF4-FFF2-40B4-BE49-F238E27FC236}">
                    <a16:creationId xmlns:a16="http://schemas.microsoft.com/office/drawing/2014/main" id="{4B0E525D-57FB-406A-93D2-CB3889E3F156}"/>
                  </a:ext>
                </a:extLst>
              </p:cNvPr>
              <p:cNvSpPr/>
              <p:nvPr/>
            </p:nvSpPr>
            <p:spPr>
              <a:xfrm>
                <a:off x="1404166" y="2401919"/>
                <a:ext cx="69913" cy="107632"/>
              </a:xfrm>
              <a:custGeom>
                <a:avLst/>
                <a:gdLst>
                  <a:gd name="connsiteX0" fmla="*/ 69913 w 69913"/>
                  <a:gd name="connsiteY0" fmla="*/ 53816 h 107632"/>
                  <a:gd name="connsiteX1" fmla="*/ 34957 w 69913"/>
                  <a:gd name="connsiteY1" fmla="*/ 107632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2"/>
                      <a:pt x="34957" y="107632"/>
                    </a:cubicBezTo>
                    <a:cubicBezTo>
                      <a:pt x="15651" y="107632"/>
                      <a:pt x="0" y="83538"/>
                      <a:pt x="0" y="53816"/>
                    </a:cubicBezTo>
                    <a:cubicBezTo>
                      <a:pt x="0" y="24094"/>
                      <a:pt x="15651" y="0"/>
                      <a:pt x="34957" y="0"/>
                    </a:cubicBezTo>
                    <a:cubicBezTo>
                      <a:pt x="54263" y="0"/>
                      <a:pt x="69913" y="24094"/>
                      <a:pt x="69913" y="53816"/>
                    </a:cubicBezTo>
                    <a:close/>
                  </a:path>
                </a:pathLst>
              </a:custGeom>
              <a:noFill/>
              <a:ln w="9525" cap="rnd">
                <a:solidFill>
                  <a:schemeClr val="bg1"/>
                </a:solidFill>
                <a:prstDash val="solid"/>
                <a:round/>
                <a:extLst>
                  <a:ext uri="{C807C97D-BFC1-408E-A445-0C87EB9F89A2}">
                    <ask:lineSketchStyleProps xmlns:ask="http://schemas.microsoft.com/office/drawing/2018/sketchyshapes" sd="2063278011">
                      <a:custGeom>
                        <a:avLst/>
                        <a:gdLst>
                          <a:gd name="connsiteX0" fmla="*/ 63836 w 63836"/>
                          <a:gd name="connsiteY0" fmla="*/ 49138 h 98276"/>
                          <a:gd name="connsiteX1" fmla="*/ 31918 w 63836"/>
                          <a:gd name="connsiteY1" fmla="*/ 98276 h 98276"/>
                          <a:gd name="connsiteX2" fmla="*/ 0 w 63836"/>
                          <a:gd name="connsiteY2" fmla="*/ 49138 h 98276"/>
                          <a:gd name="connsiteX3" fmla="*/ 31918 w 63836"/>
                          <a:gd name="connsiteY3" fmla="*/ 0 h 98276"/>
                          <a:gd name="connsiteX4" fmla="*/ 63836 w 63836"/>
                          <a:gd name="connsiteY4" fmla="*/ 49138 h 98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36" h="98276" extrusionOk="0">
                            <a:moveTo>
                              <a:pt x="63836" y="49138"/>
                            </a:moveTo>
                            <a:cubicBezTo>
                              <a:pt x="63180" y="76004"/>
                              <a:pt x="49369" y="95800"/>
                              <a:pt x="31918" y="98276"/>
                            </a:cubicBezTo>
                            <a:cubicBezTo>
                              <a:pt x="13470" y="97920"/>
                              <a:pt x="36" y="77193"/>
                              <a:pt x="0" y="49138"/>
                            </a:cubicBezTo>
                            <a:cubicBezTo>
                              <a:pt x="2405" y="21173"/>
                              <a:pt x="16227" y="2924"/>
                              <a:pt x="31918" y="0"/>
                            </a:cubicBezTo>
                            <a:cubicBezTo>
                              <a:pt x="54744" y="-4752"/>
                              <a:pt x="70111" y="25259"/>
                              <a:pt x="63836" y="49138"/>
                            </a:cubicBezTo>
                            <a:close/>
                          </a:path>
                        </a:pathLst>
                      </a:custGeom>
                      <ask:type>
                        <ask:lineSketchNone/>
                      </ask:type>
                    </ask:lineSketchStyleProps>
                  </a:ext>
                </a:extLst>
              </a:ln>
            </p:spPr>
            <p:txBody>
              <a:bodyPr rtlCol="0" anchor="ctr"/>
              <a:lstStyle/>
              <a:p>
                <a:endParaRPr lang="fr-FR" sz="1400"/>
              </a:p>
            </p:txBody>
          </p:sp>
          <p:sp>
            <p:nvSpPr>
              <p:cNvPr id="96" name="Forme libre : forme 95">
                <a:extLst>
                  <a:ext uri="{FF2B5EF4-FFF2-40B4-BE49-F238E27FC236}">
                    <a16:creationId xmlns:a16="http://schemas.microsoft.com/office/drawing/2014/main" id="{94BC699A-946B-4ED4-B5AF-451348EE9B0F}"/>
                  </a:ext>
                </a:extLst>
              </p:cNvPr>
              <p:cNvSpPr/>
              <p:nvPr/>
            </p:nvSpPr>
            <p:spPr>
              <a:xfrm>
                <a:off x="1371305" y="2475357"/>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9525" cap="rnd">
                <a:solidFill>
                  <a:schemeClr val="bg1"/>
                </a:solidFill>
                <a:prstDash val="solid"/>
                <a:round/>
                <a:extLst>
                  <a:ext uri="{C807C97D-BFC1-408E-A445-0C87EB9F89A2}">
                    <ask:lineSketchStyleProps xmlns:ask="http://schemas.microsoft.com/office/drawing/2018/sketchyshapes" sd="3830557496">
                      <a:custGeom>
                        <a:avLst/>
                        <a:gdLst>
                          <a:gd name="connsiteX0" fmla="*/ 0 w 61923"/>
                          <a:gd name="connsiteY0" fmla="*/ 0 h 31222"/>
                          <a:gd name="connsiteX1" fmla="*/ 29744 w 61923"/>
                          <a:gd name="connsiteY1" fmla="*/ 31222 h 31222"/>
                          <a:gd name="connsiteX2" fmla="*/ 61923 w 61923"/>
                          <a:gd name="connsiteY2" fmla="*/ 31222 h 31222"/>
                        </a:gdLst>
                        <a:ahLst/>
                        <a:cxnLst>
                          <a:cxn ang="0">
                            <a:pos x="connsiteX0" y="connsiteY0"/>
                          </a:cxn>
                          <a:cxn ang="0">
                            <a:pos x="connsiteX1" y="connsiteY1"/>
                          </a:cxn>
                          <a:cxn ang="0">
                            <a:pos x="connsiteX2" y="connsiteY2"/>
                          </a:cxn>
                        </a:cxnLst>
                        <a:rect l="l" t="t" r="r" b="b"/>
                        <a:pathLst>
                          <a:path w="61923" h="31222" extrusionOk="0">
                            <a:moveTo>
                              <a:pt x="0" y="0"/>
                            </a:moveTo>
                            <a:cubicBezTo>
                              <a:pt x="4795" y="16245"/>
                              <a:pt x="18273" y="29168"/>
                              <a:pt x="29744" y="31222"/>
                            </a:cubicBezTo>
                            <a:cubicBezTo>
                              <a:pt x="38473" y="28849"/>
                              <a:pt x="51917" y="32261"/>
                              <a:pt x="61923" y="31222"/>
                            </a:cubicBezTo>
                          </a:path>
                        </a:pathLst>
                      </a:custGeom>
                      <ask:type>
                        <ask:lineSketchNone/>
                      </ask:type>
                    </ask:lineSketchStyleProps>
                  </a:ext>
                </a:extLst>
              </a:ln>
            </p:spPr>
            <p:txBody>
              <a:bodyPr rtlCol="0" anchor="ctr"/>
              <a:lstStyle/>
              <a:p>
                <a:endParaRPr lang="fr-FR" sz="1400"/>
              </a:p>
            </p:txBody>
          </p:sp>
          <p:sp>
            <p:nvSpPr>
              <p:cNvPr id="97" name="Forme libre : forme 96">
                <a:extLst>
                  <a:ext uri="{FF2B5EF4-FFF2-40B4-BE49-F238E27FC236}">
                    <a16:creationId xmlns:a16="http://schemas.microsoft.com/office/drawing/2014/main" id="{DCF729B7-7312-40AB-A944-5996FA17ADB3}"/>
                  </a:ext>
                </a:extLst>
              </p:cNvPr>
              <p:cNvSpPr/>
              <p:nvPr/>
            </p:nvSpPr>
            <p:spPr>
              <a:xfrm>
                <a:off x="1417787" y="2418969"/>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9525" cap="rnd">
                <a:solidFill>
                  <a:schemeClr val="bg1"/>
                </a:solidFill>
                <a:prstDash val="solid"/>
                <a:round/>
                <a:extLst>
                  <a:ext uri="{C807C97D-BFC1-408E-A445-0C87EB9F89A2}">
                    <ask:lineSketchStyleProps xmlns:ask="http://schemas.microsoft.com/office/drawing/2018/sketchyshapes" sd="1949442187">
                      <a:custGeom>
                        <a:avLst/>
                        <a:gdLst>
                          <a:gd name="connsiteX0" fmla="*/ 39832 w 39832"/>
                          <a:gd name="connsiteY0" fmla="*/ 33657 h 67315"/>
                          <a:gd name="connsiteX1" fmla="*/ 19916 w 39832"/>
                          <a:gd name="connsiteY1" fmla="*/ 67315 h 67315"/>
                          <a:gd name="connsiteX2" fmla="*/ 0 w 39832"/>
                          <a:gd name="connsiteY2" fmla="*/ 33657 h 67315"/>
                          <a:gd name="connsiteX3" fmla="*/ 19916 w 39832"/>
                          <a:gd name="connsiteY3" fmla="*/ 0 h 67315"/>
                          <a:gd name="connsiteX4" fmla="*/ 39832 w 39832"/>
                          <a:gd name="connsiteY4" fmla="*/ 33657 h 6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32" h="67315" extrusionOk="0">
                            <a:moveTo>
                              <a:pt x="39832" y="33657"/>
                            </a:moveTo>
                            <a:cubicBezTo>
                              <a:pt x="39914" y="50147"/>
                              <a:pt x="30947" y="65400"/>
                              <a:pt x="19916" y="67315"/>
                            </a:cubicBezTo>
                            <a:cubicBezTo>
                              <a:pt x="8522" y="71764"/>
                              <a:pt x="-196" y="53382"/>
                              <a:pt x="0" y="33657"/>
                            </a:cubicBezTo>
                            <a:cubicBezTo>
                              <a:pt x="-2" y="15736"/>
                              <a:pt x="6969" y="-4"/>
                              <a:pt x="19916" y="0"/>
                            </a:cubicBezTo>
                            <a:cubicBezTo>
                              <a:pt x="33115" y="3229"/>
                              <a:pt x="37395" y="12794"/>
                              <a:pt x="39832" y="33657"/>
                            </a:cubicBezTo>
                            <a:close/>
                          </a:path>
                        </a:pathLst>
                      </a:custGeom>
                      <ask:type>
                        <ask:lineSketchNone/>
                      </ask:type>
                    </ask:lineSketchStyleProps>
                  </a:ext>
                </a:extLst>
              </a:ln>
            </p:spPr>
            <p:txBody>
              <a:bodyPr rtlCol="0" anchor="ctr"/>
              <a:lstStyle/>
              <a:p>
                <a:endParaRPr lang="fr-FR" sz="1400"/>
              </a:p>
            </p:txBody>
          </p:sp>
          <p:grpSp>
            <p:nvGrpSpPr>
              <p:cNvPr id="98" name="Graphique 1790">
                <a:extLst>
                  <a:ext uri="{FF2B5EF4-FFF2-40B4-BE49-F238E27FC236}">
                    <a16:creationId xmlns:a16="http://schemas.microsoft.com/office/drawing/2014/main" id="{63C9B27B-0BA2-4A6B-A33F-FCDD70D402FA}"/>
                  </a:ext>
                </a:extLst>
              </p:cNvPr>
              <p:cNvGrpSpPr/>
              <p:nvPr/>
            </p:nvGrpSpPr>
            <p:grpSpPr>
              <a:xfrm>
                <a:off x="1197759" y="2475547"/>
                <a:ext cx="100488" cy="34290"/>
                <a:chOff x="1197759" y="2475547"/>
                <a:chExt cx="100488" cy="34290"/>
              </a:xfrm>
              <a:noFill/>
            </p:grpSpPr>
            <p:sp>
              <p:nvSpPr>
                <p:cNvPr id="117" name="Forme libre : forme 116">
                  <a:extLst>
                    <a:ext uri="{FF2B5EF4-FFF2-40B4-BE49-F238E27FC236}">
                      <a16:creationId xmlns:a16="http://schemas.microsoft.com/office/drawing/2014/main" id="{93EDDD0C-4472-4BAB-915C-05A2B2B38491}"/>
                    </a:ext>
                  </a:extLst>
                </p:cNvPr>
                <p:cNvSpPr/>
                <p:nvPr/>
              </p:nvSpPr>
              <p:spPr>
                <a:xfrm>
                  <a:off x="1233002" y="2475547"/>
                  <a:ext cx="65246" cy="34290"/>
                </a:xfrm>
                <a:custGeom>
                  <a:avLst/>
                  <a:gdLst>
                    <a:gd name="connsiteX0" fmla="*/ 65246 w 65246"/>
                    <a:gd name="connsiteY0" fmla="*/ 0 h 34290"/>
                    <a:gd name="connsiteX1" fmla="*/ 32576 w 65246"/>
                    <a:gd name="connsiteY1" fmla="*/ 34290 h 34290"/>
                    <a:gd name="connsiteX2" fmla="*/ 0 w 65246"/>
                    <a:gd name="connsiteY2" fmla="*/ 286 h 34290"/>
                  </a:gdLst>
                  <a:ahLst/>
                  <a:cxnLst>
                    <a:cxn ang="0">
                      <a:pos x="connsiteX0" y="connsiteY0"/>
                    </a:cxn>
                    <a:cxn ang="0">
                      <a:pos x="connsiteX1" y="connsiteY1"/>
                    </a:cxn>
                    <a:cxn ang="0">
                      <a:pos x="connsiteX2" y="connsiteY2"/>
                    </a:cxn>
                  </a:cxnLst>
                  <a:rect l="l" t="t" r="r" b="b"/>
                  <a:pathLst>
                    <a:path w="65246" h="34290">
                      <a:moveTo>
                        <a:pt x="65246" y="0"/>
                      </a:moveTo>
                      <a:cubicBezTo>
                        <a:pt x="60103" y="20098"/>
                        <a:pt x="47435" y="34290"/>
                        <a:pt x="32576" y="34290"/>
                      </a:cubicBezTo>
                      <a:cubicBezTo>
                        <a:pt x="17812" y="34290"/>
                        <a:pt x="5143" y="20193"/>
                        <a:pt x="0" y="286"/>
                      </a:cubicBezTo>
                    </a:path>
                  </a:pathLst>
                </a:custGeom>
                <a:noFill/>
                <a:ln w="9525" cap="rnd">
                  <a:solidFill>
                    <a:schemeClr val="bg1"/>
                  </a:solidFill>
                  <a:prstDash val="solid"/>
                  <a:round/>
                  <a:extLst>
                    <a:ext uri="{C807C97D-BFC1-408E-A445-0C87EB9F89A2}">
                      <ask:lineSketchStyleProps xmlns:ask="http://schemas.microsoft.com/office/drawing/2018/sketchyshapes" sd="309261102">
                        <a:custGeom>
                          <a:avLst/>
                          <a:gdLst>
                            <a:gd name="connsiteX0" fmla="*/ 59574 w 59574"/>
                            <a:gd name="connsiteY0" fmla="*/ 0 h 31309"/>
                            <a:gd name="connsiteX1" fmla="*/ 29744 w 59574"/>
                            <a:gd name="connsiteY1" fmla="*/ 31309 h 31309"/>
                            <a:gd name="connsiteX2" fmla="*/ 0 w 59574"/>
                            <a:gd name="connsiteY2" fmla="*/ 261 h 31309"/>
                          </a:gdLst>
                          <a:ahLst/>
                          <a:cxnLst>
                            <a:cxn ang="0">
                              <a:pos x="connsiteX0" y="connsiteY0"/>
                            </a:cxn>
                            <a:cxn ang="0">
                              <a:pos x="connsiteX1" y="connsiteY1"/>
                            </a:cxn>
                            <a:cxn ang="0">
                              <a:pos x="connsiteX2" y="connsiteY2"/>
                            </a:cxn>
                          </a:cxnLst>
                          <a:rect l="l" t="t" r="r" b="b"/>
                          <a:pathLst>
                            <a:path w="59574" h="31309" extrusionOk="0">
                              <a:moveTo>
                                <a:pt x="59574" y="0"/>
                              </a:moveTo>
                              <a:cubicBezTo>
                                <a:pt x="54200" y="17827"/>
                                <a:pt x="41381" y="32341"/>
                                <a:pt x="29744" y="31309"/>
                              </a:cubicBezTo>
                              <a:cubicBezTo>
                                <a:pt x="13344" y="30821"/>
                                <a:pt x="6443" y="21039"/>
                                <a:pt x="0" y="261"/>
                              </a:cubicBezTo>
                            </a:path>
                          </a:pathLst>
                        </a:custGeom>
                        <ask:type>
                          <ask:lineSketchNone/>
                        </ask:type>
                      </ask:lineSketchStyleProps>
                    </a:ext>
                  </a:extLst>
                </a:ln>
              </p:spPr>
              <p:txBody>
                <a:bodyPr rtlCol="0" anchor="ctr"/>
                <a:lstStyle/>
                <a:p>
                  <a:endParaRPr lang="fr-FR" sz="1400"/>
                </a:p>
              </p:txBody>
            </p:sp>
            <p:sp>
              <p:nvSpPr>
                <p:cNvPr id="118" name="Forme libre : forme 117">
                  <a:extLst>
                    <a:ext uri="{FF2B5EF4-FFF2-40B4-BE49-F238E27FC236}">
                      <a16:creationId xmlns:a16="http://schemas.microsoft.com/office/drawing/2014/main" id="{C8217855-9B9A-45F7-B9EC-C5299D852DDC}"/>
                    </a:ext>
                  </a:extLst>
                </p:cNvPr>
                <p:cNvSpPr/>
                <p:nvPr/>
              </p:nvSpPr>
              <p:spPr>
                <a:xfrm>
                  <a:off x="1197759" y="2475643"/>
                  <a:ext cx="67817" cy="34194"/>
                </a:xfrm>
                <a:custGeom>
                  <a:avLst/>
                  <a:gdLst>
                    <a:gd name="connsiteX0" fmla="*/ 0 w 67817"/>
                    <a:gd name="connsiteY0" fmla="*/ 0 h 34194"/>
                    <a:gd name="connsiteX1" fmla="*/ 32576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048" y="20003"/>
                        <a:pt x="17716" y="34195"/>
                        <a:pt x="32576" y="34195"/>
                      </a:cubicBezTo>
                      <a:lnTo>
                        <a:pt x="67818" y="34195"/>
                      </a:lnTo>
                    </a:path>
                  </a:pathLst>
                </a:custGeom>
                <a:noFill/>
                <a:ln w="9525" cap="rnd">
                  <a:solidFill>
                    <a:schemeClr val="bg1"/>
                  </a:solidFill>
                  <a:prstDash val="solid"/>
                  <a:round/>
                  <a:extLst>
                    <a:ext uri="{C807C97D-BFC1-408E-A445-0C87EB9F89A2}">
                      <ask:lineSketchStyleProps xmlns:ask="http://schemas.microsoft.com/office/drawing/2018/sketchyshapes" sd="396811026">
                        <a:custGeom>
                          <a:avLst/>
                          <a:gdLst>
                            <a:gd name="connsiteX0" fmla="*/ 0 w 61922"/>
                            <a:gd name="connsiteY0" fmla="*/ 0 h 31221"/>
                            <a:gd name="connsiteX1" fmla="*/ 29744 w 61922"/>
                            <a:gd name="connsiteY1" fmla="*/ 31221 h 31221"/>
                            <a:gd name="connsiteX2" fmla="*/ 61922 w 61922"/>
                            <a:gd name="connsiteY2" fmla="*/ 31221 h 31221"/>
                          </a:gdLst>
                          <a:ahLst/>
                          <a:cxnLst>
                            <a:cxn ang="0">
                              <a:pos x="connsiteX0" y="connsiteY0"/>
                            </a:cxn>
                            <a:cxn ang="0">
                              <a:pos x="connsiteX1" y="connsiteY1"/>
                            </a:cxn>
                            <a:cxn ang="0">
                              <a:pos x="connsiteX2" y="connsiteY2"/>
                            </a:cxn>
                          </a:cxnLst>
                          <a:rect l="l" t="t" r="r" b="b"/>
                          <a:pathLst>
                            <a:path w="61922" h="31221" extrusionOk="0">
                              <a:moveTo>
                                <a:pt x="0" y="0"/>
                              </a:moveTo>
                              <a:cubicBezTo>
                                <a:pt x="6232" y="16572"/>
                                <a:pt x="12440" y="32060"/>
                                <a:pt x="29744" y="31221"/>
                              </a:cubicBezTo>
                              <a:cubicBezTo>
                                <a:pt x="43393" y="29639"/>
                                <a:pt x="53693" y="34482"/>
                                <a:pt x="61922" y="31221"/>
                              </a:cubicBezTo>
                            </a:path>
                          </a:pathLst>
                        </a:custGeom>
                        <ask:type>
                          <ask:lineSketchNone/>
                        </ask:type>
                      </ask:lineSketchStyleProps>
                    </a:ext>
                  </a:extLst>
                </a:ln>
              </p:spPr>
              <p:txBody>
                <a:bodyPr rtlCol="0" anchor="ctr"/>
                <a:lstStyle/>
                <a:p>
                  <a:endParaRPr lang="fr-FR" sz="1400"/>
                </a:p>
              </p:txBody>
            </p:sp>
          </p:grpSp>
          <p:grpSp>
            <p:nvGrpSpPr>
              <p:cNvPr id="99" name="Graphique 1790">
                <a:extLst>
                  <a:ext uri="{FF2B5EF4-FFF2-40B4-BE49-F238E27FC236}">
                    <a16:creationId xmlns:a16="http://schemas.microsoft.com/office/drawing/2014/main" id="{26F30757-81B7-416E-99AE-BB569FD8E8CB}"/>
                  </a:ext>
                </a:extLst>
              </p:cNvPr>
              <p:cNvGrpSpPr/>
              <p:nvPr/>
            </p:nvGrpSpPr>
            <p:grpSpPr>
              <a:xfrm>
                <a:off x="1471603" y="2475929"/>
                <a:ext cx="100488" cy="34385"/>
                <a:chOff x="1471603" y="2475929"/>
                <a:chExt cx="100488" cy="34385"/>
              </a:xfrm>
              <a:noFill/>
            </p:grpSpPr>
            <p:sp>
              <p:nvSpPr>
                <p:cNvPr id="115" name="Forme libre : forme 114">
                  <a:extLst>
                    <a:ext uri="{FF2B5EF4-FFF2-40B4-BE49-F238E27FC236}">
                      <a16:creationId xmlns:a16="http://schemas.microsoft.com/office/drawing/2014/main" id="{E47F3F88-20CB-4861-8032-361D76F0CE7B}"/>
                    </a:ext>
                  </a:extLst>
                </p:cNvPr>
                <p:cNvSpPr/>
                <p:nvPr/>
              </p:nvSpPr>
              <p:spPr>
                <a:xfrm>
                  <a:off x="1506846" y="2475929"/>
                  <a:ext cx="65246" cy="34385"/>
                </a:xfrm>
                <a:custGeom>
                  <a:avLst/>
                  <a:gdLst>
                    <a:gd name="connsiteX0" fmla="*/ 65246 w 65246"/>
                    <a:gd name="connsiteY0" fmla="*/ 0 h 34385"/>
                    <a:gd name="connsiteX1" fmla="*/ 32575 w 65246"/>
                    <a:gd name="connsiteY1" fmla="*/ 34385 h 34385"/>
                    <a:gd name="connsiteX2" fmla="*/ 0 w 65246"/>
                    <a:gd name="connsiteY2" fmla="*/ 381 h 34385"/>
                  </a:gdLst>
                  <a:ahLst/>
                  <a:cxnLst>
                    <a:cxn ang="0">
                      <a:pos x="connsiteX0" y="connsiteY0"/>
                    </a:cxn>
                    <a:cxn ang="0">
                      <a:pos x="connsiteX1" y="connsiteY1"/>
                    </a:cxn>
                    <a:cxn ang="0">
                      <a:pos x="connsiteX2" y="connsiteY2"/>
                    </a:cxn>
                  </a:cxnLst>
                  <a:rect l="l" t="t" r="r" b="b"/>
                  <a:pathLst>
                    <a:path w="65246" h="34385">
                      <a:moveTo>
                        <a:pt x="65246" y="0"/>
                      </a:moveTo>
                      <a:cubicBezTo>
                        <a:pt x="60198" y="20098"/>
                        <a:pt x="47434" y="34385"/>
                        <a:pt x="32575" y="34385"/>
                      </a:cubicBezTo>
                      <a:cubicBezTo>
                        <a:pt x="17812" y="34385"/>
                        <a:pt x="5144" y="20288"/>
                        <a:pt x="0" y="381"/>
                      </a:cubicBezTo>
                    </a:path>
                  </a:pathLst>
                </a:custGeom>
                <a:noFill/>
                <a:ln w="9525" cap="rnd">
                  <a:solidFill>
                    <a:schemeClr val="bg1"/>
                  </a:solidFill>
                  <a:prstDash val="solid"/>
                  <a:round/>
                  <a:extLst>
                    <a:ext uri="{C807C97D-BFC1-408E-A445-0C87EB9F89A2}">
                      <ask:lineSketchStyleProps xmlns:ask="http://schemas.microsoft.com/office/drawing/2018/sketchyshapes" sd="148522751">
                        <a:custGeom>
                          <a:avLst/>
                          <a:gdLst>
                            <a:gd name="connsiteX0" fmla="*/ 59574 w 59574"/>
                            <a:gd name="connsiteY0" fmla="*/ 0 h 31396"/>
                            <a:gd name="connsiteX1" fmla="*/ 29743 w 59574"/>
                            <a:gd name="connsiteY1" fmla="*/ 31396 h 31396"/>
                            <a:gd name="connsiteX2" fmla="*/ 0 w 59574"/>
                            <a:gd name="connsiteY2" fmla="*/ 347 h 31396"/>
                          </a:gdLst>
                          <a:ahLst/>
                          <a:cxnLst>
                            <a:cxn ang="0">
                              <a:pos x="connsiteX0" y="connsiteY0"/>
                            </a:cxn>
                            <a:cxn ang="0">
                              <a:pos x="connsiteX1" y="connsiteY1"/>
                            </a:cxn>
                            <a:cxn ang="0">
                              <a:pos x="connsiteX2" y="connsiteY2"/>
                            </a:cxn>
                          </a:cxnLst>
                          <a:rect l="l" t="t" r="r" b="b"/>
                          <a:pathLst>
                            <a:path w="59574" h="31396" extrusionOk="0">
                              <a:moveTo>
                                <a:pt x="59574" y="0"/>
                              </a:moveTo>
                              <a:cubicBezTo>
                                <a:pt x="54824" y="19038"/>
                                <a:pt x="45561" y="29672"/>
                                <a:pt x="29743" y="31396"/>
                              </a:cubicBezTo>
                              <a:cubicBezTo>
                                <a:pt x="20233" y="31265"/>
                                <a:pt x="4615" y="18963"/>
                                <a:pt x="0" y="347"/>
                              </a:cubicBezTo>
                            </a:path>
                          </a:pathLst>
                        </a:custGeom>
                        <ask:type>
                          <ask:lineSketchNone/>
                        </ask:type>
                      </ask:lineSketchStyleProps>
                    </a:ext>
                  </a:extLst>
                </a:ln>
              </p:spPr>
              <p:txBody>
                <a:bodyPr rtlCol="0" anchor="ctr"/>
                <a:lstStyle/>
                <a:p>
                  <a:endParaRPr lang="fr-FR" sz="1400"/>
                </a:p>
              </p:txBody>
            </p:sp>
            <p:sp>
              <p:nvSpPr>
                <p:cNvPr id="116" name="Forme libre : forme 115">
                  <a:extLst>
                    <a:ext uri="{FF2B5EF4-FFF2-40B4-BE49-F238E27FC236}">
                      <a16:creationId xmlns:a16="http://schemas.microsoft.com/office/drawing/2014/main" id="{DE6EA60B-98A9-448E-BAEA-9BEC7B455A3C}"/>
                    </a:ext>
                  </a:extLst>
                </p:cNvPr>
                <p:cNvSpPr/>
                <p:nvPr/>
              </p:nvSpPr>
              <p:spPr>
                <a:xfrm>
                  <a:off x="1471603" y="2476119"/>
                  <a:ext cx="67817" cy="34194"/>
                </a:xfrm>
                <a:custGeom>
                  <a:avLst/>
                  <a:gdLst>
                    <a:gd name="connsiteX0" fmla="*/ 0 w 67817"/>
                    <a:gd name="connsiteY0" fmla="*/ 0 h 34194"/>
                    <a:gd name="connsiteX1" fmla="*/ 32575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144" y="20003"/>
                        <a:pt x="17812" y="34195"/>
                        <a:pt x="32575" y="34195"/>
                      </a:cubicBezTo>
                      <a:lnTo>
                        <a:pt x="67818" y="34195"/>
                      </a:lnTo>
                    </a:path>
                  </a:pathLst>
                </a:custGeom>
                <a:noFill/>
                <a:ln w="9525" cap="rnd">
                  <a:solidFill>
                    <a:schemeClr val="bg1"/>
                  </a:solidFill>
                  <a:prstDash val="solid"/>
                  <a:round/>
                  <a:extLst>
                    <a:ext uri="{C807C97D-BFC1-408E-A445-0C87EB9F89A2}">
                      <ask:lineSketchStyleProps xmlns:ask="http://schemas.microsoft.com/office/drawing/2018/sketchyshapes" sd="2414496528">
                        <a:custGeom>
                          <a:avLst/>
                          <a:gdLst>
                            <a:gd name="connsiteX0" fmla="*/ 0 w 61922"/>
                            <a:gd name="connsiteY0" fmla="*/ 0 h 31222"/>
                            <a:gd name="connsiteX1" fmla="*/ 29743 w 61922"/>
                            <a:gd name="connsiteY1" fmla="*/ 31222 h 31222"/>
                            <a:gd name="connsiteX2" fmla="*/ 61922 w 61922"/>
                            <a:gd name="connsiteY2" fmla="*/ 31222 h 31222"/>
                          </a:gdLst>
                          <a:ahLst/>
                          <a:cxnLst>
                            <a:cxn ang="0">
                              <a:pos x="connsiteX0" y="connsiteY0"/>
                            </a:cxn>
                            <a:cxn ang="0">
                              <a:pos x="connsiteX1" y="connsiteY1"/>
                            </a:cxn>
                            <a:cxn ang="0">
                              <a:pos x="connsiteX2" y="connsiteY2"/>
                            </a:cxn>
                          </a:cxnLst>
                          <a:rect l="l" t="t" r="r" b="b"/>
                          <a:pathLst>
                            <a:path w="61922" h="31222" extrusionOk="0">
                              <a:moveTo>
                                <a:pt x="0" y="0"/>
                              </a:moveTo>
                              <a:cubicBezTo>
                                <a:pt x="2998" y="17985"/>
                                <a:pt x="13745" y="28724"/>
                                <a:pt x="29743" y="31222"/>
                              </a:cubicBezTo>
                              <a:cubicBezTo>
                                <a:pt x="40173" y="28831"/>
                                <a:pt x="47185" y="35050"/>
                                <a:pt x="61922" y="31222"/>
                              </a:cubicBezTo>
                            </a:path>
                          </a:pathLst>
                        </a:custGeom>
                        <ask:type>
                          <ask:lineSketchNone/>
                        </ask:type>
                      </ask:lineSketchStyleProps>
                    </a:ext>
                  </a:extLst>
                </a:ln>
              </p:spPr>
              <p:txBody>
                <a:bodyPr rtlCol="0" anchor="ctr"/>
                <a:lstStyle/>
                <a:p>
                  <a:endParaRPr lang="fr-FR" sz="1400"/>
                </a:p>
              </p:txBody>
            </p:sp>
          </p:grpSp>
          <p:sp>
            <p:nvSpPr>
              <p:cNvPr id="100" name="Forme libre : forme 99">
                <a:extLst>
                  <a:ext uri="{FF2B5EF4-FFF2-40B4-BE49-F238E27FC236}">
                    <a16:creationId xmlns:a16="http://schemas.microsoft.com/office/drawing/2014/main" id="{4ED3CD37-8A9F-486C-93A4-16555FA6C4DE}"/>
                  </a:ext>
                </a:extLst>
              </p:cNvPr>
              <p:cNvSpPr/>
              <p:nvPr/>
            </p:nvSpPr>
            <p:spPr>
              <a:xfrm>
                <a:off x="1625146" y="2402396"/>
                <a:ext cx="69913" cy="107632"/>
              </a:xfrm>
              <a:custGeom>
                <a:avLst/>
                <a:gdLst>
                  <a:gd name="connsiteX0" fmla="*/ 69913 w 69913"/>
                  <a:gd name="connsiteY0" fmla="*/ 53816 h 107632"/>
                  <a:gd name="connsiteX1" fmla="*/ 34957 w 69913"/>
                  <a:gd name="connsiteY1" fmla="*/ 107633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3"/>
                      <a:pt x="34957" y="107633"/>
                    </a:cubicBezTo>
                    <a:cubicBezTo>
                      <a:pt x="15651" y="107633"/>
                      <a:pt x="0" y="83538"/>
                      <a:pt x="0" y="53816"/>
                    </a:cubicBezTo>
                    <a:cubicBezTo>
                      <a:pt x="0" y="24094"/>
                      <a:pt x="15651" y="0"/>
                      <a:pt x="34957" y="0"/>
                    </a:cubicBezTo>
                    <a:cubicBezTo>
                      <a:pt x="54263" y="0"/>
                      <a:pt x="69913" y="24094"/>
                      <a:pt x="69913" y="53816"/>
                    </a:cubicBezTo>
                    <a:close/>
                  </a:path>
                </a:pathLst>
              </a:custGeom>
              <a:noFill/>
              <a:ln w="9525" cap="rnd">
                <a:solidFill>
                  <a:schemeClr val="bg1"/>
                </a:solidFill>
                <a:prstDash val="solid"/>
                <a:round/>
                <a:extLst>
                  <a:ext uri="{C807C97D-BFC1-408E-A445-0C87EB9F89A2}">
                    <ask:lineSketchStyleProps xmlns:ask="http://schemas.microsoft.com/office/drawing/2018/sketchyshapes" sd="617369527">
                      <a:custGeom>
                        <a:avLst/>
                        <a:gdLst>
                          <a:gd name="connsiteX0" fmla="*/ 63836 w 63836"/>
                          <a:gd name="connsiteY0" fmla="*/ 49138 h 98276"/>
                          <a:gd name="connsiteX1" fmla="*/ 31918 w 63836"/>
                          <a:gd name="connsiteY1" fmla="*/ 98276 h 98276"/>
                          <a:gd name="connsiteX2" fmla="*/ 0 w 63836"/>
                          <a:gd name="connsiteY2" fmla="*/ 49138 h 98276"/>
                          <a:gd name="connsiteX3" fmla="*/ 31918 w 63836"/>
                          <a:gd name="connsiteY3" fmla="*/ 0 h 98276"/>
                          <a:gd name="connsiteX4" fmla="*/ 63836 w 63836"/>
                          <a:gd name="connsiteY4" fmla="*/ 49138 h 98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36" h="98276" extrusionOk="0">
                            <a:moveTo>
                              <a:pt x="63836" y="49138"/>
                            </a:moveTo>
                            <a:cubicBezTo>
                              <a:pt x="65163" y="76529"/>
                              <a:pt x="49821" y="97305"/>
                              <a:pt x="31918" y="98276"/>
                            </a:cubicBezTo>
                            <a:cubicBezTo>
                              <a:pt x="7115" y="99393"/>
                              <a:pt x="-192" y="72364"/>
                              <a:pt x="0" y="49138"/>
                            </a:cubicBezTo>
                            <a:cubicBezTo>
                              <a:pt x="-1415" y="20194"/>
                              <a:pt x="12826" y="-2352"/>
                              <a:pt x="31918" y="0"/>
                            </a:cubicBezTo>
                            <a:cubicBezTo>
                              <a:pt x="51208" y="-2139"/>
                              <a:pt x="64528" y="17830"/>
                              <a:pt x="63836" y="49138"/>
                            </a:cubicBezTo>
                            <a:close/>
                          </a:path>
                        </a:pathLst>
                      </a:custGeom>
                      <ask:type>
                        <ask:lineSketchNone/>
                      </ask:type>
                    </ask:lineSketchStyleProps>
                  </a:ext>
                </a:extLst>
              </a:ln>
            </p:spPr>
            <p:txBody>
              <a:bodyPr rtlCol="0" anchor="ctr"/>
              <a:lstStyle/>
              <a:p>
                <a:endParaRPr lang="fr-FR" sz="1400"/>
              </a:p>
            </p:txBody>
          </p:sp>
          <p:sp>
            <p:nvSpPr>
              <p:cNvPr id="101" name="Forme libre : forme 100">
                <a:extLst>
                  <a:ext uri="{FF2B5EF4-FFF2-40B4-BE49-F238E27FC236}">
                    <a16:creationId xmlns:a16="http://schemas.microsoft.com/office/drawing/2014/main" id="{5C20013F-EFE6-4460-AD93-7BE33FB41747}"/>
                  </a:ext>
                </a:extLst>
              </p:cNvPr>
              <p:cNvSpPr/>
              <p:nvPr/>
            </p:nvSpPr>
            <p:spPr>
              <a:xfrm>
                <a:off x="1592285" y="2475738"/>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9525" cap="rnd">
                <a:solidFill>
                  <a:schemeClr val="bg1"/>
                </a:solidFill>
                <a:prstDash val="solid"/>
                <a:round/>
                <a:extLst>
                  <a:ext uri="{C807C97D-BFC1-408E-A445-0C87EB9F89A2}">
                    <ask:lineSketchStyleProps xmlns:ask="http://schemas.microsoft.com/office/drawing/2018/sketchyshapes" sd="2004672993">
                      <a:custGeom>
                        <a:avLst/>
                        <a:gdLst>
                          <a:gd name="connsiteX0" fmla="*/ 0 w 61923"/>
                          <a:gd name="connsiteY0" fmla="*/ 0 h 31222"/>
                          <a:gd name="connsiteX1" fmla="*/ 29744 w 61923"/>
                          <a:gd name="connsiteY1" fmla="*/ 31222 h 31222"/>
                          <a:gd name="connsiteX2" fmla="*/ 61923 w 61923"/>
                          <a:gd name="connsiteY2" fmla="*/ 31222 h 31222"/>
                        </a:gdLst>
                        <a:ahLst/>
                        <a:cxnLst>
                          <a:cxn ang="0">
                            <a:pos x="connsiteX0" y="connsiteY0"/>
                          </a:cxn>
                          <a:cxn ang="0">
                            <a:pos x="connsiteX1" y="connsiteY1"/>
                          </a:cxn>
                          <a:cxn ang="0">
                            <a:pos x="connsiteX2" y="connsiteY2"/>
                          </a:cxn>
                        </a:cxnLst>
                        <a:rect l="l" t="t" r="r" b="b"/>
                        <a:pathLst>
                          <a:path w="61923" h="31222" extrusionOk="0">
                            <a:moveTo>
                              <a:pt x="0" y="0"/>
                            </a:moveTo>
                            <a:cubicBezTo>
                              <a:pt x="4544" y="19886"/>
                              <a:pt x="16279" y="30475"/>
                              <a:pt x="29744" y="31222"/>
                            </a:cubicBezTo>
                            <a:cubicBezTo>
                              <a:pt x="44442" y="30358"/>
                              <a:pt x="46539" y="33159"/>
                              <a:pt x="61923" y="31222"/>
                            </a:cubicBezTo>
                          </a:path>
                        </a:pathLst>
                      </a:custGeom>
                      <ask:type>
                        <ask:lineSketchNone/>
                      </ask:type>
                    </ask:lineSketchStyleProps>
                  </a:ext>
                </a:extLst>
              </a:ln>
            </p:spPr>
            <p:txBody>
              <a:bodyPr rtlCol="0" anchor="ctr"/>
              <a:lstStyle/>
              <a:p>
                <a:endParaRPr lang="fr-FR" sz="1400"/>
              </a:p>
            </p:txBody>
          </p:sp>
          <p:sp>
            <p:nvSpPr>
              <p:cNvPr id="102" name="Forme libre : forme 101">
                <a:extLst>
                  <a:ext uri="{FF2B5EF4-FFF2-40B4-BE49-F238E27FC236}">
                    <a16:creationId xmlns:a16="http://schemas.microsoft.com/office/drawing/2014/main" id="{4653418F-FE02-48EB-AA11-D9FA8BFEB4F4}"/>
                  </a:ext>
                </a:extLst>
              </p:cNvPr>
              <p:cNvSpPr/>
              <p:nvPr/>
            </p:nvSpPr>
            <p:spPr>
              <a:xfrm>
                <a:off x="1638767" y="2419445"/>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9525" cap="rnd">
                <a:solidFill>
                  <a:schemeClr val="bg1"/>
                </a:solidFill>
                <a:prstDash val="solid"/>
                <a:round/>
                <a:extLst>
                  <a:ext uri="{C807C97D-BFC1-408E-A445-0C87EB9F89A2}">
                    <ask:lineSketchStyleProps xmlns:ask="http://schemas.microsoft.com/office/drawing/2018/sketchyshapes" sd="922146530">
                      <a:custGeom>
                        <a:avLst/>
                        <a:gdLst>
                          <a:gd name="connsiteX0" fmla="*/ 39832 w 39832"/>
                          <a:gd name="connsiteY0" fmla="*/ 33657 h 67315"/>
                          <a:gd name="connsiteX1" fmla="*/ 19916 w 39832"/>
                          <a:gd name="connsiteY1" fmla="*/ 67315 h 67315"/>
                          <a:gd name="connsiteX2" fmla="*/ 0 w 39832"/>
                          <a:gd name="connsiteY2" fmla="*/ 33657 h 67315"/>
                          <a:gd name="connsiteX3" fmla="*/ 19916 w 39832"/>
                          <a:gd name="connsiteY3" fmla="*/ 0 h 67315"/>
                          <a:gd name="connsiteX4" fmla="*/ 39832 w 39832"/>
                          <a:gd name="connsiteY4" fmla="*/ 33657 h 6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32" h="67315" extrusionOk="0">
                            <a:moveTo>
                              <a:pt x="39832" y="33657"/>
                            </a:moveTo>
                            <a:cubicBezTo>
                              <a:pt x="41782" y="51413"/>
                              <a:pt x="32105" y="68774"/>
                              <a:pt x="19916" y="67315"/>
                            </a:cubicBezTo>
                            <a:cubicBezTo>
                              <a:pt x="10869" y="66502"/>
                              <a:pt x="-2220" y="53499"/>
                              <a:pt x="0" y="33657"/>
                            </a:cubicBezTo>
                            <a:cubicBezTo>
                              <a:pt x="99" y="13114"/>
                              <a:pt x="11606" y="-871"/>
                              <a:pt x="19916" y="0"/>
                            </a:cubicBezTo>
                            <a:cubicBezTo>
                              <a:pt x="31828" y="3717"/>
                              <a:pt x="44235" y="17106"/>
                              <a:pt x="39832" y="33657"/>
                            </a:cubicBezTo>
                            <a:close/>
                          </a:path>
                        </a:pathLst>
                      </a:custGeom>
                      <ask:type>
                        <ask:lineSketchNone/>
                      </ask:type>
                    </ask:lineSketchStyleProps>
                  </a:ext>
                </a:extLst>
              </a:ln>
            </p:spPr>
            <p:txBody>
              <a:bodyPr rtlCol="0" anchor="ctr"/>
              <a:lstStyle/>
              <a:p>
                <a:endParaRPr lang="fr-FR" sz="1400"/>
              </a:p>
            </p:txBody>
          </p:sp>
          <p:sp>
            <p:nvSpPr>
              <p:cNvPr id="103" name="Forme libre : forme 102">
                <a:extLst>
                  <a:ext uri="{FF2B5EF4-FFF2-40B4-BE49-F238E27FC236}">
                    <a16:creationId xmlns:a16="http://schemas.microsoft.com/office/drawing/2014/main" id="{72E11385-ED8C-456B-AA11-2FFB3D0C68B5}"/>
                  </a:ext>
                </a:extLst>
              </p:cNvPr>
              <p:cNvSpPr/>
              <p:nvPr/>
            </p:nvSpPr>
            <p:spPr>
              <a:xfrm>
                <a:off x="1277769" y="2264351"/>
                <a:ext cx="213264" cy="82990"/>
              </a:xfrm>
              <a:custGeom>
                <a:avLst/>
                <a:gdLst>
                  <a:gd name="connsiteX0" fmla="*/ 40196 w 213264"/>
                  <a:gd name="connsiteY0" fmla="*/ 35746 h 82990"/>
                  <a:gd name="connsiteX1" fmla="*/ 0 w 213264"/>
                  <a:gd name="connsiteY1" fmla="*/ 82990 h 82990"/>
                  <a:gd name="connsiteX2" fmla="*/ 136684 w 213264"/>
                  <a:gd name="connsiteY2" fmla="*/ 82990 h 82990"/>
                  <a:gd name="connsiteX3" fmla="*/ 213265 w 213264"/>
                  <a:gd name="connsiteY3" fmla="*/ 4028 h 82990"/>
                  <a:gd name="connsiteX4" fmla="*/ 80772 w 213264"/>
                  <a:gd name="connsiteY4" fmla="*/ 13743 h 82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64" h="82990">
                    <a:moveTo>
                      <a:pt x="40196" y="35746"/>
                    </a:moveTo>
                    <a:cubicBezTo>
                      <a:pt x="24575" y="47462"/>
                      <a:pt x="10668" y="62892"/>
                      <a:pt x="0" y="82990"/>
                    </a:cubicBezTo>
                    <a:lnTo>
                      <a:pt x="136684" y="82990"/>
                    </a:lnTo>
                    <a:cubicBezTo>
                      <a:pt x="136684" y="82990"/>
                      <a:pt x="161544" y="29460"/>
                      <a:pt x="213265" y="4028"/>
                    </a:cubicBezTo>
                    <a:cubicBezTo>
                      <a:pt x="213265" y="4028"/>
                      <a:pt x="144018" y="-9783"/>
                      <a:pt x="80772" y="13743"/>
                    </a:cubicBezTo>
                  </a:path>
                </a:pathLst>
              </a:custGeom>
              <a:noFill/>
              <a:ln w="9525" cap="rnd">
                <a:solidFill>
                  <a:schemeClr val="bg1"/>
                </a:solidFill>
                <a:prstDash val="solid"/>
                <a:round/>
                <a:extLst>
                  <a:ext uri="{C807C97D-BFC1-408E-A445-0C87EB9F89A2}">
                    <ask:lineSketchStyleProps xmlns:ask="http://schemas.microsoft.com/office/drawing/2018/sketchyshapes" sd="1160315008">
                      <a:custGeom>
                        <a:avLst/>
                        <a:gdLst>
                          <a:gd name="connsiteX0" fmla="*/ 36701 w 194725"/>
                          <a:gd name="connsiteY0" fmla="*/ 32638 h 75776"/>
                          <a:gd name="connsiteX1" fmla="*/ 0 w 194725"/>
                          <a:gd name="connsiteY1" fmla="*/ 75776 h 75776"/>
                          <a:gd name="connsiteX2" fmla="*/ 124802 w 194725"/>
                          <a:gd name="connsiteY2" fmla="*/ 75776 h 75776"/>
                          <a:gd name="connsiteX3" fmla="*/ 194725 w 194725"/>
                          <a:gd name="connsiteY3" fmla="*/ 3677 h 75776"/>
                          <a:gd name="connsiteX4" fmla="*/ 73750 w 194725"/>
                          <a:gd name="connsiteY4" fmla="*/ 12548 h 75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25" h="75776" extrusionOk="0">
                            <a:moveTo>
                              <a:pt x="36701" y="32638"/>
                            </a:moveTo>
                            <a:cubicBezTo>
                              <a:pt x="22072" y="44371"/>
                              <a:pt x="11572" y="61841"/>
                              <a:pt x="0" y="75776"/>
                            </a:cubicBezTo>
                            <a:cubicBezTo>
                              <a:pt x="37206" y="72134"/>
                              <a:pt x="64372" y="86151"/>
                              <a:pt x="124802" y="75776"/>
                            </a:cubicBezTo>
                            <a:cubicBezTo>
                              <a:pt x="130375" y="82682"/>
                              <a:pt x="148660" y="38326"/>
                              <a:pt x="194725" y="3677"/>
                            </a:cubicBezTo>
                            <a:cubicBezTo>
                              <a:pt x="194073" y="-25"/>
                              <a:pt x="140407" y="-15644"/>
                              <a:pt x="73750" y="12548"/>
                            </a:cubicBezTo>
                          </a:path>
                        </a:pathLst>
                      </a:custGeom>
                      <ask:type>
                        <ask:lineSketchNone/>
                      </ask:type>
                    </ask:lineSketchStyleProps>
                  </a:ext>
                </a:extLst>
              </a:ln>
            </p:spPr>
            <p:txBody>
              <a:bodyPr rtlCol="0" anchor="ctr"/>
              <a:lstStyle/>
              <a:p>
                <a:endParaRPr lang="fr-FR" sz="1400"/>
              </a:p>
            </p:txBody>
          </p:sp>
          <p:sp>
            <p:nvSpPr>
              <p:cNvPr id="104" name="Forme libre : forme 103">
                <a:extLst>
                  <a:ext uri="{FF2B5EF4-FFF2-40B4-BE49-F238E27FC236}">
                    <a16:creationId xmlns:a16="http://schemas.microsoft.com/office/drawing/2014/main" id="{84B48897-F7A3-4220-98BD-1D735C139355}"/>
                  </a:ext>
                </a:extLst>
              </p:cNvPr>
              <p:cNvSpPr/>
              <p:nvPr/>
            </p:nvSpPr>
            <p:spPr>
              <a:xfrm>
                <a:off x="1591999" y="2268950"/>
                <a:ext cx="70199" cy="78485"/>
              </a:xfrm>
              <a:custGeom>
                <a:avLst/>
                <a:gdLst>
                  <a:gd name="connsiteX0" fmla="*/ 23717 w 70199"/>
                  <a:gd name="connsiteY0" fmla="*/ 78486 h 78485"/>
                  <a:gd name="connsiteX1" fmla="*/ 70199 w 70199"/>
                  <a:gd name="connsiteY1" fmla="*/ 78486 h 78485"/>
                  <a:gd name="connsiteX2" fmla="*/ 0 w 70199"/>
                  <a:gd name="connsiteY2" fmla="*/ 0 h 78485"/>
                </a:gdLst>
                <a:ahLst/>
                <a:cxnLst>
                  <a:cxn ang="0">
                    <a:pos x="connsiteX0" y="connsiteY0"/>
                  </a:cxn>
                  <a:cxn ang="0">
                    <a:pos x="connsiteX1" y="connsiteY1"/>
                  </a:cxn>
                  <a:cxn ang="0">
                    <a:pos x="connsiteX2" y="connsiteY2"/>
                  </a:cxn>
                </a:cxnLst>
                <a:rect l="l" t="t" r="r" b="b"/>
                <a:pathLst>
                  <a:path w="70199" h="78485">
                    <a:moveTo>
                      <a:pt x="23717" y="78486"/>
                    </a:moveTo>
                    <a:lnTo>
                      <a:pt x="70199" y="78486"/>
                    </a:lnTo>
                    <a:cubicBezTo>
                      <a:pt x="70199" y="78486"/>
                      <a:pt x="70390" y="11906"/>
                      <a:pt x="0" y="0"/>
                    </a:cubicBezTo>
                  </a:path>
                </a:pathLst>
              </a:custGeom>
              <a:noFill/>
              <a:ln w="9525" cap="rnd">
                <a:solidFill>
                  <a:schemeClr val="bg1"/>
                </a:solidFill>
                <a:prstDash val="solid"/>
                <a:round/>
                <a:extLst>
                  <a:ext uri="{C807C97D-BFC1-408E-A445-0C87EB9F89A2}">
                    <ask:lineSketchStyleProps xmlns:ask="http://schemas.microsoft.com/office/drawing/2018/sketchyshapes" sd="964232935">
                      <a:custGeom>
                        <a:avLst/>
                        <a:gdLst>
                          <a:gd name="connsiteX0" fmla="*/ 21655 w 64097"/>
                          <a:gd name="connsiteY0" fmla="*/ 71663 h 71663"/>
                          <a:gd name="connsiteX1" fmla="*/ 64097 w 64097"/>
                          <a:gd name="connsiteY1" fmla="*/ 71663 h 71663"/>
                          <a:gd name="connsiteX2" fmla="*/ 0 w 64097"/>
                          <a:gd name="connsiteY2" fmla="*/ 0 h 71663"/>
                        </a:gdLst>
                        <a:ahLst/>
                        <a:cxnLst>
                          <a:cxn ang="0">
                            <a:pos x="connsiteX0" y="connsiteY0"/>
                          </a:cxn>
                          <a:cxn ang="0">
                            <a:pos x="connsiteX1" y="connsiteY1"/>
                          </a:cxn>
                          <a:cxn ang="0">
                            <a:pos x="connsiteX2" y="connsiteY2"/>
                          </a:cxn>
                        </a:cxnLst>
                        <a:rect l="l" t="t" r="r" b="b"/>
                        <a:pathLst>
                          <a:path w="64097" h="71663" extrusionOk="0">
                            <a:moveTo>
                              <a:pt x="21655" y="71663"/>
                            </a:moveTo>
                            <a:cubicBezTo>
                              <a:pt x="40746" y="70372"/>
                              <a:pt x="51972" y="72188"/>
                              <a:pt x="64097" y="71663"/>
                            </a:cubicBezTo>
                            <a:cubicBezTo>
                              <a:pt x="68549" y="65715"/>
                              <a:pt x="68135" y="9669"/>
                              <a:pt x="0" y="0"/>
                            </a:cubicBezTo>
                          </a:path>
                        </a:pathLst>
                      </a:custGeom>
                      <ask:type>
                        <ask:lineSketchNone/>
                      </ask:type>
                    </ask:lineSketchStyleProps>
                  </a:ext>
                </a:extLst>
              </a:ln>
            </p:spPr>
            <p:txBody>
              <a:bodyPr rtlCol="0" anchor="ctr"/>
              <a:lstStyle/>
              <a:p>
                <a:endParaRPr lang="fr-FR" sz="1400"/>
              </a:p>
            </p:txBody>
          </p:sp>
          <p:sp>
            <p:nvSpPr>
              <p:cNvPr id="105" name="Forme libre : forme 104">
                <a:extLst>
                  <a:ext uri="{FF2B5EF4-FFF2-40B4-BE49-F238E27FC236}">
                    <a16:creationId xmlns:a16="http://schemas.microsoft.com/office/drawing/2014/main" id="{EA2CC057-4F58-4AC7-9253-2607510D6291}"/>
                  </a:ext>
                </a:extLst>
              </p:cNvPr>
              <p:cNvSpPr/>
              <p:nvPr/>
            </p:nvSpPr>
            <p:spPr>
              <a:xfrm>
                <a:off x="1441695" y="2277332"/>
                <a:ext cx="118871" cy="70103"/>
              </a:xfrm>
              <a:custGeom>
                <a:avLst/>
                <a:gdLst>
                  <a:gd name="connsiteX0" fmla="*/ 76771 w 118871"/>
                  <a:gd name="connsiteY0" fmla="*/ 0 h 70103"/>
                  <a:gd name="connsiteX1" fmla="*/ 0 w 118871"/>
                  <a:gd name="connsiteY1" fmla="*/ 70104 h 70103"/>
                  <a:gd name="connsiteX2" fmla="*/ 118872 w 118871"/>
                  <a:gd name="connsiteY2" fmla="*/ 70104 h 70103"/>
                </a:gdLst>
                <a:ahLst/>
                <a:cxnLst>
                  <a:cxn ang="0">
                    <a:pos x="connsiteX0" y="connsiteY0"/>
                  </a:cxn>
                  <a:cxn ang="0">
                    <a:pos x="connsiteX1" y="connsiteY1"/>
                  </a:cxn>
                  <a:cxn ang="0">
                    <a:pos x="connsiteX2" y="connsiteY2"/>
                  </a:cxn>
                </a:cxnLst>
                <a:rect l="l" t="t" r="r" b="b"/>
                <a:pathLst>
                  <a:path w="118871" h="70103">
                    <a:moveTo>
                      <a:pt x="76771" y="0"/>
                    </a:moveTo>
                    <a:cubicBezTo>
                      <a:pt x="24955" y="21622"/>
                      <a:pt x="0" y="70104"/>
                      <a:pt x="0" y="70104"/>
                    </a:cubicBezTo>
                    <a:lnTo>
                      <a:pt x="118872" y="70104"/>
                    </a:lnTo>
                  </a:path>
                </a:pathLst>
              </a:custGeom>
              <a:noFill/>
              <a:ln w="9525" cap="rnd">
                <a:solidFill>
                  <a:schemeClr val="bg1"/>
                </a:solidFill>
                <a:prstDash val="solid"/>
                <a:round/>
                <a:extLst>
                  <a:ext uri="{C807C97D-BFC1-408E-A445-0C87EB9F89A2}">
                    <ask:lineSketchStyleProps xmlns:ask="http://schemas.microsoft.com/office/drawing/2018/sketchyshapes" sd="773813647">
                      <a:custGeom>
                        <a:avLst/>
                        <a:gdLst>
                          <a:gd name="connsiteX0" fmla="*/ 70097 w 108538"/>
                          <a:gd name="connsiteY0" fmla="*/ 0 h 64009"/>
                          <a:gd name="connsiteX1" fmla="*/ 0 w 108538"/>
                          <a:gd name="connsiteY1" fmla="*/ 64009 h 64009"/>
                          <a:gd name="connsiteX2" fmla="*/ 108538 w 108538"/>
                          <a:gd name="connsiteY2" fmla="*/ 64009 h 64009"/>
                        </a:gdLst>
                        <a:ahLst/>
                        <a:cxnLst>
                          <a:cxn ang="0">
                            <a:pos x="connsiteX0" y="connsiteY0"/>
                          </a:cxn>
                          <a:cxn ang="0">
                            <a:pos x="connsiteX1" y="connsiteY1"/>
                          </a:cxn>
                          <a:cxn ang="0">
                            <a:pos x="connsiteX2" y="connsiteY2"/>
                          </a:cxn>
                        </a:cxnLst>
                        <a:rect l="l" t="t" r="r" b="b"/>
                        <a:pathLst>
                          <a:path w="108538" h="64009" extrusionOk="0">
                            <a:moveTo>
                              <a:pt x="70097" y="0"/>
                            </a:moveTo>
                            <a:cubicBezTo>
                              <a:pt x="22786" y="19741"/>
                              <a:pt x="0" y="64009"/>
                              <a:pt x="0" y="64009"/>
                            </a:cubicBezTo>
                            <a:cubicBezTo>
                              <a:pt x="23797" y="55197"/>
                              <a:pt x="74289" y="65716"/>
                              <a:pt x="108538" y="64009"/>
                            </a:cubicBezTo>
                          </a:path>
                        </a:pathLst>
                      </a:custGeom>
                      <ask:type>
                        <ask:lineSketchNone/>
                      </ask:type>
                    </ask:lineSketchStyleProps>
                  </a:ext>
                </a:extLst>
              </a:ln>
            </p:spPr>
            <p:txBody>
              <a:bodyPr rtlCol="0" anchor="ctr"/>
              <a:lstStyle/>
              <a:p>
                <a:endParaRPr lang="fr-FR" sz="1400"/>
              </a:p>
            </p:txBody>
          </p:sp>
          <p:sp>
            <p:nvSpPr>
              <p:cNvPr id="106" name="Forme libre : forme 105">
                <a:extLst>
                  <a:ext uri="{FF2B5EF4-FFF2-40B4-BE49-F238E27FC236}">
                    <a16:creationId xmlns:a16="http://schemas.microsoft.com/office/drawing/2014/main" id="{D6F6D027-4BBE-4320-A31F-9B51A9B642BF}"/>
                  </a:ext>
                </a:extLst>
              </p:cNvPr>
              <p:cNvSpPr/>
              <p:nvPr/>
            </p:nvSpPr>
            <p:spPr>
              <a:xfrm>
                <a:off x="1539421" y="2335972"/>
                <a:ext cx="46005" cy="10511"/>
              </a:xfrm>
              <a:custGeom>
                <a:avLst/>
                <a:gdLst>
                  <a:gd name="connsiteX0" fmla="*/ 0 w 46005"/>
                  <a:gd name="connsiteY0" fmla="*/ 10512 h 10511"/>
                  <a:gd name="connsiteX1" fmla="*/ 46006 w 46005"/>
                  <a:gd name="connsiteY1" fmla="*/ 5368 h 10511"/>
                </a:gdLst>
                <a:ahLst/>
                <a:cxnLst>
                  <a:cxn ang="0">
                    <a:pos x="connsiteX0" y="connsiteY0"/>
                  </a:cxn>
                  <a:cxn ang="0">
                    <a:pos x="connsiteX1" y="connsiteY1"/>
                  </a:cxn>
                </a:cxnLst>
                <a:rect l="l" t="t" r="r" b="b"/>
                <a:pathLst>
                  <a:path w="46005" h="10511">
                    <a:moveTo>
                      <a:pt x="0" y="10512"/>
                    </a:moveTo>
                    <a:cubicBezTo>
                      <a:pt x="0" y="10512"/>
                      <a:pt x="9430" y="-9205"/>
                      <a:pt x="46006" y="5368"/>
                    </a:cubicBezTo>
                  </a:path>
                </a:pathLst>
              </a:custGeom>
              <a:noFill/>
              <a:ln w="9525" cap="rnd">
                <a:solidFill>
                  <a:schemeClr val="bg1"/>
                </a:solidFill>
                <a:prstDash val="solid"/>
                <a:round/>
                <a:extLst>
                  <a:ext uri="{C807C97D-BFC1-408E-A445-0C87EB9F89A2}">
                    <ask:lineSketchStyleProps xmlns:ask="http://schemas.microsoft.com/office/drawing/2018/sketchyshapes" sd="1769765895">
                      <a:custGeom>
                        <a:avLst/>
                        <a:gdLst>
                          <a:gd name="connsiteX0" fmla="*/ 0 w 42006"/>
                          <a:gd name="connsiteY0" fmla="*/ 9597 h 9597"/>
                          <a:gd name="connsiteX1" fmla="*/ 42006 w 42006"/>
                          <a:gd name="connsiteY1" fmla="*/ 4901 h 9597"/>
                        </a:gdLst>
                        <a:ahLst/>
                        <a:cxnLst>
                          <a:cxn ang="0">
                            <a:pos x="connsiteX0" y="connsiteY0"/>
                          </a:cxn>
                          <a:cxn ang="0">
                            <a:pos x="connsiteX1" y="connsiteY1"/>
                          </a:cxn>
                        </a:cxnLst>
                        <a:rect l="l" t="t" r="r" b="b"/>
                        <a:pathLst>
                          <a:path w="42006" h="9597" extrusionOk="0">
                            <a:moveTo>
                              <a:pt x="0" y="9597"/>
                            </a:moveTo>
                            <a:cubicBezTo>
                              <a:pt x="-1525" y="5029"/>
                              <a:pt x="8142" y="-9734"/>
                              <a:pt x="42006" y="4901"/>
                            </a:cubicBezTo>
                          </a:path>
                        </a:pathLst>
                      </a:custGeom>
                      <ask:type>
                        <ask:lineSketchNone/>
                      </ask:type>
                    </ask:lineSketchStyleProps>
                  </a:ext>
                </a:extLst>
              </a:ln>
            </p:spPr>
            <p:txBody>
              <a:bodyPr rtlCol="0" anchor="ctr"/>
              <a:lstStyle/>
              <a:p>
                <a:endParaRPr lang="fr-FR" sz="1400"/>
              </a:p>
            </p:txBody>
          </p:sp>
          <p:sp>
            <p:nvSpPr>
              <p:cNvPr id="107" name="Forme libre : forme 106">
                <a:extLst>
                  <a:ext uri="{FF2B5EF4-FFF2-40B4-BE49-F238E27FC236}">
                    <a16:creationId xmlns:a16="http://schemas.microsoft.com/office/drawing/2014/main" id="{F80F8DBE-05B1-434B-9313-19D323576FB9}"/>
                  </a:ext>
                </a:extLst>
              </p:cNvPr>
              <p:cNvSpPr/>
              <p:nvPr/>
            </p:nvSpPr>
            <p:spPr>
              <a:xfrm>
                <a:off x="1560090" y="2308955"/>
                <a:ext cx="60102" cy="55986"/>
              </a:xfrm>
              <a:custGeom>
                <a:avLst/>
                <a:gdLst>
                  <a:gd name="connsiteX0" fmla="*/ 0 w 60102"/>
                  <a:gd name="connsiteY0" fmla="*/ 38481 h 55986"/>
                  <a:gd name="connsiteX1" fmla="*/ 60103 w 60102"/>
                  <a:gd name="connsiteY1" fmla="*/ 46482 h 55986"/>
                  <a:gd name="connsiteX2" fmla="*/ 7048 w 60102"/>
                  <a:gd name="connsiteY2" fmla="*/ 0 h 55986"/>
                </a:gdLst>
                <a:ahLst/>
                <a:cxnLst>
                  <a:cxn ang="0">
                    <a:pos x="connsiteX0" y="connsiteY0"/>
                  </a:cxn>
                  <a:cxn ang="0">
                    <a:pos x="connsiteX1" y="connsiteY1"/>
                  </a:cxn>
                  <a:cxn ang="0">
                    <a:pos x="connsiteX2" y="connsiteY2"/>
                  </a:cxn>
                </a:cxnLst>
                <a:rect l="l" t="t" r="r" b="b"/>
                <a:pathLst>
                  <a:path w="60102" h="55986">
                    <a:moveTo>
                      <a:pt x="0" y="38481"/>
                    </a:moveTo>
                    <a:cubicBezTo>
                      <a:pt x="0" y="38481"/>
                      <a:pt x="26289" y="71819"/>
                      <a:pt x="60103" y="46482"/>
                    </a:cubicBezTo>
                    <a:cubicBezTo>
                      <a:pt x="60103" y="46482"/>
                      <a:pt x="38481" y="2286"/>
                      <a:pt x="7048" y="0"/>
                    </a:cubicBezTo>
                  </a:path>
                </a:pathLst>
              </a:custGeom>
              <a:noFill/>
              <a:ln w="9525" cap="rnd">
                <a:solidFill>
                  <a:schemeClr val="bg1"/>
                </a:solidFill>
                <a:prstDash val="solid"/>
                <a:round/>
                <a:extLst>
                  <a:ext uri="{C807C97D-BFC1-408E-A445-0C87EB9F89A2}">
                    <ask:lineSketchStyleProps xmlns:ask="http://schemas.microsoft.com/office/drawing/2018/sketchyshapes" sd="1408691184">
                      <a:custGeom>
                        <a:avLst/>
                        <a:gdLst>
                          <a:gd name="connsiteX0" fmla="*/ 0 w 54877"/>
                          <a:gd name="connsiteY0" fmla="*/ 35135 h 51119"/>
                          <a:gd name="connsiteX1" fmla="*/ 54877 w 54877"/>
                          <a:gd name="connsiteY1" fmla="*/ 42441 h 51119"/>
                          <a:gd name="connsiteX2" fmla="*/ 6435 w 54877"/>
                          <a:gd name="connsiteY2" fmla="*/ 0 h 51119"/>
                        </a:gdLst>
                        <a:ahLst/>
                        <a:cxnLst>
                          <a:cxn ang="0">
                            <a:pos x="connsiteX0" y="connsiteY0"/>
                          </a:cxn>
                          <a:cxn ang="0">
                            <a:pos x="connsiteX1" y="connsiteY1"/>
                          </a:cxn>
                          <a:cxn ang="0">
                            <a:pos x="connsiteX2" y="connsiteY2"/>
                          </a:cxn>
                        </a:cxnLst>
                        <a:rect l="l" t="t" r="r" b="b"/>
                        <a:pathLst>
                          <a:path w="54877" h="51119" extrusionOk="0">
                            <a:moveTo>
                              <a:pt x="0" y="35135"/>
                            </a:moveTo>
                            <a:cubicBezTo>
                              <a:pt x="2981" y="33154"/>
                              <a:pt x="21922" y="59197"/>
                              <a:pt x="54877" y="42441"/>
                            </a:cubicBezTo>
                            <a:cubicBezTo>
                              <a:pt x="54590" y="50852"/>
                              <a:pt x="35458" y="4241"/>
                              <a:pt x="6435" y="0"/>
                            </a:cubicBezTo>
                          </a:path>
                        </a:pathLst>
                      </a:custGeom>
                      <ask:type>
                        <ask:lineSketchNone/>
                      </ask:type>
                    </ask:lineSketchStyleProps>
                  </a:ext>
                </a:extLst>
              </a:ln>
            </p:spPr>
            <p:txBody>
              <a:bodyPr rtlCol="0" anchor="ctr"/>
              <a:lstStyle/>
              <a:p>
                <a:endParaRPr lang="fr-FR" sz="1400"/>
              </a:p>
            </p:txBody>
          </p:sp>
          <p:sp>
            <p:nvSpPr>
              <p:cNvPr id="108" name="Forme libre : forme 107">
                <a:extLst>
                  <a:ext uri="{FF2B5EF4-FFF2-40B4-BE49-F238E27FC236}">
                    <a16:creationId xmlns:a16="http://schemas.microsoft.com/office/drawing/2014/main" id="{7EC09859-6A67-4AF5-A7EE-02685A9D3B79}"/>
                  </a:ext>
                </a:extLst>
              </p:cNvPr>
              <p:cNvSpPr/>
              <p:nvPr/>
            </p:nvSpPr>
            <p:spPr>
              <a:xfrm>
                <a:off x="1551613" y="2300859"/>
                <a:ext cx="14573" cy="27241"/>
              </a:xfrm>
              <a:custGeom>
                <a:avLst/>
                <a:gdLst>
                  <a:gd name="connsiteX0" fmla="*/ 14573 w 14573"/>
                  <a:gd name="connsiteY0" fmla="*/ 0 h 27241"/>
                  <a:gd name="connsiteX1" fmla="*/ 14573 w 14573"/>
                  <a:gd name="connsiteY1" fmla="*/ 13144 h 27241"/>
                  <a:gd name="connsiteX2" fmla="*/ 0 w 14573"/>
                  <a:gd name="connsiteY2" fmla="*/ 27241 h 27241"/>
                </a:gdLst>
                <a:ahLst/>
                <a:cxnLst>
                  <a:cxn ang="0">
                    <a:pos x="connsiteX0" y="connsiteY0"/>
                  </a:cxn>
                  <a:cxn ang="0">
                    <a:pos x="connsiteX1" y="connsiteY1"/>
                  </a:cxn>
                  <a:cxn ang="0">
                    <a:pos x="connsiteX2" y="connsiteY2"/>
                  </a:cxn>
                </a:cxnLst>
                <a:rect l="l" t="t" r="r" b="b"/>
                <a:pathLst>
                  <a:path w="14573" h="27241">
                    <a:moveTo>
                      <a:pt x="14573" y="0"/>
                    </a:moveTo>
                    <a:lnTo>
                      <a:pt x="14573" y="13144"/>
                    </a:lnTo>
                    <a:cubicBezTo>
                      <a:pt x="14573" y="13144"/>
                      <a:pt x="12668" y="27241"/>
                      <a:pt x="0" y="27241"/>
                    </a:cubicBezTo>
                  </a:path>
                </a:pathLst>
              </a:custGeom>
              <a:noFill/>
              <a:ln w="9525" cap="rnd">
                <a:solidFill>
                  <a:schemeClr val="bg1"/>
                </a:solidFill>
                <a:prstDash val="solid"/>
                <a:round/>
                <a:extLst>
                  <a:ext uri="{C807C97D-BFC1-408E-A445-0C87EB9F89A2}">
                    <ask:lineSketchStyleProps xmlns:ask="http://schemas.microsoft.com/office/drawing/2018/sketchyshapes" sd="2901634365">
                      <a:custGeom>
                        <a:avLst/>
                        <a:gdLst>
                          <a:gd name="connsiteX0" fmla="*/ 13306 w 13306"/>
                          <a:gd name="connsiteY0" fmla="*/ 0 h 24873"/>
                          <a:gd name="connsiteX1" fmla="*/ 13306 w 13306"/>
                          <a:gd name="connsiteY1" fmla="*/ 12001 h 24873"/>
                          <a:gd name="connsiteX2" fmla="*/ 0 w 13306"/>
                          <a:gd name="connsiteY2" fmla="*/ 24873 h 24873"/>
                        </a:gdLst>
                        <a:ahLst/>
                        <a:cxnLst>
                          <a:cxn ang="0">
                            <a:pos x="connsiteX0" y="connsiteY0"/>
                          </a:cxn>
                          <a:cxn ang="0">
                            <a:pos x="connsiteX1" y="connsiteY1"/>
                          </a:cxn>
                          <a:cxn ang="0">
                            <a:pos x="connsiteX2" y="connsiteY2"/>
                          </a:cxn>
                        </a:cxnLst>
                        <a:rect l="l" t="t" r="r" b="b"/>
                        <a:pathLst>
                          <a:path w="13306" h="24873" extrusionOk="0">
                            <a:moveTo>
                              <a:pt x="13306" y="0"/>
                            </a:moveTo>
                            <a:cubicBezTo>
                              <a:pt x="14252" y="4743"/>
                              <a:pt x="12116" y="7773"/>
                              <a:pt x="13306" y="12001"/>
                            </a:cubicBezTo>
                            <a:cubicBezTo>
                              <a:pt x="14044" y="12582"/>
                              <a:pt x="14169" y="26767"/>
                              <a:pt x="0" y="24873"/>
                            </a:cubicBezTo>
                          </a:path>
                        </a:pathLst>
                      </a:custGeom>
                      <ask:type>
                        <ask:lineSketchNone/>
                      </ask:type>
                    </ask:lineSketchStyleProps>
                  </a:ext>
                </a:extLst>
              </a:ln>
            </p:spPr>
            <p:txBody>
              <a:bodyPr rtlCol="0" anchor="ctr"/>
              <a:lstStyle/>
              <a:p>
                <a:endParaRPr lang="fr-FR" sz="1400"/>
              </a:p>
            </p:txBody>
          </p:sp>
          <p:sp>
            <p:nvSpPr>
              <p:cNvPr id="109" name="Forme libre : forme 108">
                <a:extLst>
                  <a:ext uri="{FF2B5EF4-FFF2-40B4-BE49-F238E27FC236}">
                    <a16:creationId xmlns:a16="http://schemas.microsoft.com/office/drawing/2014/main" id="{91E39516-6646-4D34-8E97-75AB19F89341}"/>
                  </a:ext>
                </a:extLst>
              </p:cNvPr>
              <p:cNvSpPr/>
              <p:nvPr/>
            </p:nvSpPr>
            <p:spPr>
              <a:xfrm>
                <a:off x="1495225" y="2299526"/>
                <a:ext cx="44672" cy="46958"/>
              </a:xfrm>
              <a:custGeom>
                <a:avLst/>
                <a:gdLst>
                  <a:gd name="connsiteX0" fmla="*/ 44672 w 44672"/>
                  <a:gd name="connsiteY0" fmla="*/ 0 h 46958"/>
                  <a:gd name="connsiteX1" fmla="*/ 44672 w 44672"/>
                  <a:gd name="connsiteY1" fmla="*/ 7525 h 46958"/>
                  <a:gd name="connsiteX2" fmla="*/ 0 w 44672"/>
                  <a:gd name="connsiteY2" fmla="*/ 46958 h 46958"/>
                </a:gdLst>
                <a:ahLst/>
                <a:cxnLst>
                  <a:cxn ang="0">
                    <a:pos x="connsiteX0" y="connsiteY0"/>
                  </a:cxn>
                  <a:cxn ang="0">
                    <a:pos x="connsiteX1" y="connsiteY1"/>
                  </a:cxn>
                  <a:cxn ang="0">
                    <a:pos x="connsiteX2" y="connsiteY2"/>
                  </a:cxn>
                </a:cxnLst>
                <a:rect l="l" t="t" r="r" b="b"/>
                <a:pathLst>
                  <a:path w="44672" h="46958">
                    <a:moveTo>
                      <a:pt x="44672" y="0"/>
                    </a:moveTo>
                    <a:lnTo>
                      <a:pt x="44672" y="7525"/>
                    </a:lnTo>
                    <a:cubicBezTo>
                      <a:pt x="44672" y="7525"/>
                      <a:pt x="8953" y="8953"/>
                      <a:pt x="0" y="46958"/>
                    </a:cubicBezTo>
                  </a:path>
                </a:pathLst>
              </a:custGeom>
              <a:noFill/>
              <a:ln w="9525" cap="rnd">
                <a:solidFill>
                  <a:schemeClr val="bg1"/>
                </a:solidFill>
                <a:prstDash val="solid"/>
                <a:round/>
                <a:extLst>
                  <a:ext uri="{C807C97D-BFC1-408E-A445-0C87EB9F89A2}">
                    <ask:lineSketchStyleProps xmlns:ask="http://schemas.microsoft.com/office/drawing/2018/sketchyshapes" sd="2143465088">
                      <a:custGeom>
                        <a:avLst/>
                        <a:gdLst>
                          <a:gd name="connsiteX0" fmla="*/ 40789 w 40789"/>
                          <a:gd name="connsiteY0" fmla="*/ 0 h 42876"/>
                          <a:gd name="connsiteX1" fmla="*/ 40789 w 40789"/>
                          <a:gd name="connsiteY1" fmla="*/ 6870 h 42876"/>
                          <a:gd name="connsiteX2" fmla="*/ 0 w 40789"/>
                          <a:gd name="connsiteY2" fmla="*/ 42876 h 42876"/>
                        </a:gdLst>
                        <a:ahLst/>
                        <a:cxnLst>
                          <a:cxn ang="0">
                            <a:pos x="connsiteX0" y="connsiteY0"/>
                          </a:cxn>
                          <a:cxn ang="0">
                            <a:pos x="connsiteX1" y="connsiteY1"/>
                          </a:cxn>
                          <a:cxn ang="0">
                            <a:pos x="connsiteX2" y="connsiteY2"/>
                          </a:cxn>
                        </a:cxnLst>
                        <a:rect l="l" t="t" r="r" b="b"/>
                        <a:pathLst>
                          <a:path w="40789" h="42876" extrusionOk="0">
                            <a:moveTo>
                              <a:pt x="40789" y="0"/>
                            </a:moveTo>
                            <a:cubicBezTo>
                              <a:pt x="41385" y="1922"/>
                              <a:pt x="40651" y="4572"/>
                              <a:pt x="40789" y="6870"/>
                            </a:cubicBezTo>
                            <a:cubicBezTo>
                              <a:pt x="33760" y="5485"/>
                              <a:pt x="4909" y="9109"/>
                              <a:pt x="0" y="42876"/>
                            </a:cubicBezTo>
                          </a:path>
                        </a:pathLst>
                      </a:custGeom>
                      <ask:type>
                        <ask:lineSketchNone/>
                      </ask:type>
                    </ask:lineSketchStyleProps>
                  </a:ext>
                </a:extLst>
              </a:ln>
            </p:spPr>
            <p:txBody>
              <a:bodyPr rtlCol="0" anchor="ctr"/>
              <a:lstStyle/>
              <a:p>
                <a:endParaRPr lang="fr-FR" sz="1400"/>
              </a:p>
            </p:txBody>
          </p:sp>
          <p:sp>
            <p:nvSpPr>
              <p:cNvPr id="110" name="Forme libre : forme 109">
                <a:extLst>
                  <a:ext uri="{FF2B5EF4-FFF2-40B4-BE49-F238E27FC236}">
                    <a16:creationId xmlns:a16="http://schemas.microsoft.com/office/drawing/2014/main" id="{502E9A36-A2B2-49FD-BB76-51635EE91809}"/>
                  </a:ext>
                </a:extLst>
              </p:cNvPr>
              <p:cNvSpPr/>
              <p:nvPr/>
            </p:nvSpPr>
            <p:spPr>
              <a:xfrm rot="-3118908">
                <a:off x="1328045" y="2374425"/>
                <a:ext cx="62101" cy="44195"/>
              </a:xfrm>
              <a:custGeom>
                <a:avLst/>
                <a:gdLst>
                  <a:gd name="connsiteX0" fmla="*/ 62102 w 62101"/>
                  <a:gd name="connsiteY0" fmla="*/ 22098 h 44195"/>
                  <a:gd name="connsiteX1" fmla="*/ 31051 w 62101"/>
                  <a:gd name="connsiteY1" fmla="*/ 44195 h 44195"/>
                  <a:gd name="connsiteX2" fmla="*/ 0 w 62101"/>
                  <a:gd name="connsiteY2" fmla="*/ 22098 h 44195"/>
                  <a:gd name="connsiteX3" fmla="*/ 31051 w 62101"/>
                  <a:gd name="connsiteY3" fmla="*/ 0 h 44195"/>
                  <a:gd name="connsiteX4" fmla="*/ 62102 w 62101"/>
                  <a:gd name="connsiteY4" fmla="*/ 22098 h 44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01" h="44195">
                    <a:moveTo>
                      <a:pt x="62102" y="22098"/>
                    </a:moveTo>
                    <a:cubicBezTo>
                      <a:pt x="62102" y="34302"/>
                      <a:pt x="48200" y="44195"/>
                      <a:pt x="31051" y="44195"/>
                    </a:cubicBezTo>
                    <a:cubicBezTo>
                      <a:pt x="13902" y="44195"/>
                      <a:pt x="0" y="34302"/>
                      <a:pt x="0" y="22098"/>
                    </a:cubicBezTo>
                    <a:cubicBezTo>
                      <a:pt x="0" y="9893"/>
                      <a:pt x="13902" y="0"/>
                      <a:pt x="31051" y="0"/>
                    </a:cubicBezTo>
                    <a:cubicBezTo>
                      <a:pt x="48200" y="0"/>
                      <a:pt x="62102" y="9893"/>
                      <a:pt x="62102" y="22098"/>
                    </a:cubicBezTo>
                    <a:close/>
                  </a:path>
                </a:pathLst>
              </a:custGeom>
              <a:noFill/>
              <a:ln w="9525" cap="rnd">
                <a:solidFill>
                  <a:schemeClr val="bg1"/>
                </a:solidFill>
                <a:prstDash val="solid"/>
                <a:round/>
                <a:extLst>
                  <a:ext uri="{C807C97D-BFC1-408E-A445-0C87EB9F89A2}">
                    <ask:lineSketchStyleProps xmlns:ask="http://schemas.microsoft.com/office/drawing/2018/sketchyshapes" sd="1983220548">
                      <a:custGeom>
                        <a:avLst/>
                        <a:gdLst>
                          <a:gd name="connsiteX0" fmla="*/ 56703 w 56703"/>
                          <a:gd name="connsiteY0" fmla="*/ 20176 h 40353"/>
                          <a:gd name="connsiteX1" fmla="*/ 28351 w 56703"/>
                          <a:gd name="connsiteY1" fmla="*/ 40353 h 40353"/>
                          <a:gd name="connsiteX2" fmla="*/ 0 w 56703"/>
                          <a:gd name="connsiteY2" fmla="*/ 20176 h 40353"/>
                          <a:gd name="connsiteX3" fmla="*/ 28351 w 56703"/>
                          <a:gd name="connsiteY3" fmla="*/ 0 h 40353"/>
                          <a:gd name="connsiteX4" fmla="*/ 56703 w 56703"/>
                          <a:gd name="connsiteY4" fmla="*/ 20176 h 40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03" h="40353" extrusionOk="0">
                            <a:moveTo>
                              <a:pt x="56703" y="20176"/>
                            </a:moveTo>
                            <a:cubicBezTo>
                              <a:pt x="59408" y="31817"/>
                              <a:pt x="43656" y="42345"/>
                              <a:pt x="28351" y="40353"/>
                            </a:cubicBezTo>
                            <a:cubicBezTo>
                              <a:pt x="13552" y="41268"/>
                              <a:pt x="-339" y="31007"/>
                              <a:pt x="0" y="20176"/>
                            </a:cubicBezTo>
                            <a:cubicBezTo>
                              <a:pt x="1313" y="10964"/>
                              <a:pt x="12236" y="4128"/>
                              <a:pt x="28351" y="0"/>
                            </a:cubicBezTo>
                            <a:cubicBezTo>
                              <a:pt x="45136" y="569"/>
                              <a:pt x="59050" y="8803"/>
                              <a:pt x="56703" y="20176"/>
                            </a:cubicBezTo>
                            <a:close/>
                          </a:path>
                        </a:pathLst>
                      </a:custGeom>
                      <ask:type>
                        <ask:lineSketchNone/>
                      </ask:type>
                    </ask:lineSketchStyleProps>
                  </a:ext>
                </a:extLst>
              </a:ln>
            </p:spPr>
            <p:txBody>
              <a:bodyPr rtlCol="0" anchor="ctr"/>
              <a:lstStyle/>
              <a:p>
                <a:endParaRPr lang="fr-FR" sz="1400"/>
              </a:p>
            </p:txBody>
          </p:sp>
          <p:sp>
            <p:nvSpPr>
              <p:cNvPr id="111" name="Forme libre : forme 110">
                <a:extLst>
                  <a:ext uri="{FF2B5EF4-FFF2-40B4-BE49-F238E27FC236}">
                    <a16:creationId xmlns:a16="http://schemas.microsoft.com/office/drawing/2014/main" id="{2EC2903C-0CFF-4F8A-BE93-B83DD837CB8F}"/>
                  </a:ext>
                </a:extLst>
              </p:cNvPr>
              <p:cNvSpPr/>
              <p:nvPr/>
            </p:nvSpPr>
            <p:spPr>
              <a:xfrm>
                <a:off x="1173756" y="2378297"/>
                <a:ext cx="30651" cy="46258"/>
              </a:xfrm>
              <a:custGeom>
                <a:avLst/>
                <a:gdLst>
                  <a:gd name="connsiteX0" fmla="*/ 0 w 30651"/>
                  <a:gd name="connsiteY0" fmla="*/ 42672 h 46258"/>
                  <a:gd name="connsiteX1" fmla="*/ 23908 w 30651"/>
                  <a:gd name="connsiteY1" fmla="*/ 42767 h 46258"/>
                  <a:gd name="connsiteX2" fmla="*/ 22193 w 30651"/>
                  <a:gd name="connsiteY2" fmla="*/ 4667 h 46258"/>
                  <a:gd name="connsiteX3" fmla="*/ 18002 w 30651"/>
                  <a:gd name="connsiteY3" fmla="*/ 0 h 46258"/>
                </a:gdLst>
                <a:ahLst/>
                <a:cxnLst>
                  <a:cxn ang="0">
                    <a:pos x="connsiteX0" y="connsiteY0"/>
                  </a:cxn>
                  <a:cxn ang="0">
                    <a:pos x="connsiteX1" y="connsiteY1"/>
                  </a:cxn>
                  <a:cxn ang="0">
                    <a:pos x="connsiteX2" y="connsiteY2"/>
                  </a:cxn>
                  <a:cxn ang="0">
                    <a:pos x="connsiteX3" y="connsiteY3"/>
                  </a:cxn>
                </a:cxnLst>
                <a:rect l="l" t="t" r="r" b="b"/>
                <a:pathLst>
                  <a:path w="30651" h="46258">
                    <a:moveTo>
                      <a:pt x="0" y="42672"/>
                    </a:moveTo>
                    <a:cubicBezTo>
                      <a:pt x="8573" y="47244"/>
                      <a:pt x="17717" y="47625"/>
                      <a:pt x="23908" y="42767"/>
                    </a:cubicBezTo>
                    <a:cubicBezTo>
                      <a:pt x="33528" y="35242"/>
                      <a:pt x="32766" y="18193"/>
                      <a:pt x="22193" y="4667"/>
                    </a:cubicBezTo>
                    <a:cubicBezTo>
                      <a:pt x="20860" y="2953"/>
                      <a:pt x="19431" y="1429"/>
                      <a:pt x="18002" y="0"/>
                    </a:cubicBezTo>
                  </a:path>
                </a:pathLst>
              </a:custGeom>
              <a:noFill/>
              <a:ln w="9525" cap="rnd">
                <a:solidFill>
                  <a:schemeClr val="bg1"/>
                </a:solidFill>
                <a:prstDash val="solid"/>
                <a:round/>
                <a:extLst>
                  <a:ext uri="{C807C97D-BFC1-408E-A445-0C87EB9F89A2}">
                    <ask:lineSketchStyleProps xmlns:ask="http://schemas.microsoft.com/office/drawing/2018/sketchyshapes" sd="1727263203">
                      <a:custGeom>
                        <a:avLst/>
                        <a:gdLst>
                          <a:gd name="connsiteX0" fmla="*/ 0 w 27987"/>
                          <a:gd name="connsiteY0" fmla="*/ 38962 h 42237"/>
                          <a:gd name="connsiteX1" fmla="*/ 21830 w 27987"/>
                          <a:gd name="connsiteY1" fmla="*/ 39049 h 42237"/>
                          <a:gd name="connsiteX2" fmla="*/ 20264 w 27987"/>
                          <a:gd name="connsiteY2" fmla="*/ 4261 h 42237"/>
                          <a:gd name="connsiteX3" fmla="*/ 16437 w 27987"/>
                          <a:gd name="connsiteY3" fmla="*/ 0 h 42237"/>
                        </a:gdLst>
                        <a:ahLst/>
                        <a:cxnLst>
                          <a:cxn ang="0">
                            <a:pos x="connsiteX0" y="connsiteY0"/>
                          </a:cxn>
                          <a:cxn ang="0">
                            <a:pos x="connsiteX1" y="connsiteY1"/>
                          </a:cxn>
                          <a:cxn ang="0">
                            <a:pos x="connsiteX2" y="connsiteY2"/>
                          </a:cxn>
                          <a:cxn ang="0">
                            <a:pos x="connsiteX3" y="connsiteY3"/>
                          </a:cxn>
                        </a:cxnLst>
                        <a:rect l="l" t="t" r="r" b="b"/>
                        <a:pathLst>
                          <a:path w="27987" h="42237" extrusionOk="0">
                            <a:moveTo>
                              <a:pt x="0" y="38962"/>
                            </a:moveTo>
                            <a:cubicBezTo>
                              <a:pt x="8527" y="41569"/>
                              <a:pt x="14152" y="43650"/>
                              <a:pt x="21830" y="39049"/>
                            </a:cubicBezTo>
                            <a:cubicBezTo>
                              <a:pt x="33792" y="35435"/>
                              <a:pt x="29327" y="19977"/>
                              <a:pt x="20264" y="4261"/>
                            </a:cubicBezTo>
                            <a:cubicBezTo>
                              <a:pt x="19068" y="2658"/>
                              <a:pt x="17632" y="1171"/>
                              <a:pt x="16437" y="0"/>
                            </a:cubicBezTo>
                          </a:path>
                        </a:pathLst>
                      </a:custGeom>
                      <ask:type>
                        <ask:lineSketchNone/>
                      </ask:type>
                    </ask:lineSketchStyleProps>
                  </a:ext>
                </a:extLst>
              </a:ln>
            </p:spPr>
            <p:txBody>
              <a:bodyPr rtlCol="0" anchor="ctr"/>
              <a:lstStyle/>
              <a:p>
                <a:endParaRPr lang="fr-FR" sz="1400"/>
              </a:p>
            </p:txBody>
          </p:sp>
          <p:sp>
            <p:nvSpPr>
              <p:cNvPr id="112" name="Forme libre : forme 111">
                <a:extLst>
                  <a:ext uri="{FF2B5EF4-FFF2-40B4-BE49-F238E27FC236}">
                    <a16:creationId xmlns:a16="http://schemas.microsoft.com/office/drawing/2014/main" id="{806053ED-CA84-4A48-8540-38AA59F6F3FE}"/>
                  </a:ext>
                </a:extLst>
              </p:cNvPr>
              <p:cNvSpPr/>
              <p:nvPr/>
            </p:nvSpPr>
            <p:spPr>
              <a:xfrm>
                <a:off x="1201474" y="2436019"/>
                <a:ext cx="128777" cy="15049"/>
              </a:xfrm>
              <a:custGeom>
                <a:avLst/>
                <a:gdLst>
                  <a:gd name="connsiteX0" fmla="*/ 7525 w 128777"/>
                  <a:gd name="connsiteY0" fmla="*/ 15049 h 15049"/>
                  <a:gd name="connsiteX1" fmla="*/ 0 w 128777"/>
                  <a:gd name="connsiteY1" fmla="*/ 7525 h 15049"/>
                  <a:gd name="connsiteX2" fmla="*/ 0 w 128777"/>
                  <a:gd name="connsiteY2" fmla="*/ 7525 h 15049"/>
                  <a:gd name="connsiteX3" fmla="*/ 7525 w 128777"/>
                  <a:gd name="connsiteY3" fmla="*/ 0 h 15049"/>
                  <a:gd name="connsiteX4" fmla="*/ 121253 w 128777"/>
                  <a:gd name="connsiteY4" fmla="*/ 0 h 15049"/>
                  <a:gd name="connsiteX5" fmla="*/ 128778 w 128777"/>
                  <a:gd name="connsiteY5" fmla="*/ 7525 h 15049"/>
                  <a:gd name="connsiteX6" fmla="*/ 128778 w 128777"/>
                  <a:gd name="connsiteY6" fmla="*/ 7525 h 15049"/>
                  <a:gd name="connsiteX7" fmla="*/ 121253 w 128777"/>
                  <a:gd name="connsiteY7" fmla="*/ 15049 h 1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77" h="15049">
                    <a:moveTo>
                      <a:pt x="7525" y="15049"/>
                    </a:moveTo>
                    <a:cubicBezTo>
                      <a:pt x="3429" y="15049"/>
                      <a:pt x="0" y="11620"/>
                      <a:pt x="0" y="7525"/>
                    </a:cubicBezTo>
                    <a:lnTo>
                      <a:pt x="0" y="7525"/>
                    </a:lnTo>
                    <a:cubicBezTo>
                      <a:pt x="0" y="3429"/>
                      <a:pt x="3429" y="0"/>
                      <a:pt x="7525" y="0"/>
                    </a:cubicBezTo>
                    <a:lnTo>
                      <a:pt x="121253" y="0"/>
                    </a:lnTo>
                    <a:cubicBezTo>
                      <a:pt x="125349" y="0"/>
                      <a:pt x="128778" y="3429"/>
                      <a:pt x="128778" y="7525"/>
                    </a:cubicBezTo>
                    <a:lnTo>
                      <a:pt x="128778" y="7525"/>
                    </a:lnTo>
                    <a:cubicBezTo>
                      <a:pt x="128778" y="11620"/>
                      <a:pt x="125349" y="15049"/>
                      <a:pt x="121253" y="15049"/>
                    </a:cubicBezTo>
                  </a:path>
                </a:pathLst>
              </a:custGeom>
              <a:noFill/>
              <a:ln w="9525" cap="rnd">
                <a:solidFill>
                  <a:schemeClr val="bg1"/>
                </a:solidFill>
                <a:prstDash val="solid"/>
                <a:round/>
                <a:extLst>
                  <a:ext uri="{C807C97D-BFC1-408E-A445-0C87EB9F89A2}">
                    <ask:lineSketchStyleProps xmlns:ask="http://schemas.microsoft.com/office/drawing/2018/sketchyshapes" sd="367198630">
                      <a:custGeom>
                        <a:avLst/>
                        <a:gdLst>
                          <a:gd name="connsiteX0" fmla="*/ 6870 w 117583"/>
                          <a:gd name="connsiteY0" fmla="*/ 13741 h 13741"/>
                          <a:gd name="connsiteX1" fmla="*/ 0 w 117583"/>
                          <a:gd name="connsiteY1" fmla="*/ 6870 h 13741"/>
                          <a:gd name="connsiteX2" fmla="*/ 0 w 117583"/>
                          <a:gd name="connsiteY2" fmla="*/ 6870 h 13741"/>
                          <a:gd name="connsiteX3" fmla="*/ 6870 w 117583"/>
                          <a:gd name="connsiteY3" fmla="*/ 0 h 13741"/>
                          <a:gd name="connsiteX4" fmla="*/ 110713 w 117583"/>
                          <a:gd name="connsiteY4" fmla="*/ 0 h 13741"/>
                          <a:gd name="connsiteX5" fmla="*/ 117583 w 117583"/>
                          <a:gd name="connsiteY5" fmla="*/ 6870 h 13741"/>
                          <a:gd name="connsiteX6" fmla="*/ 117583 w 117583"/>
                          <a:gd name="connsiteY6" fmla="*/ 6870 h 13741"/>
                          <a:gd name="connsiteX7" fmla="*/ 110713 w 117583"/>
                          <a:gd name="connsiteY7" fmla="*/ 13741 h 1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583" h="13741" extrusionOk="0">
                            <a:moveTo>
                              <a:pt x="6870" y="13741"/>
                            </a:moveTo>
                            <a:cubicBezTo>
                              <a:pt x="2948" y="13135"/>
                              <a:pt x="-293" y="11113"/>
                              <a:pt x="0" y="6870"/>
                            </a:cubicBezTo>
                            <a:lnTo>
                              <a:pt x="0" y="6870"/>
                            </a:lnTo>
                            <a:cubicBezTo>
                              <a:pt x="70" y="2998"/>
                              <a:pt x="3124" y="446"/>
                              <a:pt x="6870" y="0"/>
                            </a:cubicBezTo>
                            <a:cubicBezTo>
                              <a:pt x="57816" y="-9197"/>
                              <a:pt x="65660" y="9070"/>
                              <a:pt x="110713" y="0"/>
                            </a:cubicBezTo>
                            <a:cubicBezTo>
                              <a:pt x="114632" y="39"/>
                              <a:pt x="117108" y="2506"/>
                              <a:pt x="117583" y="6870"/>
                            </a:cubicBezTo>
                            <a:lnTo>
                              <a:pt x="117583" y="6870"/>
                            </a:lnTo>
                            <a:cubicBezTo>
                              <a:pt x="117822" y="10120"/>
                              <a:pt x="114996" y="14205"/>
                              <a:pt x="110713" y="13741"/>
                            </a:cubicBezTo>
                          </a:path>
                        </a:pathLst>
                      </a:custGeom>
                      <ask:type>
                        <ask:lineSketchNone/>
                      </ask:type>
                    </ask:lineSketchStyleProps>
                  </a:ext>
                </a:extLst>
              </a:ln>
            </p:spPr>
            <p:txBody>
              <a:bodyPr rtlCol="0" anchor="ctr"/>
              <a:lstStyle/>
              <a:p>
                <a:endParaRPr lang="fr-FR" sz="1400"/>
              </a:p>
            </p:txBody>
          </p:sp>
          <p:sp>
            <p:nvSpPr>
              <p:cNvPr id="113" name="Forme libre : forme 112">
                <a:extLst>
                  <a:ext uri="{FF2B5EF4-FFF2-40B4-BE49-F238E27FC236}">
                    <a16:creationId xmlns:a16="http://schemas.microsoft.com/office/drawing/2014/main" id="{CDEF7ADD-E268-40D9-9CDC-60F806A44FA7}"/>
                  </a:ext>
                </a:extLst>
              </p:cNvPr>
              <p:cNvSpPr/>
              <p:nvPr/>
            </p:nvSpPr>
            <p:spPr>
              <a:xfrm>
                <a:off x="1174423" y="2509933"/>
                <a:ext cx="552164" cy="9525"/>
              </a:xfrm>
              <a:custGeom>
                <a:avLst/>
                <a:gdLst>
                  <a:gd name="connsiteX0" fmla="*/ 0 w 552164"/>
                  <a:gd name="connsiteY0" fmla="*/ 0 h 9525"/>
                  <a:gd name="connsiteX1" fmla="*/ 552164 w 552164"/>
                  <a:gd name="connsiteY1" fmla="*/ 0 h 9525"/>
                </a:gdLst>
                <a:ahLst/>
                <a:cxnLst>
                  <a:cxn ang="0">
                    <a:pos x="connsiteX0" y="connsiteY0"/>
                  </a:cxn>
                  <a:cxn ang="0">
                    <a:pos x="connsiteX1" y="connsiteY1"/>
                  </a:cxn>
                </a:cxnLst>
                <a:rect l="l" t="t" r="r" b="b"/>
                <a:pathLst>
                  <a:path w="552164" h="9525">
                    <a:moveTo>
                      <a:pt x="0" y="0"/>
                    </a:moveTo>
                    <a:lnTo>
                      <a:pt x="552164" y="0"/>
                    </a:lnTo>
                  </a:path>
                </a:pathLst>
              </a:custGeom>
              <a:ln w="9525" cap="rnd">
                <a:solidFill>
                  <a:schemeClr val="bg1"/>
                </a:solidFill>
                <a:prstDash val="solid"/>
                <a:round/>
                <a:extLst>
                  <a:ext uri="{C807C97D-BFC1-408E-A445-0C87EB9F89A2}">
                    <ask:lineSketchStyleProps xmlns:ask="http://schemas.microsoft.com/office/drawing/2018/sketchyshapes" sd="3037633351">
                      <a:custGeom>
                        <a:avLst/>
                        <a:gdLst>
                          <a:gd name="connsiteX0" fmla="*/ 0 w 504165"/>
                          <a:gd name="connsiteY0" fmla="*/ 0 h 8697"/>
                          <a:gd name="connsiteX1" fmla="*/ 504165 w 504165"/>
                          <a:gd name="connsiteY1" fmla="*/ 0 h 8697"/>
                        </a:gdLst>
                        <a:ahLst/>
                        <a:cxnLst>
                          <a:cxn ang="0">
                            <a:pos x="connsiteX0" y="connsiteY0"/>
                          </a:cxn>
                          <a:cxn ang="0">
                            <a:pos x="connsiteX1" y="connsiteY1"/>
                          </a:cxn>
                        </a:cxnLst>
                        <a:rect l="l" t="t" r="r" b="b"/>
                        <a:pathLst>
                          <a:path w="504165" h="8697" fill="none" extrusionOk="0">
                            <a:moveTo>
                              <a:pt x="0" y="0"/>
                            </a:moveTo>
                            <a:cubicBezTo>
                              <a:pt x="221976" y="-34131"/>
                              <a:pt x="259197" y="20588"/>
                              <a:pt x="504165" y="0"/>
                            </a:cubicBezTo>
                          </a:path>
                          <a:path w="504165" h="8697" stroke="0" extrusionOk="0">
                            <a:moveTo>
                              <a:pt x="0" y="0"/>
                            </a:moveTo>
                            <a:cubicBezTo>
                              <a:pt x="183125" y="-6508"/>
                              <a:pt x="302190" y="20159"/>
                              <a:pt x="504165" y="0"/>
                            </a:cubicBezTo>
                          </a:path>
                        </a:pathLst>
                      </a:custGeom>
                      <ask:type>
                        <ask:lineSketchNone/>
                      </ask:type>
                    </ask:lineSketchStyleProps>
                  </a:ext>
                </a:extLst>
              </a:ln>
            </p:spPr>
            <p:txBody>
              <a:bodyPr rtlCol="0" anchor="ctr"/>
              <a:lstStyle/>
              <a:p>
                <a:endParaRPr lang="fr-FR" sz="1400"/>
              </a:p>
            </p:txBody>
          </p:sp>
          <p:sp>
            <p:nvSpPr>
              <p:cNvPr id="114" name="Forme libre : forme 113">
                <a:extLst>
                  <a:ext uri="{FF2B5EF4-FFF2-40B4-BE49-F238E27FC236}">
                    <a16:creationId xmlns:a16="http://schemas.microsoft.com/office/drawing/2014/main" id="{7989FFA5-0D20-42DD-88B7-8E07CA7853F5}"/>
                  </a:ext>
                </a:extLst>
              </p:cNvPr>
              <p:cNvSpPr/>
              <p:nvPr/>
            </p:nvSpPr>
            <p:spPr>
              <a:xfrm>
                <a:off x="1136323" y="2509933"/>
                <a:ext cx="7048" cy="9525"/>
              </a:xfrm>
              <a:custGeom>
                <a:avLst/>
                <a:gdLst>
                  <a:gd name="connsiteX0" fmla="*/ 0 w 7048"/>
                  <a:gd name="connsiteY0" fmla="*/ 0 h 9525"/>
                  <a:gd name="connsiteX1" fmla="*/ 7048 w 7048"/>
                  <a:gd name="connsiteY1" fmla="*/ 0 h 9525"/>
                </a:gdLst>
                <a:ahLst/>
                <a:cxnLst>
                  <a:cxn ang="0">
                    <a:pos x="connsiteX0" y="connsiteY0"/>
                  </a:cxn>
                  <a:cxn ang="0">
                    <a:pos x="connsiteX1" y="connsiteY1"/>
                  </a:cxn>
                </a:cxnLst>
                <a:rect l="l" t="t" r="r" b="b"/>
                <a:pathLst>
                  <a:path w="7048" h="9525">
                    <a:moveTo>
                      <a:pt x="0" y="0"/>
                    </a:moveTo>
                    <a:lnTo>
                      <a:pt x="7048" y="0"/>
                    </a:lnTo>
                  </a:path>
                </a:pathLst>
              </a:custGeom>
              <a:ln w="9525" cap="rnd">
                <a:solidFill>
                  <a:schemeClr val="bg1"/>
                </a:solidFill>
                <a:prstDash val="solid"/>
                <a:round/>
                <a:extLst>
                  <a:ext uri="{C807C97D-BFC1-408E-A445-0C87EB9F89A2}">
                    <ask:lineSketchStyleProps xmlns:ask="http://schemas.microsoft.com/office/drawing/2018/sketchyshapes" sd="2717373597">
                      <a:custGeom>
                        <a:avLst/>
                        <a:gdLst>
                          <a:gd name="connsiteX0" fmla="*/ 0 w 6435"/>
                          <a:gd name="connsiteY0" fmla="*/ 0 h 8697"/>
                          <a:gd name="connsiteX1" fmla="*/ 6435 w 6435"/>
                          <a:gd name="connsiteY1" fmla="*/ 0 h 8697"/>
                        </a:gdLst>
                        <a:ahLst/>
                        <a:cxnLst>
                          <a:cxn ang="0">
                            <a:pos x="connsiteX0" y="connsiteY0"/>
                          </a:cxn>
                          <a:cxn ang="0">
                            <a:pos x="connsiteX1" y="connsiteY1"/>
                          </a:cxn>
                        </a:cxnLst>
                        <a:rect l="l" t="t" r="r" b="b"/>
                        <a:pathLst>
                          <a:path w="6435" h="8697" fill="none" extrusionOk="0">
                            <a:moveTo>
                              <a:pt x="0" y="0"/>
                            </a:moveTo>
                            <a:cubicBezTo>
                              <a:pt x="2208" y="-706"/>
                              <a:pt x="5004" y="585"/>
                              <a:pt x="6435" y="0"/>
                            </a:cubicBezTo>
                          </a:path>
                          <a:path w="6435" h="8697" stroke="0" extrusionOk="0">
                            <a:moveTo>
                              <a:pt x="0" y="0"/>
                            </a:moveTo>
                            <a:cubicBezTo>
                              <a:pt x="3059" y="-627"/>
                              <a:pt x="3944" y="400"/>
                              <a:pt x="6435" y="0"/>
                            </a:cubicBezTo>
                          </a:path>
                        </a:pathLst>
                      </a:custGeom>
                      <ask:type>
                        <ask:lineSketchNone/>
                      </ask:type>
                    </ask:lineSketchStyleProps>
                  </a:ext>
                </a:extLst>
              </a:ln>
            </p:spPr>
            <p:txBody>
              <a:bodyPr rtlCol="0" anchor="ctr"/>
              <a:lstStyle/>
              <a:p>
                <a:endParaRPr lang="fr-FR" sz="1400"/>
              </a:p>
            </p:txBody>
          </p:sp>
        </p:grpSp>
        <p:grpSp>
          <p:nvGrpSpPr>
            <p:cNvPr id="86" name="Graphique 1790">
              <a:extLst>
                <a:ext uri="{FF2B5EF4-FFF2-40B4-BE49-F238E27FC236}">
                  <a16:creationId xmlns:a16="http://schemas.microsoft.com/office/drawing/2014/main" id="{1D0E3EBE-8BE2-4F3D-8EF1-B457C10E4ED9}"/>
                </a:ext>
              </a:extLst>
            </p:cNvPr>
            <p:cNvGrpSpPr/>
            <p:nvPr/>
          </p:nvGrpSpPr>
          <p:grpSpPr>
            <a:xfrm>
              <a:off x="1492177" y="2368106"/>
              <a:ext cx="43434" cy="56007"/>
              <a:chOff x="1492177" y="2368106"/>
              <a:chExt cx="43434" cy="56007"/>
            </a:xfrm>
          </p:grpSpPr>
          <p:sp>
            <p:nvSpPr>
              <p:cNvPr id="87" name="Forme libre : forme 86">
                <a:extLst>
                  <a:ext uri="{FF2B5EF4-FFF2-40B4-BE49-F238E27FC236}">
                    <a16:creationId xmlns:a16="http://schemas.microsoft.com/office/drawing/2014/main" id="{939020AB-E6A7-43F2-93DD-1FDAF4CBEF38}"/>
                  </a:ext>
                </a:extLst>
              </p:cNvPr>
              <p:cNvSpPr/>
              <p:nvPr/>
            </p:nvSpPr>
            <p:spPr>
              <a:xfrm>
                <a:off x="1492177" y="2391632"/>
                <a:ext cx="25241" cy="32480"/>
              </a:xfrm>
              <a:custGeom>
                <a:avLst/>
                <a:gdLst>
                  <a:gd name="connsiteX0" fmla="*/ 25241 w 25241"/>
                  <a:gd name="connsiteY0" fmla="*/ 0 h 32480"/>
                  <a:gd name="connsiteX1" fmla="*/ 0 w 25241"/>
                  <a:gd name="connsiteY1" fmla="*/ 32480 h 32480"/>
                </a:gdLst>
                <a:ahLst/>
                <a:cxnLst>
                  <a:cxn ang="0">
                    <a:pos x="connsiteX0" y="connsiteY0"/>
                  </a:cxn>
                  <a:cxn ang="0">
                    <a:pos x="connsiteX1" y="connsiteY1"/>
                  </a:cxn>
                </a:cxnLst>
                <a:rect l="l" t="t" r="r" b="b"/>
                <a:pathLst>
                  <a:path w="25241" h="32480">
                    <a:moveTo>
                      <a:pt x="25241" y="0"/>
                    </a:moveTo>
                    <a:lnTo>
                      <a:pt x="0" y="32480"/>
                    </a:lnTo>
                  </a:path>
                </a:pathLst>
              </a:custGeom>
              <a:ln w="9525" cap="rnd">
                <a:solidFill>
                  <a:schemeClr val="bg1"/>
                </a:solidFill>
                <a:prstDash val="solid"/>
                <a:round/>
                <a:extLst>
                  <a:ext uri="{C807C97D-BFC1-408E-A445-0C87EB9F89A2}">
                    <ask:lineSketchStyleProps xmlns:ask="http://schemas.microsoft.com/office/drawing/2018/sketchyshapes" sd="4114768948">
                      <a:custGeom>
                        <a:avLst/>
                        <a:gdLst>
                          <a:gd name="connsiteX0" fmla="*/ 23047 w 23047"/>
                          <a:gd name="connsiteY0" fmla="*/ 0 h 29657"/>
                          <a:gd name="connsiteX1" fmla="*/ 0 w 23047"/>
                          <a:gd name="connsiteY1" fmla="*/ 29657 h 29657"/>
                        </a:gdLst>
                        <a:ahLst/>
                        <a:cxnLst>
                          <a:cxn ang="0">
                            <a:pos x="connsiteX0" y="connsiteY0"/>
                          </a:cxn>
                          <a:cxn ang="0">
                            <a:pos x="connsiteX1" y="connsiteY1"/>
                          </a:cxn>
                        </a:cxnLst>
                        <a:rect l="l" t="t" r="r" b="b"/>
                        <a:pathLst>
                          <a:path w="23047" h="29657" fill="none" extrusionOk="0">
                            <a:moveTo>
                              <a:pt x="23047" y="0"/>
                            </a:moveTo>
                            <a:cubicBezTo>
                              <a:pt x="16384" y="9156"/>
                              <a:pt x="3239" y="18946"/>
                              <a:pt x="0" y="29657"/>
                            </a:cubicBezTo>
                          </a:path>
                          <a:path w="23047" h="29657" stroke="0" extrusionOk="0">
                            <a:moveTo>
                              <a:pt x="23047" y="0"/>
                            </a:moveTo>
                            <a:cubicBezTo>
                              <a:pt x="19026" y="9506"/>
                              <a:pt x="5966" y="20604"/>
                              <a:pt x="0" y="29657"/>
                            </a:cubicBezTo>
                          </a:path>
                        </a:pathLst>
                      </a:custGeom>
                      <ask:type>
                        <ask:lineSketchNone/>
                      </ask:type>
                    </ask:lineSketchStyleProps>
                  </a:ext>
                </a:extLst>
              </a:ln>
            </p:spPr>
            <p:txBody>
              <a:bodyPr rtlCol="0" anchor="ctr"/>
              <a:lstStyle/>
              <a:p>
                <a:endParaRPr lang="fr-FR" sz="1400"/>
              </a:p>
            </p:txBody>
          </p:sp>
          <p:sp>
            <p:nvSpPr>
              <p:cNvPr id="88" name="Forme libre : forme 87">
                <a:extLst>
                  <a:ext uri="{FF2B5EF4-FFF2-40B4-BE49-F238E27FC236}">
                    <a16:creationId xmlns:a16="http://schemas.microsoft.com/office/drawing/2014/main" id="{A754E8BE-7371-4630-84BC-0035FF83D149}"/>
                  </a:ext>
                </a:extLst>
              </p:cNvPr>
              <p:cNvSpPr/>
              <p:nvPr/>
            </p:nvSpPr>
            <p:spPr>
              <a:xfrm>
                <a:off x="1527705" y="2368106"/>
                <a:ext cx="7905" cy="10191"/>
              </a:xfrm>
              <a:custGeom>
                <a:avLst/>
                <a:gdLst>
                  <a:gd name="connsiteX0" fmla="*/ 7906 w 7905"/>
                  <a:gd name="connsiteY0" fmla="*/ 0 h 10191"/>
                  <a:gd name="connsiteX1" fmla="*/ 0 w 7905"/>
                  <a:gd name="connsiteY1" fmla="*/ 10192 h 10191"/>
                </a:gdLst>
                <a:ahLst/>
                <a:cxnLst>
                  <a:cxn ang="0">
                    <a:pos x="connsiteX0" y="connsiteY0"/>
                  </a:cxn>
                  <a:cxn ang="0">
                    <a:pos x="connsiteX1" y="connsiteY1"/>
                  </a:cxn>
                </a:cxnLst>
                <a:rect l="l" t="t" r="r" b="b"/>
                <a:pathLst>
                  <a:path w="7905" h="10191">
                    <a:moveTo>
                      <a:pt x="7906" y="0"/>
                    </a:moveTo>
                    <a:lnTo>
                      <a:pt x="0" y="10192"/>
                    </a:lnTo>
                  </a:path>
                </a:pathLst>
              </a:custGeom>
              <a:ln w="9525" cap="rnd">
                <a:solidFill>
                  <a:schemeClr val="bg1"/>
                </a:solidFill>
                <a:prstDash val="solid"/>
                <a:round/>
                <a:extLst>
                  <a:ext uri="{C807C97D-BFC1-408E-A445-0C87EB9F89A2}">
                    <ask:lineSketchStyleProps xmlns:ask="http://schemas.microsoft.com/office/drawing/2018/sketchyshapes" sd="103929147">
                      <a:custGeom>
                        <a:avLst/>
                        <a:gdLst>
                          <a:gd name="connsiteX0" fmla="*/ 7218 w 7218"/>
                          <a:gd name="connsiteY0" fmla="*/ 0 h 9305"/>
                          <a:gd name="connsiteX1" fmla="*/ 0 w 7218"/>
                          <a:gd name="connsiteY1" fmla="*/ 9305 h 9305"/>
                        </a:gdLst>
                        <a:ahLst/>
                        <a:cxnLst>
                          <a:cxn ang="0">
                            <a:pos x="connsiteX0" y="connsiteY0"/>
                          </a:cxn>
                          <a:cxn ang="0">
                            <a:pos x="connsiteX1" y="connsiteY1"/>
                          </a:cxn>
                        </a:cxnLst>
                        <a:rect l="l" t="t" r="r" b="b"/>
                        <a:pathLst>
                          <a:path w="7218" h="9305" fill="none" extrusionOk="0">
                            <a:moveTo>
                              <a:pt x="7218" y="0"/>
                            </a:moveTo>
                            <a:cubicBezTo>
                              <a:pt x="5215" y="4311"/>
                              <a:pt x="636" y="6249"/>
                              <a:pt x="0" y="9305"/>
                            </a:cubicBezTo>
                          </a:path>
                          <a:path w="7218" h="9305" stroke="0" extrusionOk="0">
                            <a:moveTo>
                              <a:pt x="7218" y="0"/>
                            </a:moveTo>
                            <a:cubicBezTo>
                              <a:pt x="6210" y="2264"/>
                              <a:pt x="1904" y="4936"/>
                              <a:pt x="0" y="9305"/>
                            </a:cubicBezTo>
                          </a:path>
                        </a:pathLst>
                      </a:custGeom>
                      <ask:type>
                        <ask:lineSketchNone/>
                      </ask:type>
                    </ask:lineSketchStyleProps>
                  </a:ext>
                </a:extLst>
              </a:ln>
            </p:spPr>
            <p:txBody>
              <a:bodyPr rtlCol="0" anchor="ctr"/>
              <a:lstStyle/>
              <a:p>
                <a:endParaRPr lang="fr-FR" sz="1400"/>
              </a:p>
            </p:txBody>
          </p:sp>
        </p:grpSp>
      </p:grp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159" name="Ellipse 158">
            <a:extLst>
              <a:ext uri="{FF2B5EF4-FFF2-40B4-BE49-F238E27FC236}">
                <a16:creationId xmlns:a16="http://schemas.microsoft.com/office/drawing/2014/main" id="{DFA66F47-5AF1-4F83-BAB8-FB6D315FCC9C}"/>
              </a:ext>
            </a:extLst>
          </p:cNvPr>
          <p:cNvSpPr/>
          <p:nvPr/>
        </p:nvSpPr>
        <p:spPr>
          <a:xfrm>
            <a:off x="801478" y="4773004"/>
            <a:ext cx="602767" cy="60276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0" name="Graphique 1793">
            <a:extLst>
              <a:ext uri="{FF2B5EF4-FFF2-40B4-BE49-F238E27FC236}">
                <a16:creationId xmlns:a16="http://schemas.microsoft.com/office/drawing/2014/main" id="{F611EF7E-2B4B-4B19-8FEF-766D2EEFF2E3}"/>
              </a:ext>
            </a:extLst>
          </p:cNvPr>
          <p:cNvGrpSpPr/>
          <p:nvPr/>
        </p:nvGrpSpPr>
        <p:grpSpPr>
          <a:xfrm>
            <a:off x="872259" y="4938924"/>
            <a:ext cx="472674" cy="265045"/>
            <a:chOff x="2831780" y="2226945"/>
            <a:chExt cx="459962" cy="257917"/>
          </a:xfrm>
          <a:noFill/>
          <a:effectLst>
            <a:outerShdw blurRad="50800" dist="38100" dir="8100000" algn="tr" rotWithShape="0">
              <a:prstClr val="black">
                <a:alpha val="40000"/>
              </a:prstClr>
            </a:outerShdw>
          </a:effectLst>
        </p:grpSpPr>
        <p:grpSp>
          <p:nvGrpSpPr>
            <p:cNvPr id="131" name="Graphique 1793">
              <a:extLst>
                <a:ext uri="{FF2B5EF4-FFF2-40B4-BE49-F238E27FC236}">
                  <a16:creationId xmlns:a16="http://schemas.microsoft.com/office/drawing/2014/main" id="{5370D0D6-F213-4F57-8E65-EEB2C7C9F3C4}"/>
                </a:ext>
              </a:extLst>
            </p:cNvPr>
            <p:cNvGrpSpPr/>
            <p:nvPr/>
          </p:nvGrpSpPr>
          <p:grpSpPr>
            <a:xfrm>
              <a:off x="2831780" y="2226945"/>
              <a:ext cx="459962" cy="257917"/>
              <a:chOff x="2831780" y="2226945"/>
              <a:chExt cx="459962" cy="257917"/>
            </a:xfrm>
            <a:grpFill/>
          </p:grpSpPr>
          <p:sp>
            <p:nvSpPr>
              <p:cNvPr id="134" name="Forme libre : forme 133">
                <a:extLst>
                  <a:ext uri="{FF2B5EF4-FFF2-40B4-BE49-F238E27FC236}">
                    <a16:creationId xmlns:a16="http://schemas.microsoft.com/office/drawing/2014/main" id="{BDEE7684-5192-44F6-86F6-721670CE86A9}"/>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fill="none" extrusionOk="0">
                    <a:moveTo>
                      <a:pt x="12859" y="0"/>
                    </a:moveTo>
                    <a:cubicBezTo>
                      <a:pt x="8476" y="1470"/>
                      <a:pt x="4675" y="5497"/>
                      <a:pt x="0" y="7906"/>
                    </a:cubicBezTo>
                  </a:path>
                  <a:path w="12858" h="7905" stroke="0" extrusionOk="0">
                    <a:moveTo>
                      <a:pt x="12859" y="0"/>
                    </a:moveTo>
                    <a:cubicBezTo>
                      <a:pt x="7936" y="2412"/>
                      <a:pt x="5855" y="4804"/>
                      <a:pt x="0" y="7906"/>
                    </a:cubicBezTo>
                  </a:path>
                </a:pathLst>
              </a:custGeom>
              <a:grpFill/>
              <a:ln w="9525" cap="rnd">
                <a:solidFill>
                  <a:schemeClr val="bg1"/>
                </a:solidFill>
                <a:prstDash val="solid"/>
                <a:round/>
                <a:extLst>
                  <a:ext uri="{C807C97D-BFC1-408E-A445-0C87EB9F89A2}">
                    <ask:lineSketchStyleProps xmlns:ask="http://schemas.microsoft.com/office/drawing/2018/sketchyshapes" sd="867200132">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5" name="Forme libre : forme 134">
                <a:extLst>
                  <a:ext uri="{FF2B5EF4-FFF2-40B4-BE49-F238E27FC236}">
                    <a16:creationId xmlns:a16="http://schemas.microsoft.com/office/drawing/2014/main" id="{3916D958-CF81-463A-8443-181AB5BC571B}"/>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fill="none" extrusionOk="0">
                    <a:moveTo>
                      <a:pt x="50864" y="0"/>
                    </a:moveTo>
                    <a:cubicBezTo>
                      <a:pt x="24877" y="9977"/>
                      <a:pt x="20528" y="16134"/>
                      <a:pt x="0" y="31623"/>
                    </a:cubicBezTo>
                    <a:cubicBezTo>
                      <a:pt x="44464" y="95020"/>
                      <a:pt x="73663" y="150843"/>
                      <a:pt x="78867" y="169259"/>
                    </a:cubicBezTo>
                    <a:cubicBezTo>
                      <a:pt x="90095" y="160431"/>
                      <a:pt x="113812" y="150991"/>
                      <a:pt x="124777" y="141351"/>
                    </a:cubicBezTo>
                  </a:path>
                  <a:path w="124777" h="169259" stroke="0" extrusionOk="0">
                    <a:moveTo>
                      <a:pt x="50864" y="0"/>
                    </a:moveTo>
                    <a:cubicBezTo>
                      <a:pt x="41170" y="8023"/>
                      <a:pt x="7189" y="22004"/>
                      <a:pt x="0" y="31623"/>
                    </a:cubicBezTo>
                    <a:cubicBezTo>
                      <a:pt x="15055" y="43848"/>
                      <a:pt x="67235" y="157441"/>
                      <a:pt x="78867" y="169259"/>
                    </a:cubicBezTo>
                    <a:cubicBezTo>
                      <a:pt x="86145" y="161896"/>
                      <a:pt x="116475" y="150718"/>
                      <a:pt x="124777" y="141351"/>
                    </a:cubicBezTo>
                  </a:path>
                </a:pathLst>
              </a:custGeom>
              <a:grpFill/>
              <a:ln w="9525" cap="rnd">
                <a:solidFill>
                  <a:schemeClr val="bg1"/>
                </a:solidFill>
                <a:prstDash val="solid"/>
                <a:round/>
                <a:extLst>
                  <a:ext uri="{C807C97D-BFC1-408E-A445-0C87EB9F89A2}">
                    <ask:lineSketchStyleProps xmlns:ask="http://schemas.microsoft.com/office/drawing/2018/sketchyshapes" sd="3937571242">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6" name="Forme libre : forme 135">
                <a:extLst>
                  <a:ext uri="{FF2B5EF4-FFF2-40B4-BE49-F238E27FC236}">
                    <a16:creationId xmlns:a16="http://schemas.microsoft.com/office/drawing/2014/main" id="{6898D06D-E799-429D-9077-321BCD51CF72}"/>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fill="none" extrusionOk="0">
                    <a:moveTo>
                      <a:pt x="20098" y="0"/>
                    </a:moveTo>
                    <a:cubicBezTo>
                      <a:pt x="11901" y="6945"/>
                      <a:pt x="5494" y="7649"/>
                      <a:pt x="0" y="11430"/>
                    </a:cubicBezTo>
                    <a:cubicBezTo>
                      <a:pt x="17478" y="28253"/>
                      <a:pt x="34916" y="74011"/>
                      <a:pt x="63151" y="117539"/>
                    </a:cubicBezTo>
                  </a:path>
                  <a:path w="63150" h="117538" stroke="0" extrusionOk="0">
                    <a:moveTo>
                      <a:pt x="20098" y="0"/>
                    </a:moveTo>
                    <a:cubicBezTo>
                      <a:pt x="14042" y="3177"/>
                      <a:pt x="4987" y="6826"/>
                      <a:pt x="0" y="11430"/>
                    </a:cubicBezTo>
                    <a:cubicBezTo>
                      <a:pt x="3292" y="35596"/>
                      <a:pt x="45186" y="67997"/>
                      <a:pt x="63151" y="117539"/>
                    </a:cubicBezTo>
                  </a:path>
                </a:pathLst>
              </a:custGeom>
              <a:grpFill/>
              <a:ln w="9525" cap="rnd">
                <a:solidFill>
                  <a:schemeClr val="bg1"/>
                </a:solidFill>
                <a:prstDash val="solid"/>
                <a:round/>
                <a:extLst>
                  <a:ext uri="{C807C97D-BFC1-408E-A445-0C87EB9F89A2}">
                    <ask:lineSketchStyleProps xmlns:ask="http://schemas.microsoft.com/office/drawing/2018/sketchyshapes" sd="1793225607">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7" name="Forme libre : forme 136">
                <a:extLst>
                  <a:ext uri="{FF2B5EF4-FFF2-40B4-BE49-F238E27FC236}">
                    <a16:creationId xmlns:a16="http://schemas.microsoft.com/office/drawing/2014/main" id="{F9D21C1D-1E62-48CE-8CCE-FF8A843C4A36}"/>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fill="none" extrusionOk="0">
                    <a:moveTo>
                      <a:pt x="43720" y="667"/>
                    </a:moveTo>
                    <a:cubicBezTo>
                      <a:pt x="28735" y="-2911"/>
                      <a:pt x="6903" y="-879"/>
                      <a:pt x="0" y="0"/>
                    </a:cubicBezTo>
                  </a:path>
                  <a:path w="43719" h="666" stroke="0" extrusionOk="0">
                    <a:moveTo>
                      <a:pt x="43720" y="667"/>
                    </a:moveTo>
                    <a:cubicBezTo>
                      <a:pt x="24903" y="-846"/>
                      <a:pt x="13284" y="-919"/>
                      <a:pt x="0" y="0"/>
                    </a:cubicBezTo>
                  </a:path>
                </a:pathLst>
              </a:custGeom>
              <a:grpFill/>
              <a:ln w="9525" cap="rnd">
                <a:solidFill>
                  <a:schemeClr val="bg1"/>
                </a:solidFill>
                <a:prstDash val="solid"/>
                <a:round/>
                <a:extLst>
                  <a:ext uri="{C807C97D-BFC1-408E-A445-0C87EB9F89A2}">
                    <ask:lineSketchStyleProps xmlns:ask="http://schemas.microsoft.com/office/drawing/2018/sketchyshapes" sd="1411267807">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8" name="Forme libre : forme 137">
                <a:extLst>
                  <a:ext uri="{FF2B5EF4-FFF2-40B4-BE49-F238E27FC236}">
                    <a16:creationId xmlns:a16="http://schemas.microsoft.com/office/drawing/2014/main" id="{E90ABFBF-C485-4888-ADEA-116A14A061EC}"/>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fill="none" extrusionOk="0">
                    <a:moveTo>
                      <a:pt x="0" y="44482"/>
                    </a:moveTo>
                    <a:cubicBezTo>
                      <a:pt x="24185" y="29152"/>
                      <a:pt x="28328" y="15798"/>
                      <a:pt x="51626" y="762"/>
                    </a:cubicBezTo>
                    <a:cubicBezTo>
                      <a:pt x="67651" y="-2995"/>
                      <a:pt x="83211" y="-2975"/>
                      <a:pt x="98203" y="0"/>
                    </a:cubicBezTo>
                    <a:cubicBezTo>
                      <a:pt x="107654" y="14528"/>
                      <a:pt x="117661" y="22399"/>
                      <a:pt x="126206" y="42291"/>
                    </a:cubicBezTo>
                    <a:cubicBezTo>
                      <a:pt x="124834" y="41329"/>
                      <a:pt x="103541" y="57266"/>
                      <a:pt x="68866" y="21526"/>
                    </a:cubicBezTo>
                  </a:path>
                  <a:path w="126206" h="46706" stroke="0" extrusionOk="0">
                    <a:moveTo>
                      <a:pt x="0" y="44482"/>
                    </a:moveTo>
                    <a:cubicBezTo>
                      <a:pt x="6174" y="34561"/>
                      <a:pt x="35060" y="7247"/>
                      <a:pt x="51626" y="762"/>
                    </a:cubicBezTo>
                    <a:cubicBezTo>
                      <a:pt x="60583" y="61"/>
                      <a:pt x="86785" y="2109"/>
                      <a:pt x="98203" y="0"/>
                    </a:cubicBezTo>
                    <a:cubicBezTo>
                      <a:pt x="109865" y="15936"/>
                      <a:pt x="115186" y="28375"/>
                      <a:pt x="126206" y="42291"/>
                    </a:cubicBezTo>
                    <a:cubicBezTo>
                      <a:pt x="126363" y="41860"/>
                      <a:pt x="95603" y="60356"/>
                      <a:pt x="68866" y="21526"/>
                    </a:cubicBezTo>
                  </a:path>
                </a:pathLst>
              </a:custGeom>
              <a:grpFill/>
              <a:ln w="9525" cap="rnd">
                <a:solidFill>
                  <a:schemeClr val="bg1"/>
                </a:solidFill>
                <a:prstDash val="solid"/>
                <a:round/>
                <a:extLst>
                  <a:ext uri="{C807C97D-BFC1-408E-A445-0C87EB9F89A2}">
                    <ask:lineSketchStyleProps xmlns:ask="http://schemas.microsoft.com/office/drawing/2018/sketchyshapes" sd="3215637692">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9" name="Forme libre : forme 138">
                <a:extLst>
                  <a:ext uri="{FF2B5EF4-FFF2-40B4-BE49-F238E27FC236}">
                    <a16:creationId xmlns:a16="http://schemas.microsoft.com/office/drawing/2014/main" id="{750062EA-3CD5-486C-B711-F54D92EF44FB}"/>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fill="none" extrusionOk="0">
                    <a:moveTo>
                      <a:pt x="89287" y="0"/>
                    </a:moveTo>
                    <a:cubicBezTo>
                      <a:pt x="61505" y="14562"/>
                      <a:pt x="11964" y="54745"/>
                      <a:pt x="5181" y="72676"/>
                    </a:cubicBezTo>
                    <a:cubicBezTo>
                      <a:pt x="-1016" y="78378"/>
                      <a:pt x="-2546" y="87955"/>
                      <a:pt x="3943" y="94678"/>
                    </a:cubicBezTo>
                    <a:lnTo>
                      <a:pt x="3943" y="94678"/>
                    </a:lnTo>
                    <a:cubicBezTo>
                      <a:pt x="9816" y="101106"/>
                      <a:pt x="17959" y="101629"/>
                      <a:pt x="25945" y="95917"/>
                    </a:cubicBezTo>
                  </a:path>
                  <a:path w="89286" h="99859" stroke="0" extrusionOk="0">
                    <a:moveTo>
                      <a:pt x="89287" y="0"/>
                    </a:moveTo>
                    <a:cubicBezTo>
                      <a:pt x="84386" y="11831"/>
                      <a:pt x="16928" y="53942"/>
                      <a:pt x="5181" y="72676"/>
                    </a:cubicBezTo>
                    <a:cubicBezTo>
                      <a:pt x="-990" y="78067"/>
                      <a:pt x="-2074" y="88001"/>
                      <a:pt x="3943" y="94678"/>
                    </a:cubicBezTo>
                    <a:lnTo>
                      <a:pt x="3943" y="94678"/>
                    </a:lnTo>
                    <a:cubicBezTo>
                      <a:pt x="8949" y="101375"/>
                      <a:pt x="19589" y="102033"/>
                      <a:pt x="25945" y="95917"/>
                    </a:cubicBezTo>
                  </a:path>
                </a:pathLst>
              </a:custGeom>
              <a:grpFill/>
              <a:ln w="9525" cap="rnd">
                <a:solidFill>
                  <a:schemeClr val="bg1"/>
                </a:solidFill>
                <a:prstDash val="solid"/>
                <a:round/>
                <a:extLst>
                  <a:ext uri="{C807C97D-BFC1-408E-A445-0C87EB9F89A2}">
                    <ask:lineSketchStyleProps xmlns:ask="http://schemas.microsoft.com/office/drawing/2018/sketchyshapes" sd="2862783005">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0" name="Forme libre : forme 139">
                <a:extLst>
                  <a:ext uri="{FF2B5EF4-FFF2-40B4-BE49-F238E27FC236}">
                    <a16:creationId xmlns:a16="http://schemas.microsoft.com/office/drawing/2014/main" id="{638AFE81-0C48-4197-8CDF-C492C76F89E0}"/>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fill="none" extrusionOk="0">
                    <a:moveTo>
                      <a:pt x="33756" y="0"/>
                    </a:moveTo>
                    <a:cubicBezTo>
                      <a:pt x="22343" y="13696"/>
                      <a:pt x="18135" y="17704"/>
                      <a:pt x="5181" y="25051"/>
                    </a:cubicBezTo>
                    <a:cubicBezTo>
                      <a:pt x="-2762" y="30708"/>
                      <a:pt x="-1120" y="41953"/>
                      <a:pt x="3943" y="47053"/>
                    </a:cubicBezTo>
                    <a:lnTo>
                      <a:pt x="3943" y="47053"/>
                    </a:lnTo>
                    <a:cubicBezTo>
                      <a:pt x="9257" y="53095"/>
                      <a:pt x="18018" y="54575"/>
                      <a:pt x="25945" y="48292"/>
                    </a:cubicBezTo>
                  </a:path>
                  <a:path w="33755" h="52234" stroke="0" extrusionOk="0">
                    <a:moveTo>
                      <a:pt x="33756" y="0"/>
                    </a:moveTo>
                    <a:cubicBezTo>
                      <a:pt x="27026" y="6199"/>
                      <a:pt x="14950" y="17505"/>
                      <a:pt x="5181" y="25051"/>
                    </a:cubicBezTo>
                    <a:cubicBezTo>
                      <a:pt x="-455" y="30268"/>
                      <a:pt x="-1947" y="40533"/>
                      <a:pt x="3943" y="47053"/>
                    </a:cubicBezTo>
                    <a:lnTo>
                      <a:pt x="3943" y="47053"/>
                    </a:lnTo>
                    <a:cubicBezTo>
                      <a:pt x="11026" y="53204"/>
                      <a:pt x="19159" y="53293"/>
                      <a:pt x="25945" y="48292"/>
                    </a:cubicBezTo>
                  </a:path>
                </a:pathLst>
              </a:custGeom>
              <a:grpFill/>
              <a:ln w="9525" cap="rnd">
                <a:solidFill>
                  <a:schemeClr val="bg1"/>
                </a:solidFill>
                <a:prstDash val="solid"/>
                <a:round/>
                <a:extLst>
                  <a:ext uri="{C807C97D-BFC1-408E-A445-0C87EB9F89A2}">
                    <ask:lineSketchStyleProps xmlns:ask="http://schemas.microsoft.com/office/drawing/2018/sketchyshapes" sd="3696316865">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1" name="Forme libre : forme 140">
                <a:extLst>
                  <a:ext uri="{FF2B5EF4-FFF2-40B4-BE49-F238E27FC236}">
                    <a16:creationId xmlns:a16="http://schemas.microsoft.com/office/drawing/2014/main" id="{4ABC644A-871A-45C3-9454-8F4FFEA41B89}"/>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fill="none" extrusionOk="0">
                    <a:moveTo>
                      <a:pt x="22040" y="0"/>
                    </a:moveTo>
                    <a:cubicBezTo>
                      <a:pt x="15517" y="6904"/>
                      <a:pt x="11316" y="10905"/>
                      <a:pt x="5181" y="15621"/>
                    </a:cubicBezTo>
                    <a:cubicBezTo>
                      <a:pt x="-2278" y="21535"/>
                      <a:pt x="-1278" y="30501"/>
                      <a:pt x="3943" y="37624"/>
                    </a:cubicBezTo>
                    <a:lnTo>
                      <a:pt x="3943" y="37624"/>
                    </a:lnTo>
                    <a:cubicBezTo>
                      <a:pt x="10444" y="44646"/>
                      <a:pt x="20745" y="44602"/>
                      <a:pt x="25945" y="38862"/>
                    </a:cubicBezTo>
                  </a:path>
                  <a:path w="25945" h="42804" stroke="0" extrusionOk="0">
                    <a:moveTo>
                      <a:pt x="22040" y="0"/>
                    </a:moveTo>
                    <a:cubicBezTo>
                      <a:pt x="14341" y="6386"/>
                      <a:pt x="9251" y="14521"/>
                      <a:pt x="5181" y="15621"/>
                    </a:cubicBezTo>
                    <a:cubicBezTo>
                      <a:pt x="-2246" y="22263"/>
                      <a:pt x="-2273" y="31265"/>
                      <a:pt x="3943" y="37624"/>
                    </a:cubicBezTo>
                    <a:lnTo>
                      <a:pt x="3943" y="37624"/>
                    </a:lnTo>
                    <a:cubicBezTo>
                      <a:pt x="10314" y="43687"/>
                      <a:pt x="20135" y="45106"/>
                      <a:pt x="25945" y="38862"/>
                    </a:cubicBezTo>
                  </a:path>
                </a:pathLst>
              </a:custGeom>
              <a:grpFill/>
              <a:ln w="9525" cap="rnd">
                <a:solidFill>
                  <a:schemeClr val="bg1"/>
                </a:solidFill>
                <a:prstDash val="solid"/>
                <a:round/>
                <a:extLst>
                  <a:ext uri="{C807C97D-BFC1-408E-A445-0C87EB9F89A2}">
                    <ask:lineSketchStyleProps xmlns:ask="http://schemas.microsoft.com/office/drawing/2018/sketchyshapes" sd="224262798">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2" name="Forme libre : forme 141">
                <a:extLst>
                  <a:ext uri="{FF2B5EF4-FFF2-40B4-BE49-F238E27FC236}">
                    <a16:creationId xmlns:a16="http://schemas.microsoft.com/office/drawing/2014/main" id="{781AAC98-BA29-4019-B81B-743CE431595A}"/>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fill="none" extrusionOk="0">
                    <a:moveTo>
                      <a:pt x="12229" y="0"/>
                    </a:moveTo>
                    <a:cubicBezTo>
                      <a:pt x="9179" y="2580"/>
                      <a:pt x="8707" y="4104"/>
                      <a:pt x="5181" y="6572"/>
                    </a:cubicBezTo>
                    <a:cubicBezTo>
                      <a:pt x="-752" y="12928"/>
                      <a:pt x="-2077" y="22364"/>
                      <a:pt x="3943" y="28575"/>
                    </a:cubicBezTo>
                    <a:lnTo>
                      <a:pt x="3943" y="28575"/>
                    </a:lnTo>
                    <a:cubicBezTo>
                      <a:pt x="9556" y="35031"/>
                      <a:pt x="18853" y="36639"/>
                      <a:pt x="25945" y="29813"/>
                    </a:cubicBezTo>
                  </a:path>
                  <a:path w="25945" h="33755" stroke="0" extrusionOk="0">
                    <a:moveTo>
                      <a:pt x="12229" y="0"/>
                    </a:moveTo>
                    <a:cubicBezTo>
                      <a:pt x="9958" y="2004"/>
                      <a:pt x="6597" y="6024"/>
                      <a:pt x="5181" y="6572"/>
                    </a:cubicBezTo>
                    <a:cubicBezTo>
                      <a:pt x="-1539" y="13082"/>
                      <a:pt x="-2138" y="21902"/>
                      <a:pt x="3943" y="28575"/>
                    </a:cubicBezTo>
                    <a:lnTo>
                      <a:pt x="3943" y="28575"/>
                    </a:lnTo>
                    <a:cubicBezTo>
                      <a:pt x="10094" y="35293"/>
                      <a:pt x="18525" y="36591"/>
                      <a:pt x="25945" y="29813"/>
                    </a:cubicBezTo>
                  </a:path>
                </a:pathLst>
              </a:custGeom>
              <a:grpFill/>
              <a:ln w="9525" cap="rnd">
                <a:solidFill>
                  <a:schemeClr val="bg1"/>
                </a:solidFill>
                <a:prstDash val="solid"/>
                <a:round/>
                <a:extLst>
                  <a:ext uri="{C807C97D-BFC1-408E-A445-0C87EB9F89A2}">
                    <ask:lineSketchStyleProps xmlns:ask="http://schemas.microsoft.com/office/drawing/2018/sketchyshapes" sd="2346414113">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3" name="Forme libre : forme 142">
                <a:extLst>
                  <a:ext uri="{FF2B5EF4-FFF2-40B4-BE49-F238E27FC236}">
                    <a16:creationId xmlns:a16="http://schemas.microsoft.com/office/drawing/2014/main" id="{29E44AFE-86F4-46FE-9AB4-EA72174B5730}"/>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fill="none" extrusionOk="0">
                    <a:moveTo>
                      <a:pt x="3810" y="38762"/>
                    </a:moveTo>
                    <a:cubicBezTo>
                      <a:pt x="19717" y="46287"/>
                      <a:pt x="24956" y="33427"/>
                      <a:pt x="24955" y="33428"/>
                    </a:cubicBezTo>
                    <a:cubicBezTo>
                      <a:pt x="25393" y="18240"/>
                      <a:pt x="23474" y="16764"/>
                      <a:pt x="25336" y="1329"/>
                    </a:cubicBezTo>
                    <a:cubicBezTo>
                      <a:pt x="27339" y="109"/>
                      <a:pt x="6123" y="-6830"/>
                      <a:pt x="0" y="14568"/>
                    </a:cubicBezTo>
                  </a:path>
                  <a:path w="25336" h="41124" stroke="0" extrusionOk="0">
                    <a:moveTo>
                      <a:pt x="3810" y="38762"/>
                    </a:moveTo>
                    <a:cubicBezTo>
                      <a:pt x="19716" y="46287"/>
                      <a:pt x="24955" y="33428"/>
                      <a:pt x="24955" y="33428"/>
                    </a:cubicBezTo>
                    <a:cubicBezTo>
                      <a:pt x="23016" y="18008"/>
                      <a:pt x="24400" y="13766"/>
                      <a:pt x="25336" y="1329"/>
                    </a:cubicBezTo>
                    <a:cubicBezTo>
                      <a:pt x="24414" y="4596"/>
                      <a:pt x="8870" y="-5843"/>
                      <a:pt x="0" y="14568"/>
                    </a:cubicBezTo>
                  </a:path>
                </a:pathLst>
              </a:custGeom>
              <a:grpFill/>
              <a:ln w="9525" cap="rnd">
                <a:solidFill>
                  <a:schemeClr val="bg1"/>
                </a:solidFill>
                <a:prstDash val="solid"/>
                <a:round/>
                <a:extLst>
                  <a:ext uri="{C807C97D-BFC1-408E-A445-0C87EB9F89A2}">
                    <ask:lineSketchStyleProps xmlns:ask="http://schemas.microsoft.com/office/drawing/2018/sketchyshapes" sd="2179507785">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4" name="Forme libre : forme 143">
                <a:extLst>
                  <a:ext uri="{FF2B5EF4-FFF2-40B4-BE49-F238E27FC236}">
                    <a16:creationId xmlns:a16="http://schemas.microsoft.com/office/drawing/2014/main" id="{D3FC14FA-267D-4097-B316-7171E3103B00}"/>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fill="none" extrusionOk="0">
                    <a:moveTo>
                      <a:pt x="3810" y="38762"/>
                    </a:moveTo>
                    <a:cubicBezTo>
                      <a:pt x="19717" y="46287"/>
                      <a:pt x="24957" y="33428"/>
                      <a:pt x="24956" y="33428"/>
                    </a:cubicBezTo>
                    <a:cubicBezTo>
                      <a:pt x="27382" y="19679"/>
                      <a:pt x="27046" y="8131"/>
                      <a:pt x="25336" y="1329"/>
                    </a:cubicBezTo>
                    <a:cubicBezTo>
                      <a:pt x="26362" y="-1992"/>
                      <a:pt x="11581" y="-4454"/>
                      <a:pt x="0" y="14568"/>
                    </a:cubicBezTo>
                  </a:path>
                  <a:path w="25336" h="41124" stroke="0" extrusionOk="0">
                    <a:moveTo>
                      <a:pt x="3810" y="38762"/>
                    </a:moveTo>
                    <a:cubicBezTo>
                      <a:pt x="19717" y="46286"/>
                      <a:pt x="24956" y="33428"/>
                      <a:pt x="24956" y="33428"/>
                    </a:cubicBezTo>
                    <a:cubicBezTo>
                      <a:pt x="24681" y="17507"/>
                      <a:pt x="24918" y="11234"/>
                      <a:pt x="25336" y="1329"/>
                    </a:cubicBezTo>
                    <a:cubicBezTo>
                      <a:pt x="26247" y="744"/>
                      <a:pt x="6639" y="-4939"/>
                      <a:pt x="0" y="14568"/>
                    </a:cubicBezTo>
                  </a:path>
                </a:pathLst>
              </a:custGeom>
              <a:grpFill/>
              <a:ln w="9525" cap="rnd">
                <a:solidFill>
                  <a:schemeClr val="bg1"/>
                </a:solidFill>
                <a:prstDash val="solid"/>
                <a:round/>
                <a:extLst>
                  <a:ext uri="{C807C97D-BFC1-408E-A445-0C87EB9F89A2}">
                    <ask:lineSketchStyleProps xmlns:ask="http://schemas.microsoft.com/office/drawing/2018/sketchyshapes" sd="1131025990">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5" name="Forme libre : forme 144">
                <a:extLst>
                  <a:ext uri="{FF2B5EF4-FFF2-40B4-BE49-F238E27FC236}">
                    <a16:creationId xmlns:a16="http://schemas.microsoft.com/office/drawing/2014/main" id="{1C71D44D-971A-4970-828B-14E49C79B5DD}"/>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fill="none" extrusionOk="0">
                    <a:moveTo>
                      <a:pt x="5165" y="38762"/>
                    </a:moveTo>
                    <a:cubicBezTo>
                      <a:pt x="21071" y="46287"/>
                      <a:pt x="26310" y="33429"/>
                      <a:pt x="26310" y="33428"/>
                    </a:cubicBezTo>
                    <a:cubicBezTo>
                      <a:pt x="26742" y="23439"/>
                      <a:pt x="24758" y="8649"/>
                      <a:pt x="26691" y="1329"/>
                    </a:cubicBezTo>
                    <a:cubicBezTo>
                      <a:pt x="26969" y="2768"/>
                      <a:pt x="9584" y="-5458"/>
                      <a:pt x="1355" y="14568"/>
                    </a:cubicBezTo>
                    <a:cubicBezTo>
                      <a:pt x="1258" y="14446"/>
                      <a:pt x="-1658" y="21619"/>
                      <a:pt x="1355" y="34476"/>
                    </a:cubicBezTo>
                  </a:path>
                  <a:path w="26691" h="41124" stroke="0" extrusionOk="0">
                    <a:moveTo>
                      <a:pt x="5165" y="38762"/>
                    </a:moveTo>
                    <a:cubicBezTo>
                      <a:pt x="21070" y="46286"/>
                      <a:pt x="26311" y="33427"/>
                      <a:pt x="26310" y="33428"/>
                    </a:cubicBezTo>
                    <a:cubicBezTo>
                      <a:pt x="28765" y="23054"/>
                      <a:pt x="28029" y="14153"/>
                      <a:pt x="26691" y="1329"/>
                    </a:cubicBezTo>
                    <a:cubicBezTo>
                      <a:pt x="27622" y="2006"/>
                      <a:pt x="6350" y="-6368"/>
                      <a:pt x="1355" y="14568"/>
                    </a:cubicBezTo>
                    <a:cubicBezTo>
                      <a:pt x="2616" y="14083"/>
                      <a:pt x="-858" y="23681"/>
                      <a:pt x="1355" y="34476"/>
                    </a:cubicBezTo>
                  </a:path>
                </a:pathLst>
              </a:custGeom>
              <a:grpFill/>
              <a:ln w="9525" cap="rnd">
                <a:solidFill>
                  <a:schemeClr val="bg1"/>
                </a:solidFill>
                <a:prstDash val="solid"/>
                <a:round/>
                <a:extLst>
                  <a:ext uri="{C807C97D-BFC1-408E-A445-0C87EB9F89A2}">
                    <ask:lineSketchStyleProps xmlns:ask="http://schemas.microsoft.com/office/drawing/2018/sketchyshapes" sd="1341464545">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6" name="Forme libre : forme 145">
                <a:extLst>
                  <a:ext uri="{FF2B5EF4-FFF2-40B4-BE49-F238E27FC236}">
                    <a16:creationId xmlns:a16="http://schemas.microsoft.com/office/drawing/2014/main" id="{74F93B2C-AB13-441F-B472-0C6D938153D0}"/>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fill="none" extrusionOk="0">
                    <a:moveTo>
                      <a:pt x="40767" y="0"/>
                    </a:moveTo>
                    <a:cubicBezTo>
                      <a:pt x="30667" y="7127"/>
                      <a:pt x="16561" y="16321"/>
                      <a:pt x="0" y="26098"/>
                    </a:cubicBezTo>
                  </a:path>
                  <a:path w="40767" h="26098" stroke="0" extrusionOk="0">
                    <a:moveTo>
                      <a:pt x="40767" y="0"/>
                    </a:moveTo>
                    <a:cubicBezTo>
                      <a:pt x="31404" y="10138"/>
                      <a:pt x="22132" y="15992"/>
                      <a:pt x="0" y="26098"/>
                    </a:cubicBezTo>
                  </a:path>
                </a:pathLst>
              </a:custGeom>
              <a:grpFill/>
              <a:ln w="9525" cap="rnd">
                <a:solidFill>
                  <a:schemeClr val="bg1"/>
                </a:solidFill>
                <a:prstDash val="solid"/>
                <a:round/>
                <a:extLst>
                  <a:ext uri="{C807C97D-BFC1-408E-A445-0C87EB9F89A2}">
                    <ask:lineSketchStyleProps xmlns:ask="http://schemas.microsoft.com/office/drawing/2018/sketchyshapes" sd="1908306906">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7" name="Forme libre : forme 146">
                <a:extLst>
                  <a:ext uri="{FF2B5EF4-FFF2-40B4-BE49-F238E27FC236}">
                    <a16:creationId xmlns:a16="http://schemas.microsoft.com/office/drawing/2014/main" id="{980F06F0-2B88-41D7-9931-C4B27C373EC5}"/>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fill="none" extrusionOk="0">
                    <a:moveTo>
                      <a:pt x="18859" y="0"/>
                    </a:moveTo>
                    <a:cubicBezTo>
                      <a:pt x="22487" y="2539"/>
                      <a:pt x="28371" y="4411"/>
                      <a:pt x="34766" y="7525"/>
                    </a:cubicBezTo>
                    <a:cubicBezTo>
                      <a:pt x="36433" y="9256"/>
                      <a:pt x="20668" y="35530"/>
                      <a:pt x="0" y="11716"/>
                    </a:cubicBezTo>
                  </a:path>
                  <a:path w="34766" h="19301" stroke="0" extrusionOk="0">
                    <a:moveTo>
                      <a:pt x="18859" y="0"/>
                    </a:moveTo>
                    <a:cubicBezTo>
                      <a:pt x="24568" y="2993"/>
                      <a:pt x="31881" y="7904"/>
                      <a:pt x="34766" y="7525"/>
                    </a:cubicBezTo>
                    <a:cubicBezTo>
                      <a:pt x="34503" y="10302"/>
                      <a:pt x="18339" y="27216"/>
                      <a:pt x="0" y="11716"/>
                    </a:cubicBezTo>
                  </a:path>
                </a:pathLst>
              </a:custGeom>
              <a:grpFill/>
              <a:ln w="9525" cap="rnd">
                <a:solidFill>
                  <a:schemeClr val="bg1"/>
                </a:solidFill>
                <a:prstDash val="solid"/>
                <a:round/>
                <a:extLst>
                  <a:ext uri="{C807C97D-BFC1-408E-A445-0C87EB9F89A2}">
                    <ask:lineSketchStyleProps xmlns:ask="http://schemas.microsoft.com/office/drawing/2018/sketchyshapes" sd="1268711032">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8" name="Forme libre : forme 147">
                <a:extLst>
                  <a:ext uri="{FF2B5EF4-FFF2-40B4-BE49-F238E27FC236}">
                    <a16:creationId xmlns:a16="http://schemas.microsoft.com/office/drawing/2014/main" id="{F1093DB8-A296-41CE-9857-8827131335CD}"/>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fill="none" extrusionOk="0">
                    <a:moveTo>
                      <a:pt x="29577" y="9811"/>
                    </a:moveTo>
                    <a:cubicBezTo>
                      <a:pt x="19677" y="8543"/>
                      <a:pt x="11094" y="3805"/>
                      <a:pt x="1288" y="0"/>
                    </a:cubicBezTo>
                    <a:cubicBezTo>
                      <a:pt x="688" y="868"/>
                      <a:pt x="-5553" y="17605"/>
                      <a:pt x="9193" y="26098"/>
                    </a:cubicBezTo>
                  </a:path>
                  <a:path w="29576" h="26098" stroke="0" extrusionOk="0">
                    <a:moveTo>
                      <a:pt x="29577" y="9811"/>
                    </a:moveTo>
                    <a:cubicBezTo>
                      <a:pt x="22596" y="6486"/>
                      <a:pt x="7271" y="3903"/>
                      <a:pt x="1288" y="0"/>
                    </a:cubicBezTo>
                    <a:cubicBezTo>
                      <a:pt x="-34" y="-451"/>
                      <a:pt x="-4978" y="15982"/>
                      <a:pt x="9193" y="26098"/>
                    </a:cubicBezTo>
                  </a:path>
                </a:pathLst>
              </a:custGeom>
              <a:grpFill/>
              <a:ln w="9525" cap="rnd">
                <a:solidFill>
                  <a:schemeClr val="bg1"/>
                </a:solidFill>
                <a:prstDash val="solid"/>
                <a:round/>
                <a:extLst>
                  <a:ext uri="{C807C97D-BFC1-408E-A445-0C87EB9F89A2}">
                    <ask:lineSketchStyleProps xmlns:ask="http://schemas.microsoft.com/office/drawing/2018/sketchyshapes" sd="4129068433">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49" name="Forme libre : forme 148">
                <a:extLst>
                  <a:ext uri="{FF2B5EF4-FFF2-40B4-BE49-F238E27FC236}">
                    <a16:creationId xmlns:a16="http://schemas.microsoft.com/office/drawing/2014/main" id="{98259F31-FB5E-4A80-8374-326BEC282AC6}"/>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fill="none" extrusionOk="0">
                    <a:moveTo>
                      <a:pt x="57341" y="0"/>
                    </a:moveTo>
                    <a:cubicBezTo>
                      <a:pt x="64769" y="5082"/>
                      <a:pt x="91220" y="22003"/>
                      <a:pt x="111728" y="34766"/>
                    </a:cubicBezTo>
                    <a:cubicBezTo>
                      <a:pt x="89066" y="51824"/>
                      <a:pt x="62293" y="141036"/>
                      <a:pt x="35814" y="168497"/>
                    </a:cubicBezTo>
                    <a:cubicBezTo>
                      <a:pt x="20923" y="159449"/>
                      <a:pt x="2637" y="154085"/>
                      <a:pt x="0" y="149257"/>
                    </a:cubicBezTo>
                  </a:path>
                  <a:path w="111728" h="168497" stroke="0" extrusionOk="0">
                    <a:moveTo>
                      <a:pt x="57341" y="0"/>
                    </a:moveTo>
                    <a:cubicBezTo>
                      <a:pt x="83702" y="13141"/>
                      <a:pt x="94945" y="28142"/>
                      <a:pt x="111728" y="34766"/>
                    </a:cubicBezTo>
                    <a:cubicBezTo>
                      <a:pt x="85356" y="65639"/>
                      <a:pt x="54743" y="128142"/>
                      <a:pt x="35814" y="168497"/>
                    </a:cubicBezTo>
                    <a:cubicBezTo>
                      <a:pt x="23245" y="160840"/>
                      <a:pt x="17094" y="158283"/>
                      <a:pt x="0" y="149257"/>
                    </a:cubicBezTo>
                  </a:path>
                </a:pathLst>
              </a:custGeom>
              <a:grpFill/>
              <a:ln w="9525" cap="rnd">
                <a:solidFill>
                  <a:schemeClr val="bg1"/>
                </a:solidFill>
                <a:prstDash val="solid"/>
                <a:round/>
                <a:extLst>
                  <a:ext uri="{C807C97D-BFC1-408E-A445-0C87EB9F89A2}">
                    <ask:lineSketchStyleProps xmlns:ask="http://schemas.microsoft.com/office/drawing/2018/sketchyshapes" sd="2872199216">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0" name="Forme libre : forme 149">
                <a:extLst>
                  <a:ext uri="{FF2B5EF4-FFF2-40B4-BE49-F238E27FC236}">
                    <a16:creationId xmlns:a16="http://schemas.microsoft.com/office/drawing/2014/main" id="{E868F993-ED4D-4908-A2D4-46EBF328BA19}"/>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fill="none" extrusionOk="0">
                    <a:moveTo>
                      <a:pt x="10573" y="5715"/>
                    </a:moveTo>
                    <a:cubicBezTo>
                      <a:pt x="8405" y="5544"/>
                      <a:pt x="4311" y="1267"/>
                      <a:pt x="0" y="0"/>
                    </a:cubicBezTo>
                  </a:path>
                  <a:path w="10572" h="5715" stroke="0" extrusionOk="0">
                    <a:moveTo>
                      <a:pt x="10573" y="5715"/>
                    </a:moveTo>
                    <a:cubicBezTo>
                      <a:pt x="9040" y="4207"/>
                      <a:pt x="5058" y="2921"/>
                      <a:pt x="0" y="0"/>
                    </a:cubicBezTo>
                  </a:path>
                </a:pathLst>
              </a:custGeom>
              <a:grpFill/>
              <a:ln w="9525" cap="rnd">
                <a:solidFill>
                  <a:schemeClr val="bg1"/>
                </a:solidFill>
                <a:prstDash val="solid"/>
                <a:round/>
                <a:extLst>
                  <a:ext uri="{C807C97D-BFC1-408E-A445-0C87EB9F89A2}">
                    <ask:lineSketchStyleProps xmlns:ask="http://schemas.microsoft.com/office/drawing/2018/sketchyshapes" sd="4272340256">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1" name="Forme libre : forme 150">
                <a:extLst>
                  <a:ext uri="{FF2B5EF4-FFF2-40B4-BE49-F238E27FC236}">
                    <a16:creationId xmlns:a16="http://schemas.microsoft.com/office/drawing/2014/main" id="{714EA26F-5122-4CC3-A797-61C6CFF96B77}"/>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fill="none" extrusionOk="0">
                    <a:moveTo>
                      <a:pt x="0" y="107633"/>
                    </a:moveTo>
                    <a:cubicBezTo>
                      <a:pt x="9415" y="111614"/>
                      <a:pt x="13983" y="115124"/>
                      <a:pt x="21907" y="118205"/>
                    </a:cubicBezTo>
                    <a:cubicBezTo>
                      <a:pt x="26212" y="104092"/>
                      <a:pt x="74851" y="39292"/>
                      <a:pt x="81629" y="10573"/>
                    </a:cubicBezTo>
                    <a:cubicBezTo>
                      <a:pt x="72112" y="7869"/>
                      <a:pt x="68836" y="2214"/>
                      <a:pt x="61531" y="0"/>
                    </a:cubicBezTo>
                  </a:path>
                  <a:path w="81629" h="118205" stroke="0" extrusionOk="0">
                    <a:moveTo>
                      <a:pt x="0" y="107633"/>
                    </a:moveTo>
                    <a:cubicBezTo>
                      <a:pt x="8120" y="109174"/>
                      <a:pt x="14022" y="113439"/>
                      <a:pt x="21907" y="118205"/>
                    </a:cubicBezTo>
                    <a:cubicBezTo>
                      <a:pt x="32664" y="88562"/>
                      <a:pt x="66768" y="51122"/>
                      <a:pt x="81629" y="10573"/>
                    </a:cubicBezTo>
                    <a:cubicBezTo>
                      <a:pt x="78861" y="9969"/>
                      <a:pt x="65177" y="4047"/>
                      <a:pt x="61531" y="0"/>
                    </a:cubicBezTo>
                  </a:path>
                </a:pathLst>
              </a:custGeom>
              <a:grpFill/>
              <a:ln w="9525" cap="rnd">
                <a:solidFill>
                  <a:schemeClr val="bg1"/>
                </a:solidFill>
                <a:prstDash val="solid"/>
                <a:round/>
                <a:extLst>
                  <a:ext uri="{C807C97D-BFC1-408E-A445-0C87EB9F89A2}">
                    <ask:lineSketchStyleProps xmlns:ask="http://schemas.microsoft.com/office/drawing/2018/sketchyshapes" sd="3269831908">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2" name="Forme libre : forme 151">
                <a:extLst>
                  <a:ext uri="{FF2B5EF4-FFF2-40B4-BE49-F238E27FC236}">
                    <a16:creationId xmlns:a16="http://schemas.microsoft.com/office/drawing/2014/main" id="{64AA4F00-5F68-4005-976D-7645699BBBB4}"/>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fill="none" extrusionOk="0">
                    <a:moveTo>
                      <a:pt x="17335" y="9430"/>
                    </a:moveTo>
                    <a:cubicBezTo>
                      <a:pt x="13120" y="6953"/>
                      <a:pt x="2668" y="749"/>
                      <a:pt x="0" y="0"/>
                    </a:cubicBezTo>
                  </a:path>
                  <a:path w="17335" h="9429" stroke="0" extrusionOk="0">
                    <a:moveTo>
                      <a:pt x="17335" y="9430"/>
                    </a:moveTo>
                    <a:cubicBezTo>
                      <a:pt x="15662" y="6656"/>
                      <a:pt x="2032" y="1165"/>
                      <a:pt x="0" y="0"/>
                    </a:cubicBezTo>
                  </a:path>
                </a:pathLst>
              </a:custGeom>
              <a:grpFill/>
              <a:ln w="9525" cap="rnd">
                <a:solidFill>
                  <a:schemeClr val="bg1"/>
                </a:solidFill>
                <a:prstDash val="solid"/>
                <a:round/>
                <a:extLst>
                  <a:ext uri="{C807C97D-BFC1-408E-A445-0C87EB9F89A2}">
                    <ask:lineSketchStyleProps xmlns:ask="http://schemas.microsoft.com/office/drawing/2018/sketchyshapes" sd="42279153">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3" name="Forme libre : forme 152">
                <a:extLst>
                  <a:ext uri="{FF2B5EF4-FFF2-40B4-BE49-F238E27FC236}">
                    <a16:creationId xmlns:a16="http://schemas.microsoft.com/office/drawing/2014/main" id="{9BF7837C-71B3-4372-A67A-5F0E92304F33}"/>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fill="none" extrusionOk="0">
                    <a:moveTo>
                      <a:pt x="30290" y="16573"/>
                    </a:moveTo>
                    <a:cubicBezTo>
                      <a:pt x="18527" y="8899"/>
                      <a:pt x="7529" y="2632"/>
                      <a:pt x="0" y="0"/>
                    </a:cubicBezTo>
                  </a:path>
                  <a:path w="30289" h="16573" stroke="0" extrusionOk="0">
                    <a:moveTo>
                      <a:pt x="30290" y="16573"/>
                    </a:moveTo>
                    <a:cubicBezTo>
                      <a:pt x="16361" y="6255"/>
                      <a:pt x="6701" y="2957"/>
                      <a:pt x="0" y="0"/>
                    </a:cubicBezTo>
                  </a:path>
                </a:pathLst>
              </a:custGeom>
              <a:grpFill/>
              <a:ln w="9525" cap="rnd">
                <a:solidFill>
                  <a:schemeClr val="bg1"/>
                </a:solidFill>
                <a:prstDash val="solid"/>
                <a:round/>
                <a:extLst>
                  <a:ext uri="{C807C97D-BFC1-408E-A445-0C87EB9F89A2}">
                    <ask:lineSketchStyleProps xmlns:ask="http://schemas.microsoft.com/office/drawing/2018/sketchyshapes" sd="2060538591">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4" name="Forme libre : forme 153">
                <a:extLst>
                  <a:ext uri="{FF2B5EF4-FFF2-40B4-BE49-F238E27FC236}">
                    <a16:creationId xmlns:a16="http://schemas.microsoft.com/office/drawing/2014/main" id="{85213D4A-A841-4B59-BAF5-C38614960781}"/>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fill="none" extrusionOk="0">
                    <a:moveTo>
                      <a:pt x="0" y="37338"/>
                    </a:moveTo>
                    <a:cubicBezTo>
                      <a:pt x="-876" y="18836"/>
                      <a:pt x="1185" y="18144"/>
                      <a:pt x="0" y="0"/>
                    </a:cubicBezTo>
                  </a:path>
                  <a:path w="9525" h="37338" stroke="0" extrusionOk="0">
                    <a:moveTo>
                      <a:pt x="0" y="37338"/>
                    </a:moveTo>
                    <a:cubicBezTo>
                      <a:pt x="-542" y="24463"/>
                      <a:pt x="2111" y="15411"/>
                      <a:pt x="0" y="0"/>
                    </a:cubicBezTo>
                  </a:path>
                </a:pathLst>
              </a:custGeom>
              <a:grpFill/>
              <a:ln w="9525" cap="rnd">
                <a:solidFill>
                  <a:schemeClr val="bg1"/>
                </a:solidFill>
                <a:prstDash val="solid"/>
                <a:round/>
                <a:extLst>
                  <a:ext uri="{C807C97D-BFC1-408E-A445-0C87EB9F89A2}">
                    <ask:lineSketchStyleProps xmlns:ask="http://schemas.microsoft.com/office/drawing/2018/sketchyshapes" sd="3302506969">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5" name="Forme libre : forme 154">
                <a:extLst>
                  <a:ext uri="{FF2B5EF4-FFF2-40B4-BE49-F238E27FC236}">
                    <a16:creationId xmlns:a16="http://schemas.microsoft.com/office/drawing/2014/main" id="{947C0E52-E3D8-4795-B729-C6D683BCF0E0}"/>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fill="none" extrusionOk="0">
                    <a:moveTo>
                      <a:pt x="27146" y="0"/>
                    </a:moveTo>
                    <a:cubicBezTo>
                      <a:pt x="12404" y="12289"/>
                      <a:pt x="5325" y="26155"/>
                      <a:pt x="0" y="29528"/>
                    </a:cubicBezTo>
                  </a:path>
                  <a:path w="27146" h="29527" stroke="0" extrusionOk="0">
                    <a:moveTo>
                      <a:pt x="27146" y="0"/>
                    </a:moveTo>
                    <a:cubicBezTo>
                      <a:pt x="22496" y="9337"/>
                      <a:pt x="12133" y="21031"/>
                      <a:pt x="0" y="29528"/>
                    </a:cubicBezTo>
                  </a:path>
                </a:pathLst>
              </a:custGeom>
              <a:grpFill/>
              <a:ln w="9525" cap="rnd">
                <a:solidFill>
                  <a:schemeClr val="bg1"/>
                </a:solidFill>
                <a:prstDash val="solid"/>
                <a:round/>
                <a:extLst>
                  <a:ext uri="{C807C97D-BFC1-408E-A445-0C87EB9F89A2}">
                    <ask:lineSketchStyleProps xmlns:ask="http://schemas.microsoft.com/office/drawing/2018/sketchyshapes" sd="1219643712">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56" name="Forme libre : forme 155">
                <a:extLst>
                  <a:ext uri="{FF2B5EF4-FFF2-40B4-BE49-F238E27FC236}">
                    <a16:creationId xmlns:a16="http://schemas.microsoft.com/office/drawing/2014/main" id="{55BB44B8-220C-465F-96C2-B014BE1CE5E0}"/>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fill="none" extrusionOk="0">
                    <a:moveTo>
                      <a:pt x="24098" y="28289"/>
                    </a:moveTo>
                    <a:cubicBezTo>
                      <a:pt x="18417" y="19512"/>
                      <a:pt x="8359" y="10451"/>
                      <a:pt x="0" y="0"/>
                    </a:cubicBezTo>
                  </a:path>
                  <a:path w="24098" h="28289" stroke="0" extrusionOk="0">
                    <a:moveTo>
                      <a:pt x="24098" y="28289"/>
                    </a:moveTo>
                    <a:cubicBezTo>
                      <a:pt x="12989" y="17913"/>
                      <a:pt x="1161" y="6404"/>
                      <a:pt x="0" y="0"/>
                    </a:cubicBezTo>
                  </a:path>
                </a:pathLst>
              </a:custGeom>
              <a:grpFill/>
              <a:ln w="9525" cap="rnd">
                <a:solidFill>
                  <a:schemeClr val="bg1"/>
                </a:solidFill>
                <a:prstDash val="solid"/>
                <a:round/>
                <a:extLst>
                  <a:ext uri="{C807C97D-BFC1-408E-A445-0C87EB9F89A2}">
                    <ask:lineSketchStyleProps xmlns:ask="http://schemas.microsoft.com/office/drawing/2018/sketchyshapes" sd="2890468307">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sk:type>
                        <ask:lineSketchCurved/>
                      </ask:type>
                    </ask:lineSketchStyleProps>
                  </a:ext>
                </a:extLst>
              </a:ln>
            </p:spPr>
            <p:txBody>
              <a:bodyPr rtlCol="0" anchor="ctr"/>
              <a:lstStyle/>
              <a:p>
                <a:endParaRPr lang="fr-FR" sz="1400">
                  <a:ln>
                    <a:solidFill>
                      <a:schemeClr val="bg1"/>
                    </a:solidFill>
                  </a:ln>
                </a:endParaRPr>
              </a:p>
            </p:txBody>
          </p:sp>
        </p:grpSp>
        <p:sp>
          <p:nvSpPr>
            <p:cNvPr id="132" name="Forme libre : forme 131">
              <a:extLst>
                <a:ext uri="{FF2B5EF4-FFF2-40B4-BE49-F238E27FC236}">
                  <a16:creationId xmlns:a16="http://schemas.microsoft.com/office/drawing/2014/main" id="{331A4A81-5B4F-4B40-99E5-3B2D89B3B425}"/>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fill="none" extrusionOk="0">
                  <a:moveTo>
                    <a:pt x="0" y="16859"/>
                  </a:moveTo>
                  <a:cubicBezTo>
                    <a:pt x="4298" y="14721"/>
                    <a:pt x="16927" y="9381"/>
                    <a:pt x="27718" y="0"/>
                  </a:cubicBezTo>
                </a:path>
                <a:path w="27717" h="16859" stroke="0" extrusionOk="0">
                  <a:moveTo>
                    <a:pt x="0" y="16859"/>
                  </a:moveTo>
                  <a:cubicBezTo>
                    <a:pt x="12731" y="11104"/>
                    <a:pt x="19220" y="3614"/>
                    <a:pt x="27718" y="0"/>
                  </a:cubicBezTo>
                </a:path>
              </a:pathLst>
            </a:custGeom>
            <a:grpFill/>
            <a:ln w="9525" cap="rnd">
              <a:solidFill>
                <a:schemeClr val="bg1"/>
              </a:solidFill>
              <a:prstDash val="solid"/>
              <a:round/>
              <a:extLst>
                <a:ext uri="{C807C97D-BFC1-408E-A445-0C87EB9F89A2}">
                  <ask:lineSketchStyleProps xmlns:ask="http://schemas.microsoft.com/office/drawing/2018/sketchyshapes" sd="1474314944">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sk:type>
                      <ask:lineSketchCurved/>
                    </ask:type>
                  </ask:lineSketchStyleProps>
                </a:ext>
              </a:extLst>
            </a:ln>
          </p:spPr>
          <p:txBody>
            <a:bodyPr rtlCol="0" anchor="ctr"/>
            <a:lstStyle/>
            <a:p>
              <a:endParaRPr lang="fr-FR" sz="1400">
                <a:ln>
                  <a:solidFill>
                    <a:schemeClr val="bg1"/>
                  </a:solidFill>
                </a:ln>
              </a:endParaRPr>
            </a:p>
          </p:txBody>
        </p:sp>
        <p:sp>
          <p:nvSpPr>
            <p:cNvPr id="133" name="Forme libre : forme 132">
              <a:extLst>
                <a:ext uri="{FF2B5EF4-FFF2-40B4-BE49-F238E27FC236}">
                  <a16:creationId xmlns:a16="http://schemas.microsoft.com/office/drawing/2014/main" id="{555A6B56-7A1D-4E9B-8217-41CC4570A93B}"/>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fill="none" extrusionOk="0">
                  <a:moveTo>
                    <a:pt x="0" y="8477"/>
                  </a:moveTo>
                  <a:cubicBezTo>
                    <a:pt x="6686" y="5633"/>
                    <a:pt x="12028" y="371"/>
                    <a:pt x="13716" y="0"/>
                  </a:cubicBezTo>
                </a:path>
                <a:path w="13715" h="8477" stroke="0" extrusionOk="0">
                  <a:moveTo>
                    <a:pt x="0" y="8477"/>
                  </a:moveTo>
                  <a:cubicBezTo>
                    <a:pt x="1792" y="6934"/>
                    <a:pt x="10357" y="3756"/>
                    <a:pt x="13716" y="0"/>
                  </a:cubicBezTo>
                </a:path>
              </a:pathLst>
            </a:custGeom>
            <a:grpFill/>
            <a:ln w="9525" cap="rnd">
              <a:solidFill>
                <a:schemeClr val="bg1"/>
              </a:solidFill>
              <a:prstDash val="solid"/>
              <a:round/>
              <a:extLst>
                <a:ext uri="{C807C97D-BFC1-408E-A445-0C87EB9F89A2}">
                  <ask:lineSketchStyleProps xmlns:ask="http://schemas.microsoft.com/office/drawing/2018/sketchyshapes" sd="1805926539">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sk:type>
                      <ask:lineSketchCurved/>
                    </ask:type>
                  </ask:lineSketchStyleProps>
                </a:ext>
              </a:extLst>
            </a:ln>
          </p:spPr>
          <p:txBody>
            <a:bodyPr rtlCol="0" anchor="ctr"/>
            <a:lstStyle/>
            <a:p>
              <a:endParaRPr lang="fr-FR" sz="1400">
                <a:ln>
                  <a:solidFill>
                    <a:schemeClr val="bg1"/>
                  </a:solidFill>
                </a:ln>
              </a:endParaRPr>
            </a:p>
          </p:txBody>
        </p:sp>
      </p:grpSp>
      <p:pic>
        <p:nvPicPr>
          <p:cNvPr id="209" name="Picture 4" descr="Personnage de fille pour l'animation côté arrière avant">
            <a:extLst>
              <a:ext uri="{FF2B5EF4-FFF2-40B4-BE49-F238E27FC236}">
                <a16:creationId xmlns:a16="http://schemas.microsoft.com/office/drawing/2014/main" id="{837FB334-6A03-430B-9CF1-ADAED8D53F4D}"/>
              </a:ext>
            </a:extLst>
          </p:cNvPr>
          <p:cNvPicPr>
            <a:picLocks noChangeAspect="1" noChangeArrowheads="1"/>
          </p:cNvPicPr>
          <p:nvPr/>
        </p:nvPicPr>
        <p:blipFill rotWithShape="1">
          <a:blip r:embed="rId3">
            <a:clrChange>
              <a:clrFrom>
                <a:srgbClr val="A8A9C5"/>
              </a:clrFrom>
              <a:clrTo>
                <a:srgbClr val="A8A9C5">
                  <a:alpha val="0"/>
                </a:srgbClr>
              </a:clrTo>
            </a:clrChange>
            <a:extLst>
              <a:ext uri="{28A0092B-C50C-407E-A947-70E740481C1C}">
                <a14:useLocalDpi xmlns:a14="http://schemas.microsoft.com/office/drawing/2010/main" val="0"/>
              </a:ext>
            </a:extLst>
          </a:blip>
          <a:srcRect r="79429"/>
          <a:stretch/>
        </p:blipFill>
        <p:spPr bwMode="auto">
          <a:xfrm>
            <a:off x="10657114" y="4232541"/>
            <a:ext cx="972541" cy="2363919"/>
          </a:xfrm>
          <a:prstGeom prst="rect">
            <a:avLst/>
          </a:prstGeom>
          <a:noFill/>
          <a:extLst>
            <a:ext uri="{909E8E84-426E-40DD-AFC4-6F175D3DCCD1}">
              <a14:hiddenFill xmlns:a14="http://schemas.microsoft.com/office/drawing/2010/main">
                <a:solidFill>
                  <a:srgbClr val="FFFFFF"/>
                </a:solidFill>
              </a14:hiddenFill>
            </a:ext>
          </a:extLst>
        </p:spPr>
      </p:pic>
      <p:sp>
        <p:nvSpPr>
          <p:cNvPr id="1030" name="Rectangle 1029">
            <a:extLst>
              <a:ext uri="{FF2B5EF4-FFF2-40B4-BE49-F238E27FC236}">
                <a16:creationId xmlns:a16="http://schemas.microsoft.com/office/drawing/2014/main" id="{EC7C32CF-F87D-47C0-85B8-4908DA93D1A2}"/>
              </a:ext>
            </a:extLst>
          </p:cNvPr>
          <p:cNvSpPr/>
          <p:nvPr/>
        </p:nvSpPr>
        <p:spPr>
          <a:xfrm>
            <a:off x="2360606" y="4820325"/>
            <a:ext cx="6554947" cy="496459"/>
          </a:xfrm>
          <a:custGeom>
            <a:avLst/>
            <a:gdLst>
              <a:gd name="connsiteX0" fmla="*/ 0 w 6554947"/>
              <a:gd name="connsiteY0" fmla="*/ 0 h 496459"/>
              <a:gd name="connsiteX1" fmla="*/ 524396 w 6554947"/>
              <a:gd name="connsiteY1" fmla="*/ 0 h 496459"/>
              <a:gd name="connsiteX2" fmla="*/ 1245440 w 6554947"/>
              <a:gd name="connsiteY2" fmla="*/ 0 h 496459"/>
              <a:gd name="connsiteX3" fmla="*/ 1835385 w 6554947"/>
              <a:gd name="connsiteY3" fmla="*/ 0 h 496459"/>
              <a:gd name="connsiteX4" fmla="*/ 2621979 w 6554947"/>
              <a:gd name="connsiteY4" fmla="*/ 0 h 496459"/>
              <a:gd name="connsiteX5" fmla="*/ 3343023 w 6554947"/>
              <a:gd name="connsiteY5" fmla="*/ 0 h 496459"/>
              <a:gd name="connsiteX6" fmla="*/ 3932968 w 6554947"/>
              <a:gd name="connsiteY6" fmla="*/ 0 h 496459"/>
              <a:gd name="connsiteX7" fmla="*/ 4588463 w 6554947"/>
              <a:gd name="connsiteY7" fmla="*/ 0 h 496459"/>
              <a:gd name="connsiteX8" fmla="*/ 5243958 w 6554947"/>
              <a:gd name="connsiteY8" fmla="*/ 0 h 496459"/>
              <a:gd name="connsiteX9" fmla="*/ 6554947 w 6554947"/>
              <a:gd name="connsiteY9" fmla="*/ 0 h 496459"/>
              <a:gd name="connsiteX10" fmla="*/ 6554947 w 6554947"/>
              <a:gd name="connsiteY10" fmla="*/ 496459 h 496459"/>
              <a:gd name="connsiteX11" fmla="*/ 5965002 w 6554947"/>
              <a:gd name="connsiteY11" fmla="*/ 496459 h 496459"/>
              <a:gd name="connsiteX12" fmla="*/ 5243958 w 6554947"/>
              <a:gd name="connsiteY12" fmla="*/ 496459 h 496459"/>
              <a:gd name="connsiteX13" fmla="*/ 4654012 w 6554947"/>
              <a:gd name="connsiteY13" fmla="*/ 496459 h 496459"/>
              <a:gd name="connsiteX14" fmla="*/ 3998518 w 6554947"/>
              <a:gd name="connsiteY14" fmla="*/ 496459 h 496459"/>
              <a:gd name="connsiteX15" fmla="*/ 3277474 w 6554947"/>
              <a:gd name="connsiteY15" fmla="*/ 496459 h 496459"/>
              <a:gd name="connsiteX16" fmla="*/ 2818627 w 6554947"/>
              <a:gd name="connsiteY16" fmla="*/ 496459 h 496459"/>
              <a:gd name="connsiteX17" fmla="*/ 2228682 w 6554947"/>
              <a:gd name="connsiteY17" fmla="*/ 496459 h 496459"/>
              <a:gd name="connsiteX18" fmla="*/ 1507638 w 6554947"/>
              <a:gd name="connsiteY18" fmla="*/ 496459 h 496459"/>
              <a:gd name="connsiteX19" fmla="*/ 917693 w 6554947"/>
              <a:gd name="connsiteY19" fmla="*/ 496459 h 496459"/>
              <a:gd name="connsiteX20" fmla="*/ 0 w 6554947"/>
              <a:gd name="connsiteY20" fmla="*/ 496459 h 496459"/>
              <a:gd name="connsiteX21" fmla="*/ 0 w 6554947"/>
              <a:gd name="connsiteY21" fmla="*/ 0 h 49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554947" h="496459" fill="none" extrusionOk="0">
                <a:moveTo>
                  <a:pt x="0" y="0"/>
                </a:moveTo>
                <a:cubicBezTo>
                  <a:pt x="122119" y="-23500"/>
                  <a:pt x="307068" y="-16010"/>
                  <a:pt x="524396" y="0"/>
                </a:cubicBezTo>
                <a:cubicBezTo>
                  <a:pt x="741724" y="16010"/>
                  <a:pt x="956920" y="-8709"/>
                  <a:pt x="1245440" y="0"/>
                </a:cubicBezTo>
                <a:cubicBezTo>
                  <a:pt x="1533960" y="8709"/>
                  <a:pt x="1665726" y="-8224"/>
                  <a:pt x="1835385" y="0"/>
                </a:cubicBezTo>
                <a:cubicBezTo>
                  <a:pt x="2005045" y="8224"/>
                  <a:pt x="2350334" y="29265"/>
                  <a:pt x="2621979" y="0"/>
                </a:cubicBezTo>
                <a:cubicBezTo>
                  <a:pt x="2893624" y="-29265"/>
                  <a:pt x="2996726" y="41"/>
                  <a:pt x="3343023" y="0"/>
                </a:cubicBezTo>
                <a:cubicBezTo>
                  <a:pt x="3689320" y="-41"/>
                  <a:pt x="3728519" y="-13005"/>
                  <a:pt x="3932968" y="0"/>
                </a:cubicBezTo>
                <a:cubicBezTo>
                  <a:pt x="4137418" y="13005"/>
                  <a:pt x="4408060" y="-5480"/>
                  <a:pt x="4588463" y="0"/>
                </a:cubicBezTo>
                <a:cubicBezTo>
                  <a:pt x="4768867" y="5480"/>
                  <a:pt x="5050707" y="31474"/>
                  <a:pt x="5243958" y="0"/>
                </a:cubicBezTo>
                <a:cubicBezTo>
                  <a:pt x="5437210" y="-31474"/>
                  <a:pt x="6228169" y="-13578"/>
                  <a:pt x="6554947" y="0"/>
                </a:cubicBezTo>
                <a:cubicBezTo>
                  <a:pt x="6546415" y="142980"/>
                  <a:pt x="6570486" y="375716"/>
                  <a:pt x="6554947" y="496459"/>
                </a:cubicBezTo>
                <a:cubicBezTo>
                  <a:pt x="6430123" y="476872"/>
                  <a:pt x="6152198" y="471945"/>
                  <a:pt x="5965002" y="496459"/>
                </a:cubicBezTo>
                <a:cubicBezTo>
                  <a:pt x="5777807" y="520973"/>
                  <a:pt x="5491522" y="521996"/>
                  <a:pt x="5243958" y="496459"/>
                </a:cubicBezTo>
                <a:cubicBezTo>
                  <a:pt x="4996394" y="470922"/>
                  <a:pt x="4868686" y="472797"/>
                  <a:pt x="4654012" y="496459"/>
                </a:cubicBezTo>
                <a:cubicBezTo>
                  <a:pt x="4439338" y="520121"/>
                  <a:pt x="4221552" y="472628"/>
                  <a:pt x="3998518" y="496459"/>
                </a:cubicBezTo>
                <a:cubicBezTo>
                  <a:pt x="3775484" y="520290"/>
                  <a:pt x="3458982" y="512847"/>
                  <a:pt x="3277474" y="496459"/>
                </a:cubicBezTo>
                <a:cubicBezTo>
                  <a:pt x="3095966" y="480071"/>
                  <a:pt x="2986794" y="489027"/>
                  <a:pt x="2818627" y="496459"/>
                </a:cubicBezTo>
                <a:cubicBezTo>
                  <a:pt x="2650460" y="503891"/>
                  <a:pt x="2482050" y="504794"/>
                  <a:pt x="2228682" y="496459"/>
                </a:cubicBezTo>
                <a:cubicBezTo>
                  <a:pt x="1975314" y="488124"/>
                  <a:pt x="1753081" y="515938"/>
                  <a:pt x="1507638" y="496459"/>
                </a:cubicBezTo>
                <a:cubicBezTo>
                  <a:pt x="1262195" y="476980"/>
                  <a:pt x="1198448" y="517526"/>
                  <a:pt x="917693" y="496459"/>
                </a:cubicBezTo>
                <a:cubicBezTo>
                  <a:pt x="636939" y="475392"/>
                  <a:pt x="324589" y="502874"/>
                  <a:pt x="0" y="496459"/>
                </a:cubicBezTo>
                <a:cubicBezTo>
                  <a:pt x="15841" y="341427"/>
                  <a:pt x="-3466" y="166228"/>
                  <a:pt x="0" y="0"/>
                </a:cubicBezTo>
                <a:close/>
              </a:path>
              <a:path w="6554947" h="496459" stroke="0" extrusionOk="0">
                <a:moveTo>
                  <a:pt x="0" y="0"/>
                </a:moveTo>
                <a:cubicBezTo>
                  <a:pt x="156182" y="21249"/>
                  <a:pt x="311920" y="10101"/>
                  <a:pt x="589945" y="0"/>
                </a:cubicBezTo>
                <a:cubicBezTo>
                  <a:pt x="867970" y="-10101"/>
                  <a:pt x="916011" y="23497"/>
                  <a:pt x="1179890" y="0"/>
                </a:cubicBezTo>
                <a:cubicBezTo>
                  <a:pt x="1443769" y="-23497"/>
                  <a:pt x="1572936" y="5416"/>
                  <a:pt x="1704286" y="0"/>
                </a:cubicBezTo>
                <a:cubicBezTo>
                  <a:pt x="1835636" y="-5416"/>
                  <a:pt x="2278668" y="-27701"/>
                  <a:pt x="2425330" y="0"/>
                </a:cubicBezTo>
                <a:cubicBezTo>
                  <a:pt x="2571992" y="27701"/>
                  <a:pt x="2922075" y="-10543"/>
                  <a:pt x="3146375" y="0"/>
                </a:cubicBezTo>
                <a:cubicBezTo>
                  <a:pt x="3370675" y="10543"/>
                  <a:pt x="3506243" y="-1296"/>
                  <a:pt x="3670770" y="0"/>
                </a:cubicBezTo>
                <a:cubicBezTo>
                  <a:pt x="3835297" y="1296"/>
                  <a:pt x="4080296" y="13780"/>
                  <a:pt x="4260716" y="0"/>
                </a:cubicBezTo>
                <a:cubicBezTo>
                  <a:pt x="4441136" y="-13780"/>
                  <a:pt x="4834566" y="-8184"/>
                  <a:pt x="4981760" y="0"/>
                </a:cubicBezTo>
                <a:cubicBezTo>
                  <a:pt x="5128954" y="8184"/>
                  <a:pt x="5452263" y="-9106"/>
                  <a:pt x="5571705" y="0"/>
                </a:cubicBezTo>
                <a:cubicBezTo>
                  <a:pt x="5691147" y="9106"/>
                  <a:pt x="6335893" y="42875"/>
                  <a:pt x="6554947" y="0"/>
                </a:cubicBezTo>
                <a:cubicBezTo>
                  <a:pt x="6571171" y="181967"/>
                  <a:pt x="6570770" y="343630"/>
                  <a:pt x="6554947" y="496459"/>
                </a:cubicBezTo>
                <a:cubicBezTo>
                  <a:pt x="6315715" y="521612"/>
                  <a:pt x="6084679" y="481849"/>
                  <a:pt x="5833903" y="496459"/>
                </a:cubicBezTo>
                <a:cubicBezTo>
                  <a:pt x="5583127" y="511069"/>
                  <a:pt x="5286900" y="507050"/>
                  <a:pt x="5112859" y="496459"/>
                </a:cubicBezTo>
                <a:cubicBezTo>
                  <a:pt x="4938818" y="485868"/>
                  <a:pt x="4611784" y="522801"/>
                  <a:pt x="4457364" y="496459"/>
                </a:cubicBezTo>
                <a:cubicBezTo>
                  <a:pt x="4302944" y="470117"/>
                  <a:pt x="3885591" y="506499"/>
                  <a:pt x="3670770" y="496459"/>
                </a:cubicBezTo>
                <a:cubicBezTo>
                  <a:pt x="3455949" y="486419"/>
                  <a:pt x="3223041" y="505819"/>
                  <a:pt x="3080825" y="496459"/>
                </a:cubicBezTo>
                <a:cubicBezTo>
                  <a:pt x="2938610" y="487099"/>
                  <a:pt x="2789021" y="515024"/>
                  <a:pt x="2556429" y="496459"/>
                </a:cubicBezTo>
                <a:cubicBezTo>
                  <a:pt x="2323837" y="477894"/>
                  <a:pt x="2279344" y="498147"/>
                  <a:pt x="2032034" y="496459"/>
                </a:cubicBezTo>
                <a:cubicBezTo>
                  <a:pt x="1784724" y="494771"/>
                  <a:pt x="1510645" y="514134"/>
                  <a:pt x="1376539" y="496459"/>
                </a:cubicBezTo>
                <a:cubicBezTo>
                  <a:pt x="1242434" y="478784"/>
                  <a:pt x="982974" y="511290"/>
                  <a:pt x="655495" y="496459"/>
                </a:cubicBezTo>
                <a:cubicBezTo>
                  <a:pt x="328016" y="481628"/>
                  <a:pt x="267907" y="507486"/>
                  <a:pt x="0" y="496459"/>
                </a:cubicBezTo>
                <a:cubicBezTo>
                  <a:pt x="-11954" y="284438"/>
                  <a:pt x="62" y="230885"/>
                  <a:pt x="0" y="0"/>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166379766">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L’envoi du livre « Code de la Route » répond à ce 2</a:t>
            </a:r>
            <a:r>
              <a:rPr lang="fr-FR" baseline="30000" dirty="0"/>
              <a:t>ème</a:t>
            </a:r>
            <a:r>
              <a:rPr lang="fr-FR" dirty="0"/>
              <a:t> point. </a:t>
            </a:r>
          </a:p>
        </p:txBody>
      </p:sp>
      <p:pic>
        <p:nvPicPr>
          <p:cNvPr id="210" name="Image 44">
            <a:extLst>
              <a:ext uri="{FF2B5EF4-FFF2-40B4-BE49-F238E27FC236}">
                <a16:creationId xmlns:a16="http://schemas.microsoft.com/office/drawing/2014/main" id="{D66B03B7-FD13-4CD2-9121-93A3260D3D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59079">
            <a:off x="8887148" y="4635641"/>
            <a:ext cx="1007409" cy="1362283"/>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 name="Picture 6" descr="fleche-rouge - Tous Perfect">
            <a:extLst>
              <a:ext uri="{FF2B5EF4-FFF2-40B4-BE49-F238E27FC236}">
                <a16:creationId xmlns:a16="http://schemas.microsoft.com/office/drawing/2014/main" id="{4AD0FB49-6CB8-4055-BB88-027E954E6F2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364264" flipH="1">
            <a:off x="1694040" y="4570949"/>
            <a:ext cx="603776" cy="56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25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animEffect transition="in" filter="fade">
                                      <p:cBhvr>
                                        <p:cTn id="11" dur="1000"/>
                                        <p:tgtEl>
                                          <p:spTgt spid="2">
                                            <p:txEl>
                                              <p:pRg st="4" end="4"/>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par>
                                <p:cTn id="15" presetID="10" presetClass="entr" presetSubtype="0"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500"/>
                                        <p:tgtEl>
                                          <p:spTgt spid="2">
                                            <p:txEl>
                                              <p:pRg st="7" end="7"/>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500"/>
                                        <p:tgtEl>
                                          <p:spTgt spid="83"/>
                                        </p:tgtEl>
                                      </p:cBhvr>
                                    </p:animEffect>
                                  </p:childTnLst>
                                </p:cTn>
                              </p:par>
                              <p:par>
                                <p:cTn id="26" presetID="10" presetClass="entr" presetSubtype="0"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fade">
                                      <p:cBhvr>
                                        <p:cTn id="28" dur="500"/>
                                        <p:tgtEl>
                                          <p:spTgt spid="8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31"/>
                                        </p:tgtEl>
                                        <p:attrNameLst>
                                          <p:attrName>style.visibility</p:attrName>
                                        </p:attrNameLst>
                                      </p:cBhvr>
                                      <p:to>
                                        <p:strVal val="visible"/>
                                      </p:to>
                                    </p:set>
                                    <p:animEffect transition="in" filter="wipe(left)">
                                      <p:cBhvr>
                                        <p:cTn id="33" dur="500"/>
                                        <p:tgtEl>
                                          <p:spTgt spid="1031"/>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59"/>
                                        </p:tgtEl>
                                        <p:attrNameLst>
                                          <p:attrName>style.visibility</p:attrName>
                                        </p:attrNameLst>
                                      </p:cBhvr>
                                      <p:to>
                                        <p:strVal val="visible"/>
                                      </p:to>
                                    </p:set>
                                    <p:animEffect transition="in" filter="fade">
                                      <p:cBhvr>
                                        <p:cTn id="37" dur="500"/>
                                        <p:tgtEl>
                                          <p:spTgt spid="159"/>
                                        </p:tgtEl>
                                      </p:cBhvr>
                                    </p:animEffect>
                                  </p:childTnLst>
                                </p:cTn>
                              </p:par>
                              <p:par>
                                <p:cTn id="38" presetID="10" presetClass="entr" presetSubtype="0" fill="hold" nodeType="with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fade">
                                      <p:cBhvr>
                                        <p:cTn id="40" dur="500"/>
                                        <p:tgtEl>
                                          <p:spTgt spid="1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0"/>
                                        </p:tgtEl>
                                        <p:attrNameLst>
                                          <p:attrName>style.visibility</p:attrName>
                                        </p:attrNameLst>
                                      </p:cBhvr>
                                      <p:to>
                                        <p:strVal val="visible"/>
                                      </p:to>
                                    </p:set>
                                    <p:animEffect transition="in" filter="fade">
                                      <p:cBhvr>
                                        <p:cTn id="43" dur="500"/>
                                        <p:tgtEl>
                                          <p:spTgt spid="1030"/>
                                        </p:tgtEl>
                                      </p:cBhvr>
                                    </p:animEffect>
                                  </p:childTnLst>
                                </p:cTn>
                              </p:par>
                              <p:par>
                                <p:cTn id="44" presetID="10" presetClass="entr" presetSubtype="0" fill="hold" nodeType="withEffect">
                                  <p:stCondLst>
                                    <p:cond delay="0"/>
                                  </p:stCondLst>
                                  <p:childTnLst>
                                    <p:set>
                                      <p:cBhvr>
                                        <p:cTn id="45" dur="1" fill="hold">
                                          <p:stCondLst>
                                            <p:cond delay="0"/>
                                          </p:stCondLst>
                                        </p:cTn>
                                        <p:tgtEl>
                                          <p:spTgt spid="210"/>
                                        </p:tgtEl>
                                        <p:attrNameLst>
                                          <p:attrName>style.visibility</p:attrName>
                                        </p:attrNameLst>
                                      </p:cBhvr>
                                      <p:to>
                                        <p:strVal val="visible"/>
                                      </p:to>
                                    </p:set>
                                    <p:animEffect transition="in" filter="fade">
                                      <p:cBhvr>
                                        <p:cTn id="46" dur="500"/>
                                        <p:tgtEl>
                                          <p:spTgt spid="210"/>
                                        </p:tgtEl>
                                      </p:cBhvr>
                                    </p:animEffect>
                                  </p:childTnLst>
                                </p:cTn>
                              </p:par>
                              <p:par>
                                <p:cTn id="47" presetID="10" presetClass="entr" presetSubtype="0" fill="hold" nodeType="withEffect">
                                  <p:stCondLst>
                                    <p:cond delay="0"/>
                                  </p:stCondLst>
                                  <p:childTnLst>
                                    <p:set>
                                      <p:cBhvr>
                                        <p:cTn id="48" dur="1" fill="hold">
                                          <p:stCondLst>
                                            <p:cond delay="0"/>
                                          </p:stCondLst>
                                        </p:cTn>
                                        <p:tgtEl>
                                          <p:spTgt spid="212"/>
                                        </p:tgtEl>
                                        <p:attrNameLst>
                                          <p:attrName>style.visibility</p:attrName>
                                        </p:attrNameLst>
                                      </p:cBhvr>
                                      <p:to>
                                        <p:strVal val="visible"/>
                                      </p:to>
                                    </p:set>
                                    <p:animEffect transition="in" filter="fade">
                                      <p:cBhvr>
                                        <p:cTn id="49"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65" grpId="0" animBg="1"/>
      <p:bldP spid="83" grpId="0" animBg="1"/>
      <p:bldP spid="159" grpId="0" animBg="1"/>
      <p:bldP spid="10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9">
            <a:extLst>
              <a:ext uri="{FF2B5EF4-FFF2-40B4-BE49-F238E27FC236}">
                <a16:creationId xmlns:a16="http://schemas.microsoft.com/office/drawing/2014/main" id="{D696D5AB-4F92-4341-BB4B-6ED14E86C1D2}"/>
              </a:ext>
            </a:extLst>
          </p:cNvPr>
          <p:cNvGraphicFramePr>
            <a:graphicFrameLocks noGrp="1"/>
          </p:cNvGraphicFramePr>
          <p:nvPr>
            <p:extLst>
              <p:ext uri="{D42A27DB-BD31-4B8C-83A1-F6EECF244321}">
                <p14:modId xmlns:p14="http://schemas.microsoft.com/office/powerpoint/2010/main" val="527052232"/>
              </p:ext>
            </p:extLst>
          </p:nvPr>
        </p:nvGraphicFramePr>
        <p:xfrm>
          <a:off x="975359" y="3500845"/>
          <a:ext cx="9518470" cy="2663041"/>
        </p:xfrm>
        <a:graphic>
          <a:graphicData uri="http://schemas.openxmlformats.org/drawingml/2006/table">
            <a:tbl>
              <a:tblPr>
                <a:tableStyleId>{5C22544A-7EE6-4342-B048-85BDC9FD1C3A}</a:tableStyleId>
              </a:tblPr>
              <a:tblGrid>
                <a:gridCol w="2713769">
                  <a:extLst>
                    <a:ext uri="{9D8B030D-6E8A-4147-A177-3AD203B41FA5}">
                      <a16:colId xmlns:a16="http://schemas.microsoft.com/office/drawing/2014/main" val="3625447668"/>
                    </a:ext>
                  </a:extLst>
                </a:gridCol>
                <a:gridCol w="6804701">
                  <a:extLst>
                    <a:ext uri="{9D8B030D-6E8A-4147-A177-3AD203B41FA5}">
                      <a16:colId xmlns:a16="http://schemas.microsoft.com/office/drawing/2014/main" val="1771843080"/>
                    </a:ext>
                  </a:extLst>
                </a:gridCol>
              </a:tblGrid>
              <a:tr h="353814">
                <a:tc>
                  <a:txBody>
                    <a:bodyPr/>
                    <a:lstStyle/>
                    <a:p>
                      <a:pPr algn="ctr"/>
                      <a:r>
                        <a:rPr lang="fr-FR" sz="1200" b="1" dirty="0">
                          <a:solidFill>
                            <a:schemeClr val="tx1">
                              <a:lumMod val="75000"/>
                              <a:lumOff val="25000"/>
                            </a:schemeClr>
                          </a:solidFill>
                        </a:rPr>
                        <a:t>Mois d’envoi du livre</a:t>
                      </a:r>
                    </a:p>
                  </a:txBody>
                  <a:tcPr>
                    <a:solidFill>
                      <a:srgbClr val="FFC000"/>
                    </a:solidFill>
                  </a:tcPr>
                </a:tc>
                <a:tc>
                  <a:txBody>
                    <a:bodyPr/>
                    <a:lstStyle/>
                    <a:p>
                      <a:pPr algn="l"/>
                      <a:r>
                        <a:rPr lang="fr-FR" sz="1200" b="1" dirty="0">
                          <a:solidFill>
                            <a:schemeClr val="bg1"/>
                          </a:solidFill>
                        </a:rPr>
                        <a:t>         Cible </a:t>
                      </a:r>
                    </a:p>
                  </a:txBody>
                  <a:tcPr>
                    <a:solidFill>
                      <a:schemeClr val="accent4">
                        <a:lumMod val="75000"/>
                      </a:schemeClr>
                    </a:solidFill>
                  </a:tcPr>
                </a:tc>
                <a:extLst>
                  <a:ext uri="{0D108BD9-81ED-4DB2-BD59-A6C34878D82A}">
                    <a16:rowId xmlns:a16="http://schemas.microsoft.com/office/drawing/2014/main" val="262658806"/>
                  </a:ext>
                </a:extLst>
              </a:tr>
              <a:tr h="540157">
                <a:tc>
                  <a:txBody>
                    <a:bodyPr/>
                    <a:lstStyle/>
                    <a:p>
                      <a:pPr lvl="1" algn="l"/>
                      <a:r>
                        <a:rPr lang="fr-FR" sz="1200" b="0" dirty="0">
                          <a:solidFill>
                            <a:schemeClr val="tx1">
                              <a:lumMod val="75000"/>
                              <a:lumOff val="25000"/>
                            </a:schemeClr>
                          </a:solidFill>
                        </a:rPr>
                        <a:t>Octobre 2022</a:t>
                      </a:r>
                    </a:p>
                  </a:txBody>
                  <a:tcPr anchor="ctr">
                    <a:solidFill>
                      <a:schemeClr val="tx2">
                        <a:lumMod val="20000"/>
                        <a:lumOff val="80000"/>
                      </a:schemeClr>
                    </a:solidFill>
                  </a:tcPr>
                </a:tc>
                <a:tc>
                  <a:txBody>
                    <a:bodyPr/>
                    <a:lstStyle/>
                    <a:p>
                      <a:pPr algn="l"/>
                      <a:r>
                        <a:rPr lang="fr-FR" sz="1200" dirty="0">
                          <a:solidFill>
                            <a:schemeClr val="bg1"/>
                          </a:solidFill>
                          <a:highlight>
                            <a:srgbClr val="C31632"/>
                          </a:highlight>
                        </a:rPr>
                        <a:t>session de rattrapage</a:t>
                      </a:r>
                      <a:r>
                        <a:rPr lang="fr-FR" sz="1200" dirty="0">
                          <a:solidFill>
                            <a:schemeClr val="bg1"/>
                          </a:solidFill>
                        </a:rPr>
                        <a:t> </a:t>
                      </a:r>
                      <a:r>
                        <a:rPr lang="fr-FR" sz="1200" dirty="0">
                          <a:solidFill>
                            <a:schemeClr val="tx1">
                              <a:lumMod val="75000"/>
                              <a:lumOff val="25000"/>
                            </a:schemeClr>
                          </a:solidFill>
                        </a:rPr>
                        <a:t>pour les clients ayant eu 15 ans entre </a:t>
                      </a:r>
                      <a:r>
                        <a:rPr lang="fr-FR" sz="1200" b="1" dirty="0">
                          <a:solidFill>
                            <a:schemeClr val="tx1">
                              <a:lumMod val="75000"/>
                              <a:lumOff val="25000"/>
                            </a:schemeClr>
                          </a:solidFill>
                        </a:rPr>
                        <a:t>janvier et octobre 2022</a:t>
                      </a:r>
                    </a:p>
                  </a:txBody>
                  <a:tcPr anchor="ctr">
                    <a:solidFill>
                      <a:schemeClr val="bg1">
                        <a:lumMod val="95000"/>
                      </a:schemeClr>
                    </a:solidFill>
                  </a:tcPr>
                </a:tc>
                <a:extLst>
                  <a:ext uri="{0D108BD9-81ED-4DB2-BD59-A6C34878D82A}">
                    <a16:rowId xmlns:a16="http://schemas.microsoft.com/office/drawing/2014/main" val="1428991778"/>
                  </a:ext>
                </a:extLst>
              </a:tr>
              <a:tr h="353814">
                <a:tc>
                  <a:txBody>
                    <a:bodyPr/>
                    <a:lstStyle/>
                    <a:p>
                      <a:pPr lvl="1" algn="l"/>
                      <a:r>
                        <a:rPr lang="fr-FR" sz="1200" b="0" dirty="0">
                          <a:solidFill>
                            <a:schemeClr val="tx1">
                              <a:lumMod val="75000"/>
                              <a:lumOff val="25000"/>
                            </a:schemeClr>
                          </a:solidFill>
                        </a:rPr>
                        <a:t>Novembre 2022</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15 ans en </a:t>
                      </a:r>
                      <a:r>
                        <a:rPr lang="fr-FR" sz="1200" b="1" dirty="0">
                          <a:solidFill>
                            <a:schemeClr val="tx1">
                              <a:lumMod val="75000"/>
                              <a:lumOff val="25000"/>
                            </a:schemeClr>
                          </a:solidFill>
                        </a:rPr>
                        <a:t>novembre et décembre 2022</a:t>
                      </a:r>
                    </a:p>
                  </a:txBody>
                  <a:tcPr anchor="ctr">
                    <a:solidFill>
                      <a:schemeClr val="bg1">
                        <a:lumMod val="95000"/>
                      </a:schemeClr>
                    </a:solidFill>
                  </a:tcPr>
                </a:tc>
                <a:extLst>
                  <a:ext uri="{0D108BD9-81ED-4DB2-BD59-A6C34878D82A}">
                    <a16:rowId xmlns:a16="http://schemas.microsoft.com/office/drawing/2014/main" val="2379928169"/>
                  </a:ext>
                </a:extLst>
              </a:tr>
              <a:tr h="353814">
                <a:tc>
                  <a:txBody>
                    <a:bodyPr/>
                    <a:lstStyle/>
                    <a:p>
                      <a:pPr lvl="1" algn="l"/>
                      <a:r>
                        <a:rPr lang="fr-FR" sz="1200" b="0" dirty="0">
                          <a:solidFill>
                            <a:schemeClr val="tx1">
                              <a:lumMod val="75000"/>
                              <a:lumOff val="25000"/>
                            </a:schemeClr>
                          </a:solidFill>
                        </a:rPr>
                        <a:t>Décembre 2022</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15 ans en </a:t>
                      </a:r>
                      <a:r>
                        <a:rPr lang="fr-FR" sz="1200" b="1" dirty="0">
                          <a:solidFill>
                            <a:schemeClr val="tx1">
                              <a:lumMod val="75000"/>
                              <a:lumOff val="25000"/>
                            </a:schemeClr>
                          </a:solidFill>
                        </a:rPr>
                        <a:t>janvier 2023</a:t>
                      </a:r>
                    </a:p>
                  </a:txBody>
                  <a:tcPr anchor="ctr">
                    <a:solidFill>
                      <a:schemeClr val="bg1">
                        <a:lumMod val="95000"/>
                      </a:schemeClr>
                    </a:solidFill>
                  </a:tcPr>
                </a:tc>
                <a:extLst>
                  <a:ext uri="{0D108BD9-81ED-4DB2-BD59-A6C34878D82A}">
                    <a16:rowId xmlns:a16="http://schemas.microsoft.com/office/drawing/2014/main" val="2743050523"/>
                  </a:ext>
                </a:extLst>
              </a:tr>
              <a:tr h="353814">
                <a:tc>
                  <a:txBody>
                    <a:bodyPr/>
                    <a:lstStyle/>
                    <a:p>
                      <a:pPr lvl="1" algn="l"/>
                      <a:r>
                        <a:rPr lang="fr-FR" sz="1200" b="0" dirty="0">
                          <a:solidFill>
                            <a:schemeClr val="tx1">
                              <a:lumMod val="75000"/>
                              <a:lumOff val="25000"/>
                            </a:schemeClr>
                          </a:solidFill>
                        </a:rPr>
                        <a:t>Janvier 2023</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15 ans en </a:t>
                      </a:r>
                      <a:r>
                        <a:rPr lang="fr-FR" sz="1200" b="1" dirty="0">
                          <a:solidFill>
                            <a:schemeClr val="tx1">
                              <a:lumMod val="75000"/>
                              <a:lumOff val="25000"/>
                            </a:schemeClr>
                          </a:solidFill>
                        </a:rPr>
                        <a:t>février 2023</a:t>
                      </a:r>
                    </a:p>
                  </a:txBody>
                  <a:tcPr anchor="ctr">
                    <a:solidFill>
                      <a:schemeClr val="bg1">
                        <a:lumMod val="95000"/>
                      </a:schemeClr>
                    </a:solidFill>
                  </a:tcPr>
                </a:tc>
                <a:extLst>
                  <a:ext uri="{0D108BD9-81ED-4DB2-BD59-A6C34878D82A}">
                    <a16:rowId xmlns:a16="http://schemas.microsoft.com/office/drawing/2014/main" val="3455917350"/>
                  </a:ext>
                </a:extLst>
              </a:tr>
              <a:tr h="353814">
                <a:tc>
                  <a:txBody>
                    <a:bodyPr/>
                    <a:lstStyle/>
                    <a:p>
                      <a:pPr lvl="1" algn="l"/>
                      <a:r>
                        <a:rPr lang="fr-FR" sz="1200" b="0" dirty="0">
                          <a:solidFill>
                            <a:schemeClr val="tx1">
                              <a:lumMod val="75000"/>
                              <a:lumOff val="25000"/>
                            </a:schemeClr>
                          </a:solidFill>
                        </a:rPr>
                        <a:t>Février 2023</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15 ans en </a:t>
                      </a:r>
                      <a:r>
                        <a:rPr lang="fr-FR" sz="1200" b="1" dirty="0">
                          <a:solidFill>
                            <a:schemeClr val="tx1">
                              <a:lumMod val="75000"/>
                              <a:lumOff val="25000"/>
                            </a:schemeClr>
                          </a:solidFill>
                        </a:rPr>
                        <a:t>mars 2023</a:t>
                      </a:r>
                    </a:p>
                  </a:txBody>
                  <a:tcPr anchor="ctr">
                    <a:solidFill>
                      <a:schemeClr val="bg1">
                        <a:lumMod val="95000"/>
                      </a:schemeClr>
                    </a:solidFill>
                  </a:tcPr>
                </a:tc>
                <a:extLst>
                  <a:ext uri="{0D108BD9-81ED-4DB2-BD59-A6C34878D82A}">
                    <a16:rowId xmlns:a16="http://schemas.microsoft.com/office/drawing/2014/main" val="788425499"/>
                  </a:ext>
                </a:extLst>
              </a:tr>
              <a:tr h="353814">
                <a:tc>
                  <a:txBody>
                    <a:bodyPr/>
                    <a:lstStyle/>
                    <a:p>
                      <a:pPr lvl="1" algn="l"/>
                      <a:r>
                        <a:rPr lang="fr-FR" sz="1200" b="0" dirty="0">
                          <a:solidFill>
                            <a:schemeClr val="tx1">
                              <a:lumMod val="75000"/>
                              <a:lumOff val="25000"/>
                            </a:schemeClr>
                          </a:solidFill>
                        </a:rPr>
                        <a:t>…</a:t>
                      </a:r>
                    </a:p>
                  </a:txBody>
                  <a:tcPr anchor="ctr">
                    <a:solidFill>
                      <a:schemeClr val="tx2">
                        <a:lumMod val="20000"/>
                        <a:lumOff val="80000"/>
                      </a:schemeClr>
                    </a:solidFill>
                  </a:tcPr>
                </a:tc>
                <a:tc>
                  <a:txBody>
                    <a:bodyPr/>
                    <a:lstStyle/>
                    <a:p>
                      <a:pPr algn="l"/>
                      <a:r>
                        <a:rPr lang="fr-FR" sz="1200" dirty="0">
                          <a:solidFill>
                            <a:schemeClr val="tx1">
                              <a:lumMod val="75000"/>
                              <a:lumOff val="25000"/>
                            </a:schemeClr>
                          </a:solidFill>
                        </a:rPr>
                        <a:t>Clients ayant leur 15 ans à </a:t>
                      </a:r>
                      <a:r>
                        <a:rPr lang="fr-FR" sz="1200" b="1" dirty="0">
                          <a:solidFill>
                            <a:schemeClr val="tx1">
                              <a:lumMod val="75000"/>
                              <a:lumOff val="25000"/>
                            </a:schemeClr>
                          </a:solidFill>
                        </a:rPr>
                        <a:t>M + 1</a:t>
                      </a:r>
                    </a:p>
                  </a:txBody>
                  <a:tcPr anchor="ctr">
                    <a:solidFill>
                      <a:schemeClr val="bg1">
                        <a:lumMod val="95000"/>
                      </a:schemeClr>
                    </a:solidFill>
                  </a:tcPr>
                </a:tc>
                <a:extLst>
                  <a:ext uri="{0D108BD9-81ED-4DB2-BD59-A6C34878D82A}">
                    <a16:rowId xmlns:a16="http://schemas.microsoft.com/office/drawing/2014/main" val="3561075770"/>
                  </a:ext>
                </a:extLst>
              </a:tr>
            </a:tbl>
          </a:graphicData>
        </a:graphic>
      </p:graphicFrame>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70"/>
            <a:ext cx="10980738" cy="2241830"/>
          </a:xfrm>
        </p:spPr>
        <p:txBody>
          <a:bodyPr/>
          <a:lstStyle/>
          <a:p>
            <a:r>
              <a:rPr lang="fr-FR" dirty="0"/>
              <a:t>Ainsi, le livre </a:t>
            </a:r>
            <a:r>
              <a:rPr lang="fr-FR" b="1" dirty="0">
                <a:solidFill>
                  <a:schemeClr val="accent4">
                    <a:lumMod val="75000"/>
                  </a:schemeClr>
                </a:solidFill>
              </a:rPr>
              <a:t>Code de la route sera envoyé le mois précédent l’anniversaire de l’enfant</a:t>
            </a:r>
            <a:r>
              <a:rPr lang="fr-FR" dirty="0"/>
              <a:t>. Cela permet : </a:t>
            </a:r>
          </a:p>
          <a:p>
            <a:pPr lvl="1"/>
            <a:r>
              <a:rPr lang="fr-FR" dirty="0"/>
              <a:t>d’anticiper les besoins de l’enfant et de ses parents (inscription au code, financement du permis) ; </a:t>
            </a:r>
          </a:p>
          <a:p>
            <a:pPr lvl="1"/>
            <a:r>
              <a:rPr lang="fr-FR" dirty="0"/>
              <a:t>de valoriser l’anniversaire de l’adolescent et de personnaliser un peu plus la démarche ; </a:t>
            </a:r>
          </a:p>
          <a:p>
            <a:pPr lvl="1"/>
            <a:r>
              <a:rPr lang="fr-FR" dirty="0"/>
              <a:t>que le livre Code de la route arrive avant l’inscription dans une auto école :  </a:t>
            </a:r>
          </a:p>
          <a:p>
            <a:pPr lvl="1"/>
            <a:r>
              <a:rPr lang="fr-FR" dirty="0"/>
              <a:t>de renforcer l’effet « Waouh ».</a:t>
            </a:r>
          </a:p>
          <a:p>
            <a:pPr lvl="1"/>
            <a:endParaRPr lang="fr-FR" sz="500" dirty="0"/>
          </a:p>
          <a:p>
            <a:r>
              <a:rPr lang="fr-FR" dirty="0"/>
              <a:t>Une </a:t>
            </a:r>
            <a:r>
              <a:rPr lang="fr-FR" b="1" dirty="0">
                <a:solidFill>
                  <a:schemeClr val="accent4">
                    <a:lumMod val="75000"/>
                  </a:schemeClr>
                </a:solidFill>
              </a:rPr>
              <a:t>période de rattrapage </a:t>
            </a:r>
            <a:r>
              <a:rPr lang="fr-FR" dirty="0"/>
              <a:t>est néanmoins prévue pour les enfants ayant déjà eu 15 ans en 2022 : </a:t>
            </a:r>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lstStyle/>
          <a:p>
            <a:r>
              <a:rPr lang="fr-FR" dirty="0"/>
              <a:t>Pourquoi traiter différemment l’envoi du livre « Code de la route » ? (2/2)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164" name="Image 163">
            <a:extLst>
              <a:ext uri="{FF2B5EF4-FFF2-40B4-BE49-F238E27FC236}">
                <a16:creationId xmlns:a16="http://schemas.microsoft.com/office/drawing/2014/main" id="{407D2EB6-1D9D-48D0-8772-3C19A584E2FF}"/>
              </a:ext>
            </a:extLst>
          </p:cNvPr>
          <p:cNvPicPr>
            <a:picLocks noChangeAspect="1"/>
          </p:cNvPicPr>
          <p:nvPr/>
        </p:nvPicPr>
        <p:blipFill>
          <a:blip r:embed="rId3"/>
          <a:stretch>
            <a:fillRect/>
          </a:stretch>
        </p:blipFill>
        <p:spPr>
          <a:xfrm rot="20102183">
            <a:off x="201820" y="4262971"/>
            <a:ext cx="1175932" cy="1418501"/>
          </a:xfrm>
          <a:prstGeom prst="rect">
            <a:avLst/>
          </a:prstGeom>
        </p:spPr>
      </p:pic>
      <p:grpSp>
        <p:nvGrpSpPr>
          <p:cNvPr id="14" name="Groupe 13">
            <a:extLst>
              <a:ext uri="{FF2B5EF4-FFF2-40B4-BE49-F238E27FC236}">
                <a16:creationId xmlns:a16="http://schemas.microsoft.com/office/drawing/2014/main" id="{190F0671-4206-4FAB-8460-5C0E8CCCCA58}"/>
              </a:ext>
            </a:extLst>
          </p:cNvPr>
          <p:cNvGrpSpPr/>
          <p:nvPr/>
        </p:nvGrpSpPr>
        <p:grpSpPr>
          <a:xfrm>
            <a:off x="8438406" y="3952760"/>
            <a:ext cx="3462436" cy="3033139"/>
            <a:chOff x="8667127" y="3462743"/>
            <a:chExt cx="3826098" cy="3351712"/>
          </a:xfrm>
        </p:grpSpPr>
        <p:pic>
          <p:nvPicPr>
            <p:cNvPr id="2054" name="Picture 6" descr="Homme célébrant son anniversaire soufflant des bougies illustration isolé plat">
              <a:extLst>
                <a:ext uri="{FF2B5EF4-FFF2-40B4-BE49-F238E27FC236}">
                  <a16:creationId xmlns:a16="http://schemas.microsoft.com/office/drawing/2014/main" id="{76A69AB4-C9FD-42D8-9981-4A3F01C240E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6408" t="37583" r="57010" b="12867"/>
            <a:stretch/>
          </p:blipFill>
          <p:spPr bwMode="auto">
            <a:xfrm>
              <a:off x="9423715" y="4895242"/>
              <a:ext cx="835434" cy="155735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Homme célébrant son anniversaire soufflant des bougies illustration isolé plat">
              <a:extLst>
                <a:ext uri="{FF2B5EF4-FFF2-40B4-BE49-F238E27FC236}">
                  <a16:creationId xmlns:a16="http://schemas.microsoft.com/office/drawing/2014/main" id="{B3DA6C1D-4D65-4BF1-88C9-723C19F582D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56622" b="61695"/>
            <a:stretch/>
          </p:blipFill>
          <p:spPr bwMode="auto">
            <a:xfrm>
              <a:off x="8667127" y="3462743"/>
              <a:ext cx="1664740" cy="1470070"/>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a:extLst>
                <a:ext uri="{FF2B5EF4-FFF2-40B4-BE49-F238E27FC236}">
                  <a16:creationId xmlns:a16="http://schemas.microsoft.com/office/drawing/2014/main" id="{C584FFD5-BD7C-4952-94E3-15677044C8C8}"/>
                </a:ext>
              </a:extLst>
            </p:cNvPr>
            <p:cNvGrpSpPr/>
            <p:nvPr/>
          </p:nvGrpSpPr>
          <p:grpSpPr>
            <a:xfrm>
              <a:off x="8867087" y="3871715"/>
              <a:ext cx="2942740" cy="2942740"/>
              <a:chOff x="4659050" y="401023"/>
              <a:chExt cx="5962650" cy="5962650"/>
            </a:xfrm>
          </p:grpSpPr>
          <p:pic>
            <p:nvPicPr>
              <p:cNvPr id="2056" name="Picture 8" descr="Homme célébrant son anniversaire soufflant des bougies illustration isolé plat">
                <a:extLst>
                  <a:ext uri="{FF2B5EF4-FFF2-40B4-BE49-F238E27FC236}">
                    <a16:creationId xmlns:a16="http://schemas.microsoft.com/office/drawing/2014/main" id="{FF550D2D-40B8-49B9-82C8-BBB4AF06784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backgroundMark x1="58147" y1="57029" x2="51597" y2="61821"/>
                            <a14:backgroundMark x1="51597" y1="61821" x2="51278" y2="62620"/>
                            <a14:backgroundMark x1="55431" y1="57987" x2="55751" y2="52396"/>
                          </a14:backgroundRemoval>
                        </a14:imgEffect>
                      </a14:imgLayer>
                    </a14:imgProps>
                  </a:ext>
                  <a:ext uri="{28A0092B-C50C-407E-A947-70E740481C1C}">
                    <a14:useLocalDpi xmlns:a14="http://schemas.microsoft.com/office/drawing/2010/main" val="0"/>
                  </a:ext>
                </a:extLst>
              </a:blip>
              <a:srcRect/>
              <a:stretch>
                <a:fillRect/>
              </a:stretch>
            </p:blipFill>
            <p:spPr bwMode="auto">
              <a:xfrm>
                <a:off x="4659050" y="401023"/>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e 9">
                <a:extLst>
                  <a:ext uri="{FF2B5EF4-FFF2-40B4-BE49-F238E27FC236}">
                    <a16:creationId xmlns:a16="http://schemas.microsoft.com/office/drawing/2014/main" id="{F54F29D6-5179-4A18-863E-3571587E83BA}"/>
                  </a:ext>
                </a:extLst>
              </p:cNvPr>
              <p:cNvGrpSpPr/>
              <p:nvPr/>
            </p:nvGrpSpPr>
            <p:grpSpPr>
              <a:xfrm>
                <a:off x="7267805" y="2937833"/>
                <a:ext cx="927421" cy="1114857"/>
                <a:chOff x="10360206" y="3771618"/>
                <a:chExt cx="1831794" cy="1734370"/>
              </a:xfrm>
            </p:grpSpPr>
            <p:pic>
              <p:nvPicPr>
                <p:cNvPr id="2052" name="Picture 4" descr="Gâteau aux fraises avec biscuits">
                  <a:extLst>
                    <a:ext uri="{FF2B5EF4-FFF2-40B4-BE49-F238E27FC236}">
                      <a16:creationId xmlns:a16="http://schemas.microsoft.com/office/drawing/2014/main" id="{7991E99A-6E98-4F4A-AFC1-67EB8F01D3A0}"/>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60206" y="4399889"/>
                  <a:ext cx="1831794" cy="11060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omposition de gâteau d'anniversaire avec bougies">
                  <a:extLst>
                    <a:ext uri="{FF2B5EF4-FFF2-40B4-BE49-F238E27FC236}">
                      <a16:creationId xmlns:a16="http://schemas.microsoft.com/office/drawing/2014/main" id="{3F062CC1-FC2A-4933-9454-10174F3B46A8}"/>
                    </a:ext>
                  </a:extLst>
                </p:cNvPr>
                <p:cNvPicPr>
                  <a:picLocks noChangeAspect="1" noChangeArrowheads="1"/>
                </p:cNvPicPr>
                <p:nvPr/>
              </p:nvPicPr>
              <p:blipFill rotWithShape="1">
                <a:blip r:embed="rId8" cstate="print">
                  <a:clrChange>
                    <a:clrFrom>
                      <a:srgbClr val="000000"/>
                    </a:clrFrom>
                    <a:clrTo>
                      <a:srgbClr val="000000">
                        <a:alpha val="0"/>
                      </a:srgbClr>
                    </a:clrTo>
                  </a:clrChange>
                  <a:extLst>
                    <a:ext uri="{BEBA8EAE-BF5A-486C-A8C5-ECC9F3942E4B}">
                      <a14:imgProps xmlns:a14="http://schemas.microsoft.com/office/drawing/2010/main">
                        <a14:imgLayer r:embed="rId9">
                          <a14:imgEffect>
                            <a14:backgroundRemoval t="14199" b="46828" l="84824" r="94569">
                              <a14:foregroundMark x1="88179" y1="46828" x2="88179" y2="46828"/>
                              <a14:foregroundMark x1="84984" y1="44411" x2="84984" y2="44411"/>
                              <a14:foregroundMark x1="89297" y1="14199" x2="89297" y2="14199"/>
                            </a14:backgroundRemoval>
                          </a14:imgEffect>
                        </a14:imgLayer>
                      </a14:imgProps>
                    </a:ext>
                    <a:ext uri="{28A0092B-C50C-407E-A947-70E740481C1C}">
                      <a14:useLocalDpi xmlns:a14="http://schemas.microsoft.com/office/drawing/2010/main" val="0"/>
                    </a:ext>
                  </a:extLst>
                </a:blip>
                <a:srcRect l="84342" t="11565" r="3994" b="50000"/>
                <a:stretch/>
              </p:blipFill>
              <p:spPr bwMode="auto">
                <a:xfrm>
                  <a:off x="11247188" y="3787355"/>
                  <a:ext cx="511492" cy="89118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Composition de gâteau d'anniversaire avec bougies">
                  <a:extLst>
                    <a:ext uri="{FF2B5EF4-FFF2-40B4-BE49-F238E27FC236}">
                      <a16:creationId xmlns:a16="http://schemas.microsoft.com/office/drawing/2014/main" id="{BC0D2FF4-68E8-4034-81FD-B7344CB38953}"/>
                    </a:ext>
                  </a:extLst>
                </p:cNvPr>
                <p:cNvPicPr>
                  <a:picLocks noChangeAspect="1" noChangeArrowheads="1"/>
                </p:cNvPicPr>
                <p:nvPr/>
              </p:nvPicPr>
              <p:blipFill rotWithShape="1">
                <a:blip r:embed="rId10" cstate="print">
                  <a:clrChange>
                    <a:clrFrom>
                      <a:srgbClr val="000000"/>
                    </a:clrFrom>
                    <a:clrTo>
                      <a:srgbClr val="000000">
                        <a:alpha val="0"/>
                      </a:srgbClr>
                    </a:clrTo>
                  </a:clrChange>
                  <a:extLst>
                    <a:ext uri="{BEBA8EAE-BF5A-486C-A8C5-ECC9F3942E4B}">
                      <a14:imgProps xmlns:a14="http://schemas.microsoft.com/office/drawing/2010/main">
                        <a14:imgLayer r:embed="rId11">
                          <a14:imgEffect>
                            <a14:backgroundRemoval t="12085" b="45921" l="43291" r="50799">
                              <a14:foregroundMark x1="48882" y1="12085" x2="48882" y2="12085"/>
                              <a14:foregroundMark x1="48243" y1="44411" x2="48243" y2="44411"/>
                              <a14:foregroundMark x1="48403" y1="45921" x2="48403" y2="45921"/>
                            </a14:backgroundRemoval>
                          </a14:imgEffect>
                        </a14:imgLayer>
                      </a14:imgProps>
                    </a:ext>
                    <a:ext uri="{28A0092B-C50C-407E-A947-70E740481C1C}">
                      <a14:useLocalDpi xmlns:a14="http://schemas.microsoft.com/office/drawing/2010/main" val="0"/>
                    </a:ext>
                  </a:extLst>
                </a:blip>
                <a:srcRect l="42771" t="8898" r="47882" b="52666"/>
                <a:stretch/>
              </p:blipFill>
              <p:spPr bwMode="auto">
                <a:xfrm>
                  <a:off x="10915675" y="3771618"/>
                  <a:ext cx="409894" cy="891188"/>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42" name="Picture 6" descr="Homme célébrant son anniversaire soufflant des bougies illustration isolé plat">
              <a:extLst>
                <a:ext uri="{FF2B5EF4-FFF2-40B4-BE49-F238E27FC236}">
                  <a16:creationId xmlns:a16="http://schemas.microsoft.com/office/drawing/2014/main" id="{D8B94372-2312-4C0A-81C8-B8E9963DB1E5}"/>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3682" b="69815"/>
            <a:stretch/>
          </p:blipFill>
          <p:spPr bwMode="auto">
            <a:xfrm>
              <a:off x="10331867" y="3485712"/>
              <a:ext cx="2161358" cy="11584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51656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DB916864-0AA5-4307-8A66-4A8070049242}"/>
              </a:ext>
            </a:extLst>
          </p:cNvPr>
          <p:cNvPicPr>
            <a:picLocks noChangeAspect="1"/>
          </p:cNvPicPr>
          <p:nvPr/>
        </p:nvPicPr>
        <p:blipFill rotWithShape="1">
          <a:blip r:embed="rId2"/>
          <a:srcRect l="52052" b="90731"/>
          <a:stretch/>
        </p:blipFill>
        <p:spPr>
          <a:xfrm>
            <a:off x="1230425" y="3681672"/>
            <a:ext cx="2969540" cy="402648"/>
          </a:xfrm>
          <a:prstGeom prst="rect">
            <a:avLst/>
          </a:prstGeom>
          <a:effectLst>
            <a:outerShdw blurRad="50800" dist="38100" dir="8100000" algn="tr" rotWithShape="0">
              <a:prstClr val="black">
                <a:alpha val="40000"/>
              </a:prstClr>
            </a:outerShdw>
          </a:effectLst>
        </p:spPr>
      </p:pic>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69"/>
            <a:ext cx="11189894" cy="4860000"/>
          </a:xfrm>
        </p:spPr>
        <p:txBody>
          <a:bodyPr/>
          <a:lstStyle/>
          <a:p>
            <a:r>
              <a:rPr lang="fr-FR" dirty="0"/>
              <a:t>Le livre Code de la Route que nous offrons à nos clients provient des éditions Nathan qui est un éditeur de référence. </a:t>
            </a:r>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normAutofit/>
          </a:bodyPr>
          <a:lstStyle/>
          <a:p>
            <a:r>
              <a:rPr lang="fr-FR" dirty="0"/>
              <a:t>Si le contenu du livre Code de la Route est très sérieux, nous avons repensé le          visuel de la couverture pour nous adapter aux mieux à une clientèle d’adolescents.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7" name="Image 6">
            <a:extLst>
              <a:ext uri="{FF2B5EF4-FFF2-40B4-BE49-F238E27FC236}">
                <a16:creationId xmlns:a16="http://schemas.microsoft.com/office/drawing/2014/main" id="{B495746F-F129-48C0-BFF0-9E28FA237675}"/>
              </a:ext>
            </a:extLst>
          </p:cNvPr>
          <p:cNvPicPr>
            <a:picLocks noChangeAspect="1"/>
          </p:cNvPicPr>
          <p:nvPr/>
        </p:nvPicPr>
        <p:blipFill rotWithShape="1">
          <a:blip r:embed="rId2"/>
          <a:srcRect r="52052"/>
          <a:stretch/>
        </p:blipFill>
        <p:spPr>
          <a:xfrm>
            <a:off x="9190930" y="1880674"/>
            <a:ext cx="2694289" cy="3941308"/>
          </a:xfrm>
          <a:prstGeom prst="rect">
            <a:avLst/>
          </a:prstGeom>
        </p:spPr>
      </p:pic>
      <p:pic>
        <p:nvPicPr>
          <p:cNvPr id="11" name="Image 10">
            <a:extLst>
              <a:ext uri="{FF2B5EF4-FFF2-40B4-BE49-F238E27FC236}">
                <a16:creationId xmlns:a16="http://schemas.microsoft.com/office/drawing/2014/main" id="{E15E4373-1AAC-4069-B9BD-D03FB50855EA}"/>
              </a:ext>
            </a:extLst>
          </p:cNvPr>
          <p:cNvPicPr>
            <a:picLocks noChangeAspect="1"/>
          </p:cNvPicPr>
          <p:nvPr/>
        </p:nvPicPr>
        <p:blipFill rotWithShape="1">
          <a:blip r:embed="rId2"/>
          <a:srcRect l="52052"/>
          <a:stretch/>
        </p:blipFill>
        <p:spPr>
          <a:xfrm>
            <a:off x="6256702" y="1880674"/>
            <a:ext cx="2694289" cy="3941308"/>
          </a:xfrm>
          <a:prstGeom prst="rect">
            <a:avLst/>
          </a:prstGeom>
          <a:effectLst>
            <a:outerShdw blurRad="50800" dist="38100" dir="8100000" algn="tr" rotWithShape="0">
              <a:prstClr val="black">
                <a:alpha val="40000"/>
              </a:prstClr>
            </a:outerShdw>
          </a:effectLst>
        </p:spPr>
      </p:pic>
      <p:sp>
        <p:nvSpPr>
          <p:cNvPr id="12" name="Rectangle 11">
            <a:extLst>
              <a:ext uri="{FF2B5EF4-FFF2-40B4-BE49-F238E27FC236}">
                <a16:creationId xmlns:a16="http://schemas.microsoft.com/office/drawing/2014/main" id="{DFCEFB58-ED7D-4490-93D1-C5139E981678}"/>
              </a:ext>
            </a:extLst>
          </p:cNvPr>
          <p:cNvSpPr/>
          <p:nvPr/>
        </p:nvSpPr>
        <p:spPr>
          <a:xfrm>
            <a:off x="6256702" y="5938886"/>
            <a:ext cx="2694289" cy="365326"/>
          </a:xfrm>
          <a:custGeom>
            <a:avLst/>
            <a:gdLst>
              <a:gd name="connsiteX0" fmla="*/ 0 w 2694289"/>
              <a:gd name="connsiteY0" fmla="*/ 0 h 365326"/>
              <a:gd name="connsiteX1" fmla="*/ 592744 w 2694289"/>
              <a:gd name="connsiteY1" fmla="*/ 0 h 365326"/>
              <a:gd name="connsiteX2" fmla="*/ 1293259 w 2694289"/>
              <a:gd name="connsiteY2" fmla="*/ 0 h 365326"/>
              <a:gd name="connsiteX3" fmla="*/ 1912945 w 2694289"/>
              <a:gd name="connsiteY3" fmla="*/ 0 h 365326"/>
              <a:gd name="connsiteX4" fmla="*/ 2694289 w 2694289"/>
              <a:gd name="connsiteY4" fmla="*/ 0 h 365326"/>
              <a:gd name="connsiteX5" fmla="*/ 2694289 w 2694289"/>
              <a:gd name="connsiteY5" fmla="*/ 365326 h 365326"/>
              <a:gd name="connsiteX6" fmla="*/ 1993774 w 2694289"/>
              <a:gd name="connsiteY6" fmla="*/ 365326 h 365326"/>
              <a:gd name="connsiteX7" fmla="*/ 1347145 w 2694289"/>
              <a:gd name="connsiteY7" fmla="*/ 365326 h 365326"/>
              <a:gd name="connsiteX8" fmla="*/ 700515 w 2694289"/>
              <a:gd name="connsiteY8" fmla="*/ 365326 h 365326"/>
              <a:gd name="connsiteX9" fmla="*/ 0 w 2694289"/>
              <a:gd name="connsiteY9" fmla="*/ 365326 h 365326"/>
              <a:gd name="connsiteX10" fmla="*/ 0 w 2694289"/>
              <a:gd name="connsiteY10" fmla="*/ 0 h 36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289" h="365326" fill="none" extrusionOk="0">
                <a:moveTo>
                  <a:pt x="0" y="0"/>
                </a:moveTo>
                <a:cubicBezTo>
                  <a:pt x="199841" y="7646"/>
                  <a:pt x="437513" y="9029"/>
                  <a:pt x="592744" y="0"/>
                </a:cubicBezTo>
                <a:cubicBezTo>
                  <a:pt x="747975" y="-9029"/>
                  <a:pt x="998077" y="9536"/>
                  <a:pt x="1293259" y="0"/>
                </a:cubicBezTo>
                <a:cubicBezTo>
                  <a:pt x="1588442" y="-9536"/>
                  <a:pt x="1702180" y="-22867"/>
                  <a:pt x="1912945" y="0"/>
                </a:cubicBezTo>
                <a:cubicBezTo>
                  <a:pt x="2123710" y="22867"/>
                  <a:pt x="2412112" y="11631"/>
                  <a:pt x="2694289" y="0"/>
                </a:cubicBezTo>
                <a:cubicBezTo>
                  <a:pt x="2710310" y="145506"/>
                  <a:pt x="2693845" y="186328"/>
                  <a:pt x="2694289" y="365326"/>
                </a:cubicBezTo>
                <a:cubicBezTo>
                  <a:pt x="2531691" y="347161"/>
                  <a:pt x="2342737" y="343667"/>
                  <a:pt x="1993774" y="365326"/>
                </a:cubicBezTo>
                <a:cubicBezTo>
                  <a:pt x="1644812" y="386985"/>
                  <a:pt x="1588714" y="336887"/>
                  <a:pt x="1347145" y="365326"/>
                </a:cubicBezTo>
                <a:cubicBezTo>
                  <a:pt x="1105576" y="393765"/>
                  <a:pt x="1002174" y="394560"/>
                  <a:pt x="700515" y="365326"/>
                </a:cubicBezTo>
                <a:cubicBezTo>
                  <a:pt x="398856" y="336093"/>
                  <a:pt x="197417" y="362282"/>
                  <a:pt x="0" y="365326"/>
                </a:cubicBezTo>
                <a:cubicBezTo>
                  <a:pt x="-11141" y="290370"/>
                  <a:pt x="-4006" y="136317"/>
                  <a:pt x="0" y="0"/>
                </a:cubicBezTo>
                <a:close/>
              </a:path>
              <a:path w="2694289" h="365326" stroke="0" extrusionOk="0">
                <a:moveTo>
                  <a:pt x="0" y="0"/>
                </a:moveTo>
                <a:cubicBezTo>
                  <a:pt x="289869" y="10105"/>
                  <a:pt x="328303" y="2584"/>
                  <a:pt x="592744" y="0"/>
                </a:cubicBezTo>
                <a:cubicBezTo>
                  <a:pt x="857185" y="-2584"/>
                  <a:pt x="1038431" y="5572"/>
                  <a:pt x="1212430" y="0"/>
                </a:cubicBezTo>
                <a:cubicBezTo>
                  <a:pt x="1386429" y="-5572"/>
                  <a:pt x="1697781" y="15349"/>
                  <a:pt x="1886002" y="0"/>
                </a:cubicBezTo>
                <a:cubicBezTo>
                  <a:pt x="2074223" y="-15349"/>
                  <a:pt x="2441012" y="22658"/>
                  <a:pt x="2694289" y="0"/>
                </a:cubicBezTo>
                <a:cubicBezTo>
                  <a:pt x="2686642" y="167086"/>
                  <a:pt x="2698422" y="277995"/>
                  <a:pt x="2694289" y="365326"/>
                </a:cubicBezTo>
                <a:cubicBezTo>
                  <a:pt x="2459250" y="348143"/>
                  <a:pt x="2224737" y="336862"/>
                  <a:pt x="2020717" y="365326"/>
                </a:cubicBezTo>
                <a:cubicBezTo>
                  <a:pt x="1816697" y="393790"/>
                  <a:pt x="1512835" y="359190"/>
                  <a:pt x="1347145" y="365326"/>
                </a:cubicBezTo>
                <a:cubicBezTo>
                  <a:pt x="1181455" y="371462"/>
                  <a:pt x="900796" y="338465"/>
                  <a:pt x="754401" y="365326"/>
                </a:cubicBezTo>
                <a:cubicBezTo>
                  <a:pt x="608006" y="392187"/>
                  <a:pt x="160452" y="377607"/>
                  <a:pt x="0" y="365326"/>
                </a:cubicBezTo>
                <a:cubicBezTo>
                  <a:pt x="-6803" y="277077"/>
                  <a:pt x="-10788" y="123563"/>
                  <a:pt x="0" y="0"/>
                </a:cubicBezTo>
                <a:close/>
              </a:path>
            </a:pathLst>
          </a:custGeom>
          <a:solidFill>
            <a:schemeClr val="bg1">
              <a:lumMod val="95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4">
                    <a:lumMod val="75000"/>
                  </a:schemeClr>
                </a:solidFill>
              </a:rPr>
              <a:t>RECTO</a:t>
            </a:r>
            <a:endParaRPr lang="fr-FR" sz="1600" dirty="0">
              <a:solidFill>
                <a:schemeClr val="accent4">
                  <a:lumMod val="75000"/>
                </a:schemeClr>
              </a:solidFill>
            </a:endParaRPr>
          </a:p>
        </p:txBody>
      </p:sp>
      <p:sp>
        <p:nvSpPr>
          <p:cNvPr id="13" name="Rectangle 12">
            <a:extLst>
              <a:ext uri="{FF2B5EF4-FFF2-40B4-BE49-F238E27FC236}">
                <a16:creationId xmlns:a16="http://schemas.microsoft.com/office/drawing/2014/main" id="{44BD4039-56DC-4849-A936-1DCDBE7B5AC5}"/>
              </a:ext>
            </a:extLst>
          </p:cNvPr>
          <p:cNvSpPr/>
          <p:nvPr/>
        </p:nvSpPr>
        <p:spPr>
          <a:xfrm>
            <a:off x="9190930" y="5927444"/>
            <a:ext cx="2694289" cy="365326"/>
          </a:xfrm>
          <a:custGeom>
            <a:avLst/>
            <a:gdLst>
              <a:gd name="connsiteX0" fmla="*/ 0 w 2694289"/>
              <a:gd name="connsiteY0" fmla="*/ 0 h 365326"/>
              <a:gd name="connsiteX1" fmla="*/ 592744 w 2694289"/>
              <a:gd name="connsiteY1" fmla="*/ 0 h 365326"/>
              <a:gd name="connsiteX2" fmla="*/ 1293259 w 2694289"/>
              <a:gd name="connsiteY2" fmla="*/ 0 h 365326"/>
              <a:gd name="connsiteX3" fmla="*/ 1912945 w 2694289"/>
              <a:gd name="connsiteY3" fmla="*/ 0 h 365326"/>
              <a:gd name="connsiteX4" fmla="*/ 2694289 w 2694289"/>
              <a:gd name="connsiteY4" fmla="*/ 0 h 365326"/>
              <a:gd name="connsiteX5" fmla="*/ 2694289 w 2694289"/>
              <a:gd name="connsiteY5" fmla="*/ 365326 h 365326"/>
              <a:gd name="connsiteX6" fmla="*/ 1993774 w 2694289"/>
              <a:gd name="connsiteY6" fmla="*/ 365326 h 365326"/>
              <a:gd name="connsiteX7" fmla="*/ 1347145 w 2694289"/>
              <a:gd name="connsiteY7" fmla="*/ 365326 h 365326"/>
              <a:gd name="connsiteX8" fmla="*/ 700515 w 2694289"/>
              <a:gd name="connsiteY8" fmla="*/ 365326 h 365326"/>
              <a:gd name="connsiteX9" fmla="*/ 0 w 2694289"/>
              <a:gd name="connsiteY9" fmla="*/ 365326 h 365326"/>
              <a:gd name="connsiteX10" fmla="*/ 0 w 2694289"/>
              <a:gd name="connsiteY10" fmla="*/ 0 h 36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289" h="365326" fill="none" extrusionOk="0">
                <a:moveTo>
                  <a:pt x="0" y="0"/>
                </a:moveTo>
                <a:cubicBezTo>
                  <a:pt x="199841" y="7646"/>
                  <a:pt x="437513" y="9029"/>
                  <a:pt x="592744" y="0"/>
                </a:cubicBezTo>
                <a:cubicBezTo>
                  <a:pt x="747975" y="-9029"/>
                  <a:pt x="998077" y="9536"/>
                  <a:pt x="1293259" y="0"/>
                </a:cubicBezTo>
                <a:cubicBezTo>
                  <a:pt x="1588442" y="-9536"/>
                  <a:pt x="1702180" y="-22867"/>
                  <a:pt x="1912945" y="0"/>
                </a:cubicBezTo>
                <a:cubicBezTo>
                  <a:pt x="2123710" y="22867"/>
                  <a:pt x="2412112" y="11631"/>
                  <a:pt x="2694289" y="0"/>
                </a:cubicBezTo>
                <a:cubicBezTo>
                  <a:pt x="2710310" y="145506"/>
                  <a:pt x="2693845" y="186328"/>
                  <a:pt x="2694289" y="365326"/>
                </a:cubicBezTo>
                <a:cubicBezTo>
                  <a:pt x="2531691" y="347161"/>
                  <a:pt x="2342737" y="343667"/>
                  <a:pt x="1993774" y="365326"/>
                </a:cubicBezTo>
                <a:cubicBezTo>
                  <a:pt x="1644812" y="386985"/>
                  <a:pt x="1588714" y="336887"/>
                  <a:pt x="1347145" y="365326"/>
                </a:cubicBezTo>
                <a:cubicBezTo>
                  <a:pt x="1105576" y="393765"/>
                  <a:pt x="1002174" y="394560"/>
                  <a:pt x="700515" y="365326"/>
                </a:cubicBezTo>
                <a:cubicBezTo>
                  <a:pt x="398856" y="336093"/>
                  <a:pt x="197417" y="362282"/>
                  <a:pt x="0" y="365326"/>
                </a:cubicBezTo>
                <a:cubicBezTo>
                  <a:pt x="-11141" y="290370"/>
                  <a:pt x="-4006" y="136317"/>
                  <a:pt x="0" y="0"/>
                </a:cubicBezTo>
                <a:close/>
              </a:path>
              <a:path w="2694289" h="365326" stroke="0" extrusionOk="0">
                <a:moveTo>
                  <a:pt x="0" y="0"/>
                </a:moveTo>
                <a:cubicBezTo>
                  <a:pt x="289869" y="10105"/>
                  <a:pt x="328303" y="2584"/>
                  <a:pt x="592744" y="0"/>
                </a:cubicBezTo>
                <a:cubicBezTo>
                  <a:pt x="857185" y="-2584"/>
                  <a:pt x="1038431" y="5572"/>
                  <a:pt x="1212430" y="0"/>
                </a:cubicBezTo>
                <a:cubicBezTo>
                  <a:pt x="1386429" y="-5572"/>
                  <a:pt x="1697781" y="15349"/>
                  <a:pt x="1886002" y="0"/>
                </a:cubicBezTo>
                <a:cubicBezTo>
                  <a:pt x="2074223" y="-15349"/>
                  <a:pt x="2441012" y="22658"/>
                  <a:pt x="2694289" y="0"/>
                </a:cubicBezTo>
                <a:cubicBezTo>
                  <a:pt x="2686642" y="167086"/>
                  <a:pt x="2698422" y="277995"/>
                  <a:pt x="2694289" y="365326"/>
                </a:cubicBezTo>
                <a:cubicBezTo>
                  <a:pt x="2459250" y="348143"/>
                  <a:pt x="2224737" y="336862"/>
                  <a:pt x="2020717" y="365326"/>
                </a:cubicBezTo>
                <a:cubicBezTo>
                  <a:pt x="1816697" y="393790"/>
                  <a:pt x="1512835" y="359190"/>
                  <a:pt x="1347145" y="365326"/>
                </a:cubicBezTo>
                <a:cubicBezTo>
                  <a:pt x="1181455" y="371462"/>
                  <a:pt x="900796" y="338465"/>
                  <a:pt x="754401" y="365326"/>
                </a:cubicBezTo>
                <a:cubicBezTo>
                  <a:pt x="608006" y="392187"/>
                  <a:pt x="160452" y="377607"/>
                  <a:pt x="0" y="365326"/>
                </a:cubicBezTo>
                <a:cubicBezTo>
                  <a:pt x="-6803" y="277077"/>
                  <a:pt x="-10788" y="123563"/>
                  <a:pt x="0" y="0"/>
                </a:cubicBezTo>
                <a:close/>
              </a:path>
            </a:pathLst>
          </a:custGeom>
          <a:solidFill>
            <a:schemeClr val="bg1">
              <a:lumMod val="95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4">
                    <a:lumMod val="75000"/>
                  </a:schemeClr>
                </a:solidFill>
              </a:rPr>
              <a:t>VERSO</a:t>
            </a:r>
            <a:endParaRPr lang="fr-FR" sz="1600" dirty="0">
              <a:solidFill>
                <a:schemeClr val="accent4">
                  <a:lumMod val="75000"/>
                </a:schemeClr>
              </a:solidFill>
            </a:endParaRPr>
          </a:p>
        </p:txBody>
      </p:sp>
      <p:pic>
        <p:nvPicPr>
          <p:cNvPr id="14" name="Image 13">
            <a:extLst>
              <a:ext uri="{FF2B5EF4-FFF2-40B4-BE49-F238E27FC236}">
                <a16:creationId xmlns:a16="http://schemas.microsoft.com/office/drawing/2014/main" id="{C1C2931B-EC3B-4CC5-B199-826474C4EAA1}"/>
              </a:ext>
            </a:extLst>
          </p:cNvPr>
          <p:cNvPicPr>
            <a:picLocks noChangeAspect="1"/>
          </p:cNvPicPr>
          <p:nvPr/>
        </p:nvPicPr>
        <p:blipFill>
          <a:blip r:embed="rId4"/>
          <a:stretch>
            <a:fillRect/>
          </a:stretch>
        </p:blipFill>
        <p:spPr>
          <a:xfrm>
            <a:off x="1230426" y="4223167"/>
            <a:ext cx="4647498" cy="1513604"/>
          </a:xfrm>
          <a:prstGeom prst="rect">
            <a:avLst/>
          </a:prstGeom>
        </p:spPr>
      </p:pic>
      <p:sp>
        <p:nvSpPr>
          <p:cNvPr id="21" name="Espace réservé du contenu 1">
            <a:extLst>
              <a:ext uri="{FF2B5EF4-FFF2-40B4-BE49-F238E27FC236}">
                <a16:creationId xmlns:a16="http://schemas.microsoft.com/office/drawing/2014/main" id="{9DFFA5ED-3034-4EA1-9D38-2CF191374049}"/>
              </a:ext>
            </a:extLst>
          </p:cNvPr>
          <p:cNvSpPr txBox="1">
            <a:spLocks/>
          </p:cNvSpPr>
          <p:nvPr/>
        </p:nvSpPr>
        <p:spPr>
          <a:xfrm>
            <a:off x="695324" y="1709057"/>
            <a:ext cx="5321439" cy="453961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Sa couverture a été complètement personnalisée : </a:t>
            </a:r>
          </a:p>
          <a:p>
            <a:pPr lvl="1"/>
            <a:r>
              <a:rPr lang="fr-FR" dirty="0"/>
              <a:t>Aux couleurs de la CEGEE : logo sur l’avant, la tranche et l’arrière du livre</a:t>
            </a:r>
          </a:p>
          <a:p>
            <a:pPr lvl="1"/>
            <a:r>
              <a:rPr lang="fr-FR" dirty="0"/>
              <a:t>La couverture a été spécifiquement repensée pour les jeunes : couleur dynamique, photo un brin humoristique </a:t>
            </a:r>
          </a:p>
          <a:p>
            <a:pPr lvl="1"/>
            <a:r>
              <a:rPr lang="fr-FR" dirty="0"/>
              <a:t>Des encarts ont été ajoutés, afin de personnaliser au maximum cette attention :</a:t>
            </a:r>
          </a:p>
          <a:p>
            <a:pPr lvl="2"/>
            <a:endParaRPr lang="fr-FR" dirty="0"/>
          </a:p>
        </p:txBody>
      </p:sp>
    </p:spTree>
    <p:extLst>
      <p:ext uri="{BB962C8B-B14F-4D97-AF65-F5344CB8AC3E}">
        <p14:creationId xmlns:p14="http://schemas.microsoft.com/office/powerpoint/2010/main" val="1906949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95325" y="1388669"/>
            <a:ext cx="7265432" cy="4860000"/>
          </a:xfrm>
        </p:spPr>
        <p:txBody>
          <a:bodyPr/>
          <a:lstStyle/>
          <a:p>
            <a:r>
              <a:rPr lang="fr-FR" dirty="0"/>
              <a:t>Le carton d’accompagnement, adressé aux parents est écrit avec une typographie type manuscrite est personnalisée par la signature du conseiller. Ainsi, le client pense qu’il s’agit d’une attention de leur conseiller. </a:t>
            </a:r>
          </a:p>
          <a:p>
            <a:r>
              <a:rPr lang="fr-FR" dirty="0"/>
              <a:t>Cette année, le texte de ce carton a été </a:t>
            </a:r>
            <a:r>
              <a:rPr lang="fr-FR" b="1" dirty="0">
                <a:solidFill>
                  <a:schemeClr val="accent4">
                    <a:lumMod val="75000"/>
                  </a:schemeClr>
                </a:solidFill>
              </a:rPr>
              <a:t>enrichi d’un message</a:t>
            </a:r>
            <a:r>
              <a:rPr lang="fr-FR" dirty="0"/>
              <a:t> :</a:t>
            </a:r>
          </a:p>
          <a:p>
            <a:endParaRPr lang="fr-FR" dirty="0"/>
          </a:p>
          <a:p>
            <a:endParaRPr lang="fr-FR" dirty="0"/>
          </a:p>
          <a:p>
            <a:endParaRPr lang="fr-FR" dirty="0"/>
          </a:p>
          <a:p>
            <a:endParaRPr lang="fr-FR" dirty="0"/>
          </a:p>
          <a:p>
            <a:endParaRPr lang="fr-FR" dirty="0"/>
          </a:p>
          <a:p>
            <a:endParaRPr lang="fr-FR" dirty="0"/>
          </a:p>
          <a:p>
            <a:endParaRPr lang="fr-FR" dirty="0"/>
          </a:p>
          <a:p>
            <a:endParaRPr lang="fr-FR" sz="100" dirty="0"/>
          </a:p>
          <a:p>
            <a:r>
              <a:rPr lang="fr-FR" dirty="0"/>
              <a:t>Nous proposons au client de nous contacter afin d’offrir à son enfant un pack d’entrainement complémentaire afin de lui donner le maximum de chance pour réussir son code de la route. </a:t>
            </a:r>
          </a:p>
          <a:p>
            <a:r>
              <a:rPr lang="fr-FR" b="1" dirty="0">
                <a:solidFill>
                  <a:schemeClr val="accent4">
                    <a:lumMod val="75000"/>
                  </a:schemeClr>
                </a:solidFill>
              </a:rPr>
              <a:t>L’objectif étant de provoquer un contact entre le client et son conseiller. </a:t>
            </a:r>
          </a:p>
          <a:p>
            <a:endParaRPr lang="fr-FR" dirty="0"/>
          </a:p>
          <a:p>
            <a:endParaRPr lang="fr-FR" dirty="0"/>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lstStyle/>
          <a:p>
            <a:r>
              <a:rPr lang="fr-FR" dirty="0"/>
              <a:t>A l’instar des autres livres, le « Code de la Route » est accompagné par un             carton personnalisé par le conseiller du client.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pic>
        <p:nvPicPr>
          <p:cNvPr id="6" name="Image 5">
            <a:extLst>
              <a:ext uri="{FF2B5EF4-FFF2-40B4-BE49-F238E27FC236}">
                <a16:creationId xmlns:a16="http://schemas.microsoft.com/office/drawing/2014/main" id="{F2E0C75B-8E64-4D80-970F-01B69FD103AB}"/>
              </a:ext>
            </a:extLst>
          </p:cNvPr>
          <p:cNvPicPr>
            <a:picLocks noChangeAspect="1"/>
          </p:cNvPicPr>
          <p:nvPr/>
        </p:nvPicPr>
        <p:blipFill>
          <a:blip r:embed="rId2"/>
          <a:stretch>
            <a:fillRect/>
          </a:stretch>
        </p:blipFill>
        <p:spPr>
          <a:xfrm>
            <a:off x="8046236" y="981092"/>
            <a:ext cx="3544348" cy="5280900"/>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11" name="Rectangle 10">
            <a:extLst>
              <a:ext uri="{FF2B5EF4-FFF2-40B4-BE49-F238E27FC236}">
                <a16:creationId xmlns:a16="http://schemas.microsoft.com/office/drawing/2014/main" id="{84293B8A-27AB-49F5-85F7-CFBC4EA7FB2F}"/>
              </a:ext>
            </a:extLst>
          </p:cNvPr>
          <p:cNvSpPr/>
          <p:nvPr/>
        </p:nvSpPr>
        <p:spPr>
          <a:xfrm>
            <a:off x="8205246" y="3373193"/>
            <a:ext cx="3159441" cy="1470949"/>
          </a:xfrm>
          <a:custGeom>
            <a:avLst/>
            <a:gdLst>
              <a:gd name="connsiteX0" fmla="*/ 0 w 3159441"/>
              <a:gd name="connsiteY0" fmla="*/ 0 h 1470949"/>
              <a:gd name="connsiteX1" fmla="*/ 537105 w 3159441"/>
              <a:gd name="connsiteY1" fmla="*/ 0 h 1470949"/>
              <a:gd name="connsiteX2" fmla="*/ 1105804 w 3159441"/>
              <a:gd name="connsiteY2" fmla="*/ 0 h 1470949"/>
              <a:gd name="connsiteX3" fmla="*/ 1737693 w 3159441"/>
              <a:gd name="connsiteY3" fmla="*/ 0 h 1470949"/>
              <a:gd name="connsiteX4" fmla="*/ 2401175 w 3159441"/>
              <a:gd name="connsiteY4" fmla="*/ 0 h 1470949"/>
              <a:gd name="connsiteX5" fmla="*/ 3159441 w 3159441"/>
              <a:gd name="connsiteY5" fmla="*/ 0 h 1470949"/>
              <a:gd name="connsiteX6" fmla="*/ 3159441 w 3159441"/>
              <a:gd name="connsiteY6" fmla="*/ 505026 h 1470949"/>
              <a:gd name="connsiteX7" fmla="*/ 3159441 w 3159441"/>
              <a:gd name="connsiteY7" fmla="*/ 1024761 h 1470949"/>
              <a:gd name="connsiteX8" fmla="*/ 3159441 w 3159441"/>
              <a:gd name="connsiteY8" fmla="*/ 1470949 h 1470949"/>
              <a:gd name="connsiteX9" fmla="*/ 2590742 w 3159441"/>
              <a:gd name="connsiteY9" fmla="*/ 1470949 h 1470949"/>
              <a:gd name="connsiteX10" fmla="*/ 1895665 w 3159441"/>
              <a:gd name="connsiteY10" fmla="*/ 1470949 h 1470949"/>
              <a:gd name="connsiteX11" fmla="*/ 1295371 w 3159441"/>
              <a:gd name="connsiteY11" fmla="*/ 1470949 h 1470949"/>
              <a:gd name="connsiteX12" fmla="*/ 600294 w 3159441"/>
              <a:gd name="connsiteY12" fmla="*/ 1470949 h 1470949"/>
              <a:gd name="connsiteX13" fmla="*/ 0 w 3159441"/>
              <a:gd name="connsiteY13" fmla="*/ 1470949 h 1470949"/>
              <a:gd name="connsiteX14" fmla="*/ 0 w 3159441"/>
              <a:gd name="connsiteY14" fmla="*/ 1010052 h 1470949"/>
              <a:gd name="connsiteX15" fmla="*/ 0 w 3159441"/>
              <a:gd name="connsiteY15" fmla="*/ 519735 h 1470949"/>
              <a:gd name="connsiteX16" fmla="*/ 0 w 3159441"/>
              <a:gd name="connsiteY16" fmla="*/ 0 h 1470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59441" h="1470949" extrusionOk="0">
                <a:moveTo>
                  <a:pt x="0" y="0"/>
                </a:moveTo>
                <a:cubicBezTo>
                  <a:pt x="221833" y="18950"/>
                  <a:pt x="393848" y="2581"/>
                  <a:pt x="537105" y="0"/>
                </a:cubicBezTo>
                <a:cubicBezTo>
                  <a:pt x="680363" y="-2581"/>
                  <a:pt x="985118" y="-8309"/>
                  <a:pt x="1105804" y="0"/>
                </a:cubicBezTo>
                <a:cubicBezTo>
                  <a:pt x="1226490" y="8309"/>
                  <a:pt x="1606948" y="31001"/>
                  <a:pt x="1737693" y="0"/>
                </a:cubicBezTo>
                <a:cubicBezTo>
                  <a:pt x="1868438" y="-31001"/>
                  <a:pt x="2176168" y="-11746"/>
                  <a:pt x="2401175" y="0"/>
                </a:cubicBezTo>
                <a:cubicBezTo>
                  <a:pt x="2626182" y="11746"/>
                  <a:pt x="2833207" y="-14124"/>
                  <a:pt x="3159441" y="0"/>
                </a:cubicBezTo>
                <a:cubicBezTo>
                  <a:pt x="3167480" y="173906"/>
                  <a:pt x="3151974" y="325181"/>
                  <a:pt x="3159441" y="505026"/>
                </a:cubicBezTo>
                <a:cubicBezTo>
                  <a:pt x="3166908" y="684871"/>
                  <a:pt x="3149545" y="816037"/>
                  <a:pt x="3159441" y="1024761"/>
                </a:cubicBezTo>
                <a:cubicBezTo>
                  <a:pt x="3169337" y="1233485"/>
                  <a:pt x="3163634" y="1297936"/>
                  <a:pt x="3159441" y="1470949"/>
                </a:cubicBezTo>
                <a:cubicBezTo>
                  <a:pt x="2910737" y="1488913"/>
                  <a:pt x="2723753" y="1460121"/>
                  <a:pt x="2590742" y="1470949"/>
                </a:cubicBezTo>
                <a:cubicBezTo>
                  <a:pt x="2457731" y="1481777"/>
                  <a:pt x="2205212" y="1493012"/>
                  <a:pt x="1895665" y="1470949"/>
                </a:cubicBezTo>
                <a:cubicBezTo>
                  <a:pt x="1586118" y="1448886"/>
                  <a:pt x="1560075" y="1448521"/>
                  <a:pt x="1295371" y="1470949"/>
                </a:cubicBezTo>
                <a:cubicBezTo>
                  <a:pt x="1030667" y="1493377"/>
                  <a:pt x="833945" y="1450282"/>
                  <a:pt x="600294" y="1470949"/>
                </a:cubicBezTo>
                <a:cubicBezTo>
                  <a:pt x="366643" y="1491616"/>
                  <a:pt x="136179" y="1465939"/>
                  <a:pt x="0" y="1470949"/>
                </a:cubicBezTo>
                <a:cubicBezTo>
                  <a:pt x="-9511" y="1377190"/>
                  <a:pt x="-1770" y="1152964"/>
                  <a:pt x="0" y="1010052"/>
                </a:cubicBezTo>
                <a:cubicBezTo>
                  <a:pt x="1770" y="867140"/>
                  <a:pt x="-14149" y="636091"/>
                  <a:pt x="0" y="519735"/>
                </a:cubicBezTo>
                <a:cubicBezTo>
                  <a:pt x="14149" y="403379"/>
                  <a:pt x="-1996" y="179459"/>
                  <a:pt x="0" y="0"/>
                </a:cubicBezTo>
                <a:close/>
              </a:path>
            </a:pathLst>
          </a:custGeom>
          <a:no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pic>
        <p:nvPicPr>
          <p:cNvPr id="14" name="Picture 8" descr="Modèle communique lancement nouveau produit">
            <a:extLst>
              <a:ext uri="{FF2B5EF4-FFF2-40B4-BE49-F238E27FC236}">
                <a16:creationId xmlns:a16="http://schemas.microsoft.com/office/drawing/2014/main" id="{AFFE9175-6B7E-44EF-B466-A6D63688BC7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51342" y="3218240"/>
            <a:ext cx="426690" cy="359758"/>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8FF91621-E049-4BE1-BF66-5A876D39DEE4}"/>
              </a:ext>
            </a:extLst>
          </p:cNvPr>
          <p:cNvPicPr>
            <a:picLocks noChangeAspect="1"/>
          </p:cNvPicPr>
          <p:nvPr/>
        </p:nvPicPr>
        <p:blipFill rotWithShape="1">
          <a:blip r:embed="rId2"/>
          <a:srcRect l="6169" t="44773" r="7094" b="26801"/>
          <a:stretch/>
        </p:blipFill>
        <p:spPr>
          <a:xfrm>
            <a:off x="1775894" y="2554125"/>
            <a:ext cx="4608936" cy="2250492"/>
          </a:xfrm>
          <a:prstGeom prst="rect">
            <a:avLst/>
          </a:prstGeom>
          <a:ln>
            <a:noFill/>
          </a:ln>
          <a:effectLst/>
        </p:spPr>
      </p:pic>
      <p:cxnSp>
        <p:nvCxnSpPr>
          <p:cNvPr id="10" name="Connecteur droit avec flèche 9">
            <a:extLst>
              <a:ext uri="{FF2B5EF4-FFF2-40B4-BE49-F238E27FC236}">
                <a16:creationId xmlns:a16="http://schemas.microsoft.com/office/drawing/2014/main" id="{D0EE7BF5-3F14-4558-97C3-D9607ABB7A77}"/>
              </a:ext>
            </a:extLst>
          </p:cNvPr>
          <p:cNvCxnSpPr>
            <a:cxnSpLocks/>
            <a:stCxn id="11" idx="1"/>
          </p:cNvCxnSpPr>
          <p:nvPr/>
        </p:nvCxnSpPr>
        <p:spPr>
          <a:xfrm flipH="1" flipV="1">
            <a:off x="6470309" y="3679371"/>
            <a:ext cx="1734937" cy="429297"/>
          </a:xfrm>
          <a:prstGeom prst="straightConnector1">
            <a:avLst/>
          </a:prstGeom>
          <a:ln w="19050">
            <a:solidFill>
              <a:schemeClr val="accent4">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Tree>
    <p:extLst>
      <p:ext uri="{BB962C8B-B14F-4D97-AF65-F5344CB8AC3E}">
        <p14:creationId xmlns:p14="http://schemas.microsoft.com/office/powerpoint/2010/main" val="354973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fade">
                                      <p:cBhvr>
                                        <p:cTn id="24" dur="500"/>
                                        <p:tgtEl>
                                          <p:spTgt spid="2">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animEffect transition="in" filter="fade">
                                      <p:cBhvr>
                                        <p:cTn id="27"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4C11809-274F-497E-910E-46A569AD9065}"/>
              </a:ext>
            </a:extLst>
          </p:cNvPr>
          <p:cNvSpPr>
            <a:spLocks noGrp="1"/>
          </p:cNvSpPr>
          <p:nvPr>
            <p:ph idx="17"/>
          </p:nvPr>
        </p:nvSpPr>
        <p:spPr>
          <a:xfrm>
            <a:off x="616944" y="5586570"/>
            <a:ext cx="11148336" cy="598267"/>
          </a:xfrm>
        </p:spPr>
        <p:txBody>
          <a:bodyPr/>
          <a:lstStyle/>
          <a:p>
            <a:r>
              <a:rPr lang="fr-FR" b="1" dirty="0"/>
              <a:t>Afin que cette action puisse être la plus pertinente, il est important de la </a:t>
            </a:r>
            <a:r>
              <a:rPr lang="fr-FR" b="1" dirty="0">
                <a:solidFill>
                  <a:schemeClr val="accent4">
                    <a:lumMod val="75000"/>
                  </a:schemeClr>
                </a:solidFill>
              </a:rPr>
              <a:t>décorréler d’une action commerciale</a:t>
            </a:r>
            <a:r>
              <a:rPr lang="fr-FR" b="1" dirty="0"/>
              <a:t>. L’intention affichée est </a:t>
            </a:r>
            <a:r>
              <a:rPr lang="fr-FR" b="1" dirty="0">
                <a:solidFill>
                  <a:schemeClr val="accent4">
                    <a:lumMod val="75000"/>
                  </a:schemeClr>
                </a:solidFill>
              </a:rPr>
              <a:t>l’accompagnement de nos clients en tant qu’individu </a:t>
            </a:r>
            <a:r>
              <a:rPr lang="fr-FR" b="1" dirty="0"/>
              <a:t>et non en tant que source de PNB. </a:t>
            </a:r>
          </a:p>
          <a:p>
            <a:endParaRPr lang="fr-FR" dirty="0"/>
          </a:p>
          <a:p>
            <a:pPr lvl="2"/>
            <a:endParaRPr lang="fr-FR" dirty="0"/>
          </a:p>
        </p:txBody>
      </p:sp>
      <p:sp>
        <p:nvSpPr>
          <p:cNvPr id="3" name="Espace réservé du texte 2">
            <a:extLst>
              <a:ext uri="{FF2B5EF4-FFF2-40B4-BE49-F238E27FC236}">
                <a16:creationId xmlns:a16="http://schemas.microsoft.com/office/drawing/2014/main" id="{882B9A0A-4482-4503-A357-F6788AACAFE6}"/>
              </a:ext>
            </a:extLst>
          </p:cNvPr>
          <p:cNvSpPr>
            <a:spLocks noGrp="1"/>
          </p:cNvSpPr>
          <p:nvPr>
            <p:ph type="body" sz="quarter" idx="12"/>
          </p:nvPr>
        </p:nvSpPr>
        <p:spPr/>
        <p:txBody>
          <a:bodyPr>
            <a:normAutofit/>
          </a:bodyPr>
          <a:lstStyle/>
          <a:p>
            <a:r>
              <a:rPr lang="fr-FR" dirty="0"/>
              <a:t>Avec cette action, nous souhaitons aller plus loin dans l’accompagnement de nos clients en valorisant la relation « humaine » plutôt que la relation « commerciale »</a:t>
            </a:r>
          </a:p>
        </p:txBody>
      </p:sp>
      <p:sp>
        <p:nvSpPr>
          <p:cNvPr id="4" name="Espace réservé du texte 3">
            <a:extLst>
              <a:ext uri="{FF2B5EF4-FFF2-40B4-BE49-F238E27FC236}">
                <a16:creationId xmlns:a16="http://schemas.microsoft.com/office/drawing/2014/main" id="{C5832DBF-DE7E-40EA-A6FA-9E4282D7A54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09260BC-1F44-4EFE-B1F5-6671573DA872}"/>
              </a:ext>
            </a:extLst>
          </p:cNvPr>
          <p:cNvSpPr>
            <a:spLocks noGrp="1"/>
          </p:cNvSpPr>
          <p:nvPr>
            <p:ph type="body" sz="quarter" idx="16"/>
          </p:nvPr>
        </p:nvSpPr>
        <p:spPr/>
        <p:txBody>
          <a:bodyPr/>
          <a:lstStyle/>
          <a:p>
            <a:endParaRPr lang="fr-FR"/>
          </a:p>
        </p:txBody>
      </p:sp>
      <p:grpSp>
        <p:nvGrpSpPr>
          <p:cNvPr id="127" name="Groupe 126">
            <a:extLst>
              <a:ext uri="{FF2B5EF4-FFF2-40B4-BE49-F238E27FC236}">
                <a16:creationId xmlns:a16="http://schemas.microsoft.com/office/drawing/2014/main" id="{CBE7C56D-8513-4976-B3B9-80F172D6A643}"/>
              </a:ext>
            </a:extLst>
          </p:cNvPr>
          <p:cNvGrpSpPr/>
          <p:nvPr/>
        </p:nvGrpSpPr>
        <p:grpSpPr>
          <a:xfrm>
            <a:off x="10868302" y="81768"/>
            <a:ext cx="1235597" cy="1050101"/>
            <a:chOff x="10686437" y="224082"/>
            <a:chExt cx="1235597" cy="1050101"/>
          </a:xfrm>
        </p:grpSpPr>
        <p:sp>
          <p:nvSpPr>
            <p:cNvPr id="128" name="Phylactère : pensées 127">
              <a:extLst>
                <a:ext uri="{FF2B5EF4-FFF2-40B4-BE49-F238E27FC236}">
                  <a16:creationId xmlns:a16="http://schemas.microsoft.com/office/drawing/2014/main" id="{810D54AD-9DE1-4D9D-ADC9-C8A5ED5C4EE0}"/>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E8ADB38D-46C2-40A9-B340-F3E196816B6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16" name="Image 15">
            <a:extLst>
              <a:ext uri="{FF2B5EF4-FFF2-40B4-BE49-F238E27FC236}">
                <a16:creationId xmlns:a16="http://schemas.microsoft.com/office/drawing/2014/main" id="{BADC06CF-A661-4989-BBE4-6CB6BB3B0865}"/>
              </a:ext>
            </a:extLst>
          </p:cNvPr>
          <p:cNvPicPr>
            <a:picLocks noChangeAspect="1"/>
          </p:cNvPicPr>
          <p:nvPr/>
        </p:nvPicPr>
        <p:blipFill rotWithShape="1">
          <a:blip r:embed="rId3"/>
          <a:srcRect l="52052"/>
          <a:stretch/>
        </p:blipFill>
        <p:spPr>
          <a:xfrm>
            <a:off x="745997" y="1445235"/>
            <a:ext cx="2694289" cy="3941308"/>
          </a:xfrm>
          <a:prstGeom prst="rect">
            <a:avLst/>
          </a:prstGeom>
          <a:effectLst>
            <a:outerShdw blurRad="50800" dist="38100" dir="8100000" algn="tr" rotWithShape="0">
              <a:prstClr val="black">
                <a:alpha val="40000"/>
              </a:prstClr>
            </a:outerShdw>
          </a:effectLst>
        </p:spPr>
      </p:pic>
      <p:pic>
        <p:nvPicPr>
          <p:cNvPr id="17" name="Image 16">
            <a:extLst>
              <a:ext uri="{FF2B5EF4-FFF2-40B4-BE49-F238E27FC236}">
                <a16:creationId xmlns:a16="http://schemas.microsoft.com/office/drawing/2014/main" id="{B4A05C56-C30C-4359-A013-080800B2FD9A}"/>
              </a:ext>
            </a:extLst>
          </p:cNvPr>
          <p:cNvPicPr>
            <a:picLocks noChangeAspect="1"/>
          </p:cNvPicPr>
          <p:nvPr/>
        </p:nvPicPr>
        <p:blipFill>
          <a:blip r:embed="rId4"/>
          <a:stretch>
            <a:fillRect/>
          </a:stretch>
        </p:blipFill>
        <p:spPr>
          <a:xfrm>
            <a:off x="3633160" y="1445234"/>
            <a:ext cx="2645262" cy="3941307"/>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18" name="Rectangle 17">
            <a:extLst>
              <a:ext uri="{FF2B5EF4-FFF2-40B4-BE49-F238E27FC236}">
                <a16:creationId xmlns:a16="http://schemas.microsoft.com/office/drawing/2014/main" id="{B5075304-3010-46CA-BE0D-814096C8BC03}"/>
              </a:ext>
            </a:extLst>
          </p:cNvPr>
          <p:cNvSpPr/>
          <p:nvPr/>
        </p:nvSpPr>
        <p:spPr>
          <a:xfrm>
            <a:off x="3738345" y="2432657"/>
            <a:ext cx="2383775" cy="798213"/>
          </a:xfrm>
          <a:custGeom>
            <a:avLst/>
            <a:gdLst>
              <a:gd name="connsiteX0" fmla="*/ 0 w 2383775"/>
              <a:gd name="connsiteY0" fmla="*/ 0 h 798213"/>
              <a:gd name="connsiteX1" fmla="*/ 524431 w 2383775"/>
              <a:gd name="connsiteY1" fmla="*/ 0 h 798213"/>
              <a:gd name="connsiteX2" fmla="*/ 1072699 w 2383775"/>
              <a:gd name="connsiteY2" fmla="*/ 0 h 798213"/>
              <a:gd name="connsiteX3" fmla="*/ 1668643 w 2383775"/>
              <a:gd name="connsiteY3" fmla="*/ 0 h 798213"/>
              <a:gd name="connsiteX4" fmla="*/ 2383775 w 2383775"/>
              <a:gd name="connsiteY4" fmla="*/ 0 h 798213"/>
              <a:gd name="connsiteX5" fmla="*/ 2383775 w 2383775"/>
              <a:gd name="connsiteY5" fmla="*/ 399107 h 798213"/>
              <a:gd name="connsiteX6" fmla="*/ 2383775 w 2383775"/>
              <a:gd name="connsiteY6" fmla="*/ 798213 h 798213"/>
              <a:gd name="connsiteX7" fmla="*/ 1740156 w 2383775"/>
              <a:gd name="connsiteY7" fmla="*/ 798213 h 798213"/>
              <a:gd name="connsiteX8" fmla="*/ 1215725 w 2383775"/>
              <a:gd name="connsiteY8" fmla="*/ 798213 h 798213"/>
              <a:gd name="connsiteX9" fmla="*/ 619782 w 2383775"/>
              <a:gd name="connsiteY9" fmla="*/ 798213 h 798213"/>
              <a:gd name="connsiteX10" fmla="*/ 0 w 2383775"/>
              <a:gd name="connsiteY10" fmla="*/ 798213 h 798213"/>
              <a:gd name="connsiteX11" fmla="*/ 0 w 2383775"/>
              <a:gd name="connsiteY11" fmla="*/ 407089 h 798213"/>
              <a:gd name="connsiteX12" fmla="*/ 0 w 2383775"/>
              <a:gd name="connsiteY12" fmla="*/ 0 h 79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3775" h="798213"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95278" y="196777"/>
                  <a:pt x="2390321" y="305842"/>
                  <a:pt x="2383775" y="399107"/>
                </a:cubicBezTo>
                <a:cubicBezTo>
                  <a:pt x="2377229" y="492372"/>
                  <a:pt x="2403231" y="715499"/>
                  <a:pt x="2383775" y="798213"/>
                </a:cubicBezTo>
                <a:cubicBezTo>
                  <a:pt x="2114777" y="799336"/>
                  <a:pt x="2018539" y="827432"/>
                  <a:pt x="1740156" y="798213"/>
                </a:cubicBezTo>
                <a:cubicBezTo>
                  <a:pt x="1461773" y="768994"/>
                  <a:pt x="1325759" y="775412"/>
                  <a:pt x="1215725" y="798213"/>
                </a:cubicBezTo>
                <a:cubicBezTo>
                  <a:pt x="1105691" y="821014"/>
                  <a:pt x="868878" y="824841"/>
                  <a:pt x="619782" y="798213"/>
                </a:cubicBezTo>
                <a:cubicBezTo>
                  <a:pt x="370686" y="771585"/>
                  <a:pt x="212894" y="804027"/>
                  <a:pt x="0" y="798213"/>
                </a:cubicBezTo>
                <a:cubicBezTo>
                  <a:pt x="18637" y="697170"/>
                  <a:pt x="4040" y="575497"/>
                  <a:pt x="0" y="407089"/>
                </a:cubicBezTo>
                <a:cubicBezTo>
                  <a:pt x="-4040" y="238681"/>
                  <a:pt x="-8237" y="170770"/>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19" name="Rectangle 18">
            <a:extLst>
              <a:ext uri="{FF2B5EF4-FFF2-40B4-BE49-F238E27FC236}">
                <a16:creationId xmlns:a16="http://schemas.microsoft.com/office/drawing/2014/main" id="{8D0A46B6-BA2B-4B45-9575-30CB0725B8B0}"/>
              </a:ext>
            </a:extLst>
          </p:cNvPr>
          <p:cNvSpPr/>
          <p:nvPr/>
        </p:nvSpPr>
        <p:spPr>
          <a:xfrm>
            <a:off x="3734804" y="3230870"/>
            <a:ext cx="2383775" cy="1105988"/>
          </a:xfrm>
          <a:custGeom>
            <a:avLst/>
            <a:gdLst>
              <a:gd name="connsiteX0" fmla="*/ 0 w 2383775"/>
              <a:gd name="connsiteY0" fmla="*/ 0 h 1105988"/>
              <a:gd name="connsiteX1" fmla="*/ 524431 w 2383775"/>
              <a:gd name="connsiteY1" fmla="*/ 0 h 1105988"/>
              <a:gd name="connsiteX2" fmla="*/ 1072699 w 2383775"/>
              <a:gd name="connsiteY2" fmla="*/ 0 h 1105988"/>
              <a:gd name="connsiteX3" fmla="*/ 1668643 w 2383775"/>
              <a:gd name="connsiteY3" fmla="*/ 0 h 1105988"/>
              <a:gd name="connsiteX4" fmla="*/ 2383775 w 2383775"/>
              <a:gd name="connsiteY4" fmla="*/ 0 h 1105988"/>
              <a:gd name="connsiteX5" fmla="*/ 2383775 w 2383775"/>
              <a:gd name="connsiteY5" fmla="*/ 552994 h 1105988"/>
              <a:gd name="connsiteX6" fmla="*/ 2383775 w 2383775"/>
              <a:gd name="connsiteY6" fmla="*/ 1105988 h 1105988"/>
              <a:gd name="connsiteX7" fmla="*/ 1740156 w 2383775"/>
              <a:gd name="connsiteY7" fmla="*/ 1105988 h 1105988"/>
              <a:gd name="connsiteX8" fmla="*/ 1215725 w 2383775"/>
              <a:gd name="connsiteY8" fmla="*/ 1105988 h 1105988"/>
              <a:gd name="connsiteX9" fmla="*/ 619782 w 2383775"/>
              <a:gd name="connsiteY9" fmla="*/ 1105988 h 1105988"/>
              <a:gd name="connsiteX10" fmla="*/ 0 w 2383775"/>
              <a:gd name="connsiteY10" fmla="*/ 1105988 h 1105988"/>
              <a:gd name="connsiteX11" fmla="*/ 0 w 2383775"/>
              <a:gd name="connsiteY11" fmla="*/ 564054 h 1105988"/>
              <a:gd name="connsiteX12" fmla="*/ 0 w 2383775"/>
              <a:gd name="connsiteY12" fmla="*/ 0 h 110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3775" h="1105988"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87157" y="198618"/>
                  <a:pt x="2375837" y="329925"/>
                  <a:pt x="2383775" y="552994"/>
                </a:cubicBezTo>
                <a:cubicBezTo>
                  <a:pt x="2391713" y="776063"/>
                  <a:pt x="2361335" y="835767"/>
                  <a:pt x="2383775" y="1105988"/>
                </a:cubicBezTo>
                <a:cubicBezTo>
                  <a:pt x="2114777" y="1107111"/>
                  <a:pt x="2018539" y="1135207"/>
                  <a:pt x="1740156" y="1105988"/>
                </a:cubicBezTo>
                <a:cubicBezTo>
                  <a:pt x="1461773" y="1076769"/>
                  <a:pt x="1325759" y="1083187"/>
                  <a:pt x="1215725" y="1105988"/>
                </a:cubicBezTo>
                <a:cubicBezTo>
                  <a:pt x="1105691" y="1128789"/>
                  <a:pt x="868878" y="1132616"/>
                  <a:pt x="619782" y="1105988"/>
                </a:cubicBezTo>
                <a:cubicBezTo>
                  <a:pt x="370686" y="1079360"/>
                  <a:pt x="212894" y="1111802"/>
                  <a:pt x="0" y="1105988"/>
                </a:cubicBezTo>
                <a:cubicBezTo>
                  <a:pt x="-3449" y="897958"/>
                  <a:pt x="-23375" y="831741"/>
                  <a:pt x="0" y="564054"/>
                </a:cubicBezTo>
                <a:cubicBezTo>
                  <a:pt x="23375" y="296367"/>
                  <a:pt x="18694" y="231200"/>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20" name="Rectangle 19">
            <a:extLst>
              <a:ext uri="{FF2B5EF4-FFF2-40B4-BE49-F238E27FC236}">
                <a16:creationId xmlns:a16="http://schemas.microsoft.com/office/drawing/2014/main" id="{54EF7D6D-0224-4699-85BB-455FA798BC2E}"/>
              </a:ext>
            </a:extLst>
          </p:cNvPr>
          <p:cNvSpPr/>
          <p:nvPr/>
        </p:nvSpPr>
        <p:spPr>
          <a:xfrm>
            <a:off x="3737532" y="1777402"/>
            <a:ext cx="2383775" cy="655255"/>
          </a:xfrm>
          <a:custGeom>
            <a:avLst/>
            <a:gdLst>
              <a:gd name="connsiteX0" fmla="*/ 0 w 2383775"/>
              <a:gd name="connsiteY0" fmla="*/ 0 h 655255"/>
              <a:gd name="connsiteX1" fmla="*/ 524431 w 2383775"/>
              <a:gd name="connsiteY1" fmla="*/ 0 h 655255"/>
              <a:gd name="connsiteX2" fmla="*/ 1072699 w 2383775"/>
              <a:gd name="connsiteY2" fmla="*/ 0 h 655255"/>
              <a:gd name="connsiteX3" fmla="*/ 1668643 w 2383775"/>
              <a:gd name="connsiteY3" fmla="*/ 0 h 655255"/>
              <a:gd name="connsiteX4" fmla="*/ 2383775 w 2383775"/>
              <a:gd name="connsiteY4" fmla="*/ 0 h 655255"/>
              <a:gd name="connsiteX5" fmla="*/ 2383775 w 2383775"/>
              <a:gd name="connsiteY5" fmla="*/ 655255 h 655255"/>
              <a:gd name="connsiteX6" fmla="*/ 1787831 w 2383775"/>
              <a:gd name="connsiteY6" fmla="*/ 655255 h 655255"/>
              <a:gd name="connsiteX7" fmla="*/ 1191888 w 2383775"/>
              <a:gd name="connsiteY7" fmla="*/ 655255 h 655255"/>
              <a:gd name="connsiteX8" fmla="*/ 667457 w 2383775"/>
              <a:gd name="connsiteY8" fmla="*/ 655255 h 655255"/>
              <a:gd name="connsiteX9" fmla="*/ 0 w 2383775"/>
              <a:gd name="connsiteY9" fmla="*/ 655255 h 655255"/>
              <a:gd name="connsiteX10" fmla="*/ 0 w 2383775"/>
              <a:gd name="connsiteY10" fmla="*/ 0 h 65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83775" h="655255" extrusionOk="0">
                <a:moveTo>
                  <a:pt x="0" y="0"/>
                </a:moveTo>
                <a:cubicBezTo>
                  <a:pt x="243761" y="13055"/>
                  <a:pt x="395193" y="-7846"/>
                  <a:pt x="524431" y="0"/>
                </a:cubicBezTo>
                <a:cubicBezTo>
                  <a:pt x="653669" y="7846"/>
                  <a:pt x="848602" y="14268"/>
                  <a:pt x="1072699" y="0"/>
                </a:cubicBezTo>
                <a:cubicBezTo>
                  <a:pt x="1296796" y="-14268"/>
                  <a:pt x="1461175" y="-27197"/>
                  <a:pt x="1668643" y="0"/>
                </a:cubicBezTo>
                <a:cubicBezTo>
                  <a:pt x="1876111" y="27197"/>
                  <a:pt x="2150191" y="-15352"/>
                  <a:pt x="2383775" y="0"/>
                </a:cubicBezTo>
                <a:cubicBezTo>
                  <a:pt x="2391884" y="291407"/>
                  <a:pt x="2357568" y="330839"/>
                  <a:pt x="2383775" y="655255"/>
                </a:cubicBezTo>
                <a:cubicBezTo>
                  <a:pt x="2111434" y="670318"/>
                  <a:pt x="1926108" y="634851"/>
                  <a:pt x="1787831" y="655255"/>
                </a:cubicBezTo>
                <a:cubicBezTo>
                  <a:pt x="1649554" y="675659"/>
                  <a:pt x="1351563" y="643770"/>
                  <a:pt x="1191888" y="655255"/>
                </a:cubicBezTo>
                <a:cubicBezTo>
                  <a:pt x="1032213" y="666740"/>
                  <a:pt x="777491" y="632454"/>
                  <a:pt x="667457" y="655255"/>
                </a:cubicBezTo>
                <a:cubicBezTo>
                  <a:pt x="557423" y="678056"/>
                  <a:pt x="322836" y="643173"/>
                  <a:pt x="0" y="655255"/>
                </a:cubicBezTo>
                <a:cubicBezTo>
                  <a:pt x="23796" y="420538"/>
                  <a:pt x="-17455" y="275888"/>
                  <a:pt x="0" y="0"/>
                </a:cubicBezTo>
                <a:close/>
              </a:path>
            </a:pathLst>
          </a:custGeom>
          <a:noFill/>
          <a:ln w="19050">
            <a:solidFill>
              <a:schemeClr val="bg1">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accent4">
                  <a:lumMod val="75000"/>
                </a:schemeClr>
              </a:solidFill>
            </a:endParaRPr>
          </a:p>
        </p:txBody>
      </p:sp>
      <p:sp>
        <p:nvSpPr>
          <p:cNvPr id="7" name="ZoneTexte 6">
            <a:extLst>
              <a:ext uri="{FF2B5EF4-FFF2-40B4-BE49-F238E27FC236}">
                <a16:creationId xmlns:a16="http://schemas.microsoft.com/office/drawing/2014/main" id="{9F02A83E-317B-46E3-A2A3-55444F789557}"/>
              </a:ext>
            </a:extLst>
          </p:cNvPr>
          <p:cNvSpPr txBox="1"/>
          <p:nvPr/>
        </p:nvSpPr>
        <p:spPr>
          <a:xfrm>
            <a:off x="8121519" y="1434818"/>
            <a:ext cx="3517641" cy="523220"/>
          </a:xfrm>
          <a:prstGeom prst="rect">
            <a:avLst/>
          </a:prstGeom>
          <a:noFill/>
        </p:spPr>
        <p:txBody>
          <a:bodyPr wrap="square" rtlCol="0">
            <a:spAutoFit/>
          </a:bodyPr>
          <a:lstStyle/>
          <a:p>
            <a:r>
              <a:rPr lang="fr-FR" sz="1400" dirty="0">
                <a:solidFill>
                  <a:schemeClr val="tx1">
                    <a:lumMod val="75000"/>
                    <a:lumOff val="25000"/>
                  </a:schemeClr>
                </a:solidFill>
              </a:rPr>
              <a:t>Anticipation d’un des moments de vie les plus importants pour les adolescents</a:t>
            </a:r>
          </a:p>
        </p:txBody>
      </p:sp>
      <p:cxnSp>
        <p:nvCxnSpPr>
          <p:cNvPr id="24" name="Connecteur droit avec flèche 23">
            <a:extLst>
              <a:ext uri="{FF2B5EF4-FFF2-40B4-BE49-F238E27FC236}">
                <a16:creationId xmlns:a16="http://schemas.microsoft.com/office/drawing/2014/main" id="{FA4C83BB-CD14-4583-9E3D-DD5D8D6485F7}"/>
              </a:ext>
            </a:extLst>
          </p:cNvPr>
          <p:cNvCxnSpPr>
            <a:cxnSpLocks/>
            <a:stCxn id="7" idx="1"/>
            <a:endCxn id="20" idx="3"/>
          </p:cNvCxnSpPr>
          <p:nvPr/>
        </p:nvCxnSpPr>
        <p:spPr>
          <a:xfrm flipH="1">
            <a:off x="6121307" y="1696428"/>
            <a:ext cx="2000212" cy="408602"/>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2" name="Picture 6" descr="Pouce vers le haut icône de style dessin animé 3d geste de la main sur fond blanc. main levant le pouce vers le haut comme symbole de rétroaction positive, d'approbation ou d'illustration vectorielle plate d'accord. salutation, concept gestuel">
            <a:extLst>
              <a:ext uri="{FF2B5EF4-FFF2-40B4-BE49-F238E27FC236}">
                <a16:creationId xmlns:a16="http://schemas.microsoft.com/office/drawing/2014/main" id="{446337A2-17AA-4E87-B397-432C1EF088F6}"/>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99594" y="1355219"/>
            <a:ext cx="732761" cy="732761"/>
          </a:xfrm>
          <a:prstGeom prst="rect">
            <a:avLst/>
          </a:prstGeom>
          <a:noFill/>
          <a:extLst>
            <a:ext uri="{909E8E84-426E-40DD-AFC4-6F175D3DCCD1}">
              <a14:hiddenFill xmlns:a14="http://schemas.microsoft.com/office/drawing/2010/main">
                <a:solidFill>
                  <a:srgbClr val="FFFFFF"/>
                </a:solidFill>
              </a14:hiddenFill>
            </a:ext>
          </a:extLst>
        </p:spPr>
      </p:pic>
      <p:sp>
        <p:nvSpPr>
          <p:cNvPr id="34" name="ZoneTexte 33">
            <a:extLst>
              <a:ext uri="{FF2B5EF4-FFF2-40B4-BE49-F238E27FC236}">
                <a16:creationId xmlns:a16="http://schemas.microsoft.com/office/drawing/2014/main" id="{118F1E8A-B3D8-4BD8-9B1E-2353437BB067}"/>
              </a:ext>
            </a:extLst>
          </p:cNvPr>
          <p:cNvSpPr txBox="1"/>
          <p:nvPr/>
        </p:nvSpPr>
        <p:spPr>
          <a:xfrm>
            <a:off x="8252445" y="2501975"/>
            <a:ext cx="3333689" cy="307777"/>
          </a:xfrm>
          <a:prstGeom prst="rect">
            <a:avLst/>
          </a:prstGeom>
          <a:noFill/>
        </p:spPr>
        <p:txBody>
          <a:bodyPr wrap="square" rtlCol="0">
            <a:spAutoFit/>
          </a:bodyPr>
          <a:lstStyle/>
          <a:p>
            <a:r>
              <a:rPr lang="fr-FR" sz="1400" dirty="0">
                <a:solidFill>
                  <a:schemeClr val="tx1">
                    <a:lumMod val="75000"/>
                    <a:lumOff val="25000"/>
                  </a:schemeClr>
                </a:solidFill>
              </a:rPr>
              <a:t>Livre Code de la Route offert</a:t>
            </a:r>
          </a:p>
        </p:txBody>
      </p:sp>
      <p:sp>
        <p:nvSpPr>
          <p:cNvPr id="37" name="ZoneTexte 36">
            <a:extLst>
              <a:ext uri="{FF2B5EF4-FFF2-40B4-BE49-F238E27FC236}">
                <a16:creationId xmlns:a16="http://schemas.microsoft.com/office/drawing/2014/main" id="{7C1C26BE-B8BD-43A5-90F4-C0E3BF69BA4D}"/>
              </a:ext>
            </a:extLst>
          </p:cNvPr>
          <p:cNvSpPr txBox="1"/>
          <p:nvPr/>
        </p:nvSpPr>
        <p:spPr>
          <a:xfrm>
            <a:off x="8342374" y="3468306"/>
            <a:ext cx="3333689" cy="523220"/>
          </a:xfrm>
          <a:prstGeom prst="rect">
            <a:avLst/>
          </a:prstGeom>
          <a:noFill/>
        </p:spPr>
        <p:txBody>
          <a:bodyPr wrap="square" rtlCol="0">
            <a:spAutoFit/>
          </a:bodyPr>
          <a:lstStyle/>
          <a:p>
            <a:r>
              <a:rPr lang="fr-FR" sz="1400" dirty="0">
                <a:solidFill>
                  <a:schemeClr val="tx1">
                    <a:lumMod val="75000"/>
                    <a:lumOff val="25000"/>
                  </a:schemeClr>
                </a:solidFill>
              </a:rPr>
              <a:t>Pack d’entrainement au code de la route offert</a:t>
            </a:r>
          </a:p>
        </p:txBody>
      </p:sp>
      <p:cxnSp>
        <p:nvCxnSpPr>
          <p:cNvPr id="40" name="Connecteur droit avec flèche 39">
            <a:extLst>
              <a:ext uri="{FF2B5EF4-FFF2-40B4-BE49-F238E27FC236}">
                <a16:creationId xmlns:a16="http://schemas.microsoft.com/office/drawing/2014/main" id="{DBEAAFC1-C44D-4250-9548-C832A1CC149D}"/>
              </a:ext>
            </a:extLst>
          </p:cNvPr>
          <p:cNvCxnSpPr>
            <a:cxnSpLocks/>
            <a:stCxn id="34" idx="1"/>
            <a:endCxn id="18" idx="3"/>
          </p:cNvCxnSpPr>
          <p:nvPr/>
        </p:nvCxnSpPr>
        <p:spPr>
          <a:xfrm flipH="1">
            <a:off x="6122120" y="2655864"/>
            <a:ext cx="2130325" cy="175900"/>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831558AD-E68A-4E5C-B86B-4E024A984B48}"/>
              </a:ext>
            </a:extLst>
          </p:cNvPr>
          <p:cNvCxnSpPr>
            <a:cxnSpLocks/>
            <a:stCxn id="37" idx="1"/>
            <a:endCxn id="19" idx="3"/>
          </p:cNvCxnSpPr>
          <p:nvPr/>
        </p:nvCxnSpPr>
        <p:spPr>
          <a:xfrm flipH="1">
            <a:off x="6118579" y="3729916"/>
            <a:ext cx="2223795" cy="53948"/>
          </a:xfrm>
          <a:prstGeom prst="straightConnector1">
            <a:avLst/>
          </a:prstGeom>
          <a:ln w="1905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51" name="ZoneTexte 2050">
            <a:extLst>
              <a:ext uri="{FF2B5EF4-FFF2-40B4-BE49-F238E27FC236}">
                <a16:creationId xmlns:a16="http://schemas.microsoft.com/office/drawing/2014/main" id="{14615ECA-D8DF-4819-8B25-A5DAF3D8EA27}"/>
              </a:ext>
            </a:extLst>
          </p:cNvPr>
          <p:cNvSpPr txBox="1"/>
          <p:nvPr/>
        </p:nvSpPr>
        <p:spPr>
          <a:xfrm>
            <a:off x="6937417" y="1880625"/>
            <a:ext cx="540533"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sp>
        <p:nvSpPr>
          <p:cNvPr id="48" name="ZoneTexte 47">
            <a:extLst>
              <a:ext uri="{FF2B5EF4-FFF2-40B4-BE49-F238E27FC236}">
                <a16:creationId xmlns:a16="http://schemas.microsoft.com/office/drawing/2014/main" id="{997F654E-869E-4F71-807A-8E44A5CBBB75}"/>
              </a:ext>
            </a:extLst>
          </p:cNvPr>
          <p:cNvSpPr txBox="1"/>
          <p:nvPr/>
        </p:nvSpPr>
        <p:spPr>
          <a:xfrm>
            <a:off x="6937417" y="2889274"/>
            <a:ext cx="540533"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sp>
        <p:nvSpPr>
          <p:cNvPr id="49" name="ZoneTexte 48">
            <a:extLst>
              <a:ext uri="{FF2B5EF4-FFF2-40B4-BE49-F238E27FC236}">
                <a16:creationId xmlns:a16="http://schemas.microsoft.com/office/drawing/2014/main" id="{23387FDA-E816-450A-9C2C-6E1CD442A8EF}"/>
              </a:ext>
            </a:extLst>
          </p:cNvPr>
          <p:cNvSpPr txBox="1"/>
          <p:nvPr/>
        </p:nvSpPr>
        <p:spPr>
          <a:xfrm>
            <a:off x="6980962" y="3954678"/>
            <a:ext cx="410690" cy="830997"/>
          </a:xfrm>
          <a:prstGeom prst="rect">
            <a:avLst/>
          </a:prstGeom>
          <a:noFill/>
          <a:effectLst>
            <a:outerShdw blurRad="50800" dist="38100" dir="8100000" algn="tr" rotWithShape="0">
              <a:prstClr val="black">
                <a:alpha val="40000"/>
              </a:prstClr>
            </a:outerShdw>
          </a:effectLst>
        </p:spPr>
        <p:txBody>
          <a:bodyPr wrap="none" rtlCol="0">
            <a:spAutoFit/>
          </a:bodyPr>
          <a:lstStyle/>
          <a:p>
            <a:r>
              <a:rPr lang="fr-FR" sz="4800" dirty="0">
                <a:solidFill>
                  <a:schemeClr val="accent4">
                    <a:lumMod val="75000"/>
                  </a:schemeClr>
                </a:solidFill>
                <a:latin typeface="Chiller" panose="04020404031007020602" pitchFamily="82" charset="0"/>
              </a:rPr>
              <a:t>=</a:t>
            </a:r>
          </a:p>
        </p:txBody>
      </p:sp>
      <p:grpSp>
        <p:nvGrpSpPr>
          <p:cNvPr id="2055" name="Groupe 2054">
            <a:extLst>
              <a:ext uri="{FF2B5EF4-FFF2-40B4-BE49-F238E27FC236}">
                <a16:creationId xmlns:a16="http://schemas.microsoft.com/office/drawing/2014/main" id="{FD99856C-0750-450B-94C8-533621ABEC41}"/>
              </a:ext>
            </a:extLst>
          </p:cNvPr>
          <p:cNvGrpSpPr/>
          <p:nvPr/>
        </p:nvGrpSpPr>
        <p:grpSpPr>
          <a:xfrm>
            <a:off x="8469087" y="4130257"/>
            <a:ext cx="2320834" cy="1330171"/>
            <a:chOff x="6912900" y="3885100"/>
            <a:chExt cx="4457700" cy="2554902"/>
          </a:xfrm>
        </p:grpSpPr>
        <p:pic>
          <p:nvPicPr>
            <p:cNvPr id="2056" name="Picture 8" descr="Effet surprise - Home | Facebook">
              <a:extLst>
                <a:ext uri="{FF2B5EF4-FFF2-40B4-BE49-F238E27FC236}">
                  <a16:creationId xmlns:a16="http://schemas.microsoft.com/office/drawing/2014/main" id="{D8F8DB5F-F713-40A4-9598-2B47851215F2}"/>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64916"/>
            <a:stretch/>
          </p:blipFill>
          <p:spPr bwMode="auto">
            <a:xfrm>
              <a:off x="7647544" y="3885100"/>
              <a:ext cx="2645262" cy="92804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8" descr="Effet surprise - Home | Facebook">
              <a:extLst>
                <a:ext uri="{FF2B5EF4-FFF2-40B4-BE49-F238E27FC236}">
                  <a16:creationId xmlns:a16="http://schemas.microsoft.com/office/drawing/2014/main" id="{2D768638-C5ED-4E30-8E71-26BFCED09AFA}"/>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b="63958"/>
            <a:stretch/>
          </p:blipFill>
          <p:spPr bwMode="auto">
            <a:xfrm rot="10800000">
              <a:off x="7799114" y="5589622"/>
              <a:ext cx="2359467" cy="850380"/>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2052">
              <a:extLst>
                <a:ext uri="{FF2B5EF4-FFF2-40B4-BE49-F238E27FC236}">
                  <a16:creationId xmlns:a16="http://schemas.microsoft.com/office/drawing/2014/main" id="{06F9A591-E335-4BDC-BD9E-1D80F8CE242A}"/>
                </a:ext>
              </a:extLst>
            </p:cNvPr>
            <p:cNvPicPr>
              <a:picLocks noChangeAspect="1"/>
            </p:cNvPicPr>
            <p:nvPr/>
          </p:nvPicPr>
          <p:blipFill>
            <a:blip r:embed="rId8">
              <a:clrChange>
                <a:clrFrom>
                  <a:srgbClr val="FFFFFF"/>
                </a:clrFrom>
                <a:clrTo>
                  <a:srgbClr val="FFFFFF">
                    <a:alpha val="0"/>
                  </a:srgbClr>
                </a:clrTo>
              </a:clrChange>
              <a:duotone>
                <a:schemeClr val="accent4">
                  <a:shade val="45000"/>
                  <a:satMod val="135000"/>
                </a:schemeClr>
                <a:prstClr val="white"/>
              </a:duotone>
            </a:blip>
            <a:stretch>
              <a:fillRect/>
            </a:stretch>
          </p:blipFill>
          <p:spPr>
            <a:xfrm>
              <a:off x="6912900" y="4836001"/>
              <a:ext cx="4457700" cy="781050"/>
            </a:xfrm>
            <a:prstGeom prst="rect">
              <a:avLst/>
            </a:prstGeom>
          </p:spPr>
        </p:pic>
      </p:grpSp>
      <p:pic>
        <p:nvPicPr>
          <p:cNvPr id="36" name="Picture 2" descr="Ensemble de coffrets cadeaux. cadeaux de noël ou d'anniversaire avec enveloppement coloré, rubans et arcs éléments de cartes de voeux isolés. illustration vectorielle plane pour concept de fête de vacances ou surprise">
            <a:extLst>
              <a:ext uri="{FF2B5EF4-FFF2-40B4-BE49-F238E27FC236}">
                <a16:creationId xmlns:a16="http://schemas.microsoft.com/office/drawing/2014/main" id="{3EE345E0-FF34-4254-A6C7-05AA75AFAF4D}"/>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72955" b="67149"/>
          <a:stretch/>
        </p:blipFill>
        <p:spPr bwMode="auto">
          <a:xfrm>
            <a:off x="6701513" y="2462193"/>
            <a:ext cx="891937" cy="63689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Ensemble de coffrets cadeaux. cadeaux de noël ou d'anniversaire avec enveloppement coloré, rubans et arcs éléments de cartes de voeux isolés. illustration vectorielle plane pour concept de fête de vacances ou surprise">
            <a:extLst>
              <a:ext uri="{FF2B5EF4-FFF2-40B4-BE49-F238E27FC236}">
                <a16:creationId xmlns:a16="http://schemas.microsoft.com/office/drawing/2014/main" id="{2B43159B-4BEC-4B09-8C8A-64E20BCB5034}"/>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36071" t="35769" r="38662" b="31800"/>
          <a:stretch/>
        </p:blipFill>
        <p:spPr bwMode="auto">
          <a:xfrm>
            <a:off x="6798767" y="3509398"/>
            <a:ext cx="844114" cy="63689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fleche-rouge - Tous Perfect">
            <a:extLst>
              <a:ext uri="{FF2B5EF4-FFF2-40B4-BE49-F238E27FC236}">
                <a16:creationId xmlns:a16="http://schemas.microsoft.com/office/drawing/2014/main" id="{1A075E16-A3EE-4B06-96B5-B0FBD8A0CF7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016976" flipH="1">
            <a:off x="7229231" y="4534183"/>
            <a:ext cx="840420" cy="555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e 30">
            <a:extLst>
              <a:ext uri="{FF2B5EF4-FFF2-40B4-BE49-F238E27FC236}">
                <a16:creationId xmlns:a16="http://schemas.microsoft.com/office/drawing/2014/main" id="{0A60369C-403D-4ABF-9CAA-97930FF1A002}"/>
              </a:ext>
            </a:extLst>
          </p:cNvPr>
          <p:cNvGrpSpPr/>
          <p:nvPr/>
        </p:nvGrpSpPr>
        <p:grpSpPr>
          <a:xfrm>
            <a:off x="9160354" y="3686855"/>
            <a:ext cx="1915935" cy="316570"/>
            <a:chOff x="7507199" y="1365154"/>
            <a:chExt cx="2211959" cy="365481"/>
          </a:xfrm>
        </p:grpSpPr>
        <p:pic>
          <p:nvPicPr>
            <p:cNvPr id="33" name="Image 32">
              <a:extLst>
                <a:ext uri="{FF2B5EF4-FFF2-40B4-BE49-F238E27FC236}">
                  <a16:creationId xmlns:a16="http://schemas.microsoft.com/office/drawing/2014/main" id="{6D353A84-1C94-46A4-B813-CC71DD8B399E}"/>
                </a:ext>
              </a:extLst>
            </p:cNvPr>
            <p:cNvPicPr>
              <a:picLocks noChangeAspect="1"/>
            </p:cNvPicPr>
            <p:nvPr/>
          </p:nvPicPr>
          <p:blipFill rotWithShape="1">
            <a:blip r:embed="rId11">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5" name="Image 34">
              <a:extLst>
                <a:ext uri="{FF2B5EF4-FFF2-40B4-BE49-F238E27FC236}">
                  <a16:creationId xmlns:a16="http://schemas.microsoft.com/office/drawing/2014/main" id="{AA170B40-6641-4724-AE07-187C6131E8AF}"/>
                </a:ext>
              </a:extLst>
            </p:cNvPr>
            <p:cNvPicPr>
              <a:picLocks noChangeAspect="1"/>
            </p:cNvPicPr>
            <p:nvPr/>
          </p:nvPicPr>
          <p:blipFill rotWithShape="1">
            <a:blip r:embed="rId11">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191695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51"/>
                                        </p:tgtEl>
                                        <p:attrNameLst>
                                          <p:attrName>style.visibility</p:attrName>
                                        </p:attrNameLst>
                                      </p:cBhvr>
                                      <p:to>
                                        <p:strVal val="visible"/>
                                      </p:to>
                                    </p:set>
                                    <p:animEffect transition="in" filter="fade">
                                      <p:cBhvr>
                                        <p:cTn id="30" dur="500"/>
                                        <p:tgtEl>
                                          <p:spTgt spid="205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childTnLst>
                                </p:cTn>
                              </p:par>
                              <p:par>
                                <p:cTn id="45" presetID="10" presetClass="entr" presetSubtype="0" fill="hold" nodeType="withEffect">
                                  <p:stCondLst>
                                    <p:cond delay="0"/>
                                  </p:stCondLst>
                                  <p:childTnLst>
                                    <p:set>
                                      <p:cBhvr>
                                        <p:cTn id="46" dur="1" fill="hold">
                                          <p:stCondLst>
                                            <p:cond delay="0"/>
                                          </p:stCondLst>
                                        </p:cTn>
                                        <p:tgtEl>
                                          <p:spTgt spid="2050"/>
                                        </p:tgtEl>
                                        <p:attrNameLst>
                                          <p:attrName>style.visibility</p:attrName>
                                        </p:attrNameLst>
                                      </p:cBhvr>
                                      <p:to>
                                        <p:strVal val="visible"/>
                                      </p:to>
                                    </p:set>
                                    <p:animEffect transition="in" filter="fade">
                                      <p:cBhvr>
                                        <p:cTn id="47" dur="500"/>
                                        <p:tgtEl>
                                          <p:spTgt spid="2050"/>
                                        </p:tgtEl>
                                      </p:cBhvr>
                                    </p:animEffect>
                                  </p:childTnLst>
                                </p:cTn>
                              </p:par>
                              <p:par>
                                <p:cTn id="48" presetID="10" presetClass="entr" presetSubtype="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par>
                                <p:cTn id="59" presetID="10" presetClass="entr" presetSubtype="0" fill="hold" nodeType="with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childTnLst>
                          </p:cTn>
                        </p:par>
                        <p:par>
                          <p:cTn id="62" fill="hold">
                            <p:stCondLst>
                              <p:cond delay="500"/>
                            </p:stCondLst>
                            <p:childTnLst>
                              <p:par>
                                <p:cTn id="63" presetID="53" presetClass="entr" presetSubtype="16" fill="hold" nodeType="afterEffect">
                                  <p:stCondLst>
                                    <p:cond delay="0"/>
                                  </p:stCondLst>
                                  <p:childTnLst>
                                    <p:set>
                                      <p:cBhvr>
                                        <p:cTn id="64" dur="1" fill="hold">
                                          <p:stCondLst>
                                            <p:cond delay="0"/>
                                          </p:stCondLst>
                                        </p:cTn>
                                        <p:tgtEl>
                                          <p:spTgt spid="2055"/>
                                        </p:tgtEl>
                                        <p:attrNameLst>
                                          <p:attrName>style.visibility</p:attrName>
                                        </p:attrNameLst>
                                      </p:cBhvr>
                                      <p:to>
                                        <p:strVal val="visible"/>
                                      </p:to>
                                    </p:set>
                                    <p:anim calcmode="lin" valueType="num">
                                      <p:cBhvr>
                                        <p:cTn id="65" dur="500" fill="hold"/>
                                        <p:tgtEl>
                                          <p:spTgt spid="2055"/>
                                        </p:tgtEl>
                                        <p:attrNameLst>
                                          <p:attrName>ppt_w</p:attrName>
                                        </p:attrNameLst>
                                      </p:cBhvr>
                                      <p:tavLst>
                                        <p:tav tm="0">
                                          <p:val>
                                            <p:fltVal val="0"/>
                                          </p:val>
                                        </p:tav>
                                        <p:tav tm="100000">
                                          <p:val>
                                            <p:strVal val="#ppt_w"/>
                                          </p:val>
                                        </p:tav>
                                      </p:tavLst>
                                    </p:anim>
                                    <p:anim calcmode="lin" valueType="num">
                                      <p:cBhvr>
                                        <p:cTn id="66" dur="500" fill="hold"/>
                                        <p:tgtEl>
                                          <p:spTgt spid="2055"/>
                                        </p:tgtEl>
                                        <p:attrNameLst>
                                          <p:attrName>ppt_h</p:attrName>
                                        </p:attrNameLst>
                                      </p:cBhvr>
                                      <p:tavLst>
                                        <p:tav tm="0">
                                          <p:val>
                                            <p:fltVal val="0"/>
                                          </p:val>
                                        </p:tav>
                                        <p:tav tm="100000">
                                          <p:val>
                                            <p:strVal val="#ppt_h"/>
                                          </p:val>
                                        </p:tav>
                                      </p:tavLst>
                                    </p:anim>
                                    <p:animEffect transition="in" filter="fade">
                                      <p:cBhvr>
                                        <p:cTn id="67" dur="500"/>
                                        <p:tgtEl>
                                          <p:spTgt spid="205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
                                            <p:txEl>
                                              <p:pRg st="0" end="0"/>
                                            </p:txEl>
                                          </p:spTgt>
                                        </p:tgtEl>
                                        <p:attrNameLst>
                                          <p:attrName>style.visibility</p:attrName>
                                        </p:attrNameLst>
                                      </p:cBhvr>
                                      <p:to>
                                        <p:strVal val="visible"/>
                                      </p:to>
                                    </p:set>
                                    <p:animEffect transition="in" filter="fade">
                                      <p:cBhvr>
                                        <p:cTn id="7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7" grpId="0"/>
      <p:bldP spid="34" grpId="0"/>
      <p:bldP spid="37" grpId="0"/>
      <p:bldP spid="2051"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p:txBody>
          <a:bodyPr/>
          <a:lstStyle/>
          <a:p>
            <a:r>
              <a:rPr lang="fr-FR" dirty="0"/>
              <a:t>Créée en 2015, </a:t>
            </a:r>
            <a:r>
              <a:rPr lang="fr-FR" b="1" dirty="0"/>
              <a:t>En Voiture Simone </a:t>
            </a:r>
            <a:r>
              <a:rPr lang="fr-FR" dirty="0"/>
              <a:t>est une Auto école en ligne qui compte aujourd’hui                               </a:t>
            </a:r>
          </a:p>
          <a:p>
            <a:r>
              <a:rPr lang="fr-FR" dirty="0"/>
              <a:t>Avec une notation par ses utilisateurs de 4,87 / 5, l’auto-école apporte une grande satisfaction à ses apprenants.</a:t>
            </a:r>
          </a:p>
          <a:p>
            <a:r>
              <a:rPr lang="fr-FR" dirty="0"/>
              <a:t>Le bon « En voiture Simone », d’une </a:t>
            </a:r>
            <a:r>
              <a:rPr lang="fr-FR" b="1" dirty="0"/>
              <a:t>valeur de 50 €</a:t>
            </a:r>
            <a:r>
              <a:rPr lang="fr-FR" dirty="0"/>
              <a:t>, permet à notre client de choisir entre 2 offres : </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A quoi correspond ce pack                                      que nous offrons à nous clients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60"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pSp>
        <p:nvGrpSpPr>
          <p:cNvPr id="17" name="Groupe 16">
            <a:extLst>
              <a:ext uri="{FF2B5EF4-FFF2-40B4-BE49-F238E27FC236}">
                <a16:creationId xmlns:a16="http://schemas.microsoft.com/office/drawing/2014/main" id="{1A004F0C-0C3E-4990-B1B2-0BC7F9CFAFAA}"/>
              </a:ext>
            </a:extLst>
          </p:cNvPr>
          <p:cNvGrpSpPr/>
          <p:nvPr/>
        </p:nvGrpSpPr>
        <p:grpSpPr>
          <a:xfrm>
            <a:off x="10868302" y="81768"/>
            <a:ext cx="1235597" cy="1050101"/>
            <a:chOff x="10686437" y="224082"/>
            <a:chExt cx="1235597" cy="1050101"/>
          </a:xfrm>
        </p:grpSpPr>
        <p:sp>
          <p:nvSpPr>
            <p:cNvPr id="18" name="Phylactère : pensées 17">
              <a:extLst>
                <a:ext uri="{FF2B5EF4-FFF2-40B4-BE49-F238E27FC236}">
                  <a16:creationId xmlns:a16="http://schemas.microsoft.com/office/drawing/2014/main" id="{EE6A86ED-DB8A-4B26-846E-1F9CED1A8BB3}"/>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9DD77E08-78A7-40EA-92C6-49547FF74C1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8" name="Groupe 7">
            <a:extLst>
              <a:ext uri="{FF2B5EF4-FFF2-40B4-BE49-F238E27FC236}">
                <a16:creationId xmlns:a16="http://schemas.microsoft.com/office/drawing/2014/main" id="{51AF7D2E-B37A-4B50-837E-B1615BC0C928}"/>
              </a:ext>
            </a:extLst>
          </p:cNvPr>
          <p:cNvGrpSpPr/>
          <p:nvPr/>
        </p:nvGrpSpPr>
        <p:grpSpPr>
          <a:xfrm>
            <a:off x="9029793" y="2430518"/>
            <a:ext cx="2104806" cy="1124391"/>
            <a:chOff x="5972855" y="1144365"/>
            <a:chExt cx="2924175" cy="1562100"/>
          </a:xfrm>
        </p:grpSpPr>
        <p:pic>
          <p:nvPicPr>
            <p:cNvPr id="7" name="Image 6">
              <a:extLst>
                <a:ext uri="{FF2B5EF4-FFF2-40B4-BE49-F238E27FC236}">
                  <a16:creationId xmlns:a16="http://schemas.microsoft.com/office/drawing/2014/main" id="{9F69A4E3-DF61-4093-A0DE-A2E0A1D0B4BB}"/>
                </a:ext>
              </a:extLst>
            </p:cNvPr>
            <p:cNvPicPr>
              <a:picLocks noChangeAspect="1"/>
            </p:cNvPicPr>
            <p:nvPr/>
          </p:nvPicPr>
          <p:blipFill>
            <a:blip r:embed="rId3"/>
            <a:stretch>
              <a:fillRect/>
            </a:stretch>
          </p:blipFill>
          <p:spPr>
            <a:xfrm>
              <a:off x="5972855" y="1144365"/>
              <a:ext cx="2924175" cy="1562100"/>
            </a:xfrm>
            <a:prstGeom prst="rect">
              <a:avLst/>
            </a:prstGeom>
          </p:spPr>
        </p:pic>
        <p:pic>
          <p:nvPicPr>
            <p:cNvPr id="14" name="Image 13">
              <a:extLst>
                <a:ext uri="{FF2B5EF4-FFF2-40B4-BE49-F238E27FC236}">
                  <a16:creationId xmlns:a16="http://schemas.microsoft.com/office/drawing/2014/main" id="{61DB1C32-DA10-4E04-80CA-7854C4015F4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570812" y="1244009"/>
              <a:ext cx="1527906" cy="291338"/>
            </a:xfrm>
            <a:prstGeom prst="rect">
              <a:avLst/>
            </a:prstGeom>
          </p:spPr>
        </p:pic>
      </p:grpSp>
      <p:pic>
        <p:nvPicPr>
          <p:cNvPr id="11" name="Image 10">
            <a:extLst>
              <a:ext uri="{FF2B5EF4-FFF2-40B4-BE49-F238E27FC236}">
                <a16:creationId xmlns:a16="http://schemas.microsoft.com/office/drawing/2014/main" id="{DBBE3686-5B38-4CCB-B568-1D5C228BE1FA}"/>
              </a:ext>
            </a:extLst>
          </p:cNvPr>
          <p:cNvPicPr>
            <a:picLocks noChangeAspect="1"/>
          </p:cNvPicPr>
          <p:nvPr/>
        </p:nvPicPr>
        <p:blipFill>
          <a:blip r:embed="rId5"/>
          <a:stretch>
            <a:fillRect/>
          </a:stretch>
        </p:blipFill>
        <p:spPr>
          <a:xfrm>
            <a:off x="749152" y="2820322"/>
            <a:ext cx="3778855" cy="3541897"/>
          </a:xfrm>
          <a:prstGeom prst="rect">
            <a:avLst/>
          </a:prstGeom>
        </p:spPr>
      </p:pic>
      <p:pic>
        <p:nvPicPr>
          <p:cNvPr id="16" name="Image 15">
            <a:extLst>
              <a:ext uri="{FF2B5EF4-FFF2-40B4-BE49-F238E27FC236}">
                <a16:creationId xmlns:a16="http://schemas.microsoft.com/office/drawing/2014/main" id="{8717C8E0-F09D-4406-A41A-B4E179E0352F}"/>
              </a:ext>
            </a:extLst>
          </p:cNvPr>
          <p:cNvPicPr>
            <a:picLocks noChangeAspect="1"/>
          </p:cNvPicPr>
          <p:nvPr/>
        </p:nvPicPr>
        <p:blipFill>
          <a:blip r:embed="rId6"/>
          <a:stretch>
            <a:fillRect/>
          </a:stretch>
        </p:blipFill>
        <p:spPr>
          <a:xfrm>
            <a:off x="4752607" y="2789176"/>
            <a:ext cx="3167753" cy="3554369"/>
          </a:xfrm>
          <a:prstGeom prst="rect">
            <a:avLst/>
          </a:prstGeom>
        </p:spPr>
      </p:pic>
      <p:pic>
        <p:nvPicPr>
          <p:cNvPr id="10" name="Image 9">
            <a:extLst>
              <a:ext uri="{FF2B5EF4-FFF2-40B4-BE49-F238E27FC236}">
                <a16:creationId xmlns:a16="http://schemas.microsoft.com/office/drawing/2014/main" id="{DAB3201E-AB5D-48CE-808F-F04898630A7F}"/>
              </a:ext>
            </a:extLst>
          </p:cNvPr>
          <p:cNvPicPr>
            <a:picLocks noChangeAspect="1"/>
          </p:cNvPicPr>
          <p:nvPr/>
        </p:nvPicPr>
        <p:blipFill>
          <a:blip r:embed="rId7">
            <a:clrChange>
              <a:clrFrom>
                <a:srgbClr val="A9D3DD"/>
              </a:clrFrom>
              <a:clrTo>
                <a:srgbClr val="A9D3DD">
                  <a:alpha val="0"/>
                </a:srgbClr>
              </a:clrTo>
            </a:clrChange>
            <a:extLst>
              <a:ext uri="{BEBA8EAE-BF5A-486C-A8C5-ECC9F3942E4B}">
                <a14:imgProps xmlns:a14="http://schemas.microsoft.com/office/drawing/2010/main">
                  <a14:imgLayer r:embed="rId8">
                    <a14:imgEffect>
                      <a14:backgroundRemoval t="4412" b="92892" l="741" r="92099">
                        <a14:foregroundMark x1="59506" y1="4412" x2="36790" y2="6618"/>
                        <a14:foregroundMark x1="62716" y1="10049" x2="59506" y2="6373"/>
                        <a14:foregroundMark x1="92099" y1="55882" x2="88395" y2="63725"/>
                        <a14:foregroundMark x1="80988" y1="93382" x2="81975" y2="84559"/>
                        <a14:foregroundMark x1="11605" y1="91422" x2="10864" y2="81863"/>
                        <a14:foregroundMark x1="5185" y1="77206" x2="6914" y2="66912"/>
                        <a14:foregroundMark x1="741" y1="59069" x2="5679" y2="59069"/>
                        <a14:foregroundMark x1="37531" y1="4657" x2="36790" y2="11520"/>
                        <a14:foregroundMark x1="61481" y1="4412" x2="35802" y2="5147"/>
                        <a14:foregroundMark x1="35802" y1="5147" x2="35802" y2="5147"/>
                        <a14:foregroundMark x1="65926" y1="22549" x2="60741" y2="42402"/>
                        <a14:foregroundMark x1="46667" y1="29902" x2="66420" y2="37745"/>
                        <a14:foregroundMark x1="66420" y1="37745" x2="77284" y2="47549"/>
                        <a14:foregroundMark x1="45679" y1="40196" x2="61235" y2="42892"/>
                        <a14:foregroundMark x1="61235" y1="42892" x2="63951" y2="44363"/>
                        <a14:foregroundMark x1="23704" y1="57598" x2="40494" y2="60294"/>
                        <a14:foregroundMark x1="21728" y1="45833" x2="29383" y2="56127"/>
                        <a14:foregroundMark x1="29383" y1="56127" x2="29383" y2="56373"/>
                        <a14:foregroundMark x1="73086" y1="47794" x2="58025" y2="65196"/>
                        <a14:foregroundMark x1="64444" y1="32353" x2="65926" y2="50000"/>
                      </a14:backgroundRemoval>
                    </a14:imgEffect>
                  </a14:imgLayer>
                </a14:imgProps>
              </a:ext>
            </a:extLst>
          </a:blip>
          <a:stretch>
            <a:fillRect/>
          </a:stretch>
        </p:blipFill>
        <p:spPr>
          <a:xfrm>
            <a:off x="8310539" y="2565745"/>
            <a:ext cx="902919" cy="909607"/>
          </a:xfrm>
          <a:prstGeom prst="rect">
            <a:avLst/>
          </a:prstGeom>
        </p:spPr>
      </p:pic>
      <p:sp>
        <p:nvSpPr>
          <p:cNvPr id="20" name="ZoneTexte 19">
            <a:extLst>
              <a:ext uri="{FF2B5EF4-FFF2-40B4-BE49-F238E27FC236}">
                <a16:creationId xmlns:a16="http://schemas.microsoft.com/office/drawing/2014/main" id="{2965EC76-4F23-4F7D-BADE-FE7C7AA30CB6}"/>
              </a:ext>
            </a:extLst>
          </p:cNvPr>
          <p:cNvSpPr txBox="1"/>
          <p:nvPr/>
        </p:nvSpPr>
        <p:spPr>
          <a:xfrm>
            <a:off x="1910794" y="2517105"/>
            <a:ext cx="1233030" cy="584775"/>
          </a:xfrm>
          <a:prstGeom prst="rect">
            <a:avLst/>
          </a:prstGeom>
          <a:noFill/>
        </p:spPr>
        <p:txBody>
          <a:bodyPr wrap="none" rtlCol="0">
            <a:spAutoFit/>
          </a:bodyPr>
          <a:lstStyle/>
          <a:p>
            <a:r>
              <a:rPr lang="fr-FR" sz="3200" dirty="0">
                <a:solidFill>
                  <a:srgbClr val="85BDCB"/>
                </a:solidFill>
                <a:latin typeface="Impact" panose="020B0806030902050204" pitchFamily="34" charset="0"/>
              </a:rPr>
              <a:t>Offre 1</a:t>
            </a:r>
          </a:p>
        </p:txBody>
      </p:sp>
      <p:sp>
        <p:nvSpPr>
          <p:cNvPr id="21" name="ZoneTexte 20">
            <a:extLst>
              <a:ext uri="{FF2B5EF4-FFF2-40B4-BE49-F238E27FC236}">
                <a16:creationId xmlns:a16="http://schemas.microsoft.com/office/drawing/2014/main" id="{25CBEB0C-4056-4DFD-8CC1-8E510CAD0E64}"/>
              </a:ext>
            </a:extLst>
          </p:cNvPr>
          <p:cNvSpPr txBox="1"/>
          <p:nvPr/>
        </p:nvSpPr>
        <p:spPr>
          <a:xfrm>
            <a:off x="5764497" y="2494956"/>
            <a:ext cx="1282723" cy="584775"/>
          </a:xfrm>
          <a:prstGeom prst="rect">
            <a:avLst/>
          </a:prstGeom>
          <a:noFill/>
        </p:spPr>
        <p:txBody>
          <a:bodyPr wrap="none" rtlCol="0">
            <a:spAutoFit/>
          </a:bodyPr>
          <a:lstStyle/>
          <a:p>
            <a:r>
              <a:rPr lang="fr-FR" sz="3200" dirty="0">
                <a:solidFill>
                  <a:srgbClr val="2F4853"/>
                </a:solidFill>
                <a:latin typeface="Impact" panose="020B0806030902050204" pitchFamily="34" charset="0"/>
              </a:rPr>
              <a:t>Offre 2</a:t>
            </a:r>
          </a:p>
        </p:txBody>
      </p:sp>
      <p:pic>
        <p:nvPicPr>
          <p:cNvPr id="9" name="Image 8">
            <a:extLst>
              <a:ext uri="{FF2B5EF4-FFF2-40B4-BE49-F238E27FC236}">
                <a16:creationId xmlns:a16="http://schemas.microsoft.com/office/drawing/2014/main" id="{A979700C-010A-4F7F-BA5F-18BE95C96693}"/>
              </a:ext>
            </a:extLst>
          </p:cNvPr>
          <p:cNvPicPr>
            <a:picLocks noChangeAspect="1"/>
          </p:cNvPicPr>
          <p:nvPr/>
        </p:nvPicPr>
        <p:blipFill>
          <a:blip r:embed="rId9">
            <a:clrChange>
              <a:clrFrom>
                <a:srgbClr val="F4FAFB"/>
              </a:clrFrom>
              <a:clrTo>
                <a:srgbClr val="F4FAFB">
                  <a:alpha val="0"/>
                </a:srgbClr>
              </a:clrTo>
            </a:clrChange>
            <a:extLst>
              <a:ext uri="{BEBA8EAE-BF5A-486C-A8C5-ECC9F3942E4B}">
                <a14:imgProps xmlns:a14="http://schemas.microsoft.com/office/drawing/2010/main">
                  <a14:imgLayer r:embed="rId10">
                    <a14:imgEffect>
                      <a14:backgroundRemoval t="6683" b="93795" l="6914" r="89877">
                        <a14:foregroundMark x1="28395" y1="8592" x2="29383" y2="18854"/>
                        <a14:foregroundMark x1="29383" y1="18854" x2="28642" y2="23150"/>
                        <a14:foregroundMark x1="51605" y1="33890" x2="50864" y2="44391"/>
                        <a14:foregroundMark x1="45432" y1="94033" x2="45432" y2="89737"/>
                        <a14:foregroundMark x1="68148" y1="37709" x2="69136" y2="43198"/>
                        <a14:foregroundMark x1="19506" y1="28401" x2="20494" y2="30549"/>
                        <a14:foregroundMark x1="16049" y1="21957" x2="16049" y2="21957"/>
                        <a14:foregroundMark x1="11605" y1="18854" x2="11605" y2="18854"/>
                        <a14:foregroundMark x1="17037" y1="11456" x2="17037" y2="11456"/>
                        <a14:foregroundMark x1="12840" y1="34368" x2="12840" y2="34368"/>
                        <a14:foregroundMark x1="9136" y1="42482" x2="9136" y2="42482"/>
                        <a14:foregroundMark x1="7654" y1="60382" x2="7654" y2="60382"/>
                        <a14:foregroundMark x1="19012" y1="74224" x2="19012" y2="74224"/>
                        <a14:foregroundMark x1="25185" y1="82339" x2="25185" y2="82339"/>
                        <a14:foregroundMark x1="16296" y1="84726" x2="16296" y2="84726"/>
                        <a14:foregroundMark x1="17037" y1="85442" x2="17037" y2="85442"/>
                        <a14:foregroundMark x1="43210" y1="8592" x2="43210" y2="8592"/>
                        <a14:foregroundMark x1="42963" y1="9785" x2="42963" y2="9785"/>
                        <a14:foregroundMark x1="43951" y1="8115" x2="43951" y2="8115"/>
                        <a14:foregroundMark x1="64938" y1="7876" x2="64938" y2="7876"/>
                        <a14:foregroundMark x1="78765" y1="8831" x2="78765" y2="8831"/>
                        <a14:foregroundMark x1="72840" y1="15752" x2="72840" y2="15752"/>
                        <a14:foregroundMark x1="84444" y1="13604" x2="84444" y2="13604"/>
                        <a14:foregroundMark x1="82716" y1="20286" x2="82716" y2="20286"/>
                        <a14:foregroundMark x1="85185" y1="25060" x2="85185" y2="25060"/>
                        <a14:foregroundMark x1="80494" y1="27446" x2="80494" y2="27446"/>
                        <a14:foregroundMark x1="79012" y1="34129" x2="79012" y2="34129"/>
                        <a14:foregroundMark x1="75556" y1="30549" x2="75556" y2="30549"/>
                        <a14:foregroundMark x1="77531" y1="34368" x2="77531" y2="34368"/>
                        <a14:foregroundMark x1="28889" y1="6683" x2="29383" y2="9547"/>
                        <a14:foregroundMark x1="81975" y1="21002" x2="81975" y2="21002"/>
                        <a14:foregroundMark x1="84691" y1="43914" x2="84691" y2="43914"/>
                        <a14:foregroundMark x1="83951" y1="57995" x2="83951" y2="57995"/>
                        <a14:foregroundMark x1="82963" y1="57518" x2="82963" y2="57518"/>
                        <a14:foregroundMark x1="78765" y1="77566" x2="78765" y2="77566"/>
                        <a14:foregroundMark x1="78519" y1="82578" x2="78519" y2="82578"/>
                        <a14:foregroundMark x1="63457" y1="85680" x2="63457" y2="85680"/>
                      </a14:backgroundRemoval>
                    </a14:imgEffect>
                  </a14:imgLayer>
                </a14:imgProps>
              </a:ext>
            </a:extLst>
          </a:blip>
          <a:stretch>
            <a:fillRect/>
          </a:stretch>
        </p:blipFill>
        <p:spPr>
          <a:xfrm>
            <a:off x="3843559" y="3083044"/>
            <a:ext cx="1476550" cy="1527591"/>
          </a:xfrm>
          <a:prstGeom prst="rect">
            <a:avLst/>
          </a:prstGeom>
        </p:spPr>
      </p:pic>
      <p:sp>
        <p:nvSpPr>
          <p:cNvPr id="22" name="Espace réservé du contenu 1">
            <a:extLst>
              <a:ext uri="{FF2B5EF4-FFF2-40B4-BE49-F238E27FC236}">
                <a16:creationId xmlns:a16="http://schemas.microsoft.com/office/drawing/2014/main" id="{90546D25-7793-4A75-B913-2405705F4FA7}"/>
              </a:ext>
            </a:extLst>
          </p:cNvPr>
          <p:cNvSpPr txBox="1">
            <a:spLocks/>
          </p:cNvSpPr>
          <p:nvPr/>
        </p:nvSpPr>
        <p:spPr>
          <a:xfrm>
            <a:off x="7837714" y="3573063"/>
            <a:ext cx="3671426" cy="448598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Ainsi, notre client peut opter, au choix : entre un pack complet de révision au code de la route, bénéficiant notamment d’une aide et coaching via les professeurs experts (</a:t>
            </a:r>
            <a:r>
              <a:rPr lang="fr-FR" dirty="0">
                <a:solidFill>
                  <a:srgbClr val="85BDCB"/>
                </a:solidFill>
                <a:latin typeface="Impact" panose="020B0806030902050204" pitchFamily="34" charset="0"/>
              </a:rPr>
              <a:t>Offre 1</a:t>
            </a:r>
            <a:r>
              <a:rPr lang="fr-FR" dirty="0"/>
              <a:t>) ou d’une réduction de 50 € sur l’ensemble du pack permis de conduire (</a:t>
            </a:r>
            <a:r>
              <a:rPr lang="fr-FR" dirty="0">
                <a:solidFill>
                  <a:srgbClr val="2F4853"/>
                </a:solidFill>
                <a:latin typeface="Impact" panose="020B0806030902050204" pitchFamily="34" charset="0"/>
              </a:rPr>
              <a:t>Offre 2</a:t>
            </a:r>
            <a:r>
              <a:rPr lang="fr-FR" dirty="0"/>
              <a:t>), qui revient à prendre en charge le coût de la formation du code de la route. </a:t>
            </a:r>
          </a:p>
        </p:txBody>
      </p:sp>
      <p:pic>
        <p:nvPicPr>
          <p:cNvPr id="24" name="Image 23">
            <a:extLst>
              <a:ext uri="{FF2B5EF4-FFF2-40B4-BE49-F238E27FC236}">
                <a16:creationId xmlns:a16="http://schemas.microsoft.com/office/drawing/2014/main" id="{D6852987-CFC6-41AE-BD38-94CC1D036EAA}"/>
              </a:ext>
            </a:extLst>
          </p:cNvPr>
          <p:cNvPicPr>
            <a:picLocks noChangeAspect="1"/>
          </p:cNvPicPr>
          <p:nvPr/>
        </p:nvPicPr>
        <p:blipFill rotWithShape="1">
          <a:blip r:embed="rId11">
            <a:clrChange>
              <a:clrFrom>
                <a:srgbClr val="FFFFFF"/>
              </a:clrFrom>
              <a:clrTo>
                <a:srgbClr val="FFFFFF">
                  <a:alpha val="0"/>
                </a:srgbClr>
              </a:clrTo>
            </a:clrChange>
          </a:blip>
          <a:srcRect t="5759" b="3137"/>
          <a:stretch/>
        </p:blipFill>
        <p:spPr>
          <a:xfrm>
            <a:off x="8841652" y="1242984"/>
            <a:ext cx="1630825" cy="549881"/>
          </a:xfrm>
          <a:prstGeom prst="rect">
            <a:avLst/>
          </a:prstGeom>
        </p:spPr>
      </p:pic>
      <p:grpSp>
        <p:nvGrpSpPr>
          <p:cNvPr id="23" name="Groupe 22">
            <a:extLst>
              <a:ext uri="{FF2B5EF4-FFF2-40B4-BE49-F238E27FC236}">
                <a16:creationId xmlns:a16="http://schemas.microsoft.com/office/drawing/2014/main" id="{0E40D125-1904-4C7D-A8AD-8DD528F93595}"/>
              </a:ext>
            </a:extLst>
          </p:cNvPr>
          <p:cNvGrpSpPr/>
          <p:nvPr/>
        </p:nvGrpSpPr>
        <p:grpSpPr>
          <a:xfrm>
            <a:off x="3878778" y="588646"/>
            <a:ext cx="2757146" cy="455563"/>
            <a:chOff x="7507199" y="1365154"/>
            <a:chExt cx="2211959" cy="365481"/>
          </a:xfrm>
        </p:grpSpPr>
        <p:pic>
          <p:nvPicPr>
            <p:cNvPr id="25" name="Image 24">
              <a:extLst>
                <a:ext uri="{FF2B5EF4-FFF2-40B4-BE49-F238E27FC236}">
                  <a16:creationId xmlns:a16="http://schemas.microsoft.com/office/drawing/2014/main" id="{8C91EF92-63E5-443B-81E2-9328F4CB63EF}"/>
                </a:ext>
              </a:extLst>
            </p:cNvPr>
            <p:cNvPicPr>
              <a:picLocks noChangeAspect="1"/>
            </p:cNvPicPr>
            <p:nvPr/>
          </p:nvPicPr>
          <p:blipFill rotWithShape="1">
            <a:blip r:embed="rId12">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26" name="Image 25">
              <a:extLst>
                <a:ext uri="{FF2B5EF4-FFF2-40B4-BE49-F238E27FC236}">
                  <a16:creationId xmlns:a16="http://schemas.microsoft.com/office/drawing/2014/main" id="{3E59B252-1A38-425F-BADA-409AC2782FB0}"/>
                </a:ext>
              </a:extLst>
            </p:cNvPr>
            <p:cNvPicPr>
              <a:picLocks noChangeAspect="1"/>
            </p:cNvPicPr>
            <p:nvPr/>
          </p:nvPicPr>
          <p:blipFill rotWithShape="1">
            <a:blip r:embed="rId12">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1292660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a:xfrm>
            <a:off x="695326" y="1388669"/>
            <a:ext cx="8021083" cy="4848620"/>
          </a:xfrm>
        </p:spPr>
        <p:txBody>
          <a:bodyPr/>
          <a:lstStyle/>
          <a:p>
            <a:r>
              <a:rPr lang="fr-FR" dirty="0"/>
              <a:t>Avec un </a:t>
            </a:r>
            <a:r>
              <a:rPr lang="fr-FR" b="1" dirty="0"/>
              <a:t>taux de réussite moyen </a:t>
            </a:r>
            <a:r>
              <a:rPr lang="fr-FR" dirty="0"/>
              <a:t>en France de </a:t>
            </a:r>
            <a:r>
              <a:rPr lang="fr-FR" b="1" dirty="0"/>
              <a:t>58 %, </a:t>
            </a:r>
            <a:r>
              <a:rPr lang="fr-FR" dirty="0"/>
              <a:t>le passage du code de la route est une épreuve difficile qui nécessite d’être préparée au mieux. </a:t>
            </a:r>
          </a:p>
          <a:p>
            <a:r>
              <a:rPr lang="fr-FR" dirty="0"/>
              <a:t>L’auto-école                                  affiche un résultat de 82,1 % de réussite à l’examen du code**.</a:t>
            </a:r>
          </a:p>
          <a:p>
            <a:endParaRPr lang="fr-FR" dirty="0"/>
          </a:p>
          <a:p>
            <a:r>
              <a:rPr lang="fr-FR" dirty="0"/>
              <a:t>En tant que banque régionale, </a:t>
            </a:r>
            <a:r>
              <a:rPr lang="fr-FR" b="1" dirty="0"/>
              <a:t>notre volonté est </a:t>
            </a:r>
            <a:r>
              <a:rPr lang="fr-FR" b="1" dirty="0">
                <a:solidFill>
                  <a:schemeClr val="accent4">
                    <a:lumMod val="75000"/>
                  </a:schemeClr>
                </a:solidFill>
              </a:rPr>
              <a:t>de préserver les liens avec les entreprises de proximité</a:t>
            </a:r>
            <a:r>
              <a:rPr lang="fr-FR" b="1" dirty="0"/>
              <a:t>, à savoir les auto-écoles de la région</a:t>
            </a:r>
            <a:r>
              <a:rPr lang="fr-FR" dirty="0"/>
              <a:t>. </a:t>
            </a:r>
          </a:p>
          <a:p>
            <a:r>
              <a:rPr lang="fr-FR" dirty="0"/>
              <a:t>L’objectif de notre offre n’est pas de substituer les auto-écoles classiques par une auto-école en ligne, mais de compléter la formation initiale afin de donner le plus de chance de réussite à notre client.</a:t>
            </a:r>
          </a:p>
          <a:p>
            <a:r>
              <a:rPr lang="fr-FR" dirty="0"/>
              <a:t>Ainsi, nous vous conseillons de mettre en avant </a:t>
            </a:r>
            <a:r>
              <a:rPr lang="fr-FR" b="1" dirty="0">
                <a:solidFill>
                  <a:schemeClr val="accent4">
                    <a:lumMod val="75000"/>
                  </a:schemeClr>
                </a:solidFill>
              </a:rPr>
              <a:t>l’offre « Code Premium »</a:t>
            </a:r>
            <a:r>
              <a:rPr lang="fr-FR" b="1" dirty="0"/>
              <a:t>.</a:t>
            </a:r>
            <a:r>
              <a:rPr lang="fr-FR" b="1" dirty="0">
                <a:solidFill>
                  <a:schemeClr val="accent4">
                    <a:lumMod val="75000"/>
                  </a:schemeClr>
                </a:solidFill>
              </a:rPr>
              <a:t> </a:t>
            </a:r>
            <a:r>
              <a:rPr lang="fr-FR" dirty="0"/>
              <a:t>Le jeune client pourra ainsi s’inscrire dans une auto-école de proximité tout en  bénéficiant de cours en ligne complémentaires, s’exercer à de nouvelles séries de questions, suivre ses progrès, comprendre ses erreurs et accéder à une aide et coaching via des experts…</a:t>
            </a:r>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Privilégiez l’offre « Code Premium Offert », plutôt que le Pack Permis.  </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60"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pSp>
        <p:nvGrpSpPr>
          <p:cNvPr id="17" name="Groupe 16">
            <a:extLst>
              <a:ext uri="{FF2B5EF4-FFF2-40B4-BE49-F238E27FC236}">
                <a16:creationId xmlns:a16="http://schemas.microsoft.com/office/drawing/2014/main" id="{1A004F0C-0C3E-4990-B1B2-0BC7F9CFAFAA}"/>
              </a:ext>
            </a:extLst>
          </p:cNvPr>
          <p:cNvGrpSpPr/>
          <p:nvPr/>
        </p:nvGrpSpPr>
        <p:grpSpPr>
          <a:xfrm>
            <a:off x="10868302" y="81768"/>
            <a:ext cx="1235597" cy="1050101"/>
            <a:chOff x="10686437" y="224082"/>
            <a:chExt cx="1235597" cy="1050101"/>
          </a:xfrm>
        </p:grpSpPr>
        <p:sp>
          <p:nvSpPr>
            <p:cNvPr id="18" name="Phylactère : pensées 17">
              <a:extLst>
                <a:ext uri="{FF2B5EF4-FFF2-40B4-BE49-F238E27FC236}">
                  <a16:creationId xmlns:a16="http://schemas.microsoft.com/office/drawing/2014/main" id="{EE6A86ED-DB8A-4B26-846E-1F9CED1A8BB3}"/>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9DD77E08-78A7-40EA-92C6-49547FF74C1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aphicFrame>
        <p:nvGraphicFramePr>
          <p:cNvPr id="5" name="Tableau 5">
            <a:extLst>
              <a:ext uri="{FF2B5EF4-FFF2-40B4-BE49-F238E27FC236}">
                <a16:creationId xmlns:a16="http://schemas.microsoft.com/office/drawing/2014/main" id="{CEBFAA2F-98C7-43CD-A2BF-61D4C5B9B456}"/>
              </a:ext>
            </a:extLst>
          </p:cNvPr>
          <p:cNvGraphicFramePr>
            <a:graphicFrameLocks noGrp="1"/>
          </p:cNvGraphicFramePr>
          <p:nvPr>
            <p:extLst>
              <p:ext uri="{D42A27DB-BD31-4B8C-83A1-F6EECF244321}">
                <p14:modId xmlns:p14="http://schemas.microsoft.com/office/powerpoint/2010/main" val="1620004494"/>
              </p:ext>
            </p:extLst>
          </p:nvPr>
        </p:nvGraphicFramePr>
        <p:xfrm>
          <a:off x="8842958" y="1321114"/>
          <a:ext cx="2706556" cy="2499360"/>
        </p:xfrm>
        <a:graphic>
          <a:graphicData uri="http://schemas.openxmlformats.org/drawingml/2006/table">
            <a:tbl>
              <a:tblPr>
                <a:tableStyleId>{073A0DAA-6AF3-43AB-8588-CEC1D06C72B9}</a:tableStyleId>
              </a:tblPr>
              <a:tblGrid>
                <a:gridCol w="1633453">
                  <a:extLst>
                    <a:ext uri="{9D8B030D-6E8A-4147-A177-3AD203B41FA5}">
                      <a16:colId xmlns:a16="http://schemas.microsoft.com/office/drawing/2014/main" val="3814533377"/>
                    </a:ext>
                  </a:extLst>
                </a:gridCol>
                <a:gridCol w="1073103">
                  <a:extLst>
                    <a:ext uri="{9D8B030D-6E8A-4147-A177-3AD203B41FA5}">
                      <a16:colId xmlns:a16="http://schemas.microsoft.com/office/drawing/2014/main" val="2583005221"/>
                    </a:ext>
                  </a:extLst>
                </a:gridCol>
              </a:tblGrid>
              <a:tr h="348349">
                <a:tc gridSpan="2">
                  <a:txBody>
                    <a:bodyPr/>
                    <a:lstStyle/>
                    <a:p>
                      <a:pPr algn="ctr"/>
                      <a:r>
                        <a:rPr lang="fr-FR" sz="1100" dirty="0">
                          <a:solidFill>
                            <a:schemeClr val="bg1"/>
                          </a:solidFill>
                        </a:rPr>
                        <a:t>Taux de réussite des auto-écoles au permis de conduire par département*</a:t>
                      </a:r>
                    </a:p>
                  </a:txBody>
                  <a:tcPr anchor="ctr">
                    <a:solidFill>
                      <a:schemeClr val="accent4">
                        <a:lumMod val="75000"/>
                      </a:schemeClr>
                    </a:solidFill>
                  </a:tcPr>
                </a:tc>
                <a:tc hMerge="1">
                  <a:txBody>
                    <a:bodyPr/>
                    <a:lstStyle/>
                    <a:p>
                      <a:endParaRPr lang="fr-FR"/>
                    </a:p>
                  </a:txBody>
                  <a:tcPr/>
                </a:tc>
                <a:extLst>
                  <a:ext uri="{0D108BD9-81ED-4DB2-BD59-A6C34878D82A}">
                    <a16:rowId xmlns:a16="http://schemas.microsoft.com/office/drawing/2014/main" val="1790653704"/>
                  </a:ext>
                </a:extLst>
              </a:tr>
              <a:tr h="211498">
                <a:tc>
                  <a:txBody>
                    <a:bodyPr/>
                    <a:lstStyle/>
                    <a:p>
                      <a:pPr algn="ctr"/>
                      <a:r>
                        <a:rPr lang="fr-FR" sz="1100" dirty="0">
                          <a:solidFill>
                            <a:schemeClr val="tx1">
                              <a:lumMod val="75000"/>
                              <a:lumOff val="25000"/>
                            </a:schemeClr>
                          </a:solidFill>
                        </a:rPr>
                        <a:t>Bas Rhin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62 %</a:t>
                      </a:r>
                    </a:p>
                  </a:txBody>
                  <a:tcPr anchor="ctr">
                    <a:solidFill>
                      <a:schemeClr val="bg1">
                        <a:lumMod val="95000"/>
                      </a:schemeClr>
                    </a:solidFill>
                  </a:tcPr>
                </a:tc>
                <a:extLst>
                  <a:ext uri="{0D108BD9-81ED-4DB2-BD59-A6C34878D82A}">
                    <a16:rowId xmlns:a16="http://schemas.microsoft.com/office/drawing/2014/main" val="2120226446"/>
                  </a:ext>
                </a:extLst>
              </a:tr>
              <a:tr h="211498">
                <a:tc>
                  <a:txBody>
                    <a:bodyPr/>
                    <a:lstStyle/>
                    <a:p>
                      <a:pPr algn="ctr"/>
                      <a:r>
                        <a:rPr lang="fr-FR" sz="1100" dirty="0">
                          <a:solidFill>
                            <a:schemeClr val="tx1">
                              <a:lumMod val="75000"/>
                              <a:lumOff val="25000"/>
                            </a:schemeClr>
                          </a:solidFill>
                        </a:rPr>
                        <a:t>Haut Rhin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50 %</a:t>
                      </a:r>
                    </a:p>
                  </a:txBody>
                  <a:tcPr anchor="ctr">
                    <a:solidFill>
                      <a:schemeClr val="bg1">
                        <a:lumMod val="95000"/>
                      </a:schemeClr>
                    </a:solidFill>
                  </a:tcPr>
                </a:tc>
                <a:extLst>
                  <a:ext uri="{0D108BD9-81ED-4DB2-BD59-A6C34878D82A}">
                    <a16:rowId xmlns:a16="http://schemas.microsoft.com/office/drawing/2014/main" val="3369229607"/>
                  </a:ext>
                </a:extLst>
              </a:tr>
              <a:tr h="211498">
                <a:tc>
                  <a:txBody>
                    <a:bodyPr/>
                    <a:lstStyle/>
                    <a:p>
                      <a:pPr algn="ctr"/>
                      <a:r>
                        <a:rPr lang="fr-FR" sz="1100" dirty="0">
                          <a:solidFill>
                            <a:schemeClr val="tx1">
                              <a:lumMod val="75000"/>
                              <a:lumOff val="25000"/>
                            </a:schemeClr>
                          </a:solidFill>
                        </a:rPr>
                        <a:t>Les Vosges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61 %</a:t>
                      </a:r>
                    </a:p>
                  </a:txBody>
                  <a:tcPr anchor="ctr">
                    <a:solidFill>
                      <a:schemeClr val="bg1">
                        <a:lumMod val="95000"/>
                      </a:schemeClr>
                    </a:solidFill>
                  </a:tcPr>
                </a:tc>
                <a:extLst>
                  <a:ext uri="{0D108BD9-81ED-4DB2-BD59-A6C34878D82A}">
                    <a16:rowId xmlns:a16="http://schemas.microsoft.com/office/drawing/2014/main" val="1354608700"/>
                  </a:ext>
                </a:extLst>
              </a:tr>
              <a:tr h="211498">
                <a:tc>
                  <a:txBody>
                    <a:bodyPr/>
                    <a:lstStyle/>
                    <a:p>
                      <a:pPr algn="ctr"/>
                      <a:r>
                        <a:rPr lang="fr-FR" sz="1100" dirty="0">
                          <a:solidFill>
                            <a:schemeClr val="tx1">
                              <a:lumMod val="75000"/>
                              <a:lumOff val="25000"/>
                            </a:schemeClr>
                          </a:solidFill>
                        </a:rPr>
                        <a:t>Meurthe et Moselle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47 %</a:t>
                      </a:r>
                    </a:p>
                  </a:txBody>
                  <a:tcPr anchor="ctr">
                    <a:solidFill>
                      <a:schemeClr val="bg1">
                        <a:lumMod val="95000"/>
                      </a:schemeClr>
                    </a:solidFill>
                  </a:tcPr>
                </a:tc>
                <a:extLst>
                  <a:ext uri="{0D108BD9-81ED-4DB2-BD59-A6C34878D82A}">
                    <a16:rowId xmlns:a16="http://schemas.microsoft.com/office/drawing/2014/main" val="1315679619"/>
                  </a:ext>
                </a:extLst>
              </a:tr>
              <a:tr h="211498">
                <a:tc>
                  <a:txBody>
                    <a:bodyPr/>
                    <a:lstStyle/>
                    <a:p>
                      <a:pPr algn="ctr"/>
                      <a:r>
                        <a:rPr lang="fr-FR" sz="1100" dirty="0">
                          <a:solidFill>
                            <a:schemeClr val="tx1">
                              <a:lumMod val="75000"/>
                              <a:lumOff val="25000"/>
                            </a:schemeClr>
                          </a:solidFill>
                        </a:rPr>
                        <a:t>Meuse</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67 %</a:t>
                      </a:r>
                    </a:p>
                  </a:txBody>
                  <a:tcPr anchor="ctr">
                    <a:solidFill>
                      <a:schemeClr val="bg1">
                        <a:lumMod val="95000"/>
                      </a:schemeClr>
                    </a:solidFill>
                  </a:tcPr>
                </a:tc>
                <a:extLst>
                  <a:ext uri="{0D108BD9-81ED-4DB2-BD59-A6C34878D82A}">
                    <a16:rowId xmlns:a16="http://schemas.microsoft.com/office/drawing/2014/main" val="821405069"/>
                  </a:ext>
                </a:extLst>
              </a:tr>
              <a:tr h="211498">
                <a:tc>
                  <a:txBody>
                    <a:bodyPr/>
                    <a:lstStyle/>
                    <a:p>
                      <a:pPr algn="ctr"/>
                      <a:r>
                        <a:rPr lang="fr-FR" sz="1100" dirty="0">
                          <a:solidFill>
                            <a:schemeClr val="tx1">
                              <a:lumMod val="75000"/>
                              <a:lumOff val="25000"/>
                            </a:schemeClr>
                          </a:solidFill>
                        </a:rPr>
                        <a:t>Moselle</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56 %</a:t>
                      </a:r>
                    </a:p>
                  </a:txBody>
                  <a:tcPr anchor="ctr">
                    <a:solidFill>
                      <a:schemeClr val="bg1">
                        <a:lumMod val="95000"/>
                      </a:schemeClr>
                    </a:solidFill>
                  </a:tcPr>
                </a:tc>
                <a:extLst>
                  <a:ext uri="{0D108BD9-81ED-4DB2-BD59-A6C34878D82A}">
                    <a16:rowId xmlns:a16="http://schemas.microsoft.com/office/drawing/2014/main" val="4162066461"/>
                  </a:ext>
                </a:extLst>
              </a:tr>
              <a:tr h="211498">
                <a:tc>
                  <a:txBody>
                    <a:bodyPr/>
                    <a:lstStyle/>
                    <a:p>
                      <a:pPr algn="ctr"/>
                      <a:r>
                        <a:rPr lang="fr-FR" sz="1100" dirty="0">
                          <a:solidFill>
                            <a:schemeClr val="tx1">
                              <a:lumMod val="75000"/>
                              <a:lumOff val="25000"/>
                            </a:schemeClr>
                          </a:solidFill>
                        </a:rPr>
                        <a:t>Aube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59 %</a:t>
                      </a:r>
                    </a:p>
                  </a:txBody>
                  <a:tcPr anchor="ctr">
                    <a:solidFill>
                      <a:schemeClr val="bg1">
                        <a:lumMod val="95000"/>
                      </a:schemeClr>
                    </a:solidFill>
                  </a:tcPr>
                </a:tc>
                <a:extLst>
                  <a:ext uri="{0D108BD9-81ED-4DB2-BD59-A6C34878D82A}">
                    <a16:rowId xmlns:a16="http://schemas.microsoft.com/office/drawing/2014/main" val="2383105878"/>
                  </a:ext>
                </a:extLst>
              </a:tr>
              <a:tr h="211498">
                <a:tc>
                  <a:txBody>
                    <a:bodyPr/>
                    <a:lstStyle/>
                    <a:p>
                      <a:pPr algn="ctr"/>
                      <a:r>
                        <a:rPr lang="fr-FR" sz="1100" dirty="0">
                          <a:solidFill>
                            <a:schemeClr val="tx1">
                              <a:lumMod val="75000"/>
                              <a:lumOff val="25000"/>
                            </a:schemeClr>
                          </a:solidFill>
                        </a:rPr>
                        <a:t>Ardennes </a:t>
                      </a:r>
                    </a:p>
                  </a:txBody>
                  <a:tcPr anchor="ctr">
                    <a:solidFill>
                      <a:schemeClr val="bg1">
                        <a:lumMod val="95000"/>
                      </a:schemeClr>
                    </a:solidFill>
                  </a:tcPr>
                </a:tc>
                <a:tc>
                  <a:txBody>
                    <a:bodyPr/>
                    <a:lstStyle/>
                    <a:p>
                      <a:pPr algn="ctr"/>
                      <a:r>
                        <a:rPr lang="fr-FR" sz="1100" dirty="0">
                          <a:solidFill>
                            <a:schemeClr val="tx1">
                              <a:lumMod val="75000"/>
                              <a:lumOff val="25000"/>
                            </a:schemeClr>
                          </a:solidFill>
                        </a:rPr>
                        <a:t>64 %</a:t>
                      </a:r>
                    </a:p>
                  </a:txBody>
                  <a:tcPr anchor="ctr">
                    <a:solidFill>
                      <a:schemeClr val="bg1">
                        <a:lumMod val="95000"/>
                      </a:schemeClr>
                    </a:solidFill>
                  </a:tcPr>
                </a:tc>
                <a:extLst>
                  <a:ext uri="{0D108BD9-81ED-4DB2-BD59-A6C34878D82A}">
                    <a16:rowId xmlns:a16="http://schemas.microsoft.com/office/drawing/2014/main" val="2981522842"/>
                  </a:ext>
                </a:extLst>
              </a:tr>
            </a:tbl>
          </a:graphicData>
        </a:graphic>
      </p:graphicFrame>
      <p:grpSp>
        <p:nvGrpSpPr>
          <p:cNvPr id="27" name="Groupe 26">
            <a:extLst>
              <a:ext uri="{FF2B5EF4-FFF2-40B4-BE49-F238E27FC236}">
                <a16:creationId xmlns:a16="http://schemas.microsoft.com/office/drawing/2014/main" id="{1E6A6D61-177E-4A0C-A29A-DD9E3689E196}"/>
              </a:ext>
            </a:extLst>
          </p:cNvPr>
          <p:cNvGrpSpPr/>
          <p:nvPr/>
        </p:nvGrpSpPr>
        <p:grpSpPr>
          <a:xfrm>
            <a:off x="8862154" y="3798324"/>
            <a:ext cx="2655412" cy="2595528"/>
            <a:chOff x="575649" y="3893224"/>
            <a:chExt cx="2472410" cy="2416656"/>
          </a:xfrm>
        </p:grpSpPr>
        <p:pic>
          <p:nvPicPr>
            <p:cNvPr id="29" name="Image 28">
              <a:extLst>
                <a:ext uri="{FF2B5EF4-FFF2-40B4-BE49-F238E27FC236}">
                  <a16:creationId xmlns:a16="http://schemas.microsoft.com/office/drawing/2014/main" id="{18CADE3C-7B83-4867-8571-4DE4BD2710B7}"/>
                </a:ext>
              </a:extLst>
            </p:cNvPr>
            <p:cNvPicPr>
              <a:picLocks noChangeAspect="1"/>
            </p:cNvPicPr>
            <p:nvPr/>
          </p:nvPicPr>
          <p:blipFill>
            <a:blip r:embed="rId3"/>
            <a:stretch>
              <a:fillRect/>
            </a:stretch>
          </p:blipFill>
          <p:spPr>
            <a:xfrm>
              <a:off x="773529" y="4177977"/>
              <a:ext cx="2274530" cy="2131903"/>
            </a:xfrm>
            <a:prstGeom prst="rect">
              <a:avLst/>
            </a:prstGeom>
          </p:spPr>
        </p:pic>
        <p:sp>
          <p:nvSpPr>
            <p:cNvPr id="30" name="ZoneTexte 29">
              <a:extLst>
                <a:ext uri="{FF2B5EF4-FFF2-40B4-BE49-F238E27FC236}">
                  <a16:creationId xmlns:a16="http://schemas.microsoft.com/office/drawing/2014/main" id="{E1A17666-15E1-4AE3-B9A6-9A009B29FD43}"/>
                </a:ext>
              </a:extLst>
            </p:cNvPr>
            <p:cNvSpPr txBox="1"/>
            <p:nvPr/>
          </p:nvSpPr>
          <p:spPr>
            <a:xfrm>
              <a:off x="1398966" y="3893224"/>
              <a:ext cx="1024174" cy="487162"/>
            </a:xfrm>
            <a:prstGeom prst="rect">
              <a:avLst/>
            </a:prstGeom>
            <a:noFill/>
          </p:spPr>
          <p:txBody>
            <a:bodyPr wrap="none" rtlCol="0">
              <a:spAutoFit/>
            </a:bodyPr>
            <a:lstStyle/>
            <a:p>
              <a:r>
                <a:rPr lang="fr-FR" sz="2800" dirty="0">
                  <a:solidFill>
                    <a:srgbClr val="85BDCB"/>
                  </a:solidFill>
                  <a:latin typeface="Impact" panose="020B0806030902050204" pitchFamily="34" charset="0"/>
                </a:rPr>
                <a:t>Offre 1</a:t>
              </a:r>
            </a:p>
          </p:txBody>
        </p:sp>
        <p:pic>
          <p:nvPicPr>
            <p:cNvPr id="1028" name="Picture 4" descr="Vecteur oui et non coches sur les cercles">
              <a:extLst>
                <a:ext uri="{FF2B5EF4-FFF2-40B4-BE49-F238E27FC236}">
                  <a16:creationId xmlns:a16="http://schemas.microsoft.com/office/drawing/2014/main" id="{553AF940-3DFF-419F-9E61-8023BE738C6E}"/>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592" b="89688" l="8307" r="90415">
                          <a14:foregroundMark x1="8466" y1="49400" x2="13259" y2="49400"/>
                          <a14:foregroundMark x1="80990" y1="76978" x2="75399" y2="64029"/>
                          <a14:foregroundMark x1="75399" y1="64029" x2="66294" y2="33094"/>
                          <a14:foregroundMark x1="82109" y1="76259" x2="88019" y2="67866"/>
                          <a14:foregroundMark x1="88019" y1="67866" x2="91054" y2="56355"/>
                          <a14:foregroundMark x1="91054" y1="56355" x2="90415" y2="43645"/>
                          <a14:foregroundMark x1="90415" y1="43645" x2="87540" y2="35492"/>
                        </a14:backgroundRemoval>
                      </a14:imgEffect>
                    </a14:imgLayer>
                  </a14:imgProps>
                </a:ext>
                <a:ext uri="{28A0092B-C50C-407E-A947-70E740481C1C}">
                  <a14:useLocalDpi xmlns:a14="http://schemas.microsoft.com/office/drawing/2010/main" val="0"/>
                </a:ext>
              </a:extLst>
            </a:blip>
            <a:srcRect l="5953" t="16071" r="49743" b="17276"/>
            <a:stretch/>
          </p:blipFill>
          <p:spPr bwMode="auto">
            <a:xfrm>
              <a:off x="575649" y="4056223"/>
              <a:ext cx="611102" cy="6124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ouce vers le haut icône de style dessin animé 3d geste de la main sur fond blanc. main levant le pouce vers le haut comme symbole de rétroaction positive, d'approbation ou d'illustration vectorielle plate d'accord. salutation, concept gestuel">
              <a:extLst>
                <a:ext uri="{FF2B5EF4-FFF2-40B4-BE49-F238E27FC236}">
                  <a16:creationId xmlns:a16="http://schemas.microsoft.com/office/drawing/2014/main" id="{C2E3385E-4884-439A-835C-9C2EFEF99C55}"/>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5649" y="4272383"/>
              <a:ext cx="682262" cy="682262"/>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33464615-1753-4885-8BEF-A14833913F3E}"/>
              </a:ext>
            </a:extLst>
          </p:cNvPr>
          <p:cNvSpPr txBox="1"/>
          <p:nvPr/>
        </p:nvSpPr>
        <p:spPr>
          <a:xfrm>
            <a:off x="994318" y="5934211"/>
            <a:ext cx="1064715" cy="200055"/>
          </a:xfrm>
          <a:prstGeom prst="rect">
            <a:avLst/>
          </a:prstGeom>
          <a:noFill/>
        </p:spPr>
        <p:txBody>
          <a:bodyPr wrap="none" rtlCol="0">
            <a:spAutoFit/>
          </a:bodyPr>
          <a:lstStyle/>
          <a:p>
            <a:r>
              <a:rPr lang="fr-FR" sz="700" dirty="0">
                <a:solidFill>
                  <a:schemeClr val="tx1">
                    <a:lumMod val="75000"/>
                    <a:lumOff val="25000"/>
                  </a:schemeClr>
                </a:solidFill>
              </a:rPr>
              <a:t>* Source : </a:t>
            </a:r>
            <a:r>
              <a:rPr lang="fr-FR" sz="700" dirty="0">
                <a:solidFill>
                  <a:schemeClr val="tx1">
                    <a:lumMod val="75000"/>
                    <a:lumOff val="25000"/>
                  </a:schemeClr>
                </a:solidFill>
                <a:hlinkClick r:id="rId7">
                  <a:extLst>
                    <a:ext uri="{A12FA001-AC4F-418D-AE19-62706E023703}">
                      <ahyp:hlinkClr xmlns:ahyp="http://schemas.microsoft.com/office/drawing/2018/hyperlinkcolor" val="tx"/>
                    </a:ext>
                  </a:extLst>
                </a:hlinkClick>
              </a:rPr>
              <a:t>Quelpermis</a:t>
            </a:r>
            <a:endParaRPr lang="fr-FR" sz="700" dirty="0">
              <a:solidFill>
                <a:schemeClr val="tx1">
                  <a:lumMod val="75000"/>
                  <a:lumOff val="25000"/>
                </a:schemeClr>
              </a:solidFill>
            </a:endParaRPr>
          </a:p>
        </p:txBody>
      </p:sp>
      <p:sp>
        <p:nvSpPr>
          <p:cNvPr id="35" name="ZoneTexte 34">
            <a:extLst>
              <a:ext uri="{FF2B5EF4-FFF2-40B4-BE49-F238E27FC236}">
                <a16:creationId xmlns:a16="http://schemas.microsoft.com/office/drawing/2014/main" id="{A463FAD2-A70B-4F70-817A-21D7BF837D08}"/>
              </a:ext>
            </a:extLst>
          </p:cNvPr>
          <p:cNvSpPr txBox="1"/>
          <p:nvPr/>
        </p:nvSpPr>
        <p:spPr>
          <a:xfrm>
            <a:off x="958533" y="6037234"/>
            <a:ext cx="5371983" cy="200055"/>
          </a:xfrm>
          <a:prstGeom prst="rect">
            <a:avLst/>
          </a:prstGeom>
          <a:noFill/>
        </p:spPr>
        <p:txBody>
          <a:bodyPr wrap="none" rtlCol="0">
            <a:spAutoFit/>
          </a:bodyPr>
          <a:lstStyle/>
          <a:p>
            <a:r>
              <a:rPr lang="fr-FR" sz="700" dirty="0">
                <a:solidFill>
                  <a:schemeClr val="tx1">
                    <a:lumMod val="75000"/>
                    <a:lumOff val="25000"/>
                  </a:schemeClr>
                </a:solidFill>
              </a:rPr>
              <a:t>** </a:t>
            </a:r>
            <a:r>
              <a:rPr lang="fr-FR" sz="700" dirty="0">
                <a:solidFill>
                  <a:schemeClr val="tx1">
                    <a:lumMod val="75000"/>
                    <a:lumOff val="25000"/>
                  </a:schemeClr>
                </a:solidFill>
                <a:hlinkClick r:id="rId8">
                  <a:extLst>
                    <a:ext uri="{A12FA001-AC4F-418D-AE19-62706E023703}">
                      <ahyp:hlinkClr xmlns:ahyp="http://schemas.microsoft.com/office/drawing/2018/hyperlinkcolor" val="tx"/>
                    </a:ext>
                  </a:extLst>
                </a:hlinkClick>
              </a:rPr>
              <a:t>Taux de réussite calculé à partir des résultats des candidats en Voiture Simone sur l’année 2021 à l’examen du code de la route. </a:t>
            </a:r>
            <a:endParaRPr lang="fr-FR" sz="700" dirty="0">
              <a:solidFill>
                <a:schemeClr val="tx1">
                  <a:lumMod val="75000"/>
                  <a:lumOff val="25000"/>
                </a:schemeClr>
              </a:solidFill>
            </a:endParaRPr>
          </a:p>
        </p:txBody>
      </p:sp>
      <p:grpSp>
        <p:nvGrpSpPr>
          <p:cNvPr id="20" name="Groupe 19">
            <a:extLst>
              <a:ext uri="{FF2B5EF4-FFF2-40B4-BE49-F238E27FC236}">
                <a16:creationId xmlns:a16="http://schemas.microsoft.com/office/drawing/2014/main" id="{7B9FC804-092C-46A0-97A6-10B28A7014EB}"/>
              </a:ext>
            </a:extLst>
          </p:cNvPr>
          <p:cNvGrpSpPr/>
          <p:nvPr/>
        </p:nvGrpSpPr>
        <p:grpSpPr>
          <a:xfrm>
            <a:off x="1983640" y="1979325"/>
            <a:ext cx="1996156" cy="297630"/>
            <a:chOff x="7507199" y="1365154"/>
            <a:chExt cx="2270260" cy="365481"/>
          </a:xfrm>
        </p:grpSpPr>
        <p:pic>
          <p:nvPicPr>
            <p:cNvPr id="21" name="Image 20">
              <a:extLst>
                <a:ext uri="{FF2B5EF4-FFF2-40B4-BE49-F238E27FC236}">
                  <a16:creationId xmlns:a16="http://schemas.microsoft.com/office/drawing/2014/main" id="{09DF0D98-6A5F-4E2C-973C-C47FBA65F1C0}"/>
                </a:ext>
              </a:extLst>
            </p:cNvPr>
            <p:cNvPicPr>
              <a:picLocks noChangeAspect="1"/>
            </p:cNvPicPr>
            <p:nvPr/>
          </p:nvPicPr>
          <p:blipFill rotWithShape="1">
            <a:blip r:embed="rId9">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22" name="Image 21">
              <a:extLst>
                <a:ext uri="{FF2B5EF4-FFF2-40B4-BE49-F238E27FC236}">
                  <a16:creationId xmlns:a16="http://schemas.microsoft.com/office/drawing/2014/main" id="{41E473AE-8D5A-4C90-A07A-86C94C9E794C}"/>
                </a:ext>
              </a:extLst>
            </p:cNvPr>
            <p:cNvPicPr>
              <a:picLocks noChangeAspect="1"/>
            </p:cNvPicPr>
            <p:nvPr/>
          </p:nvPicPr>
          <p:blipFill rotWithShape="1">
            <a:blip r:embed="rId9">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92128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fade">
                                      <p:cBhvr>
                                        <p:cTn id="10" dur="500"/>
                                        <p:tgtEl>
                                          <p:spTgt spid="2">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Effect transition="in" filter="fade">
                                      <p:cBhvr>
                                        <p:cTn id="13" dur="500"/>
                                        <p:tgtEl>
                                          <p:spTgt spid="2">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8D68CE77-8675-4973-A48C-3096F85513E0}"/>
              </a:ext>
            </a:extLst>
          </p:cNvPr>
          <p:cNvGrpSpPr/>
          <p:nvPr/>
        </p:nvGrpSpPr>
        <p:grpSpPr>
          <a:xfrm>
            <a:off x="10868302" y="81768"/>
            <a:ext cx="1235597" cy="1050101"/>
            <a:chOff x="10686437" y="224082"/>
            <a:chExt cx="1235597" cy="1050101"/>
          </a:xfrm>
        </p:grpSpPr>
        <p:sp>
          <p:nvSpPr>
            <p:cNvPr id="21" name="Phylactère : pensées 20">
              <a:extLst>
                <a:ext uri="{FF2B5EF4-FFF2-40B4-BE49-F238E27FC236}">
                  <a16:creationId xmlns:a16="http://schemas.microsoft.com/office/drawing/2014/main" id="{AE810C54-0809-4D92-8847-1FF956930D8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957A6BA7-F208-4692-8165-036A731574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18" name="Flèche : pentagone 17">
            <a:extLst>
              <a:ext uri="{FF2B5EF4-FFF2-40B4-BE49-F238E27FC236}">
                <a16:creationId xmlns:a16="http://schemas.microsoft.com/office/drawing/2014/main" id="{569867D8-F0C4-4174-B94C-5CCB5435A8AD}"/>
              </a:ext>
            </a:extLst>
          </p:cNvPr>
          <p:cNvSpPr/>
          <p:nvPr/>
        </p:nvSpPr>
        <p:spPr>
          <a:xfrm>
            <a:off x="4719696" y="3493809"/>
            <a:ext cx="6044098" cy="689043"/>
          </a:xfrm>
          <a:custGeom>
            <a:avLst/>
            <a:gdLst>
              <a:gd name="connsiteX0" fmla="*/ 0 w 6044098"/>
              <a:gd name="connsiteY0" fmla="*/ 0 h 689043"/>
              <a:gd name="connsiteX1" fmla="*/ 747278 w 6044098"/>
              <a:gd name="connsiteY1" fmla="*/ 0 h 689043"/>
              <a:gd name="connsiteX2" fmla="*/ 1380564 w 6044098"/>
              <a:gd name="connsiteY2" fmla="*/ 0 h 689043"/>
              <a:gd name="connsiteX3" fmla="*/ 1842863 w 6044098"/>
              <a:gd name="connsiteY3" fmla="*/ 0 h 689043"/>
              <a:gd name="connsiteX4" fmla="*/ 2590141 w 6044098"/>
              <a:gd name="connsiteY4" fmla="*/ 0 h 689043"/>
              <a:gd name="connsiteX5" fmla="*/ 3337419 w 6044098"/>
              <a:gd name="connsiteY5" fmla="*/ 0 h 689043"/>
              <a:gd name="connsiteX6" fmla="*/ 3799718 w 6044098"/>
              <a:gd name="connsiteY6" fmla="*/ 0 h 689043"/>
              <a:gd name="connsiteX7" fmla="*/ 4433004 w 6044098"/>
              <a:gd name="connsiteY7" fmla="*/ 0 h 689043"/>
              <a:gd name="connsiteX8" fmla="*/ 5009295 w 6044098"/>
              <a:gd name="connsiteY8" fmla="*/ 0 h 689043"/>
              <a:gd name="connsiteX9" fmla="*/ 5699577 w 6044098"/>
              <a:gd name="connsiteY9" fmla="*/ 0 h 689043"/>
              <a:gd name="connsiteX10" fmla="*/ 6044098 w 6044098"/>
              <a:gd name="connsiteY10" fmla="*/ 344522 h 689043"/>
              <a:gd name="connsiteX11" fmla="*/ 5699577 w 6044098"/>
              <a:gd name="connsiteY11" fmla="*/ 689043 h 689043"/>
              <a:gd name="connsiteX12" fmla="*/ 5009295 w 6044098"/>
              <a:gd name="connsiteY12" fmla="*/ 689043 h 689043"/>
              <a:gd name="connsiteX13" fmla="*/ 4319013 w 6044098"/>
              <a:gd name="connsiteY13" fmla="*/ 689043 h 689043"/>
              <a:gd name="connsiteX14" fmla="*/ 3628731 w 6044098"/>
              <a:gd name="connsiteY14" fmla="*/ 689043 h 689043"/>
              <a:gd name="connsiteX15" fmla="*/ 2881453 w 6044098"/>
              <a:gd name="connsiteY15" fmla="*/ 689043 h 689043"/>
              <a:gd name="connsiteX16" fmla="*/ 2191171 w 6044098"/>
              <a:gd name="connsiteY16" fmla="*/ 689043 h 689043"/>
              <a:gd name="connsiteX17" fmla="*/ 1500889 w 6044098"/>
              <a:gd name="connsiteY17" fmla="*/ 689043 h 689043"/>
              <a:gd name="connsiteX18" fmla="*/ 924598 w 6044098"/>
              <a:gd name="connsiteY18" fmla="*/ 689043 h 689043"/>
              <a:gd name="connsiteX19" fmla="*/ 0 w 6044098"/>
              <a:gd name="connsiteY19" fmla="*/ 689043 h 689043"/>
              <a:gd name="connsiteX20" fmla="*/ 0 w 6044098"/>
              <a:gd name="connsiteY20" fmla="*/ 0 h 68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44098" h="689043" fill="none" extrusionOk="0">
                <a:moveTo>
                  <a:pt x="0" y="0"/>
                </a:moveTo>
                <a:cubicBezTo>
                  <a:pt x="225887" y="-24424"/>
                  <a:pt x="396840" y="7771"/>
                  <a:pt x="747278" y="0"/>
                </a:cubicBezTo>
                <a:cubicBezTo>
                  <a:pt x="1097716" y="-7771"/>
                  <a:pt x="1153588" y="-10838"/>
                  <a:pt x="1380564" y="0"/>
                </a:cubicBezTo>
                <a:cubicBezTo>
                  <a:pt x="1607540" y="10838"/>
                  <a:pt x="1704416" y="-4856"/>
                  <a:pt x="1842863" y="0"/>
                </a:cubicBezTo>
                <a:cubicBezTo>
                  <a:pt x="1981310" y="4856"/>
                  <a:pt x="2239407" y="-19122"/>
                  <a:pt x="2590141" y="0"/>
                </a:cubicBezTo>
                <a:cubicBezTo>
                  <a:pt x="2940875" y="19122"/>
                  <a:pt x="3025561" y="30476"/>
                  <a:pt x="3337419" y="0"/>
                </a:cubicBezTo>
                <a:cubicBezTo>
                  <a:pt x="3649277" y="-30476"/>
                  <a:pt x="3683697" y="1948"/>
                  <a:pt x="3799718" y="0"/>
                </a:cubicBezTo>
                <a:cubicBezTo>
                  <a:pt x="3915739" y="-1948"/>
                  <a:pt x="4228822" y="-22162"/>
                  <a:pt x="4433004" y="0"/>
                </a:cubicBezTo>
                <a:cubicBezTo>
                  <a:pt x="4637186" y="22162"/>
                  <a:pt x="4890726" y="6864"/>
                  <a:pt x="5009295" y="0"/>
                </a:cubicBezTo>
                <a:cubicBezTo>
                  <a:pt x="5127864" y="-6864"/>
                  <a:pt x="5528076" y="-6688"/>
                  <a:pt x="5699577" y="0"/>
                </a:cubicBezTo>
                <a:cubicBezTo>
                  <a:pt x="5814806" y="134397"/>
                  <a:pt x="5950534" y="243618"/>
                  <a:pt x="6044098" y="344522"/>
                </a:cubicBezTo>
                <a:cubicBezTo>
                  <a:pt x="5923489" y="456458"/>
                  <a:pt x="5836832" y="561934"/>
                  <a:pt x="5699577" y="689043"/>
                </a:cubicBezTo>
                <a:cubicBezTo>
                  <a:pt x="5434003" y="707759"/>
                  <a:pt x="5221234" y="695188"/>
                  <a:pt x="5009295" y="689043"/>
                </a:cubicBezTo>
                <a:cubicBezTo>
                  <a:pt x="4797356" y="682898"/>
                  <a:pt x="4518327" y="699208"/>
                  <a:pt x="4319013" y="689043"/>
                </a:cubicBezTo>
                <a:cubicBezTo>
                  <a:pt x="4119699" y="678878"/>
                  <a:pt x="3854675" y="710076"/>
                  <a:pt x="3628731" y="689043"/>
                </a:cubicBezTo>
                <a:cubicBezTo>
                  <a:pt x="3402787" y="668010"/>
                  <a:pt x="3246122" y="686816"/>
                  <a:pt x="2881453" y="689043"/>
                </a:cubicBezTo>
                <a:cubicBezTo>
                  <a:pt x="2516784" y="691270"/>
                  <a:pt x="2412663" y="719512"/>
                  <a:pt x="2191171" y="689043"/>
                </a:cubicBezTo>
                <a:cubicBezTo>
                  <a:pt x="1969679" y="658574"/>
                  <a:pt x="1805267" y="668506"/>
                  <a:pt x="1500889" y="689043"/>
                </a:cubicBezTo>
                <a:cubicBezTo>
                  <a:pt x="1196511" y="709580"/>
                  <a:pt x="1056591" y="674239"/>
                  <a:pt x="924598" y="689043"/>
                </a:cubicBezTo>
                <a:cubicBezTo>
                  <a:pt x="792605" y="703847"/>
                  <a:pt x="373976" y="706241"/>
                  <a:pt x="0" y="689043"/>
                </a:cubicBezTo>
                <a:cubicBezTo>
                  <a:pt x="-33659" y="495767"/>
                  <a:pt x="33006" y="139603"/>
                  <a:pt x="0" y="0"/>
                </a:cubicBezTo>
                <a:close/>
              </a:path>
              <a:path w="6044098" h="689043" stroke="0" extrusionOk="0">
                <a:moveTo>
                  <a:pt x="0" y="0"/>
                </a:moveTo>
                <a:cubicBezTo>
                  <a:pt x="114317" y="-11331"/>
                  <a:pt x="338234" y="-7800"/>
                  <a:pt x="462299" y="0"/>
                </a:cubicBezTo>
                <a:cubicBezTo>
                  <a:pt x="586364" y="7800"/>
                  <a:pt x="913198" y="22645"/>
                  <a:pt x="1038590" y="0"/>
                </a:cubicBezTo>
                <a:cubicBezTo>
                  <a:pt x="1163982" y="-22645"/>
                  <a:pt x="1371010" y="8591"/>
                  <a:pt x="1500889" y="0"/>
                </a:cubicBezTo>
                <a:cubicBezTo>
                  <a:pt x="1630768" y="-8591"/>
                  <a:pt x="1835398" y="19214"/>
                  <a:pt x="2134175" y="0"/>
                </a:cubicBezTo>
                <a:cubicBezTo>
                  <a:pt x="2432952" y="-19214"/>
                  <a:pt x="2622943" y="28768"/>
                  <a:pt x="2767461" y="0"/>
                </a:cubicBezTo>
                <a:cubicBezTo>
                  <a:pt x="2911979" y="-28768"/>
                  <a:pt x="3145760" y="-16411"/>
                  <a:pt x="3286756" y="0"/>
                </a:cubicBezTo>
                <a:cubicBezTo>
                  <a:pt x="3427753" y="16411"/>
                  <a:pt x="3739315" y="-18827"/>
                  <a:pt x="4034034" y="0"/>
                </a:cubicBezTo>
                <a:cubicBezTo>
                  <a:pt x="4328753" y="18827"/>
                  <a:pt x="4393971" y="-11344"/>
                  <a:pt x="4724316" y="0"/>
                </a:cubicBezTo>
                <a:cubicBezTo>
                  <a:pt x="5054661" y="11344"/>
                  <a:pt x="5328263" y="44301"/>
                  <a:pt x="5699577" y="0"/>
                </a:cubicBezTo>
                <a:cubicBezTo>
                  <a:pt x="5837479" y="122604"/>
                  <a:pt x="5923660" y="203072"/>
                  <a:pt x="6044098" y="344522"/>
                </a:cubicBezTo>
                <a:cubicBezTo>
                  <a:pt x="5897431" y="466204"/>
                  <a:pt x="5807378" y="560936"/>
                  <a:pt x="5699577" y="689043"/>
                </a:cubicBezTo>
                <a:cubicBezTo>
                  <a:pt x="5565697" y="668831"/>
                  <a:pt x="5294285" y="682284"/>
                  <a:pt x="5180282" y="689043"/>
                </a:cubicBezTo>
                <a:cubicBezTo>
                  <a:pt x="5066279" y="695802"/>
                  <a:pt x="4754624" y="698835"/>
                  <a:pt x="4490000" y="689043"/>
                </a:cubicBezTo>
                <a:cubicBezTo>
                  <a:pt x="4225376" y="679251"/>
                  <a:pt x="4137194" y="665400"/>
                  <a:pt x="3856714" y="689043"/>
                </a:cubicBezTo>
                <a:cubicBezTo>
                  <a:pt x="3576234" y="712686"/>
                  <a:pt x="3428895" y="704904"/>
                  <a:pt x="3109436" y="689043"/>
                </a:cubicBezTo>
                <a:cubicBezTo>
                  <a:pt x="2789977" y="673182"/>
                  <a:pt x="2706276" y="673735"/>
                  <a:pt x="2476150" y="689043"/>
                </a:cubicBezTo>
                <a:cubicBezTo>
                  <a:pt x="2246024" y="704351"/>
                  <a:pt x="2199825" y="695593"/>
                  <a:pt x="1956855" y="689043"/>
                </a:cubicBezTo>
                <a:cubicBezTo>
                  <a:pt x="1713885" y="682493"/>
                  <a:pt x="1552296" y="681377"/>
                  <a:pt x="1380564" y="689043"/>
                </a:cubicBezTo>
                <a:cubicBezTo>
                  <a:pt x="1208832" y="696709"/>
                  <a:pt x="806458" y="720073"/>
                  <a:pt x="633286" y="689043"/>
                </a:cubicBezTo>
                <a:cubicBezTo>
                  <a:pt x="460114" y="658013"/>
                  <a:pt x="222652" y="675107"/>
                  <a:pt x="0" y="689043"/>
                </a:cubicBezTo>
                <a:cubicBezTo>
                  <a:pt x="7141" y="389895"/>
                  <a:pt x="-19761" y="156649"/>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95599910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9" name="Picture 2" descr="Icônes de travail d'équipe avec des personnes, puzzle, poignée de main">
            <a:extLst>
              <a:ext uri="{FF2B5EF4-FFF2-40B4-BE49-F238E27FC236}">
                <a16:creationId xmlns:a16="http://schemas.microsoft.com/office/drawing/2014/main" id="{69BC9605-EA68-4761-83BD-F9C1E6AD67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504" t="51959" r="2725"/>
          <a:stretch/>
        </p:blipFill>
        <p:spPr bwMode="auto">
          <a:xfrm>
            <a:off x="4001417" y="1500350"/>
            <a:ext cx="728591" cy="814369"/>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CD9D505B-34D5-4858-A407-C9850A95776C}"/>
              </a:ext>
            </a:extLst>
          </p:cNvPr>
          <p:cNvSpPr txBox="1"/>
          <p:nvPr/>
        </p:nvSpPr>
        <p:spPr>
          <a:xfrm>
            <a:off x="4719696" y="154297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24" name="ZoneTexte 23">
            <a:extLst>
              <a:ext uri="{FF2B5EF4-FFF2-40B4-BE49-F238E27FC236}">
                <a16:creationId xmlns:a16="http://schemas.microsoft.com/office/drawing/2014/main" id="{4F63DC9C-E5FD-4FC0-A9A6-2D6711DA578D}"/>
              </a:ext>
            </a:extLst>
          </p:cNvPr>
          <p:cNvSpPr txBox="1"/>
          <p:nvPr/>
        </p:nvSpPr>
        <p:spPr>
          <a:xfrm>
            <a:off x="4666797" y="249464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25" name="ZoneTexte 24">
            <a:extLst>
              <a:ext uri="{FF2B5EF4-FFF2-40B4-BE49-F238E27FC236}">
                <a16:creationId xmlns:a16="http://schemas.microsoft.com/office/drawing/2014/main" id="{4F50C885-1D7F-4531-9E39-070883A303F2}"/>
              </a:ext>
            </a:extLst>
          </p:cNvPr>
          <p:cNvSpPr txBox="1"/>
          <p:nvPr/>
        </p:nvSpPr>
        <p:spPr>
          <a:xfrm>
            <a:off x="4666797" y="35262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26" name="ZoneTexte 25">
            <a:extLst>
              <a:ext uri="{FF2B5EF4-FFF2-40B4-BE49-F238E27FC236}">
                <a16:creationId xmlns:a16="http://schemas.microsoft.com/office/drawing/2014/main" id="{0FD52082-6EC0-414A-9764-DD418B474540}"/>
              </a:ext>
            </a:extLst>
          </p:cNvPr>
          <p:cNvSpPr txBox="1"/>
          <p:nvPr/>
        </p:nvSpPr>
        <p:spPr>
          <a:xfrm>
            <a:off x="4666796" y="460293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pic>
        <p:nvPicPr>
          <p:cNvPr id="27" name="Picture 2" descr="Ensemble d'icônes de griffonnage, symboles d'entreprise de contour Vecteur gratuit">
            <a:extLst>
              <a:ext uri="{FF2B5EF4-FFF2-40B4-BE49-F238E27FC236}">
                <a16:creationId xmlns:a16="http://schemas.microsoft.com/office/drawing/2014/main" id="{92695978-E55B-42C9-BA63-B6EBF52A15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4" t="6655" r="82033" b="46675"/>
          <a:stretch/>
        </p:blipFill>
        <p:spPr bwMode="auto">
          <a:xfrm>
            <a:off x="3999781" y="3574512"/>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nsemble d'icônes de griffonnage, symboles d'entreprise de contour Vecteur gratuit">
            <a:extLst>
              <a:ext uri="{FF2B5EF4-FFF2-40B4-BE49-F238E27FC236}">
                <a16:creationId xmlns:a16="http://schemas.microsoft.com/office/drawing/2014/main" id="{E53B030B-53A3-41B1-B4B4-7E255365E99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828" r="68452" b="47404"/>
          <a:stretch/>
        </p:blipFill>
        <p:spPr bwMode="auto">
          <a:xfrm>
            <a:off x="4115273" y="233558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nsemble d'icônes de griffonnage, symboles d'entreprise de contour Vecteur gratuit">
            <a:extLst>
              <a:ext uri="{FF2B5EF4-FFF2-40B4-BE49-F238E27FC236}">
                <a16:creationId xmlns:a16="http://schemas.microsoft.com/office/drawing/2014/main" id="{E002A5FE-7E61-4FA5-8C0A-F0113A015F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649" t="52596" r="49122"/>
          <a:stretch/>
        </p:blipFill>
        <p:spPr bwMode="auto">
          <a:xfrm>
            <a:off x="4022157" y="4610409"/>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E6D95222-D473-4025-92E5-B350EE00BFBF}"/>
              </a:ext>
            </a:extLst>
          </p:cNvPr>
          <p:cNvSpPr txBox="1"/>
          <p:nvPr/>
        </p:nvSpPr>
        <p:spPr>
          <a:xfrm>
            <a:off x="5303509" y="1595761"/>
            <a:ext cx="5385206" cy="3970318"/>
          </a:xfrm>
          <a:prstGeom prst="rect">
            <a:avLst/>
          </a:prstGeom>
          <a:noFill/>
        </p:spPr>
        <p:txBody>
          <a:bodyPr wrap="square" rtlCol="0">
            <a:spAutoFit/>
          </a:bodyPr>
          <a:lstStyle/>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Contexte</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16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0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Mode opératoire de souscription</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Pour aller plus loin… </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2453699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16449BED-4C52-4DB3-9B9A-DD994F26E599}"/>
              </a:ext>
            </a:extLst>
          </p:cNvPr>
          <p:cNvGrpSpPr/>
          <p:nvPr/>
        </p:nvGrpSpPr>
        <p:grpSpPr>
          <a:xfrm>
            <a:off x="6813572" y="588646"/>
            <a:ext cx="2757146" cy="455563"/>
            <a:chOff x="7507199" y="1365154"/>
            <a:chExt cx="2211959" cy="365481"/>
          </a:xfrm>
        </p:grpSpPr>
        <p:pic>
          <p:nvPicPr>
            <p:cNvPr id="9" name="Image 8">
              <a:extLst>
                <a:ext uri="{FF2B5EF4-FFF2-40B4-BE49-F238E27FC236}">
                  <a16:creationId xmlns:a16="http://schemas.microsoft.com/office/drawing/2014/main" id="{3DCF86E8-DF95-41BA-BB4F-7177A82DF437}"/>
                </a:ext>
              </a:extLst>
            </p:cNvPr>
            <p:cNvPicPr>
              <a:picLocks noChangeAspect="1"/>
            </p:cNvPicPr>
            <p:nvPr/>
          </p:nvPicPr>
          <p:blipFill rotWithShape="1">
            <a:blip r:embed="rId2">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43" name="Image 42">
              <a:extLst>
                <a:ext uri="{FF2B5EF4-FFF2-40B4-BE49-F238E27FC236}">
                  <a16:creationId xmlns:a16="http://schemas.microsoft.com/office/drawing/2014/main" id="{B3C882B4-84AF-4A8C-8F67-CA8E8AAE2549}"/>
                </a:ext>
              </a:extLst>
            </p:cNvPr>
            <p:cNvPicPr>
              <a:picLocks noChangeAspect="1"/>
            </p:cNvPicPr>
            <p:nvPr/>
          </p:nvPicPr>
          <p:blipFill rotWithShape="1">
            <a:blip r:embed="rId2">
              <a:clrChange>
                <a:clrFrom>
                  <a:srgbClr val="EEF3FA"/>
                </a:clrFrom>
                <a:clrTo>
                  <a:srgbClr val="EEF3FA">
                    <a:alpha val="0"/>
                  </a:srgbClr>
                </a:clrTo>
              </a:clrChange>
            </a:blip>
            <a:srcRect b="22122"/>
            <a:stretch/>
          </p:blipFill>
          <p:spPr>
            <a:xfrm>
              <a:off x="7507199" y="1365154"/>
              <a:ext cx="855498" cy="365481"/>
            </a:xfrm>
            <a:prstGeom prst="rect">
              <a:avLst/>
            </a:prstGeom>
          </p:spPr>
        </p:pic>
      </p:grpSp>
      <p:grpSp>
        <p:nvGrpSpPr>
          <p:cNvPr id="46" name="Groupe 45">
            <a:extLst>
              <a:ext uri="{FF2B5EF4-FFF2-40B4-BE49-F238E27FC236}">
                <a16:creationId xmlns:a16="http://schemas.microsoft.com/office/drawing/2014/main" id="{0F29BFD4-7091-417C-8747-D1CF3C6078E2}"/>
              </a:ext>
            </a:extLst>
          </p:cNvPr>
          <p:cNvGrpSpPr/>
          <p:nvPr/>
        </p:nvGrpSpPr>
        <p:grpSpPr>
          <a:xfrm>
            <a:off x="3664403" y="1996743"/>
            <a:ext cx="1996156" cy="297630"/>
            <a:chOff x="7507199" y="1365154"/>
            <a:chExt cx="2270260" cy="365481"/>
          </a:xfrm>
        </p:grpSpPr>
        <p:pic>
          <p:nvPicPr>
            <p:cNvPr id="48" name="Image 47">
              <a:extLst>
                <a:ext uri="{FF2B5EF4-FFF2-40B4-BE49-F238E27FC236}">
                  <a16:creationId xmlns:a16="http://schemas.microsoft.com/office/drawing/2014/main" id="{A9085DB2-52D1-4667-943C-03CCE3953537}"/>
                </a:ext>
              </a:extLst>
            </p:cNvPr>
            <p:cNvPicPr>
              <a:picLocks noChangeAspect="1"/>
            </p:cNvPicPr>
            <p:nvPr/>
          </p:nvPicPr>
          <p:blipFill rotWithShape="1">
            <a:blip r:embed="rId2">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49" name="Image 48">
              <a:extLst>
                <a:ext uri="{FF2B5EF4-FFF2-40B4-BE49-F238E27FC236}">
                  <a16:creationId xmlns:a16="http://schemas.microsoft.com/office/drawing/2014/main" id="{55E6AEDA-0B69-423B-A318-B4A8D93F5298}"/>
                </a:ext>
              </a:extLst>
            </p:cNvPr>
            <p:cNvPicPr>
              <a:picLocks noChangeAspect="1"/>
            </p:cNvPicPr>
            <p:nvPr/>
          </p:nvPicPr>
          <p:blipFill rotWithShape="1">
            <a:blip r:embed="rId2">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47" name="Rectangle 46">
            <a:extLst>
              <a:ext uri="{FF2B5EF4-FFF2-40B4-BE49-F238E27FC236}">
                <a16:creationId xmlns:a16="http://schemas.microsoft.com/office/drawing/2014/main" id="{DA181828-16A3-449A-94F8-E92D32E45328}"/>
              </a:ext>
            </a:extLst>
          </p:cNvPr>
          <p:cNvSpPr/>
          <p:nvPr/>
        </p:nvSpPr>
        <p:spPr>
          <a:xfrm>
            <a:off x="8751695" y="5586077"/>
            <a:ext cx="1394572" cy="253638"/>
          </a:xfrm>
          <a:custGeom>
            <a:avLst/>
            <a:gdLst>
              <a:gd name="connsiteX0" fmla="*/ 0 w 1394572"/>
              <a:gd name="connsiteY0" fmla="*/ 0 h 253638"/>
              <a:gd name="connsiteX1" fmla="*/ 683340 w 1394572"/>
              <a:gd name="connsiteY1" fmla="*/ 0 h 253638"/>
              <a:gd name="connsiteX2" fmla="*/ 1394572 w 1394572"/>
              <a:gd name="connsiteY2" fmla="*/ 0 h 253638"/>
              <a:gd name="connsiteX3" fmla="*/ 1394572 w 1394572"/>
              <a:gd name="connsiteY3" fmla="*/ 253638 h 253638"/>
              <a:gd name="connsiteX4" fmla="*/ 669395 w 1394572"/>
              <a:gd name="connsiteY4" fmla="*/ 253638 h 253638"/>
              <a:gd name="connsiteX5" fmla="*/ 0 w 1394572"/>
              <a:gd name="connsiteY5" fmla="*/ 253638 h 253638"/>
              <a:gd name="connsiteX6" fmla="*/ 0 w 1394572"/>
              <a:gd name="connsiteY6" fmla="*/ 0 h 25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4572" h="253638" fill="none" extrusionOk="0">
                <a:moveTo>
                  <a:pt x="0" y="0"/>
                </a:moveTo>
                <a:cubicBezTo>
                  <a:pt x="306650" y="-6836"/>
                  <a:pt x="384752" y="18030"/>
                  <a:pt x="683340" y="0"/>
                </a:cubicBezTo>
                <a:cubicBezTo>
                  <a:pt x="981928" y="-18030"/>
                  <a:pt x="1214935" y="-2627"/>
                  <a:pt x="1394572" y="0"/>
                </a:cubicBezTo>
                <a:cubicBezTo>
                  <a:pt x="1407209" y="68971"/>
                  <a:pt x="1403776" y="161498"/>
                  <a:pt x="1394572" y="253638"/>
                </a:cubicBezTo>
                <a:cubicBezTo>
                  <a:pt x="1154507" y="267836"/>
                  <a:pt x="966946" y="252697"/>
                  <a:pt x="669395" y="253638"/>
                </a:cubicBezTo>
                <a:cubicBezTo>
                  <a:pt x="371844" y="254579"/>
                  <a:pt x="196128" y="280689"/>
                  <a:pt x="0" y="253638"/>
                </a:cubicBezTo>
                <a:cubicBezTo>
                  <a:pt x="9034" y="188680"/>
                  <a:pt x="5847" y="95133"/>
                  <a:pt x="0" y="0"/>
                </a:cubicBezTo>
                <a:close/>
              </a:path>
              <a:path w="1394572" h="253638" stroke="0" extrusionOk="0">
                <a:moveTo>
                  <a:pt x="0" y="0"/>
                </a:moveTo>
                <a:cubicBezTo>
                  <a:pt x="256467" y="-2732"/>
                  <a:pt x="412442" y="-15866"/>
                  <a:pt x="655449" y="0"/>
                </a:cubicBezTo>
                <a:cubicBezTo>
                  <a:pt x="898456" y="15866"/>
                  <a:pt x="1092364" y="9223"/>
                  <a:pt x="1394572" y="0"/>
                </a:cubicBezTo>
                <a:cubicBezTo>
                  <a:pt x="1388578" y="74863"/>
                  <a:pt x="1389435" y="165043"/>
                  <a:pt x="1394572" y="253638"/>
                </a:cubicBezTo>
                <a:cubicBezTo>
                  <a:pt x="1170137" y="250135"/>
                  <a:pt x="937805" y="272378"/>
                  <a:pt x="669395" y="253638"/>
                </a:cubicBezTo>
                <a:cubicBezTo>
                  <a:pt x="400985" y="234898"/>
                  <a:pt x="244970" y="270032"/>
                  <a:pt x="0" y="253638"/>
                </a:cubicBezTo>
                <a:cubicBezTo>
                  <a:pt x="8127" y="154963"/>
                  <a:pt x="-2092" y="92486"/>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Clients</a:t>
            </a:r>
          </a:p>
        </p:txBody>
      </p:sp>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Présentation synthétique du </a:t>
            </a:r>
            <a:r>
              <a:rPr lang="fr-FR" b="1" dirty="0">
                <a:solidFill>
                  <a:schemeClr val="accent4">
                    <a:lumMod val="75000"/>
                  </a:schemeClr>
                </a:solidFill>
              </a:rPr>
              <a:t>parcours global de souscription d’un bon </a:t>
            </a:r>
            <a:r>
              <a:rPr lang="fr-FR" dirty="0"/>
              <a:t>:</a:t>
            </a:r>
          </a:p>
          <a:p>
            <a:pPr lvl="1"/>
            <a:r>
              <a:rPr lang="fr-FR" dirty="0"/>
              <a:t>Le </a:t>
            </a:r>
            <a:r>
              <a:rPr lang="fr-FR" b="1" dirty="0">
                <a:solidFill>
                  <a:schemeClr val="accent4">
                    <a:lumMod val="75000"/>
                  </a:schemeClr>
                </a:solidFill>
              </a:rPr>
              <a:t>conseiller</a:t>
            </a:r>
            <a:r>
              <a:rPr lang="fr-FR" dirty="0"/>
              <a:t> initie un bon cadeau via la plateforme « bons cadeaux Gift » </a:t>
            </a:r>
          </a:p>
          <a:p>
            <a:pPr lvl="1"/>
            <a:r>
              <a:rPr lang="fr-FR" dirty="0"/>
              <a:t>Le </a:t>
            </a:r>
            <a:r>
              <a:rPr lang="fr-FR" b="1" dirty="0">
                <a:solidFill>
                  <a:schemeClr val="accent4">
                    <a:lumMod val="75000"/>
                  </a:schemeClr>
                </a:solidFill>
              </a:rPr>
              <a:t>client </a:t>
            </a:r>
            <a:r>
              <a:rPr lang="fr-FR" dirty="0"/>
              <a:t>sélectionne son bon                                      puis opte pour la formule de son choix (code Premium ou pack permis).  </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(1/3) </a:t>
            </a:r>
          </a:p>
        </p:txBody>
      </p:sp>
      <p:sp>
        <p:nvSpPr>
          <p:cNvPr id="4" name="Espace réservé du texte 3">
            <a:extLst>
              <a:ext uri="{FF2B5EF4-FFF2-40B4-BE49-F238E27FC236}">
                <a16:creationId xmlns:a16="http://schemas.microsoft.com/office/drawing/2014/main" id="{685513D0-1842-4CBA-8E9F-8E42AFA4501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5A721476-9341-4B32-BB67-A608A59C4AF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5E414288-1201-467B-97C3-F9AA61197C57}"/>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347F61F7-5DE1-4413-8841-20C5176B2F2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36" name="Groupe 35">
            <a:extLst>
              <a:ext uri="{FF2B5EF4-FFF2-40B4-BE49-F238E27FC236}">
                <a16:creationId xmlns:a16="http://schemas.microsoft.com/office/drawing/2014/main" id="{B5213E9E-5510-45C8-B723-3DD64EAEDB83}"/>
              </a:ext>
            </a:extLst>
          </p:cNvPr>
          <p:cNvGrpSpPr/>
          <p:nvPr/>
        </p:nvGrpSpPr>
        <p:grpSpPr>
          <a:xfrm>
            <a:off x="829555" y="2526861"/>
            <a:ext cx="1437565" cy="1717069"/>
            <a:chOff x="986313" y="1812755"/>
            <a:chExt cx="1437565" cy="1717069"/>
          </a:xfrm>
        </p:grpSpPr>
        <p:sp>
          <p:nvSpPr>
            <p:cNvPr id="11" name="Rectangle : coins arrondis 10">
              <a:extLst>
                <a:ext uri="{FF2B5EF4-FFF2-40B4-BE49-F238E27FC236}">
                  <a16:creationId xmlns:a16="http://schemas.microsoft.com/office/drawing/2014/main" id="{55AEE0CE-E76D-4A57-81EF-5477C7BB6192}"/>
                </a:ext>
              </a:extLst>
            </p:cNvPr>
            <p:cNvSpPr/>
            <p:nvPr/>
          </p:nvSpPr>
          <p:spPr>
            <a:xfrm>
              <a:off x="986313" y="2183826"/>
              <a:ext cx="1437565" cy="1345998"/>
            </a:xfrm>
            <a:custGeom>
              <a:avLst/>
              <a:gdLst>
                <a:gd name="connsiteX0" fmla="*/ 0 w 1437565"/>
                <a:gd name="connsiteY0" fmla="*/ 224337 h 1345998"/>
                <a:gd name="connsiteX1" fmla="*/ 224337 w 1437565"/>
                <a:gd name="connsiteY1" fmla="*/ 0 h 1345998"/>
                <a:gd name="connsiteX2" fmla="*/ 699005 w 1437565"/>
                <a:gd name="connsiteY2" fmla="*/ 0 h 1345998"/>
                <a:gd name="connsiteX3" fmla="*/ 1213228 w 1437565"/>
                <a:gd name="connsiteY3" fmla="*/ 0 h 1345998"/>
                <a:gd name="connsiteX4" fmla="*/ 1437565 w 1437565"/>
                <a:gd name="connsiteY4" fmla="*/ 224337 h 1345998"/>
                <a:gd name="connsiteX5" fmla="*/ 1437565 w 1437565"/>
                <a:gd name="connsiteY5" fmla="*/ 672999 h 1345998"/>
                <a:gd name="connsiteX6" fmla="*/ 1437565 w 1437565"/>
                <a:gd name="connsiteY6" fmla="*/ 1121661 h 1345998"/>
                <a:gd name="connsiteX7" fmla="*/ 1213228 w 1437565"/>
                <a:gd name="connsiteY7" fmla="*/ 1345998 h 1345998"/>
                <a:gd name="connsiteX8" fmla="*/ 708894 w 1437565"/>
                <a:gd name="connsiteY8" fmla="*/ 1345998 h 1345998"/>
                <a:gd name="connsiteX9" fmla="*/ 224337 w 1437565"/>
                <a:gd name="connsiteY9" fmla="*/ 1345998 h 1345998"/>
                <a:gd name="connsiteX10" fmla="*/ 0 w 1437565"/>
                <a:gd name="connsiteY10" fmla="*/ 1121661 h 1345998"/>
                <a:gd name="connsiteX11" fmla="*/ 0 w 1437565"/>
                <a:gd name="connsiteY11" fmla="*/ 672999 h 1345998"/>
                <a:gd name="connsiteX12" fmla="*/ 0 w 1437565"/>
                <a:gd name="connsiteY12"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7565" h="1345998" fill="none" extrusionOk="0">
                  <a:moveTo>
                    <a:pt x="0" y="224337"/>
                  </a:moveTo>
                  <a:cubicBezTo>
                    <a:pt x="7806" y="90325"/>
                    <a:pt x="94038" y="2836"/>
                    <a:pt x="224337" y="0"/>
                  </a:cubicBezTo>
                  <a:cubicBezTo>
                    <a:pt x="459796" y="1164"/>
                    <a:pt x="530955" y="1758"/>
                    <a:pt x="699005" y="0"/>
                  </a:cubicBezTo>
                  <a:cubicBezTo>
                    <a:pt x="867055" y="-1758"/>
                    <a:pt x="963429" y="-20745"/>
                    <a:pt x="1213228" y="0"/>
                  </a:cubicBezTo>
                  <a:cubicBezTo>
                    <a:pt x="1332946" y="503"/>
                    <a:pt x="1424259" y="79201"/>
                    <a:pt x="1437565" y="224337"/>
                  </a:cubicBezTo>
                  <a:cubicBezTo>
                    <a:pt x="1427642" y="390398"/>
                    <a:pt x="1422403" y="555261"/>
                    <a:pt x="1437565" y="672999"/>
                  </a:cubicBezTo>
                  <a:cubicBezTo>
                    <a:pt x="1452727" y="790737"/>
                    <a:pt x="1439576" y="996681"/>
                    <a:pt x="1437565" y="1121661"/>
                  </a:cubicBezTo>
                  <a:cubicBezTo>
                    <a:pt x="1432829" y="1236249"/>
                    <a:pt x="1321501" y="1345915"/>
                    <a:pt x="1213228" y="1345998"/>
                  </a:cubicBezTo>
                  <a:cubicBezTo>
                    <a:pt x="964181" y="1356477"/>
                    <a:pt x="953558" y="1333376"/>
                    <a:pt x="708894" y="1345998"/>
                  </a:cubicBezTo>
                  <a:cubicBezTo>
                    <a:pt x="464230" y="1358620"/>
                    <a:pt x="449235" y="1350168"/>
                    <a:pt x="224337" y="1345998"/>
                  </a:cubicBezTo>
                  <a:cubicBezTo>
                    <a:pt x="123710" y="1349242"/>
                    <a:pt x="8334" y="1250450"/>
                    <a:pt x="0" y="1121661"/>
                  </a:cubicBezTo>
                  <a:cubicBezTo>
                    <a:pt x="-6368" y="998375"/>
                    <a:pt x="10418" y="776888"/>
                    <a:pt x="0" y="672999"/>
                  </a:cubicBezTo>
                  <a:cubicBezTo>
                    <a:pt x="-10418" y="569110"/>
                    <a:pt x="-20403" y="438929"/>
                    <a:pt x="0" y="224337"/>
                  </a:cubicBezTo>
                  <a:close/>
                </a:path>
                <a:path w="1437565" h="1345998" stroke="0" extrusionOk="0">
                  <a:moveTo>
                    <a:pt x="0" y="224337"/>
                  </a:moveTo>
                  <a:cubicBezTo>
                    <a:pt x="-9617" y="111004"/>
                    <a:pt x="73715" y="-2423"/>
                    <a:pt x="224337" y="0"/>
                  </a:cubicBezTo>
                  <a:cubicBezTo>
                    <a:pt x="429182" y="9407"/>
                    <a:pt x="583227" y="10590"/>
                    <a:pt x="718783" y="0"/>
                  </a:cubicBezTo>
                  <a:cubicBezTo>
                    <a:pt x="854339" y="-10590"/>
                    <a:pt x="979836" y="-1315"/>
                    <a:pt x="1213228" y="0"/>
                  </a:cubicBezTo>
                  <a:cubicBezTo>
                    <a:pt x="1312651" y="14248"/>
                    <a:pt x="1435744" y="87726"/>
                    <a:pt x="1437565" y="224337"/>
                  </a:cubicBezTo>
                  <a:cubicBezTo>
                    <a:pt x="1425251" y="320098"/>
                    <a:pt x="1436681" y="474349"/>
                    <a:pt x="1437565" y="681972"/>
                  </a:cubicBezTo>
                  <a:cubicBezTo>
                    <a:pt x="1438449" y="889596"/>
                    <a:pt x="1451880" y="986973"/>
                    <a:pt x="1437565" y="1121661"/>
                  </a:cubicBezTo>
                  <a:cubicBezTo>
                    <a:pt x="1461823" y="1242935"/>
                    <a:pt x="1333193" y="1333908"/>
                    <a:pt x="1213228" y="1345998"/>
                  </a:cubicBezTo>
                  <a:cubicBezTo>
                    <a:pt x="988911" y="1371570"/>
                    <a:pt x="820054" y="1342980"/>
                    <a:pt x="699005" y="1345998"/>
                  </a:cubicBezTo>
                  <a:cubicBezTo>
                    <a:pt x="577956" y="1349016"/>
                    <a:pt x="360274" y="1363482"/>
                    <a:pt x="224337" y="1345998"/>
                  </a:cubicBezTo>
                  <a:cubicBezTo>
                    <a:pt x="103802" y="1355851"/>
                    <a:pt x="8626" y="1231068"/>
                    <a:pt x="0" y="1121661"/>
                  </a:cubicBezTo>
                  <a:cubicBezTo>
                    <a:pt x="8408" y="904235"/>
                    <a:pt x="15478" y="796144"/>
                    <a:pt x="0" y="672999"/>
                  </a:cubicBezTo>
                  <a:cubicBezTo>
                    <a:pt x="-15478" y="549854"/>
                    <a:pt x="13146" y="316487"/>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Connectez-vous à la plateforme </a:t>
              </a:r>
              <a:r>
                <a:rPr lang="fr-FR" sz="1200" dirty="0">
                  <a:solidFill>
                    <a:schemeClr val="bg1">
                      <a:lumMod val="95000"/>
                    </a:schemeClr>
                  </a:solidFill>
                </a:rPr>
                <a:t>GIFT</a:t>
              </a:r>
              <a:r>
                <a:rPr lang="fr-FR" sz="1200" dirty="0">
                  <a:solidFill>
                    <a:schemeClr val="tx1">
                      <a:lumMod val="75000"/>
                      <a:lumOff val="25000"/>
                    </a:schemeClr>
                  </a:solidFill>
                </a:rPr>
                <a:t> : </a:t>
              </a:r>
              <a:r>
                <a:rPr lang="fr-FR" sz="1200" dirty="0">
                  <a:solidFill>
                    <a:schemeClr val="accent4">
                      <a:lumMod val="75000"/>
                    </a:schemeClr>
                  </a:solidFill>
                  <a:hlinkClick r:id="rId4"/>
                </a:rPr>
                <a:t>lien</a:t>
              </a:r>
              <a:endParaRPr lang="fr-FR" sz="1200" dirty="0">
                <a:solidFill>
                  <a:schemeClr val="accent4">
                    <a:lumMod val="75000"/>
                  </a:schemeClr>
                </a:solidFill>
              </a:endParaRPr>
            </a:p>
          </p:txBody>
        </p:sp>
        <p:pic>
          <p:nvPicPr>
            <p:cNvPr id="20" name="Picture 6" descr="Ensemble d'icônes de doodle, enseignes commerciales vectorielles linéaires">
              <a:extLst>
                <a:ext uri="{FF2B5EF4-FFF2-40B4-BE49-F238E27FC236}">
                  <a16:creationId xmlns:a16="http://schemas.microsoft.com/office/drawing/2014/main" id="{CBD73FF0-313E-407E-A2ED-7A808C7D089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2688" b="94624" l="84345" r="98243">
                          <a14:foregroundMark x1="88978" y1="69892" x2="89617" y2="72581"/>
                          <a14:foregroundMark x1="96118" y1="64516" x2="96006" y2="65054"/>
                          <a14:foregroundMark x1="97125" y1="59677" x2="96118" y2="64516"/>
                          <a14:foregroundMark x1="97167" y1="67561" x2="97125" y2="65591"/>
                          <a14:foregroundMark x1="97284" y1="85484" x2="96805" y2="85484"/>
                          <a14:foregroundMark x1="84345" y1="85484" x2="85463" y2="82796"/>
                          <a14:foregroundMark x1="84505" y1="85484" x2="88339" y2="86559"/>
                          <a14:foregroundMark x1="88498" y1="86022" x2="91853" y2="86022"/>
                          <a14:foregroundMark x1="91853" y1="86022" x2="95527" y2="86559"/>
                          <a14:foregroundMark x1="95527" y1="86559" x2="96805" y2="86559"/>
                          <a14:foregroundMark x1="97604" y1="87097" x2="97444" y2="84409"/>
                          <a14:foregroundMark x1="96805" y1="73656" x2="97284" y2="73118"/>
                          <a14:foregroundMark x1="96486" y1="73656" x2="96645" y2="68280"/>
                          <a14:foregroundMark x1="94728" y1="58065" x2="87380" y2="58065"/>
                          <a14:foregroundMark x1="98243" y1="65054" x2="97764" y2="64516"/>
                          <a14:foregroundMark x1="96486" y1="73656" x2="96805" y2="73118"/>
                          <a14:foregroundMark x1="97604" y1="74194" x2="97284" y2="73118"/>
                          <a14:foregroundMark x1="95527" y1="73656" x2="95527" y2="72043"/>
                          <a14:foregroundMark x1="95527" y1="71505" x2="95687" y2="66129"/>
                          <a14:foregroundMark x1="86422" y1="73656" x2="86422" y2="60753"/>
                          <a14:backgroundMark x1="96762" y1="76446" x2="96965" y2="78495"/>
                          <a14:backgroundMark x1="96583" y1="74642" x2="96609" y2="74904"/>
                          <a14:backgroundMark x1="96006" y1="68817" x2="96302" y2="71801"/>
                        </a14:backgroundRemoval>
                      </a14:imgEffect>
                    </a14:imgLayer>
                  </a14:imgProps>
                </a:ext>
                <a:ext uri="{28A0092B-C50C-407E-A947-70E740481C1C}">
                  <a14:useLocalDpi xmlns:a14="http://schemas.microsoft.com/office/drawing/2010/main" val="0"/>
                </a:ext>
              </a:extLst>
            </a:blip>
            <a:srcRect l="83512" t="47766"/>
            <a:stretch/>
          </p:blipFill>
          <p:spPr bwMode="auto">
            <a:xfrm>
              <a:off x="1373765" y="1812755"/>
              <a:ext cx="767167" cy="7221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e 36">
            <a:extLst>
              <a:ext uri="{FF2B5EF4-FFF2-40B4-BE49-F238E27FC236}">
                <a16:creationId xmlns:a16="http://schemas.microsoft.com/office/drawing/2014/main" id="{2B3C7F2B-E28C-4862-8EDE-D516777CFB8D}"/>
              </a:ext>
            </a:extLst>
          </p:cNvPr>
          <p:cNvGrpSpPr/>
          <p:nvPr/>
        </p:nvGrpSpPr>
        <p:grpSpPr>
          <a:xfrm>
            <a:off x="2577060" y="2519723"/>
            <a:ext cx="1437565" cy="1712827"/>
            <a:chOff x="3111207" y="1805617"/>
            <a:chExt cx="1437565" cy="1712827"/>
          </a:xfrm>
        </p:grpSpPr>
        <p:sp>
          <p:nvSpPr>
            <p:cNvPr id="12" name="Rectangle : coins arrondis 11">
              <a:extLst>
                <a:ext uri="{FF2B5EF4-FFF2-40B4-BE49-F238E27FC236}">
                  <a16:creationId xmlns:a16="http://schemas.microsoft.com/office/drawing/2014/main" id="{112E5CAC-52D0-4741-A586-6A73325761E8}"/>
                </a:ext>
              </a:extLst>
            </p:cNvPr>
            <p:cNvSpPr/>
            <p:nvPr/>
          </p:nvSpPr>
          <p:spPr>
            <a:xfrm>
              <a:off x="3111207" y="2172446"/>
              <a:ext cx="1437565" cy="1345998"/>
            </a:xfrm>
            <a:custGeom>
              <a:avLst/>
              <a:gdLst>
                <a:gd name="connsiteX0" fmla="*/ 0 w 1437565"/>
                <a:gd name="connsiteY0" fmla="*/ 224337 h 1345998"/>
                <a:gd name="connsiteX1" fmla="*/ 224337 w 1437565"/>
                <a:gd name="connsiteY1" fmla="*/ 0 h 1345998"/>
                <a:gd name="connsiteX2" fmla="*/ 699005 w 1437565"/>
                <a:gd name="connsiteY2" fmla="*/ 0 h 1345998"/>
                <a:gd name="connsiteX3" fmla="*/ 1213228 w 1437565"/>
                <a:gd name="connsiteY3" fmla="*/ 0 h 1345998"/>
                <a:gd name="connsiteX4" fmla="*/ 1437565 w 1437565"/>
                <a:gd name="connsiteY4" fmla="*/ 224337 h 1345998"/>
                <a:gd name="connsiteX5" fmla="*/ 1437565 w 1437565"/>
                <a:gd name="connsiteY5" fmla="*/ 672999 h 1345998"/>
                <a:gd name="connsiteX6" fmla="*/ 1437565 w 1437565"/>
                <a:gd name="connsiteY6" fmla="*/ 1121661 h 1345998"/>
                <a:gd name="connsiteX7" fmla="*/ 1213228 w 1437565"/>
                <a:gd name="connsiteY7" fmla="*/ 1345998 h 1345998"/>
                <a:gd name="connsiteX8" fmla="*/ 708894 w 1437565"/>
                <a:gd name="connsiteY8" fmla="*/ 1345998 h 1345998"/>
                <a:gd name="connsiteX9" fmla="*/ 224337 w 1437565"/>
                <a:gd name="connsiteY9" fmla="*/ 1345998 h 1345998"/>
                <a:gd name="connsiteX10" fmla="*/ 0 w 1437565"/>
                <a:gd name="connsiteY10" fmla="*/ 1121661 h 1345998"/>
                <a:gd name="connsiteX11" fmla="*/ 0 w 1437565"/>
                <a:gd name="connsiteY11" fmla="*/ 672999 h 1345998"/>
                <a:gd name="connsiteX12" fmla="*/ 0 w 1437565"/>
                <a:gd name="connsiteY12"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7565" h="1345998" fill="none" extrusionOk="0">
                  <a:moveTo>
                    <a:pt x="0" y="224337"/>
                  </a:moveTo>
                  <a:cubicBezTo>
                    <a:pt x="7806" y="90325"/>
                    <a:pt x="94038" y="2836"/>
                    <a:pt x="224337" y="0"/>
                  </a:cubicBezTo>
                  <a:cubicBezTo>
                    <a:pt x="459796" y="1164"/>
                    <a:pt x="530955" y="1758"/>
                    <a:pt x="699005" y="0"/>
                  </a:cubicBezTo>
                  <a:cubicBezTo>
                    <a:pt x="867055" y="-1758"/>
                    <a:pt x="963429" y="-20745"/>
                    <a:pt x="1213228" y="0"/>
                  </a:cubicBezTo>
                  <a:cubicBezTo>
                    <a:pt x="1332946" y="503"/>
                    <a:pt x="1424259" y="79201"/>
                    <a:pt x="1437565" y="224337"/>
                  </a:cubicBezTo>
                  <a:cubicBezTo>
                    <a:pt x="1427642" y="390398"/>
                    <a:pt x="1422403" y="555261"/>
                    <a:pt x="1437565" y="672999"/>
                  </a:cubicBezTo>
                  <a:cubicBezTo>
                    <a:pt x="1452727" y="790737"/>
                    <a:pt x="1439576" y="996681"/>
                    <a:pt x="1437565" y="1121661"/>
                  </a:cubicBezTo>
                  <a:cubicBezTo>
                    <a:pt x="1432829" y="1236249"/>
                    <a:pt x="1321501" y="1345915"/>
                    <a:pt x="1213228" y="1345998"/>
                  </a:cubicBezTo>
                  <a:cubicBezTo>
                    <a:pt x="964181" y="1356477"/>
                    <a:pt x="953558" y="1333376"/>
                    <a:pt x="708894" y="1345998"/>
                  </a:cubicBezTo>
                  <a:cubicBezTo>
                    <a:pt x="464230" y="1358620"/>
                    <a:pt x="449235" y="1350168"/>
                    <a:pt x="224337" y="1345998"/>
                  </a:cubicBezTo>
                  <a:cubicBezTo>
                    <a:pt x="123710" y="1349242"/>
                    <a:pt x="8334" y="1250450"/>
                    <a:pt x="0" y="1121661"/>
                  </a:cubicBezTo>
                  <a:cubicBezTo>
                    <a:pt x="-6368" y="998375"/>
                    <a:pt x="10418" y="776888"/>
                    <a:pt x="0" y="672999"/>
                  </a:cubicBezTo>
                  <a:cubicBezTo>
                    <a:pt x="-10418" y="569110"/>
                    <a:pt x="-20403" y="438929"/>
                    <a:pt x="0" y="224337"/>
                  </a:cubicBezTo>
                  <a:close/>
                </a:path>
                <a:path w="1437565" h="1345998" stroke="0" extrusionOk="0">
                  <a:moveTo>
                    <a:pt x="0" y="224337"/>
                  </a:moveTo>
                  <a:cubicBezTo>
                    <a:pt x="-9617" y="111004"/>
                    <a:pt x="73715" y="-2423"/>
                    <a:pt x="224337" y="0"/>
                  </a:cubicBezTo>
                  <a:cubicBezTo>
                    <a:pt x="429182" y="9407"/>
                    <a:pt x="583227" y="10590"/>
                    <a:pt x="718783" y="0"/>
                  </a:cubicBezTo>
                  <a:cubicBezTo>
                    <a:pt x="854339" y="-10590"/>
                    <a:pt x="979836" y="-1315"/>
                    <a:pt x="1213228" y="0"/>
                  </a:cubicBezTo>
                  <a:cubicBezTo>
                    <a:pt x="1312651" y="14248"/>
                    <a:pt x="1435744" y="87726"/>
                    <a:pt x="1437565" y="224337"/>
                  </a:cubicBezTo>
                  <a:cubicBezTo>
                    <a:pt x="1425251" y="320098"/>
                    <a:pt x="1436681" y="474349"/>
                    <a:pt x="1437565" y="681972"/>
                  </a:cubicBezTo>
                  <a:cubicBezTo>
                    <a:pt x="1438449" y="889596"/>
                    <a:pt x="1451880" y="986973"/>
                    <a:pt x="1437565" y="1121661"/>
                  </a:cubicBezTo>
                  <a:cubicBezTo>
                    <a:pt x="1461823" y="1242935"/>
                    <a:pt x="1333193" y="1333908"/>
                    <a:pt x="1213228" y="1345998"/>
                  </a:cubicBezTo>
                  <a:cubicBezTo>
                    <a:pt x="988911" y="1371570"/>
                    <a:pt x="820054" y="1342980"/>
                    <a:pt x="699005" y="1345998"/>
                  </a:cubicBezTo>
                  <a:cubicBezTo>
                    <a:pt x="577956" y="1349016"/>
                    <a:pt x="360274" y="1363482"/>
                    <a:pt x="224337" y="1345998"/>
                  </a:cubicBezTo>
                  <a:cubicBezTo>
                    <a:pt x="103802" y="1355851"/>
                    <a:pt x="8626" y="1231068"/>
                    <a:pt x="0" y="1121661"/>
                  </a:cubicBezTo>
                  <a:cubicBezTo>
                    <a:pt x="8408" y="904235"/>
                    <a:pt x="15478" y="796144"/>
                    <a:pt x="0" y="672999"/>
                  </a:cubicBezTo>
                  <a:cubicBezTo>
                    <a:pt x="-15478" y="549854"/>
                    <a:pt x="13146" y="316487"/>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Suivez les instructions : </a:t>
              </a:r>
              <a:r>
                <a:rPr lang="fr-FR" sz="1200" dirty="0">
                  <a:solidFill>
                    <a:schemeClr val="tx1">
                      <a:lumMod val="75000"/>
                      <a:lumOff val="25000"/>
                    </a:schemeClr>
                  </a:solidFill>
                  <a:hlinkClick r:id="rId7"/>
                </a:rPr>
                <a:t>lien</a:t>
              </a:r>
              <a:endParaRPr lang="fr-FR" sz="1200" dirty="0">
                <a:solidFill>
                  <a:schemeClr val="tx1">
                    <a:lumMod val="75000"/>
                    <a:lumOff val="25000"/>
                  </a:schemeClr>
                </a:solidFill>
              </a:endParaRPr>
            </a:p>
          </p:txBody>
        </p:sp>
        <p:pic>
          <p:nvPicPr>
            <p:cNvPr id="21" name="Picture 2" descr="Icônes de travail d'équipe avec des personnes, puzzle, poignée de main">
              <a:extLst>
                <a:ext uri="{FF2B5EF4-FFF2-40B4-BE49-F238E27FC236}">
                  <a16:creationId xmlns:a16="http://schemas.microsoft.com/office/drawing/2014/main" id="{C87C4875-3F5D-4682-8737-D15FDCB8632C}"/>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5340" b="48063" l="2022" r="18200">
                          <a14:foregroundMark x1="10703" y1="10753" x2="11821" y2="20968"/>
                          <a14:foregroundMark x1="11981" y1="10215" x2="11981" y2="13978"/>
                          <a14:foregroundMark x1="13099" y1="17204" x2="12300" y2="16129"/>
                          <a14:foregroundMark x1="10224" y1="20430" x2="10383" y2="19355"/>
                          <a14:foregroundMark x1="9425" y1="15054" x2="10064" y2="16129"/>
                          <a14:foregroundMark x1="4633" y1="20430" x2="9425" y2="29032"/>
                          <a14:foregroundMark x1="6869" y1="16667" x2="7029" y2="19892"/>
                          <a14:foregroundMark x1="4473" y1="33333" x2="4952" y2="32796"/>
                          <a14:foregroundMark x1="14474" y1="17934" x2="14377" y2="16129"/>
                          <a14:foregroundMark x1="14377" y1="16129" x2="14159" y2="15639"/>
                          <a14:foregroundMark x1="15655" y1="21505" x2="15176" y2="16667"/>
                          <a14:foregroundMark x1="8946" y1="43548" x2="8946" y2="43548"/>
                          <a14:foregroundMark x1="8626" y1="43548" x2="8626" y2="43548"/>
                          <a14:foregroundMark x1="7508" y1="43011" x2="7508" y2="43011"/>
                          <a14:foregroundMark x1="6869" y1="40860" x2="6869" y2="40860"/>
                          <a14:foregroundMark x1="7029" y1="41935" x2="7029" y2="41935"/>
                          <a14:foregroundMark x1="8946" y1="44624" x2="8946" y2="44624"/>
                          <a14:foregroundMark x1="8786" y1="41935" x2="8786" y2="41935"/>
                          <a14:foregroundMark x1="8626" y1="45161" x2="8626" y2="45161"/>
                          <a14:backgroundMark x1="10383" y1="26344" x2="9105" y2="15591"/>
                          <a14:backgroundMark x1="15335" y1="24194" x2="13419" y2="19892"/>
                          <a14:backgroundMark x1="5911" y1="39785" x2="7668" y2="38172"/>
                          <a14:backgroundMark x1="7668" y1="38172" x2="9425" y2="40323"/>
                          <a14:backgroundMark x1="9836" y1="43548" x2="9904" y2="44086"/>
                          <a14:backgroundMark x1="9768" y1="43011" x2="9836" y2="43548"/>
                          <a14:backgroundMark x1="9631" y1="41935" x2="9768" y2="43011"/>
                          <a14:backgroundMark x1="9494" y1="40860" x2="9631" y2="41935"/>
                          <a14:backgroundMark x1="9425" y1="40323" x2="9494" y2="40860"/>
                        </a14:backgroundRemoval>
                      </a14:imgEffect>
                    </a14:imgLayer>
                  </a14:imgProps>
                </a:ext>
                <a:ext uri="{28A0092B-C50C-407E-A947-70E740481C1C}">
                  <a14:useLocalDpi xmlns:a14="http://schemas.microsoft.com/office/drawing/2010/main" val="0"/>
                </a:ext>
              </a:extLst>
            </a:blip>
            <a:srcRect r="79778" b="46597"/>
            <a:stretch/>
          </p:blipFill>
          <p:spPr bwMode="auto">
            <a:xfrm>
              <a:off x="3400909" y="1805617"/>
              <a:ext cx="899879" cy="7061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e 38">
            <a:extLst>
              <a:ext uri="{FF2B5EF4-FFF2-40B4-BE49-F238E27FC236}">
                <a16:creationId xmlns:a16="http://schemas.microsoft.com/office/drawing/2014/main" id="{4B9463DF-6F39-4064-B84E-1446C8839D8B}"/>
              </a:ext>
            </a:extLst>
          </p:cNvPr>
          <p:cNvGrpSpPr/>
          <p:nvPr/>
        </p:nvGrpSpPr>
        <p:grpSpPr>
          <a:xfrm>
            <a:off x="6741841" y="2395159"/>
            <a:ext cx="2223702" cy="1848771"/>
            <a:chOff x="7330460" y="1681053"/>
            <a:chExt cx="2223702" cy="1848771"/>
          </a:xfrm>
        </p:grpSpPr>
        <p:sp>
          <p:nvSpPr>
            <p:cNvPr id="30" name="Rectangle : coins arrondis 29">
              <a:extLst>
                <a:ext uri="{FF2B5EF4-FFF2-40B4-BE49-F238E27FC236}">
                  <a16:creationId xmlns:a16="http://schemas.microsoft.com/office/drawing/2014/main" id="{F76A9B5F-CE72-4E03-A591-729913BE429D}"/>
                </a:ext>
              </a:extLst>
            </p:cNvPr>
            <p:cNvSpPr/>
            <p:nvPr/>
          </p:nvSpPr>
          <p:spPr>
            <a:xfrm>
              <a:off x="7330460" y="2183826"/>
              <a:ext cx="2223702" cy="1345998"/>
            </a:xfrm>
            <a:custGeom>
              <a:avLst/>
              <a:gdLst>
                <a:gd name="connsiteX0" fmla="*/ 0 w 2223702"/>
                <a:gd name="connsiteY0" fmla="*/ 224337 h 1345998"/>
                <a:gd name="connsiteX1" fmla="*/ 224337 w 2223702"/>
                <a:gd name="connsiteY1" fmla="*/ 0 h 1345998"/>
                <a:gd name="connsiteX2" fmla="*/ 762762 w 2223702"/>
                <a:gd name="connsiteY2" fmla="*/ 0 h 1345998"/>
                <a:gd name="connsiteX3" fmla="*/ 1354438 w 2223702"/>
                <a:gd name="connsiteY3" fmla="*/ 0 h 1345998"/>
                <a:gd name="connsiteX4" fmla="*/ 1999365 w 2223702"/>
                <a:gd name="connsiteY4" fmla="*/ 0 h 1345998"/>
                <a:gd name="connsiteX5" fmla="*/ 2223702 w 2223702"/>
                <a:gd name="connsiteY5" fmla="*/ 224337 h 1345998"/>
                <a:gd name="connsiteX6" fmla="*/ 2223702 w 2223702"/>
                <a:gd name="connsiteY6" fmla="*/ 681972 h 1345998"/>
                <a:gd name="connsiteX7" fmla="*/ 2223702 w 2223702"/>
                <a:gd name="connsiteY7" fmla="*/ 1121661 h 1345998"/>
                <a:gd name="connsiteX8" fmla="*/ 1999365 w 2223702"/>
                <a:gd name="connsiteY8" fmla="*/ 1345998 h 1345998"/>
                <a:gd name="connsiteX9" fmla="*/ 1389939 w 2223702"/>
                <a:gd name="connsiteY9" fmla="*/ 1345998 h 1345998"/>
                <a:gd name="connsiteX10" fmla="*/ 762762 w 2223702"/>
                <a:gd name="connsiteY10" fmla="*/ 1345998 h 1345998"/>
                <a:gd name="connsiteX11" fmla="*/ 224337 w 2223702"/>
                <a:gd name="connsiteY11" fmla="*/ 1345998 h 1345998"/>
                <a:gd name="connsiteX12" fmla="*/ 0 w 2223702"/>
                <a:gd name="connsiteY12" fmla="*/ 1121661 h 1345998"/>
                <a:gd name="connsiteX13" fmla="*/ 0 w 2223702"/>
                <a:gd name="connsiteY13" fmla="*/ 690945 h 1345998"/>
                <a:gd name="connsiteX14" fmla="*/ 0 w 2223702"/>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23702" h="1345998" fill="none" extrusionOk="0">
                  <a:moveTo>
                    <a:pt x="0" y="224337"/>
                  </a:moveTo>
                  <a:cubicBezTo>
                    <a:pt x="-10250" y="129139"/>
                    <a:pt x="117445" y="-9391"/>
                    <a:pt x="224337" y="0"/>
                  </a:cubicBezTo>
                  <a:cubicBezTo>
                    <a:pt x="424267" y="24430"/>
                    <a:pt x="647206" y="23633"/>
                    <a:pt x="762762" y="0"/>
                  </a:cubicBezTo>
                  <a:cubicBezTo>
                    <a:pt x="878319" y="-23633"/>
                    <a:pt x="1219881" y="582"/>
                    <a:pt x="1354438" y="0"/>
                  </a:cubicBezTo>
                  <a:cubicBezTo>
                    <a:pt x="1488995" y="-582"/>
                    <a:pt x="1829597" y="19643"/>
                    <a:pt x="1999365" y="0"/>
                  </a:cubicBezTo>
                  <a:cubicBezTo>
                    <a:pt x="2136593" y="2587"/>
                    <a:pt x="2224017" y="78409"/>
                    <a:pt x="2223702" y="224337"/>
                  </a:cubicBezTo>
                  <a:cubicBezTo>
                    <a:pt x="2213568" y="319192"/>
                    <a:pt x="2214647" y="461575"/>
                    <a:pt x="2223702" y="681972"/>
                  </a:cubicBezTo>
                  <a:cubicBezTo>
                    <a:pt x="2232757" y="902370"/>
                    <a:pt x="2208441" y="1008558"/>
                    <a:pt x="2223702" y="1121661"/>
                  </a:cubicBezTo>
                  <a:cubicBezTo>
                    <a:pt x="2226762" y="1233241"/>
                    <a:pt x="2137983" y="1336772"/>
                    <a:pt x="1999365" y="1345998"/>
                  </a:cubicBezTo>
                  <a:cubicBezTo>
                    <a:pt x="1750918" y="1341982"/>
                    <a:pt x="1573113" y="1372415"/>
                    <a:pt x="1389939" y="1345998"/>
                  </a:cubicBezTo>
                  <a:cubicBezTo>
                    <a:pt x="1206765" y="1319581"/>
                    <a:pt x="922435" y="1334294"/>
                    <a:pt x="762762" y="1345998"/>
                  </a:cubicBezTo>
                  <a:cubicBezTo>
                    <a:pt x="603089" y="1357702"/>
                    <a:pt x="396716" y="1353314"/>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223702" h="1345998" stroke="0" extrusionOk="0">
                  <a:moveTo>
                    <a:pt x="0" y="224337"/>
                  </a:moveTo>
                  <a:cubicBezTo>
                    <a:pt x="-9617" y="111004"/>
                    <a:pt x="73715" y="-2423"/>
                    <a:pt x="224337" y="0"/>
                  </a:cubicBezTo>
                  <a:cubicBezTo>
                    <a:pt x="460538" y="-25389"/>
                    <a:pt x="550368" y="15734"/>
                    <a:pt x="816013" y="0"/>
                  </a:cubicBezTo>
                  <a:cubicBezTo>
                    <a:pt x="1081658" y="-15734"/>
                    <a:pt x="1145738" y="29493"/>
                    <a:pt x="1425439" y="0"/>
                  </a:cubicBezTo>
                  <a:cubicBezTo>
                    <a:pt x="1705140" y="-29493"/>
                    <a:pt x="1878540" y="3587"/>
                    <a:pt x="1999365" y="0"/>
                  </a:cubicBezTo>
                  <a:cubicBezTo>
                    <a:pt x="2129831" y="-20486"/>
                    <a:pt x="2202331" y="99294"/>
                    <a:pt x="2223702" y="224337"/>
                  </a:cubicBezTo>
                  <a:cubicBezTo>
                    <a:pt x="2243678" y="450899"/>
                    <a:pt x="2211823" y="560034"/>
                    <a:pt x="2223702" y="690945"/>
                  </a:cubicBezTo>
                  <a:cubicBezTo>
                    <a:pt x="2235581" y="821856"/>
                    <a:pt x="2216243" y="956308"/>
                    <a:pt x="2223702" y="1121661"/>
                  </a:cubicBezTo>
                  <a:cubicBezTo>
                    <a:pt x="2233791" y="1273840"/>
                    <a:pt x="2108048" y="1341097"/>
                    <a:pt x="1999365" y="1345998"/>
                  </a:cubicBezTo>
                  <a:cubicBezTo>
                    <a:pt x="1781472" y="1355336"/>
                    <a:pt x="1584368" y="1357023"/>
                    <a:pt x="1425439" y="1345998"/>
                  </a:cubicBezTo>
                  <a:cubicBezTo>
                    <a:pt x="1266510" y="1334973"/>
                    <a:pt x="1052056" y="1343245"/>
                    <a:pt x="851514" y="1345998"/>
                  </a:cubicBezTo>
                  <a:cubicBezTo>
                    <a:pt x="650972" y="1348751"/>
                    <a:pt x="510068" y="1358895"/>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Grâce au lien reçu, </a:t>
              </a:r>
            </a:p>
            <a:p>
              <a:pPr algn="ctr"/>
              <a:r>
                <a:rPr lang="fr-FR" sz="1200" dirty="0">
                  <a:solidFill>
                    <a:schemeClr val="tx1">
                      <a:lumMod val="75000"/>
                      <a:lumOff val="25000"/>
                    </a:schemeClr>
                  </a:solidFill>
                </a:rPr>
                <a:t>le client sélectionne </a:t>
              </a:r>
            </a:p>
            <a:p>
              <a:pPr algn="ctr"/>
              <a:endParaRPr lang="fr-FR" sz="1200" dirty="0">
                <a:solidFill>
                  <a:schemeClr val="tx1">
                    <a:lumMod val="75000"/>
                    <a:lumOff val="25000"/>
                  </a:schemeClr>
                </a:solidFill>
              </a:endParaRPr>
            </a:p>
            <a:p>
              <a:pPr algn="ctr"/>
              <a:r>
                <a:rPr lang="fr-FR" sz="1200" dirty="0">
                  <a:solidFill>
                    <a:schemeClr val="tx1">
                      <a:lumMod val="75000"/>
                      <a:lumOff val="25000"/>
                    </a:schemeClr>
                  </a:solidFill>
                </a:rPr>
                <a:t>et valide son bon.  </a:t>
              </a:r>
            </a:p>
          </p:txBody>
        </p:sp>
        <p:pic>
          <p:nvPicPr>
            <p:cNvPr id="32" name="Picture 2" descr="Icônes de travail d'équipe avec des personnes, puzzle, poignée de main">
              <a:extLst>
                <a:ext uri="{FF2B5EF4-FFF2-40B4-BE49-F238E27FC236}">
                  <a16:creationId xmlns:a16="http://schemas.microsoft.com/office/drawing/2014/main" id="{69B79088-8ABF-4D30-A645-99D8F4B72C27}"/>
                </a:ext>
              </a:extLst>
            </p:cNvPr>
            <p:cNvPicPr>
              <a:picLocks noChangeAspect="1" noChangeArrowheads="1"/>
            </p:cNvPicPr>
            <p:nvPr/>
          </p:nvPicPr>
          <p:blipFill rotWithShape="1">
            <a:blip r:embed="rId10">
              <a:extLst>
                <a:ext uri="{BEBA8EAE-BF5A-486C-A8C5-ECC9F3942E4B}">
                  <a14:imgProps xmlns:a14="http://schemas.microsoft.com/office/drawing/2010/main">
                    <a14:imgLayer r:embed="rId9">
                      <a14:imgEffect>
                        <a14:backgroundRemoval t="5636" b="50720" l="21837" r="30448">
                          <a14:foregroundMark x1="29233" y1="20968" x2="28594" y2="25269"/>
                          <a14:foregroundMark x1="29712" y1="24194" x2="29393" y2="26882"/>
                          <a14:foregroundMark x1="26837" y1="50538" x2="25080" y2="20968"/>
                          <a14:foregroundMark x1="24920" y1="27419" x2="23323" y2="23656"/>
                          <a14:foregroundMark x1="23323" y1="23656" x2="22364" y2="11828"/>
                          <a14:foregroundMark x1="22364" y1="11828" x2="26198" y2="8602"/>
                          <a14:foregroundMark x1="26198" y1="8602" x2="29073" y2="16667"/>
                          <a14:foregroundMark x1="29073" y1="16667" x2="29872" y2="22043"/>
                          <a14:foregroundMark x1="29872" y1="22043" x2="26837" y2="30108"/>
                          <a14:foregroundMark x1="26837" y1="30108" x2="26198" y2="34946"/>
                          <a14:foregroundMark x1="24601" y1="36022" x2="25080" y2="27957"/>
                          <a14:foregroundMark x1="24760" y1="27957" x2="24920" y2="30645"/>
                          <a14:foregroundMark x1="24441" y1="49462" x2="24601" y2="36559"/>
                          <a14:foregroundMark x1="26997" y1="50000" x2="26837" y2="37634"/>
                          <a14:foregroundMark x1="26837" y1="37634" x2="26837" y2="37634"/>
                        </a14:backgroundRemoval>
                      </a14:imgEffect>
                    </a14:imgLayer>
                  </a14:imgProps>
                </a:ext>
                <a:ext uri="{28A0092B-C50C-407E-A947-70E740481C1C}">
                  <a14:useLocalDpi xmlns:a14="http://schemas.microsoft.com/office/drawing/2010/main" val="0"/>
                </a:ext>
              </a:extLst>
            </a:blip>
            <a:srcRect l="20761" r="68476" b="43645"/>
            <a:stretch/>
          </p:blipFill>
          <p:spPr bwMode="auto">
            <a:xfrm>
              <a:off x="8184915" y="1681053"/>
              <a:ext cx="503050" cy="782597"/>
            </a:xfrm>
            <a:prstGeom prst="rect">
              <a:avLst/>
            </a:prstGeom>
            <a:extLst>
              <a:ext uri="{909E8E84-426E-40DD-AFC4-6F175D3DCCD1}">
                <a14:hiddenFill xmlns:a14="http://schemas.microsoft.com/office/drawing/2010/main">
                  <a:solidFill>
                    <a:srgbClr val="FFFFFF"/>
                  </a:solidFill>
                </a14:hiddenFill>
              </a:ext>
            </a:extLst>
          </p:spPr>
        </p:pic>
      </p:grpSp>
      <p:grpSp>
        <p:nvGrpSpPr>
          <p:cNvPr id="40" name="Groupe 39">
            <a:extLst>
              <a:ext uri="{FF2B5EF4-FFF2-40B4-BE49-F238E27FC236}">
                <a16:creationId xmlns:a16="http://schemas.microsoft.com/office/drawing/2014/main" id="{2F253775-E34B-43A3-9CAF-0838A7512395}"/>
              </a:ext>
            </a:extLst>
          </p:cNvPr>
          <p:cNvGrpSpPr/>
          <p:nvPr/>
        </p:nvGrpSpPr>
        <p:grpSpPr>
          <a:xfrm>
            <a:off x="9275485" y="2233095"/>
            <a:ext cx="2538880" cy="2010835"/>
            <a:chOff x="9275485" y="1518989"/>
            <a:chExt cx="2538880" cy="2010835"/>
          </a:xfrm>
        </p:grpSpPr>
        <p:sp>
          <p:nvSpPr>
            <p:cNvPr id="33" name="Rectangle : coins arrondis 32">
              <a:extLst>
                <a:ext uri="{FF2B5EF4-FFF2-40B4-BE49-F238E27FC236}">
                  <a16:creationId xmlns:a16="http://schemas.microsoft.com/office/drawing/2014/main" id="{CAF633E7-10CA-455B-A6C8-DFA8ABFE8017}"/>
                </a:ext>
              </a:extLst>
            </p:cNvPr>
            <p:cNvSpPr/>
            <p:nvPr/>
          </p:nvSpPr>
          <p:spPr>
            <a:xfrm>
              <a:off x="9275485" y="2183826"/>
              <a:ext cx="2538880" cy="1345998"/>
            </a:xfrm>
            <a:custGeom>
              <a:avLst/>
              <a:gdLst>
                <a:gd name="connsiteX0" fmla="*/ 0 w 2538880"/>
                <a:gd name="connsiteY0" fmla="*/ 224337 h 1345998"/>
                <a:gd name="connsiteX1" fmla="*/ 224337 w 2538880"/>
                <a:gd name="connsiteY1" fmla="*/ 0 h 1345998"/>
                <a:gd name="connsiteX2" fmla="*/ 858366 w 2538880"/>
                <a:gd name="connsiteY2" fmla="*/ 0 h 1345998"/>
                <a:gd name="connsiteX3" fmla="*/ 1555101 w 2538880"/>
                <a:gd name="connsiteY3" fmla="*/ 0 h 1345998"/>
                <a:gd name="connsiteX4" fmla="*/ 2314543 w 2538880"/>
                <a:gd name="connsiteY4" fmla="*/ 0 h 1345998"/>
                <a:gd name="connsiteX5" fmla="*/ 2538880 w 2538880"/>
                <a:gd name="connsiteY5" fmla="*/ 224337 h 1345998"/>
                <a:gd name="connsiteX6" fmla="*/ 2538880 w 2538880"/>
                <a:gd name="connsiteY6" fmla="*/ 681972 h 1345998"/>
                <a:gd name="connsiteX7" fmla="*/ 2538880 w 2538880"/>
                <a:gd name="connsiteY7" fmla="*/ 1121661 h 1345998"/>
                <a:gd name="connsiteX8" fmla="*/ 2314543 w 2538880"/>
                <a:gd name="connsiteY8" fmla="*/ 1345998 h 1345998"/>
                <a:gd name="connsiteX9" fmla="*/ 1596906 w 2538880"/>
                <a:gd name="connsiteY9" fmla="*/ 1345998 h 1345998"/>
                <a:gd name="connsiteX10" fmla="*/ 858366 w 2538880"/>
                <a:gd name="connsiteY10" fmla="*/ 1345998 h 1345998"/>
                <a:gd name="connsiteX11" fmla="*/ 224337 w 2538880"/>
                <a:gd name="connsiteY11" fmla="*/ 1345998 h 1345998"/>
                <a:gd name="connsiteX12" fmla="*/ 0 w 2538880"/>
                <a:gd name="connsiteY12" fmla="*/ 1121661 h 1345998"/>
                <a:gd name="connsiteX13" fmla="*/ 0 w 2538880"/>
                <a:gd name="connsiteY13" fmla="*/ 690945 h 1345998"/>
                <a:gd name="connsiteX14" fmla="*/ 0 w 2538880"/>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8880" h="1345998" fill="none" extrusionOk="0">
                  <a:moveTo>
                    <a:pt x="0" y="224337"/>
                  </a:moveTo>
                  <a:cubicBezTo>
                    <a:pt x="-10250" y="129139"/>
                    <a:pt x="117445" y="-9391"/>
                    <a:pt x="224337" y="0"/>
                  </a:cubicBezTo>
                  <a:cubicBezTo>
                    <a:pt x="405780" y="-24361"/>
                    <a:pt x="689018" y="24264"/>
                    <a:pt x="858366" y="0"/>
                  </a:cubicBezTo>
                  <a:cubicBezTo>
                    <a:pt x="1027714" y="-24264"/>
                    <a:pt x="1322520" y="22764"/>
                    <a:pt x="1555101" y="0"/>
                  </a:cubicBezTo>
                  <a:cubicBezTo>
                    <a:pt x="1787683" y="-22764"/>
                    <a:pt x="2104652" y="-6307"/>
                    <a:pt x="2314543" y="0"/>
                  </a:cubicBezTo>
                  <a:cubicBezTo>
                    <a:pt x="2451771" y="2587"/>
                    <a:pt x="2539195" y="78409"/>
                    <a:pt x="2538880" y="224337"/>
                  </a:cubicBezTo>
                  <a:cubicBezTo>
                    <a:pt x="2528746" y="319192"/>
                    <a:pt x="2529825" y="461575"/>
                    <a:pt x="2538880" y="681972"/>
                  </a:cubicBezTo>
                  <a:cubicBezTo>
                    <a:pt x="2547935" y="902370"/>
                    <a:pt x="2523619" y="1008558"/>
                    <a:pt x="2538880" y="1121661"/>
                  </a:cubicBezTo>
                  <a:cubicBezTo>
                    <a:pt x="2541940" y="1233241"/>
                    <a:pt x="2453161" y="1336772"/>
                    <a:pt x="2314543" y="1345998"/>
                  </a:cubicBezTo>
                  <a:cubicBezTo>
                    <a:pt x="1982221" y="1374207"/>
                    <a:pt x="1816612" y="1351791"/>
                    <a:pt x="1596906" y="1345998"/>
                  </a:cubicBezTo>
                  <a:cubicBezTo>
                    <a:pt x="1377200" y="1340205"/>
                    <a:pt x="1189300" y="1343021"/>
                    <a:pt x="858366" y="1345998"/>
                  </a:cubicBezTo>
                  <a:cubicBezTo>
                    <a:pt x="527432" y="1348975"/>
                    <a:pt x="380725" y="1355530"/>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538880" h="1345998" stroke="0" extrusionOk="0">
                  <a:moveTo>
                    <a:pt x="0" y="224337"/>
                  </a:moveTo>
                  <a:cubicBezTo>
                    <a:pt x="-9617" y="111004"/>
                    <a:pt x="73715" y="-2423"/>
                    <a:pt x="224337" y="0"/>
                  </a:cubicBezTo>
                  <a:cubicBezTo>
                    <a:pt x="374343" y="3282"/>
                    <a:pt x="770889" y="32873"/>
                    <a:pt x="921072" y="0"/>
                  </a:cubicBezTo>
                  <a:cubicBezTo>
                    <a:pt x="1071255" y="-32873"/>
                    <a:pt x="1424717" y="-17522"/>
                    <a:pt x="1638710" y="0"/>
                  </a:cubicBezTo>
                  <a:cubicBezTo>
                    <a:pt x="1852703" y="17522"/>
                    <a:pt x="2149292" y="3637"/>
                    <a:pt x="2314543" y="0"/>
                  </a:cubicBezTo>
                  <a:cubicBezTo>
                    <a:pt x="2445009" y="-20486"/>
                    <a:pt x="2517509" y="99294"/>
                    <a:pt x="2538880" y="224337"/>
                  </a:cubicBezTo>
                  <a:cubicBezTo>
                    <a:pt x="2558856" y="450899"/>
                    <a:pt x="2527001" y="560034"/>
                    <a:pt x="2538880" y="690945"/>
                  </a:cubicBezTo>
                  <a:cubicBezTo>
                    <a:pt x="2550759" y="821856"/>
                    <a:pt x="2531421" y="956308"/>
                    <a:pt x="2538880" y="1121661"/>
                  </a:cubicBezTo>
                  <a:cubicBezTo>
                    <a:pt x="2548969" y="1273840"/>
                    <a:pt x="2423226" y="1341097"/>
                    <a:pt x="2314543" y="1345998"/>
                  </a:cubicBezTo>
                  <a:cubicBezTo>
                    <a:pt x="2114053" y="1374171"/>
                    <a:pt x="1932678" y="1366020"/>
                    <a:pt x="1638710" y="1345998"/>
                  </a:cubicBezTo>
                  <a:cubicBezTo>
                    <a:pt x="1344742" y="1325976"/>
                    <a:pt x="1222928" y="1335332"/>
                    <a:pt x="962876" y="1345998"/>
                  </a:cubicBezTo>
                  <a:cubicBezTo>
                    <a:pt x="702824" y="1356664"/>
                    <a:pt x="380570" y="1362691"/>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Dirigé sur la plateforme </a:t>
              </a:r>
            </a:p>
            <a:p>
              <a:pPr algn="ctr"/>
              <a:endParaRPr lang="fr-FR" sz="1200" dirty="0">
                <a:solidFill>
                  <a:schemeClr val="tx1">
                    <a:lumMod val="75000"/>
                    <a:lumOff val="25000"/>
                  </a:schemeClr>
                </a:solidFill>
              </a:endParaRPr>
            </a:p>
            <a:p>
              <a:pPr algn="ctr"/>
              <a:r>
                <a:rPr lang="fr-FR" sz="1200" dirty="0">
                  <a:solidFill>
                    <a:schemeClr val="tx1">
                      <a:lumMod val="75000"/>
                      <a:lumOff val="25000"/>
                    </a:schemeClr>
                  </a:solidFill>
                </a:rPr>
                <a:t>le client opte pour la formule de son choix (code Premium ou pack permis)</a:t>
              </a:r>
            </a:p>
          </p:txBody>
        </p:sp>
        <p:pic>
          <p:nvPicPr>
            <p:cNvPr id="35" name="Picture 4" descr="Ensemble d'icônes de griffonnage, symboles d'entreprise de contour">
              <a:extLst>
                <a:ext uri="{FF2B5EF4-FFF2-40B4-BE49-F238E27FC236}">
                  <a16:creationId xmlns:a16="http://schemas.microsoft.com/office/drawing/2014/main" id="{D0DFB260-95C3-4D6D-8C88-83E9B10E3B35}"/>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46237" b="90860" l="71406" r="81949">
                          <a14:foregroundMark x1="76518" y1="51613" x2="77796" y2="57527"/>
                          <a14:foregroundMark x1="79073" y1="53226" x2="76358" y2="50538"/>
                          <a14:foregroundMark x1="78115" y1="51075" x2="77476" y2="51075"/>
                          <a14:foregroundMark x1="79712" y1="53226" x2="79553" y2="57527"/>
                          <a14:foregroundMark x1="79553" y1="57527" x2="78275" y2="59140"/>
                          <a14:foregroundMark x1="78275" y1="59140" x2="76997" y2="58602"/>
                          <a14:foregroundMark x1="76997" y1="58602" x2="76837" y2="62903"/>
                          <a14:foregroundMark x1="76837" y1="62903" x2="79553" y2="61828"/>
                          <a14:foregroundMark x1="79553" y1="61828" x2="80831" y2="63441"/>
                          <a14:foregroundMark x1="80831" y1="63441" x2="80831" y2="67742"/>
                          <a14:foregroundMark x1="80831" y1="67742" x2="80032" y2="72581"/>
                          <a14:foregroundMark x1="80032" y1="72581" x2="79921" y2="78900"/>
                          <a14:foregroundMark x1="76358" y1="52151" x2="75879" y2="61290"/>
                          <a14:foregroundMark x1="75879" y1="61290" x2="74281" y2="61290"/>
                          <a14:foregroundMark x1="74281" y1="61290" x2="73482" y2="65054"/>
                          <a14:foregroundMark x1="73482" y1="65054" x2="72204" y2="64516"/>
                          <a14:foregroundMark x1="72204" y1="64516" x2="73003" y2="68280"/>
                          <a14:foregroundMark x1="73003" y1="68280" x2="73487" y2="79261"/>
                          <a14:foregroundMark x1="79553" y1="85484" x2="73962" y2="85484"/>
                          <a14:foregroundMark x1="73642" y1="88172" x2="74920" y2="87634"/>
                          <a14:foregroundMark x1="74920" y1="87634" x2="78914" y2="88172"/>
                          <a14:foregroundMark x1="78914" y1="88172" x2="81150" y2="87634"/>
                          <a14:foregroundMark x1="77636" y1="90860" x2="74920" y2="90323"/>
                          <a14:foregroundMark x1="74920" y1="90323" x2="74920" y2="90323"/>
                          <a14:foregroundMark x1="73802" y1="72043" x2="79553" y2="83871"/>
                          <a14:foregroundMark x1="74121" y1="79032" x2="74121" y2="86022"/>
                          <a14:foregroundMark x1="75240" y1="62366" x2="74281" y2="69355"/>
                          <a14:foregroundMark x1="74281" y1="81720" x2="75559" y2="82796"/>
                          <a14:foregroundMark x1="79712" y1="79570" x2="79712" y2="83333"/>
                          <a14:backgroundMark x1="73085" y1="87057" x2="72364" y2="87097"/>
                          <a14:backgroundMark x1="81949" y1="86559" x2="81338" y2="86593"/>
                        </a14:backgroundRemoval>
                      </a14:imgEffect>
                    </a14:imgLayer>
                  </a14:imgProps>
                </a:ext>
                <a:ext uri="{28A0092B-C50C-407E-A947-70E740481C1C}">
                  <a14:useLocalDpi xmlns:a14="http://schemas.microsoft.com/office/drawing/2010/main" val="0"/>
                </a:ext>
              </a:extLst>
            </a:blip>
            <a:srcRect l="70294" t="41847" r="16746" b="5594"/>
            <a:stretch/>
          </p:blipFill>
          <p:spPr bwMode="auto">
            <a:xfrm>
              <a:off x="10128360" y="1518989"/>
              <a:ext cx="748364" cy="901757"/>
            </a:xfrm>
            <a:prstGeom prst="rect">
              <a:avLst/>
            </a:prstGeom>
            <a:extLst>
              <a:ext uri="{909E8E84-426E-40DD-AFC4-6F175D3DCCD1}">
                <a14:hiddenFill xmlns:a14="http://schemas.microsoft.com/office/drawing/2010/main">
                  <a:solidFill>
                    <a:srgbClr val="FFFFFF"/>
                  </a:solidFill>
                </a14:hiddenFill>
              </a:ext>
            </a:extLst>
          </p:spPr>
        </p:pic>
      </p:grpSp>
      <p:grpSp>
        <p:nvGrpSpPr>
          <p:cNvPr id="41" name="Groupe 40">
            <a:extLst>
              <a:ext uri="{FF2B5EF4-FFF2-40B4-BE49-F238E27FC236}">
                <a16:creationId xmlns:a16="http://schemas.microsoft.com/office/drawing/2014/main" id="{384E8539-A810-4082-A7AB-FD44834078AE}"/>
              </a:ext>
            </a:extLst>
          </p:cNvPr>
          <p:cNvGrpSpPr/>
          <p:nvPr/>
        </p:nvGrpSpPr>
        <p:grpSpPr>
          <a:xfrm>
            <a:off x="4324565" y="2524803"/>
            <a:ext cx="2107336" cy="1719127"/>
            <a:chOff x="4955316" y="1810697"/>
            <a:chExt cx="2107336" cy="1719127"/>
          </a:xfrm>
        </p:grpSpPr>
        <p:sp>
          <p:nvSpPr>
            <p:cNvPr id="28" name="Rectangle : coins arrondis 27">
              <a:extLst>
                <a:ext uri="{FF2B5EF4-FFF2-40B4-BE49-F238E27FC236}">
                  <a16:creationId xmlns:a16="http://schemas.microsoft.com/office/drawing/2014/main" id="{F4777B03-1251-4824-8125-47C6AB4710F1}"/>
                </a:ext>
              </a:extLst>
            </p:cNvPr>
            <p:cNvSpPr/>
            <p:nvPr/>
          </p:nvSpPr>
          <p:spPr>
            <a:xfrm>
              <a:off x="4955316" y="2183826"/>
              <a:ext cx="2107336" cy="1345998"/>
            </a:xfrm>
            <a:custGeom>
              <a:avLst/>
              <a:gdLst>
                <a:gd name="connsiteX0" fmla="*/ 0 w 2107336"/>
                <a:gd name="connsiteY0" fmla="*/ 224337 h 1345998"/>
                <a:gd name="connsiteX1" fmla="*/ 224337 w 2107336"/>
                <a:gd name="connsiteY1" fmla="*/ 0 h 1345998"/>
                <a:gd name="connsiteX2" fmla="*/ 727464 w 2107336"/>
                <a:gd name="connsiteY2" fmla="*/ 0 h 1345998"/>
                <a:gd name="connsiteX3" fmla="*/ 1280352 w 2107336"/>
                <a:gd name="connsiteY3" fmla="*/ 0 h 1345998"/>
                <a:gd name="connsiteX4" fmla="*/ 1882999 w 2107336"/>
                <a:gd name="connsiteY4" fmla="*/ 0 h 1345998"/>
                <a:gd name="connsiteX5" fmla="*/ 2107336 w 2107336"/>
                <a:gd name="connsiteY5" fmla="*/ 224337 h 1345998"/>
                <a:gd name="connsiteX6" fmla="*/ 2107336 w 2107336"/>
                <a:gd name="connsiteY6" fmla="*/ 681972 h 1345998"/>
                <a:gd name="connsiteX7" fmla="*/ 2107336 w 2107336"/>
                <a:gd name="connsiteY7" fmla="*/ 1121661 h 1345998"/>
                <a:gd name="connsiteX8" fmla="*/ 1882999 w 2107336"/>
                <a:gd name="connsiteY8" fmla="*/ 1345998 h 1345998"/>
                <a:gd name="connsiteX9" fmla="*/ 1313525 w 2107336"/>
                <a:gd name="connsiteY9" fmla="*/ 1345998 h 1345998"/>
                <a:gd name="connsiteX10" fmla="*/ 727464 w 2107336"/>
                <a:gd name="connsiteY10" fmla="*/ 1345998 h 1345998"/>
                <a:gd name="connsiteX11" fmla="*/ 224337 w 2107336"/>
                <a:gd name="connsiteY11" fmla="*/ 1345998 h 1345998"/>
                <a:gd name="connsiteX12" fmla="*/ 0 w 2107336"/>
                <a:gd name="connsiteY12" fmla="*/ 1121661 h 1345998"/>
                <a:gd name="connsiteX13" fmla="*/ 0 w 2107336"/>
                <a:gd name="connsiteY13" fmla="*/ 690945 h 1345998"/>
                <a:gd name="connsiteX14" fmla="*/ 0 w 2107336"/>
                <a:gd name="connsiteY14" fmla="*/ 224337 h 134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7336" h="1345998" fill="none" extrusionOk="0">
                  <a:moveTo>
                    <a:pt x="0" y="224337"/>
                  </a:moveTo>
                  <a:cubicBezTo>
                    <a:pt x="-10250" y="129139"/>
                    <a:pt x="117445" y="-9391"/>
                    <a:pt x="224337" y="0"/>
                  </a:cubicBezTo>
                  <a:cubicBezTo>
                    <a:pt x="402499" y="-15802"/>
                    <a:pt x="600315" y="19559"/>
                    <a:pt x="727464" y="0"/>
                  </a:cubicBezTo>
                  <a:cubicBezTo>
                    <a:pt x="854613" y="-19559"/>
                    <a:pt x="1158077" y="3619"/>
                    <a:pt x="1280352" y="0"/>
                  </a:cubicBezTo>
                  <a:cubicBezTo>
                    <a:pt x="1402627" y="-3619"/>
                    <a:pt x="1636075" y="20691"/>
                    <a:pt x="1882999" y="0"/>
                  </a:cubicBezTo>
                  <a:cubicBezTo>
                    <a:pt x="2020227" y="2587"/>
                    <a:pt x="2107651" y="78409"/>
                    <a:pt x="2107336" y="224337"/>
                  </a:cubicBezTo>
                  <a:cubicBezTo>
                    <a:pt x="2097202" y="319192"/>
                    <a:pt x="2098281" y="461575"/>
                    <a:pt x="2107336" y="681972"/>
                  </a:cubicBezTo>
                  <a:cubicBezTo>
                    <a:pt x="2116391" y="902370"/>
                    <a:pt x="2092075" y="1008558"/>
                    <a:pt x="2107336" y="1121661"/>
                  </a:cubicBezTo>
                  <a:cubicBezTo>
                    <a:pt x="2110396" y="1233241"/>
                    <a:pt x="2021617" y="1336772"/>
                    <a:pt x="1882999" y="1345998"/>
                  </a:cubicBezTo>
                  <a:cubicBezTo>
                    <a:pt x="1707258" y="1360057"/>
                    <a:pt x="1434183" y="1330410"/>
                    <a:pt x="1313525" y="1345998"/>
                  </a:cubicBezTo>
                  <a:cubicBezTo>
                    <a:pt x="1192867" y="1361586"/>
                    <a:pt x="895012" y="1321427"/>
                    <a:pt x="727464" y="1345998"/>
                  </a:cubicBezTo>
                  <a:cubicBezTo>
                    <a:pt x="559916" y="1370569"/>
                    <a:pt x="359547" y="1326625"/>
                    <a:pt x="224337" y="1345998"/>
                  </a:cubicBezTo>
                  <a:cubicBezTo>
                    <a:pt x="73985" y="1352327"/>
                    <a:pt x="5265" y="1244814"/>
                    <a:pt x="0" y="1121661"/>
                  </a:cubicBezTo>
                  <a:cubicBezTo>
                    <a:pt x="12567" y="958901"/>
                    <a:pt x="17020" y="799299"/>
                    <a:pt x="0" y="690945"/>
                  </a:cubicBezTo>
                  <a:cubicBezTo>
                    <a:pt x="-17020" y="582591"/>
                    <a:pt x="8113" y="394607"/>
                    <a:pt x="0" y="224337"/>
                  </a:cubicBezTo>
                  <a:close/>
                </a:path>
                <a:path w="2107336" h="1345998" stroke="0" extrusionOk="0">
                  <a:moveTo>
                    <a:pt x="0" y="224337"/>
                  </a:moveTo>
                  <a:cubicBezTo>
                    <a:pt x="-9617" y="111004"/>
                    <a:pt x="73715" y="-2423"/>
                    <a:pt x="224337" y="0"/>
                  </a:cubicBezTo>
                  <a:cubicBezTo>
                    <a:pt x="376512" y="-13789"/>
                    <a:pt x="524184" y="16129"/>
                    <a:pt x="777224" y="0"/>
                  </a:cubicBezTo>
                  <a:cubicBezTo>
                    <a:pt x="1030264" y="-16129"/>
                    <a:pt x="1068669" y="14768"/>
                    <a:pt x="1346698" y="0"/>
                  </a:cubicBezTo>
                  <a:cubicBezTo>
                    <a:pt x="1624727" y="-14768"/>
                    <a:pt x="1630811" y="-24738"/>
                    <a:pt x="1882999" y="0"/>
                  </a:cubicBezTo>
                  <a:cubicBezTo>
                    <a:pt x="2013465" y="-20486"/>
                    <a:pt x="2085965" y="99294"/>
                    <a:pt x="2107336" y="224337"/>
                  </a:cubicBezTo>
                  <a:cubicBezTo>
                    <a:pt x="2127312" y="450899"/>
                    <a:pt x="2095457" y="560034"/>
                    <a:pt x="2107336" y="690945"/>
                  </a:cubicBezTo>
                  <a:cubicBezTo>
                    <a:pt x="2119215" y="821856"/>
                    <a:pt x="2099877" y="956308"/>
                    <a:pt x="2107336" y="1121661"/>
                  </a:cubicBezTo>
                  <a:cubicBezTo>
                    <a:pt x="2117425" y="1273840"/>
                    <a:pt x="1991682" y="1341097"/>
                    <a:pt x="1882999" y="1345998"/>
                  </a:cubicBezTo>
                  <a:cubicBezTo>
                    <a:pt x="1734207" y="1334714"/>
                    <a:pt x="1565727" y="1347579"/>
                    <a:pt x="1346698" y="1345998"/>
                  </a:cubicBezTo>
                  <a:cubicBezTo>
                    <a:pt x="1127669" y="1344417"/>
                    <a:pt x="1049498" y="1369531"/>
                    <a:pt x="810398" y="1345998"/>
                  </a:cubicBezTo>
                  <a:cubicBezTo>
                    <a:pt x="571298" y="1322465"/>
                    <a:pt x="400249" y="1322095"/>
                    <a:pt x="224337" y="1345998"/>
                  </a:cubicBezTo>
                  <a:cubicBezTo>
                    <a:pt x="104628" y="1323359"/>
                    <a:pt x="-5030" y="1247559"/>
                    <a:pt x="0" y="1121661"/>
                  </a:cubicBezTo>
                  <a:cubicBezTo>
                    <a:pt x="15701" y="974355"/>
                    <a:pt x="7160" y="879673"/>
                    <a:pt x="0" y="699919"/>
                  </a:cubicBezTo>
                  <a:cubicBezTo>
                    <a:pt x="-7160" y="520165"/>
                    <a:pt x="-18129" y="404670"/>
                    <a:pt x="0" y="224337"/>
                  </a:cubicBezTo>
                  <a:close/>
                </a:path>
              </a:pathLst>
            </a:custGeom>
            <a:solidFill>
              <a:schemeClr val="bg1">
                <a:lumMod val="95000"/>
              </a:schemeClr>
            </a:solidFill>
            <a:ln>
              <a:solidFill>
                <a:srgbClr val="B0D6F4"/>
              </a:solidFill>
              <a:extLst>
                <a:ext uri="{C807C97D-BFC1-408E-A445-0C87EB9F89A2}">
                  <ask:lineSketchStyleProps xmlns:ask="http://schemas.microsoft.com/office/drawing/2018/sketchyshapes" sd="1154604336">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Dès que la validation du bon est finalisée, le client reçoit un SMS &amp; un email de confirmation</a:t>
              </a:r>
            </a:p>
          </p:txBody>
        </p:sp>
        <p:pic>
          <p:nvPicPr>
            <p:cNvPr id="17" name="Picture 4" descr="Ensemble d'icônes de griffonnage, symboles d'entreprise de contour">
              <a:extLst>
                <a:ext uri="{FF2B5EF4-FFF2-40B4-BE49-F238E27FC236}">
                  <a16:creationId xmlns:a16="http://schemas.microsoft.com/office/drawing/2014/main" id="{3CA4ED9E-BDFA-4837-B3DE-9C130680625E}"/>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2">
                      <a14:imgEffect>
                        <a14:backgroundRemoval t="4839" b="39785" l="69808" r="82748">
                          <a14:foregroundMark x1="81789" y1="13978" x2="80192" y2="13978"/>
                          <a14:foregroundMark x1="80192" y1="13978" x2="80032" y2="13978"/>
                          <a14:foregroundMark x1="79979" y1="17742" x2="79872" y2="16667"/>
                          <a14:foregroundMark x1="80032" y1="18280" x2="79979" y2="17742"/>
                          <a14:foregroundMark x1="78914" y1="15591" x2="79553" y2="15591"/>
                          <a14:foregroundMark x1="81257" y1="17742" x2="81470" y2="14516"/>
                          <a14:foregroundMark x1="81150" y1="19355" x2="81257" y2="17742"/>
                          <a14:foregroundMark x1="80192" y1="36559" x2="79233" y2="32258"/>
                          <a14:foregroundMark x1="77346" y1="29553" x2="78275" y2="29032"/>
                          <a14:foregroundMark x1="77316" y1="29570" x2="77282" y2="29589"/>
                          <a14:foregroundMark x1="81629" y1="25269" x2="81310" y2="27957"/>
                          <a14:foregroundMark x1="77316" y1="39785" x2="78115" y2="36022"/>
                          <a14:foregroundMark x1="73482" y1="30108" x2="72204" y2="34946"/>
                          <a14:foregroundMark x1="72364" y1="30108" x2="69808" y2="36022"/>
                          <a14:backgroundMark x1="80032" y1="22581" x2="77955" y2="23656"/>
                          <a14:backgroundMark x1="77955" y1="23656" x2="78435" y2="17742"/>
                          <a14:backgroundMark x1="78435" y1="17742" x2="78435" y2="17742"/>
                        </a14:backgroundRemoval>
                      </a14:imgEffect>
                    </a14:imgLayer>
                  </a14:imgProps>
                </a:ext>
                <a:ext uri="{28A0092B-C50C-407E-A947-70E740481C1C}">
                  <a14:useLocalDpi xmlns:a14="http://schemas.microsoft.com/office/drawing/2010/main" val="0"/>
                </a:ext>
              </a:extLst>
            </a:blip>
            <a:srcRect l="69454" t="1699" r="15603" b="56297"/>
            <a:stretch/>
          </p:blipFill>
          <p:spPr bwMode="auto">
            <a:xfrm>
              <a:off x="5695621" y="1810697"/>
              <a:ext cx="751718" cy="627815"/>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Accolade fermante 41">
            <a:extLst>
              <a:ext uri="{FF2B5EF4-FFF2-40B4-BE49-F238E27FC236}">
                <a16:creationId xmlns:a16="http://schemas.microsoft.com/office/drawing/2014/main" id="{2E2A3903-5F4F-433B-AC9D-A56A8C7B1317}"/>
              </a:ext>
            </a:extLst>
          </p:cNvPr>
          <p:cNvSpPr/>
          <p:nvPr/>
        </p:nvSpPr>
        <p:spPr>
          <a:xfrm rot="5400000">
            <a:off x="2229430" y="2634467"/>
            <a:ext cx="400222" cy="3468433"/>
          </a:xfrm>
          <a:custGeom>
            <a:avLst/>
            <a:gdLst>
              <a:gd name="connsiteX0" fmla="*/ 0 w 400222"/>
              <a:gd name="connsiteY0" fmla="*/ 0 h 3468433"/>
              <a:gd name="connsiteX1" fmla="*/ 200111 w 400222"/>
              <a:gd name="connsiteY1" fmla="*/ 33350 h 3468433"/>
              <a:gd name="connsiteX2" fmla="*/ 200111 w 400222"/>
              <a:gd name="connsiteY2" fmla="*/ 605864 h 3468433"/>
              <a:gd name="connsiteX3" fmla="*/ 200111 w 400222"/>
              <a:gd name="connsiteY3" fmla="*/ 1128352 h 3468433"/>
              <a:gd name="connsiteX4" fmla="*/ 200111 w 400222"/>
              <a:gd name="connsiteY4" fmla="*/ 1700866 h 3468433"/>
              <a:gd name="connsiteX5" fmla="*/ 400222 w 400222"/>
              <a:gd name="connsiteY5" fmla="*/ 1734216 h 3468433"/>
              <a:gd name="connsiteX6" fmla="*/ 200111 w 400222"/>
              <a:gd name="connsiteY6" fmla="*/ 1767566 h 3468433"/>
              <a:gd name="connsiteX7" fmla="*/ 200111 w 400222"/>
              <a:gd name="connsiteY7" fmla="*/ 2340080 h 3468433"/>
              <a:gd name="connsiteX8" fmla="*/ 200111 w 400222"/>
              <a:gd name="connsiteY8" fmla="*/ 2912594 h 3468433"/>
              <a:gd name="connsiteX9" fmla="*/ 200111 w 400222"/>
              <a:gd name="connsiteY9" fmla="*/ 3435083 h 3468433"/>
              <a:gd name="connsiteX10" fmla="*/ 0 w 400222"/>
              <a:gd name="connsiteY10" fmla="*/ 3468433 h 3468433"/>
              <a:gd name="connsiteX11" fmla="*/ 0 w 400222"/>
              <a:gd name="connsiteY11" fmla="*/ 2844115 h 3468433"/>
              <a:gd name="connsiteX12" fmla="*/ 0 w 400222"/>
              <a:gd name="connsiteY12" fmla="*/ 2219797 h 3468433"/>
              <a:gd name="connsiteX13" fmla="*/ 0 w 400222"/>
              <a:gd name="connsiteY13" fmla="*/ 1595479 h 3468433"/>
              <a:gd name="connsiteX14" fmla="*/ 0 w 400222"/>
              <a:gd name="connsiteY14" fmla="*/ 1005846 h 3468433"/>
              <a:gd name="connsiteX15" fmla="*/ 0 w 400222"/>
              <a:gd name="connsiteY15" fmla="*/ 0 h 3468433"/>
              <a:gd name="connsiteX0" fmla="*/ 0 w 400222"/>
              <a:gd name="connsiteY0" fmla="*/ 0 h 3468433"/>
              <a:gd name="connsiteX1" fmla="*/ 200111 w 400222"/>
              <a:gd name="connsiteY1" fmla="*/ 33350 h 3468433"/>
              <a:gd name="connsiteX2" fmla="*/ 200111 w 400222"/>
              <a:gd name="connsiteY2" fmla="*/ 622539 h 3468433"/>
              <a:gd name="connsiteX3" fmla="*/ 200111 w 400222"/>
              <a:gd name="connsiteY3" fmla="*/ 1211728 h 3468433"/>
              <a:gd name="connsiteX4" fmla="*/ 200111 w 400222"/>
              <a:gd name="connsiteY4" fmla="*/ 1700866 h 3468433"/>
              <a:gd name="connsiteX5" fmla="*/ 400222 w 400222"/>
              <a:gd name="connsiteY5" fmla="*/ 1734216 h 3468433"/>
              <a:gd name="connsiteX6" fmla="*/ 200111 w 400222"/>
              <a:gd name="connsiteY6" fmla="*/ 1767566 h 3468433"/>
              <a:gd name="connsiteX7" fmla="*/ 200111 w 400222"/>
              <a:gd name="connsiteY7" fmla="*/ 2356755 h 3468433"/>
              <a:gd name="connsiteX8" fmla="*/ 200111 w 400222"/>
              <a:gd name="connsiteY8" fmla="*/ 2895919 h 3468433"/>
              <a:gd name="connsiteX9" fmla="*/ 200111 w 400222"/>
              <a:gd name="connsiteY9" fmla="*/ 3435083 h 3468433"/>
              <a:gd name="connsiteX10" fmla="*/ 0 w 400222"/>
              <a:gd name="connsiteY10" fmla="*/ 3468433 h 346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222" h="3468433" stroke="0" extrusionOk="0">
                <a:moveTo>
                  <a:pt x="0" y="0"/>
                </a:moveTo>
                <a:cubicBezTo>
                  <a:pt x="110257" y="-1189"/>
                  <a:pt x="200399" y="16416"/>
                  <a:pt x="200111" y="33350"/>
                </a:cubicBezTo>
                <a:cubicBezTo>
                  <a:pt x="198281" y="161603"/>
                  <a:pt x="219999" y="393906"/>
                  <a:pt x="200111" y="605864"/>
                </a:cubicBezTo>
                <a:cubicBezTo>
                  <a:pt x="180223" y="817822"/>
                  <a:pt x="193731" y="936097"/>
                  <a:pt x="200111" y="1128352"/>
                </a:cubicBezTo>
                <a:cubicBezTo>
                  <a:pt x="206491" y="1320607"/>
                  <a:pt x="191320" y="1532137"/>
                  <a:pt x="200111" y="1700866"/>
                </a:cubicBezTo>
                <a:cubicBezTo>
                  <a:pt x="194819" y="1716151"/>
                  <a:pt x="292896" y="1729639"/>
                  <a:pt x="400222" y="1734216"/>
                </a:cubicBezTo>
                <a:cubicBezTo>
                  <a:pt x="289843" y="1734861"/>
                  <a:pt x="203266" y="1747186"/>
                  <a:pt x="200111" y="1767566"/>
                </a:cubicBezTo>
                <a:cubicBezTo>
                  <a:pt x="191624" y="1910523"/>
                  <a:pt x="220380" y="2195062"/>
                  <a:pt x="200111" y="2340080"/>
                </a:cubicBezTo>
                <a:cubicBezTo>
                  <a:pt x="179842" y="2485098"/>
                  <a:pt x="200172" y="2785288"/>
                  <a:pt x="200111" y="2912594"/>
                </a:cubicBezTo>
                <a:cubicBezTo>
                  <a:pt x="200050" y="3039900"/>
                  <a:pt x="220665" y="3286797"/>
                  <a:pt x="200111" y="3435083"/>
                </a:cubicBezTo>
                <a:cubicBezTo>
                  <a:pt x="178118" y="3453162"/>
                  <a:pt x="105597" y="3464652"/>
                  <a:pt x="0" y="3468433"/>
                </a:cubicBezTo>
                <a:cubicBezTo>
                  <a:pt x="25180" y="3161038"/>
                  <a:pt x="-271" y="3063012"/>
                  <a:pt x="0" y="2844115"/>
                </a:cubicBezTo>
                <a:cubicBezTo>
                  <a:pt x="271" y="2625218"/>
                  <a:pt x="-26126" y="2381552"/>
                  <a:pt x="0" y="2219797"/>
                </a:cubicBezTo>
                <a:cubicBezTo>
                  <a:pt x="26126" y="2058042"/>
                  <a:pt x="-12470" y="1738011"/>
                  <a:pt x="0" y="1595479"/>
                </a:cubicBezTo>
                <a:cubicBezTo>
                  <a:pt x="12470" y="1452947"/>
                  <a:pt x="-7815" y="1141909"/>
                  <a:pt x="0" y="1005846"/>
                </a:cubicBezTo>
                <a:cubicBezTo>
                  <a:pt x="7815" y="869783"/>
                  <a:pt x="-36556" y="384127"/>
                  <a:pt x="0" y="0"/>
                </a:cubicBezTo>
                <a:close/>
              </a:path>
              <a:path w="400222" h="3468433" fill="none" extrusionOk="0">
                <a:moveTo>
                  <a:pt x="0" y="0"/>
                </a:moveTo>
                <a:cubicBezTo>
                  <a:pt x="109208" y="2193"/>
                  <a:pt x="198385" y="15018"/>
                  <a:pt x="200111" y="33350"/>
                </a:cubicBezTo>
                <a:cubicBezTo>
                  <a:pt x="185816" y="156343"/>
                  <a:pt x="208218" y="451778"/>
                  <a:pt x="200111" y="622539"/>
                </a:cubicBezTo>
                <a:cubicBezTo>
                  <a:pt x="192004" y="793300"/>
                  <a:pt x="197772" y="1011029"/>
                  <a:pt x="200111" y="1211728"/>
                </a:cubicBezTo>
                <a:cubicBezTo>
                  <a:pt x="202450" y="1412427"/>
                  <a:pt x="176746" y="1583434"/>
                  <a:pt x="200111" y="1700866"/>
                </a:cubicBezTo>
                <a:cubicBezTo>
                  <a:pt x="196448" y="1736333"/>
                  <a:pt x="291077" y="1737363"/>
                  <a:pt x="400222" y="1734216"/>
                </a:cubicBezTo>
                <a:cubicBezTo>
                  <a:pt x="290142" y="1732403"/>
                  <a:pt x="198483" y="1750230"/>
                  <a:pt x="200111" y="1767566"/>
                </a:cubicBezTo>
                <a:cubicBezTo>
                  <a:pt x="217975" y="2002195"/>
                  <a:pt x="218494" y="2088635"/>
                  <a:pt x="200111" y="2356755"/>
                </a:cubicBezTo>
                <a:cubicBezTo>
                  <a:pt x="181728" y="2624875"/>
                  <a:pt x="185391" y="2774228"/>
                  <a:pt x="200111" y="2895919"/>
                </a:cubicBezTo>
                <a:cubicBezTo>
                  <a:pt x="214831" y="3017610"/>
                  <a:pt x="192467" y="3179880"/>
                  <a:pt x="200111" y="3435083"/>
                </a:cubicBezTo>
                <a:cubicBezTo>
                  <a:pt x="206606" y="3456566"/>
                  <a:pt x="107208" y="3483730"/>
                  <a:pt x="0" y="3468433"/>
                </a:cubicBezTo>
              </a:path>
              <a:path w="400222" h="3468433" fill="none" stroke="0" extrusionOk="0">
                <a:moveTo>
                  <a:pt x="0" y="0"/>
                </a:moveTo>
                <a:cubicBezTo>
                  <a:pt x="109592" y="-1643"/>
                  <a:pt x="200703" y="15327"/>
                  <a:pt x="200111" y="33350"/>
                </a:cubicBezTo>
                <a:cubicBezTo>
                  <a:pt x="177050" y="150792"/>
                  <a:pt x="217732" y="332033"/>
                  <a:pt x="200111" y="605864"/>
                </a:cubicBezTo>
                <a:cubicBezTo>
                  <a:pt x="182490" y="879695"/>
                  <a:pt x="211356" y="954770"/>
                  <a:pt x="200111" y="1161702"/>
                </a:cubicBezTo>
                <a:cubicBezTo>
                  <a:pt x="188866" y="1368634"/>
                  <a:pt x="176225" y="1590085"/>
                  <a:pt x="200111" y="1700866"/>
                </a:cubicBezTo>
                <a:cubicBezTo>
                  <a:pt x="202974" y="1714832"/>
                  <a:pt x="299971" y="1748918"/>
                  <a:pt x="400222" y="1734216"/>
                </a:cubicBezTo>
                <a:cubicBezTo>
                  <a:pt x="288924" y="1732752"/>
                  <a:pt x="198104" y="1751888"/>
                  <a:pt x="200111" y="1767566"/>
                </a:cubicBezTo>
                <a:cubicBezTo>
                  <a:pt x="174265" y="1950797"/>
                  <a:pt x="206694" y="2147534"/>
                  <a:pt x="200111" y="2290055"/>
                </a:cubicBezTo>
                <a:cubicBezTo>
                  <a:pt x="193528" y="2432576"/>
                  <a:pt x="187542" y="2643543"/>
                  <a:pt x="200111" y="2845894"/>
                </a:cubicBezTo>
                <a:cubicBezTo>
                  <a:pt x="212680" y="3048245"/>
                  <a:pt x="219062" y="3164214"/>
                  <a:pt x="200111" y="3435083"/>
                </a:cubicBezTo>
                <a:cubicBezTo>
                  <a:pt x="202110" y="3452265"/>
                  <a:pt x="109541" y="3465088"/>
                  <a:pt x="0" y="3468433"/>
                </a:cubicBezTo>
              </a:path>
            </a:pathLst>
          </a:custGeom>
          <a:ln w="19050">
            <a:solidFill>
              <a:schemeClr val="accent4">
                <a:lumMod val="75000"/>
              </a:schemeClr>
            </a:solidFill>
            <a:extLst>
              <a:ext uri="{C807C97D-BFC1-408E-A445-0C87EB9F89A2}">
                <ask:lineSketchStyleProps xmlns:ask="http://schemas.microsoft.com/office/drawing/2018/sketchyshapes" sd="3353236313">
                  <a:prstGeom prst="righ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75967CD9-5632-4895-B5A4-9BE1DE7D4528}"/>
              </a:ext>
            </a:extLst>
          </p:cNvPr>
          <p:cNvSpPr/>
          <p:nvPr/>
        </p:nvSpPr>
        <p:spPr>
          <a:xfrm>
            <a:off x="1535888" y="5603614"/>
            <a:ext cx="1360958" cy="253638"/>
          </a:xfrm>
          <a:custGeom>
            <a:avLst/>
            <a:gdLst>
              <a:gd name="connsiteX0" fmla="*/ 0 w 1360958"/>
              <a:gd name="connsiteY0" fmla="*/ 0 h 253638"/>
              <a:gd name="connsiteX1" fmla="*/ 666869 w 1360958"/>
              <a:gd name="connsiteY1" fmla="*/ 0 h 253638"/>
              <a:gd name="connsiteX2" fmla="*/ 1360958 w 1360958"/>
              <a:gd name="connsiteY2" fmla="*/ 0 h 253638"/>
              <a:gd name="connsiteX3" fmla="*/ 1360958 w 1360958"/>
              <a:gd name="connsiteY3" fmla="*/ 253638 h 253638"/>
              <a:gd name="connsiteX4" fmla="*/ 653260 w 1360958"/>
              <a:gd name="connsiteY4" fmla="*/ 253638 h 253638"/>
              <a:gd name="connsiteX5" fmla="*/ 0 w 1360958"/>
              <a:gd name="connsiteY5" fmla="*/ 253638 h 253638"/>
              <a:gd name="connsiteX6" fmla="*/ 0 w 1360958"/>
              <a:gd name="connsiteY6" fmla="*/ 0 h 25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0958" h="253638" fill="none" extrusionOk="0">
                <a:moveTo>
                  <a:pt x="0" y="0"/>
                </a:moveTo>
                <a:cubicBezTo>
                  <a:pt x="310613" y="-16687"/>
                  <a:pt x="406297" y="7789"/>
                  <a:pt x="666869" y="0"/>
                </a:cubicBezTo>
                <a:cubicBezTo>
                  <a:pt x="927441" y="-7789"/>
                  <a:pt x="1065014" y="15794"/>
                  <a:pt x="1360958" y="0"/>
                </a:cubicBezTo>
                <a:cubicBezTo>
                  <a:pt x="1373595" y="68971"/>
                  <a:pt x="1370162" y="161498"/>
                  <a:pt x="1360958" y="253638"/>
                </a:cubicBezTo>
                <a:cubicBezTo>
                  <a:pt x="1219197" y="282123"/>
                  <a:pt x="932982" y="227062"/>
                  <a:pt x="653260" y="253638"/>
                </a:cubicBezTo>
                <a:cubicBezTo>
                  <a:pt x="373538" y="280214"/>
                  <a:pt x="181022" y="221228"/>
                  <a:pt x="0" y="253638"/>
                </a:cubicBezTo>
                <a:cubicBezTo>
                  <a:pt x="9034" y="188680"/>
                  <a:pt x="5847" y="95133"/>
                  <a:pt x="0" y="0"/>
                </a:cubicBezTo>
                <a:close/>
              </a:path>
              <a:path w="1360958" h="253638" stroke="0" extrusionOk="0">
                <a:moveTo>
                  <a:pt x="0" y="0"/>
                </a:moveTo>
                <a:cubicBezTo>
                  <a:pt x="249069" y="-14831"/>
                  <a:pt x="382084" y="18878"/>
                  <a:pt x="639650" y="0"/>
                </a:cubicBezTo>
                <a:cubicBezTo>
                  <a:pt x="897216" y="-18878"/>
                  <a:pt x="1177252" y="-5530"/>
                  <a:pt x="1360958" y="0"/>
                </a:cubicBezTo>
                <a:cubicBezTo>
                  <a:pt x="1354964" y="74863"/>
                  <a:pt x="1355821" y="165043"/>
                  <a:pt x="1360958" y="253638"/>
                </a:cubicBezTo>
                <a:cubicBezTo>
                  <a:pt x="1160157" y="262641"/>
                  <a:pt x="919786" y="235657"/>
                  <a:pt x="653260" y="253638"/>
                </a:cubicBezTo>
                <a:cubicBezTo>
                  <a:pt x="386734" y="271619"/>
                  <a:pt x="180234" y="246904"/>
                  <a:pt x="0" y="253638"/>
                </a:cubicBezTo>
                <a:cubicBezTo>
                  <a:pt x="8127" y="154963"/>
                  <a:pt x="-2092" y="92486"/>
                  <a:pt x="0" y="0"/>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Conseillers </a:t>
            </a:r>
          </a:p>
        </p:txBody>
      </p:sp>
      <p:sp>
        <p:nvSpPr>
          <p:cNvPr id="45" name="Accolade fermante 44">
            <a:extLst>
              <a:ext uri="{FF2B5EF4-FFF2-40B4-BE49-F238E27FC236}">
                <a16:creationId xmlns:a16="http://schemas.microsoft.com/office/drawing/2014/main" id="{D941DDE0-E0C5-4C01-A5DB-208A2AF91BD0}"/>
              </a:ext>
            </a:extLst>
          </p:cNvPr>
          <p:cNvSpPr/>
          <p:nvPr/>
        </p:nvSpPr>
        <p:spPr>
          <a:xfrm rot="5400000">
            <a:off x="9063100" y="1736368"/>
            <a:ext cx="400222" cy="5341642"/>
          </a:xfrm>
          <a:custGeom>
            <a:avLst/>
            <a:gdLst>
              <a:gd name="connsiteX0" fmla="*/ 0 w 400222"/>
              <a:gd name="connsiteY0" fmla="*/ 0 h 5341642"/>
              <a:gd name="connsiteX1" fmla="*/ 200111 w 400222"/>
              <a:gd name="connsiteY1" fmla="*/ 33350 h 5341642"/>
              <a:gd name="connsiteX2" fmla="*/ 200111 w 400222"/>
              <a:gd name="connsiteY2" fmla="*/ 710421 h 5341642"/>
              <a:gd name="connsiteX3" fmla="*/ 200111 w 400222"/>
              <a:gd name="connsiteY3" fmla="*/ 1309369 h 5341642"/>
              <a:gd name="connsiteX4" fmla="*/ 200111 w 400222"/>
              <a:gd name="connsiteY4" fmla="*/ 1960400 h 5341642"/>
              <a:gd name="connsiteX5" fmla="*/ 200111 w 400222"/>
              <a:gd name="connsiteY5" fmla="*/ 2637471 h 5341642"/>
              <a:gd name="connsiteX6" fmla="*/ 400222 w 400222"/>
              <a:gd name="connsiteY6" fmla="*/ 2670821 h 5341642"/>
              <a:gd name="connsiteX7" fmla="*/ 200111 w 400222"/>
              <a:gd name="connsiteY7" fmla="*/ 2704171 h 5341642"/>
              <a:gd name="connsiteX8" fmla="*/ 200111 w 400222"/>
              <a:gd name="connsiteY8" fmla="*/ 3277078 h 5341642"/>
              <a:gd name="connsiteX9" fmla="*/ 200111 w 400222"/>
              <a:gd name="connsiteY9" fmla="*/ 3954149 h 5341642"/>
              <a:gd name="connsiteX10" fmla="*/ 200111 w 400222"/>
              <a:gd name="connsiteY10" fmla="*/ 4527056 h 5341642"/>
              <a:gd name="connsiteX11" fmla="*/ 200111 w 400222"/>
              <a:gd name="connsiteY11" fmla="*/ 5308292 h 5341642"/>
              <a:gd name="connsiteX12" fmla="*/ 0 w 400222"/>
              <a:gd name="connsiteY12" fmla="*/ 5341642 h 5341642"/>
              <a:gd name="connsiteX13" fmla="*/ 0 w 400222"/>
              <a:gd name="connsiteY13" fmla="*/ 4567104 h 5341642"/>
              <a:gd name="connsiteX14" fmla="*/ 0 w 400222"/>
              <a:gd name="connsiteY14" fmla="*/ 4059648 h 5341642"/>
              <a:gd name="connsiteX15" fmla="*/ 0 w 400222"/>
              <a:gd name="connsiteY15" fmla="*/ 3445359 h 5341642"/>
              <a:gd name="connsiteX16" fmla="*/ 0 w 400222"/>
              <a:gd name="connsiteY16" fmla="*/ 2724237 h 5341642"/>
              <a:gd name="connsiteX17" fmla="*/ 0 w 400222"/>
              <a:gd name="connsiteY17" fmla="*/ 2163365 h 5341642"/>
              <a:gd name="connsiteX18" fmla="*/ 0 w 400222"/>
              <a:gd name="connsiteY18" fmla="*/ 1388827 h 5341642"/>
              <a:gd name="connsiteX19" fmla="*/ 0 w 400222"/>
              <a:gd name="connsiteY19" fmla="*/ 721122 h 5341642"/>
              <a:gd name="connsiteX20" fmla="*/ 0 w 400222"/>
              <a:gd name="connsiteY20" fmla="*/ 0 h 5341642"/>
              <a:gd name="connsiteX0" fmla="*/ 0 w 400222"/>
              <a:gd name="connsiteY0" fmla="*/ 0 h 5341642"/>
              <a:gd name="connsiteX1" fmla="*/ 200111 w 400222"/>
              <a:gd name="connsiteY1" fmla="*/ 33350 h 5341642"/>
              <a:gd name="connsiteX2" fmla="*/ 200111 w 400222"/>
              <a:gd name="connsiteY2" fmla="*/ 684380 h 5341642"/>
              <a:gd name="connsiteX3" fmla="*/ 200111 w 400222"/>
              <a:gd name="connsiteY3" fmla="*/ 1335411 h 5341642"/>
              <a:gd name="connsiteX4" fmla="*/ 200111 w 400222"/>
              <a:gd name="connsiteY4" fmla="*/ 2012482 h 5341642"/>
              <a:gd name="connsiteX5" fmla="*/ 200111 w 400222"/>
              <a:gd name="connsiteY5" fmla="*/ 2637471 h 5341642"/>
              <a:gd name="connsiteX6" fmla="*/ 400222 w 400222"/>
              <a:gd name="connsiteY6" fmla="*/ 2670821 h 5341642"/>
              <a:gd name="connsiteX7" fmla="*/ 200111 w 400222"/>
              <a:gd name="connsiteY7" fmla="*/ 2704171 h 5341642"/>
              <a:gd name="connsiteX8" fmla="*/ 200111 w 400222"/>
              <a:gd name="connsiteY8" fmla="*/ 3277078 h 5341642"/>
              <a:gd name="connsiteX9" fmla="*/ 200111 w 400222"/>
              <a:gd name="connsiteY9" fmla="*/ 3876025 h 5341642"/>
              <a:gd name="connsiteX10" fmla="*/ 200111 w 400222"/>
              <a:gd name="connsiteY10" fmla="*/ 4448932 h 5341642"/>
              <a:gd name="connsiteX11" fmla="*/ 200111 w 400222"/>
              <a:gd name="connsiteY11" fmla="*/ 5308292 h 5341642"/>
              <a:gd name="connsiteX12" fmla="*/ 0 w 400222"/>
              <a:gd name="connsiteY12" fmla="*/ 5341642 h 534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0222" h="5341642" stroke="0" extrusionOk="0">
                <a:moveTo>
                  <a:pt x="0" y="0"/>
                </a:moveTo>
                <a:cubicBezTo>
                  <a:pt x="110257" y="-1189"/>
                  <a:pt x="200399" y="16416"/>
                  <a:pt x="200111" y="33350"/>
                </a:cubicBezTo>
                <a:cubicBezTo>
                  <a:pt x="196391" y="351817"/>
                  <a:pt x="178064" y="410960"/>
                  <a:pt x="200111" y="710421"/>
                </a:cubicBezTo>
                <a:cubicBezTo>
                  <a:pt x="222158" y="1009882"/>
                  <a:pt x="171837" y="1070183"/>
                  <a:pt x="200111" y="1309369"/>
                </a:cubicBezTo>
                <a:cubicBezTo>
                  <a:pt x="228385" y="1548555"/>
                  <a:pt x="210450" y="1805525"/>
                  <a:pt x="200111" y="1960400"/>
                </a:cubicBezTo>
                <a:cubicBezTo>
                  <a:pt x="189772" y="2115275"/>
                  <a:pt x="231175" y="2336551"/>
                  <a:pt x="200111" y="2637471"/>
                </a:cubicBezTo>
                <a:cubicBezTo>
                  <a:pt x="198511" y="2643573"/>
                  <a:pt x="298652" y="2676804"/>
                  <a:pt x="400222" y="2670821"/>
                </a:cubicBezTo>
                <a:cubicBezTo>
                  <a:pt x="291011" y="2671663"/>
                  <a:pt x="199832" y="2687495"/>
                  <a:pt x="200111" y="2704171"/>
                </a:cubicBezTo>
                <a:cubicBezTo>
                  <a:pt x="223297" y="2967105"/>
                  <a:pt x="189492" y="3107420"/>
                  <a:pt x="200111" y="3277078"/>
                </a:cubicBezTo>
                <a:cubicBezTo>
                  <a:pt x="210730" y="3446736"/>
                  <a:pt x="199478" y="3632471"/>
                  <a:pt x="200111" y="3954149"/>
                </a:cubicBezTo>
                <a:cubicBezTo>
                  <a:pt x="200744" y="4275827"/>
                  <a:pt x="178367" y="4268947"/>
                  <a:pt x="200111" y="4527056"/>
                </a:cubicBezTo>
                <a:cubicBezTo>
                  <a:pt x="221855" y="4785165"/>
                  <a:pt x="166617" y="5127065"/>
                  <a:pt x="200111" y="5308292"/>
                </a:cubicBezTo>
                <a:cubicBezTo>
                  <a:pt x="214496" y="5343571"/>
                  <a:pt x="120027" y="5355481"/>
                  <a:pt x="0" y="5341642"/>
                </a:cubicBezTo>
                <a:cubicBezTo>
                  <a:pt x="-17722" y="5127761"/>
                  <a:pt x="25403" y="4938299"/>
                  <a:pt x="0" y="4567104"/>
                </a:cubicBezTo>
                <a:cubicBezTo>
                  <a:pt x="-25403" y="4195909"/>
                  <a:pt x="1008" y="4299736"/>
                  <a:pt x="0" y="4059648"/>
                </a:cubicBezTo>
                <a:cubicBezTo>
                  <a:pt x="-1008" y="3819560"/>
                  <a:pt x="21251" y="3657731"/>
                  <a:pt x="0" y="3445359"/>
                </a:cubicBezTo>
                <a:cubicBezTo>
                  <a:pt x="-21251" y="3232987"/>
                  <a:pt x="5234" y="3045922"/>
                  <a:pt x="0" y="2724237"/>
                </a:cubicBezTo>
                <a:cubicBezTo>
                  <a:pt x="-5234" y="2402552"/>
                  <a:pt x="18031" y="2391541"/>
                  <a:pt x="0" y="2163365"/>
                </a:cubicBezTo>
                <a:cubicBezTo>
                  <a:pt x="-18031" y="1935189"/>
                  <a:pt x="28054" y="1648676"/>
                  <a:pt x="0" y="1388827"/>
                </a:cubicBezTo>
                <a:cubicBezTo>
                  <a:pt x="-28054" y="1128978"/>
                  <a:pt x="31289" y="961942"/>
                  <a:pt x="0" y="721122"/>
                </a:cubicBezTo>
                <a:cubicBezTo>
                  <a:pt x="-31289" y="480302"/>
                  <a:pt x="-21231" y="189408"/>
                  <a:pt x="0" y="0"/>
                </a:cubicBezTo>
                <a:close/>
              </a:path>
              <a:path w="400222" h="5341642" fill="none" extrusionOk="0">
                <a:moveTo>
                  <a:pt x="0" y="0"/>
                </a:moveTo>
                <a:cubicBezTo>
                  <a:pt x="108890" y="1083"/>
                  <a:pt x="197902" y="15428"/>
                  <a:pt x="200111" y="33350"/>
                </a:cubicBezTo>
                <a:cubicBezTo>
                  <a:pt x="196167" y="178678"/>
                  <a:pt x="214498" y="519477"/>
                  <a:pt x="200111" y="684380"/>
                </a:cubicBezTo>
                <a:cubicBezTo>
                  <a:pt x="185725" y="849283"/>
                  <a:pt x="223746" y="1139251"/>
                  <a:pt x="200111" y="1335411"/>
                </a:cubicBezTo>
                <a:cubicBezTo>
                  <a:pt x="176476" y="1531571"/>
                  <a:pt x="219314" y="1680775"/>
                  <a:pt x="200111" y="2012482"/>
                </a:cubicBezTo>
                <a:cubicBezTo>
                  <a:pt x="180908" y="2344189"/>
                  <a:pt x="196684" y="2413869"/>
                  <a:pt x="200111" y="2637471"/>
                </a:cubicBezTo>
                <a:cubicBezTo>
                  <a:pt x="197761" y="2644634"/>
                  <a:pt x="279167" y="2675265"/>
                  <a:pt x="400222" y="2670821"/>
                </a:cubicBezTo>
                <a:cubicBezTo>
                  <a:pt x="287736" y="2669648"/>
                  <a:pt x="197867" y="2684121"/>
                  <a:pt x="200111" y="2704171"/>
                </a:cubicBezTo>
                <a:cubicBezTo>
                  <a:pt x="212652" y="2963849"/>
                  <a:pt x="182898" y="3140466"/>
                  <a:pt x="200111" y="3277078"/>
                </a:cubicBezTo>
                <a:cubicBezTo>
                  <a:pt x="217324" y="3413690"/>
                  <a:pt x="194618" y="3719600"/>
                  <a:pt x="200111" y="3876025"/>
                </a:cubicBezTo>
                <a:cubicBezTo>
                  <a:pt x="205604" y="4032450"/>
                  <a:pt x="176396" y="4301837"/>
                  <a:pt x="200111" y="4448932"/>
                </a:cubicBezTo>
                <a:cubicBezTo>
                  <a:pt x="223826" y="4596027"/>
                  <a:pt x="242413" y="4948296"/>
                  <a:pt x="200111" y="5308292"/>
                </a:cubicBezTo>
                <a:cubicBezTo>
                  <a:pt x="194363" y="5312095"/>
                  <a:pt x="99804" y="5333347"/>
                  <a:pt x="0" y="5341642"/>
                </a:cubicBezTo>
              </a:path>
              <a:path w="400222" h="5341642" fill="none" stroke="0" extrusionOk="0">
                <a:moveTo>
                  <a:pt x="0" y="0"/>
                </a:moveTo>
                <a:cubicBezTo>
                  <a:pt x="111808" y="-2007"/>
                  <a:pt x="200642" y="15691"/>
                  <a:pt x="200111" y="33350"/>
                </a:cubicBezTo>
                <a:cubicBezTo>
                  <a:pt x="206211" y="323032"/>
                  <a:pt x="171639" y="447365"/>
                  <a:pt x="200111" y="684380"/>
                </a:cubicBezTo>
                <a:cubicBezTo>
                  <a:pt x="228584" y="921395"/>
                  <a:pt x="222026" y="1070672"/>
                  <a:pt x="200111" y="1387493"/>
                </a:cubicBezTo>
                <a:cubicBezTo>
                  <a:pt x="178196" y="1704314"/>
                  <a:pt x="191610" y="1752846"/>
                  <a:pt x="200111" y="2012482"/>
                </a:cubicBezTo>
                <a:cubicBezTo>
                  <a:pt x="208612" y="2272118"/>
                  <a:pt x="231068" y="2465144"/>
                  <a:pt x="200111" y="2637471"/>
                </a:cubicBezTo>
                <a:cubicBezTo>
                  <a:pt x="187474" y="2661045"/>
                  <a:pt x="285237" y="2675056"/>
                  <a:pt x="400222" y="2670821"/>
                </a:cubicBezTo>
                <a:cubicBezTo>
                  <a:pt x="290352" y="2671406"/>
                  <a:pt x="201802" y="2684312"/>
                  <a:pt x="200111" y="2704171"/>
                </a:cubicBezTo>
                <a:cubicBezTo>
                  <a:pt x="182098" y="2846192"/>
                  <a:pt x="220501" y="3114531"/>
                  <a:pt x="200111" y="3277078"/>
                </a:cubicBezTo>
                <a:cubicBezTo>
                  <a:pt x="179721" y="3439625"/>
                  <a:pt x="189507" y="3707654"/>
                  <a:pt x="200111" y="3902067"/>
                </a:cubicBezTo>
                <a:cubicBezTo>
                  <a:pt x="210715" y="4096480"/>
                  <a:pt x="231005" y="4248644"/>
                  <a:pt x="200111" y="4553097"/>
                </a:cubicBezTo>
                <a:cubicBezTo>
                  <a:pt x="169218" y="4857550"/>
                  <a:pt x="163834" y="5084655"/>
                  <a:pt x="200111" y="5308292"/>
                </a:cubicBezTo>
                <a:cubicBezTo>
                  <a:pt x="201484" y="5329858"/>
                  <a:pt x="115008" y="5323060"/>
                  <a:pt x="0" y="5341642"/>
                </a:cubicBezTo>
              </a:path>
            </a:pathLst>
          </a:custGeom>
          <a:ln w="19050">
            <a:solidFill>
              <a:schemeClr val="accent4">
                <a:lumMod val="75000"/>
              </a:schemeClr>
            </a:solidFill>
            <a:extLst>
              <a:ext uri="{C807C97D-BFC1-408E-A445-0C87EB9F89A2}">
                <ask:lineSketchStyleProps xmlns:ask="http://schemas.microsoft.com/office/drawing/2018/sketchyshapes" sd="3353236313">
                  <a:prstGeom prst="rightBrace">
                    <a:avLst/>
                  </a:prstGeom>
                  <ask:type>
                    <ask:lineSketchFreehan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100" name="Picture 4" descr="Femme travaillant sur un ordinateur portable assis sur un tapis et une chaise">
            <a:extLst>
              <a:ext uri="{FF2B5EF4-FFF2-40B4-BE49-F238E27FC236}">
                <a16:creationId xmlns:a16="http://schemas.microsoft.com/office/drawing/2014/main" id="{17D712B3-BA0D-4564-9E7E-ACC1E054CF2B}"/>
              </a:ext>
            </a:extLst>
          </p:cNvPr>
          <p:cNvPicPr>
            <a:picLocks noChangeAspect="1" noChangeArrowheads="1"/>
          </p:cNvPicPr>
          <p:nvPr/>
        </p:nvPicPr>
        <p:blipFill rotWithShape="1">
          <a:blip r:embed="rId14">
            <a:clrChange>
              <a:clrFrom>
                <a:srgbClr val="F3F6FF"/>
              </a:clrFrom>
              <a:clrTo>
                <a:srgbClr val="F3F6FF">
                  <a:alpha val="0"/>
                </a:srgbClr>
              </a:clrTo>
            </a:clrChange>
            <a:extLst>
              <a:ext uri="{BEBA8EAE-BF5A-486C-A8C5-ECC9F3942E4B}">
                <a14:imgProps xmlns:a14="http://schemas.microsoft.com/office/drawing/2010/main">
                  <a14:imgLayer r:embed="rId15">
                    <a14:imgEffect>
                      <a14:backgroundRemoval t="9904" b="89776" l="11182" r="48562">
                        <a14:foregroundMark x1="37280" y1="13817" x2="27856" y2="22636"/>
                        <a14:foregroundMark x1="48562" y1="41214" x2="42492" y2="41214"/>
                        <a14:foregroundMark x1="22843" y1="61022" x2="29712" y2="46645"/>
                        <a14:foregroundMark x1="29712" y1="46645" x2="32109" y2="44728"/>
                        <a14:backgroundMark x1="37061" y1="14696" x2="40895" y2="11182"/>
                        <a14:backgroundMark x1="27636" y1="22364" x2="26837" y2="24601"/>
                        <a14:backgroundMark x1="27157" y1="24601" x2="21725" y2="29393"/>
                      </a14:backgroundRemoval>
                    </a14:imgEffect>
                  </a14:imgLayer>
                </a14:imgProps>
              </a:ext>
              <a:ext uri="{28A0092B-C50C-407E-A947-70E740481C1C}">
                <a14:useLocalDpi xmlns:a14="http://schemas.microsoft.com/office/drawing/2010/main" val="0"/>
              </a:ext>
            </a:extLst>
          </a:blip>
          <a:srcRect l="6885" r="50000"/>
          <a:stretch/>
        </p:blipFill>
        <p:spPr bwMode="auto">
          <a:xfrm>
            <a:off x="8672098" y="4070661"/>
            <a:ext cx="1540564" cy="178659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Nous aimons notre bannière web de travail avec une employée de banque">
            <a:extLst>
              <a:ext uri="{FF2B5EF4-FFF2-40B4-BE49-F238E27FC236}">
                <a16:creationId xmlns:a16="http://schemas.microsoft.com/office/drawing/2014/main" id="{8AC76977-2269-4D26-B00D-8B9BCA5D4058}"/>
              </a:ext>
            </a:extLst>
          </p:cNvPr>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9732" b="99664" l="9585" r="96486">
                        <a14:foregroundMark x1="62620" y1="46980" x2="73962" y2="66779"/>
                        <a14:foregroundMark x1="96645" y1="45638" x2="85942" y2="57383"/>
                        <a14:foregroundMark x1="96486" y1="85235" x2="94569" y2="66779"/>
                        <a14:foregroundMark x1="96006" y1="98993" x2="53355" y2="89262"/>
                        <a14:foregroundMark x1="53355" y1="89262" x2="47125" y2="77181"/>
                        <a14:foregroundMark x1="47125" y1="77181" x2="46965" y2="75168"/>
                        <a14:foregroundMark x1="41534" y1="31208" x2="50000" y2="99664"/>
                        <a14:foregroundMark x1="74441" y1="56040" x2="69649" y2="58389"/>
                        <a14:foregroundMark x1="92173" y1="80201" x2="89617" y2="69128"/>
                      </a14:backgroundRemoval>
                    </a14:imgEffect>
                  </a14:imgLayer>
                </a14:imgProps>
              </a:ext>
              <a:ext uri="{28A0092B-C50C-407E-A947-70E740481C1C}">
                <a14:useLocalDpi xmlns:a14="http://schemas.microsoft.com/office/drawing/2010/main" val="0"/>
              </a:ext>
            </a:extLst>
          </a:blip>
          <a:srcRect/>
          <a:stretch>
            <a:fillRect/>
          </a:stretch>
        </p:blipFill>
        <p:spPr bwMode="auto">
          <a:xfrm>
            <a:off x="257968" y="4364018"/>
            <a:ext cx="2638878" cy="1256207"/>
          </a:xfrm>
          <a:prstGeom prst="rect">
            <a:avLst/>
          </a:prstGeom>
          <a:noFill/>
          <a:extLst>
            <a:ext uri="{909E8E84-426E-40DD-AFC4-6F175D3DCCD1}">
              <a14:hiddenFill xmlns:a14="http://schemas.microsoft.com/office/drawing/2010/main">
                <a:solidFill>
                  <a:srgbClr val="FFFFFF"/>
                </a:solidFill>
              </a14:hiddenFill>
            </a:ext>
          </a:extLst>
        </p:spPr>
      </p:pic>
      <p:pic>
        <p:nvPicPr>
          <p:cNvPr id="50" name="Image 49">
            <a:extLst>
              <a:ext uri="{FF2B5EF4-FFF2-40B4-BE49-F238E27FC236}">
                <a16:creationId xmlns:a16="http://schemas.microsoft.com/office/drawing/2014/main" id="{7D00C8A9-1B8B-4EC9-BC14-523A22A0B3DB}"/>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6917781" y="3495648"/>
            <a:ext cx="1823402" cy="347682"/>
          </a:xfrm>
          <a:prstGeom prst="rect">
            <a:avLst/>
          </a:prstGeom>
        </p:spPr>
      </p:pic>
      <p:pic>
        <p:nvPicPr>
          <p:cNvPr id="51" name="Image 50">
            <a:extLst>
              <a:ext uri="{FF2B5EF4-FFF2-40B4-BE49-F238E27FC236}">
                <a16:creationId xmlns:a16="http://schemas.microsoft.com/office/drawing/2014/main" id="{6A5487D3-92DB-458D-B1B3-7A52ED01E85C}"/>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9643391" y="3227386"/>
            <a:ext cx="1823402" cy="347682"/>
          </a:xfrm>
          <a:prstGeom prst="rect">
            <a:avLst/>
          </a:prstGeom>
        </p:spPr>
      </p:pic>
      <p:pic>
        <p:nvPicPr>
          <p:cNvPr id="52" name="Image 51">
            <a:extLst>
              <a:ext uri="{FF2B5EF4-FFF2-40B4-BE49-F238E27FC236}">
                <a16:creationId xmlns:a16="http://schemas.microsoft.com/office/drawing/2014/main" id="{DDC46D6B-C60B-4607-9292-F700519E68EE}"/>
              </a:ext>
            </a:extLst>
          </p:cNvPr>
          <p:cNvPicPr>
            <a:picLocks noChangeAspect="1"/>
          </p:cNvPicPr>
          <p:nvPr/>
        </p:nvPicPr>
        <p:blipFill rotWithShape="1">
          <a:blip r:embed="rId19">
            <a:clrChange>
              <a:clrFrom>
                <a:srgbClr val="FEFCFE"/>
              </a:clrFrom>
              <a:clrTo>
                <a:srgbClr val="FEFCFE">
                  <a:alpha val="0"/>
                </a:srgbClr>
              </a:clrTo>
            </a:clrChange>
          </a:blip>
          <a:srcRect l="4063" t="11635" r="70921" b="54171"/>
          <a:stretch/>
        </p:blipFill>
        <p:spPr>
          <a:xfrm>
            <a:off x="1199589" y="3617527"/>
            <a:ext cx="360400" cy="244437"/>
          </a:xfrm>
          <a:prstGeom prst="rect">
            <a:avLst/>
          </a:prstGeom>
        </p:spPr>
      </p:pic>
      <p:sp>
        <p:nvSpPr>
          <p:cNvPr id="54" name="Ellipse 53">
            <a:extLst>
              <a:ext uri="{FF2B5EF4-FFF2-40B4-BE49-F238E27FC236}">
                <a16:creationId xmlns:a16="http://schemas.microsoft.com/office/drawing/2014/main" id="{24F6DC3A-AC6D-44B3-8EDD-D1C27DE6C623}"/>
              </a:ext>
            </a:extLst>
          </p:cNvPr>
          <p:cNvSpPr/>
          <p:nvPr/>
        </p:nvSpPr>
        <p:spPr>
          <a:xfrm>
            <a:off x="1192073" y="1750421"/>
            <a:ext cx="228492" cy="228492"/>
          </a:xfrm>
          <a:custGeom>
            <a:avLst/>
            <a:gdLst>
              <a:gd name="connsiteX0" fmla="*/ 0 w 228492"/>
              <a:gd name="connsiteY0" fmla="*/ 114246 h 228492"/>
              <a:gd name="connsiteX1" fmla="*/ 114246 w 228492"/>
              <a:gd name="connsiteY1" fmla="*/ 0 h 228492"/>
              <a:gd name="connsiteX2" fmla="*/ 228492 w 228492"/>
              <a:gd name="connsiteY2" fmla="*/ 114246 h 228492"/>
              <a:gd name="connsiteX3" fmla="*/ 114246 w 228492"/>
              <a:gd name="connsiteY3" fmla="*/ 228492 h 228492"/>
              <a:gd name="connsiteX4" fmla="*/ 0 w 228492"/>
              <a:gd name="connsiteY4" fmla="*/ 114246 h 22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492" h="228492" fill="none" extrusionOk="0">
                <a:moveTo>
                  <a:pt x="0" y="114246"/>
                </a:moveTo>
                <a:cubicBezTo>
                  <a:pt x="7585" y="57489"/>
                  <a:pt x="44435" y="-8421"/>
                  <a:pt x="114246" y="0"/>
                </a:cubicBezTo>
                <a:cubicBezTo>
                  <a:pt x="167025" y="648"/>
                  <a:pt x="227061" y="56934"/>
                  <a:pt x="228492" y="114246"/>
                </a:cubicBezTo>
                <a:cubicBezTo>
                  <a:pt x="228533" y="165203"/>
                  <a:pt x="168510" y="231514"/>
                  <a:pt x="114246" y="228492"/>
                </a:cubicBezTo>
                <a:cubicBezTo>
                  <a:pt x="47479" y="223743"/>
                  <a:pt x="7219" y="173293"/>
                  <a:pt x="0" y="114246"/>
                </a:cubicBezTo>
                <a:close/>
              </a:path>
              <a:path w="228492" h="228492" stroke="0" extrusionOk="0">
                <a:moveTo>
                  <a:pt x="0" y="114246"/>
                </a:moveTo>
                <a:cubicBezTo>
                  <a:pt x="-6054" y="39985"/>
                  <a:pt x="61064" y="-4421"/>
                  <a:pt x="114246" y="0"/>
                </a:cubicBezTo>
                <a:cubicBezTo>
                  <a:pt x="179451" y="4470"/>
                  <a:pt x="217617" y="56220"/>
                  <a:pt x="228492" y="114246"/>
                </a:cubicBezTo>
                <a:cubicBezTo>
                  <a:pt x="219565" y="169595"/>
                  <a:pt x="186348" y="225145"/>
                  <a:pt x="114246" y="228492"/>
                </a:cubicBezTo>
                <a:cubicBezTo>
                  <a:pt x="41546" y="218482"/>
                  <a:pt x="4686" y="180892"/>
                  <a:pt x="0" y="114246"/>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outerShdw blurRad="38100" dist="38100" dir="2700000" algn="tl">
                    <a:srgbClr val="000000">
                      <a:alpha val="43137"/>
                    </a:srgbClr>
                  </a:outerShdw>
                </a:effectLst>
              </a:rPr>
              <a:t>A</a:t>
            </a:r>
          </a:p>
        </p:txBody>
      </p:sp>
      <p:sp>
        <p:nvSpPr>
          <p:cNvPr id="98" name="Ellipse 97">
            <a:extLst>
              <a:ext uri="{FF2B5EF4-FFF2-40B4-BE49-F238E27FC236}">
                <a16:creationId xmlns:a16="http://schemas.microsoft.com/office/drawing/2014/main" id="{9A853E5B-DD8A-44F9-A41D-C64B2F0AC724}"/>
              </a:ext>
            </a:extLst>
          </p:cNvPr>
          <p:cNvSpPr/>
          <p:nvPr/>
        </p:nvSpPr>
        <p:spPr>
          <a:xfrm>
            <a:off x="1196426" y="2024742"/>
            <a:ext cx="228492" cy="228492"/>
          </a:xfrm>
          <a:custGeom>
            <a:avLst/>
            <a:gdLst>
              <a:gd name="connsiteX0" fmla="*/ 0 w 228492"/>
              <a:gd name="connsiteY0" fmla="*/ 114246 h 228492"/>
              <a:gd name="connsiteX1" fmla="*/ 114246 w 228492"/>
              <a:gd name="connsiteY1" fmla="*/ 0 h 228492"/>
              <a:gd name="connsiteX2" fmla="*/ 228492 w 228492"/>
              <a:gd name="connsiteY2" fmla="*/ 114246 h 228492"/>
              <a:gd name="connsiteX3" fmla="*/ 114246 w 228492"/>
              <a:gd name="connsiteY3" fmla="*/ 228492 h 228492"/>
              <a:gd name="connsiteX4" fmla="*/ 0 w 228492"/>
              <a:gd name="connsiteY4" fmla="*/ 114246 h 22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492" h="228492" fill="none" extrusionOk="0">
                <a:moveTo>
                  <a:pt x="0" y="114246"/>
                </a:moveTo>
                <a:cubicBezTo>
                  <a:pt x="7585" y="57489"/>
                  <a:pt x="44435" y="-8421"/>
                  <a:pt x="114246" y="0"/>
                </a:cubicBezTo>
                <a:cubicBezTo>
                  <a:pt x="167025" y="648"/>
                  <a:pt x="227061" y="56934"/>
                  <a:pt x="228492" y="114246"/>
                </a:cubicBezTo>
                <a:cubicBezTo>
                  <a:pt x="228533" y="165203"/>
                  <a:pt x="168510" y="231514"/>
                  <a:pt x="114246" y="228492"/>
                </a:cubicBezTo>
                <a:cubicBezTo>
                  <a:pt x="47479" y="223743"/>
                  <a:pt x="7219" y="173293"/>
                  <a:pt x="0" y="114246"/>
                </a:cubicBezTo>
                <a:close/>
              </a:path>
              <a:path w="228492" h="228492" stroke="0" extrusionOk="0">
                <a:moveTo>
                  <a:pt x="0" y="114246"/>
                </a:moveTo>
                <a:cubicBezTo>
                  <a:pt x="-6054" y="39985"/>
                  <a:pt x="61064" y="-4421"/>
                  <a:pt x="114246" y="0"/>
                </a:cubicBezTo>
                <a:cubicBezTo>
                  <a:pt x="179451" y="4470"/>
                  <a:pt x="217617" y="56220"/>
                  <a:pt x="228492" y="114246"/>
                </a:cubicBezTo>
                <a:cubicBezTo>
                  <a:pt x="219565" y="169595"/>
                  <a:pt x="186348" y="225145"/>
                  <a:pt x="114246" y="228492"/>
                </a:cubicBezTo>
                <a:cubicBezTo>
                  <a:pt x="41546" y="218482"/>
                  <a:pt x="4686" y="180892"/>
                  <a:pt x="0" y="114246"/>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outerShdw blurRad="38100" dist="38100" dir="2700000" algn="tl">
                    <a:srgbClr val="000000">
                      <a:alpha val="43137"/>
                    </a:srgbClr>
                  </a:outerShdw>
                </a:effectLst>
              </a:rPr>
              <a:t>B</a:t>
            </a:r>
          </a:p>
        </p:txBody>
      </p:sp>
    </p:spTree>
    <p:extLst>
      <p:ext uri="{BB962C8B-B14F-4D97-AF65-F5344CB8AC3E}">
        <p14:creationId xmlns:p14="http://schemas.microsoft.com/office/powerpoint/2010/main" val="3202268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nodeType="withEffect">
                                  <p:stCondLst>
                                    <p:cond delay="0"/>
                                  </p:stCondLst>
                                  <p:childTnLst>
                                    <p:set>
                                      <p:cBhvr>
                                        <p:cTn id="27" dur="1" fill="hold">
                                          <p:stCondLst>
                                            <p:cond delay="0"/>
                                          </p:stCondLst>
                                        </p:cTn>
                                        <p:tgtEl>
                                          <p:spTgt spid="4098"/>
                                        </p:tgtEl>
                                        <p:attrNameLst>
                                          <p:attrName>style.visibility</p:attrName>
                                        </p:attrNameLst>
                                      </p:cBhvr>
                                      <p:to>
                                        <p:strVal val="visible"/>
                                      </p:to>
                                    </p:set>
                                    <p:animEffect transition="in" filter="fade">
                                      <p:cBhvr>
                                        <p:cTn id="28" dur="500"/>
                                        <p:tgtEl>
                                          <p:spTgt spid="409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2" end="2"/>
                                            </p:txEl>
                                          </p:spTgt>
                                        </p:tgtEl>
                                        <p:attrNameLst>
                                          <p:attrName>style.visibility</p:attrName>
                                        </p:attrNameLst>
                                      </p:cBhvr>
                                      <p:to>
                                        <p:strVal val="visible"/>
                                      </p:to>
                                    </p:set>
                                    <p:animEffect transition="in" filter="fade">
                                      <p:cBhvr>
                                        <p:cTn id="38" dur="500"/>
                                        <p:tgtEl>
                                          <p:spTgt spid="2">
                                            <p:txEl>
                                              <p:pRg st="2" end="2"/>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0" presetClass="entr" presetSubtype="0" fill="hold" nodeType="withEffect">
                                  <p:stCondLst>
                                    <p:cond delay="0"/>
                                  </p:stCondLst>
                                  <p:childTnLst>
                                    <p:set>
                                      <p:cBhvr>
                                        <p:cTn id="55" dur="1" fill="hold">
                                          <p:stCondLst>
                                            <p:cond delay="0"/>
                                          </p:stCondLst>
                                        </p:cTn>
                                        <p:tgtEl>
                                          <p:spTgt spid="4100"/>
                                        </p:tgtEl>
                                        <p:attrNameLst>
                                          <p:attrName>style.visibility</p:attrName>
                                        </p:attrNameLst>
                                      </p:cBhvr>
                                      <p:to>
                                        <p:strVal val="visible"/>
                                      </p:to>
                                    </p:set>
                                    <p:animEffect transition="in" filter="fade">
                                      <p:cBhvr>
                                        <p:cTn id="56" dur="500"/>
                                        <p:tgtEl>
                                          <p:spTgt spid="4100"/>
                                        </p:tgtEl>
                                      </p:cBhvr>
                                    </p:animEffect>
                                  </p:childTnLst>
                                </p:cTn>
                              </p:par>
                              <p:par>
                                <p:cTn id="57" presetID="10" presetClass="entr" presetSubtype="0"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500"/>
                                        <p:tgtEl>
                                          <p:spTgt spid="51"/>
                                        </p:tgtEl>
                                      </p:cBhvr>
                                    </p:animEffect>
                                  </p:childTnLst>
                                </p:cTn>
                              </p:par>
                              <p:par>
                                <p:cTn id="60" presetID="10" presetClass="entr" presetSubtype="0" fill="hold"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fade">
                                      <p:cBhvr>
                                        <p:cTn id="65"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2" grpId="0" animBg="1"/>
      <p:bldP spid="44" grpId="0" animBg="1"/>
      <p:bldP spid="45" grpId="0" animBg="1"/>
      <p:bldP spid="54" grpId="0" animBg="1"/>
      <p:bldP spid="9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 coins arrondis 30">
            <a:hlinkClick r:id="rId2"/>
            <a:extLst>
              <a:ext uri="{FF2B5EF4-FFF2-40B4-BE49-F238E27FC236}">
                <a16:creationId xmlns:a16="http://schemas.microsoft.com/office/drawing/2014/main" id="{9434AF2F-9585-4802-B4CF-41A07A6CF727}"/>
              </a:ext>
            </a:extLst>
          </p:cNvPr>
          <p:cNvSpPr/>
          <p:nvPr/>
        </p:nvSpPr>
        <p:spPr>
          <a:xfrm>
            <a:off x="6257313" y="5613827"/>
            <a:ext cx="5251273" cy="338554"/>
          </a:xfrm>
          <a:custGeom>
            <a:avLst/>
            <a:gdLst>
              <a:gd name="connsiteX0" fmla="*/ 0 w 5251273"/>
              <a:gd name="connsiteY0" fmla="*/ 56427 h 338554"/>
              <a:gd name="connsiteX1" fmla="*/ 56427 w 5251273"/>
              <a:gd name="connsiteY1" fmla="*/ 0 h 338554"/>
              <a:gd name="connsiteX2" fmla="*/ 698729 w 5251273"/>
              <a:gd name="connsiteY2" fmla="*/ 0 h 338554"/>
              <a:gd name="connsiteX3" fmla="*/ 1443800 w 5251273"/>
              <a:gd name="connsiteY3" fmla="*/ 0 h 338554"/>
              <a:gd name="connsiteX4" fmla="*/ 2188871 w 5251273"/>
              <a:gd name="connsiteY4" fmla="*/ 0 h 338554"/>
              <a:gd name="connsiteX5" fmla="*/ 2831173 w 5251273"/>
              <a:gd name="connsiteY5" fmla="*/ 0 h 338554"/>
              <a:gd name="connsiteX6" fmla="*/ 3524860 w 5251273"/>
              <a:gd name="connsiteY6" fmla="*/ 0 h 338554"/>
              <a:gd name="connsiteX7" fmla="*/ 4167162 w 5251273"/>
              <a:gd name="connsiteY7" fmla="*/ 0 h 338554"/>
              <a:gd name="connsiteX8" fmla="*/ 5194846 w 5251273"/>
              <a:gd name="connsiteY8" fmla="*/ 0 h 338554"/>
              <a:gd name="connsiteX9" fmla="*/ 5251273 w 5251273"/>
              <a:gd name="connsiteY9" fmla="*/ 56427 h 338554"/>
              <a:gd name="connsiteX10" fmla="*/ 5251273 w 5251273"/>
              <a:gd name="connsiteY10" fmla="*/ 282127 h 338554"/>
              <a:gd name="connsiteX11" fmla="*/ 5194846 w 5251273"/>
              <a:gd name="connsiteY11" fmla="*/ 338554 h 338554"/>
              <a:gd name="connsiteX12" fmla="*/ 4655312 w 5251273"/>
              <a:gd name="connsiteY12" fmla="*/ 338554 h 338554"/>
              <a:gd name="connsiteX13" fmla="*/ 4167162 w 5251273"/>
              <a:gd name="connsiteY13" fmla="*/ 338554 h 338554"/>
              <a:gd name="connsiteX14" fmla="*/ 3679012 w 5251273"/>
              <a:gd name="connsiteY14" fmla="*/ 338554 h 338554"/>
              <a:gd name="connsiteX15" fmla="*/ 3036710 w 5251273"/>
              <a:gd name="connsiteY15" fmla="*/ 338554 h 338554"/>
              <a:gd name="connsiteX16" fmla="*/ 2291639 w 5251273"/>
              <a:gd name="connsiteY16" fmla="*/ 338554 h 338554"/>
              <a:gd name="connsiteX17" fmla="*/ 1803489 w 5251273"/>
              <a:gd name="connsiteY17" fmla="*/ 338554 h 338554"/>
              <a:gd name="connsiteX18" fmla="*/ 1109803 w 5251273"/>
              <a:gd name="connsiteY18" fmla="*/ 338554 h 338554"/>
              <a:gd name="connsiteX19" fmla="*/ 56427 w 5251273"/>
              <a:gd name="connsiteY19" fmla="*/ 338554 h 338554"/>
              <a:gd name="connsiteX20" fmla="*/ 0 w 5251273"/>
              <a:gd name="connsiteY20" fmla="*/ 282127 h 338554"/>
              <a:gd name="connsiteX21" fmla="*/ 0 w 5251273"/>
              <a:gd name="connsiteY21" fmla="*/ 56427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51273" h="338554" fill="none" extrusionOk="0">
                <a:moveTo>
                  <a:pt x="0" y="56427"/>
                </a:moveTo>
                <a:cubicBezTo>
                  <a:pt x="-2189" y="25447"/>
                  <a:pt x="26513" y="5"/>
                  <a:pt x="56427" y="0"/>
                </a:cubicBezTo>
                <a:cubicBezTo>
                  <a:pt x="234781" y="-175"/>
                  <a:pt x="464627" y="-26329"/>
                  <a:pt x="698729" y="0"/>
                </a:cubicBezTo>
                <a:cubicBezTo>
                  <a:pt x="932831" y="26329"/>
                  <a:pt x="1258048" y="3322"/>
                  <a:pt x="1443800" y="0"/>
                </a:cubicBezTo>
                <a:cubicBezTo>
                  <a:pt x="1629552" y="-3322"/>
                  <a:pt x="2010052" y="-3417"/>
                  <a:pt x="2188871" y="0"/>
                </a:cubicBezTo>
                <a:cubicBezTo>
                  <a:pt x="2367690" y="3417"/>
                  <a:pt x="2573386" y="-10769"/>
                  <a:pt x="2831173" y="0"/>
                </a:cubicBezTo>
                <a:cubicBezTo>
                  <a:pt x="3088960" y="10769"/>
                  <a:pt x="3280671" y="-23322"/>
                  <a:pt x="3524860" y="0"/>
                </a:cubicBezTo>
                <a:cubicBezTo>
                  <a:pt x="3769049" y="23322"/>
                  <a:pt x="3912944" y="22375"/>
                  <a:pt x="4167162" y="0"/>
                </a:cubicBezTo>
                <a:cubicBezTo>
                  <a:pt x="4421380" y="-22375"/>
                  <a:pt x="4982682" y="51007"/>
                  <a:pt x="5194846" y="0"/>
                </a:cubicBezTo>
                <a:cubicBezTo>
                  <a:pt x="5223560" y="-74"/>
                  <a:pt x="5247942" y="21721"/>
                  <a:pt x="5251273" y="56427"/>
                </a:cubicBezTo>
                <a:cubicBezTo>
                  <a:pt x="5259710" y="115423"/>
                  <a:pt x="5259683" y="193459"/>
                  <a:pt x="5251273" y="282127"/>
                </a:cubicBezTo>
                <a:cubicBezTo>
                  <a:pt x="5254961" y="308571"/>
                  <a:pt x="5228939" y="334172"/>
                  <a:pt x="5194846" y="338554"/>
                </a:cubicBezTo>
                <a:cubicBezTo>
                  <a:pt x="4965475" y="314528"/>
                  <a:pt x="4917256" y="353720"/>
                  <a:pt x="4655312" y="338554"/>
                </a:cubicBezTo>
                <a:cubicBezTo>
                  <a:pt x="4393368" y="323388"/>
                  <a:pt x="4270807" y="353246"/>
                  <a:pt x="4167162" y="338554"/>
                </a:cubicBezTo>
                <a:cubicBezTo>
                  <a:pt x="4063517" y="323863"/>
                  <a:pt x="3873084" y="328821"/>
                  <a:pt x="3679012" y="338554"/>
                </a:cubicBezTo>
                <a:cubicBezTo>
                  <a:pt x="3484940" y="348288"/>
                  <a:pt x="3185812" y="360351"/>
                  <a:pt x="3036710" y="338554"/>
                </a:cubicBezTo>
                <a:cubicBezTo>
                  <a:pt x="2887608" y="316757"/>
                  <a:pt x="2445660" y="359574"/>
                  <a:pt x="2291639" y="338554"/>
                </a:cubicBezTo>
                <a:cubicBezTo>
                  <a:pt x="2137618" y="317534"/>
                  <a:pt x="2038178" y="332986"/>
                  <a:pt x="1803489" y="338554"/>
                </a:cubicBezTo>
                <a:cubicBezTo>
                  <a:pt x="1568800" y="344123"/>
                  <a:pt x="1254607" y="349977"/>
                  <a:pt x="1109803" y="338554"/>
                </a:cubicBezTo>
                <a:cubicBezTo>
                  <a:pt x="964999" y="327131"/>
                  <a:pt x="326203" y="342968"/>
                  <a:pt x="56427" y="338554"/>
                </a:cubicBezTo>
                <a:cubicBezTo>
                  <a:pt x="29325" y="336526"/>
                  <a:pt x="-2278" y="315051"/>
                  <a:pt x="0" y="282127"/>
                </a:cubicBezTo>
                <a:cubicBezTo>
                  <a:pt x="-8467" y="228215"/>
                  <a:pt x="10218" y="128150"/>
                  <a:pt x="0" y="56427"/>
                </a:cubicBezTo>
                <a:close/>
              </a:path>
              <a:path w="5251273" h="338554" stroke="0" extrusionOk="0">
                <a:moveTo>
                  <a:pt x="0" y="56427"/>
                </a:moveTo>
                <a:cubicBezTo>
                  <a:pt x="-1952" y="23854"/>
                  <a:pt x="22150" y="2316"/>
                  <a:pt x="56427" y="0"/>
                </a:cubicBezTo>
                <a:cubicBezTo>
                  <a:pt x="347018" y="28199"/>
                  <a:pt x="441098" y="21878"/>
                  <a:pt x="801498" y="0"/>
                </a:cubicBezTo>
                <a:cubicBezTo>
                  <a:pt x="1161898" y="-21878"/>
                  <a:pt x="1110802" y="-15054"/>
                  <a:pt x="1289648" y="0"/>
                </a:cubicBezTo>
                <a:cubicBezTo>
                  <a:pt x="1468494" y="15054"/>
                  <a:pt x="1600426" y="-14796"/>
                  <a:pt x="1777797" y="0"/>
                </a:cubicBezTo>
                <a:cubicBezTo>
                  <a:pt x="1955168" y="14796"/>
                  <a:pt x="2162708" y="21067"/>
                  <a:pt x="2420100" y="0"/>
                </a:cubicBezTo>
                <a:cubicBezTo>
                  <a:pt x="2677492" y="-21067"/>
                  <a:pt x="2728405" y="-25230"/>
                  <a:pt x="2959634" y="0"/>
                </a:cubicBezTo>
                <a:cubicBezTo>
                  <a:pt x="3190863" y="25230"/>
                  <a:pt x="3358103" y="-19302"/>
                  <a:pt x="3704704" y="0"/>
                </a:cubicBezTo>
                <a:cubicBezTo>
                  <a:pt x="4051305" y="19302"/>
                  <a:pt x="3975674" y="16961"/>
                  <a:pt x="4244238" y="0"/>
                </a:cubicBezTo>
                <a:cubicBezTo>
                  <a:pt x="4512802" y="-16961"/>
                  <a:pt x="4842397" y="-14239"/>
                  <a:pt x="5194846" y="0"/>
                </a:cubicBezTo>
                <a:cubicBezTo>
                  <a:pt x="5225371" y="-1079"/>
                  <a:pt x="5248221" y="22789"/>
                  <a:pt x="5251273" y="56427"/>
                </a:cubicBezTo>
                <a:cubicBezTo>
                  <a:pt x="5248918" y="120075"/>
                  <a:pt x="5244915" y="173005"/>
                  <a:pt x="5251273" y="282127"/>
                </a:cubicBezTo>
                <a:cubicBezTo>
                  <a:pt x="5252085" y="313109"/>
                  <a:pt x="5223410" y="337966"/>
                  <a:pt x="5194846" y="338554"/>
                </a:cubicBezTo>
                <a:cubicBezTo>
                  <a:pt x="4988547" y="359643"/>
                  <a:pt x="4939059" y="320973"/>
                  <a:pt x="4706696" y="338554"/>
                </a:cubicBezTo>
                <a:cubicBezTo>
                  <a:pt x="4474333" y="356136"/>
                  <a:pt x="4235952" y="368600"/>
                  <a:pt x="4013010" y="338554"/>
                </a:cubicBezTo>
                <a:cubicBezTo>
                  <a:pt x="3790068" y="308508"/>
                  <a:pt x="3650795" y="321464"/>
                  <a:pt x="3524860" y="338554"/>
                </a:cubicBezTo>
                <a:cubicBezTo>
                  <a:pt x="3398925" y="355645"/>
                  <a:pt x="3145260" y="359985"/>
                  <a:pt x="3036710" y="338554"/>
                </a:cubicBezTo>
                <a:cubicBezTo>
                  <a:pt x="2928160" y="317124"/>
                  <a:pt x="2486852" y="325645"/>
                  <a:pt x="2291639" y="338554"/>
                </a:cubicBezTo>
                <a:cubicBezTo>
                  <a:pt x="2096426" y="351463"/>
                  <a:pt x="1929285" y="342750"/>
                  <a:pt x="1649337" y="338554"/>
                </a:cubicBezTo>
                <a:cubicBezTo>
                  <a:pt x="1369389" y="334358"/>
                  <a:pt x="1188854" y="327590"/>
                  <a:pt x="955650" y="338554"/>
                </a:cubicBezTo>
                <a:cubicBezTo>
                  <a:pt x="722446" y="349518"/>
                  <a:pt x="389481" y="356215"/>
                  <a:pt x="56427" y="338554"/>
                </a:cubicBezTo>
                <a:cubicBezTo>
                  <a:pt x="26612" y="336145"/>
                  <a:pt x="2901" y="311230"/>
                  <a:pt x="0" y="282127"/>
                </a:cubicBezTo>
                <a:cubicBezTo>
                  <a:pt x="39" y="184591"/>
                  <a:pt x="10364" y="143278"/>
                  <a:pt x="0" y="56427"/>
                </a:cubicBezTo>
                <a:close/>
              </a:path>
            </a:pathLst>
          </a:custGeom>
          <a:solidFill>
            <a:schemeClr val="bg1">
              <a:lumMod val="95000"/>
            </a:schemeClr>
          </a:solidFill>
          <a:ln w="19050">
            <a:solidFill>
              <a:schemeClr val="tx1">
                <a:lumMod val="75000"/>
                <a:lumOff val="25000"/>
              </a:schemeClr>
            </a:solidFill>
            <a:extLst>
              <a:ext uri="{C807C97D-BFC1-408E-A445-0C87EB9F89A2}">
                <ask:lineSketchStyleProps xmlns:ask="http://schemas.microsoft.com/office/drawing/2018/sketchyshapes" sd="254122770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Détail du </a:t>
            </a:r>
            <a:r>
              <a:rPr lang="fr-FR" b="1" dirty="0">
                <a:solidFill>
                  <a:schemeClr val="accent4">
                    <a:lumMod val="75000"/>
                  </a:schemeClr>
                </a:solidFill>
              </a:rPr>
              <a:t>parcours conseiller </a:t>
            </a:r>
            <a:r>
              <a:rPr lang="fr-FR" dirty="0"/>
              <a:t>:</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(2/3) </a:t>
            </a:r>
          </a:p>
        </p:txBody>
      </p:sp>
      <p:sp>
        <p:nvSpPr>
          <p:cNvPr id="4" name="Espace réservé du texte 3">
            <a:extLst>
              <a:ext uri="{FF2B5EF4-FFF2-40B4-BE49-F238E27FC236}">
                <a16:creationId xmlns:a16="http://schemas.microsoft.com/office/drawing/2014/main" id="{685513D0-1842-4CBA-8E9F-8E42AFA4501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5A721476-9341-4B32-BB67-A608A59C4AF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5E414288-1201-467B-97C3-F9AA61197C57}"/>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347F61F7-5DE1-4413-8841-20C5176B2F2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24" name="Groupe 23">
            <a:extLst>
              <a:ext uri="{FF2B5EF4-FFF2-40B4-BE49-F238E27FC236}">
                <a16:creationId xmlns:a16="http://schemas.microsoft.com/office/drawing/2014/main" id="{7A296B70-D128-482F-9EDB-B948DCB9D0D9}"/>
              </a:ext>
            </a:extLst>
          </p:cNvPr>
          <p:cNvGrpSpPr/>
          <p:nvPr/>
        </p:nvGrpSpPr>
        <p:grpSpPr>
          <a:xfrm>
            <a:off x="3005170" y="2617202"/>
            <a:ext cx="1745686" cy="1809799"/>
            <a:chOff x="3005170" y="3131013"/>
            <a:chExt cx="1745686" cy="1809799"/>
          </a:xfrm>
        </p:grpSpPr>
        <p:pic>
          <p:nvPicPr>
            <p:cNvPr id="19" name="Image 18">
              <a:extLst>
                <a:ext uri="{FF2B5EF4-FFF2-40B4-BE49-F238E27FC236}">
                  <a16:creationId xmlns:a16="http://schemas.microsoft.com/office/drawing/2014/main" id="{836254C7-7052-45EB-8A0A-F7280C5769BB}"/>
                </a:ext>
              </a:extLst>
            </p:cNvPr>
            <p:cNvPicPr>
              <a:picLocks noChangeAspect="1"/>
            </p:cNvPicPr>
            <p:nvPr/>
          </p:nvPicPr>
          <p:blipFill>
            <a:blip r:embed="rId4"/>
            <a:stretch>
              <a:fillRect/>
            </a:stretch>
          </p:blipFill>
          <p:spPr>
            <a:xfrm>
              <a:off x="3005170" y="3131013"/>
              <a:ext cx="1715011" cy="1239635"/>
            </a:xfrm>
            <a:prstGeom prst="roundRect">
              <a:avLst/>
            </a:prstGeom>
            <a:effectLst>
              <a:outerShdw blurRad="50800" dist="38100" dir="8100000" algn="tr" rotWithShape="0">
                <a:prstClr val="black">
                  <a:alpha val="40000"/>
                </a:prstClr>
              </a:outerShdw>
            </a:effectLst>
          </p:spPr>
        </p:pic>
        <p:sp>
          <p:nvSpPr>
            <p:cNvPr id="48" name="Rectangle 47">
              <a:extLst>
                <a:ext uri="{FF2B5EF4-FFF2-40B4-BE49-F238E27FC236}">
                  <a16:creationId xmlns:a16="http://schemas.microsoft.com/office/drawing/2014/main" id="{0E499366-A61D-4C88-8869-E18ECC41B1E5}"/>
                </a:ext>
              </a:extLst>
            </p:cNvPr>
            <p:cNvSpPr/>
            <p:nvPr/>
          </p:nvSpPr>
          <p:spPr>
            <a:xfrm>
              <a:off x="3035845" y="4553020"/>
              <a:ext cx="1715011" cy="387792"/>
            </a:xfrm>
            <a:custGeom>
              <a:avLst/>
              <a:gdLst>
                <a:gd name="connsiteX0" fmla="*/ 0 w 1715011"/>
                <a:gd name="connsiteY0" fmla="*/ 0 h 387792"/>
                <a:gd name="connsiteX1" fmla="*/ 588820 w 1715011"/>
                <a:gd name="connsiteY1" fmla="*/ 0 h 387792"/>
                <a:gd name="connsiteX2" fmla="*/ 1126191 w 1715011"/>
                <a:gd name="connsiteY2" fmla="*/ 0 h 387792"/>
                <a:gd name="connsiteX3" fmla="*/ 1715011 w 1715011"/>
                <a:gd name="connsiteY3" fmla="*/ 0 h 387792"/>
                <a:gd name="connsiteX4" fmla="*/ 1715011 w 1715011"/>
                <a:gd name="connsiteY4" fmla="*/ 387792 h 387792"/>
                <a:gd name="connsiteX5" fmla="*/ 1160491 w 1715011"/>
                <a:gd name="connsiteY5" fmla="*/ 387792 h 387792"/>
                <a:gd name="connsiteX6" fmla="*/ 605971 w 1715011"/>
                <a:gd name="connsiteY6" fmla="*/ 387792 h 387792"/>
                <a:gd name="connsiteX7" fmla="*/ 0 w 1715011"/>
                <a:gd name="connsiteY7" fmla="*/ 387792 h 387792"/>
                <a:gd name="connsiteX8" fmla="*/ 0 w 1715011"/>
                <a:gd name="connsiteY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5011" h="387792" fill="none" extrusionOk="0">
                  <a:moveTo>
                    <a:pt x="0" y="0"/>
                  </a:moveTo>
                  <a:cubicBezTo>
                    <a:pt x="270498" y="-12712"/>
                    <a:pt x="411596" y="-21667"/>
                    <a:pt x="588820" y="0"/>
                  </a:cubicBezTo>
                  <a:cubicBezTo>
                    <a:pt x="766044" y="21667"/>
                    <a:pt x="883177" y="-16737"/>
                    <a:pt x="1126191" y="0"/>
                  </a:cubicBezTo>
                  <a:cubicBezTo>
                    <a:pt x="1369205" y="16737"/>
                    <a:pt x="1592081" y="17492"/>
                    <a:pt x="1715011" y="0"/>
                  </a:cubicBezTo>
                  <a:cubicBezTo>
                    <a:pt x="1724587" y="181439"/>
                    <a:pt x="1703409" y="306810"/>
                    <a:pt x="1715011" y="387792"/>
                  </a:cubicBezTo>
                  <a:cubicBezTo>
                    <a:pt x="1448655" y="363171"/>
                    <a:pt x="1423497" y="401558"/>
                    <a:pt x="1160491" y="387792"/>
                  </a:cubicBezTo>
                  <a:cubicBezTo>
                    <a:pt x="897485" y="374026"/>
                    <a:pt x="798816" y="399545"/>
                    <a:pt x="605971" y="387792"/>
                  </a:cubicBezTo>
                  <a:cubicBezTo>
                    <a:pt x="413126" y="376039"/>
                    <a:pt x="218873" y="390306"/>
                    <a:pt x="0" y="387792"/>
                  </a:cubicBezTo>
                  <a:cubicBezTo>
                    <a:pt x="-6032" y="210241"/>
                    <a:pt x="-10543" y="126528"/>
                    <a:pt x="0" y="0"/>
                  </a:cubicBezTo>
                  <a:close/>
                </a:path>
                <a:path w="1715011" h="387792" stroke="0" extrusionOk="0">
                  <a:moveTo>
                    <a:pt x="0" y="0"/>
                  </a:moveTo>
                  <a:cubicBezTo>
                    <a:pt x="161011" y="-24688"/>
                    <a:pt x="275358" y="24430"/>
                    <a:pt x="520220" y="0"/>
                  </a:cubicBezTo>
                  <a:cubicBezTo>
                    <a:pt x="765082" y="-24430"/>
                    <a:pt x="800579" y="-6404"/>
                    <a:pt x="1057590" y="0"/>
                  </a:cubicBezTo>
                  <a:cubicBezTo>
                    <a:pt x="1314601" y="6404"/>
                    <a:pt x="1498952" y="31431"/>
                    <a:pt x="1715011" y="0"/>
                  </a:cubicBezTo>
                  <a:cubicBezTo>
                    <a:pt x="1725339" y="161005"/>
                    <a:pt x="1722667" y="194334"/>
                    <a:pt x="1715011" y="387792"/>
                  </a:cubicBezTo>
                  <a:cubicBezTo>
                    <a:pt x="1467774" y="415939"/>
                    <a:pt x="1393562" y="369771"/>
                    <a:pt x="1109040" y="387792"/>
                  </a:cubicBezTo>
                  <a:cubicBezTo>
                    <a:pt x="824518" y="405813"/>
                    <a:pt x="693316" y="415004"/>
                    <a:pt x="554520" y="387792"/>
                  </a:cubicBezTo>
                  <a:cubicBezTo>
                    <a:pt x="415724" y="360580"/>
                    <a:pt x="122310" y="399502"/>
                    <a:pt x="0" y="387792"/>
                  </a:cubicBezTo>
                  <a:cubicBezTo>
                    <a:pt x="7414" y="252940"/>
                    <a:pt x="5055" y="807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Cliquez sur « Récompenser un client »</a:t>
              </a:r>
            </a:p>
          </p:txBody>
        </p:sp>
      </p:grpSp>
      <p:grpSp>
        <p:nvGrpSpPr>
          <p:cNvPr id="23" name="Groupe 22">
            <a:extLst>
              <a:ext uri="{FF2B5EF4-FFF2-40B4-BE49-F238E27FC236}">
                <a16:creationId xmlns:a16="http://schemas.microsoft.com/office/drawing/2014/main" id="{62F43B01-6007-430F-9802-1EE8CCD24AA4}"/>
              </a:ext>
            </a:extLst>
          </p:cNvPr>
          <p:cNvGrpSpPr/>
          <p:nvPr/>
        </p:nvGrpSpPr>
        <p:grpSpPr>
          <a:xfrm>
            <a:off x="823253" y="2528777"/>
            <a:ext cx="2084662" cy="2458759"/>
            <a:chOff x="823253" y="3042588"/>
            <a:chExt cx="2084662" cy="2458759"/>
          </a:xfrm>
        </p:grpSpPr>
        <p:pic>
          <p:nvPicPr>
            <p:cNvPr id="13" name="Image 12">
              <a:extLst>
                <a:ext uri="{FF2B5EF4-FFF2-40B4-BE49-F238E27FC236}">
                  <a16:creationId xmlns:a16="http://schemas.microsoft.com/office/drawing/2014/main" id="{BB666D31-8B29-4A4B-8066-CB302E00F6F0}"/>
                </a:ext>
              </a:extLst>
            </p:cNvPr>
            <p:cNvPicPr>
              <a:picLocks noChangeAspect="1"/>
            </p:cNvPicPr>
            <p:nvPr/>
          </p:nvPicPr>
          <p:blipFill rotWithShape="1">
            <a:blip r:embed="rId5"/>
            <a:srcRect l="2384" t="3992" r="2644" b="13365"/>
            <a:stretch/>
          </p:blipFill>
          <p:spPr>
            <a:xfrm>
              <a:off x="823253" y="3042588"/>
              <a:ext cx="2053989" cy="1354278"/>
            </a:xfrm>
            <a:prstGeom prst="roundRect">
              <a:avLst/>
            </a:prstGeom>
            <a:effectLst>
              <a:outerShdw blurRad="50800" dist="38100" dir="8100000" algn="tr" rotWithShape="0">
                <a:prstClr val="black">
                  <a:alpha val="40000"/>
                </a:prstClr>
              </a:outerShdw>
            </a:effectLst>
          </p:spPr>
        </p:pic>
        <p:sp>
          <p:nvSpPr>
            <p:cNvPr id="46" name="Rectangle 45">
              <a:extLst>
                <a:ext uri="{FF2B5EF4-FFF2-40B4-BE49-F238E27FC236}">
                  <a16:creationId xmlns:a16="http://schemas.microsoft.com/office/drawing/2014/main" id="{13A00357-D034-4D6A-9C27-B2FBC5E899D4}"/>
                </a:ext>
              </a:extLst>
            </p:cNvPr>
            <p:cNvSpPr/>
            <p:nvPr/>
          </p:nvSpPr>
          <p:spPr>
            <a:xfrm>
              <a:off x="853927" y="4557871"/>
              <a:ext cx="2023316" cy="387792"/>
            </a:xfrm>
            <a:custGeom>
              <a:avLst/>
              <a:gdLst>
                <a:gd name="connsiteX0" fmla="*/ 0 w 2023316"/>
                <a:gd name="connsiteY0" fmla="*/ 0 h 387792"/>
                <a:gd name="connsiteX1" fmla="*/ 694672 w 2023316"/>
                <a:gd name="connsiteY1" fmla="*/ 0 h 387792"/>
                <a:gd name="connsiteX2" fmla="*/ 1328644 w 2023316"/>
                <a:gd name="connsiteY2" fmla="*/ 0 h 387792"/>
                <a:gd name="connsiteX3" fmla="*/ 2023316 w 2023316"/>
                <a:gd name="connsiteY3" fmla="*/ 0 h 387792"/>
                <a:gd name="connsiteX4" fmla="*/ 2023316 w 2023316"/>
                <a:gd name="connsiteY4" fmla="*/ 387792 h 387792"/>
                <a:gd name="connsiteX5" fmla="*/ 1369110 w 2023316"/>
                <a:gd name="connsiteY5" fmla="*/ 387792 h 387792"/>
                <a:gd name="connsiteX6" fmla="*/ 714905 w 2023316"/>
                <a:gd name="connsiteY6" fmla="*/ 387792 h 387792"/>
                <a:gd name="connsiteX7" fmla="*/ 0 w 2023316"/>
                <a:gd name="connsiteY7" fmla="*/ 387792 h 387792"/>
                <a:gd name="connsiteX8" fmla="*/ 0 w 2023316"/>
                <a:gd name="connsiteY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3316" h="387792" fill="none" extrusionOk="0">
                  <a:moveTo>
                    <a:pt x="0" y="0"/>
                  </a:moveTo>
                  <a:cubicBezTo>
                    <a:pt x="342768" y="20801"/>
                    <a:pt x="435099" y="32020"/>
                    <a:pt x="694672" y="0"/>
                  </a:cubicBezTo>
                  <a:cubicBezTo>
                    <a:pt x="954245" y="-32020"/>
                    <a:pt x="1198553" y="20077"/>
                    <a:pt x="1328644" y="0"/>
                  </a:cubicBezTo>
                  <a:cubicBezTo>
                    <a:pt x="1458735" y="-20077"/>
                    <a:pt x="1816794" y="-30546"/>
                    <a:pt x="2023316" y="0"/>
                  </a:cubicBezTo>
                  <a:cubicBezTo>
                    <a:pt x="2032892" y="181439"/>
                    <a:pt x="2011714" y="306810"/>
                    <a:pt x="2023316" y="387792"/>
                  </a:cubicBezTo>
                  <a:cubicBezTo>
                    <a:pt x="1781520" y="356854"/>
                    <a:pt x="1507459" y="406291"/>
                    <a:pt x="1369110" y="387792"/>
                  </a:cubicBezTo>
                  <a:cubicBezTo>
                    <a:pt x="1230761" y="369293"/>
                    <a:pt x="946213" y="377935"/>
                    <a:pt x="714905" y="387792"/>
                  </a:cubicBezTo>
                  <a:cubicBezTo>
                    <a:pt x="483598" y="397649"/>
                    <a:pt x="232991" y="402972"/>
                    <a:pt x="0" y="387792"/>
                  </a:cubicBezTo>
                  <a:cubicBezTo>
                    <a:pt x="-6032" y="210241"/>
                    <a:pt x="-10543" y="126528"/>
                    <a:pt x="0" y="0"/>
                  </a:cubicBezTo>
                  <a:close/>
                </a:path>
                <a:path w="2023316" h="387792" stroke="0" extrusionOk="0">
                  <a:moveTo>
                    <a:pt x="0" y="0"/>
                  </a:moveTo>
                  <a:cubicBezTo>
                    <a:pt x="210512" y="12782"/>
                    <a:pt x="415558" y="-8711"/>
                    <a:pt x="613739" y="0"/>
                  </a:cubicBezTo>
                  <a:cubicBezTo>
                    <a:pt x="811920" y="8711"/>
                    <a:pt x="943052" y="10111"/>
                    <a:pt x="1247712" y="0"/>
                  </a:cubicBezTo>
                  <a:cubicBezTo>
                    <a:pt x="1552372" y="-10111"/>
                    <a:pt x="1805402" y="29948"/>
                    <a:pt x="2023316" y="0"/>
                  </a:cubicBezTo>
                  <a:cubicBezTo>
                    <a:pt x="2033644" y="161005"/>
                    <a:pt x="2030972" y="194334"/>
                    <a:pt x="2023316" y="387792"/>
                  </a:cubicBezTo>
                  <a:cubicBezTo>
                    <a:pt x="1856959" y="376221"/>
                    <a:pt x="1474205" y="367284"/>
                    <a:pt x="1308411" y="387792"/>
                  </a:cubicBezTo>
                  <a:cubicBezTo>
                    <a:pt x="1142617" y="408300"/>
                    <a:pt x="958625" y="393718"/>
                    <a:pt x="654206" y="387792"/>
                  </a:cubicBezTo>
                  <a:cubicBezTo>
                    <a:pt x="349787" y="381866"/>
                    <a:pt x="255802" y="358622"/>
                    <a:pt x="0" y="387792"/>
                  </a:cubicBezTo>
                  <a:cubicBezTo>
                    <a:pt x="7414" y="252940"/>
                    <a:pt x="5055" y="807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Complétez votre adresse email pour vous connecter</a:t>
              </a:r>
            </a:p>
          </p:txBody>
        </p:sp>
        <p:sp>
          <p:nvSpPr>
            <p:cNvPr id="49" name="Rectangle 48">
              <a:extLst>
                <a:ext uri="{FF2B5EF4-FFF2-40B4-BE49-F238E27FC236}">
                  <a16:creationId xmlns:a16="http://schemas.microsoft.com/office/drawing/2014/main" id="{78864BF0-B411-4929-AB8D-7BED027A106C}"/>
                </a:ext>
              </a:extLst>
            </p:cNvPr>
            <p:cNvSpPr/>
            <p:nvPr/>
          </p:nvSpPr>
          <p:spPr>
            <a:xfrm>
              <a:off x="853926" y="5031374"/>
              <a:ext cx="2053989" cy="469973"/>
            </a:xfrm>
            <a:custGeom>
              <a:avLst/>
              <a:gdLst>
                <a:gd name="connsiteX0" fmla="*/ 0 w 2053989"/>
                <a:gd name="connsiteY0" fmla="*/ 0 h 469973"/>
                <a:gd name="connsiteX1" fmla="*/ 705203 w 2053989"/>
                <a:gd name="connsiteY1" fmla="*/ 0 h 469973"/>
                <a:gd name="connsiteX2" fmla="*/ 1348786 w 2053989"/>
                <a:gd name="connsiteY2" fmla="*/ 0 h 469973"/>
                <a:gd name="connsiteX3" fmla="*/ 2053989 w 2053989"/>
                <a:gd name="connsiteY3" fmla="*/ 0 h 469973"/>
                <a:gd name="connsiteX4" fmla="*/ 2053989 w 2053989"/>
                <a:gd name="connsiteY4" fmla="*/ 469973 h 469973"/>
                <a:gd name="connsiteX5" fmla="*/ 1389866 w 2053989"/>
                <a:gd name="connsiteY5" fmla="*/ 469973 h 469973"/>
                <a:gd name="connsiteX6" fmla="*/ 725743 w 2053989"/>
                <a:gd name="connsiteY6" fmla="*/ 469973 h 469973"/>
                <a:gd name="connsiteX7" fmla="*/ 0 w 2053989"/>
                <a:gd name="connsiteY7" fmla="*/ 469973 h 469973"/>
                <a:gd name="connsiteX8" fmla="*/ 0 w 2053989"/>
                <a:gd name="connsiteY8" fmla="*/ 0 h 46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3989" h="469973" fill="none" extrusionOk="0">
                  <a:moveTo>
                    <a:pt x="0" y="0"/>
                  </a:moveTo>
                  <a:cubicBezTo>
                    <a:pt x="200135" y="-23149"/>
                    <a:pt x="417883" y="-23624"/>
                    <a:pt x="705203" y="0"/>
                  </a:cubicBezTo>
                  <a:cubicBezTo>
                    <a:pt x="992523" y="23624"/>
                    <a:pt x="1111759" y="18175"/>
                    <a:pt x="1348786" y="0"/>
                  </a:cubicBezTo>
                  <a:cubicBezTo>
                    <a:pt x="1585813" y="-18175"/>
                    <a:pt x="1808862" y="30763"/>
                    <a:pt x="2053989" y="0"/>
                  </a:cubicBezTo>
                  <a:cubicBezTo>
                    <a:pt x="2076138" y="210626"/>
                    <a:pt x="2035883" y="269025"/>
                    <a:pt x="2053989" y="469973"/>
                  </a:cubicBezTo>
                  <a:cubicBezTo>
                    <a:pt x="1876625" y="481219"/>
                    <a:pt x="1525922" y="441553"/>
                    <a:pt x="1389866" y="469973"/>
                  </a:cubicBezTo>
                  <a:cubicBezTo>
                    <a:pt x="1253810" y="498393"/>
                    <a:pt x="937055" y="492663"/>
                    <a:pt x="725743" y="469973"/>
                  </a:cubicBezTo>
                  <a:cubicBezTo>
                    <a:pt x="514431" y="447283"/>
                    <a:pt x="272941" y="485444"/>
                    <a:pt x="0" y="469973"/>
                  </a:cubicBezTo>
                  <a:cubicBezTo>
                    <a:pt x="-1761" y="299985"/>
                    <a:pt x="-16226" y="188144"/>
                    <a:pt x="0" y="0"/>
                  </a:cubicBezTo>
                  <a:close/>
                </a:path>
                <a:path w="2053989" h="469973" stroke="0" extrusionOk="0">
                  <a:moveTo>
                    <a:pt x="0" y="0"/>
                  </a:moveTo>
                  <a:cubicBezTo>
                    <a:pt x="275665" y="9868"/>
                    <a:pt x="403441" y="24565"/>
                    <a:pt x="623043" y="0"/>
                  </a:cubicBezTo>
                  <a:cubicBezTo>
                    <a:pt x="842645" y="-24565"/>
                    <a:pt x="994581" y="-12520"/>
                    <a:pt x="1266627" y="0"/>
                  </a:cubicBezTo>
                  <a:cubicBezTo>
                    <a:pt x="1538673" y="12520"/>
                    <a:pt x="1832052" y="-37821"/>
                    <a:pt x="2053989" y="0"/>
                  </a:cubicBezTo>
                  <a:cubicBezTo>
                    <a:pt x="2071234" y="174253"/>
                    <a:pt x="2037116" y="333212"/>
                    <a:pt x="2053989" y="469973"/>
                  </a:cubicBezTo>
                  <a:cubicBezTo>
                    <a:pt x="1768386" y="492074"/>
                    <a:pt x="1664448" y="447950"/>
                    <a:pt x="1328246" y="469973"/>
                  </a:cubicBezTo>
                  <a:cubicBezTo>
                    <a:pt x="992044" y="491996"/>
                    <a:pt x="834185" y="451490"/>
                    <a:pt x="664123" y="469973"/>
                  </a:cubicBezTo>
                  <a:cubicBezTo>
                    <a:pt x="494061" y="488456"/>
                    <a:pt x="180510" y="491293"/>
                    <a:pt x="0" y="469973"/>
                  </a:cubicBezTo>
                  <a:cubicBezTo>
                    <a:pt x="-9748" y="265381"/>
                    <a:pt x="-2288" y="10469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Un email d’accès vous est envoyé sur votre messagerie. Cliquez sur le lien.</a:t>
              </a:r>
            </a:p>
          </p:txBody>
        </p:sp>
      </p:grpSp>
      <p:grpSp>
        <p:nvGrpSpPr>
          <p:cNvPr id="27" name="Groupe 26">
            <a:extLst>
              <a:ext uri="{FF2B5EF4-FFF2-40B4-BE49-F238E27FC236}">
                <a16:creationId xmlns:a16="http://schemas.microsoft.com/office/drawing/2014/main" id="{78CCC44C-8D71-4E3A-B5FD-46FC673F1375}"/>
              </a:ext>
            </a:extLst>
          </p:cNvPr>
          <p:cNvGrpSpPr/>
          <p:nvPr/>
        </p:nvGrpSpPr>
        <p:grpSpPr>
          <a:xfrm>
            <a:off x="9383694" y="2664254"/>
            <a:ext cx="2124892" cy="2284641"/>
            <a:chOff x="9383694" y="3178065"/>
            <a:chExt cx="2124892" cy="2284641"/>
          </a:xfrm>
        </p:grpSpPr>
        <p:pic>
          <p:nvPicPr>
            <p:cNvPr id="56" name="Image 55">
              <a:extLst>
                <a:ext uri="{FF2B5EF4-FFF2-40B4-BE49-F238E27FC236}">
                  <a16:creationId xmlns:a16="http://schemas.microsoft.com/office/drawing/2014/main" id="{38C213B9-E0D3-4137-BB81-88A7C60FB94A}"/>
                </a:ext>
              </a:extLst>
            </p:cNvPr>
            <p:cNvPicPr>
              <a:picLocks noChangeAspect="1"/>
            </p:cNvPicPr>
            <p:nvPr/>
          </p:nvPicPr>
          <p:blipFill rotWithShape="1">
            <a:blip r:embed="rId6"/>
            <a:srcRect l="2632" t="1367" r="7183" b="5137"/>
            <a:stretch/>
          </p:blipFill>
          <p:spPr>
            <a:xfrm>
              <a:off x="9383694" y="3178065"/>
              <a:ext cx="2079303" cy="1615875"/>
            </a:xfrm>
            <a:prstGeom prst="roundRect">
              <a:avLst/>
            </a:prstGeom>
            <a:effectLst>
              <a:outerShdw blurRad="50800" dist="38100" dir="8100000" algn="tr" rotWithShape="0">
                <a:prstClr val="black">
                  <a:alpha val="40000"/>
                </a:prstClr>
              </a:outerShdw>
            </a:effectLst>
          </p:spPr>
        </p:pic>
        <p:sp>
          <p:nvSpPr>
            <p:cNvPr id="59" name="Rectangle 58">
              <a:extLst>
                <a:ext uri="{FF2B5EF4-FFF2-40B4-BE49-F238E27FC236}">
                  <a16:creationId xmlns:a16="http://schemas.microsoft.com/office/drawing/2014/main" id="{2DABC640-D961-4009-82FF-137A4CD51B49}"/>
                </a:ext>
              </a:extLst>
            </p:cNvPr>
            <p:cNvSpPr/>
            <p:nvPr/>
          </p:nvSpPr>
          <p:spPr>
            <a:xfrm>
              <a:off x="9383694" y="4995970"/>
              <a:ext cx="2124892" cy="466736"/>
            </a:xfrm>
            <a:custGeom>
              <a:avLst/>
              <a:gdLst>
                <a:gd name="connsiteX0" fmla="*/ 0 w 2124892"/>
                <a:gd name="connsiteY0" fmla="*/ 0 h 466736"/>
                <a:gd name="connsiteX1" fmla="*/ 467476 w 2124892"/>
                <a:gd name="connsiteY1" fmla="*/ 0 h 466736"/>
                <a:gd name="connsiteX2" fmla="*/ 1019948 w 2124892"/>
                <a:gd name="connsiteY2" fmla="*/ 0 h 466736"/>
                <a:gd name="connsiteX3" fmla="*/ 1508673 w 2124892"/>
                <a:gd name="connsiteY3" fmla="*/ 0 h 466736"/>
                <a:gd name="connsiteX4" fmla="*/ 2124892 w 2124892"/>
                <a:gd name="connsiteY4" fmla="*/ 0 h 466736"/>
                <a:gd name="connsiteX5" fmla="*/ 2124892 w 2124892"/>
                <a:gd name="connsiteY5" fmla="*/ 466736 h 466736"/>
                <a:gd name="connsiteX6" fmla="*/ 1572420 w 2124892"/>
                <a:gd name="connsiteY6" fmla="*/ 466736 h 466736"/>
                <a:gd name="connsiteX7" fmla="*/ 1062446 w 2124892"/>
                <a:gd name="connsiteY7" fmla="*/ 466736 h 466736"/>
                <a:gd name="connsiteX8" fmla="*/ 552472 w 2124892"/>
                <a:gd name="connsiteY8" fmla="*/ 466736 h 466736"/>
                <a:gd name="connsiteX9" fmla="*/ 0 w 2124892"/>
                <a:gd name="connsiteY9" fmla="*/ 466736 h 466736"/>
                <a:gd name="connsiteX10" fmla="*/ 0 w 2124892"/>
                <a:gd name="connsiteY10" fmla="*/ 0 h 46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24892" h="466736" fill="none" extrusionOk="0">
                  <a:moveTo>
                    <a:pt x="0" y="0"/>
                  </a:moveTo>
                  <a:cubicBezTo>
                    <a:pt x="169820" y="7508"/>
                    <a:pt x="314859" y="-3367"/>
                    <a:pt x="467476" y="0"/>
                  </a:cubicBezTo>
                  <a:cubicBezTo>
                    <a:pt x="620093" y="3367"/>
                    <a:pt x="824478" y="-21400"/>
                    <a:pt x="1019948" y="0"/>
                  </a:cubicBezTo>
                  <a:cubicBezTo>
                    <a:pt x="1215418" y="21400"/>
                    <a:pt x="1265891" y="6257"/>
                    <a:pt x="1508673" y="0"/>
                  </a:cubicBezTo>
                  <a:cubicBezTo>
                    <a:pt x="1751456" y="-6257"/>
                    <a:pt x="1872737" y="-16899"/>
                    <a:pt x="2124892" y="0"/>
                  </a:cubicBezTo>
                  <a:cubicBezTo>
                    <a:pt x="2104061" y="120071"/>
                    <a:pt x="2115012" y="370542"/>
                    <a:pt x="2124892" y="466736"/>
                  </a:cubicBezTo>
                  <a:cubicBezTo>
                    <a:pt x="1981061" y="455070"/>
                    <a:pt x="1748894" y="439378"/>
                    <a:pt x="1572420" y="466736"/>
                  </a:cubicBezTo>
                  <a:cubicBezTo>
                    <a:pt x="1395946" y="494094"/>
                    <a:pt x="1181493" y="442155"/>
                    <a:pt x="1062446" y="466736"/>
                  </a:cubicBezTo>
                  <a:cubicBezTo>
                    <a:pt x="943399" y="491317"/>
                    <a:pt x="794736" y="450901"/>
                    <a:pt x="552472" y="466736"/>
                  </a:cubicBezTo>
                  <a:cubicBezTo>
                    <a:pt x="310208" y="482571"/>
                    <a:pt x="218154" y="445068"/>
                    <a:pt x="0" y="466736"/>
                  </a:cubicBezTo>
                  <a:cubicBezTo>
                    <a:pt x="-4438" y="252894"/>
                    <a:pt x="-4833" y="144068"/>
                    <a:pt x="0" y="0"/>
                  </a:cubicBezTo>
                  <a:close/>
                </a:path>
                <a:path w="2124892" h="466736" stroke="0" extrusionOk="0">
                  <a:moveTo>
                    <a:pt x="0" y="0"/>
                  </a:moveTo>
                  <a:cubicBezTo>
                    <a:pt x="110104" y="11085"/>
                    <a:pt x="299236" y="19650"/>
                    <a:pt x="467476" y="0"/>
                  </a:cubicBezTo>
                  <a:cubicBezTo>
                    <a:pt x="635716" y="-19650"/>
                    <a:pt x="738059" y="-7636"/>
                    <a:pt x="956201" y="0"/>
                  </a:cubicBezTo>
                  <a:cubicBezTo>
                    <a:pt x="1174344" y="7636"/>
                    <a:pt x="1236423" y="5944"/>
                    <a:pt x="1487424" y="0"/>
                  </a:cubicBezTo>
                  <a:cubicBezTo>
                    <a:pt x="1738425" y="-5944"/>
                    <a:pt x="1942483" y="10929"/>
                    <a:pt x="2124892" y="0"/>
                  </a:cubicBezTo>
                  <a:cubicBezTo>
                    <a:pt x="2136598" y="122241"/>
                    <a:pt x="2114245" y="328765"/>
                    <a:pt x="2124892" y="466736"/>
                  </a:cubicBezTo>
                  <a:cubicBezTo>
                    <a:pt x="1876155" y="464544"/>
                    <a:pt x="1704529" y="478602"/>
                    <a:pt x="1593669" y="466736"/>
                  </a:cubicBezTo>
                  <a:cubicBezTo>
                    <a:pt x="1482809" y="454870"/>
                    <a:pt x="1266668" y="474818"/>
                    <a:pt x="1062446" y="466736"/>
                  </a:cubicBezTo>
                  <a:cubicBezTo>
                    <a:pt x="858224" y="458654"/>
                    <a:pt x="720662" y="459982"/>
                    <a:pt x="594970" y="466736"/>
                  </a:cubicBezTo>
                  <a:cubicBezTo>
                    <a:pt x="469278" y="473490"/>
                    <a:pt x="269914" y="461713"/>
                    <a:pt x="0" y="466736"/>
                  </a:cubicBezTo>
                  <a:cubicBezTo>
                    <a:pt x="20779" y="285024"/>
                    <a:pt x="1922" y="186944"/>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Validez le bon de 50 €</a:t>
              </a:r>
            </a:p>
          </p:txBody>
        </p:sp>
      </p:grpSp>
      <p:sp>
        <p:nvSpPr>
          <p:cNvPr id="60" name="Rectangle 59">
            <a:hlinkClick r:id="rId7"/>
            <a:extLst>
              <a:ext uri="{FF2B5EF4-FFF2-40B4-BE49-F238E27FC236}">
                <a16:creationId xmlns:a16="http://schemas.microsoft.com/office/drawing/2014/main" id="{690BE357-8011-4A8D-B2DE-A12AF6E1F9C9}"/>
              </a:ext>
            </a:extLst>
          </p:cNvPr>
          <p:cNvSpPr/>
          <p:nvPr/>
        </p:nvSpPr>
        <p:spPr>
          <a:xfrm>
            <a:off x="853925" y="1857457"/>
            <a:ext cx="10654661" cy="387792"/>
          </a:xfrm>
          <a:custGeom>
            <a:avLst/>
            <a:gdLst>
              <a:gd name="connsiteX0" fmla="*/ 0 w 10654661"/>
              <a:gd name="connsiteY0" fmla="*/ 0 h 387792"/>
              <a:gd name="connsiteX1" fmla="*/ 665916 w 10654661"/>
              <a:gd name="connsiteY1" fmla="*/ 0 h 387792"/>
              <a:gd name="connsiteX2" fmla="*/ 1012193 w 10654661"/>
              <a:gd name="connsiteY2" fmla="*/ 0 h 387792"/>
              <a:gd name="connsiteX3" fmla="*/ 1891202 w 10654661"/>
              <a:gd name="connsiteY3" fmla="*/ 0 h 387792"/>
              <a:gd name="connsiteX4" fmla="*/ 2237479 w 10654661"/>
              <a:gd name="connsiteY4" fmla="*/ 0 h 387792"/>
              <a:gd name="connsiteX5" fmla="*/ 3116488 w 10654661"/>
              <a:gd name="connsiteY5" fmla="*/ 0 h 387792"/>
              <a:gd name="connsiteX6" fmla="*/ 3995498 w 10654661"/>
              <a:gd name="connsiteY6" fmla="*/ 0 h 387792"/>
              <a:gd name="connsiteX7" fmla="*/ 4874507 w 10654661"/>
              <a:gd name="connsiteY7" fmla="*/ 0 h 387792"/>
              <a:gd name="connsiteX8" fmla="*/ 5540424 w 10654661"/>
              <a:gd name="connsiteY8" fmla="*/ 0 h 387792"/>
              <a:gd name="connsiteX9" fmla="*/ 5993247 w 10654661"/>
              <a:gd name="connsiteY9" fmla="*/ 0 h 387792"/>
              <a:gd name="connsiteX10" fmla="*/ 6872256 w 10654661"/>
              <a:gd name="connsiteY10" fmla="*/ 0 h 387792"/>
              <a:gd name="connsiteX11" fmla="*/ 7218533 w 10654661"/>
              <a:gd name="connsiteY11" fmla="*/ 0 h 387792"/>
              <a:gd name="connsiteX12" fmla="*/ 7990996 w 10654661"/>
              <a:gd name="connsiteY12" fmla="*/ 0 h 387792"/>
              <a:gd name="connsiteX13" fmla="*/ 8337272 w 10654661"/>
              <a:gd name="connsiteY13" fmla="*/ 0 h 387792"/>
              <a:gd name="connsiteX14" fmla="*/ 8790095 w 10654661"/>
              <a:gd name="connsiteY14" fmla="*/ 0 h 387792"/>
              <a:gd name="connsiteX15" fmla="*/ 9349465 w 10654661"/>
              <a:gd name="connsiteY15" fmla="*/ 0 h 387792"/>
              <a:gd name="connsiteX16" fmla="*/ 9908835 w 10654661"/>
              <a:gd name="connsiteY16" fmla="*/ 0 h 387792"/>
              <a:gd name="connsiteX17" fmla="*/ 10654661 w 10654661"/>
              <a:gd name="connsiteY17" fmla="*/ 0 h 387792"/>
              <a:gd name="connsiteX18" fmla="*/ 10654661 w 10654661"/>
              <a:gd name="connsiteY18" fmla="*/ 387792 h 387792"/>
              <a:gd name="connsiteX19" fmla="*/ 9882198 w 10654661"/>
              <a:gd name="connsiteY19" fmla="*/ 387792 h 387792"/>
              <a:gd name="connsiteX20" fmla="*/ 9535922 w 10654661"/>
              <a:gd name="connsiteY20" fmla="*/ 387792 h 387792"/>
              <a:gd name="connsiteX21" fmla="*/ 9189645 w 10654661"/>
              <a:gd name="connsiteY21" fmla="*/ 387792 h 387792"/>
              <a:gd name="connsiteX22" fmla="*/ 8523729 w 10654661"/>
              <a:gd name="connsiteY22" fmla="*/ 387792 h 387792"/>
              <a:gd name="connsiteX23" fmla="*/ 7751266 w 10654661"/>
              <a:gd name="connsiteY23" fmla="*/ 387792 h 387792"/>
              <a:gd name="connsiteX24" fmla="*/ 7191896 w 10654661"/>
              <a:gd name="connsiteY24" fmla="*/ 387792 h 387792"/>
              <a:gd name="connsiteX25" fmla="*/ 6845620 w 10654661"/>
              <a:gd name="connsiteY25" fmla="*/ 387792 h 387792"/>
              <a:gd name="connsiteX26" fmla="*/ 6392797 w 10654661"/>
              <a:gd name="connsiteY26" fmla="*/ 387792 h 387792"/>
              <a:gd name="connsiteX27" fmla="*/ 5939974 w 10654661"/>
              <a:gd name="connsiteY27" fmla="*/ 387792 h 387792"/>
              <a:gd name="connsiteX28" fmla="*/ 5060964 w 10654661"/>
              <a:gd name="connsiteY28" fmla="*/ 387792 h 387792"/>
              <a:gd name="connsiteX29" fmla="*/ 4714687 w 10654661"/>
              <a:gd name="connsiteY29" fmla="*/ 387792 h 387792"/>
              <a:gd name="connsiteX30" fmla="*/ 3835678 w 10654661"/>
              <a:gd name="connsiteY30" fmla="*/ 387792 h 387792"/>
              <a:gd name="connsiteX31" fmla="*/ 3489401 w 10654661"/>
              <a:gd name="connsiteY31" fmla="*/ 387792 h 387792"/>
              <a:gd name="connsiteX32" fmla="*/ 3143125 w 10654661"/>
              <a:gd name="connsiteY32" fmla="*/ 387792 h 387792"/>
              <a:gd name="connsiteX33" fmla="*/ 2370662 w 10654661"/>
              <a:gd name="connsiteY33" fmla="*/ 387792 h 387792"/>
              <a:gd name="connsiteX34" fmla="*/ 2024386 w 10654661"/>
              <a:gd name="connsiteY34" fmla="*/ 387792 h 387792"/>
              <a:gd name="connsiteX35" fmla="*/ 1145376 w 10654661"/>
              <a:gd name="connsiteY35" fmla="*/ 387792 h 387792"/>
              <a:gd name="connsiteX36" fmla="*/ 799100 w 10654661"/>
              <a:gd name="connsiteY36" fmla="*/ 387792 h 387792"/>
              <a:gd name="connsiteX37" fmla="*/ 0 w 10654661"/>
              <a:gd name="connsiteY37" fmla="*/ 387792 h 387792"/>
              <a:gd name="connsiteX38" fmla="*/ 0 w 10654661"/>
              <a:gd name="connsiteY3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654661" h="387792" fill="none" extrusionOk="0">
                <a:moveTo>
                  <a:pt x="0" y="0"/>
                </a:moveTo>
                <a:cubicBezTo>
                  <a:pt x="224210" y="24132"/>
                  <a:pt x="398104" y="6026"/>
                  <a:pt x="665916" y="0"/>
                </a:cubicBezTo>
                <a:cubicBezTo>
                  <a:pt x="933728" y="-6026"/>
                  <a:pt x="897080" y="-14801"/>
                  <a:pt x="1012193" y="0"/>
                </a:cubicBezTo>
                <a:cubicBezTo>
                  <a:pt x="1127306" y="14801"/>
                  <a:pt x="1523397" y="-41196"/>
                  <a:pt x="1891202" y="0"/>
                </a:cubicBezTo>
                <a:cubicBezTo>
                  <a:pt x="2259007" y="41196"/>
                  <a:pt x="2105375" y="3620"/>
                  <a:pt x="2237479" y="0"/>
                </a:cubicBezTo>
                <a:cubicBezTo>
                  <a:pt x="2369583" y="-3620"/>
                  <a:pt x="2917300" y="-21355"/>
                  <a:pt x="3116488" y="0"/>
                </a:cubicBezTo>
                <a:cubicBezTo>
                  <a:pt x="3315676" y="21355"/>
                  <a:pt x="3556424" y="40027"/>
                  <a:pt x="3995498" y="0"/>
                </a:cubicBezTo>
                <a:cubicBezTo>
                  <a:pt x="4434572" y="-40027"/>
                  <a:pt x="4436045" y="-29319"/>
                  <a:pt x="4874507" y="0"/>
                </a:cubicBezTo>
                <a:cubicBezTo>
                  <a:pt x="5312969" y="29319"/>
                  <a:pt x="5252361" y="-18964"/>
                  <a:pt x="5540424" y="0"/>
                </a:cubicBezTo>
                <a:cubicBezTo>
                  <a:pt x="5828487" y="18964"/>
                  <a:pt x="5814020" y="21708"/>
                  <a:pt x="5993247" y="0"/>
                </a:cubicBezTo>
                <a:cubicBezTo>
                  <a:pt x="6172474" y="-21708"/>
                  <a:pt x="6610092" y="-20184"/>
                  <a:pt x="6872256" y="0"/>
                </a:cubicBezTo>
                <a:cubicBezTo>
                  <a:pt x="7134420" y="20184"/>
                  <a:pt x="7122423" y="15468"/>
                  <a:pt x="7218533" y="0"/>
                </a:cubicBezTo>
                <a:cubicBezTo>
                  <a:pt x="7314643" y="-15468"/>
                  <a:pt x="7644302" y="33418"/>
                  <a:pt x="7990996" y="0"/>
                </a:cubicBezTo>
                <a:cubicBezTo>
                  <a:pt x="8337690" y="-33418"/>
                  <a:pt x="8246244" y="2750"/>
                  <a:pt x="8337272" y="0"/>
                </a:cubicBezTo>
                <a:cubicBezTo>
                  <a:pt x="8428300" y="-2750"/>
                  <a:pt x="8602507" y="-8742"/>
                  <a:pt x="8790095" y="0"/>
                </a:cubicBezTo>
                <a:cubicBezTo>
                  <a:pt x="8977683" y="8742"/>
                  <a:pt x="9156236" y="717"/>
                  <a:pt x="9349465" y="0"/>
                </a:cubicBezTo>
                <a:cubicBezTo>
                  <a:pt x="9542694" y="-717"/>
                  <a:pt x="9650456" y="-1143"/>
                  <a:pt x="9908835" y="0"/>
                </a:cubicBezTo>
                <a:cubicBezTo>
                  <a:pt x="10167214" y="1143"/>
                  <a:pt x="10489553" y="12960"/>
                  <a:pt x="10654661" y="0"/>
                </a:cubicBezTo>
                <a:cubicBezTo>
                  <a:pt x="10654928" y="170430"/>
                  <a:pt x="10669374" y="230565"/>
                  <a:pt x="10654661" y="387792"/>
                </a:cubicBezTo>
                <a:cubicBezTo>
                  <a:pt x="10377194" y="387056"/>
                  <a:pt x="10057329" y="357212"/>
                  <a:pt x="9882198" y="387792"/>
                </a:cubicBezTo>
                <a:cubicBezTo>
                  <a:pt x="9707067" y="418372"/>
                  <a:pt x="9653595" y="373157"/>
                  <a:pt x="9535922" y="387792"/>
                </a:cubicBezTo>
                <a:cubicBezTo>
                  <a:pt x="9418249" y="402427"/>
                  <a:pt x="9270285" y="373477"/>
                  <a:pt x="9189645" y="387792"/>
                </a:cubicBezTo>
                <a:cubicBezTo>
                  <a:pt x="9109005" y="402107"/>
                  <a:pt x="8661926" y="394235"/>
                  <a:pt x="8523729" y="387792"/>
                </a:cubicBezTo>
                <a:cubicBezTo>
                  <a:pt x="8385532" y="381349"/>
                  <a:pt x="7947777" y="374252"/>
                  <a:pt x="7751266" y="387792"/>
                </a:cubicBezTo>
                <a:cubicBezTo>
                  <a:pt x="7554755" y="401332"/>
                  <a:pt x="7340761" y="392696"/>
                  <a:pt x="7191896" y="387792"/>
                </a:cubicBezTo>
                <a:cubicBezTo>
                  <a:pt x="7043031" y="382889"/>
                  <a:pt x="6978005" y="387409"/>
                  <a:pt x="6845620" y="387792"/>
                </a:cubicBezTo>
                <a:cubicBezTo>
                  <a:pt x="6713235" y="388175"/>
                  <a:pt x="6607231" y="394842"/>
                  <a:pt x="6392797" y="387792"/>
                </a:cubicBezTo>
                <a:cubicBezTo>
                  <a:pt x="6178363" y="380742"/>
                  <a:pt x="6096414" y="407675"/>
                  <a:pt x="5939974" y="387792"/>
                </a:cubicBezTo>
                <a:cubicBezTo>
                  <a:pt x="5783534" y="367909"/>
                  <a:pt x="5477955" y="352289"/>
                  <a:pt x="5060964" y="387792"/>
                </a:cubicBezTo>
                <a:cubicBezTo>
                  <a:pt x="4643973" y="423296"/>
                  <a:pt x="4820026" y="402429"/>
                  <a:pt x="4714687" y="387792"/>
                </a:cubicBezTo>
                <a:cubicBezTo>
                  <a:pt x="4609348" y="373155"/>
                  <a:pt x="4060985" y="420720"/>
                  <a:pt x="3835678" y="387792"/>
                </a:cubicBezTo>
                <a:cubicBezTo>
                  <a:pt x="3610371" y="354864"/>
                  <a:pt x="3622290" y="399445"/>
                  <a:pt x="3489401" y="387792"/>
                </a:cubicBezTo>
                <a:cubicBezTo>
                  <a:pt x="3356512" y="376139"/>
                  <a:pt x="3241682" y="404323"/>
                  <a:pt x="3143125" y="387792"/>
                </a:cubicBezTo>
                <a:cubicBezTo>
                  <a:pt x="3044568" y="371261"/>
                  <a:pt x="2601141" y="396172"/>
                  <a:pt x="2370662" y="387792"/>
                </a:cubicBezTo>
                <a:cubicBezTo>
                  <a:pt x="2140183" y="379412"/>
                  <a:pt x="2151953" y="381452"/>
                  <a:pt x="2024386" y="387792"/>
                </a:cubicBezTo>
                <a:cubicBezTo>
                  <a:pt x="1896819" y="394132"/>
                  <a:pt x="1440128" y="410437"/>
                  <a:pt x="1145376" y="387792"/>
                </a:cubicBezTo>
                <a:cubicBezTo>
                  <a:pt x="850624" y="365148"/>
                  <a:pt x="879100" y="394111"/>
                  <a:pt x="799100" y="387792"/>
                </a:cubicBezTo>
                <a:cubicBezTo>
                  <a:pt x="719100" y="381473"/>
                  <a:pt x="393316" y="356632"/>
                  <a:pt x="0" y="387792"/>
                </a:cubicBezTo>
                <a:cubicBezTo>
                  <a:pt x="13393" y="302261"/>
                  <a:pt x="-19334" y="168904"/>
                  <a:pt x="0" y="0"/>
                </a:cubicBezTo>
                <a:close/>
              </a:path>
              <a:path w="10654661" h="387792" stroke="0" extrusionOk="0">
                <a:moveTo>
                  <a:pt x="0" y="0"/>
                </a:moveTo>
                <a:cubicBezTo>
                  <a:pt x="146858" y="-7527"/>
                  <a:pt x="238572" y="16451"/>
                  <a:pt x="346276" y="0"/>
                </a:cubicBezTo>
                <a:cubicBezTo>
                  <a:pt x="453980" y="-16451"/>
                  <a:pt x="573483" y="7485"/>
                  <a:pt x="799100" y="0"/>
                </a:cubicBezTo>
                <a:cubicBezTo>
                  <a:pt x="1024717" y="-7485"/>
                  <a:pt x="1206464" y="19261"/>
                  <a:pt x="1465016" y="0"/>
                </a:cubicBezTo>
                <a:cubicBezTo>
                  <a:pt x="1723568" y="-19261"/>
                  <a:pt x="2064856" y="-27541"/>
                  <a:pt x="2237479" y="0"/>
                </a:cubicBezTo>
                <a:cubicBezTo>
                  <a:pt x="2410102" y="27541"/>
                  <a:pt x="2704937" y="22407"/>
                  <a:pt x="2903395" y="0"/>
                </a:cubicBezTo>
                <a:cubicBezTo>
                  <a:pt x="3101853" y="-22407"/>
                  <a:pt x="3503994" y="29916"/>
                  <a:pt x="3675858" y="0"/>
                </a:cubicBezTo>
                <a:cubicBezTo>
                  <a:pt x="3847722" y="-29916"/>
                  <a:pt x="3951274" y="-10338"/>
                  <a:pt x="4128681" y="0"/>
                </a:cubicBezTo>
                <a:cubicBezTo>
                  <a:pt x="4306088" y="10338"/>
                  <a:pt x="4562105" y="33365"/>
                  <a:pt x="4901144" y="0"/>
                </a:cubicBezTo>
                <a:cubicBezTo>
                  <a:pt x="5240183" y="-33365"/>
                  <a:pt x="5233247" y="-22184"/>
                  <a:pt x="5460514" y="0"/>
                </a:cubicBezTo>
                <a:cubicBezTo>
                  <a:pt x="5687781" y="22184"/>
                  <a:pt x="6036562" y="-28558"/>
                  <a:pt x="6339523" y="0"/>
                </a:cubicBezTo>
                <a:cubicBezTo>
                  <a:pt x="6642484" y="28558"/>
                  <a:pt x="6765361" y="-22193"/>
                  <a:pt x="7111986" y="0"/>
                </a:cubicBezTo>
                <a:cubicBezTo>
                  <a:pt x="7458611" y="22193"/>
                  <a:pt x="7704000" y="32688"/>
                  <a:pt x="7884449" y="0"/>
                </a:cubicBezTo>
                <a:cubicBezTo>
                  <a:pt x="8064898" y="-32688"/>
                  <a:pt x="8122790" y="-14454"/>
                  <a:pt x="8230726" y="0"/>
                </a:cubicBezTo>
                <a:cubicBezTo>
                  <a:pt x="8338662" y="14454"/>
                  <a:pt x="8828493" y="-6030"/>
                  <a:pt x="9003189" y="0"/>
                </a:cubicBezTo>
                <a:cubicBezTo>
                  <a:pt x="9177885" y="6030"/>
                  <a:pt x="9181005" y="-12986"/>
                  <a:pt x="9349465" y="0"/>
                </a:cubicBezTo>
                <a:cubicBezTo>
                  <a:pt x="9517925" y="12986"/>
                  <a:pt x="10071587" y="-11452"/>
                  <a:pt x="10654661" y="0"/>
                </a:cubicBezTo>
                <a:cubicBezTo>
                  <a:pt x="10667339" y="164843"/>
                  <a:pt x="10659142" y="235428"/>
                  <a:pt x="10654661" y="387792"/>
                </a:cubicBezTo>
                <a:cubicBezTo>
                  <a:pt x="10467514" y="400420"/>
                  <a:pt x="10296749" y="379424"/>
                  <a:pt x="10201838" y="387792"/>
                </a:cubicBezTo>
                <a:cubicBezTo>
                  <a:pt x="10106927" y="396160"/>
                  <a:pt x="9824654" y="398084"/>
                  <a:pt x="9535922" y="387792"/>
                </a:cubicBezTo>
                <a:cubicBezTo>
                  <a:pt x="9247190" y="377500"/>
                  <a:pt x="8903614" y="399437"/>
                  <a:pt x="8656912" y="387792"/>
                </a:cubicBezTo>
                <a:cubicBezTo>
                  <a:pt x="8410210" y="376148"/>
                  <a:pt x="8450788" y="382288"/>
                  <a:pt x="8310636" y="387792"/>
                </a:cubicBezTo>
                <a:cubicBezTo>
                  <a:pt x="8170484" y="393296"/>
                  <a:pt x="8135966" y="389332"/>
                  <a:pt x="7964359" y="387792"/>
                </a:cubicBezTo>
                <a:cubicBezTo>
                  <a:pt x="7792752" y="386252"/>
                  <a:pt x="7368890" y="380341"/>
                  <a:pt x="7085350" y="387792"/>
                </a:cubicBezTo>
                <a:cubicBezTo>
                  <a:pt x="6801810" y="395243"/>
                  <a:pt x="6657426" y="368143"/>
                  <a:pt x="6525980" y="387792"/>
                </a:cubicBezTo>
                <a:cubicBezTo>
                  <a:pt x="6394534" y="407442"/>
                  <a:pt x="6169162" y="398319"/>
                  <a:pt x="6073157" y="387792"/>
                </a:cubicBezTo>
                <a:cubicBezTo>
                  <a:pt x="5977152" y="377265"/>
                  <a:pt x="5441769" y="354217"/>
                  <a:pt x="5194147" y="387792"/>
                </a:cubicBezTo>
                <a:cubicBezTo>
                  <a:pt x="4946525" y="421368"/>
                  <a:pt x="4807346" y="365135"/>
                  <a:pt x="4421684" y="387792"/>
                </a:cubicBezTo>
                <a:cubicBezTo>
                  <a:pt x="4036022" y="410449"/>
                  <a:pt x="4170541" y="387391"/>
                  <a:pt x="4075408" y="387792"/>
                </a:cubicBezTo>
                <a:cubicBezTo>
                  <a:pt x="3980275" y="388193"/>
                  <a:pt x="3605216" y="372425"/>
                  <a:pt x="3302945" y="387792"/>
                </a:cubicBezTo>
                <a:cubicBezTo>
                  <a:pt x="3000674" y="403159"/>
                  <a:pt x="2870323" y="415182"/>
                  <a:pt x="2530482" y="387792"/>
                </a:cubicBezTo>
                <a:cubicBezTo>
                  <a:pt x="2190641" y="360402"/>
                  <a:pt x="1995821" y="427300"/>
                  <a:pt x="1651472" y="387792"/>
                </a:cubicBezTo>
                <a:cubicBezTo>
                  <a:pt x="1307123" y="348285"/>
                  <a:pt x="1066643" y="426032"/>
                  <a:pt x="772463" y="387792"/>
                </a:cubicBezTo>
                <a:cubicBezTo>
                  <a:pt x="478283" y="349552"/>
                  <a:pt x="189458" y="363408"/>
                  <a:pt x="0" y="387792"/>
                </a:cubicBezTo>
                <a:cubicBezTo>
                  <a:pt x="15199" y="226383"/>
                  <a:pt x="15458" y="166306"/>
                  <a:pt x="0" y="0"/>
                </a:cubicBezTo>
                <a:close/>
              </a:path>
            </a:pathLst>
          </a:custGeom>
          <a:solidFill>
            <a:schemeClr val="accent4">
              <a:lumMod val="75000"/>
            </a:schemeClr>
          </a:solidFill>
          <a:ln w="19050">
            <a:solidFill>
              <a:schemeClr val="tx1">
                <a:lumMod val="75000"/>
                <a:lumOff val="2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rPr>
              <a:t>Accès à la plateforme </a:t>
            </a:r>
            <a:r>
              <a:rPr lang="fr-FR" sz="2400" dirty="0">
                <a:solidFill>
                  <a:schemeClr val="accent4">
                    <a:lumMod val="75000"/>
                  </a:schemeClr>
                </a:solidFill>
              </a:rPr>
              <a:t>GIFT</a:t>
            </a:r>
            <a:r>
              <a:rPr lang="fr-FR" sz="2400" dirty="0">
                <a:solidFill>
                  <a:schemeClr val="bg1"/>
                </a:solidFill>
              </a:rPr>
              <a:t>            </a:t>
            </a:r>
          </a:p>
        </p:txBody>
      </p:sp>
      <p:pic>
        <p:nvPicPr>
          <p:cNvPr id="61" name="Image 60">
            <a:extLst>
              <a:ext uri="{FF2B5EF4-FFF2-40B4-BE49-F238E27FC236}">
                <a16:creationId xmlns:a16="http://schemas.microsoft.com/office/drawing/2014/main" id="{D3A1F215-F603-4469-8C6E-C3DADB0E6421}"/>
              </a:ext>
            </a:extLst>
          </p:cNvPr>
          <p:cNvPicPr>
            <a:picLocks noChangeAspect="1"/>
          </p:cNvPicPr>
          <p:nvPr/>
        </p:nvPicPr>
        <p:blipFill rotWithShape="1">
          <a:blip r:embed="rId8">
            <a:clrChange>
              <a:clrFrom>
                <a:srgbClr val="FEFCFE"/>
              </a:clrFrom>
              <a:clrTo>
                <a:srgbClr val="FEFCFE">
                  <a:alpha val="0"/>
                </a:srgbClr>
              </a:clrTo>
            </a:clrChange>
            <a:extLst>
              <a:ext uri="{BEBA8EAE-BF5A-486C-A8C5-ECC9F3942E4B}">
                <a14:imgProps xmlns:a14="http://schemas.microsoft.com/office/drawing/2010/main">
                  <a14:imgLayer r:embed="rId9">
                    <a14:imgEffect>
                      <a14:backgroundRemoval t="14880" b="42232" l="5320" r="26493">
                        <a14:foregroundMark x1="6406" y1="28446" x2="6406" y2="28446"/>
                        <a14:foregroundMark x1="5320" y1="31510" x2="5320" y2="31510"/>
                        <a14:foregroundMark x1="16721" y1="28228" x2="17047" y2="39606"/>
                        <a14:foregroundMark x1="16830" y1="22976" x2="16830" y2="22976"/>
                        <a14:foregroundMark x1="21390" y1="22538" x2="20087" y2="30853"/>
                        <a14:foregroundMark x1="20087" y1="30853" x2="20087" y2="31072"/>
                        <a14:foregroundMark x1="24973" y1="25821" x2="24864" y2="32604"/>
                        <a14:foregroundMark x1="18350" y1="19475" x2="18350" y2="19475"/>
                        <a14:foregroundMark x1="15635" y1="19037" x2="15635" y2="19037"/>
                        <a14:foregroundMark x1="17047" y1="17505" x2="17047" y2="17505"/>
                        <a14:foregroundMark x1="17590" y1="14880" x2="17590" y2="14880"/>
                      </a14:backgroundRemoval>
                    </a14:imgEffect>
                  </a14:imgLayer>
                </a14:imgProps>
              </a:ext>
            </a:extLst>
          </a:blip>
          <a:srcRect l="4063" t="11635" r="70921" b="54171"/>
          <a:stretch/>
        </p:blipFill>
        <p:spPr>
          <a:xfrm>
            <a:off x="7310210" y="1743708"/>
            <a:ext cx="786225" cy="533247"/>
          </a:xfrm>
          <a:prstGeom prst="rect">
            <a:avLst/>
          </a:prstGeom>
        </p:spPr>
      </p:pic>
      <p:pic>
        <p:nvPicPr>
          <p:cNvPr id="62" name="Picture 12" descr="Curseur de main avec bouton de clic. cliquez ici. Vecteur Premium">
            <a:extLst>
              <a:ext uri="{FF2B5EF4-FFF2-40B4-BE49-F238E27FC236}">
                <a16:creationId xmlns:a16="http://schemas.microsoft.com/office/drawing/2014/main" id="{11D766B0-3790-4292-B2EF-474DF7A35E56}"/>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9046906" y="1978931"/>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e 24">
            <a:extLst>
              <a:ext uri="{FF2B5EF4-FFF2-40B4-BE49-F238E27FC236}">
                <a16:creationId xmlns:a16="http://schemas.microsoft.com/office/drawing/2014/main" id="{D68A4572-2757-4483-8D4D-5E7EF6F3FD4D}"/>
              </a:ext>
            </a:extLst>
          </p:cNvPr>
          <p:cNvGrpSpPr/>
          <p:nvPr/>
        </p:nvGrpSpPr>
        <p:grpSpPr>
          <a:xfrm>
            <a:off x="4899565" y="2612424"/>
            <a:ext cx="2028247" cy="2366218"/>
            <a:chOff x="4899565" y="3126235"/>
            <a:chExt cx="2028247" cy="2366218"/>
          </a:xfrm>
        </p:grpSpPr>
        <p:sp>
          <p:nvSpPr>
            <p:cNvPr id="58" name="Rectangle 57">
              <a:extLst>
                <a:ext uri="{FF2B5EF4-FFF2-40B4-BE49-F238E27FC236}">
                  <a16:creationId xmlns:a16="http://schemas.microsoft.com/office/drawing/2014/main" id="{358CBC0C-6A99-4F70-AF0B-4AAC0F076D50}"/>
                </a:ext>
              </a:extLst>
            </p:cNvPr>
            <p:cNvSpPr/>
            <p:nvPr/>
          </p:nvSpPr>
          <p:spPr>
            <a:xfrm>
              <a:off x="4953049" y="5025717"/>
              <a:ext cx="1910087" cy="466736"/>
            </a:xfrm>
            <a:custGeom>
              <a:avLst/>
              <a:gdLst>
                <a:gd name="connsiteX0" fmla="*/ 0 w 1910087"/>
                <a:gd name="connsiteY0" fmla="*/ 0 h 466736"/>
                <a:gd name="connsiteX1" fmla="*/ 655797 w 1910087"/>
                <a:gd name="connsiteY1" fmla="*/ 0 h 466736"/>
                <a:gd name="connsiteX2" fmla="*/ 1254290 w 1910087"/>
                <a:gd name="connsiteY2" fmla="*/ 0 h 466736"/>
                <a:gd name="connsiteX3" fmla="*/ 1910087 w 1910087"/>
                <a:gd name="connsiteY3" fmla="*/ 0 h 466736"/>
                <a:gd name="connsiteX4" fmla="*/ 1910087 w 1910087"/>
                <a:gd name="connsiteY4" fmla="*/ 466736 h 466736"/>
                <a:gd name="connsiteX5" fmla="*/ 1292492 w 1910087"/>
                <a:gd name="connsiteY5" fmla="*/ 466736 h 466736"/>
                <a:gd name="connsiteX6" fmla="*/ 674897 w 1910087"/>
                <a:gd name="connsiteY6" fmla="*/ 466736 h 466736"/>
                <a:gd name="connsiteX7" fmla="*/ 0 w 1910087"/>
                <a:gd name="connsiteY7" fmla="*/ 466736 h 466736"/>
                <a:gd name="connsiteX8" fmla="*/ 0 w 1910087"/>
                <a:gd name="connsiteY8" fmla="*/ 0 h 46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0087" h="466736" fill="none" extrusionOk="0">
                  <a:moveTo>
                    <a:pt x="0" y="0"/>
                  </a:moveTo>
                  <a:cubicBezTo>
                    <a:pt x="131205" y="-7595"/>
                    <a:pt x="522877" y="-15621"/>
                    <a:pt x="655797" y="0"/>
                  </a:cubicBezTo>
                  <a:cubicBezTo>
                    <a:pt x="788717" y="15621"/>
                    <a:pt x="1097338" y="-26443"/>
                    <a:pt x="1254290" y="0"/>
                  </a:cubicBezTo>
                  <a:cubicBezTo>
                    <a:pt x="1411242" y="26443"/>
                    <a:pt x="1769294" y="-19063"/>
                    <a:pt x="1910087" y="0"/>
                  </a:cubicBezTo>
                  <a:cubicBezTo>
                    <a:pt x="1913062" y="102718"/>
                    <a:pt x="1927599" y="252705"/>
                    <a:pt x="1910087" y="466736"/>
                  </a:cubicBezTo>
                  <a:cubicBezTo>
                    <a:pt x="1607433" y="495709"/>
                    <a:pt x="1514367" y="448544"/>
                    <a:pt x="1292492" y="466736"/>
                  </a:cubicBezTo>
                  <a:cubicBezTo>
                    <a:pt x="1070618" y="484928"/>
                    <a:pt x="960479" y="454937"/>
                    <a:pt x="674897" y="466736"/>
                  </a:cubicBezTo>
                  <a:cubicBezTo>
                    <a:pt x="389315" y="478535"/>
                    <a:pt x="240471" y="486956"/>
                    <a:pt x="0" y="466736"/>
                  </a:cubicBezTo>
                  <a:cubicBezTo>
                    <a:pt x="-6327" y="236449"/>
                    <a:pt x="22332" y="125019"/>
                    <a:pt x="0" y="0"/>
                  </a:cubicBezTo>
                  <a:close/>
                </a:path>
                <a:path w="1910087" h="466736" stroke="0" extrusionOk="0">
                  <a:moveTo>
                    <a:pt x="0" y="0"/>
                  </a:moveTo>
                  <a:cubicBezTo>
                    <a:pt x="200216" y="17194"/>
                    <a:pt x="348807" y="-18985"/>
                    <a:pt x="579393" y="0"/>
                  </a:cubicBezTo>
                  <a:cubicBezTo>
                    <a:pt x="809979" y="18985"/>
                    <a:pt x="956639" y="-24055"/>
                    <a:pt x="1177887" y="0"/>
                  </a:cubicBezTo>
                  <a:cubicBezTo>
                    <a:pt x="1399135" y="24055"/>
                    <a:pt x="1562181" y="16124"/>
                    <a:pt x="1910087" y="0"/>
                  </a:cubicBezTo>
                  <a:cubicBezTo>
                    <a:pt x="1916044" y="139686"/>
                    <a:pt x="1926023" y="336821"/>
                    <a:pt x="1910087" y="466736"/>
                  </a:cubicBezTo>
                  <a:cubicBezTo>
                    <a:pt x="1706801" y="485190"/>
                    <a:pt x="1458583" y="439190"/>
                    <a:pt x="1235190" y="466736"/>
                  </a:cubicBezTo>
                  <a:cubicBezTo>
                    <a:pt x="1011797" y="494282"/>
                    <a:pt x="777513" y="483473"/>
                    <a:pt x="617595" y="466736"/>
                  </a:cubicBezTo>
                  <a:cubicBezTo>
                    <a:pt x="457677" y="449999"/>
                    <a:pt x="271139" y="451822"/>
                    <a:pt x="0" y="466736"/>
                  </a:cubicBezTo>
                  <a:cubicBezTo>
                    <a:pt x="23323" y="343484"/>
                    <a:pt x="7087" y="203744"/>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Complétez les coordonnées du client</a:t>
              </a:r>
            </a:p>
          </p:txBody>
        </p:sp>
        <p:pic>
          <p:nvPicPr>
            <p:cNvPr id="18" name="Image 17">
              <a:extLst>
                <a:ext uri="{FF2B5EF4-FFF2-40B4-BE49-F238E27FC236}">
                  <a16:creationId xmlns:a16="http://schemas.microsoft.com/office/drawing/2014/main" id="{B3FDAE73-7FF7-4DDB-80B1-D105CE7AF282}"/>
                </a:ext>
              </a:extLst>
            </p:cNvPr>
            <p:cNvPicPr>
              <a:picLocks noChangeAspect="1"/>
            </p:cNvPicPr>
            <p:nvPr/>
          </p:nvPicPr>
          <p:blipFill>
            <a:blip r:embed="rId12"/>
            <a:stretch>
              <a:fillRect/>
            </a:stretch>
          </p:blipFill>
          <p:spPr>
            <a:xfrm>
              <a:off x="4899565" y="3126235"/>
              <a:ext cx="2028247" cy="1756098"/>
            </a:xfrm>
            <a:prstGeom prst="roundRect">
              <a:avLst/>
            </a:prstGeom>
            <a:effectLst>
              <a:outerShdw blurRad="50800" dist="38100" dir="8100000" algn="tr" rotWithShape="0">
                <a:prstClr val="black">
                  <a:alpha val="40000"/>
                </a:prstClr>
              </a:outerShdw>
            </a:effectLst>
          </p:spPr>
        </p:pic>
      </p:grpSp>
      <p:grpSp>
        <p:nvGrpSpPr>
          <p:cNvPr id="26" name="Groupe 25">
            <a:extLst>
              <a:ext uri="{FF2B5EF4-FFF2-40B4-BE49-F238E27FC236}">
                <a16:creationId xmlns:a16="http://schemas.microsoft.com/office/drawing/2014/main" id="{D73798BE-0FE4-4EA9-B398-6205EABC2359}"/>
              </a:ext>
            </a:extLst>
          </p:cNvPr>
          <p:cNvGrpSpPr/>
          <p:nvPr/>
        </p:nvGrpSpPr>
        <p:grpSpPr>
          <a:xfrm>
            <a:off x="7060701" y="2636717"/>
            <a:ext cx="2183108" cy="2466501"/>
            <a:chOff x="7060701" y="3150528"/>
            <a:chExt cx="2183108" cy="2466501"/>
          </a:xfrm>
        </p:grpSpPr>
        <p:pic>
          <p:nvPicPr>
            <p:cNvPr id="22" name="Image 21">
              <a:extLst>
                <a:ext uri="{FF2B5EF4-FFF2-40B4-BE49-F238E27FC236}">
                  <a16:creationId xmlns:a16="http://schemas.microsoft.com/office/drawing/2014/main" id="{5265003C-6556-497D-B81D-58C243989BF5}"/>
                </a:ext>
              </a:extLst>
            </p:cNvPr>
            <p:cNvPicPr>
              <a:picLocks noChangeAspect="1"/>
            </p:cNvPicPr>
            <p:nvPr/>
          </p:nvPicPr>
          <p:blipFill>
            <a:blip r:embed="rId13"/>
            <a:stretch>
              <a:fillRect/>
            </a:stretch>
          </p:blipFill>
          <p:spPr>
            <a:xfrm>
              <a:off x="7060701" y="3150528"/>
              <a:ext cx="2183108" cy="1670948"/>
            </a:xfrm>
            <a:prstGeom prst="roundRect">
              <a:avLst/>
            </a:prstGeom>
            <a:effectLst>
              <a:outerShdw blurRad="50800" dist="38100" dir="8100000" algn="tr" rotWithShape="0">
                <a:prstClr val="black">
                  <a:alpha val="40000"/>
                </a:prstClr>
              </a:outerShdw>
            </a:effectLst>
          </p:spPr>
        </p:pic>
        <p:sp>
          <p:nvSpPr>
            <p:cNvPr id="63" name="Rectangle 62">
              <a:extLst>
                <a:ext uri="{FF2B5EF4-FFF2-40B4-BE49-F238E27FC236}">
                  <a16:creationId xmlns:a16="http://schemas.microsoft.com/office/drawing/2014/main" id="{7E39271A-4004-4E87-B25D-04434C38CE20}"/>
                </a:ext>
              </a:extLst>
            </p:cNvPr>
            <p:cNvSpPr/>
            <p:nvPr/>
          </p:nvSpPr>
          <p:spPr>
            <a:xfrm>
              <a:off x="7082031" y="4940812"/>
              <a:ext cx="2161778" cy="676217"/>
            </a:xfrm>
            <a:custGeom>
              <a:avLst/>
              <a:gdLst>
                <a:gd name="connsiteX0" fmla="*/ 0 w 2161778"/>
                <a:gd name="connsiteY0" fmla="*/ 0 h 676217"/>
                <a:gd name="connsiteX1" fmla="*/ 475591 w 2161778"/>
                <a:gd name="connsiteY1" fmla="*/ 0 h 676217"/>
                <a:gd name="connsiteX2" fmla="*/ 1037653 w 2161778"/>
                <a:gd name="connsiteY2" fmla="*/ 0 h 676217"/>
                <a:gd name="connsiteX3" fmla="*/ 1534862 w 2161778"/>
                <a:gd name="connsiteY3" fmla="*/ 0 h 676217"/>
                <a:gd name="connsiteX4" fmla="*/ 2161778 w 2161778"/>
                <a:gd name="connsiteY4" fmla="*/ 0 h 676217"/>
                <a:gd name="connsiteX5" fmla="*/ 2161778 w 2161778"/>
                <a:gd name="connsiteY5" fmla="*/ 676217 h 676217"/>
                <a:gd name="connsiteX6" fmla="*/ 1599716 w 2161778"/>
                <a:gd name="connsiteY6" fmla="*/ 676217 h 676217"/>
                <a:gd name="connsiteX7" fmla="*/ 1080889 w 2161778"/>
                <a:gd name="connsiteY7" fmla="*/ 676217 h 676217"/>
                <a:gd name="connsiteX8" fmla="*/ 562062 w 2161778"/>
                <a:gd name="connsiteY8" fmla="*/ 676217 h 676217"/>
                <a:gd name="connsiteX9" fmla="*/ 0 w 2161778"/>
                <a:gd name="connsiteY9" fmla="*/ 676217 h 676217"/>
                <a:gd name="connsiteX10" fmla="*/ 0 w 2161778"/>
                <a:gd name="connsiteY10" fmla="*/ 0 h 67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1778" h="676217" fill="none" extrusionOk="0">
                  <a:moveTo>
                    <a:pt x="0" y="0"/>
                  </a:moveTo>
                  <a:cubicBezTo>
                    <a:pt x="145046" y="-18907"/>
                    <a:pt x="337458" y="18513"/>
                    <a:pt x="475591" y="0"/>
                  </a:cubicBezTo>
                  <a:cubicBezTo>
                    <a:pt x="613724" y="-18513"/>
                    <a:pt x="844402" y="-22348"/>
                    <a:pt x="1037653" y="0"/>
                  </a:cubicBezTo>
                  <a:cubicBezTo>
                    <a:pt x="1230904" y="22348"/>
                    <a:pt x="1359705" y="-9995"/>
                    <a:pt x="1534862" y="0"/>
                  </a:cubicBezTo>
                  <a:cubicBezTo>
                    <a:pt x="1710019" y="9995"/>
                    <a:pt x="1973909" y="-27747"/>
                    <a:pt x="2161778" y="0"/>
                  </a:cubicBezTo>
                  <a:cubicBezTo>
                    <a:pt x="2185467" y="220191"/>
                    <a:pt x="2178761" y="419500"/>
                    <a:pt x="2161778" y="676217"/>
                  </a:cubicBezTo>
                  <a:cubicBezTo>
                    <a:pt x="1934158" y="692068"/>
                    <a:pt x="1821509" y="701791"/>
                    <a:pt x="1599716" y="676217"/>
                  </a:cubicBezTo>
                  <a:cubicBezTo>
                    <a:pt x="1377923" y="650643"/>
                    <a:pt x="1326392" y="692473"/>
                    <a:pt x="1080889" y="676217"/>
                  </a:cubicBezTo>
                  <a:cubicBezTo>
                    <a:pt x="835386" y="659961"/>
                    <a:pt x="743341" y="654482"/>
                    <a:pt x="562062" y="676217"/>
                  </a:cubicBezTo>
                  <a:cubicBezTo>
                    <a:pt x="380783" y="697952"/>
                    <a:pt x="272406" y="689348"/>
                    <a:pt x="0" y="676217"/>
                  </a:cubicBezTo>
                  <a:cubicBezTo>
                    <a:pt x="589" y="381206"/>
                    <a:pt x="826" y="278970"/>
                    <a:pt x="0" y="0"/>
                  </a:cubicBezTo>
                  <a:close/>
                </a:path>
                <a:path w="2161778" h="676217" stroke="0" extrusionOk="0">
                  <a:moveTo>
                    <a:pt x="0" y="0"/>
                  </a:moveTo>
                  <a:cubicBezTo>
                    <a:pt x="180320" y="-18050"/>
                    <a:pt x="353185" y="-19202"/>
                    <a:pt x="475591" y="0"/>
                  </a:cubicBezTo>
                  <a:cubicBezTo>
                    <a:pt x="597997" y="19202"/>
                    <a:pt x="784224" y="7953"/>
                    <a:pt x="972800" y="0"/>
                  </a:cubicBezTo>
                  <a:cubicBezTo>
                    <a:pt x="1161376" y="-7953"/>
                    <a:pt x="1378496" y="-17907"/>
                    <a:pt x="1513245" y="0"/>
                  </a:cubicBezTo>
                  <a:cubicBezTo>
                    <a:pt x="1647994" y="17907"/>
                    <a:pt x="1980974" y="22427"/>
                    <a:pt x="2161778" y="0"/>
                  </a:cubicBezTo>
                  <a:cubicBezTo>
                    <a:pt x="2153323" y="303109"/>
                    <a:pt x="2171135" y="527712"/>
                    <a:pt x="2161778" y="676217"/>
                  </a:cubicBezTo>
                  <a:cubicBezTo>
                    <a:pt x="2051676" y="684805"/>
                    <a:pt x="1863483" y="660484"/>
                    <a:pt x="1621334" y="676217"/>
                  </a:cubicBezTo>
                  <a:cubicBezTo>
                    <a:pt x="1379185" y="691950"/>
                    <a:pt x="1281155" y="671964"/>
                    <a:pt x="1080889" y="676217"/>
                  </a:cubicBezTo>
                  <a:cubicBezTo>
                    <a:pt x="880624" y="680470"/>
                    <a:pt x="816658" y="684211"/>
                    <a:pt x="605298" y="676217"/>
                  </a:cubicBezTo>
                  <a:cubicBezTo>
                    <a:pt x="393938" y="668223"/>
                    <a:pt x="224516" y="661258"/>
                    <a:pt x="0" y="676217"/>
                  </a:cubicBezTo>
                  <a:cubicBezTo>
                    <a:pt x="-22942" y="471678"/>
                    <a:pt x="31557" y="191072"/>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Sélectionner l’opération « </a:t>
              </a:r>
              <a:r>
                <a:rPr lang="fr-FR" sz="1000" i="1" dirty="0">
                  <a:solidFill>
                    <a:schemeClr val="tx1">
                      <a:lumMod val="75000"/>
                      <a:lumOff val="25000"/>
                    </a:schemeClr>
                  </a:solidFill>
                </a:rPr>
                <a:t>Code de la route </a:t>
              </a:r>
              <a:r>
                <a:rPr lang="fr-FR" sz="1000" dirty="0">
                  <a:solidFill>
                    <a:schemeClr val="tx1">
                      <a:lumMod val="75000"/>
                      <a:lumOff val="25000"/>
                    </a:schemeClr>
                  </a:solidFill>
                </a:rPr>
                <a:t>», puis « </a:t>
              </a:r>
              <a:r>
                <a:rPr lang="fr-FR" sz="1000" i="1" dirty="0">
                  <a:solidFill>
                    <a:schemeClr val="tx1">
                      <a:lumMod val="75000"/>
                      <a:lumOff val="25000"/>
                    </a:schemeClr>
                  </a:solidFill>
                </a:rPr>
                <a:t>Récompense opération code de la route – 50 € </a:t>
              </a:r>
              <a:r>
                <a:rPr lang="fr-FR" sz="1000" dirty="0">
                  <a:solidFill>
                    <a:schemeClr val="tx1">
                      <a:lumMod val="75000"/>
                      <a:lumOff val="25000"/>
                    </a:schemeClr>
                  </a:solidFill>
                </a:rPr>
                <a:t>»</a:t>
              </a:r>
            </a:p>
          </p:txBody>
        </p:sp>
      </p:grpSp>
      <p:sp>
        <p:nvSpPr>
          <p:cNvPr id="29" name="ZoneTexte 28">
            <a:hlinkClick r:id="rId14"/>
            <a:extLst>
              <a:ext uri="{FF2B5EF4-FFF2-40B4-BE49-F238E27FC236}">
                <a16:creationId xmlns:a16="http://schemas.microsoft.com/office/drawing/2014/main" id="{71D9805A-7465-4C46-99CC-D51A5E1C105C}"/>
              </a:ext>
            </a:extLst>
          </p:cNvPr>
          <p:cNvSpPr txBox="1"/>
          <p:nvPr/>
        </p:nvSpPr>
        <p:spPr>
          <a:xfrm>
            <a:off x="7370129" y="5587249"/>
            <a:ext cx="3388606" cy="338554"/>
          </a:xfrm>
          <a:prstGeom prst="rect">
            <a:avLst/>
          </a:prstGeom>
          <a:noFill/>
        </p:spPr>
        <p:txBody>
          <a:bodyPr wrap="square" rtlCol="0">
            <a:spAutoFit/>
          </a:bodyPr>
          <a:lstStyle/>
          <a:p>
            <a:r>
              <a:rPr lang="fr-FR" sz="1600" b="1" dirty="0">
                <a:solidFill>
                  <a:schemeClr val="accent4">
                    <a:lumMod val="75000"/>
                  </a:schemeClr>
                </a:solidFill>
              </a:rPr>
              <a:t>Tuto du parcours conseiller</a:t>
            </a:r>
          </a:p>
        </p:txBody>
      </p:sp>
      <p:pic>
        <p:nvPicPr>
          <p:cNvPr id="6148" name="Picture 4" descr="problème de lecture vidéo sur android - AndroidPhone">
            <a:hlinkClick r:id="rId2"/>
            <a:extLst>
              <a:ext uri="{FF2B5EF4-FFF2-40B4-BE49-F238E27FC236}">
                <a16:creationId xmlns:a16="http://schemas.microsoft.com/office/drawing/2014/main" id="{99477B96-4F72-45AE-94D9-1D4B43CB83F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612116" y="5437904"/>
            <a:ext cx="758013" cy="758013"/>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2" descr="Curseur de main avec bouton de clic. cliquez ici. Vecteur Premium">
            <a:hlinkClick r:id="rId2"/>
            <a:extLst>
              <a:ext uri="{FF2B5EF4-FFF2-40B4-BE49-F238E27FC236}">
                <a16:creationId xmlns:a16="http://schemas.microsoft.com/office/drawing/2014/main" id="{87E2B79C-9CAB-40FB-8C8B-FF4CAC14983F}"/>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10222835" y="5704910"/>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93B7CA7F-1337-404C-9B76-9FDBB85714B3}"/>
              </a:ext>
            </a:extLst>
          </p:cNvPr>
          <p:cNvGrpSpPr/>
          <p:nvPr/>
        </p:nvGrpSpPr>
        <p:grpSpPr>
          <a:xfrm>
            <a:off x="6813572" y="588646"/>
            <a:ext cx="2757146" cy="455563"/>
            <a:chOff x="7507199" y="1365154"/>
            <a:chExt cx="2211959" cy="365481"/>
          </a:xfrm>
        </p:grpSpPr>
        <p:pic>
          <p:nvPicPr>
            <p:cNvPr id="33" name="Image 32">
              <a:extLst>
                <a:ext uri="{FF2B5EF4-FFF2-40B4-BE49-F238E27FC236}">
                  <a16:creationId xmlns:a16="http://schemas.microsoft.com/office/drawing/2014/main" id="{93F97B8C-69D7-469E-8CCC-C2921FB0294B}"/>
                </a:ext>
              </a:extLst>
            </p:cNvPr>
            <p:cNvPicPr>
              <a:picLocks noChangeAspect="1"/>
            </p:cNvPicPr>
            <p:nvPr/>
          </p:nvPicPr>
          <p:blipFill rotWithShape="1">
            <a:blip r:embed="rId16">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4" name="Image 33">
              <a:extLst>
                <a:ext uri="{FF2B5EF4-FFF2-40B4-BE49-F238E27FC236}">
                  <a16:creationId xmlns:a16="http://schemas.microsoft.com/office/drawing/2014/main" id="{95DD802D-4291-4E92-A468-EF180642160D}"/>
                </a:ext>
              </a:extLst>
            </p:cNvPr>
            <p:cNvPicPr>
              <a:picLocks noChangeAspect="1"/>
            </p:cNvPicPr>
            <p:nvPr/>
          </p:nvPicPr>
          <p:blipFill rotWithShape="1">
            <a:blip r:embed="rId16">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35" name="Ellipse 34">
            <a:extLst>
              <a:ext uri="{FF2B5EF4-FFF2-40B4-BE49-F238E27FC236}">
                <a16:creationId xmlns:a16="http://schemas.microsoft.com/office/drawing/2014/main" id="{B32AE36B-872A-47EC-B1D6-B323842430BF}"/>
              </a:ext>
            </a:extLst>
          </p:cNvPr>
          <p:cNvSpPr/>
          <p:nvPr/>
        </p:nvSpPr>
        <p:spPr>
          <a:xfrm>
            <a:off x="569495" y="1368086"/>
            <a:ext cx="405908" cy="405908"/>
          </a:xfrm>
          <a:custGeom>
            <a:avLst/>
            <a:gdLst>
              <a:gd name="connsiteX0" fmla="*/ 0 w 405908"/>
              <a:gd name="connsiteY0" fmla="*/ 202954 h 405908"/>
              <a:gd name="connsiteX1" fmla="*/ 202954 w 405908"/>
              <a:gd name="connsiteY1" fmla="*/ 0 h 405908"/>
              <a:gd name="connsiteX2" fmla="*/ 405908 w 405908"/>
              <a:gd name="connsiteY2" fmla="*/ 202954 h 405908"/>
              <a:gd name="connsiteX3" fmla="*/ 202954 w 405908"/>
              <a:gd name="connsiteY3" fmla="*/ 405908 h 405908"/>
              <a:gd name="connsiteX4" fmla="*/ 0 w 405908"/>
              <a:gd name="connsiteY4" fmla="*/ 202954 h 405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908" h="405908" fill="none" extrusionOk="0">
                <a:moveTo>
                  <a:pt x="0" y="202954"/>
                </a:moveTo>
                <a:cubicBezTo>
                  <a:pt x="12760" y="101529"/>
                  <a:pt x="83477" y="-9266"/>
                  <a:pt x="202954" y="0"/>
                </a:cubicBezTo>
                <a:cubicBezTo>
                  <a:pt x="308012" y="441"/>
                  <a:pt x="403083" y="102281"/>
                  <a:pt x="405908" y="202954"/>
                </a:cubicBezTo>
                <a:cubicBezTo>
                  <a:pt x="405988" y="291265"/>
                  <a:pt x="301030" y="410703"/>
                  <a:pt x="202954" y="405908"/>
                </a:cubicBezTo>
                <a:cubicBezTo>
                  <a:pt x="87482" y="401530"/>
                  <a:pt x="11755" y="308449"/>
                  <a:pt x="0" y="202954"/>
                </a:cubicBezTo>
                <a:close/>
              </a:path>
              <a:path w="405908" h="405908" stroke="0" extrusionOk="0">
                <a:moveTo>
                  <a:pt x="0" y="202954"/>
                </a:moveTo>
                <a:cubicBezTo>
                  <a:pt x="-10709" y="71118"/>
                  <a:pt x="112157" y="-9495"/>
                  <a:pt x="202954" y="0"/>
                </a:cubicBezTo>
                <a:cubicBezTo>
                  <a:pt x="318608" y="7560"/>
                  <a:pt x="392069" y="97318"/>
                  <a:pt x="405908" y="202954"/>
                </a:cubicBezTo>
                <a:cubicBezTo>
                  <a:pt x="392504" y="303411"/>
                  <a:pt x="320662" y="403819"/>
                  <a:pt x="202954" y="405908"/>
                </a:cubicBezTo>
                <a:cubicBezTo>
                  <a:pt x="85640" y="400461"/>
                  <a:pt x="6513" y="319977"/>
                  <a:pt x="0" y="202954"/>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effectLst>
                  <a:outerShdw blurRad="38100" dist="38100" dir="2700000" algn="tl">
                    <a:srgbClr val="000000">
                      <a:alpha val="43137"/>
                    </a:srgbClr>
                  </a:outerShdw>
                </a:effectLst>
              </a:rPr>
              <a:t>A</a:t>
            </a:r>
          </a:p>
        </p:txBody>
      </p:sp>
    </p:spTree>
    <p:extLst>
      <p:ext uri="{BB962C8B-B14F-4D97-AF65-F5344CB8AC3E}">
        <p14:creationId xmlns:p14="http://schemas.microsoft.com/office/powerpoint/2010/main" val="379630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nodeType="withEffect">
                                  <p:stCondLst>
                                    <p:cond delay="0"/>
                                  </p:stCondLst>
                                  <p:childTnLst>
                                    <p:set>
                                      <p:cBhvr>
                                        <p:cTn id="37" dur="1" fill="hold">
                                          <p:stCondLst>
                                            <p:cond delay="0"/>
                                          </p:stCondLst>
                                        </p:cTn>
                                        <p:tgtEl>
                                          <p:spTgt spid="6148"/>
                                        </p:tgtEl>
                                        <p:attrNameLst>
                                          <p:attrName>style.visibility</p:attrName>
                                        </p:attrNameLst>
                                      </p:cBhvr>
                                      <p:to>
                                        <p:strVal val="visible"/>
                                      </p:to>
                                    </p:set>
                                    <p:animEffect transition="in" filter="fade">
                                      <p:cBhvr>
                                        <p:cTn id="38" dur="500"/>
                                        <p:tgtEl>
                                          <p:spTgt spid="6148"/>
                                        </p:tgtEl>
                                      </p:cBhvr>
                                    </p:animEffect>
                                  </p:childTnLst>
                                </p:cTn>
                              </p:par>
                              <p:par>
                                <p:cTn id="39" presetID="10" presetClass="entr" presetSubtype="0"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4A292C5-9085-4B86-B95F-5080738F960F}"/>
              </a:ext>
            </a:extLst>
          </p:cNvPr>
          <p:cNvSpPr>
            <a:spLocks noGrp="1"/>
          </p:cNvSpPr>
          <p:nvPr>
            <p:ph idx="17"/>
          </p:nvPr>
        </p:nvSpPr>
        <p:spPr/>
        <p:txBody>
          <a:bodyPr/>
          <a:lstStyle/>
          <a:p>
            <a:r>
              <a:rPr lang="fr-FR" dirty="0"/>
              <a:t>Détail du </a:t>
            </a:r>
            <a:r>
              <a:rPr lang="fr-FR" b="1" dirty="0">
                <a:solidFill>
                  <a:schemeClr val="accent4">
                    <a:lumMod val="75000"/>
                  </a:schemeClr>
                </a:solidFill>
              </a:rPr>
              <a:t>parcours client </a:t>
            </a:r>
            <a:r>
              <a:rPr lang="fr-FR" dirty="0"/>
              <a:t>:</a:t>
            </a:r>
          </a:p>
        </p:txBody>
      </p:sp>
      <p:sp>
        <p:nvSpPr>
          <p:cNvPr id="3" name="Espace réservé du texte 2">
            <a:extLst>
              <a:ext uri="{FF2B5EF4-FFF2-40B4-BE49-F238E27FC236}">
                <a16:creationId xmlns:a16="http://schemas.microsoft.com/office/drawing/2014/main" id="{9A4877CC-066F-4D17-9005-A041D1249DD8}"/>
              </a:ext>
            </a:extLst>
          </p:cNvPr>
          <p:cNvSpPr>
            <a:spLocks noGrp="1"/>
          </p:cNvSpPr>
          <p:nvPr>
            <p:ph type="body" sz="quarter" idx="12"/>
          </p:nvPr>
        </p:nvSpPr>
        <p:spPr/>
        <p:txBody>
          <a:bodyPr/>
          <a:lstStyle/>
          <a:p>
            <a:r>
              <a:rPr lang="fr-FR" dirty="0"/>
              <a:t>Comment faire bénéficier à votre client d’un pack                                      ? (3/3) </a:t>
            </a:r>
          </a:p>
        </p:txBody>
      </p:sp>
      <p:sp>
        <p:nvSpPr>
          <p:cNvPr id="4" name="Espace réservé du texte 3">
            <a:extLst>
              <a:ext uri="{FF2B5EF4-FFF2-40B4-BE49-F238E27FC236}">
                <a16:creationId xmlns:a16="http://schemas.microsoft.com/office/drawing/2014/main" id="{685513D0-1842-4CBA-8E9F-8E42AFA4501E}"/>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41CFAFAC-8537-42C9-997A-93268B79A231}"/>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5A721476-9341-4B32-BB67-A608A59C4AF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5E414288-1201-467B-97C3-F9AA61197C57}"/>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347F61F7-5DE1-4413-8841-20C5176B2F2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19" name="Groupe 18">
            <a:extLst>
              <a:ext uri="{FF2B5EF4-FFF2-40B4-BE49-F238E27FC236}">
                <a16:creationId xmlns:a16="http://schemas.microsoft.com/office/drawing/2014/main" id="{0E16ED82-FF02-4066-A1E5-CDC666C24506}"/>
              </a:ext>
            </a:extLst>
          </p:cNvPr>
          <p:cNvGrpSpPr/>
          <p:nvPr/>
        </p:nvGrpSpPr>
        <p:grpSpPr>
          <a:xfrm>
            <a:off x="614951" y="2174508"/>
            <a:ext cx="1720247" cy="2107500"/>
            <a:chOff x="614951" y="1956790"/>
            <a:chExt cx="1720247" cy="2107500"/>
          </a:xfrm>
        </p:grpSpPr>
        <p:sp>
          <p:nvSpPr>
            <p:cNvPr id="46" name="Rectangle 45">
              <a:extLst>
                <a:ext uri="{FF2B5EF4-FFF2-40B4-BE49-F238E27FC236}">
                  <a16:creationId xmlns:a16="http://schemas.microsoft.com/office/drawing/2014/main" id="{13A00357-D034-4D6A-9C27-B2FBC5E899D4}"/>
                </a:ext>
              </a:extLst>
            </p:cNvPr>
            <p:cNvSpPr/>
            <p:nvPr/>
          </p:nvSpPr>
          <p:spPr>
            <a:xfrm>
              <a:off x="614951" y="3429845"/>
              <a:ext cx="1714603" cy="634445"/>
            </a:xfrm>
            <a:custGeom>
              <a:avLst/>
              <a:gdLst>
                <a:gd name="connsiteX0" fmla="*/ 0 w 1714603"/>
                <a:gd name="connsiteY0" fmla="*/ 0 h 634445"/>
                <a:gd name="connsiteX1" fmla="*/ 588680 w 1714603"/>
                <a:gd name="connsiteY1" fmla="*/ 0 h 634445"/>
                <a:gd name="connsiteX2" fmla="*/ 1125923 w 1714603"/>
                <a:gd name="connsiteY2" fmla="*/ 0 h 634445"/>
                <a:gd name="connsiteX3" fmla="*/ 1714603 w 1714603"/>
                <a:gd name="connsiteY3" fmla="*/ 0 h 634445"/>
                <a:gd name="connsiteX4" fmla="*/ 1714603 w 1714603"/>
                <a:gd name="connsiteY4" fmla="*/ 634445 h 634445"/>
                <a:gd name="connsiteX5" fmla="*/ 1160215 w 1714603"/>
                <a:gd name="connsiteY5" fmla="*/ 634445 h 634445"/>
                <a:gd name="connsiteX6" fmla="*/ 605826 w 1714603"/>
                <a:gd name="connsiteY6" fmla="*/ 634445 h 634445"/>
                <a:gd name="connsiteX7" fmla="*/ 0 w 1714603"/>
                <a:gd name="connsiteY7" fmla="*/ 634445 h 634445"/>
                <a:gd name="connsiteX8" fmla="*/ 0 w 1714603"/>
                <a:gd name="connsiteY8" fmla="*/ 0 h 634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603" h="634445" fill="none" extrusionOk="0">
                  <a:moveTo>
                    <a:pt x="0" y="0"/>
                  </a:moveTo>
                  <a:cubicBezTo>
                    <a:pt x="126351" y="-18785"/>
                    <a:pt x="388241" y="24318"/>
                    <a:pt x="588680" y="0"/>
                  </a:cubicBezTo>
                  <a:cubicBezTo>
                    <a:pt x="789119" y="-24318"/>
                    <a:pt x="935017" y="8292"/>
                    <a:pt x="1125923" y="0"/>
                  </a:cubicBezTo>
                  <a:cubicBezTo>
                    <a:pt x="1316829" y="-8292"/>
                    <a:pt x="1515538" y="18101"/>
                    <a:pt x="1714603" y="0"/>
                  </a:cubicBezTo>
                  <a:cubicBezTo>
                    <a:pt x="1689484" y="167119"/>
                    <a:pt x="1703368" y="438278"/>
                    <a:pt x="1714603" y="634445"/>
                  </a:cubicBezTo>
                  <a:cubicBezTo>
                    <a:pt x="1452854" y="613282"/>
                    <a:pt x="1402320" y="636119"/>
                    <a:pt x="1160215" y="634445"/>
                  </a:cubicBezTo>
                  <a:cubicBezTo>
                    <a:pt x="918110" y="632771"/>
                    <a:pt x="765712" y="628818"/>
                    <a:pt x="605826" y="634445"/>
                  </a:cubicBezTo>
                  <a:cubicBezTo>
                    <a:pt x="445940" y="640072"/>
                    <a:pt x="137267" y="630694"/>
                    <a:pt x="0" y="634445"/>
                  </a:cubicBezTo>
                  <a:cubicBezTo>
                    <a:pt x="-499" y="425840"/>
                    <a:pt x="10958" y="250687"/>
                    <a:pt x="0" y="0"/>
                  </a:cubicBezTo>
                  <a:close/>
                </a:path>
                <a:path w="1714603" h="634445" stroke="0" extrusionOk="0">
                  <a:moveTo>
                    <a:pt x="0" y="0"/>
                  </a:moveTo>
                  <a:cubicBezTo>
                    <a:pt x="144505" y="-10471"/>
                    <a:pt x="375239" y="-14121"/>
                    <a:pt x="520096" y="0"/>
                  </a:cubicBezTo>
                  <a:cubicBezTo>
                    <a:pt x="664953" y="14121"/>
                    <a:pt x="897209" y="695"/>
                    <a:pt x="1057339" y="0"/>
                  </a:cubicBezTo>
                  <a:cubicBezTo>
                    <a:pt x="1217469" y="-695"/>
                    <a:pt x="1476380" y="-16938"/>
                    <a:pt x="1714603" y="0"/>
                  </a:cubicBezTo>
                  <a:cubicBezTo>
                    <a:pt x="1690254" y="212844"/>
                    <a:pt x="1706261" y="443332"/>
                    <a:pt x="1714603" y="634445"/>
                  </a:cubicBezTo>
                  <a:cubicBezTo>
                    <a:pt x="1465443" y="638365"/>
                    <a:pt x="1395903" y="639986"/>
                    <a:pt x="1108777" y="634445"/>
                  </a:cubicBezTo>
                  <a:cubicBezTo>
                    <a:pt x="821651" y="628904"/>
                    <a:pt x="770265" y="637175"/>
                    <a:pt x="554388" y="634445"/>
                  </a:cubicBezTo>
                  <a:cubicBezTo>
                    <a:pt x="338511" y="631715"/>
                    <a:pt x="126505" y="609794"/>
                    <a:pt x="0" y="634445"/>
                  </a:cubicBezTo>
                  <a:cubicBezTo>
                    <a:pt x="14731" y="379339"/>
                    <a:pt x="-15197" y="132262"/>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Le client reçoit par SMS et email le lien de connexion à la plateforme GIFT</a:t>
              </a:r>
            </a:p>
          </p:txBody>
        </p:sp>
        <p:pic>
          <p:nvPicPr>
            <p:cNvPr id="57" name="Image 56">
              <a:extLst>
                <a:ext uri="{FF2B5EF4-FFF2-40B4-BE49-F238E27FC236}">
                  <a16:creationId xmlns:a16="http://schemas.microsoft.com/office/drawing/2014/main" id="{A7771AFA-CCF5-459E-91E6-59640E89EC7B}"/>
                </a:ext>
              </a:extLst>
            </p:cNvPr>
            <p:cNvPicPr>
              <a:picLocks noChangeAspect="1"/>
            </p:cNvPicPr>
            <p:nvPr/>
          </p:nvPicPr>
          <p:blipFill rotWithShape="1">
            <a:blip r:embed="rId3"/>
            <a:srcRect t="10894" r="21075" b="563"/>
            <a:stretch/>
          </p:blipFill>
          <p:spPr>
            <a:xfrm>
              <a:off x="621181" y="1956790"/>
              <a:ext cx="1714017" cy="1390457"/>
            </a:xfrm>
            <a:prstGeom prst="roundRect">
              <a:avLst/>
            </a:prstGeom>
            <a:effectLst>
              <a:outerShdw blurRad="50800" dist="38100" dir="8100000" algn="tr" rotWithShape="0">
                <a:prstClr val="black">
                  <a:alpha val="40000"/>
                </a:prstClr>
              </a:outerShdw>
            </a:effectLst>
          </p:spPr>
        </p:pic>
      </p:grpSp>
      <p:sp>
        <p:nvSpPr>
          <p:cNvPr id="14" name="Espace réservé du contenu 1">
            <a:extLst>
              <a:ext uri="{FF2B5EF4-FFF2-40B4-BE49-F238E27FC236}">
                <a16:creationId xmlns:a16="http://schemas.microsoft.com/office/drawing/2014/main" id="{3ACD247F-266B-47E6-85FF-E573D19A39F0}"/>
              </a:ext>
            </a:extLst>
          </p:cNvPr>
          <p:cNvSpPr txBox="1">
            <a:spLocks/>
          </p:cNvSpPr>
          <p:nvPr/>
        </p:nvSpPr>
        <p:spPr>
          <a:xfrm>
            <a:off x="5258617" y="2610793"/>
            <a:ext cx="8135166" cy="4848620"/>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endParaRPr lang="fr-FR" dirty="0"/>
          </a:p>
          <a:p>
            <a:endParaRPr lang="fr-FR" dirty="0"/>
          </a:p>
          <a:p>
            <a:endParaRPr lang="fr-FR" dirty="0"/>
          </a:p>
        </p:txBody>
      </p:sp>
      <p:sp>
        <p:nvSpPr>
          <p:cNvPr id="16" name="Espace réservé du contenu 1">
            <a:extLst>
              <a:ext uri="{FF2B5EF4-FFF2-40B4-BE49-F238E27FC236}">
                <a16:creationId xmlns:a16="http://schemas.microsoft.com/office/drawing/2014/main" id="{233A3ADD-AE69-4086-BDC3-17411329AA96}"/>
              </a:ext>
            </a:extLst>
          </p:cNvPr>
          <p:cNvSpPr txBox="1">
            <a:spLocks/>
          </p:cNvSpPr>
          <p:nvPr/>
        </p:nvSpPr>
        <p:spPr>
          <a:xfrm>
            <a:off x="596311" y="5090752"/>
            <a:ext cx="10980738" cy="34351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N’hésitez pas à router le lien de la vidéo à vos clients bénéficiaires. </a:t>
            </a:r>
          </a:p>
        </p:txBody>
      </p:sp>
      <p:pic>
        <p:nvPicPr>
          <p:cNvPr id="9" name="Image 8">
            <a:extLst>
              <a:ext uri="{FF2B5EF4-FFF2-40B4-BE49-F238E27FC236}">
                <a16:creationId xmlns:a16="http://schemas.microsoft.com/office/drawing/2014/main" id="{B66D3569-7EA7-44D2-B5AC-3DC97CD9F31C}"/>
              </a:ext>
            </a:extLst>
          </p:cNvPr>
          <p:cNvPicPr>
            <a:picLocks noChangeAspect="1"/>
          </p:cNvPicPr>
          <p:nvPr/>
        </p:nvPicPr>
        <p:blipFill rotWithShape="1">
          <a:blip r:embed="rId4"/>
          <a:srcRect l="16836" t="20049" r="5388" b="23076"/>
          <a:stretch/>
        </p:blipFill>
        <p:spPr>
          <a:xfrm>
            <a:off x="2581800" y="2151280"/>
            <a:ext cx="1274871" cy="1413686"/>
          </a:xfrm>
          <a:prstGeom prst="roundRect">
            <a:avLst/>
          </a:prstGeom>
          <a:effectLst>
            <a:outerShdw blurRad="50800" dist="38100" dir="8100000" algn="tr" rotWithShape="0">
              <a:prstClr val="black">
                <a:alpha val="40000"/>
              </a:prstClr>
            </a:outerShdw>
          </a:effectLst>
        </p:spPr>
      </p:pic>
      <p:sp>
        <p:nvSpPr>
          <p:cNvPr id="18" name="Rectangle 17">
            <a:extLst>
              <a:ext uri="{FF2B5EF4-FFF2-40B4-BE49-F238E27FC236}">
                <a16:creationId xmlns:a16="http://schemas.microsoft.com/office/drawing/2014/main" id="{AF76EDF3-52AE-47FF-BC45-B08F6E3049DF}"/>
              </a:ext>
            </a:extLst>
          </p:cNvPr>
          <p:cNvSpPr/>
          <p:nvPr/>
        </p:nvSpPr>
        <p:spPr>
          <a:xfrm>
            <a:off x="2581038" y="3638775"/>
            <a:ext cx="1274871" cy="643233"/>
          </a:xfrm>
          <a:custGeom>
            <a:avLst/>
            <a:gdLst>
              <a:gd name="connsiteX0" fmla="*/ 0 w 1274871"/>
              <a:gd name="connsiteY0" fmla="*/ 0 h 643233"/>
              <a:gd name="connsiteX1" fmla="*/ 624687 w 1274871"/>
              <a:gd name="connsiteY1" fmla="*/ 0 h 643233"/>
              <a:gd name="connsiteX2" fmla="*/ 1274871 w 1274871"/>
              <a:gd name="connsiteY2" fmla="*/ 0 h 643233"/>
              <a:gd name="connsiteX3" fmla="*/ 1274871 w 1274871"/>
              <a:gd name="connsiteY3" fmla="*/ 643233 h 643233"/>
              <a:gd name="connsiteX4" fmla="*/ 611938 w 1274871"/>
              <a:gd name="connsiteY4" fmla="*/ 643233 h 643233"/>
              <a:gd name="connsiteX5" fmla="*/ 0 w 1274871"/>
              <a:gd name="connsiteY5" fmla="*/ 643233 h 643233"/>
              <a:gd name="connsiteX6" fmla="*/ 0 w 1274871"/>
              <a:gd name="connsiteY6" fmla="*/ 0 h 64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4871" h="643233" fill="none" extrusionOk="0">
                <a:moveTo>
                  <a:pt x="0" y="0"/>
                </a:moveTo>
                <a:cubicBezTo>
                  <a:pt x="218576" y="7241"/>
                  <a:pt x="485575" y="20116"/>
                  <a:pt x="624687" y="0"/>
                </a:cubicBezTo>
                <a:cubicBezTo>
                  <a:pt x="763799" y="-20116"/>
                  <a:pt x="1078143" y="-8624"/>
                  <a:pt x="1274871" y="0"/>
                </a:cubicBezTo>
                <a:cubicBezTo>
                  <a:pt x="1268182" y="321198"/>
                  <a:pt x="1274364" y="428137"/>
                  <a:pt x="1274871" y="643233"/>
                </a:cubicBezTo>
                <a:cubicBezTo>
                  <a:pt x="1055363" y="670057"/>
                  <a:pt x="865372" y="615824"/>
                  <a:pt x="611938" y="643233"/>
                </a:cubicBezTo>
                <a:cubicBezTo>
                  <a:pt x="358504" y="670642"/>
                  <a:pt x="303847" y="614538"/>
                  <a:pt x="0" y="643233"/>
                </a:cubicBezTo>
                <a:cubicBezTo>
                  <a:pt x="28475" y="509780"/>
                  <a:pt x="-18706" y="292215"/>
                  <a:pt x="0" y="0"/>
                </a:cubicBezTo>
                <a:close/>
              </a:path>
              <a:path w="1274871" h="643233" stroke="0" extrusionOk="0">
                <a:moveTo>
                  <a:pt x="0" y="0"/>
                </a:moveTo>
                <a:cubicBezTo>
                  <a:pt x="184027" y="-13124"/>
                  <a:pt x="339370" y="29200"/>
                  <a:pt x="599189" y="0"/>
                </a:cubicBezTo>
                <a:cubicBezTo>
                  <a:pt x="859008" y="-29200"/>
                  <a:pt x="954250" y="-7505"/>
                  <a:pt x="1274871" y="0"/>
                </a:cubicBezTo>
                <a:cubicBezTo>
                  <a:pt x="1275845" y="165175"/>
                  <a:pt x="1258842" y="436967"/>
                  <a:pt x="1274871" y="643233"/>
                </a:cubicBezTo>
                <a:cubicBezTo>
                  <a:pt x="1048822" y="641429"/>
                  <a:pt x="749115" y="650454"/>
                  <a:pt x="611938" y="643233"/>
                </a:cubicBezTo>
                <a:cubicBezTo>
                  <a:pt x="474761" y="636012"/>
                  <a:pt x="170529" y="632435"/>
                  <a:pt x="0" y="643233"/>
                </a:cubicBezTo>
                <a:cubicBezTo>
                  <a:pt x="-28923" y="491160"/>
                  <a:pt x="27756" y="272831"/>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Sur le site GIFT, le client sélectionne « </a:t>
            </a:r>
            <a:r>
              <a:rPr lang="fr-FR" sz="1000" i="1" dirty="0">
                <a:solidFill>
                  <a:schemeClr val="tx1">
                    <a:lumMod val="75000"/>
                    <a:lumOff val="25000"/>
                  </a:schemeClr>
                </a:solidFill>
              </a:rPr>
              <a:t>Cours en ligne </a:t>
            </a:r>
            <a:r>
              <a:rPr lang="fr-FR" sz="1000" dirty="0">
                <a:solidFill>
                  <a:schemeClr val="tx1">
                    <a:lumMod val="75000"/>
                    <a:lumOff val="25000"/>
                  </a:schemeClr>
                </a:solidFill>
              </a:rPr>
              <a:t>» </a:t>
            </a:r>
          </a:p>
        </p:txBody>
      </p:sp>
      <p:pic>
        <p:nvPicPr>
          <p:cNvPr id="10" name="Image 9">
            <a:extLst>
              <a:ext uri="{FF2B5EF4-FFF2-40B4-BE49-F238E27FC236}">
                <a16:creationId xmlns:a16="http://schemas.microsoft.com/office/drawing/2014/main" id="{2E790A6F-A2D5-4359-9BCC-0F5B8E8E081D}"/>
              </a:ext>
            </a:extLst>
          </p:cNvPr>
          <p:cNvPicPr>
            <a:picLocks noChangeAspect="1"/>
          </p:cNvPicPr>
          <p:nvPr/>
        </p:nvPicPr>
        <p:blipFill rotWithShape="1">
          <a:blip r:embed="rId5"/>
          <a:srcRect l="49970" t="14243" r="22595" b="4322"/>
          <a:stretch/>
        </p:blipFill>
        <p:spPr>
          <a:xfrm>
            <a:off x="4057721" y="2019386"/>
            <a:ext cx="1396379" cy="1545579"/>
          </a:xfrm>
          <a:prstGeom prst="roundRect">
            <a:avLst/>
          </a:prstGeom>
          <a:effectLst>
            <a:outerShdw blurRad="50800" dist="38100" dir="8100000" algn="tr" rotWithShape="0">
              <a:prstClr val="black">
                <a:alpha val="40000"/>
              </a:prstClr>
            </a:outerShdw>
          </a:effectLst>
        </p:spPr>
      </p:pic>
      <p:sp>
        <p:nvSpPr>
          <p:cNvPr id="20" name="Rectangle 19">
            <a:extLst>
              <a:ext uri="{FF2B5EF4-FFF2-40B4-BE49-F238E27FC236}">
                <a16:creationId xmlns:a16="http://schemas.microsoft.com/office/drawing/2014/main" id="{5DE61502-F311-479E-91A6-830CCB72EF9C}"/>
              </a:ext>
            </a:extLst>
          </p:cNvPr>
          <p:cNvSpPr/>
          <p:nvPr/>
        </p:nvSpPr>
        <p:spPr>
          <a:xfrm>
            <a:off x="4047274" y="3638775"/>
            <a:ext cx="1406826" cy="495014"/>
          </a:xfrm>
          <a:custGeom>
            <a:avLst/>
            <a:gdLst>
              <a:gd name="connsiteX0" fmla="*/ 0 w 1406826"/>
              <a:gd name="connsiteY0" fmla="*/ 0 h 495014"/>
              <a:gd name="connsiteX1" fmla="*/ 483010 w 1406826"/>
              <a:gd name="connsiteY1" fmla="*/ 0 h 495014"/>
              <a:gd name="connsiteX2" fmla="*/ 923816 w 1406826"/>
              <a:gd name="connsiteY2" fmla="*/ 0 h 495014"/>
              <a:gd name="connsiteX3" fmla="*/ 1406826 w 1406826"/>
              <a:gd name="connsiteY3" fmla="*/ 0 h 495014"/>
              <a:gd name="connsiteX4" fmla="*/ 1406826 w 1406826"/>
              <a:gd name="connsiteY4" fmla="*/ 495014 h 495014"/>
              <a:gd name="connsiteX5" fmla="*/ 951952 w 1406826"/>
              <a:gd name="connsiteY5" fmla="*/ 495014 h 495014"/>
              <a:gd name="connsiteX6" fmla="*/ 497079 w 1406826"/>
              <a:gd name="connsiteY6" fmla="*/ 495014 h 495014"/>
              <a:gd name="connsiteX7" fmla="*/ 0 w 1406826"/>
              <a:gd name="connsiteY7" fmla="*/ 495014 h 495014"/>
              <a:gd name="connsiteX8" fmla="*/ 0 w 1406826"/>
              <a:gd name="connsiteY8" fmla="*/ 0 h 49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826" h="495014" fill="none" extrusionOk="0">
                <a:moveTo>
                  <a:pt x="0" y="0"/>
                </a:moveTo>
                <a:cubicBezTo>
                  <a:pt x="99015" y="17859"/>
                  <a:pt x="243461" y="11093"/>
                  <a:pt x="483010" y="0"/>
                </a:cubicBezTo>
                <a:cubicBezTo>
                  <a:pt x="722559" y="-11093"/>
                  <a:pt x="764947" y="-18447"/>
                  <a:pt x="923816" y="0"/>
                </a:cubicBezTo>
                <a:cubicBezTo>
                  <a:pt x="1082685" y="18447"/>
                  <a:pt x="1218895" y="-8939"/>
                  <a:pt x="1406826" y="0"/>
                </a:cubicBezTo>
                <a:cubicBezTo>
                  <a:pt x="1431129" y="113194"/>
                  <a:pt x="1394549" y="276624"/>
                  <a:pt x="1406826" y="495014"/>
                </a:cubicBezTo>
                <a:cubicBezTo>
                  <a:pt x="1313883" y="475847"/>
                  <a:pt x="1118632" y="489617"/>
                  <a:pt x="951952" y="495014"/>
                </a:cubicBezTo>
                <a:cubicBezTo>
                  <a:pt x="785272" y="500411"/>
                  <a:pt x="685021" y="486564"/>
                  <a:pt x="497079" y="495014"/>
                </a:cubicBezTo>
                <a:cubicBezTo>
                  <a:pt x="309137" y="503464"/>
                  <a:pt x="171392" y="487896"/>
                  <a:pt x="0" y="495014"/>
                </a:cubicBezTo>
                <a:cubicBezTo>
                  <a:pt x="8441" y="306738"/>
                  <a:pt x="16536" y="123195"/>
                  <a:pt x="0" y="0"/>
                </a:cubicBezTo>
                <a:close/>
              </a:path>
              <a:path w="1406826" h="495014" stroke="0" extrusionOk="0">
                <a:moveTo>
                  <a:pt x="0" y="0"/>
                </a:moveTo>
                <a:cubicBezTo>
                  <a:pt x="196637" y="-18751"/>
                  <a:pt x="276269" y="2938"/>
                  <a:pt x="426737" y="0"/>
                </a:cubicBezTo>
                <a:cubicBezTo>
                  <a:pt x="577205" y="-2938"/>
                  <a:pt x="755688" y="19471"/>
                  <a:pt x="867543" y="0"/>
                </a:cubicBezTo>
                <a:cubicBezTo>
                  <a:pt x="979398" y="-19471"/>
                  <a:pt x="1220975" y="8700"/>
                  <a:pt x="1406826" y="0"/>
                </a:cubicBezTo>
                <a:cubicBezTo>
                  <a:pt x="1418094" y="174083"/>
                  <a:pt x="1390974" y="257228"/>
                  <a:pt x="1406826" y="495014"/>
                </a:cubicBezTo>
                <a:cubicBezTo>
                  <a:pt x="1166440" y="490568"/>
                  <a:pt x="1049396" y="470798"/>
                  <a:pt x="909747" y="495014"/>
                </a:cubicBezTo>
                <a:cubicBezTo>
                  <a:pt x="770098" y="519230"/>
                  <a:pt x="661935" y="498611"/>
                  <a:pt x="454874" y="495014"/>
                </a:cubicBezTo>
                <a:cubicBezTo>
                  <a:pt x="247813" y="491417"/>
                  <a:pt x="115468" y="508644"/>
                  <a:pt x="0" y="495014"/>
                </a:cubicBezTo>
                <a:cubicBezTo>
                  <a:pt x="-17261" y="381185"/>
                  <a:pt x="5028" y="189448"/>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…puis « </a:t>
            </a:r>
            <a:r>
              <a:rPr lang="fr-FR" sz="1000" i="1" dirty="0">
                <a:solidFill>
                  <a:schemeClr val="tx1">
                    <a:lumMod val="75000"/>
                    <a:lumOff val="25000"/>
                  </a:schemeClr>
                </a:solidFill>
              </a:rPr>
              <a:t>En Voiture Simone </a:t>
            </a:r>
            <a:r>
              <a:rPr lang="fr-FR" sz="1000" dirty="0">
                <a:solidFill>
                  <a:schemeClr val="tx1">
                    <a:lumMod val="75000"/>
                    <a:lumOff val="25000"/>
                  </a:schemeClr>
                </a:solidFill>
              </a:rPr>
              <a:t>» </a:t>
            </a:r>
          </a:p>
        </p:txBody>
      </p:sp>
      <p:pic>
        <p:nvPicPr>
          <p:cNvPr id="11" name="Image 10">
            <a:extLst>
              <a:ext uri="{FF2B5EF4-FFF2-40B4-BE49-F238E27FC236}">
                <a16:creationId xmlns:a16="http://schemas.microsoft.com/office/drawing/2014/main" id="{582E4D45-FA70-418F-81BD-27A8A4B9C59F}"/>
              </a:ext>
            </a:extLst>
          </p:cNvPr>
          <p:cNvPicPr>
            <a:picLocks noChangeAspect="1"/>
          </p:cNvPicPr>
          <p:nvPr/>
        </p:nvPicPr>
        <p:blipFill rotWithShape="1">
          <a:blip r:embed="rId6"/>
          <a:srcRect l="9265" t="6285" r="9434" b="18291"/>
          <a:stretch/>
        </p:blipFill>
        <p:spPr>
          <a:xfrm>
            <a:off x="5567985" y="1960944"/>
            <a:ext cx="2709214" cy="1604022"/>
          </a:xfrm>
          <a:prstGeom prst="roundRect">
            <a:avLst/>
          </a:prstGeom>
          <a:effectLst>
            <a:outerShdw blurRad="50800" dist="38100" dir="8100000" algn="tr" rotWithShape="0">
              <a:prstClr val="black">
                <a:alpha val="40000"/>
              </a:prstClr>
            </a:outerShdw>
          </a:effectLst>
        </p:spPr>
      </p:pic>
      <p:sp>
        <p:nvSpPr>
          <p:cNvPr id="22" name="Rectangle 21">
            <a:extLst>
              <a:ext uri="{FF2B5EF4-FFF2-40B4-BE49-F238E27FC236}">
                <a16:creationId xmlns:a16="http://schemas.microsoft.com/office/drawing/2014/main" id="{AE5BF2A2-E6F8-4EC4-91E0-64FEC9DD01EB}"/>
              </a:ext>
            </a:extLst>
          </p:cNvPr>
          <p:cNvSpPr/>
          <p:nvPr/>
        </p:nvSpPr>
        <p:spPr>
          <a:xfrm>
            <a:off x="5567984" y="3658702"/>
            <a:ext cx="2709213" cy="443039"/>
          </a:xfrm>
          <a:custGeom>
            <a:avLst/>
            <a:gdLst>
              <a:gd name="connsiteX0" fmla="*/ 0 w 2709213"/>
              <a:gd name="connsiteY0" fmla="*/ 0 h 443039"/>
              <a:gd name="connsiteX1" fmla="*/ 596027 w 2709213"/>
              <a:gd name="connsiteY1" fmla="*/ 0 h 443039"/>
              <a:gd name="connsiteX2" fmla="*/ 1300422 w 2709213"/>
              <a:gd name="connsiteY2" fmla="*/ 0 h 443039"/>
              <a:gd name="connsiteX3" fmla="*/ 1923541 w 2709213"/>
              <a:gd name="connsiteY3" fmla="*/ 0 h 443039"/>
              <a:gd name="connsiteX4" fmla="*/ 2709213 w 2709213"/>
              <a:gd name="connsiteY4" fmla="*/ 0 h 443039"/>
              <a:gd name="connsiteX5" fmla="*/ 2709213 w 2709213"/>
              <a:gd name="connsiteY5" fmla="*/ 443039 h 443039"/>
              <a:gd name="connsiteX6" fmla="*/ 2004818 w 2709213"/>
              <a:gd name="connsiteY6" fmla="*/ 443039 h 443039"/>
              <a:gd name="connsiteX7" fmla="*/ 1354607 w 2709213"/>
              <a:gd name="connsiteY7" fmla="*/ 443039 h 443039"/>
              <a:gd name="connsiteX8" fmla="*/ 704395 w 2709213"/>
              <a:gd name="connsiteY8" fmla="*/ 443039 h 443039"/>
              <a:gd name="connsiteX9" fmla="*/ 0 w 2709213"/>
              <a:gd name="connsiteY9" fmla="*/ 443039 h 443039"/>
              <a:gd name="connsiteX10" fmla="*/ 0 w 2709213"/>
              <a:gd name="connsiteY10" fmla="*/ 0 h 44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09213" h="443039" fill="none" extrusionOk="0">
                <a:moveTo>
                  <a:pt x="0" y="0"/>
                </a:moveTo>
                <a:cubicBezTo>
                  <a:pt x="179999" y="11909"/>
                  <a:pt x="419264" y="-8381"/>
                  <a:pt x="596027" y="0"/>
                </a:cubicBezTo>
                <a:cubicBezTo>
                  <a:pt x="772790" y="8381"/>
                  <a:pt x="1113912" y="4161"/>
                  <a:pt x="1300422" y="0"/>
                </a:cubicBezTo>
                <a:cubicBezTo>
                  <a:pt x="1486932" y="-4161"/>
                  <a:pt x="1778444" y="-22004"/>
                  <a:pt x="1923541" y="0"/>
                </a:cubicBezTo>
                <a:cubicBezTo>
                  <a:pt x="2068638" y="22004"/>
                  <a:pt x="2543796" y="36040"/>
                  <a:pt x="2709213" y="0"/>
                </a:cubicBezTo>
                <a:cubicBezTo>
                  <a:pt x="2695102" y="127102"/>
                  <a:pt x="2720306" y="288130"/>
                  <a:pt x="2709213" y="443039"/>
                </a:cubicBezTo>
                <a:cubicBezTo>
                  <a:pt x="2535947" y="420500"/>
                  <a:pt x="2147520" y="474104"/>
                  <a:pt x="2004818" y="443039"/>
                </a:cubicBezTo>
                <a:cubicBezTo>
                  <a:pt x="1862116" y="411974"/>
                  <a:pt x="1651064" y="431660"/>
                  <a:pt x="1354607" y="443039"/>
                </a:cubicBezTo>
                <a:cubicBezTo>
                  <a:pt x="1058150" y="454418"/>
                  <a:pt x="953325" y="473239"/>
                  <a:pt x="704395" y="443039"/>
                </a:cubicBezTo>
                <a:cubicBezTo>
                  <a:pt x="455465" y="412839"/>
                  <a:pt x="237831" y="442407"/>
                  <a:pt x="0" y="443039"/>
                </a:cubicBezTo>
                <a:cubicBezTo>
                  <a:pt x="2073" y="303034"/>
                  <a:pt x="-17986" y="171483"/>
                  <a:pt x="0" y="0"/>
                </a:cubicBezTo>
                <a:close/>
              </a:path>
              <a:path w="2709213" h="443039" stroke="0" extrusionOk="0">
                <a:moveTo>
                  <a:pt x="0" y="0"/>
                </a:moveTo>
                <a:cubicBezTo>
                  <a:pt x="168329" y="-1620"/>
                  <a:pt x="461643" y="-27027"/>
                  <a:pt x="596027" y="0"/>
                </a:cubicBezTo>
                <a:cubicBezTo>
                  <a:pt x="730411" y="27027"/>
                  <a:pt x="1086890" y="9886"/>
                  <a:pt x="1219146" y="0"/>
                </a:cubicBezTo>
                <a:cubicBezTo>
                  <a:pt x="1351402" y="-9886"/>
                  <a:pt x="1709454" y="-23219"/>
                  <a:pt x="1896449" y="0"/>
                </a:cubicBezTo>
                <a:cubicBezTo>
                  <a:pt x="2083444" y="23219"/>
                  <a:pt x="2491457" y="-24014"/>
                  <a:pt x="2709213" y="0"/>
                </a:cubicBezTo>
                <a:cubicBezTo>
                  <a:pt x="2703182" y="91233"/>
                  <a:pt x="2705588" y="352690"/>
                  <a:pt x="2709213" y="443039"/>
                </a:cubicBezTo>
                <a:cubicBezTo>
                  <a:pt x="2457343" y="427307"/>
                  <a:pt x="2335724" y="425249"/>
                  <a:pt x="2031910" y="443039"/>
                </a:cubicBezTo>
                <a:cubicBezTo>
                  <a:pt x="1728096" y="460829"/>
                  <a:pt x="1682858" y="440197"/>
                  <a:pt x="1354607" y="443039"/>
                </a:cubicBezTo>
                <a:cubicBezTo>
                  <a:pt x="1026356" y="445881"/>
                  <a:pt x="904088" y="427009"/>
                  <a:pt x="758580" y="443039"/>
                </a:cubicBezTo>
                <a:cubicBezTo>
                  <a:pt x="613072" y="459069"/>
                  <a:pt x="201581" y="408586"/>
                  <a:pt x="0" y="443039"/>
                </a:cubicBezTo>
                <a:cubicBezTo>
                  <a:pt x="19110" y="254059"/>
                  <a:pt x="-8208" y="117873"/>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Le client valide son bon de 50 € </a:t>
            </a:r>
          </a:p>
        </p:txBody>
      </p:sp>
      <p:sp>
        <p:nvSpPr>
          <p:cNvPr id="24" name="Rectangle 23">
            <a:extLst>
              <a:ext uri="{FF2B5EF4-FFF2-40B4-BE49-F238E27FC236}">
                <a16:creationId xmlns:a16="http://schemas.microsoft.com/office/drawing/2014/main" id="{BD8702F8-40C6-4874-8706-966353C756E9}"/>
              </a:ext>
            </a:extLst>
          </p:cNvPr>
          <p:cNvSpPr/>
          <p:nvPr/>
        </p:nvSpPr>
        <p:spPr>
          <a:xfrm>
            <a:off x="8391080" y="3685334"/>
            <a:ext cx="3185969" cy="779060"/>
          </a:xfrm>
          <a:custGeom>
            <a:avLst/>
            <a:gdLst>
              <a:gd name="connsiteX0" fmla="*/ 0 w 3185969"/>
              <a:gd name="connsiteY0" fmla="*/ 0 h 779060"/>
              <a:gd name="connsiteX1" fmla="*/ 637194 w 3185969"/>
              <a:gd name="connsiteY1" fmla="*/ 0 h 779060"/>
              <a:gd name="connsiteX2" fmla="*/ 1210668 w 3185969"/>
              <a:gd name="connsiteY2" fmla="*/ 0 h 779060"/>
              <a:gd name="connsiteX3" fmla="*/ 1879722 w 3185969"/>
              <a:gd name="connsiteY3" fmla="*/ 0 h 779060"/>
              <a:gd name="connsiteX4" fmla="*/ 2421336 w 3185969"/>
              <a:gd name="connsiteY4" fmla="*/ 0 h 779060"/>
              <a:gd name="connsiteX5" fmla="*/ 3185969 w 3185969"/>
              <a:gd name="connsiteY5" fmla="*/ 0 h 779060"/>
              <a:gd name="connsiteX6" fmla="*/ 3185969 w 3185969"/>
              <a:gd name="connsiteY6" fmla="*/ 373949 h 779060"/>
              <a:gd name="connsiteX7" fmla="*/ 3185969 w 3185969"/>
              <a:gd name="connsiteY7" fmla="*/ 779060 h 779060"/>
              <a:gd name="connsiteX8" fmla="*/ 2580635 w 3185969"/>
              <a:gd name="connsiteY8" fmla="*/ 779060 h 779060"/>
              <a:gd name="connsiteX9" fmla="*/ 1943441 w 3185969"/>
              <a:gd name="connsiteY9" fmla="*/ 779060 h 779060"/>
              <a:gd name="connsiteX10" fmla="*/ 1369967 w 3185969"/>
              <a:gd name="connsiteY10" fmla="*/ 779060 h 779060"/>
              <a:gd name="connsiteX11" fmla="*/ 764633 w 3185969"/>
              <a:gd name="connsiteY11" fmla="*/ 779060 h 779060"/>
              <a:gd name="connsiteX12" fmla="*/ 0 w 3185969"/>
              <a:gd name="connsiteY12" fmla="*/ 779060 h 779060"/>
              <a:gd name="connsiteX13" fmla="*/ 0 w 3185969"/>
              <a:gd name="connsiteY13" fmla="*/ 389530 h 779060"/>
              <a:gd name="connsiteX14" fmla="*/ 0 w 3185969"/>
              <a:gd name="connsiteY14" fmla="*/ 0 h 779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85969" h="779060" fill="none" extrusionOk="0">
                <a:moveTo>
                  <a:pt x="0" y="0"/>
                </a:moveTo>
                <a:cubicBezTo>
                  <a:pt x="310768" y="12467"/>
                  <a:pt x="496256" y="15169"/>
                  <a:pt x="637194" y="0"/>
                </a:cubicBezTo>
                <a:cubicBezTo>
                  <a:pt x="778132" y="-15169"/>
                  <a:pt x="967090" y="24680"/>
                  <a:pt x="1210668" y="0"/>
                </a:cubicBezTo>
                <a:cubicBezTo>
                  <a:pt x="1454246" y="-24680"/>
                  <a:pt x="1600902" y="-30389"/>
                  <a:pt x="1879722" y="0"/>
                </a:cubicBezTo>
                <a:cubicBezTo>
                  <a:pt x="2158542" y="30389"/>
                  <a:pt x="2190594" y="7638"/>
                  <a:pt x="2421336" y="0"/>
                </a:cubicBezTo>
                <a:cubicBezTo>
                  <a:pt x="2652078" y="-7638"/>
                  <a:pt x="2848917" y="1958"/>
                  <a:pt x="3185969" y="0"/>
                </a:cubicBezTo>
                <a:cubicBezTo>
                  <a:pt x="3202185" y="155988"/>
                  <a:pt x="3185245" y="216697"/>
                  <a:pt x="3185969" y="373949"/>
                </a:cubicBezTo>
                <a:cubicBezTo>
                  <a:pt x="3186693" y="531201"/>
                  <a:pt x="3190657" y="665274"/>
                  <a:pt x="3185969" y="779060"/>
                </a:cubicBezTo>
                <a:cubicBezTo>
                  <a:pt x="3036303" y="794581"/>
                  <a:pt x="2797221" y="765518"/>
                  <a:pt x="2580635" y="779060"/>
                </a:cubicBezTo>
                <a:cubicBezTo>
                  <a:pt x="2364049" y="792602"/>
                  <a:pt x="2153998" y="767246"/>
                  <a:pt x="1943441" y="779060"/>
                </a:cubicBezTo>
                <a:cubicBezTo>
                  <a:pt x="1732884" y="790874"/>
                  <a:pt x="1542966" y="750765"/>
                  <a:pt x="1369967" y="779060"/>
                </a:cubicBezTo>
                <a:cubicBezTo>
                  <a:pt x="1196968" y="807355"/>
                  <a:pt x="894454" y="783128"/>
                  <a:pt x="764633" y="779060"/>
                </a:cubicBezTo>
                <a:cubicBezTo>
                  <a:pt x="634812" y="774992"/>
                  <a:pt x="357081" y="752554"/>
                  <a:pt x="0" y="779060"/>
                </a:cubicBezTo>
                <a:cubicBezTo>
                  <a:pt x="-13034" y="617244"/>
                  <a:pt x="-10927" y="539358"/>
                  <a:pt x="0" y="389530"/>
                </a:cubicBezTo>
                <a:cubicBezTo>
                  <a:pt x="10927" y="239702"/>
                  <a:pt x="14841" y="158729"/>
                  <a:pt x="0" y="0"/>
                </a:cubicBezTo>
                <a:close/>
              </a:path>
              <a:path w="3185969" h="779060" stroke="0" extrusionOk="0">
                <a:moveTo>
                  <a:pt x="0" y="0"/>
                </a:moveTo>
                <a:cubicBezTo>
                  <a:pt x="237740" y="7678"/>
                  <a:pt x="316413" y="-23846"/>
                  <a:pt x="541615" y="0"/>
                </a:cubicBezTo>
                <a:cubicBezTo>
                  <a:pt x="766817" y="23846"/>
                  <a:pt x="848616" y="-13681"/>
                  <a:pt x="1115089" y="0"/>
                </a:cubicBezTo>
                <a:cubicBezTo>
                  <a:pt x="1381562" y="13681"/>
                  <a:pt x="1486330" y="-1668"/>
                  <a:pt x="1752283" y="0"/>
                </a:cubicBezTo>
                <a:cubicBezTo>
                  <a:pt x="2018236" y="1668"/>
                  <a:pt x="2183152" y="-19184"/>
                  <a:pt x="2421336" y="0"/>
                </a:cubicBezTo>
                <a:cubicBezTo>
                  <a:pt x="2659520" y="19184"/>
                  <a:pt x="2843338" y="29862"/>
                  <a:pt x="3185969" y="0"/>
                </a:cubicBezTo>
                <a:cubicBezTo>
                  <a:pt x="3193555" y="138573"/>
                  <a:pt x="3196429" y="232137"/>
                  <a:pt x="3185969" y="397321"/>
                </a:cubicBezTo>
                <a:cubicBezTo>
                  <a:pt x="3175509" y="562505"/>
                  <a:pt x="3196343" y="637398"/>
                  <a:pt x="3185969" y="779060"/>
                </a:cubicBezTo>
                <a:cubicBezTo>
                  <a:pt x="2945959" y="801407"/>
                  <a:pt x="2804897" y="790261"/>
                  <a:pt x="2644354" y="779060"/>
                </a:cubicBezTo>
                <a:cubicBezTo>
                  <a:pt x="2483811" y="767859"/>
                  <a:pt x="2171970" y="752790"/>
                  <a:pt x="2007160" y="779060"/>
                </a:cubicBezTo>
                <a:cubicBezTo>
                  <a:pt x="1842350" y="805330"/>
                  <a:pt x="1494393" y="813088"/>
                  <a:pt x="1306247" y="779060"/>
                </a:cubicBezTo>
                <a:cubicBezTo>
                  <a:pt x="1118101" y="745032"/>
                  <a:pt x="842541" y="808316"/>
                  <a:pt x="700913" y="779060"/>
                </a:cubicBezTo>
                <a:cubicBezTo>
                  <a:pt x="559285" y="749804"/>
                  <a:pt x="206230" y="794136"/>
                  <a:pt x="0" y="779060"/>
                </a:cubicBezTo>
                <a:cubicBezTo>
                  <a:pt x="19320" y="658254"/>
                  <a:pt x="-7545" y="534232"/>
                  <a:pt x="0" y="389530"/>
                </a:cubicBezTo>
                <a:cubicBezTo>
                  <a:pt x="7545" y="244828"/>
                  <a:pt x="635" y="191239"/>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Un code d’accès est généré et le client peut directement copier le code et accéder au site « </a:t>
            </a:r>
            <a:r>
              <a:rPr lang="fr-FR" sz="1000" i="1" dirty="0">
                <a:solidFill>
                  <a:schemeClr val="tx1">
                    <a:lumMod val="75000"/>
                    <a:lumOff val="25000"/>
                  </a:schemeClr>
                </a:solidFill>
              </a:rPr>
              <a:t>En Voiture Simone </a:t>
            </a:r>
            <a:r>
              <a:rPr lang="fr-FR" sz="1000" dirty="0">
                <a:solidFill>
                  <a:schemeClr val="tx1">
                    <a:lumMod val="75000"/>
                    <a:lumOff val="25000"/>
                  </a:schemeClr>
                </a:solidFill>
              </a:rPr>
              <a:t>». Il sélectionne son pack, s’inscrit et renseigne le code copié lors du paiement. </a:t>
            </a:r>
          </a:p>
        </p:txBody>
      </p:sp>
      <p:pic>
        <p:nvPicPr>
          <p:cNvPr id="17" name="Image 16">
            <a:extLst>
              <a:ext uri="{FF2B5EF4-FFF2-40B4-BE49-F238E27FC236}">
                <a16:creationId xmlns:a16="http://schemas.microsoft.com/office/drawing/2014/main" id="{3CA43B1E-F988-4EB7-8973-E95144190E11}"/>
              </a:ext>
            </a:extLst>
          </p:cNvPr>
          <p:cNvPicPr>
            <a:picLocks noChangeAspect="1"/>
          </p:cNvPicPr>
          <p:nvPr/>
        </p:nvPicPr>
        <p:blipFill rotWithShape="1">
          <a:blip r:embed="rId7"/>
          <a:srcRect l="10980" t="5477" r="11005" b="124"/>
          <a:stretch/>
        </p:blipFill>
        <p:spPr>
          <a:xfrm>
            <a:off x="8952115" y="1967216"/>
            <a:ext cx="2043463" cy="1597749"/>
          </a:xfrm>
          <a:prstGeom prst="roundRect">
            <a:avLst/>
          </a:prstGeom>
          <a:effectLst>
            <a:outerShdw blurRad="50800" dist="38100" dir="8100000" algn="tr" rotWithShape="0">
              <a:prstClr val="black">
                <a:alpha val="40000"/>
              </a:prstClr>
            </a:outerShdw>
          </a:effectLst>
        </p:spPr>
      </p:pic>
      <p:sp>
        <p:nvSpPr>
          <p:cNvPr id="27" name="Rectangle : coins arrondis 26">
            <a:hlinkClick r:id="rId8"/>
            <a:extLst>
              <a:ext uri="{FF2B5EF4-FFF2-40B4-BE49-F238E27FC236}">
                <a16:creationId xmlns:a16="http://schemas.microsoft.com/office/drawing/2014/main" id="{603D9885-5602-413C-98B2-BFD43394DD35}"/>
              </a:ext>
            </a:extLst>
          </p:cNvPr>
          <p:cNvSpPr/>
          <p:nvPr/>
        </p:nvSpPr>
        <p:spPr>
          <a:xfrm>
            <a:off x="7559040" y="5177864"/>
            <a:ext cx="4018009" cy="338554"/>
          </a:xfrm>
          <a:custGeom>
            <a:avLst/>
            <a:gdLst>
              <a:gd name="connsiteX0" fmla="*/ 0 w 4018009"/>
              <a:gd name="connsiteY0" fmla="*/ 56427 h 338554"/>
              <a:gd name="connsiteX1" fmla="*/ 56427 w 4018009"/>
              <a:gd name="connsiteY1" fmla="*/ 0 h 338554"/>
              <a:gd name="connsiteX2" fmla="*/ 746338 w 4018009"/>
              <a:gd name="connsiteY2" fmla="*/ 0 h 338554"/>
              <a:gd name="connsiteX3" fmla="*/ 1280042 w 4018009"/>
              <a:gd name="connsiteY3" fmla="*/ 0 h 338554"/>
              <a:gd name="connsiteX4" fmla="*/ 1852798 w 4018009"/>
              <a:gd name="connsiteY4" fmla="*/ 0 h 338554"/>
              <a:gd name="connsiteX5" fmla="*/ 2425554 w 4018009"/>
              <a:gd name="connsiteY5" fmla="*/ 0 h 338554"/>
              <a:gd name="connsiteX6" fmla="*/ 2998310 w 4018009"/>
              <a:gd name="connsiteY6" fmla="*/ 0 h 338554"/>
              <a:gd name="connsiteX7" fmla="*/ 3961582 w 4018009"/>
              <a:gd name="connsiteY7" fmla="*/ 0 h 338554"/>
              <a:gd name="connsiteX8" fmla="*/ 4018009 w 4018009"/>
              <a:gd name="connsiteY8" fmla="*/ 56427 h 338554"/>
              <a:gd name="connsiteX9" fmla="*/ 4018009 w 4018009"/>
              <a:gd name="connsiteY9" fmla="*/ 282127 h 338554"/>
              <a:gd name="connsiteX10" fmla="*/ 3961582 w 4018009"/>
              <a:gd name="connsiteY10" fmla="*/ 338554 h 338554"/>
              <a:gd name="connsiteX11" fmla="*/ 3388826 w 4018009"/>
              <a:gd name="connsiteY11" fmla="*/ 338554 h 338554"/>
              <a:gd name="connsiteX12" fmla="*/ 2737967 w 4018009"/>
              <a:gd name="connsiteY12" fmla="*/ 338554 h 338554"/>
              <a:gd name="connsiteX13" fmla="*/ 2048056 w 4018009"/>
              <a:gd name="connsiteY13" fmla="*/ 338554 h 338554"/>
              <a:gd name="connsiteX14" fmla="*/ 1319094 w 4018009"/>
              <a:gd name="connsiteY14" fmla="*/ 338554 h 338554"/>
              <a:gd name="connsiteX15" fmla="*/ 56427 w 4018009"/>
              <a:gd name="connsiteY15" fmla="*/ 338554 h 338554"/>
              <a:gd name="connsiteX16" fmla="*/ 0 w 4018009"/>
              <a:gd name="connsiteY16" fmla="*/ 282127 h 338554"/>
              <a:gd name="connsiteX17" fmla="*/ 0 w 4018009"/>
              <a:gd name="connsiteY17" fmla="*/ 56427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18009" h="338554" fill="none" extrusionOk="0">
                <a:moveTo>
                  <a:pt x="0" y="56427"/>
                </a:moveTo>
                <a:cubicBezTo>
                  <a:pt x="552" y="22200"/>
                  <a:pt x="24920" y="1505"/>
                  <a:pt x="56427" y="0"/>
                </a:cubicBezTo>
                <a:cubicBezTo>
                  <a:pt x="273791" y="-14073"/>
                  <a:pt x="457058" y="30659"/>
                  <a:pt x="746338" y="0"/>
                </a:cubicBezTo>
                <a:cubicBezTo>
                  <a:pt x="1035618" y="-30659"/>
                  <a:pt x="1084430" y="7985"/>
                  <a:pt x="1280042" y="0"/>
                </a:cubicBezTo>
                <a:cubicBezTo>
                  <a:pt x="1475654" y="-7985"/>
                  <a:pt x="1703708" y="27380"/>
                  <a:pt x="1852798" y="0"/>
                </a:cubicBezTo>
                <a:cubicBezTo>
                  <a:pt x="2001888" y="-27380"/>
                  <a:pt x="2180894" y="-28471"/>
                  <a:pt x="2425554" y="0"/>
                </a:cubicBezTo>
                <a:cubicBezTo>
                  <a:pt x="2670214" y="28471"/>
                  <a:pt x="2838519" y="26067"/>
                  <a:pt x="2998310" y="0"/>
                </a:cubicBezTo>
                <a:cubicBezTo>
                  <a:pt x="3158101" y="-26067"/>
                  <a:pt x="3760491" y="3975"/>
                  <a:pt x="3961582" y="0"/>
                </a:cubicBezTo>
                <a:cubicBezTo>
                  <a:pt x="3996656" y="-962"/>
                  <a:pt x="4018797" y="21643"/>
                  <a:pt x="4018009" y="56427"/>
                </a:cubicBezTo>
                <a:cubicBezTo>
                  <a:pt x="4022440" y="130920"/>
                  <a:pt x="4025260" y="223218"/>
                  <a:pt x="4018009" y="282127"/>
                </a:cubicBezTo>
                <a:cubicBezTo>
                  <a:pt x="4012504" y="307811"/>
                  <a:pt x="3993912" y="335953"/>
                  <a:pt x="3961582" y="338554"/>
                </a:cubicBezTo>
                <a:cubicBezTo>
                  <a:pt x="3761636" y="331303"/>
                  <a:pt x="3638029" y="344116"/>
                  <a:pt x="3388826" y="338554"/>
                </a:cubicBezTo>
                <a:cubicBezTo>
                  <a:pt x="3139623" y="332992"/>
                  <a:pt x="3041756" y="334267"/>
                  <a:pt x="2737967" y="338554"/>
                </a:cubicBezTo>
                <a:cubicBezTo>
                  <a:pt x="2434178" y="342841"/>
                  <a:pt x="2203690" y="330714"/>
                  <a:pt x="2048056" y="338554"/>
                </a:cubicBezTo>
                <a:cubicBezTo>
                  <a:pt x="1892422" y="346394"/>
                  <a:pt x="1623433" y="319406"/>
                  <a:pt x="1319094" y="338554"/>
                </a:cubicBezTo>
                <a:cubicBezTo>
                  <a:pt x="1014755" y="357702"/>
                  <a:pt x="586783" y="362215"/>
                  <a:pt x="56427" y="338554"/>
                </a:cubicBezTo>
                <a:cubicBezTo>
                  <a:pt x="27414" y="331289"/>
                  <a:pt x="1640" y="320251"/>
                  <a:pt x="0" y="282127"/>
                </a:cubicBezTo>
                <a:cubicBezTo>
                  <a:pt x="-1657" y="210259"/>
                  <a:pt x="-11124" y="166446"/>
                  <a:pt x="0" y="56427"/>
                </a:cubicBezTo>
                <a:close/>
              </a:path>
              <a:path w="4018009" h="338554" stroke="0" extrusionOk="0">
                <a:moveTo>
                  <a:pt x="0" y="56427"/>
                </a:moveTo>
                <a:cubicBezTo>
                  <a:pt x="-1952" y="23854"/>
                  <a:pt x="22150" y="2316"/>
                  <a:pt x="56427" y="0"/>
                </a:cubicBezTo>
                <a:cubicBezTo>
                  <a:pt x="370331" y="18697"/>
                  <a:pt x="606837" y="3102"/>
                  <a:pt x="785389" y="0"/>
                </a:cubicBezTo>
                <a:cubicBezTo>
                  <a:pt x="963941" y="-3102"/>
                  <a:pt x="1106046" y="17047"/>
                  <a:pt x="1319094" y="0"/>
                </a:cubicBezTo>
                <a:cubicBezTo>
                  <a:pt x="1532142" y="-17047"/>
                  <a:pt x="1703279" y="-14855"/>
                  <a:pt x="1852798" y="0"/>
                </a:cubicBezTo>
                <a:cubicBezTo>
                  <a:pt x="2002317" y="14855"/>
                  <a:pt x="2241138" y="-7482"/>
                  <a:pt x="2503657" y="0"/>
                </a:cubicBezTo>
                <a:cubicBezTo>
                  <a:pt x="2766176" y="7482"/>
                  <a:pt x="2874641" y="-23256"/>
                  <a:pt x="3076414" y="0"/>
                </a:cubicBezTo>
                <a:cubicBezTo>
                  <a:pt x="3278187" y="23256"/>
                  <a:pt x="3564904" y="4110"/>
                  <a:pt x="3961582" y="0"/>
                </a:cubicBezTo>
                <a:cubicBezTo>
                  <a:pt x="3990472" y="-212"/>
                  <a:pt x="4018448" y="26007"/>
                  <a:pt x="4018009" y="56427"/>
                </a:cubicBezTo>
                <a:cubicBezTo>
                  <a:pt x="4023179" y="164899"/>
                  <a:pt x="4025929" y="221199"/>
                  <a:pt x="4018009" y="282127"/>
                </a:cubicBezTo>
                <a:cubicBezTo>
                  <a:pt x="4016633" y="308549"/>
                  <a:pt x="3989606" y="344480"/>
                  <a:pt x="3961582" y="338554"/>
                </a:cubicBezTo>
                <a:cubicBezTo>
                  <a:pt x="3683598" y="332070"/>
                  <a:pt x="3569560" y="309139"/>
                  <a:pt x="3232620" y="338554"/>
                </a:cubicBezTo>
                <a:cubicBezTo>
                  <a:pt x="2895680" y="367969"/>
                  <a:pt x="2863564" y="334698"/>
                  <a:pt x="2581761" y="338554"/>
                </a:cubicBezTo>
                <a:cubicBezTo>
                  <a:pt x="2299958" y="342410"/>
                  <a:pt x="2196230" y="312911"/>
                  <a:pt x="1891850" y="338554"/>
                </a:cubicBezTo>
                <a:cubicBezTo>
                  <a:pt x="1587470" y="364197"/>
                  <a:pt x="1377777" y="341547"/>
                  <a:pt x="1201939" y="338554"/>
                </a:cubicBezTo>
                <a:cubicBezTo>
                  <a:pt x="1026101" y="335561"/>
                  <a:pt x="876893" y="363316"/>
                  <a:pt x="668235" y="338554"/>
                </a:cubicBezTo>
                <a:cubicBezTo>
                  <a:pt x="459577" y="313792"/>
                  <a:pt x="237287" y="343910"/>
                  <a:pt x="56427" y="338554"/>
                </a:cubicBezTo>
                <a:cubicBezTo>
                  <a:pt x="29845" y="338816"/>
                  <a:pt x="-6049" y="315256"/>
                  <a:pt x="0" y="282127"/>
                </a:cubicBezTo>
                <a:cubicBezTo>
                  <a:pt x="-9793" y="206931"/>
                  <a:pt x="-10611" y="116217"/>
                  <a:pt x="0" y="56427"/>
                </a:cubicBezTo>
                <a:close/>
              </a:path>
            </a:pathLst>
          </a:custGeom>
          <a:solidFill>
            <a:schemeClr val="bg1">
              <a:lumMod val="95000"/>
            </a:schemeClr>
          </a:solidFill>
          <a:ln w="19050">
            <a:solidFill>
              <a:schemeClr val="tx1">
                <a:lumMod val="75000"/>
                <a:lumOff val="25000"/>
              </a:schemeClr>
            </a:solidFill>
            <a:extLst>
              <a:ext uri="{C807C97D-BFC1-408E-A445-0C87EB9F89A2}">
                <ask:lineSketchStyleProps xmlns:ask="http://schemas.microsoft.com/office/drawing/2018/sketchyshapes" sd="254122770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hlinkClick r:id="rId8"/>
            <a:extLst>
              <a:ext uri="{FF2B5EF4-FFF2-40B4-BE49-F238E27FC236}">
                <a16:creationId xmlns:a16="http://schemas.microsoft.com/office/drawing/2014/main" id="{1E12B330-085A-4644-A396-D739D84DAB05}"/>
              </a:ext>
            </a:extLst>
          </p:cNvPr>
          <p:cNvSpPr txBox="1"/>
          <p:nvPr/>
        </p:nvSpPr>
        <p:spPr>
          <a:xfrm>
            <a:off x="8568562" y="5151286"/>
            <a:ext cx="2450227" cy="338554"/>
          </a:xfrm>
          <a:prstGeom prst="rect">
            <a:avLst/>
          </a:prstGeom>
          <a:noFill/>
        </p:spPr>
        <p:txBody>
          <a:bodyPr wrap="square" rtlCol="0">
            <a:spAutoFit/>
          </a:bodyPr>
          <a:lstStyle/>
          <a:p>
            <a:r>
              <a:rPr lang="fr-FR" sz="1600" b="1" dirty="0">
                <a:solidFill>
                  <a:schemeClr val="accent4">
                    <a:lumMod val="75000"/>
                  </a:schemeClr>
                </a:solidFill>
              </a:rPr>
              <a:t>Tuto du parcours client</a:t>
            </a:r>
          </a:p>
        </p:txBody>
      </p:sp>
      <p:pic>
        <p:nvPicPr>
          <p:cNvPr id="29" name="Picture 4" descr="problème de lecture vidéo sur android - AndroidPhone">
            <a:hlinkClick r:id="rId8"/>
            <a:extLst>
              <a:ext uri="{FF2B5EF4-FFF2-40B4-BE49-F238E27FC236}">
                <a16:creationId xmlns:a16="http://schemas.microsoft.com/office/drawing/2014/main" id="{A1378A7E-7841-4757-9F0E-A5C2B3A1A72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34319" y="5001941"/>
            <a:ext cx="758013" cy="75801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2" descr="Curseur de main avec bouton de clic. cliquez ici. Vecteur Premium">
            <a:hlinkClick r:id="rId8"/>
            <a:extLst>
              <a:ext uri="{FF2B5EF4-FFF2-40B4-BE49-F238E27FC236}">
                <a16:creationId xmlns:a16="http://schemas.microsoft.com/office/drawing/2014/main" id="{9B92B511-FEE6-42BF-AFBA-228D985EA719}"/>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10935735" y="5268947"/>
            <a:ext cx="673575" cy="56434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C1FA74AA-6FA0-450A-9027-B58DFBC7EC6B}"/>
              </a:ext>
            </a:extLst>
          </p:cNvPr>
          <p:cNvGrpSpPr/>
          <p:nvPr/>
        </p:nvGrpSpPr>
        <p:grpSpPr>
          <a:xfrm>
            <a:off x="6813572" y="588646"/>
            <a:ext cx="2757146" cy="455563"/>
            <a:chOff x="7507199" y="1365154"/>
            <a:chExt cx="2211959" cy="365481"/>
          </a:xfrm>
        </p:grpSpPr>
        <p:pic>
          <p:nvPicPr>
            <p:cNvPr id="33" name="Image 32">
              <a:extLst>
                <a:ext uri="{FF2B5EF4-FFF2-40B4-BE49-F238E27FC236}">
                  <a16:creationId xmlns:a16="http://schemas.microsoft.com/office/drawing/2014/main" id="{9422D45B-5DFF-49A7-9EB8-28AA3C3E3429}"/>
                </a:ext>
              </a:extLst>
            </p:cNvPr>
            <p:cNvPicPr>
              <a:picLocks noChangeAspect="1"/>
            </p:cNvPicPr>
            <p:nvPr/>
          </p:nvPicPr>
          <p:blipFill rotWithShape="1">
            <a:blip r:embed="rId12">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4" name="Image 33">
              <a:extLst>
                <a:ext uri="{FF2B5EF4-FFF2-40B4-BE49-F238E27FC236}">
                  <a16:creationId xmlns:a16="http://schemas.microsoft.com/office/drawing/2014/main" id="{23706CB3-060D-4526-8F14-6EB33A825CAB}"/>
                </a:ext>
              </a:extLst>
            </p:cNvPr>
            <p:cNvPicPr>
              <a:picLocks noChangeAspect="1"/>
            </p:cNvPicPr>
            <p:nvPr/>
          </p:nvPicPr>
          <p:blipFill rotWithShape="1">
            <a:blip r:embed="rId12">
              <a:clrChange>
                <a:clrFrom>
                  <a:srgbClr val="EEF3FA"/>
                </a:clrFrom>
                <a:clrTo>
                  <a:srgbClr val="EEF3FA">
                    <a:alpha val="0"/>
                  </a:srgbClr>
                </a:clrTo>
              </a:clrChange>
            </a:blip>
            <a:srcRect b="22122"/>
            <a:stretch/>
          </p:blipFill>
          <p:spPr>
            <a:xfrm>
              <a:off x="7507199" y="1365154"/>
              <a:ext cx="855498" cy="365481"/>
            </a:xfrm>
            <a:prstGeom prst="rect">
              <a:avLst/>
            </a:prstGeom>
          </p:spPr>
        </p:pic>
      </p:grpSp>
      <p:sp>
        <p:nvSpPr>
          <p:cNvPr id="37" name="Ellipse 36">
            <a:extLst>
              <a:ext uri="{FF2B5EF4-FFF2-40B4-BE49-F238E27FC236}">
                <a16:creationId xmlns:a16="http://schemas.microsoft.com/office/drawing/2014/main" id="{C103C3E7-24AA-4451-8D57-0AF8A4973847}"/>
              </a:ext>
            </a:extLst>
          </p:cNvPr>
          <p:cNvSpPr/>
          <p:nvPr/>
        </p:nvSpPr>
        <p:spPr>
          <a:xfrm>
            <a:off x="562656" y="1369668"/>
            <a:ext cx="405908" cy="405908"/>
          </a:xfrm>
          <a:custGeom>
            <a:avLst/>
            <a:gdLst>
              <a:gd name="connsiteX0" fmla="*/ 0 w 405908"/>
              <a:gd name="connsiteY0" fmla="*/ 202954 h 405908"/>
              <a:gd name="connsiteX1" fmla="*/ 202954 w 405908"/>
              <a:gd name="connsiteY1" fmla="*/ 0 h 405908"/>
              <a:gd name="connsiteX2" fmla="*/ 405908 w 405908"/>
              <a:gd name="connsiteY2" fmla="*/ 202954 h 405908"/>
              <a:gd name="connsiteX3" fmla="*/ 202954 w 405908"/>
              <a:gd name="connsiteY3" fmla="*/ 405908 h 405908"/>
              <a:gd name="connsiteX4" fmla="*/ 0 w 405908"/>
              <a:gd name="connsiteY4" fmla="*/ 202954 h 405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908" h="405908" fill="none" extrusionOk="0">
                <a:moveTo>
                  <a:pt x="0" y="202954"/>
                </a:moveTo>
                <a:cubicBezTo>
                  <a:pt x="12760" y="101529"/>
                  <a:pt x="83477" y="-9266"/>
                  <a:pt x="202954" y="0"/>
                </a:cubicBezTo>
                <a:cubicBezTo>
                  <a:pt x="308012" y="441"/>
                  <a:pt x="403083" y="102281"/>
                  <a:pt x="405908" y="202954"/>
                </a:cubicBezTo>
                <a:cubicBezTo>
                  <a:pt x="405988" y="291265"/>
                  <a:pt x="301030" y="410703"/>
                  <a:pt x="202954" y="405908"/>
                </a:cubicBezTo>
                <a:cubicBezTo>
                  <a:pt x="87482" y="401530"/>
                  <a:pt x="11755" y="308449"/>
                  <a:pt x="0" y="202954"/>
                </a:cubicBezTo>
                <a:close/>
              </a:path>
              <a:path w="405908" h="405908" stroke="0" extrusionOk="0">
                <a:moveTo>
                  <a:pt x="0" y="202954"/>
                </a:moveTo>
                <a:cubicBezTo>
                  <a:pt x="-10709" y="71118"/>
                  <a:pt x="112157" y="-9495"/>
                  <a:pt x="202954" y="0"/>
                </a:cubicBezTo>
                <a:cubicBezTo>
                  <a:pt x="318608" y="7560"/>
                  <a:pt x="392069" y="97318"/>
                  <a:pt x="405908" y="202954"/>
                </a:cubicBezTo>
                <a:cubicBezTo>
                  <a:pt x="392504" y="303411"/>
                  <a:pt x="320662" y="403819"/>
                  <a:pt x="202954" y="405908"/>
                </a:cubicBezTo>
                <a:cubicBezTo>
                  <a:pt x="85640" y="400461"/>
                  <a:pt x="6513" y="319977"/>
                  <a:pt x="0" y="202954"/>
                </a:cubicBezTo>
                <a:close/>
              </a:path>
            </a:pathLst>
          </a:custGeom>
          <a:solidFill>
            <a:schemeClr val="accent4">
              <a:lumMod val="75000"/>
            </a:schemeClr>
          </a:solidFill>
          <a:ln>
            <a:solidFill>
              <a:schemeClr val="bg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effectLst>
                  <a:outerShdw blurRad="38100" dist="38100" dir="2700000" algn="tl">
                    <a:srgbClr val="000000">
                      <a:alpha val="43137"/>
                    </a:srgbClr>
                  </a:outerShdw>
                </a:effectLst>
              </a:rPr>
              <a:t>B</a:t>
            </a:r>
          </a:p>
        </p:txBody>
      </p:sp>
    </p:spTree>
    <p:extLst>
      <p:ext uri="{BB962C8B-B14F-4D97-AF65-F5344CB8AC3E}">
        <p14:creationId xmlns:p14="http://schemas.microsoft.com/office/powerpoint/2010/main" val="225818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6">
                                            <p:txEl>
                                              <p:pRg st="0" end="0"/>
                                            </p:txEl>
                                          </p:spTgt>
                                        </p:tgtEl>
                                        <p:attrNameLst>
                                          <p:attrName>style.visibility</p:attrName>
                                        </p:attrNameLst>
                                      </p:cBhvr>
                                      <p:to>
                                        <p:strVal val="visible"/>
                                      </p:to>
                                    </p:set>
                                    <p:animEffect transition="in" filter="fade">
                                      <p:cBhvr>
                                        <p:cTn id="44" dur="500"/>
                                        <p:tgtEl>
                                          <p:spTgt spid="16">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2" grpId="0" animBg="1"/>
      <p:bldP spid="24" grpId="0" animBg="1"/>
      <p:bldP spid="27" grpId="0" animBg="1"/>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lèche : pentagone 15">
            <a:extLst>
              <a:ext uri="{FF2B5EF4-FFF2-40B4-BE49-F238E27FC236}">
                <a16:creationId xmlns:a16="http://schemas.microsoft.com/office/drawing/2014/main" id="{08C80347-1965-4206-9C22-BA2C0CB77189}"/>
              </a:ext>
            </a:extLst>
          </p:cNvPr>
          <p:cNvSpPr/>
          <p:nvPr/>
        </p:nvSpPr>
        <p:spPr>
          <a:xfrm>
            <a:off x="4719696" y="4573668"/>
            <a:ext cx="3884374" cy="689043"/>
          </a:xfrm>
          <a:custGeom>
            <a:avLst/>
            <a:gdLst>
              <a:gd name="connsiteX0" fmla="*/ 0 w 3884374"/>
              <a:gd name="connsiteY0" fmla="*/ 0 h 689043"/>
              <a:gd name="connsiteX1" fmla="*/ 589976 w 3884374"/>
              <a:gd name="connsiteY1" fmla="*/ 0 h 689043"/>
              <a:gd name="connsiteX2" fmla="*/ 1215350 w 3884374"/>
              <a:gd name="connsiteY2" fmla="*/ 0 h 689043"/>
              <a:gd name="connsiteX3" fmla="*/ 1734528 w 3884374"/>
              <a:gd name="connsiteY3" fmla="*/ 0 h 689043"/>
              <a:gd name="connsiteX4" fmla="*/ 2324503 w 3884374"/>
              <a:gd name="connsiteY4" fmla="*/ 0 h 689043"/>
              <a:gd name="connsiteX5" fmla="*/ 2843682 w 3884374"/>
              <a:gd name="connsiteY5" fmla="*/ 0 h 689043"/>
              <a:gd name="connsiteX6" fmla="*/ 3539853 w 3884374"/>
              <a:gd name="connsiteY6" fmla="*/ 0 h 689043"/>
              <a:gd name="connsiteX7" fmla="*/ 3884374 w 3884374"/>
              <a:gd name="connsiteY7" fmla="*/ 344522 h 689043"/>
              <a:gd name="connsiteX8" fmla="*/ 3539853 w 3884374"/>
              <a:gd name="connsiteY8" fmla="*/ 689043 h 689043"/>
              <a:gd name="connsiteX9" fmla="*/ 2879080 w 3884374"/>
              <a:gd name="connsiteY9" fmla="*/ 689043 h 689043"/>
              <a:gd name="connsiteX10" fmla="*/ 2395301 w 3884374"/>
              <a:gd name="connsiteY10" fmla="*/ 689043 h 689043"/>
              <a:gd name="connsiteX11" fmla="*/ 1805325 w 3884374"/>
              <a:gd name="connsiteY11" fmla="*/ 689043 h 689043"/>
              <a:gd name="connsiteX12" fmla="*/ 1250748 w 3884374"/>
              <a:gd name="connsiteY12" fmla="*/ 689043 h 689043"/>
              <a:gd name="connsiteX13" fmla="*/ 696171 w 3884374"/>
              <a:gd name="connsiteY13" fmla="*/ 689043 h 689043"/>
              <a:gd name="connsiteX14" fmla="*/ 0 w 3884374"/>
              <a:gd name="connsiteY14" fmla="*/ 689043 h 689043"/>
              <a:gd name="connsiteX15" fmla="*/ 0 w 3884374"/>
              <a:gd name="connsiteY15" fmla="*/ 0 h 68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84374" h="689043" fill="none" extrusionOk="0">
                <a:moveTo>
                  <a:pt x="0" y="0"/>
                </a:moveTo>
                <a:cubicBezTo>
                  <a:pt x="136480" y="24364"/>
                  <a:pt x="338784" y="23859"/>
                  <a:pt x="589976" y="0"/>
                </a:cubicBezTo>
                <a:cubicBezTo>
                  <a:pt x="841168" y="-23859"/>
                  <a:pt x="1018580" y="-17861"/>
                  <a:pt x="1215350" y="0"/>
                </a:cubicBezTo>
                <a:cubicBezTo>
                  <a:pt x="1412120" y="17861"/>
                  <a:pt x="1563450" y="3869"/>
                  <a:pt x="1734528" y="0"/>
                </a:cubicBezTo>
                <a:cubicBezTo>
                  <a:pt x="1905606" y="-3869"/>
                  <a:pt x="2032304" y="-6334"/>
                  <a:pt x="2324503" y="0"/>
                </a:cubicBezTo>
                <a:cubicBezTo>
                  <a:pt x="2616702" y="6334"/>
                  <a:pt x="2619036" y="21390"/>
                  <a:pt x="2843682" y="0"/>
                </a:cubicBezTo>
                <a:cubicBezTo>
                  <a:pt x="3068328" y="-21390"/>
                  <a:pt x="3253472" y="-22423"/>
                  <a:pt x="3539853" y="0"/>
                </a:cubicBezTo>
                <a:cubicBezTo>
                  <a:pt x="3655391" y="128857"/>
                  <a:pt x="3735974" y="218571"/>
                  <a:pt x="3884374" y="344522"/>
                </a:cubicBezTo>
                <a:cubicBezTo>
                  <a:pt x="3804455" y="413066"/>
                  <a:pt x="3686349" y="566277"/>
                  <a:pt x="3539853" y="689043"/>
                </a:cubicBezTo>
                <a:cubicBezTo>
                  <a:pt x="3211550" y="687146"/>
                  <a:pt x="3110451" y="716187"/>
                  <a:pt x="2879080" y="689043"/>
                </a:cubicBezTo>
                <a:cubicBezTo>
                  <a:pt x="2647709" y="661899"/>
                  <a:pt x="2580184" y="691020"/>
                  <a:pt x="2395301" y="689043"/>
                </a:cubicBezTo>
                <a:cubicBezTo>
                  <a:pt x="2210418" y="687066"/>
                  <a:pt x="1987627" y="704682"/>
                  <a:pt x="1805325" y="689043"/>
                </a:cubicBezTo>
                <a:cubicBezTo>
                  <a:pt x="1623023" y="673404"/>
                  <a:pt x="1518489" y="667548"/>
                  <a:pt x="1250748" y="689043"/>
                </a:cubicBezTo>
                <a:cubicBezTo>
                  <a:pt x="983007" y="710538"/>
                  <a:pt x="849317" y="686125"/>
                  <a:pt x="696171" y="689043"/>
                </a:cubicBezTo>
                <a:cubicBezTo>
                  <a:pt x="543025" y="691961"/>
                  <a:pt x="175846" y="682987"/>
                  <a:pt x="0" y="689043"/>
                </a:cubicBezTo>
                <a:cubicBezTo>
                  <a:pt x="31116" y="503147"/>
                  <a:pt x="25881" y="302217"/>
                  <a:pt x="0" y="0"/>
                </a:cubicBezTo>
                <a:close/>
              </a:path>
              <a:path w="3884374" h="689043" stroke="0" extrusionOk="0">
                <a:moveTo>
                  <a:pt x="0" y="0"/>
                </a:moveTo>
                <a:cubicBezTo>
                  <a:pt x="107732" y="-7610"/>
                  <a:pt x="269580" y="-21889"/>
                  <a:pt x="483780" y="0"/>
                </a:cubicBezTo>
                <a:cubicBezTo>
                  <a:pt x="697980" y="21889"/>
                  <a:pt x="810019" y="27379"/>
                  <a:pt x="1038357" y="0"/>
                </a:cubicBezTo>
                <a:cubicBezTo>
                  <a:pt x="1266695" y="-27379"/>
                  <a:pt x="1328606" y="-21590"/>
                  <a:pt x="1522137" y="0"/>
                </a:cubicBezTo>
                <a:cubicBezTo>
                  <a:pt x="1715668" y="21590"/>
                  <a:pt x="1868780" y="26861"/>
                  <a:pt x="2112112" y="0"/>
                </a:cubicBezTo>
                <a:cubicBezTo>
                  <a:pt x="2355444" y="-26861"/>
                  <a:pt x="2446918" y="5677"/>
                  <a:pt x="2702088" y="0"/>
                </a:cubicBezTo>
                <a:cubicBezTo>
                  <a:pt x="2957258" y="-5677"/>
                  <a:pt x="3346624" y="32926"/>
                  <a:pt x="3539853" y="0"/>
                </a:cubicBezTo>
                <a:cubicBezTo>
                  <a:pt x="3694731" y="153293"/>
                  <a:pt x="3746492" y="191461"/>
                  <a:pt x="3884374" y="344522"/>
                </a:cubicBezTo>
                <a:cubicBezTo>
                  <a:pt x="3778796" y="481578"/>
                  <a:pt x="3706035" y="554088"/>
                  <a:pt x="3539853" y="689043"/>
                </a:cubicBezTo>
                <a:cubicBezTo>
                  <a:pt x="3369255" y="674362"/>
                  <a:pt x="3055275" y="680740"/>
                  <a:pt x="2879080" y="689043"/>
                </a:cubicBezTo>
                <a:cubicBezTo>
                  <a:pt x="2702885" y="697346"/>
                  <a:pt x="2567962" y="682187"/>
                  <a:pt x="2395301" y="689043"/>
                </a:cubicBezTo>
                <a:cubicBezTo>
                  <a:pt x="2222640" y="695899"/>
                  <a:pt x="2028683" y="698572"/>
                  <a:pt x="1734528" y="689043"/>
                </a:cubicBezTo>
                <a:cubicBezTo>
                  <a:pt x="1440373" y="679514"/>
                  <a:pt x="1372842" y="708671"/>
                  <a:pt x="1250748" y="689043"/>
                </a:cubicBezTo>
                <a:cubicBezTo>
                  <a:pt x="1128654" y="669415"/>
                  <a:pt x="814270" y="671252"/>
                  <a:pt x="625374" y="689043"/>
                </a:cubicBezTo>
                <a:cubicBezTo>
                  <a:pt x="436478" y="706834"/>
                  <a:pt x="205892" y="672700"/>
                  <a:pt x="0" y="689043"/>
                </a:cubicBezTo>
                <a:cubicBezTo>
                  <a:pt x="25136" y="535434"/>
                  <a:pt x="11008" y="270740"/>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955999104">
                  <a:prstGeom prst="homePlat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0" name="Groupe 19">
            <a:extLst>
              <a:ext uri="{FF2B5EF4-FFF2-40B4-BE49-F238E27FC236}">
                <a16:creationId xmlns:a16="http://schemas.microsoft.com/office/drawing/2014/main" id="{8D68CE77-8675-4973-A48C-3096F85513E0}"/>
              </a:ext>
            </a:extLst>
          </p:cNvPr>
          <p:cNvGrpSpPr/>
          <p:nvPr/>
        </p:nvGrpSpPr>
        <p:grpSpPr>
          <a:xfrm>
            <a:off x="10868302" y="81768"/>
            <a:ext cx="1235597" cy="1050101"/>
            <a:chOff x="10686437" y="224082"/>
            <a:chExt cx="1235597" cy="1050101"/>
          </a:xfrm>
        </p:grpSpPr>
        <p:sp>
          <p:nvSpPr>
            <p:cNvPr id="21" name="Phylactère : pensées 20">
              <a:extLst>
                <a:ext uri="{FF2B5EF4-FFF2-40B4-BE49-F238E27FC236}">
                  <a16:creationId xmlns:a16="http://schemas.microsoft.com/office/drawing/2014/main" id="{AE810C54-0809-4D92-8847-1FF956930D82}"/>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957A6BA7-F208-4692-8165-036A731574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18" name="Picture 2" descr="Icônes de travail d'équipe avec des personnes, puzzle, poignée de main">
            <a:extLst>
              <a:ext uri="{FF2B5EF4-FFF2-40B4-BE49-F238E27FC236}">
                <a16:creationId xmlns:a16="http://schemas.microsoft.com/office/drawing/2014/main" id="{AAE4F44C-EBE4-47C2-AEAD-3F1686D14D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504" t="51959" r="2725"/>
          <a:stretch/>
        </p:blipFill>
        <p:spPr bwMode="auto">
          <a:xfrm>
            <a:off x="4001417" y="1500350"/>
            <a:ext cx="728591" cy="814369"/>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A0DA8804-B131-43AE-9EC8-EF9F67D3E820}"/>
              </a:ext>
            </a:extLst>
          </p:cNvPr>
          <p:cNvSpPr txBox="1"/>
          <p:nvPr/>
        </p:nvSpPr>
        <p:spPr>
          <a:xfrm>
            <a:off x="4719696" y="154297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23" name="ZoneTexte 22">
            <a:extLst>
              <a:ext uri="{FF2B5EF4-FFF2-40B4-BE49-F238E27FC236}">
                <a16:creationId xmlns:a16="http://schemas.microsoft.com/office/drawing/2014/main" id="{B7E1854F-350B-4A11-A7AD-2121EECD7CEF}"/>
              </a:ext>
            </a:extLst>
          </p:cNvPr>
          <p:cNvSpPr txBox="1"/>
          <p:nvPr/>
        </p:nvSpPr>
        <p:spPr>
          <a:xfrm>
            <a:off x="4666797" y="2494641"/>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24" name="ZoneTexte 23">
            <a:extLst>
              <a:ext uri="{FF2B5EF4-FFF2-40B4-BE49-F238E27FC236}">
                <a16:creationId xmlns:a16="http://schemas.microsoft.com/office/drawing/2014/main" id="{71900A9D-E287-4C87-847E-09920C5621C2}"/>
              </a:ext>
            </a:extLst>
          </p:cNvPr>
          <p:cNvSpPr txBox="1"/>
          <p:nvPr/>
        </p:nvSpPr>
        <p:spPr>
          <a:xfrm>
            <a:off x="4666797" y="35262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25" name="ZoneTexte 24">
            <a:extLst>
              <a:ext uri="{FF2B5EF4-FFF2-40B4-BE49-F238E27FC236}">
                <a16:creationId xmlns:a16="http://schemas.microsoft.com/office/drawing/2014/main" id="{EAFFF89A-5CF5-4DDE-9B98-A38A6E8E8B87}"/>
              </a:ext>
            </a:extLst>
          </p:cNvPr>
          <p:cNvSpPr txBox="1"/>
          <p:nvPr/>
        </p:nvSpPr>
        <p:spPr>
          <a:xfrm>
            <a:off x="4666796" y="460293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pic>
        <p:nvPicPr>
          <p:cNvPr id="26" name="Picture 2" descr="Ensemble d'icônes de griffonnage, symboles d'entreprise de contour Vecteur gratuit">
            <a:extLst>
              <a:ext uri="{FF2B5EF4-FFF2-40B4-BE49-F238E27FC236}">
                <a16:creationId xmlns:a16="http://schemas.microsoft.com/office/drawing/2014/main" id="{C489656F-FD38-4F2A-B70E-B05CFC1EA3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4" t="6655" r="82033" b="46675"/>
          <a:stretch/>
        </p:blipFill>
        <p:spPr bwMode="auto">
          <a:xfrm>
            <a:off x="3999781" y="3574512"/>
            <a:ext cx="679800" cy="64953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Ensemble d'icônes de griffonnage, symboles d'entreprise de contour Vecteur gratuit">
            <a:extLst>
              <a:ext uri="{FF2B5EF4-FFF2-40B4-BE49-F238E27FC236}">
                <a16:creationId xmlns:a16="http://schemas.microsoft.com/office/drawing/2014/main" id="{C4D0CAFE-E9C3-47F6-9113-7C2B2255ED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828" r="68452" b="47404"/>
          <a:stretch/>
        </p:blipFill>
        <p:spPr bwMode="auto">
          <a:xfrm>
            <a:off x="4115273" y="2335580"/>
            <a:ext cx="541148" cy="7888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nsemble d'icônes de griffonnage, symboles d'entreprise de contour Vecteur gratuit">
            <a:extLst>
              <a:ext uri="{FF2B5EF4-FFF2-40B4-BE49-F238E27FC236}">
                <a16:creationId xmlns:a16="http://schemas.microsoft.com/office/drawing/2014/main" id="{AB93CBC8-19C8-4456-B216-828946A2F6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649" t="52596" r="49122"/>
          <a:stretch/>
        </p:blipFill>
        <p:spPr bwMode="auto">
          <a:xfrm>
            <a:off x="4022157" y="4610409"/>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D857F608-E1DD-43BC-8175-62DAA2668817}"/>
              </a:ext>
            </a:extLst>
          </p:cNvPr>
          <p:cNvSpPr txBox="1"/>
          <p:nvPr/>
        </p:nvSpPr>
        <p:spPr>
          <a:xfrm>
            <a:off x="5303509" y="1595761"/>
            <a:ext cx="5385206" cy="3970318"/>
          </a:xfrm>
          <a:prstGeom prst="rect">
            <a:avLst/>
          </a:prstGeom>
          <a:noFill/>
        </p:spPr>
        <p:txBody>
          <a:bodyPr wrap="square" rtlCol="0">
            <a:spAutoFit/>
          </a:bodyPr>
          <a:lstStyle/>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Contexte</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16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Dispositif</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0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Mode opératoire de souscription</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r>
              <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Pour aller plus loin… </a:t>
            </a:r>
          </a:p>
          <a:p>
            <a:endParaRPr lang="fr-FR" sz="2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356830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e 125">
            <a:extLst>
              <a:ext uri="{FF2B5EF4-FFF2-40B4-BE49-F238E27FC236}">
                <a16:creationId xmlns:a16="http://schemas.microsoft.com/office/drawing/2014/main" id="{EA2AA38B-2C10-4586-B310-68BAC3970D55}"/>
              </a:ext>
            </a:extLst>
          </p:cNvPr>
          <p:cNvGrpSpPr/>
          <p:nvPr/>
        </p:nvGrpSpPr>
        <p:grpSpPr>
          <a:xfrm>
            <a:off x="418012" y="3933605"/>
            <a:ext cx="11225350" cy="1006044"/>
            <a:chOff x="418012" y="3933605"/>
            <a:chExt cx="11225350" cy="1006044"/>
          </a:xfrm>
        </p:grpSpPr>
        <p:sp>
          <p:nvSpPr>
            <p:cNvPr id="127" name="Rectangle 126">
              <a:extLst>
                <a:ext uri="{FF2B5EF4-FFF2-40B4-BE49-F238E27FC236}">
                  <a16:creationId xmlns:a16="http://schemas.microsoft.com/office/drawing/2014/main" id="{3B3044E1-459D-40CD-9F34-B8C128A7C418}"/>
                </a:ext>
              </a:extLst>
            </p:cNvPr>
            <p:cNvSpPr/>
            <p:nvPr/>
          </p:nvSpPr>
          <p:spPr>
            <a:xfrm>
              <a:off x="418012" y="4771893"/>
              <a:ext cx="11225350" cy="45719"/>
            </a:xfrm>
            <a:custGeom>
              <a:avLst/>
              <a:gdLst>
                <a:gd name="connsiteX0" fmla="*/ 0 w 11225350"/>
                <a:gd name="connsiteY0" fmla="*/ 0 h 45719"/>
                <a:gd name="connsiteX1" fmla="*/ 772568 w 11225350"/>
                <a:gd name="connsiteY1" fmla="*/ 0 h 45719"/>
                <a:gd name="connsiteX2" fmla="*/ 1657390 w 11225350"/>
                <a:gd name="connsiteY2" fmla="*/ 0 h 45719"/>
                <a:gd name="connsiteX3" fmla="*/ 1980944 w 11225350"/>
                <a:gd name="connsiteY3" fmla="*/ 0 h 45719"/>
                <a:gd name="connsiteX4" fmla="*/ 2865766 w 11225350"/>
                <a:gd name="connsiteY4" fmla="*/ 0 h 45719"/>
                <a:gd name="connsiteX5" fmla="*/ 3750588 w 11225350"/>
                <a:gd name="connsiteY5" fmla="*/ 0 h 45719"/>
                <a:gd name="connsiteX6" fmla="*/ 4635409 w 11225350"/>
                <a:gd name="connsiteY6" fmla="*/ 0 h 45719"/>
                <a:gd name="connsiteX7" fmla="*/ 5295724 w 11225350"/>
                <a:gd name="connsiteY7" fmla="*/ 0 h 45719"/>
                <a:gd name="connsiteX8" fmla="*/ 5731532 w 11225350"/>
                <a:gd name="connsiteY8" fmla="*/ 0 h 45719"/>
                <a:gd name="connsiteX9" fmla="*/ 6616353 w 11225350"/>
                <a:gd name="connsiteY9" fmla="*/ 0 h 45719"/>
                <a:gd name="connsiteX10" fmla="*/ 6939908 w 11225350"/>
                <a:gd name="connsiteY10" fmla="*/ 0 h 45719"/>
                <a:gd name="connsiteX11" fmla="*/ 7712476 w 11225350"/>
                <a:gd name="connsiteY11" fmla="*/ 0 h 45719"/>
                <a:gd name="connsiteX12" fmla="*/ 8036030 w 11225350"/>
                <a:gd name="connsiteY12" fmla="*/ 0 h 45719"/>
                <a:gd name="connsiteX13" fmla="*/ 8471838 w 11225350"/>
                <a:gd name="connsiteY13" fmla="*/ 0 h 45719"/>
                <a:gd name="connsiteX14" fmla="*/ 9019899 w 11225350"/>
                <a:gd name="connsiteY14" fmla="*/ 0 h 45719"/>
                <a:gd name="connsiteX15" fmla="*/ 9567960 w 11225350"/>
                <a:gd name="connsiteY15" fmla="*/ 0 h 45719"/>
                <a:gd name="connsiteX16" fmla="*/ 10116021 w 11225350"/>
                <a:gd name="connsiteY16" fmla="*/ 0 h 45719"/>
                <a:gd name="connsiteX17" fmla="*/ 11225350 w 11225350"/>
                <a:gd name="connsiteY17" fmla="*/ 0 h 45719"/>
                <a:gd name="connsiteX18" fmla="*/ 11225350 w 11225350"/>
                <a:gd name="connsiteY18" fmla="*/ 45719 h 45719"/>
                <a:gd name="connsiteX19" fmla="*/ 10901796 w 11225350"/>
                <a:gd name="connsiteY19" fmla="*/ 45719 h 45719"/>
                <a:gd name="connsiteX20" fmla="*/ 10578242 w 11225350"/>
                <a:gd name="connsiteY20" fmla="*/ 45719 h 45719"/>
                <a:gd name="connsiteX21" fmla="*/ 9917927 w 11225350"/>
                <a:gd name="connsiteY21" fmla="*/ 45719 h 45719"/>
                <a:gd name="connsiteX22" fmla="*/ 9145359 w 11225350"/>
                <a:gd name="connsiteY22" fmla="*/ 45719 h 45719"/>
                <a:gd name="connsiteX23" fmla="*/ 8597297 w 11225350"/>
                <a:gd name="connsiteY23" fmla="*/ 45719 h 45719"/>
                <a:gd name="connsiteX24" fmla="*/ 8273743 w 11225350"/>
                <a:gd name="connsiteY24" fmla="*/ 45719 h 45719"/>
                <a:gd name="connsiteX25" fmla="*/ 7837936 w 11225350"/>
                <a:gd name="connsiteY25" fmla="*/ 45719 h 45719"/>
                <a:gd name="connsiteX26" fmla="*/ 7402128 w 11225350"/>
                <a:gd name="connsiteY26" fmla="*/ 45719 h 45719"/>
                <a:gd name="connsiteX27" fmla="*/ 6517306 w 11225350"/>
                <a:gd name="connsiteY27" fmla="*/ 45719 h 45719"/>
                <a:gd name="connsiteX28" fmla="*/ 6193752 w 11225350"/>
                <a:gd name="connsiteY28" fmla="*/ 45719 h 45719"/>
                <a:gd name="connsiteX29" fmla="*/ 5308930 w 11225350"/>
                <a:gd name="connsiteY29" fmla="*/ 45719 h 45719"/>
                <a:gd name="connsiteX30" fmla="*/ 4985376 w 11225350"/>
                <a:gd name="connsiteY30" fmla="*/ 45719 h 45719"/>
                <a:gd name="connsiteX31" fmla="*/ 4661822 w 11225350"/>
                <a:gd name="connsiteY31" fmla="*/ 45719 h 45719"/>
                <a:gd name="connsiteX32" fmla="*/ 3889254 w 11225350"/>
                <a:gd name="connsiteY32" fmla="*/ 45719 h 45719"/>
                <a:gd name="connsiteX33" fmla="*/ 3565699 w 11225350"/>
                <a:gd name="connsiteY33" fmla="*/ 45719 h 45719"/>
                <a:gd name="connsiteX34" fmla="*/ 2680878 w 11225350"/>
                <a:gd name="connsiteY34" fmla="*/ 45719 h 45719"/>
                <a:gd name="connsiteX35" fmla="*/ 2357323 w 11225350"/>
                <a:gd name="connsiteY35" fmla="*/ 45719 h 45719"/>
                <a:gd name="connsiteX36" fmla="*/ 1809262 w 11225350"/>
                <a:gd name="connsiteY36" fmla="*/ 45719 h 45719"/>
                <a:gd name="connsiteX37" fmla="*/ 1485708 w 11225350"/>
                <a:gd name="connsiteY37" fmla="*/ 45719 h 45719"/>
                <a:gd name="connsiteX38" fmla="*/ 713140 w 11225350"/>
                <a:gd name="connsiteY38" fmla="*/ 45719 h 45719"/>
                <a:gd name="connsiteX39" fmla="*/ 0 w 11225350"/>
                <a:gd name="connsiteY39" fmla="*/ 45719 h 45719"/>
                <a:gd name="connsiteX40" fmla="*/ 0 w 11225350"/>
                <a:gd name="connsiteY40"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225350" h="45719" fill="none" extrusionOk="0">
                  <a:moveTo>
                    <a:pt x="0" y="0"/>
                  </a:moveTo>
                  <a:cubicBezTo>
                    <a:pt x="273800" y="-19144"/>
                    <a:pt x="601499" y="-22770"/>
                    <a:pt x="772568" y="0"/>
                  </a:cubicBezTo>
                  <a:cubicBezTo>
                    <a:pt x="943637" y="22770"/>
                    <a:pt x="1388475" y="28650"/>
                    <a:pt x="1657390" y="0"/>
                  </a:cubicBezTo>
                  <a:cubicBezTo>
                    <a:pt x="1926305" y="-28650"/>
                    <a:pt x="1887153" y="-5931"/>
                    <a:pt x="1980944" y="0"/>
                  </a:cubicBezTo>
                  <a:cubicBezTo>
                    <a:pt x="2074735" y="5931"/>
                    <a:pt x="2435657" y="7844"/>
                    <a:pt x="2865766" y="0"/>
                  </a:cubicBezTo>
                  <a:cubicBezTo>
                    <a:pt x="3295875" y="-7844"/>
                    <a:pt x="3410936" y="21367"/>
                    <a:pt x="3750588" y="0"/>
                  </a:cubicBezTo>
                  <a:cubicBezTo>
                    <a:pt x="4090240" y="-21367"/>
                    <a:pt x="4351024" y="14888"/>
                    <a:pt x="4635409" y="0"/>
                  </a:cubicBezTo>
                  <a:cubicBezTo>
                    <a:pt x="4919794" y="-14888"/>
                    <a:pt x="5136925" y="-17621"/>
                    <a:pt x="5295724" y="0"/>
                  </a:cubicBezTo>
                  <a:cubicBezTo>
                    <a:pt x="5454523" y="17621"/>
                    <a:pt x="5550725" y="-5968"/>
                    <a:pt x="5731532" y="0"/>
                  </a:cubicBezTo>
                  <a:cubicBezTo>
                    <a:pt x="5912339" y="5968"/>
                    <a:pt x="6244500" y="31430"/>
                    <a:pt x="6616353" y="0"/>
                  </a:cubicBezTo>
                  <a:cubicBezTo>
                    <a:pt x="6988206" y="-31430"/>
                    <a:pt x="6806096" y="-11028"/>
                    <a:pt x="6939908" y="0"/>
                  </a:cubicBezTo>
                  <a:cubicBezTo>
                    <a:pt x="7073721" y="11028"/>
                    <a:pt x="7400525" y="11416"/>
                    <a:pt x="7712476" y="0"/>
                  </a:cubicBezTo>
                  <a:cubicBezTo>
                    <a:pt x="8024427" y="-11416"/>
                    <a:pt x="7883715" y="-1842"/>
                    <a:pt x="8036030" y="0"/>
                  </a:cubicBezTo>
                  <a:cubicBezTo>
                    <a:pt x="8188345" y="1842"/>
                    <a:pt x="8318122" y="-20962"/>
                    <a:pt x="8471838" y="0"/>
                  </a:cubicBezTo>
                  <a:cubicBezTo>
                    <a:pt x="8625554" y="20962"/>
                    <a:pt x="8895124" y="18776"/>
                    <a:pt x="9019899" y="0"/>
                  </a:cubicBezTo>
                  <a:cubicBezTo>
                    <a:pt x="9144674" y="-18776"/>
                    <a:pt x="9369975" y="20834"/>
                    <a:pt x="9567960" y="0"/>
                  </a:cubicBezTo>
                  <a:cubicBezTo>
                    <a:pt x="9765945" y="-20834"/>
                    <a:pt x="9906668" y="-2329"/>
                    <a:pt x="10116021" y="0"/>
                  </a:cubicBezTo>
                  <a:cubicBezTo>
                    <a:pt x="10325374" y="2329"/>
                    <a:pt x="10945229" y="-38501"/>
                    <a:pt x="11225350" y="0"/>
                  </a:cubicBezTo>
                  <a:cubicBezTo>
                    <a:pt x="11225430" y="9315"/>
                    <a:pt x="11224520" y="24747"/>
                    <a:pt x="11225350" y="45719"/>
                  </a:cubicBezTo>
                  <a:cubicBezTo>
                    <a:pt x="11087410" y="54102"/>
                    <a:pt x="11030759" y="30610"/>
                    <a:pt x="10901796" y="45719"/>
                  </a:cubicBezTo>
                  <a:cubicBezTo>
                    <a:pt x="10772833" y="60828"/>
                    <a:pt x="10712813" y="55676"/>
                    <a:pt x="10578242" y="45719"/>
                  </a:cubicBezTo>
                  <a:cubicBezTo>
                    <a:pt x="10443671" y="35762"/>
                    <a:pt x="10161230" y="60895"/>
                    <a:pt x="9917927" y="45719"/>
                  </a:cubicBezTo>
                  <a:cubicBezTo>
                    <a:pt x="9674625" y="30543"/>
                    <a:pt x="9435862" y="79696"/>
                    <a:pt x="9145359" y="45719"/>
                  </a:cubicBezTo>
                  <a:cubicBezTo>
                    <a:pt x="8854856" y="11742"/>
                    <a:pt x="8817378" y="32984"/>
                    <a:pt x="8597297" y="45719"/>
                  </a:cubicBezTo>
                  <a:cubicBezTo>
                    <a:pt x="8377216" y="58454"/>
                    <a:pt x="8348013" y="49249"/>
                    <a:pt x="8273743" y="45719"/>
                  </a:cubicBezTo>
                  <a:cubicBezTo>
                    <a:pt x="8199473" y="42189"/>
                    <a:pt x="7933194" y="33869"/>
                    <a:pt x="7837936" y="45719"/>
                  </a:cubicBezTo>
                  <a:cubicBezTo>
                    <a:pt x="7742678" y="57569"/>
                    <a:pt x="7547468" y="59114"/>
                    <a:pt x="7402128" y="45719"/>
                  </a:cubicBezTo>
                  <a:cubicBezTo>
                    <a:pt x="7256788" y="32324"/>
                    <a:pt x="6895225" y="27313"/>
                    <a:pt x="6517306" y="45719"/>
                  </a:cubicBezTo>
                  <a:cubicBezTo>
                    <a:pt x="6139387" y="64125"/>
                    <a:pt x="6327189" y="46253"/>
                    <a:pt x="6193752" y="45719"/>
                  </a:cubicBezTo>
                  <a:cubicBezTo>
                    <a:pt x="6060315" y="45185"/>
                    <a:pt x="5737646" y="36991"/>
                    <a:pt x="5308930" y="45719"/>
                  </a:cubicBezTo>
                  <a:cubicBezTo>
                    <a:pt x="4880214" y="54447"/>
                    <a:pt x="5092008" y="60383"/>
                    <a:pt x="4985376" y="45719"/>
                  </a:cubicBezTo>
                  <a:cubicBezTo>
                    <a:pt x="4878744" y="31055"/>
                    <a:pt x="4750116" y="50264"/>
                    <a:pt x="4661822" y="45719"/>
                  </a:cubicBezTo>
                  <a:cubicBezTo>
                    <a:pt x="4573528" y="41174"/>
                    <a:pt x="4207146" y="69714"/>
                    <a:pt x="3889254" y="45719"/>
                  </a:cubicBezTo>
                  <a:cubicBezTo>
                    <a:pt x="3571362" y="21724"/>
                    <a:pt x="3689329" y="45621"/>
                    <a:pt x="3565699" y="45719"/>
                  </a:cubicBezTo>
                  <a:cubicBezTo>
                    <a:pt x="3442069" y="45817"/>
                    <a:pt x="2997102" y="34059"/>
                    <a:pt x="2680878" y="45719"/>
                  </a:cubicBezTo>
                  <a:cubicBezTo>
                    <a:pt x="2364654" y="57379"/>
                    <a:pt x="2460812" y="30136"/>
                    <a:pt x="2357323" y="45719"/>
                  </a:cubicBezTo>
                  <a:cubicBezTo>
                    <a:pt x="2253835" y="61302"/>
                    <a:pt x="1971075" y="56333"/>
                    <a:pt x="1809262" y="45719"/>
                  </a:cubicBezTo>
                  <a:cubicBezTo>
                    <a:pt x="1647449" y="35105"/>
                    <a:pt x="1602273" y="43957"/>
                    <a:pt x="1485708" y="45719"/>
                  </a:cubicBezTo>
                  <a:cubicBezTo>
                    <a:pt x="1369143" y="47481"/>
                    <a:pt x="981011" y="60694"/>
                    <a:pt x="713140" y="45719"/>
                  </a:cubicBezTo>
                  <a:cubicBezTo>
                    <a:pt x="445269" y="30744"/>
                    <a:pt x="164958" y="70491"/>
                    <a:pt x="0" y="45719"/>
                  </a:cubicBezTo>
                  <a:cubicBezTo>
                    <a:pt x="-219" y="36047"/>
                    <a:pt x="-664" y="18653"/>
                    <a:pt x="0" y="0"/>
                  </a:cubicBezTo>
                  <a:close/>
                </a:path>
                <a:path w="11225350" h="45719" stroke="0" extrusionOk="0">
                  <a:moveTo>
                    <a:pt x="0" y="0"/>
                  </a:moveTo>
                  <a:cubicBezTo>
                    <a:pt x="120381" y="-7188"/>
                    <a:pt x="219618" y="-6929"/>
                    <a:pt x="323554" y="0"/>
                  </a:cubicBezTo>
                  <a:cubicBezTo>
                    <a:pt x="427490" y="6929"/>
                    <a:pt x="642521" y="4567"/>
                    <a:pt x="759362" y="0"/>
                  </a:cubicBezTo>
                  <a:cubicBezTo>
                    <a:pt x="876203" y="-4567"/>
                    <a:pt x="1207300" y="27157"/>
                    <a:pt x="1419677" y="0"/>
                  </a:cubicBezTo>
                  <a:cubicBezTo>
                    <a:pt x="1632055" y="-27157"/>
                    <a:pt x="1887264" y="36596"/>
                    <a:pt x="2192245" y="0"/>
                  </a:cubicBezTo>
                  <a:cubicBezTo>
                    <a:pt x="2497226" y="-36596"/>
                    <a:pt x="2596512" y="25513"/>
                    <a:pt x="2852560" y="0"/>
                  </a:cubicBezTo>
                  <a:cubicBezTo>
                    <a:pt x="3108609" y="-25513"/>
                    <a:pt x="3464766" y="4742"/>
                    <a:pt x="3625128" y="0"/>
                  </a:cubicBezTo>
                  <a:cubicBezTo>
                    <a:pt x="3785490" y="-4742"/>
                    <a:pt x="3894900" y="17718"/>
                    <a:pt x="4060935" y="0"/>
                  </a:cubicBezTo>
                  <a:cubicBezTo>
                    <a:pt x="4226970" y="-17718"/>
                    <a:pt x="4662711" y="1345"/>
                    <a:pt x="4833504" y="0"/>
                  </a:cubicBezTo>
                  <a:cubicBezTo>
                    <a:pt x="5004297" y="-1345"/>
                    <a:pt x="5132661" y="-16819"/>
                    <a:pt x="5381565" y="0"/>
                  </a:cubicBezTo>
                  <a:cubicBezTo>
                    <a:pt x="5630469" y="16819"/>
                    <a:pt x="5961882" y="31159"/>
                    <a:pt x="6266387" y="0"/>
                  </a:cubicBezTo>
                  <a:cubicBezTo>
                    <a:pt x="6570892" y="-31159"/>
                    <a:pt x="6733373" y="-32482"/>
                    <a:pt x="7038955" y="0"/>
                  </a:cubicBezTo>
                  <a:cubicBezTo>
                    <a:pt x="7344537" y="32482"/>
                    <a:pt x="7571108" y="5320"/>
                    <a:pt x="7811523" y="0"/>
                  </a:cubicBezTo>
                  <a:cubicBezTo>
                    <a:pt x="8051938" y="-5320"/>
                    <a:pt x="8012853" y="-6731"/>
                    <a:pt x="8135077" y="0"/>
                  </a:cubicBezTo>
                  <a:cubicBezTo>
                    <a:pt x="8257301" y="6731"/>
                    <a:pt x="8728765" y="37447"/>
                    <a:pt x="8907645" y="0"/>
                  </a:cubicBezTo>
                  <a:cubicBezTo>
                    <a:pt x="9086525" y="-37447"/>
                    <a:pt x="9161886" y="7984"/>
                    <a:pt x="9231200" y="0"/>
                  </a:cubicBezTo>
                  <a:cubicBezTo>
                    <a:pt x="9300515" y="-7984"/>
                    <a:pt x="9768244" y="-27340"/>
                    <a:pt x="10116021" y="0"/>
                  </a:cubicBezTo>
                  <a:cubicBezTo>
                    <a:pt x="10463798" y="27340"/>
                    <a:pt x="10968060" y="22885"/>
                    <a:pt x="11225350" y="0"/>
                  </a:cubicBezTo>
                  <a:cubicBezTo>
                    <a:pt x="11226093" y="11765"/>
                    <a:pt x="11226276" y="27319"/>
                    <a:pt x="11225350" y="45719"/>
                  </a:cubicBezTo>
                  <a:cubicBezTo>
                    <a:pt x="11036734" y="27689"/>
                    <a:pt x="10779436" y="54566"/>
                    <a:pt x="10452782" y="45719"/>
                  </a:cubicBezTo>
                  <a:cubicBezTo>
                    <a:pt x="10126128" y="36872"/>
                    <a:pt x="9875058" y="66591"/>
                    <a:pt x="9567960" y="45719"/>
                  </a:cubicBezTo>
                  <a:cubicBezTo>
                    <a:pt x="9260862" y="24847"/>
                    <a:pt x="9339191" y="46222"/>
                    <a:pt x="9244406" y="45719"/>
                  </a:cubicBezTo>
                  <a:cubicBezTo>
                    <a:pt x="9149621" y="45216"/>
                    <a:pt x="9032229" y="36506"/>
                    <a:pt x="8920852" y="45719"/>
                  </a:cubicBezTo>
                  <a:cubicBezTo>
                    <a:pt x="8809475" y="54932"/>
                    <a:pt x="8299270" y="78536"/>
                    <a:pt x="8036030" y="45719"/>
                  </a:cubicBezTo>
                  <a:cubicBezTo>
                    <a:pt x="7772790" y="12902"/>
                    <a:pt x="7753706" y="43897"/>
                    <a:pt x="7487969" y="45719"/>
                  </a:cubicBezTo>
                  <a:cubicBezTo>
                    <a:pt x="7222232" y="47541"/>
                    <a:pt x="7269338" y="25983"/>
                    <a:pt x="7052161" y="45719"/>
                  </a:cubicBezTo>
                  <a:cubicBezTo>
                    <a:pt x="6834984" y="65455"/>
                    <a:pt x="6356165" y="84079"/>
                    <a:pt x="6167339" y="45719"/>
                  </a:cubicBezTo>
                  <a:cubicBezTo>
                    <a:pt x="5978513" y="7359"/>
                    <a:pt x="5626330" y="17127"/>
                    <a:pt x="5394771" y="45719"/>
                  </a:cubicBezTo>
                  <a:cubicBezTo>
                    <a:pt x="5163212" y="74311"/>
                    <a:pt x="5191605" y="33312"/>
                    <a:pt x="5071217" y="45719"/>
                  </a:cubicBezTo>
                  <a:cubicBezTo>
                    <a:pt x="4950829" y="58126"/>
                    <a:pt x="4551245" y="66641"/>
                    <a:pt x="4298649" y="45719"/>
                  </a:cubicBezTo>
                  <a:cubicBezTo>
                    <a:pt x="4046053" y="24797"/>
                    <a:pt x="3812467" y="50647"/>
                    <a:pt x="3526081" y="45719"/>
                  </a:cubicBezTo>
                  <a:cubicBezTo>
                    <a:pt x="3239695" y="40791"/>
                    <a:pt x="2919934" y="33094"/>
                    <a:pt x="2641259" y="45719"/>
                  </a:cubicBezTo>
                  <a:cubicBezTo>
                    <a:pt x="2362584" y="58344"/>
                    <a:pt x="2039968" y="63527"/>
                    <a:pt x="1756437" y="45719"/>
                  </a:cubicBezTo>
                  <a:cubicBezTo>
                    <a:pt x="1472906" y="27911"/>
                    <a:pt x="1164290" y="34480"/>
                    <a:pt x="871615" y="45719"/>
                  </a:cubicBezTo>
                  <a:cubicBezTo>
                    <a:pt x="578940" y="56958"/>
                    <a:pt x="276714" y="38540"/>
                    <a:pt x="0" y="45719"/>
                  </a:cubicBezTo>
                  <a:cubicBezTo>
                    <a:pt x="916" y="27954"/>
                    <a:pt x="297" y="17100"/>
                    <a:pt x="0" y="0"/>
                  </a:cubicBezTo>
                  <a:close/>
                </a:path>
              </a:pathLst>
            </a:custGeom>
            <a:solidFill>
              <a:schemeClr val="accent4">
                <a:lumMod val="20000"/>
                <a:lumOff val="80000"/>
              </a:schemeClr>
            </a:solidFill>
            <a:ln w="19050">
              <a:solidFill>
                <a:schemeClr val="accent4">
                  <a:lumMod val="7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dirty="0">
                <a:solidFill>
                  <a:schemeClr val="tx1">
                    <a:lumMod val="75000"/>
                    <a:lumOff val="25000"/>
                  </a:schemeClr>
                </a:solidFill>
              </a:endParaRPr>
            </a:p>
          </p:txBody>
        </p:sp>
        <p:grpSp>
          <p:nvGrpSpPr>
            <p:cNvPr id="128" name="Groupe 127">
              <a:extLst>
                <a:ext uri="{FF2B5EF4-FFF2-40B4-BE49-F238E27FC236}">
                  <a16:creationId xmlns:a16="http://schemas.microsoft.com/office/drawing/2014/main" id="{F3D92C1E-995A-4D47-9EC0-9B0F64C515DC}"/>
                </a:ext>
              </a:extLst>
            </p:cNvPr>
            <p:cNvGrpSpPr/>
            <p:nvPr/>
          </p:nvGrpSpPr>
          <p:grpSpPr>
            <a:xfrm>
              <a:off x="9639491" y="3933605"/>
              <a:ext cx="1436797" cy="1006044"/>
              <a:chOff x="2471757" y="1752300"/>
              <a:chExt cx="7372569" cy="5162272"/>
            </a:xfrm>
          </p:grpSpPr>
          <p:pic>
            <p:nvPicPr>
              <p:cNvPr id="129" name="Picture 2" descr="Collection of charming young businessmen and managers. Flat modern cartoon style.">
                <a:extLst>
                  <a:ext uri="{FF2B5EF4-FFF2-40B4-BE49-F238E27FC236}">
                    <a16:creationId xmlns:a16="http://schemas.microsoft.com/office/drawing/2014/main" id="{36FA6BB6-1831-4C29-8D28-189B04B828C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733" y1="81564" x2="89000" y2="78212"/>
                            <a14:foregroundMark x1="88689" y1="82123" x2="88733" y2="81564"/>
                            <a14:foregroundMark x1="88600" y1="83240" x2="88689" y2="82123"/>
                            <a14:foregroundMark x1="87125" y1="82123" x2="86900" y2="79330"/>
                            <a14:foregroundMark x1="87263" y1="83841" x2="87125" y2="82123"/>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622" y2="57814"/>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84372" y1="46582" x2="84600" y2="46369"/>
                            <a14:foregroundMark x1="83800" y1="47114" x2="84257" y2="46688"/>
                            <a14:foregroundMark x1="66160" y1="76761" x2="66160" y2="76761"/>
                            <a14:foregroundMark x1="68441" y1="69718" x2="68441" y2="69718"/>
                            <a14:foregroundMark x1="66540" y1="71831" x2="66540" y2="71831"/>
                            <a14:foregroundMark x1="66540" y1="73239" x2="66540" y2="73239"/>
                            <a14:foregroundMark x1="68061" y1="71127" x2="68061" y2="71127"/>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654" y2="49955"/>
                            <a14:backgroundMark x1="90300" y1="45065" x2="90300" y2="45624"/>
                            <a14:backgroundMark x1="72600" y1="59404" x2="72600" y2="56611"/>
                            <a14:backgroundMark x1="67477" y1="69718" x2="67600" y2="68343"/>
                            <a14:backgroundMark x1="67400" y1="70577" x2="67477" y2="69718"/>
                            <a14:backgroundMark x1="90600" y1="44134" x2="89600" y2="48231"/>
                            <a14:backgroundMark x1="70500" y1="58659" x2="70800" y2="55121"/>
                            <a14:backgroundMark x1="91700" y1="46741" x2="89100" y2="47858"/>
                            <a14:backgroundMark x1="90300" y1="42831" x2="90000" y2="46182"/>
                            <a14:backgroundMark x1="72600" y1="55680" x2="72300" y2="58101"/>
                            <a14:backgroundMark x1="72600" y1="54562" x2="72600" y2="56425"/>
                            <a14:backgroundMark x1="84700" y1="48231" x2="84200" y2="49162"/>
                            <a14:backgroundMark x1="83400" y1="47858" x2="83700" y2="48976"/>
                            <a14:backgroundMark x1="84100" y1="44690" x2="84100" y2="45065"/>
                            <a14:backgroundMark x1="87000" y1="81750" x2="86500" y2="81750"/>
                            <a14:backgroundMark x1="86900" y1="81006" x2="86500" y2="81192"/>
                            <a14:backgroundMark x1="87300" y1="83985" x2="87300" y2="83985"/>
                            <a14:backgroundMark x1="87200" y1="83985" x2="87200" y2="83985"/>
                            <a14:backgroundMark x1="87000" y1="82123" x2="87000" y2="82123"/>
                            <a14:backgroundMark x1="66700" y1="72067" x2="66700" y2="72067"/>
                            <a14:backgroundMark x1="67400" y1="66108" x2="67400" y2="66108"/>
                            <a14:backgroundMark x1="84800" y1="47858" x2="84800" y2="47858"/>
                            <a14:backgroundMark x1="84100" y1="45810" x2="84000" y2="44507"/>
                          </a14:backgroundRemoval>
                        </a14:imgEffect>
                      </a14:imgLayer>
                    </a14:imgProps>
                  </a:ext>
                  <a:ext uri="{28A0092B-C50C-407E-A947-70E740481C1C}">
                    <a14:useLocalDpi xmlns:a14="http://schemas.microsoft.com/office/drawing/2010/main" val="0"/>
                  </a:ext>
                </a:extLst>
              </a:blip>
              <a:srcRect l="60648"/>
              <a:stretch/>
            </p:blipFill>
            <p:spPr bwMode="auto">
              <a:xfrm>
                <a:off x="6096000" y="1752300"/>
                <a:ext cx="374832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Collection of charming young businessmen and managers. Flat modern cartoon style.">
                <a:extLst>
                  <a:ext uri="{FF2B5EF4-FFF2-40B4-BE49-F238E27FC236}">
                    <a16:creationId xmlns:a16="http://schemas.microsoft.com/office/drawing/2014/main" id="{7E852223-BF98-4AE6-82DB-0D0022337F18}"/>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870" b="89758" l="0" r="100000">
                            <a14:foregroundMark x1="85714" y1="84171" x2="85714" y2="84171"/>
                            <a14:foregroundMark x1="48701" y1="83985" x2="48701" y2="83985"/>
                            <a14:backgroundMark x1="33766" y1="37058" x2="29870" y2="38920"/>
                            <a14:backgroundMark x1="28571" y1="43948" x2="29221" y2="37989"/>
                            <a14:backgroundMark x1="24675" y1="36313" x2="24675" y2="36313"/>
                            <a14:backgroundMark x1="10390" y1="33892" x2="5844" y2="33147"/>
                            <a14:backgroundMark x1="14286" y1="34637" x2="14286" y2="34637"/>
                            <a14:backgroundMark x1="9091" y1="34264" x2="16883" y2="43575"/>
                            <a14:backgroundMark x1="16883" y1="43575" x2="4545" y2="34823"/>
                            <a14:backgroundMark x1="4545" y1="34823" x2="4545" y2="34823"/>
                            <a14:backgroundMark x1="11039" y1="41527" x2="9740" y2="51210"/>
                            <a14:backgroundMark x1="9740" y1="51210" x2="11039" y2="51397"/>
                          </a14:backgroundRemoval>
                        </a14:imgEffect>
                      </a14:imgLayer>
                    </a14:imgProps>
                  </a:ext>
                  <a:ext uri="{28A0092B-C50C-407E-A947-70E740481C1C}">
                    <a14:useLocalDpi xmlns:a14="http://schemas.microsoft.com/office/drawing/2010/main" val="0"/>
                  </a:ext>
                </a:extLst>
              </a:blip>
              <a:srcRect/>
              <a:stretch/>
            </p:blipFill>
            <p:spPr bwMode="auto">
              <a:xfrm>
                <a:off x="4910190" y="1752300"/>
                <a:ext cx="146519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a:extLst>
                  <a:ext uri="{FF2B5EF4-FFF2-40B4-BE49-F238E27FC236}">
                    <a16:creationId xmlns:a16="http://schemas.microsoft.com/office/drawing/2014/main" id="{B4A4D5EC-F660-42B7-BE2A-9644916EAD48}"/>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9302" b="90698" l="5882" r="88235">
                            <a14:foregroundMark x1="64706" y1="39535" x2="52941" y2="74419"/>
                            <a14:foregroundMark x1="88235" y1="79070" x2="82353" y2="65116"/>
                          </a14:backgroundRemoval>
                        </a14:imgEffect>
                      </a14:imgLayer>
                    </a14:imgProps>
                  </a:ext>
                  <a:ext uri="{28A0092B-C50C-407E-A947-70E740481C1C}">
                    <a14:useLocalDpi xmlns:a14="http://schemas.microsoft.com/office/drawing/2010/main" val="0"/>
                  </a:ext>
                </a:extLst>
              </a:blip>
              <a:srcRect/>
              <a:stretch/>
            </p:blipFill>
            <p:spPr bwMode="auto">
              <a:xfrm>
                <a:off x="4978342" y="2815295"/>
                <a:ext cx="343955" cy="873296"/>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a:extLst>
                  <a:ext uri="{FF2B5EF4-FFF2-40B4-BE49-F238E27FC236}">
                    <a16:creationId xmlns:a16="http://schemas.microsoft.com/office/drawing/2014/main" id="{4281695B-55DC-47E9-9CD3-925BBA7F0B5D}"/>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5405" b="100000" l="8333" r="90000">
                            <a14:foregroundMark x1="38333" y1="70270" x2="38333" y2="94595"/>
                            <a14:foregroundMark x1="75000" y1="83784" x2="80000" y2="97297"/>
                          </a14:backgroundRemoval>
                        </a14:imgEffect>
                      </a14:imgLayer>
                    </a14:imgProps>
                  </a:ext>
                  <a:ext uri="{28A0092B-C50C-407E-A947-70E740481C1C}">
                    <a14:useLocalDpi xmlns:a14="http://schemas.microsoft.com/office/drawing/2010/main" val="0"/>
                  </a:ext>
                </a:extLst>
              </a:blip>
              <a:srcRect/>
              <a:stretch/>
            </p:blipFill>
            <p:spPr bwMode="auto">
              <a:xfrm>
                <a:off x="6870072" y="4689237"/>
                <a:ext cx="1239783" cy="766704"/>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Collection of charming young businessmen and managers. Flat modern cartoon style.">
                <a:extLst>
                  <a:ext uri="{FF2B5EF4-FFF2-40B4-BE49-F238E27FC236}">
                    <a16:creationId xmlns:a16="http://schemas.microsoft.com/office/drawing/2014/main" id="{ECE96842-F3C5-49D3-9FBC-46022C74265C}"/>
                  </a:ext>
                </a:extLst>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foregroundMark x1="25379" y1="49296" x2="10985" y2="49296"/>
                            <a14:backgroundMark x1="20420" y1="39192" x2="19800" y2="30726"/>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Removal>
                        </a14:imgEffect>
                      </a14:imgLayer>
                    </a14:imgProps>
                  </a:ext>
                  <a:ext uri="{28A0092B-C50C-407E-A947-70E740481C1C}">
                    <a14:useLocalDpi xmlns:a14="http://schemas.microsoft.com/office/drawing/2010/main" val="0"/>
                  </a:ext>
                </a:extLst>
              </a:blip>
              <a:srcRect l="-1" r="71689"/>
              <a:stretch/>
            </p:blipFill>
            <p:spPr bwMode="auto">
              <a:xfrm>
                <a:off x="2471757" y="1799647"/>
                <a:ext cx="2696730"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a:extLst>
                  <a:ext uri="{FF2B5EF4-FFF2-40B4-BE49-F238E27FC236}">
                    <a16:creationId xmlns:a16="http://schemas.microsoft.com/office/drawing/2014/main" id="{3D4FF2BF-3DD7-4D88-9B47-2E46A6BE8045}"/>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0" b="100000" l="10000" r="88889">
                            <a14:foregroundMark x1="65556" y1="11905" x2="77778" y2="71429"/>
                            <a14:backgroundMark x1="41111" y1="61905" x2="41111" y2="61905"/>
                            <a14:backgroundMark x1="24444" y1="4762" x2="24444" y2="2381"/>
                          </a14:backgroundRemoval>
                        </a14:imgEffect>
                      </a14:imgLayer>
                    </a14:imgProps>
                  </a:ext>
                  <a:ext uri="{28A0092B-C50C-407E-A947-70E740481C1C}">
                    <a14:useLocalDpi xmlns:a14="http://schemas.microsoft.com/office/drawing/2010/main" val="0"/>
                  </a:ext>
                </a:extLst>
              </a:blip>
              <a:srcRect/>
              <a:stretch/>
            </p:blipFill>
            <p:spPr bwMode="auto">
              <a:xfrm>
                <a:off x="3267502" y="4582709"/>
                <a:ext cx="1906077" cy="883572"/>
              </a:xfrm>
              <a:prstGeom prst="rect">
                <a:avLst/>
              </a:prstGeom>
              <a:extLst>
                <a:ext uri="{909E8E84-426E-40DD-AFC4-6F175D3DCCD1}">
                  <a14:hiddenFill xmlns:a14="http://schemas.microsoft.com/office/drawing/2010/main">
                    <a:solidFill>
                      <a:srgbClr val="FFFFFF"/>
                    </a:solidFill>
                  </a14:hiddenFill>
                </a:ext>
              </a:extLst>
            </p:spPr>
          </p:pic>
        </p:grpSp>
      </p:grpSp>
      <p:sp>
        <p:nvSpPr>
          <p:cNvPr id="3" name="Espace réservé du texte 2">
            <a:extLst>
              <a:ext uri="{FF2B5EF4-FFF2-40B4-BE49-F238E27FC236}">
                <a16:creationId xmlns:a16="http://schemas.microsoft.com/office/drawing/2014/main" id="{43A3D11E-B47A-4FCF-8BE0-BA2BB5C7A94D}"/>
              </a:ext>
            </a:extLst>
          </p:cNvPr>
          <p:cNvSpPr>
            <a:spLocks noGrp="1"/>
          </p:cNvSpPr>
          <p:nvPr>
            <p:ph type="body" sz="quarter" idx="12"/>
          </p:nvPr>
        </p:nvSpPr>
        <p:spPr/>
        <p:txBody>
          <a:bodyPr>
            <a:normAutofit/>
          </a:bodyPr>
          <a:lstStyle/>
          <a:p>
            <a:r>
              <a:rPr lang="fr-FR" dirty="0"/>
              <a:t>Capitalisez sur cette opération pour rebondir commercialement sans dénaturer l’action : Commencez par analyser la situation du client.</a:t>
            </a:r>
          </a:p>
        </p:txBody>
      </p:sp>
      <p:sp>
        <p:nvSpPr>
          <p:cNvPr id="4" name="Espace réservé du texte 3">
            <a:extLst>
              <a:ext uri="{FF2B5EF4-FFF2-40B4-BE49-F238E27FC236}">
                <a16:creationId xmlns:a16="http://schemas.microsoft.com/office/drawing/2014/main" id="{C64FE718-E8C7-4C76-BD3C-2E27F02BF06D}"/>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0F7D4A6-FF13-4A7E-B2D1-6CED4B9DEF8A}"/>
              </a:ext>
            </a:extLst>
          </p:cNvPr>
          <p:cNvSpPr>
            <a:spLocks noGrp="1"/>
          </p:cNvSpPr>
          <p:nvPr>
            <p:ph type="body" sz="quarter" idx="16"/>
          </p:nvPr>
        </p:nvSpPr>
        <p:spPr/>
        <p:txBody>
          <a:bodyPr/>
          <a:lstStyle/>
          <a:p>
            <a:endParaRPr lang="fr-FR" dirty="0"/>
          </a:p>
        </p:txBody>
      </p:sp>
      <p:grpSp>
        <p:nvGrpSpPr>
          <p:cNvPr id="6" name="Groupe 5">
            <a:extLst>
              <a:ext uri="{FF2B5EF4-FFF2-40B4-BE49-F238E27FC236}">
                <a16:creationId xmlns:a16="http://schemas.microsoft.com/office/drawing/2014/main" id="{13CDCF00-DFBB-436D-8844-0B63352B8458}"/>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B9F884B4-4357-42FE-B345-ADD020083305}"/>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233E4112-F9F6-45AA-A70B-865FFD07DFF6}"/>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109" name="Espace réservé du contenu 1">
            <a:extLst>
              <a:ext uri="{FF2B5EF4-FFF2-40B4-BE49-F238E27FC236}">
                <a16:creationId xmlns:a16="http://schemas.microsoft.com/office/drawing/2014/main" id="{68B94EC6-4B82-4790-91D9-9E6B31B14949}"/>
              </a:ext>
            </a:extLst>
          </p:cNvPr>
          <p:cNvSpPr>
            <a:spLocks noGrp="1"/>
          </p:cNvSpPr>
          <p:nvPr>
            <p:ph idx="17"/>
          </p:nvPr>
        </p:nvSpPr>
        <p:spPr>
          <a:xfrm>
            <a:off x="695325" y="1389063"/>
            <a:ext cx="10980738" cy="4859337"/>
          </a:xfrm>
        </p:spPr>
        <p:txBody>
          <a:bodyPr/>
          <a:lstStyle/>
          <a:p>
            <a:r>
              <a:rPr lang="fr-FR" dirty="0"/>
              <a:t>Cette action vise à satisfaire et étonner agréablement le client : recherche de l’</a:t>
            </a:r>
          </a:p>
          <a:p>
            <a:endParaRPr lang="fr-FR" sz="800" b="1" dirty="0"/>
          </a:p>
          <a:p>
            <a:r>
              <a:rPr lang="fr-FR" b="1" dirty="0"/>
              <a:t>Lier cette opération, de façon frontale à une action commerciale serait </a:t>
            </a:r>
            <a:r>
              <a:rPr lang="fr-FR" b="1" dirty="0">
                <a:solidFill>
                  <a:schemeClr val="accent4">
                    <a:lumMod val="75000"/>
                  </a:schemeClr>
                </a:solidFill>
              </a:rPr>
              <a:t>contre productif</a:t>
            </a:r>
            <a:r>
              <a:rPr lang="fr-FR" b="1" dirty="0"/>
              <a:t>. </a:t>
            </a:r>
          </a:p>
          <a:p>
            <a:endParaRPr lang="fr-FR" sz="800" dirty="0"/>
          </a:p>
          <a:p>
            <a:r>
              <a:rPr lang="fr-FR" dirty="0"/>
              <a:t>En revanche, dans une approche de satisfaction client, il est tout à fait possible de </a:t>
            </a:r>
            <a:r>
              <a:rPr lang="fr-FR" b="1" dirty="0">
                <a:solidFill>
                  <a:schemeClr val="accent4">
                    <a:lumMod val="75000"/>
                  </a:schemeClr>
                </a:solidFill>
              </a:rPr>
              <a:t>rebondir sur cette action </a:t>
            </a:r>
            <a:r>
              <a:rPr lang="fr-FR" dirty="0"/>
              <a:t>: </a:t>
            </a:r>
          </a:p>
          <a:p>
            <a:pPr lvl="1">
              <a:spcBef>
                <a:spcPts val="400"/>
              </a:spcBef>
              <a:spcAft>
                <a:spcPts val="400"/>
              </a:spcAft>
            </a:pPr>
            <a:r>
              <a:rPr lang="fr-FR" dirty="0"/>
              <a:t>S’assurer que les parents ont bien reçu le livre</a:t>
            </a:r>
          </a:p>
          <a:p>
            <a:pPr lvl="1">
              <a:spcBef>
                <a:spcPts val="400"/>
              </a:spcBef>
              <a:spcAft>
                <a:spcPts val="400"/>
              </a:spcAft>
            </a:pPr>
            <a:r>
              <a:rPr lang="fr-FR" dirty="0"/>
              <a:t>Interroger les parents sur une potentielle inscription à la conduite accompagnée </a:t>
            </a:r>
          </a:p>
          <a:p>
            <a:pPr lvl="1">
              <a:spcBef>
                <a:spcPts val="400"/>
              </a:spcBef>
              <a:spcAft>
                <a:spcPts val="400"/>
              </a:spcAft>
            </a:pPr>
            <a:r>
              <a:rPr lang="fr-FR" dirty="0"/>
              <a:t>Indiquer que nous pouvons compléter le cadeau (l’envoi du livre) par un Pack « Code Premium » (                                      )</a:t>
            </a:r>
          </a:p>
          <a:p>
            <a:pPr lvl="1">
              <a:spcBef>
                <a:spcPts val="400"/>
              </a:spcBef>
              <a:spcAft>
                <a:spcPts val="400"/>
              </a:spcAft>
            </a:pPr>
            <a:r>
              <a:rPr lang="fr-FR" dirty="0"/>
              <a:t>Questionner les parents sur le changement d’établissement scolaire : passage du collège au lycée                                              et le besoin d’autonomie de l’enfant afin d’embrayer naturellement sur l’équipement bancaire                                                        et notre dispositif parents/ado</a:t>
            </a:r>
          </a:p>
          <a:p>
            <a:pPr>
              <a:spcBef>
                <a:spcPts val="400"/>
              </a:spcBef>
              <a:spcAft>
                <a:spcPts val="400"/>
              </a:spcAft>
            </a:pPr>
            <a:endParaRPr lang="fr-FR" sz="4000" dirty="0"/>
          </a:p>
          <a:p>
            <a:pPr>
              <a:spcBef>
                <a:spcPts val="400"/>
              </a:spcBef>
              <a:spcAft>
                <a:spcPts val="400"/>
              </a:spcAft>
            </a:pPr>
            <a:r>
              <a:rPr lang="fr-FR" b="1" dirty="0">
                <a:solidFill>
                  <a:schemeClr val="accent4">
                    <a:lumMod val="75000"/>
                  </a:schemeClr>
                </a:solidFill>
              </a:rPr>
              <a:t>Retrouvez la liste des clients bénéficiaires : </a:t>
            </a:r>
          </a:p>
          <a:p>
            <a:pPr lvl="1">
              <a:spcBef>
                <a:spcPts val="400"/>
              </a:spcBef>
              <a:spcAft>
                <a:spcPts val="400"/>
              </a:spcAft>
            </a:pPr>
            <a:r>
              <a:rPr lang="fr-FR" dirty="0"/>
              <a:t>Pop-up de 3 mois sur la synthèse du client</a:t>
            </a:r>
          </a:p>
          <a:p>
            <a:pPr lvl="1">
              <a:spcBef>
                <a:spcPts val="400"/>
              </a:spcBef>
              <a:spcAft>
                <a:spcPts val="400"/>
              </a:spcAft>
            </a:pPr>
            <a:r>
              <a:rPr lang="fr-FR" dirty="0"/>
              <a:t>Rapport ORCA &gt; fonds de commerce &gt; une relation d’exception</a:t>
            </a:r>
          </a:p>
        </p:txBody>
      </p:sp>
      <p:grpSp>
        <p:nvGrpSpPr>
          <p:cNvPr id="110" name="Groupe 109">
            <a:extLst>
              <a:ext uri="{FF2B5EF4-FFF2-40B4-BE49-F238E27FC236}">
                <a16:creationId xmlns:a16="http://schemas.microsoft.com/office/drawing/2014/main" id="{BF292296-43B2-4814-B0FF-E7A908A99B7F}"/>
              </a:ext>
            </a:extLst>
          </p:cNvPr>
          <p:cNvGrpSpPr/>
          <p:nvPr/>
        </p:nvGrpSpPr>
        <p:grpSpPr>
          <a:xfrm>
            <a:off x="8064381" y="1193044"/>
            <a:ext cx="1256229" cy="720000"/>
            <a:chOff x="6912900" y="3885100"/>
            <a:chExt cx="4457700" cy="2554902"/>
          </a:xfrm>
        </p:grpSpPr>
        <p:pic>
          <p:nvPicPr>
            <p:cNvPr id="111" name="Picture 8" descr="Effet surprise - Home | Facebook">
              <a:extLst>
                <a:ext uri="{FF2B5EF4-FFF2-40B4-BE49-F238E27FC236}">
                  <a16:creationId xmlns:a16="http://schemas.microsoft.com/office/drawing/2014/main" id="{4CB6E143-068A-431E-866D-F0C3B63F553B}"/>
                </a:ext>
              </a:extLst>
            </p:cNvPr>
            <p:cNvPicPr>
              <a:picLocks noChangeAspect="1" noChangeArrowheads="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b="64916"/>
            <a:stretch/>
          </p:blipFill>
          <p:spPr bwMode="auto">
            <a:xfrm>
              <a:off x="7647544" y="3885100"/>
              <a:ext cx="2645262" cy="928045"/>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8" descr="Effet surprise - Home | Facebook">
              <a:extLst>
                <a:ext uri="{FF2B5EF4-FFF2-40B4-BE49-F238E27FC236}">
                  <a16:creationId xmlns:a16="http://schemas.microsoft.com/office/drawing/2014/main" id="{5825623F-AC73-4D4C-9BBA-3E3216F44673}"/>
                </a:ext>
              </a:extLst>
            </p:cNvPr>
            <p:cNvPicPr>
              <a:picLocks noChangeAspect="1" noChangeArrowheads="1"/>
            </p:cNvPicPr>
            <p:nvPr/>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b="63958"/>
            <a:stretch/>
          </p:blipFill>
          <p:spPr bwMode="auto">
            <a:xfrm rot="10800000">
              <a:off x="7799114" y="5589622"/>
              <a:ext cx="2359467" cy="850380"/>
            </a:xfrm>
            <a:prstGeom prst="rect">
              <a:avLst/>
            </a:prstGeom>
            <a:noFill/>
            <a:extLst>
              <a:ext uri="{909E8E84-426E-40DD-AFC4-6F175D3DCCD1}">
                <a14:hiddenFill xmlns:a14="http://schemas.microsoft.com/office/drawing/2010/main">
                  <a:solidFill>
                    <a:srgbClr val="FFFFFF"/>
                  </a:solidFill>
                </a14:hiddenFill>
              </a:ext>
            </a:extLst>
          </p:spPr>
        </p:pic>
        <p:pic>
          <p:nvPicPr>
            <p:cNvPr id="113" name="Image 112">
              <a:extLst>
                <a:ext uri="{FF2B5EF4-FFF2-40B4-BE49-F238E27FC236}">
                  <a16:creationId xmlns:a16="http://schemas.microsoft.com/office/drawing/2014/main" id="{F11E14D6-ADC5-48A1-AA09-A360A0FF2F30}"/>
                </a:ext>
              </a:extLst>
            </p:cNvPr>
            <p:cNvPicPr>
              <a:picLocks noChangeAspect="1"/>
            </p:cNvPicPr>
            <p:nvPr/>
          </p:nvPicPr>
          <p:blipFill>
            <a:blip r:embed="rId17">
              <a:clrChange>
                <a:clrFrom>
                  <a:srgbClr val="FFFFFF"/>
                </a:clrFrom>
                <a:clrTo>
                  <a:srgbClr val="FFFFFF">
                    <a:alpha val="0"/>
                  </a:srgbClr>
                </a:clrTo>
              </a:clrChange>
              <a:duotone>
                <a:schemeClr val="accent4">
                  <a:shade val="45000"/>
                  <a:satMod val="135000"/>
                </a:schemeClr>
                <a:prstClr val="white"/>
              </a:duotone>
            </a:blip>
            <a:stretch>
              <a:fillRect/>
            </a:stretch>
          </p:blipFill>
          <p:spPr>
            <a:xfrm>
              <a:off x="6912900" y="4836001"/>
              <a:ext cx="4457700" cy="781050"/>
            </a:xfrm>
            <a:prstGeom prst="rect">
              <a:avLst/>
            </a:prstGeom>
          </p:spPr>
        </p:pic>
      </p:grpSp>
      <p:grpSp>
        <p:nvGrpSpPr>
          <p:cNvPr id="117" name="Groupe 116">
            <a:extLst>
              <a:ext uri="{FF2B5EF4-FFF2-40B4-BE49-F238E27FC236}">
                <a16:creationId xmlns:a16="http://schemas.microsoft.com/office/drawing/2014/main" id="{3B8F1BA1-49D4-4213-AE1D-02FB10214D3A}"/>
              </a:ext>
            </a:extLst>
          </p:cNvPr>
          <p:cNvGrpSpPr/>
          <p:nvPr/>
        </p:nvGrpSpPr>
        <p:grpSpPr>
          <a:xfrm>
            <a:off x="9082884" y="3346676"/>
            <a:ext cx="3109116" cy="3109116"/>
            <a:chOff x="8979048" y="2893632"/>
            <a:chExt cx="3109116" cy="3109116"/>
          </a:xfrm>
        </p:grpSpPr>
        <p:pic>
          <p:nvPicPr>
            <p:cNvPr id="118" name="Picture 6" descr="Main tenant la loupe dans un style plat">
              <a:extLst>
                <a:ext uri="{FF2B5EF4-FFF2-40B4-BE49-F238E27FC236}">
                  <a16:creationId xmlns:a16="http://schemas.microsoft.com/office/drawing/2014/main" id="{8AC997F6-5C23-4211-8F59-2AFDEC215F6B}"/>
                </a:ext>
              </a:extLst>
            </p:cNvPr>
            <p:cNvPicPr>
              <a:picLocks noChangeAspect="1" noChangeArrowheads="1"/>
            </p:cNvPicPr>
            <p:nvPr/>
          </p:nvPicPr>
          <p:blipFill>
            <a:blip r:embed="rId18">
              <a:alphaModFix amt="20000"/>
              <a:extLst>
                <a:ext uri="{BEBA8EAE-BF5A-486C-A8C5-ECC9F3942E4B}">
                  <a14:imgProps xmlns:a14="http://schemas.microsoft.com/office/drawing/2010/main">
                    <a14:imgLayer r:embed="rId19">
                      <a14:imgEffect>
                        <a14:backgroundRemoval t="9744" b="97284" l="9744" r="98403">
                          <a14:foregroundMark x1="90415" y1="97444" x2="79393" y2="88019"/>
                          <a14:foregroundMark x1="98403" y1="87859" x2="88818" y2="81470"/>
                        </a14:backgroundRemoval>
                      </a14:imgEffect>
                    </a14:imgLayer>
                  </a14:imgProps>
                </a:ext>
                <a:ext uri="{28A0092B-C50C-407E-A947-70E740481C1C}">
                  <a14:useLocalDpi xmlns:a14="http://schemas.microsoft.com/office/drawing/2010/main" val="0"/>
                </a:ext>
              </a:extLst>
            </a:blip>
            <a:srcRect/>
            <a:stretch>
              <a:fillRect/>
            </a:stretch>
          </p:blipFill>
          <p:spPr bwMode="auto">
            <a:xfrm>
              <a:off x="8979048" y="2893632"/>
              <a:ext cx="3109116" cy="3109116"/>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6" descr="Main tenant la loupe dans un style plat">
              <a:extLst>
                <a:ext uri="{FF2B5EF4-FFF2-40B4-BE49-F238E27FC236}">
                  <a16:creationId xmlns:a16="http://schemas.microsoft.com/office/drawing/2014/main" id="{8FC536CD-AE9A-4841-96FA-927A5EE3B919}"/>
                </a:ext>
              </a:extLst>
            </p:cNvPr>
            <p:cNvPicPr>
              <a:picLocks noChangeAspect="1" noChangeArrowheads="1"/>
            </p:cNvPicPr>
            <p:nvPr/>
          </p:nvPicPr>
          <p:blipFill>
            <a:blip r:embed="rId20">
              <a:extLst>
                <a:ext uri="{BEBA8EAE-BF5A-486C-A8C5-ECC9F3942E4B}">
                  <a14:imgProps xmlns:a14="http://schemas.microsoft.com/office/drawing/2010/main">
                    <a14:imgLayer r:embed="rId19">
                      <a14:imgEffect>
                        <a14:backgroundRemoval t="9744" b="97284" l="9744" r="98403">
                          <a14:foregroundMark x1="85558" y1="93291" x2="79393" y2="88019"/>
                          <a14:foregroundMark x1="90415" y1="97444" x2="85558" y2="93291"/>
                          <a14:foregroundMark x1="98403" y1="87859" x2="88818" y2="81470"/>
                          <a14:backgroundMark x1="43770" y1="13898" x2="40575" y2="53834"/>
                          <a14:backgroundMark x1="22045" y1="29073" x2="27476" y2="31949"/>
                          <a14:backgroundMark x1="32907" y1="54153" x2="32907" y2="54153"/>
                          <a14:backgroundMark x1="40415" y1="56230" x2="40415" y2="56230"/>
                          <a14:backgroundMark x1="24760" y1="47284" x2="24760" y2="47284"/>
                          <a14:backgroundMark x1="20607" y1="34665" x2="20607" y2="34665"/>
                          <a14:backgroundMark x1="22364" y1="43131" x2="22364" y2="43131"/>
                          <a14:backgroundMark x1="23163" y1="45048" x2="23163" y2="45048"/>
                          <a14:backgroundMark x1="76997" y1="89137" x2="76997" y2="89137"/>
                          <a14:backgroundMark x1="69489" y1="86741" x2="69489" y2="86741"/>
                          <a14:backgroundMark x1="63099" y1="76997" x2="63099" y2="76997"/>
                          <a14:backgroundMark x1="62939" y1="66613" x2="62939" y2="66613"/>
                          <a14:backgroundMark x1="83227" y1="93291" x2="83227" y2="93291"/>
                          <a14:backgroundMark x1="62300" y1="54313" x2="62300" y2="54313"/>
                        </a14:backgroundRemoval>
                      </a14:imgEffect>
                    </a14:imgLayer>
                  </a14:imgProps>
                </a:ext>
                <a:ext uri="{28A0092B-C50C-407E-A947-70E740481C1C}">
                  <a14:useLocalDpi xmlns:a14="http://schemas.microsoft.com/office/drawing/2010/main" val="0"/>
                </a:ext>
              </a:extLst>
            </a:blip>
            <a:srcRect/>
            <a:stretch>
              <a:fillRect/>
            </a:stretch>
          </p:blipFill>
          <p:spPr bwMode="auto">
            <a:xfrm>
              <a:off x="8979050" y="2893632"/>
              <a:ext cx="3109114" cy="31091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0" name="Groupe 119">
            <a:extLst>
              <a:ext uri="{FF2B5EF4-FFF2-40B4-BE49-F238E27FC236}">
                <a16:creationId xmlns:a16="http://schemas.microsoft.com/office/drawing/2014/main" id="{6CFCAFA9-F653-4453-8353-3D561B142E72}"/>
              </a:ext>
            </a:extLst>
          </p:cNvPr>
          <p:cNvGrpSpPr/>
          <p:nvPr/>
        </p:nvGrpSpPr>
        <p:grpSpPr>
          <a:xfrm>
            <a:off x="9016876" y="3346676"/>
            <a:ext cx="1996156" cy="297630"/>
            <a:chOff x="7507199" y="1365154"/>
            <a:chExt cx="2270260" cy="365481"/>
          </a:xfrm>
        </p:grpSpPr>
        <p:pic>
          <p:nvPicPr>
            <p:cNvPr id="121" name="Image 120">
              <a:extLst>
                <a:ext uri="{FF2B5EF4-FFF2-40B4-BE49-F238E27FC236}">
                  <a16:creationId xmlns:a16="http://schemas.microsoft.com/office/drawing/2014/main" id="{C2812C91-8956-45EA-A4DD-8D03AF44DD80}"/>
                </a:ext>
              </a:extLst>
            </p:cNvPr>
            <p:cNvPicPr>
              <a:picLocks noChangeAspect="1"/>
            </p:cNvPicPr>
            <p:nvPr/>
          </p:nvPicPr>
          <p:blipFill rotWithShape="1">
            <a:blip r:embed="rId21">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122" name="Image 121">
              <a:extLst>
                <a:ext uri="{FF2B5EF4-FFF2-40B4-BE49-F238E27FC236}">
                  <a16:creationId xmlns:a16="http://schemas.microsoft.com/office/drawing/2014/main" id="{5ABE2222-AD7B-4399-BF2B-4B0F74A3998D}"/>
                </a:ext>
              </a:extLst>
            </p:cNvPr>
            <p:cNvPicPr>
              <a:picLocks noChangeAspect="1"/>
            </p:cNvPicPr>
            <p:nvPr/>
          </p:nvPicPr>
          <p:blipFill rotWithShape="1">
            <a:blip r:embed="rId21">
              <a:clrChange>
                <a:clrFrom>
                  <a:srgbClr val="EEF3FA"/>
                </a:clrFrom>
                <a:clrTo>
                  <a:srgbClr val="EEF3FA">
                    <a:alpha val="0"/>
                  </a:srgbClr>
                </a:clrTo>
              </a:clrChange>
            </a:blip>
            <a:srcRect b="22122"/>
            <a:stretch/>
          </p:blipFill>
          <p:spPr>
            <a:xfrm>
              <a:off x="7507199" y="1365154"/>
              <a:ext cx="855498" cy="365481"/>
            </a:xfrm>
            <a:prstGeom prst="rect">
              <a:avLst/>
            </a:prstGeom>
          </p:spPr>
        </p:pic>
      </p:grpSp>
    </p:spTree>
    <p:extLst>
      <p:ext uri="{BB962C8B-B14F-4D97-AF65-F5344CB8AC3E}">
        <p14:creationId xmlns:p14="http://schemas.microsoft.com/office/powerpoint/2010/main" val="136039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xEl>
                                              <p:pRg st="4" end="4"/>
                                            </p:txEl>
                                          </p:spTgt>
                                        </p:tgtEl>
                                        <p:attrNameLst>
                                          <p:attrName>style.visibility</p:attrName>
                                        </p:attrNameLst>
                                      </p:cBhvr>
                                      <p:to>
                                        <p:strVal val="visible"/>
                                      </p:to>
                                    </p:set>
                                    <p:animEffect transition="in" filter="fade">
                                      <p:cBhvr>
                                        <p:cTn id="7" dur="500"/>
                                        <p:tgtEl>
                                          <p:spTgt spid="109">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9">
                                            <p:txEl>
                                              <p:pRg st="5" end="5"/>
                                            </p:txEl>
                                          </p:spTgt>
                                        </p:tgtEl>
                                        <p:attrNameLst>
                                          <p:attrName>style.visibility</p:attrName>
                                        </p:attrNameLst>
                                      </p:cBhvr>
                                      <p:to>
                                        <p:strVal val="visible"/>
                                      </p:to>
                                    </p:set>
                                    <p:animEffect transition="in" filter="fade">
                                      <p:cBhvr>
                                        <p:cTn id="10" dur="500"/>
                                        <p:tgtEl>
                                          <p:spTgt spid="109">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9">
                                            <p:txEl>
                                              <p:pRg st="6" end="6"/>
                                            </p:txEl>
                                          </p:spTgt>
                                        </p:tgtEl>
                                        <p:attrNameLst>
                                          <p:attrName>style.visibility</p:attrName>
                                        </p:attrNameLst>
                                      </p:cBhvr>
                                      <p:to>
                                        <p:strVal val="visible"/>
                                      </p:to>
                                    </p:set>
                                    <p:animEffect transition="in" filter="fade">
                                      <p:cBhvr>
                                        <p:cTn id="13" dur="500"/>
                                        <p:tgtEl>
                                          <p:spTgt spid="109">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9">
                                            <p:txEl>
                                              <p:pRg st="7" end="7"/>
                                            </p:txEl>
                                          </p:spTgt>
                                        </p:tgtEl>
                                        <p:attrNameLst>
                                          <p:attrName>style.visibility</p:attrName>
                                        </p:attrNameLst>
                                      </p:cBhvr>
                                      <p:to>
                                        <p:strVal val="visible"/>
                                      </p:to>
                                    </p:set>
                                    <p:animEffect transition="in" filter="fade">
                                      <p:cBhvr>
                                        <p:cTn id="16" dur="500"/>
                                        <p:tgtEl>
                                          <p:spTgt spid="109">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9">
                                            <p:txEl>
                                              <p:pRg st="8" end="8"/>
                                            </p:txEl>
                                          </p:spTgt>
                                        </p:tgtEl>
                                        <p:attrNameLst>
                                          <p:attrName>style.visibility</p:attrName>
                                        </p:attrNameLst>
                                      </p:cBhvr>
                                      <p:to>
                                        <p:strVal val="visible"/>
                                      </p:to>
                                    </p:set>
                                    <p:animEffect transition="in" filter="fade">
                                      <p:cBhvr>
                                        <p:cTn id="19" dur="500"/>
                                        <p:tgtEl>
                                          <p:spTgt spid="109">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fade">
                                      <p:cBhvr>
                                        <p:cTn id="22" dur="500"/>
                                        <p:tgtEl>
                                          <p:spTgt spid="1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500"/>
                                        <p:tgtEl>
                                          <p:spTgt spid="126"/>
                                        </p:tgtEl>
                                      </p:cBhvr>
                                    </p:animEffect>
                                  </p:childTnLst>
                                </p:cTn>
                              </p:par>
                            </p:childTnLst>
                          </p:cTn>
                        </p:par>
                        <p:par>
                          <p:cTn id="28" fill="hold">
                            <p:stCondLst>
                              <p:cond delay="500"/>
                            </p:stCondLst>
                            <p:childTnLst>
                              <p:par>
                                <p:cTn id="29" presetID="2" presetClass="entr" presetSubtype="6" fill="hold" nodeType="afterEffect">
                                  <p:stCondLst>
                                    <p:cond delay="0"/>
                                  </p:stCondLst>
                                  <p:childTnLst>
                                    <p:set>
                                      <p:cBhvr>
                                        <p:cTn id="30" dur="1" fill="hold">
                                          <p:stCondLst>
                                            <p:cond delay="0"/>
                                          </p:stCondLst>
                                        </p:cTn>
                                        <p:tgtEl>
                                          <p:spTgt spid="117"/>
                                        </p:tgtEl>
                                        <p:attrNameLst>
                                          <p:attrName>style.visibility</p:attrName>
                                        </p:attrNameLst>
                                      </p:cBhvr>
                                      <p:to>
                                        <p:strVal val="visible"/>
                                      </p:to>
                                    </p:set>
                                    <p:anim calcmode="lin" valueType="num">
                                      <p:cBhvr additive="base">
                                        <p:cTn id="31" dur="500" fill="hold"/>
                                        <p:tgtEl>
                                          <p:spTgt spid="117"/>
                                        </p:tgtEl>
                                        <p:attrNameLst>
                                          <p:attrName>ppt_x</p:attrName>
                                        </p:attrNameLst>
                                      </p:cBhvr>
                                      <p:tavLst>
                                        <p:tav tm="0">
                                          <p:val>
                                            <p:strVal val="1+#ppt_w/2"/>
                                          </p:val>
                                        </p:tav>
                                        <p:tav tm="100000">
                                          <p:val>
                                            <p:strVal val="#ppt_x"/>
                                          </p:val>
                                        </p:tav>
                                      </p:tavLst>
                                    </p:anim>
                                    <p:anim calcmode="lin" valueType="num">
                                      <p:cBhvr additive="base">
                                        <p:cTn id="32" dur="500" fill="hold"/>
                                        <p:tgtEl>
                                          <p:spTgt spid="117"/>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109">
                                            <p:txEl>
                                              <p:pRg st="10" end="10"/>
                                            </p:txEl>
                                          </p:spTgt>
                                        </p:tgtEl>
                                        <p:attrNameLst>
                                          <p:attrName>style.visibility</p:attrName>
                                        </p:attrNameLst>
                                      </p:cBhvr>
                                      <p:to>
                                        <p:strVal val="visible"/>
                                      </p:to>
                                    </p:set>
                                    <p:animEffect transition="in" filter="fade">
                                      <p:cBhvr>
                                        <p:cTn id="36" dur="500"/>
                                        <p:tgtEl>
                                          <p:spTgt spid="109">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09">
                                            <p:txEl>
                                              <p:pRg st="11" end="11"/>
                                            </p:txEl>
                                          </p:spTgt>
                                        </p:tgtEl>
                                        <p:attrNameLst>
                                          <p:attrName>style.visibility</p:attrName>
                                        </p:attrNameLst>
                                      </p:cBhvr>
                                      <p:to>
                                        <p:strVal val="visible"/>
                                      </p:to>
                                    </p:set>
                                    <p:animEffect transition="in" filter="fade">
                                      <p:cBhvr>
                                        <p:cTn id="39" dur="500"/>
                                        <p:tgtEl>
                                          <p:spTgt spid="109">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09">
                                            <p:txEl>
                                              <p:pRg st="12" end="12"/>
                                            </p:txEl>
                                          </p:spTgt>
                                        </p:tgtEl>
                                        <p:attrNameLst>
                                          <p:attrName>style.visibility</p:attrName>
                                        </p:attrNameLst>
                                      </p:cBhvr>
                                      <p:to>
                                        <p:strVal val="visible"/>
                                      </p:to>
                                    </p:set>
                                    <p:animEffect transition="in" filter="fade">
                                      <p:cBhvr>
                                        <p:cTn id="42" dur="500"/>
                                        <p:tgtEl>
                                          <p:spTgt spid="10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Piles 3d de pièces en dollars avec flèche de croissance">
            <a:extLst>
              <a:ext uri="{FF2B5EF4-FFF2-40B4-BE49-F238E27FC236}">
                <a16:creationId xmlns:a16="http://schemas.microsoft.com/office/drawing/2014/main" id="{642E7CCE-21E7-4C1C-9318-8EC028C88E48}"/>
              </a:ext>
            </a:extLst>
          </p:cNvPr>
          <p:cNvPicPr>
            <a:picLocks noChangeAspect="1" noChangeArrowheads="1"/>
          </p:cNvPicPr>
          <p:nvPr/>
        </p:nvPicPr>
        <p:blipFill>
          <a:blip r:embed="rId2">
            <a:clrChange>
              <a:clrFrom>
                <a:srgbClr val="B6B6B6"/>
              </a:clrFrom>
              <a:clrTo>
                <a:srgbClr val="B6B6B6">
                  <a:alpha val="0"/>
                </a:srgbClr>
              </a:clrTo>
            </a:clrChange>
            <a:extLst>
              <a:ext uri="{28A0092B-C50C-407E-A947-70E740481C1C}">
                <a14:useLocalDpi xmlns:a14="http://schemas.microsoft.com/office/drawing/2010/main" val="0"/>
              </a:ext>
            </a:extLst>
          </a:blip>
          <a:srcRect/>
          <a:stretch>
            <a:fillRect/>
          </a:stretch>
        </p:blipFill>
        <p:spPr bwMode="auto">
          <a:xfrm>
            <a:off x="7120154" y="2728545"/>
            <a:ext cx="4060562" cy="4060562"/>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0D80CA22-98D6-40AA-83A0-3EEC859609ED}"/>
              </a:ext>
            </a:extLst>
          </p:cNvPr>
          <p:cNvSpPr>
            <a:spLocks noGrp="1"/>
          </p:cNvSpPr>
          <p:nvPr>
            <p:ph idx="17"/>
          </p:nvPr>
        </p:nvSpPr>
        <p:spPr/>
        <p:txBody>
          <a:bodyPr/>
          <a:lstStyle/>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r>
              <a:rPr lang="fr-FR" b="1" dirty="0">
                <a:solidFill>
                  <a:schemeClr val="accent4">
                    <a:lumMod val="75000"/>
                  </a:schemeClr>
                </a:solidFill>
              </a:rPr>
              <a:t>Tout développement commercial peut permettre la diffusion de ce bon</a:t>
            </a:r>
            <a:r>
              <a:rPr lang="fr-FR" dirty="0"/>
              <a:t> : </a:t>
            </a:r>
          </a:p>
          <a:p>
            <a:pPr lvl="1"/>
            <a:r>
              <a:rPr lang="fr-FR" dirty="0"/>
              <a:t>Nouvelle bancarisation </a:t>
            </a:r>
          </a:p>
          <a:p>
            <a:pPr lvl="1"/>
            <a:r>
              <a:rPr lang="fr-FR" dirty="0"/>
              <a:t>Souscription contrat d’épargne, de placement ou de prévoyance </a:t>
            </a:r>
          </a:p>
          <a:p>
            <a:pPr lvl="1"/>
            <a:r>
              <a:rPr lang="fr-FR" dirty="0"/>
              <a:t>Souscription d’un contrat IARD </a:t>
            </a:r>
          </a:p>
          <a:p>
            <a:pPr lvl="1"/>
            <a:r>
              <a:rPr lang="fr-FR" dirty="0"/>
              <a:t>Souscription d’un crédit…</a:t>
            </a:r>
          </a:p>
          <a:p>
            <a:pPr lvl="1"/>
            <a:endParaRPr lang="fr-FR" dirty="0"/>
          </a:p>
          <a:p>
            <a:pPr lvl="1"/>
            <a:endParaRPr lang="fr-FR" dirty="0"/>
          </a:p>
          <a:p>
            <a:endParaRPr lang="fr-FR" dirty="0"/>
          </a:p>
        </p:txBody>
      </p:sp>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Et pour aller plus loin… en conquête interne &amp; développement commercial</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4C8094D3-6B65-480E-B9C8-85C0BBC4AD5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129CB91B-DCD9-4566-9DE3-41D8AF38AF3A}"/>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DF210A9-C859-47B0-A5F0-4F4DDEDEC4A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9" name="Groupe 8">
            <a:extLst>
              <a:ext uri="{FF2B5EF4-FFF2-40B4-BE49-F238E27FC236}">
                <a16:creationId xmlns:a16="http://schemas.microsoft.com/office/drawing/2014/main" id="{55EE4883-2933-4751-B804-2B95280F6BFF}"/>
              </a:ext>
            </a:extLst>
          </p:cNvPr>
          <p:cNvGrpSpPr/>
          <p:nvPr/>
        </p:nvGrpSpPr>
        <p:grpSpPr>
          <a:xfrm>
            <a:off x="4376057" y="1776314"/>
            <a:ext cx="1996156" cy="297630"/>
            <a:chOff x="7507199" y="1365154"/>
            <a:chExt cx="2270260" cy="365481"/>
          </a:xfrm>
        </p:grpSpPr>
        <p:pic>
          <p:nvPicPr>
            <p:cNvPr id="10" name="Image 9">
              <a:extLst>
                <a:ext uri="{FF2B5EF4-FFF2-40B4-BE49-F238E27FC236}">
                  <a16:creationId xmlns:a16="http://schemas.microsoft.com/office/drawing/2014/main" id="{BC529EC4-D697-4EEA-817C-56357D2D235F}"/>
                </a:ext>
              </a:extLst>
            </p:cNvPr>
            <p:cNvPicPr>
              <a:picLocks noChangeAspect="1"/>
            </p:cNvPicPr>
            <p:nvPr/>
          </p:nvPicPr>
          <p:blipFill rotWithShape="1">
            <a:blip r:embed="rId4">
              <a:clrChange>
                <a:clrFrom>
                  <a:srgbClr val="EEF3FA"/>
                </a:clrFrom>
                <a:clrTo>
                  <a:srgbClr val="EEF3FA">
                    <a:alpha val="0"/>
                  </a:srgbClr>
                </a:clrTo>
              </a:clrChange>
            </a:blip>
            <a:srcRect t="78167"/>
            <a:stretch/>
          </p:blipFill>
          <p:spPr>
            <a:xfrm>
              <a:off x="8153626" y="1484368"/>
              <a:ext cx="1623833" cy="194483"/>
            </a:xfrm>
            <a:prstGeom prst="rect">
              <a:avLst/>
            </a:prstGeom>
          </p:spPr>
        </p:pic>
        <p:pic>
          <p:nvPicPr>
            <p:cNvPr id="11" name="Image 10">
              <a:extLst>
                <a:ext uri="{FF2B5EF4-FFF2-40B4-BE49-F238E27FC236}">
                  <a16:creationId xmlns:a16="http://schemas.microsoft.com/office/drawing/2014/main" id="{5DDDE26A-E718-418A-BA25-2E127B27EF78}"/>
                </a:ext>
              </a:extLst>
            </p:cNvPr>
            <p:cNvPicPr>
              <a:picLocks noChangeAspect="1"/>
            </p:cNvPicPr>
            <p:nvPr/>
          </p:nvPicPr>
          <p:blipFill rotWithShape="1">
            <a:blip r:embed="rId4">
              <a:clrChange>
                <a:clrFrom>
                  <a:srgbClr val="EEF3FA"/>
                </a:clrFrom>
                <a:clrTo>
                  <a:srgbClr val="EEF3FA">
                    <a:alpha val="0"/>
                  </a:srgbClr>
                </a:clrTo>
              </a:clrChange>
            </a:blip>
            <a:srcRect b="22122"/>
            <a:stretch/>
          </p:blipFill>
          <p:spPr>
            <a:xfrm>
              <a:off x="7507199" y="1365154"/>
              <a:ext cx="855498" cy="365481"/>
            </a:xfrm>
            <a:prstGeom prst="rect">
              <a:avLst/>
            </a:prstGeom>
          </p:spPr>
        </p:pic>
      </p:grpSp>
      <p:pic>
        <p:nvPicPr>
          <p:cNvPr id="12" name="Image 11">
            <a:extLst>
              <a:ext uri="{FF2B5EF4-FFF2-40B4-BE49-F238E27FC236}">
                <a16:creationId xmlns:a16="http://schemas.microsoft.com/office/drawing/2014/main" id="{B24D6955-B1F2-4FBF-A0F6-820B752127EC}"/>
              </a:ext>
            </a:extLst>
          </p:cNvPr>
          <p:cNvPicPr>
            <a:picLocks noChangeAspect="1"/>
          </p:cNvPicPr>
          <p:nvPr/>
        </p:nvPicPr>
        <p:blipFill>
          <a:blip r:embed="rId5"/>
          <a:stretch>
            <a:fillRect/>
          </a:stretch>
        </p:blipFill>
        <p:spPr>
          <a:xfrm>
            <a:off x="695325" y="1279994"/>
            <a:ext cx="2934397" cy="1994579"/>
          </a:xfrm>
          <a:prstGeom prst="rect">
            <a:avLst/>
          </a:prstGeom>
        </p:spPr>
      </p:pic>
      <p:grpSp>
        <p:nvGrpSpPr>
          <p:cNvPr id="13" name="Groupe 12">
            <a:extLst>
              <a:ext uri="{FF2B5EF4-FFF2-40B4-BE49-F238E27FC236}">
                <a16:creationId xmlns:a16="http://schemas.microsoft.com/office/drawing/2014/main" id="{78962E06-1030-4561-AE88-D108B7E2BCBA}"/>
              </a:ext>
            </a:extLst>
          </p:cNvPr>
          <p:cNvGrpSpPr/>
          <p:nvPr/>
        </p:nvGrpSpPr>
        <p:grpSpPr>
          <a:xfrm>
            <a:off x="8205399" y="4639048"/>
            <a:ext cx="476950" cy="585412"/>
            <a:chOff x="8205399" y="4639048"/>
            <a:chExt cx="476950" cy="585412"/>
          </a:xfrm>
        </p:grpSpPr>
        <p:pic>
          <p:nvPicPr>
            <p:cNvPr id="16" name="Image 15">
              <a:extLst>
                <a:ext uri="{FF2B5EF4-FFF2-40B4-BE49-F238E27FC236}">
                  <a16:creationId xmlns:a16="http://schemas.microsoft.com/office/drawing/2014/main" id="{D620A237-50E0-4CD9-B71A-3CE2B25A73A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205399" y="5077962"/>
              <a:ext cx="439077" cy="123136"/>
            </a:xfrm>
            <a:prstGeom prst="rect">
              <a:avLst/>
            </a:prstGeom>
          </p:spPr>
        </p:pic>
        <p:pic>
          <p:nvPicPr>
            <p:cNvPr id="17" name="Image 16">
              <a:extLst>
                <a:ext uri="{FF2B5EF4-FFF2-40B4-BE49-F238E27FC236}">
                  <a16:creationId xmlns:a16="http://schemas.microsoft.com/office/drawing/2014/main" id="{11728AE2-51E8-424F-8E52-0A9757C6DF0E}"/>
                </a:ext>
              </a:extLst>
            </p:cNvPr>
            <p:cNvPicPr>
              <a:picLocks noChangeAspect="1"/>
            </p:cNvPicPr>
            <p:nvPr/>
          </p:nvPicPr>
          <p:blipFill rotWithShape="1">
            <a:blip r:embed="rId6">
              <a:clrChange>
                <a:clrFrom>
                  <a:srgbClr val="FFFFFF"/>
                </a:clrFrom>
                <a:clrTo>
                  <a:srgbClr val="FFFFFF">
                    <a:alpha val="0"/>
                  </a:srgbClr>
                </a:clrTo>
              </a:clrChange>
              <a:duotone>
                <a:schemeClr val="accent4">
                  <a:shade val="45000"/>
                  <a:satMod val="135000"/>
                </a:schemeClr>
                <a:prstClr val="white"/>
              </a:duotone>
            </a:blip>
            <a:srcRect r="83119" b="-18914"/>
            <a:stretch/>
          </p:blipFill>
          <p:spPr>
            <a:xfrm>
              <a:off x="8205399" y="5078035"/>
              <a:ext cx="74121" cy="146425"/>
            </a:xfrm>
            <a:prstGeom prst="rect">
              <a:avLst/>
            </a:prstGeom>
          </p:spPr>
        </p:pic>
        <p:pic>
          <p:nvPicPr>
            <p:cNvPr id="15" name="Picture 8" descr="Astronaute flottant avec star balloon cartoon vector icon illustration. concept d'icône de technologie science isolé vecteur premium. style de dessin animé plat Vecteur gratuit">
              <a:extLst>
                <a:ext uri="{FF2B5EF4-FFF2-40B4-BE49-F238E27FC236}">
                  <a16:creationId xmlns:a16="http://schemas.microsoft.com/office/drawing/2014/main" id="{DA6ADC7C-2DBF-49D9-8689-44A9DB29E1A5}"/>
                </a:ext>
              </a:extLst>
            </p:cNvPr>
            <p:cNvPicPr>
              <a:picLocks noChangeAspect="1" noChangeArrowheads="1"/>
            </p:cNvPicPr>
            <p:nvPr/>
          </p:nvPicPr>
          <p:blipFill>
            <a:blip r:embed="rId7" cstate="print">
              <a:clrChange>
                <a:clrFrom>
                  <a:srgbClr val="7DD4FF"/>
                </a:clrFrom>
                <a:clrTo>
                  <a:srgbClr val="7DD4FF">
                    <a:alpha val="0"/>
                  </a:srgbClr>
                </a:clrTo>
              </a:clrChange>
              <a:extLst>
                <a:ext uri="{28A0092B-C50C-407E-A947-70E740481C1C}">
                  <a14:useLocalDpi xmlns:a14="http://schemas.microsoft.com/office/drawing/2010/main" val="0"/>
                </a:ext>
              </a:extLst>
            </a:blip>
            <a:srcRect/>
            <a:stretch>
              <a:fillRect/>
            </a:stretch>
          </p:blipFill>
          <p:spPr bwMode="auto">
            <a:xfrm>
              <a:off x="8215661" y="4639048"/>
              <a:ext cx="466688" cy="4666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e 17">
            <a:extLst>
              <a:ext uri="{FF2B5EF4-FFF2-40B4-BE49-F238E27FC236}">
                <a16:creationId xmlns:a16="http://schemas.microsoft.com/office/drawing/2014/main" id="{457F2035-5E42-4E6D-BBF0-1A7AB7DE47D4}"/>
              </a:ext>
            </a:extLst>
          </p:cNvPr>
          <p:cNvGrpSpPr/>
          <p:nvPr/>
        </p:nvGrpSpPr>
        <p:grpSpPr>
          <a:xfrm>
            <a:off x="7632243" y="4803702"/>
            <a:ext cx="387533" cy="518688"/>
            <a:chOff x="1287343" y="4431631"/>
            <a:chExt cx="1037700" cy="1388895"/>
          </a:xfrm>
        </p:grpSpPr>
        <p:grpSp>
          <p:nvGrpSpPr>
            <p:cNvPr id="19" name="Groupe 18">
              <a:extLst>
                <a:ext uri="{FF2B5EF4-FFF2-40B4-BE49-F238E27FC236}">
                  <a16:creationId xmlns:a16="http://schemas.microsoft.com/office/drawing/2014/main" id="{B15FA545-E8E1-4FE7-AF34-3D0226511665}"/>
                </a:ext>
              </a:extLst>
            </p:cNvPr>
            <p:cNvGrpSpPr/>
            <p:nvPr/>
          </p:nvGrpSpPr>
          <p:grpSpPr>
            <a:xfrm>
              <a:off x="1325588" y="5503819"/>
              <a:ext cx="932768" cy="316707"/>
              <a:chOff x="2500199" y="1246618"/>
              <a:chExt cx="932768" cy="316707"/>
            </a:xfrm>
          </p:grpSpPr>
          <p:pic>
            <p:nvPicPr>
              <p:cNvPr id="21" name="Image 20">
                <a:extLst>
                  <a:ext uri="{FF2B5EF4-FFF2-40B4-BE49-F238E27FC236}">
                    <a16:creationId xmlns:a16="http://schemas.microsoft.com/office/drawing/2014/main" id="{AC135F8B-EEA3-4AE0-AA06-177A95E4C2BA}"/>
                  </a:ext>
                </a:extLst>
              </p:cNvPr>
              <p:cNvPicPr>
                <a:picLocks noChangeAspect="1"/>
              </p:cNvPicPr>
              <p:nvPr/>
            </p:nvPicPr>
            <p:blipFill>
              <a:blip r:embed="rId8"/>
              <a:stretch>
                <a:fillRect/>
              </a:stretch>
            </p:blipFill>
            <p:spPr>
              <a:xfrm>
                <a:off x="2500199" y="1246618"/>
                <a:ext cx="932768" cy="316707"/>
              </a:xfrm>
              <a:prstGeom prst="rect">
                <a:avLst/>
              </a:prstGeom>
            </p:spPr>
          </p:pic>
          <p:pic>
            <p:nvPicPr>
              <p:cNvPr id="22" name="Image 21">
                <a:extLst>
                  <a:ext uri="{FF2B5EF4-FFF2-40B4-BE49-F238E27FC236}">
                    <a16:creationId xmlns:a16="http://schemas.microsoft.com/office/drawing/2014/main" id="{FC3E6BF1-6E22-459B-9092-AE7917E0E5C1}"/>
                  </a:ext>
                </a:extLst>
              </p:cNvPr>
              <p:cNvPicPr>
                <a:picLocks noChangeAspect="1"/>
              </p:cNvPicPr>
              <p:nvPr/>
            </p:nvPicPr>
            <p:blipFill rotWithShape="1">
              <a:blip r:embed="rId8">
                <a:duotone>
                  <a:schemeClr val="accent4">
                    <a:shade val="45000"/>
                    <a:satMod val="135000"/>
                  </a:schemeClr>
                  <a:prstClr val="white"/>
                </a:duotone>
              </a:blip>
              <a:srcRect r="75116" b="9316"/>
              <a:stretch/>
            </p:blipFill>
            <p:spPr>
              <a:xfrm>
                <a:off x="2500199" y="1256521"/>
                <a:ext cx="232115" cy="287202"/>
              </a:xfrm>
              <a:prstGeom prst="rect">
                <a:avLst/>
              </a:prstGeom>
            </p:spPr>
          </p:pic>
        </p:grpSp>
        <p:pic>
          <p:nvPicPr>
            <p:cNvPr id="20" name="Picture 12" descr="Astronaute assis sur la planète et agitant la main cartoon vector icon illustration. concept d'icône de technologie science isolé vecteur premium. style de dessin animé plat Vecteur gratuit">
              <a:extLst>
                <a:ext uri="{FF2B5EF4-FFF2-40B4-BE49-F238E27FC236}">
                  <a16:creationId xmlns:a16="http://schemas.microsoft.com/office/drawing/2014/main" id="{67F3D9C6-8131-45B7-A601-8D1D700C4B72}"/>
                </a:ext>
              </a:extLst>
            </p:cNvPr>
            <p:cNvPicPr>
              <a:picLocks noChangeAspect="1" noChangeArrowheads="1"/>
            </p:cNvPicPr>
            <p:nvPr/>
          </p:nvPicPr>
          <p:blipFill>
            <a:blip r:embed="rId9" cstate="print">
              <a:clrChange>
                <a:clrFrom>
                  <a:srgbClr val="3AAAFE"/>
                </a:clrFrom>
                <a:clrTo>
                  <a:srgbClr val="3AAAFE">
                    <a:alpha val="0"/>
                  </a:srgbClr>
                </a:clrTo>
              </a:clrChange>
              <a:extLst>
                <a:ext uri="{28A0092B-C50C-407E-A947-70E740481C1C}">
                  <a14:useLocalDpi xmlns:a14="http://schemas.microsoft.com/office/drawing/2010/main" val="0"/>
                </a:ext>
              </a:extLst>
            </a:blip>
            <a:srcRect/>
            <a:stretch>
              <a:fillRect/>
            </a:stretch>
          </p:blipFill>
          <p:spPr bwMode="auto">
            <a:xfrm>
              <a:off x="1287343" y="4431631"/>
              <a:ext cx="1037700" cy="1037700"/>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Image 25">
            <a:extLst>
              <a:ext uri="{FF2B5EF4-FFF2-40B4-BE49-F238E27FC236}">
                <a16:creationId xmlns:a16="http://schemas.microsoft.com/office/drawing/2014/main" id="{6E090EC7-BFB3-444A-9048-04B94BA28211}"/>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9514261" y="4515621"/>
            <a:ext cx="354825" cy="110174"/>
          </a:xfrm>
          <a:prstGeom prst="rect">
            <a:avLst/>
          </a:prstGeom>
        </p:spPr>
      </p:pic>
      <p:pic>
        <p:nvPicPr>
          <p:cNvPr id="27" name="Image 26">
            <a:extLst>
              <a:ext uri="{FF2B5EF4-FFF2-40B4-BE49-F238E27FC236}">
                <a16:creationId xmlns:a16="http://schemas.microsoft.com/office/drawing/2014/main" id="{3F97FA40-D261-4013-A5B3-22F4A3E6CB4F}"/>
              </a:ext>
            </a:extLst>
          </p:cNvPr>
          <p:cNvPicPr>
            <a:picLocks noChangeAspect="1"/>
          </p:cNvPicPr>
          <p:nvPr/>
        </p:nvPicPr>
        <p:blipFill rotWithShape="1">
          <a:blip r:embed="rId10">
            <a:clrChange>
              <a:clrFrom>
                <a:srgbClr val="FFFFFF"/>
              </a:clrFrom>
              <a:clrTo>
                <a:srgbClr val="FFFFFF">
                  <a:alpha val="0"/>
                </a:srgbClr>
              </a:clrTo>
            </a:clrChange>
            <a:duotone>
              <a:schemeClr val="accent4">
                <a:shade val="45000"/>
                <a:satMod val="135000"/>
              </a:schemeClr>
              <a:prstClr val="white"/>
            </a:duotone>
          </a:blip>
          <a:srcRect r="79111"/>
          <a:stretch/>
        </p:blipFill>
        <p:spPr>
          <a:xfrm>
            <a:off x="9514261" y="4518771"/>
            <a:ext cx="74121" cy="110174"/>
          </a:xfrm>
          <a:prstGeom prst="rect">
            <a:avLst/>
          </a:prstGeom>
        </p:spPr>
      </p:pic>
      <p:pic>
        <p:nvPicPr>
          <p:cNvPr id="25" name="Picture 16" descr="Astronaute mignon regardant étoile avec télescope cartoon vector icon illustration science technology icon Vecteur gratuit">
            <a:extLst>
              <a:ext uri="{FF2B5EF4-FFF2-40B4-BE49-F238E27FC236}">
                <a16:creationId xmlns:a16="http://schemas.microsoft.com/office/drawing/2014/main" id="{C2537B9C-04B2-47FB-9936-213A67702532}"/>
              </a:ext>
            </a:extLst>
          </p:cNvPr>
          <p:cNvPicPr>
            <a:picLocks noChangeAspect="1" noChangeArrowheads="1"/>
          </p:cNvPicPr>
          <p:nvPr/>
        </p:nvPicPr>
        <p:blipFill>
          <a:blip r:embed="rId11" cstate="print">
            <a:clrChange>
              <a:clrFrom>
                <a:srgbClr val="3AAAFE"/>
              </a:clrFrom>
              <a:clrTo>
                <a:srgbClr val="3AAAFE">
                  <a:alpha val="0"/>
                </a:srgbClr>
              </a:clrTo>
            </a:clrChange>
            <a:extLst>
              <a:ext uri="{28A0092B-C50C-407E-A947-70E740481C1C}">
                <a14:useLocalDpi xmlns:a14="http://schemas.microsoft.com/office/drawing/2010/main" val="0"/>
              </a:ext>
            </a:extLst>
          </a:blip>
          <a:srcRect/>
          <a:stretch>
            <a:fillRect/>
          </a:stretch>
        </p:blipFill>
        <p:spPr bwMode="auto">
          <a:xfrm>
            <a:off x="9506884" y="4144479"/>
            <a:ext cx="380324" cy="380324"/>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 30">
            <a:extLst>
              <a:ext uri="{FF2B5EF4-FFF2-40B4-BE49-F238E27FC236}">
                <a16:creationId xmlns:a16="http://schemas.microsoft.com/office/drawing/2014/main" id="{E081354F-970D-4340-A32E-E459A4FBDDFD}"/>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9903704" y="4107987"/>
            <a:ext cx="586517" cy="110175"/>
          </a:xfrm>
          <a:prstGeom prst="rect">
            <a:avLst/>
          </a:prstGeom>
        </p:spPr>
      </p:pic>
      <p:pic>
        <p:nvPicPr>
          <p:cNvPr id="32" name="Image 31">
            <a:extLst>
              <a:ext uri="{FF2B5EF4-FFF2-40B4-BE49-F238E27FC236}">
                <a16:creationId xmlns:a16="http://schemas.microsoft.com/office/drawing/2014/main" id="{C30CF172-64F1-4060-9A44-6AD6AA02CE3F}"/>
              </a:ext>
            </a:extLst>
          </p:cNvPr>
          <p:cNvPicPr>
            <a:picLocks noChangeAspect="1"/>
          </p:cNvPicPr>
          <p:nvPr/>
        </p:nvPicPr>
        <p:blipFill rotWithShape="1">
          <a:blip r:embed="rId12">
            <a:clrChange>
              <a:clrFrom>
                <a:srgbClr val="FFFFFF"/>
              </a:clrFrom>
              <a:clrTo>
                <a:srgbClr val="FFFFFF">
                  <a:alpha val="0"/>
                </a:srgbClr>
              </a:clrTo>
            </a:clrChange>
            <a:duotone>
              <a:schemeClr val="accent4">
                <a:shade val="45000"/>
                <a:satMod val="135000"/>
              </a:schemeClr>
              <a:prstClr val="white"/>
            </a:duotone>
          </a:blip>
          <a:srcRect r="87109"/>
          <a:stretch/>
        </p:blipFill>
        <p:spPr>
          <a:xfrm>
            <a:off x="9903648" y="4107988"/>
            <a:ext cx="75605" cy="110175"/>
          </a:xfrm>
          <a:prstGeom prst="rect">
            <a:avLst/>
          </a:prstGeom>
        </p:spPr>
      </p:pic>
      <p:pic>
        <p:nvPicPr>
          <p:cNvPr id="30" name="Picture 14" descr="Astronaute mignon flottant avec l'illustration d'icône de vecteur de dessin animé de ballon d'ovni. concept d'icône de technologie science isolé vecteur premium. style de dessin animé plat Vecteur gratuit">
            <a:extLst>
              <a:ext uri="{FF2B5EF4-FFF2-40B4-BE49-F238E27FC236}">
                <a16:creationId xmlns:a16="http://schemas.microsoft.com/office/drawing/2014/main" id="{8467D12D-D281-43F5-A76C-2EEE63E078E6}"/>
              </a:ext>
            </a:extLst>
          </p:cNvPr>
          <p:cNvPicPr>
            <a:picLocks noChangeAspect="1" noChangeArrowheads="1"/>
          </p:cNvPicPr>
          <p:nvPr/>
        </p:nvPicPr>
        <p:blipFill>
          <a:blip r:embed="rId13" cstate="print">
            <a:clrChange>
              <a:clrFrom>
                <a:srgbClr val="D3AEFE"/>
              </a:clrFrom>
              <a:clrTo>
                <a:srgbClr val="D3AEFE">
                  <a:alpha val="0"/>
                </a:srgbClr>
              </a:clrTo>
            </a:clrChange>
            <a:extLst>
              <a:ext uri="{28A0092B-C50C-407E-A947-70E740481C1C}">
                <a14:useLocalDpi xmlns:a14="http://schemas.microsoft.com/office/drawing/2010/main" val="0"/>
              </a:ext>
            </a:extLst>
          </a:blip>
          <a:srcRect/>
          <a:stretch>
            <a:fillRect/>
          </a:stretch>
        </p:blipFill>
        <p:spPr bwMode="auto">
          <a:xfrm>
            <a:off x="9975924" y="3656716"/>
            <a:ext cx="445939" cy="445940"/>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 33">
            <a:extLst>
              <a:ext uri="{FF2B5EF4-FFF2-40B4-BE49-F238E27FC236}">
                <a16:creationId xmlns:a16="http://schemas.microsoft.com/office/drawing/2014/main" id="{CA488C84-4BF7-4A21-9F43-B38B47CBD387}"/>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8805247" y="4852503"/>
            <a:ext cx="533359" cy="114447"/>
          </a:xfrm>
          <a:prstGeom prst="rect">
            <a:avLst/>
          </a:prstGeom>
        </p:spPr>
      </p:pic>
      <p:pic>
        <p:nvPicPr>
          <p:cNvPr id="35" name="Image 34">
            <a:extLst>
              <a:ext uri="{FF2B5EF4-FFF2-40B4-BE49-F238E27FC236}">
                <a16:creationId xmlns:a16="http://schemas.microsoft.com/office/drawing/2014/main" id="{336750C3-F65A-49B0-A239-8EB70CF6D497}"/>
              </a:ext>
            </a:extLst>
          </p:cNvPr>
          <p:cNvPicPr>
            <a:picLocks noChangeAspect="1"/>
          </p:cNvPicPr>
          <p:nvPr/>
        </p:nvPicPr>
        <p:blipFill rotWithShape="1">
          <a:blip r:embed="rId14">
            <a:clrChange>
              <a:clrFrom>
                <a:srgbClr val="FFFFFF"/>
              </a:clrFrom>
              <a:clrTo>
                <a:srgbClr val="FFFFFF">
                  <a:alpha val="0"/>
                </a:srgbClr>
              </a:clrTo>
            </a:clrChange>
            <a:duotone>
              <a:schemeClr val="accent4">
                <a:shade val="45000"/>
                <a:satMod val="135000"/>
              </a:schemeClr>
              <a:prstClr val="white"/>
            </a:duotone>
          </a:blip>
          <a:srcRect r="85758" b="-23533"/>
          <a:stretch/>
        </p:blipFill>
        <p:spPr>
          <a:xfrm>
            <a:off x="8805247" y="4856089"/>
            <a:ext cx="75963" cy="141379"/>
          </a:xfrm>
          <a:prstGeom prst="rect">
            <a:avLst/>
          </a:prstGeom>
        </p:spPr>
      </p:pic>
      <p:pic>
        <p:nvPicPr>
          <p:cNvPr id="36" name="Picture 2" descr="Astronaute mignon équitation fusée et agitant l'illustration de l'icône de dessin animé de main. concept d &amp; # 39; icône de technologie scientifique Vecteur gratuit">
            <a:extLst>
              <a:ext uri="{FF2B5EF4-FFF2-40B4-BE49-F238E27FC236}">
                <a16:creationId xmlns:a16="http://schemas.microsoft.com/office/drawing/2014/main" id="{40ABC910-DCED-46F9-8AAC-750783B2CB0D}"/>
              </a:ext>
            </a:extLst>
          </p:cNvPr>
          <p:cNvPicPr>
            <a:picLocks noChangeAspect="1" noChangeArrowheads="1"/>
          </p:cNvPicPr>
          <p:nvPr/>
        </p:nvPicPr>
        <p:blipFill>
          <a:blip r:embed="rId15" cstate="print">
            <a:clrChange>
              <a:clrFrom>
                <a:srgbClr val="96C5FD"/>
              </a:clrFrom>
              <a:clrTo>
                <a:srgbClr val="96C5FD">
                  <a:alpha val="0"/>
                </a:srgbClr>
              </a:clrTo>
            </a:clrChange>
            <a:extLst>
              <a:ext uri="{28A0092B-C50C-407E-A947-70E740481C1C}">
                <a14:useLocalDpi xmlns:a14="http://schemas.microsoft.com/office/drawing/2010/main" val="0"/>
              </a:ext>
            </a:extLst>
          </a:blip>
          <a:srcRect/>
          <a:stretch>
            <a:fillRect/>
          </a:stretch>
        </p:blipFill>
        <p:spPr bwMode="auto">
          <a:xfrm>
            <a:off x="8894251" y="4429073"/>
            <a:ext cx="400092" cy="439207"/>
          </a:xfrm>
          <a:prstGeom prst="rect">
            <a:avLst/>
          </a:prstGeom>
          <a:noFill/>
          <a:extLst>
            <a:ext uri="{909E8E84-426E-40DD-AFC4-6F175D3DCCD1}">
              <a14:hiddenFill xmlns:a14="http://schemas.microsoft.com/office/drawing/2010/main">
                <a:solidFill>
                  <a:srgbClr val="FFFFFF"/>
                </a:solidFill>
              </a14:hiddenFill>
            </a:ext>
          </a:extLst>
        </p:spPr>
      </p:pic>
      <p:sp>
        <p:nvSpPr>
          <p:cNvPr id="39" name="Espace réservé du contenu 1">
            <a:extLst>
              <a:ext uri="{FF2B5EF4-FFF2-40B4-BE49-F238E27FC236}">
                <a16:creationId xmlns:a16="http://schemas.microsoft.com/office/drawing/2014/main" id="{B164CEEC-50D9-435E-BAD9-D544A15B98AE}"/>
              </a:ext>
            </a:extLst>
          </p:cNvPr>
          <p:cNvSpPr txBox="1">
            <a:spLocks/>
          </p:cNvSpPr>
          <p:nvPr/>
        </p:nvSpPr>
        <p:spPr>
          <a:xfrm>
            <a:off x="3598426" y="1508421"/>
            <a:ext cx="8077637" cy="474024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 marge de cette action, vous pouvez spontanément proposer d’offrir                                                                        le Bon                                  aux clients à potentiel, </a:t>
            </a:r>
            <a:r>
              <a:rPr lang="fr-FR" b="1" dirty="0">
                <a:solidFill>
                  <a:schemeClr val="accent4">
                    <a:lumMod val="75000"/>
                  </a:schemeClr>
                </a:solidFill>
              </a:rPr>
              <a:t>dans un objectif de                                                                           développement commercial </a:t>
            </a:r>
            <a:r>
              <a:rPr lang="fr-FR" dirty="0"/>
              <a:t>: </a:t>
            </a:r>
          </a:p>
          <a:p>
            <a:pPr lvl="1"/>
            <a:r>
              <a:rPr lang="fr-FR" dirty="0"/>
              <a:t>Parents d’enfants mineurs qui souhaitent inscrire leur enfant à la conduite accompagnée                                                                    après leur 15 ans ou au permis classique. </a:t>
            </a:r>
          </a:p>
          <a:p>
            <a:pPr lvl="1"/>
            <a:r>
              <a:rPr lang="fr-FR" dirty="0"/>
              <a:t>Jeune adulte souhaitant passer son permis de conduire. </a:t>
            </a:r>
          </a:p>
          <a:p>
            <a:endParaRPr lang="fr-FR" dirty="0"/>
          </a:p>
        </p:txBody>
      </p:sp>
    </p:spTree>
    <p:extLst>
      <p:ext uri="{BB962C8B-B14F-4D97-AF65-F5344CB8AC3E}">
        <p14:creationId xmlns:p14="http://schemas.microsoft.com/office/powerpoint/2010/main" val="47468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fade">
                                      <p:cBhvr>
                                        <p:cTn id="7" dur="500"/>
                                        <p:tgtEl>
                                          <p:spTgt spid="3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
                                            <p:txEl>
                                              <p:pRg st="1" end="1"/>
                                            </p:txEl>
                                          </p:spTgt>
                                        </p:tgtEl>
                                        <p:attrNameLst>
                                          <p:attrName>style.visibility</p:attrName>
                                        </p:attrNameLst>
                                      </p:cBhvr>
                                      <p:to>
                                        <p:strVal val="visible"/>
                                      </p:to>
                                    </p:set>
                                    <p:animEffect transition="in" filter="fade">
                                      <p:cBhvr>
                                        <p:cTn id="10" dur="500"/>
                                        <p:tgtEl>
                                          <p:spTgt spid="3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xEl>
                                              <p:pRg st="2" end="2"/>
                                            </p:txEl>
                                          </p:spTgt>
                                        </p:tgtEl>
                                        <p:attrNameLst>
                                          <p:attrName>style.visibility</p:attrName>
                                        </p:attrNameLst>
                                      </p:cBhvr>
                                      <p:to>
                                        <p:strVal val="visible"/>
                                      </p:to>
                                    </p:set>
                                    <p:animEffect transition="in" filter="fade">
                                      <p:cBhvr>
                                        <p:cTn id="13" dur="500"/>
                                        <p:tgtEl>
                                          <p:spTgt spid="3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500"/>
                                        <p:tgtEl>
                                          <p:spTgt spid="2">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fade">
                                      <p:cBhvr>
                                        <p:cTn id="24" dur="500"/>
                                        <p:tgtEl>
                                          <p:spTgt spid="2">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animEffect transition="in" filter="fade">
                                      <p:cBhvr>
                                        <p:cTn id="27" dur="500"/>
                                        <p:tgtEl>
                                          <p:spTgt spid="2">
                                            <p:txEl>
                                              <p:pRg st="11" end="1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12" end="12"/>
                                            </p:txEl>
                                          </p:spTgt>
                                        </p:tgtEl>
                                        <p:attrNameLst>
                                          <p:attrName>style.visibility</p:attrName>
                                        </p:attrNameLst>
                                      </p:cBhvr>
                                      <p:to>
                                        <p:strVal val="visible"/>
                                      </p:to>
                                    </p:set>
                                    <p:animEffect transition="in" filter="fade">
                                      <p:cBhvr>
                                        <p:cTn id="30" dur="500"/>
                                        <p:tgtEl>
                                          <p:spTgt spid="2">
                                            <p:txEl>
                                              <p:pRg st="12" end="1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13" end="13"/>
                                            </p:txEl>
                                          </p:spTgt>
                                        </p:tgtEl>
                                        <p:attrNameLst>
                                          <p:attrName>style.visibility</p:attrName>
                                        </p:attrNameLst>
                                      </p:cBhvr>
                                      <p:to>
                                        <p:strVal val="visible"/>
                                      </p:to>
                                    </p:set>
                                    <p:animEffect transition="in" filter="fade">
                                      <p:cBhvr>
                                        <p:cTn id="33" dur="500"/>
                                        <p:tgtEl>
                                          <p:spTgt spid="2">
                                            <p:txEl>
                                              <p:pRg st="13" end="13"/>
                                            </p:txEl>
                                          </p:spTgt>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6150"/>
                                        </p:tgtEl>
                                        <p:attrNameLst>
                                          <p:attrName>style.visibility</p:attrName>
                                        </p:attrNameLst>
                                      </p:cBhvr>
                                      <p:to>
                                        <p:strVal val="visible"/>
                                      </p:to>
                                    </p:set>
                                    <p:animEffect transition="in" filter="fade">
                                      <p:cBhvr>
                                        <p:cTn id="37" dur="500"/>
                                        <p:tgtEl>
                                          <p:spTgt spid="6150"/>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1500"/>
                            </p:stCondLst>
                            <p:childTnLst>
                              <p:par>
                                <p:cTn id="43" presetID="10"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250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childTnLst>
                          </p:cTn>
                        </p:par>
                        <p:par>
                          <p:cTn id="66" fill="hold">
                            <p:stCondLst>
                              <p:cond delay="3000"/>
                            </p:stCondLst>
                            <p:childTnLst>
                              <p:par>
                                <p:cTn id="67" presetID="10" presetClass="entr" presetSubtype="0"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Bulle narrative : rectangle à coins arrondis 15">
            <a:extLst>
              <a:ext uri="{FF2B5EF4-FFF2-40B4-BE49-F238E27FC236}">
                <a16:creationId xmlns:a16="http://schemas.microsoft.com/office/drawing/2014/main" id="{23C677AD-B378-4F23-9FD5-55AA4E1CCC2A}"/>
              </a:ext>
            </a:extLst>
          </p:cNvPr>
          <p:cNvSpPr/>
          <p:nvPr/>
        </p:nvSpPr>
        <p:spPr>
          <a:xfrm>
            <a:off x="2865124" y="2835725"/>
            <a:ext cx="6943744" cy="1608999"/>
          </a:xfrm>
          <a:custGeom>
            <a:avLst/>
            <a:gdLst>
              <a:gd name="connsiteX0" fmla="*/ 0 w 6943744"/>
              <a:gd name="connsiteY0" fmla="*/ 268172 h 1608999"/>
              <a:gd name="connsiteX1" fmla="*/ 268172 w 6943744"/>
              <a:gd name="connsiteY1" fmla="*/ 0 h 1608999"/>
              <a:gd name="connsiteX2" fmla="*/ 785092 w 6943744"/>
              <a:gd name="connsiteY2" fmla="*/ 0 h 1608999"/>
              <a:gd name="connsiteX3" fmla="*/ 1377660 w 6943744"/>
              <a:gd name="connsiteY3" fmla="*/ 0 h 1608999"/>
              <a:gd name="connsiteX4" fmla="*/ 2008051 w 6943744"/>
              <a:gd name="connsiteY4" fmla="*/ 0 h 1608999"/>
              <a:gd name="connsiteX5" fmla="*/ 2562795 w 6943744"/>
              <a:gd name="connsiteY5" fmla="*/ 0 h 1608999"/>
              <a:gd name="connsiteX6" fmla="*/ 3079715 w 6943744"/>
              <a:gd name="connsiteY6" fmla="*/ 0 h 1608999"/>
              <a:gd name="connsiteX7" fmla="*/ 4050517 w 6943744"/>
              <a:gd name="connsiteY7" fmla="*/ 0 h 1608999"/>
              <a:gd name="connsiteX8" fmla="*/ 4050517 w 6943744"/>
              <a:gd name="connsiteY8" fmla="*/ 0 h 1608999"/>
              <a:gd name="connsiteX9" fmla="*/ 4611803 w 6943744"/>
              <a:gd name="connsiteY9" fmla="*/ 0 h 1608999"/>
              <a:gd name="connsiteX10" fmla="*/ 5173089 w 6943744"/>
              <a:gd name="connsiteY10" fmla="*/ 0 h 1608999"/>
              <a:gd name="connsiteX11" fmla="*/ 5786453 w 6943744"/>
              <a:gd name="connsiteY11" fmla="*/ 0 h 1608999"/>
              <a:gd name="connsiteX12" fmla="*/ 6204339 w 6943744"/>
              <a:gd name="connsiteY12" fmla="*/ 0 h 1608999"/>
              <a:gd name="connsiteX13" fmla="*/ 6675572 w 6943744"/>
              <a:gd name="connsiteY13" fmla="*/ 0 h 1608999"/>
              <a:gd name="connsiteX14" fmla="*/ 6943744 w 6943744"/>
              <a:gd name="connsiteY14" fmla="*/ 268172 h 1608999"/>
              <a:gd name="connsiteX15" fmla="*/ 6943744 w 6943744"/>
              <a:gd name="connsiteY15" fmla="*/ 938583 h 1608999"/>
              <a:gd name="connsiteX16" fmla="*/ 7339237 w 6943744"/>
              <a:gd name="connsiteY16" fmla="*/ 1246186 h 1608999"/>
              <a:gd name="connsiteX17" fmla="*/ 7719221 w 6943744"/>
              <a:gd name="connsiteY17" fmla="*/ 1541727 h 1608999"/>
              <a:gd name="connsiteX18" fmla="*/ 7339237 w 6943744"/>
              <a:gd name="connsiteY18" fmla="*/ 1443289 h 1608999"/>
              <a:gd name="connsiteX19" fmla="*/ 6943744 w 6943744"/>
              <a:gd name="connsiteY19" fmla="*/ 1340833 h 1608999"/>
              <a:gd name="connsiteX20" fmla="*/ 6943744 w 6943744"/>
              <a:gd name="connsiteY20" fmla="*/ 1340827 h 1608999"/>
              <a:gd name="connsiteX21" fmla="*/ 6675572 w 6943744"/>
              <a:gd name="connsiteY21" fmla="*/ 1608999 h 1608999"/>
              <a:gd name="connsiteX22" fmla="*/ 6239904 w 6943744"/>
              <a:gd name="connsiteY22" fmla="*/ 1608999 h 1608999"/>
              <a:gd name="connsiteX23" fmla="*/ 5786453 w 6943744"/>
              <a:gd name="connsiteY23" fmla="*/ 1608999 h 1608999"/>
              <a:gd name="connsiteX24" fmla="*/ 5190448 w 6943744"/>
              <a:gd name="connsiteY24" fmla="*/ 1608999 h 1608999"/>
              <a:gd name="connsiteX25" fmla="*/ 4646522 w 6943744"/>
              <a:gd name="connsiteY25" fmla="*/ 1608999 h 1608999"/>
              <a:gd name="connsiteX26" fmla="*/ 4050517 w 6943744"/>
              <a:gd name="connsiteY26" fmla="*/ 1608999 h 1608999"/>
              <a:gd name="connsiteX27" fmla="*/ 4050517 w 6943744"/>
              <a:gd name="connsiteY27" fmla="*/ 1608999 h 1608999"/>
              <a:gd name="connsiteX28" fmla="*/ 3420126 w 6943744"/>
              <a:gd name="connsiteY28" fmla="*/ 1608999 h 1608999"/>
              <a:gd name="connsiteX29" fmla="*/ 2903206 w 6943744"/>
              <a:gd name="connsiteY29" fmla="*/ 1608999 h 1608999"/>
              <a:gd name="connsiteX30" fmla="*/ 2310638 w 6943744"/>
              <a:gd name="connsiteY30" fmla="*/ 1608999 h 1608999"/>
              <a:gd name="connsiteX31" fmla="*/ 1604601 w 6943744"/>
              <a:gd name="connsiteY31" fmla="*/ 1608999 h 1608999"/>
              <a:gd name="connsiteX32" fmla="*/ 974210 w 6943744"/>
              <a:gd name="connsiteY32" fmla="*/ 1608999 h 1608999"/>
              <a:gd name="connsiteX33" fmla="*/ 268172 w 6943744"/>
              <a:gd name="connsiteY33" fmla="*/ 1608999 h 1608999"/>
              <a:gd name="connsiteX34" fmla="*/ 0 w 6943744"/>
              <a:gd name="connsiteY34" fmla="*/ 1340827 h 1608999"/>
              <a:gd name="connsiteX35" fmla="*/ 0 w 6943744"/>
              <a:gd name="connsiteY35" fmla="*/ 1340833 h 1608999"/>
              <a:gd name="connsiteX36" fmla="*/ 0 w 6943744"/>
              <a:gd name="connsiteY36" fmla="*/ 938583 h 1608999"/>
              <a:gd name="connsiteX37" fmla="*/ 0 w 6943744"/>
              <a:gd name="connsiteY37" fmla="*/ 938583 h 1608999"/>
              <a:gd name="connsiteX38" fmla="*/ 0 w 6943744"/>
              <a:gd name="connsiteY38" fmla="*/ 268172 h 160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943744" h="1608999" fill="none" extrusionOk="0">
                <a:moveTo>
                  <a:pt x="0" y="268172"/>
                </a:moveTo>
                <a:cubicBezTo>
                  <a:pt x="3198" y="134938"/>
                  <a:pt x="125173" y="1541"/>
                  <a:pt x="268172" y="0"/>
                </a:cubicBezTo>
                <a:cubicBezTo>
                  <a:pt x="395183" y="-2766"/>
                  <a:pt x="667485" y="8828"/>
                  <a:pt x="785092" y="0"/>
                </a:cubicBezTo>
                <a:cubicBezTo>
                  <a:pt x="902699" y="-8828"/>
                  <a:pt x="1208344" y="13155"/>
                  <a:pt x="1377660" y="0"/>
                </a:cubicBezTo>
                <a:cubicBezTo>
                  <a:pt x="1546976" y="-13155"/>
                  <a:pt x="1810907" y="-17591"/>
                  <a:pt x="2008051" y="0"/>
                </a:cubicBezTo>
                <a:cubicBezTo>
                  <a:pt x="2205195" y="17591"/>
                  <a:pt x="2351800" y="-15630"/>
                  <a:pt x="2562795" y="0"/>
                </a:cubicBezTo>
                <a:cubicBezTo>
                  <a:pt x="2773790" y="15630"/>
                  <a:pt x="2826453" y="-8472"/>
                  <a:pt x="3079715" y="0"/>
                </a:cubicBezTo>
                <a:cubicBezTo>
                  <a:pt x="3332977" y="8472"/>
                  <a:pt x="3582343" y="3233"/>
                  <a:pt x="4050517" y="0"/>
                </a:cubicBezTo>
                <a:lnTo>
                  <a:pt x="4050517" y="0"/>
                </a:lnTo>
                <a:cubicBezTo>
                  <a:pt x="4170697" y="2826"/>
                  <a:pt x="4342910" y="22178"/>
                  <a:pt x="4611803" y="0"/>
                </a:cubicBezTo>
                <a:cubicBezTo>
                  <a:pt x="4880696" y="-22178"/>
                  <a:pt x="4943341" y="-18324"/>
                  <a:pt x="5173089" y="0"/>
                </a:cubicBezTo>
                <a:cubicBezTo>
                  <a:pt x="5402837" y="18324"/>
                  <a:pt x="5543095" y="73"/>
                  <a:pt x="5786453" y="0"/>
                </a:cubicBezTo>
                <a:cubicBezTo>
                  <a:pt x="5974108" y="12206"/>
                  <a:pt x="6115856" y="9887"/>
                  <a:pt x="6204339" y="0"/>
                </a:cubicBezTo>
                <a:cubicBezTo>
                  <a:pt x="6292822" y="-9887"/>
                  <a:pt x="6497801" y="-21687"/>
                  <a:pt x="6675572" y="0"/>
                </a:cubicBezTo>
                <a:cubicBezTo>
                  <a:pt x="6856004" y="-8742"/>
                  <a:pt x="6938488" y="99744"/>
                  <a:pt x="6943744" y="268172"/>
                </a:cubicBezTo>
                <a:cubicBezTo>
                  <a:pt x="6951524" y="508384"/>
                  <a:pt x="6975194" y="634206"/>
                  <a:pt x="6943744" y="938583"/>
                </a:cubicBezTo>
                <a:cubicBezTo>
                  <a:pt x="7087102" y="1043258"/>
                  <a:pt x="7250127" y="1160212"/>
                  <a:pt x="7339237" y="1246186"/>
                </a:cubicBezTo>
                <a:cubicBezTo>
                  <a:pt x="7428347" y="1332160"/>
                  <a:pt x="7555012" y="1430735"/>
                  <a:pt x="7719221" y="1541727"/>
                </a:cubicBezTo>
                <a:cubicBezTo>
                  <a:pt x="7606201" y="1504550"/>
                  <a:pt x="7502700" y="1471087"/>
                  <a:pt x="7339237" y="1443289"/>
                </a:cubicBezTo>
                <a:cubicBezTo>
                  <a:pt x="7175774" y="1415491"/>
                  <a:pt x="7071421" y="1393660"/>
                  <a:pt x="6943744" y="1340833"/>
                </a:cubicBezTo>
                <a:lnTo>
                  <a:pt x="6943744" y="1340827"/>
                </a:lnTo>
                <a:cubicBezTo>
                  <a:pt x="6927499" y="1502535"/>
                  <a:pt x="6821242" y="1617956"/>
                  <a:pt x="6675572" y="1608999"/>
                </a:cubicBezTo>
                <a:cubicBezTo>
                  <a:pt x="6504494" y="1630184"/>
                  <a:pt x="6343575" y="1623124"/>
                  <a:pt x="6239904" y="1608999"/>
                </a:cubicBezTo>
                <a:cubicBezTo>
                  <a:pt x="6136233" y="1594874"/>
                  <a:pt x="5961468" y="1594011"/>
                  <a:pt x="5786453" y="1608999"/>
                </a:cubicBezTo>
                <a:cubicBezTo>
                  <a:pt x="5537794" y="1608537"/>
                  <a:pt x="5476249" y="1598972"/>
                  <a:pt x="5190448" y="1608999"/>
                </a:cubicBezTo>
                <a:cubicBezTo>
                  <a:pt x="4904648" y="1619026"/>
                  <a:pt x="4796092" y="1632918"/>
                  <a:pt x="4646522" y="1608999"/>
                </a:cubicBezTo>
                <a:cubicBezTo>
                  <a:pt x="4496952" y="1585080"/>
                  <a:pt x="4265371" y="1582899"/>
                  <a:pt x="4050517" y="1608999"/>
                </a:cubicBezTo>
                <a:lnTo>
                  <a:pt x="4050517" y="1608999"/>
                </a:lnTo>
                <a:cubicBezTo>
                  <a:pt x="3876313" y="1632940"/>
                  <a:pt x="3683144" y="1621382"/>
                  <a:pt x="3420126" y="1608999"/>
                </a:cubicBezTo>
                <a:cubicBezTo>
                  <a:pt x="3157108" y="1596616"/>
                  <a:pt x="3065554" y="1589547"/>
                  <a:pt x="2903206" y="1608999"/>
                </a:cubicBezTo>
                <a:cubicBezTo>
                  <a:pt x="2740858" y="1628451"/>
                  <a:pt x="2557170" y="1588965"/>
                  <a:pt x="2310638" y="1608999"/>
                </a:cubicBezTo>
                <a:cubicBezTo>
                  <a:pt x="2064106" y="1629033"/>
                  <a:pt x="1883754" y="1582800"/>
                  <a:pt x="1604601" y="1608999"/>
                </a:cubicBezTo>
                <a:cubicBezTo>
                  <a:pt x="1325448" y="1635198"/>
                  <a:pt x="1237374" y="1587406"/>
                  <a:pt x="974210" y="1608999"/>
                </a:cubicBezTo>
                <a:cubicBezTo>
                  <a:pt x="711046" y="1630592"/>
                  <a:pt x="507005" y="1576808"/>
                  <a:pt x="268172" y="1608999"/>
                </a:cubicBezTo>
                <a:cubicBezTo>
                  <a:pt x="95493" y="1593854"/>
                  <a:pt x="5279" y="1513855"/>
                  <a:pt x="0" y="1340827"/>
                </a:cubicBezTo>
                <a:lnTo>
                  <a:pt x="0" y="1340833"/>
                </a:lnTo>
                <a:cubicBezTo>
                  <a:pt x="-17695" y="1223502"/>
                  <a:pt x="-2884" y="1022044"/>
                  <a:pt x="0" y="938583"/>
                </a:cubicBezTo>
                <a:lnTo>
                  <a:pt x="0" y="938583"/>
                </a:lnTo>
                <a:cubicBezTo>
                  <a:pt x="21505" y="792521"/>
                  <a:pt x="29163" y="552250"/>
                  <a:pt x="0" y="268172"/>
                </a:cubicBezTo>
                <a:close/>
              </a:path>
              <a:path w="6943744" h="1608999" stroke="0" extrusionOk="0">
                <a:moveTo>
                  <a:pt x="0" y="268172"/>
                </a:moveTo>
                <a:cubicBezTo>
                  <a:pt x="-23724" y="130089"/>
                  <a:pt x="149831" y="-696"/>
                  <a:pt x="268172" y="0"/>
                </a:cubicBezTo>
                <a:cubicBezTo>
                  <a:pt x="390046" y="-25535"/>
                  <a:pt x="556177" y="12286"/>
                  <a:pt x="785092" y="0"/>
                </a:cubicBezTo>
                <a:cubicBezTo>
                  <a:pt x="1014007" y="-12286"/>
                  <a:pt x="1168223" y="-14409"/>
                  <a:pt x="1415483" y="0"/>
                </a:cubicBezTo>
                <a:cubicBezTo>
                  <a:pt x="1662743" y="14409"/>
                  <a:pt x="1921628" y="11806"/>
                  <a:pt x="2121521" y="0"/>
                </a:cubicBezTo>
                <a:cubicBezTo>
                  <a:pt x="2321414" y="-11806"/>
                  <a:pt x="2448704" y="7299"/>
                  <a:pt x="2638442" y="0"/>
                </a:cubicBezTo>
                <a:cubicBezTo>
                  <a:pt x="2828180" y="-7299"/>
                  <a:pt x="2997866" y="18949"/>
                  <a:pt x="3155362" y="0"/>
                </a:cubicBezTo>
                <a:cubicBezTo>
                  <a:pt x="3312858" y="-18949"/>
                  <a:pt x="3841832" y="20134"/>
                  <a:pt x="4050517" y="0"/>
                </a:cubicBezTo>
                <a:lnTo>
                  <a:pt x="4050517" y="0"/>
                </a:lnTo>
                <a:cubicBezTo>
                  <a:pt x="4225719" y="5848"/>
                  <a:pt x="4419571" y="15190"/>
                  <a:pt x="4577084" y="0"/>
                </a:cubicBezTo>
                <a:cubicBezTo>
                  <a:pt x="4734597" y="-15190"/>
                  <a:pt x="5058172" y="-4644"/>
                  <a:pt x="5190448" y="0"/>
                </a:cubicBezTo>
                <a:cubicBezTo>
                  <a:pt x="5322724" y="4644"/>
                  <a:pt x="5603760" y="10705"/>
                  <a:pt x="5786453" y="0"/>
                </a:cubicBezTo>
                <a:cubicBezTo>
                  <a:pt x="5988401" y="-16079"/>
                  <a:pt x="6132780" y="-19632"/>
                  <a:pt x="6222121" y="0"/>
                </a:cubicBezTo>
                <a:cubicBezTo>
                  <a:pt x="6311462" y="19632"/>
                  <a:pt x="6457858" y="-1584"/>
                  <a:pt x="6675572" y="0"/>
                </a:cubicBezTo>
                <a:cubicBezTo>
                  <a:pt x="6796384" y="-18759"/>
                  <a:pt x="6925523" y="130404"/>
                  <a:pt x="6943744" y="268172"/>
                </a:cubicBezTo>
                <a:cubicBezTo>
                  <a:pt x="6926620" y="556120"/>
                  <a:pt x="6937590" y="691541"/>
                  <a:pt x="6943744" y="938583"/>
                </a:cubicBezTo>
                <a:cubicBezTo>
                  <a:pt x="7048106" y="1010990"/>
                  <a:pt x="7257840" y="1163294"/>
                  <a:pt x="7331483" y="1240155"/>
                </a:cubicBezTo>
                <a:cubicBezTo>
                  <a:pt x="7405125" y="1317016"/>
                  <a:pt x="7526447" y="1406689"/>
                  <a:pt x="7719221" y="1541727"/>
                </a:cubicBezTo>
                <a:cubicBezTo>
                  <a:pt x="7559590" y="1520825"/>
                  <a:pt x="7417019" y="1466228"/>
                  <a:pt x="7315973" y="1437262"/>
                </a:cubicBezTo>
                <a:cubicBezTo>
                  <a:pt x="7214927" y="1408296"/>
                  <a:pt x="7066665" y="1374962"/>
                  <a:pt x="6943744" y="1340833"/>
                </a:cubicBezTo>
                <a:lnTo>
                  <a:pt x="6943744" y="1340827"/>
                </a:lnTo>
                <a:cubicBezTo>
                  <a:pt x="6927402" y="1484102"/>
                  <a:pt x="6839574" y="1621629"/>
                  <a:pt x="6675572" y="1608999"/>
                </a:cubicBezTo>
                <a:cubicBezTo>
                  <a:pt x="6500547" y="1601178"/>
                  <a:pt x="6434687" y="1614380"/>
                  <a:pt x="6248795" y="1608999"/>
                </a:cubicBezTo>
                <a:cubicBezTo>
                  <a:pt x="6062903" y="1603618"/>
                  <a:pt x="5899125" y="1605859"/>
                  <a:pt x="5786453" y="1608999"/>
                </a:cubicBezTo>
                <a:cubicBezTo>
                  <a:pt x="5573746" y="1602400"/>
                  <a:pt x="5450189" y="1588760"/>
                  <a:pt x="5259886" y="1608999"/>
                </a:cubicBezTo>
                <a:cubicBezTo>
                  <a:pt x="5069583" y="1629238"/>
                  <a:pt x="4828130" y="1635068"/>
                  <a:pt x="4698600" y="1608999"/>
                </a:cubicBezTo>
                <a:cubicBezTo>
                  <a:pt x="4569070" y="1582930"/>
                  <a:pt x="4268287" y="1603639"/>
                  <a:pt x="4050517" y="1608999"/>
                </a:cubicBezTo>
                <a:lnTo>
                  <a:pt x="4050517" y="1608999"/>
                </a:lnTo>
                <a:cubicBezTo>
                  <a:pt x="3790217" y="1641569"/>
                  <a:pt x="3599857" y="1581918"/>
                  <a:pt x="3382303" y="1608999"/>
                </a:cubicBezTo>
                <a:cubicBezTo>
                  <a:pt x="3164749" y="1636080"/>
                  <a:pt x="2890008" y="1635850"/>
                  <a:pt x="2751912" y="1608999"/>
                </a:cubicBezTo>
                <a:cubicBezTo>
                  <a:pt x="2613816" y="1582148"/>
                  <a:pt x="2364167" y="1589293"/>
                  <a:pt x="2197168" y="1608999"/>
                </a:cubicBezTo>
                <a:cubicBezTo>
                  <a:pt x="2030169" y="1628705"/>
                  <a:pt x="1714751" y="1592830"/>
                  <a:pt x="1491130" y="1608999"/>
                </a:cubicBezTo>
                <a:cubicBezTo>
                  <a:pt x="1267509" y="1625168"/>
                  <a:pt x="1065484" y="1594881"/>
                  <a:pt x="822916" y="1608999"/>
                </a:cubicBezTo>
                <a:cubicBezTo>
                  <a:pt x="580348" y="1623117"/>
                  <a:pt x="488535" y="1603887"/>
                  <a:pt x="268172" y="1608999"/>
                </a:cubicBezTo>
                <a:cubicBezTo>
                  <a:pt x="101105" y="1586326"/>
                  <a:pt x="2578" y="1511577"/>
                  <a:pt x="0" y="1340827"/>
                </a:cubicBezTo>
                <a:lnTo>
                  <a:pt x="0" y="1340833"/>
                </a:lnTo>
                <a:cubicBezTo>
                  <a:pt x="13702" y="1217541"/>
                  <a:pt x="14911" y="1068200"/>
                  <a:pt x="0" y="938583"/>
                </a:cubicBezTo>
                <a:lnTo>
                  <a:pt x="0" y="938583"/>
                </a:lnTo>
                <a:cubicBezTo>
                  <a:pt x="19660" y="799247"/>
                  <a:pt x="-30785" y="592980"/>
                  <a:pt x="0" y="268172"/>
                </a:cubicBezTo>
                <a:close/>
              </a:path>
            </a:pathLst>
          </a:custGeom>
          <a:solidFill>
            <a:schemeClr val="bg1">
              <a:lumMod val="95000"/>
            </a:schemeClr>
          </a:solidFill>
          <a:ln>
            <a:extLst>
              <a:ext uri="{C807C97D-BFC1-408E-A445-0C87EB9F89A2}">
                <ask:lineSketchStyleProps xmlns:ask="http://schemas.microsoft.com/office/drawing/2018/sketchyshapes" sd="4164422558">
                  <a:prstGeom prst="wedgeRoundRectCallout">
                    <a:avLst>
                      <a:gd name="adj1" fmla="val 61168"/>
                      <a:gd name="adj2" fmla="val 45819"/>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a:extLst>
              <a:ext uri="{FF2B5EF4-FFF2-40B4-BE49-F238E27FC236}">
                <a16:creationId xmlns:a16="http://schemas.microsoft.com/office/drawing/2014/main" id="{0D80CA22-98D6-40AA-83A0-3EEC859609ED}"/>
              </a:ext>
            </a:extLst>
          </p:cNvPr>
          <p:cNvSpPr>
            <a:spLocks noGrp="1"/>
          </p:cNvSpPr>
          <p:nvPr>
            <p:ph idx="17"/>
          </p:nvPr>
        </p:nvSpPr>
        <p:spPr/>
        <p:txBody>
          <a:bodyPr/>
          <a:lstStyle/>
          <a:p>
            <a:r>
              <a:rPr lang="fr-FR" b="1" dirty="0">
                <a:solidFill>
                  <a:schemeClr val="accent4">
                    <a:lumMod val="75000"/>
                  </a:schemeClr>
                </a:solidFill>
              </a:rPr>
              <a:t>D’ici quelques semaines</a:t>
            </a:r>
            <a:r>
              <a:rPr lang="fr-FR" dirty="0"/>
              <a:t>, nous allons lancer une nouvelle action de marketing en </a:t>
            </a:r>
            <a:r>
              <a:rPr lang="fr-FR" dirty="0">
                <a:solidFill>
                  <a:schemeClr val="accent4">
                    <a:lumMod val="75000"/>
                  </a:schemeClr>
                </a:solidFill>
              </a:rPr>
              <a:t>capitalisant sur les clients ayant bénéficié du bon</a:t>
            </a:r>
          </a:p>
          <a:p>
            <a:endParaRPr lang="fr-FR" dirty="0"/>
          </a:p>
          <a:p>
            <a:r>
              <a:rPr lang="fr-FR" dirty="0"/>
              <a:t>Ils seront destinataires d’un email les invitant à nous recommander : </a:t>
            </a:r>
          </a:p>
          <a:p>
            <a:endParaRPr lang="fr-FR" sz="500" dirty="0"/>
          </a:p>
          <a:p>
            <a:endParaRPr lang="fr-FR" dirty="0"/>
          </a:p>
        </p:txBody>
      </p:sp>
      <p:pic>
        <p:nvPicPr>
          <p:cNvPr id="14" name="Image 13">
            <a:extLst>
              <a:ext uri="{FF2B5EF4-FFF2-40B4-BE49-F238E27FC236}">
                <a16:creationId xmlns:a16="http://schemas.microsoft.com/office/drawing/2014/main" id="{5AB8F9E7-DFE7-473F-9DD3-13467FDECE53}"/>
              </a:ext>
            </a:extLst>
          </p:cNvPr>
          <p:cNvPicPr>
            <a:picLocks noChangeAspect="1"/>
          </p:cNvPicPr>
          <p:nvPr/>
        </p:nvPicPr>
        <p:blipFill>
          <a:blip r:embed="rId2">
            <a:clrChange>
              <a:clrFrom>
                <a:srgbClr val="CBE8EE"/>
              </a:clrFrom>
              <a:clrTo>
                <a:srgbClr val="CBE8EE">
                  <a:alpha val="0"/>
                </a:srgbClr>
              </a:clrTo>
            </a:clrChange>
            <a:extLst>
              <a:ext uri="{BEBA8EAE-BF5A-486C-A8C5-ECC9F3942E4B}">
                <a14:imgProps xmlns:a14="http://schemas.microsoft.com/office/drawing/2010/main">
                  <a14:imgLayer r:embed="rId3">
                    <a14:imgEffect>
                      <a14:backgroundRemoval t="10000" b="90000" l="10000" r="90000">
                        <a14:foregroundMark x1="17763" y1="16785" x2="30921" y2="37589"/>
                        <a14:foregroundMark x1="30921" y1="37589" x2="31140" y2="37589"/>
                        <a14:foregroundMark x1="33772" y1="43499" x2="30921" y2="37116"/>
                        <a14:foregroundMark x1="57018" y1="13948" x2="49123" y2="37352"/>
                        <a14:foregroundMark x1="47149" y1="44917" x2="47149" y2="44917"/>
                        <a14:foregroundMark x1="48026" y1="41844" x2="48026" y2="41844"/>
                        <a14:foregroundMark x1="46491" y1="48227" x2="46491" y2="48227"/>
                        <a14:foregroundMark x1="46711" y1="46336" x2="46711" y2="46336"/>
                        <a14:foregroundMark x1="28509" y1="59574" x2="28509" y2="59574"/>
                        <a14:foregroundMark x1="12500" y1="50355" x2="22149" y2="48463"/>
                        <a14:foregroundMark x1="34649" y1="44681" x2="34649" y2="44681"/>
                        <a14:foregroundMark x1="33333" y1="87470" x2="33333" y2="87470"/>
                        <a14:foregroundMark x1="39035" y1="83688" x2="39035" y2="83688"/>
                        <a14:foregroundMark x1="35746" y1="85579" x2="41886" y2="80615"/>
                        <a14:foregroundMark x1="52851" y1="73286" x2="49781" y2="73286"/>
                        <a14:foregroundMark x1="53289" y1="73759" x2="53289" y2="73759"/>
                      </a14:backgroundRemoval>
                    </a14:imgEffect>
                  </a14:imgLayer>
                </a14:imgProps>
              </a:ext>
            </a:extLst>
          </a:blip>
          <a:stretch>
            <a:fillRect/>
          </a:stretch>
        </p:blipFill>
        <p:spPr>
          <a:xfrm>
            <a:off x="334912" y="4192724"/>
            <a:ext cx="2709162" cy="2513104"/>
          </a:xfrm>
          <a:prstGeom prst="rect">
            <a:avLst/>
          </a:prstGeom>
        </p:spPr>
      </p:pic>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Et pour aller encore plus loin… en conquête externe</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4C8094D3-6B65-480E-B9C8-85C0BBC4AD5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129CB91B-DCD9-4566-9DE3-41D8AF38AF3A}"/>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DF210A9-C859-47B0-A5F0-4F4DDEDEC4A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686437" y="224082"/>
              <a:ext cx="1235597" cy="1050101"/>
            </a:xfrm>
            <a:prstGeom prst="rect">
              <a:avLst/>
            </a:prstGeom>
          </p:spPr>
        </p:pic>
      </p:grpSp>
      <p:grpSp>
        <p:nvGrpSpPr>
          <p:cNvPr id="9" name="Groupe 8">
            <a:extLst>
              <a:ext uri="{FF2B5EF4-FFF2-40B4-BE49-F238E27FC236}">
                <a16:creationId xmlns:a16="http://schemas.microsoft.com/office/drawing/2014/main" id="{55EE4883-2933-4751-B804-2B95280F6BFF}"/>
              </a:ext>
            </a:extLst>
          </p:cNvPr>
          <p:cNvGrpSpPr/>
          <p:nvPr/>
        </p:nvGrpSpPr>
        <p:grpSpPr>
          <a:xfrm>
            <a:off x="2379901" y="1650241"/>
            <a:ext cx="1996156" cy="297630"/>
            <a:chOff x="7507199" y="1365154"/>
            <a:chExt cx="2270260" cy="365481"/>
          </a:xfrm>
        </p:grpSpPr>
        <p:pic>
          <p:nvPicPr>
            <p:cNvPr id="10" name="Image 9">
              <a:extLst>
                <a:ext uri="{FF2B5EF4-FFF2-40B4-BE49-F238E27FC236}">
                  <a16:creationId xmlns:a16="http://schemas.microsoft.com/office/drawing/2014/main" id="{BC529EC4-D697-4EEA-817C-56357D2D235F}"/>
                </a:ext>
              </a:extLst>
            </p:cNvPr>
            <p:cNvPicPr>
              <a:picLocks noChangeAspect="1"/>
            </p:cNvPicPr>
            <p:nvPr/>
          </p:nvPicPr>
          <p:blipFill rotWithShape="1">
            <a:blip r:embed="rId5">
              <a:clrChange>
                <a:clrFrom>
                  <a:srgbClr val="EEF3FA"/>
                </a:clrFrom>
                <a:clrTo>
                  <a:srgbClr val="EEF3FA">
                    <a:alpha val="0"/>
                  </a:srgbClr>
                </a:clrTo>
              </a:clrChange>
              <a:duotone>
                <a:schemeClr val="accent1">
                  <a:shade val="45000"/>
                  <a:satMod val="135000"/>
                </a:schemeClr>
                <a:prstClr val="white"/>
              </a:duotone>
            </a:blip>
            <a:srcRect t="78167"/>
            <a:stretch/>
          </p:blipFill>
          <p:spPr>
            <a:xfrm>
              <a:off x="8153626" y="1484368"/>
              <a:ext cx="1623833" cy="194483"/>
            </a:xfrm>
            <a:prstGeom prst="rect">
              <a:avLst/>
            </a:prstGeom>
          </p:spPr>
        </p:pic>
        <p:pic>
          <p:nvPicPr>
            <p:cNvPr id="11" name="Image 10">
              <a:extLst>
                <a:ext uri="{FF2B5EF4-FFF2-40B4-BE49-F238E27FC236}">
                  <a16:creationId xmlns:a16="http://schemas.microsoft.com/office/drawing/2014/main" id="{5DDDE26A-E718-418A-BA25-2E127B27EF78}"/>
                </a:ext>
              </a:extLst>
            </p:cNvPr>
            <p:cNvPicPr>
              <a:picLocks noChangeAspect="1"/>
            </p:cNvPicPr>
            <p:nvPr/>
          </p:nvPicPr>
          <p:blipFill rotWithShape="1">
            <a:blip r:embed="rId5">
              <a:clrChange>
                <a:clrFrom>
                  <a:srgbClr val="EEF3FA"/>
                </a:clrFrom>
                <a:clrTo>
                  <a:srgbClr val="EEF3FA">
                    <a:alpha val="0"/>
                  </a:srgbClr>
                </a:clrTo>
              </a:clrChange>
              <a:duotone>
                <a:schemeClr val="accent1">
                  <a:shade val="45000"/>
                  <a:satMod val="135000"/>
                </a:schemeClr>
                <a:prstClr val="white"/>
              </a:duotone>
            </a:blip>
            <a:srcRect b="22122"/>
            <a:stretch/>
          </p:blipFill>
          <p:spPr>
            <a:xfrm>
              <a:off x="7507199" y="1365154"/>
              <a:ext cx="855498" cy="365481"/>
            </a:xfrm>
            <a:prstGeom prst="rect">
              <a:avLst/>
            </a:prstGeom>
          </p:spPr>
        </p:pic>
      </p:grpSp>
      <p:pic>
        <p:nvPicPr>
          <p:cNvPr id="12" name="Image 11">
            <a:extLst>
              <a:ext uri="{FF2B5EF4-FFF2-40B4-BE49-F238E27FC236}">
                <a16:creationId xmlns:a16="http://schemas.microsoft.com/office/drawing/2014/main" id="{6B70521B-AF35-46EE-8C43-62B2C7015759}"/>
              </a:ext>
            </a:extLst>
          </p:cNvPr>
          <p:cNvPicPr>
            <a:picLocks noChangeAspect="1"/>
          </p:cNvPicPr>
          <p:nvPr/>
        </p:nvPicPr>
        <p:blipFill>
          <a:blip r:embed="rId6">
            <a:clrChange>
              <a:clrFrom>
                <a:srgbClr val="D4EEF3"/>
              </a:clrFrom>
              <a:clrTo>
                <a:srgbClr val="D4EEF3">
                  <a:alpha val="0"/>
                </a:srgbClr>
              </a:clrTo>
            </a:clrChange>
            <a:extLst>
              <a:ext uri="{BEBA8EAE-BF5A-486C-A8C5-ECC9F3942E4B}">
                <a14:imgProps xmlns:a14="http://schemas.microsoft.com/office/drawing/2010/main">
                  <a14:imgLayer r:embed="rId7">
                    <a14:imgEffect>
                      <a14:backgroundRemoval t="9398" b="89850" l="2625" r="89737">
                        <a14:foregroundMark x1="55609" y1="40602" x2="55609" y2="40602"/>
                        <a14:foregroundMark x1="52983" y1="44361" x2="55370" y2="35714"/>
                        <a14:foregroundMark x1="6921" y1="51128" x2="30549" y2="36842"/>
                        <a14:foregroundMark x1="2625" y1="41353" x2="4057" y2="70301"/>
                        <a14:foregroundMark x1="48687" y1="62030" x2="50119" y2="33083"/>
                      </a14:backgroundRemoval>
                    </a14:imgEffect>
                  </a14:imgLayer>
                </a14:imgProps>
              </a:ext>
            </a:extLst>
          </a:blip>
          <a:stretch>
            <a:fillRect/>
          </a:stretch>
        </p:blipFill>
        <p:spPr>
          <a:xfrm>
            <a:off x="-97024" y="3429000"/>
            <a:ext cx="3261616" cy="2070620"/>
          </a:xfrm>
          <a:prstGeom prst="rect">
            <a:avLst/>
          </a:prstGeom>
          <a:effectLst>
            <a:outerShdw blurRad="50800" dist="38100" dir="8100000" algn="tr" rotWithShape="0">
              <a:prstClr val="black">
                <a:alpha val="40000"/>
              </a:prstClr>
            </a:outerShdw>
          </a:effectLst>
        </p:spPr>
      </p:pic>
      <p:sp>
        <p:nvSpPr>
          <p:cNvPr id="15" name="Espace réservé du contenu 1">
            <a:extLst>
              <a:ext uri="{FF2B5EF4-FFF2-40B4-BE49-F238E27FC236}">
                <a16:creationId xmlns:a16="http://schemas.microsoft.com/office/drawing/2014/main" id="{82B42575-A378-4697-B059-31E9DFA15D59}"/>
              </a:ext>
            </a:extLst>
          </p:cNvPr>
          <p:cNvSpPr txBox="1">
            <a:spLocks/>
          </p:cNvSpPr>
          <p:nvPr/>
        </p:nvSpPr>
        <p:spPr>
          <a:xfrm>
            <a:off x="2915311" y="4564597"/>
            <a:ext cx="6943744" cy="159942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fr-FR" dirty="0"/>
          </a:p>
          <a:p>
            <a:r>
              <a:rPr lang="fr-FR" dirty="0"/>
              <a:t>Ainsi, si des prospects se manifestent dans votre agence pour bénéficier d’un Bon Code de la route, il suffit de procéder à l’entrée en relation pour pouvoir valider la souscription du bon. </a:t>
            </a:r>
            <a:endParaRPr lang="fr-FR" dirty="0">
              <a:sym typeface="Wingdings" panose="05000000000000000000" pitchFamily="2" charset="2"/>
            </a:endParaRPr>
          </a:p>
          <a:p>
            <a:pPr lvl="1"/>
            <a:endParaRPr lang="fr-FR" dirty="0"/>
          </a:p>
          <a:p>
            <a:endParaRPr lang="fr-FR" dirty="0"/>
          </a:p>
        </p:txBody>
      </p:sp>
      <p:pic>
        <p:nvPicPr>
          <p:cNvPr id="1028" name="Picture 4" descr="Une employée de banque, une assistante ou une consultante porte un costume formel avec un dossier dans les mains au bureau avec un guichet automatique, un bureau avec un ordinateur, un employé du service de crédit ou des finances fournit des services, illustration vectorielle de dessin animé">
            <a:extLst>
              <a:ext uri="{FF2B5EF4-FFF2-40B4-BE49-F238E27FC236}">
                <a16:creationId xmlns:a16="http://schemas.microsoft.com/office/drawing/2014/main" id="{C5933521-D75E-4EFB-8628-520D2EFED224}"/>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8651" b="99654" l="53834" r="75240">
                        <a14:foregroundMark x1="62780" y1="8651" x2="66933" y2="32526"/>
                        <a14:foregroundMark x1="71406" y1="50865" x2="66613" y2="43599"/>
                        <a14:foregroundMark x1="69010" y1="83391" x2="64856" y2="65052"/>
                        <a14:foregroundMark x1="62939" y1="96194" x2="65016" y2="78201"/>
                        <a14:foregroundMark x1="65016" y1="78201" x2="66134" y2="74394"/>
                        <a14:foregroundMark x1="71086" y1="99654" x2="71246" y2="93080"/>
                        <a14:foregroundMark x1="53834" y1="48443" x2="53834" y2="48443"/>
                        <a14:foregroundMark x1="56390" y1="60900" x2="56869" y2="64706"/>
                        <a14:foregroundMark x1="62780" y1="43945" x2="67572" y2="49827"/>
                        <a14:foregroundMark x1="66454" y1="19031" x2="63898" y2="30796"/>
                        <a14:foregroundMark x1="55112" y1="61246" x2="56709" y2="65052"/>
                        <a14:foregroundMark x1="55591" y1="63322" x2="56550" y2="66782"/>
                        <a14:backgroundMark x1="73962" y1="78201" x2="75240" y2="89965"/>
                      </a14:backgroundRemoval>
                    </a14:imgEffect>
                  </a14:imgLayer>
                </a14:imgProps>
              </a:ext>
              <a:ext uri="{28A0092B-C50C-407E-A947-70E740481C1C}">
                <a14:useLocalDpi xmlns:a14="http://schemas.microsoft.com/office/drawing/2010/main" val="0"/>
              </a:ext>
            </a:extLst>
          </a:blip>
          <a:srcRect l="51899" r="21665"/>
          <a:stretch/>
        </p:blipFill>
        <p:spPr bwMode="auto">
          <a:xfrm>
            <a:off x="10255229" y="3713686"/>
            <a:ext cx="1576252" cy="2752725"/>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Concept d'enveloppe de courrier électronique">
            <a:extLst>
              <a:ext uri="{FF2B5EF4-FFF2-40B4-BE49-F238E27FC236}">
                <a16:creationId xmlns:a16="http://schemas.microsoft.com/office/drawing/2014/main" id="{6CAC8FBF-050F-4931-9664-32AEC46A4987}"/>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50319" y1="15815" x2="50160" y2="54153"/>
                        <a14:foregroundMark x1="61661" y1="40575" x2="36262" y2="42332"/>
                        <a14:foregroundMark x1="61342" y1="51438" x2="47764" y2="50000"/>
                        <a14:foregroundMark x1="47764" y1="50000" x2="38019" y2="45527"/>
                        <a14:foregroundMark x1="82907" y1="82907" x2="81143" y2="82946"/>
                        <a14:foregroundMark x1="50479" y1="14058" x2="53674" y2="21246"/>
                        <a14:foregroundMark x1="66294" y1="24760" x2="64856" y2="24121"/>
                        <a14:foregroundMark x1="28435" y1="28594" x2="31629" y2="27796"/>
                        <a14:foregroundMark x1="30831" y1="27157" x2="27796" y2="29553"/>
                        <a14:backgroundMark x1="81629" y1="83706" x2="15335" y2="84185"/>
                      </a14:backgroundRemoval>
                    </a14:imgEffect>
                  </a14:imgLayer>
                </a14:imgProps>
              </a:ext>
              <a:ext uri="{28A0092B-C50C-407E-A947-70E740481C1C}">
                <a14:useLocalDpi xmlns:a14="http://schemas.microsoft.com/office/drawing/2010/main" val="0"/>
              </a:ext>
            </a:extLst>
          </a:blip>
          <a:srcRect/>
          <a:stretch>
            <a:fillRect/>
          </a:stretch>
        </p:blipFill>
        <p:spPr bwMode="auto">
          <a:xfrm rot="580597">
            <a:off x="8727424" y="2139361"/>
            <a:ext cx="1418667" cy="141866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9" name="Espace réservé du contenu 1">
            <a:extLst>
              <a:ext uri="{FF2B5EF4-FFF2-40B4-BE49-F238E27FC236}">
                <a16:creationId xmlns:a16="http://schemas.microsoft.com/office/drawing/2014/main" id="{0E68DDE5-DCA0-4F8A-BA4A-66CC79AD4E62}"/>
              </a:ext>
            </a:extLst>
          </p:cNvPr>
          <p:cNvSpPr txBox="1">
            <a:spLocks/>
          </p:cNvSpPr>
          <p:nvPr/>
        </p:nvSpPr>
        <p:spPr>
          <a:xfrm>
            <a:off x="2499364" y="2778618"/>
            <a:ext cx="7158446"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pPr lvl="1"/>
            <a:r>
              <a:rPr lang="fr-FR" dirty="0"/>
              <a:t>Votre enfant ou vous-même avez bénéficié d’un pack de préparation                au code de la route  </a:t>
            </a:r>
          </a:p>
          <a:p>
            <a:pPr lvl="1"/>
            <a:r>
              <a:rPr lang="fr-FR" dirty="0"/>
              <a:t>Vous avez maintenant la possibilité d’en faire bénéficier à l’un de vos proches </a:t>
            </a:r>
          </a:p>
          <a:p>
            <a:pPr lvl="1"/>
            <a:r>
              <a:rPr lang="fr-FR" dirty="0"/>
              <a:t>Pour cela il leur suffit de se rendre dans une agence Caisse d’Epargne et de se laisser guider par le conseiller</a:t>
            </a:r>
          </a:p>
          <a:p>
            <a:endParaRPr lang="fr-FR" dirty="0"/>
          </a:p>
        </p:txBody>
      </p:sp>
    </p:spTree>
    <p:extLst>
      <p:ext uri="{BB962C8B-B14F-4D97-AF65-F5344CB8AC3E}">
        <p14:creationId xmlns:p14="http://schemas.microsoft.com/office/powerpoint/2010/main" val="31763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D80CA22-98D6-40AA-83A0-3EEC859609ED}"/>
              </a:ext>
            </a:extLst>
          </p:cNvPr>
          <p:cNvSpPr>
            <a:spLocks noGrp="1"/>
          </p:cNvSpPr>
          <p:nvPr>
            <p:ph idx="17"/>
          </p:nvPr>
        </p:nvSpPr>
        <p:spPr>
          <a:xfrm>
            <a:off x="695325" y="1388669"/>
            <a:ext cx="11270252" cy="4860000"/>
          </a:xfrm>
        </p:spPr>
        <p:txBody>
          <a:bodyPr/>
          <a:lstStyle/>
          <a:p>
            <a:r>
              <a:rPr lang="fr-FR" dirty="0"/>
              <a:t>Cette action vise à la fois à développer la satisfaction des clients, à générer du lien avec les conseillers et à     développer l’équipement commercial des clients. </a:t>
            </a:r>
          </a:p>
          <a:p>
            <a:r>
              <a:rPr lang="fr-FR" dirty="0"/>
              <a:t>Elle sera en phase test sur l’année 2022 / 2023 et pourra être renouvelée si elle s’avère pertinente. </a:t>
            </a:r>
          </a:p>
          <a:p>
            <a:endParaRPr lang="fr-FR" dirty="0"/>
          </a:p>
          <a:p>
            <a:r>
              <a:rPr lang="fr-FR" dirty="0"/>
              <a:t>C’est pourquoi, nous vous remercions de nous faire part de vos retours d’expériences de cette action dès que possible : </a:t>
            </a:r>
          </a:p>
          <a:p>
            <a:pPr lvl="1"/>
            <a:r>
              <a:rPr lang="fr-FR" dirty="0"/>
              <a:t>Fluidité du dispositif</a:t>
            </a:r>
          </a:p>
          <a:p>
            <a:pPr lvl="1"/>
            <a:r>
              <a:rPr lang="fr-FR" dirty="0"/>
              <a:t>Retour de satisfaction des clients sur l’envoi des livres et le cadeau complémentaire</a:t>
            </a:r>
          </a:p>
          <a:p>
            <a:pPr lvl="1"/>
            <a:r>
              <a:rPr lang="fr-FR" dirty="0"/>
              <a:t>Pertinence sur le développement commercial lié</a:t>
            </a:r>
          </a:p>
          <a:p>
            <a:endParaRPr lang="fr-FR" dirty="0"/>
          </a:p>
          <a:p>
            <a:r>
              <a:rPr lang="fr-FR" dirty="0"/>
              <a:t>Pour toutes questions sur ce dispositif : </a:t>
            </a:r>
          </a:p>
          <a:p>
            <a:pPr lvl="1"/>
            <a:r>
              <a:rPr lang="fr-FR" dirty="0"/>
              <a:t>Valérie VALENTIN – </a:t>
            </a:r>
            <a:r>
              <a:rPr lang="fr-FR" dirty="0">
                <a:hlinkClick r:id="rId2"/>
              </a:rPr>
              <a:t>valerie.valentin@cegee.caisse-epargne.fr</a:t>
            </a:r>
            <a:r>
              <a:rPr lang="fr-FR" dirty="0"/>
              <a:t> </a:t>
            </a:r>
          </a:p>
          <a:p>
            <a:pPr lvl="1"/>
            <a:endParaRPr lang="fr-FR" dirty="0"/>
          </a:p>
          <a:p>
            <a:pPr lvl="1"/>
            <a:endParaRPr lang="fr-FR" dirty="0"/>
          </a:p>
          <a:p>
            <a:endParaRPr lang="fr-FR" dirty="0"/>
          </a:p>
        </p:txBody>
      </p:sp>
      <p:sp>
        <p:nvSpPr>
          <p:cNvPr id="3" name="Espace réservé du texte 2">
            <a:extLst>
              <a:ext uri="{FF2B5EF4-FFF2-40B4-BE49-F238E27FC236}">
                <a16:creationId xmlns:a16="http://schemas.microsoft.com/office/drawing/2014/main" id="{297D8DC3-C1E1-4430-BC36-DB50A9D93854}"/>
              </a:ext>
            </a:extLst>
          </p:cNvPr>
          <p:cNvSpPr>
            <a:spLocks noGrp="1"/>
          </p:cNvSpPr>
          <p:nvPr>
            <p:ph type="body" sz="quarter" idx="12"/>
          </p:nvPr>
        </p:nvSpPr>
        <p:spPr/>
        <p:txBody>
          <a:bodyPr/>
          <a:lstStyle/>
          <a:p>
            <a:r>
              <a:rPr lang="fr-FR" dirty="0"/>
              <a:t>Nous vous remercions de faire remonter les retours de cette action auprès du marketing. </a:t>
            </a:r>
          </a:p>
        </p:txBody>
      </p:sp>
      <p:sp>
        <p:nvSpPr>
          <p:cNvPr id="4" name="Espace réservé du texte 3">
            <a:extLst>
              <a:ext uri="{FF2B5EF4-FFF2-40B4-BE49-F238E27FC236}">
                <a16:creationId xmlns:a16="http://schemas.microsoft.com/office/drawing/2014/main" id="{6AD1C4C7-2968-4CD5-8A5F-EAA244C2333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D59C701B-6D13-4000-9F5C-DB7F0D7C96C3}"/>
              </a:ext>
            </a:extLst>
          </p:cNvPr>
          <p:cNvSpPr>
            <a:spLocks noGrp="1"/>
          </p:cNvSpPr>
          <p:nvPr>
            <p:ph type="body" sz="quarter" idx="16"/>
          </p:nvPr>
        </p:nvSpPr>
        <p:spPr/>
        <p:txBody>
          <a:bodyPr/>
          <a:lstStyle/>
          <a:p>
            <a:endParaRPr lang="fr-FR"/>
          </a:p>
        </p:txBody>
      </p:sp>
      <p:grpSp>
        <p:nvGrpSpPr>
          <p:cNvPr id="6" name="Groupe 5">
            <a:extLst>
              <a:ext uri="{FF2B5EF4-FFF2-40B4-BE49-F238E27FC236}">
                <a16:creationId xmlns:a16="http://schemas.microsoft.com/office/drawing/2014/main" id="{4C8094D3-6B65-480E-B9C8-85C0BBC4AD5D}"/>
              </a:ext>
            </a:extLst>
          </p:cNvPr>
          <p:cNvGrpSpPr/>
          <p:nvPr/>
        </p:nvGrpSpPr>
        <p:grpSpPr>
          <a:xfrm>
            <a:off x="10868302" y="81768"/>
            <a:ext cx="1235597" cy="1050101"/>
            <a:chOff x="10686437" y="224082"/>
            <a:chExt cx="1235597" cy="1050101"/>
          </a:xfrm>
        </p:grpSpPr>
        <p:sp>
          <p:nvSpPr>
            <p:cNvPr id="7" name="Phylactère : pensées 6">
              <a:extLst>
                <a:ext uri="{FF2B5EF4-FFF2-40B4-BE49-F238E27FC236}">
                  <a16:creationId xmlns:a16="http://schemas.microsoft.com/office/drawing/2014/main" id="{129CB91B-DCD9-4566-9DE3-41D8AF38AF3A}"/>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DF210A9-C859-47B0-A5F0-4F4DDEDEC4A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6437" y="224082"/>
              <a:ext cx="1235597" cy="1050101"/>
            </a:xfrm>
            <a:prstGeom prst="rect">
              <a:avLst/>
            </a:prstGeom>
          </p:spPr>
        </p:pic>
      </p:grpSp>
      <p:sp>
        <p:nvSpPr>
          <p:cNvPr id="9" name="Rectangle 8">
            <a:hlinkClick r:id="rId4"/>
            <a:extLst>
              <a:ext uri="{FF2B5EF4-FFF2-40B4-BE49-F238E27FC236}">
                <a16:creationId xmlns:a16="http://schemas.microsoft.com/office/drawing/2014/main" id="{F23DED4A-9522-433D-B21B-8150A094B194}"/>
              </a:ext>
            </a:extLst>
          </p:cNvPr>
          <p:cNvSpPr/>
          <p:nvPr/>
        </p:nvSpPr>
        <p:spPr>
          <a:xfrm>
            <a:off x="858363" y="5367016"/>
            <a:ext cx="10654661" cy="387792"/>
          </a:xfrm>
          <a:custGeom>
            <a:avLst/>
            <a:gdLst>
              <a:gd name="connsiteX0" fmla="*/ 0 w 10654661"/>
              <a:gd name="connsiteY0" fmla="*/ 0 h 387792"/>
              <a:gd name="connsiteX1" fmla="*/ 665916 w 10654661"/>
              <a:gd name="connsiteY1" fmla="*/ 0 h 387792"/>
              <a:gd name="connsiteX2" fmla="*/ 1012193 w 10654661"/>
              <a:gd name="connsiteY2" fmla="*/ 0 h 387792"/>
              <a:gd name="connsiteX3" fmla="*/ 1891202 w 10654661"/>
              <a:gd name="connsiteY3" fmla="*/ 0 h 387792"/>
              <a:gd name="connsiteX4" fmla="*/ 2237479 w 10654661"/>
              <a:gd name="connsiteY4" fmla="*/ 0 h 387792"/>
              <a:gd name="connsiteX5" fmla="*/ 3116488 w 10654661"/>
              <a:gd name="connsiteY5" fmla="*/ 0 h 387792"/>
              <a:gd name="connsiteX6" fmla="*/ 3995498 w 10654661"/>
              <a:gd name="connsiteY6" fmla="*/ 0 h 387792"/>
              <a:gd name="connsiteX7" fmla="*/ 4874507 w 10654661"/>
              <a:gd name="connsiteY7" fmla="*/ 0 h 387792"/>
              <a:gd name="connsiteX8" fmla="*/ 5540424 w 10654661"/>
              <a:gd name="connsiteY8" fmla="*/ 0 h 387792"/>
              <a:gd name="connsiteX9" fmla="*/ 5993247 w 10654661"/>
              <a:gd name="connsiteY9" fmla="*/ 0 h 387792"/>
              <a:gd name="connsiteX10" fmla="*/ 6872256 w 10654661"/>
              <a:gd name="connsiteY10" fmla="*/ 0 h 387792"/>
              <a:gd name="connsiteX11" fmla="*/ 7218533 w 10654661"/>
              <a:gd name="connsiteY11" fmla="*/ 0 h 387792"/>
              <a:gd name="connsiteX12" fmla="*/ 7990996 w 10654661"/>
              <a:gd name="connsiteY12" fmla="*/ 0 h 387792"/>
              <a:gd name="connsiteX13" fmla="*/ 8337272 w 10654661"/>
              <a:gd name="connsiteY13" fmla="*/ 0 h 387792"/>
              <a:gd name="connsiteX14" fmla="*/ 8790095 w 10654661"/>
              <a:gd name="connsiteY14" fmla="*/ 0 h 387792"/>
              <a:gd name="connsiteX15" fmla="*/ 9349465 w 10654661"/>
              <a:gd name="connsiteY15" fmla="*/ 0 h 387792"/>
              <a:gd name="connsiteX16" fmla="*/ 9908835 w 10654661"/>
              <a:gd name="connsiteY16" fmla="*/ 0 h 387792"/>
              <a:gd name="connsiteX17" fmla="*/ 10654661 w 10654661"/>
              <a:gd name="connsiteY17" fmla="*/ 0 h 387792"/>
              <a:gd name="connsiteX18" fmla="*/ 10654661 w 10654661"/>
              <a:gd name="connsiteY18" fmla="*/ 387792 h 387792"/>
              <a:gd name="connsiteX19" fmla="*/ 9882198 w 10654661"/>
              <a:gd name="connsiteY19" fmla="*/ 387792 h 387792"/>
              <a:gd name="connsiteX20" fmla="*/ 9535922 w 10654661"/>
              <a:gd name="connsiteY20" fmla="*/ 387792 h 387792"/>
              <a:gd name="connsiteX21" fmla="*/ 9189645 w 10654661"/>
              <a:gd name="connsiteY21" fmla="*/ 387792 h 387792"/>
              <a:gd name="connsiteX22" fmla="*/ 8523729 w 10654661"/>
              <a:gd name="connsiteY22" fmla="*/ 387792 h 387792"/>
              <a:gd name="connsiteX23" fmla="*/ 7751266 w 10654661"/>
              <a:gd name="connsiteY23" fmla="*/ 387792 h 387792"/>
              <a:gd name="connsiteX24" fmla="*/ 7191896 w 10654661"/>
              <a:gd name="connsiteY24" fmla="*/ 387792 h 387792"/>
              <a:gd name="connsiteX25" fmla="*/ 6845620 w 10654661"/>
              <a:gd name="connsiteY25" fmla="*/ 387792 h 387792"/>
              <a:gd name="connsiteX26" fmla="*/ 6392797 w 10654661"/>
              <a:gd name="connsiteY26" fmla="*/ 387792 h 387792"/>
              <a:gd name="connsiteX27" fmla="*/ 5939974 w 10654661"/>
              <a:gd name="connsiteY27" fmla="*/ 387792 h 387792"/>
              <a:gd name="connsiteX28" fmla="*/ 5060964 w 10654661"/>
              <a:gd name="connsiteY28" fmla="*/ 387792 h 387792"/>
              <a:gd name="connsiteX29" fmla="*/ 4714687 w 10654661"/>
              <a:gd name="connsiteY29" fmla="*/ 387792 h 387792"/>
              <a:gd name="connsiteX30" fmla="*/ 3835678 w 10654661"/>
              <a:gd name="connsiteY30" fmla="*/ 387792 h 387792"/>
              <a:gd name="connsiteX31" fmla="*/ 3489401 w 10654661"/>
              <a:gd name="connsiteY31" fmla="*/ 387792 h 387792"/>
              <a:gd name="connsiteX32" fmla="*/ 3143125 w 10654661"/>
              <a:gd name="connsiteY32" fmla="*/ 387792 h 387792"/>
              <a:gd name="connsiteX33" fmla="*/ 2370662 w 10654661"/>
              <a:gd name="connsiteY33" fmla="*/ 387792 h 387792"/>
              <a:gd name="connsiteX34" fmla="*/ 2024386 w 10654661"/>
              <a:gd name="connsiteY34" fmla="*/ 387792 h 387792"/>
              <a:gd name="connsiteX35" fmla="*/ 1145376 w 10654661"/>
              <a:gd name="connsiteY35" fmla="*/ 387792 h 387792"/>
              <a:gd name="connsiteX36" fmla="*/ 799100 w 10654661"/>
              <a:gd name="connsiteY36" fmla="*/ 387792 h 387792"/>
              <a:gd name="connsiteX37" fmla="*/ 0 w 10654661"/>
              <a:gd name="connsiteY37" fmla="*/ 387792 h 387792"/>
              <a:gd name="connsiteX38" fmla="*/ 0 w 10654661"/>
              <a:gd name="connsiteY38" fmla="*/ 0 h 387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654661" h="387792" fill="none" extrusionOk="0">
                <a:moveTo>
                  <a:pt x="0" y="0"/>
                </a:moveTo>
                <a:cubicBezTo>
                  <a:pt x="224210" y="24132"/>
                  <a:pt x="398104" y="6026"/>
                  <a:pt x="665916" y="0"/>
                </a:cubicBezTo>
                <a:cubicBezTo>
                  <a:pt x="933728" y="-6026"/>
                  <a:pt x="897080" y="-14801"/>
                  <a:pt x="1012193" y="0"/>
                </a:cubicBezTo>
                <a:cubicBezTo>
                  <a:pt x="1127306" y="14801"/>
                  <a:pt x="1523397" y="-41196"/>
                  <a:pt x="1891202" y="0"/>
                </a:cubicBezTo>
                <a:cubicBezTo>
                  <a:pt x="2259007" y="41196"/>
                  <a:pt x="2105375" y="3620"/>
                  <a:pt x="2237479" y="0"/>
                </a:cubicBezTo>
                <a:cubicBezTo>
                  <a:pt x="2369583" y="-3620"/>
                  <a:pt x="2917300" y="-21355"/>
                  <a:pt x="3116488" y="0"/>
                </a:cubicBezTo>
                <a:cubicBezTo>
                  <a:pt x="3315676" y="21355"/>
                  <a:pt x="3556424" y="40027"/>
                  <a:pt x="3995498" y="0"/>
                </a:cubicBezTo>
                <a:cubicBezTo>
                  <a:pt x="4434572" y="-40027"/>
                  <a:pt x="4436045" y="-29319"/>
                  <a:pt x="4874507" y="0"/>
                </a:cubicBezTo>
                <a:cubicBezTo>
                  <a:pt x="5312969" y="29319"/>
                  <a:pt x="5252361" y="-18964"/>
                  <a:pt x="5540424" y="0"/>
                </a:cubicBezTo>
                <a:cubicBezTo>
                  <a:pt x="5828487" y="18964"/>
                  <a:pt x="5814020" y="21708"/>
                  <a:pt x="5993247" y="0"/>
                </a:cubicBezTo>
                <a:cubicBezTo>
                  <a:pt x="6172474" y="-21708"/>
                  <a:pt x="6610092" y="-20184"/>
                  <a:pt x="6872256" y="0"/>
                </a:cubicBezTo>
                <a:cubicBezTo>
                  <a:pt x="7134420" y="20184"/>
                  <a:pt x="7122423" y="15468"/>
                  <a:pt x="7218533" y="0"/>
                </a:cubicBezTo>
                <a:cubicBezTo>
                  <a:pt x="7314643" y="-15468"/>
                  <a:pt x="7644302" y="33418"/>
                  <a:pt x="7990996" y="0"/>
                </a:cubicBezTo>
                <a:cubicBezTo>
                  <a:pt x="8337690" y="-33418"/>
                  <a:pt x="8246244" y="2750"/>
                  <a:pt x="8337272" y="0"/>
                </a:cubicBezTo>
                <a:cubicBezTo>
                  <a:pt x="8428300" y="-2750"/>
                  <a:pt x="8602507" y="-8742"/>
                  <a:pt x="8790095" y="0"/>
                </a:cubicBezTo>
                <a:cubicBezTo>
                  <a:pt x="8977683" y="8742"/>
                  <a:pt x="9156236" y="717"/>
                  <a:pt x="9349465" y="0"/>
                </a:cubicBezTo>
                <a:cubicBezTo>
                  <a:pt x="9542694" y="-717"/>
                  <a:pt x="9650456" y="-1143"/>
                  <a:pt x="9908835" y="0"/>
                </a:cubicBezTo>
                <a:cubicBezTo>
                  <a:pt x="10167214" y="1143"/>
                  <a:pt x="10489553" y="12960"/>
                  <a:pt x="10654661" y="0"/>
                </a:cubicBezTo>
                <a:cubicBezTo>
                  <a:pt x="10654928" y="170430"/>
                  <a:pt x="10669374" y="230565"/>
                  <a:pt x="10654661" y="387792"/>
                </a:cubicBezTo>
                <a:cubicBezTo>
                  <a:pt x="10377194" y="387056"/>
                  <a:pt x="10057329" y="357212"/>
                  <a:pt x="9882198" y="387792"/>
                </a:cubicBezTo>
                <a:cubicBezTo>
                  <a:pt x="9707067" y="418372"/>
                  <a:pt x="9653595" y="373157"/>
                  <a:pt x="9535922" y="387792"/>
                </a:cubicBezTo>
                <a:cubicBezTo>
                  <a:pt x="9418249" y="402427"/>
                  <a:pt x="9270285" y="373477"/>
                  <a:pt x="9189645" y="387792"/>
                </a:cubicBezTo>
                <a:cubicBezTo>
                  <a:pt x="9109005" y="402107"/>
                  <a:pt x="8661926" y="394235"/>
                  <a:pt x="8523729" y="387792"/>
                </a:cubicBezTo>
                <a:cubicBezTo>
                  <a:pt x="8385532" y="381349"/>
                  <a:pt x="7947777" y="374252"/>
                  <a:pt x="7751266" y="387792"/>
                </a:cubicBezTo>
                <a:cubicBezTo>
                  <a:pt x="7554755" y="401332"/>
                  <a:pt x="7340761" y="392696"/>
                  <a:pt x="7191896" y="387792"/>
                </a:cubicBezTo>
                <a:cubicBezTo>
                  <a:pt x="7043031" y="382889"/>
                  <a:pt x="6978005" y="387409"/>
                  <a:pt x="6845620" y="387792"/>
                </a:cubicBezTo>
                <a:cubicBezTo>
                  <a:pt x="6713235" y="388175"/>
                  <a:pt x="6607231" y="394842"/>
                  <a:pt x="6392797" y="387792"/>
                </a:cubicBezTo>
                <a:cubicBezTo>
                  <a:pt x="6178363" y="380742"/>
                  <a:pt x="6096414" y="407675"/>
                  <a:pt x="5939974" y="387792"/>
                </a:cubicBezTo>
                <a:cubicBezTo>
                  <a:pt x="5783534" y="367909"/>
                  <a:pt x="5477955" y="352289"/>
                  <a:pt x="5060964" y="387792"/>
                </a:cubicBezTo>
                <a:cubicBezTo>
                  <a:pt x="4643973" y="423296"/>
                  <a:pt x="4820026" y="402429"/>
                  <a:pt x="4714687" y="387792"/>
                </a:cubicBezTo>
                <a:cubicBezTo>
                  <a:pt x="4609348" y="373155"/>
                  <a:pt x="4060985" y="420720"/>
                  <a:pt x="3835678" y="387792"/>
                </a:cubicBezTo>
                <a:cubicBezTo>
                  <a:pt x="3610371" y="354864"/>
                  <a:pt x="3622290" y="399445"/>
                  <a:pt x="3489401" y="387792"/>
                </a:cubicBezTo>
                <a:cubicBezTo>
                  <a:pt x="3356512" y="376139"/>
                  <a:pt x="3241682" y="404323"/>
                  <a:pt x="3143125" y="387792"/>
                </a:cubicBezTo>
                <a:cubicBezTo>
                  <a:pt x="3044568" y="371261"/>
                  <a:pt x="2601141" y="396172"/>
                  <a:pt x="2370662" y="387792"/>
                </a:cubicBezTo>
                <a:cubicBezTo>
                  <a:pt x="2140183" y="379412"/>
                  <a:pt x="2151953" y="381452"/>
                  <a:pt x="2024386" y="387792"/>
                </a:cubicBezTo>
                <a:cubicBezTo>
                  <a:pt x="1896819" y="394132"/>
                  <a:pt x="1440128" y="410437"/>
                  <a:pt x="1145376" y="387792"/>
                </a:cubicBezTo>
                <a:cubicBezTo>
                  <a:pt x="850624" y="365148"/>
                  <a:pt x="879100" y="394111"/>
                  <a:pt x="799100" y="387792"/>
                </a:cubicBezTo>
                <a:cubicBezTo>
                  <a:pt x="719100" y="381473"/>
                  <a:pt x="393316" y="356632"/>
                  <a:pt x="0" y="387792"/>
                </a:cubicBezTo>
                <a:cubicBezTo>
                  <a:pt x="13393" y="302261"/>
                  <a:pt x="-19334" y="168904"/>
                  <a:pt x="0" y="0"/>
                </a:cubicBezTo>
                <a:close/>
              </a:path>
              <a:path w="10654661" h="387792" stroke="0" extrusionOk="0">
                <a:moveTo>
                  <a:pt x="0" y="0"/>
                </a:moveTo>
                <a:cubicBezTo>
                  <a:pt x="146858" y="-7527"/>
                  <a:pt x="238572" y="16451"/>
                  <a:pt x="346276" y="0"/>
                </a:cubicBezTo>
                <a:cubicBezTo>
                  <a:pt x="453980" y="-16451"/>
                  <a:pt x="573483" y="7485"/>
                  <a:pt x="799100" y="0"/>
                </a:cubicBezTo>
                <a:cubicBezTo>
                  <a:pt x="1024717" y="-7485"/>
                  <a:pt x="1206464" y="19261"/>
                  <a:pt x="1465016" y="0"/>
                </a:cubicBezTo>
                <a:cubicBezTo>
                  <a:pt x="1723568" y="-19261"/>
                  <a:pt x="2064856" y="-27541"/>
                  <a:pt x="2237479" y="0"/>
                </a:cubicBezTo>
                <a:cubicBezTo>
                  <a:pt x="2410102" y="27541"/>
                  <a:pt x="2704937" y="22407"/>
                  <a:pt x="2903395" y="0"/>
                </a:cubicBezTo>
                <a:cubicBezTo>
                  <a:pt x="3101853" y="-22407"/>
                  <a:pt x="3503994" y="29916"/>
                  <a:pt x="3675858" y="0"/>
                </a:cubicBezTo>
                <a:cubicBezTo>
                  <a:pt x="3847722" y="-29916"/>
                  <a:pt x="3951274" y="-10338"/>
                  <a:pt x="4128681" y="0"/>
                </a:cubicBezTo>
                <a:cubicBezTo>
                  <a:pt x="4306088" y="10338"/>
                  <a:pt x="4562105" y="33365"/>
                  <a:pt x="4901144" y="0"/>
                </a:cubicBezTo>
                <a:cubicBezTo>
                  <a:pt x="5240183" y="-33365"/>
                  <a:pt x="5233247" y="-22184"/>
                  <a:pt x="5460514" y="0"/>
                </a:cubicBezTo>
                <a:cubicBezTo>
                  <a:pt x="5687781" y="22184"/>
                  <a:pt x="6036562" y="-28558"/>
                  <a:pt x="6339523" y="0"/>
                </a:cubicBezTo>
                <a:cubicBezTo>
                  <a:pt x="6642484" y="28558"/>
                  <a:pt x="6765361" y="-22193"/>
                  <a:pt x="7111986" y="0"/>
                </a:cubicBezTo>
                <a:cubicBezTo>
                  <a:pt x="7458611" y="22193"/>
                  <a:pt x="7704000" y="32688"/>
                  <a:pt x="7884449" y="0"/>
                </a:cubicBezTo>
                <a:cubicBezTo>
                  <a:pt x="8064898" y="-32688"/>
                  <a:pt x="8122790" y="-14454"/>
                  <a:pt x="8230726" y="0"/>
                </a:cubicBezTo>
                <a:cubicBezTo>
                  <a:pt x="8338662" y="14454"/>
                  <a:pt x="8828493" y="-6030"/>
                  <a:pt x="9003189" y="0"/>
                </a:cubicBezTo>
                <a:cubicBezTo>
                  <a:pt x="9177885" y="6030"/>
                  <a:pt x="9181005" y="-12986"/>
                  <a:pt x="9349465" y="0"/>
                </a:cubicBezTo>
                <a:cubicBezTo>
                  <a:pt x="9517925" y="12986"/>
                  <a:pt x="10071587" y="-11452"/>
                  <a:pt x="10654661" y="0"/>
                </a:cubicBezTo>
                <a:cubicBezTo>
                  <a:pt x="10667339" y="164843"/>
                  <a:pt x="10659142" y="235428"/>
                  <a:pt x="10654661" y="387792"/>
                </a:cubicBezTo>
                <a:cubicBezTo>
                  <a:pt x="10467514" y="400420"/>
                  <a:pt x="10296749" y="379424"/>
                  <a:pt x="10201838" y="387792"/>
                </a:cubicBezTo>
                <a:cubicBezTo>
                  <a:pt x="10106927" y="396160"/>
                  <a:pt x="9824654" y="398084"/>
                  <a:pt x="9535922" y="387792"/>
                </a:cubicBezTo>
                <a:cubicBezTo>
                  <a:pt x="9247190" y="377500"/>
                  <a:pt x="8903614" y="399437"/>
                  <a:pt x="8656912" y="387792"/>
                </a:cubicBezTo>
                <a:cubicBezTo>
                  <a:pt x="8410210" y="376148"/>
                  <a:pt x="8450788" y="382288"/>
                  <a:pt x="8310636" y="387792"/>
                </a:cubicBezTo>
                <a:cubicBezTo>
                  <a:pt x="8170484" y="393296"/>
                  <a:pt x="8135966" y="389332"/>
                  <a:pt x="7964359" y="387792"/>
                </a:cubicBezTo>
                <a:cubicBezTo>
                  <a:pt x="7792752" y="386252"/>
                  <a:pt x="7368890" y="380341"/>
                  <a:pt x="7085350" y="387792"/>
                </a:cubicBezTo>
                <a:cubicBezTo>
                  <a:pt x="6801810" y="395243"/>
                  <a:pt x="6657426" y="368143"/>
                  <a:pt x="6525980" y="387792"/>
                </a:cubicBezTo>
                <a:cubicBezTo>
                  <a:pt x="6394534" y="407442"/>
                  <a:pt x="6169162" y="398319"/>
                  <a:pt x="6073157" y="387792"/>
                </a:cubicBezTo>
                <a:cubicBezTo>
                  <a:pt x="5977152" y="377265"/>
                  <a:pt x="5441769" y="354217"/>
                  <a:pt x="5194147" y="387792"/>
                </a:cubicBezTo>
                <a:cubicBezTo>
                  <a:pt x="4946525" y="421368"/>
                  <a:pt x="4807346" y="365135"/>
                  <a:pt x="4421684" y="387792"/>
                </a:cubicBezTo>
                <a:cubicBezTo>
                  <a:pt x="4036022" y="410449"/>
                  <a:pt x="4170541" y="387391"/>
                  <a:pt x="4075408" y="387792"/>
                </a:cubicBezTo>
                <a:cubicBezTo>
                  <a:pt x="3980275" y="388193"/>
                  <a:pt x="3605216" y="372425"/>
                  <a:pt x="3302945" y="387792"/>
                </a:cubicBezTo>
                <a:cubicBezTo>
                  <a:pt x="3000674" y="403159"/>
                  <a:pt x="2870323" y="415182"/>
                  <a:pt x="2530482" y="387792"/>
                </a:cubicBezTo>
                <a:cubicBezTo>
                  <a:pt x="2190641" y="360402"/>
                  <a:pt x="1995821" y="427300"/>
                  <a:pt x="1651472" y="387792"/>
                </a:cubicBezTo>
                <a:cubicBezTo>
                  <a:pt x="1307123" y="348285"/>
                  <a:pt x="1066643" y="426032"/>
                  <a:pt x="772463" y="387792"/>
                </a:cubicBezTo>
                <a:cubicBezTo>
                  <a:pt x="478283" y="349552"/>
                  <a:pt x="189458" y="363408"/>
                  <a:pt x="0" y="387792"/>
                </a:cubicBezTo>
                <a:cubicBezTo>
                  <a:pt x="15199" y="226383"/>
                  <a:pt x="15458" y="166306"/>
                  <a:pt x="0" y="0"/>
                </a:cubicBezTo>
                <a:close/>
              </a:path>
            </a:pathLst>
          </a:custGeom>
          <a:solidFill>
            <a:schemeClr val="accent4">
              <a:lumMod val="75000"/>
            </a:schemeClr>
          </a:solidFill>
          <a:ln w="19050">
            <a:solidFill>
              <a:schemeClr val="tx1">
                <a:lumMod val="75000"/>
                <a:lumOff val="25000"/>
              </a:schemeClr>
            </a:solidFill>
            <a:extLst>
              <a:ext uri="{C807C97D-BFC1-408E-A445-0C87EB9F89A2}">
                <ask:lineSketchStyleProps xmlns:ask="http://schemas.microsoft.com/office/drawing/2018/sketchyshapes" sd="19756452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rPr>
              <a:t>Feed-back sur l’opération « En Voiture Simone » </a:t>
            </a:r>
            <a:r>
              <a:rPr lang="fr-FR" sz="2400" dirty="0">
                <a:solidFill>
                  <a:schemeClr val="accent4">
                    <a:lumMod val="75000"/>
                  </a:schemeClr>
                </a:solidFill>
              </a:rPr>
              <a:t>GIFT</a:t>
            </a:r>
            <a:r>
              <a:rPr lang="fr-FR" sz="2400" dirty="0">
                <a:solidFill>
                  <a:schemeClr val="bg1"/>
                </a:solidFill>
              </a:rPr>
              <a:t>            </a:t>
            </a:r>
          </a:p>
        </p:txBody>
      </p:sp>
      <p:pic>
        <p:nvPicPr>
          <p:cNvPr id="10" name="Picture 12" descr="Curseur de main avec bouton de clic. cliquez ici. Vecteur Premium">
            <a:extLst>
              <a:ext uri="{FF2B5EF4-FFF2-40B4-BE49-F238E27FC236}">
                <a16:creationId xmlns:a16="http://schemas.microsoft.com/office/drawing/2014/main" id="{B9D255BE-20B5-4B96-A033-9A4165FE41A1}"/>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9282037" y="5447266"/>
            <a:ext cx="673575" cy="5643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Concept d'enveloppe de courrier électronique">
            <a:extLst>
              <a:ext uri="{FF2B5EF4-FFF2-40B4-BE49-F238E27FC236}">
                <a16:creationId xmlns:a16="http://schemas.microsoft.com/office/drawing/2014/main" id="{E3675A97-A9F7-4D2D-9306-E83A686EFC09}"/>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50319" y1="15815" x2="50160" y2="54153"/>
                        <a14:foregroundMark x1="61661" y1="40575" x2="36262" y2="42332"/>
                        <a14:foregroundMark x1="61342" y1="51438" x2="47764" y2="50000"/>
                        <a14:foregroundMark x1="47764" y1="50000" x2="38019" y2="45527"/>
                        <a14:foregroundMark x1="82907" y1="82907" x2="81143" y2="82946"/>
                        <a14:foregroundMark x1="50479" y1="14058" x2="53674" y2="21246"/>
                        <a14:foregroundMark x1="66294" y1="24760" x2="64856" y2="24121"/>
                        <a14:foregroundMark x1="28435" y1="28594" x2="31629" y2="27796"/>
                        <a14:foregroundMark x1="30831" y1="27157" x2="27796" y2="29553"/>
                        <a14:backgroundMark x1="81629" y1="83706" x2="15335" y2="84185"/>
                      </a14:backgroundRemoval>
                    </a14:imgEffect>
                  </a14:imgLayer>
                </a14:imgProps>
              </a:ext>
              <a:ext uri="{28A0092B-C50C-407E-A947-70E740481C1C}">
                <a14:useLocalDpi xmlns:a14="http://schemas.microsoft.com/office/drawing/2010/main" val="0"/>
              </a:ext>
            </a:extLst>
          </a:blip>
          <a:srcRect/>
          <a:stretch>
            <a:fillRect/>
          </a:stretch>
        </p:blipFill>
        <p:spPr bwMode="auto">
          <a:xfrm>
            <a:off x="405810" y="4790898"/>
            <a:ext cx="1418667" cy="141866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Concept de rétroaction ou d'évaluation la main de la bande dessinée tient une étoile jaune signe de rétroaction ou d'évaluation bonne critique évaluation de cinq étoiles illustration vectorielle 3d">
            <a:extLst>
              <a:ext uri="{FF2B5EF4-FFF2-40B4-BE49-F238E27FC236}">
                <a16:creationId xmlns:a16="http://schemas.microsoft.com/office/drawing/2014/main" id="{816382C3-8ED0-4E09-8541-EEB52B86FCFB}"/>
              </a:ext>
            </a:extLst>
          </p:cNvPr>
          <p:cNvPicPr>
            <a:picLocks noChangeAspect="1" noChangeArrowheads="1"/>
          </p:cNvPicPr>
          <p:nvPr/>
        </p:nvPicPr>
        <p:blipFill>
          <a:blip r:embed="rId9">
            <a:clrChange>
              <a:clrFrom>
                <a:srgbClr val="BEDDFC"/>
              </a:clrFrom>
              <a:clrTo>
                <a:srgbClr val="BEDDFC">
                  <a:alpha val="0"/>
                </a:srgbClr>
              </a:clrTo>
            </a:clrChange>
            <a:extLst>
              <a:ext uri="{28A0092B-C50C-407E-A947-70E740481C1C}">
                <a14:useLocalDpi xmlns:a14="http://schemas.microsoft.com/office/drawing/2010/main" val="0"/>
              </a:ext>
            </a:extLst>
          </a:blip>
          <a:srcRect/>
          <a:stretch>
            <a:fillRect/>
          </a:stretch>
        </p:blipFill>
        <p:spPr bwMode="auto">
          <a:xfrm>
            <a:off x="7628709" y="3374552"/>
            <a:ext cx="3447580" cy="1982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46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8" descr="Les copines s'assoient sur le toit de la voiture admirent la vue pittoresque du coucher de soleil ou du lever du soleil dans le désert avec une route goudronnée au loin à travers des rochers et des cactus, des amis voyagent, une illustration vectorielle de dessin animé">
            <a:extLst>
              <a:ext uri="{FF2B5EF4-FFF2-40B4-BE49-F238E27FC236}">
                <a16:creationId xmlns:a16="http://schemas.microsoft.com/office/drawing/2014/main" id="{7A7EE153-F537-460C-84F6-2D7456E88C18}"/>
              </a:ext>
            </a:extLst>
          </p:cNvPr>
          <p:cNvPicPr>
            <a:picLocks noChangeAspect="1" noChangeArrowheads="1"/>
          </p:cNvPicPr>
          <p:nvPr/>
        </p:nvPicPr>
        <p:blipFill>
          <a:blip r:embed="rId4">
            <a:alphaModFix amt="70000"/>
            <a:extLst>
              <a:ext uri="{28A0092B-C50C-407E-A947-70E740481C1C}">
                <a14:useLocalDpi xmlns:a14="http://schemas.microsoft.com/office/drawing/2010/main" val="0"/>
              </a:ext>
            </a:extLst>
          </a:blip>
          <a:srcRect/>
          <a:stretch>
            <a:fillRect/>
          </a:stretch>
        </p:blipFill>
        <p:spPr bwMode="auto">
          <a:xfrm>
            <a:off x="-1524000" y="0"/>
            <a:ext cx="1371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 name="Espace réservé du texte 1">
            <a:extLst>
              <a:ext uri="{FF2B5EF4-FFF2-40B4-BE49-F238E27FC236}">
                <a16:creationId xmlns:a16="http://schemas.microsoft.com/office/drawing/2014/main" id="{AEDD557E-C490-4CBC-8F5F-2B69DB8BC69F}"/>
              </a:ext>
            </a:extLst>
          </p:cNvPr>
          <p:cNvSpPr txBox="1">
            <a:spLocks/>
          </p:cNvSpPr>
          <p:nvPr/>
        </p:nvSpPr>
        <p:spPr>
          <a:xfrm>
            <a:off x="0" y="6506089"/>
            <a:ext cx="12192000"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a:solidFill>
                  <a:schemeClr val="bg1"/>
                </a:solidFill>
              </a:rPr>
              <a:t>Direction Marketing &amp; Data Performance</a:t>
            </a:r>
            <a:endParaRPr lang="fr-FR" sz="1200" dirty="0">
              <a:solidFill>
                <a:schemeClr val="bg1"/>
              </a:solidFill>
            </a:endParaRPr>
          </a:p>
        </p:txBody>
      </p:sp>
      <p:grpSp>
        <p:nvGrpSpPr>
          <p:cNvPr id="15" name="Groupe 14">
            <a:extLst>
              <a:ext uri="{FF2B5EF4-FFF2-40B4-BE49-F238E27FC236}">
                <a16:creationId xmlns:a16="http://schemas.microsoft.com/office/drawing/2014/main" id="{4007AB55-B006-42A5-BC55-97DF9D533D43}"/>
              </a:ext>
            </a:extLst>
          </p:cNvPr>
          <p:cNvGrpSpPr/>
          <p:nvPr/>
        </p:nvGrpSpPr>
        <p:grpSpPr>
          <a:xfrm>
            <a:off x="2708731" y="3429000"/>
            <a:ext cx="2681875" cy="1756932"/>
            <a:chOff x="2471757" y="1752300"/>
            <a:chExt cx="7372569" cy="5162272"/>
          </a:xfrm>
        </p:grpSpPr>
        <p:pic>
          <p:nvPicPr>
            <p:cNvPr id="16" name="Picture 2" descr="Collection of charming young businessmen and managers. Flat modern cartoon style.">
              <a:extLst>
                <a:ext uri="{FF2B5EF4-FFF2-40B4-BE49-F238E27FC236}">
                  <a16:creationId xmlns:a16="http://schemas.microsoft.com/office/drawing/2014/main" id="{715EB53F-1C39-441B-9BC3-A44E906006DC}"/>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733" y1="81564" x2="89000" y2="78212"/>
                          <a14:foregroundMark x1="88689" y1="82123" x2="88733" y2="81564"/>
                          <a14:foregroundMark x1="88600" y1="83240" x2="88689" y2="82123"/>
                          <a14:foregroundMark x1="87125" y1="82123" x2="86900" y2="79330"/>
                          <a14:foregroundMark x1="87263" y1="83841" x2="87125" y2="82123"/>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622" y2="57814"/>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84372" y1="46582" x2="84600" y2="46369"/>
                          <a14:foregroundMark x1="83800" y1="47114" x2="84257" y2="46688"/>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654" y2="49955"/>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72600" y1="55680" x2="72300" y2="58101"/>
                          <a14:backgroundMark x1="72600" y1="54562" x2="72600" y2="56425"/>
                          <a14:backgroundMark x1="84700" y1="48231" x2="84200" y2="49162"/>
                          <a14:backgroundMark x1="83400" y1="47858" x2="83700" y2="48976"/>
                          <a14:backgroundMark x1="84100" y1="44690" x2="84100" y2="45065"/>
                          <a14:backgroundMark x1="87000" y1="81750" x2="86500" y2="81750"/>
                          <a14:backgroundMark x1="86900" y1="81006" x2="86500" y2="81192"/>
                          <a14:backgroundMark x1="87300" y1="83985" x2="87300" y2="83985"/>
                          <a14:backgroundMark x1="87200" y1="83985" x2="87200" y2="83985"/>
                          <a14:backgroundMark x1="87000" y1="82123" x2="87000" y2="82123"/>
                          <a14:backgroundMark x1="66700" y1="72067" x2="66700" y2="72067"/>
                          <a14:backgroundMark x1="67400" y1="66108" x2="67400" y2="66108"/>
                          <a14:backgroundMark x1="84800" y1="47858" x2="84800" y2="47858"/>
                          <a14:backgroundMark x1="84100" y1="45810" x2="84000" y2="44507"/>
                        </a14:backgroundRemoval>
                      </a14:imgEffect>
                    </a14:imgLayer>
                  </a14:imgProps>
                </a:ext>
                <a:ext uri="{28A0092B-C50C-407E-A947-70E740481C1C}">
                  <a14:useLocalDpi xmlns:a14="http://schemas.microsoft.com/office/drawing/2010/main" val="0"/>
                </a:ext>
              </a:extLst>
            </a:blip>
            <a:srcRect l="60648"/>
            <a:stretch/>
          </p:blipFill>
          <p:spPr bwMode="auto">
            <a:xfrm>
              <a:off x="6096000" y="1752300"/>
              <a:ext cx="374832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ollection of charming young businessmen and managers. Flat modern cartoon style.">
              <a:extLst>
                <a:ext uri="{FF2B5EF4-FFF2-40B4-BE49-F238E27FC236}">
                  <a16:creationId xmlns:a16="http://schemas.microsoft.com/office/drawing/2014/main" id="{A055AE25-9A13-4B31-B15A-EAB68F402386}"/>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9870" b="89758" l="0" r="100000">
                          <a14:foregroundMark x1="85714" y1="84171" x2="85714" y2="84171"/>
                          <a14:foregroundMark x1="48701" y1="83985" x2="48701" y2="83985"/>
                          <a14:backgroundMark x1="33766" y1="37058" x2="29870" y2="38920"/>
                          <a14:backgroundMark x1="28571" y1="43948" x2="29221" y2="37989"/>
                          <a14:backgroundMark x1="24675" y1="36313" x2="24675" y2="36313"/>
                          <a14:backgroundMark x1="10390" y1="33892" x2="5844" y2="33147"/>
                          <a14:backgroundMark x1="14286" y1="34637" x2="14286" y2="34637"/>
                          <a14:backgroundMark x1="9091" y1="34264" x2="16883" y2="43575"/>
                          <a14:backgroundMark x1="16883" y1="43575" x2="4545" y2="34823"/>
                          <a14:backgroundMark x1="4545" y1="34823" x2="4545" y2="34823"/>
                          <a14:backgroundMark x1="11039" y1="41527" x2="9740" y2="51210"/>
                          <a14:backgroundMark x1="9740" y1="51210" x2="11039" y2="51397"/>
                        </a14:backgroundRemoval>
                      </a14:imgEffect>
                    </a14:imgLayer>
                  </a14:imgProps>
                </a:ext>
                <a:ext uri="{28A0092B-C50C-407E-A947-70E740481C1C}">
                  <a14:useLocalDpi xmlns:a14="http://schemas.microsoft.com/office/drawing/2010/main" val="0"/>
                </a:ext>
              </a:extLst>
            </a:blip>
            <a:srcRect/>
            <a:stretch/>
          </p:blipFill>
          <p:spPr bwMode="auto">
            <a:xfrm>
              <a:off x="4910190" y="1752300"/>
              <a:ext cx="1465196" cy="51149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8205C61F-2E28-4ABE-A4D6-A32B4F856E2C}"/>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9302" b="90698" l="5882" r="88235">
                          <a14:foregroundMark x1="64706" y1="39535" x2="52941" y2="74419"/>
                          <a14:foregroundMark x1="88235" y1="79070" x2="82353" y2="65116"/>
                        </a14:backgroundRemoval>
                      </a14:imgEffect>
                    </a14:imgLayer>
                  </a14:imgProps>
                </a:ext>
                <a:ext uri="{28A0092B-C50C-407E-A947-70E740481C1C}">
                  <a14:useLocalDpi xmlns:a14="http://schemas.microsoft.com/office/drawing/2010/main" val="0"/>
                </a:ext>
              </a:extLst>
            </a:blip>
            <a:srcRect/>
            <a:stretch/>
          </p:blipFill>
          <p:spPr bwMode="auto">
            <a:xfrm>
              <a:off x="4978342" y="2815295"/>
              <a:ext cx="343955" cy="8732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D3D7FBA1-D3CC-44F1-960F-2EEFCE483FF8}"/>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5405" b="100000" l="8333" r="90000">
                          <a14:foregroundMark x1="38333" y1="70270" x2="38333" y2="94595"/>
                          <a14:foregroundMark x1="75000" y1="83784" x2="80000" y2="97297"/>
                        </a14:backgroundRemoval>
                      </a14:imgEffect>
                    </a14:imgLayer>
                  </a14:imgProps>
                </a:ext>
                <a:ext uri="{28A0092B-C50C-407E-A947-70E740481C1C}">
                  <a14:useLocalDpi xmlns:a14="http://schemas.microsoft.com/office/drawing/2010/main" val="0"/>
                </a:ext>
              </a:extLst>
            </a:blip>
            <a:srcRect/>
            <a:stretch/>
          </p:blipFill>
          <p:spPr bwMode="auto">
            <a:xfrm>
              <a:off x="6870072" y="4689237"/>
              <a:ext cx="1239783" cy="76670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ollection of charming young businessmen and managers. Flat modern cartoon style.">
              <a:extLst>
                <a:ext uri="{FF2B5EF4-FFF2-40B4-BE49-F238E27FC236}">
                  <a16:creationId xmlns:a16="http://schemas.microsoft.com/office/drawing/2014/main" id="{3284750B-7901-4F7F-BE45-C9195B59C1F9}"/>
                </a:ext>
              </a:extLst>
            </p:cNvPr>
            <p:cNvPicPr>
              <a:picLocks noChangeAspect="1" noChangeArrowheads="1"/>
            </p:cNvPicPr>
            <p:nvPr/>
          </p:nvPicPr>
          <p:blipFill rotWithShape="1">
            <a:blip r:embed="rId13" cstate="print">
              <a:extLst>
                <a:ext uri="{BEBA8EAE-BF5A-486C-A8C5-ECC9F3942E4B}">
                  <a14:imgProps xmlns:a14="http://schemas.microsoft.com/office/drawing/2010/main">
                    <a14:imgLayer r:embed="rId6">
                      <a14:imgEffect>
                        <a14:backgroundRemoval t="9870" b="89758" l="10000" r="92400">
                          <a14:foregroundMark x1="65800" y1="25140" x2="68500" y2="65549"/>
                          <a14:foregroundMark x1="76900" y1="17132" x2="74800" y2="60894"/>
                          <a14:foregroundMark x1="81900" y1="52514" x2="81200" y2="43017"/>
                          <a14:foregroundMark x1="81200" y1="43017" x2="81400" y2="41155"/>
                          <a14:foregroundMark x1="88700" y1="26443" x2="86300" y2="60894"/>
                          <a14:foregroundMark x1="91345" y1="43152" x2="90200" y2="40410"/>
                          <a14:foregroundMark x1="92300" y1="45438" x2="91881" y2="44434"/>
                          <a14:foregroundMark x1="88600" y1="83240" x2="89000" y2="78212"/>
                          <a14:foregroundMark x1="87200" y1="83054" x2="86900" y2="79330"/>
                          <a14:foregroundMark x1="23700" y1="66480" x2="25600" y2="79143"/>
                          <a14:foregroundMark x1="24600" y1="84171" x2="25300" y2="83799"/>
                          <a14:foregroundMark x1="26000" y1="83985" x2="25900" y2="83054"/>
                          <a14:foregroundMark x1="39200" y1="83985" x2="38700" y2="83985"/>
                          <a14:foregroundMark x1="31400" y1="83985" x2="32800" y2="83613"/>
                          <a14:foregroundMark x1="14400" y1="59963" x2="11800" y2="55680"/>
                          <a14:foregroundMark x1="10800" y1="51955" x2="11000" y2="41899"/>
                          <a14:foregroundMark x1="11000" y1="41899" x2="12200" y2="39479"/>
                          <a14:foregroundMark x1="11900" y1="84171" x2="11400" y2="82682"/>
                          <a14:foregroundMark x1="29600" y1="37616" x2="30700" y2="45996"/>
                          <a14:foregroundMark x1="52700" y1="84171" x2="52700" y2="84171"/>
                          <a14:foregroundMark x1="47000" y1="83985" x2="47000" y2="83985"/>
                          <a14:foregroundMark x1="63900" y1="83426" x2="63900" y2="83426"/>
                          <a14:foregroundMark x1="63300" y1="59777" x2="65100" y2="59777"/>
                          <a14:foregroundMark x1="71400" y1="59963" x2="71900" y2="55121"/>
                          <a14:foregroundMark x1="77800" y1="59032" x2="77800" y2="59032"/>
                          <a14:foregroundMark x1="79500" y1="56052" x2="79500" y2="56052"/>
                          <a14:foregroundMark x1="90700" y1="51210" x2="90700" y2="51210"/>
                          <a14:foregroundMark x1="89000" y1="52142" x2="91500" y2="49721"/>
                          <a14:foregroundMark x1="92400" y1="47300" x2="92400" y2="45810"/>
                          <a14:foregroundMark x1="63800" y1="54190" x2="63800" y2="54190"/>
                          <a14:foregroundMark x1="67000" y1="84171" x2="67000" y2="84171"/>
                          <a14:foregroundMark x1="25800" y1="81192" x2="25800" y2="81192"/>
                          <a14:foregroundMark x1="25800" y1="82309" x2="25800" y2="82309"/>
                          <a14:foregroundMark x1="25300" y1="82309" x2="25300" y2="82309"/>
                          <a14:foregroundMark x1="25200" y1="81378" x2="25200" y2="81378"/>
                          <a14:foregroundMark x1="25800" y1="82868" x2="25800" y2="82868"/>
                          <a14:foregroundMark x1="25700" y1="83054" x2="25700" y2="83054"/>
                          <a14:foregroundMark x1="25800" y1="83054" x2="25800" y2="83054"/>
                          <a14:foregroundMark x1="25700" y1="82868" x2="25700" y2="82868"/>
                          <a14:foregroundMark x1="25800" y1="83426" x2="25800" y2="83426"/>
                          <a14:foregroundMark x1="25700" y1="82868" x2="25700" y2="82868"/>
                          <a14:foregroundMark x1="25500" y1="83613" x2="25800" y2="83054"/>
                          <a14:backgroundMark x1="21000" y1="47114" x2="19800" y2="30726"/>
                          <a14:backgroundMark x1="20900" y1="53259" x2="20700" y2="45624"/>
                          <a14:backgroundMark x1="13100" y1="53073" x2="13000" y2="48231"/>
                          <a14:backgroundMark x1="12800" y1="46555" x2="12900" y2="50279"/>
                          <a14:backgroundMark x1="13200" y1="54562" x2="13300" y2="52514"/>
                          <a14:backgroundMark x1="28740" y1="44405" x2="28900" y2="47858"/>
                          <a14:backgroundMark x1="28400" y1="37058" x2="28450" y2="38130"/>
                          <a14:backgroundMark x1="44700" y1="37058" x2="44100" y2="38920"/>
                          <a14:backgroundMark x1="43900" y1="43948" x2="44000" y2="37989"/>
                          <a14:backgroundMark x1="43300" y1="36313" x2="43300" y2="36313"/>
                          <a14:backgroundMark x1="41100" y1="33892" x2="40400" y2="33147"/>
                          <a14:backgroundMark x1="41700" y1="34637" x2="41700" y2="34637"/>
                          <a14:backgroundMark x1="79700" y1="46555" x2="79100" y2="52700"/>
                          <a14:backgroundMark x1="84000" y1="44693" x2="83900" y2="40223"/>
                          <a14:backgroundMark x1="84600" y1="48976" x2="83700" y2="49907"/>
                          <a14:backgroundMark x1="90300" y1="45065" x2="90300" y2="45624"/>
                          <a14:backgroundMark x1="72600" y1="59404" x2="72600" y2="56611"/>
                          <a14:backgroundMark x1="67400" y1="70577" x2="67600" y2="68343"/>
                          <a14:backgroundMark x1="90600" y1="44134" x2="89600" y2="48231"/>
                          <a14:backgroundMark x1="70500" y1="58659" x2="70800" y2="55121"/>
                          <a14:backgroundMark x1="91700" y1="46741" x2="89100" y2="47858"/>
                          <a14:backgroundMark x1="90300" y1="42831" x2="90000" y2="46182"/>
                          <a14:backgroundMark x1="28400" y1="38920" x2="28700" y2="44507"/>
                          <a14:backgroundMark x1="26200" y1="83054" x2="26200" y2="83054"/>
                          <a14:backgroundMark x1="25500" y1="82309" x2="25500" y2="82309"/>
                          <a14:backgroundMark x1="25500" y1="81564" x2="25500" y2="81564"/>
                          <a14:backgroundMark x1="25500" y1="80819" x2="25500" y2="80819"/>
                        </a14:backgroundRemoval>
                      </a14:imgEffect>
                    </a14:imgLayer>
                  </a14:imgProps>
                </a:ext>
                <a:ext uri="{28A0092B-C50C-407E-A947-70E740481C1C}">
                  <a14:useLocalDpi xmlns:a14="http://schemas.microsoft.com/office/drawing/2010/main" val="0"/>
                </a:ext>
              </a:extLst>
            </a:blip>
            <a:srcRect l="-1" r="71689"/>
            <a:stretch/>
          </p:blipFill>
          <p:spPr bwMode="auto">
            <a:xfrm>
              <a:off x="2471757" y="1799647"/>
              <a:ext cx="2696730" cy="51149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94EF4F46-91A3-4572-AE98-6957BD6922F3}"/>
                </a:ext>
              </a:extLst>
            </p:cNvPr>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backgroundRemoval t="0" b="100000" l="10000" r="88889">
                          <a14:foregroundMark x1="65556" y1="11905" x2="77778" y2="71429"/>
                          <a14:backgroundMark x1="41111" y1="61905" x2="41111" y2="61905"/>
                          <a14:backgroundMark x1="24444" y1="4762" x2="24444" y2="2381"/>
                        </a14:backgroundRemoval>
                      </a14:imgEffect>
                    </a14:imgLayer>
                  </a14:imgProps>
                </a:ext>
                <a:ext uri="{28A0092B-C50C-407E-A947-70E740481C1C}">
                  <a14:useLocalDpi xmlns:a14="http://schemas.microsoft.com/office/drawing/2010/main" val="0"/>
                </a:ext>
              </a:extLst>
            </a:blip>
            <a:srcRect/>
            <a:stretch/>
          </p:blipFill>
          <p:spPr bwMode="auto">
            <a:xfrm>
              <a:off x="3267502" y="4582709"/>
              <a:ext cx="1906077" cy="883572"/>
            </a:xfrm>
            <a:prstGeom prst="rect">
              <a:avLst/>
            </a:prstGeom>
            <a:extLst>
              <a:ext uri="{909E8E84-426E-40DD-AFC4-6F175D3DCCD1}">
                <a14:hiddenFill xmlns:a14="http://schemas.microsoft.com/office/drawing/2010/main">
                  <a:solidFill>
                    <a:srgbClr val="FFFFFF"/>
                  </a:solidFill>
                </a14:hiddenFill>
              </a:ext>
            </a:extLst>
          </p:spPr>
        </p:pic>
      </p:grpSp>
      <p:grpSp>
        <p:nvGrpSpPr>
          <p:cNvPr id="22" name="Groupe 21">
            <a:extLst>
              <a:ext uri="{FF2B5EF4-FFF2-40B4-BE49-F238E27FC236}">
                <a16:creationId xmlns:a16="http://schemas.microsoft.com/office/drawing/2014/main" id="{5E1A6997-24B7-414E-991C-B2DFC67C477A}"/>
              </a:ext>
            </a:extLst>
          </p:cNvPr>
          <p:cNvGrpSpPr/>
          <p:nvPr/>
        </p:nvGrpSpPr>
        <p:grpSpPr>
          <a:xfrm>
            <a:off x="10868302" y="81768"/>
            <a:ext cx="1235597" cy="1050101"/>
            <a:chOff x="10686437" y="224082"/>
            <a:chExt cx="1235597" cy="1050101"/>
          </a:xfrm>
        </p:grpSpPr>
        <p:sp>
          <p:nvSpPr>
            <p:cNvPr id="23" name="Phylactère : pensées 22">
              <a:extLst>
                <a:ext uri="{FF2B5EF4-FFF2-40B4-BE49-F238E27FC236}">
                  <a16:creationId xmlns:a16="http://schemas.microsoft.com/office/drawing/2014/main" id="{BA34CBB7-E055-4756-A7A7-63EC1BADBE2C}"/>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49680229-B7CF-4BD7-B271-BC1320FC8CDB}"/>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2" name="Fiat_Doblo_Klaxon-SF">
            <a:hlinkClick r:id="" action="ppaction://media"/>
            <a:extLst>
              <a:ext uri="{FF2B5EF4-FFF2-40B4-BE49-F238E27FC236}">
                <a16:creationId xmlns:a16="http://schemas.microsoft.com/office/drawing/2014/main" id="{4566BECD-4BBD-4DDF-804A-CF28C9A06844}"/>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098776" y="276330"/>
            <a:ext cx="609600" cy="609600"/>
          </a:xfrm>
          <a:prstGeom prst="rect">
            <a:avLst/>
          </a:prstGeom>
        </p:spPr>
      </p:pic>
    </p:spTree>
    <p:extLst>
      <p:ext uri="{BB962C8B-B14F-4D97-AF65-F5344CB8AC3E}">
        <p14:creationId xmlns:p14="http://schemas.microsoft.com/office/powerpoint/2010/main" val="16843323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7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7698</TotalTime>
  <Words>2518</Words>
  <Application>Microsoft Office PowerPoint</Application>
  <PresentationFormat>Grand écran</PresentationFormat>
  <Paragraphs>321</Paragraphs>
  <Slides>23</Slides>
  <Notes>0</Notes>
  <HiddenSlides>0</HiddenSlides>
  <MMClips>2</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23</vt:i4>
      </vt:variant>
    </vt:vector>
  </HeadingPairs>
  <TitlesOfParts>
    <vt:vector size="33" baseType="lpstr">
      <vt:lpstr>Arial</vt:lpstr>
      <vt:lpstr>Arial Black</vt:lpstr>
      <vt:lpstr>Bernard MT Condensed</vt:lpstr>
      <vt:lpstr>Cavolini</vt:lpstr>
      <vt:lpstr>Century Gothic</vt:lpstr>
      <vt:lpstr>Chiller</vt:lpstr>
      <vt:lpstr>Impact</vt:lpstr>
      <vt:lpstr>Montserrat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469</cp:revision>
  <dcterms:created xsi:type="dcterms:W3CDTF">2020-06-24T09:20:11Z</dcterms:created>
  <dcterms:modified xsi:type="dcterms:W3CDTF">2022-11-07T13:56:41Z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