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5"/>
    <p:sldMasterId id="2147483693" r:id="rId6"/>
  </p:sldMasterIdLst>
  <p:notesMasterIdLst>
    <p:notesMasterId r:id="rId48"/>
  </p:notesMasterIdLst>
  <p:sldIdLst>
    <p:sldId id="295" r:id="rId7"/>
    <p:sldId id="321" r:id="rId8"/>
    <p:sldId id="263" r:id="rId9"/>
    <p:sldId id="280" r:id="rId10"/>
    <p:sldId id="323" r:id="rId11"/>
    <p:sldId id="288" r:id="rId12"/>
    <p:sldId id="282" r:id="rId13"/>
    <p:sldId id="284" r:id="rId14"/>
    <p:sldId id="325" r:id="rId15"/>
    <p:sldId id="285" r:id="rId16"/>
    <p:sldId id="286" r:id="rId17"/>
    <p:sldId id="287" r:id="rId18"/>
    <p:sldId id="290" r:id="rId19"/>
    <p:sldId id="291" r:id="rId20"/>
    <p:sldId id="292" r:id="rId21"/>
    <p:sldId id="324" r:id="rId22"/>
    <p:sldId id="293" r:id="rId23"/>
    <p:sldId id="294" r:id="rId24"/>
    <p:sldId id="322" r:id="rId25"/>
    <p:sldId id="296" r:id="rId26"/>
    <p:sldId id="326" r:id="rId27"/>
    <p:sldId id="327" r:id="rId28"/>
    <p:sldId id="328" r:id="rId29"/>
    <p:sldId id="329" r:id="rId30"/>
    <p:sldId id="303" r:id="rId31"/>
    <p:sldId id="305" r:id="rId32"/>
    <p:sldId id="306" r:id="rId33"/>
    <p:sldId id="307" r:id="rId34"/>
    <p:sldId id="308" r:id="rId35"/>
    <p:sldId id="309" r:id="rId36"/>
    <p:sldId id="310" r:id="rId37"/>
    <p:sldId id="311" r:id="rId38"/>
    <p:sldId id="312" r:id="rId39"/>
    <p:sldId id="313" r:id="rId40"/>
    <p:sldId id="314" r:id="rId41"/>
    <p:sldId id="315" r:id="rId42"/>
    <p:sldId id="316" r:id="rId43"/>
    <p:sldId id="317" r:id="rId44"/>
    <p:sldId id="318" r:id="rId45"/>
    <p:sldId id="319" r:id="rId46"/>
    <p:sldId id="320" r:id="rId47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8F7E"/>
    <a:srgbClr val="521DA5"/>
    <a:srgbClr val="0000CC"/>
    <a:srgbClr val="068E7E"/>
    <a:srgbClr val="D1005D"/>
    <a:srgbClr val="E01A58"/>
    <a:srgbClr val="E7302A"/>
    <a:srgbClr val="FFFFFF"/>
    <a:srgbClr val="F0F0F0"/>
    <a:srgbClr val="AF83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53" autoAdjust="0"/>
    <p:restoredTop sz="96224" autoAdjust="0"/>
  </p:normalViewPr>
  <p:slideViewPr>
    <p:cSldViewPr snapToGrid="0">
      <p:cViewPr varScale="1">
        <p:scale>
          <a:sx n="110" d="100"/>
          <a:sy n="110" d="100"/>
        </p:scale>
        <p:origin x="10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50192D-E309-4429-9897-26E4FB2B12F9}" type="datetimeFigureOut">
              <a:rPr lang="fr-FR" smtClean="0"/>
              <a:t>05/12/2022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E71345-BDC6-4769-BF97-5944EC7B29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13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8390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8737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50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0868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43443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7F75E64-17D8-4F68-9C2A-7DE9C8E7B4F5}"/>
              </a:ext>
            </a:extLst>
          </p:cNvPr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418860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503930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0801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479D1-8DAA-CF4F-84BE-40EFC313B1BB}" type="datetimeFigureOut">
              <a:rPr lang="fr-FR" smtClean="0"/>
              <a:t>05/12/2022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8AC8-D34F-6F43-9569-3CEDA4C748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4746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6E40BB-58D3-481C-ABEE-B6F1C3FC27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01D56FF-0A90-4290-873B-A1CEFB07C8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3F2400-0D85-4F08-B8B7-66F3F4BD5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9C20-D2F1-44BC-855D-E56A906B7488}" type="datetimeFigureOut">
              <a:rPr lang="fr-FR" smtClean="0"/>
              <a:t>05/12/2022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F844E8-71E6-41E5-B216-87A6CDDF2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306769-E325-4A23-9CE6-4CE8B0E9B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2F3F-5AAB-426D-996F-A7035DDDB1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0543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8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21153" y="1504783"/>
            <a:ext cx="10980739" cy="4860000"/>
          </a:xfrm>
        </p:spPr>
        <p:txBody>
          <a:bodyPr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48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92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9"/>
            <a:ext cx="10980739" cy="720000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3429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8" y="137054"/>
            <a:ext cx="7300007" cy="231246"/>
          </a:xfrm>
        </p:spPr>
        <p:txBody>
          <a:bodyPr anchor="ctr">
            <a:noAutofit/>
          </a:bodyPr>
          <a:lstStyle>
            <a:lvl1pPr marL="0" indent="0" algn="r">
              <a:buNone/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203663" y="701365"/>
            <a:ext cx="288000" cy="216000"/>
          </a:xfrm>
          <a:solidFill>
            <a:schemeClr val="accent4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695326" y="1113811"/>
            <a:ext cx="888207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</p:spTree>
    <p:extLst>
      <p:ext uri="{BB962C8B-B14F-4D97-AF65-F5344CB8AC3E}">
        <p14:creationId xmlns:p14="http://schemas.microsoft.com/office/powerpoint/2010/main" val="857647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8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9" cy="4860000"/>
          </a:xfrm>
          <a:prstGeom prst="rect">
            <a:avLst/>
          </a:prstGeom>
        </p:spPr>
        <p:txBody>
          <a:bodyPr/>
          <a:lstStyle>
            <a:lvl1pPr marL="16200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1300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5725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243013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825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54305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788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9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3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342900" indent="0">
              <a:buNone/>
              <a:defRPr/>
            </a:lvl2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8" y="137054"/>
            <a:ext cx="7300007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9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6" y="1113810"/>
            <a:ext cx="888207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75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9187108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5 décembre 2022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1489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5 décembre 2022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3901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5 décembre 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494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5 décembre 2022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3098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5 décembre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74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5 décembre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6225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5 décembre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7605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5 décembre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944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5 décembre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1615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5 décembre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6921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5 décembre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9160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5 décembre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2726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5 décembre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3246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5 décembre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3291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4427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922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46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710" r:id="rId8"/>
    <p:sldLayoutId id="2147483712" r:id="rId9"/>
    <p:sldLayoutId id="2147483713" r:id="rId10"/>
    <p:sldLayoutId id="214748371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5 décembre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295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8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3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slide" Target="slide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3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jpeg"/><Relationship Id="rId5" Type="http://schemas.openxmlformats.org/officeDocument/2006/relationships/hyperlink" Target="http://service-cegee-sps/sites/qualite/Obj_Quali/BDD/Forms/AllItems.aspx?RootFolder=%2Fsites%2Fqualite%2FObj%5FQuali%2FBDD%2FNCO&amp;FolderCTID=0x012000549A1825CC86B445AB8DB45A0172167C&amp;View=%7BF1302EDA%2D87F1%2D47B7%2DA844%2DF2B53BEA6DA0%7D" TargetMode="External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13" Type="http://schemas.openxmlformats.org/officeDocument/2006/relationships/slide" Target="slide36.xml"/><Relationship Id="rId18" Type="http://schemas.openxmlformats.org/officeDocument/2006/relationships/image" Target="../media/image54.png"/><Relationship Id="rId3" Type="http://schemas.openxmlformats.org/officeDocument/2006/relationships/image" Target="../media/image45.png"/><Relationship Id="rId21" Type="http://schemas.openxmlformats.org/officeDocument/2006/relationships/image" Target="../media/image48.emf"/><Relationship Id="rId7" Type="http://schemas.openxmlformats.org/officeDocument/2006/relationships/image" Target="../media/image50.png"/><Relationship Id="rId12" Type="http://schemas.openxmlformats.org/officeDocument/2006/relationships/image" Target="../media/image25.jpeg"/><Relationship Id="rId17" Type="http://schemas.openxmlformats.org/officeDocument/2006/relationships/hyperlink" Target="https://www.aide.caisse-epargne.fr/contents/comment-activer-et-desactiver-mes-paiements-a-distance-par-carte-bancaire" TargetMode="External"/><Relationship Id="rId2" Type="http://schemas.openxmlformats.org/officeDocument/2006/relationships/slideLayout" Target="../slideLayouts/slideLayout9.xml"/><Relationship Id="rId16" Type="http://schemas.openxmlformats.org/officeDocument/2006/relationships/hyperlink" Target="https://www.aide.caisse-epargne.fr/contents/comment-puis-je-visualiser-le-code-secret-de-ma-carte-bancaire-depuis-mon-application-mobile" TargetMode="External"/><Relationship Id="rId20" Type="http://schemas.openxmlformats.org/officeDocument/2006/relationships/package" Target="../embeddings/Microsoft_Word_Document.docx"/><Relationship Id="rId1" Type="http://schemas.openxmlformats.org/officeDocument/2006/relationships/vmlDrawing" Target="../drawings/vmlDrawing1.vml"/><Relationship Id="rId6" Type="http://schemas.openxmlformats.org/officeDocument/2006/relationships/hyperlink" Target="http://commerciaux.celca.caisse-epargne.fr/download/2033/parcours-ligne-conseiller-mypremium/24800/2021103-nouveau-parcours-telephonique-lignes-conseillers-my-premium.pptx" TargetMode="External"/><Relationship Id="rId11" Type="http://schemas.openxmlformats.org/officeDocument/2006/relationships/slide" Target="slide26.xml"/><Relationship Id="rId5" Type="http://schemas.openxmlformats.org/officeDocument/2006/relationships/image" Target="../media/image49.jpeg"/><Relationship Id="rId15" Type="http://schemas.openxmlformats.org/officeDocument/2006/relationships/hyperlink" Target="https://www.youtube.com/watch?v=bfjpyBXH9tI" TargetMode="External"/><Relationship Id="rId10" Type="http://schemas.openxmlformats.org/officeDocument/2006/relationships/image" Target="../media/image53.svg"/><Relationship Id="rId19" Type="http://schemas.openxmlformats.org/officeDocument/2006/relationships/slide" Target="slide34.xml"/><Relationship Id="rId4" Type="http://schemas.openxmlformats.org/officeDocument/2006/relationships/image" Target="../media/image46.png"/><Relationship Id="rId9" Type="http://schemas.openxmlformats.org/officeDocument/2006/relationships/image" Target="../media/image52.png"/><Relationship Id="rId14" Type="http://schemas.openxmlformats.org/officeDocument/2006/relationships/hyperlink" Target="https://www.aide.caisse-epargne.fr/contents/comment-faire-opposition-a-distance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hyperlink" Target="http://service-cegee-sps/sites/qualite/Obj_Quali/BDD/Forms/AllItems.aspx?RootFolder=%2Fsites%2Fqualite%2FObj%5FQuali%2FBDD%2FNCO&amp;FolderCTID=0x012000549A1825CC86B445AB8DB45A0172167C&amp;View=%7BF1302EDA%2D87F1%2D47B7%2DA844%2DF2B53BEA6DA0%7D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6.png"/><Relationship Id="rId7" Type="http://schemas.openxmlformats.org/officeDocument/2006/relationships/image" Target="../media/image53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png"/><Relationship Id="rId5" Type="http://schemas.openxmlformats.org/officeDocument/2006/relationships/image" Target="../media/image51.svg"/><Relationship Id="rId4" Type="http://schemas.openxmlformats.org/officeDocument/2006/relationships/image" Target="../media/image50.png"/><Relationship Id="rId9" Type="http://schemas.microsoft.com/office/2007/relationships/hdphoto" Target="../media/hdphoto3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hyperlink" Target="http://commerciaux.celca.caisse-epargne.fr/download/2033/parcours-ligne-conseiller-mypremium/24800/2021103-nouveau-parcours-telephonique-lignes-conseillers-my-premium.pptx" TargetMode="External"/><Relationship Id="rId3" Type="http://schemas.openxmlformats.org/officeDocument/2006/relationships/hyperlink" Target="Gestion%20e%20mails.pptx" TargetMode="External"/><Relationship Id="rId7" Type="http://schemas.openxmlformats.org/officeDocument/2006/relationships/hyperlink" Target="https://www.caisse-epargne.fr/grand-est-europe/banque-a-distance/toutes-vos-operations-a-distance/" TargetMode="External"/><Relationship Id="rId12" Type="http://schemas.openxmlformats.org/officeDocument/2006/relationships/hyperlink" Target="http://commerciaux.celca.caisse-epargne.fr/download/1603/les-bonnes-pratiques/12505/oge-outil-de-gestion-des-emails-cegee.ppt" TargetMode="Externa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9.png"/><Relationship Id="rId11" Type="http://schemas.openxmlformats.org/officeDocument/2006/relationships/hyperlink" Target="http://commerciaux.celca.caisse-epargne.fr/download/1603/les-bonnes-pratiques/12523/bibliotheque-de-mails.pptx" TargetMode="External"/><Relationship Id="rId5" Type="http://schemas.openxmlformats.org/officeDocument/2006/relationships/hyperlink" Target="http://commerciaux.celca.caisse-epargne.fr/download/1657/les-fonctionnalites-selfcare-par-canal/14482/les-fonctionnalites-selfcare-par-canal-05-2022.pdf" TargetMode="External"/><Relationship Id="rId10" Type="http://schemas.openxmlformats.org/officeDocument/2006/relationships/hyperlink" Target="http://commerciaux.celca.caisse-epargne.fr/download/2033/parcours-ligne-conseiller-mypremium/24802/telephonie_mypremium_gestion-des-absences_decembre-2021.ppt" TargetMode="External"/><Relationship Id="rId4" Type="http://schemas.openxmlformats.org/officeDocument/2006/relationships/image" Target="../media/image58.png"/><Relationship Id="rId9" Type="http://schemas.openxmlformats.org/officeDocument/2006/relationships/hyperlink" Target="http://commerciaux.celca.caisse-epargne.fr/download/2033/parcours-ligne-conseiller-mypremium/24801/20210304-parcours-mypremium-creation-dun-filtre-de-messagerie.ppt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7" Type="http://schemas.openxmlformats.org/officeDocument/2006/relationships/image" Target="../media/image72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slide" Target="slide3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commerciaux.celca.caisse-epargne.fr/download/1604/les-bonnes-pratiques/24303/20210304-parcours-mypremium-creation-dun-filtre-de-messagerie.pptx" TargetMode="Externa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commerciaux.celca.caisse-epargne.fr/download/1604/les-bonnes-pratiques/24303/20210304-parcours-mypremium-creation-dun-filtre-de-messagerie.pptx" TargetMode="Externa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app=desktop&amp;v=bfjpyBXH9tI" TargetMode="External"/><Relationship Id="rId3" Type="http://schemas.openxmlformats.org/officeDocument/2006/relationships/image" Target="../media/image82.jpeg"/><Relationship Id="rId7" Type="http://schemas.openxmlformats.org/officeDocument/2006/relationships/hyperlink" Target="https://www.aide.caisse-epargne.fr/contents/comment-faire-opposition-a-distance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hyperlink" Target="https://www.aide.caisse-epargne.fr/contents/comment-puis-je-visualiser-le-code-secret-de-ma-carte-bancaire-depuis-mon-application-mobile" TargetMode="External"/><Relationship Id="rId5" Type="http://schemas.openxmlformats.org/officeDocument/2006/relationships/image" Target="../media/image48.emf"/><Relationship Id="rId10" Type="http://schemas.openxmlformats.org/officeDocument/2006/relationships/hyperlink" Target="https://assurancesnonvie-videos.natixis.com/caisse-d-039-epargne-1/espace-assurance-consulter-contrat-attestations" TargetMode="External"/><Relationship Id="rId4" Type="http://schemas.openxmlformats.org/officeDocument/2006/relationships/package" Target="../embeddings/Microsoft_Word_Document1.docx"/><Relationship Id="rId9" Type="http://schemas.openxmlformats.org/officeDocument/2006/relationships/hyperlink" Target="https://www.caisse-epargne.fr/grand-est-europe/particuliers/rendez-vous-en-ligne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hyperlink" Target="mailto:nepasrepondre@mypremium.it-ce.fr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8.png"/><Relationship Id="rId5" Type="http://schemas.openxmlformats.org/officeDocument/2006/relationships/image" Target="../media/image83.png"/><Relationship Id="rId4" Type="http://schemas.openxmlformats.org/officeDocument/2006/relationships/image" Target="../media/image9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Heure du Jeudi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2230015" y="5052952"/>
            <a:ext cx="7893700" cy="304887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8 décembre 2022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230015" y="1526356"/>
            <a:ext cx="8683407" cy="1941642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Opt</a:t>
            </a:r>
            <a:r>
              <a:rPr lang="fr-FR" dirty="0"/>
              <a:t>-in et gestion des absences de fin d’année : les bonnes pratiques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Distribution et Développement Digital</a:t>
            </a:r>
          </a:p>
        </p:txBody>
      </p:sp>
    </p:spTree>
    <p:extLst>
      <p:ext uri="{BB962C8B-B14F-4D97-AF65-F5344CB8AC3E}">
        <p14:creationId xmlns:p14="http://schemas.microsoft.com/office/powerpoint/2010/main" val="3371009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93AE82E-53B3-4681-9A00-40F71B8866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54361" y="2097707"/>
            <a:ext cx="7847930" cy="2806803"/>
          </a:xfrm>
        </p:spPr>
        <p:txBody>
          <a:bodyPr/>
          <a:lstStyle/>
          <a:p>
            <a:pPr>
              <a:buClr>
                <a:srgbClr val="C00000"/>
              </a:buClr>
            </a:pPr>
            <a:r>
              <a:rPr lang="fr-FR" sz="2400" b="1" dirty="0">
                <a:solidFill>
                  <a:srgbClr val="C00000"/>
                </a:solidFill>
              </a:rPr>
              <a:t>De quoi je me mail ? Mémo conseiller sur l’</a:t>
            </a:r>
            <a:r>
              <a:rPr lang="fr-FR" sz="2400" b="1" dirty="0" err="1">
                <a:solidFill>
                  <a:srgbClr val="C00000"/>
                </a:solidFill>
              </a:rPr>
              <a:t>opt</a:t>
            </a:r>
            <a:r>
              <a:rPr lang="fr-FR" sz="2400" b="1" dirty="0">
                <a:solidFill>
                  <a:srgbClr val="C00000"/>
                </a:solidFill>
              </a:rPr>
              <a:t>-in</a:t>
            </a:r>
          </a:p>
          <a:p>
            <a:r>
              <a:rPr lang="fr-FR" sz="2400" b="1" dirty="0"/>
              <a:t>Comment maintenir la qualité de service </a:t>
            </a:r>
            <a:br>
              <a:rPr lang="fr-FR" sz="2400" b="1" dirty="0"/>
            </a:br>
            <a:r>
              <a:rPr lang="fr-FR" sz="2400" b="1" dirty="0"/>
              <a:t>en fin d’année </a:t>
            </a:r>
          </a:p>
        </p:txBody>
      </p:sp>
    </p:spTree>
    <p:extLst>
      <p:ext uri="{BB962C8B-B14F-4D97-AF65-F5344CB8AC3E}">
        <p14:creationId xmlns:p14="http://schemas.microsoft.com/office/powerpoint/2010/main" val="2280251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42D84E9B-DF6C-92F1-D43A-897AD3FB6F81}"/>
              </a:ext>
            </a:extLst>
          </p:cNvPr>
          <p:cNvCxnSpPr>
            <a:cxnSpLocks/>
          </p:cNvCxnSpPr>
          <p:nvPr/>
        </p:nvCxnSpPr>
        <p:spPr>
          <a:xfrm>
            <a:off x="11708387" y="426720"/>
            <a:ext cx="0" cy="3200400"/>
          </a:xfrm>
          <a:prstGeom prst="line">
            <a:avLst/>
          </a:prstGeom>
          <a:ln w="1079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e 6">
            <a:extLst>
              <a:ext uri="{FF2B5EF4-FFF2-40B4-BE49-F238E27FC236}">
                <a16:creationId xmlns:a16="http://schemas.microsoft.com/office/drawing/2014/main" id="{16ADEAF7-53B5-4473-84AC-76E43EE3CB92}"/>
              </a:ext>
            </a:extLst>
          </p:cNvPr>
          <p:cNvGrpSpPr/>
          <p:nvPr/>
        </p:nvGrpSpPr>
        <p:grpSpPr>
          <a:xfrm>
            <a:off x="0" y="0"/>
            <a:ext cx="12189544" cy="6858000"/>
            <a:chOff x="0" y="0"/>
            <a:chExt cx="12189544" cy="6858000"/>
          </a:xfrm>
        </p:grpSpPr>
        <p:pic>
          <p:nvPicPr>
            <p:cNvPr id="29" name="Image 28" descr="Une image contenant texte, personne, intérieur, mur&#10;&#10;Description générée automatiquement">
              <a:extLst>
                <a:ext uri="{FF2B5EF4-FFF2-40B4-BE49-F238E27FC236}">
                  <a16:creationId xmlns:a16="http://schemas.microsoft.com/office/drawing/2014/main" id="{189BFAC1-0BD1-EF74-A58A-CDB987520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89544" cy="6858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6E79475-28AA-4471-9A9A-291EC06343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2071" y="3561815"/>
              <a:ext cx="1692122" cy="858945"/>
            </a:xfrm>
            <a:prstGeom prst="rect">
              <a:avLst/>
            </a:prstGeom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46383E48-B715-4EBA-AEC9-893E526B1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76161" y="5194311"/>
              <a:ext cx="4407109" cy="1280234"/>
            </a:xfrm>
            <a:prstGeom prst="rect">
              <a:avLst/>
            </a:prstGeom>
          </p:spPr>
        </p:pic>
      </p:grp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1F1F724-AB76-B402-2360-8634C95CE7B7}"/>
              </a:ext>
            </a:extLst>
          </p:cNvPr>
          <p:cNvCxnSpPr>
            <a:cxnSpLocks/>
          </p:cNvCxnSpPr>
          <p:nvPr/>
        </p:nvCxnSpPr>
        <p:spPr>
          <a:xfrm>
            <a:off x="518160" y="426720"/>
            <a:ext cx="0" cy="1207008"/>
          </a:xfrm>
          <a:prstGeom prst="line">
            <a:avLst/>
          </a:prstGeom>
          <a:ln w="1079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BDAD0304-8B7A-FB09-42F7-7DC53D62BBCF}"/>
              </a:ext>
            </a:extLst>
          </p:cNvPr>
          <p:cNvCxnSpPr>
            <a:cxnSpLocks/>
          </p:cNvCxnSpPr>
          <p:nvPr/>
        </p:nvCxnSpPr>
        <p:spPr>
          <a:xfrm flipH="1">
            <a:off x="445008" y="5943600"/>
            <a:ext cx="6541008" cy="0"/>
          </a:xfrm>
          <a:prstGeom prst="line">
            <a:avLst/>
          </a:prstGeom>
          <a:ln w="1079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84D86EAC-F0DD-1A82-C0AD-04B6314FE6F0}"/>
              </a:ext>
            </a:extLst>
          </p:cNvPr>
          <p:cNvCxnSpPr>
            <a:cxnSpLocks/>
          </p:cNvCxnSpPr>
          <p:nvPr/>
        </p:nvCxnSpPr>
        <p:spPr>
          <a:xfrm flipH="1">
            <a:off x="505968" y="499872"/>
            <a:ext cx="11251187" cy="0"/>
          </a:xfrm>
          <a:prstGeom prst="line">
            <a:avLst/>
          </a:prstGeom>
          <a:ln w="1079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EBC71CE6-77BB-BB1C-1AB1-56CEB1524121}"/>
              </a:ext>
            </a:extLst>
          </p:cNvPr>
          <p:cNvCxnSpPr>
            <a:cxnSpLocks/>
          </p:cNvCxnSpPr>
          <p:nvPr/>
        </p:nvCxnSpPr>
        <p:spPr>
          <a:xfrm>
            <a:off x="518160" y="4230624"/>
            <a:ext cx="0" cy="1712976"/>
          </a:xfrm>
          <a:prstGeom prst="line">
            <a:avLst/>
          </a:prstGeom>
          <a:ln w="1079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AB2E7114-17E1-1A11-DC39-487AF0B98B76}"/>
              </a:ext>
            </a:extLst>
          </p:cNvPr>
          <p:cNvSpPr txBox="1"/>
          <p:nvPr/>
        </p:nvSpPr>
        <p:spPr>
          <a:xfrm>
            <a:off x="283464" y="1846790"/>
            <a:ext cx="5081013" cy="2144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66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QUOI JE ME MAIL ? </a:t>
            </a:r>
          </a:p>
          <a:p>
            <a:r>
              <a:rPr lang="fr-FR" sz="266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BON MOBILE </a:t>
            </a:r>
          </a:p>
          <a:p>
            <a:r>
              <a:rPr lang="fr-FR" sz="266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DIRE OUI À </a:t>
            </a:r>
          </a:p>
          <a:p>
            <a:r>
              <a:rPr lang="fr-FR" sz="266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MEILLEURE</a:t>
            </a:r>
          </a:p>
          <a:p>
            <a:r>
              <a:rPr lang="fr-FR" sz="266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 CLIENT </a:t>
            </a:r>
          </a:p>
        </p:txBody>
      </p:sp>
    </p:spTree>
    <p:extLst>
      <p:ext uri="{BB962C8B-B14F-4D97-AF65-F5344CB8AC3E}">
        <p14:creationId xmlns:p14="http://schemas.microsoft.com/office/powerpoint/2010/main" val="445207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A quoi sert l’</a:t>
            </a:r>
            <a:r>
              <a:rPr lang="fr-FR" dirty="0" err="1"/>
              <a:t>opt</a:t>
            </a:r>
            <a:r>
              <a:rPr lang="fr-FR" dirty="0"/>
              <a:t>-in ?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B3B16971-54C2-456F-AF04-D99267B83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Direction Distribution et Développement Digital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1506246-78E6-F441-B541-9B1FF2093727}"/>
              </a:ext>
            </a:extLst>
          </p:cNvPr>
          <p:cNvSpPr txBox="1"/>
          <p:nvPr/>
        </p:nvSpPr>
        <p:spPr>
          <a:xfrm>
            <a:off x="695325" y="1427634"/>
            <a:ext cx="5292520" cy="1428703"/>
          </a:xfrm>
          <a:prstGeom prst="rect">
            <a:avLst/>
          </a:prstGeom>
          <a:noFill/>
        </p:spPr>
        <p:txBody>
          <a:bodyPr wrap="square" lIns="0" tIns="0" rIns="0" bIns="0" numCol="1" spcCol="360000" rtlCol="0">
            <a:noAutofit/>
          </a:bodyPr>
          <a:lstStyle/>
          <a:p>
            <a:pPr algn="just"/>
            <a:r>
              <a:rPr lang="fr-FR" sz="1867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J'ai besoin de l'accord de mon client pour qu'il reçoive des communications commerciales par e-mail et SMS de la part de sa banque : il s’agit du consentement </a:t>
            </a:r>
            <a:r>
              <a:rPr lang="fr-FR" sz="1867" b="1" dirty="0" err="1">
                <a:latin typeface="Arial" panose="020B0604020202020204" pitchFamily="34" charset="0"/>
                <a:cs typeface="Arial" panose="020B0604020202020204" pitchFamily="34" charset="0"/>
              </a:rPr>
              <a:t>Opt</a:t>
            </a:r>
            <a:r>
              <a:rPr lang="fr-FR" sz="1867" b="1" dirty="0">
                <a:latin typeface="Arial" panose="020B0604020202020204" pitchFamily="34" charset="0"/>
                <a:cs typeface="Arial" panose="020B0604020202020204" pitchFamily="34" charset="0"/>
              </a:rPr>
              <a:t>-in.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92F2CE3-AE96-FB4E-A722-C53AA6317E85}"/>
              </a:ext>
            </a:extLst>
          </p:cNvPr>
          <p:cNvSpPr txBox="1"/>
          <p:nvPr/>
        </p:nvSpPr>
        <p:spPr>
          <a:xfrm>
            <a:off x="8393374" y="1184147"/>
            <a:ext cx="3221496" cy="5235835"/>
          </a:xfrm>
          <a:prstGeom prst="rect">
            <a:avLst/>
          </a:prstGeom>
          <a:noFill/>
          <a:ln w="19050">
            <a:solidFill>
              <a:srgbClr val="C00000"/>
            </a:solidFill>
            <a:prstDash val="sysDot"/>
          </a:ln>
        </p:spPr>
        <p:txBody>
          <a:bodyPr wrap="square" lIns="480000" tIns="0" rIns="480000" bIns="0" rtlCol="0" anchor="ctr" anchorCtr="0">
            <a:noAutofit/>
          </a:bodyPr>
          <a:lstStyle/>
          <a:p>
            <a:r>
              <a:rPr lang="fr-FR" sz="1867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Cet accord est</a:t>
            </a:r>
            <a:br>
              <a:rPr lang="fr-FR" sz="1867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867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primordial pour :</a:t>
            </a:r>
          </a:p>
          <a:p>
            <a:endParaRPr lang="fr-FR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>
              <a:buFont typeface="Wingdings" panose="05000000000000000000" pitchFamily="2" charset="2"/>
              <a:buChar char="ü"/>
            </a:pPr>
            <a:r>
              <a:rPr lang="fr-FR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Garder le lien et entretenir la relation commerciale multicanale avec </a:t>
            </a:r>
            <a:br>
              <a:rPr lang="fr-FR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 client.</a:t>
            </a:r>
          </a:p>
          <a:p>
            <a:pPr marL="228594" indent="-228594">
              <a:buFont typeface="Wingdings" panose="05000000000000000000" pitchFamily="2" charset="2"/>
              <a:buChar char="ü"/>
            </a:pPr>
            <a:endParaRPr lang="fr-FR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>
              <a:buFont typeface="Wingdings" panose="05000000000000000000" pitchFamily="2" charset="2"/>
              <a:buChar char="ü"/>
            </a:pPr>
            <a:r>
              <a:rPr lang="fr-FR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Faire bénéficier mon client des meilleures offres et de toutes nos solutions digitales</a:t>
            </a:r>
            <a:r>
              <a:rPr lang="fr-FR" sz="1600" b="1" dirty="0">
                <a:solidFill>
                  <a:srgbClr val="369A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4EF15D1-B8A4-6247-8149-D59F20BADE38}"/>
              </a:ext>
            </a:extLst>
          </p:cNvPr>
          <p:cNvSpPr txBox="1"/>
          <p:nvPr/>
        </p:nvSpPr>
        <p:spPr>
          <a:xfrm>
            <a:off x="695325" y="3923808"/>
            <a:ext cx="5292520" cy="2448333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240000" rIns="192000" bIns="96000" numCol="1" spcCol="360000" rtlCol="0" anchor="t">
            <a:noAutofit/>
          </a:bodyPr>
          <a:lstStyle/>
          <a:p>
            <a:r>
              <a:rPr lang="fr-FR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</a:t>
            </a:r>
            <a:r>
              <a:rPr lang="fr-FR" sz="16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</a:t>
            </a:r>
            <a:r>
              <a:rPr lang="fr-FR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-in est valide pendant toute la </a:t>
            </a:r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durée de la relation client </a:t>
            </a:r>
            <a:r>
              <a:rPr lang="fr-FR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sauf </a:t>
            </a:r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s’il change d’avis.</a:t>
            </a:r>
          </a:p>
          <a:p>
            <a:endParaRPr lang="fr-FR" sz="1600" b="1" dirty="0">
              <a:solidFill>
                <a:srgbClr val="EC71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NB : Si un client modifie son adresse e-mail ou son numéro de téléphone mobile, </a:t>
            </a:r>
            <a:r>
              <a:rPr lang="fr-FR" sz="1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n’est pas utile de lui redemander son accord.</a:t>
            </a:r>
          </a:p>
          <a:p>
            <a:endParaRPr lang="fr-FR" sz="1600" b="1" dirty="0">
              <a:solidFill>
                <a:srgbClr val="EC71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B45BAAA-A35D-8840-A4F5-30E0136036A8}"/>
              </a:ext>
            </a:extLst>
          </p:cNvPr>
          <p:cNvSpPr txBox="1"/>
          <p:nvPr/>
        </p:nvSpPr>
        <p:spPr>
          <a:xfrm>
            <a:off x="695325" y="2926378"/>
            <a:ext cx="5292520" cy="834660"/>
          </a:xfrm>
          <a:prstGeom prst="rect">
            <a:avLst/>
          </a:prstGeom>
          <a:solidFill>
            <a:schemeClr val="bg2">
              <a:lumMod val="50000"/>
            </a:schemeClr>
          </a:solidFill>
          <a:ln w="63500">
            <a:solidFill>
              <a:srgbClr val="E6F0F7"/>
            </a:solidFill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96000" tIns="120000" rIns="96000" bIns="0" numCol="1" spcCol="360000" rtlCol="0" anchor="t">
            <a:noAutofit/>
          </a:bodyPr>
          <a:lstStyle/>
          <a:p>
            <a:pPr algn="ctr"/>
            <a:r>
              <a:rPr lang="fr-FR" sz="186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Lorsque le client </a:t>
            </a:r>
            <a:br>
              <a:rPr lang="fr-FR" sz="186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86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 donne son accord, c’est à vie ?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A515AE2-76FF-654C-84E8-F1B01734F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915" y="1427634"/>
            <a:ext cx="2300823" cy="499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650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68368E3B-065D-1541-95E8-552EBC05FBA4}"/>
              </a:ext>
            </a:extLst>
          </p:cNvPr>
          <p:cNvSpPr txBox="1"/>
          <p:nvPr/>
        </p:nvSpPr>
        <p:spPr>
          <a:xfrm rot="21147241">
            <a:off x="2988307" y="4584384"/>
            <a:ext cx="4542503" cy="1017780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144000" rIns="335999" bIns="48000" numCol="1" spcCol="360000" rtlCol="0" anchor="ctr" anchorCtr="0">
            <a:noAutofit/>
          </a:bodyPr>
          <a:lstStyle/>
          <a:p>
            <a:pPr algn="just">
              <a:buClr>
                <a:srgbClr val="C00000"/>
              </a:buClr>
            </a:pPr>
            <a:r>
              <a:rPr lang="fr-FR" sz="1500" b="1" dirty="0">
                <a:solidFill>
                  <a:srgbClr val="C00000"/>
                </a:solidFill>
                <a:cs typeface="Arial"/>
              </a:rPr>
              <a:t>L’agence représente le canal principal des entrées en relation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L’entrée en relation et la MAJ des coordonnées client sont les moments clés pour recueillir le consentement </a:t>
            </a:r>
            <a:r>
              <a:rPr lang="fr-FR" dirty="0" err="1"/>
              <a:t>opt</a:t>
            </a:r>
            <a:r>
              <a:rPr lang="fr-FR" dirty="0"/>
              <a:t>-in de mon client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B3B16971-54C2-456F-AF04-D99267B83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Direction Distribution et Développement Digital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8368E3B-065D-1541-95E8-552EBC05FBA4}"/>
              </a:ext>
            </a:extLst>
          </p:cNvPr>
          <p:cNvSpPr txBox="1"/>
          <p:nvPr/>
        </p:nvSpPr>
        <p:spPr>
          <a:xfrm>
            <a:off x="6449932" y="3245317"/>
            <a:ext cx="4856532" cy="1365427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144000" rIns="335999" bIns="48000" numCol="1" spcCol="360000" rtlCol="0" anchor="ctr" anchorCtr="0">
            <a:noAutofit/>
          </a:bodyPr>
          <a:lstStyle/>
          <a:p>
            <a:pPr algn="just">
              <a:buClr>
                <a:srgbClr val="C00000"/>
              </a:buClr>
            </a:pPr>
            <a:r>
              <a:rPr lang="fr-FR" sz="1500" b="1" dirty="0">
                <a:cs typeface="Arial"/>
              </a:rPr>
              <a:t>Tous mes clients ne sont pas (ou pas encore) </a:t>
            </a:r>
            <a:r>
              <a:rPr lang="fr-FR" sz="1500" b="1" dirty="0">
                <a:solidFill>
                  <a:srgbClr val="C00000"/>
                </a:solidFill>
                <a:cs typeface="Arial"/>
              </a:rPr>
              <a:t>actifs sur le canal digital (68% à ce jour)</a:t>
            </a:r>
            <a:r>
              <a:rPr lang="fr-FR" sz="1500" b="1" dirty="0">
                <a:cs typeface="Arial"/>
              </a:rPr>
              <a:t>. L'agence représente donc un canal essentiel pour collecter l’</a:t>
            </a:r>
            <a:r>
              <a:rPr lang="fr-FR" sz="1500" b="1" dirty="0" err="1">
                <a:cs typeface="Arial"/>
              </a:rPr>
              <a:t>opt</a:t>
            </a:r>
            <a:r>
              <a:rPr lang="fr-FR" sz="1500" b="1" dirty="0">
                <a:cs typeface="Arial"/>
              </a:rPr>
              <a:t>-in sur ces clients.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8368E3B-065D-1541-95E8-552EBC05FBA4}"/>
              </a:ext>
            </a:extLst>
          </p:cNvPr>
          <p:cNvSpPr txBox="1"/>
          <p:nvPr/>
        </p:nvSpPr>
        <p:spPr>
          <a:xfrm rot="683949">
            <a:off x="7207532" y="5081752"/>
            <a:ext cx="4281773" cy="1054696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144000" rIns="335999" bIns="48000" numCol="1" spcCol="360000" rtlCol="0" anchor="ctr" anchorCtr="0">
            <a:noAutofit/>
          </a:bodyPr>
          <a:lstStyle/>
          <a:p>
            <a:pPr algn="just">
              <a:buClr>
                <a:srgbClr val="C00000"/>
              </a:buClr>
            </a:pPr>
            <a:r>
              <a:rPr lang="fr-FR" sz="1500" b="1" dirty="0">
                <a:cs typeface="Arial"/>
              </a:rPr>
              <a:t>Je peux </a:t>
            </a:r>
            <a:r>
              <a:rPr lang="fr-FR" sz="1500" b="1" dirty="0">
                <a:solidFill>
                  <a:srgbClr val="C00000"/>
                </a:solidFill>
                <a:cs typeface="Arial"/>
              </a:rPr>
              <a:t>rassurer le client sur l’usage</a:t>
            </a:r>
            <a:r>
              <a:rPr lang="fr-FR" sz="1500" b="1" dirty="0">
                <a:cs typeface="Arial"/>
              </a:rPr>
              <a:t> qui est fait de ses données. </a:t>
            </a: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4228" y="2347801"/>
            <a:ext cx="3516705" cy="2695803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68368E3B-065D-1541-95E8-552EBC05FBA4}"/>
              </a:ext>
            </a:extLst>
          </p:cNvPr>
          <p:cNvSpPr txBox="1"/>
          <p:nvPr/>
        </p:nvSpPr>
        <p:spPr>
          <a:xfrm rot="513623">
            <a:off x="4999161" y="2130333"/>
            <a:ext cx="4941252" cy="906402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144000" rIns="335999" bIns="48000" numCol="1" spcCol="360000" rtlCol="0" anchor="ctr" anchorCtr="0">
            <a:noAutofit/>
          </a:bodyPr>
          <a:lstStyle/>
          <a:p>
            <a:pPr algn="just">
              <a:buClr>
                <a:srgbClr val="C00000"/>
              </a:buClr>
            </a:pPr>
            <a:r>
              <a:rPr lang="fr-FR" sz="1500" b="1" dirty="0">
                <a:solidFill>
                  <a:srgbClr val="C00000"/>
                </a:solidFill>
                <a:cs typeface="Arial"/>
              </a:rPr>
              <a:t>En tant que conseiller, je reste au centre de la relation entre mon client et la banque</a:t>
            </a:r>
          </a:p>
        </p:txBody>
      </p:sp>
    </p:spTree>
    <p:extLst>
      <p:ext uri="{BB962C8B-B14F-4D97-AF65-F5344CB8AC3E}">
        <p14:creationId xmlns:p14="http://schemas.microsoft.com/office/powerpoint/2010/main" val="1840825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Une belle progression engagée en CEGEE en 2022 à poursuivre sur 2023 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B3B16971-54C2-456F-AF04-D99267B83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Direction Distribution et Développement Digital</a:t>
            </a:r>
          </a:p>
        </p:txBody>
      </p:sp>
      <p:sp>
        <p:nvSpPr>
          <p:cNvPr id="8" name="Triangle 108">
            <a:extLst>
              <a:ext uri="{FF2B5EF4-FFF2-40B4-BE49-F238E27FC236}">
                <a16:creationId xmlns:a16="http://schemas.microsoft.com/office/drawing/2014/main" id="{C932BDCD-326D-194A-9876-8B62D4A335EB}"/>
              </a:ext>
            </a:extLst>
          </p:cNvPr>
          <p:cNvSpPr/>
          <p:nvPr/>
        </p:nvSpPr>
        <p:spPr>
          <a:xfrm rot="5400000">
            <a:off x="1647479" y="2192230"/>
            <a:ext cx="903101" cy="480285"/>
          </a:xfrm>
          <a:prstGeom prst="triangle">
            <a:avLst>
              <a:gd name="adj" fmla="val 51387"/>
            </a:avLst>
          </a:prstGeom>
          <a:solidFill>
            <a:srgbClr val="E6F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2" name="Triangle 108">
            <a:extLst>
              <a:ext uri="{FF2B5EF4-FFF2-40B4-BE49-F238E27FC236}">
                <a16:creationId xmlns:a16="http://schemas.microsoft.com/office/drawing/2014/main" id="{C932BDCD-326D-194A-9876-8B62D4A335EB}"/>
              </a:ext>
            </a:extLst>
          </p:cNvPr>
          <p:cNvSpPr/>
          <p:nvPr/>
        </p:nvSpPr>
        <p:spPr>
          <a:xfrm rot="5400000">
            <a:off x="1653308" y="4788609"/>
            <a:ext cx="903101" cy="480285"/>
          </a:xfrm>
          <a:prstGeom prst="triangle">
            <a:avLst>
              <a:gd name="adj" fmla="val 51387"/>
            </a:avLst>
          </a:prstGeom>
          <a:solidFill>
            <a:srgbClr val="E6F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8368E3B-065D-1541-95E8-552EBC05FBA4}"/>
              </a:ext>
            </a:extLst>
          </p:cNvPr>
          <p:cNvSpPr txBox="1"/>
          <p:nvPr/>
        </p:nvSpPr>
        <p:spPr>
          <a:xfrm>
            <a:off x="2665962" y="1771955"/>
            <a:ext cx="3071161" cy="1266213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144000" rIns="335999" bIns="48000" numCol="1" spcCol="360000" rtlCol="0" anchor="ctr" anchorCtr="0">
            <a:noAutofit/>
          </a:bodyPr>
          <a:lstStyle/>
          <a:p>
            <a:r>
              <a:rPr lang="fr-FR" sz="1500" b="1" dirty="0">
                <a:solidFill>
                  <a:srgbClr val="0000CC"/>
                </a:solidFill>
              </a:rPr>
              <a:t>          </a:t>
            </a:r>
            <a:r>
              <a:rPr lang="fr-FR" sz="2400" b="1" dirty="0">
                <a:solidFill>
                  <a:srgbClr val="521DA5"/>
                </a:solidFill>
              </a:rPr>
              <a:t>de 48% à 55% </a:t>
            </a:r>
          </a:p>
          <a:p>
            <a:r>
              <a:rPr lang="fr-FR" b="1" dirty="0">
                <a:solidFill>
                  <a:srgbClr val="521DA5"/>
                </a:solidFill>
              </a:rPr>
              <a:t>sur les </a:t>
            </a:r>
            <a:r>
              <a:rPr lang="fr-FR" b="1" dirty="0" err="1">
                <a:solidFill>
                  <a:srgbClr val="521DA5"/>
                </a:solidFill>
              </a:rPr>
              <a:t>opt</a:t>
            </a:r>
            <a:r>
              <a:rPr lang="fr-FR" b="1" dirty="0">
                <a:solidFill>
                  <a:srgbClr val="521DA5"/>
                </a:solidFill>
              </a:rPr>
              <a:t>-in e-mail</a:t>
            </a:r>
          </a:p>
          <a:p>
            <a:endParaRPr lang="fr-FR" sz="1500" b="1" dirty="0">
              <a:solidFill>
                <a:srgbClr val="521DA5"/>
              </a:solidFill>
            </a:endParaRPr>
          </a:p>
          <a:p>
            <a:r>
              <a:rPr lang="fr-FR" sz="1600" b="1" dirty="0">
                <a:solidFill>
                  <a:srgbClr val="521DA5"/>
                </a:solidFill>
              </a:rPr>
              <a:t>Position CEGEE 12</a:t>
            </a:r>
            <a:r>
              <a:rPr lang="fr-FR" sz="1600" b="1" baseline="30000" dirty="0">
                <a:solidFill>
                  <a:srgbClr val="521DA5"/>
                </a:solidFill>
              </a:rPr>
              <a:t>ème</a:t>
            </a:r>
            <a:r>
              <a:rPr lang="fr-FR" sz="1600" b="1" dirty="0">
                <a:solidFill>
                  <a:srgbClr val="521DA5"/>
                </a:solidFill>
              </a:rPr>
              <a:t> /15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8368E3B-065D-1541-95E8-552EBC05FBA4}"/>
              </a:ext>
            </a:extLst>
          </p:cNvPr>
          <p:cNvSpPr txBox="1"/>
          <p:nvPr/>
        </p:nvSpPr>
        <p:spPr>
          <a:xfrm>
            <a:off x="2728454" y="4345003"/>
            <a:ext cx="3008670" cy="1365235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144000" rIns="335999" bIns="48000" numCol="1" spcCol="360000" rtlCol="0" anchor="ctr" anchorCtr="0">
            <a:noAutofit/>
          </a:bodyPr>
          <a:lstStyle/>
          <a:p>
            <a:r>
              <a:rPr lang="fr-FR" sz="2400" b="1" dirty="0">
                <a:solidFill>
                  <a:srgbClr val="D1005D"/>
                </a:solidFill>
              </a:rPr>
              <a:t>     de 53% à 58% </a:t>
            </a:r>
          </a:p>
          <a:p>
            <a:r>
              <a:rPr lang="fr-FR" b="1" dirty="0">
                <a:solidFill>
                  <a:srgbClr val="D1005D"/>
                </a:solidFill>
              </a:rPr>
              <a:t>sur les </a:t>
            </a:r>
            <a:r>
              <a:rPr lang="fr-FR" b="1" dirty="0" err="1">
                <a:solidFill>
                  <a:srgbClr val="D1005D"/>
                </a:solidFill>
              </a:rPr>
              <a:t>opt</a:t>
            </a:r>
            <a:r>
              <a:rPr lang="fr-FR" b="1" dirty="0">
                <a:solidFill>
                  <a:srgbClr val="D1005D"/>
                </a:solidFill>
              </a:rPr>
              <a:t>-in SMS</a:t>
            </a:r>
          </a:p>
          <a:p>
            <a:endParaRPr lang="fr-FR" sz="1600" b="1" dirty="0">
              <a:solidFill>
                <a:srgbClr val="D1005D"/>
              </a:solidFill>
            </a:endParaRPr>
          </a:p>
          <a:p>
            <a:r>
              <a:rPr lang="fr-FR" sz="1600" b="1" dirty="0">
                <a:solidFill>
                  <a:srgbClr val="D1005D"/>
                </a:solidFill>
              </a:rPr>
              <a:t>Position CEGEE 10</a:t>
            </a:r>
            <a:r>
              <a:rPr lang="fr-FR" sz="1600" b="1" baseline="30000" dirty="0">
                <a:solidFill>
                  <a:srgbClr val="D1005D"/>
                </a:solidFill>
              </a:rPr>
              <a:t>ème</a:t>
            </a:r>
            <a:r>
              <a:rPr lang="fr-FR" sz="1600" b="1" dirty="0">
                <a:solidFill>
                  <a:srgbClr val="D1005D"/>
                </a:solidFill>
              </a:rPr>
              <a:t> /15 </a:t>
            </a:r>
          </a:p>
        </p:txBody>
      </p:sp>
      <p:sp>
        <p:nvSpPr>
          <p:cNvPr id="11" name="Flèche droite 10"/>
          <p:cNvSpPr/>
          <p:nvPr/>
        </p:nvSpPr>
        <p:spPr>
          <a:xfrm rot="19146607">
            <a:off x="2815032" y="1936402"/>
            <a:ext cx="592788" cy="242383"/>
          </a:xfrm>
          <a:prstGeom prst="rightArrow">
            <a:avLst/>
          </a:prstGeom>
          <a:solidFill>
            <a:srgbClr val="521DA5"/>
          </a:solidFill>
          <a:ln>
            <a:solidFill>
              <a:srgbClr val="521D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droite 15"/>
          <p:cNvSpPr/>
          <p:nvPr/>
        </p:nvSpPr>
        <p:spPr>
          <a:xfrm rot="19391852">
            <a:off x="2817946" y="4475947"/>
            <a:ext cx="592788" cy="230321"/>
          </a:xfrm>
          <a:prstGeom prst="rightArrow">
            <a:avLst/>
          </a:prstGeom>
          <a:solidFill>
            <a:srgbClr val="D1005D"/>
          </a:solidFill>
          <a:ln>
            <a:solidFill>
              <a:srgbClr val="D100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597" y="4502481"/>
            <a:ext cx="738072" cy="120775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11558" y="1891566"/>
            <a:ext cx="203992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6600" dirty="0">
                <a:ln w="0"/>
                <a:solidFill>
                  <a:srgbClr val="521DA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UI Emoji" panose="020B0502040204020203" pitchFamily="34" charset="0"/>
              </a:rPr>
              <a:t>✉️</a:t>
            </a:r>
            <a:endParaRPr lang="fr-FR" dirty="0">
              <a:solidFill>
                <a:srgbClr val="521DA5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5060" y1="18345" x2="35060" y2="183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66626" y="1333870"/>
            <a:ext cx="2583503" cy="2861409"/>
          </a:xfrm>
          <a:prstGeom prst="rect">
            <a:avLst/>
          </a:prstGeom>
        </p:spPr>
      </p:pic>
      <p:sp>
        <p:nvSpPr>
          <p:cNvPr id="19" name="Ruban vers le haut 18"/>
          <p:cNvSpPr/>
          <p:nvPr/>
        </p:nvSpPr>
        <p:spPr>
          <a:xfrm>
            <a:off x="6386051" y="4081259"/>
            <a:ext cx="5529377" cy="1557771"/>
          </a:xfrm>
          <a:prstGeom prst="ribbon2">
            <a:avLst>
              <a:gd name="adj1" fmla="val 16667"/>
              <a:gd name="adj2" fmla="val 69738"/>
            </a:avLst>
          </a:prstGeom>
          <a:solidFill>
            <a:srgbClr val="068F7E"/>
          </a:solidFill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Notre ambition 2023</a:t>
            </a:r>
          </a:p>
          <a:p>
            <a:pPr algn="ctr"/>
            <a:r>
              <a:rPr lang="fr-FR" sz="2800" b="1" dirty="0">
                <a:solidFill>
                  <a:srgbClr val="C00000"/>
                </a:solidFill>
              </a:rPr>
              <a:t>70% </a:t>
            </a:r>
            <a:r>
              <a:rPr lang="fr-FR" sz="2800" b="1" dirty="0">
                <a:solidFill>
                  <a:schemeClr val="bg1"/>
                </a:solidFill>
              </a:rPr>
              <a:t>de clients </a:t>
            </a:r>
            <a:r>
              <a:rPr lang="fr-FR" sz="2800" b="1" dirty="0" err="1">
                <a:solidFill>
                  <a:schemeClr val="bg1"/>
                </a:solidFill>
              </a:rPr>
              <a:t>opt</a:t>
            </a:r>
            <a:r>
              <a:rPr lang="fr-FR" sz="2800" b="1" dirty="0">
                <a:solidFill>
                  <a:schemeClr val="bg1"/>
                </a:solidFill>
              </a:rPr>
              <a:t>-in</a:t>
            </a:r>
          </a:p>
        </p:txBody>
      </p:sp>
    </p:spTree>
    <p:extLst>
      <p:ext uri="{BB962C8B-B14F-4D97-AF65-F5344CB8AC3E}">
        <p14:creationId xmlns:p14="http://schemas.microsoft.com/office/powerpoint/2010/main" val="154957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L’</a:t>
            </a:r>
            <a:r>
              <a:rPr lang="fr-FR" dirty="0" err="1"/>
              <a:t>opt</a:t>
            </a:r>
            <a:r>
              <a:rPr lang="fr-FR" dirty="0"/>
              <a:t>-in, c’est 3 fois gagnant !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B3B16971-54C2-456F-AF04-D99267B83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Direction Distribution et Développement Digital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BDCC09A-5AC2-6341-862F-0655910E6AAA}"/>
              </a:ext>
            </a:extLst>
          </p:cNvPr>
          <p:cNvSpPr txBox="1"/>
          <p:nvPr/>
        </p:nvSpPr>
        <p:spPr>
          <a:xfrm>
            <a:off x="8209678" y="3168000"/>
            <a:ext cx="3581209" cy="2932733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240000" rIns="192000" bIns="96000" numCol="1" spcCol="360000" rtlCol="0" anchor="t">
            <a:noAutofit/>
          </a:bodyPr>
          <a:lstStyle/>
          <a:p>
            <a:pPr marL="171446" indent="-171446">
              <a:buClr>
                <a:srgbClr val="369AD4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rgbClr val="C00000"/>
                </a:solidFill>
                <a:latin typeface="Arial"/>
                <a:cs typeface="Arial"/>
              </a:rPr>
              <a:t>Renforcer la relation commerciale conseiller par des </a:t>
            </a:r>
            <a:r>
              <a:rPr lang="fr-FR" sz="1600" b="1">
                <a:solidFill>
                  <a:srgbClr val="C00000"/>
                </a:solidFill>
                <a:latin typeface="Arial"/>
                <a:cs typeface="Arial"/>
              </a:rPr>
              <a:t>sollicitations digitales.</a:t>
            </a:r>
          </a:p>
          <a:p>
            <a:pPr>
              <a:buClr>
                <a:srgbClr val="369AD4"/>
              </a:buClr>
            </a:pPr>
            <a:endParaRPr lang="fr-FR" sz="1600">
              <a:solidFill>
                <a:srgbClr val="C00000"/>
              </a:solidFill>
              <a:latin typeface="Arial"/>
              <a:cs typeface="Arial"/>
            </a:endParaRP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fr-FR" sz="1600">
                <a:solidFill>
                  <a:srgbClr val="C00000"/>
                </a:solidFill>
                <a:latin typeface="Arial"/>
                <a:cs typeface="Arial"/>
              </a:rPr>
              <a:t>Informer sur nos </a:t>
            </a:r>
            <a:r>
              <a:rPr lang="fr-FR" sz="1600" b="1">
                <a:solidFill>
                  <a:srgbClr val="C00000"/>
                </a:solidFill>
                <a:latin typeface="Arial"/>
                <a:cs typeface="Arial"/>
              </a:rPr>
              <a:t>offres </a:t>
            </a:r>
            <a:r>
              <a:rPr lang="fr-FR" sz="16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(nouveautés, promotions, …).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endParaRPr lang="fr-FR" sz="160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fr-FR" sz="16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Augmenter les </a:t>
            </a:r>
            <a:r>
              <a:rPr lang="fr-FR" sz="1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ventes digitales.</a:t>
            </a:r>
          </a:p>
          <a:p>
            <a:pPr>
              <a:buClr>
                <a:srgbClr val="369AD4"/>
              </a:buClr>
            </a:pPr>
            <a:endParaRPr lang="fr-FR" sz="160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A7B04E8-C429-2447-AF52-B6302ECC1D06}"/>
              </a:ext>
            </a:extLst>
          </p:cNvPr>
          <p:cNvSpPr txBox="1"/>
          <p:nvPr/>
        </p:nvSpPr>
        <p:spPr>
          <a:xfrm>
            <a:off x="8209678" y="2544326"/>
            <a:ext cx="3578557" cy="608148"/>
          </a:xfrm>
          <a:prstGeom prst="rect">
            <a:avLst/>
          </a:prstGeom>
          <a:solidFill>
            <a:srgbClr val="C00000"/>
          </a:solidFill>
          <a:ln w="63500">
            <a:solidFill>
              <a:srgbClr val="E6F0F7"/>
            </a:solidFill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96000" tIns="120000" rIns="96000" bIns="0" numCol="1" spcCol="360000" rtlCol="0" anchor="t">
            <a:noAutofit/>
          </a:bodyPr>
          <a:lstStyle/>
          <a:p>
            <a:pPr algn="ctr"/>
            <a:r>
              <a:rPr lang="fr-FR" sz="213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ma banque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AD1E946-D895-4B75-9A94-DFE763732554}"/>
              </a:ext>
            </a:extLst>
          </p:cNvPr>
          <p:cNvSpPr txBox="1"/>
          <p:nvPr/>
        </p:nvSpPr>
        <p:spPr>
          <a:xfrm>
            <a:off x="4274969" y="3156835"/>
            <a:ext cx="3578555" cy="2942984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240000" rIns="192000" bIns="96000" numCol="1" spcCol="360000" rtlCol="0" anchor="t">
            <a:noAutofit/>
          </a:bodyPr>
          <a:lstStyle/>
          <a:p>
            <a:pPr marL="171446" indent="-171446">
              <a:buClr>
                <a:srgbClr val="EC710F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C00000"/>
                </a:solidFill>
                <a:latin typeface="Arial" panose="020B0604020202020204" pitchFamily="34" charset="0"/>
              </a:rPr>
              <a:t>Rebondir</a:t>
            </a:r>
            <a:r>
              <a:rPr lang="fr-FR" sz="1600" dirty="0">
                <a:solidFill>
                  <a:srgbClr val="C00000"/>
                </a:solidFill>
                <a:latin typeface="Arial" panose="020B0604020202020204" pitchFamily="34" charset="0"/>
              </a:rPr>
              <a:t>, lors de mes entretiens client</a:t>
            </a:r>
            <a:r>
              <a:rPr lang="fr-FR" sz="1600" b="1" dirty="0">
                <a:solidFill>
                  <a:srgbClr val="C00000"/>
                </a:solidFill>
                <a:latin typeface="Arial" panose="020B0604020202020204" pitchFamily="34" charset="0"/>
              </a:rPr>
              <a:t>, sur des opportunités commerciales, </a:t>
            </a:r>
            <a:r>
              <a:rPr lang="fr-FR" sz="1600" dirty="0">
                <a:solidFill>
                  <a:srgbClr val="C00000"/>
                </a:solidFill>
                <a:latin typeface="Arial" panose="020B0604020202020204" pitchFamily="34" charset="0"/>
              </a:rPr>
              <a:t>générées grâce aux campagnes digitales.</a:t>
            </a:r>
          </a:p>
          <a:p>
            <a:pPr>
              <a:buClr>
                <a:srgbClr val="EC710F"/>
              </a:buClr>
            </a:pPr>
            <a:endParaRPr lang="fr-FR" sz="1600" b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marL="171446" indent="-171446">
              <a:buClr>
                <a:srgbClr val="EC710F"/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Optimiser </a:t>
            </a:r>
            <a:r>
              <a:rPr lang="fr-FR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 ventes.</a:t>
            </a:r>
          </a:p>
          <a:p>
            <a:pPr>
              <a:buClr>
                <a:srgbClr val="EC710F"/>
              </a:buClr>
            </a:pPr>
            <a:endParaRPr lang="fr-FR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46" indent="-171446">
              <a:buClr>
                <a:srgbClr val="EC710F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C00000"/>
                </a:solidFill>
                <a:latin typeface="Arial" panose="020B0604020202020204" pitchFamily="34" charset="0"/>
              </a:rPr>
              <a:t>Maintenir la relation </a:t>
            </a:r>
            <a:r>
              <a:rPr lang="fr-FR" sz="1600" dirty="0">
                <a:solidFill>
                  <a:srgbClr val="C00000"/>
                </a:solidFill>
                <a:latin typeface="Arial" panose="020B0604020202020204" pitchFamily="34" charset="0"/>
              </a:rPr>
              <a:t>avec mon client tout au long de l’année.</a:t>
            </a:r>
          </a:p>
          <a:p>
            <a:pPr>
              <a:buClr>
                <a:srgbClr val="EC710F"/>
              </a:buClr>
            </a:pPr>
            <a:endParaRPr lang="fr-FR" sz="1600" b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marL="171446" indent="-171446">
              <a:buClr>
                <a:srgbClr val="EC710F"/>
              </a:buClr>
              <a:buFont typeface="Arial" panose="020B0604020202020204" pitchFamily="34" charset="0"/>
              <a:buChar char="•"/>
            </a:pPr>
            <a:endParaRPr lang="fr-FR" sz="16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5D0B2DD-BEF8-4DD0-9419-7200162435F7}"/>
              </a:ext>
            </a:extLst>
          </p:cNvPr>
          <p:cNvSpPr txBox="1"/>
          <p:nvPr/>
        </p:nvSpPr>
        <p:spPr>
          <a:xfrm>
            <a:off x="4276333" y="2544326"/>
            <a:ext cx="3578555" cy="604693"/>
          </a:xfrm>
          <a:prstGeom prst="rect">
            <a:avLst/>
          </a:prstGeom>
          <a:solidFill>
            <a:schemeClr val="bg2">
              <a:lumMod val="50000"/>
            </a:schemeClr>
          </a:solidFill>
          <a:ln w="63500">
            <a:solidFill>
              <a:srgbClr val="E6F0F7"/>
            </a:solidFill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96000" tIns="120000" rIns="96000" bIns="0" numCol="1" spcCol="360000" rtlCol="0" anchor="t">
            <a:noAutofit/>
          </a:bodyPr>
          <a:lstStyle/>
          <a:p>
            <a:pPr algn="ctr"/>
            <a:r>
              <a:rPr lang="fr-FR" sz="21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moi</a:t>
            </a:r>
          </a:p>
        </p:txBody>
      </p:sp>
      <p:grpSp>
        <p:nvGrpSpPr>
          <p:cNvPr id="16" name="Group 134">
            <a:extLst>
              <a:ext uri="{FF2B5EF4-FFF2-40B4-BE49-F238E27FC236}">
                <a16:creationId xmlns:a16="http://schemas.microsoft.com/office/drawing/2014/main" id="{5B24EB43-B261-4A29-A7BA-B69A0ECE3EC7}"/>
              </a:ext>
            </a:extLst>
          </p:cNvPr>
          <p:cNvGrpSpPr/>
          <p:nvPr/>
        </p:nvGrpSpPr>
        <p:grpSpPr>
          <a:xfrm>
            <a:off x="5825613" y="1857699"/>
            <a:ext cx="451844" cy="682719"/>
            <a:chOff x="501650" y="2924176"/>
            <a:chExt cx="600075" cy="698500"/>
          </a:xfrm>
          <a:solidFill>
            <a:schemeClr val="bg2">
              <a:lumMod val="50000"/>
            </a:schemeClr>
          </a:solidFill>
        </p:grpSpPr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71DF79AD-CBDF-4677-91F0-E40BC0F5B0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650" y="2924176"/>
              <a:ext cx="600075" cy="698500"/>
            </a:xfrm>
            <a:custGeom>
              <a:avLst/>
              <a:gdLst>
                <a:gd name="T0" fmla="*/ 0 w 754"/>
                <a:gd name="T1" fmla="*/ 879 h 879"/>
                <a:gd name="T2" fmla="*/ 0 w 754"/>
                <a:gd name="T3" fmla="*/ 719 h 879"/>
                <a:gd name="T4" fmla="*/ 5 w 754"/>
                <a:gd name="T5" fmla="*/ 684 h 879"/>
                <a:gd name="T6" fmla="*/ 16 w 754"/>
                <a:gd name="T7" fmla="*/ 655 h 879"/>
                <a:gd name="T8" fmla="*/ 31 w 754"/>
                <a:gd name="T9" fmla="*/ 631 h 879"/>
                <a:gd name="T10" fmla="*/ 53 w 754"/>
                <a:gd name="T11" fmla="*/ 609 h 879"/>
                <a:gd name="T12" fmla="*/ 97 w 754"/>
                <a:gd name="T13" fmla="*/ 583 h 879"/>
                <a:gd name="T14" fmla="*/ 165 w 754"/>
                <a:gd name="T15" fmla="*/ 563 h 879"/>
                <a:gd name="T16" fmla="*/ 246 w 754"/>
                <a:gd name="T17" fmla="*/ 552 h 879"/>
                <a:gd name="T18" fmla="*/ 279 w 754"/>
                <a:gd name="T19" fmla="*/ 540 h 879"/>
                <a:gd name="T20" fmla="*/ 284 w 754"/>
                <a:gd name="T21" fmla="*/ 512 h 879"/>
                <a:gd name="T22" fmla="*/ 282 w 754"/>
                <a:gd name="T23" fmla="*/ 481 h 879"/>
                <a:gd name="T24" fmla="*/ 245 w 754"/>
                <a:gd name="T25" fmla="*/ 445 h 879"/>
                <a:gd name="T26" fmla="*/ 214 w 754"/>
                <a:gd name="T27" fmla="*/ 399 h 879"/>
                <a:gd name="T28" fmla="*/ 199 w 754"/>
                <a:gd name="T29" fmla="*/ 363 h 879"/>
                <a:gd name="T30" fmla="*/ 173 w 754"/>
                <a:gd name="T31" fmla="*/ 350 h 879"/>
                <a:gd name="T32" fmla="*/ 152 w 754"/>
                <a:gd name="T33" fmla="*/ 321 h 879"/>
                <a:gd name="T34" fmla="*/ 143 w 754"/>
                <a:gd name="T35" fmla="*/ 294 h 879"/>
                <a:gd name="T36" fmla="*/ 142 w 754"/>
                <a:gd name="T37" fmla="*/ 249 h 879"/>
                <a:gd name="T38" fmla="*/ 156 w 754"/>
                <a:gd name="T39" fmla="*/ 216 h 879"/>
                <a:gd name="T40" fmla="*/ 169 w 754"/>
                <a:gd name="T41" fmla="*/ 207 h 879"/>
                <a:gd name="T42" fmla="*/ 179 w 754"/>
                <a:gd name="T43" fmla="*/ 205 h 879"/>
                <a:gd name="T44" fmla="*/ 186 w 754"/>
                <a:gd name="T45" fmla="*/ 183 h 879"/>
                <a:gd name="T46" fmla="*/ 198 w 754"/>
                <a:gd name="T47" fmla="*/ 124 h 879"/>
                <a:gd name="T48" fmla="*/ 221 w 754"/>
                <a:gd name="T49" fmla="*/ 73 h 879"/>
                <a:gd name="T50" fmla="*/ 256 w 754"/>
                <a:gd name="T51" fmla="*/ 35 h 879"/>
                <a:gd name="T52" fmla="*/ 307 w 754"/>
                <a:gd name="T53" fmla="*/ 10 h 879"/>
                <a:gd name="T54" fmla="*/ 377 w 754"/>
                <a:gd name="T55" fmla="*/ 0 h 879"/>
                <a:gd name="T56" fmla="*/ 426 w 754"/>
                <a:gd name="T57" fmla="*/ 4 h 879"/>
                <a:gd name="T58" fmla="*/ 483 w 754"/>
                <a:gd name="T59" fmla="*/ 25 h 879"/>
                <a:gd name="T60" fmla="*/ 523 w 754"/>
                <a:gd name="T61" fmla="*/ 59 h 879"/>
                <a:gd name="T62" fmla="*/ 550 w 754"/>
                <a:gd name="T63" fmla="*/ 106 h 879"/>
                <a:gd name="T64" fmla="*/ 565 w 754"/>
                <a:gd name="T65" fmla="*/ 163 h 879"/>
                <a:gd name="T66" fmla="*/ 570 w 754"/>
                <a:gd name="T67" fmla="*/ 205 h 879"/>
                <a:gd name="T68" fmla="*/ 580 w 754"/>
                <a:gd name="T69" fmla="*/ 206 h 879"/>
                <a:gd name="T70" fmla="*/ 594 w 754"/>
                <a:gd name="T71" fmla="*/ 212 h 879"/>
                <a:gd name="T72" fmla="*/ 609 w 754"/>
                <a:gd name="T73" fmla="*/ 236 h 879"/>
                <a:gd name="T74" fmla="*/ 613 w 754"/>
                <a:gd name="T75" fmla="*/ 278 h 879"/>
                <a:gd name="T76" fmla="*/ 607 w 754"/>
                <a:gd name="T77" fmla="*/ 308 h 879"/>
                <a:gd name="T78" fmla="*/ 588 w 754"/>
                <a:gd name="T79" fmla="*/ 343 h 879"/>
                <a:gd name="T80" fmla="*/ 563 w 754"/>
                <a:gd name="T81" fmla="*/ 361 h 879"/>
                <a:gd name="T82" fmla="*/ 547 w 754"/>
                <a:gd name="T83" fmla="*/ 382 h 879"/>
                <a:gd name="T84" fmla="*/ 519 w 754"/>
                <a:gd name="T85" fmla="*/ 431 h 879"/>
                <a:gd name="T86" fmla="*/ 485 w 754"/>
                <a:gd name="T87" fmla="*/ 470 h 879"/>
                <a:gd name="T88" fmla="*/ 470 w 754"/>
                <a:gd name="T89" fmla="*/ 495 h 879"/>
                <a:gd name="T90" fmla="*/ 472 w 754"/>
                <a:gd name="T91" fmla="*/ 530 h 879"/>
                <a:gd name="T92" fmla="*/ 479 w 754"/>
                <a:gd name="T93" fmla="*/ 550 h 879"/>
                <a:gd name="T94" fmla="*/ 564 w 754"/>
                <a:gd name="T95" fmla="*/ 558 h 879"/>
                <a:gd name="T96" fmla="*/ 636 w 754"/>
                <a:gd name="T97" fmla="*/ 575 h 879"/>
                <a:gd name="T98" fmla="*/ 693 w 754"/>
                <a:gd name="T99" fmla="*/ 604 h 879"/>
                <a:gd name="T100" fmla="*/ 716 w 754"/>
                <a:gd name="T101" fmla="*/ 623 h 879"/>
                <a:gd name="T102" fmla="*/ 734 w 754"/>
                <a:gd name="T103" fmla="*/ 647 h 879"/>
                <a:gd name="T104" fmla="*/ 746 w 754"/>
                <a:gd name="T105" fmla="*/ 675 h 879"/>
                <a:gd name="T106" fmla="*/ 752 w 754"/>
                <a:gd name="T107" fmla="*/ 707 h 879"/>
                <a:gd name="T108" fmla="*/ 754 w 754"/>
                <a:gd name="T109" fmla="*/ 732 h 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54" h="879">
                  <a:moveTo>
                    <a:pt x="754" y="732"/>
                  </a:moveTo>
                  <a:lnTo>
                    <a:pt x="754" y="879"/>
                  </a:lnTo>
                  <a:lnTo>
                    <a:pt x="0" y="879"/>
                  </a:lnTo>
                  <a:lnTo>
                    <a:pt x="0" y="732"/>
                  </a:lnTo>
                  <a:lnTo>
                    <a:pt x="0" y="732"/>
                  </a:lnTo>
                  <a:lnTo>
                    <a:pt x="0" y="719"/>
                  </a:lnTo>
                  <a:lnTo>
                    <a:pt x="1" y="707"/>
                  </a:lnTo>
                  <a:lnTo>
                    <a:pt x="3" y="695"/>
                  </a:lnTo>
                  <a:lnTo>
                    <a:pt x="5" y="684"/>
                  </a:lnTo>
                  <a:lnTo>
                    <a:pt x="9" y="675"/>
                  </a:lnTo>
                  <a:lnTo>
                    <a:pt x="12" y="665"/>
                  </a:lnTo>
                  <a:lnTo>
                    <a:pt x="16" y="655"/>
                  </a:lnTo>
                  <a:lnTo>
                    <a:pt x="20" y="647"/>
                  </a:lnTo>
                  <a:lnTo>
                    <a:pt x="26" y="638"/>
                  </a:lnTo>
                  <a:lnTo>
                    <a:pt x="31" y="631"/>
                  </a:lnTo>
                  <a:lnTo>
                    <a:pt x="38" y="623"/>
                  </a:lnTo>
                  <a:lnTo>
                    <a:pt x="45" y="615"/>
                  </a:lnTo>
                  <a:lnTo>
                    <a:pt x="53" y="609"/>
                  </a:lnTo>
                  <a:lnTo>
                    <a:pt x="60" y="604"/>
                  </a:lnTo>
                  <a:lnTo>
                    <a:pt x="78" y="593"/>
                  </a:lnTo>
                  <a:lnTo>
                    <a:pt x="97" y="583"/>
                  </a:lnTo>
                  <a:lnTo>
                    <a:pt x="118" y="575"/>
                  </a:lnTo>
                  <a:lnTo>
                    <a:pt x="141" y="568"/>
                  </a:lnTo>
                  <a:lnTo>
                    <a:pt x="165" y="563"/>
                  </a:lnTo>
                  <a:lnTo>
                    <a:pt x="191" y="558"/>
                  </a:lnTo>
                  <a:lnTo>
                    <a:pt x="218" y="555"/>
                  </a:lnTo>
                  <a:lnTo>
                    <a:pt x="246" y="552"/>
                  </a:lnTo>
                  <a:lnTo>
                    <a:pt x="275" y="550"/>
                  </a:lnTo>
                  <a:lnTo>
                    <a:pt x="275" y="550"/>
                  </a:lnTo>
                  <a:lnTo>
                    <a:pt x="279" y="540"/>
                  </a:lnTo>
                  <a:lnTo>
                    <a:pt x="281" y="530"/>
                  </a:lnTo>
                  <a:lnTo>
                    <a:pt x="283" y="521"/>
                  </a:lnTo>
                  <a:lnTo>
                    <a:pt x="284" y="512"/>
                  </a:lnTo>
                  <a:lnTo>
                    <a:pt x="284" y="495"/>
                  </a:lnTo>
                  <a:lnTo>
                    <a:pt x="282" y="481"/>
                  </a:lnTo>
                  <a:lnTo>
                    <a:pt x="282" y="481"/>
                  </a:lnTo>
                  <a:lnTo>
                    <a:pt x="269" y="470"/>
                  </a:lnTo>
                  <a:lnTo>
                    <a:pt x="256" y="458"/>
                  </a:lnTo>
                  <a:lnTo>
                    <a:pt x="245" y="445"/>
                  </a:lnTo>
                  <a:lnTo>
                    <a:pt x="234" y="431"/>
                  </a:lnTo>
                  <a:lnTo>
                    <a:pt x="224" y="415"/>
                  </a:lnTo>
                  <a:lnTo>
                    <a:pt x="214" y="399"/>
                  </a:lnTo>
                  <a:lnTo>
                    <a:pt x="207" y="382"/>
                  </a:lnTo>
                  <a:lnTo>
                    <a:pt x="199" y="363"/>
                  </a:lnTo>
                  <a:lnTo>
                    <a:pt x="199" y="363"/>
                  </a:lnTo>
                  <a:lnTo>
                    <a:pt x="191" y="361"/>
                  </a:lnTo>
                  <a:lnTo>
                    <a:pt x="182" y="357"/>
                  </a:lnTo>
                  <a:lnTo>
                    <a:pt x="173" y="350"/>
                  </a:lnTo>
                  <a:lnTo>
                    <a:pt x="166" y="343"/>
                  </a:lnTo>
                  <a:lnTo>
                    <a:pt x="158" y="333"/>
                  </a:lnTo>
                  <a:lnTo>
                    <a:pt x="152" y="321"/>
                  </a:lnTo>
                  <a:lnTo>
                    <a:pt x="147" y="308"/>
                  </a:lnTo>
                  <a:lnTo>
                    <a:pt x="143" y="294"/>
                  </a:lnTo>
                  <a:lnTo>
                    <a:pt x="143" y="294"/>
                  </a:lnTo>
                  <a:lnTo>
                    <a:pt x="141" y="278"/>
                  </a:lnTo>
                  <a:lnTo>
                    <a:pt x="140" y="263"/>
                  </a:lnTo>
                  <a:lnTo>
                    <a:pt x="142" y="249"/>
                  </a:lnTo>
                  <a:lnTo>
                    <a:pt x="145" y="236"/>
                  </a:lnTo>
                  <a:lnTo>
                    <a:pt x="150" y="225"/>
                  </a:lnTo>
                  <a:lnTo>
                    <a:pt x="156" y="216"/>
                  </a:lnTo>
                  <a:lnTo>
                    <a:pt x="161" y="212"/>
                  </a:lnTo>
                  <a:lnTo>
                    <a:pt x="165" y="209"/>
                  </a:lnTo>
                  <a:lnTo>
                    <a:pt x="169" y="207"/>
                  </a:lnTo>
                  <a:lnTo>
                    <a:pt x="175" y="206"/>
                  </a:lnTo>
                  <a:lnTo>
                    <a:pt x="175" y="206"/>
                  </a:lnTo>
                  <a:lnTo>
                    <a:pt x="179" y="205"/>
                  </a:lnTo>
                  <a:lnTo>
                    <a:pt x="184" y="205"/>
                  </a:lnTo>
                  <a:lnTo>
                    <a:pt x="184" y="205"/>
                  </a:lnTo>
                  <a:lnTo>
                    <a:pt x="186" y="183"/>
                  </a:lnTo>
                  <a:lnTo>
                    <a:pt x="190" y="163"/>
                  </a:lnTo>
                  <a:lnTo>
                    <a:pt x="193" y="142"/>
                  </a:lnTo>
                  <a:lnTo>
                    <a:pt x="198" y="124"/>
                  </a:lnTo>
                  <a:lnTo>
                    <a:pt x="205" y="106"/>
                  </a:lnTo>
                  <a:lnTo>
                    <a:pt x="212" y="90"/>
                  </a:lnTo>
                  <a:lnTo>
                    <a:pt x="221" y="73"/>
                  </a:lnTo>
                  <a:lnTo>
                    <a:pt x="231" y="59"/>
                  </a:lnTo>
                  <a:lnTo>
                    <a:pt x="242" y="47"/>
                  </a:lnTo>
                  <a:lnTo>
                    <a:pt x="256" y="35"/>
                  </a:lnTo>
                  <a:lnTo>
                    <a:pt x="272" y="25"/>
                  </a:lnTo>
                  <a:lnTo>
                    <a:pt x="289" y="16"/>
                  </a:lnTo>
                  <a:lnTo>
                    <a:pt x="307" y="10"/>
                  </a:lnTo>
                  <a:lnTo>
                    <a:pt x="329" y="4"/>
                  </a:lnTo>
                  <a:lnTo>
                    <a:pt x="351" y="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402" y="1"/>
                  </a:lnTo>
                  <a:lnTo>
                    <a:pt x="426" y="4"/>
                  </a:lnTo>
                  <a:lnTo>
                    <a:pt x="446" y="10"/>
                  </a:lnTo>
                  <a:lnTo>
                    <a:pt x="466" y="16"/>
                  </a:lnTo>
                  <a:lnTo>
                    <a:pt x="483" y="25"/>
                  </a:lnTo>
                  <a:lnTo>
                    <a:pt x="498" y="35"/>
                  </a:lnTo>
                  <a:lnTo>
                    <a:pt x="511" y="47"/>
                  </a:lnTo>
                  <a:lnTo>
                    <a:pt x="523" y="59"/>
                  </a:lnTo>
                  <a:lnTo>
                    <a:pt x="533" y="73"/>
                  </a:lnTo>
                  <a:lnTo>
                    <a:pt x="542" y="90"/>
                  </a:lnTo>
                  <a:lnTo>
                    <a:pt x="550" y="106"/>
                  </a:lnTo>
                  <a:lnTo>
                    <a:pt x="556" y="124"/>
                  </a:lnTo>
                  <a:lnTo>
                    <a:pt x="560" y="142"/>
                  </a:lnTo>
                  <a:lnTo>
                    <a:pt x="565" y="163"/>
                  </a:lnTo>
                  <a:lnTo>
                    <a:pt x="568" y="183"/>
                  </a:lnTo>
                  <a:lnTo>
                    <a:pt x="570" y="205"/>
                  </a:lnTo>
                  <a:lnTo>
                    <a:pt x="570" y="205"/>
                  </a:lnTo>
                  <a:lnTo>
                    <a:pt x="574" y="205"/>
                  </a:lnTo>
                  <a:lnTo>
                    <a:pt x="580" y="206"/>
                  </a:lnTo>
                  <a:lnTo>
                    <a:pt x="580" y="206"/>
                  </a:lnTo>
                  <a:lnTo>
                    <a:pt x="584" y="207"/>
                  </a:lnTo>
                  <a:lnTo>
                    <a:pt x="590" y="209"/>
                  </a:lnTo>
                  <a:lnTo>
                    <a:pt x="594" y="212"/>
                  </a:lnTo>
                  <a:lnTo>
                    <a:pt x="597" y="216"/>
                  </a:lnTo>
                  <a:lnTo>
                    <a:pt x="604" y="225"/>
                  </a:lnTo>
                  <a:lnTo>
                    <a:pt x="609" y="236"/>
                  </a:lnTo>
                  <a:lnTo>
                    <a:pt x="612" y="249"/>
                  </a:lnTo>
                  <a:lnTo>
                    <a:pt x="613" y="263"/>
                  </a:lnTo>
                  <a:lnTo>
                    <a:pt x="613" y="278"/>
                  </a:lnTo>
                  <a:lnTo>
                    <a:pt x="611" y="294"/>
                  </a:lnTo>
                  <a:lnTo>
                    <a:pt x="611" y="294"/>
                  </a:lnTo>
                  <a:lnTo>
                    <a:pt x="607" y="308"/>
                  </a:lnTo>
                  <a:lnTo>
                    <a:pt x="601" y="321"/>
                  </a:lnTo>
                  <a:lnTo>
                    <a:pt x="596" y="333"/>
                  </a:lnTo>
                  <a:lnTo>
                    <a:pt x="588" y="343"/>
                  </a:lnTo>
                  <a:lnTo>
                    <a:pt x="581" y="350"/>
                  </a:lnTo>
                  <a:lnTo>
                    <a:pt x="572" y="357"/>
                  </a:lnTo>
                  <a:lnTo>
                    <a:pt x="563" y="361"/>
                  </a:lnTo>
                  <a:lnTo>
                    <a:pt x="554" y="363"/>
                  </a:lnTo>
                  <a:lnTo>
                    <a:pt x="554" y="363"/>
                  </a:lnTo>
                  <a:lnTo>
                    <a:pt x="547" y="382"/>
                  </a:lnTo>
                  <a:lnTo>
                    <a:pt x="539" y="399"/>
                  </a:lnTo>
                  <a:lnTo>
                    <a:pt x="530" y="415"/>
                  </a:lnTo>
                  <a:lnTo>
                    <a:pt x="519" y="431"/>
                  </a:lnTo>
                  <a:lnTo>
                    <a:pt x="509" y="445"/>
                  </a:lnTo>
                  <a:lnTo>
                    <a:pt x="498" y="458"/>
                  </a:lnTo>
                  <a:lnTo>
                    <a:pt x="485" y="470"/>
                  </a:lnTo>
                  <a:lnTo>
                    <a:pt x="472" y="481"/>
                  </a:lnTo>
                  <a:lnTo>
                    <a:pt x="472" y="481"/>
                  </a:lnTo>
                  <a:lnTo>
                    <a:pt x="470" y="495"/>
                  </a:lnTo>
                  <a:lnTo>
                    <a:pt x="470" y="512"/>
                  </a:lnTo>
                  <a:lnTo>
                    <a:pt x="471" y="521"/>
                  </a:lnTo>
                  <a:lnTo>
                    <a:pt x="472" y="530"/>
                  </a:lnTo>
                  <a:lnTo>
                    <a:pt x="475" y="540"/>
                  </a:lnTo>
                  <a:lnTo>
                    <a:pt x="479" y="550"/>
                  </a:lnTo>
                  <a:lnTo>
                    <a:pt x="479" y="550"/>
                  </a:lnTo>
                  <a:lnTo>
                    <a:pt x="508" y="552"/>
                  </a:lnTo>
                  <a:lnTo>
                    <a:pt x="537" y="555"/>
                  </a:lnTo>
                  <a:lnTo>
                    <a:pt x="564" y="558"/>
                  </a:lnTo>
                  <a:lnTo>
                    <a:pt x="588" y="563"/>
                  </a:lnTo>
                  <a:lnTo>
                    <a:pt x="613" y="568"/>
                  </a:lnTo>
                  <a:lnTo>
                    <a:pt x="636" y="575"/>
                  </a:lnTo>
                  <a:lnTo>
                    <a:pt x="656" y="583"/>
                  </a:lnTo>
                  <a:lnTo>
                    <a:pt x="676" y="593"/>
                  </a:lnTo>
                  <a:lnTo>
                    <a:pt x="693" y="604"/>
                  </a:lnTo>
                  <a:lnTo>
                    <a:pt x="702" y="609"/>
                  </a:lnTo>
                  <a:lnTo>
                    <a:pt x="709" y="615"/>
                  </a:lnTo>
                  <a:lnTo>
                    <a:pt x="716" y="623"/>
                  </a:lnTo>
                  <a:lnTo>
                    <a:pt x="722" y="631"/>
                  </a:lnTo>
                  <a:lnTo>
                    <a:pt x="729" y="638"/>
                  </a:lnTo>
                  <a:lnTo>
                    <a:pt x="734" y="647"/>
                  </a:lnTo>
                  <a:lnTo>
                    <a:pt x="738" y="655"/>
                  </a:lnTo>
                  <a:lnTo>
                    <a:pt x="743" y="665"/>
                  </a:lnTo>
                  <a:lnTo>
                    <a:pt x="746" y="675"/>
                  </a:lnTo>
                  <a:lnTo>
                    <a:pt x="749" y="684"/>
                  </a:lnTo>
                  <a:lnTo>
                    <a:pt x="751" y="695"/>
                  </a:lnTo>
                  <a:lnTo>
                    <a:pt x="752" y="707"/>
                  </a:lnTo>
                  <a:lnTo>
                    <a:pt x="753" y="719"/>
                  </a:lnTo>
                  <a:lnTo>
                    <a:pt x="754" y="732"/>
                  </a:lnTo>
                  <a:lnTo>
                    <a:pt x="754" y="7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67EC5B78-654E-467D-974D-06C5D5D16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588" y="3448051"/>
              <a:ext cx="74613" cy="65088"/>
            </a:xfrm>
            <a:custGeom>
              <a:avLst/>
              <a:gdLst>
                <a:gd name="T0" fmla="*/ 81 w 94"/>
                <a:gd name="T1" fmla="*/ 0 h 82"/>
                <a:gd name="T2" fmla="*/ 81 w 94"/>
                <a:gd name="T3" fmla="*/ 0 h 82"/>
                <a:gd name="T4" fmla="*/ 86 w 94"/>
                <a:gd name="T5" fmla="*/ 1 h 82"/>
                <a:gd name="T6" fmla="*/ 90 w 94"/>
                <a:gd name="T7" fmla="*/ 4 h 82"/>
                <a:gd name="T8" fmla="*/ 92 w 94"/>
                <a:gd name="T9" fmla="*/ 8 h 82"/>
                <a:gd name="T10" fmla="*/ 94 w 94"/>
                <a:gd name="T11" fmla="*/ 13 h 82"/>
                <a:gd name="T12" fmla="*/ 94 w 94"/>
                <a:gd name="T13" fmla="*/ 45 h 82"/>
                <a:gd name="T14" fmla="*/ 94 w 94"/>
                <a:gd name="T15" fmla="*/ 45 h 82"/>
                <a:gd name="T16" fmla="*/ 94 w 94"/>
                <a:gd name="T17" fmla="*/ 54 h 82"/>
                <a:gd name="T18" fmla="*/ 92 w 94"/>
                <a:gd name="T19" fmla="*/ 59 h 82"/>
                <a:gd name="T20" fmla="*/ 92 w 94"/>
                <a:gd name="T21" fmla="*/ 59 h 82"/>
                <a:gd name="T22" fmla="*/ 80 w 94"/>
                <a:gd name="T23" fmla="*/ 67 h 82"/>
                <a:gd name="T24" fmla="*/ 58 w 94"/>
                <a:gd name="T25" fmla="*/ 78 h 82"/>
                <a:gd name="T26" fmla="*/ 58 w 94"/>
                <a:gd name="T27" fmla="*/ 78 h 82"/>
                <a:gd name="T28" fmla="*/ 53 w 94"/>
                <a:gd name="T29" fmla="*/ 81 h 82"/>
                <a:gd name="T30" fmla="*/ 47 w 94"/>
                <a:gd name="T31" fmla="*/ 82 h 82"/>
                <a:gd name="T32" fmla="*/ 41 w 94"/>
                <a:gd name="T33" fmla="*/ 81 h 82"/>
                <a:gd name="T34" fmla="*/ 35 w 94"/>
                <a:gd name="T35" fmla="*/ 78 h 82"/>
                <a:gd name="T36" fmla="*/ 15 w 94"/>
                <a:gd name="T37" fmla="*/ 67 h 82"/>
                <a:gd name="T38" fmla="*/ 15 w 94"/>
                <a:gd name="T39" fmla="*/ 67 h 82"/>
                <a:gd name="T40" fmla="*/ 2 w 94"/>
                <a:gd name="T41" fmla="*/ 59 h 82"/>
                <a:gd name="T42" fmla="*/ 2 w 94"/>
                <a:gd name="T43" fmla="*/ 59 h 82"/>
                <a:gd name="T44" fmla="*/ 1 w 94"/>
                <a:gd name="T45" fmla="*/ 54 h 82"/>
                <a:gd name="T46" fmla="*/ 0 w 94"/>
                <a:gd name="T47" fmla="*/ 45 h 82"/>
                <a:gd name="T48" fmla="*/ 0 w 94"/>
                <a:gd name="T49" fmla="*/ 13 h 82"/>
                <a:gd name="T50" fmla="*/ 0 w 94"/>
                <a:gd name="T51" fmla="*/ 13 h 82"/>
                <a:gd name="T52" fmla="*/ 1 w 94"/>
                <a:gd name="T53" fmla="*/ 8 h 82"/>
                <a:gd name="T54" fmla="*/ 4 w 94"/>
                <a:gd name="T55" fmla="*/ 4 h 82"/>
                <a:gd name="T56" fmla="*/ 8 w 94"/>
                <a:gd name="T57" fmla="*/ 1 h 82"/>
                <a:gd name="T58" fmla="*/ 14 w 94"/>
                <a:gd name="T59" fmla="*/ 0 h 82"/>
                <a:gd name="T60" fmla="*/ 81 w 94"/>
                <a:gd name="T6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2">
                  <a:moveTo>
                    <a:pt x="81" y="0"/>
                  </a:moveTo>
                  <a:lnTo>
                    <a:pt x="81" y="0"/>
                  </a:lnTo>
                  <a:lnTo>
                    <a:pt x="86" y="1"/>
                  </a:lnTo>
                  <a:lnTo>
                    <a:pt x="90" y="4"/>
                  </a:lnTo>
                  <a:lnTo>
                    <a:pt x="92" y="8"/>
                  </a:lnTo>
                  <a:lnTo>
                    <a:pt x="94" y="13"/>
                  </a:lnTo>
                  <a:lnTo>
                    <a:pt x="94" y="45"/>
                  </a:lnTo>
                  <a:lnTo>
                    <a:pt x="94" y="45"/>
                  </a:lnTo>
                  <a:lnTo>
                    <a:pt x="94" y="54"/>
                  </a:lnTo>
                  <a:lnTo>
                    <a:pt x="92" y="59"/>
                  </a:lnTo>
                  <a:lnTo>
                    <a:pt x="92" y="59"/>
                  </a:lnTo>
                  <a:lnTo>
                    <a:pt x="80" y="67"/>
                  </a:lnTo>
                  <a:lnTo>
                    <a:pt x="58" y="78"/>
                  </a:lnTo>
                  <a:lnTo>
                    <a:pt x="58" y="78"/>
                  </a:lnTo>
                  <a:lnTo>
                    <a:pt x="53" y="81"/>
                  </a:lnTo>
                  <a:lnTo>
                    <a:pt x="47" y="82"/>
                  </a:lnTo>
                  <a:lnTo>
                    <a:pt x="41" y="81"/>
                  </a:lnTo>
                  <a:lnTo>
                    <a:pt x="35" y="78"/>
                  </a:lnTo>
                  <a:lnTo>
                    <a:pt x="15" y="67"/>
                  </a:lnTo>
                  <a:lnTo>
                    <a:pt x="15" y="67"/>
                  </a:lnTo>
                  <a:lnTo>
                    <a:pt x="2" y="59"/>
                  </a:lnTo>
                  <a:lnTo>
                    <a:pt x="2" y="59"/>
                  </a:lnTo>
                  <a:lnTo>
                    <a:pt x="1" y="54"/>
                  </a:lnTo>
                  <a:lnTo>
                    <a:pt x="0" y="4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8"/>
                  </a:lnTo>
                  <a:lnTo>
                    <a:pt x="4" y="4"/>
                  </a:lnTo>
                  <a:lnTo>
                    <a:pt x="8" y="1"/>
                  </a:lnTo>
                  <a:lnTo>
                    <a:pt x="14" y="0"/>
                  </a:lnTo>
                  <a:lnTo>
                    <a:pt x="8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63081CC9-C405-4E00-9155-D2D43C867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888" y="3521076"/>
              <a:ext cx="100013" cy="101600"/>
            </a:xfrm>
            <a:custGeom>
              <a:avLst/>
              <a:gdLst>
                <a:gd name="T0" fmla="*/ 126 w 126"/>
                <a:gd name="T1" fmla="*/ 128 h 128"/>
                <a:gd name="T2" fmla="*/ 0 w 126"/>
                <a:gd name="T3" fmla="*/ 128 h 128"/>
                <a:gd name="T4" fmla="*/ 18 w 126"/>
                <a:gd name="T5" fmla="*/ 8 h 128"/>
                <a:gd name="T6" fmla="*/ 18 w 126"/>
                <a:gd name="T7" fmla="*/ 8 h 128"/>
                <a:gd name="T8" fmla="*/ 19 w 126"/>
                <a:gd name="T9" fmla="*/ 3 h 128"/>
                <a:gd name="T10" fmla="*/ 22 w 126"/>
                <a:gd name="T11" fmla="*/ 1 h 128"/>
                <a:gd name="T12" fmla="*/ 27 w 126"/>
                <a:gd name="T13" fmla="*/ 0 h 128"/>
                <a:gd name="T14" fmla="*/ 31 w 126"/>
                <a:gd name="T15" fmla="*/ 2 h 128"/>
                <a:gd name="T16" fmla="*/ 51 w 126"/>
                <a:gd name="T17" fmla="*/ 14 h 128"/>
                <a:gd name="T18" fmla="*/ 51 w 126"/>
                <a:gd name="T19" fmla="*/ 14 h 128"/>
                <a:gd name="T20" fmla="*/ 57 w 126"/>
                <a:gd name="T21" fmla="*/ 16 h 128"/>
                <a:gd name="T22" fmla="*/ 63 w 126"/>
                <a:gd name="T23" fmla="*/ 17 h 128"/>
                <a:gd name="T24" fmla="*/ 69 w 126"/>
                <a:gd name="T25" fmla="*/ 16 h 128"/>
                <a:gd name="T26" fmla="*/ 74 w 126"/>
                <a:gd name="T27" fmla="*/ 14 h 128"/>
                <a:gd name="T28" fmla="*/ 96 w 126"/>
                <a:gd name="T29" fmla="*/ 2 h 128"/>
                <a:gd name="T30" fmla="*/ 96 w 126"/>
                <a:gd name="T31" fmla="*/ 2 h 128"/>
                <a:gd name="T32" fmla="*/ 100 w 126"/>
                <a:gd name="T33" fmla="*/ 0 h 128"/>
                <a:gd name="T34" fmla="*/ 104 w 126"/>
                <a:gd name="T35" fmla="*/ 1 h 128"/>
                <a:gd name="T36" fmla="*/ 106 w 126"/>
                <a:gd name="T37" fmla="*/ 3 h 128"/>
                <a:gd name="T38" fmla="*/ 108 w 126"/>
                <a:gd name="T39" fmla="*/ 8 h 128"/>
                <a:gd name="T40" fmla="*/ 126 w 126"/>
                <a:gd name="T41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6" h="128">
                  <a:moveTo>
                    <a:pt x="126" y="128"/>
                  </a:moveTo>
                  <a:lnTo>
                    <a:pt x="0" y="12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9" y="3"/>
                  </a:lnTo>
                  <a:lnTo>
                    <a:pt x="22" y="1"/>
                  </a:lnTo>
                  <a:lnTo>
                    <a:pt x="27" y="0"/>
                  </a:lnTo>
                  <a:lnTo>
                    <a:pt x="31" y="2"/>
                  </a:lnTo>
                  <a:lnTo>
                    <a:pt x="51" y="14"/>
                  </a:lnTo>
                  <a:lnTo>
                    <a:pt x="51" y="14"/>
                  </a:lnTo>
                  <a:lnTo>
                    <a:pt x="57" y="16"/>
                  </a:lnTo>
                  <a:lnTo>
                    <a:pt x="63" y="17"/>
                  </a:lnTo>
                  <a:lnTo>
                    <a:pt x="69" y="16"/>
                  </a:lnTo>
                  <a:lnTo>
                    <a:pt x="74" y="14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100" y="0"/>
                  </a:lnTo>
                  <a:lnTo>
                    <a:pt x="104" y="1"/>
                  </a:lnTo>
                  <a:lnTo>
                    <a:pt x="106" y="3"/>
                  </a:lnTo>
                  <a:lnTo>
                    <a:pt x="108" y="8"/>
                  </a:lnTo>
                  <a:lnTo>
                    <a:pt x="126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32" name="Freeform 57">
            <a:extLst>
              <a:ext uri="{FF2B5EF4-FFF2-40B4-BE49-F238E27FC236}">
                <a16:creationId xmlns:a16="http://schemas.microsoft.com/office/drawing/2014/main" id="{37D49BCC-7347-4514-89B0-352630D97F1A}"/>
              </a:ext>
            </a:extLst>
          </p:cNvPr>
          <p:cNvSpPr>
            <a:spLocks noEditPoints="1"/>
          </p:cNvSpPr>
          <p:nvPr/>
        </p:nvSpPr>
        <p:spPr bwMode="auto">
          <a:xfrm>
            <a:off x="9845284" y="1933447"/>
            <a:ext cx="343216" cy="593039"/>
          </a:xfrm>
          <a:custGeom>
            <a:avLst/>
            <a:gdLst>
              <a:gd name="T0" fmla="*/ 287 w 688"/>
              <a:gd name="T1" fmla="*/ 1006 h 1006"/>
              <a:gd name="T2" fmla="*/ 401 w 688"/>
              <a:gd name="T3" fmla="*/ 1006 h 1006"/>
              <a:gd name="T4" fmla="*/ 0 w 688"/>
              <a:gd name="T5" fmla="*/ 106 h 1006"/>
              <a:gd name="T6" fmla="*/ 151 w 688"/>
              <a:gd name="T7" fmla="*/ 310 h 1006"/>
              <a:gd name="T8" fmla="*/ 79 w 688"/>
              <a:gd name="T9" fmla="*/ 353 h 1006"/>
              <a:gd name="T10" fmla="*/ 79 w 688"/>
              <a:gd name="T11" fmla="*/ 424 h 1006"/>
              <a:gd name="T12" fmla="*/ 151 w 688"/>
              <a:gd name="T13" fmla="*/ 467 h 1006"/>
              <a:gd name="T14" fmla="*/ 79 w 688"/>
              <a:gd name="T15" fmla="*/ 467 h 1006"/>
              <a:gd name="T16" fmla="*/ 151 w 688"/>
              <a:gd name="T17" fmla="*/ 653 h 1006"/>
              <a:gd name="T18" fmla="*/ 79 w 688"/>
              <a:gd name="T19" fmla="*/ 696 h 1006"/>
              <a:gd name="T20" fmla="*/ 79 w 688"/>
              <a:gd name="T21" fmla="*/ 768 h 1006"/>
              <a:gd name="T22" fmla="*/ 115 w 688"/>
              <a:gd name="T23" fmla="*/ 913 h 1006"/>
              <a:gd name="T24" fmla="*/ 229 w 688"/>
              <a:gd name="T25" fmla="*/ 913 h 1006"/>
              <a:gd name="T26" fmla="*/ 194 w 688"/>
              <a:gd name="T27" fmla="*/ 696 h 1006"/>
              <a:gd name="T28" fmla="*/ 265 w 688"/>
              <a:gd name="T29" fmla="*/ 653 h 1006"/>
              <a:gd name="T30" fmla="*/ 265 w 688"/>
              <a:gd name="T31" fmla="*/ 582 h 1006"/>
              <a:gd name="T32" fmla="*/ 194 w 688"/>
              <a:gd name="T33" fmla="*/ 539 h 1006"/>
              <a:gd name="T34" fmla="*/ 265 w 688"/>
              <a:gd name="T35" fmla="*/ 539 h 1006"/>
              <a:gd name="T36" fmla="*/ 194 w 688"/>
              <a:gd name="T37" fmla="*/ 353 h 1006"/>
              <a:gd name="T38" fmla="*/ 265 w 688"/>
              <a:gd name="T39" fmla="*/ 310 h 1006"/>
              <a:gd name="T40" fmla="*/ 265 w 688"/>
              <a:gd name="T41" fmla="*/ 238 h 1006"/>
              <a:gd name="T42" fmla="*/ 308 w 688"/>
              <a:gd name="T43" fmla="*/ 768 h 1006"/>
              <a:gd name="T44" fmla="*/ 380 w 688"/>
              <a:gd name="T45" fmla="*/ 768 h 1006"/>
              <a:gd name="T46" fmla="*/ 308 w 688"/>
              <a:gd name="T47" fmla="*/ 582 h 1006"/>
              <a:gd name="T48" fmla="*/ 380 w 688"/>
              <a:gd name="T49" fmla="*/ 539 h 1006"/>
              <a:gd name="T50" fmla="*/ 380 w 688"/>
              <a:gd name="T51" fmla="*/ 467 h 1006"/>
              <a:gd name="T52" fmla="*/ 308 w 688"/>
              <a:gd name="T53" fmla="*/ 424 h 1006"/>
              <a:gd name="T54" fmla="*/ 380 w 688"/>
              <a:gd name="T55" fmla="*/ 424 h 1006"/>
              <a:gd name="T56" fmla="*/ 308 w 688"/>
              <a:gd name="T57" fmla="*/ 238 h 1006"/>
              <a:gd name="T58" fmla="*/ 423 w 688"/>
              <a:gd name="T59" fmla="*/ 238 h 1006"/>
              <a:gd name="T60" fmla="*/ 423 w 688"/>
              <a:gd name="T61" fmla="*/ 310 h 1006"/>
              <a:gd name="T62" fmla="*/ 495 w 688"/>
              <a:gd name="T63" fmla="*/ 353 h 1006"/>
              <a:gd name="T64" fmla="*/ 423 w 688"/>
              <a:gd name="T65" fmla="*/ 353 h 1006"/>
              <a:gd name="T66" fmla="*/ 495 w 688"/>
              <a:gd name="T67" fmla="*/ 539 h 1006"/>
              <a:gd name="T68" fmla="*/ 423 w 688"/>
              <a:gd name="T69" fmla="*/ 582 h 1006"/>
              <a:gd name="T70" fmla="*/ 423 w 688"/>
              <a:gd name="T71" fmla="*/ 653 h 1006"/>
              <a:gd name="T72" fmla="*/ 495 w 688"/>
              <a:gd name="T73" fmla="*/ 696 h 1006"/>
              <a:gd name="T74" fmla="*/ 423 w 688"/>
              <a:gd name="T75" fmla="*/ 696 h 1006"/>
              <a:gd name="T76" fmla="*/ 459 w 688"/>
              <a:gd name="T77" fmla="*/ 893 h 1006"/>
              <a:gd name="T78" fmla="*/ 609 w 688"/>
              <a:gd name="T79" fmla="*/ 768 h 1006"/>
              <a:gd name="T80" fmla="*/ 609 w 688"/>
              <a:gd name="T81" fmla="*/ 696 h 1006"/>
              <a:gd name="T82" fmla="*/ 538 w 688"/>
              <a:gd name="T83" fmla="*/ 653 h 1006"/>
              <a:gd name="T84" fmla="*/ 609 w 688"/>
              <a:gd name="T85" fmla="*/ 653 h 1006"/>
              <a:gd name="T86" fmla="*/ 538 w 688"/>
              <a:gd name="T87" fmla="*/ 467 h 1006"/>
              <a:gd name="T88" fmla="*/ 609 w 688"/>
              <a:gd name="T89" fmla="*/ 424 h 1006"/>
              <a:gd name="T90" fmla="*/ 609 w 688"/>
              <a:gd name="T91" fmla="*/ 353 h 1006"/>
              <a:gd name="T92" fmla="*/ 538 w 688"/>
              <a:gd name="T93" fmla="*/ 310 h 1006"/>
              <a:gd name="T94" fmla="*/ 609 w 688"/>
              <a:gd name="T95" fmla="*/ 310 h 1006"/>
              <a:gd name="T96" fmla="*/ 231 w 688"/>
              <a:gd name="T97" fmla="*/ 0 h 10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88" h="1006">
                <a:moveTo>
                  <a:pt x="0" y="106"/>
                </a:moveTo>
                <a:lnTo>
                  <a:pt x="0" y="1006"/>
                </a:lnTo>
                <a:lnTo>
                  <a:pt x="287" y="1006"/>
                </a:lnTo>
                <a:lnTo>
                  <a:pt x="287" y="866"/>
                </a:lnTo>
                <a:lnTo>
                  <a:pt x="401" y="866"/>
                </a:lnTo>
                <a:lnTo>
                  <a:pt x="401" y="1006"/>
                </a:lnTo>
                <a:lnTo>
                  <a:pt x="688" y="1006"/>
                </a:lnTo>
                <a:lnTo>
                  <a:pt x="688" y="106"/>
                </a:lnTo>
                <a:lnTo>
                  <a:pt x="0" y="106"/>
                </a:lnTo>
                <a:close/>
                <a:moveTo>
                  <a:pt x="79" y="238"/>
                </a:moveTo>
                <a:lnTo>
                  <a:pt x="151" y="238"/>
                </a:lnTo>
                <a:lnTo>
                  <a:pt x="151" y="310"/>
                </a:lnTo>
                <a:lnTo>
                  <a:pt x="79" y="310"/>
                </a:lnTo>
                <a:lnTo>
                  <a:pt x="79" y="238"/>
                </a:lnTo>
                <a:close/>
                <a:moveTo>
                  <a:pt x="79" y="353"/>
                </a:moveTo>
                <a:lnTo>
                  <a:pt x="151" y="353"/>
                </a:lnTo>
                <a:lnTo>
                  <a:pt x="151" y="424"/>
                </a:lnTo>
                <a:lnTo>
                  <a:pt x="79" y="424"/>
                </a:lnTo>
                <a:lnTo>
                  <a:pt x="79" y="353"/>
                </a:lnTo>
                <a:close/>
                <a:moveTo>
                  <a:pt x="79" y="467"/>
                </a:moveTo>
                <a:lnTo>
                  <a:pt x="151" y="467"/>
                </a:lnTo>
                <a:lnTo>
                  <a:pt x="151" y="539"/>
                </a:lnTo>
                <a:lnTo>
                  <a:pt x="79" y="539"/>
                </a:lnTo>
                <a:lnTo>
                  <a:pt x="79" y="467"/>
                </a:lnTo>
                <a:close/>
                <a:moveTo>
                  <a:pt x="79" y="582"/>
                </a:moveTo>
                <a:lnTo>
                  <a:pt x="151" y="582"/>
                </a:lnTo>
                <a:lnTo>
                  <a:pt x="151" y="653"/>
                </a:lnTo>
                <a:lnTo>
                  <a:pt x="79" y="653"/>
                </a:lnTo>
                <a:lnTo>
                  <a:pt x="79" y="582"/>
                </a:lnTo>
                <a:close/>
                <a:moveTo>
                  <a:pt x="79" y="696"/>
                </a:moveTo>
                <a:lnTo>
                  <a:pt x="151" y="696"/>
                </a:lnTo>
                <a:lnTo>
                  <a:pt x="151" y="768"/>
                </a:lnTo>
                <a:lnTo>
                  <a:pt x="79" y="768"/>
                </a:lnTo>
                <a:lnTo>
                  <a:pt x="79" y="696"/>
                </a:lnTo>
                <a:close/>
                <a:moveTo>
                  <a:pt x="229" y="913"/>
                </a:moveTo>
                <a:lnTo>
                  <a:pt x="115" y="913"/>
                </a:lnTo>
                <a:lnTo>
                  <a:pt x="115" y="893"/>
                </a:lnTo>
                <a:lnTo>
                  <a:pt x="229" y="893"/>
                </a:lnTo>
                <a:lnTo>
                  <a:pt x="229" y="913"/>
                </a:lnTo>
                <a:close/>
                <a:moveTo>
                  <a:pt x="265" y="768"/>
                </a:moveTo>
                <a:lnTo>
                  <a:pt x="194" y="768"/>
                </a:lnTo>
                <a:lnTo>
                  <a:pt x="194" y="696"/>
                </a:lnTo>
                <a:lnTo>
                  <a:pt x="265" y="696"/>
                </a:lnTo>
                <a:lnTo>
                  <a:pt x="265" y="768"/>
                </a:lnTo>
                <a:close/>
                <a:moveTo>
                  <a:pt x="265" y="653"/>
                </a:moveTo>
                <a:lnTo>
                  <a:pt x="194" y="653"/>
                </a:lnTo>
                <a:lnTo>
                  <a:pt x="194" y="582"/>
                </a:lnTo>
                <a:lnTo>
                  <a:pt x="265" y="582"/>
                </a:lnTo>
                <a:lnTo>
                  <a:pt x="265" y="653"/>
                </a:lnTo>
                <a:close/>
                <a:moveTo>
                  <a:pt x="265" y="539"/>
                </a:moveTo>
                <a:lnTo>
                  <a:pt x="194" y="539"/>
                </a:lnTo>
                <a:lnTo>
                  <a:pt x="194" y="467"/>
                </a:lnTo>
                <a:lnTo>
                  <a:pt x="265" y="467"/>
                </a:lnTo>
                <a:lnTo>
                  <a:pt x="265" y="539"/>
                </a:lnTo>
                <a:close/>
                <a:moveTo>
                  <a:pt x="265" y="424"/>
                </a:moveTo>
                <a:lnTo>
                  <a:pt x="194" y="424"/>
                </a:lnTo>
                <a:lnTo>
                  <a:pt x="194" y="353"/>
                </a:lnTo>
                <a:lnTo>
                  <a:pt x="265" y="353"/>
                </a:lnTo>
                <a:lnTo>
                  <a:pt x="265" y="424"/>
                </a:lnTo>
                <a:close/>
                <a:moveTo>
                  <a:pt x="265" y="310"/>
                </a:moveTo>
                <a:lnTo>
                  <a:pt x="194" y="310"/>
                </a:lnTo>
                <a:lnTo>
                  <a:pt x="194" y="238"/>
                </a:lnTo>
                <a:lnTo>
                  <a:pt x="265" y="238"/>
                </a:lnTo>
                <a:lnTo>
                  <a:pt x="265" y="310"/>
                </a:lnTo>
                <a:close/>
                <a:moveTo>
                  <a:pt x="380" y="768"/>
                </a:moveTo>
                <a:lnTo>
                  <a:pt x="308" y="768"/>
                </a:lnTo>
                <a:lnTo>
                  <a:pt x="308" y="696"/>
                </a:lnTo>
                <a:lnTo>
                  <a:pt x="380" y="696"/>
                </a:lnTo>
                <a:lnTo>
                  <a:pt x="380" y="768"/>
                </a:lnTo>
                <a:close/>
                <a:moveTo>
                  <a:pt x="380" y="653"/>
                </a:moveTo>
                <a:lnTo>
                  <a:pt x="308" y="653"/>
                </a:lnTo>
                <a:lnTo>
                  <a:pt x="308" y="582"/>
                </a:lnTo>
                <a:lnTo>
                  <a:pt x="380" y="582"/>
                </a:lnTo>
                <a:lnTo>
                  <a:pt x="380" y="653"/>
                </a:lnTo>
                <a:close/>
                <a:moveTo>
                  <a:pt x="380" y="539"/>
                </a:moveTo>
                <a:lnTo>
                  <a:pt x="308" y="539"/>
                </a:lnTo>
                <a:lnTo>
                  <a:pt x="308" y="467"/>
                </a:lnTo>
                <a:lnTo>
                  <a:pt x="380" y="467"/>
                </a:lnTo>
                <a:lnTo>
                  <a:pt x="380" y="539"/>
                </a:lnTo>
                <a:close/>
                <a:moveTo>
                  <a:pt x="380" y="424"/>
                </a:moveTo>
                <a:lnTo>
                  <a:pt x="308" y="424"/>
                </a:lnTo>
                <a:lnTo>
                  <a:pt x="308" y="353"/>
                </a:lnTo>
                <a:lnTo>
                  <a:pt x="380" y="353"/>
                </a:lnTo>
                <a:lnTo>
                  <a:pt x="380" y="424"/>
                </a:lnTo>
                <a:close/>
                <a:moveTo>
                  <a:pt x="380" y="310"/>
                </a:moveTo>
                <a:lnTo>
                  <a:pt x="308" y="310"/>
                </a:lnTo>
                <a:lnTo>
                  <a:pt x="308" y="238"/>
                </a:lnTo>
                <a:lnTo>
                  <a:pt x="380" y="238"/>
                </a:lnTo>
                <a:lnTo>
                  <a:pt x="380" y="310"/>
                </a:lnTo>
                <a:close/>
                <a:moveTo>
                  <a:pt x="423" y="238"/>
                </a:moveTo>
                <a:lnTo>
                  <a:pt x="495" y="238"/>
                </a:lnTo>
                <a:lnTo>
                  <a:pt x="495" y="310"/>
                </a:lnTo>
                <a:lnTo>
                  <a:pt x="423" y="310"/>
                </a:lnTo>
                <a:lnTo>
                  <a:pt x="423" y="238"/>
                </a:lnTo>
                <a:close/>
                <a:moveTo>
                  <a:pt x="423" y="353"/>
                </a:moveTo>
                <a:lnTo>
                  <a:pt x="495" y="353"/>
                </a:lnTo>
                <a:lnTo>
                  <a:pt x="495" y="424"/>
                </a:lnTo>
                <a:lnTo>
                  <a:pt x="423" y="424"/>
                </a:lnTo>
                <a:lnTo>
                  <a:pt x="423" y="353"/>
                </a:lnTo>
                <a:close/>
                <a:moveTo>
                  <a:pt x="423" y="467"/>
                </a:moveTo>
                <a:lnTo>
                  <a:pt x="495" y="467"/>
                </a:lnTo>
                <a:lnTo>
                  <a:pt x="495" y="539"/>
                </a:lnTo>
                <a:lnTo>
                  <a:pt x="423" y="539"/>
                </a:lnTo>
                <a:lnTo>
                  <a:pt x="423" y="467"/>
                </a:lnTo>
                <a:close/>
                <a:moveTo>
                  <a:pt x="423" y="582"/>
                </a:moveTo>
                <a:lnTo>
                  <a:pt x="495" y="582"/>
                </a:lnTo>
                <a:lnTo>
                  <a:pt x="495" y="653"/>
                </a:lnTo>
                <a:lnTo>
                  <a:pt x="423" y="653"/>
                </a:lnTo>
                <a:lnTo>
                  <a:pt x="423" y="582"/>
                </a:lnTo>
                <a:close/>
                <a:moveTo>
                  <a:pt x="423" y="696"/>
                </a:moveTo>
                <a:lnTo>
                  <a:pt x="495" y="696"/>
                </a:lnTo>
                <a:lnTo>
                  <a:pt x="495" y="768"/>
                </a:lnTo>
                <a:lnTo>
                  <a:pt x="423" y="768"/>
                </a:lnTo>
                <a:lnTo>
                  <a:pt x="423" y="696"/>
                </a:lnTo>
                <a:close/>
                <a:moveTo>
                  <a:pt x="573" y="913"/>
                </a:moveTo>
                <a:lnTo>
                  <a:pt x="459" y="913"/>
                </a:lnTo>
                <a:lnTo>
                  <a:pt x="459" y="893"/>
                </a:lnTo>
                <a:lnTo>
                  <a:pt x="573" y="893"/>
                </a:lnTo>
                <a:lnTo>
                  <a:pt x="573" y="913"/>
                </a:lnTo>
                <a:close/>
                <a:moveTo>
                  <a:pt x="609" y="768"/>
                </a:moveTo>
                <a:lnTo>
                  <a:pt x="538" y="768"/>
                </a:lnTo>
                <a:lnTo>
                  <a:pt x="538" y="696"/>
                </a:lnTo>
                <a:lnTo>
                  <a:pt x="609" y="696"/>
                </a:lnTo>
                <a:lnTo>
                  <a:pt x="609" y="768"/>
                </a:lnTo>
                <a:close/>
                <a:moveTo>
                  <a:pt x="609" y="653"/>
                </a:moveTo>
                <a:lnTo>
                  <a:pt x="538" y="653"/>
                </a:lnTo>
                <a:lnTo>
                  <a:pt x="538" y="582"/>
                </a:lnTo>
                <a:lnTo>
                  <a:pt x="609" y="582"/>
                </a:lnTo>
                <a:lnTo>
                  <a:pt x="609" y="653"/>
                </a:lnTo>
                <a:close/>
                <a:moveTo>
                  <a:pt x="609" y="539"/>
                </a:moveTo>
                <a:lnTo>
                  <a:pt x="538" y="539"/>
                </a:lnTo>
                <a:lnTo>
                  <a:pt x="538" y="467"/>
                </a:lnTo>
                <a:lnTo>
                  <a:pt x="609" y="467"/>
                </a:lnTo>
                <a:lnTo>
                  <a:pt x="609" y="539"/>
                </a:lnTo>
                <a:close/>
                <a:moveTo>
                  <a:pt x="609" y="424"/>
                </a:moveTo>
                <a:lnTo>
                  <a:pt x="538" y="424"/>
                </a:lnTo>
                <a:lnTo>
                  <a:pt x="538" y="353"/>
                </a:lnTo>
                <a:lnTo>
                  <a:pt x="609" y="353"/>
                </a:lnTo>
                <a:lnTo>
                  <a:pt x="609" y="424"/>
                </a:lnTo>
                <a:close/>
                <a:moveTo>
                  <a:pt x="609" y="310"/>
                </a:moveTo>
                <a:lnTo>
                  <a:pt x="538" y="310"/>
                </a:lnTo>
                <a:lnTo>
                  <a:pt x="538" y="238"/>
                </a:lnTo>
                <a:lnTo>
                  <a:pt x="609" y="238"/>
                </a:lnTo>
                <a:lnTo>
                  <a:pt x="609" y="310"/>
                </a:lnTo>
                <a:close/>
                <a:moveTo>
                  <a:pt x="456" y="79"/>
                </a:moveTo>
                <a:lnTo>
                  <a:pt x="231" y="79"/>
                </a:lnTo>
                <a:lnTo>
                  <a:pt x="231" y="0"/>
                </a:lnTo>
                <a:lnTo>
                  <a:pt x="456" y="0"/>
                </a:lnTo>
                <a:lnTo>
                  <a:pt x="456" y="7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FD23187-A618-4973-BAFB-56899A884E06}"/>
              </a:ext>
            </a:extLst>
          </p:cNvPr>
          <p:cNvSpPr txBox="1"/>
          <p:nvPr/>
        </p:nvSpPr>
        <p:spPr>
          <a:xfrm>
            <a:off x="356920" y="3097546"/>
            <a:ext cx="3561895" cy="2981033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240000" rIns="192000" bIns="96000" numCol="1" spcCol="360000" rtlCol="0" anchor="t">
            <a:noAutofit/>
          </a:bodyPr>
          <a:lstStyle/>
          <a:p>
            <a:pPr marL="171446" indent="-171446">
              <a:buClr>
                <a:srgbClr val="051B71"/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C00000"/>
                </a:solidFill>
                <a:latin typeface="Arial"/>
                <a:cs typeface="Arial"/>
              </a:rPr>
              <a:t>Rester en contact, être informé par e-mail, SMS et notifications mobile de </a:t>
            </a:r>
            <a:r>
              <a:rPr lang="fr-FR" sz="1600" b="1" dirty="0">
                <a:solidFill>
                  <a:srgbClr val="C00000"/>
                </a:solidFill>
                <a:latin typeface="Arial"/>
                <a:cs typeface="Arial"/>
              </a:rPr>
              <a:t>toutes les actualités commerciales.</a:t>
            </a:r>
          </a:p>
          <a:p>
            <a:pPr marL="171446" indent="-171446">
              <a:buClr>
                <a:srgbClr val="051B71"/>
              </a:buClr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171446" indent="-171446">
              <a:buClr>
                <a:srgbClr val="051B71"/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C00000"/>
                </a:solidFill>
                <a:latin typeface="Arial"/>
                <a:cs typeface="Arial"/>
              </a:rPr>
              <a:t>Bénéficier des </a:t>
            </a:r>
            <a:r>
              <a:rPr lang="fr-FR" sz="1600" b="1" dirty="0">
                <a:solidFill>
                  <a:srgbClr val="C00000"/>
                </a:solidFill>
                <a:latin typeface="Arial"/>
                <a:cs typeface="Arial"/>
              </a:rPr>
              <a:t>meilleures offres au bon moment.</a:t>
            </a:r>
          </a:p>
          <a:p>
            <a:pPr marL="171446" indent="-171446">
              <a:buClr>
                <a:srgbClr val="051B71"/>
              </a:buClr>
              <a:buFont typeface="Arial" panose="020B0604020202020204" pitchFamily="34" charset="0"/>
              <a:buChar char="•"/>
            </a:pPr>
            <a:endParaRPr lang="fr-FR" sz="16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171446" indent="-171446">
              <a:buClr>
                <a:srgbClr val="051B71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C00000"/>
                </a:solidFill>
                <a:latin typeface="Arial"/>
                <a:cs typeface="Arial"/>
              </a:rPr>
              <a:t>Profiter de toutes nos solutions digitales.</a:t>
            </a:r>
            <a:endParaRPr lang="fr-FR" sz="160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8C98D08-ED07-4E21-B4B6-6B36B9DEC7C5}"/>
              </a:ext>
            </a:extLst>
          </p:cNvPr>
          <p:cNvSpPr txBox="1"/>
          <p:nvPr/>
        </p:nvSpPr>
        <p:spPr>
          <a:xfrm>
            <a:off x="354267" y="2526486"/>
            <a:ext cx="3561896" cy="608148"/>
          </a:xfrm>
          <a:prstGeom prst="rect">
            <a:avLst/>
          </a:prstGeom>
          <a:solidFill>
            <a:srgbClr val="FF0000"/>
          </a:solidFill>
          <a:ln w="63500">
            <a:solidFill>
              <a:srgbClr val="E6F0F7"/>
            </a:solidFill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96000" tIns="120000" rIns="96000" bIns="0" numCol="1" spcCol="360000" rtlCol="0" anchor="t">
            <a:noAutofit/>
          </a:bodyPr>
          <a:lstStyle/>
          <a:p>
            <a:pPr algn="ctr"/>
            <a:r>
              <a:rPr lang="fr-FR" sz="21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mes clients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6353F8EF-F4A0-4000-88DC-FC43A29A68F4}"/>
              </a:ext>
            </a:extLst>
          </p:cNvPr>
          <p:cNvGrpSpPr/>
          <p:nvPr/>
        </p:nvGrpSpPr>
        <p:grpSpPr>
          <a:xfrm>
            <a:off x="1725561" y="1961535"/>
            <a:ext cx="619624" cy="471363"/>
            <a:chOff x="455333" y="3012845"/>
            <a:chExt cx="493713" cy="463551"/>
          </a:xfrm>
        </p:grpSpPr>
        <p:sp>
          <p:nvSpPr>
            <p:cNvPr id="37" name="Freeform 18">
              <a:extLst>
                <a:ext uri="{FF2B5EF4-FFF2-40B4-BE49-F238E27FC236}">
                  <a16:creationId xmlns:a16="http://schemas.microsoft.com/office/drawing/2014/main" id="{24D26069-9847-4EA3-8D58-B328468D1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708" y="3073170"/>
              <a:ext cx="144463" cy="68263"/>
            </a:xfrm>
            <a:custGeom>
              <a:avLst/>
              <a:gdLst>
                <a:gd name="T0" fmla="*/ 0 w 45"/>
                <a:gd name="T1" fmla="*/ 10 h 21"/>
                <a:gd name="T2" fmla="*/ 39 w 45"/>
                <a:gd name="T3" fmla="*/ 0 h 21"/>
                <a:gd name="T4" fmla="*/ 38 w 45"/>
                <a:gd name="T5" fmla="*/ 10 h 21"/>
                <a:gd name="T6" fmla="*/ 45 w 45"/>
                <a:gd name="T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21">
                  <a:moveTo>
                    <a:pt x="0" y="10"/>
                  </a:moveTo>
                  <a:cubicBezTo>
                    <a:pt x="0" y="10"/>
                    <a:pt x="23" y="21"/>
                    <a:pt x="39" y="0"/>
                  </a:cubicBezTo>
                  <a:cubicBezTo>
                    <a:pt x="39" y="0"/>
                    <a:pt x="40" y="4"/>
                    <a:pt x="38" y="10"/>
                  </a:cubicBezTo>
                  <a:cubicBezTo>
                    <a:pt x="38" y="10"/>
                    <a:pt x="42" y="12"/>
                    <a:pt x="45" y="7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8" name="Freeform 19">
              <a:extLst>
                <a:ext uri="{FF2B5EF4-FFF2-40B4-BE49-F238E27FC236}">
                  <a16:creationId xmlns:a16="http://schemas.microsoft.com/office/drawing/2014/main" id="{3E055605-41F1-44A5-9039-A46A6F67F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083" y="3012845"/>
              <a:ext cx="125413" cy="274638"/>
            </a:xfrm>
            <a:custGeom>
              <a:avLst/>
              <a:gdLst>
                <a:gd name="T0" fmla="*/ 39 w 39"/>
                <a:gd name="T1" fmla="*/ 86 h 86"/>
                <a:gd name="T2" fmla="*/ 13 w 39"/>
                <a:gd name="T3" fmla="*/ 62 h 86"/>
                <a:gd name="T4" fmla="*/ 7 w 39"/>
                <a:gd name="T5" fmla="*/ 56 h 86"/>
                <a:gd name="T6" fmla="*/ 11 w 39"/>
                <a:gd name="T7" fmla="*/ 48 h 86"/>
                <a:gd name="T8" fmla="*/ 38 w 39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86">
                  <a:moveTo>
                    <a:pt x="39" y="86"/>
                  </a:moveTo>
                  <a:cubicBezTo>
                    <a:pt x="19" y="86"/>
                    <a:pt x="13" y="62"/>
                    <a:pt x="13" y="62"/>
                  </a:cubicBezTo>
                  <a:cubicBezTo>
                    <a:pt x="13" y="62"/>
                    <a:pt x="8" y="62"/>
                    <a:pt x="7" y="56"/>
                  </a:cubicBezTo>
                  <a:cubicBezTo>
                    <a:pt x="5" y="50"/>
                    <a:pt x="11" y="48"/>
                    <a:pt x="11" y="48"/>
                  </a:cubicBezTo>
                  <a:cubicBezTo>
                    <a:pt x="11" y="48"/>
                    <a:pt x="0" y="11"/>
                    <a:pt x="38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9" name="Freeform 20">
              <a:extLst>
                <a:ext uri="{FF2B5EF4-FFF2-40B4-BE49-F238E27FC236}">
                  <a16:creationId xmlns:a16="http://schemas.microsoft.com/office/drawing/2014/main" id="{0EAF2BAD-6AD1-4836-8090-3BA596C47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846" y="3025545"/>
              <a:ext cx="120650" cy="261938"/>
            </a:xfrm>
            <a:custGeom>
              <a:avLst/>
              <a:gdLst>
                <a:gd name="T0" fmla="*/ 0 w 38"/>
                <a:gd name="T1" fmla="*/ 82 h 82"/>
                <a:gd name="T2" fmla="*/ 27 w 38"/>
                <a:gd name="T3" fmla="*/ 58 h 82"/>
                <a:gd name="T4" fmla="*/ 34 w 38"/>
                <a:gd name="T5" fmla="*/ 52 h 82"/>
                <a:gd name="T6" fmla="*/ 29 w 38"/>
                <a:gd name="T7" fmla="*/ 44 h 82"/>
                <a:gd name="T8" fmla="*/ 12 w 38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82">
                  <a:moveTo>
                    <a:pt x="0" y="82"/>
                  </a:moveTo>
                  <a:cubicBezTo>
                    <a:pt x="20" y="82"/>
                    <a:pt x="27" y="58"/>
                    <a:pt x="27" y="58"/>
                  </a:cubicBezTo>
                  <a:cubicBezTo>
                    <a:pt x="27" y="58"/>
                    <a:pt x="32" y="58"/>
                    <a:pt x="34" y="52"/>
                  </a:cubicBezTo>
                  <a:cubicBezTo>
                    <a:pt x="35" y="46"/>
                    <a:pt x="29" y="44"/>
                    <a:pt x="29" y="44"/>
                  </a:cubicBezTo>
                  <a:cubicBezTo>
                    <a:pt x="29" y="44"/>
                    <a:pt x="38" y="14"/>
                    <a:pt x="12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0" name="Line 21">
              <a:extLst>
                <a:ext uri="{FF2B5EF4-FFF2-40B4-BE49-F238E27FC236}">
                  <a16:creationId xmlns:a16="http://schemas.microsoft.com/office/drawing/2014/main" id="{27A259AB-7E40-4C16-887C-8EBCBCA568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6633" y="3163658"/>
              <a:ext cx="0" cy="1905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1" name="Line 22">
              <a:extLst>
                <a:ext uri="{FF2B5EF4-FFF2-40B4-BE49-F238E27FC236}">
                  <a16:creationId xmlns:a16="http://schemas.microsoft.com/office/drawing/2014/main" id="{8F7064BB-B6A8-4DEE-A6D5-FF27D716FA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4421" y="3163658"/>
              <a:ext cx="0" cy="1905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2" name="Freeform 23">
              <a:extLst>
                <a:ext uri="{FF2B5EF4-FFF2-40B4-BE49-F238E27FC236}">
                  <a16:creationId xmlns:a16="http://schemas.microsoft.com/office/drawing/2014/main" id="{BBDC8E18-569E-418D-BFB3-AC5F5913C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621" y="3230333"/>
              <a:ext cx="31750" cy="9525"/>
            </a:xfrm>
            <a:custGeom>
              <a:avLst/>
              <a:gdLst>
                <a:gd name="T0" fmla="*/ 10 w 10"/>
                <a:gd name="T1" fmla="*/ 0 h 3"/>
                <a:gd name="T2" fmla="*/ 0 w 10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" h="3">
                  <a:moveTo>
                    <a:pt x="10" y="0"/>
                  </a:moveTo>
                  <a:cubicBezTo>
                    <a:pt x="8" y="3"/>
                    <a:pt x="3" y="3"/>
                    <a:pt x="0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3" name="Freeform 24">
              <a:extLst>
                <a:ext uri="{FF2B5EF4-FFF2-40B4-BE49-F238E27FC236}">
                  <a16:creationId xmlns:a16="http://schemas.microsoft.com/office/drawing/2014/main" id="{1ACB1BDB-6AED-4C7E-ACAD-BF5950EA6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008" y="3287483"/>
              <a:ext cx="220663" cy="188913"/>
            </a:xfrm>
            <a:custGeom>
              <a:avLst/>
              <a:gdLst>
                <a:gd name="T0" fmla="*/ 5 w 69"/>
                <a:gd name="T1" fmla="*/ 59 h 59"/>
                <a:gd name="T2" fmla="*/ 42 w 69"/>
                <a:gd name="T3" fmla="*/ 11 h 59"/>
                <a:gd name="T4" fmla="*/ 50 w 69"/>
                <a:gd name="T5" fmla="*/ 0 h 59"/>
                <a:gd name="T6" fmla="*/ 69 w 69"/>
                <a:gd name="T7" fmla="*/ 15 h 59"/>
                <a:gd name="T8" fmla="*/ 59 w 69"/>
                <a:gd name="T9" fmla="*/ 28 h 59"/>
                <a:gd name="T10" fmla="*/ 48 w 69"/>
                <a:gd name="T1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59">
                  <a:moveTo>
                    <a:pt x="5" y="59"/>
                  </a:moveTo>
                  <a:cubicBezTo>
                    <a:pt x="5" y="59"/>
                    <a:pt x="0" y="22"/>
                    <a:pt x="42" y="1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48" y="17"/>
                    <a:pt x="48" y="17"/>
                    <a:pt x="48" y="17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4" name="Freeform 25">
              <a:extLst>
                <a:ext uri="{FF2B5EF4-FFF2-40B4-BE49-F238E27FC236}">
                  <a16:creationId xmlns:a16="http://schemas.microsoft.com/office/drawing/2014/main" id="{D7DD017B-7DC0-4D3D-8F47-CFBD2F94E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846" y="3287483"/>
              <a:ext cx="190500" cy="122238"/>
            </a:xfrm>
            <a:custGeom>
              <a:avLst/>
              <a:gdLst>
                <a:gd name="T0" fmla="*/ 60 w 60"/>
                <a:gd name="T1" fmla="*/ 38 h 38"/>
                <a:gd name="T2" fmla="*/ 26 w 60"/>
                <a:gd name="T3" fmla="*/ 11 h 38"/>
                <a:gd name="T4" fmla="*/ 19 w 60"/>
                <a:gd name="T5" fmla="*/ 0 h 38"/>
                <a:gd name="T6" fmla="*/ 0 w 60"/>
                <a:gd name="T7" fmla="*/ 16 h 38"/>
                <a:gd name="T8" fmla="*/ 10 w 60"/>
                <a:gd name="T9" fmla="*/ 28 h 38"/>
                <a:gd name="T10" fmla="*/ 20 w 60"/>
                <a:gd name="T11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8">
                  <a:moveTo>
                    <a:pt x="60" y="38"/>
                  </a:moveTo>
                  <a:cubicBezTo>
                    <a:pt x="56" y="28"/>
                    <a:pt x="47" y="16"/>
                    <a:pt x="26" y="1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20" y="18"/>
                    <a:pt x="20" y="18"/>
                    <a:pt x="20" y="18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5" name="Freeform 26">
              <a:extLst>
                <a:ext uri="{FF2B5EF4-FFF2-40B4-BE49-F238E27FC236}">
                  <a16:creationId xmlns:a16="http://schemas.microsoft.com/office/drawing/2014/main" id="{0CD61544-AA57-4C92-89BB-FA94B8BE45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871" y="3454170"/>
              <a:ext cx="3175" cy="22225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7">
                  <a:moveTo>
                    <a:pt x="0" y="7"/>
                  </a:moveTo>
                  <a:cubicBezTo>
                    <a:pt x="0" y="7"/>
                    <a:pt x="1" y="4"/>
                    <a:pt x="0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6" name="Freeform 27">
              <a:extLst>
                <a:ext uri="{FF2B5EF4-FFF2-40B4-BE49-F238E27FC236}">
                  <a16:creationId xmlns:a16="http://schemas.microsoft.com/office/drawing/2014/main" id="{FC35BF87-ECCE-4106-8FF7-A953A26B9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333" y="3025545"/>
              <a:ext cx="158750" cy="160338"/>
            </a:xfrm>
            <a:custGeom>
              <a:avLst/>
              <a:gdLst>
                <a:gd name="T0" fmla="*/ 50 w 50"/>
                <a:gd name="T1" fmla="*/ 19 h 50"/>
                <a:gd name="T2" fmla="*/ 50 w 50"/>
                <a:gd name="T3" fmla="*/ 43 h 50"/>
                <a:gd name="T4" fmla="*/ 44 w 50"/>
                <a:gd name="T5" fmla="*/ 50 h 50"/>
                <a:gd name="T6" fmla="*/ 7 w 50"/>
                <a:gd name="T7" fmla="*/ 50 h 50"/>
                <a:gd name="T8" fmla="*/ 0 w 50"/>
                <a:gd name="T9" fmla="*/ 43 h 50"/>
                <a:gd name="T10" fmla="*/ 0 w 50"/>
                <a:gd name="T11" fmla="*/ 6 h 50"/>
                <a:gd name="T12" fmla="*/ 7 w 50"/>
                <a:gd name="T13" fmla="*/ 0 h 50"/>
                <a:gd name="T14" fmla="*/ 44 w 50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50">
                  <a:moveTo>
                    <a:pt x="50" y="19"/>
                  </a:moveTo>
                  <a:cubicBezTo>
                    <a:pt x="50" y="43"/>
                    <a:pt x="50" y="43"/>
                    <a:pt x="50" y="43"/>
                  </a:cubicBezTo>
                  <a:cubicBezTo>
                    <a:pt x="50" y="47"/>
                    <a:pt x="48" y="50"/>
                    <a:pt x="44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3" y="50"/>
                    <a:pt x="0" y="47"/>
                    <a:pt x="0" y="4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7" name="Freeform 28">
              <a:extLst>
                <a:ext uri="{FF2B5EF4-FFF2-40B4-BE49-F238E27FC236}">
                  <a16:creationId xmlns:a16="http://schemas.microsoft.com/office/drawing/2014/main" id="{D7B001FC-6BAB-41F5-8970-F14A6E0361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908" y="3019195"/>
              <a:ext cx="155575" cy="109538"/>
            </a:xfrm>
            <a:custGeom>
              <a:avLst/>
              <a:gdLst>
                <a:gd name="T0" fmla="*/ 98 w 98"/>
                <a:gd name="T1" fmla="*/ 0 h 69"/>
                <a:gd name="T2" fmla="*/ 30 w 98"/>
                <a:gd name="T3" fmla="*/ 69 h 69"/>
                <a:gd name="T4" fmla="*/ 0 w 98"/>
                <a:gd name="T5" fmla="*/ 3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69">
                  <a:moveTo>
                    <a:pt x="98" y="0"/>
                  </a:moveTo>
                  <a:lnTo>
                    <a:pt x="30" y="69"/>
                  </a:lnTo>
                  <a:lnTo>
                    <a:pt x="0" y="38"/>
                  </a:ln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pic>
        <p:nvPicPr>
          <p:cNvPr id="27" name="Picture 4" descr="Icône De Clic D'indicateur De Main Symbole De Contact De Souris De Clic De  Doigt De Bouton De Curseur D'isolement, Flèche De Web Illustration de  Vecteur - Illustration du indicateur, curseur: 152282274">
            <a:hlinkClick r:id="rId2" action="ppaction://hlinksldjump"/>
            <a:extLst>
              <a:ext uri="{FF2B5EF4-FFF2-40B4-BE49-F238E27FC236}">
                <a16:creationId xmlns:a16="http://schemas.microsoft.com/office/drawing/2014/main" id="{990A228F-94F3-423A-B9EB-749663EA4F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34398" r="10333" b="23246"/>
          <a:stretch/>
        </p:blipFill>
        <p:spPr bwMode="auto">
          <a:xfrm>
            <a:off x="6806049" y="4588062"/>
            <a:ext cx="1047475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242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Qu’est-ce que j’y gagne ?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B3B16971-54C2-456F-AF04-D99267B83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Direction Distribution et Développement Digital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5224" y="1393372"/>
            <a:ext cx="7161582" cy="503963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490" y="1393372"/>
            <a:ext cx="2112215" cy="311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052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L’</a:t>
            </a:r>
            <a:r>
              <a:rPr lang="fr-FR" dirty="0" err="1"/>
              <a:t>opt</a:t>
            </a:r>
            <a:r>
              <a:rPr lang="fr-FR" dirty="0"/>
              <a:t>-in, c’est 3 fois gagnant !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B3B16971-54C2-456F-AF04-D99267B83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Direction Distribution et Développement Digital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BDCC09A-5AC2-6341-862F-0655910E6AAA}"/>
              </a:ext>
            </a:extLst>
          </p:cNvPr>
          <p:cNvSpPr txBox="1"/>
          <p:nvPr/>
        </p:nvSpPr>
        <p:spPr>
          <a:xfrm>
            <a:off x="8209678" y="3168000"/>
            <a:ext cx="3581209" cy="2932733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240000" rIns="192000" bIns="96000" numCol="1" spcCol="360000" rtlCol="0" anchor="t">
            <a:noAutofit/>
          </a:bodyPr>
          <a:lstStyle/>
          <a:p>
            <a:pPr marL="171446" indent="-171446">
              <a:buClr>
                <a:srgbClr val="369AD4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rgbClr val="C00000"/>
                </a:solidFill>
                <a:latin typeface="Arial"/>
                <a:cs typeface="Arial"/>
              </a:rPr>
              <a:t>Renforcer la relation commerciale conseiller par des </a:t>
            </a:r>
            <a:r>
              <a:rPr lang="fr-FR" sz="1600" b="1">
                <a:solidFill>
                  <a:srgbClr val="C00000"/>
                </a:solidFill>
                <a:latin typeface="Arial"/>
                <a:cs typeface="Arial"/>
              </a:rPr>
              <a:t>sollicitations digitales.</a:t>
            </a:r>
          </a:p>
          <a:p>
            <a:pPr>
              <a:buClr>
                <a:srgbClr val="369AD4"/>
              </a:buClr>
            </a:pPr>
            <a:endParaRPr lang="fr-FR" sz="1600">
              <a:solidFill>
                <a:srgbClr val="C00000"/>
              </a:solidFill>
              <a:latin typeface="Arial"/>
              <a:cs typeface="Arial"/>
            </a:endParaRP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fr-FR" sz="1600">
                <a:solidFill>
                  <a:srgbClr val="C00000"/>
                </a:solidFill>
                <a:latin typeface="Arial"/>
                <a:cs typeface="Arial"/>
              </a:rPr>
              <a:t>Informer sur nos </a:t>
            </a:r>
            <a:r>
              <a:rPr lang="fr-FR" sz="1600" b="1">
                <a:solidFill>
                  <a:srgbClr val="C00000"/>
                </a:solidFill>
                <a:latin typeface="Arial"/>
                <a:cs typeface="Arial"/>
              </a:rPr>
              <a:t>offres </a:t>
            </a:r>
            <a:r>
              <a:rPr lang="fr-FR" sz="16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(nouveautés, promotions, …).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endParaRPr lang="fr-FR" sz="160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fr-FR" sz="16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Augmenter les </a:t>
            </a:r>
            <a:r>
              <a:rPr lang="fr-FR" sz="1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ventes digitales.</a:t>
            </a:r>
          </a:p>
          <a:p>
            <a:pPr>
              <a:buClr>
                <a:srgbClr val="369AD4"/>
              </a:buClr>
            </a:pPr>
            <a:endParaRPr lang="fr-FR" sz="160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A7B04E8-C429-2447-AF52-B6302ECC1D06}"/>
              </a:ext>
            </a:extLst>
          </p:cNvPr>
          <p:cNvSpPr txBox="1"/>
          <p:nvPr/>
        </p:nvSpPr>
        <p:spPr>
          <a:xfrm>
            <a:off x="8209678" y="2544326"/>
            <a:ext cx="3578557" cy="608148"/>
          </a:xfrm>
          <a:prstGeom prst="rect">
            <a:avLst/>
          </a:prstGeom>
          <a:solidFill>
            <a:srgbClr val="C00000"/>
          </a:solidFill>
          <a:ln w="63500">
            <a:solidFill>
              <a:srgbClr val="E6F0F7"/>
            </a:solidFill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96000" tIns="120000" rIns="96000" bIns="0" numCol="1" spcCol="360000" rtlCol="0" anchor="t">
            <a:noAutofit/>
          </a:bodyPr>
          <a:lstStyle/>
          <a:p>
            <a:pPr algn="ctr"/>
            <a:r>
              <a:rPr lang="fr-FR" sz="213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ma banque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AD1E946-D895-4B75-9A94-DFE763732554}"/>
              </a:ext>
            </a:extLst>
          </p:cNvPr>
          <p:cNvSpPr txBox="1"/>
          <p:nvPr/>
        </p:nvSpPr>
        <p:spPr>
          <a:xfrm>
            <a:off x="4274969" y="3156835"/>
            <a:ext cx="3578555" cy="2942984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240000" rIns="192000" bIns="96000" numCol="1" spcCol="360000" rtlCol="0" anchor="t">
            <a:noAutofit/>
          </a:bodyPr>
          <a:lstStyle/>
          <a:p>
            <a:pPr marL="171446" indent="-171446">
              <a:buClr>
                <a:srgbClr val="EC710F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C00000"/>
                </a:solidFill>
                <a:latin typeface="Arial" panose="020B0604020202020204" pitchFamily="34" charset="0"/>
              </a:rPr>
              <a:t>Rebondir</a:t>
            </a:r>
            <a:r>
              <a:rPr lang="fr-FR" sz="1600" dirty="0">
                <a:solidFill>
                  <a:srgbClr val="C00000"/>
                </a:solidFill>
                <a:latin typeface="Arial" panose="020B0604020202020204" pitchFamily="34" charset="0"/>
              </a:rPr>
              <a:t>, lors de mes entretiens client</a:t>
            </a:r>
            <a:r>
              <a:rPr lang="fr-FR" sz="1600" b="1" dirty="0">
                <a:solidFill>
                  <a:srgbClr val="C00000"/>
                </a:solidFill>
                <a:latin typeface="Arial" panose="020B0604020202020204" pitchFamily="34" charset="0"/>
              </a:rPr>
              <a:t>, sur des opportunités commerciales, </a:t>
            </a:r>
            <a:r>
              <a:rPr lang="fr-FR" sz="1600" dirty="0">
                <a:solidFill>
                  <a:srgbClr val="C00000"/>
                </a:solidFill>
                <a:latin typeface="Arial" panose="020B0604020202020204" pitchFamily="34" charset="0"/>
              </a:rPr>
              <a:t>générées grâce aux campagnes digitales.</a:t>
            </a:r>
          </a:p>
          <a:p>
            <a:pPr>
              <a:buClr>
                <a:srgbClr val="EC710F"/>
              </a:buClr>
            </a:pPr>
            <a:endParaRPr lang="fr-FR" sz="1600" b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marL="171446" indent="-171446">
              <a:buClr>
                <a:srgbClr val="EC710F"/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Optimiser </a:t>
            </a:r>
            <a:r>
              <a:rPr lang="fr-FR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 ventes.</a:t>
            </a:r>
          </a:p>
          <a:p>
            <a:pPr>
              <a:buClr>
                <a:srgbClr val="EC710F"/>
              </a:buClr>
            </a:pPr>
            <a:endParaRPr lang="fr-FR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46" indent="-171446">
              <a:buClr>
                <a:srgbClr val="EC710F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C00000"/>
                </a:solidFill>
                <a:latin typeface="Arial" panose="020B0604020202020204" pitchFamily="34" charset="0"/>
              </a:rPr>
              <a:t>Maintenir la relation </a:t>
            </a:r>
            <a:r>
              <a:rPr lang="fr-FR" sz="1600" dirty="0">
                <a:solidFill>
                  <a:srgbClr val="C00000"/>
                </a:solidFill>
                <a:latin typeface="Arial" panose="020B0604020202020204" pitchFamily="34" charset="0"/>
              </a:rPr>
              <a:t>avec mon client tout au long de l’année.</a:t>
            </a:r>
          </a:p>
          <a:p>
            <a:pPr>
              <a:buClr>
                <a:srgbClr val="EC710F"/>
              </a:buClr>
            </a:pPr>
            <a:endParaRPr lang="fr-FR" sz="1600" b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marL="171446" indent="-171446">
              <a:buClr>
                <a:srgbClr val="EC710F"/>
              </a:buClr>
              <a:buFont typeface="Arial" panose="020B0604020202020204" pitchFamily="34" charset="0"/>
              <a:buChar char="•"/>
            </a:pPr>
            <a:endParaRPr lang="fr-FR" sz="16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5D0B2DD-BEF8-4DD0-9419-7200162435F7}"/>
              </a:ext>
            </a:extLst>
          </p:cNvPr>
          <p:cNvSpPr txBox="1"/>
          <p:nvPr/>
        </p:nvSpPr>
        <p:spPr>
          <a:xfrm>
            <a:off x="4276333" y="2544326"/>
            <a:ext cx="3578555" cy="604693"/>
          </a:xfrm>
          <a:prstGeom prst="rect">
            <a:avLst/>
          </a:prstGeom>
          <a:solidFill>
            <a:schemeClr val="bg2">
              <a:lumMod val="50000"/>
            </a:schemeClr>
          </a:solidFill>
          <a:ln w="63500">
            <a:solidFill>
              <a:srgbClr val="E6F0F7"/>
            </a:solidFill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96000" tIns="120000" rIns="96000" bIns="0" numCol="1" spcCol="360000" rtlCol="0" anchor="t">
            <a:noAutofit/>
          </a:bodyPr>
          <a:lstStyle/>
          <a:p>
            <a:pPr algn="ctr"/>
            <a:r>
              <a:rPr lang="fr-FR" sz="21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moi</a:t>
            </a:r>
          </a:p>
        </p:txBody>
      </p:sp>
      <p:grpSp>
        <p:nvGrpSpPr>
          <p:cNvPr id="16" name="Group 134">
            <a:extLst>
              <a:ext uri="{FF2B5EF4-FFF2-40B4-BE49-F238E27FC236}">
                <a16:creationId xmlns:a16="http://schemas.microsoft.com/office/drawing/2014/main" id="{5B24EB43-B261-4A29-A7BA-B69A0ECE3EC7}"/>
              </a:ext>
            </a:extLst>
          </p:cNvPr>
          <p:cNvGrpSpPr/>
          <p:nvPr/>
        </p:nvGrpSpPr>
        <p:grpSpPr>
          <a:xfrm>
            <a:off x="5825613" y="1857699"/>
            <a:ext cx="451844" cy="682719"/>
            <a:chOff x="501650" y="2924176"/>
            <a:chExt cx="600075" cy="698500"/>
          </a:xfrm>
          <a:solidFill>
            <a:schemeClr val="bg2">
              <a:lumMod val="50000"/>
            </a:schemeClr>
          </a:solidFill>
        </p:grpSpPr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71DF79AD-CBDF-4677-91F0-E40BC0F5B0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650" y="2924176"/>
              <a:ext cx="600075" cy="698500"/>
            </a:xfrm>
            <a:custGeom>
              <a:avLst/>
              <a:gdLst>
                <a:gd name="T0" fmla="*/ 0 w 754"/>
                <a:gd name="T1" fmla="*/ 879 h 879"/>
                <a:gd name="T2" fmla="*/ 0 w 754"/>
                <a:gd name="T3" fmla="*/ 719 h 879"/>
                <a:gd name="T4" fmla="*/ 5 w 754"/>
                <a:gd name="T5" fmla="*/ 684 h 879"/>
                <a:gd name="T6" fmla="*/ 16 w 754"/>
                <a:gd name="T7" fmla="*/ 655 h 879"/>
                <a:gd name="T8" fmla="*/ 31 w 754"/>
                <a:gd name="T9" fmla="*/ 631 h 879"/>
                <a:gd name="T10" fmla="*/ 53 w 754"/>
                <a:gd name="T11" fmla="*/ 609 h 879"/>
                <a:gd name="T12" fmla="*/ 97 w 754"/>
                <a:gd name="T13" fmla="*/ 583 h 879"/>
                <a:gd name="T14" fmla="*/ 165 w 754"/>
                <a:gd name="T15" fmla="*/ 563 h 879"/>
                <a:gd name="T16" fmla="*/ 246 w 754"/>
                <a:gd name="T17" fmla="*/ 552 h 879"/>
                <a:gd name="T18" fmla="*/ 279 w 754"/>
                <a:gd name="T19" fmla="*/ 540 h 879"/>
                <a:gd name="T20" fmla="*/ 284 w 754"/>
                <a:gd name="T21" fmla="*/ 512 h 879"/>
                <a:gd name="T22" fmla="*/ 282 w 754"/>
                <a:gd name="T23" fmla="*/ 481 h 879"/>
                <a:gd name="T24" fmla="*/ 245 w 754"/>
                <a:gd name="T25" fmla="*/ 445 h 879"/>
                <a:gd name="T26" fmla="*/ 214 w 754"/>
                <a:gd name="T27" fmla="*/ 399 h 879"/>
                <a:gd name="T28" fmla="*/ 199 w 754"/>
                <a:gd name="T29" fmla="*/ 363 h 879"/>
                <a:gd name="T30" fmla="*/ 173 w 754"/>
                <a:gd name="T31" fmla="*/ 350 h 879"/>
                <a:gd name="T32" fmla="*/ 152 w 754"/>
                <a:gd name="T33" fmla="*/ 321 h 879"/>
                <a:gd name="T34" fmla="*/ 143 w 754"/>
                <a:gd name="T35" fmla="*/ 294 h 879"/>
                <a:gd name="T36" fmla="*/ 142 w 754"/>
                <a:gd name="T37" fmla="*/ 249 h 879"/>
                <a:gd name="T38" fmla="*/ 156 w 754"/>
                <a:gd name="T39" fmla="*/ 216 h 879"/>
                <a:gd name="T40" fmla="*/ 169 w 754"/>
                <a:gd name="T41" fmla="*/ 207 h 879"/>
                <a:gd name="T42" fmla="*/ 179 w 754"/>
                <a:gd name="T43" fmla="*/ 205 h 879"/>
                <a:gd name="T44" fmla="*/ 186 w 754"/>
                <a:gd name="T45" fmla="*/ 183 h 879"/>
                <a:gd name="T46" fmla="*/ 198 w 754"/>
                <a:gd name="T47" fmla="*/ 124 h 879"/>
                <a:gd name="T48" fmla="*/ 221 w 754"/>
                <a:gd name="T49" fmla="*/ 73 h 879"/>
                <a:gd name="T50" fmla="*/ 256 w 754"/>
                <a:gd name="T51" fmla="*/ 35 h 879"/>
                <a:gd name="T52" fmla="*/ 307 w 754"/>
                <a:gd name="T53" fmla="*/ 10 h 879"/>
                <a:gd name="T54" fmla="*/ 377 w 754"/>
                <a:gd name="T55" fmla="*/ 0 h 879"/>
                <a:gd name="T56" fmla="*/ 426 w 754"/>
                <a:gd name="T57" fmla="*/ 4 h 879"/>
                <a:gd name="T58" fmla="*/ 483 w 754"/>
                <a:gd name="T59" fmla="*/ 25 h 879"/>
                <a:gd name="T60" fmla="*/ 523 w 754"/>
                <a:gd name="T61" fmla="*/ 59 h 879"/>
                <a:gd name="T62" fmla="*/ 550 w 754"/>
                <a:gd name="T63" fmla="*/ 106 h 879"/>
                <a:gd name="T64" fmla="*/ 565 w 754"/>
                <a:gd name="T65" fmla="*/ 163 h 879"/>
                <a:gd name="T66" fmla="*/ 570 w 754"/>
                <a:gd name="T67" fmla="*/ 205 h 879"/>
                <a:gd name="T68" fmla="*/ 580 w 754"/>
                <a:gd name="T69" fmla="*/ 206 h 879"/>
                <a:gd name="T70" fmla="*/ 594 w 754"/>
                <a:gd name="T71" fmla="*/ 212 h 879"/>
                <a:gd name="T72" fmla="*/ 609 w 754"/>
                <a:gd name="T73" fmla="*/ 236 h 879"/>
                <a:gd name="T74" fmla="*/ 613 w 754"/>
                <a:gd name="T75" fmla="*/ 278 h 879"/>
                <a:gd name="T76" fmla="*/ 607 w 754"/>
                <a:gd name="T77" fmla="*/ 308 h 879"/>
                <a:gd name="T78" fmla="*/ 588 w 754"/>
                <a:gd name="T79" fmla="*/ 343 h 879"/>
                <a:gd name="T80" fmla="*/ 563 w 754"/>
                <a:gd name="T81" fmla="*/ 361 h 879"/>
                <a:gd name="T82" fmla="*/ 547 w 754"/>
                <a:gd name="T83" fmla="*/ 382 h 879"/>
                <a:gd name="T84" fmla="*/ 519 w 754"/>
                <a:gd name="T85" fmla="*/ 431 h 879"/>
                <a:gd name="T86" fmla="*/ 485 w 754"/>
                <a:gd name="T87" fmla="*/ 470 h 879"/>
                <a:gd name="T88" fmla="*/ 470 w 754"/>
                <a:gd name="T89" fmla="*/ 495 h 879"/>
                <a:gd name="T90" fmla="*/ 472 w 754"/>
                <a:gd name="T91" fmla="*/ 530 h 879"/>
                <a:gd name="T92" fmla="*/ 479 w 754"/>
                <a:gd name="T93" fmla="*/ 550 h 879"/>
                <a:gd name="T94" fmla="*/ 564 w 754"/>
                <a:gd name="T95" fmla="*/ 558 h 879"/>
                <a:gd name="T96" fmla="*/ 636 w 754"/>
                <a:gd name="T97" fmla="*/ 575 h 879"/>
                <a:gd name="T98" fmla="*/ 693 w 754"/>
                <a:gd name="T99" fmla="*/ 604 h 879"/>
                <a:gd name="T100" fmla="*/ 716 w 754"/>
                <a:gd name="T101" fmla="*/ 623 h 879"/>
                <a:gd name="T102" fmla="*/ 734 w 754"/>
                <a:gd name="T103" fmla="*/ 647 h 879"/>
                <a:gd name="T104" fmla="*/ 746 w 754"/>
                <a:gd name="T105" fmla="*/ 675 h 879"/>
                <a:gd name="T106" fmla="*/ 752 w 754"/>
                <a:gd name="T107" fmla="*/ 707 h 879"/>
                <a:gd name="T108" fmla="*/ 754 w 754"/>
                <a:gd name="T109" fmla="*/ 732 h 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54" h="879">
                  <a:moveTo>
                    <a:pt x="754" y="732"/>
                  </a:moveTo>
                  <a:lnTo>
                    <a:pt x="754" y="879"/>
                  </a:lnTo>
                  <a:lnTo>
                    <a:pt x="0" y="879"/>
                  </a:lnTo>
                  <a:lnTo>
                    <a:pt x="0" y="732"/>
                  </a:lnTo>
                  <a:lnTo>
                    <a:pt x="0" y="732"/>
                  </a:lnTo>
                  <a:lnTo>
                    <a:pt x="0" y="719"/>
                  </a:lnTo>
                  <a:lnTo>
                    <a:pt x="1" y="707"/>
                  </a:lnTo>
                  <a:lnTo>
                    <a:pt x="3" y="695"/>
                  </a:lnTo>
                  <a:lnTo>
                    <a:pt x="5" y="684"/>
                  </a:lnTo>
                  <a:lnTo>
                    <a:pt x="9" y="675"/>
                  </a:lnTo>
                  <a:lnTo>
                    <a:pt x="12" y="665"/>
                  </a:lnTo>
                  <a:lnTo>
                    <a:pt x="16" y="655"/>
                  </a:lnTo>
                  <a:lnTo>
                    <a:pt x="20" y="647"/>
                  </a:lnTo>
                  <a:lnTo>
                    <a:pt x="26" y="638"/>
                  </a:lnTo>
                  <a:lnTo>
                    <a:pt x="31" y="631"/>
                  </a:lnTo>
                  <a:lnTo>
                    <a:pt x="38" y="623"/>
                  </a:lnTo>
                  <a:lnTo>
                    <a:pt x="45" y="615"/>
                  </a:lnTo>
                  <a:lnTo>
                    <a:pt x="53" y="609"/>
                  </a:lnTo>
                  <a:lnTo>
                    <a:pt x="60" y="604"/>
                  </a:lnTo>
                  <a:lnTo>
                    <a:pt x="78" y="593"/>
                  </a:lnTo>
                  <a:lnTo>
                    <a:pt x="97" y="583"/>
                  </a:lnTo>
                  <a:lnTo>
                    <a:pt x="118" y="575"/>
                  </a:lnTo>
                  <a:lnTo>
                    <a:pt x="141" y="568"/>
                  </a:lnTo>
                  <a:lnTo>
                    <a:pt x="165" y="563"/>
                  </a:lnTo>
                  <a:lnTo>
                    <a:pt x="191" y="558"/>
                  </a:lnTo>
                  <a:lnTo>
                    <a:pt x="218" y="555"/>
                  </a:lnTo>
                  <a:lnTo>
                    <a:pt x="246" y="552"/>
                  </a:lnTo>
                  <a:lnTo>
                    <a:pt x="275" y="550"/>
                  </a:lnTo>
                  <a:lnTo>
                    <a:pt x="275" y="550"/>
                  </a:lnTo>
                  <a:lnTo>
                    <a:pt x="279" y="540"/>
                  </a:lnTo>
                  <a:lnTo>
                    <a:pt x="281" y="530"/>
                  </a:lnTo>
                  <a:lnTo>
                    <a:pt x="283" y="521"/>
                  </a:lnTo>
                  <a:lnTo>
                    <a:pt x="284" y="512"/>
                  </a:lnTo>
                  <a:lnTo>
                    <a:pt x="284" y="495"/>
                  </a:lnTo>
                  <a:lnTo>
                    <a:pt x="282" y="481"/>
                  </a:lnTo>
                  <a:lnTo>
                    <a:pt x="282" y="481"/>
                  </a:lnTo>
                  <a:lnTo>
                    <a:pt x="269" y="470"/>
                  </a:lnTo>
                  <a:lnTo>
                    <a:pt x="256" y="458"/>
                  </a:lnTo>
                  <a:lnTo>
                    <a:pt x="245" y="445"/>
                  </a:lnTo>
                  <a:lnTo>
                    <a:pt x="234" y="431"/>
                  </a:lnTo>
                  <a:lnTo>
                    <a:pt x="224" y="415"/>
                  </a:lnTo>
                  <a:lnTo>
                    <a:pt x="214" y="399"/>
                  </a:lnTo>
                  <a:lnTo>
                    <a:pt x="207" y="382"/>
                  </a:lnTo>
                  <a:lnTo>
                    <a:pt x="199" y="363"/>
                  </a:lnTo>
                  <a:lnTo>
                    <a:pt x="199" y="363"/>
                  </a:lnTo>
                  <a:lnTo>
                    <a:pt x="191" y="361"/>
                  </a:lnTo>
                  <a:lnTo>
                    <a:pt x="182" y="357"/>
                  </a:lnTo>
                  <a:lnTo>
                    <a:pt x="173" y="350"/>
                  </a:lnTo>
                  <a:lnTo>
                    <a:pt x="166" y="343"/>
                  </a:lnTo>
                  <a:lnTo>
                    <a:pt x="158" y="333"/>
                  </a:lnTo>
                  <a:lnTo>
                    <a:pt x="152" y="321"/>
                  </a:lnTo>
                  <a:lnTo>
                    <a:pt x="147" y="308"/>
                  </a:lnTo>
                  <a:lnTo>
                    <a:pt x="143" y="294"/>
                  </a:lnTo>
                  <a:lnTo>
                    <a:pt x="143" y="294"/>
                  </a:lnTo>
                  <a:lnTo>
                    <a:pt x="141" y="278"/>
                  </a:lnTo>
                  <a:lnTo>
                    <a:pt x="140" y="263"/>
                  </a:lnTo>
                  <a:lnTo>
                    <a:pt x="142" y="249"/>
                  </a:lnTo>
                  <a:lnTo>
                    <a:pt x="145" y="236"/>
                  </a:lnTo>
                  <a:lnTo>
                    <a:pt x="150" y="225"/>
                  </a:lnTo>
                  <a:lnTo>
                    <a:pt x="156" y="216"/>
                  </a:lnTo>
                  <a:lnTo>
                    <a:pt x="161" y="212"/>
                  </a:lnTo>
                  <a:lnTo>
                    <a:pt x="165" y="209"/>
                  </a:lnTo>
                  <a:lnTo>
                    <a:pt x="169" y="207"/>
                  </a:lnTo>
                  <a:lnTo>
                    <a:pt x="175" y="206"/>
                  </a:lnTo>
                  <a:lnTo>
                    <a:pt x="175" y="206"/>
                  </a:lnTo>
                  <a:lnTo>
                    <a:pt x="179" y="205"/>
                  </a:lnTo>
                  <a:lnTo>
                    <a:pt x="184" y="205"/>
                  </a:lnTo>
                  <a:lnTo>
                    <a:pt x="184" y="205"/>
                  </a:lnTo>
                  <a:lnTo>
                    <a:pt x="186" y="183"/>
                  </a:lnTo>
                  <a:lnTo>
                    <a:pt x="190" y="163"/>
                  </a:lnTo>
                  <a:lnTo>
                    <a:pt x="193" y="142"/>
                  </a:lnTo>
                  <a:lnTo>
                    <a:pt x="198" y="124"/>
                  </a:lnTo>
                  <a:lnTo>
                    <a:pt x="205" y="106"/>
                  </a:lnTo>
                  <a:lnTo>
                    <a:pt x="212" y="90"/>
                  </a:lnTo>
                  <a:lnTo>
                    <a:pt x="221" y="73"/>
                  </a:lnTo>
                  <a:lnTo>
                    <a:pt x="231" y="59"/>
                  </a:lnTo>
                  <a:lnTo>
                    <a:pt x="242" y="47"/>
                  </a:lnTo>
                  <a:lnTo>
                    <a:pt x="256" y="35"/>
                  </a:lnTo>
                  <a:lnTo>
                    <a:pt x="272" y="25"/>
                  </a:lnTo>
                  <a:lnTo>
                    <a:pt x="289" y="16"/>
                  </a:lnTo>
                  <a:lnTo>
                    <a:pt x="307" y="10"/>
                  </a:lnTo>
                  <a:lnTo>
                    <a:pt x="329" y="4"/>
                  </a:lnTo>
                  <a:lnTo>
                    <a:pt x="351" y="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402" y="1"/>
                  </a:lnTo>
                  <a:lnTo>
                    <a:pt x="426" y="4"/>
                  </a:lnTo>
                  <a:lnTo>
                    <a:pt x="446" y="10"/>
                  </a:lnTo>
                  <a:lnTo>
                    <a:pt x="466" y="16"/>
                  </a:lnTo>
                  <a:lnTo>
                    <a:pt x="483" y="25"/>
                  </a:lnTo>
                  <a:lnTo>
                    <a:pt x="498" y="35"/>
                  </a:lnTo>
                  <a:lnTo>
                    <a:pt x="511" y="47"/>
                  </a:lnTo>
                  <a:lnTo>
                    <a:pt x="523" y="59"/>
                  </a:lnTo>
                  <a:lnTo>
                    <a:pt x="533" y="73"/>
                  </a:lnTo>
                  <a:lnTo>
                    <a:pt x="542" y="90"/>
                  </a:lnTo>
                  <a:lnTo>
                    <a:pt x="550" y="106"/>
                  </a:lnTo>
                  <a:lnTo>
                    <a:pt x="556" y="124"/>
                  </a:lnTo>
                  <a:lnTo>
                    <a:pt x="560" y="142"/>
                  </a:lnTo>
                  <a:lnTo>
                    <a:pt x="565" y="163"/>
                  </a:lnTo>
                  <a:lnTo>
                    <a:pt x="568" y="183"/>
                  </a:lnTo>
                  <a:lnTo>
                    <a:pt x="570" y="205"/>
                  </a:lnTo>
                  <a:lnTo>
                    <a:pt x="570" y="205"/>
                  </a:lnTo>
                  <a:lnTo>
                    <a:pt x="574" y="205"/>
                  </a:lnTo>
                  <a:lnTo>
                    <a:pt x="580" y="206"/>
                  </a:lnTo>
                  <a:lnTo>
                    <a:pt x="580" y="206"/>
                  </a:lnTo>
                  <a:lnTo>
                    <a:pt x="584" y="207"/>
                  </a:lnTo>
                  <a:lnTo>
                    <a:pt x="590" y="209"/>
                  </a:lnTo>
                  <a:lnTo>
                    <a:pt x="594" y="212"/>
                  </a:lnTo>
                  <a:lnTo>
                    <a:pt x="597" y="216"/>
                  </a:lnTo>
                  <a:lnTo>
                    <a:pt x="604" y="225"/>
                  </a:lnTo>
                  <a:lnTo>
                    <a:pt x="609" y="236"/>
                  </a:lnTo>
                  <a:lnTo>
                    <a:pt x="612" y="249"/>
                  </a:lnTo>
                  <a:lnTo>
                    <a:pt x="613" y="263"/>
                  </a:lnTo>
                  <a:lnTo>
                    <a:pt x="613" y="278"/>
                  </a:lnTo>
                  <a:lnTo>
                    <a:pt x="611" y="294"/>
                  </a:lnTo>
                  <a:lnTo>
                    <a:pt x="611" y="294"/>
                  </a:lnTo>
                  <a:lnTo>
                    <a:pt x="607" y="308"/>
                  </a:lnTo>
                  <a:lnTo>
                    <a:pt x="601" y="321"/>
                  </a:lnTo>
                  <a:lnTo>
                    <a:pt x="596" y="333"/>
                  </a:lnTo>
                  <a:lnTo>
                    <a:pt x="588" y="343"/>
                  </a:lnTo>
                  <a:lnTo>
                    <a:pt x="581" y="350"/>
                  </a:lnTo>
                  <a:lnTo>
                    <a:pt x="572" y="357"/>
                  </a:lnTo>
                  <a:lnTo>
                    <a:pt x="563" y="361"/>
                  </a:lnTo>
                  <a:lnTo>
                    <a:pt x="554" y="363"/>
                  </a:lnTo>
                  <a:lnTo>
                    <a:pt x="554" y="363"/>
                  </a:lnTo>
                  <a:lnTo>
                    <a:pt x="547" y="382"/>
                  </a:lnTo>
                  <a:lnTo>
                    <a:pt x="539" y="399"/>
                  </a:lnTo>
                  <a:lnTo>
                    <a:pt x="530" y="415"/>
                  </a:lnTo>
                  <a:lnTo>
                    <a:pt x="519" y="431"/>
                  </a:lnTo>
                  <a:lnTo>
                    <a:pt x="509" y="445"/>
                  </a:lnTo>
                  <a:lnTo>
                    <a:pt x="498" y="458"/>
                  </a:lnTo>
                  <a:lnTo>
                    <a:pt x="485" y="470"/>
                  </a:lnTo>
                  <a:lnTo>
                    <a:pt x="472" y="481"/>
                  </a:lnTo>
                  <a:lnTo>
                    <a:pt x="472" y="481"/>
                  </a:lnTo>
                  <a:lnTo>
                    <a:pt x="470" y="495"/>
                  </a:lnTo>
                  <a:lnTo>
                    <a:pt x="470" y="512"/>
                  </a:lnTo>
                  <a:lnTo>
                    <a:pt x="471" y="521"/>
                  </a:lnTo>
                  <a:lnTo>
                    <a:pt x="472" y="530"/>
                  </a:lnTo>
                  <a:lnTo>
                    <a:pt x="475" y="540"/>
                  </a:lnTo>
                  <a:lnTo>
                    <a:pt x="479" y="550"/>
                  </a:lnTo>
                  <a:lnTo>
                    <a:pt x="479" y="550"/>
                  </a:lnTo>
                  <a:lnTo>
                    <a:pt x="508" y="552"/>
                  </a:lnTo>
                  <a:lnTo>
                    <a:pt x="537" y="555"/>
                  </a:lnTo>
                  <a:lnTo>
                    <a:pt x="564" y="558"/>
                  </a:lnTo>
                  <a:lnTo>
                    <a:pt x="588" y="563"/>
                  </a:lnTo>
                  <a:lnTo>
                    <a:pt x="613" y="568"/>
                  </a:lnTo>
                  <a:lnTo>
                    <a:pt x="636" y="575"/>
                  </a:lnTo>
                  <a:lnTo>
                    <a:pt x="656" y="583"/>
                  </a:lnTo>
                  <a:lnTo>
                    <a:pt x="676" y="593"/>
                  </a:lnTo>
                  <a:lnTo>
                    <a:pt x="693" y="604"/>
                  </a:lnTo>
                  <a:lnTo>
                    <a:pt x="702" y="609"/>
                  </a:lnTo>
                  <a:lnTo>
                    <a:pt x="709" y="615"/>
                  </a:lnTo>
                  <a:lnTo>
                    <a:pt x="716" y="623"/>
                  </a:lnTo>
                  <a:lnTo>
                    <a:pt x="722" y="631"/>
                  </a:lnTo>
                  <a:lnTo>
                    <a:pt x="729" y="638"/>
                  </a:lnTo>
                  <a:lnTo>
                    <a:pt x="734" y="647"/>
                  </a:lnTo>
                  <a:lnTo>
                    <a:pt x="738" y="655"/>
                  </a:lnTo>
                  <a:lnTo>
                    <a:pt x="743" y="665"/>
                  </a:lnTo>
                  <a:lnTo>
                    <a:pt x="746" y="675"/>
                  </a:lnTo>
                  <a:lnTo>
                    <a:pt x="749" y="684"/>
                  </a:lnTo>
                  <a:lnTo>
                    <a:pt x="751" y="695"/>
                  </a:lnTo>
                  <a:lnTo>
                    <a:pt x="752" y="707"/>
                  </a:lnTo>
                  <a:lnTo>
                    <a:pt x="753" y="719"/>
                  </a:lnTo>
                  <a:lnTo>
                    <a:pt x="754" y="732"/>
                  </a:lnTo>
                  <a:lnTo>
                    <a:pt x="754" y="7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67EC5B78-654E-467D-974D-06C5D5D16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588" y="3448051"/>
              <a:ext cx="74613" cy="65088"/>
            </a:xfrm>
            <a:custGeom>
              <a:avLst/>
              <a:gdLst>
                <a:gd name="T0" fmla="*/ 81 w 94"/>
                <a:gd name="T1" fmla="*/ 0 h 82"/>
                <a:gd name="T2" fmla="*/ 81 w 94"/>
                <a:gd name="T3" fmla="*/ 0 h 82"/>
                <a:gd name="T4" fmla="*/ 86 w 94"/>
                <a:gd name="T5" fmla="*/ 1 h 82"/>
                <a:gd name="T6" fmla="*/ 90 w 94"/>
                <a:gd name="T7" fmla="*/ 4 h 82"/>
                <a:gd name="T8" fmla="*/ 92 w 94"/>
                <a:gd name="T9" fmla="*/ 8 h 82"/>
                <a:gd name="T10" fmla="*/ 94 w 94"/>
                <a:gd name="T11" fmla="*/ 13 h 82"/>
                <a:gd name="T12" fmla="*/ 94 w 94"/>
                <a:gd name="T13" fmla="*/ 45 h 82"/>
                <a:gd name="T14" fmla="*/ 94 w 94"/>
                <a:gd name="T15" fmla="*/ 45 h 82"/>
                <a:gd name="T16" fmla="*/ 94 w 94"/>
                <a:gd name="T17" fmla="*/ 54 h 82"/>
                <a:gd name="T18" fmla="*/ 92 w 94"/>
                <a:gd name="T19" fmla="*/ 59 h 82"/>
                <a:gd name="T20" fmla="*/ 92 w 94"/>
                <a:gd name="T21" fmla="*/ 59 h 82"/>
                <a:gd name="T22" fmla="*/ 80 w 94"/>
                <a:gd name="T23" fmla="*/ 67 h 82"/>
                <a:gd name="T24" fmla="*/ 58 w 94"/>
                <a:gd name="T25" fmla="*/ 78 h 82"/>
                <a:gd name="T26" fmla="*/ 58 w 94"/>
                <a:gd name="T27" fmla="*/ 78 h 82"/>
                <a:gd name="T28" fmla="*/ 53 w 94"/>
                <a:gd name="T29" fmla="*/ 81 h 82"/>
                <a:gd name="T30" fmla="*/ 47 w 94"/>
                <a:gd name="T31" fmla="*/ 82 h 82"/>
                <a:gd name="T32" fmla="*/ 41 w 94"/>
                <a:gd name="T33" fmla="*/ 81 h 82"/>
                <a:gd name="T34" fmla="*/ 35 w 94"/>
                <a:gd name="T35" fmla="*/ 78 h 82"/>
                <a:gd name="T36" fmla="*/ 15 w 94"/>
                <a:gd name="T37" fmla="*/ 67 h 82"/>
                <a:gd name="T38" fmla="*/ 15 w 94"/>
                <a:gd name="T39" fmla="*/ 67 h 82"/>
                <a:gd name="T40" fmla="*/ 2 w 94"/>
                <a:gd name="T41" fmla="*/ 59 h 82"/>
                <a:gd name="T42" fmla="*/ 2 w 94"/>
                <a:gd name="T43" fmla="*/ 59 h 82"/>
                <a:gd name="T44" fmla="*/ 1 w 94"/>
                <a:gd name="T45" fmla="*/ 54 h 82"/>
                <a:gd name="T46" fmla="*/ 0 w 94"/>
                <a:gd name="T47" fmla="*/ 45 h 82"/>
                <a:gd name="T48" fmla="*/ 0 w 94"/>
                <a:gd name="T49" fmla="*/ 13 h 82"/>
                <a:gd name="T50" fmla="*/ 0 w 94"/>
                <a:gd name="T51" fmla="*/ 13 h 82"/>
                <a:gd name="T52" fmla="*/ 1 w 94"/>
                <a:gd name="T53" fmla="*/ 8 h 82"/>
                <a:gd name="T54" fmla="*/ 4 w 94"/>
                <a:gd name="T55" fmla="*/ 4 h 82"/>
                <a:gd name="T56" fmla="*/ 8 w 94"/>
                <a:gd name="T57" fmla="*/ 1 h 82"/>
                <a:gd name="T58" fmla="*/ 14 w 94"/>
                <a:gd name="T59" fmla="*/ 0 h 82"/>
                <a:gd name="T60" fmla="*/ 81 w 94"/>
                <a:gd name="T6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2">
                  <a:moveTo>
                    <a:pt x="81" y="0"/>
                  </a:moveTo>
                  <a:lnTo>
                    <a:pt x="81" y="0"/>
                  </a:lnTo>
                  <a:lnTo>
                    <a:pt x="86" y="1"/>
                  </a:lnTo>
                  <a:lnTo>
                    <a:pt x="90" y="4"/>
                  </a:lnTo>
                  <a:lnTo>
                    <a:pt x="92" y="8"/>
                  </a:lnTo>
                  <a:lnTo>
                    <a:pt x="94" y="13"/>
                  </a:lnTo>
                  <a:lnTo>
                    <a:pt x="94" y="45"/>
                  </a:lnTo>
                  <a:lnTo>
                    <a:pt x="94" y="45"/>
                  </a:lnTo>
                  <a:lnTo>
                    <a:pt x="94" y="54"/>
                  </a:lnTo>
                  <a:lnTo>
                    <a:pt x="92" y="59"/>
                  </a:lnTo>
                  <a:lnTo>
                    <a:pt x="92" y="59"/>
                  </a:lnTo>
                  <a:lnTo>
                    <a:pt x="80" y="67"/>
                  </a:lnTo>
                  <a:lnTo>
                    <a:pt x="58" y="78"/>
                  </a:lnTo>
                  <a:lnTo>
                    <a:pt x="58" y="78"/>
                  </a:lnTo>
                  <a:lnTo>
                    <a:pt x="53" y="81"/>
                  </a:lnTo>
                  <a:lnTo>
                    <a:pt x="47" y="82"/>
                  </a:lnTo>
                  <a:lnTo>
                    <a:pt x="41" y="81"/>
                  </a:lnTo>
                  <a:lnTo>
                    <a:pt x="35" y="78"/>
                  </a:lnTo>
                  <a:lnTo>
                    <a:pt x="15" y="67"/>
                  </a:lnTo>
                  <a:lnTo>
                    <a:pt x="15" y="67"/>
                  </a:lnTo>
                  <a:lnTo>
                    <a:pt x="2" y="59"/>
                  </a:lnTo>
                  <a:lnTo>
                    <a:pt x="2" y="59"/>
                  </a:lnTo>
                  <a:lnTo>
                    <a:pt x="1" y="54"/>
                  </a:lnTo>
                  <a:lnTo>
                    <a:pt x="0" y="4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8"/>
                  </a:lnTo>
                  <a:lnTo>
                    <a:pt x="4" y="4"/>
                  </a:lnTo>
                  <a:lnTo>
                    <a:pt x="8" y="1"/>
                  </a:lnTo>
                  <a:lnTo>
                    <a:pt x="14" y="0"/>
                  </a:lnTo>
                  <a:lnTo>
                    <a:pt x="8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63081CC9-C405-4E00-9155-D2D43C867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888" y="3521076"/>
              <a:ext cx="100013" cy="101600"/>
            </a:xfrm>
            <a:custGeom>
              <a:avLst/>
              <a:gdLst>
                <a:gd name="T0" fmla="*/ 126 w 126"/>
                <a:gd name="T1" fmla="*/ 128 h 128"/>
                <a:gd name="T2" fmla="*/ 0 w 126"/>
                <a:gd name="T3" fmla="*/ 128 h 128"/>
                <a:gd name="T4" fmla="*/ 18 w 126"/>
                <a:gd name="T5" fmla="*/ 8 h 128"/>
                <a:gd name="T6" fmla="*/ 18 w 126"/>
                <a:gd name="T7" fmla="*/ 8 h 128"/>
                <a:gd name="T8" fmla="*/ 19 w 126"/>
                <a:gd name="T9" fmla="*/ 3 h 128"/>
                <a:gd name="T10" fmla="*/ 22 w 126"/>
                <a:gd name="T11" fmla="*/ 1 h 128"/>
                <a:gd name="T12" fmla="*/ 27 w 126"/>
                <a:gd name="T13" fmla="*/ 0 h 128"/>
                <a:gd name="T14" fmla="*/ 31 w 126"/>
                <a:gd name="T15" fmla="*/ 2 h 128"/>
                <a:gd name="T16" fmla="*/ 51 w 126"/>
                <a:gd name="T17" fmla="*/ 14 h 128"/>
                <a:gd name="T18" fmla="*/ 51 w 126"/>
                <a:gd name="T19" fmla="*/ 14 h 128"/>
                <a:gd name="T20" fmla="*/ 57 w 126"/>
                <a:gd name="T21" fmla="*/ 16 h 128"/>
                <a:gd name="T22" fmla="*/ 63 w 126"/>
                <a:gd name="T23" fmla="*/ 17 h 128"/>
                <a:gd name="T24" fmla="*/ 69 w 126"/>
                <a:gd name="T25" fmla="*/ 16 h 128"/>
                <a:gd name="T26" fmla="*/ 74 w 126"/>
                <a:gd name="T27" fmla="*/ 14 h 128"/>
                <a:gd name="T28" fmla="*/ 96 w 126"/>
                <a:gd name="T29" fmla="*/ 2 h 128"/>
                <a:gd name="T30" fmla="*/ 96 w 126"/>
                <a:gd name="T31" fmla="*/ 2 h 128"/>
                <a:gd name="T32" fmla="*/ 100 w 126"/>
                <a:gd name="T33" fmla="*/ 0 h 128"/>
                <a:gd name="T34" fmla="*/ 104 w 126"/>
                <a:gd name="T35" fmla="*/ 1 h 128"/>
                <a:gd name="T36" fmla="*/ 106 w 126"/>
                <a:gd name="T37" fmla="*/ 3 h 128"/>
                <a:gd name="T38" fmla="*/ 108 w 126"/>
                <a:gd name="T39" fmla="*/ 8 h 128"/>
                <a:gd name="T40" fmla="*/ 126 w 126"/>
                <a:gd name="T41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6" h="128">
                  <a:moveTo>
                    <a:pt x="126" y="128"/>
                  </a:moveTo>
                  <a:lnTo>
                    <a:pt x="0" y="12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9" y="3"/>
                  </a:lnTo>
                  <a:lnTo>
                    <a:pt x="22" y="1"/>
                  </a:lnTo>
                  <a:lnTo>
                    <a:pt x="27" y="0"/>
                  </a:lnTo>
                  <a:lnTo>
                    <a:pt x="31" y="2"/>
                  </a:lnTo>
                  <a:lnTo>
                    <a:pt x="51" y="14"/>
                  </a:lnTo>
                  <a:lnTo>
                    <a:pt x="51" y="14"/>
                  </a:lnTo>
                  <a:lnTo>
                    <a:pt x="57" y="16"/>
                  </a:lnTo>
                  <a:lnTo>
                    <a:pt x="63" y="17"/>
                  </a:lnTo>
                  <a:lnTo>
                    <a:pt x="69" y="16"/>
                  </a:lnTo>
                  <a:lnTo>
                    <a:pt x="74" y="14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100" y="0"/>
                  </a:lnTo>
                  <a:lnTo>
                    <a:pt x="104" y="1"/>
                  </a:lnTo>
                  <a:lnTo>
                    <a:pt x="106" y="3"/>
                  </a:lnTo>
                  <a:lnTo>
                    <a:pt x="108" y="8"/>
                  </a:lnTo>
                  <a:lnTo>
                    <a:pt x="126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32" name="Freeform 57">
            <a:extLst>
              <a:ext uri="{FF2B5EF4-FFF2-40B4-BE49-F238E27FC236}">
                <a16:creationId xmlns:a16="http://schemas.microsoft.com/office/drawing/2014/main" id="{37D49BCC-7347-4514-89B0-352630D97F1A}"/>
              </a:ext>
            </a:extLst>
          </p:cNvPr>
          <p:cNvSpPr>
            <a:spLocks noEditPoints="1"/>
          </p:cNvSpPr>
          <p:nvPr/>
        </p:nvSpPr>
        <p:spPr bwMode="auto">
          <a:xfrm>
            <a:off x="9845284" y="1933447"/>
            <a:ext cx="343216" cy="593039"/>
          </a:xfrm>
          <a:custGeom>
            <a:avLst/>
            <a:gdLst>
              <a:gd name="T0" fmla="*/ 287 w 688"/>
              <a:gd name="T1" fmla="*/ 1006 h 1006"/>
              <a:gd name="T2" fmla="*/ 401 w 688"/>
              <a:gd name="T3" fmla="*/ 1006 h 1006"/>
              <a:gd name="T4" fmla="*/ 0 w 688"/>
              <a:gd name="T5" fmla="*/ 106 h 1006"/>
              <a:gd name="T6" fmla="*/ 151 w 688"/>
              <a:gd name="T7" fmla="*/ 310 h 1006"/>
              <a:gd name="T8" fmla="*/ 79 w 688"/>
              <a:gd name="T9" fmla="*/ 353 h 1006"/>
              <a:gd name="T10" fmla="*/ 79 w 688"/>
              <a:gd name="T11" fmla="*/ 424 h 1006"/>
              <a:gd name="T12" fmla="*/ 151 w 688"/>
              <a:gd name="T13" fmla="*/ 467 h 1006"/>
              <a:gd name="T14" fmla="*/ 79 w 688"/>
              <a:gd name="T15" fmla="*/ 467 h 1006"/>
              <a:gd name="T16" fmla="*/ 151 w 688"/>
              <a:gd name="T17" fmla="*/ 653 h 1006"/>
              <a:gd name="T18" fmla="*/ 79 w 688"/>
              <a:gd name="T19" fmla="*/ 696 h 1006"/>
              <a:gd name="T20" fmla="*/ 79 w 688"/>
              <a:gd name="T21" fmla="*/ 768 h 1006"/>
              <a:gd name="T22" fmla="*/ 115 w 688"/>
              <a:gd name="T23" fmla="*/ 913 h 1006"/>
              <a:gd name="T24" fmla="*/ 229 w 688"/>
              <a:gd name="T25" fmla="*/ 913 h 1006"/>
              <a:gd name="T26" fmla="*/ 194 w 688"/>
              <a:gd name="T27" fmla="*/ 696 h 1006"/>
              <a:gd name="T28" fmla="*/ 265 w 688"/>
              <a:gd name="T29" fmla="*/ 653 h 1006"/>
              <a:gd name="T30" fmla="*/ 265 w 688"/>
              <a:gd name="T31" fmla="*/ 582 h 1006"/>
              <a:gd name="T32" fmla="*/ 194 w 688"/>
              <a:gd name="T33" fmla="*/ 539 h 1006"/>
              <a:gd name="T34" fmla="*/ 265 w 688"/>
              <a:gd name="T35" fmla="*/ 539 h 1006"/>
              <a:gd name="T36" fmla="*/ 194 w 688"/>
              <a:gd name="T37" fmla="*/ 353 h 1006"/>
              <a:gd name="T38" fmla="*/ 265 w 688"/>
              <a:gd name="T39" fmla="*/ 310 h 1006"/>
              <a:gd name="T40" fmla="*/ 265 w 688"/>
              <a:gd name="T41" fmla="*/ 238 h 1006"/>
              <a:gd name="T42" fmla="*/ 308 w 688"/>
              <a:gd name="T43" fmla="*/ 768 h 1006"/>
              <a:gd name="T44" fmla="*/ 380 w 688"/>
              <a:gd name="T45" fmla="*/ 768 h 1006"/>
              <a:gd name="T46" fmla="*/ 308 w 688"/>
              <a:gd name="T47" fmla="*/ 582 h 1006"/>
              <a:gd name="T48" fmla="*/ 380 w 688"/>
              <a:gd name="T49" fmla="*/ 539 h 1006"/>
              <a:gd name="T50" fmla="*/ 380 w 688"/>
              <a:gd name="T51" fmla="*/ 467 h 1006"/>
              <a:gd name="T52" fmla="*/ 308 w 688"/>
              <a:gd name="T53" fmla="*/ 424 h 1006"/>
              <a:gd name="T54" fmla="*/ 380 w 688"/>
              <a:gd name="T55" fmla="*/ 424 h 1006"/>
              <a:gd name="T56" fmla="*/ 308 w 688"/>
              <a:gd name="T57" fmla="*/ 238 h 1006"/>
              <a:gd name="T58" fmla="*/ 423 w 688"/>
              <a:gd name="T59" fmla="*/ 238 h 1006"/>
              <a:gd name="T60" fmla="*/ 423 w 688"/>
              <a:gd name="T61" fmla="*/ 310 h 1006"/>
              <a:gd name="T62" fmla="*/ 495 w 688"/>
              <a:gd name="T63" fmla="*/ 353 h 1006"/>
              <a:gd name="T64" fmla="*/ 423 w 688"/>
              <a:gd name="T65" fmla="*/ 353 h 1006"/>
              <a:gd name="T66" fmla="*/ 495 w 688"/>
              <a:gd name="T67" fmla="*/ 539 h 1006"/>
              <a:gd name="T68" fmla="*/ 423 w 688"/>
              <a:gd name="T69" fmla="*/ 582 h 1006"/>
              <a:gd name="T70" fmla="*/ 423 w 688"/>
              <a:gd name="T71" fmla="*/ 653 h 1006"/>
              <a:gd name="T72" fmla="*/ 495 w 688"/>
              <a:gd name="T73" fmla="*/ 696 h 1006"/>
              <a:gd name="T74" fmla="*/ 423 w 688"/>
              <a:gd name="T75" fmla="*/ 696 h 1006"/>
              <a:gd name="T76" fmla="*/ 459 w 688"/>
              <a:gd name="T77" fmla="*/ 893 h 1006"/>
              <a:gd name="T78" fmla="*/ 609 w 688"/>
              <a:gd name="T79" fmla="*/ 768 h 1006"/>
              <a:gd name="T80" fmla="*/ 609 w 688"/>
              <a:gd name="T81" fmla="*/ 696 h 1006"/>
              <a:gd name="T82" fmla="*/ 538 w 688"/>
              <a:gd name="T83" fmla="*/ 653 h 1006"/>
              <a:gd name="T84" fmla="*/ 609 w 688"/>
              <a:gd name="T85" fmla="*/ 653 h 1006"/>
              <a:gd name="T86" fmla="*/ 538 w 688"/>
              <a:gd name="T87" fmla="*/ 467 h 1006"/>
              <a:gd name="T88" fmla="*/ 609 w 688"/>
              <a:gd name="T89" fmla="*/ 424 h 1006"/>
              <a:gd name="T90" fmla="*/ 609 w 688"/>
              <a:gd name="T91" fmla="*/ 353 h 1006"/>
              <a:gd name="T92" fmla="*/ 538 w 688"/>
              <a:gd name="T93" fmla="*/ 310 h 1006"/>
              <a:gd name="T94" fmla="*/ 609 w 688"/>
              <a:gd name="T95" fmla="*/ 310 h 1006"/>
              <a:gd name="T96" fmla="*/ 231 w 688"/>
              <a:gd name="T97" fmla="*/ 0 h 10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88" h="1006">
                <a:moveTo>
                  <a:pt x="0" y="106"/>
                </a:moveTo>
                <a:lnTo>
                  <a:pt x="0" y="1006"/>
                </a:lnTo>
                <a:lnTo>
                  <a:pt x="287" y="1006"/>
                </a:lnTo>
                <a:lnTo>
                  <a:pt x="287" y="866"/>
                </a:lnTo>
                <a:lnTo>
                  <a:pt x="401" y="866"/>
                </a:lnTo>
                <a:lnTo>
                  <a:pt x="401" y="1006"/>
                </a:lnTo>
                <a:lnTo>
                  <a:pt x="688" y="1006"/>
                </a:lnTo>
                <a:lnTo>
                  <a:pt x="688" y="106"/>
                </a:lnTo>
                <a:lnTo>
                  <a:pt x="0" y="106"/>
                </a:lnTo>
                <a:close/>
                <a:moveTo>
                  <a:pt x="79" y="238"/>
                </a:moveTo>
                <a:lnTo>
                  <a:pt x="151" y="238"/>
                </a:lnTo>
                <a:lnTo>
                  <a:pt x="151" y="310"/>
                </a:lnTo>
                <a:lnTo>
                  <a:pt x="79" y="310"/>
                </a:lnTo>
                <a:lnTo>
                  <a:pt x="79" y="238"/>
                </a:lnTo>
                <a:close/>
                <a:moveTo>
                  <a:pt x="79" y="353"/>
                </a:moveTo>
                <a:lnTo>
                  <a:pt x="151" y="353"/>
                </a:lnTo>
                <a:lnTo>
                  <a:pt x="151" y="424"/>
                </a:lnTo>
                <a:lnTo>
                  <a:pt x="79" y="424"/>
                </a:lnTo>
                <a:lnTo>
                  <a:pt x="79" y="353"/>
                </a:lnTo>
                <a:close/>
                <a:moveTo>
                  <a:pt x="79" y="467"/>
                </a:moveTo>
                <a:lnTo>
                  <a:pt x="151" y="467"/>
                </a:lnTo>
                <a:lnTo>
                  <a:pt x="151" y="539"/>
                </a:lnTo>
                <a:lnTo>
                  <a:pt x="79" y="539"/>
                </a:lnTo>
                <a:lnTo>
                  <a:pt x="79" y="467"/>
                </a:lnTo>
                <a:close/>
                <a:moveTo>
                  <a:pt x="79" y="582"/>
                </a:moveTo>
                <a:lnTo>
                  <a:pt x="151" y="582"/>
                </a:lnTo>
                <a:lnTo>
                  <a:pt x="151" y="653"/>
                </a:lnTo>
                <a:lnTo>
                  <a:pt x="79" y="653"/>
                </a:lnTo>
                <a:lnTo>
                  <a:pt x="79" y="582"/>
                </a:lnTo>
                <a:close/>
                <a:moveTo>
                  <a:pt x="79" y="696"/>
                </a:moveTo>
                <a:lnTo>
                  <a:pt x="151" y="696"/>
                </a:lnTo>
                <a:lnTo>
                  <a:pt x="151" y="768"/>
                </a:lnTo>
                <a:lnTo>
                  <a:pt x="79" y="768"/>
                </a:lnTo>
                <a:lnTo>
                  <a:pt x="79" y="696"/>
                </a:lnTo>
                <a:close/>
                <a:moveTo>
                  <a:pt x="229" y="913"/>
                </a:moveTo>
                <a:lnTo>
                  <a:pt x="115" y="913"/>
                </a:lnTo>
                <a:lnTo>
                  <a:pt x="115" y="893"/>
                </a:lnTo>
                <a:lnTo>
                  <a:pt x="229" y="893"/>
                </a:lnTo>
                <a:lnTo>
                  <a:pt x="229" y="913"/>
                </a:lnTo>
                <a:close/>
                <a:moveTo>
                  <a:pt x="265" y="768"/>
                </a:moveTo>
                <a:lnTo>
                  <a:pt x="194" y="768"/>
                </a:lnTo>
                <a:lnTo>
                  <a:pt x="194" y="696"/>
                </a:lnTo>
                <a:lnTo>
                  <a:pt x="265" y="696"/>
                </a:lnTo>
                <a:lnTo>
                  <a:pt x="265" y="768"/>
                </a:lnTo>
                <a:close/>
                <a:moveTo>
                  <a:pt x="265" y="653"/>
                </a:moveTo>
                <a:lnTo>
                  <a:pt x="194" y="653"/>
                </a:lnTo>
                <a:lnTo>
                  <a:pt x="194" y="582"/>
                </a:lnTo>
                <a:lnTo>
                  <a:pt x="265" y="582"/>
                </a:lnTo>
                <a:lnTo>
                  <a:pt x="265" y="653"/>
                </a:lnTo>
                <a:close/>
                <a:moveTo>
                  <a:pt x="265" y="539"/>
                </a:moveTo>
                <a:lnTo>
                  <a:pt x="194" y="539"/>
                </a:lnTo>
                <a:lnTo>
                  <a:pt x="194" y="467"/>
                </a:lnTo>
                <a:lnTo>
                  <a:pt x="265" y="467"/>
                </a:lnTo>
                <a:lnTo>
                  <a:pt x="265" y="539"/>
                </a:lnTo>
                <a:close/>
                <a:moveTo>
                  <a:pt x="265" y="424"/>
                </a:moveTo>
                <a:lnTo>
                  <a:pt x="194" y="424"/>
                </a:lnTo>
                <a:lnTo>
                  <a:pt x="194" y="353"/>
                </a:lnTo>
                <a:lnTo>
                  <a:pt x="265" y="353"/>
                </a:lnTo>
                <a:lnTo>
                  <a:pt x="265" y="424"/>
                </a:lnTo>
                <a:close/>
                <a:moveTo>
                  <a:pt x="265" y="310"/>
                </a:moveTo>
                <a:lnTo>
                  <a:pt x="194" y="310"/>
                </a:lnTo>
                <a:lnTo>
                  <a:pt x="194" y="238"/>
                </a:lnTo>
                <a:lnTo>
                  <a:pt x="265" y="238"/>
                </a:lnTo>
                <a:lnTo>
                  <a:pt x="265" y="310"/>
                </a:lnTo>
                <a:close/>
                <a:moveTo>
                  <a:pt x="380" y="768"/>
                </a:moveTo>
                <a:lnTo>
                  <a:pt x="308" y="768"/>
                </a:lnTo>
                <a:lnTo>
                  <a:pt x="308" y="696"/>
                </a:lnTo>
                <a:lnTo>
                  <a:pt x="380" y="696"/>
                </a:lnTo>
                <a:lnTo>
                  <a:pt x="380" y="768"/>
                </a:lnTo>
                <a:close/>
                <a:moveTo>
                  <a:pt x="380" y="653"/>
                </a:moveTo>
                <a:lnTo>
                  <a:pt x="308" y="653"/>
                </a:lnTo>
                <a:lnTo>
                  <a:pt x="308" y="582"/>
                </a:lnTo>
                <a:lnTo>
                  <a:pt x="380" y="582"/>
                </a:lnTo>
                <a:lnTo>
                  <a:pt x="380" y="653"/>
                </a:lnTo>
                <a:close/>
                <a:moveTo>
                  <a:pt x="380" y="539"/>
                </a:moveTo>
                <a:lnTo>
                  <a:pt x="308" y="539"/>
                </a:lnTo>
                <a:lnTo>
                  <a:pt x="308" y="467"/>
                </a:lnTo>
                <a:lnTo>
                  <a:pt x="380" y="467"/>
                </a:lnTo>
                <a:lnTo>
                  <a:pt x="380" y="539"/>
                </a:lnTo>
                <a:close/>
                <a:moveTo>
                  <a:pt x="380" y="424"/>
                </a:moveTo>
                <a:lnTo>
                  <a:pt x="308" y="424"/>
                </a:lnTo>
                <a:lnTo>
                  <a:pt x="308" y="353"/>
                </a:lnTo>
                <a:lnTo>
                  <a:pt x="380" y="353"/>
                </a:lnTo>
                <a:lnTo>
                  <a:pt x="380" y="424"/>
                </a:lnTo>
                <a:close/>
                <a:moveTo>
                  <a:pt x="380" y="310"/>
                </a:moveTo>
                <a:lnTo>
                  <a:pt x="308" y="310"/>
                </a:lnTo>
                <a:lnTo>
                  <a:pt x="308" y="238"/>
                </a:lnTo>
                <a:lnTo>
                  <a:pt x="380" y="238"/>
                </a:lnTo>
                <a:lnTo>
                  <a:pt x="380" y="310"/>
                </a:lnTo>
                <a:close/>
                <a:moveTo>
                  <a:pt x="423" y="238"/>
                </a:moveTo>
                <a:lnTo>
                  <a:pt x="495" y="238"/>
                </a:lnTo>
                <a:lnTo>
                  <a:pt x="495" y="310"/>
                </a:lnTo>
                <a:lnTo>
                  <a:pt x="423" y="310"/>
                </a:lnTo>
                <a:lnTo>
                  <a:pt x="423" y="238"/>
                </a:lnTo>
                <a:close/>
                <a:moveTo>
                  <a:pt x="423" y="353"/>
                </a:moveTo>
                <a:lnTo>
                  <a:pt x="495" y="353"/>
                </a:lnTo>
                <a:lnTo>
                  <a:pt x="495" y="424"/>
                </a:lnTo>
                <a:lnTo>
                  <a:pt x="423" y="424"/>
                </a:lnTo>
                <a:lnTo>
                  <a:pt x="423" y="353"/>
                </a:lnTo>
                <a:close/>
                <a:moveTo>
                  <a:pt x="423" y="467"/>
                </a:moveTo>
                <a:lnTo>
                  <a:pt x="495" y="467"/>
                </a:lnTo>
                <a:lnTo>
                  <a:pt x="495" y="539"/>
                </a:lnTo>
                <a:lnTo>
                  <a:pt x="423" y="539"/>
                </a:lnTo>
                <a:lnTo>
                  <a:pt x="423" y="467"/>
                </a:lnTo>
                <a:close/>
                <a:moveTo>
                  <a:pt x="423" y="582"/>
                </a:moveTo>
                <a:lnTo>
                  <a:pt x="495" y="582"/>
                </a:lnTo>
                <a:lnTo>
                  <a:pt x="495" y="653"/>
                </a:lnTo>
                <a:lnTo>
                  <a:pt x="423" y="653"/>
                </a:lnTo>
                <a:lnTo>
                  <a:pt x="423" y="582"/>
                </a:lnTo>
                <a:close/>
                <a:moveTo>
                  <a:pt x="423" y="696"/>
                </a:moveTo>
                <a:lnTo>
                  <a:pt x="495" y="696"/>
                </a:lnTo>
                <a:lnTo>
                  <a:pt x="495" y="768"/>
                </a:lnTo>
                <a:lnTo>
                  <a:pt x="423" y="768"/>
                </a:lnTo>
                <a:lnTo>
                  <a:pt x="423" y="696"/>
                </a:lnTo>
                <a:close/>
                <a:moveTo>
                  <a:pt x="573" y="913"/>
                </a:moveTo>
                <a:lnTo>
                  <a:pt x="459" y="913"/>
                </a:lnTo>
                <a:lnTo>
                  <a:pt x="459" y="893"/>
                </a:lnTo>
                <a:lnTo>
                  <a:pt x="573" y="893"/>
                </a:lnTo>
                <a:lnTo>
                  <a:pt x="573" y="913"/>
                </a:lnTo>
                <a:close/>
                <a:moveTo>
                  <a:pt x="609" y="768"/>
                </a:moveTo>
                <a:lnTo>
                  <a:pt x="538" y="768"/>
                </a:lnTo>
                <a:lnTo>
                  <a:pt x="538" y="696"/>
                </a:lnTo>
                <a:lnTo>
                  <a:pt x="609" y="696"/>
                </a:lnTo>
                <a:lnTo>
                  <a:pt x="609" y="768"/>
                </a:lnTo>
                <a:close/>
                <a:moveTo>
                  <a:pt x="609" y="653"/>
                </a:moveTo>
                <a:lnTo>
                  <a:pt x="538" y="653"/>
                </a:lnTo>
                <a:lnTo>
                  <a:pt x="538" y="582"/>
                </a:lnTo>
                <a:lnTo>
                  <a:pt x="609" y="582"/>
                </a:lnTo>
                <a:lnTo>
                  <a:pt x="609" y="653"/>
                </a:lnTo>
                <a:close/>
                <a:moveTo>
                  <a:pt x="609" y="539"/>
                </a:moveTo>
                <a:lnTo>
                  <a:pt x="538" y="539"/>
                </a:lnTo>
                <a:lnTo>
                  <a:pt x="538" y="467"/>
                </a:lnTo>
                <a:lnTo>
                  <a:pt x="609" y="467"/>
                </a:lnTo>
                <a:lnTo>
                  <a:pt x="609" y="539"/>
                </a:lnTo>
                <a:close/>
                <a:moveTo>
                  <a:pt x="609" y="424"/>
                </a:moveTo>
                <a:lnTo>
                  <a:pt x="538" y="424"/>
                </a:lnTo>
                <a:lnTo>
                  <a:pt x="538" y="353"/>
                </a:lnTo>
                <a:lnTo>
                  <a:pt x="609" y="353"/>
                </a:lnTo>
                <a:lnTo>
                  <a:pt x="609" y="424"/>
                </a:lnTo>
                <a:close/>
                <a:moveTo>
                  <a:pt x="609" y="310"/>
                </a:moveTo>
                <a:lnTo>
                  <a:pt x="538" y="310"/>
                </a:lnTo>
                <a:lnTo>
                  <a:pt x="538" y="238"/>
                </a:lnTo>
                <a:lnTo>
                  <a:pt x="609" y="238"/>
                </a:lnTo>
                <a:lnTo>
                  <a:pt x="609" y="310"/>
                </a:lnTo>
                <a:close/>
                <a:moveTo>
                  <a:pt x="456" y="79"/>
                </a:moveTo>
                <a:lnTo>
                  <a:pt x="231" y="79"/>
                </a:lnTo>
                <a:lnTo>
                  <a:pt x="231" y="0"/>
                </a:lnTo>
                <a:lnTo>
                  <a:pt x="456" y="0"/>
                </a:lnTo>
                <a:lnTo>
                  <a:pt x="456" y="7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FD23187-A618-4973-BAFB-56899A884E06}"/>
              </a:ext>
            </a:extLst>
          </p:cNvPr>
          <p:cNvSpPr txBox="1"/>
          <p:nvPr/>
        </p:nvSpPr>
        <p:spPr>
          <a:xfrm>
            <a:off x="356920" y="3097546"/>
            <a:ext cx="3561895" cy="2981033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240000" rIns="192000" bIns="96000" numCol="1" spcCol="360000" rtlCol="0" anchor="t">
            <a:noAutofit/>
          </a:bodyPr>
          <a:lstStyle/>
          <a:p>
            <a:pPr marL="171446" indent="-171446">
              <a:buClr>
                <a:srgbClr val="051B71"/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C00000"/>
                </a:solidFill>
                <a:latin typeface="Arial"/>
                <a:cs typeface="Arial"/>
              </a:rPr>
              <a:t>Rester en contact, être informé par e-mail, SMS et notifications mobile de </a:t>
            </a:r>
            <a:r>
              <a:rPr lang="fr-FR" sz="1600" b="1" dirty="0">
                <a:solidFill>
                  <a:srgbClr val="C00000"/>
                </a:solidFill>
                <a:latin typeface="Arial"/>
                <a:cs typeface="Arial"/>
              </a:rPr>
              <a:t>toutes les actualités commerciales.</a:t>
            </a:r>
          </a:p>
          <a:p>
            <a:pPr marL="171446" indent="-171446">
              <a:buClr>
                <a:srgbClr val="051B71"/>
              </a:buClr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171446" indent="-171446">
              <a:buClr>
                <a:srgbClr val="051B71"/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C00000"/>
                </a:solidFill>
                <a:latin typeface="Arial"/>
                <a:cs typeface="Arial"/>
              </a:rPr>
              <a:t>Bénéficier des </a:t>
            </a:r>
            <a:r>
              <a:rPr lang="fr-FR" sz="1600" b="1" dirty="0">
                <a:solidFill>
                  <a:srgbClr val="C00000"/>
                </a:solidFill>
                <a:latin typeface="Arial"/>
                <a:cs typeface="Arial"/>
              </a:rPr>
              <a:t>meilleures offres au bon moment.</a:t>
            </a:r>
          </a:p>
          <a:p>
            <a:pPr marL="171446" indent="-171446">
              <a:buClr>
                <a:srgbClr val="051B71"/>
              </a:buClr>
              <a:buFont typeface="Arial" panose="020B0604020202020204" pitchFamily="34" charset="0"/>
              <a:buChar char="•"/>
            </a:pPr>
            <a:endParaRPr lang="fr-FR" sz="16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171446" indent="-171446">
              <a:buClr>
                <a:srgbClr val="051B71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C00000"/>
                </a:solidFill>
                <a:latin typeface="Arial"/>
                <a:cs typeface="Arial"/>
              </a:rPr>
              <a:t>Profiter de toutes nos solutions digitales.</a:t>
            </a:r>
            <a:endParaRPr lang="fr-FR" sz="160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8C98D08-ED07-4E21-B4B6-6B36B9DEC7C5}"/>
              </a:ext>
            </a:extLst>
          </p:cNvPr>
          <p:cNvSpPr txBox="1"/>
          <p:nvPr/>
        </p:nvSpPr>
        <p:spPr>
          <a:xfrm>
            <a:off x="354267" y="2526486"/>
            <a:ext cx="3561896" cy="608148"/>
          </a:xfrm>
          <a:prstGeom prst="rect">
            <a:avLst/>
          </a:prstGeom>
          <a:solidFill>
            <a:srgbClr val="FF0000"/>
          </a:solidFill>
          <a:ln w="63500">
            <a:solidFill>
              <a:srgbClr val="E6F0F7"/>
            </a:solidFill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96000" tIns="120000" rIns="96000" bIns="0" numCol="1" spcCol="360000" rtlCol="0" anchor="t">
            <a:noAutofit/>
          </a:bodyPr>
          <a:lstStyle/>
          <a:p>
            <a:pPr algn="ctr"/>
            <a:r>
              <a:rPr lang="fr-FR" sz="21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mes clients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6353F8EF-F4A0-4000-88DC-FC43A29A68F4}"/>
              </a:ext>
            </a:extLst>
          </p:cNvPr>
          <p:cNvGrpSpPr/>
          <p:nvPr/>
        </p:nvGrpSpPr>
        <p:grpSpPr>
          <a:xfrm>
            <a:off x="1725561" y="1961535"/>
            <a:ext cx="619624" cy="471363"/>
            <a:chOff x="455333" y="3012845"/>
            <a:chExt cx="493713" cy="463551"/>
          </a:xfrm>
        </p:grpSpPr>
        <p:sp>
          <p:nvSpPr>
            <p:cNvPr id="37" name="Freeform 18">
              <a:extLst>
                <a:ext uri="{FF2B5EF4-FFF2-40B4-BE49-F238E27FC236}">
                  <a16:creationId xmlns:a16="http://schemas.microsoft.com/office/drawing/2014/main" id="{24D26069-9847-4EA3-8D58-B328468D1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708" y="3073170"/>
              <a:ext cx="144463" cy="68263"/>
            </a:xfrm>
            <a:custGeom>
              <a:avLst/>
              <a:gdLst>
                <a:gd name="T0" fmla="*/ 0 w 45"/>
                <a:gd name="T1" fmla="*/ 10 h 21"/>
                <a:gd name="T2" fmla="*/ 39 w 45"/>
                <a:gd name="T3" fmla="*/ 0 h 21"/>
                <a:gd name="T4" fmla="*/ 38 w 45"/>
                <a:gd name="T5" fmla="*/ 10 h 21"/>
                <a:gd name="T6" fmla="*/ 45 w 45"/>
                <a:gd name="T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21">
                  <a:moveTo>
                    <a:pt x="0" y="10"/>
                  </a:moveTo>
                  <a:cubicBezTo>
                    <a:pt x="0" y="10"/>
                    <a:pt x="23" y="21"/>
                    <a:pt x="39" y="0"/>
                  </a:cubicBezTo>
                  <a:cubicBezTo>
                    <a:pt x="39" y="0"/>
                    <a:pt x="40" y="4"/>
                    <a:pt x="38" y="10"/>
                  </a:cubicBezTo>
                  <a:cubicBezTo>
                    <a:pt x="38" y="10"/>
                    <a:pt x="42" y="12"/>
                    <a:pt x="45" y="7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8" name="Freeform 19">
              <a:extLst>
                <a:ext uri="{FF2B5EF4-FFF2-40B4-BE49-F238E27FC236}">
                  <a16:creationId xmlns:a16="http://schemas.microsoft.com/office/drawing/2014/main" id="{3E055605-41F1-44A5-9039-A46A6F67F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083" y="3012845"/>
              <a:ext cx="125413" cy="274638"/>
            </a:xfrm>
            <a:custGeom>
              <a:avLst/>
              <a:gdLst>
                <a:gd name="T0" fmla="*/ 39 w 39"/>
                <a:gd name="T1" fmla="*/ 86 h 86"/>
                <a:gd name="T2" fmla="*/ 13 w 39"/>
                <a:gd name="T3" fmla="*/ 62 h 86"/>
                <a:gd name="T4" fmla="*/ 7 w 39"/>
                <a:gd name="T5" fmla="*/ 56 h 86"/>
                <a:gd name="T6" fmla="*/ 11 w 39"/>
                <a:gd name="T7" fmla="*/ 48 h 86"/>
                <a:gd name="T8" fmla="*/ 38 w 39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86">
                  <a:moveTo>
                    <a:pt x="39" y="86"/>
                  </a:moveTo>
                  <a:cubicBezTo>
                    <a:pt x="19" y="86"/>
                    <a:pt x="13" y="62"/>
                    <a:pt x="13" y="62"/>
                  </a:cubicBezTo>
                  <a:cubicBezTo>
                    <a:pt x="13" y="62"/>
                    <a:pt x="8" y="62"/>
                    <a:pt x="7" y="56"/>
                  </a:cubicBezTo>
                  <a:cubicBezTo>
                    <a:pt x="5" y="50"/>
                    <a:pt x="11" y="48"/>
                    <a:pt x="11" y="48"/>
                  </a:cubicBezTo>
                  <a:cubicBezTo>
                    <a:pt x="11" y="48"/>
                    <a:pt x="0" y="11"/>
                    <a:pt x="38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9" name="Freeform 20">
              <a:extLst>
                <a:ext uri="{FF2B5EF4-FFF2-40B4-BE49-F238E27FC236}">
                  <a16:creationId xmlns:a16="http://schemas.microsoft.com/office/drawing/2014/main" id="{0EAF2BAD-6AD1-4836-8090-3BA596C47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846" y="3025545"/>
              <a:ext cx="120650" cy="261938"/>
            </a:xfrm>
            <a:custGeom>
              <a:avLst/>
              <a:gdLst>
                <a:gd name="T0" fmla="*/ 0 w 38"/>
                <a:gd name="T1" fmla="*/ 82 h 82"/>
                <a:gd name="T2" fmla="*/ 27 w 38"/>
                <a:gd name="T3" fmla="*/ 58 h 82"/>
                <a:gd name="T4" fmla="*/ 34 w 38"/>
                <a:gd name="T5" fmla="*/ 52 h 82"/>
                <a:gd name="T6" fmla="*/ 29 w 38"/>
                <a:gd name="T7" fmla="*/ 44 h 82"/>
                <a:gd name="T8" fmla="*/ 12 w 38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82">
                  <a:moveTo>
                    <a:pt x="0" y="82"/>
                  </a:moveTo>
                  <a:cubicBezTo>
                    <a:pt x="20" y="82"/>
                    <a:pt x="27" y="58"/>
                    <a:pt x="27" y="58"/>
                  </a:cubicBezTo>
                  <a:cubicBezTo>
                    <a:pt x="27" y="58"/>
                    <a:pt x="32" y="58"/>
                    <a:pt x="34" y="52"/>
                  </a:cubicBezTo>
                  <a:cubicBezTo>
                    <a:pt x="35" y="46"/>
                    <a:pt x="29" y="44"/>
                    <a:pt x="29" y="44"/>
                  </a:cubicBezTo>
                  <a:cubicBezTo>
                    <a:pt x="29" y="44"/>
                    <a:pt x="38" y="14"/>
                    <a:pt x="12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0" name="Line 21">
              <a:extLst>
                <a:ext uri="{FF2B5EF4-FFF2-40B4-BE49-F238E27FC236}">
                  <a16:creationId xmlns:a16="http://schemas.microsoft.com/office/drawing/2014/main" id="{27A259AB-7E40-4C16-887C-8EBCBCA568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6633" y="3163658"/>
              <a:ext cx="0" cy="1905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1" name="Line 22">
              <a:extLst>
                <a:ext uri="{FF2B5EF4-FFF2-40B4-BE49-F238E27FC236}">
                  <a16:creationId xmlns:a16="http://schemas.microsoft.com/office/drawing/2014/main" id="{8F7064BB-B6A8-4DEE-A6D5-FF27D716FA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4421" y="3163658"/>
              <a:ext cx="0" cy="1905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2" name="Freeform 23">
              <a:extLst>
                <a:ext uri="{FF2B5EF4-FFF2-40B4-BE49-F238E27FC236}">
                  <a16:creationId xmlns:a16="http://schemas.microsoft.com/office/drawing/2014/main" id="{BBDC8E18-569E-418D-BFB3-AC5F5913C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621" y="3230333"/>
              <a:ext cx="31750" cy="9525"/>
            </a:xfrm>
            <a:custGeom>
              <a:avLst/>
              <a:gdLst>
                <a:gd name="T0" fmla="*/ 10 w 10"/>
                <a:gd name="T1" fmla="*/ 0 h 3"/>
                <a:gd name="T2" fmla="*/ 0 w 10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" h="3">
                  <a:moveTo>
                    <a:pt x="10" y="0"/>
                  </a:moveTo>
                  <a:cubicBezTo>
                    <a:pt x="8" y="3"/>
                    <a:pt x="3" y="3"/>
                    <a:pt x="0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3" name="Freeform 24">
              <a:extLst>
                <a:ext uri="{FF2B5EF4-FFF2-40B4-BE49-F238E27FC236}">
                  <a16:creationId xmlns:a16="http://schemas.microsoft.com/office/drawing/2014/main" id="{1ACB1BDB-6AED-4C7E-ACAD-BF5950EA6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008" y="3287483"/>
              <a:ext cx="220663" cy="188913"/>
            </a:xfrm>
            <a:custGeom>
              <a:avLst/>
              <a:gdLst>
                <a:gd name="T0" fmla="*/ 5 w 69"/>
                <a:gd name="T1" fmla="*/ 59 h 59"/>
                <a:gd name="T2" fmla="*/ 42 w 69"/>
                <a:gd name="T3" fmla="*/ 11 h 59"/>
                <a:gd name="T4" fmla="*/ 50 w 69"/>
                <a:gd name="T5" fmla="*/ 0 h 59"/>
                <a:gd name="T6" fmla="*/ 69 w 69"/>
                <a:gd name="T7" fmla="*/ 15 h 59"/>
                <a:gd name="T8" fmla="*/ 59 w 69"/>
                <a:gd name="T9" fmla="*/ 28 h 59"/>
                <a:gd name="T10" fmla="*/ 48 w 69"/>
                <a:gd name="T1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59">
                  <a:moveTo>
                    <a:pt x="5" y="59"/>
                  </a:moveTo>
                  <a:cubicBezTo>
                    <a:pt x="5" y="59"/>
                    <a:pt x="0" y="22"/>
                    <a:pt x="42" y="1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48" y="17"/>
                    <a:pt x="48" y="17"/>
                    <a:pt x="48" y="17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4" name="Freeform 25">
              <a:extLst>
                <a:ext uri="{FF2B5EF4-FFF2-40B4-BE49-F238E27FC236}">
                  <a16:creationId xmlns:a16="http://schemas.microsoft.com/office/drawing/2014/main" id="{D7DD017B-7DC0-4D3D-8F47-CFBD2F94E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846" y="3287483"/>
              <a:ext cx="190500" cy="122238"/>
            </a:xfrm>
            <a:custGeom>
              <a:avLst/>
              <a:gdLst>
                <a:gd name="T0" fmla="*/ 60 w 60"/>
                <a:gd name="T1" fmla="*/ 38 h 38"/>
                <a:gd name="T2" fmla="*/ 26 w 60"/>
                <a:gd name="T3" fmla="*/ 11 h 38"/>
                <a:gd name="T4" fmla="*/ 19 w 60"/>
                <a:gd name="T5" fmla="*/ 0 h 38"/>
                <a:gd name="T6" fmla="*/ 0 w 60"/>
                <a:gd name="T7" fmla="*/ 16 h 38"/>
                <a:gd name="T8" fmla="*/ 10 w 60"/>
                <a:gd name="T9" fmla="*/ 28 h 38"/>
                <a:gd name="T10" fmla="*/ 20 w 60"/>
                <a:gd name="T11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8">
                  <a:moveTo>
                    <a:pt x="60" y="38"/>
                  </a:moveTo>
                  <a:cubicBezTo>
                    <a:pt x="56" y="28"/>
                    <a:pt x="47" y="16"/>
                    <a:pt x="26" y="1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20" y="18"/>
                    <a:pt x="20" y="18"/>
                    <a:pt x="20" y="18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5" name="Freeform 26">
              <a:extLst>
                <a:ext uri="{FF2B5EF4-FFF2-40B4-BE49-F238E27FC236}">
                  <a16:creationId xmlns:a16="http://schemas.microsoft.com/office/drawing/2014/main" id="{0CD61544-AA57-4C92-89BB-FA94B8BE45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871" y="3454170"/>
              <a:ext cx="3175" cy="22225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7">
                  <a:moveTo>
                    <a:pt x="0" y="7"/>
                  </a:moveTo>
                  <a:cubicBezTo>
                    <a:pt x="0" y="7"/>
                    <a:pt x="1" y="4"/>
                    <a:pt x="0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6" name="Freeform 27">
              <a:extLst>
                <a:ext uri="{FF2B5EF4-FFF2-40B4-BE49-F238E27FC236}">
                  <a16:creationId xmlns:a16="http://schemas.microsoft.com/office/drawing/2014/main" id="{FC35BF87-ECCE-4106-8FF7-A953A26B9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333" y="3025545"/>
              <a:ext cx="158750" cy="160338"/>
            </a:xfrm>
            <a:custGeom>
              <a:avLst/>
              <a:gdLst>
                <a:gd name="T0" fmla="*/ 50 w 50"/>
                <a:gd name="T1" fmla="*/ 19 h 50"/>
                <a:gd name="T2" fmla="*/ 50 w 50"/>
                <a:gd name="T3" fmla="*/ 43 h 50"/>
                <a:gd name="T4" fmla="*/ 44 w 50"/>
                <a:gd name="T5" fmla="*/ 50 h 50"/>
                <a:gd name="T6" fmla="*/ 7 w 50"/>
                <a:gd name="T7" fmla="*/ 50 h 50"/>
                <a:gd name="T8" fmla="*/ 0 w 50"/>
                <a:gd name="T9" fmla="*/ 43 h 50"/>
                <a:gd name="T10" fmla="*/ 0 w 50"/>
                <a:gd name="T11" fmla="*/ 6 h 50"/>
                <a:gd name="T12" fmla="*/ 7 w 50"/>
                <a:gd name="T13" fmla="*/ 0 h 50"/>
                <a:gd name="T14" fmla="*/ 44 w 50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50">
                  <a:moveTo>
                    <a:pt x="50" y="19"/>
                  </a:moveTo>
                  <a:cubicBezTo>
                    <a:pt x="50" y="43"/>
                    <a:pt x="50" y="43"/>
                    <a:pt x="50" y="43"/>
                  </a:cubicBezTo>
                  <a:cubicBezTo>
                    <a:pt x="50" y="47"/>
                    <a:pt x="48" y="50"/>
                    <a:pt x="44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3" y="50"/>
                    <a:pt x="0" y="47"/>
                    <a:pt x="0" y="4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7" name="Freeform 28">
              <a:extLst>
                <a:ext uri="{FF2B5EF4-FFF2-40B4-BE49-F238E27FC236}">
                  <a16:creationId xmlns:a16="http://schemas.microsoft.com/office/drawing/2014/main" id="{D7B001FC-6BAB-41F5-8970-F14A6E0361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908" y="3019195"/>
              <a:ext cx="155575" cy="109538"/>
            </a:xfrm>
            <a:custGeom>
              <a:avLst/>
              <a:gdLst>
                <a:gd name="T0" fmla="*/ 98 w 98"/>
                <a:gd name="T1" fmla="*/ 0 h 69"/>
                <a:gd name="T2" fmla="*/ 30 w 98"/>
                <a:gd name="T3" fmla="*/ 69 h 69"/>
                <a:gd name="T4" fmla="*/ 0 w 98"/>
                <a:gd name="T5" fmla="*/ 3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69">
                  <a:moveTo>
                    <a:pt x="98" y="0"/>
                  </a:moveTo>
                  <a:lnTo>
                    <a:pt x="30" y="69"/>
                  </a:lnTo>
                  <a:lnTo>
                    <a:pt x="0" y="38"/>
                  </a:ln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pic>
        <p:nvPicPr>
          <p:cNvPr id="27" name="Picture 4" descr="Icône De Clic D'indicateur De Main Symbole De Contact De Souris De Clic De  Doigt De Bouton De Curseur D'isolement, Flèche De Web Illustration de  Vecteur - Illustration du indicateur, curseur: 152282274">
            <a:hlinkClick r:id="rId2" action="ppaction://hlinksldjump"/>
            <a:extLst>
              <a:ext uri="{FF2B5EF4-FFF2-40B4-BE49-F238E27FC236}">
                <a16:creationId xmlns:a16="http://schemas.microsoft.com/office/drawing/2014/main" id="{990A228F-94F3-423A-B9EB-749663EA4F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34398" r="10333" b="23246"/>
          <a:stretch/>
        </p:blipFill>
        <p:spPr bwMode="auto">
          <a:xfrm>
            <a:off x="6806049" y="4588062"/>
            <a:ext cx="1047475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002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Quel discours pour convaincre ? 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B3B16971-54C2-456F-AF04-D99267B83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Direction Distribution et Développement Digital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799BE24-7299-1D4E-812B-EF275FA44B46}"/>
              </a:ext>
            </a:extLst>
          </p:cNvPr>
          <p:cNvSpPr txBox="1"/>
          <p:nvPr/>
        </p:nvSpPr>
        <p:spPr>
          <a:xfrm>
            <a:off x="4263781" y="1487299"/>
            <a:ext cx="7656689" cy="608148"/>
          </a:xfrm>
          <a:prstGeom prst="rect">
            <a:avLst/>
          </a:prstGeom>
          <a:solidFill>
            <a:srgbClr val="C00000"/>
          </a:solidFill>
          <a:ln w="63500">
            <a:solidFill>
              <a:srgbClr val="E6F0F7"/>
            </a:solidFill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96000" tIns="144000" rIns="96000" bIns="0" numCol="1" spcCol="360000" rtlCol="0" anchor="t">
            <a:noAutofit/>
          </a:bodyPr>
          <a:lstStyle/>
          <a:p>
            <a:pPr algn="ctr"/>
            <a:r>
              <a:rPr lang="fr-FR" sz="213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 argumentation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369F365-9CA7-834B-8592-FA3CB9B7D50D}"/>
              </a:ext>
            </a:extLst>
          </p:cNvPr>
          <p:cNvSpPr txBox="1"/>
          <p:nvPr/>
        </p:nvSpPr>
        <p:spPr>
          <a:xfrm>
            <a:off x="271533" y="3496911"/>
            <a:ext cx="3331235" cy="1029767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144000" rIns="192000" bIns="48000" numCol="1" spcCol="360000" rtlCol="0" anchor="t">
            <a:noAutofit/>
          </a:bodyPr>
          <a:lstStyle/>
          <a:p>
            <a:pPr marL="171446" indent="-171446">
              <a:buClr>
                <a:srgbClr val="EC710F"/>
              </a:buClr>
              <a:buFont typeface="Arial" panose="020B0604020202020204" pitchFamily="34" charset="0"/>
              <a:buChar char="•"/>
            </a:pPr>
            <a:r>
              <a:rPr lang="fr-FR" sz="1500" b="1" dirty="0">
                <a:latin typeface="Arial" panose="020B0604020202020204" pitchFamily="34" charset="0"/>
              </a:rPr>
              <a:t>Lors de la mise à jour de coordonnées client</a:t>
            </a:r>
            <a:br>
              <a:rPr lang="fr-FR" sz="1500" b="1" dirty="0">
                <a:latin typeface="Arial" panose="020B0604020202020204" pitchFamily="34" charset="0"/>
              </a:rPr>
            </a:br>
            <a:r>
              <a:rPr lang="fr-FR" sz="1500" dirty="0">
                <a:latin typeface="Arial" panose="020B0604020202020204" pitchFamily="34" charset="0"/>
              </a:rPr>
              <a:t>(face à face).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623911C-3998-3F4A-BDD6-D4EA842F4743}"/>
              </a:ext>
            </a:extLst>
          </p:cNvPr>
          <p:cNvSpPr txBox="1"/>
          <p:nvPr/>
        </p:nvSpPr>
        <p:spPr>
          <a:xfrm>
            <a:off x="4263779" y="3506341"/>
            <a:ext cx="7656688" cy="1029768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144000" rIns="192000" bIns="48000" numCol="1" spcCol="360000" rtlCol="0" anchor="t">
            <a:noAutofit/>
          </a:bodyPr>
          <a:lstStyle/>
          <a:p>
            <a:pPr marL="171446" indent="-171446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rgbClr val="C00000"/>
                </a:solidFill>
                <a:latin typeface="Arial"/>
                <a:cs typeface="Arial"/>
              </a:rPr>
              <a:t>M DUPONT, je profite de la mise à jour de vos moyens de contact pour vous proposer d'être informé par e-mail et SMS en temps réel de nos meilleures offres et de toutes nos actualités. Vous êtes d’accord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46436BE-A82E-4930-BCAC-54A7F413E833}"/>
              </a:ext>
            </a:extLst>
          </p:cNvPr>
          <p:cNvSpPr txBox="1"/>
          <p:nvPr/>
        </p:nvSpPr>
        <p:spPr>
          <a:xfrm>
            <a:off x="280650" y="1487299"/>
            <a:ext cx="3327849" cy="604693"/>
          </a:xfrm>
          <a:prstGeom prst="rect">
            <a:avLst/>
          </a:prstGeom>
          <a:solidFill>
            <a:schemeClr val="bg2">
              <a:lumMod val="50000"/>
            </a:schemeClr>
          </a:solidFill>
          <a:ln w="63500">
            <a:solidFill>
              <a:srgbClr val="E6F0F7"/>
            </a:solidFill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96000" tIns="144000" rIns="96000" bIns="0" numCol="1" spcCol="360000" rtlCol="0" anchor="t">
            <a:noAutofit/>
          </a:bodyPr>
          <a:lstStyle/>
          <a:p>
            <a:pPr algn="ctr"/>
            <a:r>
              <a:rPr lang="fr-FR" sz="213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Différents cas d’usage</a:t>
            </a:r>
          </a:p>
        </p:txBody>
      </p:sp>
      <p:sp>
        <p:nvSpPr>
          <p:cNvPr id="8" name="Triangle 10">
            <a:extLst>
              <a:ext uri="{FF2B5EF4-FFF2-40B4-BE49-F238E27FC236}">
                <a16:creationId xmlns:a16="http://schemas.microsoft.com/office/drawing/2014/main" id="{BB6FB109-5385-AADB-98C5-FE0E74074317}"/>
              </a:ext>
            </a:extLst>
          </p:cNvPr>
          <p:cNvSpPr/>
          <p:nvPr/>
        </p:nvSpPr>
        <p:spPr>
          <a:xfrm rot="5400000">
            <a:off x="3485434" y="2398301"/>
            <a:ext cx="903101" cy="480285"/>
          </a:xfrm>
          <a:prstGeom prst="triangle">
            <a:avLst>
              <a:gd name="adj" fmla="val 51387"/>
            </a:avLst>
          </a:prstGeom>
          <a:solidFill>
            <a:srgbClr val="E6F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9" name="Triangle 11">
            <a:extLst>
              <a:ext uri="{FF2B5EF4-FFF2-40B4-BE49-F238E27FC236}">
                <a16:creationId xmlns:a16="http://schemas.microsoft.com/office/drawing/2014/main" id="{56F06195-9648-5A6E-F052-3FD95589DB3C}"/>
              </a:ext>
            </a:extLst>
          </p:cNvPr>
          <p:cNvSpPr/>
          <p:nvPr/>
        </p:nvSpPr>
        <p:spPr>
          <a:xfrm rot="5400000">
            <a:off x="3485435" y="3640807"/>
            <a:ext cx="903101" cy="480285"/>
          </a:xfrm>
          <a:prstGeom prst="triangle">
            <a:avLst>
              <a:gd name="adj" fmla="val 51387"/>
            </a:avLst>
          </a:prstGeom>
          <a:solidFill>
            <a:srgbClr val="E6F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B2D8E2F-9256-4B8A-B7C8-F26C1BA4E4C2}"/>
              </a:ext>
            </a:extLst>
          </p:cNvPr>
          <p:cNvSpPr txBox="1"/>
          <p:nvPr/>
        </p:nvSpPr>
        <p:spPr>
          <a:xfrm>
            <a:off x="271533" y="2262495"/>
            <a:ext cx="3331235" cy="1029767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144000" rIns="192000" bIns="48000" numCol="1" spcCol="360000" rtlCol="0" anchor="t">
            <a:noAutofit/>
          </a:bodyPr>
          <a:lstStyle/>
          <a:p>
            <a:pPr marL="171446" indent="-171446">
              <a:buClr>
                <a:srgbClr val="EC710F"/>
              </a:buClr>
              <a:buFont typeface="Arial" panose="020B0604020202020204" pitchFamily="34" charset="0"/>
              <a:buChar char="•"/>
            </a:pPr>
            <a:r>
              <a:rPr lang="fr-FR" sz="1500" b="1" dirty="0">
                <a:latin typeface="Arial" panose="020B0604020202020204" pitchFamily="34" charset="0"/>
              </a:rPr>
              <a:t>Lors de l’entrée en relation</a:t>
            </a:r>
            <a:br>
              <a:rPr lang="fr-FR" sz="1500" b="1" dirty="0">
                <a:latin typeface="Arial" panose="020B0604020202020204" pitchFamily="34" charset="0"/>
              </a:rPr>
            </a:br>
            <a:r>
              <a:rPr lang="fr-FR" sz="1500" dirty="0">
                <a:latin typeface="Arial" panose="020B0604020202020204" pitchFamily="34" charset="0"/>
              </a:rPr>
              <a:t>(face à face).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CB765CF-19C4-4C82-9DB0-54ED6FFB09A8}"/>
              </a:ext>
            </a:extLst>
          </p:cNvPr>
          <p:cNvSpPr txBox="1"/>
          <p:nvPr/>
        </p:nvSpPr>
        <p:spPr>
          <a:xfrm>
            <a:off x="4263779" y="2270552"/>
            <a:ext cx="7656688" cy="1029768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144000" rIns="192000" bIns="48000" numCol="1" spcCol="360000" rtlCol="0" anchor="t">
            <a:noAutofit/>
          </a:bodyPr>
          <a:lstStyle/>
          <a:p>
            <a:pPr marL="171446" indent="-171446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rgbClr val="C00000"/>
                </a:solidFill>
                <a:latin typeface="Arial"/>
                <a:cs typeface="Arial"/>
              </a:rPr>
              <a:t>M DUPONT, je vous propose d'être informé par e-mail et SMS en temps réel de nos meilleures offres et de toutes nos actualités. Vous êtes d’accord ?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3C716F7-358F-4B92-9372-822F973E3C19}"/>
              </a:ext>
            </a:extLst>
          </p:cNvPr>
          <p:cNvSpPr txBox="1"/>
          <p:nvPr/>
        </p:nvSpPr>
        <p:spPr>
          <a:xfrm>
            <a:off x="269224" y="4761708"/>
            <a:ext cx="11651243" cy="1567725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</p:spPr>
        <p:txBody>
          <a:bodyPr wrap="square" lIns="4032000" tIns="216000" rIns="121920" bIns="0" rtlCol="0" anchor="t">
            <a:noAutofit/>
          </a:bodyPr>
          <a:lstStyle/>
          <a:p>
            <a:pPr algn="just">
              <a:spcBef>
                <a:spcPts val="300"/>
              </a:spcBef>
            </a:pPr>
            <a:r>
              <a:rPr lang="fr-FR" sz="1500" b="1" i="1" dirty="0">
                <a:latin typeface="Arial" panose="020B0604020202020204" pitchFamily="34" charset="0"/>
                <a:cs typeface="Arial" panose="020B0604020202020204" pitchFamily="34" charset="0"/>
              </a:rPr>
              <a:t>Recueillir cet accord va-t-il me faire perdre du temps ? </a:t>
            </a:r>
          </a:p>
          <a:p>
            <a:pPr algn="just">
              <a:spcBef>
                <a:spcPts val="300"/>
              </a:spcBef>
            </a:pPr>
            <a:r>
              <a:rPr lang="fr-FR" sz="15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</a:t>
            </a:r>
            <a:r>
              <a:rPr lang="fr-FR" sz="15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5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fr-FR" sz="15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5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recueil de cet accord est intégré au renseignement </a:t>
            </a:r>
            <a:r>
              <a:rPr lang="fr-FR" sz="15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(nouveau client) </a:t>
            </a:r>
            <a:r>
              <a:rPr lang="fr-FR" sz="15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la mise à jour de coordonnées</a:t>
            </a:r>
            <a:r>
              <a:rPr lang="fr-FR" sz="15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(client existant), il est donc très rapide</a:t>
            </a:r>
            <a:r>
              <a:rPr lang="fr-FR" sz="1500" i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spcBef>
                <a:spcPts val="300"/>
              </a:spcBef>
            </a:pPr>
            <a:r>
              <a:rPr lang="fr-FR" sz="15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J’ai plus d’opportunités pour faire des </a:t>
            </a:r>
            <a:r>
              <a:rPr lang="fr-FR" sz="15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rebonds commerciaux </a:t>
            </a:r>
            <a:r>
              <a:rPr lang="fr-FR" sz="15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c’est une aide complémentaire pour </a:t>
            </a:r>
            <a:r>
              <a:rPr lang="fr-FR" sz="15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réaliser mes objectifs de vente </a:t>
            </a:r>
            <a:r>
              <a:rPr lang="fr-FR" sz="15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8C0D773-0F10-4D58-A9B5-D53740F12714}"/>
              </a:ext>
            </a:extLst>
          </p:cNvPr>
          <p:cNvSpPr txBox="1"/>
          <p:nvPr/>
        </p:nvSpPr>
        <p:spPr>
          <a:xfrm>
            <a:off x="363657" y="4909598"/>
            <a:ext cx="3604300" cy="1320131"/>
          </a:xfrm>
          <a:prstGeom prst="rect">
            <a:avLst/>
          </a:prstGeom>
          <a:solidFill>
            <a:srgbClr val="C00000"/>
          </a:solidFill>
          <a:ln w="63500">
            <a:solidFill>
              <a:srgbClr val="E6F0F7"/>
            </a:solidFill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96000" tIns="48000" rIns="96000" bIns="0" numCol="1" spcCol="360000" rtlCol="0" anchor="ctr">
            <a:noAutofit/>
          </a:bodyPr>
          <a:lstStyle/>
          <a:p>
            <a:pPr algn="ctr"/>
            <a:r>
              <a:rPr lang="fr-FR" sz="213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 à savoir</a:t>
            </a:r>
          </a:p>
        </p:txBody>
      </p:sp>
    </p:spTree>
    <p:extLst>
      <p:ext uri="{BB962C8B-B14F-4D97-AF65-F5344CB8AC3E}">
        <p14:creationId xmlns:p14="http://schemas.microsoft.com/office/powerpoint/2010/main" val="1858872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Quel discours pour convaincre ? 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B3B16971-54C2-456F-AF04-D99267B83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Direction Distribution et Développement Digital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8368E3B-065D-1541-95E8-552EBC05FBA4}"/>
              </a:ext>
            </a:extLst>
          </p:cNvPr>
          <p:cNvSpPr txBox="1"/>
          <p:nvPr/>
        </p:nvSpPr>
        <p:spPr>
          <a:xfrm>
            <a:off x="277518" y="2105267"/>
            <a:ext cx="3477063" cy="1325764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144000" rIns="192000" bIns="48000" numCol="1" spcCol="360000" rtlCol="0" anchor="t">
            <a:noAutofit/>
          </a:bodyPr>
          <a:lstStyle/>
          <a:p>
            <a:pPr marL="171446" indent="-171446">
              <a:buClr>
                <a:srgbClr val="EC710F"/>
              </a:buClr>
              <a:buFont typeface="Arial" panose="020B0604020202020204" pitchFamily="34" charset="0"/>
              <a:buChar char="•"/>
            </a:pPr>
            <a:r>
              <a:rPr lang="fr-FR" sz="1500" b="1" dirty="0">
                <a:latin typeface="Arial" panose="020B0604020202020204" pitchFamily="34" charset="0"/>
              </a:rPr>
              <a:t>Je vais être inondé de publicités si je vous donne mon accord. Quelle est la fréquence des sollicitations ?</a:t>
            </a:r>
          </a:p>
          <a:p>
            <a:pPr marL="171446" indent="-171446">
              <a:buClr>
                <a:srgbClr val="EC710F"/>
              </a:buClr>
              <a:buFont typeface="Arial" panose="020B0604020202020204" pitchFamily="34" charset="0"/>
              <a:buChar char="•"/>
            </a:pPr>
            <a:endParaRPr lang="fr-FR" sz="1500" b="1" dirty="0">
              <a:latin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F749F25-C9EC-034C-B4C9-548AAEC9D431}"/>
              </a:ext>
            </a:extLst>
          </p:cNvPr>
          <p:cNvSpPr txBox="1"/>
          <p:nvPr/>
        </p:nvSpPr>
        <p:spPr>
          <a:xfrm>
            <a:off x="278957" y="1495469"/>
            <a:ext cx="3473529" cy="604693"/>
          </a:xfrm>
          <a:prstGeom prst="rect">
            <a:avLst/>
          </a:prstGeom>
          <a:solidFill>
            <a:schemeClr val="bg2">
              <a:lumMod val="50000"/>
            </a:schemeClr>
          </a:solidFill>
          <a:ln w="63500">
            <a:solidFill>
              <a:srgbClr val="E6F0F7"/>
            </a:solidFill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96000" tIns="144000" rIns="96000" bIns="0" numCol="1" spcCol="360000" rtlCol="0" anchor="t">
            <a:noAutofit/>
          </a:bodyPr>
          <a:lstStyle/>
          <a:p>
            <a:pPr algn="ctr"/>
            <a:r>
              <a:rPr lang="fr-FR" sz="213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Objections clients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6E6E877-CF11-B24D-8842-BEC8251F0428}"/>
              </a:ext>
            </a:extLst>
          </p:cNvPr>
          <p:cNvSpPr txBox="1"/>
          <p:nvPr/>
        </p:nvSpPr>
        <p:spPr>
          <a:xfrm>
            <a:off x="4395455" y="2100162"/>
            <a:ext cx="7533308" cy="1334944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144000" rIns="192000" bIns="48000" numCol="1" spcCol="360000" rtlCol="0" anchor="t">
            <a:noAutofit/>
          </a:bodyPr>
          <a:lstStyle/>
          <a:p>
            <a:pPr marL="171446" indent="-171446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rgbClr val="C00000"/>
                </a:solidFill>
                <a:latin typeface="Arial"/>
                <a:cs typeface="Arial"/>
              </a:rPr>
              <a:t>Rassurez-vous, vous ne recevrez que </a:t>
            </a:r>
            <a:r>
              <a:rPr lang="fr-FR" sz="1500" b="1" dirty="0">
                <a:solidFill>
                  <a:srgbClr val="C00000"/>
                </a:solidFill>
                <a:latin typeface="Arial"/>
                <a:cs typeface="Arial"/>
              </a:rPr>
              <a:t>quelques communications commerciales par </a:t>
            </a:r>
            <a:r>
              <a:rPr lang="fr-FR" sz="1500" b="1" dirty="0">
                <a:solidFill>
                  <a:srgbClr val="C00000"/>
                </a:solidFill>
                <a:cs typeface="Arial"/>
              </a:rPr>
              <a:t>an seulement, </a:t>
            </a:r>
            <a:r>
              <a:rPr lang="fr-FR" sz="1500" dirty="0">
                <a:solidFill>
                  <a:srgbClr val="C00000"/>
                </a:solidFill>
                <a:latin typeface="Arial"/>
                <a:cs typeface="Arial"/>
              </a:rPr>
              <a:t>avec</a:t>
            </a:r>
            <a:r>
              <a:rPr lang="fr-FR" sz="15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fr-FR" sz="1500" dirty="0">
                <a:solidFill>
                  <a:srgbClr val="C00000"/>
                </a:solidFill>
                <a:latin typeface="Arial"/>
                <a:cs typeface="Arial"/>
              </a:rPr>
              <a:t>des informations mesurées et pertinentes. Vous bénéficiez ainsi de nos meilleures offres.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799BE24-7299-1D4E-812B-EF275FA44B46}"/>
              </a:ext>
            </a:extLst>
          </p:cNvPr>
          <p:cNvSpPr txBox="1"/>
          <p:nvPr/>
        </p:nvSpPr>
        <p:spPr>
          <a:xfrm>
            <a:off x="4395455" y="1495470"/>
            <a:ext cx="7533308" cy="608148"/>
          </a:xfrm>
          <a:prstGeom prst="rect">
            <a:avLst/>
          </a:prstGeom>
          <a:solidFill>
            <a:srgbClr val="C00000"/>
          </a:solidFill>
          <a:ln w="63500">
            <a:solidFill>
              <a:srgbClr val="E6F0F7"/>
            </a:solidFill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96000" tIns="144000" rIns="96000" bIns="0" numCol="1" spcCol="360000" rtlCol="0" anchor="t">
            <a:noAutofit/>
          </a:bodyPr>
          <a:lstStyle/>
          <a:p>
            <a:pPr algn="ctr"/>
            <a:r>
              <a:rPr lang="fr-FR" sz="213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 réponses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20705E9-EE73-BE43-9547-158278B01115}"/>
              </a:ext>
            </a:extLst>
          </p:cNvPr>
          <p:cNvSpPr txBox="1"/>
          <p:nvPr/>
        </p:nvSpPr>
        <p:spPr>
          <a:xfrm>
            <a:off x="277518" y="3431030"/>
            <a:ext cx="3477063" cy="1524640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144000" rIns="192000" bIns="48000" numCol="1" spcCol="360000" rtlCol="0" anchor="t">
            <a:noAutofit/>
          </a:bodyPr>
          <a:lstStyle/>
          <a:p>
            <a:pPr marL="171446" indent="-171446">
              <a:buClr>
                <a:srgbClr val="EC710F"/>
              </a:buClr>
              <a:buFont typeface="Arial" panose="020B0604020202020204" pitchFamily="34" charset="0"/>
              <a:buChar char="•"/>
            </a:pPr>
            <a:r>
              <a:rPr lang="fr-FR" sz="1500" b="1" dirty="0">
                <a:latin typeface="Arial" panose="020B0604020202020204" pitchFamily="34" charset="0"/>
              </a:rPr>
              <a:t>Je ne veux pas que mes coordonnées soient transmises à vos partenaires, je ne veux pas recevoir d’offres de leur part.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1ABBA8A-B2BD-7642-8F39-44FDD48F45D6}"/>
              </a:ext>
            </a:extLst>
          </p:cNvPr>
          <p:cNvSpPr txBox="1"/>
          <p:nvPr/>
        </p:nvSpPr>
        <p:spPr>
          <a:xfrm>
            <a:off x="4395455" y="3431030"/>
            <a:ext cx="7533308" cy="1524640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144000" rIns="192000" bIns="48000" numCol="1" spcCol="360000" rtlCol="0" anchor="t">
            <a:noAutofit/>
          </a:bodyPr>
          <a:lstStyle/>
          <a:p>
            <a:pPr marL="171446" indent="-171446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rgbClr val="C00000"/>
                </a:solidFill>
                <a:latin typeface="Arial"/>
                <a:cs typeface="Arial"/>
              </a:rPr>
              <a:t>Vos données sont confidentielles </a:t>
            </a:r>
            <a:r>
              <a:rPr lang="fr-FR" sz="1500" b="1" dirty="0">
                <a:solidFill>
                  <a:srgbClr val="C00000"/>
                </a:solidFill>
                <a:latin typeface="Arial"/>
                <a:cs typeface="Arial"/>
              </a:rPr>
              <a:t>et leur usage reste strictement interne</a:t>
            </a:r>
            <a:r>
              <a:rPr lang="fr-FR" sz="1500" dirty="0">
                <a:solidFill>
                  <a:srgbClr val="C00000"/>
                </a:solidFill>
                <a:latin typeface="Arial"/>
                <a:cs typeface="Arial"/>
              </a:rPr>
              <a:t>. Votre accord concerne uniquement nos produits et services.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AE7FF27-4196-2A45-B88A-280680BCBD90}"/>
              </a:ext>
            </a:extLst>
          </p:cNvPr>
          <p:cNvSpPr txBox="1"/>
          <p:nvPr/>
        </p:nvSpPr>
        <p:spPr>
          <a:xfrm>
            <a:off x="277518" y="4960775"/>
            <a:ext cx="3477063" cy="1048053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144000" rIns="192000" bIns="48000" numCol="1" spcCol="360000" rtlCol="0" anchor="t">
            <a:noAutofit/>
          </a:bodyPr>
          <a:lstStyle/>
          <a:p>
            <a:pPr marL="171446" indent="-171446">
              <a:buClr>
                <a:srgbClr val="EC710F"/>
              </a:buClr>
              <a:buFont typeface="Arial" panose="020B0604020202020204" pitchFamily="34" charset="0"/>
              <a:buChar char="•"/>
            </a:pPr>
            <a:r>
              <a:rPr lang="fr-FR" sz="1500" b="1" dirty="0">
                <a:latin typeface="Arial" panose="020B0604020202020204" pitchFamily="34" charset="0"/>
              </a:rPr>
              <a:t>Je ne comprends pas à quoi sert cet accord. Qu’est-ce-que cet accord peut m’apporter ?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35E4D23-462B-1245-990F-70573C1408EE}"/>
              </a:ext>
            </a:extLst>
          </p:cNvPr>
          <p:cNvSpPr txBox="1"/>
          <p:nvPr/>
        </p:nvSpPr>
        <p:spPr>
          <a:xfrm>
            <a:off x="4395455" y="4960774"/>
            <a:ext cx="7533308" cy="1078987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144000" rIns="192000" bIns="48000" numCol="1" spcCol="360000" rtlCol="0" anchor="t">
            <a:noAutofit/>
          </a:bodyPr>
          <a:lstStyle/>
          <a:p>
            <a:pPr marL="171446" indent="-171446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rgbClr val="C00000"/>
                </a:solidFill>
                <a:latin typeface="Arial"/>
                <a:cs typeface="Arial"/>
              </a:rPr>
              <a:t>Cela vous permet de </a:t>
            </a:r>
            <a:r>
              <a:rPr lang="fr-FR" sz="1500" b="1" dirty="0">
                <a:solidFill>
                  <a:srgbClr val="C00000"/>
                </a:solidFill>
                <a:latin typeface="Arial"/>
                <a:cs typeface="Arial"/>
              </a:rPr>
              <a:t>rester en contact avec nous </a:t>
            </a:r>
            <a:r>
              <a:rPr lang="fr-FR" sz="1500" dirty="0">
                <a:solidFill>
                  <a:srgbClr val="C00000"/>
                </a:solidFill>
                <a:latin typeface="Arial"/>
                <a:cs typeface="Arial"/>
              </a:rPr>
              <a:t>par e-mail et SMS et de </a:t>
            </a:r>
            <a:r>
              <a:rPr lang="fr-FR" sz="1500" b="1" dirty="0">
                <a:solidFill>
                  <a:srgbClr val="C00000"/>
                </a:solidFill>
                <a:latin typeface="Arial"/>
                <a:cs typeface="Arial"/>
              </a:rPr>
              <a:t>bénéficier des meilleures offres au bon moment </a:t>
            </a:r>
            <a:r>
              <a:rPr lang="fr-FR" sz="1500" dirty="0">
                <a:solidFill>
                  <a:srgbClr val="C00000"/>
                </a:solidFill>
                <a:latin typeface="Arial"/>
                <a:cs typeface="Arial"/>
              </a:rPr>
              <a:t>en fonction de vos besoins.</a:t>
            </a:r>
          </a:p>
          <a:p>
            <a:pPr>
              <a:buClr>
                <a:srgbClr val="C00000"/>
              </a:buClr>
            </a:pPr>
            <a:r>
              <a:rPr lang="fr-FR" sz="1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</a:p>
        </p:txBody>
      </p:sp>
      <p:sp>
        <p:nvSpPr>
          <p:cNvPr id="22" name="Triangle 2">
            <a:extLst>
              <a:ext uri="{FF2B5EF4-FFF2-40B4-BE49-F238E27FC236}">
                <a16:creationId xmlns:a16="http://schemas.microsoft.com/office/drawing/2014/main" id="{DD03F597-C430-7489-8EFC-670F93B12D45}"/>
              </a:ext>
            </a:extLst>
          </p:cNvPr>
          <p:cNvSpPr/>
          <p:nvPr/>
        </p:nvSpPr>
        <p:spPr>
          <a:xfrm rot="5400000">
            <a:off x="3623467" y="2527492"/>
            <a:ext cx="903101" cy="480285"/>
          </a:xfrm>
          <a:prstGeom prst="triangle">
            <a:avLst>
              <a:gd name="adj" fmla="val 51387"/>
            </a:avLst>
          </a:prstGeom>
          <a:solidFill>
            <a:srgbClr val="E6F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3" name="Triangle 3">
            <a:extLst>
              <a:ext uri="{FF2B5EF4-FFF2-40B4-BE49-F238E27FC236}">
                <a16:creationId xmlns:a16="http://schemas.microsoft.com/office/drawing/2014/main" id="{EBDCCA8A-574F-4430-9F3F-28D33BCB5658}"/>
              </a:ext>
            </a:extLst>
          </p:cNvPr>
          <p:cNvSpPr/>
          <p:nvPr/>
        </p:nvSpPr>
        <p:spPr>
          <a:xfrm rot="5400000">
            <a:off x="3623467" y="3968364"/>
            <a:ext cx="903101" cy="480285"/>
          </a:xfrm>
          <a:prstGeom prst="triangle">
            <a:avLst>
              <a:gd name="adj" fmla="val 51387"/>
            </a:avLst>
          </a:prstGeom>
          <a:solidFill>
            <a:srgbClr val="E6F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4" name="Triangle 4">
            <a:extLst>
              <a:ext uri="{FF2B5EF4-FFF2-40B4-BE49-F238E27FC236}">
                <a16:creationId xmlns:a16="http://schemas.microsoft.com/office/drawing/2014/main" id="{DADBC6E1-1074-F52F-E123-0A84B1C46F98}"/>
              </a:ext>
            </a:extLst>
          </p:cNvPr>
          <p:cNvSpPr/>
          <p:nvPr/>
        </p:nvSpPr>
        <p:spPr>
          <a:xfrm rot="5400000">
            <a:off x="3623467" y="5272823"/>
            <a:ext cx="903101" cy="480285"/>
          </a:xfrm>
          <a:prstGeom prst="triangle">
            <a:avLst>
              <a:gd name="adj" fmla="val 51387"/>
            </a:avLst>
          </a:prstGeom>
          <a:solidFill>
            <a:srgbClr val="E6F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</p:spTree>
    <p:extLst>
      <p:ext uri="{BB962C8B-B14F-4D97-AF65-F5344CB8AC3E}">
        <p14:creationId xmlns:p14="http://schemas.microsoft.com/office/powerpoint/2010/main" val="197112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Quel discours pour convaincre ? 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B3B16971-54C2-456F-AF04-D99267B83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Direction Distribution et Développement Digital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F749F25-C9EC-034C-B4C9-548AAEC9D431}"/>
              </a:ext>
            </a:extLst>
          </p:cNvPr>
          <p:cNvSpPr txBox="1"/>
          <p:nvPr/>
        </p:nvSpPr>
        <p:spPr>
          <a:xfrm>
            <a:off x="278957" y="1439158"/>
            <a:ext cx="3697297" cy="604693"/>
          </a:xfrm>
          <a:prstGeom prst="rect">
            <a:avLst/>
          </a:prstGeom>
          <a:solidFill>
            <a:schemeClr val="bg2">
              <a:lumMod val="50000"/>
            </a:schemeClr>
          </a:solidFill>
          <a:ln w="63500">
            <a:solidFill>
              <a:srgbClr val="E6F0F7"/>
            </a:solidFill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96000" tIns="144000" rIns="96000" bIns="0" numCol="1" spcCol="360000" rtlCol="0" anchor="t">
            <a:noAutofit/>
          </a:bodyPr>
          <a:lstStyle/>
          <a:p>
            <a:pPr algn="ctr"/>
            <a:r>
              <a:rPr lang="fr-FR" sz="213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Objections clients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799BE24-7299-1D4E-812B-EF275FA44B46}"/>
              </a:ext>
            </a:extLst>
          </p:cNvPr>
          <p:cNvSpPr txBox="1"/>
          <p:nvPr/>
        </p:nvSpPr>
        <p:spPr>
          <a:xfrm>
            <a:off x="4632037" y="1439158"/>
            <a:ext cx="7296727" cy="608148"/>
          </a:xfrm>
          <a:prstGeom prst="rect">
            <a:avLst/>
          </a:prstGeom>
          <a:solidFill>
            <a:srgbClr val="C00000"/>
          </a:solidFill>
          <a:ln w="63500">
            <a:solidFill>
              <a:srgbClr val="E6F0F7"/>
            </a:solidFill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96000" tIns="144000" rIns="96000" bIns="0" numCol="1" spcCol="360000" rtlCol="0" anchor="t">
            <a:noAutofit/>
          </a:bodyPr>
          <a:lstStyle/>
          <a:p>
            <a:pPr algn="ctr"/>
            <a:r>
              <a:rPr lang="fr-FR" sz="213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 réponses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B953511-6AD9-E345-ACD9-A3CA9CACD413}"/>
              </a:ext>
            </a:extLst>
          </p:cNvPr>
          <p:cNvSpPr txBox="1"/>
          <p:nvPr/>
        </p:nvSpPr>
        <p:spPr>
          <a:xfrm>
            <a:off x="277519" y="2043851"/>
            <a:ext cx="3698736" cy="811411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144000" rIns="192000" bIns="48000" numCol="1" spcCol="360000" rtlCol="0" anchor="t">
            <a:noAutofit/>
          </a:bodyPr>
          <a:lstStyle/>
          <a:p>
            <a:pPr marL="171446" indent="-171446">
              <a:buClr>
                <a:srgbClr val="EC710F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latin typeface="Arial" panose="020B0604020202020204" pitchFamily="34" charset="0"/>
              </a:rPr>
              <a:t>Si je refuse de vous donner mon accord, que se passe-t-il ? </a:t>
            </a:r>
          </a:p>
          <a:p>
            <a:pPr marL="171446" indent="-171446">
              <a:buClr>
                <a:srgbClr val="EC710F"/>
              </a:buClr>
              <a:buFont typeface="Arial" panose="020B0604020202020204" pitchFamily="34" charset="0"/>
              <a:buChar char="•"/>
            </a:pPr>
            <a:endParaRPr lang="fr-FR" sz="1600" b="1" dirty="0">
              <a:latin typeface="Arial" panose="020B060402020202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FCE804D-CC5D-7642-93A1-70F9517D3B94}"/>
              </a:ext>
            </a:extLst>
          </p:cNvPr>
          <p:cNvSpPr txBox="1"/>
          <p:nvPr/>
        </p:nvSpPr>
        <p:spPr>
          <a:xfrm>
            <a:off x="4632037" y="2043851"/>
            <a:ext cx="7296727" cy="811411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144000" rIns="192000" bIns="48000" numCol="1" spcCol="360000" rtlCol="0" anchor="t">
            <a:noAutofit/>
          </a:bodyPr>
          <a:lstStyle/>
          <a:p>
            <a:pPr marL="171446" indent="-171446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C00000"/>
                </a:solidFill>
                <a:latin typeface="Arial"/>
                <a:cs typeface="Arial"/>
              </a:rPr>
              <a:t>Vous risquez de manquer des offres et des actualités intéressantes pour vous</a:t>
            </a:r>
            <a:r>
              <a:rPr lang="fr-FR" sz="1600" dirty="0">
                <a:solidFill>
                  <a:srgbClr val="C00000"/>
                </a:solidFill>
                <a:latin typeface="Arial"/>
                <a:cs typeface="Arial"/>
              </a:rPr>
              <a:t>. </a:t>
            </a:r>
            <a:endParaRPr lang="fr-FR" sz="1600" dirty="0">
              <a:solidFill>
                <a:srgbClr val="C00000"/>
              </a:solidFill>
              <a:highlight>
                <a:srgbClr val="FFFF00"/>
              </a:highlight>
              <a:latin typeface="Arial"/>
              <a:cs typeface="Arial"/>
            </a:endParaRPr>
          </a:p>
        </p:txBody>
      </p:sp>
      <p:sp>
        <p:nvSpPr>
          <p:cNvPr id="29" name="Triangle 33">
            <a:extLst>
              <a:ext uri="{FF2B5EF4-FFF2-40B4-BE49-F238E27FC236}">
                <a16:creationId xmlns:a16="http://schemas.microsoft.com/office/drawing/2014/main" id="{27A40D57-153F-6F42-B11B-27ED1176EB2C}"/>
              </a:ext>
            </a:extLst>
          </p:cNvPr>
          <p:cNvSpPr/>
          <p:nvPr/>
        </p:nvSpPr>
        <p:spPr>
          <a:xfrm rot="5400000">
            <a:off x="3869263" y="2238595"/>
            <a:ext cx="869767" cy="480285"/>
          </a:xfrm>
          <a:prstGeom prst="triangle">
            <a:avLst>
              <a:gd name="adj" fmla="val 51387"/>
            </a:avLst>
          </a:prstGeom>
          <a:solidFill>
            <a:srgbClr val="E6F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19BD5CB-A276-6148-B302-2E9FA0834C53}"/>
              </a:ext>
            </a:extLst>
          </p:cNvPr>
          <p:cNvSpPr txBox="1"/>
          <p:nvPr/>
        </p:nvSpPr>
        <p:spPr>
          <a:xfrm>
            <a:off x="277519" y="2877342"/>
            <a:ext cx="3698736" cy="1354456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144000" rIns="192000" bIns="48000" numCol="1" spcCol="360000" rtlCol="0" anchor="t">
            <a:noAutofit/>
          </a:bodyPr>
          <a:lstStyle/>
          <a:p>
            <a:pPr marL="171446" indent="-171446">
              <a:buClr>
                <a:srgbClr val="EC710F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latin typeface="Arial" panose="020B0604020202020204" pitchFamily="34" charset="0"/>
              </a:rPr>
              <a:t>Si je vous donne mon accord, est-ce que je peux changer d’avis ? Je pourrai me désengager ? 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C6C2FB0-A8F4-E248-90EE-A188CBFCF016}"/>
              </a:ext>
            </a:extLst>
          </p:cNvPr>
          <p:cNvSpPr txBox="1"/>
          <p:nvPr/>
        </p:nvSpPr>
        <p:spPr>
          <a:xfrm>
            <a:off x="4632037" y="2877342"/>
            <a:ext cx="7296727" cy="1354456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144000" rIns="192000" bIns="48000" numCol="1" spcCol="360000" rtlCol="0" anchor="t">
            <a:noAutofit/>
          </a:bodyPr>
          <a:lstStyle/>
          <a:p>
            <a:pPr marL="171446" indent="-171446">
              <a:buClr>
                <a:srgbClr val="051B71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C00000"/>
                </a:solidFill>
                <a:latin typeface="Arial"/>
                <a:cs typeface="Arial"/>
              </a:rPr>
              <a:t>Oui, vous pouvez changer d’avis à tout moment dans votre espace personnel </a:t>
            </a:r>
            <a:r>
              <a:rPr lang="fr-FR" sz="1600" dirty="0">
                <a:solidFill>
                  <a:srgbClr val="C00000"/>
                </a:solidFill>
                <a:latin typeface="Arial"/>
                <a:cs typeface="Arial"/>
              </a:rPr>
              <a:t>(rubrique Profil et données personnelles).</a:t>
            </a:r>
          </a:p>
        </p:txBody>
      </p:sp>
      <p:sp>
        <p:nvSpPr>
          <p:cNvPr id="32" name="Triangle 38">
            <a:extLst>
              <a:ext uri="{FF2B5EF4-FFF2-40B4-BE49-F238E27FC236}">
                <a16:creationId xmlns:a16="http://schemas.microsoft.com/office/drawing/2014/main" id="{47C5A01E-1CDC-0743-A207-56162854F785}"/>
              </a:ext>
            </a:extLst>
          </p:cNvPr>
          <p:cNvSpPr/>
          <p:nvPr/>
        </p:nvSpPr>
        <p:spPr>
          <a:xfrm rot="5400000">
            <a:off x="3869263" y="3342137"/>
            <a:ext cx="869767" cy="480285"/>
          </a:xfrm>
          <a:prstGeom prst="triangle">
            <a:avLst>
              <a:gd name="adj" fmla="val 51387"/>
            </a:avLst>
          </a:prstGeom>
          <a:solidFill>
            <a:srgbClr val="E6F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3C716F7-358F-4B92-9372-822F973E3C19}"/>
              </a:ext>
            </a:extLst>
          </p:cNvPr>
          <p:cNvSpPr txBox="1"/>
          <p:nvPr/>
        </p:nvSpPr>
        <p:spPr>
          <a:xfrm>
            <a:off x="277519" y="4940710"/>
            <a:ext cx="11651245" cy="1354864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</p:spPr>
        <p:txBody>
          <a:bodyPr wrap="square" lIns="4032000" tIns="216000" rIns="121920" bIns="0" rtlCol="0" anchor="t">
            <a:noAutofit/>
          </a:bodyPr>
          <a:lstStyle/>
          <a:p>
            <a:pPr algn="just"/>
            <a:endParaRPr lang="fr-FR" sz="1467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467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le client refuse l’</a:t>
            </a:r>
            <a:r>
              <a:rPr lang="fr-FR" sz="1467" b="1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</a:t>
            </a:r>
            <a:r>
              <a:rPr lang="fr-FR" sz="1467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-in, il continue de recevoir des informations </a:t>
            </a:r>
            <a:r>
              <a:rPr lang="fr-FR" sz="1467" b="1" i="1" dirty="0">
                <a:solidFill>
                  <a:srgbClr val="C00000"/>
                </a:solidFill>
                <a:cs typeface="Arial"/>
              </a:rPr>
              <a:t>par e-mail et/ou SMS</a:t>
            </a:r>
            <a:r>
              <a:rPr lang="fr-FR" sz="1467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concernant son agence et les produits qu’il détient.</a:t>
            </a:r>
            <a:endParaRPr lang="fr-FR" sz="1467" b="1" i="1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8C0D773-0F10-4D58-A9B5-D53740F12714}"/>
              </a:ext>
            </a:extLst>
          </p:cNvPr>
          <p:cNvSpPr txBox="1"/>
          <p:nvPr/>
        </p:nvSpPr>
        <p:spPr>
          <a:xfrm>
            <a:off x="459704" y="5056711"/>
            <a:ext cx="3604300" cy="1122862"/>
          </a:xfrm>
          <a:prstGeom prst="rect">
            <a:avLst/>
          </a:prstGeom>
          <a:solidFill>
            <a:srgbClr val="C00000"/>
          </a:solidFill>
          <a:ln w="63500">
            <a:solidFill>
              <a:srgbClr val="E6F0F7"/>
            </a:solidFill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96000" tIns="48000" rIns="96000" bIns="0" numCol="1" spcCol="360000" rtlCol="0" anchor="ctr">
            <a:noAutofit/>
          </a:bodyPr>
          <a:lstStyle/>
          <a:p>
            <a:pPr algn="ctr"/>
            <a:r>
              <a:rPr lang="fr-FR" sz="213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 à savoir</a:t>
            </a:r>
          </a:p>
        </p:txBody>
      </p:sp>
    </p:spTree>
    <p:extLst>
      <p:ext uri="{BB962C8B-B14F-4D97-AF65-F5344CB8AC3E}">
        <p14:creationId xmlns:p14="http://schemas.microsoft.com/office/powerpoint/2010/main" val="2682448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Quels sont les parcours pour collecter l’</a:t>
            </a:r>
            <a:r>
              <a:rPr lang="fr-FR" dirty="0" err="1"/>
              <a:t>opt</a:t>
            </a:r>
            <a:r>
              <a:rPr lang="fr-FR" dirty="0"/>
              <a:t>-in ? 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B3B16971-54C2-456F-AF04-D99267B83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Direction Distribution et Développement Digital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F89F79-70B4-1346-BD42-0E93F048BF1D}"/>
              </a:ext>
            </a:extLst>
          </p:cNvPr>
          <p:cNvSpPr txBox="1"/>
          <p:nvPr/>
        </p:nvSpPr>
        <p:spPr>
          <a:xfrm>
            <a:off x="695325" y="3102517"/>
            <a:ext cx="4156800" cy="2754147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240000" rIns="192000" bIns="96000" numCol="1" spcCol="360000" rtlCol="0" anchor="t">
            <a:noAutofit/>
          </a:bodyPr>
          <a:lstStyle/>
          <a:p>
            <a:pPr>
              <a:buClr>
                <a:srgbClr val="EC710F"/>
              </a:buClr>
            </a:pPr>
            <a:endParaRPr lang="fr-FR" sz="1600" b="1" dirty="0">
              <a:solidFill>
                <a:srgbClr val="051B71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>
                <a:latin typeface="Arial" panose="020B0604020202020204" pitchFamily="34" charset="0"/>
              </a:rPr>
              <a:t>Clients nouveaux et existants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1600" b="1" dirty="0">
              <a:latin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>
                <a:latin typeface="Arial" panose="020B0604020202020204" pitchFamily="34" charset="0"/>
              </a:rPr>
              <a:t>Clients particuliers et Entrepreneurs individuels contactés à titre personnel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1600" b="1" dirty="0">
              <a:latin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>
                <a:latin typeface="Arial" panose="020B0604020202020204" pitchFamily="34" charset="0"/>
              </a:rPr>
              <a:t>Clients majeurs capables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70C5B25-5C09-C046-BFC0-BE4ACB07944D}"/>
              </a:ext>
            </a:extLst>
          </p:cNvPr>
          <p:cNvSpPr txBox="1"/>
          <p:nvPr/>
        </p:nvSpPr>
        <p:spPr>
          <a:xfrm>
            <a:off x="6594864" y="1655634"/>
            <a:ext cx="4156800" cy="2075708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240000" rIns="192000" bIns="96000" numCol="1" spcCol="360000" rtlCol="0" anchor="t">
            <a:noAutofit/>
          </a:bodyPr>
          <a:lstStyle/>
          <a:p>
            <a:pPr marL="171446" indent="-171446">
              <a:buClr>
                <a:srgbClr val="EC710F"/>
              </a:buClr>
              <a:buFont typeface="Arial" panose="020B0604020202020204" pitchFamily="34" charset="0"/>
              <a:buChar char="•"/>
            </a:pPr>
            <a:endParaRPr lang="fr-FR" sz="1600" b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marL="171446" indent="-171446">
              <a:buClr>
                <a:srgbClr val="EC710F"/>
              </a:buClr>
              <a:buFont typeface="Arial" panose="020B0604020202020204" pitchFamily="34" charset="0"/>
              <a:buChar char="•"/>
            </a:pPr>
            <a:endParaRPr lang="fr-FR" sz="1600" b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algn="ctr">
              <a:buClr>
                <a:srgbClr val="EC710F"/>
              </a:buClr>
            </a:pPr>
            <a:r>
              <a:rPr lang="fr-FR" sz="1600" b="1" dirty="0">
                <a:solidFill>
                  <a:srgbClr val="C00000"/>
                </a:solidFill>
                <a:latin typeface="Arial" panose="020B0604020202020204" pitchFamily="34" charset="0"/>
              </a:rPr>
              <a:t>Le client en toute autonomie </a:t>
            </a:r>
          </a:p>
          <a:p>
            <a:pPr algn="ctr">
              <a:buClr>
                <a:srgbClr val="EC710F"/>
              </a:buClr>
            </a:pPr>
            <a:r>
              <a:rPr lang="fr-FR" sz="1600" b="1" dirty="0">
                <a:solidFill>
                  <a:srgbClr val="C00000"/>
                </a:solidFill>
                <a:latin typeface="Arial" panose="020B0604020202020204" pitchFamily="34" charset="0"/>
              </a:rPr>
              <a:t>sur le canal digital.</a:t>
            </a:r>
          </a:p>
          <a:p>
            <a:pPr marL="228594" indent="-228594">
              <a:buClr>
                <a:srgbClr val="EC710F"/>
              </a:buClr>
              <a:buSzPct val="50000"/>
              <a:buFont typeface="Arial" panose="020B0604020202020204" pitchFamily="34" charset="0"/>
              <a:buChar char="•"/>
            </a:pPr>
            <a:endParaRPr lang="fr-FR" sz="16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91F33C5-89BF-8843-9164-59F321E6839D}"/>
              </a:ext>
            </a:extLst>
          </p:cNvPr>
          <p:cNvSpPr txBox="1"/>
          <p:nvPr/>
        </p:nvSpPr>
        <p:spPr>
          <a:xfrm>
            <a:off x="695325" y="2494669"/>
            <a:ext cx="4156800" cy="607849"/>
          </a:xfrm>
          <a:prstGeom prst="rect">
            <a:avLst/>
          </a:prstGeom>
          <a:solidFill>
            <a:schemeClr val="bg2">
              <a:lumMod val="50000"/>
            </a:schemeClr>
          </a:solidFill>
          <a:ln w="63500">
            <a:solidFill>
              <a:srgbClr val="E6F0F7"/>
            </a:solidFill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96000" tIns="144000" rIns="96000" bIns="0" numCol="1" spcCol="360000" rtlCol="0" anchor="t">
            <a:noAutofit/>
          </a:bodyPr>
          <a:lstStyle/>
          <a:p>
            <a:pPr algn="ctr"/>
            <a:r>
              <a:rPr lang="fr-FR" sz="213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 est concerné ?</a:t>
            </a:r>
          </a:p>
        </p:txBody>
      </p:sp>
      <p:grpSp>
        <p:nvGrpSpPr>
          <p:cNvPr id="8" name="Group 8283">
            <a:extLst>
              <a:ext uri="{FF2B5EF4-FFF2-40B4-BE49-F238E27FC236}">
                <a16:creationId xmlns:a16="http://schemas.microsoft.com/office/drawing/2014/main" id="{5394B482-3293-482C-A0BA-7764073585D5}"/>
              </a:ext>
            </a:extLst>
          </p:cNvPr>
          <p:cNvGrpSpPr/>
          <p:nvPr/>
        </p:nvGrpSpPr>
        <p:grpSpPr>
          <a:xfrm>
            <a:off x="2412640" y="1545468"/>
            <a:ext cx="846413" cy="815465"/>
            <a:chOff x="1663700" y="3343276"/>
            <a:chExt cx="774701" cy="776288"/>
          </a:xfrm>
          <a:solidFill>
            <a:srgbClr val="C00000"/>
          </a:solidFill>
        </p:grpSpPr>
        <p:sp>
          <p:nvSpPr>
            <p:cNvPr id="9" name="Freeform 89">
              <a:extLst>
                <a:ext uri="{FF2B5EF4-FFF2-40B4-BE49-F238E27FC236}">
                  <a16:creationId xmlns:a16="http://schemas.microsoft.com/office/drawing/2014/main" id="{E15E57A0-908F-4440-A4C4-3E0DF15312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3700" y="3343276"/>
              <a:ext cx="774700" cy="776288"/>
            </a:xfrm>
            <a:custGeom>
              <a:avLst/>
              <a:gdLst>
                <a:gd name="T0" fmla="*/ 429 w 488"/>
                <a:gd name="T1" fmla="*/ 154 h 489"/>
                <a:gd name="T2" fmla="*/ 443 w 488"/>
                <a:gd name="T3" fmla="*/ 191 h 489"/>
                <a:gd name="T4" fmla="*/ 449 w 488"/>
                <a:gd name="T5" fmla="*/ 231 h 489"/>
                <a:gd name="T6" fmla="*/ 449 w 488"/>
                <a:gd name="T7" fmla="*/ 265 h 489"/>
                <a:gd name="T8" fmla="*/ 433 w 488"/>
                <a:gd name="T9" fmla="*/ 324 h 489"/>
                <a:gd name="T10" fmla="*/ 403 w 488"/>
                <a:gd name="T11" fmla="*/ 375 h 489"/>
                <a:gd name="T12" fmla="*/ 359 w 488"/>
                <a:gd name="T13" fmla="*/ 414 h 489"/>
                <a:gd name="T14" fmla="*/ 305 w 488"/>
                <a:gd name="T15" fmla="*/ 440 h 489"/>
                <a:gd name="T16" fmla="*/ 244 w 488"/>
                <a:gd name="T17" fmla="*/ 450 h 489"/>
                <a:gd name="T18" fmla="*/ 204 w 488"/>
                <a:gd name="T19" fmla="*/ 446 h 489"/>
                <a:gd name="T20" fmla="*/ 147 w 488"/>
                <a:gd name="T21" fmla="*/ 425 h 489"/>
                <a:gd name="T22" fmla="*/ 100 w 488"/>
                <a:gd name="T23" fmla="*/ 390 h 489"/>
                <a:gd name="T24" fmla="*/ 65 w 488"/>
                <a:gd name="T25" fmla="*/ 342 h 489"/>
                <a:gd name="T26" fmla="*/ 44 w 488"/>
                <a:gd name="T27" fmla="*/ 286 h 489"/>
                <a:gd name="T28" fmla="*/ 39 w 488"/>
                <a:gd name="T29" fmla="*/ 245 h 489"/>
                <a:gd name="T30" fmla="*/ 49 w 488"/>
                <a:gd name="T31" fmla="*/ 184 h 489"/>
                <a:gd name="T32" fmla="*/ 74 w 488"/>
                <a:gd name="T33" fmla="*/ 130 h 489"/>
                <a:gd name="T34" fmla="*/ 115 w 488"/>
                <a:gd name="T35" fmla="*/ 86 h 489"/>
                <a:gd name="T36" fmla="*/ 165 w 488"/>
                <a:gd name="T37" fmla="*/ 55 h 489"/>
                <a:gd name="T38" fmla="*/ 223 w 488"/>
                <a:gd name="T39" fmla="*/ 41 h 489"/>
                <a:gd name="T40" fmla="*/ 259 w 488"/>
                <a:gd name="T41" fmla="*/ 40 h 489"/>
                <a:gd name="T42" fmla="*/ 298 w 488"/>
                <a:gd name="T43" fmla="*/ 47 h 489"/>
                <a:gd name="T44" fmla="*/ 335 w 488"/>
                <a:gd name="T45" fmla="*/ 60 h 489"/>
                <a:gd name="T46" fmla="*/ 375 w 488"/>
                <a:gd name="T47" fmla="*/ 38 h 489"/>
                <a:gd name="T48" fmla="*/ 330 w 488"/>
                <a:gd name="T49" fmla="*/ 16 h 489"/>
                <a:gd name="T50" fmla="*/ 280 w 488"/>
                <a:gd name="T51" fmla="*/ 3 h 489"/>
                <a:gd name="T52" fmla="*/ 244 w 488"/>
                <a:gd name="T53" fmla="*/ 0 h 489"/>
                <a:gd name="T54" fmla="*/ 172 w 488"/>
                <a:gd name="T55" fmla="*/ 11 h 489"/>
                <a:gd name="T56" fmla="*/ 109 w 488"/>
                <a:gd name="T57" fmla="*/ 42 h 489"/>
                <a:gd name="T58" fmla="*/ 56 w 488"/>
                <a:gd name="T59" fmla="*/ 90 h 489"/>
                <a:gd name="T60" fmla="*/ 20 w 488"/>
                <a:gd name="T61" fmla="*/ 149 h 489"/>
                <a:gd name="T62" fmla="*/ 1 w 488"/>
                <a:gd name="T63" fmla="*/ 220 h 489"/>
                <a:gd name="T64" fmla="*/ 1 w 488"/>
                <a:gd name="T65" fmla="*/ 269 h 489"/>
                <a:gd name="T66" fmla="*/ 20 w 488"/>
                <a:gd name="T67" fmla="*/ 340 h 489"/>
                <a:gd name="T68" fmla="*/ 56 w 488"/>
                <a:gd name="T69" fmla="*/ 400 h 489"/>
                <a:gd name="T70" fmla="*/ 109 w 488"/>
                <a:gd name="T71" fmla="*/ 447 h 489"/>
                <a:gd name="T72" fmla="*/ 172 w 488"/>
                <a:gd name="T73" fmla="*/ 478 h 489"/>
                <a:gd name="T74" fmla="*/ 244 w 488"/>
                <a:gd name="T75" fmla="*/ 489 h 489"/>
                <a:gd name="T76" fmla="*/ 294 w 488"/>
                <a:gd name="T77" fmla="*/ 484 h 489"/>
                <a:gd name="T78" fmla="*/ 361 w 488"/>
                <a:gd name="T79" fmla="*/ 459 h 489"/>
                <a:gd name="T80" fmla="*/ 418 w 488"/>
                <a:gd name="T81" fmla="*/ 417 h 489"/>
                <a:gd name="T82" fmla="*/ 459 w 488"/>
                <a:gd name="T83" fmla="*/ 361 h 489"/>
                <a:gd name="T84" fmla="*/ 484 w 488"/>
                <a:gd name="T85" fmla="*/ 293 h 489"/>
                <a:gd name="T86" fmla="*/ 488 w 488"/>
                <a:gd name="T87" fmla="*/ 245 h 489"/>
                <a:gd name="T88" fmla="*/ 484 w 488"/>
                <a:gd name="T89" fmla="*/ 192 h 489"/>
                <a:gd name="T90" fmla="*/ 468 w 488"/>
                <a:gd name="T91" fmla="*/ 143 h 489"/>
                <a:gd name="T92" fmla="*/ 422 w 488"/>
                <a:gd name="T93" fmla="*/ 143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8" h="489">
                  <a:moveTo>
                    <a:pt x="422" y="143"/>
                  </a:moveTo>
                  <a:lnTo>
                    <a:pt x="422" y="143"/>
                  </a:lnTo>
                  <a:lnTo>
                    <a:pt x="429" y="154"/>
                  </a:lnTo>
                  <a:lnTo>
                    <a:pt x="435" y="166"/>
                  </a:lnTo>
                  <a:lnTo>
                    <a:pt x="438" y="179"/>
                  </a:lnTo>
                  <a:lnTo>
                    <a:pt x="443" y="191"/>
                  </a:lnTo>
                  <a:lnTo>
                    <a:pt x="446" y="204"/>
                  </a:lnTo>
                  <a:lnTo>
                    <a:pt x="448" y="218"/>
                  </a:lnTo>
                  <a:lnTo>
                    <a:pt x="449" y="231"/>
                  </a:lnTo>
                  <a:lnTo>
                    <a:pt x="449" y="245"/>
                  </a:lnTo>
                  <a:lnTo>
                    <a:pt x="449" y="245"/>
                  </a:lnTo>
                  <a:lnTo>
                    <a:pt x="449" y="265"/>
                  </a:lnTo>
                  <a:lnTo>
                    <a:pt x="446" y="286"/>
                  </a:lnTo>
                  <a:lnTo>
                    <a:pt x="441" y="306"/>
                  </a:lnTo>
                  <a:lnTo>
                    <a:pt x="433" y="324"/>
                  </a:lnTo>
                  <a:lnTo>
                    <a:pt x="425" y="342"/>
                  </a:lnTo>
                  <a:lnTo>
                    <a:pt x="415" y="359"/>
                  </a:lnTo>
                  <a:lnTo>
                    <a:pt x="403" y="375"/>
                  </a:lnTo>
                  <a:lnTo>
                    <a:pt x="390" y="390"/>
                  </a:lnTo>
                  <a:lnTo>
                    <a:pt x="375" y="403"/>
                  </a:lnTo>
                  <a:lnTo>
                    <a:pt x="359" y="414"/>
                  </a:lnTo>
                  <a:lnTo>
                    <a:pt x="342" y="425"/>
                  </a:lnTo>
                  <a:lnTo>
                    <a:pt x="325" y="434"/>
                  </a:lnTo>
                  <a:lnTo>
                    <a:pt x="305" y="440"/>
                  </a:lnTo>
                  <a:lnTo>
                    <a:pt x="286" y="446"/>
                  </a:lnTo>
                  <a:lnTo>
                    <a:pt x="266" y="448"/>
                  </a:lnTo>
                  <a:lnTo>
                    <a:pt x="244" y="450"/>
                  </a:lnTo>
                  <a:lnTo>
                    <a:pt x="244" y="450"/>
                  </a:lnTo>
                  <a:lnTo>
                    <a:pt x="223" y="448"/>
                  </a:lnTo>
                  <a:lnTo>
                    <a:pt x="204" y="446"/>
                  </a:lnTo>
                  <a:lnTo>
                    <a:pt x="184" y="440"/>
                  </a:lnTo>
                  <a:lnTo>
                    <a:pt x="165" y="434"/>
                  </a:lnTo>
                  <a:lnTo>
                    <a:pt x="147" y="425"/>
                  </a:lnTo>
                  <a:lnTo>
                    <a:pt x="131" y="414"/>
                  </a:lnTo>
                  <a:lnTo>
                    <a:pt x="115" y="403"/>
                  </a:lnTo>
                  <a:lnTo>
                    <a:pt x="100" y="390"/>
                  </a:lnTo>
                  <a:lnTo>
                    <a:pt x="87" y="375"/>
                  </a:lnTo>
                  <a:lnTo>
                    <a:pt x="74" y="359"/>
                  </a:lnTo>
                  <a:lnTo>
                    <a:pt x="65" y="342"/>
                  </a:lnTo>
                  <a:lnTo>
                    <a:pt x="56" y="324"/>
                  </a:lnTo>
                  <a:lnTo>
                    <a:pt x="49" y="306"/>
                  </a:lnTo>
                  <a:lnTo>
                    <a:pt x="44" y="286"/>
                  </a:lnTo>
                  <a:lnTo>
                    <a:pt x="40" y="265"/>
                  </a:lnTo>
                  <a:lnTo>
                    <a:pt x="39" y="245"/>
                  </a:lnTo>
                  <a:lnTo>
                    <a:pt x="39" y="245"/>
                  </a:lnTo>
                  <a:lnTo>
                    <a:pt x="40" y="224"/>
                  </a:lnTo>
                  <a:lnTo>
                    <a:pt x="44" y="203"/>
                  </a:lnTo>
                  <a:lnTo>
                    <a:pt x="49" y="184"/>
                  </a:lnTo>
                  <a:lnTo>
                    <a:pt x="56" y="165"/>
                  </a:lnTo>
                  <a:lnTo>
                    <a:pt x="65" y="147"/>
                  </a:lnTo>
                  <a:lnTo>
                    <a:pt x="74" y="130"/>
                  </a:lnTo>
                  <a:lnTo>
                    <a:pt x="87" y="114"/>
                  </a:lnTo>
                  <a:lnTo>
                    <a:pt x="100" y="99"/>
                  </a:lnTo>
                  <a:lnTo>
                    <a:pt x="115" y="86"/>
                  </a:lnTo>
                  <a:lnTo>
                    <a:pt x="131" y="75"/>
                  </a:lnTo>
                  <a:lnTo>
                    <a:pt x="147" y="64"/>
                  </a:lnTo>
                  <a:lnTo>
                    <a:pt x="165" y="55"/>
                  </a:lnTo>
                  <a:lnTo>
                    <a:pt x="184" y="49"/>
                  </a:lnTo>
                  <a:lnTo>
                    <a:pt x="204" y="43"/>
                  </a:lnTo>
                  <a:lnTo>
                    <a:pt x="223" y="41"/>
                  </a:lnTo>
                  <a:lnTo>
                    <a:pt x="244" y="40"/>
                  </a:lnTo>
                  <a:lnTo>
                    <a:pt x="244" y="40"/>
                  </a:lnTo>
                  <a:lnTo>
                    <a:pt x="259" y="40"/>
                  </a:lnTo>
                  <a:lnTo>
                    <a:pt x="272" y="41"/>
                  </a:lnTo>
                  <a:lnTo>
                    <a:pt x="286" y="43"/>
                  </a:lnTo>
                  <a:lnTo>
                    <a:pt x="298" y="47"/>
                  </a:lnTo>
                  <a:lnTo>
                    <a:pt x="311" y="51"/>
                  </a:lnTo>
                  <a:lnTo>
                    <a:pt x="324" y="55"/>
                  </a:lnTo>
                  <a:lnTo>
                    <a:pt x="335" y="60"/>
                  </a:lnTo>
                  <a:lnTo>
                    <a:pt x="347" y="66"/>
                  </a:lnTo>
                  <a:lnTo>
                    <a:pt x="375" y="38"/>
                  </a:lnTo>
                  <a:lnTo>
                    <a:pt x="375" y="38"/>
                  </a:lnTo>
                  <a:lnTo>
                    <a:pt x="360" y="30"/>
                  </a:lnTo>
                  <a:lnTo>
                    <a:pt x="346" y="22"/>
                  </a:lnTo>
                  <a:lnTo>
                    <a:pt x="330" y="16"/>
                  </a:lnTo>
                  <a:lnTo>
                    <a:pt x="314" y="10"/>
                  </a:lnTo>
                  <a:lnTo>
                    <a:pt x="297" y="7"/>
                  </a:lnTo>
                  <a:lnTo>
                    <a:pt x="280" y="3"/>
                  </a:lnTo>
                  <a:lnTo>
                    <a:pt x="263" y="2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20" y="2"/>
                  </a:lnTo>
                  <a:lnTo>
                    <a:pt x="195" y="5"/>
                  </a:lnTo>
                  <a:lnTo>
                    <a:pt x="172" y="11"/>
                  </a:lnTo>
                  <a:lnTo>
                    <a:pt x="150" y="20"/>
                  </a:lnTo>
                  <a:lnTo>
                    <a:pt x="128" y="30"/>
                  </a:lnTo>
                  <a:lnTo>
                    <a:pt x="109" y="42"/>
                  </a:lnTo>
                  <a:lnTo>
                    <a:pt x="89" y="57"/>
                  </a:lnTo>
                  <a:lnTo>
                    <a:pt x="72" y="72"/>
                  </a:lnTo>
                  <a:lnTo>
                    <a:pt x="56" y="90"/>
                  </a:lnTo>
                  <a:lnTo>
                    <a:pt x="43" y="108"/>
                  </a:lnTo>
                  <a:lnTo>
                    <a:pt x="31" y="129"/>
                  </a:lnTo>
                  <a:lnTo>
                    <a:pt x="20" y="149"/>
                  </a:lnTo>
                  <a:lnTo>
                    <a:pt x="11" y="173"/>
                  </a:lnTo>
                  <a:lnTo>
                    <a:pt x="5" y="196"/>
                  </a:lnTo>
                  <a:lnTo>
                    <a:pt x="1" y="220"/>
                  </a:lnTo>
                  <a:lnTo>
                    <a:pt x="0" y="245"/>
                  </a:lnTo>
                  <a:lnTo>
                    <a:pt x="0" y="245"/>
                  </a:lnTo>
                  <a:lnTo>
                    <a:pt x="1" y="269"/>
                  </a:lnTo>
                  <a:lnTo>
                    <a:pt x="5" y="293"/>
                  </a:lnTo>
                  <a:lnTo>
                    <a:pt x="11" y="317"/>
                  </a:lnTo>
                  <a:lnTo>
                    <a:pt x="20" y="340"/>
                  </a:lnTo>
                  <a:lnTo>
                    <a:pt x="31" y="361"/>
                  </a:lnTo>
                  <a:lnTo>
                    <a:pt x="43" y="381"/>
                  </a:lnTo>
                  <a:lnTo>
                    <a:pt x="56" y="400"/>
                  </a:lnTo>
                  <a:lnTo>
                    <a:pt x="72" y="417"/>
                  </a:lnTo>
                  <a:lnTo>
                    <a:pt x="89" y="433"/>
                  </a:lnTo>
                  <a:lnTo>
                    <a:pt x="109" y="447"/>
                  </a:lnTo>
                  <a:lnTo>
                    <a:pt x="128" y="459"/>
                  </a:lnTo>
                  <a:lnTo>
                    <a:pt x="150" y="469"/>
                  </a:lnTo>
                  <a:lnTo>
                    <a:pt x="172" y="478"/>
                  </a:lnTo>
                  <a:lnTo>
                    <a:pt x="195" y="484"/>
                  </a:lnTo>
                  <a:lnTo>
                    <a:pt x="220" y="488"/>
                  </a:lnTo>
                  <a:lnTo>
                    <a:pt x="244" y="489"/>
                  </a:lnTo>
                  <a:lnTo>
                    <a:pt x="244" y="489"/>
                  </a:lnTo>
                  <a:lnTo>
                    <a:pt x="270" y="488"/>
                  </a:lnTo>
                  <a:lnTo>
                    <a:pt x="294" y="484"/>
                  </a:lnTo>
                  <a:lnTo>
                    <a:pt x="317" y="478"/>
                  </a:lnTo>
                  <a:lnTo>
                    <a:pt x="339" y="469"/>
                  </a:lnTo>
                  <a:lnTo>
                    <a:pt x="361" y="459"/>
                  </a:lnTo>
                  <a:lnTo>
                    <a:pt x="381" y="447"/>
                  </a:lnTo>
                  <a:lnTo>
                    <a:pt x="401" y="433"/>
                  </a:lnTo>
                  <a:lnTo>
                    <a:pt x="418" y="417"/>
                  </a:lnTo>
                  <a:lnTo>
                    <a:pt x="433" y="400"/>
                  </a:lnTo>
                  <a:lnTo>
                    <a:pt x="447" y="381"/>
                  </a:lnTo>
                  <a:lnTo>
                    <a:pt x="459" y="361"/>
                  </a:lnTo>
                  <a:lnTo>
                    <a:pt x="470" y="340"/>
                  </a:lnTo>
                  <a:lnTo>
                    <a:pt x="477" y="317"/>
                  </a:lnTo>
                  <a:lnTo>
                    <a:pt x="484" y="293"/>
                  </a:lnTo>
                  <a:lnTo>
                    <a:pt x="487" y="269"/>
                  </a:lnTo>
                  <a:lnTo>
                    <a:pt x="488" y="245"/>
                  </a:lnTo>
                  <a:lnTo>
                    <a:pt x="488" y="245"/>
                  </a:lnTo>
                  <a:lnTo>
                    <a:pt x="488" y="226"/>
                  </a:lnTo>
                  <a:lnTo>
                    <a:pt x="486" y="209"/>
                  </a:lnTo>
                  <a:lnTo>
                    <a:pt x="484" y="192"/>
                  </a:lnTo>
                  <a:lnTo>
                    <a:pt x="479" y="175"/>
                  </a:lnTo>
                  <a:lnTo>
                    <a:pt x="474" y="159"/>
                  </a:lnTo>
                  <a:lnTo>
                    <a:pt x="468" y="143"/>
                  </a:lnTo>
                  <a:lnTo>
                    <a:pt x="459" y="129"/>
                  </a:lnTo>
                  <a:lnTo>
                    <a:pt x="451" y="114"/>
                  </a:lnTo>
                  <a:lnTo>
                    <a:pt x="422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0" name="Freeform 90">
              <a:extLst>
                <a:ext uri="{FF2B5EF4-FFF2-40B4-BE49-F238E27FC236}">
                  <a16:creationId xmlns:a16="http://schemas.microsoft.com/office/drawing/2014/main" id="{F079E2FB-0196-4D81-B806-9F5EC55FE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3263" y="3343276"/>
              <a:ext cx="465138" cy="465138"/>
            </a:xfrm>
            <a:custGeom>
              <a:avLst/>
              <a:gdLst>
                <a:gd name="T0" fmla="*/ 153 w 293"/>
                <a:gd name="T1" fmla="*/ 120 h 293"/>
                <a:gd name="T2" fmla="*/ 72 w 293"/>
                <a:gd name="T3" fmla="*/ 202 h 293"/>
                <a:gd name="T4" fmla="*/ 72 w 293"/>
                <a:gd name="T5" fmla="*/ 202 h 293"/>
                <a:gd name="T6" fmla="*/ 61 w 293"/>
                <a:gd name="T7" fmla="*/ 197 h 293"/>
                <a:gd name="T8" fmla="*/ 55 w 293"/>
                <a:gd name="T9" fmla="*/ 196 h 293"/>
                <a:gd name="T10" fmla="*/ 49 w 293"/>
                <a:gd name="T11" fmla="*/ 196 h 293"/>
                <a:gd name="T12" fmla="*/ 49 w 293"/>
                <a:gd name="T13" fmla="*/ 196 h 293"/>
                <a:gd name="T14" fmla="*/ 39 w 293"/>
                <a:gd name="T15" fmla="*/ 197 h 293"/>
                <a:gd name="T16" fmla="*/ 31 w 293"/>
                <a:gd name="T17" fmla="*/ 199 h 293"/>
                <a:gd name="T18" fmla="*/ 22 w 293"/>
                <a:gd name="T19" fmla="*/ 204 h 293"/>
                <a:gd name="T20" fmla="*/ 15 w 293"/>
                <a:gd name="T21" fmla="*/ 210 h 293"/>
                <a:gd name="T22" fmla="*/ 9 w 293"/>
                <a:gd name="T23" fmla="*/ 218 h 293"/>
                <a:gd name="T24" fmla="*/ 5 w 293"/>
                <a:gd name="T25" fmla="*/ 225 h 293"/>
                <a:gd name="T26" fmla="*/ 2 w 293"/>
                <a:gd name="T27" fmla="*/ 235 h 293"/>
                <a:gd name="T28" fmla="*/ 0 w 293"/>
                <a:gd name="T29" fmla="*/ 245 h 293"/>
                <a:gd name="T30" fmla="*/ 0 w 293"/>
                <a:gd name="T31" fmla="*/ 245 h 293"/>
                <a:gd name="T32" fmla="*/ 2 w 293"/>
                <a:gd name="T33" fmla="*/ 254 h 293"/>
                <a:gd name="T34" fmla="*/ 5 w 293"/>
                <a:gd name="T35" fmla="*/ 264 h 293"/>
                <a:gd name="T36" fmla="*/ 9 w 293"/>
                <a:gd name="T37" fmla="*/ 271 h 293"/>
                <a:gd name="T38" fmla="*/ 15 w 293"/>
                <a:gd name="T39" fmla="*/ 279 h 293"/>
                <a:gd name="T40" fmla="*/ 22 w 293"/>
                <a:gd name="T41" fmla="*/ 285 h 293"/>
                <a:gd name="T42" fmla="*/ 31 w 293"/>
                <a:gd name="T43" fmla="*/ 290 h 293"/>
                <a:gd name="T44" fmla="*/ 39 w 293"/>
                <a:gd name="T45" fmla="*/ 292 h 293"/>
                <a:gd name="T46" fmla="*/ 49 w 293"/>
                <a:gd name="T47" fmla="*/ 293 h 293"/>
                <a:gd name="T48" fmla="*/ 49 w 293"/>
                <a:gd name="T49" fmla="*/ 293 h 293"/>
                <a:gd name="T50" fmla="*/ 59 w 293"/>
                <a:gd name="T51" fmla="*/ 292 h 293"/>
                <a:gd name="T52" fmla="*/ 69 w 293"/>
                <a:gd name="T53" fmla="*/ 290 h 293"/>
                <a:gd name="T54" fmla="*/ 77 w 293"/>
                <a:gd name="T55" fmla="*/ 285 h 293"/>
                <a:gd name="T56" fmla="*/ 85 w 293"/>
                <a:gd name="T57" fmla="*/ 279 h 293"/>
                <a:gd name="T58" fmla="*/ 91 w 293"/>
                <a:gd name="T59" fmla="*/ 271 h 293"/>
                <a:gd name="T60" fmla="*/ 94 w 293"/>
                <a:gd name="T61" fmla="*/ 264 h 293"/>
                <a:gd name="T62" fmla="*/ 98 w 293"/>
                <a:gd name="T63" fmla="*/ 254 h 293"/>
                <a:gd name="T64" fmla="*/ 98 w 293"/>
                <a:gd name="T65" fmla="*/ 245 h 293"/>
                <a:gd name="T66" fmla="*/ 98 w 293"/>
                <a:gd name="T67" fmla="*/ 245 h 293"/>
                <a:gd name="T68" fmla="*/ 98 w 293"/>
                <a:gd name="T69" fmla="*/ 239 h 293"/>
                <a:gd name="T70" fmla="*/ 97 w 293"/>
                <a:gd name="T71" fmla="*/ 232 h 293"/>
                <a:gd name="T72" fmla="*/ 93 w 293"/>
                <a:gd name="T73" fmla="*/ 223 h 293"/>
                <a:gd name="T74" fmla="*/ 174 w 293"/>
                <a:gd name="T75" fmla="*/ 141 h 293"/>
                <a:gd name="T76" fmla="*/ 202 w 293"/>
                <a:gd name="T77" fmla="*/ 141 h 293"/>
                <a:gd name="T78" fmla="*/ 293 w 293"/>
                <a:gd name="T79" fmla="*/ 49 h 293"/>
                <a:gd name="T80" fmla="*/ 246 w 293"/>
                <a:gd name="T81" fmla="*/ 49 h 293"/>
                <a:gd name="T82" fmla="*/ 246 w 293"/>
                <a:gd name="T83" fmla="*/ 0 h 293"/>
                <a:gd name="T84" fmla="*/ 153 w 293"/>
                <a:gd name="T85" fmla="*/ 93 h 293"/>
                <a:gd name="T86" fmla="*/ 153 w 293"/>
                <a:gd name="T87" fmla="*/ 12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93" h="293">
                  <a:moveTo>
                    <a:pt x="153" y="120"/>
                  </a:moveTo>
                  <a:lnTo>
                    <a:pt x="72" y="202"/>
                  </a:lnTo>
                  <a:lnTo>
                    <a:pt x="72" y="202"/>
                  </a:lnTo>
                  <a:lnTo>
                    <a:pt x="61" y="197"/>
                  </a:lnTo>
                  <a:lnTo>
                    <a:pt x="55" y="196"/>
                  </a:lnTo>
                  <a:lnTo>
                    <a:pt x="49" y="196"/>
                  </a:lnTo>
                  <a:lnTo>
                    <a:pt x="49" y="196"/>
                  </a:lnTo>
                  <a:lnTo>
                    <a:pt x="39" y="197"/>
                  </a:lnTo>
                  <a:lnTo>
                    <a:pt x="31" y="199"/>
                  </a:lnTo>
                  <a:lnTo>
                    <a:pt x="22" y="204"/>
                  </a:lnTo>
                  <a:lnTo>
                    <a:pt x="15" y="210"/>
                  </a:lnTo>
                  <a:lnTo>
                    <a:pt x="9" y="218"/>
                  </a:lnTo>
                  <a:lnTo>
                    <a:pt x="5" y="225"/>
                  </a:lnTo>
                  <a:lnTo>
                    <a:pt x="2" y="235"/>
                  </a:lnTo>
                  <a:lnTo>
                    <a:pt x="0" y="245"/>
                  </a:lnTo>
                  <a:lnTo>
                    <a:pt x="0" y="245"/>
                  </a:lnTo>
                  <a:lnTo>
                    <a:pt x="2" y="254"/>
                  </a:lnTo>
                  <a:lnTo>
                    <a:pt x="5" y="264"/>
                  </a:lnTo>
                  <a:lnTo>
                    <a:pt x="9" y="271"/>
                  </a:lnTo>
                  <a:lnTo>
                    <a:pt x="15" y="279"/>
                  </a:lnTo>
                  <a:lnTo>
                    <a:pt x="22" y="285"/>
                  </a:lnTo>
                  <a:lnTo>
                    <a:pt x="31" y="290"/>
                  </a:lnTo>
                  <a:lnTo>
                    <a:pt x="39" y="292"/>
                  </a:lnTo>
                  <a:lnTo>
                    <a:pt x="49" y="293"/>
                  </a:lnTo>
                  <a:lnTo>
                    <a:pt x="49" y="293"/>
                  </a:lnTo>
                  <a:lnTo>
                    <a:pt x="59" y="292"/>
                  </a:lnTo>
                  <a:lnTo>
                    <a:pt x="69" y="290"/>
                  </a:lnTo>
                  <a:lnTo>
                    <a:pt x="77" y="285"/>
                  </a:lnTo>
                  <a:lnTo>
                    <a:pt x="85" y="279"/>
                  </a:lnTo>
                  <a:lnTo>
                    <a:pt x="91" y="271"/>
                  </a:lnTo>
                  <a:lnTo>
                    <a:pt x="94" y="264"/>
                  </a:lnTo>
                  <a:lnTo>
                    <a:pt x="98" y="254"/>
                  </a:lnTo>
                  <a:lnTo>
                    <a:pt x="98" y="245"/>
                  </a:lnTo>
                  <a:lnTo>
                    <a:pt x="98" y="245"/>
                  </a:lnTo>
                  <a:lnTo>
                    <a:pt x="98" y="239"/>
                  </a:lnTo>
                  <a:lnTo>
                    <a:pt x="97" y="232"/>
                  </a:lnTo>
                  <a:lnTo>
                    <a:pt x="93" y="223"/>
                  </a:lnTo>
                  <a:lnTo>
                    <a:pt x="174" y="141"/>
                  </a:lnTo>
                  <a:lnTo>
                    <a:pt x="202" y="141"/>
                  </a:lnTo>
                  <a:lnTo>
                    <a:pt x="293" y="49"/>
                  </a:lnTo>
                  <a:lnTo>
                    <a:pt x="246" y="49"/>
                  </a:lnTo>
                  <a:lnTo>
                    <a:pt x="246" y="0"/>
                  </a:lnTo>
                  <a:lnTo>
                    <a:pt x="153" y="93"/>
                  </a:lnTo>
                  <a:lnTo>
                    <a:pt x="153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91">
              <a:extLst>
                <a:ext uri="{FF2B5EF4-FFF2-40B4-BE49-F238E27FC236}">
                  <a16:creationId xmlns:a16="http://schemas.microsoft.com/office/drawing/2014/main" id="{53807B02-E31E-4C29-A09C-62FA39D4AD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0863" y="3500438"/>
              <a:ext cx="461963" cy="461963"/>
            </a:xfrm>
            <a:custGeom>
              <a:avLst/>
              <a:gdLst>
                <a:gd name="T0" fmla="*/ 145 w 291"/>
                <a:gd name="T1" fmla="*/ 39 h 291"/>
                <a:gd name="T2" fmla="*/ 170 w 291"/>
                <a:gd name="T3" fmla="*/ 42 h 291"/>
                <a:gd name="T4" fmla="*/ 193 w 291"/>
                <a:gd name="T5" fmla="*/ 50 h 291"/>
                <a:gd name="T6" fmla="*/ 221 w 291"/>
                <a:gd name="T7" fmla="*/ 21 h 291"/>
                <a:gd name="T8" fmla="*/ 186 w 291"/>
                <a:gd name="T9" fmla="*/ 6 h 291"/>
                <a:gd name="T10" fmla="*/ 145 w 291"/>
                <a:gd name="T11" fmla="*/ 0 h 291"/>
                <a:gd name="T12" fmla="*/ 131 w 291"/>
                <a:gd name="T13" fmla="*/ 2 h 291"/>
                <a:gd name="T14" fmla="*/ 102 w 291"/>
                <a:gd name="T15" fmla="*/ 6 h 291"/>
                <a:gd name="T16" fmla="*/ 77 w 291"/>
                <a:gd name="T17" fmla="*/ 17 h 291"/>
                <a:gd name="T18" fmla="*/ 54 w 291"/>
                <a:gd name="T19" fmla="*/ 33 h 291"/>
                <a:gd name="T20" fmla="*/ 34 w 291"/>
                <a:gd name="T21" fmla="*/ 53 h 291"/>
                <a:gd name="T22" fmla="*/ 18 w 291"/>
                <a:gd name="T23" fmla="*/ 76 h 291"/>
                <a:gd name="T24" fmla="*/ 7 w 291"/>
                <a:gd name="T25" fmla="*/ 103 h 291"/>
                <a:gd name="T26" fmla="*/ 1 w 291"/>
                <a:gd name="T27" fmla="*/ 131 h 291"/>
                <a:gd name="T28" fmla="*/ 0 w 291"/>
                <a:gd name="T29" fmla="*/ 146 h 291"/>
                <a:gd name="T30" fmla="*/ 4 w 291"/>
                <a:gd name="T31" fmla="*/ 175 h 291"/>
                <a:gd name="T32" fmla="*/ 12 w 291"/>
                <a:gd name="T33" fmla="*/ 202 h 291"/>
                <a:gd name="T34" fmla="*/ 26 w 291"/>
                <a:gd name="T35" fmla="*/ 226 h 291"/>
                <a:gd name="T36" fmla="*/ 43 w 291"/>
                <a:gd name="T37" fmla="*/ 248 h 291"/>
                <a:gd name="T38" fmla="*/ 65 w 291"/>
                <a:gd name="T39" fmla="*/ 266 h 291"/>
                <a:gd name="T40" fmla="*/ 89 w 291"/>
                <a:gd name="T41" fmla="*/ 280 h 291"/>
                <a:gd name="T42" fmla="*/ 116 w 291"/>
                <a:gd name="T43" fmla="*/ 288 h 291"/>
                <a:gd name="T44" fmla="*/ 145 w 291"/>
                <a:gd name="T45" fmla="*/ 291 h 291"/>
                <a:gd name="T46" fmla="*/ 161 w 291"/>
                <a:gd name="T47" fmla="*/ 290 h 291"/>
                <a:gd name="T48" fmla="*/ 189 w 291"/>
                <a:gd name="T49" fmla="*/ 285 h 291"/>
                <a:gd name="T50" fmla="*/ 215 w 291"/>
                <a:gd name="T51" fmla="*/ 274 h 291"/>
                <a:gd name="T52" fmla="*/ 238 w 291"/>
                <a:gd name="T53" fmla="*/ 258 h 291"/>
                <a:gd name="T54" fmla="*/ 258 w 291"/>
                <a:gd name="T55" fmla="*/ 238 h 291"/>
                <a:gd name="T56" fmla="*/ 273 w 291"/>
                <a:gd name="T57" fmla="*/ 215 h 291"/>
                <a:gd name="T58" fmla="*/ 284 w 291"/>
                <a:gd name="T59" fmla="*/ 188 h 291"/>
                <a:gd name="T60" fmla="*/ 291 w 291"/>
                <a:gd name="T61" fmla="*/ 160 h 291"/>
                <a:gd name="T62" fmla="*/ 291 w 291"/>
                <a:gd name="T63" fmla="*/ 146 h 291"/>
                <a:gd name="T64" fmla="*/ 286 w 291"/>
                <a:gd name="T65" fmla="*/ 105 h 291"/>
                <a:gd name="T66" fmla="*/ 270 w 291"/>
                <a:gd name="T67" fmla="*/ 70 h 291"/>
                <a:gd name="T68" fmla="*/ 240 w 291"/>
                <a:gd name="T69" fmla="*/ 99 h 291"/>
                <a:gd name="T70" fmla="*/ 249 w 291"/>
                <a:gd name="T71" fmla="*/ 121 h 291"/>
                <a:gd name="T72" fmla="*/ 251 w 291"/>
                <a:gd name="T73" fmla="*/ 146 h 291"/>
                <a:gd name="T74" fmla="*/ 251 w 291"/>
                <a:gd name="T75" fmla="*/ 157 h 291"/>
                <a:gd name="T76" fmla="*/ 247 w 291"/>
                <a:gd name="T77" fmla="*/ 177 h 291"/>
                <a:gd name="T78" fmla="*/ 239 w 291"/>
                <a:gd name="T79" fmla="*/ 196 h 291"/>
                <a:gd name="T80" fmla="*/ 227 w 291"/>
                <a:gd name="T81" fmla="*/ 213 h 291"/>
                <a:gd name="T82" fmla="*/ 214 w 291"/>
                <a:gd name="T83" fmla="*/ 227 h 291"/>
                <a:gd name="T84" fmla="*/ 197 w 291"/>
                <a:gd name="T85" fmla="*/ 238 h 291"/>
                <a:gd name="T86" fmla="*/ 177 w 291"/>
                <a:gd name="T87" fmla="*/ 247 h 291"/>
                <a:gd name="T88" fmla="*/ 156 w 291"/>
                <a:gd name="T89" fmla="*/ 252 h 291"/>
                <a:gd name="T90" fmla="*/ 145 w 291"/>
                <a:gd name="T91" fmla="*/ 252 h 291"/>
                <a:gd name="T92" fmla="*/ 124 w 291"/>
                <a:gd name="T93" fmla="*/ 249 h 291"/>
                <a:gd name="T94" fmla="*/ 105 w 291"/>
                <a:gd name="T95" fmla="*/ 243 h 291"/>
                <a:gd name="T96" fmla="*/ 87 w 291"/>
                <a:gd name="T97" fmla="*/ 233 h 291"/>
                <a:gd name="T98" fmla="*/ 71 w 291"/>
                <a:gd name="T99" fmla="*/ 220 h 291"/>
                <a:gd name="T100" fmla="*/ 57 w 291"/>
                <a:gd name="T101" fmla="*/ 205 h 291"/>
                <a:gd name="T102" fmla="*/ 48 w 291"/>
                <a:gd name="T103" fmla="*/ 187 h 291"/>
                <a:gd name="T104" fmla="*/ 41 w 291"/>
                <a:gd name="T105" fmla="*/ 166 h 291"/>
                <a:gd name="T106" fmla="*/ 39 w 291"/>
                <a:gd name="T107" fmla="*/ 146 h 291"/>
                <a:gd name="T108" fmla="*/ 40 w 291"/>
                <a:gd name="T109" fmla="*/ 135 h 291"/>
                <a:gd name="T110" fmla="*/ 44 w 291"/>
                <a:gd name="T111" fmla="*/ 114 h 291"/>
                <a:gd name="T112" fmla="*/ 52 w 291"/>
                <a:gd name="T113" fmla="*/ 96 h 291"/>
                <a:gd name="T114" fmla="*/ 63 w 291"/>
                <a:gd name="T115" fmla="*/ 78 h 291"/>
                <a:gd name="T116" fmla="*/ 78 w 291"/>
                <a:gd name="T117" fmla="*/ 64 h 291"/>
                <a:gd name="T118" fmla="*/ 95 w 291"/>
                <a:gd name="T119" fmla="*/ 53 h 291"/>
                <a:gd name="T120" fmla="*/ 115 w 291"/>
                <a:gd name="T121" fmla="*/ 44 h 291"/>
                <a:gd name="T122" fmla="*/ 135 w 291"/>
                <a:gd name="T123" fmla="*/ 39 h 291"/>
                <a:gd name="T124" fmla="*/ 145 w 291"/>
                <a:gd name="T125" fmla="*/ 39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1" h="291">
                  <a:moveTo>
                    <a:pt x="145" y="39"/>
                  </a:moveTo>
                  <a:lnTo>
                    <a:pt x="145" y="39"/>
                  </a:lnTo>
                  <a:lnTo>
                    <a:pt x="159" y="41"/>
                  </a:lnTo>
                  <a:lnTo>
                    <a:pt x="170" y="42"/>
                  </a:lnTo>
                  <a:lnTo>
                    <a:pt x="182" y="46"/>
                  </a:lnTo>
                  <a:lnTo>
                    <a:pt x="193" y="50"/>
                  </a:lnTo>
                  <a:lnTo>
                    <a:pt x="221" y="21"/>
                  </a:lnTo>
                  <a:lnTo>
                    <a:pt x="221" y="21"/>
                  </a:lnTo>
                  <a:lnTo>
                    <a:pt x="204" y="13"/>
                  </a:lnTo>
                  <a:lnTo>
                    <a:pt x="186" y="6"/>
                  </a:lnTo>
                  <a:lnTo>
                    <a:pt x="166" y="2"/>
                  </a:lnTo>
                  <a:lnTo>
                    <a:pt x="145" y="0"/>
                  </a:lnTo>
                  <a:lnTo>
                    <a:pt x="145" y="0"/>
                  </a:lnTo>
                  <a:lnTo>
                    <a:pt x="131" y="2"/>
                  </a:lnTo>
                  <a:lnTo>
                    <a:pt x="116" y="3"/>
                  </a:lnTo>
                  <a:lnTo>
                    <a:pt x="102" y="6"/>
                  </a:lnTo>
                  <a:lnTo>
                    <a:pt x="89" y="11"/>
                  </a:lnTo>
                  <a:lnTo>
                    <a:pt x="77" y="17"/>
                  </a:lnTo>
                  <a:lnTo>
                    <a:pt x="65" y="25"/>
                  </a:lnTo>
                  <a:lnTo>
                    <a:pt x="54" y="33"/>
                  </a:lnTo>
                  <a:lnTo>
                    <a:pt x="43" y="43"/>
                  </a:lnTo>
                  <a:lnTo>
                    <a:pt x="34" y="53"/>
                  </a:lnTo>
                  <a:lnTo>
                    <a:pt x="26" y="64"/>
                  </a:lnTo>
                  <a:lnTo>
                    <a:pt x="18" y="76"/>
                  </a:lnTo>
                  <a:lnTo>
                    <a:pt x="12" y="89"/>
                  </a:lnTo>
                  <a:lnTo>
                    <a:pt x="7" y="103"/>
                  </a:lnTo>
                  <a:lnTo>
                    <a:pt x="4" y="116"/>
                  </a:lnTo>
                  <a:lnTo>
                    <a:pt x="1" y="131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1" y="160"/>
                  </a:lnTo>
                  <a:lnTo>
                    <a:pt x="4" y="175"/>
                  </a:lnTo>
                  <a:lnTo>
                    <a:pt x="7" y="188"/>
                  </a:lnTo>
                  <a:lnTo>
                    <a:pt x="12" y="202"/>
                  </a:lnTo>
                  <a:lnTo>
                    <a:pt x="18" y="215"/>
                  </a:lnTo>
                  <a:lnTo>
                    <a:pt x="26" y="226"/>
                  </a:lnTo>
                  <a:lnTo>
                    <a:pt x="34" y="238"/>
                  </a:lnTo>
                  <a:lnTo>
                    <a:pt x="43" y="248"/>
                  </a:lnTo>
                  <a:lnTo>
                    <a:pt x="54" y="258"/>
                  </a:lnTo>
                  <a:lnTo>
                    <a:pt x="65" y="266"/>
                  </a:lnTo>
                  <a:lnTo>
                    <a:pt x="77" y="274"/>
                  </a:lnTo>
                  <a:lnTo>
                    <a:pt x="89" y="280"/>
                  </a:lnTo>
                  <a:lnTo>
                    <a:pt x="102" y="285"/>
                  </a:lnTo>
                  <a:lnTo>
                    <a:pt x="116" y="288"/>
                  </a:lnTo>
                  <a:lnTo>
                    <a:pt x="131" y="290"/>
                  </a:lnTo>
                  <a:lnTo>
                    <a:pt x="145" y="291"/>
                  </a:lnTo>
                  <a:lnTo>
                    <a:pt x="145" y="291"/>
                  </a:lnTo>
                  <a:lnTo>
                    <a:pt x="161" y="290"/>
                  </a:lnTo>
                  <a:lnTo>
                    <a:pt x="175" y="288"/>
                  </a:lnTo>
                  <a:lnTo>
                    <a:pt x="189" y="285"/>
                  </a:lnTo>
                  <a:lnTo>
                    <a:pt x="203" y="280"/>
                  </a:lnTo>
                  <a:lnTo>
                    <a:pt x="215" y="274"/>
                  </a:lnTo>
                  <a:lnTo>
                    <a:pt x="227" y="266"/>
                  </a:lnTo>
                  <a:lnTo>
                    <a:pt x="238" y="258"/>
                  </a:lnTo>
                  <a:lnTo>
                    <a:pt x="249" y="248"/>
                  </a:lnTo>
                  <a:lnTo>
                    <a:pt x="258" y="238"/>
                  </a:lnTo>
                  <a:lnTo>
                    <a:pt x="266" y="226"/>
                  </a:lnTo>
                  <a:lnTo>
                    <a:pt x="273" y="215"/>
                  </a:lnTo>
                  <a:lnTo>
                    <a:pt x="280" y="202"/>
                  </a:lnTo>
                  <a:lnTo>
                    <a:pt x="284" y="188"/>
                  </a:lnTo>
                  <a:lnTo>
                    <a:pt x="288" y="175"/>
                  </a:lnTo>
                  <a:lnTo>
                    <a:pt x="291" y="160"/>
                  </a:lnTo>
                  <a:lnTo>
                    <a:pt x="291" y="146"/>
                  </a:lnTo>
                  <a:lnTo>
                    <a:pt x="291" y="146"/>
                  </a:lnTo>
                  <a:lnTo>
                    <a:pt x="289" y="125"/>
                  </a:lnTo>
                  <a:lnTo>
                    <a:pt x="286" y="105"/>
                  </a:lnTo>
                  <a:lnTo>
                    <a:pt x="278" y="87"/>
                  </a:lnTo>
                  <a:lnTo>
                    <a:pt x="270" y="70"/>
                  </a:lnTo>
                  <a:lnTo>
                    <a:pt x="240" y="99"/>
                  </a:lnTo>
                  <a:lnTo>
                    <a:pt x="240" y="99"/>
                  </a:lnTo>
                  <a:lnTo>
                    <a:pt x="245" y="110"/>
                  </a:lnTo>
                  <a:lnTo>
                    <a:pt x="249" y="121"/>
                  </a:lnTo>
                  <a:lnTo>
                    <a:pt x="251" y="133"/>
                  </a:lnTo>
                  <a:lnTo>
                    <a:pt x="251" y="146"/>
                  </a:lnTo>
                  <a:lnTo>
                    <a:pt x="251" y="146"/>
                  </a:lnTo>
                  <a:lnTo>
                    <a:pt x="251" y="157"/>
                  </a:lnTo>
                  <a:lnTo>
                    <a:pt x="250" y="166"/>
                  </a:lnTo>
                  <a:lnTo>
                    <a:pt x="247" y="177"/>
                  </a:lnTo>
                  <a:lnTo>
                    <a:pt x="244" y="187"/>
                  </a:lnTo>
                  <a:lnTo>
                    <a:pt x="239" y="196"/>
                  </a:lnTo>
                  <a:lnTo>
                    <a:pt x="234" y="205"/>
                  </a:lnTo>
                  <a:lnTo>
                    <a:pt x="227" y="213"/>
                  </a:lnTo>
                  <a:lnTo>
                    <a:pt x="221" y="220"/>
                  </a:lnTo>
                  <a:lnTo>
                    <a:pt x="214" y="227"/>
                  </a:lnTo>
                  <a:lnTo>
                    <a:pt x="205" y="233"/>
                  </a:lnTo>
                  <a:lnTo>
                    <a:pt x="197" y="238"/>
                  </a:lnTo>
                  <a:lnTo>
                    <a:pt x="187" y="243"/>
                  </a:lnTo>
                  <a:lnTo>
                    <a:pt x="177" y="247"/>
                  </a:lnTo>
                  <a:lnTo>
                    <a:pt x="167" y="249"/>
                  </a:lnTo>
                  <a:lnTo>
                    <a:pt x="156" y="252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35" y="252"/>
                  </a:lnTo>
                  <a:lnTo>
                    <a:pt x="124" y="249"/>
                  </a:lnTo>
                  <a:lnTo>
                    <a:pt x="115" y="247"/>
                  </a:lnTo>
                  <a:lnTo>
                    <a:pt x="105" y="243"/>
                  </a:lnTo>
                  <a:lnTo>
                    <a:pt x="95" y="238"/>
                  </a:lnTo>
                  <a:lnTo>
                    <a:pt x="87" y="233"/>
                  </a:lnTo>
                  <a:lnTo>
                    <a:pt x="78" y="227"/>
                  </a:lnTo>
                  <a:lnTo>
                    <a:pt x="71" y="220"/>
                  </a:lnTo>
                  <a:lnTo>
                    <a:pt x="63" y="213"/>
                  </a:lnTo>
                  <a:lnTo>
                    <a:pt x="57" y="205"/>
                  </a:lnTo>
                  <a:lnTo>
                    <a:pt x="52" y="196"/>
                  </a:lnTo>
                  <a:lnTo>
                    <a:pt x="48" y="187"/>
                  </a:lnTo>
                  <a:lnTo>
                    <a:pt x="44" y="177"/>
                  </a:lnTo>
                  <a:lnTo>
                    <a:pt x="41" y="166"/>
                  </a:lnTo>
                  <a:lnTo>
                    <a:pt x="40" y="157"/>
                  </a:lnTo>
                  <a:lnTo>
                    <a:pt x="39" y="146"/>
                  </a:lnTo>
                  <a:lnTo>
                    <a:pt x="39" y="146"/>
                  </a:lnTo>
                  <a:lnTo>
                    <a:pt x="40" y="135"/>
                  </a:lnTo>
                  <a:lnTo>
                    <a:pt x="41" y="124"/>
                  </a:lnTo>
                  <a:lnTo>
                    <a:pt x="44" y="114"/>
                  </a:lnTo>
                  <a:lnTo>
                    <a:pt x="48" y="104"/>
                  </a:lnTo>
                  <a:lnTo>
                    <a:pt x="52" y="96"/>
                  </a:lnTo>
                  <a:lnTo>
                    <a:pt x="57" y="86"/>
                  </a:lnTo>
                  <a:lnTo>
                    <a:pt x="63" y="78"/>
                  </a:lnTo>
                  <a:lnTo>
                    <a:pt x="71" y="71"/>
                  </a:lnTo>
                  <a:lnTo>
                    <a:pt x="78" y="64"/>
                  </a:lnTo>
                  <a:lnTo>
                    <a:pt x="87" y="58"/>
                  </a:lnTo>
                  <a:lnTo>
                    <a:pt x="95" y="53"/>
                  </a:lnTo>
                  <a:lnTo>
                    <a:pt x="105" y="48"/>
                  </a:lnTo>
                  <a:lnTo>
                    <a:pt x="115" y="44"/>
                  </a:lnTo>
                  <a:lnTo>
                    <a:pt x="124" y="42"/>
                  </a:lnTo>
                  <a:lnTo>
                    <a:pt x="135" y="39"/>
                  </a:lnTo>
                  <a:lnTo>
                    <a:pt x="145" y="39"/>
                  </a:lnTo>
                  <a:lnTo>
                    <a:pt x="145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170C5B25-5C09-C046-BFC0-BE4ACB07944D}"/>
              </a:ext>
            </a:extLst>
          </p:cNvPr>
          <p:cNvSpPr txBox="1"/>
          <p:nvPr/>
        </p:nvSpPr>
        <p:spPr>
          <a:xfrm>
            <a:off x="6594864" y="3893113"/>
            <a:ext cx="4156800" cy="2100064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240000" rIns="192000" bIns="96000" numCol="1" spcCol="360000" rtlCol="0" anchor="t">
            <a:noAutofit/>
          </a:bodyPr>
          <a:lstStyle/>
          <a:p>
            <a:pPr marL="228594" indent="-228594">
              <a:buClr>
                <a:srgbClr val="EC710F"/>
              </a:buClr>
              <a:buSzPct val="50000"/>
              <a:buFont typeface="Arial" panose="020B0604020202020204" pitchFamily="34" charset="0"/>
              <a:buChar char="•"/>
            </a:pPr>
            <a:endParaRPr lang="fr-FR" sz="1600" b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marL="228594" indent="-228594">
              <a:buClr>
                <a:srgbClr val="EC710F"/>
              </a:buClr>
              <a:buSzPct val="50000"/>
              <a:buFont typeface="Arial" panose="020B0604020202020204" pitchFamily="34" charset="0"/>
              <a:buChar char="•"/>
            </a:pPr>
            <a:endParaRPr lang="fr-FR" sz="1600" b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algn="ctr">
              <a:buClr>
                <a:srgbClr val="EC710F"/>
              </a:buClr>
              <a:buSzPct val="100000"/>
            </a:pPr>
            <a:r>
              <a:rPr lang="fr-FR" sz="1600" b="1" dirty="0">
                <a:solidFill>
                  <a:srgbClr val="C00000"/>
                </a:solidFill>
                <a:latin typeface="Arial" panose="020B0604020202020204" pitchFamily="34" charset="0"/>
              </a:rPr>
              <a:t>Lorsque le client est avec son conseiller en agence en face à face.</a:t>
            </a:r>
          </a:p>
        </p:txBody>
      </p:sp>
      <p:sp>
        <p:nvSpPr>
          <p:cNvPr id="17" name="Flèche courbée vers le bas 16"/>
          <p:cNvSpPr/>
          <p:nvPr/>
        </p:nvSpPr>
        <p:spPr>
          <a:xfrm rot="19972939">
            <a:off x="4966039" y="2190302"/>
            <a:ext cx="1265439" cy="62724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Flèche courbée vers le haut 17"/>
          <p:cNvSpPr/>
          <p:nvPr/>
        </p:nvSpPr>
        <p:spPr>
          <a:xfrm rot="1476563">
            <a:off x="4875893" y="4767604"/>
            <a:ext cx="1405366" cy="60944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19" name="Picture 4" descr="Icône De Clic D'indicateur De Main Symbole De Contact De Souris De Clic De  Doigt De Bouton De Curseur D'isolement, Flèche De Web Illustration de  Vecteur - Illustration du indicateur, curseur: 152282274">
            <a:hlinkClick r:id="rId2" action="ppaction://hlinksldjump"/>
            <a:extLst>
              <a:ext uri="{FF2B5EF4-FFF2-40B4-BE49-F238E27FC236}">
                <a16:creationId xmlns:a16="http://schemas.microsoft.com/office/drawing/2014/main" id="{3410F73C-B25F-474E-A8C5-336CEF925B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34398" r="10333" b="23246"/>
          <a:stretch/>
        </p:blipFill>
        <p:spPr bwMode="auto">
          <a:xfrm>
            <a:off x="8149526" y="3164228"/>
            <a:ext cx="1047475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Icône De Clic D'indicateur De Main Symbole De Contact De Souris De Clic De  Doigt De Bouton De Curseur D'isolement, Flèche De Web Illustration de  Vecteur - Illustration du indicateur, curseur: 152282274">
            <a:hlinkClick r:id="rId4" action="ppaction://hlinksldjump"/>
            <a:extLst>
              <a:ext uri="{FF2B5EF4-FFF2-40B4-BE49-F238E27FC236}">
                <a16:creationId xmlns:a16="http://schemas.microsoft.com/office/drawing/2014/main" id="{3410F73C-B25F-474E-A8C5-336CEF925B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34398" r="10333" b="23246"/>
          <a:stretch/>
        </p:blipFill>
        <p:spPr bwMode="auto">
          <a:xfrm>
            <a:off x="8149526" y="5437742"/>
            <a:ext cx="1047475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6" descr="Icon&#10;&#10;Description automatically generated">
            <a:extLst>
              <a:ext uri="{FF2B5EF4-FFF2-40B4-BE49-F238E27FC236}">
                <a16:creationId xmlns:a16="http://schemas.microsoft.com/office/drawing/2014/main" id="{E838CF0B-C956-8441-BFBF-1C91E57661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6060" y="3981014"/>
            <a:ext cx="926911" cy="68441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F463C09-5A89-47E2-AA7E-1C163F7DC40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6406" y="1772038"/>
            <a:ext cx="426565" cy="32866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2768801-0896-4204-AFE0-C16884E0FF3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348" y="1747564"/>
            <a:ext cx="230764" cy="37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23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Annexes : Le client en toute autonomie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B3B16971-54C2-456F-AF04-D99267B83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Direction Distribution et Développement Digital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40D101-FC64-CE41-87C0-497AF216DC90}"/>
              </a:ext>
            </a:extLst>
          </p:cNvPr>
          <p:cNvSpPr/>
          <p:nvPr/>
        </p:nvSpPr>
        <p:spPr>
          <a:xfrm>
            <a:off x="695325" y="1279994"/>
            <a:ext cx="5320653" cy="5140244"/>
          </a:xfrm>
          <a:prstGeom prst="rect">
            <a:avLst/>
          </a:prstGeom>
          <a:solidFill>
            <a:srgbClr val="FF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DD132CE-9589-A34B-ACA1-A6E0C96E3197}"/>
              </a:ext>
            </a:extLst>
          </p:cNvPr>
          <p:cNvSpPr txBox="1"/>
          <p:nvPr/>
        </p:nvSpPr>
        <p:spPr>
          <a:xfrm>
            <a:off x="1700754" y="1440323"/>
            <a:ext cx="2675303" cy="1228989"/>
          </a:xfrm>
          <a:prstGeom prst="rect">
            <a:avLst/>
          </a:prstGeom>
          <a:noFill/>
        </p:spPr>
        <p:txBody>
          <a:bodyPr wrap="square" lIns="0" tIns="0" rIns="0" bIns="0" numCol="1" spcCol="360000" rtlCol="0">
            <a:noAutofit/>
          </a:bodyPr>
          <a:lstStyle/>
          <a:p>
            <a:pPr algn="ctr"/>
            <a:r>
              <a:rPr lang="fr-FR" sz="1867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Collecte de l’</a:t>
            </a:r>
            <a:r>
              <a:rPr lang="fr-FR" sz="1867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</a:t>
            </a:r>
            <a:r>
              <a:rPr lang="fr-FR" sz="1867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-in en </a:t>
            </a:r>
            <a:r>
              <a:rPr lang="fr-FR" sz="1867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Selfcare</a:t>
            </a:r>
            <a:endParaRPr lang="fr-FR" sz="1867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133" b="1" dirty="0">
              <a:solidFill>
                <a:srgbClr val="369AD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D039DE1-C722-764C-9A31-837E2B9F1CAF}"/>
              </a:ext>
            </a:extLst>
          </p:cNvPr>
          <p:cNvSpPr txBox="1"/>
          <p:nvPr/>
        </p:nvSpPr>
        <p:spPr>
          <a:xfrm>
            <a:off x="3312863" y="3343818"/>
            <a:ext cx="2397705" cy="1012596"/>
          </a:xfrm>
          <a:prstGeom prst="rect">
            <a:avLst/>
          </a:prstGeom>
          <a:noFill/>
        </p:spPr>
        <p:txBody>
          <a:bodyPr wrap="square" lIns="0" tIns="0" rIns="0" bIns="0" numCol="1" spcCol="360000" rtlCol="0">
            <a:noAutofit/>
          </a:bodyPr>
          <a:lstStyle/>
          <a:p>
            <a:pPr marL="228594" indent="-228594">
              <a:buClr>
                <a:srgbClr val="EC710F"/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collecter ses </a:t>
            </a:r>
            <a:r>
              <a:rPr lang="fr-FR" sz="16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</a:t>
            </a:r>
            <a:r>
              <a:rPr lang="fr-FR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-in e-mail et SMS &amp; notifications mobile.</a:t>
            </a:r>
          </a:p>
          <a:p>
            <a:pPr>
              <a:buClr>
                <a:srgbClr val="EC710F"/>
              </a:buClr>
            </a:pPr>
            <a:endParaRPr lang="fr-FR" sz="1600" dirty="0">
              <a:solidFill>
                <a:srgbClr val="051B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8C8855-F15E-F5F1-4867-07620B5F5573}"/>
              </a:ext>
            </a:extLst>
          </p:cNvPr>
          <p:cNvSpPr/>
          <p:nvPr/>
        </p:nvSpPr>
        <p:spPr>
          <a:xfrm>
            <a:off x="6292347" y="1279995"/>
            <a:ext cx="5667424" cy="5140244"/>
          </a:xfrm>
          <a:prstGeom prst="rect">
            <a:avLst/>
          </a:prstGeom>
          <a:solidFill>
            <a:srgbClr val="FF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06411D0-87A0-4B66-56C5-36A92537EE4A}"/>
              </a:ext>
            </a:extLst>
          </p:cNvPr>
          <p:cNvSpPr txBox="1"/>
          <p:nvPr/>
        </p:nvSpPr>
        <p:spPr>
          <a:xfrm>
            <a:off x="7198321" y="1440323"/>
            <a:ext cx="4289767" cy="463717"/>
          </a:xfrm>
          <a:prstGeom prst="rect">
            <a:avLst/>
          </a:prstGeom>
          <a:noFill/>
        </p:spPr>
        <p:txBody>
          <a:bodyPr wrap="square" lIns="0" tIns="0" rIns="0" bIns="0" numCol="1" spcCol="360000" rtlCol="0">
            <a:noAutofit/>
          </a:bodyPr>
          <a:lstStyle/>
          <a:p>
            <a:r>
              <a:rPr lang="fr-FR" sz="1867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client peut donner ou retirer son opt-in sur son Espace personnel.</a:t>
            </a:r>
            <a:endParaRPr lang="fr-FR" sz="1867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8C426F-4BB3-6B3B-7093-F4CB17BFA16F}"/>
              </a:ext>
            </a:extLst>
          </p:cNvPr>
          <p:cNvSpPr txBox="1"/>
          <p:nvPr/>
        </p:nvSpPr>
        <p:spPr>
          <a:xfrm>
            <a:off x="9883867" y="4315142"/>
            <a:ext cx="1418219" cy="2009249"/>
          </a:xfrm>
          <a:prstGeom prst="rect">
            <a:avLst/>
          </a:prstGeom>
          <a:noFill/>
          <a:ln w="19050">
            <a:solidFill>
              <a:srgbClr val="C00000"/>
            </a:solidFill>
            <a:prstDash val="sysDot"/>
          </a:ln>
        </p:spPr>
        <p:txBody>
          <a:bodyPr wrap="square" tIns="48000" rtlCol="0" anchor="ctr" anchorCtr="0">
            <a:noAutofit/>
          </a:bodyPr>
          <a:lstStyle/>
          <a:p>
            <a:pPr algn="ctr"/>
            <a:r>
              <a:rPr lang="fr-FR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chemin d’accès à l’écran est le même sur l’espace sécurisé Web.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1498B10-8DF0-42F0-8BB0-05A9A8583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994" y="2134750"/>
            <a:ext cx="2136091" cy="409709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C635666-EC85-484F-9C8F-FAB8882355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337" t="10381" r="61926" b="6237"/>
          <a:stretch/>
        </p:blipFill>
        <p:spPr bwMode="auto">
          <a:xfrm>
            <a:off x="7125390" y="2134751"/>
            <a:ext cx="1008188" cy="19922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21AAFEA-A1CC-4BB0-BE3B-5F159CBD7C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730" t="10717" r="35532" b="6231"/>
          <a:stretch/>
        </p:blipFill>
        <p:spPr bwMode="auto">
          <a:xfrm>
            <a:off x="8313263" y="2134751"/>
            <a:ext cx="1012123" cy="19922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9495FB9-CAC7-4C7D-BAA2-A0FFDAE50D5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918" t="10295" r="35250" b="6230"/>
          <a:stretch/>
        </p:blipFill>
        <p:spPr bwMode="auto">
          <a:xfrm>
            <a:off x="9538137" y="2117758"/>
            <a:ext cx="1019896" cy="20092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31E72D8-DB45-4B9B-AF60-86D7E936B32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0873" t="10468" r="35196" b="6154"/>
          <a:stretch/>
        </p:blipFill>
        <p:spPr bwMode="auto">
          <a:xfrm>
            <a:off x="7104338" y="4315142"/>
            <a:ext cx="1025159" cy="20092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CAD86DA-638B-4231-8535-23F9C14C05B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0779" t="10044" r="35339" b="6321"/>
          <a:stretch/>
        </p:blipFill>
        <p:spPr bwMode="auto">
          <a:xfrm>
            <a:off x="8313263" y="4269407"/>
            <a:ext cx="1046263" cy="20610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5E103957-1046-486F-8152-1278C648EA28}"/>
              </a:ext>
            </a:extLst>
          </p:cNvPr>
          <p:cNvSpPr/>
          <p:nvPr/>
        </p:nvSpPr>
        <p:spPr>
          <a:xfrm>
            <a:off x="8314095" y="2460700"/>
            <a:ext cx="1046264" cy="2462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F8F5C3D-1E4F-4A87-B84E-4A0A7BE8060C}"/>
              </a:ext>
            </a:extLst>
          </p:cNvPr>
          <p:cNvSpPr/>
          <p:nvPr/>
        </p:nvSpPr>
        <p:spPr>
          <a:xfrm>
            <a:off x="9524953" y="2884642"/>
            <a:ext cx="1046264" cy="2462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40DFCFF-5018-4DF9-9962-39A72A1C2DF6}"/>
              </a:ext>
            </a:extLst>
          </p:cNvPr>
          <p:cNvSpPr/>
          <p:nvPr/>
        </p:nvSpPr>
        <p:spPr>
          <a:xfrm>
            <a:off x="7033947" y="5198389"/>
            <a:ext cx="1025159" cy="2192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</p:spTree>
    <p:extLst>
      <p:ext uri="{BB962C8B-B14F-4D97-AF65-F5344CB8AC3E}">
        <p14:creationId xmlns:p14="http://schemas.microsoft.com/office/powerpoint/2010/main" val="2612902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Annexes : Le client en toute autonomie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B3B16971-54C2-456F-AF04-D99267B83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Direction Distribution et Développement Digital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C5AEAA8-49D3-BE46-8FCE-4DB9B90403D3}"/>
              </a:ext>
            </a:extLst>
          </p:cNvPr>
          <p:cNvSpPr/>
          <p:nvPr/>
        </p:nvSpPr>
        <p:spPr>
          <a:xfrm>
            <a:off x="695851" y="1509486"/>
            <a:ext cx="10465635" cy="4906554"/>
          </a:xfrm>
          <a:prstGeom prst="rect">
            <a:avLst/>
          </a:prstGeom>
          <a:solidFill>
            <a:srgbClr val="FF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7D12B64-0547-1A4E-A8C2-39B1FC47FDF8}"/>
              </a:ext>
            </a:extLst>
          </p:cNvPr>
          <p:cNvSpPr txBox="1"/>
          <p:nvPr/>
        </p:nvSpPr>
        <p:spPr>
          <a:xfrm>
            <a:off x="1011343" y="1604993"/>
            <a:ext cx="4399080" cy="448970"/>
          </a:xfrm>
          <a:prstGeom prst="rect">
            <a:avLst/>
          </a:prstGeom>
          <a:noFill/>
        </p:spPr>
        <p:txBody>
          <a:bodyPr wrap="square" lIns="0" tIns="0" rIns="0" bIns="0" numCol="1" spcCol="360000" rtlCol="0">
            <a:noAutofit/>
          </a:bodyPr>
          <a:lstStyle/>
          <a:p>
            <a:r>
              <a:rPr lang="fr-FR" sz="1867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Incitation à l’</a:t>
            </a:r>
            <a:r>
              <a:rPr lang="fr-FR" sz="1867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</a:t>
            </a:r>
            <a:r>
              <a:rPr lang="fr-FR" sz="1867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-in suite à la mise à jour annuelle des données clients.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BC96784-C677-3B43-ABE9-60FA25DD58A6}"/>
              </a:ext>
            </a:extLst>
          </p:cNvPr>
          <p:cNvSpPr txBox="1"/>
          <p:nvPr/>
        </p:nvSpPr>
        <p:spPr>
          <a:xfrm>
            <a:off x="1011344" y="2657698"/>
            <a:ext cx="4905867" cy="2465577"/>
          </a:xfrm>
          <a:prstGeom prst="rect">
            <a:avLst/>
          </a:prstGeom>
          <a:noFill/>
        </p:spPr>
        <p:txBody>
          <a:bodyPr wrap="square" lIns="0" tIns="0" rIns="0" bIns="0" numCol="1" spcCol="360000" rtlCol="0">
            <a:noAutofit/>
          </a:bodyPr>
          <a:lstStyle/>
          <a:p>
            <a:pPr marL="228594" indent="-228594">
              <a:buClr>
                <a:srgbClr val="EC710F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Lorsque mon client</a:t>
            </a:r>
            <a:r>
              <a:rPr lang="fr-FR" sz="1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met à jour ou confirme son </a:t>
            </a:r>
            <a:br>
              <a:rPr lang="fr-FR" sz="1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 en </a:t>
            </a:r>
            <a:r>
              <a:rPr lang="fr-FR" sz="1600" b="1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selfcare</a:t>
            </a:r>
            <a:r>
              <a:rPr lang="fr-FR" sz="1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fr-FR" sz="16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nous l’incitons à donner son accord </a:t>
            </a:r>
            <a:r>
              <a:rPr lang="fr-FR" sz="1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opt-in e-mail </a:t>
            </a:r>
            <a:r>
              <a:rPr lang="fr-FR" sz="16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(s’il ne nous l’a pas déjà donné).</a:t>
            </a:r>
          </a:p>
          <a:p>
            <a:pPr marL="228594" indent="-228594">
              <a:buClr>
                <a:srgbClr val="EC710F"/>
              </a:buClr>
              <a:buFont typeface="Arial" panose="020B0604020202020204" pitchFamily="34" charset="0"/>
              <a:buChar char="•"/>
            </a:pPr>
            <a:endParaRPr lang="fr-FR" sz="160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>
              <a:buClr>
                <a:srgbClr val="EC710F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Lorsque mon client </a:t>
            </a:r>
            <a:r>
              <a:rPr lang="fr-FR" sz="1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 à jour ou confirme son numéro de mobile</a:t>
            </a:r>
            <a:r>
              <a:rPr lang="fr-FR" sz="16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fr-FR" sz="160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selfcare</a:t>
            </a:r>
            <a:r>
              <a:rPr lang="fr-FR" sz="16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nous l’incitons à donner son </a:t>
            </a:r>
            <a:r>
              <a:rPr lang="fr-FR" sz="1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opt-in SMS &amp; notifications mobile </a:t>
            </a:r>
            <a:br>
              <a:rPr lang="fr-FR" sz="1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6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(s’il ne nous l’a pas déjà donné).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4B1ED91-8269-2F42-9BAC-17C037BEFF9D}"/>
              </a:ext>
            </a:extLst>
          </p:cNvPr>
          <p:cNvSpPr txBox="1"/>
          <p:nvPr/>
        </p:nvSpPr>
        <p:spPr>
          <a:xfrm>
            <a:off x="1054443" y="5412082"/>
            <a:ext cx="9763953" cy="928884"/>
          </a:xfrm>
          <a:prstGeom prst="rect">
            <a:avLst/>
          </a:prstGeom>
          <a:noFill/>
          <a:ln w="19050">
            <a:solidFill>
              <a:srgbClr val="C00000"/>
            </a:solidFill>
            <a:prstDash val="sysDot"/>
          </a:ln>
        </p:spPr>
        <p:txBody>
          <a:bodyPr wrap="square" tIns="48000" rtlCol="0" anchor="ctr" anchorCtr="0">
            <a:noAutofit/>
          </a:bodyPr>
          <a:lstStyle/>
          <a:p>
            <a:pPr algn="ctr"/>
            <a:r>
              <a:rPr lang="fr-FR" sz="1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Exemple d'incitation à l’opt-in e-mail suite à la mise à jour de la donnée e-mail. </a:t>
            </a:r>
            <a:br>
              <a:rPr lang="fr-FR" sz="1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mêmes écrans d’incitation existent sur le Web.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5DB8AFE-315A-42D9-8455-1E34AC184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9549" y="1696768"/>
            <a:ext cx="1780333" cy="340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556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Quels sont les parcours pour collecter l’</a:t>
            </a:r>
            <a:r>
              <a:rPr lang="fr-FR" dirty="0" err="1"/>
              <a:t>opt</a:t>
            </a:r>
            <a:r>
              <a:rPr lang="fr-FR" dirty="0"/>
              <a:t>-in ? 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B3B16971-54C2-456F-AF04-D99267B83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Direction Distribution et Développement Digital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F89F79-70B4-1346-BD42-0E93F048BF1D}"/>
              </a:ext>
            </a:extLst>
          </p:cNvPr>
          <p:cNvSpPr txBox="1"/>
          <p:nvPr/>
        </p:nvSpPr>
        <p:spPr>
          <a:xfrm>
            <a:off x="695325" y="3102517"/>
            <a:ext cx="4156800" cy="2754147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240000" rIns="192000" bIns="96000" numCol="1" spcCol="360000" rtlCol="0" anchor="t">
            <a:noAutofit/>
          </a:bodyPr>
          <a:lstStyle/>
          <a:p>
            <a:pPr>
              <a:buClr>
                <a:srgbClr val="EC710F"/>
              </a:buClr>
            </a:pPr>
            <a:endParaRPr lang="fr-FR" sz="1600" b="1" dirty="0">
              <a:solidFill>
                <a:srgbClr val="051B71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>
                <a:latin typeface="Arial" panose="020B0604020202020204" pitchFamily="34" charset="0"/>
              </a:rPr>
              <a:t>Clients nouveaux et existants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1600" b="1" dirty="0">
              <a:latin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>
                <a:latin typeface="Arial" panose="020B0604020202020204" pitchFamily="34" charset="0"/>
              </a:rPr>
              <a:t>Clients particuliers et Entrepreneurs individuels contactés à titre personnel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1600" b="1" dirty="0">
              <a:latin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>
                <a:latin typeface="Arial" panose="020B0604020202020204" pitchFamily="34" charset="0"/>
              </a:rPr>
              <a:t>Clients majeurs capables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70C5B25-5C09-C046-BFC0-BE4ACB07944D}"/>
              </a:ext>
            </a:extLst>
          </p:cNvPr>
          <p:cNvSpPr txBox="1"/>
          <p:nvPr/>
        </p:nvSpPr>
        <p:spPr>
          <a:xfrm>
            <a:off x="6594864" y="1655634"/>
            <a:ext cx="4156800" cy="2075708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240000" rIns="192000" bIns="96000" numCol="1" spcCol="360000" rtlCol="0" anchor="t">
            <a:noAutofit/>
          </a:bodyPr>
          <a:lstStyle/>
          <a:p>
            <a:pPr marL="171446" indent="-171446">
              <a:buClr>
                <a:srgbClr val="EC710F"/>
              </a:buClr>
              <a:buFont typeface="Arial" panose="020B0604020202020204" pitchFamily="34" charset="0"/>
              <a:buChar char="•"/>
            </a:pPr>
            <a:endParaRPr lang="fr-FR" sz="1600" b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marL="171446" indent="-171446">
              <a:buClr>
                <a:srgbClr val="EC710F"/>
              </a:buClr>
              <a:buFont typeface="Arial" panose="020B0604020202020204" pitchFamily="34" charset="0"/>
              <a:buChar char="•"/>
            </a:pPr>
            <a:endParaRPr lang="fr-FR" sz="1600" b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algn="ctr">
              <a:buClr>
                <a:srgbClr val="EC710F"/>
              </a:buClr>
            </a:pPr>
            <a:r>
              <a:rPr lang="fr-FR" sz="1600" b="1" dirty="0">
                <a:solidFill>
                  <a:srgbClr val="C00000"/>
                </a:solidFill>
                <a:latin typeface="Arial" panose="020B0604020202020204" pitchFamily="34" charset="0"/>
              </a:rPr>
              <a:t>Le client en toute autonomie </a:t>
            </a:r>
          </a:p>
          <a:p>
            <a:pPr algn="ctr">
              <a:buClr>
                <a:srgbClr val="EC710F"/>
              </a:buClr>
            </a:pPr>
            <a:r>
              <a:rPr lang="fr-FR" sz="1600" b="1" dirty="0">
                <a:solidFill>
                  <a:srgbClr val="C00000"/>
                </a:solidFill>
                <a:latin typeface="Arial" panose="020B0604020202020204" pitchFamily="34" charset="0"/>
              </a:rPr>
              <a:t>sur le canal digital.</a:t>
            </a:r>
          </a:p>
          <a:p>
            <a:pPr marL="228594" indent="-228594">
              <a:buClr>
                <a:srgbClr val="EC710F"/>
              </a:buClr>
              <a:buSzPct val="50000"/>
              <a:buFont typeface="Arial" panose="020B0604020202020204" pitchFamily="34" charset="0"/>
              <a:buChar char="•"/>
            </a:pPr>
            <a:endParaRPr lang="fr-FR" sz="16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91F33C5-89BF-8843-9164-59F321E6839D}"/>
              </a:ext>
            </a:extLst>
          </p:cNvPr>
          <p:cNvSpPr txBox="1"/>
          <p:nvPr/>
        </p:nvSpPr>
        <p:spPr>
          <a:xfrm>
            <a:off x="695325" y="2494669"/>
            <a:ext cx="4156800" cy="607849"/>
          </a:xfrm>
          <a:prstGeom prst="rect">
            <a:avLst/>
          </a:prstGeom>
          <a:solidFill>
            <a:schemeClr val="bg2">
              <a:lumMod val="50000"/>
            </a:schemeClr>
          </a:solidFill>
          <a:ln w="63500">
            <a:solidFill>
              <a:srgbClr val="E6F0F7"/>
            </a:solidFill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96000" tIns="144000" rIns="96000" bIns="0" numCol="1" spcCol="360000" rtlCol="0" anchor="t">
            <a:noAutofit/>
          </a:bodyPr>
          <a:lstStyle/>
          <a:p>
            <a:pPr algn="ctr"/>
            <a:r>
              <a:rPr lang="fr-FR" sz="213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 est concerné ?</a:t>
            </a:r>
          </a:p>
        </p:txBody>
      </p:sp>
      <p:grpSp>
        <p:nvGrpSpPr>
          <p:cNvPr id="8" name="Group 8283">
            <a:extLst>
              <a:ext uri="{FF2B5EF4-FFF2-40B4-BE49-F238E27FC236}">
                <a16:creationId xmlns:a16="http://schemas.microsoft.com/office/drawing/2014/main" id="{5394B482-3293-482C-A0BA-7764073585D5}"/>
              </a:ext>
            </a:extLst>
          </p:cNvPr>
          <p:cNvGrpSpPr/>
          <p:nvPr/>
        </p:nvGrpSpPr>
        <p:grpSpPr>
          <a:xfrm>
            <a:off x="2412640" y="1545468"/>
            <a:ext cx="846413" cy="815465"/>
            <a:chOff x="1663700" y="3343276"/>
            <a:chExt cx="774701" cy="776288"/>
          </a:xfrm>
          <a:solidFill>
            <a:srgbClr val="C00000"/>
          </a:solidFill>
        </p:grpSpPr>
        <p:sp>
          <p:nvSpPr>
            <p:cNvPr id="9" name="Freeform 89">
              <a:extLst>
                <a:ext uri="{FF2B5EF4-FFF2-40B4-BE49-F238E27FC236}">
                  <a16:creationId xmlns:a16="http://schemas.microsoft.com/office/drawing/2014/main" id="{E15E57A0-908F-4440-A4C4-3E0DF15312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3700" y="3343276"/>
              <a:ext cx="774700" cy="776288"/>
            </a:xfrm>
            <a:custGeom>
              <a:avLst/>
              <a:gdLst>
                <a:gd name="T0" fmla="*/ 429 w 488"/>
                <a:gd name="T1" fmla="*/ 154 h 489"/>
                <a:gd name="T2" fmla="*/ 443 w 488"/>
                <a:gd name="T3" fmla="*/ 191 h 489"/>
                <a:gd name="T4" fmla="*/ 449 w 488"/>
                <a:gd name="T5" fmla="*/ 231 h 489"/>
                <a:gd name="T6" fmla="*/ 449 w 488"/>
                <a:gd name="T7" fmla="*/ 265 h 489"/>
                <a:gd name="T8" fmla="*/ 433 w 488"/>
                <a:gd name="T9" fmla="*/ 324 h 489"/>
                <a:gd name="T10" fmla="*/ 403 w 488"/>
                <a:gd name="T11" fmla="*/ 375 h 489"/>
                <a:gd name="T12" fmla="*/ 359 w 488"/>
                <a:gd name="T13" fmla="*/ 414 h 489"/>
                <a:gd name="T14" fmla="*/ 305 w 488"/>
                <a:gd name="T15" fmla="*/ 440 h 489"/>
                <a:gd name="T16" fmla="*/ 244 w 488"/>
                <a:gd name="T17" fmla="*/ 450 h 489"/>
                <a:gd name="T18" fmla="*/ 204 w 488"/>
                <a:gd name="T19" fmla="*/ 446 h 489"/>
                <a:gd name="T20" fmla="*/ 147 w 488"/>
                <a:gd name="T21" fmla="*/ 425 h 489"/>
                <a:gd name="T22" fmla="*/ 100 w 488"/>
                <a:gd name="T23" fmla="*/ 390 h 489"/>
                <a:gd name="T24" fmla="*/ 65 w 488"/>
                <a:gd name="T25" fmla="*/ 342 h 489"/>
                <a:gd name="T26" fmla="*/ 44 w 488"/>
                <a:gd name="T27" fmla="*/ 286 h 489"/>
                <a:gd name="T28" fmla="*/ 39 w 488"/>
                <a:gd name="T29" fmla="*/ 245 h 489"/>
                <a:gd name="T30" fmla="*/ 49 w 488"/>
                <a:gd name="T31" fmla="*/ 184 h 489"/>
                <a:gd name="T32" fmla="*/ 74 w 488"/>
                <a:gd name="T33" fmla="*/ 130 h 489"/>
                <a:gd name="T34" fmla="*/ 115 w 488"/>
                <a:gd name="T35" fmla="*/ 86 h 489"/>
                <a:gd name="T36" fmla="*/ 165 w 488"/>
                <a:gd name="T37" fmla="*/ 55 h 489"/>
                <a:gd name="T38" fmla="*/ 223 w 488"/>
                <a:gd name="T39" fmla="*/ 41 h 489"/>
                <a:gd name="T40" fmla="*/ 259 w 488"/>
                <a:gd name="T41" fmla="*/ 40 h 489"/>
                <a:gd name="T42" fmla="*/ 298 w 488"/>
                <a:gd name="T43" fmla="*/ 47 h 489"/>
                <a:gd name="T44" fmla="*/ 335 w 488"/>
                <a:gd name="T45" fmla="*/ 60 h 489"/>
                <a:gd name="T46" fmla="*/ 375 w 488"/>
                <a:gd name="T47" fmla="*/ 38 h 489"/>
                <a:gd name="T48" fmla="*/ 330 w 488"/>
                <a:gd name="T49" fmla="*/ 16 h 489"/>
                <a:gd name="T50" fmla="*/ 280 w 488"/>
                <a:gd name="T51" fmla="*/ 3 h 489"/>
                <a:gd name="T52" fmla="*/ 244 w 488"/>
                <a:gd name="T53" fmla="*/ 0 h 489"/>
                <a:gd name="T54" fmla="*/ 172 w 488"/>
                <a:gd name="T55" fmla="*/ 11 h 489"/>
                <a:gd name="T56" fmla="*/ 109 w 488"/>
                <a:gd name="T57" fmla="*/ 42 h 489"/>
                <a:gd name="T58" fmla="*/ 56 w 488"/>
                <a:gd name="T59" fmla="*/ 90 h 489"/>
                <a:gd name="T60" fmla="*/ 20 w 488"/>
                <a:gd name="T61" fmla="*/ 149 h 489"/>
                <a:gd name="T62" fmla="*/ 1 w 488"/>
                <a:gd name="T63" fmla="*/ 220 h 489"/>
                <a:gd name="T64" fmla="*/ 1 w 488"/>
                <a:gd name="T65" fmla="*/ 269 h 489"/>
                <a:gd name="T66" fmla="*/ 20 w 488"/>
                <a:gd name="T67" fmla="*/ 340 h 489"/>
                <a:gd name="T68" fmla="*/ 56 w 488"/>
                <a:gd name="T69" fmla="*/ 400 h 489"/>
                <a:gd name="T70" fmla="*/ 109 w 488"/>
                <a:gd name="T71" fmla="*/ 447 h 489"/>
                <a:gd name="T72" fmla="*/ 172 w 488"/>
                <a:gd name="T73" fmla="*/ 478 h 489"/>
                <a:gd name="T74" fmla="*/ 244 w 488"/>
                <a:gd name="T75" fmla="*/ 489 h 489"/>
                <a:gd name="T76" fmla="*/ 294 w 488"/>
                <a:gd name="T77" fmla="*/ 484 h 489"/>
                <a:gd name="T78" fmla="*/ 361 w 488"/>
                <a:gd name="T79" fmla="*/ 459 h 489"/>
                <a:gd name="T80" fmla="*/ 418 w 488"/>
                <a:gd name="T81" fmla="*/ 417 h 489"/>
                <a:gd name="T82" fmla="*/ 459 w 488"/>
                <a:gd name="T83" fmla="*/ 361 h 489"/>
                <a:gd name="T84" fmla="*/ 484 w 488"/>
                <a:gd name="T85" fmla="*/ 293 h 489"/>
                <a:gd name="T86" fmla="*/ 488 w 488"/>
                <a:gd name="T87" fmla="*/ 245 h 489"/>
                <a:gd name="T88" fmla="*/ 484 w 488"/>
                <a:gd name="T89" fmla="*/ 192 h 489"/>
                <a:gd name="T90" fmla="*/ 468 w 488"/>
                <a:gd name="T91" fmla="*/ 143 h 489"/>
                <a:gd name="T92" fmla="*/ 422 w 488"/>
                <a:gd name="T93" fmla="*/ 143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8" h="489">
                  <a:moveTo>
                    <a:pt x="422" y="143"/>
                  </a:moveTo>
                  <a:lnTo>
                    <a:pt x="422" y="143"/>
                  </a:lnTo>
                  <a:lnTo>
                    <a:pt x="429" y="154"/>
                  </a:lnTo>
                  <a:lnTo>
                    <a:pt x="435" y="166"/>
                  </a:lnTo>
                  <a:lnTo>
                    <a:pt x="438" y="179"/>
                  </a:lnTo>
                  <a:lnTo>
                    <a:pt x="443" y="191"/>
                  </a:lnTo>
                  <a:lnTo>
                    <a:pt x="446" y="204"/>
                  </a:lnTo>
                  <a:lnTo>
                    <a:pt x="448" y="218"/>
                  </a:lnTo>
                  <a:lnTo>
                    <a:pt x="449" y="231"/>
                  </a:lnTo>
                  <a:lnTo>
                    <a:pt x="449" y="245"/>
                  </a:lnTo>
                  <a:lnTo>
                    <a:pt x="449" y="245"/>
                  </a:lnTo>
                  <a:lnTo>
                    <a:pt x="449" y="265"/>
                  </a:lnTo>
                  <a:lnTo>
                    <a:pt x="446" y="286"/>
                  </a:lnTo>
                  <a:lnTo>
                    <a:pt x="441" y="306"/>
                  </a:lnTo>
                  <a:lnTo>
                    <a:pt x="433" y="324"/>
                  </a:lnTo>
                  <a:lnTo>
                    <a:pt x="425" y="342"/>
                  </a:lnTo>
                  <a:lnTo>
                    <a:pt x="415" y="359"/>
                  </a:lnTo>
                  <a:lnTo>
                    <a:pt x="403" y="375"/>
                  </a:lnTo>
                  <a:lnTo>
                    <a:pt x="390" y="390"/>
                  </a:lnTo>
                  <a:lnTo>
                    <a:pt x="375" y="403"/>
                  </a:lnTo>
                  <a:lnTo>
                    <a:pt x="359" y="414"/>
                  </a:lnTo>
                  <a:lnTo>
                    <a:pt x="342" y="425"/>
                  </a:lnTo>
                  <a:lnTo>
                    <a:pt x="325" y="434"/>
                  </a:lnTo>
                  <a:lnTo>
                    <a:pt x="305" y="440"/>
                  </a:lnTo>
                  <a:lnTo>
                    <a:pt x="286" y="446"/>
                  </a:lnTo>
                  <a:lnTo>
                    <a:pt x="266" y="448"/>
                  </a:lnTo>
                  <a:lnTo>
                    <a:pt x="244" y="450"/>
                  </a:lnTo>
                  <a:lnTo>
                    <a:pt x="244" y="450"/>
                  </a:lnTo>
                  <a:lnTo>
                    <a:pt x="223" y="448"/>
                  </a:lnTo>
                  <a:lnTo>
                    <a:pt x="204" y="446"/>
                  </a:lnTo>
                  <a:lnTo>
                    <a:pt x="184" y="440"/>
                  </a:lnTo>
                  <a:lnTo>
                    <a:pt x="165" y="434"/>
                  </a:lnTo>
                  <a:lnTo>
                    <a:pt x="147" y="425"/>
                  </a:lnTo>
                  <a:lnTo>
                    <a:pt x="131" y="414"/>
                  </a:lnTo>
                  <a:lnTo>
                    <a:pt x="115" y="403"/>
                  </a:lnTo>
                  <a:lnTo>
                    <a:pt x="100" y="390"/>
                  </a:lnTo>
                  <a:lnTo>
                    <a:pt x="87" y="375"/>
                  </a:lnTo>
                  <a:lnTo>
                    <a:pt x="74" y="359"/>
                  </a:lnTo>
                  <a:lnTo>
                    <a:pt x="65" y="342"/>
                  </a:lnTo>
                  <a:lnTo>
                    <a:pt x="56" y="324"/>
                  </a:lnTo>
                  <a:lnTo>
                    <a:pt x="49" y="306"/>
                  </a:lnTo>
                  <a:lnTo>
                    <a:pt x="44" y="286"/>
                  </a:lnTo>
                  <a:lnTo>
                    <a:pt x="40" y="265"/>
                  </a:lnTo>
                  <a:lnTo>
                    <a:pt x="39" y="245"/>
                  </a:lnTo>
                  <a:lnTo>
                    <a:pt x="39" y="245"/>
                  </a:lnTo>
                  <a:lnTo>
                    <a:pt x="40" y="224"/>
                  </a:lnTo>
                  <a:lnTo>
                    <a:pt x="44" y="203"/>
                  </a:lnTo>
                  <a:lnTo>
                    <a:pt x="49" y="184"/>
                  </a:lnTo>
                  <a:lnTo>
                    <a:pt x="56" y="165"/>
                  </a:lnTo>
                  <a:lnTo>
                    <a:pt x="65" y="147"/>
                  </a:lnTo>
                  <a:lnTo>
                    <a:pt x="74" y="130"/>
                  </a:lnTo>
                  <a:lnTo>
                    <a:pt x="87" y="114"/>
                  </a:lnTo>
                  <a:lnTo>
                    <a:pt x="100" y="99"/>
                  </a:lnTo>
                  <a:lnTo>
                    <a:pt x="115" y="86"/>
                  </a:lnTo>
                  <a:lnTo>
                    <a:pt x="131" y="75"/>
                  </a:lnTo>
                  <a:lnTo>
                    <a:pt x="147" y="64"/>
                  </a:lnTo>
                  <a:lnTo>
                    <a:pt x="165" y="55"/>
                  </a:lnTo>
                  <a:lnTo>
                    <a:pt x="184" y="49"/>
                  </a:lnTo>
                  <a:lnTo>
                    <a:pt x="204" y="43"/>
                  </a:lnTo>
                  <a:lnTo>
                    <a:pt x="223" y="41"/>
                  </a:lnTo>
                  <a:lnTo>
                    <a:pt x="244" y="40"/>
                  </a:lnTo>
                  <a:lnTo>
                    <a:pt x="244" y="40"/>
                  </a:lnTo>
                  <a:lnTo>
                    <a:pt x="259" y="40"/>
                  </a:lnTo>
                  <a:lnTo>
                    <a:pt x="272" y="41"/>
                  </a:lnTo>
                  <a:lnTo>
                    <a:pt x="286" y="43"/>
                  </a:lnTo>
                  <a:lnTo>
                    <a:pt x="298" y="47"/>
                  </a:lnTo>
                  <a:lnTo>
                    <a:pt x="311" y="51"/>
                  </a:lnTo>
                  <a:lnTo>
                    <a:pt x="324" y="55"/>
                  </a:lnTo>
                  <a:lnTo>
                    <a:pt x="335" y="60"/>
                  </a:lnTo>
                  <a:lnTo>
                    <a:pt x="347" y="66"/>
                  </a:lnTo>
                  <a:lnTo>
                    <a:pt x="375" y="38"/>
                  </a:lnTo>
                  <a:lnTo>
                    <a:pt x="375" y="38"/>
                  </a:lnTo>
                  <a:lnTo>
                    <a:pt x="360" y="30"/>
                  </a:lnTo>
                  <a:lnTo>
                    <a:pt x="346" y="22"/>
                  </a:lnTo>
                  <a:lnTo>
                    <a:pt x="330" y="16"/>
                  </a:lnTo>
                  <a:lnTo>
                    <a:pt x="314" y="10"/>
                  </a:lnTo>
                  <a:lnTo>
                    <a:pt x="297" y="7"/>
                  </a:lnTo>
                  <a:lnTo>
                    <a:pt x="280" y="3"/>
                  </a:lnTo>
                  <a:lnTo>
                    <a:pt x="263" y="2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20" y="2"/>
                  </a:lnTo>
                  <a:lnTo>
                    <a:pt x="195" y="5"/>
                  </a:lnTo>
                  <a:lnTo>
                    <a:pt x="172" y="11"/>
                  </a:lnTo>
                  <a:lnTo>
                    <a:pt x="150" y="20"/>
                  </a:lnTo>
                  <a:lnTo>
                    <a:pt x="128" y="30"/>
                  </a:lnTo>
                  <a:lnTo>
                    <a:pt x="109" y="42"/>
                  </a:lnTo>
                  <a:lnTo>
                    <a:pt x="89" y="57"/>
                  </a:lnTo>
                  <a:lnTo>
                    <a:pt x="72" y="72"/>
                  </a:lnTo>
                  <a:lnTo>
                    <a:pt x="56" y="90"/>
                  </a:lnTo>
                  <a:lnTo>
                    <a:pt x="43" y="108"/>
                  </a:lnTo>
                  <a:lnTo>
                    <a:pt x="31" y="129"/>
                  </a:lnTo>
                  <a:lnTo>
                    <a:pt x="20" y="149"/>
                  </a:lnTo>
                  <a:lnTo>
                    <a:pt x="11" y="173"/>
                  </a:lnTo>
                  <a:lnTo>
                    <a:pt x="5" y="196"/>
                  </a:lnTo>
                  <a:lnTo>
                    <a:pt x="1" y="220"/>
                  </a:lnTo>
                  <a:lnTo>
                    <a:pt x="0" y="245"/>
                  </a:lnTo>
                  <a:lnTo>
                    <a:pt x="0" y="245"/>
                  </a:lnTo>
                  <a:lnTo>
                    <a:pt x="1" y="269"/>
                  </a:lnTo>
                  <a:lnTo>
                    <a:pt x="5" y="293"/>
                  </a:lnTo>
                  <a:lnTo>
                    <a:pt x="11" y="317"/>
                  </a:lnTo>
                  <a:lnTo>
                    <a:pt x="20" y="340"/>
                  </a:lnTo>
                  <a:lnTo>
                    <a:pt x="31" y="361"/>
                  </a:lnTo>
                  <a:lnTo>
                    <a:pt x="43" y="381"/>
                  </a:lnTo>
                  <a:lnTo>
                    <a:pt x="56" y="400"/>
                  </a:lnTo>
                  <a:lnTo>
                    <a:pt x="72" y="417"/>
                  </a:lnTo>
                  <a:lnTo>
                    <a:pt x="89" y="433"/>
                  </a:lnTo>
                  <a:lnTo>
                    <a:pt x="109" y="447"/>
                  </a:lnTo>
                  <a:lnTo>
                    <a:pt x="128" y="459"/>
                  </a:lnTo>
                  <a:lnTo>
                    <a:pt x="150" y="469"/>
                  </a:lnTo>
                  <a:lnTo>
                    <a:pt x="172" y="478"/>
                  </a:lnTo>
                  <a:lnTo>
                    <a:pt x="195" y="484"/>
                  </a:lnTo>
                  <a:lnTo>
                    <a:pt x="220" y="488"/>
                  </a:lnTo>
                  <a:lnTo>
                    <a:pt x="244" y="489"/>
                  </a:lnTo>
                  <a:lnTo>
                    <a:pt x="244" y="489"/>
                  </a:lnTo>
                  <a:lnTo>
                    <a:pt x="270" y="488"/>
                  </a:lnTo>
                  <a:lnTo>
                    <a:pt x="294" y="484"/>
                  </a:lnTo>
                  <a:lnTo>
                    <a:pt x="317" y="478"/>
                  </a:lnTo>
                  <a:lnTo>
                    <a:pt x="339" y="469"/>
                  </a:lnTo>
                  <a:lnTo>
                    <a:pt x="361" y="459"/>
                  </a:lnTo>
                  <a:lnTo>
                    <a:pt x="381" y="447"/>
                  </a:lnTo>
                  <a:lnTo>
                    <a:pt x="401" y="433"/>
                  </a:lnTo>
                  <a:lnTo>
                    <a:pt x="418" y="417"/>
                  </a:lnTo>
                  <a:lnTo>
                    <a:pt x="433" y="400"/>
                  </a:lnTo>
                  <a:lnTo>
                    <a:pt x="447" y="381"/>
                  </a:lnTo>
                  <a:lnTo>
                    <a:pt x="459" y="361"/>
                  </a:lnTo>
                  <a:lnTo>
                    <a:pt x="470" y="340"/>
                  </a:lnTo>
                  <a:lnTo>
                    <a:pt x="477" y="317"/>
                  </a:lnTo>
                  <a:lnTo>
                    <a:pt x="484" y="293"/>
                  </a:lnTo>
                  <a:lnTo>
                    <a:pt x="487" y="269"/>
                  </a:lnTo>
                  <a:lnTo>
                    <a:pt x="488" y="245"/>
                  </a:lnTo>
                  <a:lnTo>
                    <a:pt x="488" y="245"/>
                  </a:lnTo>
                  <a:lnTo>
                    <a:pt x="488" y="226"/>
                  </a:lnTo>
                  <a:lnTo>
                    <a:pt x="486" y="209"/>
                  </a:lnTo>
                  <a:lnTo>
                    <a:pt x="484" y="192"/>
                  </a:lnTo>
                  <a:lnTo>
                    <a:pt x="479" y="175"/>
                  </a:lnTo>
                  <a:lnTo>
                    <a:pt x="474" y="159"/>
                  </a:lnTo>
                  <a:lnTo>
                    <a:pt x="468" y="143"/>
                  </a:lnTo>
                  <a:lnTo>
                    <a:pt x="459" y="129"/>
                  </a:lnTo>
                  <a:lnTo>
                    <a:pt x="451" y="114"/>
                  </a:lnTo>
                  <a:lnTo>
                    <a:pt x="422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0" name="Freeform 90">
              <a:extLst>
                <a:ext uri="{FF2B5EF4-FFF2-40B4-BE49-F238E27FC236}">
                  <a16:creationId xmlns:a16="http://schemas.microsoft.com/office/drawing/2014/main" id="{F079E2FB-0196-4D81-B806-9F5EC55FE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3263" y="3343276"/>
              <a:ext cx="465138" cy="465138"/>
            </a:xfrm>
            <a:custGeom>
              <a:avLst/>
              <a:gdLst>
                <a:gd name="T0" fmla="*/ 153 w 293"/>
                <a:gd name="T1" fmla="*/ 120 h 293"/>
                <a:gd name="T2" fmla="*/ 72 w 293"/>
                <a:gd name="T3" fmla="*/ 202 h 293"/>
                <a:gd name="T4" fmla="*/ 72 w 293"/>
                <a:gd name="T5" fmla="*/ 202 h 293"/>
                <a:gd name="T6" fmla="*/ 61 w 293"/>
                <a:gd name="T7" fmla="*/ 197 h 293"/>
                <a:gd name="T8" fmla="*/ 55 w 293"/>
                <a:gd name="T9" fmla="*/ 196 h 293"/>
                <a:gd name="T10" fmla="*/ 49 w 293"/>
                <a:gd name="T11" fmla="*/ 196 h 293"/>
                <a:gd name="T12" fmla="*/ 49 w 293"/>
                <a:gd name="T13" fmla="*/ 196 h 293"/>
                <a:gd name="T14" fmla="*/ 39 w 293"/>
                <a:gd name="T15" fmla="*/ 197 h 293"/>
                <a:gd name="T16" fmla="*/ 31 w 293"/>
                <a:gd name="T17" fmla="*/ 199 h 293"/>
                <a:gd name="T18" fmla="*/ 22 w 293"/>
                <a:gd name="T19" fmla="*/ 204 h 293"/>
                <a:gd name="T20" fmla="*/ 15 w 293"/>
                <a:gd name="T21" fmla="*/ 210 h 293"/>
                <a:gd name="T22" fmla="*/ 9 w 293"/>
                <a:gd name="T23" fmla="*/ 218 h 293"/>
                <a:gd name="T24" fmla="*/ 5 w 293"/>
                <a:gd name="T25" fmla="*/ 225 h 293"/>
                <a:gd name="T26" fmla="*/ 2 w 293"/>
                <a:gd name="T27" fmla="*/ 235 h 293"/>
                <a:gd name="T28" fmla="*/ 0 w 293"/>
                <a:gd name="T29" fmla="*/ 245 h 293"/>
                <a:gd name="T30" fmla="*/ 0 w 293"/>
                <a:gd name="T31" fmla="*/ 245 h 293"/>
                <a:gd name="T32" fmla="*/ 2 w 293"/>
                <a:gd name="T33" fmla="*/ 254 h 293"/>
                <a:gd name="T34" fmla="*/ 5 w 293"/>
                <a:gd name="T35" fmla="*/ 264 h 293"/>
                <a:gd name="T36" fmla="*/ 9 w 293"/>
                <a:gd name="T37" fmla="*/ 271 h 293"/>
                <a:gd name="T38" fmla="*/ 15 w 293"/>
                <a:gd name="T39" fmla="*/ 279 h 293"/>
                <a:gd name="T40" fmla="*/ 22 w 293"/>
                <a:gd name="T41" fmla="*/ 285 h 293"/>
                <a:gd name="T42" fmla="*/ 31 w 293"/>
                <a:gd name="T43" fmla="*/ 290 h 293"/>
                <a:gd name="T44" fmla="*/ 39 w 293"/>
                <a:gd name="T45" fmla="*/ 292 h 293"/>
                <a:gd name="T46" fmla="*/ 49 w 293"/>
                <a:gd name="T47" fmla="*/ 293 h 293"/>
                <a:gd name="T48" fmla="*/ 49 w 293"/>
                <a:gd name="T49" fmla="*/ 293 h 293"/>
                <a:gd name="T50" fmla="*/ 59 w 293"/>
                <a:gd name="T51" fmla="*/ 292 h 293"/>
                <a:gd name="T52" fmla="*/ 69 w 293"/>
                <a:gd name="T53" fmla="*/ 290 h 293"/>
                <a:gd name="T54" fmla="*/ 77 w 293"/>
                <a:gd name="T55" fmla="*/ 285 h 293"/>
                <a:gd name="T56" fmla="*/ 85 w 293"/>
                <a:gd name="T57" fmla="*/ 279 h 293"/>
                <a:gd name="T58" fmla="*/ 91 w 293"/>
                <a:gd name="T59" fmla="*/ 271 h 293"/>
                <a:gd name="T60" fmla="*/ 94 w 293"/>
                <a:gd name="T61" fmla="*/ 264 h 293"/>
                <a:gd name="T62" fmla="*/ 98 w 293"/>
                <a:gd name="T63" fmla="*/ 254 h 293"/>
                <a:gd name="T64" fmla="*/ 98 w 293"/>
                <a:gd name="T65" fmla="*/ 245 h 293"/>
                <a:gd name="T66" fmla="*/ 98 w 293"/>
                <a:gd name="T67" fmla="*/ 245 h 293"/>
                <a:gd name="T68" fmla="*/ 98 w 293"/>
                <a:gd name="T69" fmla="*/ 239 h 293"/>
                <a:gd name="T70" fmla="*/ 97 w 293"/>
                <a:gd name="T71" fmla="*/ 232 h 293"/>
                <a:gd name="T72" fmla="*/ 93 w 293"/>
                <a:gd name="T73" fmla="*/ 223 h 293"/>
                <a:gd name="T74" fmla="*/ 174 w 293"/>
                <a:gd name="T75" fmla="*/ 141 h 293"/>
                <a:gd name="T76" fmla="*/ 202 w 293"/>
                <a:gd name="T77" fmla="*/ 141 h 293"/>
                <a:gd name="T78" fmla="*/ 293 w 293"/>
                <a:gd name="T79" fmla="*/ 49 h 293"/>
                <a:gd name="T80" fmla="*/ 246 w 293"/>
                <a:gd name="T81" fmla="*/ 49 h 293"/>
                <a:gd name="T82" fmla="*/ 246 w 293"/>
                <a:gd name="T83" fmla="*/ 0 h 293"/>
                <a:gd name="T84" fmla="*/ 153 w 293"/>
                <a:gd name="T85" fmla="*/ 93 h 293"/>
                <a:gd name="T86" fmla="*/ 153 w 293"/>
                <a:gd name="T87" fmla="*/ 12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93" h="293">
                  <a:moveTo>
                    <a:pt x="153" y="120"/>
                  </a:moveTo>
                  <a:lnTo>
                    <a:pt x="72" y="202"/>
                  </a:lnTo>
                  <a:lnTo>
                    <a:pt x="72" y="202"/>
                  </a:lnTo>
                  <a:lnTo>
                    <a:pt x="61" y="197"/>
                  </a:lnTo>
                  <a:lnTo>
                    <a:pt x="55" y="196"/>
                  </a:lnTo>
                  <a:lnTo>
                    <a:pt x="49" y="196"/>
                  </a:lnTo>
                  <a:lnTo>
                    <a:pt x="49" y="196"/>
                  </a:lnTo>
                  <a:lnTo>
                    <a:pt x="39" y="197"/>
                  </a:lnTo>
                  <a:lnTo>
                    <a:pt x="31" y="199"/>
                  </a:lnTo>
                  <a:lnTo>
                    <a:pt x="22" y="204"/>
                  </a:lnTo>
                  <a:lnTo>
                    <a:pt x="15" y="210"/>
                  </a:lnTo>
                  <a:lnTo>
                    <a:pt x="9" y="218"/>
                  </a:lnTo>
                  <a:lnTo>
                    <a:pt x="5" y="225"/>
                  </a:lnTo>
                  <a:lnTo>
                    <a:pt x="2" y="235"/>
                  </a:lnTo>
                  <a:lnTo>
                    <a:pt x="0" y="245"/>
                  </a:lnTo>
                  <a:lnTo>
                    <a:pt x="0" y="245"/>
                  </a:lnTo>
                  <a:lnTo>
                    <a:pt x="2" y="254"/>
                  </a:lnTo>
                  <a:lnTo>
                    <a:pt x="5" y="264"/>
                  </a:lnTo>
                  <a:lnTo>
                    <a:pt x="9" y="271"/>
                  </a:lnTo>
                  <a:lnTo>
                    <a:pt x="15" y="279"/>
                  </a:lnTo>
                  <a:lnTo>
                    <a:pt x="22" y="285"/>
                  </a:lnTo>
                  <a:lnTo>
                    <a:pt x="31" y="290"/>
                  </a:lnTo>
                  <a:lnTo>
                    <a:pt x="39" y="292"/>
                  </a:lnTo>
                  <a:lnTo>
                    <a:pt x="49" y="293"/>
                  </a:lnTo>
                  <a:lnTo>
                    <a:pt x="49" y="293"/>
                  </a:lnTo>
                  <a:lnTo>
                    <a:pt x="59" y="292"/>
                  </a:lnTo>
                  <a:lnTo>
                    <a:pt x="69" y="290"/>
                  </a:lnTo>
                  <a:lnTo>
                    <a:pt x="77" y="285"/>
                  </a:lnTo>
                  <a:lnTo>
                    <a:pt x="85" y="279"/>
                  </a:lnTo>
                  <a:lnTo>
                    <a:pt x="91" y="271"/>
                  </a:lnTo>
                  <a:lnTo>
                    <a:pt x="94" y="264"/>
                  </a:lnTo>
                  <a:lnTo>
                    <a:pt x="98" y="254"/>
                  </a:lnTo>
                  <a:lnTo>
                    <a:pt x="98" y="245"/>
                  </a:lnTo>
                  <a:lnTo>
                    <a:pt x="98" y="245"/>
                  </a:lnTo>
                  <a:lnTo>
                    <a:pt x="98" y="239"/>
                  </a:lnTo>
                  <a:lnTo>
                    <a:pt x="97" y="232"/>
                  </a:lnTo>
                  <a:lnTo>
                    <a:pt x="93" y="223"/>
                  </a:lnTo>
                  <a:lnTo>
                    <a:pt x="174" y="141"/>
                  </a:lnTo>
                  <a:lnTo>
                    <a:pt x="202" y="141"/>
                  </a:lnTo>
                  <a:lnTo>
                    <a:pt x="293" y="49"/>
                  </a:lnTo>
                  <a:lnTo>
                    <a:pt x="246" y="49"/>
                  </a:lnTo>
                  <a:lnTo>
                    <a:pt x="246" y="0"/>
                  </a:lnTo>
                  <a:lnTo>
                    <a:pt x="153" y="93"/>
                  </a:lnTo>
                  <a:lnTo>
                    <a:pt x="153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91">
              <a:extLst>
                <a:ext uri="{FF2B5EF4-FFF2-40B4-BE49-F238E27FC236}">
                  <a16:creationId xmlns:a16="http://schemas.microsoft.com/office/drawing/2014/main" id="{53807B02-E31E-4C29-A09C-62FA39D4AD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0863" y="3500438"/>
              <a:ext cx="461963" cy="461963"/>
            </a:xfrm>
            <a:custGeom>
              <a:avLst/>
              <a:gdLst>
                <a:gd name="T0" fmla="*/ 145 w 291"/>
                <a:gd name="T1" fmla="*/ 39 h 291"/>
                <a:gd name="T2" fmla="*/ 170 w 291"/>
                <a:gd name="T3" fmla="*/ 42 h 291"/>
                <a:gd name="T4" fmla="*/ 193 w 291"/>
                <a:gd name="T5" fmla="*/ 50 h 291"/>
                <a:gd name="T6" fmla="*/ 221 w 291"/>
                <a:gd name="T7" fmla="*/ 21 h 291"/>
                <a:gd name="T8" fmla="*/ 186 w 291"/>
                <a:gd name="T9" fmla="*/ 6 h 291"/>
                <a:gd name="T10" fmla="*/ 145 w 291"/>
                <a:gd name="T11" fmla="*/ 0 h 291"/>
                <a:gd name="T12" fmla="*/ 131 w 291"/>
                <a:gd name="T13" fmla="*/ 2 h 291"/>
                <a:gd name="T14" fmla="*/ 102 w 291"/>
                <a:gd name="T15" fmla="*/ 6 h 291"/>
                <a:gd name="T16" fmla="*/ 77 w 291"/>
                <a:gd name="T17" fmla="*/ 17 h 291"/>
                <a:gd name="T18" fmla="*/ 54 w 291"/>
                <a:gd name="T19" fmla="*/ 33 h 291"/>
                <a:gd name="T20" fmla="*/ 34 w 291"/>
                <a:gd name="T21" fmla="*/ 53 h 291"/>
                <a:gd name="T22" fmla="*/ 18 w 291"/>
                <a:gd name="T23" fmla="*/ 76 h 291"/>
                <a:gd name="T24" fmla="*/ 7 w 291"/>
                <a:gd name="T25" fmla="*/ 103 h 291"/>
                <a:gd name="T26" fmla="*/ 1 w 291"/>
                <a:gd name="T27" fmla="*/ 131 h 291"/>
                <a:gd name="T28" fmla="*/ 0 w 291"/>
                <a:gd name="T29" fmla="*/ 146 h 291"/>
                <a:gd name="T30" fmla="*/ 4 w 291"/>
                <a:gd name="T31" fmla="*/ 175 h 291"/>
                <a:gd name="T32" fmla="*/ 12 w 291"/>
                <a:gd name="T33" fmla="*/ 202 h 291"/>
                <a:gd name="T34" fmla="*/ 26 w 291"/>
                <a:gd name="T35" fmla="*/ 226 h 291"/>
                <a:gd name="T36" fmla="*/ 43 w 291"/>
                <a:gd name="T37" fmla="*/ 248 h 291"/>
                <a:gd name="T38" fmla="*/ 65 w 291"/>
                <a:gd name="T39" fmla="*/ 266 h 291"/>
                <a:gd name="T40" fmla="*/ 89 w 291"/>
                <a:gd name="T41" fmla="*/ 280 h 291"/>
                <a:gd name="T42" fmla="*/ 116 w 291"/>
                <a:gd name="T43" fmla="*/ 288 h 291"/>
                <a:gd name="T44" fmla="*/ 145 w 291"/>
                <a:gd name="T45" fmla="*/ 291 h 291"/>
                <a:gd name="T46" fmla="*/ 161 w 291"/>
                <a:gd name="T47" fmla="*/ 290 h 291"/>
                <a:gd name="T48" fmla="*/ 189 w 291"/>
                <a:gd name="T49" fmla="*/ 285 h 291"/>
                <a:gd name="T50" fmla="*/ 215 w 291"/>
                <a:gd name="T51" fmla="*/ 274 h 291"/>
                <a:gd name="T52" fmla="*/ 238 w 291"/>
                <a:gd name="T53" fmla="*/ 258 h 291"/>
                <a:gd name="T54" fmla="*/ 258 w 291"/>
                <a:gd name="T55" fmla="*/ 238 h 291"/>
                <a:gd name="T56" fmla="*/ 273 w 291"/>
                <a:gd name="T57" fmla="*/ 215 h 291"/>
                <a:gd name="T58" fmla="*/ 284 w 291"/>
                <a:gd name="T59" fmla="*/ 188 h 291"/>
                <a:gd name="T60" fmla="*/ 291 w 291"/>
                <a:gd name="T61" fmla="*/ 160 h 291"/>
                <a:gd name="T62" fmla="*/ 291 w 291"/>
                <a:gd name="T63" fmla="*/ 146 h 291"/>
                <a:gd name="T64" fmla="*/ 286 w 291"/>
                <a:gd name="T65" fmla="*/ 105 h 291"/>
                <a:gd name="T66" fmla="*/ 270 w 291"/>
                <a:gd name="T67" fmla="*/ 70 h 291"/>
                <a:gd name="T68" fmla="*/ 240 w 291"/>
                <a:gd name="T69" fmla="*/ 99 h 291"/>
                <a:gd name="T70" fmla="*/ 249 w 291"/>
                <a:gd name="T71" fmla="*/ 121 h 291"/>
                <a:gd name="T72" fmla="*/ 251 w 291"/>
                <a:gd name="T73" fmla="*/ 146 h 291"/>
                <a:gd name="T74" fmla="*/ 251 w 291"/>
                <a:gd name="T75" fmla="*/ 157 h 291"/>
                <a:gd name="T76" fmla="*/ 247 w 291"/>
                <a:gd name="T77" fmla="*/ 177 h 291"/>
                <a:gd name="T78" fmla="*/ 239 w 291"/>
                <a:gd name="T79" fmla="*/ 196 h 291"/>
                <a:gd name="T80" fmla="*/ 227 w 291"/>
                <a:gd name="T81" fmla="*/ 213 h 291"/>
                <a:gd name="T82" fmla="*/ 214 w 291"/>
                <a:gd name="T83" fmla="*/ 227 h 291"/>
                <a:gd name="T84" fmla="*/ 197 w 291"/>
                <a:gd name="T85" fmla="*/ 238 h 291"/>
                <a:gd name="T86" fmla="*/ 177 w 291"/>
                <a:gd name="T87" fmla="*/ 247 h 291"/>
                <a:gd name="T88" fmla="*/ 156 w 291"/>
                <a:gd name="T89" fmla="*/ 252 h 291"/>
                <a:gd name="T90" fmla="*/ 145 w 291"/>
                <a:gd name="T91" fmla="*/ 252 h 291"/>
                <a:gd name="T92" fmla="*/ 124 w 291"/>
                <a:gd name="T93" fmla="*/ 249 h 291"/>
                <a:gd name="T94" fmla="*/ 105 w 291"/>
                <a:gd name="T95" fmla="*/ 243 h 291"/>
                <a:gd name="T96" fmla="*/ 87 w 291"/>
                <a:gd name="T97" fmla="*/ 233 h 291"/>
                <a:gd name="T98" fmla="*/ 71 w 291"/>
                <a:gd name="T99" fmla="*/ 220 h 291"/>
                <a:gd name="T100" fmla="*/ 57 w 291"/>
                <a:gd name="T101" fmla="*/ 205 h 291"/>
                <a:gd name="T102" fmla="*/ 48 w 291"/>
                <a:gd name="T103" fmla="*/ 187 h 291"/>
                <a:gd name="T104" fmla="*/ 41 w 291"/>
                <a:gd name="T105" fmla="*/ 166 h 291"/>
                <a:gd name="T106" fmla="*/ 39 w 291"/>
                <a:gd name="T107" fmla="*/ 146 h 291"/>
                <a:gd name="T108" fmla="*/ 40 w 291"/>
                <a:gd name="T109" fmla="*/ 135 h 291"/>
                <a:gd name="T110" fmla="*/ 44 w 291"/>
                <a:gd name="T111" fmla="*/ 114 h 291"/>
                <a:gd name="T112" fmla="*/ 52 w 291"/>
                <a:gd name="T113" fmla="*/ 96 h 291"/>
                <a:gd name="T114" fmla="*/ 63 w 291"/>
                <a:gd name="T115" fmla="*/ 78 h 291"/>
                <a:gd name="T116" fmla="*/ 78 w 291"/>
                <a:gd name="T117" fmla="*/ 64 h 291"/>
                <a:gd name="T118" fmla="*/ 95 w 291"/>
                <a:gd name="T119" fmla="*/ 53 h 291"/>
                <a:gd name="T120" fmla="*/ 115 w 291"/>
                <a:gd name="T121" fmla="*/ 44 h 291"/>
                <a:gd name="T122" fmla="*/ 135 w 291"/>
                <a:gd name="T123" fmla="*/ 39 h 291"/>
                <a:gd name="T124" fmla="*/ 145 w 291"/>
                <a:gd name="T125" fmla="*/ 39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1" h="291">
                  <a:moveTo>
                    <a:pt x="145" y="39"/>
                  </a:moveTo>
                  <a:lnTo>
                    <a:pt x="145" y="39"/>
                  </a:lnTo>
                  <a:lnTo>
                    <a:pt x="159" y="41"/>
                  </a:lnTo>
                  <a:lnTo>
                    <a:pt x="170" y="42"/>
                  </a:lnTo>
                  <a:lnTo>
                    <a:pt x="182" y="46"/>
                  </a:lnTo>
                  <a:lnTo>
                    <a:pt x="193" y="50"/>
                  </a:lnTo>
                  <a:lnTo>
                    <a:pt x="221" y="21"/>
                  </a:lnTo>
                  <a:lnTo>
                    <a:pt x="221" y="21"/>
                  </a:lnTo>
                  <a:lnTo>
                    <a:pt x="204" y="13"/>
                  </a:lnTo>
                  <a:lnTo>
                    <a:pt x="186" y="6"/>
                  </a:lnTo>
                  <a:lnTo>
                    <a:pt x="166" y="2"/>
                  </a:lnTo>
                  <a:lnTo>
                    <a:pt x="145" y="0"/>
                  </a:lnTo>
                  <a:lnTo>
                    <a:pt x="145" y="0"/>
                  </a:lnTo>
                  <a:lnTo>
                    <a:pt x="131" y="2"/>
                  </a:lnTo>
                  <a:lnTo>
                    <a:pt x="116" y="3"/>
                  </a:lnTo>
                  <a:lnTo>
                    <a:pt x="102" y="6"/>
                  </a:lnTo>
                  <a:lnTo>
                    <a:pt x="89" y="11"/>
                  </a:lnTo>
                  <a:lnTo>
                    <a:pt x="77" y="17"/>
                  </a:lnTo>
                  <a:lnTo>
                    <a:pt x="65" y="25"/>
                  </a:lnTo>
                  <a:lnTo>
                    <a:pt x="54" y="33"/>
                  </a:lnTo>
                  <a:lnTo>
                    <a:pt x="43" y="43"/>
                  </a:lnTo>
                  <a:lnTo>
                    <a:pt x="34" y="53"/>
                  </a:lnTo>
                  <a:lnTo>
                    <a:pt x="26" y="64"/>
                  </a:lnTo>
                  <a:lnTo>
                    <a:pt x="18" y="76"/>
                  </a:lnTo>
                  <a:lnTo>
                    <a:pt x="12" y="89"/>
                  </a:lnTo>
                  <a:lnTo>
                    <a:pt x="7" y="103"/>
                  </a:lnTo>
                  <a:lnTo>
                    <a:pt x="4" y="116"/>
                  </a:lnTo>
                  <a:lnTo>
                    <a:pt x="1" y="131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1" y="160"/>
                  </a:lnTo>
                  <a:lnTo>
                    <a:pt x="4" y="175"/>
                  </a:lnTo>
                  <a:lnTo>
                    <a:pt x="7" y="188"/>
                  </a:lnTo>
                  <a:lnTo>
                    <a:pt x="12" y="202"/>
                  </a:lnTo>
                  <a:lnTo>
                    <a:pt x="18" y="215"/>
                  </a:lnTo>
                  <a:lnTo>
                    <a:pt x="26" y="226"/>
                  </a:lnTo>
                  <a:lnTo>
                    <a:pt x="34" y="238"/>
                  </a:lnTo>
                  <a:lnTo>
                    <a:pt x="43" y="248"/>
                  </a:lnTo>
                  <a:lnTo>
                    <a:pt x="54" y="258"/>
                  </a:lnTo>
                  <a:lnTo>
                    <a:pt x="65" y="266"/>
                  </a:lnTo>
                  <a:lnTo>
                    <a:pt x="77" y="274"/>
                  </a:lnTo>
                  <a:lnTo>
                    <a:pt x="89" y="280"/>
                  </a:lnTo>
                  <a:lnTo>
                    <a:pt x="102" y="285"/>
                  </a:lnTo>
                  <a:lnTo>
                    <a:pt x="116" y="288"/>
                  </a:lnTo>
                  <a:lnTo>
                    <a:pt x="131" y="290"/>
                  </a:lnTo>
                  <a:lnTo>
                    <a:pt x="145" y="291"/>
                  </a:lnTo>
                  <a:lnTo>
                    <a:pt x="145" y="291"/>
                  </a:lnTo>
                  <a:lnTo>
                    <a:pt x="161" y="290"/>
                  </a:lnTo>
                  <a:lnTo>
                    <a:pt x="175" y="288"/>
                  </a:lnTo>
                  <a:lnTo>
                    <a:pt x="189" y="285"/>
                  </a:lnTo>
                  <a:lnTo>
                    <a:pt x="203" y="280"/>
                  </a:lnTo>
                  <a:lnTo>
                    <a:pt x="215" y="274"/>
                  </a:lnTo>
                  <a:lnTo>
                    <a:pt x="227" y="266"/>
                  </a:lnTo>
                  <a:lnTo>
                    <a:pt x="238" y="258"/>
                  </a:lnTo>
                  <a:lnTo>
                    <a:pt x="249" y="248"/>
                  </a:lnTo>
                  <a:lnTo>
                    <a:pt x="258" y="238"/>
                  </a:lnTo>
                  <a:lnTo>
                    <a:pt x="266" y="226"/>
                  </a:lnTo>
                  <a:lnTo>
                    <a:pt x="273" y="215"/>
                  </a:lnTo>
                  <a:lnTo>
                    <a:pt x="280" y="202"/>
                  </a:lnTo>
                  <a:lnTo>
                    <a:pt x="284" y="188"/>
                  </a:lnTo>
                  <a:lnTo>
                    <a:pt x="288" y="175"/>
                  </a:lnTo>
                  <a:lnTo>
                    <a:pt x="291" y="160"/>
                  </a:lnTo>
                  <a:lnTo>
                    <a:pt x="291" y="146"/>
                  </a:lnTo>
                  <a:lnTo>
                    <a:pt x="291" y="146"/>
                  </a:lnTo>
                  <a:lnTo>
                    <a:pt x="289" y="125"/>
                  </a:lnTo>
                  <a:lnTo>
                    <a:pt x="286" y="105"/>
                  </a:lnTo>
                  <a:lnTo>
                    <a:pt x="278" y="87"/>
                  </a:lnTo>
                  <a:lnTo>
                    <a:pt x="270" y="70"/>
                  </a:lnTo>
                  <a:lnTo>
                    <a:pt x="240" y="99"/>
                  </a:lnTo>
                  <a:lnTo>
                    <a:pt x="240" y="99"/>
                  </a:lnTo>
                  <a:lnTo>
                    <a:pt x="245" y="110"/>
                  </a:lnTo>
                  <a:lnTo>
                    <a:pt x="249" y="121"/>
                  </a:lnTo>
                  <a:lnTo>
                    <a:pt x="251" y="133"/>
                  </a:lnTo>
                  <a:lnTo>
                    <a:pt x="251" y="146"/>
                  </a:lnTo>
                  <a:lnTo>
                    <a:pt x="251" y="146"/>
                  </a:lnTo>
                  <a:lnTo>
                    <a:pt x="251" y="157"/>
                  </a:lnTo>
                  <a:lnTo>
                    <a:pt x="250" y="166"/>
                  </a:lnTo>
                  <a:lnTo>
                    <a:pt x="247" y="177"/>
                  </a:lnTo>
                  <a:lnTo>
                    <a:pt x="244" y="187"/>
                  </a:lnTo>
                  <a:lnTo>
                    <a:pt x="239" y="196"/>
                  </a:lnTo>
                  <a:lnTo>
                    <a:pt x="234" y="205"/>
                  </a:lnTo>
                  <a:lnTo>
                    <a:pt x="227" y="213"/>
                  </a:lnTo>
                  <a:lnTo>
                    <a:pt x="221" y="220"/>
                  </a:lnTo>
                  <a:lnTo>
                    <a:pt x="214" y="227"/>
                  </a:lnTo>
                  <a:lnTo>
                    <a:pt x="205" y="233"/>
                  </a:lnTo>
                  <a:lnTo>
                    <a:pt x="197" y="238"/>
                  </a:lnTo>
                  <a:lnTo>
                    <a:pt x="187" y="243"/>
                  </a:lnTo>
                  <a:lnTo>
                    <a:pt x="177" y="247"/>
                  </a:lnTo>
                  <a:lnTo>
                    <a:pt x="167" y="249"/>
                  </a:lnTo>
                  <a:lnTo>
                    <a:pt x="156" y="252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35" y="252"/>
                  </a:lnTo>
                  <a:lnTo>
                    <a:pt x="124" y="249"/>
                  </a:lnTo>
                  <a:lnTo>
                    <a:pt x="115" y="247"/>
                  </a:lnTo>
                  <a:lnTo>
                    <a:pt x="105" y="243"/>
                  </a:lnTo>
                  <a:lnTo>
                    <a:pt x="95" y="238"/>
                  </a:lnTo>
                  <a:lnTo>
                    <a:pt x="87" y="233"/>
                  </a:lnTo>
                  <a:lnTo>
                    <a:pt x="78" y="227"/>
                  </a:lnTo>
                  <a:lnTo>
                    <a:pt x="71" y="220"/>
                  </a:lnTo>
                  <a:lnTo>
                    <a:pt x="63" y="213"/>
                  </a:lnTo>
                  <a:lnTo>
                    <a:pt x="57" y="205"/>
                  </a:lnTo>
                  <a:lnTo>
                    <a:pt x="52" y="196"/>
                  </a:lnTo>
                  <a:lnTo>
                    <a:pt x="48" y="187"/>
                  </a:lnTo>
                  <a:lnTo>
                    <a:pt x="44" y="177"/>
                  </a:lnTo>
                  <a:lnTo>
                    <a:pt x="41" y="166"/>
                  </a:lnTo>
                  <a:lnTo>
                    <a:pt x="40" y="157"/>
                  </a:lnTo>
                  <a:lnTo>
                    <a:pt x="39" y="146"/>
                  </a:lnTo>
                  <a:lnTo>
                    <a:pt x="39" y="146"/>
                  </a:lnTo>
                  <a:lnTo>
                    <a:pt x="40" y="135"/>
                  </a:lnTo>
                  <a:lnTo>
                    <a:pt x="41" y="124"/>
                  </a:lnTo>
                  <a:lnTo>
                    <a:pt x="44" y="114"/>
                  </a:lnTo>
                  <a:lnTo>
                    <a:pt x="48" y="104"/>
                  </a:lnTo>
                  <a:lnTo>
                    <a:pt x="52" y="96"/>
                  </a:lnTo>
                  <a:lnTo>
                    <a:pt x="57" y="86"/>
                  </a:lnTo>
                  <a:lnTo>
                    <a:pt x="63" y="78"/>
                  </a:lnTo>
                  <a:lnTo>
                    <a:pt x="71" y="71"/>
                  </a:lnTo>
                  <a:lnTo>
                    <a:pt x="78" y="64"/>
                  </a:lnTo>
                  <a:lnTo>
                    <a:pt x="87" y="58"/>
                  </a:lnTo>
                  <a:lnTo>
                    <a:pt x="95" y="53"/>
                  </a:lnTo>
                  <a:lnTo>
                    <a:pt x="105" y="48"/>
                  </a:lnTo>
                  <a:lnTo>
                    <a:pt x="115" y="44"/>
                  </a:lnTo>
                  <a:lnTo>
                    <a:pt x="124" y="42"/>
                  </a:lnTo>
                  <a:lnTo>
                    <a:pt x="135" y="39"/>
                  </a:lnTo>
                  <a:lnTo>
                    <a:pt x="145" y="39"/>
                  </a:lnTo>
                  <a:lnTo>
                    <a:pt x="145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170C5B25-5C09-C046-BFC0-BE4ACB07944D}"/>
              </a:ext>
            </a:extLst>
          </p:cNvPr>
          <p:cNvSpPr txBox="1"/>
          <p:nvPr/>
        </p:nvSpPr>
        <p:spPr>
          <a:xfrm>
            <a:off x="6594864" y="3893113"/>
            <a:ext cx="4156800" cy="2100064"/>
          </a:xfrm>
          <a:prstGeom prst="rect">
            <a:avLst/>
          </a:prstGeom>
          <a:solidFill>
            <a:schemeClr val="bg1"/>
          </a:solidFill>
          <a:ln w="63500">
            <a:solidFill>
              <a:srgbClr val="E6F0F7"/>
            </a:solidFill>
            <a:miter lim="800000"/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192000" tIns="240000" rIns="192000" bIns="96000" numCol="1" spcCol="360000" rtlCol="0" anchor="t">
            <a:noAutofit/>
          </a:bodyPr>
          <a:lstStyle/>
          <a:p>
            <a:pPr marL="228594" indent="-228594">
              <a:buClr>
                <a:srgbClr val="EC710F"/>
              </a:buClr>
              <a:buSzPct val="50000"/>
              <a:buFont typeface="Arial" panose="020B0604020202020204" pitchFamily="34" charset="0"/>
              <a:buChar char="•"/>
            </a:pPr>
            <a:endParaRPr lang="fr-FR" sz="1600" b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marL="228594" indent="-228594">
              <a:buClr>
                <a:srgbClr val="EC710F"/>
              </a:buClr>
              <a:buSzPct val="50000"/>
              <a:buFont typeface="Arial" panose="020B0604020202020204" pitchFamily="34" charset="0"/>
              <a:buChar char="•"/>
            </a:pPr>
            <a:endParaRPr lang="fr-FR" sz="1600" b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algn="ctr">
              <a:buClr>
                <a:srgbClr val="EC710F"/>
              </a:buClr>
              <a:buSzPct val="100000"/>
            </a:pPr>
            <a:r>
              <a:rPr lang="fr-FR" sz="1600" b="1" dirty="0">
                <a:solidFill>
                  <a:srgbClr val="C00000"/>
                </a:solidFill>
                <a:latin typeface="Arial" panose="020B0604020202020204" pitchFamily="34" charset="0"/>
              </a:rPr>
              <a:t>Lorsque le client est avec son conseiller en agence en face à face.</a:t>
            </a:r>
          </a:p>
        </p:txBody>
      </p:sp>
      <p:sp>
        <p:nvSpPr>
          <p:cNvPr id="17" name="Flèche courbée vers le bas 16"/>
          <p:cNvSpPr/>
          <p:nvPr/>
        </p:nvSpPr>
        <p:spPr>
          <a:xfrm rot="19972939">
            <a:off x="4966039" y="2190302"/>
            <a:ext cx="1265439" cy="62724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Flèche courbée vers le haut 17"/>
          <p:cNvSpPr/>
          <p:nvPr/>
        </p:nvSpPr>
        <p:spPr>
          <a:xfrm rot="1476563">
            <a:off x="4875893" y="4767604"/>
            <a:ext cx="1405366" cy="60944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19" name="Picture 4" descr="Icône De Clic D'indicateur De Main Symbole De Contact De Souris De Clic De  Doigt De Bouton De Curseur D'isolement, Flèche De Web Illustration de  Vecteur - Illustration du indicateur, curseur: 152282274">
            <a:hlinkClick r:id="rId2" action="ppaction://hlinksldjump"/>
            <a:extLst>
              <a:ext uri="{FF2B5EF4-FFF2-40B4-BE49-F238E27FC236}">
                <a16:creationId xmlns:a16="http://schemas.microsoft.com/office/drawing/2014/main" id="{3410F73C-B25F-474E-A8C5-336CEF925B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34398" r="10333" b="23246"/>
          <a:stretch/>
        </p:blipFill>
        <p:spPr bwMode="auto">
          <a:xfrm>
            <a:off x="8149526" y="3164228"/>
            <a:ext cx="1047475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Icône De Clic D'indicateur De Main Symbole De Contact De Souris De Clic De  Doigt De Bouton De Curseur D'isolement, Flèche De Web Illustration de  Vecteur - Illustration du indicateur, curseur: 152282274">
            <a:hlinkClick r:id="rId4" action="ppaction://hlinksldjump"/>
            <a:extLst>
              <a:ext uri="{FF2B5EF4-FFF2-40B4-BE49-F238E27FC236}">
                <a16:creationId xmlns:a16="http://schemas.microsoft.com/office/drawing/2014/main" id="{3410F73C-B25F-474E-A8C5-336CEF925B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34398" r="10333" b="23246"/>
          <a:stretch/>
        </p:blipFill>
        <p:spPr bwMode="auto">
          <a:xfrm>
            <a:off x="8149526" y="5437742"/>
            <a:ext cx="1047475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6" descr="Icon&#10;&#10;Description automatically generated">
            <a:extLst>
              <a:ext uri="{FF2B5EF4-FFF2-40B4-BE49-F238E27FC236}">
                <a16:creationId xmlns:a16="http://schemas.microsoft.com/office/drawing/2014/main" id="{E838CF0B-C956-8441-BFBF-1C91E57661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6060" y="3981014"/>
            <a:ext cx="926911" cy="68441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F463C09-5A89-47E2-AA7E-1C163F7DC40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6406" y="1772038"/>
            <a:ext cx="426565" cy="32866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2768801-0896-4204-AFE0-C16884E0FF3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348" y="1747564"/>
            <a:ext cx="230764" cy="37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8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Annexes : Le client avec son conseiller agence (face à face)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B3B16971-54C2-456F-AF04-D99267B83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Direction Distribution et Développement Digital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90FC08-3B5F-AE47-B0F4-6EADCA8572D2}"/>
              </a:ext>
            </a:extLst>
          </p:cNvPr>
          <p:cNvSpPr/>
          <p:nvPr/>
        </p:nvSpPr>
        <p:spPr>
          <a:xfrm>
            <a:off x="616908" y="1209612"/>
            <a:ext cx="11179675" cy="3860987"/>
          </a:xfrm>
          <a:prstGeom prst="rect">
            <a:avLst/>
          </a:prstGeom>
          <a:solidFill>
            <a:srgbClr val="FF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FA2273C-D3A3-564C-8002-720E0317376F}"/>
              </a:ext>
            </a:extLst>
          </p:cNvPr>
          <p:cNvSpPr txBox="1"/>
          <p:nvPr/>
        </p:nvSpPr>
        <p:spPr>
          <a:xfrm>
            <a:off x="839290" y="1462702"/>
            <a:ext cx="3801685" cy="493564"/>
          </a:xfrm>
          <a:prstGeom prst="rect">
            <a:avLst/>
          </a:prstGeom>
          <a:noFill/>
        </p:spPr>
        <p:txBody>
          <a:bodyPr wrap="square" lIns="0" tIns="0" rIns="0" bIns="0" numCol="1" spcCol="360000" rtlCol="0">
            <a:noAutofit/>
          </a:bodyPr>
          <a:lstStyle/>
          <a:p>
            <a:r>
              <a:rPr lang="fr-FR" sz="1867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fr-FR" sz="1867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Lors de l’entrée en relation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21D00A8-5290-6348-A3EE-26CA4FE8D8AD}"/>
              </a:ext>
            </a:extLst>
          </p:cNvPr>
          <p:cNvSpPr txBox="1"/>
          <p:nvPr/>
        </p:nvSpPr>
        <p:spPr>
          <a:xfrm>
            <a:off x="8385119" y="3056694"/>
            <a:ext cx="2986900" cy="744612"/>
          </a:xfrm>
          <a:prstGeom prst="rect">
            <a:avLst/>
          </a:prstGeom>
          <a:noFill/>
        </p:spPr>
        <p:txBody>
          <a:bodyPr wrap="square" lIns="0" tIns="0" rIns="0" bIns="0" numCol="1" spcCol="360000" rtlCol="0">
            <a:noAutofit/>
          </a:bodyPr>
          <a:lstStyle/>
          <a:p>
            <a:pPr algn="ctr">
              <a:buClr>
                <a:srgbClr val="EC710F"/>
              </a:buClr>
            </a:pPr>
            <a:r>
              <a:rPr lang="fr-FR" sz="16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Collecte des opt-in dans l’écran Connaissance Client, rubrique Coordonnées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76A20FC-F28C-43C6-BDC5-3FA038F0B2D3}"/>
              </a:ext>
            </a:extLst>
          </p:cNvPr>
          <p:cNvSpPr txBox="1"/>
          <p:nvPr/>
        </p:nvSpPr>
        <p:spPr>
          <a:xfrm>
            <a:off x="616909" y="5442201"/>
            <a:ext cx="11179673" cy="1126103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</p:spPr>
        <p:txBody>
          <a:bodyPr wrap="square" lIns="4175999" tIns="96000" bIns="0" rtlCol="0">
            <a:noAutofit/>
          </a:bodyPr>
          <a:lstStyle/>
          <a:p>
            <a:endParaRPr lang="fr-FR" sz="1467" b="1">
              <a:solidFill>
                <a:srgbClr val="369AD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983F62D-239E-4893-A3B9-5641B24D0F71}"/>
              </a:ext>
            </a:extLst>
          </p:cNvPr>
          <p:cNvSpPr txBox="1"/>
          <p:nvPr/>
        </p:nvSpPr>
        <p:spPr>
          <a:xfrm>
            <a:off x="789736" y="5639363"/>
            <a:ext cx="1839496" cy="765996"/>
          </a:xfrm>
          <a:prstGeom prst="rect">
            <a:avLst/>
          </a:prstGeom>
          <a:solidFill>
            <a:srgbClr val="C00000"/>
          </a:solidFill>
          <a:ln w="63500">
            <a:solidFill>
              <a:srgbClr val="E6F0F7"/>
            </a:solidFill>
          </a:ln>
          <a:effectLst>
            <a:outerShdw sx="1000" sy="1000" algn="ctr" rotWithShape="0">
              <a:srgbClr val="369AD4"/>
            </a:outerShdw>
          </a:effectLst>
        </p:spPr>
        <p:txBody>
          <a:bodyPr wrap="square" lIns="0" tIns="0" rIns="0" bIns="0" numCol="1" spcCol="360000" rtlCol="0" anchor="ctr">
            <a:noAutofit/>
          </a:bodyPr>
          <a:lstStyle/>
          <a:p>
            <a:pPr algn="ctr"/>
            <a:r>
              <a:rPr lang="fr-FR" sz="213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 à savoir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3865B62-721A-473C-801D-2B746E7165A1}"/>
              </a:ext>
            </a:extLst>
          </p:cNvPr>
          <p:cNvSpPr txBox="1"/>
          <p:nvPr/>
        </p:nvSpPr>
        <p:spPr>
          <a:xfrm>
            <a:off x="2802060" y="5724573"/>
            <a:ext cx="8869933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67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Même si le client est en statut « Non », nous avons le droit de lui demander s’il souhaite changer d’avis.​ 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144E3851-F487-42C4-80AE-6EDDED668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448" y="1824929"/>
            <a:ext cx="6469920" cy="308444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 : en angle 3">
            <a:extLst>
              <a:ext uri="{FF2B5EF4-FFF2-40B4-BE49-F238E27FC236}">
                <a16:creationId xmlns:a16="http://schemas.microsoft.com/office/drawing/2014/main" id="{8BB396DC-16D0-4D60-8504-B8883481535C}"/>
              </a:ext>
            </a:extLst>
          </p:cNvPr>
          <p:cNvCxnSpPr>
            <a:cxnSpLocks/>
            <a:stCxn id="6" idx="1"/>
          </p:cNvCxnSpPr>
          <p:nvPr/>
        </p:nvCxnSpPr>
        <p:spPr>
          <a:xfrm rot="10800000">
            <a:off x="4112034" y="3014752"/>
            <a:ext cx="4273087" cy="414248"/>
          </a:xfrm>
          <a:prstGeom prst="bentConnector3">
            <a:avLst>
              <a:gd name="adj1" fmla="val 37133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 : en angle 22">
            <a:extLst>
              <a:ext uri="{FF2B5EF4-FFF2-40B4-BE49-F238E27FC236}">
                <a16:creationId xmlns:a16="http://schemas.microsoft.com/office/drawing/2014/main" id="{8117C032-8963-4478-8B54-46E520A79C75}"/>
              </a:ext>
            </a:extLst>
          </p:cNvPr>
          <p:cNvCxnSpPr>
            <a:cxnSpLocks/>
          </p:cNvCxnSpPr>
          <p:nvPr/>
        </p:nvCxnSpPr>
        <p:spPr>
          <a:xfrm rot="10800000" flipV="1">
            <a:off x="5297981" y="3428996"/>
            <a:ext cx="3003668" cy="1126379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77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Annexes : Le client avec son conseiller agence (face à face)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B3B16971-54C2-456F-AF04-D99267B83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Direction Distribution et Développement Digital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5C23BE-52DA-B3A4-0A7B-9C05D5331051}"/>
              </a:ext>
            </a:extLst>
          </p:cNvPr>
          <p:cNvSpPr/>
          <p:nvPr/>
        </p:nvSpPr>
        <p:spPr>
          <a:xfrm>
            <a:off x="370168" y="1337270"/>
            <a:ext cx="11179675" cy="5082211"/>
          </a:xfrm>
          <a:prstGeom prst="rect">
            <a:avLst/>
          </a:prstGeom>
          <a:solidFill>
            <a:srgbClr val="FF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FA2273C-D3A3-564C-8002-720E0317376F}"/>
              </a:ext>
            </a:extLst>
          </p:cNvPr>
          <p:cNvSpPr txBox="1"/>
          <p:nvPr/>
        </p:nvSpPr>
        <p:spPr>
          <a:xfrm>
            <a:off x="631055" y="1593327"/>
            <a:ext cx="10918788" cy="493564"/>
          </a:xfrm>
          <a:prstGeom prst="rect">
            <a:avLst/>
          </a:prstGeom>
          <a:noFill/>
        </p:spPr>
        <p:txBody>
          <a:bodyPr wrap="square" lIns="0" tIns="0" rIns="0" bIns="0" numCol="1" spcCol="360000" rtlCol="0">
            <a:noAutofit/>
          </a:bodyPr>
          <a:lstStyle/>
          <a:p>
            <a:r>
              <a:rPr lang="fr-FR" sz="1867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fr-FR" sz="1867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Lors d’un rendez-vous client avec un client existant</a:t>
            </a:r>
            <a:endParaRPr lang="fr-FR" sz="1867" b="1">
              <a:solidFill>
                <a:srgbClr val="051B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4B572DE-BF4C-4A3D-9D3B-9924BBAFBF14}"/>
              </a:ext>
            </a:extLst>
          </p:cNvPr>
          <p:cNvSpPr txBox="1"/>
          <p:nvPr/>
        </p:nvSpPr>
        <p:spPr>
          <a:xfrm>
            <a:off x="951147" y="5376547"/>
            <a:ext cx="3138223" cy="851867"/>
          </a:xfrm>
          <a:prstGeom prst="rect">
            <a:avLst/>
          </a:prstGeom>
          <a:noFill/>
        </p:spPr>
        <p:txBody>
          <a:bodyPr wrap="square" lIns="0" tIns="0" rIns="0" bIns="0" numCol="1" spcCol="360000" rtlCol="0">
            <a:noAutofit/>
          </a:bodyPr>
          <a:lstStyle/>
          <a:p>
            <a:pPr algn="ctr">
              <a:buClr>
                <a:srgbClr val="EC710F"/>
              </a:buClr>
            </a:pPr>
            <a:r>
              <a:rPr lang="fr-FR" sz="16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Collecte des opt-in dans l’écran Connaissance Client, rubrique « Modifier les moyens de contact »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8C52F99-5687-4F56-B30F-9450C7795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08" y="1966179"/>
            <a:ext cx="8873164" cy="321036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78A8366E-6771-4EEF-994C-5DC981EFA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032" y="3858788"/>
            <a:ext cx="6349372" cy="256069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B6B93D41-3057-400A-A836-A6488BF31A80}"/>
              </a:ext>
            </a:extLst>
          </p:cNvPr>
          <p:cNvCxnSpPr/>
          <p:nvPr/>
        </p:nvCxnSpPr>
        <p:spPr>
          <a:xfrm flipV="1">
            <a:off x="2520310" y="4583357"/>
            <a:ext cx="0" cy="7103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5F58262A-68B0-4503-A65B-CCBC2B5C071E}"/>
              </a:ext>
            </a:extLst>
          </p:cNvPr>
          <p:cNvCxnSpPr>
            <a:cxnSpLocks/>
          </p:cNvCxnSpPr>
          <p:nvPr/>
        </p:nvCxnSpPr>
        <p:spPr>
          <a:xfrm>
            <a:off x="4089370" y="5678695"/>
            <a:ext cx="158849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6029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93AE82E-53B3-4681-9A00-40F71B8866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54361" y="2097707"/>
            <a:ext cx="7847930" cy="2806803"/>
          </a:xfrm>
        </p:spPr>
        <p:txBody>
          <a:bodyPr/>
          <a:lstStyle/>
          <a:p>
            <a:pPr>
              <a:buClr>
                <a:srgbClr val="C00000"/>
              </a:buClr>
            </a:pPr>
            <a:r>
              <a:rPr lang="fr-FR" sz="2400" b="1" dirty="0">
                <a:solidFill>
                  <a:schemeClr val="tx1"/>
                </a:solidFill>
              </a:rPr>
              <a:t>De quoi je me mail ? Mémo conseiller sur l’</a:t>
            </a:r>
            <a:r>
              <a:rPr lang="fr-FR" sz="2400" b="1" dirty="0" err="1">
                <a:solidFill>
                  <a:schemeClr val="tx1"/>
                </a:solidFill>
              </a:rPr>
              <a:t>Opt’in</a:t>
            </a:r>
            <a:endParaRPr lang="fr-FR" sz="2400" b="1" dirty="0">
              <a:solidFill>
                <a:schemeClr val="tx1"/>
              </a:solidFill>
            </a:endParaRPr>
          </a:p>
          <a:p>
            <a:r>
              <a:rPr lang="fr-FR" sz="2400" b="1" dirty="0">
                <a:solidFill>
                  <a:srgbClr val="C00000"/>
                </a:solidFill>
              </a:rPr>
              <a:t>Comment maintenir la qualité de service </a:t>
            </a:r>
            <a:br>
              <a:rPr lang="fr-FR" sz="2400" b="1" dirty="0">
                <a:solidFill>
                  <a:srgbClr val="C00000"/>
                </a:solidFill>
              </a:rPr>
            </a:br>
            <a:r>
              <a:rPr lang="fr-FR" sz="2400" b="1" dirty="0">
                <a:solidFill>
                  <a:srgbClr val="C00000"/>
                </a:solidFill>
              </a:rPr>
              <a:t>en fin d’année </a:t>
            </a:r>
          </a:p>
        </p:txBody>
      </p:sp>
    </p:spTree>
    <p:extLst>
      <p:ext uri="{BB962C8B-B14F-4D97-AF65-F5344CB8AC3E}">
        <p14:creationId xmlns:p14="http://schemas.microsoft.com/office/powerpoint/2010/main" val="2754805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64C46CB-4CC1-4F4F-A2F8-6C3254A0C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4962" y="3520617"/>
            <a:ext cx="2069785" cy="2608375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99A88B18-58B7-4248-9AEB-E1A97A286B72}"/>
              </a:ext>
            </a:extLst>
          </p:cNvPr>
          <p:cNvCxnSpPr>
            <a:cxnSpLocks/>
          </p:cNvCxnSpPr>
          <p:nvPr/>
        </p:nvCxnSpPr>
        <p:spPr>
          <a:xfrm>
            <a:off x="6068613" y="964333"/>
            <a:ext cx="0" cy="5112568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2" name="Picture 8" descr="Tampon de la poste Vecteur gratuit">
            <a:extLst>
              <a:ext uri="{FF2B5EF4-FFF2-40B4-BE49-F238E27FC236}">
                <a16:creationId xmlns:a16="http://schemas.microsoft.com/office/drawing/2014/main" id="{96703EB6-D168-4F11-8654-03499A4676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273" b="32364" l="50479" r="60863">
                        <a14:foregroundMark x1="51118" y1="4000" x2="51278" y2="31636"/>
                        <a14:foregroundMark x1="51278" y1="31636" x2="52875" y2="31636"/>
                        <a14:foregroundMark x1="52875" y1="31636" x2="57508" y2="30909"/>
                        <a14:foregroundMark x1="57508" y1="30909" x2="60703" y2="31636"/>
                        <a14:foregroundMark x1="60703" y1="31636" x2="60383" y2="4000"/>
                        <a14:foregroundMark x1="60383" y1="4000" x2="51597" y2="4000"/>
                        <a14:foregroundMark x1="51597" y1="4000" x2="51118" y2="4364"/>
                        <a14:foregroundMark x1="60863" y1="3636" x2="60863" y2="18909"/>
                        <a14:foregroundMark x1="60863" y1="32727" x2="51438" y2="32364"/>
                        <a14:foregroundMark x1="50799" y1="32364" x2="50479" y2="7636"/>
                        <a14:foregroundMark x1="50479" y1="7636" x2="50958" y2="3273"/>
                        <a14:backgroundMark x1="50479" y1="31273" x2="50319" y2="4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17" t="1968" r="38331" b="66554"/>
          <a:stretch/>
        </p:blipFill>
        <p:spPr bwMode="auto">
          <a:xfrm>
            <a:off x="10313855" y="260648"/>
            <a:ext cx="1493200" cy="161164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57F37E-6F7B-43A4-8328-5B25F2E7F40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" r="15026"/>
          <a:stretch/>
        </p:blipFill>
        <p:spPr>
          <a:xfrm>
            <a:off x="10576164" y="260648"/>
            <a:ext cx="1208468" cy="1417887"/>
          </a:xfrm>
          <a:prstGeom prst="rect">
            <a:avLst/>
          </a:prstGeom>
        </p:spPr>
      </p:pic>
      <p:pic>
        <p:nvPicPr>
          <p:cNvPr id="1030" name="Picture 6" descr="Tampon de la poste Vecteur gratuit">
            <a:extLst>
              <a:ext uri="{FF2B5EF4-FFF2-40B4-BE49-F238E27FC236}">
                <a16:creationId xmlns:a16="http://schemas.microsoft.com/office/drawing/2014/main" id="{94103E83-529B-432F-A3C3-1D1843C1F4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D6D6D6"/>
              </a:clrFrom>
              <a:clrTo>
                <a:srgbClr val="D6D6D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5" t="76604" r="76246"/>
          <a:stretch/>
        </p:blipFill>
        <p:spPr bwMode="auto">
          <a:xfrm>
            <a:off x="9669016" y="964333"/>
            <a:ext cx="1152119" cy="1308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94E2828-80C3-46F7-8D72-AEAEE4E6D8BC}"/>
              </a:ext>
            </a:extLst>
          </p:cNvPr>
          <p:cNvSpPr txBox="1"/>
          <p:nvPr/>
        </p:nvSpPr>
        <p:spPr>
          <a:xfrm>
            <a:off x="116639" y="692696"/>
            <a:ext cx="59519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i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</a:rPr>
              <a:t>Comment maintenir </a:t>
            </a:r>
            <a:br>
              <a:rPr lang="fr-FR" sz="3200" b="1" i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</a:rPr>
            </a:br>
            <a:r>
              <a:rPr lang="fr-FR" sz="3200" b="1" i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</a:rPr>
              <a:t>la Qualité de service </a:t>
            </a:r>
            <a:br>
              <a:rPr lang="fr-FR" sz="3200" b="1" i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</a:rPr>
            </a:br>
            <a:r>
              <a:rPr lang="fr-FR" sz="3200" b="1" i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</a:rPr>
              <a:t>en fin d’année ?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8D64EDD-3498-47FD-87F7-8670A0BAA3A7}"/>
              </a:ext>
            </a:extLst>
          </p:cNvPr>
          <p:cNvSpPr txBox="1"/>
          <p:nvPr/>
        </p:nvSpPr>
        <p:spPr>
          <a:xfrm>
            <a:off x="6346747" y="2319258"/>
            <a:ext cx="58098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fr-FR" sz="2400" b="1" i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</a:rPr>
              <a:t>les réflexes en période de fin d’année :</a:t>
            </a:r>
          </a:p>
          <a:p>
            <a:endParaRPr lang="fr-FR" sz="800" b="1" i="1" dirty="0">
              <a:solidFill>
                <a:schemeClr val="tx2">
                  <a:lumMod val="50000"/>
                </a:schemeClr>
              </a:solidFill>
              <a:latin typeface="Bradley Hand ITC" panose="03070402050302030203" pitchFamily="66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sz="2400" b="1" i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</a:rPr>
              <a:t>avant mon départ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sz="2400" b="1" i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</a:rPr>
              <a:t>pendant mes congés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sz="2400" b="1" i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</a:rPr>
              <a:t>à mon retour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fr-FR" sz="2400" b="1" i="1" dirty="0">
              <a:solidFill>
                <a:schemeClr val="tx2">
                  <a:lumMod val="50000"/>
                </a:schemeClr>
              </a:solidFill>
              <a:latin typeface="Bradley Hand ITC" panose="03070402050302030203" pitchFamily="66" charset="0"/>
            </a:endParaRPr>
          </a:p>
          <a:p>
            <a:pPr marL="457200" indent="-457200">
              <a:buFont typeface="+mj-lt"/>
              <a:buAutoNum type="arabicPeriod" startAt="2"/>
            </a:pPr>
            <a:r>
              <a:rPr lang="fr-FR" sz="2400" b="1" i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</a:rPr>
              <a:t>Les liens utiles</a:t>
            </a:r>
          </a:p>
        </p:txBody>
      </p:sp>
      <p:pic>
        <p:nvPicPr>
          <p:cNvPr id="1034" name="Picture 10" descr="Examen positif des clients Vecteur gratuit">
            <a:extLst>
              <a:ext uri="{FF2B5EF4-FFF2-40B4-BE49-F238E27FC236}">
                <a16:creationId xmlns:a16="http://schemas.microsoft.com/office/drawing/2014/main" id="{6EB41F2F-9544-4195-95BC-F00B03A45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34A4A5"/>
              </a:clrFrom>
              <a:clrTo>
                <a:srgbClr val="34A4A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70" y="2564905"/>
            <a:ext cx="4782611" cy="1795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1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98D97B9C-7FCA-4676-8937-5A610FCD1E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l="-9" t="1425" r="9" b="640"/>
          <a:stretch/>
        </p:blipFill>
        <p:spPr>
          <a:xfrm>
            <a:off x="5960721" y="-18161"/>
            <a:ext cx="6181962" cy="68580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736E4755-EAB1-4215-8CF7-DAAFCDDC4A3A}"/>
              </a:ext>
            </a:extLst>
          </p:cNvPr>
          <p:cNvSpPr txBox="1"/>
          <p:nvPr/>
        </p:nvSpPr>
        <p:spPr>
          <a:xfrm>
            <a:off x="27783" y="1588356"/>
            <a:ext cx="484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</a:t>
            </a:r>
          </a:p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F3F7D4D-8841-49EF-A72C-385CBB36433E}"/>
              </a:ext>
            </a:extLst>
          </p:cNvPr>
          <p:cNvSpPr txBox="1"/>
          <p:nvPr/>
        </p:nvSpPr>
        <p:spPr>
          <a:xfrm>
            <a:off x="2711625" y="1471725"/>
            <a:ext cx="4104456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b="1" i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Avant mon départ en congés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CD69C46-2A3A-4A44-8E33-AEA0C4B1DF40}"/>
              </a:ext>
            </a:extLst>
          </p:cNvPr>
          <p:cNvSpPr txBox="1"/>
          <p:nvPr/>
        </p:nvSpPr>
        <p:spPr>
          <a:xfrm>
            <a:off x="8163250" y="2399650"/>
            <a:ext cx="2253230" cy="736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8D1C0AD-2646-44A4-A3D3-CC9626B6BADC}"/>
              </a:ext>
            </a:extLst>
          </p:cNvPr>
          <p:cNvSpPr txBox="1"/>
          <p:nvPr/>
        </p:nvSpPr>
        <p:spPr>
          <a:xfrm>
            <a:off x="511875" y="293560"/>
            <a:ext cx="105262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3200" b="1" cap="all" dirty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A l’approche des fêtes de fin d’année, quels sont les </a:t>
            </a:r>
            <a:r>
              <a:rPr lang="fr-FR" sz="3200" b="1" cap="all" dirty="0">
                <a:solidFill>
                  <a:srgbClr val="C00000"/>
                </a:solidFill>
                <a:latin typeface="Mistral" panose="03090702030407020403" pitchFamily="66" charset="0"/>
              </a:rPr>
              <a:t>reflexes à adopter</a:t>
            </a:r>
            <a:r>
              <a:rPr lang="fr-FR" sz="3200" b="1" cap="all" dirty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 pour </a:t>
            </a:r>
            <a:r>
              <a:rPr lang="fr-FR" sz="3200" b="1" cap="all" dirty="0">
                <a:solidFill>
                  <a:srgbClr val="C00000"/>
                </a:solidFill>
                <a:latin typeface="Mistral" panose="03090702030407020403" pitchFamily="66" charset="0"/>
              </a:rPr>
              <a:t>assurer la continuité de la relation avec nos clients </a:t>
            </a:r>
            <a:r>
              <a:rPr lang="fr-FR" sz="3200" b="1" cap="all" dirty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?</a:t>
            </a:r>
            <a:endParaRPr lang="fr-FR" sz="3200" b="1" cap="all" dirty="0">
              <a:solidFill>
                <a:srgbClr val="C00000"/>
              </a:solidFill>
              <a:latin typeface="Mistral" panose="03090702030407020403" pitchFamily="66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9392" y="198024"/>
            <a:ext cx="962025" cy="1266825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15D7EF-B0D4-44A1-8B7F-AB2C3DB339D8}"/>
              </a:ext>
            </a:extLst>
          </p:cNvPr>
          <p:cNvGrpSpPr/>
          <p:nvPr/>
        </p:nvGrpSpPr>
        <p:grpSpPr>
          <a:xfrm>
            <a:off x="427269" y="4974137"/>
            <a:ext cx="826906" cy="545146"/>
            <a:chOff x="4729163" y="3941763"/>
            <a:chExt cx="1201738" cy="865188"/>
          </a:xfrm>
          <a:solidFill>
            <a:srgbClr val="333333"/>
          </a:solidFill>
        </p:grpSpPr>
        <p:sp>
          <p:nvSpPr>
            <p:cNvPr id="22" name="Freeform 42">
              <a:extLst>
                <a:ext uri="{FF2B5EF4-FFF2-40B4-BE49-F238E27FC236}">
                  <a16:creationId xmlns:a16="http://schemas.microsoft.com/office/drawing/2014/main" id="{DECFB01E-480E-4FE8-8CB7-FA4DA8CEAD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29163" y="4475163"/>
              <a:ext cx="1201738" cy="153988"/>
            </a:xfrm>
            <a:custGeom>
              <a:avLst/>
              <a:gdLst>
                <a:gd name="T0" fmla="*/ 295 w 298"/>
                <a:gd name="T1" fmla="*/ 38 h 38"/>
                <a:gd name="T2" fmla="*/ 292 w 298"/>
                <a:gd name="T3" fmla="*/ 35 h 38"/>
                <a:gd name="T4" fmla="*/ 237 w 298"/>
                <a:gd name="T5" fmla="*/ 6 h 38"/>
                <a:gd name="T6" fmla="*/ 182 w 298"/>
                <a:gd name="T7" fmla="*/ 35 h 38"/>
                <a:gd name="T8" fmla="*/ 179 w 298"/>
                <a:gd name="T9" fmla="*/ 38 h 38"/>
                <a:gd name="T10" fmla="*/ 176 w 298"/>
                <a:gd name="T11" fmla="*/ 35 h 38"/>
                <a:gd name="T12" fmla="*/ 237 w 298"/>
                <a:gd name="T13" fmla="*/ 0 h 38"/>
                <a:gd name="T14" fmla="*/ 298 w 298"/>
                <a:gd name="T15" fmla="*/ 35 h 38"/>
                <a:gd name="T16" fmla="*/ 295 w 298"/>
                <a:gd name="T17" fmla="*/ 38 h 38"/>
                <a:gd name="T18" fmla="*/ 119 w 298"/>
                <a:gd name="T19" fmla="*/ 38 h 38"/>
                <a:gd name="T20" fmla="*/ 116 w 298"/>
                <a:gd name="T21" fmla="*/ 35 h 38"/>
                <a:gd name="T22" fmla="*/ 61 w 298"/>
                <a:gd name="T23" fmla="*/ 6 h 38"/>
                <a:gd name="T24" fmla="*/ 6 w 298"/>
                <a:gd name="T25" fmla="*/ 35 h 38"/>
                <a:gd name="T26" fmla="*/ 3 w 298"/>
                <a:gd name="T27" fmla="*/ 38 h 38"/>
                <a:gd name="T28" fmla="*/ 0 w 298"/>
                <a:gd name="T29" fmla="*/ 35 h 38"/>
                <a:gd name="T30" fmla="*/ 61 w 298"/>
                <a:gd name="T31" fmla="*/ 0 h 38"/>
                <a:gd name="T32" fmla="*/ 122 w 298"/>
                <a:gd name="T33" fmla="*/ 35 h 38"/>
                <a:gd name="T34" fmla="*/ 119 w 298"/>
                <a:gd name="T3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8" h="38">
                  <a:moveTo>
                    <a:pt x="295" y="38"/>
                  </a:moveTo>
                  <a:cubicBezTo>
                    <a:pt x="293" y="38"/>
                    <a:pt x="292" y="37"/>
                    <a:pt x="292" y="35"/>
                  </a:cubicBezTo>
                  <a:cubicBezTo>
                    <a:pt x="292" y="19"/>
                    <a:pt x="267" y="6"/>
                    <a:pt x="237" y="6"/>
                  </a:cubicBezTo>
                  <a:cubicBezTo>
                    <a:pt x="207" y="6"/>
                    <a:pt x="182" y="19"/>
                    <a:pt x="182" y="35"/>
                  </a:cubicBezTo>
                  <a:cubicBezTo>
                    <a:pt x="182" y="37"/>
                    <a:pt x="181" y="38"/>
                    <a:pt x="179" y="38"/>
                  </a:cubicBezTo>
                  <a:cubicBezTo>
                    <a:pt x="177" y="38"/>
                    <a:pt x="176" y="37"/>
                    <a:pt x="176" y="35"/>
                  </a:cubicBezTo>
                  <a:cubicBezTo>
                    <a:pt x="176" y="15"/>
                    <a:pt x="203" y="0"/>
                    <a:pt x="237" y="0"/>
                  </a:cubicBezTo>
                  <a:cubicBezTo>
                    <a:pt x="271" y="0"/>
                    <a:pt x="298" y="15"/>
                    <a:pt x="298" y="35"/>
                  </a:cubicBezTo>
                  <a:cubicBezTo>
                    <a:pt x="298" y="37"/>
                    <a:pt x="297" y="38"/>
                    <a:pt x="295" y="38"/>
                  </a:cubicBezTo>
                  <a:close/>
                  <a:moveTo>
                    <a:pt x="119" y="38"/>
                  </a:moveTo>
                  <a:cubicBezTo>
                    <a:pt x="117" y="38"/>
                    <a:pt x="116" y="37"/>
                    <a:pt x="116" y="35"/>
                  </a:cubicBezTo>
                  <a:cubicBezTo>
                    <a:pt x="116" y="19"/>
                    <a:pt x="91" y="6"/>
                    <a:pt x="61" y="6"/>
                  </a:cubicBezTo>
                  <a:cubicBezTo>
                    <a:pt x="31" y="6"/>
                    <a:pt x="6" y="19"/>
                    <a:pt x="6" y="35"/>
                  </a:cubicBezTo>
                  <a:cubicBezTo>
                    <a:pt x="6" y="37"/>
                    <a:pt x="5" y="38"/>
                    <a:pt x="3" y="38"/>
                  </a:cubicBezTo>
                  <a:cubicBezTo>
                    <a:pt x="1" y="38"/>
                    <a:pt x="0" y="37"/>
                    <a:pt x="0" y="35"/>
                  </a:cubicBezTo>
                  <a:cubicBezTo>
                    <a:pt x="0" y="15"/>
                    <a:pt x="27" y="0"/>
                    <a:pt x="61" y="0"/>
                  </a:cubicBezTo>
                  <a:cubicBezTo>
                    <a:pt x="95" y="0"/>
                    <a:pt x="122" y="15"/>
                    <a:pt x="122" y="35"/>
                  </a:cubicBezTo>
                  <a:cubicBezTo>
                    <a:pt x="122" y="37"/>
                    <a:pt x="121" y="38"/>
                    <a:pt x="119" y="38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sz="2000" kern="0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24" name="Freeform 43">
              <a:extLst>
                <a:ext uri="{FF2B5EF4-FFF2-40B4-BE49-F238E27FC236}">
                  <a16:creationId xmlns:a16="http://schemas.microsoft.com/office/drawing/2014/main" id="{FD0A0A77-D42A-4A59-8AE9-1379B25418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41876" y="4135438"/>
              <a:ext cx="282575" cy="282575"/>
            </a:xfrm>
            <a:custGeom>
              <a:avLst/>
              <a:gdLst>
                <a:gd name="T0" fmla="*/ 35 w 70"/>
                <a:gd name="T1" fmla="*/ 70 h 70"/>
                <a:gd name="T2" fmla="*/ 0 w 70"/>
                <a:gd name="T3" fmla="*/ 35 h 70"/>
                <a:gd name="T4" fmla="*/ 35 w 70"/>
                <a:gd name="T5" fmla="*/ 0 h 70"/>
                <a:gd name="T6" fmla="*/ 70 w 70"/>
                <a:gd name="T7" fmla="*/ 35 h 70"/>
                <a:gd name="T8" fmla="*/ 35 w 70"/>
                <a:gd name="T9" fmla="*/ 70 h 70"/>
                <a:gd name="T10" fmla="*/ 35 w 70"/>
                <a:gd name="T11" fmla="*/ 6 h 70"/>
                <a:gd name="T12" fmla="*/ 6 w 70"/>
                <a:gd name="T13" fmla="*/ 35 h 70"/>
                <a:gd name="T14" fmla="*/ 35 w 70"/>
                <a:gd name="T15" fmla="*/ 64 h 70"/>
                <a:gd name="T16" fmla="*/ 64 w 70"/>
                <a:gd name="T17" fmla="*/ 35 h 70"/>
                <a:gd name="T18" fmla="*/ 35 w 70"/>
                <a:gd name="T19" fmla="*/ 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35" y="70"/>
                  </a:moveTo>
                  <a:cubicBezTo>
                    <a:pt x="16" y="70"/>
                    <a:pt x="0" y="54"/>
                    <a:pt x="0" y="35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54" y="0"/>
                    <a:pt x="70" y="15"/>
                    <a:pt x="70" y="35"/>
                  </a:cubicBezTo>
                  <a:cubicBezTo>
                    <a:pt x="70" y="54"/>
                    <a:pt x="54" y="70"/>
                    <a:pt x="35" y="70"/>
                  </a:cubicBezTo>
                  <a:close/>
                  <a:moveTo>
                    <a:pt x="35" y="6"/>
                  </a:moveTo>
                  <a:cubicBezTo>
                    <a:pt x="19" y="6"/>
                    <a:pt x="6" y="19"/>
                    <a:pt x="6" y="35"/>
                  </a:cubicBezTo>
                  <a:cubicBezTo>
                    <a:pt x="6" y="51"/>
                    <a:pt x="19" y="64"/>
                    <a:pt x="35" y="64"/>
                  </a:cubicBezTo>
                  <a:cubicBezTo>
                    <a:pt x="51" y="64"/>
                    <a:pt x="64" y="51"/>
                    <a:pt x="64" y="35"/>
                  </a:cubicBezTo>
                  <a:cubicBezTo>
                    <a:pt x="64" y="19"/>
                    <a:pt x="51" y="6"/>
                    <a:pt x="35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sz="2000" kern="0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25" name="Freeform 44">
              <a:extLst>
                <a:ext uri="{FF2B5EF4-FFF2-40B4-BE49-F238E27FC236}">
                  <a16:creationId xmlns:a16="http://schemas.microsoft.com/office/drawing/2014/main" id="{127DFDBA-9FF1-48CE-A6BF-D8721953AF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5613" y="4135438"/>
              <a:ext cx="282575" cy="282575"/>
            </a:xfrm>
            <a:custGeom>
              <a:avLst/>
              <a:gdLst>
                <a:gd name="T0" fmla="*/ 35 w 70"/>
                <a:gd name="T1" fmla="*/ 70 h 70"/>
                <a:gd name="T2" fmla="*/ 0 w 70"/>
                <a:gd name="T3" fmla="*/ 35 h 70"/>
                <a:gd name="T4" fmla="*/ 35 w 70"/>
                <a:gd name="T5" fmla="*/ 0 h 70"/>
                <a:gd name="T6" fmla="*/ 70 w 70"/>
                <a:gd name="T7" fmla="*/ 35 h 70"/>
                <a:gd name="T8" fmla="*/ 35 w 70"/>
                <a:gd name="T9" fmla="*/ 70 h 70"/>
                <a:gd name="T10" fmla="*/ 35 w 70"/>
                <a:gd name="T11" fmla="*/ 6 h 70"/>
                <a:gd name="T12" fmla="*/ 6 w 70"/>
                <a:gd name="T13" fmla="*/ 35 h 70"/>
                <a:gd name="T14" fmla="*/ 35 w 70"/>
                <a:gd name="T15" fmla="*/ 64 h 70"/>
                <a:gd name="T16" fmla="*/ 64 w 70"/>
                <a:gd name="T17" fmla="*/ 35 h 70"/>
                <a:gd name="T18" fmla="*/ 35 w 70"/>
                <a:gd name="T19" fmla="*/ 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35" y="70"/>
                  </a:moveTo>
                  <a:cubicBezTo>
                    <a:pt x="16" y="70"/>
                    <a:pt x="0" y="54"/>
                    <a:pt x="0" y="35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54" y="0"/>
                    <a:pt x="70" y="15"/>
                    <a:pt x="70" y="35"/>
                  </a:cubicBezTo>
                  <a:cubicBezTo>
                    <a:pt x="70" y="54"/>
                    <a:pt x="54" y="70"/>
                    <a:pt x="35" y="70"/>
                  </a:cubicBezTo>
                  <a:close/>
                  <a:moveTo>
                    <a:pt x="35" y="6"/>
                  </a:moveTo>
                  <a:cubicBezTo>
                    <a:pt x="19" y="6"/>
                    <a:pt x="6" y="19"/>
                    <a:pt x="6" y="35"/>
                  </a:cubicBezTo>
                  <a:cubicBezTo>
                    <a:pt x="6" y="51"/>
                    <a:pt x="19" y="64"/>
                    <a:pt x="35" y="64"/>
                  </a:cubicBezTo>
                  <a:cubicBezTo>
                    <a:pt x="51" y="64"/>
                    <a:pt x="64" y="51"/>
                    <a:pt x="64" y="35"/>
                  </a:cubicBezTo>
                  <a:cubicBezTo>
                    <a:pt x="64" y="19"/>
                    <a:pt x="51" y="6"/>
                    <a:pt x="35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sz="2000" kern="0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26" name="Freeform 45">
              <a:extLst>
                <a:ext uri="{FF2B5EF4-FFF2-40B4-BE49-F238E27FC236}">
                  <a16:creationId xmlns:a16="http://schemas.microsoft.com/office/drawing/2014/main" id="{88810462-12F9-46CE-A755-2ED3EDA5CA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426" y="3941763"/>
              <a:ext cx="23813" cy="865188"/>
            </a:xfrm>
            <a:custGeom>
              <a:avLst/>
              <a:gdLst>
                <a:gd name="T0" fmla="*/ 3 w 6"/>
                <a:gd name="T1" fmla="*/ 214 h 214"/>
                <a:gd name="T2" fmla="*/ 0 w 6"/>
                <a:gd name="T3" fmla="*/ 211 h 214"/>
                <a:gd name="T4" fmla="*/ 0 w 6"/>
                <a:gd name="T5" fmla="*/ 3 h 214"/>
                <a:gd name="T6" fmla="*/ 3 w 6"/>
                <a:gd name="T7" fmla="*/ 0 h 214"/>
                <a:gd name="T8" fmla="*/ 6 w 6"/>
                <a:gd name="T9" fmla="*/ 3 h 214"/>
                <a:gd name="T10" fmla="*/ 6 w 6"/>
                <a:gd name="T11" fmla="*/ 211 h 214"/>
                <a:gd name="T12" fmla="*/ 3 w 6"/>
                <a:gd name="T13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14">
                  <a:moveTo>
                    <a:pt x="3" y="214"/>
                  </a:moveTo>
                  <a:cubicBezTo>
                    <a:pt x="2" y="214"/>
                    <a:pt x="0" y="213"/>
                    <a:pt x="0" y="21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211"/>
                    <a:pt x="6" y="211"/>
                    <a:pt x="6" y="211"/>
                  </a:cubicBezTo>
                  <a:cubicBezTo>
                    <a:pt x="6" y="213"/>
                    <a:pt x="5" y="214"/>
                    <a:pt x="3" y="21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sz="2000" kern="0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ED8682D6-A482-45A1-8B8D-EEFAC090AA1F}"/>
              </a:ext>
            </a:extLst>
          </p:cNvPr>
          <p:cNvSpPr txBox="1"/>
          <p:nvPr/>
        </p:nvSpPr>
        <p:spPr>
          <a:xfrm>
            <a:off x="1271464" y="2276705"/>
            <a:ext cx="106741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b="1" dirty="0">
                <a:solidFill>
                  <a:srgbClr val="44546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Que planifier ?</a:t>
            </a:r>
          </a:p>
          <a:p>
            <a:pPr marL="54000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srgbClr val="44546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Bloquer ses plages d’absence dans l’agenda		</a:t>
            </a:r>
            <a:r>
              <a:rPr lang="fr-FR" sz="1400" b="1" dirty="0">
                <a:solidFill>
                  <a:srgbClr val="44546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  <a:sym typeface="Wingdings" panose="05000000000000000000" pitchFamily="2" charset="2"/>
              </a:rPr>
              <a:t> pour éviter la prise d’un rdv via internet</a:t>
            </a:r>
            <a:endParaRPr lang="fr-FR" sz="1400" b="1" dirty="0">
              <a:solidFill>
                <a:srgbClr val="44546A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54000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srgbClr val="44546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Transmettre les dossiers de crédits immob en cours	  	</a:t>
            </a:r>
            <a:r>
              <a:rPr lang="fr-FR" sz="1400" b="1" dirty="0">
                <a:solidFill>
                  <a:srgbClr val="44546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  <a:sym typeface="Wingdings" panose="05000000000000000000" pitchFamily="2" charset="2"/>
              </a:rPr>
              <a:t> pour assurer un suivi de qualité</a:t>
            </a:r>
            <a:endParaRPr lang="fr-FR" sz="1400" b="1" dirty="0">
              <a:solidFill>
                <a:srgbClr val="44546A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54000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srgbClr val="44546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Communiquer à son binôme les situations MAD - RPM</a:t>
            </a:r>
            <a:r>
              <a:rPr lang="fr-FR" sz="1400" b="1" dirty="0">
                <a:solidFill>
                  <a:srgbClr val="44546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  <a:sym typeface="Wingdings" panose="05000000000000000000" pitchFamily="2" charset="2"/>
              </a:rPr>
              <a:t>	 pour assurer le suivi du risque</a:t>
            </a:r>
            <a:endParaRPr lang="fr-FR" sz="1400" b="1" dirty="0">
              <a:solidFill>
                <a:srgbClr val="44546A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2DB5658-3AB9-4193-9710-945BE3EB0287}"/>
              </a:ext>
            </a:extLst>
          </p:cNvPr>
          <p:cNvSpPr txBox="1"/>
          <p:nvPr/>
        </p:nvSpPr>
        <p:spPr>
          <a:xfrm>
            <a:off x="1232503" y="4838906"/>
            <a:ext cx="10674100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b="1" dirty="0">
                <a:solidFill>
                  <a:srgbClr val="44546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Comment assurer un suivi de La Satisfaction Client ?</a:t>
            </a:r>
          </a:p>
          <a:p>
            <a:pPr marL="540000" indent="-28575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srgbClr val="44546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En veillant au traitement des levées d’anonymat via Nos clients On-line</a:t>
            </a:r>
            <a:r>
              <a:rPr lang="fr-FR" sz="1400" b="1" dirty="0">
                <a:solidFill>
                  <a:prstClr val="black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	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6DD5D89-C1E2-4D7E-BB13-373C22980ADA}"/>
              </a:ext>
            </a:extLst>
          </p:cNvPr>
          <p:cNvSpPr txBox="1"/>
          <p:nvPr/>
        </p:nvSpPr>
        <p:spPr>
          <a:xfrm>
            <a:off x="8163250" y="2399650"/>
            <a:ext cx="2253230" cy="736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30" name="Image 29" descr="Cartoon Vector icône document dans le style comique. Gestion de projet sign  illustration pictogramme. Pour faire la liste d'affaires à l'aide d'effet  splash concept Image Vectorielle Stock - Alamy">
            <a:extLst>
              <a:ext uri="{FF2B5EF4-FFF2-40B4-BE49-F238E27FC236}">
                <a16:creationId xmlns:a16="http://schemas.microsoft.com/office/drawing/2014/main" id="{F487D80D-6E5F-4FE8-965D-71DC45B412C6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0" t="18980" r="24208" b="20106"/>
          <a:stretch/>
        </p:blipFill>
        <p:spPr bwMode="auto">
          <a:xfrm>
            <a:off x="356280" y="2588435"/>
            <a:ext cx="897895" cy="869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Picture 4" descr="Icône De Clic D'indicateur De Main Symbole De Contact De Souris De Clic De  Doigt De Bouton De Curseur D'isolement, Flèche De Web Illustration de  Vecteur - Illustration du indicateur, curseur: 152282274">
            <a:hlinkClick r:id="rId5"/>
            <a:extLst>
              <a:ext uri="{FF2B5EF4-FFF2-40B4-BE49-F238E27FC236}">
                <a16:creationId xmlns:a16="http://schemas.microsoft.com/office/drawing/2014/main" id="{17060852-608F-4A07-A564-FDEE4F7593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34398" r="10333" b="23246"/>
          <a:stretch/>
        </p:blipFill>
        <p:spPr bwMode="auto">
          <a:xfrm>
            <a:off x="9369005" y="5302383"/>
            <a:ext cx="1047475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5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uiExpand="1" build="p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6DE1A430-22D0-4D78-8670-672D4F7158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</a:blip>
          <a:srcRect l="-9" t="1425" r="9" b="640"/>
          <a:stretch/>
        </p:blipFill>
        <p:spPr>
          <a:xfrm>
            <a:off x="6010038" y="-96469"/>
            <a:ext cx="6181962" cy="68580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8CC9F867-7D62-47D2-83C2-0518AAA08284}"/>
              </a:ext>
            </a:extLst>
          </p:cNvPr>
          <p:cNvSpPr txBox="1"/>
          <p:nvPr/>
        </p:nvSpPr>
        <p:spPr>
          <a:xfrm>
            <a:off x="2711625" y="1471725"/>
            <a:ext cx="4104456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b="1" i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Avant mon départ en congés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6D88CFC-DC8E-4D1C-82A1-2158AFDF384D}"/>
              </a:ext>
            </a:extLst>
          </p:cNvPr>
          <p:cNvSpPr txBox="1"/>
          <p:nvPr/>
        </p:nvSpPr>
        <p:spPr>
          <a:xfrm>
            <a:off x="511875" y="293560"/>
            <a:ext cx="105262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fr-FR" sz="3200" b="1" cap="all" dirty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A l’approche des fêtes de fin d’année, sur quelles </a:t>
            </a:r>
            <a:r>
              <a:rPr lang="fr-FR" sz="3200" b="1" cap="all" dirty="0">
                <a:solidFill>
                  <a:srgbClr val="C00000"/>
                </a:solidFill>
                <a:latin typeface="Mistral" panose="03090702030407020403" pitchFamily="66" charset="0"/>
              </a:rPr>
              <a:t>bonnes pratiques </a:t>
            </a:r>
            <a:r>
              <a:rPr lang="fr-FR" sz="3200" b="1" cap="all" dirty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s’appuyer pour </a:t>
            </a:r>
            <a:r>
              <a:rPr lang="fr-FR" sz="3200" b="1" cap="all" dirty="0">
                <a:solidFill>
                  <a:srgbClr val="C00000"/>
                </a:solidFill>
                <a:latin typeface="Mistral" panose="03090702030407020403" pitchFamily="66" charset="0"/>
              </a:rPr>
              <a:t>maintenir la joignabilité de nos clients </a:t>
            </a:r>
            <a:r>
              <a:rPr lang="fr-FR" sz="3200" b="1" cap="all" dirty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?</a:t>
            </a:r>
            <a:endParaRPr lang="fr-FR" sz="3200" b="1" cap="all" dirty="0">
              <a:solidFill>
                <a:srgbClr val="C00000"/>
              </a:solidFill>
              <a:latin typeface="Mistral" panose="03090702030407020403" pitchFamily="66" charset="0"/>
            </a:endParaRP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9392" y="198024"/>
            <a:ext cx="962025" cy="1266825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53AE3AE1-9553-417B-A540-09DE1F48B49C}"/>
              </a:ext>
            </a:extLst>
          </p:cNvPr>
          <p:cNvSpPr txBox="1"/>
          <p:nvPr/>
        </p:nvSpPr>
        <p:spPr>
          <a:xfrm>
            <a:off x="830542" y="2219078"/>
            <a:ext cx="10461268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00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Comment informer ses clients de son absence lors d’un appel téléphonique ?</a:t>
            </a:r>
          </a:p>
          <a:p>
            <a:pPr marL="720000" indent="-285750">
              <a:spcBef>
                <a:spcPts val="18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Comment transférer les notifications mails, vers la boîte générique ?</a:t>
            </a:r>
          </a:p>
          <a:p>
            <a:pPr marL="711450" lvl="1">
              <a:spcBef>
                <a:spcPts val="600"/>
              </a:spcBef>
              <a:spcAft>
                <a:spcPts val="600"/>
              </a:spcAft>
            </a:pPr>
            <a:r>
              <a:rPr lang="fr-FR" sz="14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	</a:t>
            </a:r>
          </a:p>
          <a:p>
            <a:pPr marL="711450" lvl="1"/>
            <a:endParaRPr lang="fr-FR" sz="14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72000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Comment programmer un message d’absence pour les demandes mail de nos clients ?</a:t>
            </a:r>
          </a:p>
          <a:p>
            <a:pPr marL="720000" indent="-285750">
              <a:spcBef>
                <a:spcPts val="18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Quel message d’absence utiliser ?</a:t>
            </a:r>
          </a:p>
          <a:p>
            <a:pPr marL="711450" lvl="1">
              <a:spcBef>
                <a:spcPts val="600"/>
              </a:spcBef>
              <a:spcAft>
                <a:spcPts val="600"/>
              </a:spcAft>
            </a:pPr>
            <a:r>
              <a:rPr lang="fr-FR" sz="14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		</a:t>
            </a:r>
          </a:p>
          <a:p>
            <a:pPr marL="254250"/>
            <a:endParaRPr lang="fr-FR" sz="14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72000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 Comment guider nos clients en notre absence ?</a:t>
            </a:r>
          </a:p>
          <a:p>
            <a:pPr marL="254250">
              <a:spcBef>
                <a:spcPts val="1200"/>
              </a:spcBef>
              <a:spcAft>
                <a:spcPts val="1200"/>
              </a:spcAft>
            </a:pPr>
            <a:r>
              <a:rPr lang="fr-FR" sz="14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	Activer mes paiements CB à distance		  </a:t>
            </a:r>
          </a:p>
          <a:p>
            <a:pPr marL="254250">
              <a:spcBef>
                <a:spcPts val="1200"/>
              </a:spcBef>
              <a:spcAft>
                <a:spcPts val="1200"/>
              </a:spcAft>
            </a:pPr>
            <a:r>
              <a:rPr lang="fr-FR" sz="14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	Faire opposition CB				</a:t>
            </a:r>
          </a:p>
        </p:txBody>
      </p:sp>
      <p:pic>
        <p:nvPicPr>
          <p:cNvPr id="24" name="Picture 8" descr="Icône De Clic De Main Dans La Conception À La Mode De Modèle De Contour  Illustration Graphique De Vecteur Cliquez Sur Le Symbole Pour La Conception  Du Site Web Logo Application Et">
            <a:extLst>
              <a:ext uri="{FF2B5EF4-FFF2-40B4-BE49-F238E27FC236}">
                <a16:creationId xmlns:a16="http://schemas.microsoft.com/office/drawing/2014/main" id="{7A949D25-83D7-4E49-A4E2-F6FBE07DA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21481">
            <a:off x="5008621" y="4244717"/>
            <a:ext cx="530572" cy="530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Graphique 325">
            <a:hlinkClick r:id="rId6"/>
            <a:extLst>
              <a:ext uri="{FF2B5EF4-FFF2-40B4-BE49-F238E27FC236}">
                <a16:creationId xmlns:a16="http://schemas.microsoft.com/office/drawing/2014/main" id="{B73BDA14-7B6E-4D45-BCC2-EE25DA9A1AE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7760" y="2093673"/>
            <a:ext cx="637337" cy="656172"/>
          </a:xfrm>
          <a:prstGeom prst="rect">
            <a:avLst/>
          </a:prstGeom>
        </p:spPr>
      </p:pic>
      <p:pic>
        <p:nvPicPr>
          <p:cNvPr id="27" name="Graphique 271">
            <a:extLst>
              <a:ext uri="{FF2B5EF4-FFF2-40B4-BE49-F238E27FC236}">
                <a16:creationId xmlns:a16="http://schemas.microsoft.com/office/drawing/2014/main" id="{F20E13A6-C7AA-458B-8F57-C665574F30C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0299" y="3892156"/>
            <a:ext cx="639781" cy="656171"/>
          </a:xfrm>
          <a:prstGeom prst="rect">
            <a:avLst/>
          </a:prstGeom>
        </p:spPr>
      </p:pic>
      <p:pic>
        <p:nvPicPr>
          <p:cNvPr id="29" name="Picture 4" descr="Icône De Clic D'indicateur De Main Symbole De Contact De Souris De Clic De  Doigt De Bouton De Curseur D'isolement, Flèche De Web Illustration de  Vecteur - Illustration du indicateur, curseur: 152282274">
            <a:hlinkClick r:id="rId11" action="ppaction://hlinksldjump"/>
            <a:extLst>
              <a:ext uri="{FF2B5EF4-FFF2-40B4-BE49-F238E27FC236}">
                <a16:creationId xmlns:a16="http://schemas.microsoft.com/office/drawing/2014/main" id="{58C572C3-58D2-482E-83C6-5A6E57BF2A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34398" r="10333" b="23246"/>
          <a:stretch/>
        </p:blipFill>
        <p:spPr bwMode="auto">
          <a:xfrm>
            <a:off x="9984433" y="2205759"/>
            <a:ext cx="1047475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Icône De Clic D'indicateur De Main Symbole De Contact De Souris De Clic De  Doigt De Bouton De Curseur D'isolement, Flèche De Web Illustration de  Vecteur - Illustration du indicateur, curseur: 152282274">
            <a:hlinkClick r:id="rId13" action="ppaction://hlinksldjump"/>
            <a:extLst>
              <a:ext uri="{FF2B5EF4-FFF2-40B4-BE49-F238E27FC236}">
                <a16:creationId xmlns:a16="http://schemas.microsoft.com/office/drawing/2014/main" id="{6871C8A3-F043-42E8-8208-26E63B274A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34398" r="10333" b="23246"/>
          <a:stretch/>
        </p:blipFill>
        <p:spPr bwMode="auto">
          <a:xfrm>
            <a:off x="9984432" y="2622737"/>
            <a:ext cx="1047475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Icône De Clic D'indicateur De Main Symbole De Contact De Souris De Clic De  Doigt De Bouton De Curseur D'isolement, Flèche De Web Illustration de  Vecteur - Illustration du indicateur, curseur: 152282274">
            <a:hlinkClick r:id="rId14"/>
            <a:extLst>
              <a:ext uri="{FF2B5EF4-FFF2-40B4-BE49-F238E27FC236}">
                <a16:creationId xmlns:a16="http://schemas.microsoft.com/office/drawing/2014/main" id="{F0A52D08-FD61-4071-A1FA-1A5CB0302B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34398" r="10333" b="23246"/>
          <a:stretch/>
        </p:blipFill>
        <p:spPr bwMode="auto">
          <a:xfrm>
            <a:off x="5552580" y="6165352"/>
            <a:ext cx="1047475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Icône De Clic D'indicateur De Main Symbole De Contact De Souris De Clic De  Doigt De Bouton De Curseur D'isolement, Flèche De Web Illustration de  Vecteur - Illustration du indicateur, curseur: 152282274">
            <a:hlinkClick r:id="rId15"/>
            <a:extLst>
              <a:ext uri="{FF2B5EF4-FFF2-40B4-BE49-F238E27FC236}">
                <a16:creationId xmlns:a16="http://schemas.microsoft.com/office/drawing/2014/main" id="{6DAAD463-09BD-4224-9748-409D527CB5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34398" r="10333" b="23246"/>
          <a:stretch/>
        </p:blipFill>
        <p:spPr bwMode="auto">
          <a:xfrm>
            <a:off x="9984434" y="5463980"/>
            <a:ext cx="1047475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Icône De Clic D'indicateur De Main Symbole De Contact De Souris De Clic De  Doigt De Bouton De Curseur D'isolement, Flèche De Web Illustration de  Vecteur - Illustration du indicateur, curseur: 152282274">
            <a:hlinkClick r:id="rId16"/>
            <a:extLst>
              <a:ext uri="{FF2B5EF4-FFF2-40B4-BE49-F238E27FC236}">
                <a16:creationId xmlns:a16="http://schemas.microsoft.com/office/drawing/2014/main" id="{B3F46E7E-6FE6-4F16-829D-2686CA531B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34398" r="10333" b="23246"/>
          <a:stretch/>
        </p:blipFill>
        <p:spPr bwMode="auto">
          <a:xfrm>
            <a:off x="9984434" y="6093344"/>
            <a:ext cx="1047475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Icône De Clic D'indicateur De Main Symbole De Contact De Souris De Clic De  Doigt De Bouton De Curseur D'isolement, Flèche De Web Illustration de  Vecteur - Illustration du indicateur, curseur: 152282274">
            <a:hlinkClick r:id="rId17"/>
            <a:extLst>
              <a:ext uri="{FF2B5EF4-FFF2-40B4-BE49-F238E27FC236}">
                <a16:creationId xmlns:a16="http://schemas.microsoft.com/office/drawing/2014/main" id="{2A8ABECD-8CDA-4F1F-875F-9B0EB61BF2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34398" r="10333" b="23246"/>
          <a:stretch/>
        </p:blipFill>
        <p:spPr bwMode="auto">
          <a:xfrm>
            <a:off x="5552581" y="5596697"/>
            <a:ext cx="1047475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423D968-10D1-40D5-81A0-7E11D839024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0651" y="5053134"/>
            <a:ext cx="639781" cy="61554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11469655-F9AF-4F99-B6F2-4E39F7AB119A}"/>
              </a:ext>
            </a:extLst>
          </p:cNvPr>
          <p:cNvSpPr/>
          <p:nvPr/>
        </p:nvSpPr>
        <p:spPr>
          <a:xfrm>
            <a:off x="7104021" y="5515234"/>
            <a:ext cx="27975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Augmenter son Plafond CB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D230CFE-4DB2-4024-ABFC-4CF71FB4DEA5}"/>
              </a:ext>
            </a:extLst>
          </p:cNvPr>
          <p:cNvSpPr/>
          <p:nvPr/>
        </p:nvSpPr>
        <p:spPr>
          <a:xfrm>
            <a:off x="7104021" y="6078752"/>
            <a:ext cx="28248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Réédition de code secret CB</a:t>
            </a:r>
          </a:p>
        </p:txBody>
      </p:sp>
      <p:pic>
        <p:nvPicPr>
          <p:cNvPr id="38" name="Picture 4" descr="Icône De Clic D'indicateur De Main Symbole De Contact De Souris De Clic De  Doigt De Bouton De Curseur D'isolement, Flèche De Web Illustration de  Vecteur - Illustration du indicateur, curseur: 152282274">
            <a:hlinkClick r:id="rId19" action="ppaction://hlinksldjump"/>
            <a:extLst>
              <a:ext uri="{FF2B5EF4-FFF2-40B4-BE49-F238E27FC236}">
                <a16:creationId xmlns:a16="http://schemas.microsoft.com/office/drawing/2014/main" id="{3054BD8A-2616-45C3-AC39-5948E565F4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34398" r="10333" b="23246"/>
          <a:stretch/>
        </p:blipFill>
        <p:spPr bwMode="auto">
          <a:xfrm>
            <a:off x="9984432" y="3676156"/>
            <a:ext cx="1047475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9" name="Objet 38">
            <a:extLst>
              <a:ext uri="{FF2B5EF4-FFF2-40B4-BE49-F238E27FC236}">
                <a16:creationId xmlns:a16="http://schemas.microsoft.com/office/drawing/2014/main" id="{5E78495A-707E-4B42-AFA8-1B913D796F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4841414"/>
              </p:ext>
            </p:extLst>
          </p:nvPr>
        </p:nvGraphicFramePr>
        <p:xfrm>
          <a:off x="5420709" y="4055472"/>
          <a:ext cx="819308" cy="709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Document" showAsIcon="1" r:id="rId20" imgW="914326" imgH="792522" progId="Word.Document.12">
                  <p:embed/>
                </p:oleObj>
              </mc:Choice>
              <mc:Fallback>
                <p:oleObj name="Document" showAsIcon="1" r:id="rId20" imgW="914326" imgH="792522" progId="Word.Document.12">
                  <p:embed/>
                  <p:pic>
                    <p:nvPicPr>
                      <p:cNvPr id="26" name="Objet 25">
                        <a:extLst>
                          <a:ext uri="{FF2B5EF4-FFF2-40B4-BE49-F238E27FC236}">
                            <a16:creationId xmlns:a16="http://schemas.microsoft.com/office/drawing/2014/main" id="{5411BBD5-C244-43EF-AB43-8F4780910DB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5420709" y="4055472"/>
                        <a:ext cx="819308" cy="709784"/>
                      </a:xfrm>
                      <a:prstGeom prst="rect">
                        <a:avLst/>
                      </a:prstGeom>
                      <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025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uiExpand="1" build="p"/>
      <p:bldP spid="36" grpId="0"/>
      <p:bldP spid="3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36E4755-EAB1-4215-8CF7-DAAFCDDC4A3A}"/>
              </a:ext>
            </a:extLst>
          </p:cNvPr>
          <p:cNvSpPr txBox="1"/>
          <p:nvPr/>
        </p:nvSpPr>
        <p:spPr>
          <a:xfrm>
            <a:off x="27783" y="1588356"/>
            <a:ext cx="484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</a:t>
            </a:r>
          </a:p>
          <a:p>
            <a:endParaRPr lang="fr-FR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CD69C46-2A3A-4A44-8E33-AEA0C4B1DF40}"/>
              </a:ext>
            </a:extLst>
          </p:cNvPr>
          <p:cNvSpPr txBox="1"/>
          <p:nvPr/>
        </p:nvSpPr>
        <p:spPr>
          <a:xfrm>
            <a:off x="8163250" y="2399650"/>
            <a:ext cx="2253230" cy="736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DE82470-BCF2-494B-938B-3DB8458B072E}"/>
              </a:ext>
            </a:extLst>
          </p:cNvPr>
          <p:cNvSpPr txBox="1"/>
          <p:nvPr/>
        </p:nvSpPr>
        <p:spPr>
          <a:xfrm>
            <a:off x="2999655" y="1471725"/>
            <a:ext cx="3240361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b="1" i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Pendant les congés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E055E93-E9BC-4015-805B-441720AEAE8C}"/>
              </a:ext>
            </a:extLst>
          </p:cNvPr>
          <p:cNvSpPr txBox="1"/>
          <p:nvPr/>
        </p:nvSpPr>
        <p:spPr>
          <a:xfrm>
            <a:off x="511875" y="293560"/>
            <a:ext cx="105262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fr-FR" sz="3200" b="1" cap="all" dirty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A l’approche des fêtes de fin d’année, quels sont les </a:t>
            </a:r>
            <a:r>
              <a:rPr lang="fr-FR" sz="3200" b="1" cap="all" dirty="0">
                <a:solidFill>
                  <a:srgbClr val="C00000"/>
                </a:solidFill>
                <a:latin typeface="Mistral" panose="03090702030407020403" pitchFamily="66" charset="0"/>
              </a:rPr>
              <a:t>reflexes à adopter</a:t>
            </a:r>
            <a:r>
              <a:rPr lang="fr-FR" sz="3200" b="1" cap="all" dirty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 pour </a:t>
            </a:r>
            <a:r>
              <a:rPr lang="fr-FR" sz="3200" b="1" cap="all" dirty="0">
                <a:solidFill>
                  <a:srgbClr val="C00000"/>
                </a:solidFill>
                <a:latin typeface="Mistral" panose="03090702030407020403" pitchFamily="66" charset="0"/>
              </a:rPr>
              <a:t>maintenir le lien avec nos clients </a:t>
            </a:r>
            <a:r>
              <a:rPr lang="fr-FR" sz="3200" b="1" cap="all" dirty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?</a:t>
            </a:r>
            <a:endParaRPr lang="fr-FR" sz="3200" b="1" cap="all" dirty="0">
              <a:solidFill>
                <a:srgbClr val="C00000"/>
              </a:solidFill>
              <a:latin typeface="Mistral" panose="03090702030407020403" pitchFamily="66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DE1A430-22D0-4D78-8670-672D4F7158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l="-9" t="1425" r="9" b="640"/>
          <a:stretch/>
        </p:blipFill>
        <p:spPr>
          <a:xfrm>
            <a:off x="6010038" y="-96469"/>
            <a:ext cx="6181962" cy="6858000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9392" y="198024"/>
            <a:ext cx="962025" cy="1266825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2AB9F067-A70A-4800-86AA-27CCCCF4D8C3}"/>
              </a:ext>
            </a:extLst>
          </p:cNvPr>
          <p:cNvSpPr txBox="1"/>
          <p:nvPr/>
        </p:nvSpPr>
        <p:spPr>
          <a:xfrm>
            <a:off x="8163250" y="2399650"/>
            <a:ext cx="2253230" cy="736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25EDCA1-9D94-4286-BCB6-A8E7FF2D4D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4105" y="2360101"/>
            <a:ext cx="634039" cy="658425"/>
          </a:xfrm>
          <a:prstGeom prst="rect">
            <a:avLst/>
          </a:prstGeom>
        </p:spPr>
      </p:pic>
      <p:pic>
        <p:nvPicPr>
          <p:cNvPr id="24" name="Graphique 271">
            <a:extLst>
              <a:ext uri="{FF2B5EF4-FFF2-40B4-BE49-F238E27FC236}">
                <a16:creationId xmlns:a16="http://schemas.microsoft.com/office/drawing/2014/main" id="{6E936B2C-115B-468E-AF13-2A39D3C97C6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55630" y="3415407"/>
            <a:ext cx="639781" cy="639781"/>
          </a:xfrm>
          <a:prstGeom prst="rect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18418036-4F2F-4F42-8129-B2F20AAB94D9}"/>
              </a:ext>
            </a:extLst>
          </p:cNvPr>
          <p:cNvSpPr/>
          <p:nvPr/>
        </p:nvSpPr>
        <p:spPr>
          <a:xfrm>
            <a:off x="1416566" y="4594735"/>
            <a:ext cx="869118" cy="422955"/>
          </a:xfrm>
          <a:prstGeom prst="round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MAD RPM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VIGI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3CB9B30E-0A95-43C7-B0E1-63A41B41431D}"/>
              </a:ext>
            </a:extLst>
          </p:cNvPr>
          <p:cNvGrpSpPr/>
          <p:nvPr/>
        </p:nvGrpSpPr>
        <p:grpSpPr>
          <a:xfrm>
            <a:off x="1557383" y="5647371"/>
            <a:ext cx="587482" cy="422955"/>
            <a:chOff x="4729163" y="3941763"/>
            <a:chExt cx="1201738" cy="865188"/>
          </a:xfrm>
          <a:solidFill>
            <a:srgbClr val="333333"/>
          </a:solidFill>
        </p:grpSpPr>
        <p:sp>
          <p:nvSpPr>
            <p:cNvPr id="27" name="Freeform 42">
              <a:extLst>
                <a:ext uri="{FF2B5EF4-FFF2-40B4-BE49-F238E27FC236}">
                  <a16:creationId xmlns:a16="http://schemas.microsoft.com/office/drawing/2014/main" id="{584D9F8B-77DF-40C6-A9E2-F3CAA80895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29163" y="4475163"/>
              <a:ext cx="1201738" cy="153988"/>
            </a:xfrm>
            <a:custGeom>
              <a:avLst/>
              <a:gdLst>
                <a:gd name="T0" fmla="*/ 295 w 298"/>
                <a:gd name="T1" fmla="*/ 38 h 38"/>
                <a:gd name="T2" fmla="*/ 292 w 298"/>
                <a:gd name="T3" fmla="*/ 35 h 38"/>
                <a:gd name="T4" fmla="*/ 237 w 298"/>
                <a:gd name="T5" fmla="*/ 6 h 38"/>
                <a:gd name="T6" fmla="*/ 182 w 298"/>
                <a:gd name="T7" fmla="*/ 35 h 38"/>
                <a:gd name="T8" fmla="*/ 179 w 298"/>
                <a:gd name="T9" fmla="*/ 38 h 38"/>
                <a:gd name="T10" fmla="*/ 176 w 298"/>
                <a:gd name="T11" fmla="*/ 35 h 38"/>
                <a:gd name="T12" fmla="*/ 237 w 298"/>
                <a:gd name="T13" fmla="*/ 0 h 38"/>
                <a:gd name="T14" fmla="*/ 298 w 298"/>
                <a:gd name="T15" fmla="*/ 35 h 38"/>
                <a:gd name="T16" fmla="*/ 295 w 298"/>
                <a:gd name="T17" fmla="*/ 38 h 38"/>
                <a:gd name="T18" fmla="*/ 119 w 298"/>
                <a:gd name="T19" fmla="*/ 38 h 38"/>
                <a:gd name="T20" fmla="*/ 116 w 298"/>
                <a:gd name="T21" fmla="*/ 35 h 38"/>
                <a:gd name="T22" fmla="*/ 61 w 298"/>
                <a:gd name="T23" fmla="*/ 6 h 38"/>
                <a:gd name="T24" fmla="*/ 6 w 298"/>
                <a:gd name="T25" fmla="*/ 35 h 38"/>
                <a:gd name="T26" fmla="*/ 3 w 298"/>
                <a:gd name="T27" fmla="*/ 38 h 38"/>
                <a:gd name="T28" fmla="*/ 0 w 298"/>
                <a:gd name="T29" fmla="*/ 35 h 38"/>
                <a:gd name="T30" fmla="*/ 61 w 298"/>
                <a:gd name="T31" fmla="*/ 0 h 38"/>
                <a:gd name="T32" fmla="*/ 122 w 298"/>
                <a:gd name="T33" fmla="*/ 35 h 38"/>
                <a:gd name="T34" fmla="*/ 119 w 298"/>
                <a:gd name="T3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8" h="38">
                  <a:moveTo>
                    <a:pt x="295" y="38"/>
                  </a:moveTo>
                  <a:cubicBezTo>
                    <a:pt x="293" y="38"/>
                    <a:pt x="292" y="37"/>
                    <a:pt x="292" y="35"/>
                  </a:cubicBezTo>
                  <a:cubicBezTo>
                    <a:pt x="292" y="19"/>
                    <a:pt x="267" y="6"/>
                    <a:pt x="237" y="6"/>
                  </a:cubicBezTo>
                  <a:cubicBezTo>
                    <a:pt x="207" y="6"/>
                    <a:pt x="182" y="19"/>
                    <a:pt x="182" y="35"/>
                  </a:cubicBezTo>
                  <a:cubicBezTo>
                    <a:pt x="182" y="37"/>
                    <a:pt x="181" y="38"/>
                    <a:pt x="179" y="38"/>
                  </a:cubicBezTo>
                  <a:cubicBezTo>
                    <a:pt x="177" y="38"/>
                    <a:pt x="176" y="37"/>
                    <a:pt x="176" y="35"/>
                  </a:cubicBezTo>
                  <a:cubicBezTo>
                    <a:pt x="176" y="15"/>
                    <a:pt x="203" y="0"/>
                    <a:pt x="237" y="0"/>
                  </a:cubicBezTo>
                  <a:cubicBezTo>
                    <a:pt x="271" y="0"/>
                    <a:pt x="298" y="15"/>
                    <a:pt x="298" y="35"/>
                  </a:cubicBezTo>
                  <a:cubicBezTo>
                    <a:pt x="298" y="37"/>
                    <a:pt x="297" y="38"/>
                    <a:pt x="295" y="38"/>
                  </a:cubicBezTo>
                  <a:close/>
                  <a:moveTo>
                    <a:pt x="119" y="38"/>
                  </a:moveTo>
                  <a:cubicBezTo>
                    <a:pt x="117" y="38"/>
                    <a:pt x="116" y="37"/>
                    <a:pt x="116" y="35"/>
                  </a:cubicBezTo>
                  <a:cubicBezTo>
                    <a:pt x="116" y="19"/>
                    <a:pt x="91" y="6"/>
                    <a:pt x="61" y="6"/>
                  </a:cubicBezTo>
                  <a:cubicBezTo>
                    <a:pt x="31" y="6"/>
                    <a:pt x="6" y="19"/>
                    <a:pt x="6" y="35"/>
                  </a:cubicBezTo>
                  <a:cubicBezTo>
                    <a:pt x="6" y="37"/>
                    <a:pt x="5" y="38"/>
                    <a:pt x="3" y="38"/>
                  </a:cubicBezTo>
                  <a:cubicBezTo>
                    <a:pt x="1" y="38"/>
                    <a:pt x="0" y="37"/>
                    <a:pt x="0" y="35"/>
                  </a:cubicBezTo>
                  <a:cubicBezTo>
                    <a:pt x="0" y="15"/>
                    <a:pt x="27" y="0"/>
                    <a:pt x="61" y="0"/>
                  </a:cubicBezTo>
                  <a:cubicBezTo>
                    <a:pt x="95" y="0"/>
                    <a:pt x="122" y="15"/>
                    <a:pt x="122" y="35"/>
                  </a:cubicBezTo>
                  <a:cubicBezTo>
                    <a:pt x="122" y="37"/>
                    <a:pt x="121" y="38"/>
                    <a:pt x="119" y="38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sz="2000" kern="0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28" name="Freeform 43">
              <a:extLst>
                <a:ext uri="{FF2B5EF4-FFF2-40B4-BE49-F238E27FC236}">
                  <a16:creationId xmlns:a16="http://schemas.microsoft.com/office/drawing/2014/main" id="{FE07B8F2-1CB0-4B0F-9D49-3D644CF287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41876" y="4135438"/>
              <a:ext cx="282575" cy="282575"/>
            </a:xfrm>
            <a:custGeom>
              <a:avLst/>
              <a:gdLst>
                <a:gd name="T0" fmla="*/ 35 w 70"/>
                <a:gd name="T1" fmla="*/ 70 h 70"/>
                <a:gd name="T2" fmla="*/ 0 w 70"/>
                <a:gd name="T3" fmla="*/ 35 h 70"/>
                <a:gd name="T4" fmla="*/ 35 w 70"/>
                <a:gd name="T5" fmla="*/ 0 h 70"/>
                <a:gd name="T6" fmla="*/ 70 w 70"/>
                <a:gd name="T7" fmla="*/ 35 h 70"/>
                <a:gd name="T8" fmla="*/ 35 w 70"/>
                <a:gd name="T9" fmla="*/ 70 h 70"/>
                <a:gd name="T10" fmla="*/ 35 w 70"/>
                <a:gd name="T11" fmla="*/ 6 h 70"/>
                <a:gd name="T12" fmla="*/ 6 w 70"/>
                <a:gd name="T13" fmla="*/ 35 h 70"/>
                <a:gd name="T14" fmla="*/ 35 w 70"/>
                <a:gd name="T15" fmla="*/ 64 h 70"/>
                <a:gd name="T16" fmla="*/ 64 w 70"/>
                <a:gd name="T17" fmla="*/ 35 h 70"/>
                <a:gd name="T18" fmla="*/ 35 w 70"/>
                <a:gd name="T19" fmla="*/ 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35" y="70"/>
                  </a:moveTo>
                  <a:cubicBezTo>
                    <a:pt x="16" y="70"/>
                    <a:pt x="0" y="54"/>
                    <a:pt x="0" y="35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54" y="0"/>
                    <a:pt x="70" y="15"/>
                    <a:pt x="70" y="35"/>
                  </a:cubicBezTo>
                  <a:cubicBezTo>
                    <a:pt x="70" y="54"/>
                    <a:pt x="54" y="70"/>
                    <a:pt x="35" y="70"/>
                  </a:cubicBezTo>
                  <a:close/>
                  <a:moveTo>
                    <a:pt x="35" y="6"/>
                  </a:moveTo>
                  <a:cubicBezTo>
                    <a:pt x="19" y="6"/>
                    <a:pt x="6" y="19"/>
                    <a:pt x="6" y="35"/>
                  </a:cubicBezTo>
                  <a:cubicBezTo>
                    <a:pt x="6" y="51"/>
                    <a:pt x="19" y="64"/>
                    <a:pt x="35" y="64"/>
                  </a:cubicBezTo>
                  <a:cubicBezTo>
                    <a:pt x="51" y="64"/>
                    <a:pt x="64" y="51"/>
                    <a:pt x="64" y="35"/>
                  </a:cubicBezTo>
                  <a:cubicBezTo>
                    <a:pt x="64" y="19"/>
                    <a:pt x="51" y="6"/>
                    <a:pt x="35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sz="2000" kern="0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29" name="Freeform 44">
              <a:extLst>
                <a:ext uri="{FF2B5EF4-FFF2-40B4-BE49-F238E27FC236}">
                  <a16:creationId xmlns:a16="http://schemas.microsoft.com/office/drawing/2014/main" id="{0AB34531-147C-4625-A54D-1C2ED9A2A2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5613" y="4135438"/>
              <a:ext cx="282575" cy="282575"/>
            </a:xfrm>
            <a:custGeom>
              <a:avLst/>
              <a:gdLst>
                <a:gd name="T0" fmla="*/ 35 w 70"/>
                <a:gd name="T1" fmla="*/ 70 h 70"/>
                <a:gd name="T2" fmla="*/ 0 w 70"/>
                <a:gd name="T3" fmla="*/ 35 h 70"/>
                <a:gd name="T4" fmla="*/ 35 w 70"/>
                <a:gd name="T5" fmla="*/ 0 h 70"/>
                <a:gd name="T6" fmla="*/ 70 w 70"/>
                <a:gd name="T7" fmla="*/ 35 h 70"/>
                <a:gd name="T8" fmla="*/ 35 w 70"/>
                <a:gd name="T9" fmla="*/ 70 h 70"/>
                <a:gd name="T10" fmla="*/ 35 w 70"/>
                <a:gd name="T11" fmla="*/ 6 h 70"/>
                <a:gd name="T12" fmla="*/ 6 w 70"/>
                <a:gd name="T13" fmla="*/ 35 h 70"/>
                <a:gd name="T14" fmla="*/ 35 w 70"/>
                <a:gd name="T15" fmla="*/ 64 h 70"/>
                <a:gd name="T16" fmla="*/ 64 w 70"/>
                <a:gd name="T17" fmla="*/ 35 h 70"/>
                <a:gd name="T18" fmla="*/ 35 w 70"/>
                <a:gd name="T19" fmla="*/ 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35" y="70"/>
                  </a:moveTo>
                  <a:cubicBezTo>
                    <a:pt x="16" y="70"/>
                    <a:pt x="0" y="54"/>
                    <a:pt x="0" y="35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54" y="0"/>
                    <a:pt x="70" y="15"/>
                    <a:pt x="70" y="35"/>
                  </a:cubicBezTo>
                  <a:cubicBezTo>
                    <a:pt x="70" y="54"/>
                    <a:pt x="54" y="70"/>
                    <a:pt x="35" y="70"/>
                  </a:cubicBezTo>
                  <a:close/>
                  <a:moveTo>
                    <a:pt x="35" y="6"/>
                  </a:moveTo>
                  <a:cubicBezTo>
                    <a:pt x="19" y="6"/>
                    <a:pt x="6" y="19"/>
                    <a:pt x="6" y="35"/>
                  </a:cubicBezTo>
                  <a:cubicBezTo>
                    <a:pt x="6" y="51"/>
                    <a:pt x="19" y="64"/>
                    <a:pt x="35" y="64"/>
                  </a:cubicBezTo>
                  <a:cubicBezTo>
                    <a:pt x="51" y="64"/>
                    <a:pt x="64" y="51"/>
                    <a:pt x="64" y="35"/>
                  </a:cubicBezTo>
                  <a:cubicBezTo>
                    <a:pt x="64" y="19"/>
                    <a:pt x="51" y="6"/>
                    <a:pt x="35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sz="2000" kern="0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30" name="Freeform 45">
              <a:extLst>
                <a:ext uri="{FF2B5EF4-FFF2-40B4-BE49-F238E27FC236}">
                  <a16:creationId xmlns:a16="http://schemas.microsoft.com/office/drawing/2014/main" id="{55DA9265-712B-4C67-8FF1-CA5DEC8CE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426" y="3941763"/>
              <a:ext cx="23813" cy="865188"/>
            </a:xfrm>
            <a:custGeom>
              <a:avLst/>
              <a:gdLst>
                <a:gd name="T0" fmla="*/ 3 w 6"/>
                <a:gd name="T1" fmla="*/ 214 h 214"/>
                <a:gd name="T2" fmla="*/ 0 w 6"/>
                <a:gd name="T3" fmla="*/ 211 h 214"/>
                <a:gd name="T4" fmla="*/ 0 w 6"/>
                <a:gd name="T5" fmla="*/ 3 h 214"/>
                <a:gd name="T6" fmla="*/ 3 w 6"/>
                <a:gd name="T7" fmla="*/ 0 h 214"/>
                <a:gd name="T8" fmla="*/ 6 w 6"/>
                <a:gd name="T9" fmla="*/ 3 h 214"/>
                <a:gd name="T10" fmla="*/ 6 w 6"/>
                <a:gd name="T11" fmla="*/ 211 h 214"/>
                <a:gd name="T12" fmla="*/ 3 w 6"/>
                <a:gd name="T13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14">
                  <a:moveTo>
                    <a:pt x="3" y="214"/>
                  </a:moveTo>
                  <a:cubicBezTo>
                    <a:pt x="2" y="214"/>
                    <a:pt x="0" y="213"/>
                    <a:pt x="0" y="21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211"/>
                    <a:pt x="6" y="211"/>
                    <a:pt x="6" y="211"/>
                  </a:cubicBezTo>
                  <a:cubicBezTo>
                    <a:pt x="6" y="213"/>
                    <a:pt x="5" y="214"/>
                    <a:pt x="3" y="21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sz="2000" kern="0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7FEB52D8-E156-49C9-B889-42457942EBDB}"/>
              </a:ext>
            </a:extLst>
          </p:cNvPr>
          <p:cNvSpPr txBox="1"/>
          <p:nvPr/>
        </p:nvSpPr>
        <p:spPr>
          <a:xfrm>
            <a:off x="2870594" y="2399650"/>
            <a:ext cx="7445385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400"/>
              </a:spcBef>
              <a:spcAft>
                <a:spcPts val="2400"/>
              </a:spcAft>
              <a:defRPr/>
            </a:pPr>
            <a:r>
              <a:rPr lang="fr-F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Solidarité</a:t>
            </a:r>
            <a:r>
              <a:rPr lang="fr-FR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 d’équipe &amp; </a:t>
            </a:r>
            <a:r>
              <a:rPr lang="fr-F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interception</a:t>
            </a:r>
            <a:r>
              <a:rPr lang="fr-FR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 des appels téléphoniques</a:t>
            </a:r>
          </a:p>
          <a:p>
            <a:pPr>
              <a:spcBef>
                <a:spcPts val="2400"/>
              </a:spcBef>
              <a:spcAft>
                <a:spcPts val="2400"/>
              </a:spcAft>
              <a:defRPr/>
            </a:pPr>
            <a:r>
              <a:rPr lang="fr-F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Traitement au quotidien</a:t>
            </a:r>
            <a:r>
              <a:rPr lang="fr-FR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, des demandes mails (de son binôme ou de la boîte générique)</a:t>
            </a:r>
          </a:p>
          <a:p>
            <a:pPr>
              <a:spcBef>
                <a:spcPts val="2400"/>
              </a:spcBef>
              <a:spcAft>
                <a:spcPts val="2400"/>
              </a:spcAft>
              <a:defRPr/>
            </a:pPr>
            <a:r>
              <a:rPr lang="fr-F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Décisions au quotidien </a:t>
            </a:r>
            <a:r>
              <a:rPr lang="fr-FR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des instances Risque des collaborateurs absents (dans le respect du schéma délégataire)</a:t>
            </a:r>
          </a:p>
          <a:p>
            <a:pPr>
              <a:spcBef>
                <a:spcPts val="2400"/>
              </a:spcBef>
              <a:spcAft>
                <a:spcPts val="2400"/>
              </a:spcAft>
              <a:defRPr/>
            </a:pPr>
            <a:r>
              <a:rPr lang="fr-F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Attention à la qualité de service</a:t>
            </a:r>
            <a:r>
              <a:rPr lang="fr-FR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, à travers </a:t>
            </a:r>
            <a:r>
              <a:rPr lang="fr-FR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Nos Clients On-Line</a:t>
            </a:r>
            <a:r>
              <a:rPr lang="fr-FR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, notamment sur le </a:t>
            </a:r>
            <a:r>
              <a:rPr lang="fr-F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traitement des levées d’anonymat</a:t>
            </a:r>
          </a:p>
        </p:txBody>
      </p:sp>
    </p:spTree>
    <p:extLst>
      <p:ext uri="{BB962C8B-B14F-4D97-AF65-F5344CB8AC3E}">
        <p14:creationId xmlns:p14="http://schemas.microsoft.com/office/powerpoint/2010/main" val="89430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2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36E4755-EAB1-4215-8CF7-DAAFCDDC4A3A}"/>
              </a:ext>
            </a:extLst>
          </p:cNvPr>
          <p:cNvSpPr txBox="1"/>
          <p:nvPr/>
        </p:nvSpPr>
        <p:spPr>
          <a:xfrm>
            <a:off x="27783" y="1588356"/>
            <a:ext cx="484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</a:t>
            </a:r>
          </a:p>
          <a:p>
            <a:endParaRPr lang="fr-FR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CD69C46-2A3A-4A44-8E33-AEA0C4B1DF40}"/>
              </a:ext>
            </a:extLst>
          </p:cNvPr>
          <p:cNvSpPr txBox="1"/>
          <p:nvPr/>
        </p:nvSpPr>
        <p:spPr>
          <a:xfrm>
            <a:off x="8163250" y="2399650"/>
            <a:ext cx="2253230" cy="736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FBEEF7B-CC02-4429-91C4-E5EFA1EF7AC2}"/>
              </a:ext>
            </a:extLst>
          </p:cNvPr>
          <p:cNvSpPr txBox="1"/>
          <p:nvPr/>
        </p:nvSpPr>
        <p:spPr>
          <a:xfrm>
            <a:off x="2406326" y="1521910"/>
            <a:ext cx="6336703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 anchor="ctr">
            <a:spAutoFit/>
          </a:bodyPr>
          <a:lstStyle/>
          <a:p>
            <a:r>
              <a:rPr lang="fr-FR" b="1" i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 mon retour de congés, nos clients apprécieront 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08E2939-8885-4A61-A122-70BF37ACAF25}"/>
              </a:ext>
            </a:extLst>
          </p:cNvPr>
          <p:cNvSpPr txBox="1"/>
          <p:nvPr/>
        </p:nvSpPr>
        <p:spPr>
          <a:xfrm>
            <a:off x="511875" y="293560"/>
            <a:ext cx="105262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fr-FR" sz="3200" b="1" cap="all" dirty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A l’approche des fêtes de fin d’année, quels sont les </a:t>
            </a:r>
            <a:r>
              <a:rPr lang="fr-FR" sz="3200" b="1" cap="all" dirty="0">
                <a:solidFill>
                  <a:srgbClr val="C00000"/>
                </a:solidFill>
                <a:latin typeface="Mistral" panose="03090702030407020403" pitchFamily="66" charset="0"/>
              </a:rPr>
              <a:t>reflexes à adopter</a:t>
            </a:r>
            <a:r>
              <a:rPr lang="fr-FR" sz="3200" b="1" cap="all" dirty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 pour </a:t>
            </a:r>
            <a:r>
              <a:rPr lang="fr-FR" sz="3200" b="1" cap="all" dirty="0">
                <a:solidFill>
                  <a:srgbClr val="C00000"/>
                </a:solidFill>
                <a:latin typeface="Mistral" panose="03090702030407020403" pitchFamily="66" charset="0"/>
              </a:rPr>
              <a:t>renouer le lien avec nos clients </a:t>
            </a:r>
            <a:r>
              <a:rPr lang="fr-FR" sz="3200" b="1" cap="all" dirty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?</a:t>
            </a:r>
            <a:endParaRPr lang="fr-FR" sz="3200" b="1" cap="all" dirty="0">
              <a:solidFill>
                <a:srgbClr val="C00000"/>
              </a:solidFill>
              <a:latin typeface="Mistral" panose="03090702030407020403" pitchFamily="66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DE1A430-22D0-4D78-8670-672D4F7158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l="-9" t="1425" r="9" b="640"/>
          <a:stretch/>
        </p:blipFill>
        <p:spPr>
          <a:xfrm>
            <a:off x="6010038" y="-96469"/>
            <a:ext cx="6181962" cy="6858000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9392" y="198024"/>
            <a:ext cx="962025" cy="1266825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5024C91F-E47C-4684-95F4-EF92AED81934}"/>
              </a:ext>
            </a:extLst>
          </p:cNvPr>
          <p:cNvGrpSpPr/>
          <p:nvPr/>
        </p:nvGrpSpPr>
        <p:grpSpPr>
          <a:xfrm>
            <a:off x="1393462" y="5598333"/>
            <a:ext cx="587482" cy="422955"/>
            <a:chOff x="4729163" y="3941763"/>
            <a:chExt cx="1201738" cy="865188"/>
          </a:xfrm>
          <a:solidFill>
            <a:srgbClr val="333333"/>
          </a:solidFill>
        </p:grpSpPr>
        <p:sp>
          <p:nvSpPr>
            <p:cNvPr id="24" name="Freeform 42">
              <a:extLst>
                <a:ext uri="{FF2B5EF4-FFF2-40B4-BE49-F238E27FC236}">
                  <a16:creationId xmlns:a16="http://schemas.microsoft.com/office/drawing/2014/main" id="{19BFFF9E-31E8-47E0-9B6B-51F811AABF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29163" y="4475163"/>
              <a:ext cx="1201738" cy="153988"/>
            </a:xfrm>
            <a:custGeom>
              <a:avLst/>
              <a:gdLst>
                <a:gd name="T0" fmla="*/ 295 w 298"/>
                <a:gd name="T1" fmla="*/ 38 h 38"/>
                <a:gd name="T2" fmla="*/ 292 w 298"/>
                <a:gd name="T3" fmla="*/ 35 h 38"/>
                <a:gd name="T4" fmla="*/ 237 w 298"/>
                <a:gd name="T5" fmla="*/ 6 h 38"/>
                <a:gd name="T6" fmla="*/ 182 w 298"/>
                <a:gd name="T7" fmla="*/ 35 h 38"/>
                <a:gd name="T8" fmla="*/ 179 w 298"/>
                <a:gd name="T9" fmla="*/ 38 h 38"/>
                <a:gd name="T10" fmla="*/ 176 w 298"/>
                <a:gd name="T11" fmla="*/ 35 h 38"/>
                <a:gd name="T12" fmla="*/ 237 w 298"/>
                <a:gd name="T13" fmla="*/ 0 h 38"/>
                <a:gd name="T14" fmla="*/ 298 w 298"/>
                <a:gd name="T15" fmla="*/ 35 h 38"/>
                <a:gd name="T16" fmla="*/ 295 w 298"/>
                <a:gd name="T17" fmla="*/ 38 h 38"/>
                <a:gd name="T18" fmla="*/ 119 w 298"/>
                <a:gd name="T19" fmla="*/ 38 h 38"/>
                <a:gd name="T20" fmla="*/ 116 w 298"/>
                <a:gd name="T21" fmla="*/ 35 h 38"/>
                <a:gd name="T22" fmla="*/ 61 w 298"/>
                <a:gd name="T23" fmla="*/ 6 h 38"/>
                <a:gd name="T24" fmla="*/ 6 w 298"/>
                <a:gd name="T25" fmla="*/ 35 h 38"/>
                <a:gd name="T26" fmla="*/ 3 w 298"/>
                <a:gd name="T27" fmla="*/ 38 h 38"/>
                <a:gd name="T28" fmla="*/ 0 w 298"/>
                <a:gd name="T29" fmla="*/ 35 h 38"/>
                <a:gd name="T30" fmla="*/ 61 w 298"/>
                <a:gd name="T31" fmla="*/ 0 h 38"/>
                <a:gd name="T32" fmla="*/ 122 w 298"/>
                <a:gd name="T33" fmla="*/ 35 h 38"/>
                <a:gd name="T34" fmla="*/ 119 w 298"/>
                <a:gd name="T3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8" h="38">
                  <a:moveTo>
                    <a:pt x="295" y="38"/>
                  </a:moveTo>
                  <a:cubicBezTo>
                    <a:pt x="293" y="38"/>
                    <a:pt x="292" y="37"/>
                    <a:pt x="292" y="35"/>
                  </a:cubicBezTo>
                  <a:cubicBezTo>
                    <a:pt x="292" y="19"/>
                    <a:pt x="267" y="6"/>
                    <a:pt x="237" y="6"/>
                  </a:cubicBezTo>
                  <a:cubicBezTo>
                    <a:pt x="207" y="6"/>
                    <a:pt x="182" y="19"/>
                    <a:pt x="182" y="35"/>
                  </a:cubicBezTo>
                  <a:cubicBezTo>
                    <a:pt x="182" y="37"/>
                    <a:pt x="181" y="38"/>
                    <a:pt x="179" y="38"/>
                  </a:cubicBezTo>
                  <a:cubicBezTo>
                    <a:pt x="177" y="38"/>
                    <a:pt x="176" y="37"/>
                    <a:pt x="176" y="35"/>
                  </a:cubicBezTo>
                  <a:cubicBezTo>
                    <a:pt x="176" y="15"/>
                    <a:pt x="203" y="0"/>
                    <a:pt x="237" y="0"/>
                  </a:cubicBezTo>
                  <a:cubicBezTo>
                    <a:pt x="271" y="0"/>
                    <a:pt x="298" y="15"/>
                    <a:pt x="298" y="35"/>
                  </a:cubicBezTo>
                  <a:cubicBezTo>
                    <a:pt x="298" y="37"/>
                    <a:pt x="297" y="38"/>
                    <a:pt x="295" y="38"/>
                  </a:cubicBezTo>
                  <a:close/>
                  <a:moveTo>
                    <a:pt x="119" y="38"/>
                  </a:moveTo>
                  <a:cubicBezTo>
                    <a:pt x="117" y="38"/>
                    <a:pt x="116" y="37"/>
                    <a:pt x="116" y="35"/>
                  </a:cubicBezTo>
                  <a:cubicBezTo>
                    <a:pt x="116" y="19"/>
                    <a:pt x="91" y="6"/>
                    <a:pt x="61" y="6"/>
                  </a:cubicBezTo>
                  <a:cubicBezTo>
                    <a:pt x="31" y="6"/>
                    <a:pt x="6" y="19"/>
                    <a:pt x="6" y="35"/>
                  </a:cubicBezTo>
                  <a:cubicBezTo>
                    <a:pt x="6" y="37"/>
                    <a:pt x="5" y="38"/>
                    <a:pt x="3" y="38"/>
                  </a:cubicBezTo>
                  <a:cubicBezTo>
                    <a:pt x="1" y="38"/>
                    <a:pt x="0" y="37"/>
                    <a:pt x="0" y="35"/>
                  </a:cubicBezTo>
                  <a:cubicBezTo>
                    <a:pt x="0" y="15"/>
                    <a:pt x="27" y="0"/>
                    <a:pt x="61" y="0"/>
                  </a:cubicBezTo>
                  <a:cubicBezTo>
                    <a:pt x="95" y="0"/>
                    <a:pt x="122" y="15"/>
                    <a:pt x="122" y="35"/>
                  </a:cubicBezTo>
                  <a:cubicBezTo>
                    <a:pt x="122" y="37"/>
                    <a:pt x="121" y="38"/>
                    <a:pt x="119" y="38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sz="2000" kern="0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25" name="Freeform 43">
              <a:extLst>
                <a:ext uri="{FF2B5EF4-FFF2-40B4-BE49-F238E27FC236}">
                  <a16:creationId xmlns:a16="http://schemas.microsoft.com/office/drawing/2014/main" id="{CAC880BD-5438-439C-B209-FA354489C5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41876" y="4135438"/>
              <a:ext cx="282575" cy="282575"/>
            </a:xfrm>
            <a:custGeom>
              <a:avLst/>
              <a:gdLst>
                <a:gd name="T0" fmla="*/ 35 w 70"/>
                <a:gd name="T1" fmla="*/ 70 h 70"/>
                <a:gd name="T2" fmla="*/ 0 w 70"/>
                <a:gd name="T3" fmla="*/ 35 h 70"/>
                <a:gd name="T4" fmla="*/ 35 w 70"/>
                <a:gd name="T5" fmla="*/ 0 h 70"/>
                <a:gd name="T6" fmla="*/ 70 w 70"/>
                <a:gd name="T7" fmla="*/ 35 h 70"/>
                <a:gd name="T8" fmla="*/ 35 w 70"/>
                <a:gd name="T9" fmla="*/ 70 h 70"/>
                <a:gd name="T10" fmla="*/ 35 w 70"/>
                <a:gd name="T11" fmla="*/ 6 h 70"/>
                <a:gd name="T12" fmla="*/ 6 w 70"/>
                <a:gd name="T13" fmla="*/ 35 h 70"/>
                <a:gd name="T14" fmla="*/ 35 w 70"/>
                <a:gd name="T15" fmla="*/ 64 h 70"/>
                <a:gd name="T16" fmla="*/ 64 w 70"/>
                <a:gd name="T17" fmla="*/ 35 h 70"/>
                <a:gd name="T18" fmla="*/ 35 w 70"/>
                <a:gd name="T19" fmla="*/ 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35" y="70"/>
                  </a:moveTo>
                  <a:cubicBezTo>
                    <a:pt x="16" y="70"/>
                    <a:pt x="0" y="54"/>
                    <a:pt x="0" y="35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54" y="0"/>
                    <a:pt x="70" y="15"/>
                    <a:pt x="70" y="35"/>
                  </a:cubicBezTo>
                  <a:cubicBezTo>
                    <a:pt x="70" y="54"/>
                    <a:pt x="54" y="70"/>
                    <a:pt x="35" y="70"/>
                  </a:cubicBezTo>
                  <a:close/>
                  <a:moveTo>
                    <a:pt x="35" y="6"/>
                  </a:moveTo>
                  <a:cubicBezTo>
                    <a:pt x="19" y="6"/>
                    <a:pt x="6" y="19"/>
                    <a:pt x="6" y="35"/>
                  </a:cubicBezTo>
                  <a:cubicBezTo>
                    <a:pt x="6" y="51"/>
                    <a:pt x="19" y="64"/>
                    <a:pt x="35" y="64"/>
                  </a:cubicBezTo>
                  <a:cubicBezTo>
                    <a:pt x="51" y="64"/>
                    <a:pt x="64" y="51"/>
                    <a:pt x="64" y="35"/>
                  </a:cubicBezTo>
                  <a:cubicBezTo>
                    <a:pt x="64" y="19"/>
                    <a:pt x="51" y="6"/>
                    <a:pt x="35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sz="2000" kern="0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26" name="Freeform 44">
              <a:extLst>
                <a:ext uri="{FF2B5EF4-FFF2-40B4-BE49-F238E27FC236}">
                  <a16:creationId xmlns:a16="http://schemas.microsoft.com/office/drawing/2014/main" id="{F692426B-5C5E-46B0-8F6D-03569259C3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5613" y="4135438"/>
              <a:ext cx="282575" cy="282575"/>
            </a:xfrm>
            <a:custGeom>
              <a:avLst/>
              <a:gdLst>
                <a:gd name="T0" fmla="*/ 35 w 70"/>
                <a:gd name="T1" fmla="*/ 70 h 70"/>
                <a:gd name="T2" fmla="*/ 0 w 70"/>
                <a:gd name="T3" fmla="*/ 35 h 70"/>
                <a:gd name="T4" fmla="*/ 35 w 70"/>
                <a:gd name="T5" fmla="*/ 0 h 70"/>
                <a:gd name="T6" fmla="*/ 70 w 70"/>
                <a:gd name="T7" fmla="*/ 35 h 70"/>
                <a:gd name="T8" fmla="*/ 35 w 70"/>
                <a:gd name="T9" fmla="*/ 70 h 70"/>
                <a:gd name="T10" fmla="*/ 35 w 70"/>
                <a:gd name="T11" fmla="*/ 6 h 70"/>
                <a:gd name="T12" fmla="*/ 6 w 70"/>
                <a:gd name="T13" fmla="*/ 35 h 70"/>
                <a:gd name="T14" fmla="*/ 35 w 70"/>
                <a:gd name="T15" fmla="*/ 64 h 70"/>
                <a:gd name="T16" fmla="*/ 64 w 70"/>
                <a:gd name="T17" fmla="*/ 35 h 70"/>
                <a:gd name="T18" fmla="*/ 35 w 70"/>
                <a:gd name="T19" fmla="*/ 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35" y="70"/>
                  </a:moveTo>
                  <a:cubicBezTo>
                    <a:pt x="16" y="70"/>
                    <a:pt x="0" y="54"/>
                    <a:pt x="0" y="35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54" y="0"/>
                    <a:pt x="70" y="15"/>
                    <a:pt x="70" y="35"/>
                  </a:cubicBezTo>
                  <a:cubicBezTo>
                    <a:pt x="70" y="54"/>
                    <a:pt x="54" y="70"/>
                    <a:pt x="35" y="70"/>
                  </a:cubicBezTo>
                  <a:close/>
                  <a:moveTo>
                    <a:pt x="35" y="6"/>
                  </a:moveTo>
                  <a:cubicBezTo>
                    <a:pt x="19" y="6"/>
                    <a:pt x="6" y="19"/>
                    <a:pt x="6" y="35"/>
                  </a:cubicBezTo>
                  <a:cubicBezTo>
                    <a:pt x="6" y="51"/>
                    <a:pt x="19" y="64"/>
                    <a:pt x="35" y="64"/>
                  </a:cubicBezTo>
                  <a:cubicBezTo>
                    <a:pt x="51" y="64"/>
                    <a:pt x="64" y="51"/>
                    <a:pt x="64" y="35"/>
                  </a:cubicBezTo>
                  <a:cubicBezTo>
                    <a:pt x="64" y="19"/>
                    <a:pt x="51" y="6"/>
                    <a:pt x="35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sz="2000" kern="0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27" name="Freeform 45">
              <a:extLst>
                <a:ext uri="{FF2B5EF4-FFF2-40B4-BE49-F238E27FC236}">
                  <a16:creationId xmlns:a16="http://schemas.microsoft.com/office/drawing/2014/main" id="{664FFDC4-AFDF-4F74-B9DE-DE169B4B5F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426" y="3941763"/>
              <a:ext cx="23813" cy="865188"/>
            </a:xfrm>
            <a:custGeom>
              <a:avLst/>
              <a:gdLst>
                <a:gd name="T0" fmla="*/ 3 w 6"/>
                <a:gd name="T1" fmla="*/ 214 h 214"/>
                <a:gd name="T2" fmla="*/ 0 w 6"/>
                <a:gd name="T3" fmla="*/ 211 h 214"/>
                <a:gd name="T4" fmla="*/ 0 w 6"/>
                <a:gd name="T5" fmla="*/ 3 h 214"/>
                <a:gd name="T6" fmla="*/ 3 w 6"/>
                <a:gd name="T7" fmla="*/ 0 h 214"/>
                <a:gd name="T8" fmla="*/ 6 w 6"/>
                <a:gd name="T9" fmla="*/ 3 h 214"/>
                <a:gd name="T10" fmla="*/ 6 w 6"/>
                <a:gd name="T11" fmla="*/ 211 h 214"/>
                <a:gd name="T12" fmla="*/ 3 w 6"/>
                <a:gd name="T13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14">
                  <a:moveTo>
                    <a:pt x="3" y="214"/>
                  </a:moveTo>
                  <a:cubicBezTo>
                    <a:pt x="2" y="214"/>
                    <a:pt x="0" y="213"/>
                    <a:pt x="0" y="21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211"/>
                    <a:pt x="6" y="211"/>
                    <a:pt x="6" y="211"/>
                  </a:cubicBezTo>
                  <a:cubicBezTo>
                    <a:pt x="6" y="213"/>
                    <a:pt x="5" y="214"/>
                    <a:pt x="3" y="21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sz="2000" kern="0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pic>
        <p:nvPicPr>
          <p:cNvPr id="28" name="Graphique 325">
            <a:extLst>
              <a:ext uri="{FF2B5EF4-FFF2-40B4-BE49-F238E27FC236}">
                <a16:creationId xmlns:a16="http://schemas.microsoft.com/office/drawing/2014/main" id="{8948BFFD-31F9-4B7C-A462-BEC2F397F0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43472" y="2244228"/>
            <a:ext cx="637337" cy="656172"/>
          </a:xfrm>
          <a:prstGeom prst="rect">
            <a:avLst/>
          </a:prstGeom>
        </p:spPr>
      </p:pic>
      <p:pic>
        <p:nvPicPr>
          <p:cNvPr id="29" name="Graphique 271">
            <a:extLst>
              <a:ext uri="{FF2B5EF4-FFF2-40B4-BE49-F238E27FC236}">
                <a16:creationId xmlns:a16="http://schemas.microsoft.com/office/drawing/2014/main" id="{34225EDE-466D-4229-95BF-BABD33453D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45163" y="3431215"/>
            <a:ext cx="639781" cy="639781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CCED0AD-4588-4EED-ACC1-A0025E16F096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3462" y="4497315"/>
            <a:ext cx="542925" cy="542925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4D554046-9A8F-4073-8E10-70EA0ECAD7E2}"/>
              </a:ext>
            </a:extLst>
          </p:cNvPr>
          <p:cNvSpPr txBox="1"/>
          <p:nvPr/>
        </p:nvSpPr>
        <p:spPr>
          <a:xfrm>
            <a:off x="8163250" y="2399650"/>
            <a:ext cx="2253230" cy="736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941979F-5899-40D4-92A1-8ACFF881F6F6}"/>
              </a:ext>
            </a:extLst>
          </p:cNvPr>
          <p:cNvSpPr txBox="1"/>
          <p:nvPr/>
        </p:nvSpPr>
        <p:spPr>
          <a:xfrm>
            <a:off x="2431976" y="2399650"/>
            <a:ext cx="953104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fr-FR" sz="1600" b="1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D’être rappelé par le conseiller pour s’assurer que les demandes adressées pendant les congés ont bien été traitées. 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fr-FR" sz="1600" b="1" dirty="0"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fr-FR" sz="1600" b="1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D’être informés du retour de congé de leur conseiller.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fr-FR" sz="1600" b="1" dirty="0"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fr-FR" sz="1600" b="1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D’avoir un retour sur le suivi de leur demande, en s’appuyant sur le débriefing réalisé avec son binôme sur les dossiers en cours.</a:t>
            </a:r>
          </a:p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fr-FR" sz="1600" b="1" dirty="0"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fr-FR" sz="1600" b="1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D’être appelé suite à une levée d’anonymat, pour s’assurer du suivi du dossier.</a:t>
            </a:r>
          </a:p>
        </p:txBody>
      </p:sp>
    </p:spTree>
    <p:extLst>
      <p:ext uri="{BB962C8B-B14F-4D97-AF65-F5344CB8AC3E}">
        <p14:creationId xmlns:p14="http://schemas.microsoft.com/office/powerpoint/2010/main" val="173471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4D0F8A4-86EF-44B5-A282-5BFA1EAB39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2941"/>
          <a:stretch/>
        </p:blipFill>
        <p:spPr>
          <a:xfrm>
            <a:off x="287660" y="1370181"/>
            <a:ext cx="5448300" cy="523220"/>
          </a:xfrm>
          <a:prstGeom prst="rect">
            <a:avLst/>
          </a:prstGeom>
        </p:spPr>
      </p:pic>
      <p:pic>
        <p:nvPicPr>
          <p:cNvPr id="3" name="Image 2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123DE504-0012-4C79-93AD-9651F93D99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853" b="56260"/>
          <a:stretch/>
        </p:blipFill>
        <p:spPr>
          <a:xfrm>
            <a:off x="7032101" y="2229795"/>
            <a:ext cx="3990975" cy="548290"/>
          </a:xfrm>
          <a:prstGeom prst="rect">
            <a:avLst/>
          </a:prstGeom>
        </p:spPr>
      </p:pic>
      <p:pic>
        <p:nvPicPr>
          <p:cNvPr id="4" name="Image 3">
            <a:hlinkClick r:id="rId5"/>
            <a:extLst>
              <a:ext uri="{FF2B5EF4-FFF2-40B4-BE49-F238E27FC236}">
                <a16:creationId xmlns:a16="http://schemas.microsoft.com/office/drawing/2014/main" id="{F767C459-EC65-467B-8BF1-004A9AF16FB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66449"/>
          <a:stretch/>
        </p:blipFill>
        <p:spPr>
          <a:xfrm>
            <a:off x="409109" y="5373450"/>
            <a:ext cx="4324350" cy="367510"/>
          </a:xfrm>
          <a:prstGeom prst="rect">
            <a:avLst/>
          </a:prstGeom>
        </p:spPr>
      </p:pic>
      <p:pic>
        <p:nvPicPr>
          <p:cNvPr id="5" name="Image 4">
            <a:hlinkClick r:id="rId7"/>
            <a:extLst>
              <a:ext uri="{FF2B5EF4-FFF2-40B4-BE49-F238E27FC236}">
                <a16:creationId xmlns:a16="http://schemas.microsoft.com/office/drawing/2014/main" id="{D8B68403-4EF4-4B47-84B8-317E83F4FDB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1884" b="73407"/>
          <a:stretch/>
        </p:blipFill>
        <p:spPr>
          <a:xfrm>
            <a:off x="7032100" y="5960130"/>
            <a:ext cx="4733925" cy="501593"/>
          </a:xfrm>
          <a:prstGeom prst="rect">
            <a:avLst/>
          </a:prstGeom>
        </p:spPr>
      </p:pic>
      <p:pic>
        <p:nvPicPr>
          <p:cNvPr id="6" name="Image 5">
            <a:hlinkClick r:id="rId9"/>
            <a:extLst>
              <a:ext uri="{FF2B5EF4-FFF2-40B4-BE49-F238E27FC236}">
                <a16:creationId xmlns:a16="http://schemas.microsoft.com/office/drawing/2014/main" id="{29169E7B-4DAB-4576-B232-0EE2D7ABF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546" b="31976"/>
          <a:stretch/>
        </p:blipFill>
        <p:spPr>
          <a:xfrm>
            <a:off x="0" y="3068960"/>
            <a:ext cx="5448300" cy="720080"/>
          </a:xfrm>
          <a:prstGeom prst="rect">
            <a:avLst/>
          </a:prstGeom>
        </p:spPr>
      </p:pic>
      <p:pic>
        <p:nvPicPr>
          <p:cNvPr id="7" name="Image 6">
            <a:hlinkClick r:id="rId10"/>
            <a:extLst>
              <a:ext uri="{FF2B5EF4-FFF2-40B4-BE49-F238E27FC236}">
                <a16:creationId xmlns:a16="http://schemas.microsoft.com/office/drawing/2014/main" id="{1758119A-2B1E-4A44-814F-DFE7DBC45B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434"/>
          <a:stretch/>
        </p:blipFill>
        <p:spPr>
          <a:xfrm>
            <a:off x="-372" y="3890342"/>
            <a:ext cx="5448300" cy="906810"/>
          </a:xfrm>
          <a:prstGeom prst="rect">
            <a:avLst/>
          </a:prstGeom>
        </p:spPr>
      </p:pic>
      <p:pic>
        <p:nvPicPr>
          <p:cNvPr id="9" name="Image 8">
            <a:hlinkClick r:id="rId11"/>
            <a:extLst>
              <a:ext uri="{FF2B5EF4-FFF2-40B4-BE49-F238E27FC236}">
                <a16:creationId xmlns:a16="http://schemas.microsoft.com/office/drawing/2014/main" id="{E3AD9B8D-1A0E-4382-8B09-192948D030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1255" b="5774"/>
          <a:stretch/>
        </p:blipFill>
        <p:spPr>
          <a:xfrm>
            <a:off x="7079656" y="3890342"/>
            <a:ext cx="3990975" cy="575438"/>
          </a:xfrm>
          <a:prstGeom prst="rect">
            <a:avLst/>
          </a:prstGeom>
        </p:spPr>
      </p:pic>
      <p:pic>
        <p:nvPicPr>
          <p:cNvPr id="10" name="Image 9">
            <a:hlinkClick r:id="rId12"/>
            <a:extLst>
              <a:ext uri="{FF2B5EF4-FFF2-40B4-BE49-F238E27FC236}">
                <a16:creationId xmlns:a16="http://schemas.microsoft.com/office/drawing/2014/main" id="{E19431BD-869E-4432-B1F7-85B292A24B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5992" b="32121"/>
          <a:stretch/>
        </p:blipFill>
        <p:spPr>
          <a:xfrm>
            <a:off x="7032100" y="3113618"/>
            <a:ext cx="3990975" cy="54828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3AC9CA6-DEE5-4393-B3C0-EBE7103CCE4A}"/>
              </a:ext>
            </a:extLst>
          </p:cNvPr>
          <p:cNvSpPr txBox="1"/>
          <p:nvPr/>
        </p:nvSpPr>
        <p:spPr>
          <a:xfrm>
            <a:off x="1271464" y="337268"/>
            <a:ext cx="892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cap="all" dirty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Les liens pour vous être utile</a:t>
            </a:r>
          </a:p>
        </p:txBody>
      </p:sp>
      <p:pic>
        <p:nvPicPr>
          <p:cNvPr id="12" name="Image 11">
            <a:hlinkClick r:id="rId13"/>
            <a:extLst>
              <a:ext uri="{FF2B5EF4-FFF2-40B4-BE49-F238E27FC236}">
                <a16:creationId xmlns:a16="http://schemas.microsoft.com/office/drawing/2014/main" id="{80E3864A-9002-4A8D-A354-6F122A963B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782" b="57740"/>
          <a:stretch/>
        </p:blipFill>
        <p:spPr>
          <a:xfrm>
            <a:off x="0" y="2226688"/>
            <a:ext cx="5448300" cy="72008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C74A409-5677-4AAA-A132-BD0FD80F30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9114"/>
          <a:stretch/>
        </p:blipFill>
        <p:spPr>
          <a:xfrm>
            <a:off x="7032102" y="1371179"/>
            <a:ext cx="3990975" cy="523220"/>
          </a:xfrm>
          <a:prstGeom prst="rect">
            <a:avLst/>
          </a:prstGeom>
        </p:spPr>
      </p:pic>
      <p:pic>
        <p:nvPicPr>
          <p:cNvPr id="14" name="Image 13">
            <a:hlinkClick r:id="rId5"/>
            <a:extLst>
              <a:ext uri="{FF2B5EF4-FFF2-40B4-BE49-F238E27FC236}">
                <a16:creationId xmlns:a16="http://schemas.microsoft.com/office/drawing/2014/main" id="{72F257C7-0E06-49B0-ACB8-6D02DE57DD4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5252"/>
          <a:stretch/>
        </p:blipFill>
        <p:spPr>
          <a:xfrm>
            <a:off x="-372" y="5980174"/>
            <a:ext cx="4324350" cy="599703"/>
          </a:xfrm>
          <a:prstGeom prst="rect">
            <a:avLst/>
          </a:prstGeom>
        </p:spPr>
      </p:pic>
      <p:pic>
        <p:nvPicPr>
          <p:cNvPr id="15" name="Image 14">
            <a:hlinkClick r:id="rId7"/>
            <a:extLst>
              <a:ext uri="{FF2B5EF4-FFF2-40B4-BE49-F238E27FC236}">
                <a16:creationId xmlns:a16="http://schemas.microsoft.com/office/drawing/2014/main" id="{8C8AA7BC-EB7C-4314-A47E-4D0EF5F9FCD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88765"/>
          <a:stretch/>
        </p:blipFill>
        <p:spPr>
          <a:xfrm>
            <a:off x="6888088" y="5386488"/>
            <a:ext cx="4733925" cy="383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58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30">
            <a:extLst>
              <a:ext uri="{FF2B5EF4-FFF2-40B4-BE49-F238E27FC236}">
                <a16:creationId xmlns:a16="http://schemas.microsoft.com/office/drawing/2014/main" id="{6DF850F5-3E54-4508-96BE-FABAAC0D75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51331" y="1200151"/>
            <a:ext cx="565149" cy="565149"/>
          </a:xfrm>
          <a:prstGeom prst="rect">
            <a:avLst/>
          </a:prstGeom>
        </p:spPr>
      </p:pic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1914865" y="1226677"/>
            <a:ext cx="8108558" cy="4904300"/>
          </a:xfrm>
        </p:spPr>
        <p:txBody>
          <a:bodyPr>
            <a:normAutofit/>
          </a:bodyPr>
          <a:lstStyle/>
          <a:p>
            <a:r>
              <a:rPr lang="fr-FR" dirty="0">
                <a:highlight>
                  <a:srgbClr val="C0C0C0"/>
                </a:highlight>
              </a:rPr>
              <a:t>L’outil est commun à toutes les agences, </a:t>
            </a:r>
            <a:r>
              <a:rPr lang="fr-FR" b="1" dirty="0">
                <a:solidFill>
                  <a:srgbClr val="C31632"/>
                </a:solidFill>
                <a:highlight>
                  <a:srgbClr val="C0C0C0"/>
                </a:highlight>
              </a:rPr>
              <a:t>je ne supprime aucune absence de la liste</a:t>
            </a:r>
            <a:r>
              <a:rPr lang="fr-FR" dirty="0">
                <a:highlight>
                  <a:srgbClr val="C0C0C0"/>
                </a:highlight>
              </a:rPr>
              <a:t>, sauf en cas d’annulation d’une saisie que j’ai réalisée.</a:t>
            </a:r>
          </a:p>
          <a:p>
            <a:pPr lvl="1"/>
            <a:endParaRPr lang="fr-FR" dirty="0"/>
          </a:p>
          <a:p>
            <a:r>
              <a:rPr lang="fr-FR" dirty="0"/>
              <a:t>Pour saisir une absence j’ai besoin de l’ identifiant (AXXX). Je trouve cette information dans l’annuaire en cliquant sur l’icône « i »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r>
              <a:rPr lang="fr-FR" dirty="0"/>
              <a:t>Pour gagner du temps, je peux faire un copier de l’identifiant depuis l’annuaire puis le coller l’outil de saisie des absences </a:t>
            </a:r>
          </a:p>
          <a:p>
            <a:endParaRPr lang="fr-FR" dirty="0"/>
          </a:p>
          <a:p>
            <a:pPr marL="0" indent="0">
              <a:buNone/>
            </a:pPr>
            <a:endParaRPr lang="fr-FR" sz="800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deux informations essentielles qui facilitent la saisie d’une absence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382298" y="137054"/>
            <a:ext cx="6898751" cy="246404"/>
          </a:xfrm>
        </p:spPr>
        <p:txBody>
          <a:bodyPr/>
          <a:lstStyle/>
          <a:p>
            <a:r>
              <a:rPr lang="fr-FR" dirty="0"/>
              <a:t>Nouveau parcours téléphonique : gestion des absences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7EFBDC-CFA2-4E28-8E38-B86CA8073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580" y="3525497"/>
            <a:ext cx="2705100" cy="14859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374293-C9F6-426F-B0C3-106B85C40F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9492" y="3312826"/>
            <a:ext cx="3315001" cy="188915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6755998-7A7C-47AA-9B6C-F59825AF86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899" t="83375" r="17962" b="6348"/>
          <a:stretch/>
        </p:blipFill>
        <p:spPr>
          <a:xfrm>
            <a:off x="7265234" y="2443396"/>
            <a:ext cx="644577" cy="50966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3ED6BCC2-E2A0-4819-87E0-00D3FE99E2C0}"/>
              </a:ext>
            </a:extLst>
          </p:cNvPr>
          <p:cNvCxnSpPr>
            <a:cxnSpLocks/>
          </p:cNvCxnSpPr>
          <p:nvPr/>
        </p:nvCxnSpPr>
        <p:spPr>
          <a:xfrm flipH="1">
            <a:off x="5136630" y="2608289"/>
            <a:ext cx="1663908" cy="20986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CFDC9EA8-97E7-477B-9AA4-F2C1200AAED2}"/>
              </a:ext>
            </a:extLst>
          </p:cNvPr>
          <p:cNvCxnSpPr>
            <a:cxnSpLocks/>
          </p:cNvCxnSpPr>
          <p:nvPr/>
        </p:nvCxnSpPr>
        <p:spPr>
          <a:xfrm flipV="1">
            <a:off x="5541365" y="4077323"/>
            <a:ext cx="1783829" cy="4347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F0B04885-B6A1-44B2-9945-21011EE2B256}"/>
              </a:ext>
            </a:extLst>
          </p:cNvPr>
          <p:cNvCxnSpPr>
            <a:cxnSpLocks/>
          </p:cNvCxnSpPr>
          <p:nvPr/>
        </p:nvCxnSpPr>
        <p:spPr>
          <a:xfrm>
            <a:off x="6965430" y="2623279"/>
            <a:ext cx="389744" cy="224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53650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1914865" y="1226677"/>
            <a:ext cx="8235554" cy="4860000"/>
          </a:xfrm>
        </p:spPr>
        <p:txBody>
          <a:bodyPr/>
          <a:lstStyle/>
          <a:p>
            <a:r>
              <a:rPr lang="fr-FR" dirty="0"/>
              <a:t>Je clique sur le lien qui m’a été transmis par mail. Je peux l’ajouter en favori pour faciliter mes saisies.</a:t>
            </a:r>
          </a:p>
          <a:p>
            <a:pPr marL="0" indent="0">
              <a:buNone/>
            </a:pPr>
            <a:r>
              <a:rPr lang="fr-FR" dirty="0"/>
              <a:t>			XXX			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L’outil s’ouvre automatiquement </a:t>
            </a:r>
          </a:p>
          <a:p>
            <a:pPr lvl="1"/>
            <a:r>
              <a:rPr lang="fr-FR" dirty="0"/>
              <a:t>Je peux fermer le message relatif à la traduction en cliquant sur la croix </a:t>
            </a:r>
          </a:p>
          <a:p>
            <a:endParaRPr lang="fr-FR" dirty="0"/>
          </a:p>
          <a:p>
            <a:pPr marL="0" indent="0">
              <a:buNone/>
            </a:pPr>
            <a:endParaRPr lang="fr-FR" sz="800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Puis je clique Absences des conseillers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J’ouvre l’outil de gestion des absences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382298" y="137054"/>
            <a:ext cx="6898751" cy="246404"/>
          </a:xfrm>
        </p:spPr>
        <p:txBody>
          <a:bodyPr/>
          <a:lstStyle/>
          <a:p>
            <a:r>
              <a:rPr lang="fr-FR" dirty="0"/>
              <a:t>Nouveau parcours téléphonique : gestion des absences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C1CDBCA-C11D-44E2-94EB-770F3C2AE276}"/>
              </a:ext>
            </a:extLst>
          </p:cNvPr>
          <p:cNvPicPr/>
          <p:nvPr/>
        </p:nvPicPr>
        <p:blipFill rotWithShape="1">
          <a:blip r:embed="rId2"/>
          <a:srcRect l="-1" r="39" b="34589"/>
          <a:stretch/>
        </p:blipFill>
        <p:spPr>
          <a:xfrm>
            <a:off x="3337504" y="3162809"/>
            <a:ext cx="5758472" cy="1296000"/>
          </a:xfrm>
          <a:prstGeom prst="rect">
            <a:avLst/>
          </a:prstGeom>
        </p:spPr>
      </p:pic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961991E5-AEEA-428F-9AB1-558E25330298}"/>
              </a:ext>
            </a:extLst>
          </p:cNvPr>
          <p:cNvCxnSpPr>
            <a:cxnSpLocks/>
          </p:cNvCxnSpPr>
          <p:nvPr/>
        </p:nvCxnSpPr>
        <p:spPr>
          <a:xfrm flipH="1">
            <a:off x="7755467" y="3031067"/>
            <a:ext cx="254000" cy="2878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 21">
            <a:extLst>
              <a:ext uri="{FF2B5EF4-FFF2-40B4-BE49-F238E27FC236}">
                <a16:creationId xmlns:a16="http://schemas.microsoft.com/office/drawing/2014/main" id="{17AA12DB-0771-42A0-8DBE-88E63C972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863" y="4818723"/>
            <a:ext cx="5760000" cy="1044185"/>
          </a:xfrm>
          <a:prstGeom prst="rect">
            <a:avLst/>
          </a:prstGeom>
        </p:spPr>
      </p:pic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45C012A6-66F9-448B-A10B-B56DFCA53F4E}"/>
              </a:ext>
            </a:extLst>
          </p:cNvPr>
          <p:cNvCxnSpPr>
            <a:cxnSpLocks/>
          </p:cNvCxnSpPr>
          <p:nvPr/>
        </p:nvCxnSpPr>
        <p:spPr>
          <a:xfrm>
            <a:off x="3982387" y="4646952"/>
            <a:ext cx="0" cy="6895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B547D0CD-3729-48D3-B184-086604ECB5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3AFC09-9BF8-4AB0-BDA5-C9A9524ED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6724" y="1774298"/>
            <a:ext cx="1487553" cy="43285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0B0EFB9-31F3-4756-B36C-B4DEC91BFF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029" y="1976614"/>
            <a:ext cx="338997" cy="338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88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A6CBFC4C-190C-4E59-970B-499E9470DD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31949" y="1714501"/>
            <a:ext cx="527049" cy="527049"/>
          </a:xfrm>
          <a:prstGeom prst="rect">
            <a:avLst/>
          </a:prstGeom>
        </p:spPr>
      </p:pic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1914865" y="1226677"/>
            <a:ext cx="8329802" cy="4860000"/>
          </a:xfrm>
        </p:spPr>
        <p:txBody>
          <a:bodyPr/>
          <a:lstStyle/>
          <a:p>
            <a:r>
              <a:rPr lang="fr-FR" dirty="0"/>
              <a:t>Dans cette première version la liste présentée recense toutes les absences des agences CEGEE. </a:t>
            </a:r>
          </a:p>
          <a:p>
            <a:pPr marL="177800" indent="0">
              <a:buNone/>
            </a:pPr>
            <a:r>
              <a:rPr lang="fr-FR" b="1" dirty="0">
                <a:solidFill>
                  <a:srgbClr val="C31632"/>
                </a:solidFill>
              </a:rPr>
              <a:t>Je ne supprime aucune absence car il peut s’agir des absences d’autres agences.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Pour renseigner une absence courte ou longue, je clique sur Ajouter des jours d’absence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Je saisis l’absence 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382298" y="137054"/>
            <a:ext cx="6898751" cy="246404"/>
          </a:xfrm>
        </p:spPr>
        <p:txBody>
          <a:bodyPr/>
          <a:lstStyle/>
          <a:p>
            <a:r>
              <a:rPr lang="fr-FR" dirty="0"/>
              <a:t>Nouveau parcours téléphonique : gestion des absences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1AAC64-36DE-44CD-B1A7-586F1BC23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583" y="2161370"/>
            <a:ext cx="5760000" cy="206017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E987C4-4BC0-4901-AA48-5F9C0BEED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291" y="4606848"/>
            <a:ext cx="5760000" cy="2060178"/>
          </a:xfrm>
          <a:prstGeom prst="rect">
            <a:avLst/>
          </a:prstGeom>
        </p:spPr>
      </p:pic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79F48F82-682B-409E-9BEF-B1333E018DCD}"/>
              </a:ext>
            </a:extLst>
          </p:cNvPr>
          <p:cNvCxnSpPr>
            <a:cxnSpLocks/>
          </p:cNvCxnSpPr>
          <p:nvPr/>
        </p:nvCxnSpPr>
        <p:spPr>
          <a:xfrm>
            <a:off x="3031068" y="4927601"/>
            <a:ext cx="4842933" cy="1490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88715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1914865" y="1226677"/>
            <a:ext cx="8235554" cy="5631323"/>
          </a:xfrm>
        </p:spPr>
        <p:txBody>
          <a:bodyPr>
            <a:normAutofit/>
          </a:bodyPr>
          <a:lstStyle/>
          <a:p>
            <a:r>
              <a:rPr lang="fr-FR" dirty="0"/>
              <a:t>Une fenêtre s’ouvre pour me permettre de renseigner les détails de l’absence</a:t>
            </a:r>
          </a:p>
          <a:p>
            <a:pPr marL="0" indent="0">
              <a:buNone/>
            </a:pPr>
            <a:endParaRPr lang="fr-FR" sz="1200" dirty="0"/>
          </a:p>
          <a:p>
            <a:r>
              <a:rPr lang="fr-FR" dirty="0"/>
              <a:t>En utilisant mon clavier ou les menus déroulants, </a:t>
            </a:r>
          </a:p>
          <a:p>
            <a:pPr marL="0" indent="0">
              <a:buNone/>
            </a:pPr>
            <a:endParaRPr lang="fr-FR" sz="1200" dirty="0"/>
          </a:p>
          <a:p>
            <a:r>
              <a:rPr lang="fr-FR" dirty="0"/>
              <a:t>Je saisis :</a:t>
            </a:r>
          </a:p>
          <a:p>
            <a:pPr lvl="1"/>
            <a:r>
              <a:rPr lang="fr-FR" dirty="0"/>
              <a:t>L’identifiant du conseiller (que je retrouve dans l’</a:t>
            </a:r>
            <a:r>
              <a:rPr lang="fr-FR" dirty="0">
                <a:hlinkClick r:id="rId2" action="ppaction://hlinksldjump"/>
              </a:rPr>
              <a:t>annuaire</a:t>
            </a:r>
            <a:r>
              <a:rPr lang="fr-FR" dirty="0"/>
              <a:t>)</a:t>
            </a:r>
          </a:p>
          <a:p>
            <a:pPr lvl="1"/>
            <a:r>
              <a:rPr lang="fr-FR" dirty="0"/>
              <a:t>La date et l’heure de début / La date et l’heure de la fin</a:t>
            </a:r>
          </a:p>
          <a:p>
            <a:pPr lvl="1"/>
            <a:r>
              <a:rPr lang="fr-FR" dirty="0"/>
              <a:t>Le type d’absence : </a:t>
            </a:r>
            <a:r>
              <a:rPr lang="fr-FR" dirty="0">
                <a:hlinkClick r:id="rId3" action="ppaction://hlinksldjump"/>
              </a:rPr>
              <a:t>Courte moins de 24h</a:t>
            </a:r>
            <a:r>
              <a:rPr lang="fr-FR" dirty="0"/>
              <a:t> (demi journée) ou</a:t>
            </a:r>
            <a:r>
              <a:rPr lang="fr-FR" dirty="0">
                <a:hlinkClick r:id="rId4" action="ppaction://hlinksldjump"/>
              </a:rPr>
              <a:t> longue supérieure ou égale à 24h</a:t>
            </a:r>
            <a:r>
              <a:rPr lang="fr-FR" dirty="0"/>
              <a:t> (un jour ou plus) 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r>
              <a:rPr lang="fr-FR" dirty="0"/>
              <a:t>Puis je clique sur Valider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Je renseigne les détails de l’absence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382298" y="137054"/>
            <a:ext cx="6898751" cy="246404"/>
          </a:xfrm>
        </p:spPr>
        <p:txBody>
          <a:bodyPr/>
          <a:lstStyle/>
          <a:p>
            <a:r>
              <a:rPr lang="fr-FR" dirty="0"/>
              <a:t>Nouveau parcours téléphonique : gestion des absences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D17AEBF-7162-44D3-8C0E-7F233CD4A47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58" t="5390" r="3506" b="7057"/>
          <a:stretch/>
        </p:blipFill>
        <p:spPr>
          <a:xfrm>
            <a:off x="5733144" y="4524480"/>
            <a:ext cx="2191657" cy="1789234"/>
          </a:xfrm>
          <a:prstGeom prst="rect">
            <a:avLst/>
          </a:prstGeom>
          <a:ln>
            <a:solidFill>
              <a:srgbClr val="646464"/>
            </a:solidFill>
          </a:ln>
        </p:spPr>
      </p:pic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79F48F82-682B-409E-9BEF-B1333E018DCD}"/>
              </a:ext>
            </a:extLst>
          </p:cNvPr>
          <p:cNvCxnSpPr>
            <a:cxnSpLocks/>
          </p:cNvCxnSpPr>
          <p:nvPr/>
        </p:nvCxnSpPr>
        <p:spPr>
          <a:xfrm>
            <a:off x="4724400" y="6223000"/>
            <a:ext cx="22479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8BB794BF-D35E-45E2-A8E3-85C445AA0CED}"/>
              </a:ext>
            </a:extLst>
          </p:cNvPr>
          <p:cNvPicPr/>
          <p:nvPr/>
        </p:nvPicPr>
        <p:blipFill rotWithShape="1">
          <a:blip r:embed="rId6"/>
          <a:srcRect l="32308" t="27780" r="32804" b="18674"/>
          <a:stretch/>
        </p:blipFill>
        <p:spPr>
          <a:xfrm>
            <a:off x="8343900" y="1685926"/>
            <a:ext cx="2009775" cy="1400175"/>
          </a:xfrm>
          <a:prstGeom prst="rect">
            <a:avLst/>
          </a:prstGeom>
          <a:ln>
            <a:solidFill>
              <a:srgbClr val="646464"/>
            </a:solidFill>
          </a:ln>
        </p:spPr>
      </p:pic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4DEE9815-E9C5-4432-AE19-6BA2D9BE6CFA}"/>
              </a:ext>
            </a:extLst>
          </p:cNvPr>
          <p:cNvCxnSpPr>
            <a:cxnSpLocks/>
          </p:cNvCxnSpPr>
          <p:nvPr/>
        </p:nvCxnSpPr>
        <p:spPr>
          <a:xfrm>
            <a:off x="6677026" y="2028825"/>
            <a:ext cx="17811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age 28">
            <a:extLst>
              <a:ext uri="{FF2B5EF4-FFF2-40B4-BE49-F238E27FC236}">
                <a16:creationId xmlns:a16="http://schemas.microsoft.com/office/drawing/2014/main" id="{2BF55A2C-71C9-4C6D-A413-95444B1267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2187" y="3926275"/>
            <a:ext cx="2328269" cy="2097154"/>
          </a:xfrm>
          <a:prstGeom prst="rect">
            <a:avLst/>
          </a:prstGeom>
          <a:ln>
            <a:solidFill>
              <a:srgbClr val="646464"/>
            </a:solidFill>
          </a:ln>
        </p:spPr>
      </p:pic>
      <p:sp>
        <p:nvSpPr>
          <p:cNvPr id="40" name="Espace réservé du texte 39">
            <a:extLst>
              <a:ext uri="{FF2B5EF4-FFF2-40B4-BE49-F238E27FC236}">
                <a16:creationId xmlns:a16="http://schemas.microsoft.com/office/drawing/2014/main" id="{7376BF82-6B40-48C2-83A3-C22D65E8EC2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229296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1914865" y="1226677"/>
            <a:ext cx="8235554" cy="4860000"/>
          </a:xfrm>
        </p:spPr>
        <p:txBody>
          <a:bodyPr>
            <a:normAutofit lnSpcReduction="10000"/>
          </a:bodyPr>
          <a:lstStyle/>
          <a:p>
            <a:r>
              <a:rPr lang="fr-FR" dirty="0"/>
              <a:t>Sur l’écran suivant, après avoir validé ma saisie, un message confirme que l’absence est ajoutée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r>
              <a:rPr lang="fr-FR" dirty="0"/>
              <a:t>Je retrouve ma saisie dans la liste (détail pour filtrer par collaborateur)</a:t>
            </a:r>
          </a:p>
          <a:p>
            <a:endParaRPr lang="fr-FR" dirty="0"/>
          </a:p>
          <a:p>
            <a:r>
              <a:rPr lang="fr-FR" dirty="0"/>
              <a:t>Pour la modifier je clique sur l’icone « écrou » </a:t>
            </a:r>
          </a:p>
          <a:p>
            <a:endParaRPr lang="fr-FR" dirty="0"/>
          </a:p>
          <a:p>
            <a:r>
              <a:rPr lang="fr-FR" dirty="0">
                <a:highlight>
                  <a:srgbClr val="C0C0C0"/>
                </a:highlight>
              </a:rPr>
              <a:t>Pour éviter toute erreur, je supprime une absence </a:t>
            </a:r>
            <a:r>
              <a:rPr lang="fr-FR" b="1" u="sng" dirty="0">
                <a:solidFill>
                  <a:srgbClr val="C31632"/>
                </a:solidFill>
                <a:highlight>
                  <a:srgbClr val="C0C0C0"/>
                </a:highlight>
              </a:rPr>
              <a:t>uniquement en cas d’erreur </a:t>
            </a:r>
            <a:r>
              <a:rPr lang="fr-FR" dirty="0">
                <a:highlight>
                  <a:srgbClr val="C0C0C0"/>
                </a:highlight>
              </a:rPr>
              <a:t>de saisie, les absences échues sont supprimées automatiquement.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Je vérifie et modifie l’absence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382298" y="137054"/>
            <a:ext cx="6898751" cy="246404"/>
          </a:xfrm>
        </p:spPr>
        <p:txBody>
          <a:bodyPr/>
          <a:lstStyle/>
          <a:p>
            <a:r>
              <a:rPr lang="fr-FR" dirty="0"/>
              <a:t>Nouveau parcours téléphonique : gestion des absences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5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2BB5D7D-431E-4EF1-95AD-C82A00052C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03"/>
          <a:stretch/>
        </p:blipFill>
        <p:spPr>
          <a:xfrm>
            <a:off x="3168650" y="1771652"/>
            <a:ext cx="5760000" cy="2333243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5634917E-BAEC-414B-A087-95BD1DB709C7}"/>
              </a:ext>
            </a:extLst>
          </p:cNvPr>
          <p:cNvCxnSpPr>
            <a:cxnSpLocks/>
          </p:cNvCxnSpPr>
          <p:nvPr/>
        </p:nvCxnSpPr>
        <p:spPr>
          <a:xfrm>
            <a:off x="2771775" y="1704975"/>
            <a:ext cx="342900" cy="15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9E774281-FB61-43F0-BB5B-0A4AD7210217}"/>
              </a:ext>
            </a:extLst>
          </p:cNvPr>
          <p:cNvCxnSpPr>
            <a:cxnSpLocks/>
          </p:cNvCxnSpPr>
          <p:nvPr/>
        </p:nvCxnSpPr>
        <p:spPr>
          <a:xfrm flipV="1">
            <a:off x="4705350" y="3486152"/>
            <a:ext cx="0" cy="5905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B5AD8408-DCDB-4471-9EC3-81A014C7FF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96" r="19186" b="16279"/>
          <a:stretch/>
        </p:blipFill>
        <p:spPr>
          <a:xfrm>
            <a:off x="6362701" y="4667251"/>
            <a:ext cx="304800" cy="342900"/>
          </a:xfrm>
          <a:prstGeom prst="rect">
            <a:avLst/>
          </a:prstGeom>
        </p:spPr>
      </p:pic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57C658F6-DAA8-4679-8101-83EF0AB567EC}"/>
              </a:ext>
            </a:extLst>
          </p:cNvPr>
          <p:cNvCxnSpPr>
            <a:cxnSpLocks/>
          </p:cNvCxnSpPr>
          <p:nvPr/>
        </p:nvCxnSpPr>
        <p:spPr>
          <a:xfrm flipV="1">
            <a:off x="6762750" y="3514727"/>
            <a:ext cx="1866900" cy="13334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>
            <a:extLst>
              <a:ext uri="{FF2B5EF4-FFF2-40B4-BE49-F238E27FC236}">
                <a16:creationId xmlns:a16="http://schemas.microsoft.com/office/drawing/2014/main" id="{D1F5EA67-A952-496A-9288-0EF8FC8B84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04400" y="5162551"/>
            <a:ext cx="565149" cy="56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7871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Espace réservé du contenu 9">
            <a:extLst>
              <a:ext uri="{FF2B5EF4-FFF2-40B4-BE49-F238E27FC236}">
                <a16:creationId xmlns:a16="http://schemas.microsoft.com/office/drawing/2014/main" id="{12BD66AC-72AB-4466-ACA9-F1A626CCDE9E}"/>
              </a:ext>
            </a:extLst>
          </p:cNvPr>
          <p:cNvSpPr txBox="1">
            <a:spLocks/>
          </p:cNvSpPr>
          <p:nvPr/>
        </p:nvSpPr>
        <p:spPr>
          <a:xfrm>
            <a:off x="2074159" y="1230669"/>
            <a:ext cx="8235554" cy="447480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Par exemple, je suis absent une demi journée ou en formation moins d’un jour (classe virtuelle de quelques heures)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1" name="Tableau 40"/>
          <p:cNvGraphicFramePr>
            <a:graphicFrameLocks noGrp="1"/>
          </p:cNvGraphicFramePr>
          <p:nvPr/>
        </p:nvGraphicFramePr>
        <p:xfrm>
          <a:off x="2082524" y="1853862"/>
          <a:ext cx="7038164" cy="37974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9541">
                  <a:extLst>
                    <a:ext uri="{9D8B030D-6E8A-4147-A177-3AD203B41FA5}">
                      <a16:colId xmlns:a16="http://schemas.microsoft.com/office/drawing/2014/main" val="3765148447"/>
                    </a:ext>
                  </a:extLst>
                </a:gridCol>
                <a:gridCol w="1759541">
                  <a:extLst>
                    <a:ext uri="{9D8B030D-6E8A-4147-A177-3AD203B41FA5}">
                      <a16:colId xmlns:a16="http://schemas.microsoft.com/office/drawing/2014/main" val="1268540424"/>
                    </a:ext>
                  </a:extLst>
                </a:gridCol>
                <a:gridCol w="1759541">
                  <a:extLst>
                    <a:ext uri="{9D8B030D-6E8A-4147-A177-3AD203B41FA5}">
                      <a16:colId xmlns:a16="http://schemas.microsoft.com/office/drawing/2014/main" val="3363508910"/>
                    </a:ext>
                  </a:extLst>
                </a:gridCol>
                <a:gridCol w="1759541">
                  <a:extLst>
                    <a:ext uri="{9D8B030D-6E8A-4147-A177-3AD203B41FA5}">
                      <a16:colId xmlns:a16="http://schemas.microsoft.com/office/drawing/2014/main" val="2278248549"/>
                    </a:ext>
                  </a:extLst>
                </a:gridCol>
              </a:tblGrid>
              <a:tr h="311711">
                <a:tc>
                  <a:txBody>
                    <a:bodyPr/>
                    <a:lstStyle/>
                    <a:p>
                      <a:pPr algn="ctr"/>
                      <a:r>
                        <a:rPr lang="fr-FR" sz="900" dirty="0"/>
                        <a:t>Client</a:t>
                      </a:r>
                    </a:p>
                  </a:txBody>
                  <a:tcPr marL="27000" marR="2700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/>
                        <a:t>Conseiller spécifique</a:t>
                      </a:r>
                    </a:p>
                  </a:txBody>
                  <a:tcPr marL="27000" marR="2700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/>
                        <a:t>Ensemble des conseillers</a:t>
                      </a:r>
                    </a:p>
                  </a:txBody>
                  <a:tcPr marL="27000" marR="2700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/>
                        <a:t>Serveur Vocal Interactif</a:t>
                      </a:r>
                    </a:p>
                  </a:txBody>
                  <a:tcPr marL="27000" marR="27000" marT="34290" marB="34290" anchor="ctr"/>
                </a:tc>
                <a:extLst>
                  <a:ext uri="{0D108BD9-81ED-4DB2-BD59-A6C34878D82A}">
                    <a16:rowId xmlns:a16="http://schemas.microsoft.com/office/drawing/2014/main" val="2143514131"/>
                  </a:ext>
                </a:extLst>
              </a:tr>
              <a:tr h="3485731">
                <a:tc>
                  <a:txBody>
                    <a:bodyPr/>
                    <a:lstStyle/>
                    <a:p>
                      <a:pPr algn="ctr"/>
                      <a:endParaRPr lang="fr-FR" sz="9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9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9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9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995487503"/>
                  </a:ext>
                </a:extLst>
              </a:tr>
            </a:tbl>
          </a:graphicData>
        </a:graphic>
      </p:graphicFrame>
      <p:sp>
        <p:nvSpPr>
          <p:cNvPr id="77" name="Organigramme : Décision 76"/>
          <p:cNvSpPr/>
          <p:nvPr/>
        </p:nvSpPr>
        <p:spPr>
          <a:xfrm>
            <a:off x="4059820" y="2890634"/>
            <a:ext cx="1290367" cy="310733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675" b="1" dirty="0">
                <a:solidFill>
                  <a:schemeClr val="bg1">
                    <a:lumMod val="85000"/>
                  </a:schemeClr>
                </a:solidFill>
              </a:rPr>
              <a:t>Réponse avant 3 sonneries</a:t>
            </a:r>
          </a:p>
        </p:txBody>
      </p:sp>
      <p:sp>
        <p:nvSpPr>
          <p:cNvPr id="80" name="Rectangle 79"/>
          <p:cNvSpPr/>
          <p:nvPr/>
        </p:nvSpPr>
        <p:spPr>
          <a:xfrm>
            <a:off x="5851669" y="3383575"/>
            <a:ext cx="1260938" cy="1521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675" b="1" dirty="0">
                <a:solidFill>
                  <a:schemeClr val="bg1">
                    <a:lumMod val="85000"/>
                  </a:schemeClr>
                </a:solidFill>
              </a:rPr>
              <a:t>Bip pour interception</a:t>
            </a:r>
          </a:p>
        </p:txBody>
      </p:sp>
      <p:sp>
        <p:nvSpPr>
          <p:cNvPr id="94" name="ZoneTexte 93"/>
          <p:cNvSpPr txBox="1"/>
          <p:nvPr/>
        </p:nvSpPr>
        <p:spPr>
          <a:xfrm rot="2001004">
            <a:off x="3029614" y="2808710"/>
            <a:ext cx="19328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00" dirty="0">
                <a:solidFill>
                  <a:schemeClr val="bg1">
                    <a:lumMod val="85000"/>
                  </a:schemeClr>
                </a:solidFill>
                <a:sym typeface="Webdings" panose="05030102010509060703" pitchFamily="18" charset="2"/>
              </a:rPr>
              <a:t></a:t>
            </a:r>
            <a:endParaRPr lang="fr-FR" sz="2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3799808" y="2879171"/>
            <a:ext cx="308098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b="1" i="1" dirty="0">
                <a:solidFill>
                  <a:schemeClr val="bg1">
                    <a:lumMod val="85000"/>
                  </a:schemeClr>
                </a:solidFill>
              </a:rPr>
              <a:t>Oui</a:t>
            </a:r>
          </a:p>
        </p:txBody>
      </p:sp>
      <p:sp>
        <p:nvSpPr>
          <p:cNvPr id="97" name="ZoneTexte 96"/>
          <p:cNvSpPr txBox="1"/>
          <p:nvPr/>
        </p:nvSpPr>
        <p:spPr>
          <a:xfrm rot="2001004">
            <a:off x="3027397" y="3576926"/>
            <a:ext cx="19328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00" dirty="0">
                <a:solidFill>
                  <a:schemeClr val="bg1">
                    <a:lumMod val="85000"/>
                  </a:schemeClr>
                </a:solidFill>
                <a:sym typeface="Webdings" panose="05030102010509060703" pitchFamily="18" charset="2"/>
              </a:rPr>
              <a:t></a:t>
            </a:r>
            <a:endParaRPr lang="fr-FR" sz="2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8" name="ZoneTexte 97"/>
          <p:cNvSpPr txBox="1"/>
          <p:nvPr/>
        </p:nvSpPr>
        <p:spPr>
          <a:xfrm>
            <a:off x="3804383" y="3694028"/>
            <a:ext cx="308098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b="1" i="1" dirty="0">
                <a:solidFill>
                  <a:schemeClr val="bg1">
                    <a:lumMod val="85000"/>
                  </a:schemeClr>
                </a:solidFill>
              </a:rPr>
              <a:t>Oui</a:t>
            </a:r>
          </a:p>
        </p:txBody>
      </p:sp>
      <p:sp>
        <p:nvSpPr>
          <p:cNvPr id="103" name="Organigramme : Document 102"/>
          <p:cNvSpPr/>
          <p:nvPr/>
        </p:nvSpPr>
        <p:spPr>
          <a:xfrm>
            <a:off x="4379903" y="4746124"/>
            <a:ext cx="742126" cy="134794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675" b="1" dirty="0"/>
              <a:t>Demande rappel</a:t>
            </a:r>
          </a:p>
        </p:txBody>
      </p:sp>
      <p:sp>
        <p:nvSpPr>
          <p:cNvPr id="105" name="ZoneTexte 104"/>
          <p:cNvSpPr txBox="1"/>
          <p:nvPr/>
        </p:nvSpPr>
        <p:spPr>
          <a:xfrm rot="2001004">
            <a:off x="3033997" y="4711806"/>
            <a:ext cx="19328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00" dirty="0">
                <a:solidFill>
                  <a:srgbClr val="00B050"/>
                </a:solidFill>
                <a:sym typeface="Webdings" panose="05030102010509060703" pitchFamily="18" charset="2"/>
              </a:rPr>
              <a:t></a:t>
            </a:r>
            <a:endParaRPr lang="fr-FR" sz="2100" dirty="0">
              <a:solidFill>
                <a:srgbClr val="00B050"/>
              </a:solidFill>
            </a:endParaRPr>
          </a:p>
        </p:txBody>
      </p:sp>
      <p:cxnSp>
        <p:nvCxnSpPr>
          <p:cNvPr id="110" name="Connecteur droit avec flèche 154"/>
          <p:cNvCxnSpPr>
            <a:stCxn id="113" idx="2"/>
            <a:endCxn id="130" idx="0"/>
          </p:cNvCxnSpPr>
          <p:nvPr/>
        </p:nvCxnSpPr>
        <p:spPr>
          <a:xfrm rot="5400000">
            <a:off x="5442401" y="4381788"/>
            <a:ext cx="284940" cy="1794533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ZoneTexte 110"/>
          <p:cNvSpPr txBox="1"/>
          <p:nvPr/>
        </p:nvSpPr>
        <p:spPr>
          <a:xfrm>
            <a:off x="3812780" y="4819280"/>
            <a:ext cx="311304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b="1" dirty="0">
                <a:solidFill>
                  <a:srgbClr val="00B050"/>
                </a:solidFill>
              </a:rPr>
              <a:t>Oui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7682226" y="4032042"/>
            <a:ext cx="1176274" cy="16127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</a:rPr>
              <a:t>Interrogation client</a:t>
            </a:r>
          </a:p>
        </p:txBody>
      </p:sp>
      <p:sp>
        <p:nvSpPr>
          <p:cNvPr id="113" name="Organigramme : Décision 112"/>
          <p:cNvSpPr/>
          <p:nvPr/>
        </p:nvSpPr>
        <p:spPr>
          <a:xfrm>
            <a:off x="5738044" y="4796853"/>
            <a:ext cx="1488186" cy="339731"/>
          </a:xfrm>
          <a:prstGeom prst="flowChartDecisi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</a:rPr>
              <a:t>Réponse </a:t>
            </a:r>
            <a:br>
              <a:rPr lang="fr-FR" sz="675" b="1" dirty="0">
                <a:solidFill>
                  <a:schemeClr val="bg1"/>
                </a:solidFill>
              </a:rPr>
            </a:br>
            <a:r>
              <a:rPr lang="fr-FR" sz="675" b="1" dirty="0">
                <a:solidFill>
                  <a:schemeClr val="bg1"/>
                </a:solidFill>
              </a:rPr>
              <a:t>avant  5 nouvelles sonneries</a:t>
            </a:r>
          </a:p>
        </p:txBody>
      </p:sp>
      <p:cxnSp>
        <p:nvCxnSpPr>
          <p:cNvPr id="114" name="Connecteur droit avec flèche 113"/>
          <p:cNvCxnSpPr>
            <a:stCxn id="113" idx="1"/>
          </p:cNvCxnSpPr>
          <p:nvPr/>
        </p:nvCxnSpPr>
        <p:spPr>
          <a:xfrm flipH="1">
            <a:off x="3237816" y="4966719"/>
            <a:ext cx="2500229" cy="27125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avec flèche 260"/>
          <p:cNvCxnSpPr>
            <a:endCxn id="138" idx="0"/>
          </p:cNvCxnSpPr>
          <p:nvPr/>
        </p:nvCxnSpPr>
        <p:spPr>
          <a:xfrm rot="10800000" flipV="1">
            <a:off x="2918357" y="4109550"/>
            <a:ext cx="4758435" cy="135364"/>
          </a:xfrm>
          <a:prstGeom prst="bentConnector2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necteur droit avec flèche 115"/>
          <p:cNvCxnSpPr>
            <a:stCxn id="93" idx="1"/>
          </p:cNvCxnSpPr>
          <p:nvPr/>
        </p:nvCxnSpPr>
        <p:spPr>
          <a:xfrm flipH="1" flipV="1">
            <a:off x="3237816" y="3863575"/>
            <a:ext cx="1475271" cy="8042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necteur droit avec flèche 260"/>
          <p:cNvCxnSpPr>
            <a:cxnSpLocks/>
            <a:stCxn id="138" idx="3"/>
            <a:endCxn id="126" idx="0"/>
          </p:cNvCxnSpPr>
          <p:nvPr/>
        </p:nvCxnSpPr>
        <p:spPr>
          <a:xfrm>
            <a:off x="3335500" y="4389520"/>
            <a:ext cx="3146638" cy="135004"/>
          </a:xfrm>
          <a:prstGeom prst="bentConnector2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necteur droit avec flèche 117"/>
          <p:cNvCxnSpPr>
            <a:cxnSpLocks/>
            <a:stCxn id="126" idx="2"/>
            <a:endCxn id="113" idx="0"/>
          </p:cNvCxnSpPr>
          <p:nvPr/>
        </p:nvCxnSpPr>
        <p:spPr>
          <a:xfrm flipH="1">
            <a:off x="6482138" y="4675380"/>
            <a:ext cx="1" cy="121473"/>
          </a:xfrm>
          <a:prstGeom prst="straightConnector1">
            <a:avLst/>
          </a:prstGeom>
          <a:ln w="19050">
            <a:solidFill>
              <a:srgbClr val="8F0D2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necteur droit avec flèche 260"/>
          <p:cNvCxnSpPr>
            <a:stCxn id="77" idx="2"/>
            <a:endCxn id="80" idx="0"/>
          </p:cNvCxnSpPr>
          <p:nvPr/>
        </p:nvCxnSpPr>
        <p:spPr>
          <a:xfrm rot="16200000" flipH="1">
            <a:off x="5502466" y="2403903"/>
            <a:ext cx="182208" cy="1777135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ZoneTexte 119"/>
          <p:cNvSpPr txBox="1"/>
          <p:nvPr/>
        </p:nvSpPr>
        <p:spPr>
          <a:xfrm>
            <a:off x="6665038" y="3709047"/>
            <a:ext cx="330540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b="1" i="1" dirty="0">
                <a:solidFill>
                  <a:schemeClr val="bg1">
                    <a:lumMod val="85000"/>
                  </a:schemeClr>
                </a:solidFill>
              </a:rPr>
              <a:t>Non</a:t>
            </a:r>
          </a:p>
        </p:txBody>
      </p:sp>
      <p:sp>
        <p:nvSpPr>
          <p:cNvPr id="121" name="ZoneTexte 120"/>
          <p:cNvSpPr txBox="1"/>
          <p:nvPr/>
        </p:nvSpPr>
        <p:spPr>
          <a:xfrm>
            <a:off x="5438145" y="5096993"/>
            <a:ext cx="330540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b="1" i="1" dirty="0">
                <a:solidFill>
                  <a:srgbClr val="FF0000"/>
                </a:solidFill>
              </a:rPr>
              <a:t>Non</a:t>
            </a:r>
          </a:p>
        </p:txBody>
      </p:sp>
      <p:cxnSp>
        <p:nvCxnSpPr>
          <p:cNvPr id="122" name="Connecteur droit avec flèche 260"/>
          <p:cNvCxnSpPr/>
          <p:nvPr/>
        </p:nvCxnSpPr>
        <p:spPr>
          <a:xfrm rot="16200000" flipH="1">
            <a:off x="5111422" y="3216578"/>
            <a:ext cx="169838" cy="835628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ectangle 123"/>
          <p:cNvSpPr/>
          <p:nvPr/>
        </p:nvSpPr>
        <p:spPr>
          <a:xfrm>
            <a:off x="4124590" y="3383576"/>
            <a:ext cx="1248354" cy="1592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675" b="1" dirty="0">
                <a:solidFill>
                  <a:schemeClr val="bg1">
                    <a:lumMod val="85000"/>
                  </a:schemeClr>
                </a:solidFill>
              </a:rPr>
              <a:t>Sonneries complémentaires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5851669" y="4524524"/>
            <a:ext cx="1260938" cy="1508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675" b="1" dirty="0"/>
              <a:t>Sonnerie sur tous les postes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3436651" y="4221310"/>
            <a:ext cx="1845377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675" b="1" dirty="0">
                <a:solidFill>
                  <a:srgbClr val="C00000"/>
                </a:solidFill>
              </a:rPr>
              <a:t>1. Etre mis en relation avec un autre conseiller</a:t>
            </a:r>
          </a:p>
        </p:txBody>
      </p:sp>
      <p:cxnSp>
        <p:nvCxnSpPr>
          <p:cNvPr id="128" name="Connecteur droit avec flèche 260"/>
          <p:cNvCxnSpPr>
            <a:stCxn id="138" idx="2"/>
            <a:endCxn id="103" idx="0"/>
          </p:cNvCxnSpPr>
          <p:nvPr/>
        </p:nvCxnSpPr>
        <p:spPr>
          <a:xfrm rot="16200000" flipH="1">
            <a:off x="3729284" y="3724444"/>
            <a:ext cx="212000" cy="1831363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angle 128"/>
          <p:cNvSpPr/>
          <p:nvPr/>
        </p:nvSpPr>
        <p:spPr>
          <a:xfrm>
            <a:off x="3415716" y="4475550"/>
            <a:ext cx="1359668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675" b="1" dirty="0">
                <a:solidFill>
                  <a:srgbClr val="C00000"/>
                </a:solidFill>
              </a:rPr>
              <a:t>2. Etre rappelé par </a:t>
            </a:r>
            <a:r>
              <a:rPr lang="fr-FR" sz="675" b="1" u="sng" dirty="0">
                <a:solidFill>
                  <a:srgbClr val="C00000"/>
                </a:solidFill>
              </a:rPr>
              <a:t>son</a:t>
            </a:r>
            <a:r>
              <a:rPr lang="fr-FR" sz="675" b="1" dirty="0">
                <a:solidFill>
                  <a:srgbClr val="C00000"/>
                </a:solidFill>
              </a:rPr>
              <a:t> conseiller</a:t>
            </a:r>
          </a:p>
        </p:txBody>
      </p:sp>
      <p:sp>
        <p:nvSpPr>
          <p:cNvPr id="130" name="Organigramme : Document 129"/>
          <p:cNvSpPr/>
          <p:nvPr/>
        </p:nvSpPr>
        <p:spPr>
          <a:xfrm>
            <a:off x="4316541" y="5421523"/>
            <a:ext cx="742126" cy="155666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675" b="1" dirty="0"/>
              <a:t>Demande rappel</a:t>
            </a:r>
          </a:p>
        </p:txBody>
      </p:sp>
      <p:sp>
        <p:nvSpPr>
          <p:cNvPr id="131" name="Rectangle 130">
            <a:hlinkClick r:id="" action="ppaction://noaction"/>
          </p:cNvPr>
          <p:cNvSpPr/>
          <p:nvPr/>
        </p:nvSpPr>
        <p:spPr>
          <a:xfrm>
            <a:off x="4201459" y="5362398"/>
            <a:ext cx="117131" cy="1182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88" dirty="0"/>
              <a:t>@</a:t>
            </a:r>
          </a:p>
        </p:txBody>
      </p:sp>
      <p:cxnSp>
        <p:nvCxnSpPr>
          <p:cNvPr id="137" name="Connecteur droit avec flèche 136"/>
          <p:cNvCxnSpPr>
            <a:stCxn id="77" idx="1"/>
          </p:cNvCxnSpPr>
          <p:nvPr/>
        </p:nvCxnSpPr>
        <p:spPr>
          <a:xfrm flipH="1">
            <a:off x="3215057" y="3045999"/>
            <a:ext cx="844763" cy="3532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Organigramme : Décision 137"/>
          <p:cNvSpPr/>
          <p:nvPr/>
        </p:nvSpPr>
        <p:spPr>
          <a:xfrm>
            <a:off x="2501212" y="4244915"/>
            <a:ext cx="834289" cy="289210"/>
          </a:xfrm>
          <a:prstGeom prst="flowChartDecision">
            <a:avLst/>
          </a:prstGeom>
          <a:solidFill>
            <a:srgbClr val="C00000"/>
          </a:solidFill>
          <a:ln>
            <a:solidFill>
              <a:srgbClr val="8F0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675" b="1" dirty="0">
                <a:solidFill>
                  <a:schemeClr val="bg1"/>
                </a:solidFill>
              </a:rPr>
              <a:t>Choix Client</a:t>
            </a:r>
          </a:p>
        </p:txBody>
      </p:sp>
      <p:sp>
        <p:nvSpPr>
          <p:cNvPr id="139" name="ZoneTexte 138"/>
          <p:cNvSpPr txBox="1"/>
          <p:nvPr/>
        </p:nvSpPr>
        <p:spPr>
          <a:xfrm>
            <a:off x="5063694" y="3164771"/>
            <a:ext cx="330540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b="1" i="1" dirty="0">
                <a:solidFill>
                  <a:schemeClr val="bg1">
                    <a:lumMod val="85000"/>
                  </a:schemeClr>
                </a:solidFill>
              </a:rPr>
              <a:t>Non</a:t>
            </a:r>
          </a:p>
        </p:txBody>
      </p:sp>
      <p:cxnSp>
        <p:nvCxnSpPr>
          <p:cNvPr id="140" name="Connecteur droit avec flèche 260"/>
          <p:cNvCxnSpPr/>
          <p:nvPr/>
        </p:nvCxnSpPr>
        <p:spPr>
          <a:xfrm rot="10800000" flipV="1">
            <a:off x="5614156" y="3537006"/>
            <a:ext cx="832111" cy="101715"/>
          </a:xfrm>
          <a:prstGeom prst="bentConnector3">
            <a:avLst>
              <a:gd name="adj1" fmla="val -5204"/>
            </a:avLst>
          </a:prstGeom>
          <a:ln w="9525"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Rectangle 198">
            <a:hlinkClick r:id="" action="ppaction://noaction"/>
          </p:cNvPr>
          <p:cNvSpPr/>
          <p:nvPr/>
        </p:nvSpPr>
        <p:spPr>
          <a:xfrm>
            <a:off x="4275239" y="4692300"/>
            <a:ext cx="117131" cy="1182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88" dirty="0"/>
              <a:t>@</a:t>
            </a:r>
          </a:p>
        </p:txBody>
      </p:sp>
      <p:cxnSp>
        <p:nvCxnSpPr>
          <p:cNvPr id="295" name="Connecteur droit avec flèche 294"/>
          <p:cNvCxnSpPr>
            <a:endCxn id="77" idx="0"/>
          </p:cNvCxnSpPr>
          <p:nvPr/>
        </p:nvCxnSpPr>
        <p:spPr>
          <a:xfrm flipH="1">
            <a:off x="4705003" y="2572508"/>
            <a:ext cx="8084" cy="318125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Connecteur droit avec flèche 298"/>
          <p:cNvCxnSpPr/>
          <p:nvPr/>
        </p:nvCxnSpPr>
        <p:spPr>
          <a:xfrm>
            <a:off x="4703554" y="3278875"/>
            <a:ext cx="1448" cy="108000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necteur droit avec flèche 260"/>
          <p:cNvCxnSpPr>
            <a:stCxn id="93" idx="3"/>
            <a:endCxn id="112" idx="0"/>
          </p:cNvCxnSpPr>
          <p:nvPr/>
        </p:nvCxnSpPr>
        <p:spPr>
          <a:xfrm>
            <a:off x="6455703" y="3871617"/>
            <a:ext cx="1814660" cy="160424"/>
          </a:xfrm>
          <a:prstGeom prst="bentConnector2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Organigramme : Décision 92"/>
          <p:cNvSpPr/>
          <p:nvPr/>
        </p:nvSpPr>
        <p:spPr>
          <a:xfrm>
            <a:off x="4713086" y="3712628"/>
            <a:ext cx="1742616" cy="317981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675" b="1" dirty="0">
                <a:solidFill>
                  <a:schemeClr val="bg1">
                    <a:lumMod val="85000"/>
                  </a:schemeClr>
                </a:solidFill>
              </a:rPr>
              <a:t>Réponse avant 5 sonneries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334372" y="2406869"/>
            <a:ext cx="1235173" cy="165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675" b="1" dirty="0"/>
              <a:t>Appel Client</a:t>
            </a:r>
          </a:p>
        </p:txBody>
      </p:sp>
      <p:cxnSp>
        <p:nvCxnSpPr>
          <p:cNvPr id="51" name="Connecteur droit avec flèche 260"/>
          <p:cNvCxnSpPr>
            <a:cxnSpLocks/>
            <a:endCxn id="112" idx="0"/>
          </p:cNvCxnSpPr>
          <p:nvPr/>
        </p:nvCxnSpPr>
        <p:spPr>
          <a:xfrm>
            <a:off x="3581401" y="2495551"/>
            <a:ext cx="4688963" cy="1536491"/>
          </a:xfrm>
          <a:prstGeom prst="bentConnector2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Espace réservé du texte 10">
            <a:extLst>
              <a:ext uri="{FF2B5EF4-FFF2-40B4-BE49-F238E27FC236}">
                <a16:creationId xmlns:a16="http://schemas.microsoft.com/office/drawing/2014/main" id="{7E124DA3-D92D-420F-BF79-48556170FF69}"/>
              </a:ext>
            </a:extLst>
          </p:cNvPr>
          <p:cNvSpPr txBox="1">
            <a:spLocks/>
          </p:cNvSpPr>
          <p:nvPr/>
        </p:nvSpPr>
        <p:spPr>
          <a:xfrm>
            <a:off x="2045494" y="464149"/>
            <a:ext cx="8235554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35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Le parcours pour un </a:t>
            </a:r>
            <a:r>
              <a:rPr lang="fr-FR" sz="1800" u="sng" dirty="0"/>
              <a:t>conseiller indisponible moins de 24h</a:t>
            </a:r>
            <a:endParaRPr lang="fr-FR" sz="1800" dirty="0"/>
          </a:p>
        </p:txBody>
      </p:sp>
      <p:sp>
        <p:nvSpPr>
          <p:cNvPr id="49" name="Espace réservé du texte 11">
            <a:extLst>
              <a:ext uri="{FF2B5EF4-FFF2-40B4-BE49-F238E27FC236}">
                <a16:creationId xmlns:a16="http://schemas.microsoft.com/office/drawing/2014/main" id="{B17AFE87-C033-4CE1-9B73-E26A55398C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82298" y="137054"/>
            <a:ext cx="6898751" cy="246404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Nouveau parcours téléphonique : gestion des absences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EFC8FBC-965B-44FC-9091-269EDE467939}"/>
              </a:ext>
            </a:extLst>
          </p:cNvPr>
          <p:cNvSpPr/>
          <p:nvPr/>
        </p:nvSpPr>
        <p:spPr>
          <a:xfrm>
            <a:off x="3651394" y="2276624"/>
            <a:ext cx="2273156" cy="1236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675" b="1" dirty="0">
                <a:solidFill>
                  <a:schemeClr val="tx1"/>
                </a:solidFill>
              </a:rPr>
              <a:t>Pas de sonnerie sur le poste du conseiller absent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AB77CDE-939C-4A52-A36A-0D091FD814EB}"/>
              </a:ext>
            </a:extLst>
          </p:cNvPr>
          <p:cNvSpPr/>
          <p:nvPr/>
        </p:nvSpPr>
        <p:spPr>
          <a:xfrm>
            <a:off x="9071352" y="3558005"/>
            <a:ext cx="3120645" cy="17351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000" b="1" dirty="0">
                <a:solidFill>
                  <a:schemeClr val="tx1"/>
                </a:solidFill>
              </a:rPr>
              <a:t>Message pour le client :</a:t>
            </a:r>
          </a:p>
          <a:p>
            <a:pPr algn="ctr"/>
            <a:r>
              <a:rPr lang="fr-FR" sz="1000" b="1" dirty="0">
                <a:solidFill>
                  <a:schemeClr val="tx1"/>
                </a:solidFill>
              </a:rPr>
              <a:t>« </a:t>
            </a:r>
            <a:r>
              <a:rPr lang="fr-FR" sz="1000" b="1" i="1" dirty="0">
                <a:solidFill>
                  <a:schemeClr val="tx1"/>
                </a:solidFill>
              </a:rPr>
              <a:t>Bienvenue à la Caisse d’Epargne. </a:t>
            </a:r>
            <a:br>
              <a:rPr lang="fr-FR" sz="1000" b="1" i="1" dirty="0">
                <a:solidFill>
                  <a:schemeClr val="tx1"/>
                </a:solidFill>
              </a:rPr>
            </a:br>
            <a:r>
              <a:rPr lang="fr-FR" sz="1000" b="1" i="1" dirty="0">
                <a:solidFill>
                  <a:schemeClr val="tx1"/>
                </a:solidFill>
              </a:rPr>
              <a:t>Votre conseiller est actuellement indisponible. </a:t>
            </a:r>
            <a:br>
              <a:rPr lang="fr-FR" sz="1000" b="1" i="1" dirty="0">
                <a:solidFill>
                  <a:schemeClr val="tx1"/>
                </a:solidFill>
              </a:rPr>
            </a:br>
            <a:r>
              <a:rPr lang="fr-FR" sz="1000" b="1" i="1" dirty="0">
                <a:solidFill>
                  <a:schemeClr val="tx1"/>
                </a:solidFill>
              </a:rPr>
              <a:t>Vous avez  la possibilité d’être mis en relation avec un autre conseiller de l'agence en tapant 1. </a:t>
            </a:r>
            <a:br>
              <a:rPr lang="fr-FR" sz="1000" b="1" i="1" dirty="0">
                <a:solidFill>
                  <a:schemeClr val="tx1"/>
                </a:solidFill>
              </a:rPr>
            </a:br>
            <a:r>
              <a:rPr lang="fr-FR" sz="1000" b="1" i="1" dirty="0">
                <a:solidFill>
                  <a:schemeClr val="tx1"/>
                </a:solidFill>
              </a:rPr>
              <a:t>Si vous préférez être rappelé par Votre conseiller, tapez 2. »</a:t>
            </a:r>
          </a:p>
          <a:p>
            <a:pPr algn="ctr"/>
            <a:endParaRPr lang="fr-FR" sz="1000" b="1" dirty="0">
              <a:solidFill>
                <a:srgbClr val="C00000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A150CC6-03E7-4BC6-B674-AE6F72F7AD96}"/>
              </a:ext>
            </a:extLst>
          </p:cNvPr>
          <p:cNvSpPr/>
          <p:nvPr/>
        </p:nvSpPr>
        <p:spPr>
          <a:xfrm>
            <a:off x="3071664" y="5680929"/>
            <a:ext cx="3096344" cy="62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000" b="1" dirty="0">
                <a:solidFill>
                  <a:schemeClr val="tx1"/>
                </a:solidFill>
              </a:rPr>
              <a:t>La demande de rappel est livrée dans la messagerie du conseiller absent. Pour accéder au mode opératoire pour mettre en place un transfert sur la BG Agence (avant l’absence), je </a:t>
            </a:r>
            <a:r>
              <a:rPr lang="fr-FR" sz="1000" b="1" dirty="0">
                <a:solidFill>
                  <a:schemeClr val="tx1"/>
                </a:solidFill>
                <a:hlinkClick r:id="rId2"/>
              </a:rPr>
              <a:t>clique ici</a:t>
            </a:r>
            <a:endParaRPr lang="fr-FR" sz="1000" b="1" dirty="0">
              <a:solidFill>
                <a:srgbClr val="C00000"/>
              </a:solidFill>
            </a:endParaRPr>
          </a:p>
        </p:txBody>
      </p:sp>
      <p:sp>
        <p:nvSpPr>
          <p:cNvPr id="67" name="Espace réservé du texte 12">
            <a:extLst>
              <a:ext uri="{FF2B5EF4-FFF2-40B4-BE49-F238E27FC236}">
                <a16:creationId xmlns:a16="http://schemas.microsoft.com/office/drawing/2014/main" id="{00EF8914-DFBA-4D28-A4CC-81CCD6F522C8}"/>
              </a:ext>
            </a:extLst>
          </p:cNvPr>
          <p:cNvSpPr txBox="1">
            <a:spLocks/>
          </p:cNvSpPr>
          <p:nvPr/>
        </p:nvSpPr>
        <p:spPr>
          <a:xfrm>
            <a:off x="1676747" y="701365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75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01419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Tableau 40"/>
          <p:cNvGraphicFramePr>
            <a:graphicFrameLocks noGrp="1"/>
          </p:cNvGraphicFramePr>
          <p:nvPr/>
        </p:nvGraphicFramePr>
        <p:xfrm>
          <a:off x="2082524" y="1853862"/>
          <a:ext cx="7038164" cy="37974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9541">
                  <a:extLst>
                    <a:ext uri="{9D8B030D-6E8A-4147-A177-3AD203B41FA5}">
                      <a16:colId xmlns:a16="http://schemas.microsoft.com/office/drawing/2014/main" val="3765148447"/>
                    </a:ext>
                  </a:extLst>
                </a:gridCol>
                <a:gridCol w="1759541">
                  <a:extLst>
                    <a:ext uri="{9D8B030D-6E8A-4147-A177-3AD203B41FA5}">
                      <a16:colId xmlns:a16="http://schemas.microsoft.com/office/drawing/2014/main" val="1268540424"/>
                    </a:ext>
                  </a:extLst>
                </a:gridCol>
                <a:gridCol w="1759541">
                  <a:extLst>
                    <a:ext uri="{9D8B030D-6E8A-4147-A177-3AD203B41FA5}">
                      <a16:colId xmlns:a16="http://schemas.microsoft.com/office/drawing/2014/main" val="3363508910"/>
                    </a:ext>
                  </a:extLst>
                </a:gridCol>
                <a:gridCol w="1759541">
                  <a:extLst>
                    <a:ext uri="{9D8B030D-6E8A-4147-A177-3AD203B41FA5}">
                      <a16:colId xmlns:a16="http://schemas.microsoft.com/office/drawing/2014/main" val="2278248549"/>
                    </a:ext>
                  </a:extLst>
                </a:gridCol>
              </a:tblGrid>
              <a:tr h="311711">
                <a:tc>
                  <a:txBody>
                    <a:bodyPr/>
                    <a:lstStyle/>
                    <a:p>
                      <a:pPr algn="ctr"/>
                      <a:r>
                        <a:rPr lang="fr-FR" sz="900" dirty="0"/>
                        <a:t>Client</a:t>
                      </a:r>
                    </a:p>
                  </a:txBody>
                  <a:tcPr marL="27000" marR="2700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/>
                        <a:t>Conseiller spécifique</a:t>
                      </a:r>
                    </a:p>
                  </a:txBody>
                  <a:tcPr marL="27000" marR="2700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/>
                        <a:t>Ensemble des conseillers</a:t>
                      </a:r>
                    </a:p>
                  </a:txBody>
                  <a:tcPr marL="27000" marR="2700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/>
                        <a:t>Serveur Vocal Interactif</a:t>
                      </a:r>
                    </a:p>
                  </a:txBody>
                  <a:tcPr marL="27000" marR="27000" marT="34290" marB="34290" anchor="ctr"/>
                </a:tc>
                <a:extLst>
                  <a:ext uri="{0D108BD9-81ED-4DB2-BD59-A6C34878D82A}">
                    <a16:rowId xmlns:a16="http://schemas.microsoft.com/office/drawing/2014/main" val="2143514131"/>
                  </a:ext>
                </a:extLst>
              </a:tr>
              <a:tr h="3485731">
                <a:tc>
                  <a:txBody>
                    <a:bodyPr/>
                    <a:lstStyle/>
                    <a:p>
                      <a:pPr algn="ctr"/>
                      <a:endParaRPr lang="fr-FR" sz="9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9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9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9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995487503"/>
                  </a:ext>
                </a:extLst>
              </a:tr>
            </a:tbl>
          </a:graphicData>
        </a:graphic>
      </p:graphicFrame>
      <p:sp>
        <p:nvSpPr>
          <p:cNvPr id="77" name="Organigramme : Décision 76"/>
          <p:cNvSpPr/>
          <p:nvPr/>
        </p:nvSpPr>
        <p:spPr>
          <a:xfrm>
            <a:off x="4059820" y="2890634"/>
            <a:ext cx="1290367" cy="310733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675" b="1" dirty="0">
                <a:solidFill>
                  <a:schemeClr val="bg1">
                    <a:lumMod val="85000"/>
                  </a:schemeClr>
                </a:solidFill>
              </a:rPr>
              <a:t>Réponse avant 3 sonneries</a:t>
            </a:r>
          </a:p>
        </p:txBody>
      </p:sp>
      <p:sp>
        <p:nvSpPr>
          <p:cNvPr id="80" name="Rectangle 79"/>
          <p:cNvSpPr/>
          <p:nvPr/>
        </p:nvSpPr>
        <p:spPr>
          <a:xfrm>
            <a:off x="5851669" y="3383575"/>
            <a:ext cx="1260938" cy="1521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675" b="1" dirty="0">
                <a:solidFill>
                  <a:schemeClr val="bg1">
                    <a:lumMod val="85000"/>
                  </a:schemeClr>
                </a:solidFill>
              </a:rPr>
              <a:t>Bip pour interception</a:t>
            </a:r>
          </a:p>
        </p:txBody>
      </p:sp>
      <p:sp>
        <p:nvSpPr>
          <p:cNvPr id="94" name="ZoneTexte 93"/>
          <p:cNvSpPr txBox="1"/>
          <p:nvPr/>
        </p:nvSpPr>
        <p:spPr>
          <a:xfrm rot="2001004">
            <a:off x="3029614" y="2808710"/>
            <a:ext cx="19328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00" dirty="0">
                <a:solidFill>
                  <a:schemeClr val="bg1">
                    <a:lumMod val="85000"/>
                  </a:schemeClr>
                </a:solidFill>
                <a:sym typeface="Webdings" panose="05030102010509060703" pitchFamily="18" charset="2"/>
              </a:rPr>
              <a:t></a:t>
            </a:r>
            <a:endParaRPr lang="fr-FR" sz="2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3799808" y="2879171"/>
            <a:ext cx="308098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b="1" i="1" dirty="0">
                <a:solidFill>
                  <a:schemeClr val="bg1">
                    <a:lumMod val="85000"/>
                  </a:schemeClr>
                </a:solidFill>
              </a:rPr>
              <a:t>Oui</a:t>
            </a:r>
          </a:p>
        </p:txBody>
      </p:sp>
      <p:sp>
        <p:nvSpPr>
          <p:cNvPr id="97" name="ZoneTexte 96"/>
          <p:cNvSpPr txBox="1"/>
          <p:nvPr/>
        </p:nvSpPr>
        <p:spPr>
          <a:xfrm rot="2001004">
            <a:off x="3027397" y="3576926"/>
            <a:ext cx="19328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00" dirty="0">
                <a:solidFill>
                  <a:schemeClr val="bg1">
                    <a:lumMod val="85000"/>
                  </a:schemeClr>
                </a:solidFill>
                <a:sym typeface="Webdings" panose="05030102010509060703" pitchFamily="18" charset="2"/>
              </a:rPr>
              <a:t></a:t>
            </a:r>
            <a:endParaRPr lang="fr-FR" sz="2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8" name="ZoneTexte 97"/>
          <p:cNvSpPr txBox="1"/>
          <p:nvPr/>
        </p:nvSpPr>
        <p:spPr>
          <a:xfrm>
            <a:off x="3804383" y="3694028"/>
            <a:ext cx="308098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b="1" i="1" dirty="0">
                <a:solidFill>
                  <a:schemeClr val="bg1">
                    <a:lumMod val="85000"/>
                  </a:schemeClr>
                </a:solidFill>
              </a:rPr>
              <a:t>Oui</a:t>
            </a:r>
          </a:p>
        </p:txBody>
      </p:sp>
      <p:sp>
        <p:nvSpPr>
          <p:cNvPr id="103" name="Organigramme : Document 102"/>
          <p:cNvSpPr/>
          <p:nvPr/>
        </p:nvSpPr>
        <p:spPr>
          <a:xfrm>
            <a:off x="4379903" y="4746124"/>
            <a:ext cx="742126" cy="134794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675" b="1" dirty="0">
                <a:solidFill>
                  <a:schemeClr val="bg1">
                    <a:lumMod val="85000"/>
                  </a:schemeClr>
                </a:solidFill>
              </a:rPr>
              <a:t>Demande rappel</a:t>
            </a:r>
          </a:p>
        </p:txBody>
      </p:sp>
      <p:sp>
        <p:nvSpPr>
          <p:cNvPr id="105" name="ZoneTexte 104"/>
          <p:cNvSpPr txBox="1"/>
          <p:nvPr/>
        </p:nvSpPr>
        <p:spPr>
          <a:xfrm rot="2001004">
            <a:off x="3033997" y="4711806"/>
            <a:ext cx="19328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00" dirty="0">
                <a:solidFill>
                  <a:srgbClr val="00B050"/>
                </a:solidFill>
                <a:sym typeface="Webdings" panose="05030102010509060703" pitchFamily="18" charset="2"/>
              </a:rPr>
              <a:t></a:t>
            </a:r>
            <a:endParaRPr lang="fr-FR" sz="2100" dirty="0">
              <a:solidFill>
                <a:srgbClr val="00B050"/>
              </a:solidFill>
            </a:endParaRPr>
          </a:p>
        </p:txBody>
      </p:sp>
      <p:cxnSp>
        <p:nvCxnSpPr>
          <p:cNvPr id="110" name="Connecteur droit avec flèche 154"/>
          <p:cNvCxnSpPr>
            <a:stCxn id="113" idx="2"/>
            <a:endCxn id="130" idx="0"/>
          </p:cNvCxnSpPr>
          <p:nvPr/>
        </p:nvCxnSpPr>
        <p:spPr>
          <a:xfrm rot="5400000">
            <a:off x="5494824" y="4375084"/>
            <a:ext cx="225814" cy="1748813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ZoneTexte 110"/>
          <p:cNvSpPr txBox="1"/>
          <p:nvPr/>
        </p:nvSpPr>
        <p:spPr>
          <a:xfrm>
            <a:off x="3812780" y="4819280"/>
            <a:ext cx="311304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b="1" dirty="0">
                <a:solidFill>
                  <a:srgbClr val="00B050"/>
                </a:solidFill>
              </a:rPr>
              <a:t>Oui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7682226" y="4032042"/>
            <a:ext cx="1176274" cy="16127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</a:rPr>
              <a:t>Interrogation client</a:t>
            </a:r>
          </a:p>
        </p:txBody>
      </p:sp>
      <p:sp>
        <p:nvSpPr>
          <p:cNvPr id="113" name="Organigramme : Décision 112"/>
          <p:cNvSpPr/>
          <p:nvPr/>
        </p:nvSpPr>
        <p:spPr>
          <a:xfrm>
            <a:off x="5738044" y="4796853"/>
            <a:ext cx="1488186" cy="339731"/>
          </a:xfrm>
          <a:prstGeom prst="flowChartDecisi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</a:rPr>
              <a:t>Réponse </a:t>
            </a:r>
            <a:br>
              <a:rPr lang="fr-FR" sz="675" b="1" dirty="0">
                <a:solidFill>
                  <a:schemeClr val="bg1"/>
                </a:solidFill>
              </a:rPr>
            </a:br>
            <a:r>
              <a:rPr lang="fr-FR" sz="675" b="1" dirty="0">
                <a:solidFill>
                  <a:schemeClr val="bg1"/>
                </a:solidFill>
              </a:rPr>
              <a:t>avant  5 nouvelles sonneries</a:t>
            </a:r>
          </a:p>
        </p:txBody>
      </p:sp>
      <p:cxnSp>
        <p:nvCxnSpPr>
          <p:cNvPr id="114" name="Connecteur droit avec flèche 113"/>
          <p:cNvCxnSpPr>
            <a:stCxn id="113" idx="1"/>
          </p:cNvCxnSpPr>
          <p:nvPr/>
        </p:nvCxnSpPr>
        <p:spPr>
          <a:xfrm flipH="1">
            <a:off x="3237816" y="4966719"/>
            <a:ext cx="2500229" cy="27125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avec flèche 260"/>
          <p:cNvCxnSpPr>
            <a:endCxn id="138" idx="0"/>
          </p:cNvCxnSpPr>
          <p:nvPr/>
        </p:nvCxnSpPr>
        <p:spPr>
          <a:xfrm rot="10800000" flipV="1">
            <a:off x="2918357" y="4109550"/>
            <a:ext cx="4758435" cy="135364"/>
          </a:xfrm>
          <a:prstGeom prst="bentConnector2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necteur droit avec flèche 115"/>
          <p:cNvCxnSpPr>
            <a:stCxn id="93" idx="1"/>
          </p:cNvCxnSpPr>
          <p:nvPr/>
        </p:nvCxnSpPr>
        <p:spPr>
          <a:xfrm flipH="1" flipV="1">
            <a:off x="3237816" y="3863575"/>
            <a:ext cx="1475271" cy="8042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necteur droit avec flèche 260"/>
          <p:cNvCxnSpPr>
            <a:stCxn id="138" idx="3"/>
            <a:endCxn id="126" idx="0"/>
          </p:cNvCxnSpPr>
          <p:nvPr/>
        </p:nvCxnSpPr>
        <p:spPr>
          <a:xfrm>
            <a:off x="3335500" y="4389520"/>
            <a:ext cx="3146638" cy="135004"/>
          </a:xfrm>
          <a:prstGeom prst="bentConnector2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necteur droit avec flèche 117"/>
          <p:cNvCxnSpPr>
            <a:stCxn id="126" idx="2"/>
            <a:endCxn id="113" idx="0"/>
          </p:cNvCxnSpPr>
          <p:nvPr/>
        </p:nvCxnSpPr>
        <p:spPr>
          <a:xfrm flipH="1">
            <a:off x="6482138" y="4675380"/>
            <a:ext cx="1" cy="121473"/>
          </a:xfrm>
          <a:prstGeom prst="straightConnector1">
            <a:avLst/>
          </a:prstGeom>
          <a:ln w="19050">
            <a:solidFill>
              <a:srgbClr val="8F0D2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necteur droit avec flèche 260"/>
          <p:cNvCxnSpPr>
            <a:stCxn id="77" idx="2"/>
            <a:endCxn id="80" idx="0"/>
          </p:cNvCxnSpPr>
          <p:nvPr/>
        </p:nvCxnSpPr>
        <p:spPr>
          <a:xfrm rot="16200000" flipH="1">
            <a:off x="5502466" y="2403903"/>
            <a:ext cx="182208" cy="1777135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ZoneTexte 119"/>
          <p:cNvSpPr txBox="1"/>
          <p:nvPr/>
        </p:nvSpPr>
        <p:spPr>
          <a:xfrm>
            <a:off x="6665038" y="3709047"/>
            <a:ext cx="330540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b="1" i="1" dirty="0">
                <a:solidFill>
                  <a:schemeClr val="bg1">
                    <a:lumMod val="85000"/>
                  </a:schemeClr>
                </a:solidFill>
              </a:rPr>
              <a:t>Non</a:t>
            </a:r>
          </a:p>
        </p:txBody>
      </p:sp>
      <p:sp>
        <p:nvSpPr>
          <p:cNvPr id="121" name="ZoneTexte 120"/>
          <p:cNvSpPr txBox="1"/>
          <p:nvPr/>
        </p:nvSpPr>
        <p:spPr>
          <a:xfrm>
            <a:off x="5255265" y="5074133"/>
            <a:ext cx="330540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b="1" i="1" dirty="0">
                <a:solidFill>
                  <a:srgbClr val="FF0000"/>
                </a:solidFill>
              </a:rPr>
              <a:t>Non</a:t>
            </a:r>
          </a:p>
        </p:txBody>
      </p:sp>
      <p:cxnSp>
        <p:nvCxnSpPr>
          <p:cNvPr id="122" name="Connecteur droit avec flèche 260"/>
          <p:cNvCxnSpPr/>
          <p:nvPr/>
        </p:nvCxnSpPr>
        <p:spPr>
          <a:xfrm rot="16200000" flipH="1">
            <a:off x="5111422" y="3216578"/>
            <a:ext cx="169838" cy="835628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ectangle 123"/>
          <p:cNvSpPr/>
          <p:nvPr/>
        </p:nvSpPr>
        <p:spPr>
          <a:xfrm>
            <a:off x="4124590" y="3383576"/>
            <a:ext cx="1248354" cy="1592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675" b="1" dirty="0">
                <a:solidFill>
                  <a:schemeClr val="bg1">
                    <a:lumMod val="85000"/>
                  </a:schemeClr>
                </a:solidFill>
              </a:rPr>
              <a:t>Sonneries complémentaires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5851669" y="4524524"/>
            <a:ext cx="1260938" cy="1508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675" b="1" dirty="0"/>
              <a:t>Sonnerie sur tous les postes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3436651" y="4221310"/>
            <a:ext cx="1845377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675" b="1" dirty="0">
                <a:solidFill>
                  <a:srgbClr val="C00000"/>
                </a:solidFill>
              </a:rPr>
              <a:t>1. Etre mis en relation avec un autre conseiller</a:t>
            </a:r>
          </a:p>
        </p:txBody>
      </p:sp>
      <p:cxnSp>
        <p:nvCxnSpPr>
          <p:cNvPr id="128" name="Connecteur droit avec flèche 260"/>
          <p:cNvCxnSpPr>
            <a:stCxn id="138" idx="2"/>
            <a:endCxn id="103" idx="0"/>
          </p:cNvCxnSpPr>
          <p:nvPr/>
        </p:nvCxnSpPr>
        <p:spPr>
          <a:xfrm rot="16200000" flipH="1">
            <a:off x="3729284" y="3724444"/>
            <a:ext cx="212000" cy="1831363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angle 128"/>
          <p:cNvSpPr/>
          <p:nvPr/>
        </p:nvSpPr>
        <p:spPr>
          <a:xfrm>
            <a:off x="3415716" y="4475550"/>
            <a:ext cx="1359668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675" b="1" dirty="0">
                <a:solidFill>
                  <a:schemeClr val="bg1">
                    <a:lumMod val="85000"/>
                  </a:schemeClr>
                </a:solidFill>
              </a:rPr>
              <a:t>2. Etre rappelé par </a:t>
            </a:r>
            <a:r>
              <a:rPr lang="fr-FR" sz="675" b="1" u="sng" dirty="0">
                <a:solidFill>
                  <a:schemeClr val="bg1">
                    <a:lumMod val="85000"/>
                  </a:schemeClr>
                </a:solidFill>
              </a:rPr>
              <a:t>son</a:t>
            </a:r>
            <a:r>
              <a:rPr lang="fr-FR" sz="675" b="1" dirty="0">
                <a:solidFill>
                  <a:schemeClr val="bg1">
                    <a:lumMod val="85000"/>
                  </a:schemeClr>
                </a:solidFill>
              </a:rPr>
              <a:t> conseiller</a:t>
            </a:r>
          </a:p>
        </p:txBody>
      </p:sp>
      <p:sp>
        <p:nvSpPr>
          <p:cNvPr id="130" name="Organigramme : Document 129"/>
          <p:cNvSpPr/>
          <p:nvPr/>
        </p:nvSpPr>
        <p:spPr>
          <a:xfrm>
            <a:off x="4362261" y="5362397"/>
            <a:ext cx="742126" cy="155666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675" b="1" dirty="0"/>
              <a:t>Demande rappel</a:t>
            </a:r>
          </a:p>
        </p:txBody>
      </p:sp>
      <p:sp>
        <p:nvSpPr>
          <p:cNvPr id="131" name="Rectangle 130">
            <a:hlinkClick r:id="" action="ppaction://noaction"/>
          </p:cNvPr>
          <p:cNvSpPr/>
          <p:nvPr/>
        </p:nvSpPr>
        <p:spPr>
          <a:xfrm>
            <a:off x="4247179" y="5303272"/>
            <a:ext cx="117131" cy="1182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88" dirty="0"/>
              <a:t>@</a:t>
            </a:r>
          </a:p>
        </p:txBody>
      </p:sp>
      <p:cxnSp>
        <p:nvCxnSpPr>
          <p:cNvPr id="137" name="Connecteur droit avec flèche 136"/>
          <p:cNvCxnSpPr>
            <a:stCxn id="77" idx="1"/>
          </p:cNvCxnSpPr>
          <p:nvPr/>
        </p:nvCxnSpPr>
        <p:spPr>
          <a:xfrm flipH="1">
            <a:off x="3215057" y="3045999"/>
            <a:ext cx="844763" cy="3532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Organigramme : Décision 137"/>
          <p:cNvSpPr/>
          <p:nvPr/>
        </p:nvSpPr>
        <p:spPr>
          <a:xfrm>
            <a:off x="2501212" y="4244915"/>
            <a:ext cx="834289" cy="289210"/>
          </a:xfrm>
          <a:prstGeom prst="flowChartDecision">
            <a:avLst/>
          </a:prstGeom>
          <a:solidFill>
            <a:srgbClr val="C00000"/>
          </a:solidFill>
          <a:ln>
            <a:solidFill>
              <a:srgbClr val="8F0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675" b="1" dirty="0">
                <a:solidFill>
                  <a:schemeClr val="bg1"/>
                </a:solidFill>
              </a:rPr>
              <a:t>Choix Client</a:t>
            </a:r>
          </a:p>
        </p:txBody>
      </p:sp>
      <p:sp>
        <p:nvSpPr>
          <p:cNvPr id="139" name="ZoneTexte 138"/>
          <p:cNvSpPr txBox="1"/>
          <p:nvPr/>
        </p:nvSpPr>
        <p:spPr>
          <a:xfrm>
            <a:off x="5063694" y="3164771"/>
            <a:ext cx="330540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b="1" i="1" dirty="0">
                <a:solidFill>
                  <a:schemeClr val="bg1">
                    <a:lumMod val="85000"/>
                  </a:schemeClr>
                </a:solidFill>
              </a:rPr>
              <a:t>Non</a:t>
            </a:r>
          </a:p>
        </p:txBody>
      </p:sp>
      <p:cxnSp>
        <p:nvCxnSpPr>
          <p:cNvPr id="140" name="Connecteur droit avec flèche 260"/>
          <p:cNvCxnSpPr/>
          <p:nvPr/>
        </p:nvCxnSpPr>
        <p:spPr>
          <a:xfrm rot="10800000" flipV="1">
            <a:off x="5614156" y="3537006"/>
            <a:ext cx="832111" cy="101715"/>
          </a:xfrm>
          <a:prstGeom prst="bentConnector3">
            <a:avLst>
              <a:gd name="adj1" fmla="val -5204"/>
            </a:avLst>
          </a:prstGeom>
          <a:ln w="9525"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Rectangle 198">
            <a:hlinkClick r:id="" action="ppaction://noaction"/>
          </p:cNvPr>
          <p:cNvSpPr/>
          <p:nvPr/>
        </p:nvSpPr>
        <p:spPr>
          <a:xfrm>
            <a:off x="4275239" y="4692300"/>
            <a:ext cx="117131" cy="1182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88" dirty="0">
                <a:solidFill>
                  <a:schemeClr val="bg1">
                    <a:lumMod val="85000"/>
                  </a:schemeClr>
                </a:solidFill>
              </a:rPr>
              <a:t>@</a:t>
            </a:r>
          </a:p>
        </p:txBody>
      </p:sp>
      <p:cxnSp>
        <p:nvCxnSpPr>
          <p:cNvPr id="295" name="Connecteur droit avec flèche 294"/>
          <p:cNvCxnSpPr>
            <a:endCxn id="77" idx="0"/>
          </p:cNvCxnSpPr>
          <p:nvPr/>
        </p:nvCxnSpPr>
        <p:spPr>
          <a:xfrm flipH="1">
            <a:off x="4705003" y="2572508"/>
            <a:ext cx="8084" cy="318125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Connecteur droit avec flèche 298"/>
          <p:cNvCxnSpPr/>
          <p:nvPr/>
        </p:nvCxnSpPr>
        <p:spPr>
          <a:xfrm>
            <a:off x="4703554" y="3278875"/>
            <a:ext cx="1448" cy="108000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necteur droit avec flèche 260"/>
          <p:cNvCxnSpPr>
            <a:stCxn id="93" idx="3"/>
            <a:endCxn id="112" idx="0"/>
          </p:cNvCxnSpPr>
          <p:nvPr/>
        </p:nvCxnSpPr>
        <p:spPr>
          <a:xfrm>
            <a:off x="6455703" y="3871617"/>
            <a:ext cx="1814660" cy="160424"/>
          </a:xfrm>
          <a:prstGeom prst="bentConnector2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Organigramme : Décision 92"/>
          <p:cNvSpPr/>
          <p:nvPr/>
        </p:nvSpPr>
        <p:spPr>
          <a:xfrm>
            <a:off x="4713086" y="3712628"/>
            <a:ext cx="1742616" cy="317981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675" b="1" dirty="0">
                <a:solidFill>
                  <a:schemeClr val="bg1">
                    <a:lumMod val="85000"/>
                  </a:schemeClr>
                </a:solidFill>
              </a:rPr>
              <a:t>Réponse avant 5 sonneries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334372" y="2406869"/>
            <a:ext cx="1235173" cy="165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675" b="1" dirty="0"/>
              <a:t>Appel Client</a:t>
            </a:r>
          </a:p>
        </p:txBody>
      </p:sp>
      <p:cxnSp>
        <p:nvCxnSpPr>
          <p:cNvPr id="51" name="Connecteur droit avec flèche 260"/>
          <p:cNvCxnSpPr>
            <a:cxnSpLocks/>
            <a:stCxn id="66" idx="3"/>
            <a:endCxn id="112" idx="0"/>
          </p:cNvCxnSpPr>
          <p:nvPr/>
        </p:nvCxnSpPr>
        <p:spPr>
          <a:xfrm>
            <a:off x="3569545" y="2489689"/>
            <a:ext cx="4700819" cy="1542353"/>
          </a:xfrm>
          <a:prstGeom prst="bentConnector2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10AB2F83-F3EA-4D4A-B10F-CCF98A9358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82298" y="137054"/>
            <a:ext cx="6898751" cy="246404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Nouveau parcours téléphonique : gestion des absences</a:t>
            </a:r>
          </a:p>
        </p:txBody>
      </p:sp>
      <p:sp>
        <p:nvSpPr>
          <p:cNvPr id="49" name="Espace réservé du texte 10">
            <a:extLst>
              <a:ext uri="{FF2B5EF4-FFF2-40B4-BE49-F238E27FC236}">
                <a16:creationId xmlns:a16="http://schemas.microsoft.com/office/drawing/2014/main" id="{C88FA7B8-46F1-4890-B050-6FD039859E05}"/>
              </a:ext>
            </a:extLst>
          </p:cNvPr>
          <p:cNvSpPr txBox="1">
            <a:spLocks/>
          </p:cNvSpPr>
          <p:nvPr/>
        </p:nvSpPr>
        <p:spPr>
          <a:xfrm>
            <a:off x="2045494" y="464149"/>
            <a:ext cx="8235554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35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Le parcours pour un </a:t>
            </a:r>
            <a:r>
              <a:rPr lang="fr-FR" sz="1800" u="sng" dirty="0"/>
              <a:t>conseiller absent 24h ou plus de 24h</a:t>
            </a:r>
            <a:endParaRPr lang="fr-FR" sz="1800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DD4001B-D8E3-4274-80C4-5A4F225B2391}"/>
              </a:ext>
            </a:extLst>
          </p:cNvPr>
          <p:cNvSpPr/>
          <p:nvPr/>
        </p:nvSpPr>
        <p:spPr>
          <a:xfrm>
            <a:off x="3651394" y="2276624"/>
            <a:ext cx="2273156" cy="1236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675" b="1" dirty="0">
                <a:solidFill>
                  <a:schemeClr val="tx1"/>
                </a:solidFill>
              </a:rPr>
              <a:t>Pas de sonnerie sur le poste du conseiller absent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661A375-B353-41AD-859A-BCDAC21FBE5C}"/>
              </a:ext>
            </a:extLst>
          </p:cNvPr>
          <p:cNvSpPr/>
          <p:nvPr/>
        </p:nvSpPr>
        <p:spPr>
          <a:xfrm>
            <a:off x="9197976" y="3777763"/>
            <a:ext cx="2322594" cy="9364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000" b="1" dirty="0">
                <a:solidFill>
                  <a:schemeClr val="tx1"/>
                </a:solidFill>
              </a:rPr>
              <a:t>Message pour le client :</a:t>
            </a:r>
          </a:p>
          <a:p>
            <a:pPr algn="ctr"/>
            <a:r>
              <a:rPr lang="fr-FR" sz="1000" b="1" dirty="0">
                <a:solidFill>
                  <a:schemeClr val="tx1"/>
                </a:solidFill>
              </a:rPr>
              <a:t>« </a:t>
            </a:r>
            <a:r>
              <a:rPr lang="fr-FR" sz="1000" b="1" i="1" dirty="0">
                <a:solidFill>
                  <a:schemeClr val="tx1"/>
                </a:solidFill>
              </a:rPr>
              <a:t>Votre conseiller est </a:t>
            </a:r>
            <a:r>
              <a:rPr lang="fr-FR" sz="1000" b="1" i="1" dirty="0">
                <a:solidFill>
                  <a:srgbClr val="C00000"/>
                </a:solidFill>
              </a:rPr>
              <a:t>absent</a:t>
            </a:r>
          </a:p>
          <a:p>
            <a:endParaRPr lang="fr-FR" sz="1000" b="1" i="1" dirty="0">
              <a:solidFill>
                <a:srgbClr val="C00000"/>
              </a:solidFill>
            </a:endParaRPr>
          </a:p>
          <a:p>
            <a:pPr algn="ctr"/>
            <a:r>
              <a:rPr lang="fr-FR" sz="1000" b="1" i="1" dirty="0">
                <a:solidFill>
                  <a:schemeClr val="tx1"/>
                </a:solidFill>
              </a:rPr>
              <a:t>Nous vous mettons en relation avec un autre conseiller de l’agence »</a:t>
            </a:r>
          </a:p>
        </p:txBody>
      </p:sp>
      <p:sp>
        <p:nvSpPr>
          <p:cNvPr id="56" name="Espace réservé du contenu 9">
            <a:extLst>
              <a:ext uri="{FF2B5EF4-FFF2-40B4-BE49-F238E27FC236}">
                <a16:creationId xmlns:a16="http://schemas.microsoft.com/office/drawing/2014/main" id="{7B6F8D9F-A67C-4137-8550-5BC4934AD71C}"/>
              </a:ext>
            </a:extLst>
          </p:cNvPr>
          <p:cNvSpPr txBox="1">
            <a:spLocks/>
          </p:cNvSpPr>
          <p:nvPr/>
        </p:nvSpPr>
        <p:spPr>
          <a:xfrm>
            <a:off x="1929379" y="1299248"/>
            <a:ext cx="8235554" cy="486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Par exemple, je suis en congés une semaine ou absent pour une journée ou plus.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2E5D607-7871-4344-9F8D-9EA205E8358B}"/>
              </a:ext>
            </a:extLst>
          </p:cNvPr>
          <p:cNvSpPr/>
          <p:nvPr/>
        </p:nvSpPr>
        <p:spPr>
          <a:xfrm>
            <a:off x="3436651" y="5728483"/>
            <a:ext cx="2803365" cy="62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000" b="1" dirty="0">
                <a:solidFill>
                  <a:schemeClr val="tx1"/>
                </a:solidFill>
              </a:rPr>
              <a:t>La demande de rappel est livrée dans la messagerie du conseiller absent. Pour accéder au mode opératoire pour mettre en place un transfert sur la BG Agence (avant l’absence), je </a:t>
            </a:r>
            <a:r>
              <a:rPr lang="fr-FR" sz="1000" b="1" dirty="0">
                <a:solidFill>
                  <a:schemeClr val="tx1"/>
                </a:solidFill>
                <a:hlinkClick r:id="rId2"/>
              </a:rPr>
              <a:t>clique ici</a:t>
            </a:r>
            <a:endParaRPr lang="fr-FR" sz="1000" b="1" dirty="0">
              <a:solidFill>
                <a:srgbClr val="C00000"/>
              </a:solidFill>
            </a:endParaRPr>
          </a:p>
        </p:txBody>
      </p:sp>
      <p:sp>
        <p:nvSpPr>
          <p:cNvPr id="57" name="Espace réservé du texte 12">
            <a:extLst>
              <a:ext uri="{FF2B5EF4-FFF2-40B4-BE49-F238E27FC236}">
                <a16:creationId xmlns:a16="http://schemas.microsoft.com/office/drawing/2014/main" id="{C70171C0-4A50-4FD5-B4FA-FC21FD933EF0}"/>
              </a:ext>
            </a:extLst>
          </p:cNvPr>
          <p:cNvSpPr txBox="1">
            <a:spLocks/>
          </p:cNvSpPr>
          <p:nvPr/>
        </p:nvSpPr>
        <p:spPr>
          <a:xfrm>
            <a:off x="1676747" y="701365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75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721993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Image 68">
            <a:extLst>
              <a:ext uri="{FF2B5EF4-FFF2-40B4-BE49-F238E27FC236}">
                <a16:creationId xmlns:a16="http://schemas.microsoft.com/office/drawing/2014/main" id="{584DE3F6-2010-4A27-A4BF-E2B52EA68CD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948" y="821055"/>
            <a:ext cx="5761355" cy="1310640"/>
          </a:xfrm>
          <a:prstGeom prst="rect">
            <a:avLst/>
          </a:prstGeom>
          <a:noFill/>
        </p:spPr>
      </p:pic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10AB2F83-F3EA-4D4A-B10F-CCF98A9358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82298" y="137054"/>
            <a:ext cx="6898751" cy="246404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Nouveau parcours téléphonique : gestion des absences</a:t>
            </a:r>
          </a:p>
        </p:txBody>
      </p:sp>
      <p:sp>
        <p:nvSpPr>
          <p:cNvPr id="49" name="Espace réservé du texte 10">
            <a:extLst>
              <a:ext uri="{FF2B5EF4-FFF2-40B4-BE49-F238E27FC236}">
                <a16:creationId xmlns:a16="http://schemas.microsoft.com/office/drawing/2014/main" id="{C88FA7B8-46F1-4890-B050-6FD039859E05}"/>
              </a:ext>
            </a:extLst>
          </p:cNvPr>
          <p:cNvSpPr txBox="1">
            <a:spLocks/>
          </p:cNvSpPr>
          <p:nvPr/>
        </p:nvSpPr>
        <p:spPr>
          <a:xfrm>
            <a:off x="2045494" y="464149"/>
            <a:ext cx="8235554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35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Je filtre la liste des absences par collaborateurs pour retrouver une saisie </a:t>
            </a:r>
          </a:p>
        </p:txBody>
      </p:sp>
      <p:sp>
        <p:nvSpPr>
          <p:cNvPr id="57" name="Espace réservé du texte 12">
            <a:extLst>
              <a:ext uri="{FF2B5EF4-FFF2-40B4-BE49-F238E27FC236}">
                <a16:creationId xmlns:a16="http://schemas.microsoft.com/office/drawing/2014/main" id="{C70171C0-4A50-4FD5-B4FA-FC21FD933EF0}"/>
              </a:ext>
            </a:extLst>
          </p:cNvPr>
          <p:cNvSpPr txBox="1">
            <a:spLocks/>
          </p:cNvSpPr>
          <p:nvPr/>
        </p:nvSpPr>
        <p:spPr>
          <a:xfrm>
            <a:off x="1676747" y="701365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75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8</a:t>
            </a:r>
          </a:p>
        </p:txBody>
      </p:sp>
      <p:sp>
        <p:nvSpPr>
          <p:cNvPr id="53" name="Espace réservé du contenu 9">
            <a:extLst>
              <a:ext uri="{FF2B5EF4-FFF2-40B4-BE49-F238E27FC236}">
                <a16:creationId xmlns:a16="http://schemas.microsoft.com/office/drawing/2014/main" id="{869B0F5C-511E-4BDF-81C2-22EF46A4DC64}"/>
              </a:ext>
            </a:extLst>
          </p:cNvPr>
          <p:cNvSpPr txBox="1">
            <a:spLocks/>
          </p:cNvSpPr>
          <p:nvPr/>
        </p:nvSpPr>
        <p:spPr>
          <a:xfrm>
            <a:off x="1914865" y="1226677"/>
            <a:ext cx="8235554" cy="56313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J’ouvre l’interface via le lien </a:t>
            </a:r>
          </a:p>
          <a:p>
            <a:pPr marL="266700" indent="0">
              <a:buNone/>
            </a:pPr>
            <a:r>
              <a:rPr lang="fr-FR" sz="1600" dirty="0"/>
              <a:t>habituel, puis je clique sur l’icone </a:t>
            </a:r>
          </a:p>
          <a:p>
            <a:pPr marL="266700" indent="0">
              <a:buNone/>
            </a:pPr>
            <a:r>
              <a:rPr lang="fr-FR" sz="1600" dirty="0"/>
              <a:t>« entonnoir » </a:t>
            </a:r>
          </a:p>
          <a:p>
            <a:pPr marL="0" indent="0">
              <a:buNone/>
            </a:pPr>
            <a:endParaRPr lang="fr-FR" sz="1600" dirty="0"/>
          </a:p>
          <a:p>
            <a:r>
              <a:rPr lang="fr-FR" sz="1600" dirty="0"/>
              <a:t>Je saisie l’identifiant du </a:t>
            </a:r>
          </a:p>
          <a:p>
            <a:pPr marL="266700" indent="0">
              <a:buNone/>
            </a:pPr>
            <a:r>
              <a:rPr lang="fr-FR" sz="1600" dirty="0"/>
              <a:t>collaborateur dans le cadre</a:t>
            </a:r>
          </a:p>
          <a:p>
            <a:pPr marL="266700" indent="0">
              <a:buNone/>
            </a:pPr>
            <a:r>
              <a:rPr lang="fr-FR" sz="1600" dirty="0"/>
              <a:t>dédié  </a:t>
            </a:r>
          </a:p>
          <a:p>
            <a:endParaRPr lang="fr-FR" sz="1600" dirty="0"/>
          </a:p>
          <a:p>
            <a:r>
              <a:rPr lang="fr-FR" sz="1600" dirty="0"/>
              <a:t>La ou les saisies me sont présentées   </a:t>
            </a:r>
          </a:p>
          <a:p>
            <a:pPr lvl="1"/>
            <a:endParaRPr lang="fr-FR" sz="1450" dirty="0"/>
          </a:p>
          <a:p>
            <a:pPr lvl="1"/>
            <a:r>
              <a:rPr lang="fr-FR" sz="1450" dirty="0"/>
              <a:t>Je peux modifier la saisie en cliquant</a:t>
            </a:r>
          </a:p>
          <a:p>
            <a:pPr marL="457200" lvl="1" indent="0">
              <a:buNone/>
            </a:pPr>
            <a:r>
              <a:rPr lang="fr-FR" sz="1450" dirty="0"/>
              <a:t>l’icone rouage  </a:t>
            </a:r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endParaRPr lang="fr-FR" sz="1600" dirty="0"/>
          </a:p>
          <a:p>
            <a:endParaRPr lang="fr-FR" sz="1600" dirty="0"/>
          </a:p>
          <a:p>
            <a:endParaRPr lang="fr-FR" sz="1600" dirty="0"/>
          </a:p>
          <a:p>
            <a:endParaRPr lang="fr-FR" sz="1600" dirty="0"/>
          </a:p>
          <a:p>
            <a:endParaRPr lang="fr-FR" sz="1600" dirty="0"/>
          </a:p>
          <a:p>
            <a:endParaRPr lang="fr-FR" sz="1600" dirty="0"/>
          </a:p>
          <a:p>
            <a:endParaRPr lang="fr-FR" sz="1600" dirty="0"/>
          </a:p>
        </p:txBody>
      </p:sp>
      <p:pic>
        <p:nvPicPr>
          <p:cNvPr id="59" name="Image 58">
            <a:extLst>
              <a:ext uri="{FF2B5EF4-FFF2-40B4-BE49-F238E27FC236}">
                <a16:creationId xmlns:a16="http://schemas.microsoft.com/office/drawing/2014/main" id="{28259B6D-DC44-4330-BBB1-B98BD4A1DD05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" b="48964"/>
          <a:stretch/>
        </p:blipFill>
        <p:spPr bwMode="auto">
          <a:xfrm>
            <a:off x="4813300" y="2508250"/>
            <a:ext cx="5650230" cy="1250950"/>
          </a:xfrm>
          <a:prstGeom prst="rect">
            <a:avLst/>
          </a:prstGeom>
          <a:noFill/>
        </p:spPr>
      </p:pic>
      <p:cxnSp>
        <p:nvCxnSpPr>
          <p:cNvPr id="60" name="Connecteur droit avec flèche 59">
            <a:extLst>
              <a:ext uri="{FF2B5EF4-FFF2-40B4-BE49-F238E27FC236}">
                <a16:creationId xmlns:a16="http://schemas.microsoft.com/office/drawing/2014/main" id="{2AE0A4FE-5BE4-4EE0-AB7B-F0B1DD253744}"/>
              </a:ext>
            </a:extLst>
          </p:cNvPr>
          <p:cNvCxnSpPr>
            <a:cxnSpLocks/>
          </p:cNvCxnSpPr>
          <p:nvPr/>
        </p:nvCxnSpPr>
        <p:spPr>
          <a:xfrm flipV="1">
            <a:off x="3495675" y="1933575"/>
            <a:ext cx="3314700" cy="114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avec flèche 60">
            <a:extLst>
              <a:ext uri="{FF2B5EF4-FFF2-40B4-BE49-F238E27FC236}">
                <a16:creationId xmlns:a16="http://schemas.microsoft.com/office/drawing/2014/main" id="{B27B2281-755F-4B1C-9891-6F125A08AA76}"/>
              </a:ext>
            </a:extLst>
          </p:cNvPr>
          <p:cNvCxnSpPr>
            <a:cxnSpLocks/>
          </p:cNvCxnSpPr>
          <p:nvPr/>
        </p:nvCxnSpPr>
        <p:spPr>
          <a:xfrm flipV="1">
            <a:off x="2857500" y="3390900"/>
            <a:ext cx="2590800" cy="95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Image 61">
            <a:extLst>
              <a:ext uri="{FF2B5EF4-FFF2-40B4-BE49-F238E27FC236}">
                <a16:creationId xmlns:a16="http://schemas.microsoft.com/office/drawing/2014/main" id="{2F2C8EF2-9391-4B4F-8295-9E71A652F825}"/>
              </a:ext>
            </a:extLst>
          </p:cNvPr>
          <p:cNvPicPr/>
          <p:nvPr/>
        </p:nvPicPr>
        <p:blipFill rotWithShape="1">
          <a:blip r:embed="rId4"/>
          <a:srcRect r="33686" b="2788"/>
          <a:stretch/>
        </p:blipFill>
        <p:spPr>
          <a:xfrm>
            <a:off x="6009640" y="3931603"/>
            <a:ext cx="3820160" cy="1516698"/>
          </a:xfrm>
          <a:prstGeom prst="rect">
            <a:avLst/>
          </a:prstGeom>
        </p:spPr>
      </p:pic>
      <p:cxnSp>
        <p:nvCxnSpPr>
          <p:cNvPr id="63" name="Connecteur droit avec flèche 62">
            <a:extLst>
              <a:ext uri="{FF2B5EF4-FFF2-40B4-BE49-F238E27FC236}">
                <a16:creationId xmlns:a16="http://schemas.microsoft.com/office/drawing/2014/main" id="{1BD9C98B-FF77-4D5E-A04F-7DAAB80D92B5}"/>
              </a:ext>
            </a:extLst>
          </p:cNvPr>
          <p:cNvCxnSpPr>
            <a:cxnSpLocks/>
          </p:cNvCxnSpPr>
          <p:nvPr/>
        </p:nvCxnSpPr>
        <p:spPr>
          <a:xfrm>
            <a:off x="5629276" y="4171950"/>
            <a:ext cx="1152525" cy="781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0184384B-87E9-4E63-A4DE-A591839F9B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1042" t="42219" r="2188" b="38142"/>
          <a:stretch/>
        </p:blipFill>
        <p:spPr>
          <a:xfrm>
            <a:off x="3400426" y="5114925"/>
            <a:ext cx="1533525" cy="1009651"/>
          </a:xfrm>
          <a:prstGeom prst="rect">
            <a:avLst/>
          </a:prstGeom>
        </p:spPr>
      </p:pic>
      <p:cxnSp>
        <p:nvCxnSpPr>
          <p:cNvPr id="78" name="Connecteur droit avec flèche 77">
            <a:extLst>
              <a:ext uri="{FF2B5EF4-FFF2-40B4-BE49-F238E27FC236}">
                <a16:creationId xmlns:a16="http://schemas.microsoft.com/office/drawing/2014/main" id="{9CC7F2BE-3340-46F8-BA4A-5C42A4AB03C0}"/>
              </a:ext>
            </a:extLst>
          </p:cNvPr>
          <p:cNvCxnSpPr>
            <a:cxnSpLocks/>
          </p:cNvCxnSpPr>
          <p:nvPr/>
        </p:nvCxnSpPr>
        <p:spPr>
          <a:xfrm>
            <a:off x="3305176" y="5048250"/>
            <a:ext cx="904875" cy="5905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217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D135D8E7-070D-4020-AC8C-0B10B32A04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487"/>
          <a:stretch/>
        </p:blipFill>
        <p:spPr>
          <a:xfrm>
            <a:off x="6844487" y="1534030"/>
            <a:ext cx="5088957" cy="5186915"/>
          </a:xfrm>
          <a:prstGeom prst="rect">
            <a:avLst/>
          </a:prstGeo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382298" y="137054"/>
            <a:ext cx="6898751" cy="246404"/>
          </a:xfrm>
        </p:spPr>
        <p:txBody>
          <a:bodyPr/>
          <a:lstStyle/>
          <a:p>
            <a:r>
              <a:rPr lang="fr-FR" dirty="0"/>
              <a:t>                   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043239" y="2729243"/>
            <a:ext cx="1667819" cy="179099"/>
          </a:xfrm>
          <a:prstGeom prst="rect">
            <a:avLst/>
          </a:prstGeom>
          <a:solidFill>
            <a:srgbClr val="BFBFBF"/>
          </a:solidFill>
          <a:ln w="25400" cap="flat" cmpd="sng" algn="ctr">
            <a:solidFill>
              <a:srgbClr val="BFBFBF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fr-FR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/>
              </a:rPr>
              <a:t>NOM PRENOM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205925" y="2685660"/>
            <a:ext cx="5422787" cy="461665"/>
          </a:xfrm>
          <a:prstGeom prst="rect">
            <a:avLst/>
          </a:prstGeom>
          <a:noFill/>
          <a:ln w="9525">
            <a:solidFill>
              <a:sysClr val="window" lastClr="FFFFFF">
                <a:lumMod val="65000"/>
              </a:sysClr>
            </a:solidFill>
          </a:ln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2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Dans la liste des collaborateurs :</a:t>
            </a: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kern="0" dirty="0">
                <a:solidFill>
                  <a:srgbClr val="00B050"/>
                </a:solidFill>
                <a:cs typeface="Arial" panose="020B0604020202020204" pitchFamily="34" charset="0"/>
              </a:rPr>
              <a:t>Pour paramétrer mon absence prévue</a:t>
            </a:r>
            <a:endParaRPr lang="fr-FR" sz="1200" b="1" kern="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218063" y="3981176"/>
            <a:ext cx="5404692" cy="276999"/>
          </a:xfrm>
          <a:prstGeom prst="rect">
            <a:avLst/>
          </a:prstGeom>
          <a:noFill/>
          <a:ln w="9525">
            <a:solidFill>
              <a:sysClr val="window" lastClr="FFFFFF">
                <a:lumMod val="65000"/>
              </a:sysClr>
            </a:solidFill>
          </a:ln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2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Activez le bouton</a:t>
            </a:r>
            <a:endParaRPr lang="fr-FR" sz="1200" b="1" kern="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201796" y="5310115"/>
            <a:ext cx="3941492" cy="276999"/>
          </a:xfrm>
          <a:prstGeom prst="rect">
            <a:avLst/>
          </a:prstGeom>
          <a:noFill/>
          <a:ln w="9525">
            <a:solidFill>
              <a:sysClr val="window" lastClr="FFFFFF">
                <a:lumMod val="65000"/>
              </a:sysClr>
            </a:solidFill>
          </a:ln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2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Cliquez</a:t>
            </a:r>
            <a:endParaRPr lang="fr-FR" sz="1200" b="1" kern="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218063" y="4523988"/>
            <a:ext cx="5398512" cy="461665"/>
          </a:xfrm>
          <a:prstGeom prst="rect">
            <a:avLst/>
          </a:prstGeom>
          <a:noFill/>
          <a:ln w="9525">
            <a:solidFill>
              <a:sysClr val="window" lastClr="FFFFFF">
                <a:lumMod val="65000"/>
              </a:sysClr>
            </a:solidFill>
          </a:ln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2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Cochez la case « </a:t>
            </a:r>
            <a:r>
              <a:rPr lang="fr-FR" sz="1200" b="1" kern="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envoyer uniquement pendant ce laps de temps</a:t>
            </a:r>
            <a:r>
              <a:rPr lang="fr-FR" sz="12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 » </a:t>
            </a:r>
          </a:p>
          <a:p>
            <a:pPr algn="just">
              <a:defRPr/>
            </a:pPr>
            <a:r>
              <a:rPr lang="fr-FR" sz="12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et renseignez les dates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199969" y="5744541"/>
            <a:ext cx="5416606" cy="276999"/>
          </a:xfrm>
          <a:prstGeom prst="rect">
            <a:avLst/>
          </a:prstGeom>
          <a:noFill/>
          <a:ln w="9525">
            <a:solidFill>
              <a:sysClr val="window" lastClr="FFFFFF">
                <a:lumMod val="65000"/>
              </a:sysClr>
            </a:solidFill>
          </a:ln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2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Le message type est pré-paramétré, </a:t>
            </a:r>
            <a:r>
              <a:rPr lang="fr-FR" sz="1200" b="1" kern="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il est nécessaire de le </a:t>
            </a:r>
            <a:r>
              <a:rPr lang="fr-FR" sz="1200" b="1" kern="0" dirty="0">
                <a:solidFill>
                  <a:srgbClr val="C00000"/>
                </a:solidFill>
                <a:cs typeface="Arial" panose="020B0604020202020204" pitchFamily="34" charset="0"/>
              </a:rPr>
              <a:t>modifier</a:t>
            </a:r>
            <a:r>
              <a:rPr lang="fr-FR" sz="1200" b="1" kern="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119392" y="5462648"/>
            <a:ext cx="4181623" cy="945325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>
              <a:solidFill>
                <a:schemeClr val="tx1">
                  <a:lumMod val="65000"/>
                  <a:lumOff val="35000"/>
                </a:schemeClr>
              </a:solidFill>
              <a:latin typeface="Arial Narrow"/>
            </a:endParaRPr>
          </a:p>
        </p:txBody>
      </p:sp>
      <p:cxnSp>
        <p:nvCxnSpPr>
          <p:cNvPr id="54" name="Connecteur droit avec flèche 53"/>
          <p:cNvCxnSpPr>
            <a:cxnSpLocks/>
            <a:stCxn id="40" idx="3"/>
            <a:endCxn id="61" idx="1"/>
          </p:cNvCxnSpPr>
          <p:nvPr/>
        </p:nvCxnSpPr>
        <p:spPr>
          <a:xfrm flipV="1">
            <a:off x="5616575" y="4605290"/>
            <a:ext cx="1990925" cy="149531"/>
          </a:xfrm>
          <a:prstGeom prst="straightConnector1">
            <a:avLst/>
          </a:prstGeom>
          <a:noFill/>
          <a:ln w="9525">
            <a:solidFill>
              <a:srgbClr val="646464"/>
            </a:solidFill>
          </a:ln>
        </p:spPr>
      </p:cxnSp>
      <p:cxnSp>
        <p:nvCxnSpPr>
          <p:cNvPr id="55" name="Connecteur droit avec flèche 54"/>
          <p:cNvCxnSpPr>
            <a:cxnSpLocks/>
          </p:cNvCxnSpPr>
          <p:nvPr/>
        </p:nvCxnSpPr>
        <p:spPr>
          <a:xfrm flipV="1">
            <a:off x="5622755" y="4101667"/>
            <a:ext cx="1646962" cy="28148"/>
          </a:xfrm>
          <a:prstGeom prst="straightConnector1">
            <a:avLst/>
          </a:prstGeom>
          <a:noFill/>
          <a:ln w="9525">
            <a:solidFill>
              <a:srgbClr val="646464"/>
            </a:solidFill>
          </a:ln>
        </p:spPr>
      </p:cxnSp>
      <p:sp>
        <p:nvSpPr>
          <p:cNvPr id="61" name="Rectangle 60"/>
          <p:cNvSpPr/>
          <p:nvPr/>
        </p:nvSpPr>
        <p:spPr>
          <a:xfrm>
            <a:off x="7607500" y="4272819"/>
            <a:ext cx="3693515" cy="664942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>
              <a:solidFill>
                <a:schemeClr val="tx1">
                  <a:lumMod val="65000"/>
                  <a:lumOff val="35000"/>
                </a:schemeClr>
              </a:solidFill>
              <a:latin typeface="Arial Narrow"/>
            </a:endParaRPr>
          </a:p>
        </p:txBody>
      </p:sp>
      <p:cxnSp>
        <p:nvCxnSpPr>
          <p:cNvPr id="65" name="Connecteur droit avec flèche 64"/>
          <p:cNvCxnSpPr>
            <a:cxnSpLocks/>
            <a:stCxn id="31" idx="3"/>
          </p:cNvCxnSpPr>
          <p:nvPr/>
        </p:nvCxnSpPr>
        <p:spPr>
          <a:xfrm flipV="1">
            <a:off x="4143288" y="5230125"/>
            <a:ext cx="2937347" cy="218490"/>
          </a:xfrm>
          <a:prstGeom prst="straightConnector1">
            <a:avLst/>
          </a:prstGeom>
          <a:noFill/>
          <a:ln w="9525">
            <a:solidFill>
              <a:srgbClr val="646464"/>
            </a:solidFill>
          </a:ln>
        </p:spPr>
      </p:cxnSp>
      <p:cxnSp>
        <p:nvCxnSpPr>
          <p:cNvPr id="81" name="Connecteur droit avec flèche 80"/>
          <p:cNvCxnSpPr>
            <a:cxnSpLocks/>
            <a:stCxn id="46" idx="3"/>
            <a:endCxn id="48" idx="1"/>
          </p:cNvCxnSpPr>
          <p:nvPr/>
        </p:nvCxnSpPr>
        <p:spPr>
          <a:xfrm>
            <a:off x="5616575" y="5883041"/>
            <a:ext cx="1502817" cy="52270"/>
          </a:xfrm>
          <a:prstGeom prst="straightConnector1">
            <a:avLst/>
          </a:prstGeom>
          <a:noFill/>
          <a:ln w="9525">
            <a:solidFill>
              <a:srgbClr val="646464"/>
            </a:solidFill>
          </a:ln>
        </p:spPr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E56468A3-69DB-422E-8BF1-B702AE2971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091"/>
          <a:stretch/>
        </p:blipFill>
        <p:spPr>
          <a:xfrm>
            <a:off x="7523675" y="43164"/>
            <a:ext cx="1788706" cy="34274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B9AE3F6-4C6E-4DAD-BEE6-73214261E2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969" y="523254"/>
            <a:ext cx="3382298" cy="1791704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76FFD28F-823A-4963-97EE-84392FFAD4B7}"/>
              </a:ext>
            </a:extLst>
          </p:cNvPr>
          <p:cNvSpPr/>
          <p:nvPr/>
        </p:nvSpPr>
        <p:spPr>
          <a:xfrm>
            <a:off x="7119392" y="5152636"/>
            <a:ext cx="1677480" cy="241864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>
              <a:solidFill>
                <a:schemeClr val="tx1">
                  <a:lumMod val="65000"/>
                  <a:lumOff val="35000"/>
                </a:schemeClr>
              </a:solidFill>
              <a:latin typeface="Arial Narrow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CF01823-C135-4D08-A357-717A63A80FB0}"/>
              </a:ext>
            </a:extLst>
          </p:cNvPr>
          <p:cNvSpPr/>
          <p:nvPr/>
        </p:nvSpPr>
        <p:spPr>
          <a:xfrm>
            <a:off x="7307453" y="4024233"/>
            <a:ext cx="2323312" cy="153047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>
              <a:solidFill>
                <a:schemeClr val="tx1">
                  <a:lumMod val="65000"/>
                  <a:lumOff val="35000"/>
                </a:schemeClr>
              </a:solidFill>
              <a:latin typeface="Arial Narrow"/>
            </a:endParaRPr>
          </a:p>
        </p:txBody>
      </p:sp>
      <p:cxnSp>
        <p:nvCxnSpPr>
          <p:cNvPr id="64" name="Connecteur droit avec flèche 63">
            <a:extLst>
              <a:ext uri="{FF2B5EF4-FFF2-40B4-BE49-F238E27FC236}">
                <a16:creationId xmlns:a16="http://schemas.microsoft.com/office/drawing/2014/main" id="{4A74BB70-DCAC-4D23-B1A3-C9639F4ED3AE}"/>
              </a:ext>
            </a:extLst>
          </p:cNvPr>
          <p:cNvCxnSpPr>
            <a:cxnSpLocks/>
            <a:stCxn id="28" idx="3"/>
          </p:cNvCxnSpPr>
          <p:nvPr/>
        </p:nvCxnSpPr>
        <p:spPr>
          <a:xfrm flipV="1">
            <a:off x="5628712" y="2638586"/>
            <a:ext cx="1337885" cy="277907"/>
          </a:xfrm>
          <a:prstGeom prst="straightConnector1">
            <a:avLst/>
          </a:prstGeom>
          <a:noFill/>
          <a:ln w="9525">
            <a:solidFill>
              <a:srgbClr val="646464"/>
            </a:solidFill>
            <a:tailEnd type="triangle"/>
          </a:ln>
        </p:spPr>
      </p:cxnSp>
      <p:sp>
        <p:nvSpPr>
          <p:cNvPr id="59" name="ZoneTexte 58">
            <a:extLst>
              <a:ext uri="{FF2B5EF4-FFF2-40B4-BE49-F238E27FC236}">
                <a16:creationId xmlns:a16="http://schemas.microsoft.com/office/drawing/2014/main" id="{60A4D514-3A1A-4893-98E6-ED2716A1B73A}"/>
              </a:ext>
            </a:extLst>
          </p:cNvPr>
          <p:cNvSpPr txBox="1"/>
          <p:nvPr/>
        </p:nvSpPr>
        <p:spPr>
          <a:xfrm>
            <a:off x="0" y="52046"/>
            <a:ext cx="7656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Je paramètre mon message d’absence à partir du nouveau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841CB4D-00F2-46CB-ACDE-04C26F9ABCD3}"/>
              </a:ext>
            </a:extLst>
          </p:cNvPr>
          <p:cNvSpPr/>
          <p:nvPr/>
        </p:nvSpPr>
        <p:spPr>
          <a:xfrm>
            <a:off x="6831673" y="1494138"/>
            <a:ext cx="5101771" cy="5311816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3" name="Connecteur droit avec flèche 72">
            <a:extLst>
              <a:ext uri="{FF2B5EF4-FFF2-40B4-BE49-F238E27FC236}">
                <a16:creationId xmlns:a16="http://schemas.microsoft.com/office/drawing/2014/main" id="{AE640A54-8DBE-4F0D-BDE2-8B43D4A58B0C}"/>
              </a:ext>
            </a:extLst>
          </p:cNvPr>
          <p:cNvCxnSpPr>
            <a:cxnSpLocks/>
          </p:cNvCxnSpPr>
          <p:nvPr/>
        </p:nvCxnSpPr>
        <p:spPr>
          <a:xfrm flipV="1">
            <a:off x="3534767" y="1820600"/>
            <a:ext cx="553145" cy="207628"/>
          </a:xfrm>
          <a:prstGeom prst="straightConnector1">
            <a:avLst/>
          </a:prstGeom>
          <a:noFill/>
          <a:ln w="9525">
            <a:solidFill>
              <a:srgbClr val="646464"/>
            </a:solidFill>
          </a:ln>
        </p:spPr>
      </p:cxnSp>
      <p:cxnSp>
        <p:nvCxnSpPr>
          <p:cNvPr id="74" name="Connecteur droit avec flèche 73">
            <a:extLst>
              <a:ext uri="{FF2B5EF4-FFF2-40B4-BE49-F238E27FC236}">
                <a16:creationId xmlns:a16="http://schemas.microsoft.com/office/drawing/2014/main" id="{44FB5276-7EDC-462B-AD6C-373525A458F8}"/>
              </a:ext>
            </a:extLst>
          </p:cNvPr>
          <p:cNvCxnSpPr>
            <a:cxnSpLocks/>
            <a:stCxn id="30" idx="3"/>
          </p:cNvCxnSpPr>
          <p:nvPr/>
        </p:nvCxnSpPr>
        <p:spPr>
          <a:xfrm>
            <a:off x="1804459" y="971415"/>
            <a:ext cx="2338625" cy="308701"/>
          </a:xfrm>
          <a:prstGeom prst="straightConnector1">
            <a:avLst/>
          </a:prstGeom>
          <a:noFill/>
          <a:ln w="9525">
            <a:solidFill>
              <a:srgbClr val="646464"/>
            </a:solidFill>
          </a:ln>
        </p:spPr>
      </p:cxnSp>
      <p:sp>
        <p:nvSpPr>
          <p:cNvPr id="76" name="ZoneTexte 75">
            <a:extLst>
              <a:ext uri="{FF2B5EF4-FFF2-40B4-BE49-F238E27FC236}">
                <a16:creationId xmlns:a16="http://schemas.microsoft.com/office/drawing/2014/main" id="{EE764FBD-B10D-4EFB-BA8E-EC288AB9F85A}"/>
              </a:ext>
            </a:extLst>
          </p:cNvPr>
          <p:cNvSpPr txBox="1"/>
          <p:nvPr/>
        </p:nvSpPr>
        <p:spPr>
          <a:xfrm>
            <a:off x="4087912" y="1247553"/>
            <a:ext cx="1824903" cy="646331"/>
          </a:xfrm>
          <a:prstGeom prst="rect">
            <a:avLst/>
          </a:prstGeom>
          <a:noFill/>
          <a:ln w="9525">
            <a:solidFill>
              <a:sysClr val="window" lastClr="FFFFFF">
                <a:lumMod val="65000"/>
              </a:sysClr>
            </a:solidFill>
          </a:ln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200" b="1" kern="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Accès au paramétrage de la Gestion des absences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DBEC439A-2873-45BA-8F1B-4D2B00C0D5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072" r="87495" b="68322"/>
          <a:stretch/>
        </p:blipFill>
        <p:spPr>
          <a:xfrm>
            <a:off x="190594" y="745611"/>
            <a:ext cx="1613865" cy="451607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476F607-A2C6-46E8-8A21-3E9058A61E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780" t="73988" r="5408"/>
          <a:stretch/>
        </p:blipFill>
        <p:spPr>
          <a:xfrm>
            <a:off x="2172542" y="1713184"/>
            <a:ext cx="1355787" cy="89770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DC4D984E-DF52-4E18-9EC4-E7AC28743291}"/>
              </a:ext>
            </a:extLst>
          </p:cNvPr>
          <p:cNvSpPr txBox="1"/>
          <p:nvPr/>
        </p:nvSpPr>
        <p:spPr>
          <a:xfrm>
            <a:off x="162232" y="3286602"/>
            <a:ext cx="5466480" cy="276999"/>
          </a:xfrm>
          <a:prstGeom prst="rect">
            <a:avLst/>
          </a:prstGeom>
          <a:noFill/>
          <a:ln w="9525">
            <a:solidFill>
              <a:sysClr val="window" lastClr="FFFFFF">
                <a:lumMod val="65000"/>
              </a:sysClr>
            </a:solidFill>
          </a:ln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kern="0" dirty="0">
                <a:solidFill>
                  <a:srgbClr val="C00000"/>
                </a:solidFill>
                <a:cs typeface="Arial" panose="020B0604020202020204" pitchFamily="34" charset="0"/>
              </a:rPr>
              <a:t>Pour paramétrer le message d’un collègue en cas d’absence imprévue</a:t>
            </a:r>
            <a:endParaRPr lang="fr-FR" sz="1200" b="1" kern="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9D5E244A-BBA3-4680-B4E3-F1CBCA68E17F}"/>
              </a:ext>
            </a:extLst>
          </p:cNvPr>
          <p:cNvCxnSpPr>
            <a:cxnSpLocks/>
          </p:cNvCxnSpPr>
          <p:nvPr/>
        </p:nvCxnSpPr>
        <p:spPr>
          <a:xfrm flipV="1">
            <a:off x="5641526" y="2853971"/>
            <a:ext cx="1325071" cy="546226"/>
          </a:xfrm>
          <a:prstGeom prst="straightConnector1">
            <a:avLst/>
          </a:prstGeom>
          <a:noFill/>
          <a:ln w="9525">
            <a:solidFill>
              <a:srgbClr val="646464"/>
            </a:solidFill>
            <a:tailEnd type="triangle"/>
          </a:ln>
        </p:spPr>
      </p:cxnSp>
    </p:spTree>
    <p:extLst>
      <p:ext uri="{BB962C8B-B14F-4D97-AF65-F5344CB8AC3E}">
        <p14:creationId xmlns:p14="http://schemas.microsoft.com/office/powerpoint/2010/main" val="31783610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9">
            <a:extLst>
              <a:ext uri="{FF2B5EF4-FFF2-40B4-BE49-F238E27FC236}">
                <a16:creationId xmlns:a16="http://schemas.microsoft.com/office/drawing/2014/main" id="{08BDA65D-6FDF-4632-82C3-20015C45A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12283"/>
            <a:ext cx="10980738" cy="5633434"/>
          </a:xfrm>
        </p:spPr>
        <p:txBody>
          <a:bodyPr>
            <a:normAutofit/>
          </a:bodyPr>
          <a:lstStyle/>
          <a:p>
            <a:r>
              <a:rPr lang="fr-FR" dirty="0"/>
              <a:t>Dans l’encart dédié je </a:t>
            </a:r>
            <a:r>
              <a:rPr lang="fr-FR" b="1" dirty="0">
                <a:solidFill>
                  <a:srgbClr val="C00000"/>
                </a:solidFill>
              </a:rPr>
              <a:t>remplace le message </a:t>
            </a:r>
            <a:r>
              <a:rPr lang="fr-FR" dirty="0"/>
              <a:t>enregistré par défaut par le message ci-dessous.</a:t>
            </a:r>
          </a:p>
          <a:p>
            <a:r>
              <a:rPr lang="fr-FR" dirty="0"/>
              <a:t>Puis je personnalise les informations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									</a:t>
            </a:r>
          </a:p>
          <a:p>
            <a:pPr marL="928800" lvl="2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-7350" y="-109335"/>
            <a:ext cx="10980738" cy="720000"/>
          </a:xfrm>
        </p:spPr>
        <p:txBody>
          <a:bodyPr/>
          <a:lstStyle/>
          <a:p>
            <a:r>
              <a:rPr lang="fr-FR" dirty="0"/>
              <a:t>Je personnalise mon message d’absence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0E8479-7A2D-45E8-8449-AF02C9D07BE9}"/>
              </a:ext>
            </a:extLst>
          </p:cNvPr>
          <p:cNvSpPr/>
          <p:nvPr/>
        </p:nvSpPr>
        <p:spPr>
          <a:xfrm>
            <a:off x="32347" y="2479876"/>
            <a:ext cx="1944000" cy="646331"/>
          </a:xfrm>
          <a:prstGeom prst="rect">
            <a:avLst/>
          </a:prstGeom>
          <a:noFill/>
          <a:ln w="9525">
            <a:solidFill>
              <a:sysClr val="window" lastClr="FFFFFF">
                <a:lumMod val="65000"/>
              </a:sys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Nom et mail du binôme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ou boite générique à renseigner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2CB261-98A4-4534-A0D6-97E1F18C7396}"/>
              </a:ext>
            </a:extLst>
          </p:cNvPr>
          <p:cNvSpPr/>
          <p:nvPr/>
        </p:nvSpPr>
        <p:spPr>
          <a:xfrm>
            <a:off x="21023" y="3950314"/>
            <a:ext cx="1944000" cy="276999"/>
          </a:xfrm>
          <a:prstGeom prst="rect">
            <a:avLst/>
          </a:prstGeom>
          <a:noFill/>
          <a:ln w="9525">
            <a:solidFill>
              <a:sysClr val="window" lastClr="FFFFFF">
                <a:lumMod val="65000"/>
              </a:sys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Choix des liens à insérer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5DEE1E-6F2E-4E2A-BE0B-5CE3316DCC44}"/>
              </a:ext>
            </a:extLst>
          </p:cNvPr>
          <p:cNvSpPr/>
          <p:nvPr/>
        </p:nvSpPr>
        <p:spPr>
          <a:xfrm>
            <a:off x="13049" y="1925784"/>
            <a:ext cx="1944000" cy="276999"/>
          </a:xfrm>
          <a:prstGeom prst="rect">
            <a:avLst/>
          </a:prstGeom>
          <a:noFill/>
          <a:ln w="9525">
            <a:solidFill>
              <a:sysClr val="window" lastClr="FFFFFF">
                <a:lumMod val="65000"/>
              </a:sys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Date de retour à préciser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F3BCFCB7-BC92-4132-96D6-0DBAF1AEF1F7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1957049" y="2064284"/>
            <a:ext cx="9534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6A51DCC4-7F31-476A-862C-C21ADD3FD6B0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1976347" y="2803042"/>
            <a:ext cx="951301" cy="73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D92DA8FB-5C88-4A6D-BAB5-7584BC4D3AEA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1965023" y="4088814"/>
            <a:ext cx="9487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 descr="Icône De Main De Clic Vecteur Plat De Signe De Doigt De Curseur  Illustration de Vecteur - Illustration du souris, plat: 82899230">
            <a:extLst>
              <a:ext uri="{FF2B5EF4-FFF2-40B4-BE49-F238E27FC236}">
                <a16:creationId xmlns:a16="http://schemas.microsoft.com/office/drawing/2014/main" id="{19F39B83-5DA4-4259-9BDE-D6B607219A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5" t="14300" r="25299" b="11965"/>
          <a:stretch/>
        </p:blipFill>
        <p:spPr bwMode="auto">
          <a:xfrm rot="19078105">
            <a:off x="10189095" y="4125530"/>
            <a:ext cx="173261" cy="251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5" name="Objet 24">
            <a:extLst>
              <a:ext uri="{FF2B5EF4-FFF2-40B4-BE49-F238E27FC236}">
                <a16:creationId xmlns:a16="http://schemas.microsoft.com/office/drawing/2014/main" id="{7CD68D61-2535-4B6E-ACA9-F4D8F57073F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7407" y="4837146"/>
          <a:ext cx="1557029" cy="14085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name="Document" showAsIcon="1" r:id="rId4" imgW="1118160" imgH="1012320" progId="Word.Document.12">
                  <p:embed/>
                </p:oleObj>
              </mc:Choice>
              <mc:Fallback>
                <p:oleObj name="Document" showAsIcon="1" r:id="rId4" imgW="1118160" imgH="1012320" progId="Word.Document.12">
                  <p:embed/>
                  <p:pic>
                    <p:nvPicPr>
                      <p:cNvPr id="25" name="Objet 24">
                        <a:extLst>
                          <a:ext uri="{FF2B5EF4-FFF2-40B4-BE49-F238E27FC236}">
                            <a16:creationId xmlns:a16="http://schemas.microsoft.com/office/drawing/2014/main" id="{7CD68D61-2535-4B6E-ACA9-F4D8F57073F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7407" y="4837146"/>
                        <a:ext cx="1557029" cy="14085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972E875-43D2-40E8-A091-8F3134E43AB3}"/>
              </a:ext>
            </a:extLst>
          </p:cNvPr>
          <p:cNvSpPr/>
          <p:nvPr/>
        </p:nvSpPr>
        <p:spPr>
          <a:xfrm>
            <a:off x="6816080" y="3126207"/>
            <a:ext cx="45719" cy="3027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9B9C0B-3264-41C5-B67B-420FAD309C38}"/>
              </a:ext>
            </a:extLst>
          </p:cNvPr>
          <p:cNvSpPr/>
          <p:nvPr/>
        </p:nvSpPr>
        <p:spPr>
          <a:xfrm>
            <a:off x="3071664" y="1355981"/>
            <a:ext cx="7736865" cy="5188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Bonjour,</a:t>
            </a: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suis actuellement absent</a:t>
            </a:r>
            <a:r>
              <a:rPr lang="fr-FR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(e)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je prendrai connaissance de votre message à mon retour le </a:t>
            </a:r>
            <a:r>
              <a:rPr lang="fr-FR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jj/mm/</a:t>
            </a:r>
            <a:r>
              <a:rPr lang="fr-FR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aaaa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Pendant mon absence, vous pouvez solliciter </a:t>
            </a:r>
            <a:r>
              <a:rPr lang="fr-FR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M/Mme Prénom Nom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</a:t>
            </a:r>
            <a:r>
              <a:rPr lang="fr-FR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prenom.nom@cegee.caisse-epargne.fr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fr-FR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(ou adresse boite générique)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vous simplifier le quotidien, profitez des accès rapides : 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fr-FR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rééditer le code secret de votre Carte Bancaire : </a:t>
            </a:r>
            <a:r>
              <a:rPr lang="fr-FR" b="1" i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Ici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fr-FR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faire opposition sur votre Carte Bancaire : </a:t>
            </a:r>
            <a:r>
              <a:rPr lang="fr-FR" b="1" i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Ici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fr-FR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augmenter le plafond de votre carte Bancaire : </a:t>
            </a:r>
            <a:r>
              <a:rPr lang="fr-FR" b="1" i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fr-FR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prendre un Rendez-vous : </a:t>
            </a:r>
            <a:r>
              <a:rPr lang="fr-FR" b="1" i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obtenir vos attestations (auto, habitation, enfants) : </a:t>
            </a:r>
            <a:r>
              <a:rPr lang="fr-FR" b="1" i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Cordialement,</a:t>
            </a:r>
            <a:r>
              <a:rPr lang="fr-FR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Signature</a:t>
            </a:r>
          </a:p>
        </p:txBody>
      </p:sp>
    </p:spTree>
    <p:extLst>
      <p:ext uri="{BB962C8B-B14F-4D97-AF65-F5344CB8AC3E}">
        <p14:creationId xmlns:p14="http://schemas.microsoft.com/office/powerpoint/2010/main" val="41078278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2" indent="0">
              <a:buNone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3929" y="507169"/>
            <a:ext cx="10979890" cy="600550"/>
          </a:xfrm>
        </p:spPr>
        <p:txBody>
          <a:bodyPr/>
          <a:lstStyle/>
          <a:p>
            <a:r>
              <a:rPr lang="fr-FR" dirty="0"/>
              <a:t>Pourquoi cette règle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B06F2E-FA0F-4E4B-8054-DF0037BDD556}"/>
              </a:ext>
            </a:extLst>
          </p:cNvPr>
          <p:cNvSpPr txBox="1"/>
          <p:nvPr/>
        </p:nvSpPr>
        <p:spPr>
          <a:xfrm>
            <a:off x="786731" y="1430350"/>
            <a:ext cx="9252460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buClr>
                <a:srgbClr val="EA4E55"/>
              </a:buClr>
            </a:pPr>
            <a:r>
              <a:rPr lang="fr-FR" sz="2000" b="1" dirty="0">
                <a:solidFill>
                  <a:srgbClr val="FF0000"/>
                </a:solidFill>
              </a:rPr>
              <a:t>Situation</a:t>
            </a:r>
          </a:p>
          <a:p>
            <a:pPr marL="685800" lvl="1" indent="-2286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□"/>
            </a:pPr>
            <a:r>
              <a:rPr lang="fr-FR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Lorsque le client fait une demande de rappel dans le parcours téléphonique, le message de demande de rappel est envoyé </a:t>
            </a:r>
            <a:r>
              <a:rPr lang="fr-FR" sz="2000" b="1" u="sng" dirty="0">
                <a:solidFill>
                  <a:prstClr val="black">
                    <a:lumMod val="75000"/>
                    <a:lumOff val="25000"/>
                  </a:prstClr>
                </a:solidFill>
              </a:rPr>
              <a:t>uniquement</a:t>
            </a:r>
            <a:r>
              <a:rPr lang="fr-FR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au conseiller qui était destinataire de l’appel téléphonique.</a:t>
            </a:r>
          </a:p>
          <a:p>
            <a:pPr lvl="0">
              <a:spcBef>
                <a:spcPts val="600"/>
              </a:spcBef>
              <a:buClr>
                <a:srgbClr val="EA4E55"/>
              </a:buClr>
            </a:pPr>
            <a:r>
              <a:rPr lang="fr-FR" sz="2000" b="1" dirty="0">
                <a:solidFill>
                  <a:srgbClr val="FF0000"/>
                </a:solidFill>
              </a:rPr>
              <a:t>Objectifs</a:t>
            </a:r>
            <a:endParaRPr lang="fr-FR" sz="20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1143000" lvl="2" indent="-228600">
              <a:spcBef>
                <a:spcPts val="600"/>
              </a:spcBef>
              <a:buClr>
                <a:srgbClr val="EA4E55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</a:rPr>
              <a:t>Permettre d’informer l’ensemble des collaborateurs de l’agence de la demande de rappel d’un client</a:t>
            </a:r>
          </a:p>
          <a:p>
            <a:pPr marL="1143000" lvl="2" indent="-228600">
              <a:spcBef>
                <a:spcPts val="600"/>
              </a:spcBef>
              <a:buClr>
                <a:srgbClr val="EA4E55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</a:rPr>
              <a:t>Permettre de ne pas perdre les demandes de rappel lors des absences longues ou courtes</a:t>
            </a:r>
          </a:p>
          <a:p>
            <a:pPr marL="1143000" lvl="2" indent="-228600">
              <a:spcBef>
                <a:spcPts val="600"/>
              </a:spcBef>
              <a:buClr>
                <a:srgbClr val="EA4E55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</a:rPr>
              <a:t>Permettre </a:t>
            </a:r>
            <a:r>
              <a:rPr lang="fr-FR" b="1" u="sng" dirty="0">
                <a:solidFill>
                  <a:prstClr val="black">
                    <a:lumMod val="75000"/>
                    <a:lumOff val="25000"/>
                  </a:prstClr>
                </a:solidFill>
              </a:rPr>
              <a:t>uniquement</a:t>
            </a:r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</a:rPr>
              <a:t> le renvoi des messages de rappel à la boîte générique de l’agence </a:t>
            </a:r>
            <a:r>
              <a:rPr lang="fr-FR" b="1" u="sng" dirty="0">
                <a:solidFill>
                  <a:prstClr val="black">
                    <a:lumMod val="75000"/>
                    <a:lumOff val="25000"/>
                  </a:prstClr>
                </a:solidFill>
              </a:rPr>
              <a:t>(en doublon de l’envoi au conseiller)</a:t>
            </a:r>
          </a:p>
        </p:txBody>
      </p:sp>
    </p:spTree>
    <p:extLst>
      <p:ext uri="{BB962C8B-B14F-4D97-AF65-F5344CB8AC3E}">
        <p14:creationId xmlns:p14="http://schemas.microsoft.com/office/powerpoint/2010/main" val="14271170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822450" y="1354138"/>
            <a:ext cx="8542338" cy="4734242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Accès à l’outil de création de règles dans OUTLOOK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étapes de création</a:t>
            </a:r>
          </a:p>
        </p:txBody>
      </p:sp>
      <p:grpSp>
        <p:nvGrpSpPr>
          <p:cNvPr id="35" name="Groupe 34"/>
          <p:cNvGrpSpPr/>
          <p:nvPr/>
        </p:nvGrpSpPr>
        <p:grpSpPr>
          <a:xfrm>
            <a:off x="2111455" y="1726956"/>
            <a:ext cx="7964874" cy="900076"/>
            <a:chOff x="587455" y="1726956"/>
            <a:chExt cx="7964874" cy="900076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7455" y="1726956"/>
              <a:ext cx="7964874" cy="639726"/>
            </a:xfrm>
            <a:prstGeom prst="rect">
              <a:avLst/>
            </a:prstGeom>
          </p:spPr>
        </p:pic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68936" y="1730635"/>
              <a:ext cx="1981201" cy="896397"/>
            </a:xfrm>
            <a:prstGeom prst="rect">
              <a:avLst/>
            </a:prstGeom>
          </p:spPr>
        </p:pic>
      </p:grpSp>
      <p:cxnSp>
        <p:nvCxnSpPr>
          <p:cNvPr id="11" name="Connecteur droit avec flèche 10"/>
          <p:cNvCxnSpPr/>
          <p:nvPr/>
        </p:nvCxnSpPr>
        <p:spPr>
          <a:xfrm flipV="1">
            <a:off x="5878864" y="2212928"/>
            <a:ext cx="739140" cy="34739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2767" y="2950602"/>
            <a:ext cx="2784134" cy="1541314"/>
          </a:xfrm>
          <a:prstGeom prst="rect">
            <a:avLst/>
          </a:prstGeom>
        </p:spPr>
      </p:pic>
      <p:cxnSp>
        <p:nvCxnSpPr>
          <p:cNvPr id="14" name="Connecteur droit avec flèche 13"/>
          <p:cNvCxnSpPr/>
          <p:nvPr/>
        </p:nvCxnSpPr>
        <p:spPr>
          <a:xfrm flipH="1">
            <a:off x="4702418" y="3802156"/>
            <a:ext cx="609600" cy="56410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5007" y="3106677"/>
            <a:ext cx="3278261" cy="2859314"/>
          </a:xfrm>
          <a:prstGeom prst="rect">
            <a:avLst/>
          </a:prstGeom>
        </p:spPr>
      </p:pic>
      <p:cxnSp>
        <p:nvCxnSpPr>
          <p:cNvPr id="18" name="Connecteur droit avec flèche 17"/>
          <p:cNvCxnSpPr/>
          <p:nvPr/>
        </p:nvCxnSpPr>
        <p:spPr>
          <a:xfrm flipV="1">
            <a:off x="5534840" y="4632758"/>
            <a:ext cx="1083164" cy="55646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3058774" y="5042654"/>
            <a:ext cx="2514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Fenêtre de paramétrage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5217170" y="2751863"/>
            <a:ext cx="1012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Cliquer</a:t>
            </a:r>
          </a:p>
        </p:txBody>
      </p:sp>
      <p:sp>
        <p:nvSpPr>
          <p:cNvPr id="26" name="Organigramme : Connecteur 25"/>
          <p:cNvSpPr/>
          <p:nvPr/>
        </p:nvSpPr>
        <p:spPr>
          <a:xfrm>
            <a:off x="5459701" y="2397565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5217170" y="3802156"/>
            <a:ext cx="1012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Cliquer</a:t>
            </a:r>
          </a:p>
        </p:txBody>
      </p:sp>
      <p:sp>
        <p:nvSpPr>
          <p:cNvPr id="28" name="Organigramme : Connecteur 27"/>
          <p:cNvSpPr/>
          <p:nvPr/>
        </p:nvSpPr>
        <p:spPr>
          <a:xfrm>
            <a:off x="5459701" y="3447858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</a:p>
        </p:txBody>
      </p:sp>
      <p:sp>
        <p:nvSpPr>
          <p:cNvPr id="29" name="Organigramme : Connecteur 28"/>
          <p:cNvSpPr/>
          <p:nvPr/>
        </p:nvSpPr>
        <p:spPr>
          <a:xfrm>
            <a:off x="4259535" y="4673903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7960900" y="2661662"/>
            <a:ext cx="277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Sélectionner et cliquer</a:t>
            </a:r>
          </a:p>
        </p:txBody>
      </p:sp>
      <p:sp>
        <p:nvSpPr>
          <p:cNvPr id="32" name="Organigramme : Connecteur 31"/>
          <p:cNvSpPr/>
          <p:nvPr/>
        </p:nvSpPr>
        <p:spPr>
          <a:xfrm>
            <a:off x="8864513" y="2307364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cxnSp>
        <p:nvCxnSpPr>
          <p:cNvPr id="33" name="Connecteur droit avec flèche 32"/>
          <p:cNvCxnSpPr/>
          <p:nvPr/>
        </p:nvCxnSpPr>
        <p:spPr>
          <a:xfrm flipH="1" flipV="1">
            <a:off x="7725555" y="2450124"/>
            <a:ext cx="805042" cy="11019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02651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810384" y="1238171"/>
            <a:ext cx="8542338" cy="4734242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Création de la règle : 1ère étape</a:t>
            </a: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pPr lvl="1"/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376" y="1638076"/>
            <a:ext cx="3246120" cy="2850759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étapes de création</a:t>
            </a:r>
          </a:p>
        </p:txBody>
      </p:sp>
      <p:cxnSp>
        <p:nvCxnSpPr>
          <p:cNvPr id="14" name="Connecteur droit avec flèche 13"/>
          <p:cNvCxnSpPr/>
          <p:nvPr/>
        </p:nvCxnSpPr>
        <p:spPr>
          <a:xfrm flipV="1">
            <a:off x="2822356" y="3758754"/>
            <a:ext cx="767121" cy="9466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>
            <a:cxnSpLocks/>
            <a:stCxn id="15" idx="2"/>
          </p:cNvCxnSpPr>
          <p:nvPr/>
        </p:nvCxnSpPr>
        <p:spPr>
          <a:xfrm>
            <a:off x="2404814" y="2860278"/>
            <a:ext cx="750956" cy="43551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1839278" y="2490946"/>
            <a:ext cx="113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Cocher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6874" y="3129985"/>
            <a:ext cx="2585554" cy="1358919"/>
          </a:xfrm>
          <a:prstGeom prst="rect">
            <a:avLst/>
          </a:prstGeom>
        </p:spPr>
      </p:pic>
      <p:cxnSp>
        <p:nvCxnSpPr>
          <p:cNvPr id="17" name="Connecteur droit avec flèche 16"/>
          <p:cNvCxnSpPr/>
          <p:nvPr/>
        </p:nvCxnSpPr>
        <p:spPr>
          <a:xfrm>
            <a:off x="8029652" y="2869216"/>
            <a:ext cx="18245" cy="68049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rganigramme : Connecteur 19"/>
          <p:cNvSpPr/>
          <p:nvPr/>
        </p:nvSpPr>
        <p:spPr>
          <a:xfrm>
            <a:off x="2381745" y="2136648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1676360" y="3649392"/>
            <a:ext cx="1131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Cliquer</a:t>
            </a:r>
          </a:p>
        </p:txBody>
      </p:sp>
      <p:sp>
        <p:nvSpPr>
          <p:cNvPr id="23" name="Organigramme : Connecteur 22"/>
          <p:cNvSpPr/>
          <p:nvPr/>
        </p:nvSpPr>
        <p:spPr>
          <a:xfrm>
            <a:off x="2219144" y="3295094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6683265" y="2284442"/>
            <a:ext cx="266019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Renseigner</a:t>
            </a:r>
          </a:p>
          <a:p>
            <a:r>
              <a:rPr lang="fr-FR" sz="1400" dirty="0">
                <a:hlinkClick r:id="rId4"/>
              </a:rPr>
              <a:t>nepasrepondre@mypremium.it-ce.fr</a:t>
            </a:r>
            <a:endParaRPr lang="fr-FR" sz="1400" dirty="0"/>
          </a:p>
        </p:txBody>
      </p:sp>
      <p:sp>
        <p:nvSpPr>
          <p:cNvPr id="27" name="Organigramme : Connecteur 26"/>
          <p:cNvSpPr/>
          <p:nvPr/>
        </p:nvSpPr>
        <p:spPr>
          <a:xfrm>
            <a:off x="7744189" y="1977165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9470658" y="2735867"/>
            <a:ext cx="1016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Ajouter</a:t>
            </a:r>
          </a:p>
        </p:txBody>
      </p:sp>
      <p:sp>
        <p:nvSpPr>
          <p:cNvPr id="32" name="Organigramme : Connecteur 31"/>
          <p:cNvSpPr/>
          <p:nvPr/>
        </p:nvSpPr>
        <p:spPr>
          <a:xfrm>
            <a:off x="9713189" y="2381569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</a:p>
        </p:txBody>
      </p:sp>
      <p:cxnSp>
        <p:nvCxnSpPr>
          <p:cNvPr id="33" name="Connecteur droit avec flèche 32"/>
          <p:cNvCxnSpPr/>
          <p:nvPr/>
        </p:nvCxnSpPr>
        <p:spPr>
          <a:xfrm flipH="1">
            <a:off x="9191186" y="3062898"/>
            <a:ext cx="695760" cy="54239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Imag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6874" y="4525166"/>
            <a:ext cx="2591893" cy="1380334"/>
          </a:xfrm>
          <a:prstGeom prst="rect">
            <a:avLst/>
          </a:prstGeom>
        </p:spPr>
      </p:pic>
      <p:sp>
        <p:nvSpPr>
          <p:cNvPr id="36" name="ZoneTexte 35"/>
          <p:cNvSpPr txBox="1"/>
          <p:nvPr/>
        </p:nvSpPr>
        <p:spPr>
          <a:xfrm>
            <a:off x="9445914" y="4812550"/>
            <a:ext cx="1040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Valider</a:t>
            </a:r>
          </a:p>
        </p:txBody>
      </p:sp>
      <p:sp>
        <p:nvSpPr>
          <p:cNvPr id="37" name="Organigramme : Connecteur 36"/>
          <p:cNvSpPr/>
          <p:nvPr/>
        </p:nvSpPr>
        <p:spPr>
          <a:xfrm>
            <a:off x="9688445" y="4458253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5</a:t>
            </a:r>
          </a:p>
        </p:txBody>
      </p:sp>
      <p:cxnSp>
        <p:nvCxnSpPr>
          <p:cNvPr id="38" name="Connecteur droit avec flèche 37"/>
          <p:cNvCxnSpPr/>
          <p:nvPr/>
        </p:nvCxnSpPr>
        <p:spPr>
          <a:xfrm flipH="1">
            <a:off x="8794750" y="5139582"/>
            <a:ext cx="1067452" cy="57976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Image 3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9446" y="4542547"/>
            <a:ext cx="3267980" cy="1194070"/>
          </a:xfrm>
          <a:prstGeom prst="rect">
            <a:avLst/>
          </a:prstGeom>
        </p:spPr>
      </p:pic>
      <p:sp>
        <p:nvSpPr>
          <p:cNvPr id="41" name="ZoneTexte 40"/>
          <p:cNvSpPr txBox="1"/>
          <p:nvPr/>
        </p:nvSpPr>
        <p:spPr>
          <a:xfrm>
            <a:off x="1839278" y="5195612"/>
            <a:ext cx="107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Vérifier</a:t>
            </a:r>
          </a:p>
        </p:txBody>
      </p:sp>
      <p:sp>
        <p:nvSpPr>
          <p:cNvPr id="42" name="Organigramme : Connecteur 41"/>
          <p:cNvSpPr/>
          <p:nvPr/>
        </p:nvSpPr>
        <p:spPr>
          <a:xfrm>
            <a:off x="2279297" y="4841315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6</a:t>
            </a:r>
          </a:p>
        </p:txBody>
      </p:sp>
      <p:cxnSp>
        <p:nvCxnSpPr>
          <p:cNvPr id="43" name="Connecteur droit avec flèche 42"/>
          <p:cNvCxnSpPr/>
          <p:nvPr/>
        </p:nvCxnSpPr>
        <p:spPr>
          <a:xfrm flipV="1">
            <a:off x="2617789" y="5016576"/>
            <a:ext cx="1250015" cy="55972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/>
          <p:cNvSpPr txBox="1"/>
          <p:nvPr/>
        </p:nvSpPr>
        <p:spPr>
          <a:xfrm>
            <a:off x="3589477" y="5752227"/>
            <a:ext cx="1233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Cliquer</a:t>
            </a:r>
          </a:p>
        </p:txBody>
      </p:sp>
      <p:sp>
        <p:nvSpPr>
          <p:cNvPr id="47" name="Organigramme : Connecteur 46"/>
          <p:cNvSpPr/>
          <p:nvPr/>
        </p:nvSpPr>
        <p:spPr>
          <a:xfrm>
            <a:off x="4183691" y="5397930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7</a:t>
            </a:r>
          </a:p>
        </p:txBody>
      </p:sp>
      <p:cxnSp>
        <p:nvCxnSpPr>
          <p:cNvPr id="48" name="Connecteur droit avec flèche 47"/>
          <p:cNvCxnSpPr>
            <a:stCxn id="46" idx="3"/>
          </p:cNvCxnSpPr>
          <p:nvPr/>
        </p:nvCxnSpPr>
        <p:spPr>
          <a:xfrm flipV="1">
            <a:off x="4823224" y="5657033"/>
            <a:ext cx="899200" cy="27986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57359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810384" y="1238171"/>
            <a:ext cx="8542338" cy="4734242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Création de la règle : 2éme étape</a:t>
            </a: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pPr lvl="1"/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étapes de création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565770" y="2366343"/>
            <a:ext cx="1025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Cocher</a:t>
            </a:r>
          </a:p>
        </p:txBody>
      </p:sp>
      <p:sp>
        <p:nvSpPr>
          <p:cNvPr id="20" name="Organigramme : Connecteur 19"/>
          <p:cNvSpPr/>
          <p:nvPr/>
        </p:nvSpPr>
        <p:spPr>
          <a:xfrm>
            <a:off x="1993072" y="2041936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1463568" y="4189523"/>
            <a:ext cx="1128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Cliquer</a:t>
            </a:r>
          </a:p>
        </p:txBody>
      </p:sp>
      <p:sp>
        <p:nvSpPr>
          <p:cNvPr id="23" name="Organigramme : Connecteur 22"/>
          <p:cNvSpPr/>
          <p:nvPr/>
        </p:nvSpPr>
        <p:spPr>
          <a:xfrm>
            <a:off x="2003017" y="3835225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6476885" y="1457162"/>
            <a:ext cx="2660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Rechercher</a:t>
            </a:r>
          </a:p>
          <a:p>
            <a:pPr algn="ctr"/>
            <a:r>
              <a:rPr lang="fr-FR" b="1" dirty="0">
                <a:solidFill>
                  <a:srgbClr val="FF0000"/>
                </a:solidFill>
              </a:rPr>
              <a:t>La BG de votre agence</a:t>
            </a:r>
          </a:p>
        </p:txBody>
      </p:sp>
      <p:sp>
        <p:nvSpPr>
          <p:cNvPr id="27" name="Organigramme : Connecteur 26"/>
          <p:cNvSpPr/>
          <p:nvPr/>
        </p:nvSpPr>
        <p:spPr>
          <a:xfrm>
            <a:off x="7537809" y="1149885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5022377" y="2496828"/>
            <a:ext cx="1618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Sélectionner</a:t>
            </a:r>
          </a:p>
        </p:txBody>
      </p:sp>
      <p:sp>
        <p:nvSpPr>
          <p:cNvPr id="32" name="Organigramme : Connecteur 31"/>
          <p:cNvSpPr/>
          <p:nvPr/>
        </p:nvSpPr>
        <p:spPr>
          <a:xfrm>
            <a:off x="5623249" y="2134563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</a:p>
        </p:txBody>
      </p:sp>
      <p:cxnSp>
        <p:nvCxnSpPr>
          <p:cNvPr id="33" name="Connecteur droit avec flèche 32"/>
          <p:cNvCxnSpPr>
            <a:cxnSpLocks/>
            <a:stCxn id="31" idx="2"/>
          </p:cNvCxnSpPr>
          <p:nvPr/>
        </p:nvCxnSpPr>
        <p:spPr>
          <a:xfrm>
            <a:off x="5831467" y="2866160"/>
            <a:ext cx="645419" cy="2022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4208" y="1536304"/>
            <a:ext cx="2384532" cy="2906157"/>
          </a:xfrm>
          <a:prstGeom prst="rect">
            <a:avLst/>
          </a:prstGeom>
        </p:spPr>
      </p:pic>
      <p:cxnSp>
        <p:nvCxnSpPr>
          <p:cNvPr id="14" name="Connecteur droit avec flèche 13"/>
          <p:cNvCxnSpPr/>
          <p:nvPr/>
        </p:nvCxnSpPr>
        <p:spPr>
          <a:xfrm flipV="1">
            <a:off x="2575748" y="4122420"/>
            <a:ext cx="1272352" cy="2787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flipV="1">
            <a:off x="2566848" y="2520014"/>
            <a:ext cx="251486" cy="2288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4952" y="2366342"/>
            <a:ext cx="4001256" cy="2435050"/>
          </a:xfrm>
          <a:prstGeom prst="rect">
            <a:avLst/>
          </a:prstGeom>
        </p:spPr>
      </p:pic>
      <p:cxnSp>
        <p:nvCxnSpPr>
          <p:cNvPr id="17" name="Connecteur droit avec flèche 16"/>
          <p:cNvCxnSpPr/>
          <p:nvPr/>
        </p:nvCxnSpPr>
        <p:spPr>
          <a:xfrm flipH="1">
            <a:off x="7258022" y="2041936"/>
            <a:ext cx="565251" cy="73578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5416573" y="4380967"/>
            <a:ext cx="919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Ajouter</a:t>
            </a:r>
          </a:p>
        </p:txBody>
      </p:sp>
      <p:sp>
        <p:nvSpPr>
          <p:cNvPr id="34" name="Organigramme : Connecteur 33"/>
          <p:cNvSpPr/>
          <p:nvPr/>
        </p:nvSpPr>
        <p:spPr>
          <a:xfrm>
            <a:off x="5674344" y="4026670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5</a:t>
            </a:r>
          </a:p>
        </p:txBody>
      </p:sp>
      <p:cxnSp>
        <p:nvCxnSpPr>
          <p:cNvPr id="35" name="Connecteur droit avec flèche 34"/>
          <p:cNvCxnSpPr/>
          <p:nvPr/>
        </p:nvCxnSpPr>
        <p:spPr>
          <a:xfrm flipV="1">
            <a:off x="6262950" y="4558855"/>
            <a:ext cx="377607" cy="67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8085811" y="5327422"/>
            <a:ext cx="1051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Valider</a:t>
            </a:r>
          </a:p>
        </p:txBody>
      </p:sp>
      <p:sp>
        <p:nvSpPr>
          <p:cNvPr id="37" name="Organigramme : Connecteur 36"/>
          <p:cNvSpPr/>
          <p:nvPr/>
        </p:nvSpPr>
        <p:spPr>
          <a:xfrm>
            <a:off x="8475196" y="4973125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6</a:t>
            </a:r>
          </a:p>
        </p:txBody>
      </p:sp>
      <p:cxnSp>
        <p:nvCxnSpPr>
          <p:cNvPr id="38" name="Connecteur droit avec flèche 37"/>
          <p:cNvCxnSpPr>
            <a:stCxn id="36" idx="3"/>
          </p:cNvCxnSpPr>
          <p:nvPr/>
        </p:nvCxnSpPr>
        <p:spPr>
          <a:xfrm flipV="1">
            <a:off x="9137078" y="4798182"/>
            <a:ext cx="515221" cy="71390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Imag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6273" y="4729971"/>
            <a:ext cx="3161909" cy="1130945"/>
          </a:xfrm>
          <a:prstGeom prst="rect">
            <a:avLst/>
          </a:prstGeom>
        </p:spPr>
      </p:pic>
      <p:sp>
        <p:nvSpPr>
          <p:cNvPr id="41" name="ZoneTexte 40"/>
          <p:cNvSpPr txBox="1"/>
          <p:nvPr/>
        </p:nvSpPr>
        <p:spPr>
          <a:xfrm>
            <a:off x="1565770" y="5319175"/>
            <a:ext cx="1037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Vérifier</a:t>
            </a:r>
          </a:p>
        </p:txBody>
      </p:sp>
      <p:sp>
        <p:nvSpPr>
          <p:cNvPr id="42" name="Organigramme : Connecteur 41"/>
          <p:cNvSpPr/>
          <p:nvPr/>
        </p:nvSpPr>
        <p:spPr>
          <a:xfrm>
            <a:off x="1963577" y="4964878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7</a:t>
            </a:r>
          </a:p>
        </p:txBody>
      </p:sp>
      <p:cxnSp>
        <p:nvCxnSpPr>
          <p:cNvPr id="43" name="Connecteur droit avec flèche 42"/>
          <p:cNvCxnSpPr/>
          <p:nvPr/>
        </p:nvCxnSpPr>
        <p:spPr>
          <a:xfrm flipV="1">
            <a:off x="2587109" y="5140139"/>
            <a:ext cx="964974" cy="10608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/>
          <p:cNvSpPr txBox="1"/>
          <p:nvPr/>
        </p:nvSpPr>
        <p:spPr>
          <a:xfrm>
            <a:off x="6466992" y="5418595"/>
            <a:ext cx="1050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Cliquer</a:t>
            </a:r>
          </a:p>
        </p:txBody>
      </p:sp>
      <p:sp>
        <p:nvSpPr>
          <p:cNvPr id="45" name="Organigramme : Connecteur 44"/>
          <p:cNvSpPr/>
          <p:nvPr/>
        </p:nvSpPr>
        <p:spPr>
          <a:xfrm>
            <a:off x="6709524" y="5064298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8</a:t>
            </a:r>
          </a:p>
        </p:txBody>
      </p:sp>
      <p:cxnSp>
        <p:nvCxnSpPr>
          <p:cNvPr id="46" name="Connecteur droit avec flèche 45"/>
          <p:cNvCxnSpPr/>
          <p:nvPr/>
        </p:nvCxnSpPr>
        <p:spPr>
          <a:xfrm flipH="1">
            <a:off x="5876398" y="5603262"/>
            <a:ext cx="575354" cy="9349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4751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810384" y="1238171"/>
            <a:ext cx="8542338" cy="4734242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Création de la règle : 3éme étape</a:t>
            </a: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pPr lvl="1"/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étapes de création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2456481" y="5142082"/>
            <a:ext cx="975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Cliquer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578" y="1646204"/>
            <a:ext cx="3492343" cy="3034879"/>
          </a:xfrm>
          <a:prstGeom prst="rect">
            <a:avLst/>
          </a:prstGeom>
        </p:spPr>
      </p:pic>
      <p:sp>
        <p:nvSpPr>
          <p:cNvPr id="23" name="Organigramme : Connecteur 22"/>
          <p:cNvSpPr/>
          <p:nvPr/>
        </p:nvSpPr>
        <p:spPr>
          <a:xfrm>
            <a:off x="2858635" y="4730582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5335" y="1613561"/>
            <a:ext cx="3514446" cy="3038006"/>
          </a:xfrm>
          <a:prstGeom prst="rect">
            <a:avLst/>
          </a:prstGeom>
        </p:spPr>
      </p:pic>
      <p:sp>
        <p:nvSpPr>
          <p:cNvPr id="40" name="ZoneTexte 39"/>
          <p:cNvSpPr txBox="1"/>
          <p:nvPr/>
        </p:nvSpPr>
        <p:spPr>
          <a:xfrm>
            <a:off x="6974007" y="5178457"/>
            <a:ext cx="1355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Terminer</a:t>
            </a:r>
          </a:p>
        </p:txBody>
      </p:sp>
      <p:sp>
        <p:nvSpPr>
          <p:cNvPr id="47" name="Organigramme : Connecteur 46"/>
          <p:cNvSpPr/>
          <p:nvPr/>
        </p:nvSpPr>
        <p:spPr>
          <a:xfrm>
            <a:off x="7666855" y="4805068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cxnSp>
        <p:nvCxnSpPr>
          <p:cNvPr id="48" name="Connecteur droit avec flèche 47"/>
          <p:cNvCxnSpPr/>
          <p:nvPr/>
        </p:nvCxnSpPr>
        <p:spPr>
          <a:xfrm flipV="1">
            <a:off x="8397240" y="4594860"/>
            <a:ext cx="906780" cy="7239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V="1">
            <a:off x="3465465" y="4681083"/>
            <a:ext cx="1142973" cy="58154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14749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810384" y="1238171"/>
            <a:ext cx="8542338" cy="4734242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Activation ou désactivation de la règle</a:t>
            </a: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pPr lvl="1"/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GESTION de la règle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5076967" y="2684346"/>
            <a:ext cx="1137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Cliquer</a:t>
            </a:r>
          </a:p>
        </p:txBody>
      </p:sp>
      <p:sp>
        <p:nvSpPr>
          <p:cNvPr id="23" name="Organigramme : Connecteur 22"/>
          <p:cNvSpPr/>
          <p:nvPr/>
        </p:nvSpPr>
        <p:spPr>
          <a:xfrm>
            <a:off x="5627268" y="2310957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5939585" y="5836676"/>
            <a:ext cx="1000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Valider</a:t>
            </a:r>
          </a:p>
        </p:txBody>
      </p:sp>
      <p:sp>
        <p:nvSpPr>
          <p:cNvPr id="47" name="Organigramme : Connecteur 46"/>
          <p:cNvSpPr/>
          <p:nvPr/>
        </p:nvSpPr>
        <p:spPr>
          <a:xfrm>
            <a:off x="6179033" y="5444486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0018" y="3307756"/>
            <a:ext cx="2807354" cy="212734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8383" y="3305694"/>
            <a:ext cx="2841956" cy="2131467"/>
          </a:xfrm>
          <a:prstGeom prst="rect">
            <a:avLst/>
          </a:prstGeom>
        </p:spPr>
      </p:pic>
      <p:grpSp>
        <p:nvGrpSpPr>
          <p:cNvPr id="9" name="Groupe 8"/>
          <p:cNvGrpSpPr/>
          <p:nvPr/>
        </p:nvGrpSpPr>
        <p:grpSpPr>
          <a:xfrm>
            <a:off x="2095864" y="1614058"/>
            <a:ext cx="7964874" cy="1283576"/>
            <a:chOff x="587455" y="1726956"/>
            <a:chExt cx="7964874" cy="1283576"/>
          </a:xfrm>
        </p:grpSpPr>
        <p:pic>
          <p:nvPicPr>
            <p:cNvPr id="15" name="Image 1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7455" y="1726956"/>
              <a:ext cx="7964874" cy="639726"/>
            </a:xfrm>
            <a:prstGeom prst="rect">
              <a:avLst/>
            </a:prstGeom>
          </p:spPr>
        </p:pic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87385" y="1727593"/>
              <a:ext cx="1767841" cy="1282939"/>
            </a:xfrm>
            <a:prstGeom prst="rect">
              <a:avLst/>
            </a:prstGeom>
          </p:spPr>
        </p:pic>
      </p:grpSp>
      <p:cxnSp>
        <p:nvCxnSpPr>
          <p:cNvPr id="14" name="Connecteur droit avec flèche 13"/>
          <p:cNvCxnSpPr/>
          <p:nvPr/>
        </p:nvCxnSpPr>
        <p:spPr>
          <a:xfrm flipV="1">
            <a:off x="6234098" y="1991599"/>
            <a:ext cx="477365" cy="8514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rganigramme : Connecteur 18"/>
          <p:cNvSpPr/>
          <p:nvPr/>
        </p:nvSpPr>
        <p:spPr>
          <a:xfrm>
            <a:off x="9125819" y="2495132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cxnSp>
        <p:nvCxnSpPr>
          <p:cNvPr id="20" name="Connecteur droit avec flèche 19"/>
          <p:cNvCxnSpPr/>
          <p:nvPr/>
        </p:nvCxnSpPr>
        <p:spPr>
          <a:xfrm flipH="1" flipV="1">
            <a:off x="7740162" y="2860694"/>
            <a:ext cx="548222" cy="1918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/>
          <p:nvPr/>
        </p:nvCxnSpPr>
        <p:spPr>
          <a:xfrm flipV="1">
            <a:off x="6845247" y="5377242"/>
            <a:ext cx="2307851" cy="61637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flipH="1" flipV="1">
            <a:off x="4574932" y="5425674"/>
            <a:ext cx="1235217" cy="59795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/>
          <p:cNvSpPr txBox="1"/>
          <p:nvPr/>
        </p:nvSpPr>
        <p:spPr>
          <a:xfrm>
            <a:off x="5939586" y="4212564"/>
            <a:ext cx="1091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Cocher</a:t>
            </a:r>
          </a:p>
          <a:p>
            <a:pPr algn="ctr"/>
            <a:r>
              <a:rPr lang="fr-FR" b="1" dirty="0">
                <a:solidFill>
                  <a:srgbClr val="FF0000"/>
                </a:solidFill>
              </a:rPr>
              <a:t>pour</a:t>
            </a:r>
          </a:p>
          <a:p>
            <a:pPr algn="ctr"/>
            <a:r>
              <a:rPr lang="fr-FR" b="1" dirty="0">
                <a:solidFill>
                  <a:srgbClr val="FF0000"/>
                </a:solidFill>
              </a:rPr>
              <a:t>activer</a:t>
            </a:r>
          </a:p>
        </p:txBody>
      </p:sp>
      <p:sp>
        <p:nvSpPr>
          <p:cNvPr id="26" name="Organigramme : Connecteur 25"/>
          <p:cNvSpPr/>
          <p:nvPr/>
        </p:nvSpPr>
        <p:spPr>
          <a:xfrm>
            <a:off x="6395466" y="3786917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</a:p>
        </p:txBody>
      </p:sp>
      <p:cxnSp>
        <p:nvCxnSpPr>
          <p:cNvPr id="27" name="Connecteur droit avec flèche 26"/>
          <p:cNvCxnSpPr/>
          <p:nvPr/>
        </p:nvCxnSpPr>
        <p:spPr>
          <a:xfrm flipV="1">
            <a:off x="6940340" y="3857463"/>
            <a:ext cx="346331" cy="4658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1241946" y="4411506"/>
            <a:ext cx="15255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Décocher</a:t>
            </a:r>
          </a:p>
          <a:p>
            <a:pPr algn="ctr"/>
            <a:r>
              <a:rPr lang="fr-FR" b="1" dirty="0">
                <a:solidFill>
                  <a:srgbClr val="FF0000"/>
                </a:solidFill>
              </a:rPr>
              <a:t>pour</a:t>
            </a:r>
          </a:p>
          <a:p>
            <a:pPr algn="ctr"/>
            <a:r>
              <a:rPr lang="fr-FR" b="1" dirty="0">
                <a:solidFill>
                  <a:srgbClr val="FF0000"/>
                </a:solidFill>
              </a:rPr>
              <a:t>désactiver</a:t>
            </a:r>
          </a:p>
        </p:txBody>
      </p:sp>
      <p:sp>
        <p:nvSpPr>
          <p:cNvPr id="31" name="Organigramme : Connecteur 30"/>
          <p:cNvSpPr/>
          <p:nvPr/>
        </p:nvSpPr>
        <p:spPr>
          <a:xfrm>
            <a:off x="1973053" y="3986412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</a:p>
        </p:txBody>
      </p:sp>
      <p:cxnSp>
        <p:nvCxnSpPr>
          <p:cNvPr id="32" name="Connecteur droit avec flèche 31"/>
          <p:cNvCxnSpPr/>
          <p:nvPr/>
        </p:nvCxnSpPr>
        <p:spPr>
          <a:xfrm flipV="1">
            <a:off x="2523033" y="3871126"/>
            <a:ext cx="397454" cy="51917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8288385" y="2881895"/>
            <a:ext cx="2399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Sélectionner et cliquer</a:t>
            </a:r>
          </a:p>
        </p:txBody>
      </p:sp>
    </p:spTree>
    <p:extLst>
      <p:ext uri="{BB962C8B-B14F-4D97-AF65-F5344CB8AC3E}">
        <p14:creationId xmlns:p14="http://schemas.microsoft.com/office/powerpoint/2010/main" val="2475666080"/>
      </p:ext>
    </p:extLst>
  </p:cSld>
  <p:clrMapOvr>
    <a:masterClrMapping/>
  </p:clrMapOvr>
</p:sld>
</file>

<file path=ppt/theme/theme1.xml><?xml version="1.0" encoding="utf-8"?>
<a:theme xmlns:a="http://schemas.openxmlformats.org/drawingml/2006/main" name="CEGEE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19102</TotalTime>
  <Words>3165</Words>
  <Application>Microsoft Office PowerPoint</Application>
  <PresentationFormat>Grand écran</PresentationFormat>
  <Paragraphs>652</Paragraphs>
  <Slides>41</Slides>
  <Notes>1</Notes>
  <HiddenSlides>21</HiddenSlides>
  <MMClips>0</MMClips>
  <ScaleCrop>false</ScaleCrop>
  <HeadingPairs>
    <vt:vector size="8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41</vt:i4>
      </vt:variant>
    </vt:vector>
  </HeadingPairs>
  <TitlesOfParts>
    <vt:vector size="59" baseType="lpstr">
      <vt:lpstr>Arial</vt:lpstr>
      <vt:lpstr>Arial Black</vt:lpstr>
      <vt:lpstr>Arial Narrow</vt:lpstr>
      <vt:lpstr>Bradley Hand ITC</vt:lpstr>
      <vt:lpstr>Calibri</vt:lpstr>
      <vt:lpstr>Calibri Light</vt:lpstr>
      <vt:lpstr>Cavolini</vt:lpstr>
      <vt:lpstr>Mistral</vt:lpstr>
      <vt:lpstr>Montserrat Black</vt:lpstr>
      <vt:lpstr>Segoe UI Emoji</vt:lpstr>
      <vt:lpstr>Symbol</vt:lpstr>
      <vt:lpstr>Ubuntu</vt:lpstr>
      <vt:lpstr>Wingdings</vt:lpstr>
      <vt:lpstr>Wingdings 2</vt:lpstr>
      <vt:lpstr>CEGEE_Thème Office</vt:lpstr>
      <vt:lpstr>Caisse d'Epargne</vt:lpstr>
      <vt:lpstr>Document</vt:lpstr>
      <vt:lpstr>Document Microsoft Word</vt:lpstr>
      <vt:lpstr>Opt-in et gestion des absences de fin d’année : les bonnes pratiques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Pourquoi cette règle ?</vt:lpstr>
      <vt:lpstr>Les étapes de création</vt:lpstr>
      <vt:lpstr>Les étapes de création</vt:lpstr>
      <vt:lpstr>Les étapes de création</vt:lpstr>
      <vt:lpstr>Les étapes de création</vt:lpstr>
      <vt:lpstr>GESTION de la règle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MICHEL Solene [CEGEE]</cp:lastModifiedBy>
  <cp:revision>862</cp:revision>
  <cp:lastPrinted>2022-11-22T17:06:52Z</cp:lastPrinted>
  <dcterms:created xsi:type="dcterms:W3CDTF">2020-06-24T09:20:11Z</dcterms:created>
  <dcterms:modified xsi:type="dcterms:W3CDTF">2022-12-05T14:59:14Z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2022-11-22T16:46:45Z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