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56" r:id="rId6"/>
    <p:sldId id="276" r:id="rId7"/>
    <p:sldId id="268" r:id="rId8"/>
    <p:sldId id="269" r:id="rId9"/>
    <p:sldId id="270" r:id="rId10"/>
    <p:sldId id="277" r:id="rId11"/>
    <p:sldId id="271" r:id="rId12"/>
    <p:sldId id="272" r:id="rId13"/>
    <p:sldId id="273" r:id="rId14"/>
    <p:sldId id="274" r:id="rId15"/>
    <p:sldId id="275" r:id="rId1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77BF32"/>
    <a:srgbClr val="3F6D03"/>
    <a:srgbClr val="558C0E"/>
    <a:srgbClr val="F9CAD2"/>
    <a:srgbClr val="F2F2F2"/>
    <a:srgbClr val="000000"/>
    <a:srgbClr val="FBDCDD"/>
    <a:srgbClr val="C31632"/>
    <a:srgbClr val="EC1B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98" autoAdjust="0"/>
    <p:restoredTop sz="96265" autoAdjust="0"/>
  </p:normalViewPr>
  <p:slideViewPr>
    <p:cSldViewPr snapToGrid="0">
      <p:cViewPr varScale="1">
        <p:scale>
          <a:sx n="107" d="100"/>
          <a:sy n="107" d="100"/>
        </p:scale>
        <p:origin x="106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pic>
        <p:nvPicPr>
          <p:cNvPr id="11" name="Image 10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553" y="6249277"/>
            <a:ext cx="399093" cy="411317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3" t="29642" r="64881" b="44552"/>
          <a:stretch/>
        </p:blipFill>
        <p:spPr>
          <a:xfrm>
            <a:off x="11265489" y="6231194"/>
            <a:ext cx="426482" cy="44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6" name="Image 5" descr="logoterritoiredavenir2.pn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88" y="6524819"/>
            <a:ext cx="214185" cy="23417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10" y="6467475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  <p:sldLayoutId id="2147483681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Carte Bancaire Octobre Rose sans montée en gamme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Novembre 2022</a:t>
            </a:r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Mode opératoire</a:t>
            </a:r>
            <a:br>
              <a:rPr lang="fr-FR" dirty="0"/>
            </a:br>
            <a:r>
              <a:rPr lang="fr-FR" dirty="0"/>
              <a:t>Changement de visuel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Direction</a:t>
            </a:r>
          </a:p>
        </p:txBody>
      </p:sp>
    </p:spTree>
    <p:extLst>
      <p:ext uri="{BB962C8B-B14F-4D97-AF65-F5344CB8AC3E}">
        <p14:creationId xmlns:p14="http://schemas.microsoft.com/office/powerpoint/2010/main" val="1007399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04DC3CD1-C95B-48BA-BFD8-B098CB7831C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Cas 1</a:t>
            </a:r>
            <a:r>
              <a:rPr lang="fr-FR" dirty="0">
                <a:solidFill>
                  <a:schemeClr val="accent4">
                    <a:lumMod val="75000"/>
                  </a:schemeClr>
                </a:solidFill>
              </a:rPr>
              <a:t> : Le Client possède une carte </a:t>
            </a:r>
            <a:r>
              <a:rPr lang="fr-FR" dirty="0" err="1">
                <a:solidFill>
                  <a:schemeClr val="accent4">
                    <a:lumMod val="75000"/>
                  </a:schemeClr>
                </a:solidFill>
              </a:rPr>
              <a:t>Classic</a:t>
            </a:r>
            <a:r>
              <a:rPr lang="fr-FR" dirty="0">
                <a:solidFill>
                  <a:schemeClr val="accent4">
                    <a:lumMod val="75000"/>
                  </a:schemeClr>
                </a:solidFill>
              </a:rPr>
              <a:t> / </a:t>
            </a:r>
            <a:r>
              <a:rPr lang="fr-FR" dirty="0" err="1">
                <a:solidFill>
                  <a:schemeClr val="accent4">
                    <a:lumMod val="75000"/>
                  </a:schemeClr>
                </a:solidFill>
              </a:rPr>
              <a:t>Izicarte</a:t>
            </a:r>
            <a:r>
              <a:rPr lang="fr-FR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fr-FR" dirty="0" err="1">
                <a:solidFill>
                  <a:schemeClr val="accent4">
                    <a:lumMod val="75000"/>
                  </a:schemeClr>
                </a:solidFill>
              </a:rPr>
              <a:t>Classic</a:t>
            </a:r>
            <a:r>
              <a:rPr lang="fr-FR" dirty="0">
                <a:solidFill>
                  <a:schemeClr val="accent4">
                    <a:lumMod val="75000"/>
                  </a:schemeClr>
                </a:solidFill>
              </a:rPr>
              <a:t> OU à Contrôle de solde</a:t>
            </a:r>
          </a:p>
          <a:p>
            <a:endParaRPr lang="fr-FR" dirty="0">
              <a:solidFill>
                <a:schemeClr val="accent4">
                  <a:lumMod val="75000"/>
                </a:schemeClr>
              </a:solidFill>
            </a:endParaRPr>
          </a:p>
          <a:p>
            <a:endParaRPr lang="fr-FR" dirty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fr-FR" b="1" dirty="0"/>
              <a:t>Cas 2 </a:t>
            </a:r>
            <a:r>
              <a:rPr lang="fr-FR" dirty="0"/>
              <a:t>: Le Client possède une carte nécessitant un changement en carte Native </a:t>
            </a:r>
            <a:r>
              <a:rPr lang="fr-FR" dirty="0">
                <a:sym typeface="Wingdings" panose="05000000000000000000" pitchFamily="2" charset="2"/>
              </a:rPr>
              <a:t> </a:t>
            </a:r>
            <a:r>
              <a:rPr lang="fr-FR" dirty="0"/>
              <a:t>Carte Premier et </a:t>
            </a:r>
            <a:r>
              <a:rPr lang="fr-FR" dirty="0" err="1"/>
              <a:t>Izicarte</a:t>
            </a:r>
            <a:r>
              <a:rPr lang="fr-FR" dirty="0"/>
              <a:t> Premier OU Carte Platinum et </a:t>
            </a:r>
            <a:r>
              <a:rPr lang="fr-FR" dirty="0" err="1"/>
              <a:t>Izicarte</a:t>
            </a:r>
            <a:r>
              <a:rPr lang="fr-FR" dirty="0"/>
              <a:t> Platinum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38468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9467814B-95B0-42A2-A6F2-1CD2D19332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Le changement de visuel se fait par le point d’entrée « Modifier le Visuel » dans la synthèse carte.</a:t>
            </a:r>
          </a:p>
          <a:p>
            <a:r>
              <a:rPr lang="fr-FR" dirty="0"/>
              <a:t>Cliquez sur la carte à modifier, puis sur « Gérer les cartes ».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927C8EE-A4AA-4980-A402-BBC125DDC03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8"/>
            <a:ext cx="11147270" cy="720000"/>
          </a:xfrm>
        </p:spPr>
        <p:txBody>
          <a:bodyPr/>
          <a:lstStyle/>
          <a:p>
            <a:r>
              <a:rPr lang="fr-FR" dirty="0"/>
              <a:t>Cas 1 : Le Client possède une carte </a:t>
            </a:r>
            <a:r>
              <a:rPr lang="fr-FR" dirty="0" err="1"/>
              <a:t>Classic</a:t>
            </a:r>
            <a:r>
              <a:rPr lang="fr-FR" dirty="0"/>
              <a:t> / </a:t>
            </a:r>
            <a:r>
              <a:rPr lang="fr-FR" dirty="0" err="1"/>
              <a:t>Izicarte</a:t>
            </a:r>
            <a:r>
              <a:rPr lang="fr-FR" dirty="0"/>
              <a:t> </a:t>
            </a:r>
            <a:r>
              <a:rPr lang="fr-FR" dirty="0" err="1"/>
              <a:t>Classic</a:t>
            </a:r>
            <a:r>
              <a:rPr lang="fr-FR" dirty="0"/>
              <a:t> OU à Contrôle de solde (1/3)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115F79F-7634-47C8-8955-874D439BFE4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695325" y="2348532"/>
            <a:ext cx="4905375" cy="343217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6EEFA20-7C48-4D3D-B423-8F752FEC2E5D}"/>
              </a:ext>
            </a:extLst>
          </p:cNvPr>
          <p:cNvPicPr/>
          <p:nvPr/>
        </p:nvPicPr>
        <p:blipFill rotWithShape="1">
          <a:blip r:embed="rId3"/>
          <a:srcRect b="34829"/>
          <a:stretch/>
        </p:blipFill>
        <p:spPr bwMode="auto">
          <a:xfrm>
            <a:off x="5817076" y="2348532"/>
            <a:ext cx="5642610" cy="34321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Organigramme : Connecteur 12">
            <a:extLst>
              <a:ext uri="{FF2B5EF4-FFF2-40B4-BE49-F238E27FC236}">
                <a16:creationId xmlns:a16="http://schemas.microsoft.com/office/drawing/2014/main" id="{15DEA40B-1BF7-4F5E-834D-7C53B50C93E1}"/>
              </a:ext>
            </a:extLst>
          </p:cNvPr>
          <p:cNvSpPr/>
          <p:nvPr/>
        </p:nvSpPr>
        <p:spPr>
          <a:xfrm>
            <a:off x="478948" y="4404732"/>
            <a:ext cx="1829354" cy="1747764"/>
          </a:xfrm>
          <a:prstGeom prst="flowChartConnector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20" name="Organigramme : Connecteur 19">
            <a:extLst>
              <a:ext uri="{FF2B5EF4-FFF2-40B4-BE49-F238E27FC236}">
                <a16:creationId xmlns:a16="http://schemas.microsoft.com/office/drawing/2014/main" id="{D61CDE5E-8B10-4E25-B978-5CE2456E7F1C}"/>
              </a:ext>
            </a:extLst>
          </p:cNvPr>
          <p:cNvSpPr/>
          <p:nvPr/>
        </p:nvSpPr>
        <p:spPr>
          <a:xfrm>
            <a:off x="7255172" y="4370593"/>
            <a:ext cx="1063638" cy="1025913"/>
          </a:xfrm>
          <a:prstGeom prst="flowChartConnector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4">
                  <a:lumMod val="75000"/>
                </a:schemeClr>
              </a:solidFill>
            </a:endParaRPr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C759A67F-D86F-4033-BB2E-E2DB59580480}"/>
              </a:ext>
            </a:extLst>
          </p:cNvPr>
          <p:cNvCxnSpPr>
            <a:cxnSpLocks/>
          </p:cNvCxnSpPr>
          <p:nvPr/>
        </p:nvCxnSpPr>
        <p:spPr>
          <a:xfrm flipH="1">
            <a:off x="1987166" y="2051652"/>
            <a:ext cx="1268482" cy="2453441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D83D4420-89AF-4782-AA73-DE321B1A639F}"/>
              </a:ext>
            </a:extLst>
          </p:cNvPr>
          <p:cNvCxnSpPr>
            <a:cxnSpLocks/>
          </p:cNvCxnSpPr>
          <p:nvPr/>
        </p:nvCxnSpPr>
        <p:spPr>
          <a:xfrm>
            <a:off x="5592574" y="2035844"/>
            <a:ext cx="1789533" cy="2368888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7945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13771C3A-6C71-4176-8790-28FD30BDA52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695325" y="2309305"/>
            <a:ext cx="5058704" cy="3194318"/>
          </a:xfrm>
          <a:prstGeom prst="rect">
            <a:avLst/>
          </a:prstGeo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927C8EE-A4AA-4980-A402-BBC125DDC03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4" y="464148"/>
            <a:ext cx="11191875" cy="720000"/>
          </a:xfrm>
        </p:spPr>
        <p:txBody>
          <a:bodyPr/>
          <a:lstStyle/>
          <a:p>
            <a:r>
              <a:rPr lang="fr-FR" dirty="0"/>
              <a:t>Cas 1 : Le Client possède une carte </a:t>
            </a:r>
            <a:r>
              <a:rPr lang="fr-FR" dirty="0" err="1"/>
              <a:t>Classic</a:t>
            </a:r>
            <a:r>
              <a:rPr lang="fr-FR" dirty="0"/>
              <a:t> / IZICARTE </a:t>
            </a:r>
            <a:r>
              <a:rPr lang="fr-FR" dirty="0" err="1"/>
              <a:t>Classic</a:t>
            </a:r>
            <a:r>
              <a:rPr lang="fr-FR" dirty="0"/>
              <a:t> ou à Contrôle de solde (2/3)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4449042-615C-4FC7-BF1F-18F428967A96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6520486" y="2309305"/>
            <a:ext cx="5076776" cy="3194319"/>
          </a:xfrm>
          <a:prstGeom prst="rect">
            <a:avLst/>
          </a:prstGeom>
        </p:spPr>
      </p:pic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4F7E8971-7AB5-4ED8-A184-F3450C44669D}"/>
              </a:ext>
            </a:extLst>
          </p:cNvPr>
          <p:cNvCxnSpPr>
            <a:cxnSpLocks/>
          </p:cNvCxnSpPr>
          <p:nvPr/>
        </p:nvCxnSpPr>
        <p:spPr>
          <a:xfrm>
            <a:off x="9155151" y="1895707"/>
            <a:ext cx="211873" cy="1533293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DD9494B4-3854-4BF5-A4AE-8D41EE498ECC}"/>
              </a:ext>
            </a:extLst>
          </p:cNvPr>
          <p:cNvCxnSpPr>
            <a:cxnSpLocks/>
          </p:cNvCxnSpPr>
          <p:nvPr/>
        </p:nvCxnSpPr>
        <p:spPr>
          <a:xfrm>
            <a:off x="9155151" y="1895707"/>
            <a:ext cx="747131" cy="2163337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Espace réservé du contenu 1">
            <a:extLst>
              <a:ext uri="{FF2B5EF4-FFF2-40B4-BE49-F238E27FC236}">
                <a16:creationId xmlns:a16="http://schemas.microsoft.com/office/drawing/2014/main" id="{783B2537-73D7-4778-9FE4-74BB25C53E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389063"/>
            <a:ext cx="10980738" cy="4848225"/>
          </a:xfrm>
        </p:spPr>
        <p:txBody>
          <a:bodyPr/>
          <a:lstStyle/>
          <a:p>
            <a:r>
              <a:rPr lang="fr-FR" dirty="0"/>
              <a:t>Cliquez sur le bouton « Modifier le visuel »</a:t>
            </a:r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22" name="Espace réservé du contenu 1">
            <a:extLst>
              <a:ext uri="{FF2B5EF4-FFF2-40B4-BE49-F238E27FC236}">
                <a16:creationId xmlns:a16="http://schemas.microsoft.com/office/drawing/2014/main" id="{AF61ACF3-2B22-4F7F-BEBC-77C42CAABD03}"/>
              </a:ext>
            </a:extLst>
          </p:cNvPr>
          <p:cNvSpPr txBox="1">
            <a:spLocks/>
          </p:cNvSpPr>
          <p:nvPr/>
        </p:nvSpPr>
        <p:spPr>
          <a:xfrm>
            <a:off x="6289287" y="1541463"/>
            <a:ext cx="5539175" cy="4848225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270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None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Sélectionnez le visuel Octobre Rose et validez</a:t>
            </a:r>
          </a:p>
          <a:p>
            <a:endParaRPr lang="fr-FR" dirty="0"/>
          </a:p>
          <a:p>
            <a:pPr marL="0" indent="0">
              <a:buFont typeface="Arial" panose="020B0604020202020204" pitchFamily="34" charset="0"/>
              <a:buNone/>
            </a:pPr>
            <a:endParaRPr lang="fr-FR" dirty="0"/>
          </a:p>
        </p:txBody>
      </p: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CF042941-0789-41B1-94B4-765CA37C3D8F}"/>
              </a:ext>
            </a:extLst>
          </p:cNvPr>
          <p:cNvCxnSpPr>
            <a:cxnSpLocks/>
          </p:cNvCxnSpPr>
          <p:nvPr/>
        </p:nvCxnSpPr>
        <p:spPr>
          <a:xfrm>
            <a:off x="3966858" y="1802238"/>
            <a:ext cx="858648" cy="3226962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rganigramme : Connecteur 26">
            <a:extLst>
              <a:ext uri="{FF2B5EF4-FFF2-40B4-BE49-F238E27FC236}">
                <a16:creationId xmlns:a16="http://schemas.microsoft.com/office/drawing/2014/main" id="{FB787263-8F4F-46E3-88C6-BF0BB1FD745E}"/>
              </a:ext>
            </a:extLst>
          </p:cNvPr>
          <p:cNvSpPr/>
          <p:nvPr/>
        </p:nvSpPr>
        <p:spPr>
          <a:xfrm>
            <a:off x="4266646" y="4059044"/>
            <a:ext cx="1829354" cy="1747764"/>
          </a:xfrm>
          <a:prstGeom prst="flowChartConnector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8979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8958A5A-5233-4863-88BD-72533BFBF94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4" y="464148"/>
            <a:ext cx="11214177" cy="720000"/>
          </a:xfrm>
        </p:spPr>
        <p:txBody>
          <a:bodyPr/>
          <a:lstStyle/>
          <a:p>
            <a:r>
              <a:rPr lang="fr-FR" dirty="0"/>
              <a:t>Cas 1 : Le Client possède une carte </a:t>
            </a:r>
            <a:r>
              <a:rPr lang="fr-FR" dirty="0" err="1"/>
              <a:t>Classic</a:t>
            </a:r>
            <a:r>
              <a:rPr lang="fr-FR" dirty="0"/>
              <a:t> / IZICARTE </a:t>
            </a:r>
            <a:r>
              <a:rPr lang="fr-FR" dirty="0" err="1"/>
              <a:t>Classic</a:t>
            </a:r>
            <a:r>
              <a:rPr lang="fr-FR" dirty="0"/>
              <a:t> ou à Contrôle de solde (3/3)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4822D5D-ABFB-40C5-AC21-5D85981EC93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695324" y="2442117"/>
            <a:ext cx="5047554" cy="3584775"/>
          </a:xfrm>
          <a:prstGeom prst="rect">
            <a:avLst/>
          </a:prstGeom>
        </p:spPr>
      </p:pic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4194262C-722E-480A-9877-73544088502F}"/>
              </a:ext>
            </a:extLst>
          </p:cNvPr>
          <p:cNvCxnSpPr>
            <a:cxnSpLocks/>
          </p:cNvCxnSpPr>
          <p:nvPr/>
        </p:nvCxnSpPr>
        <p:spPr>
          <a:xfrm>
            <a:off x="3219101" y="2007220"/>
            <a:ext cx="1899309" cy="3691053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Espace réservé du contenu 9">
            <a:extLst>
              <a:ext uri="{FF2B5EF4-FFF2-40B4-BE49-F238E27FC236}">
                <a16:creationId xmlns:a16="http://schemas.microsoft.com/office/drawing/2014/main" id="{CE5E129E-5C47-4D9C-906F-57012F5D8CED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096000" y="2113498"/>
            <a:ext cx="5687329" cy="3584775"/>
          </a:xfrm>
          <a:prstGeom prst="rect">
            <a:avLst/>
          </a:prstGeom>
        </p:spPr>
      </p:pic>
      <p:sp>
        <p:nvSpPr>
          <p:cNvPr id="12" name="Rectangle 3">
            <a:extLst>
              <a:ext uri="{FF2B5EF4-FFF2-40B4-BE49-F238E27FC236}">
                <a16:creationId xmlns:a16="http://schemas.microsoft.com/office/drawing/2014/main" id="{7ABEC207-CF3D-4EA0-952F-AEFC75D396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2" name="Organigramme : Connecteur 21">
            <a:extLst>
              <a:ext uri="{FF2B5EF4-FFF2-40B4-BE49-F238E27FC236}">
                <a16:creationId xmlns:a16="http://schemas.microsoft.com/office/drawing/2014/main" id="{7DC6ED80-D4EE-4A81-992E-000DE34F19DF}"/>
              </a:ext>
            </a:extLst>
          </p:cNvPr>
          <p:cNvSpPr/>
          <p:nvPr/>
        </p:nvSpPr>
        <p:spPr>
          <a:xfrm>
            <a:off x="5978589" y="4155031"/>
            <a:ext cx="1829354" cy="1747764"/>
          </a:xfrm>
          <a:prstGeom prst="flowChartConnector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23" name="Espace réservé du contenu 1">
            <a:extLst>
              <a:ext uri="{FF2B5EF4-FFF2-40B4-BE49-F238E27FC236}">
                <a16:creationId xmlns:a16="http://schemas.microsoft.com/office/drawing/2014/main" id="{A3B4F46C-D898-4BFB-9E56-9441B0996B57}"/>
              </a:ext>
            </a:extLst>
          </p:cNvPr>
          <p:cNvSpPr txBox="1">
            <a:spLocks/>
          </p:cNvSpPr>
          <p:nvPr/>
        </p:nvSpPr>
        <p:spPr>
          <a:xfrm>
            <a:off x="695325" y="1389063"/>
            <a:ext cx="5303523" cy="4848225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270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None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Appliquez les changements demandés en validant définitivement la modification</a:t>
            </a:r>
          </a:p>
          <a:p>
            <a:endParaRPr lang="fr-FR" dirty="0"/>
          </a:p>
          <a:p>
            <a:pPr marL="0" indent="0">
              <a:buFont typeface="Arial" panose="020B0604020202020204" pitchFamily="34" charset="0"/>
              <a:buNone/>
            </a:pPr>
            <a:endParaRPr lang="fr-FR" dirty="0"/>
          </a:p>
        </p:txBody>
      </p:sp>
      <p:sp>
        <p:nvSpPr>
          <p:cNvPr id="26" name="Espace réservé du contenu 1">
            <a:extLst>
              <a:ext uri="{FF2B5EF4-FFF2-40B4-BE49-F238E27FC236}">
                <a16:creationId xmlns:a16="http://schemas.microsoft.com/office/drawing/2014/main" id="{29964ABA-B77D-4262-8D4B-8F02EEDAB911}"/>
              </a:ext>
            </a:extLst>
          </p:cNvPr>
          <p:cNvSpPr txBox="1">
            <a:spLocks/>
          </p:cNvSpPr>
          <p:nvPr/>
        </p:nvSpPr>
        <p:spPr>
          <a:xfrm>
            <a:off x="6033087" y="1388670"/>
            <a:ext cx="5303523" cy="4848225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270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None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14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La nouvelle carte Octobre Rose est commandée.</a:t>
            </a:r>
            <a:endParaRPr lang="fr-FR" altLang="fr-FR" sz="2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fr-FR" dirty="0"/>
          </a:p>
          <a:p>
            <a:pPr marL="0" indent="0">
              <a:buFont typeface="Arial" panose="020B0604020202020204" pitchFamily="34" charset="0"/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68407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04DC3CD1-C95B-48BA-BFD8-B098CB7831C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b="1" dirty="0"/>
              <a:t>Cas 1</a:t>
            </a:r>
            <a:r>
              <a:rPr lang="fr-FR" dirty="0"/>
              <a:t> : Le Client possède une carte </a:t>
            </a:r>
            <a:r>
              <a:rPr lang="fr-FR" dirty="0" err="1"/>
              <a:t>Classic</a:t>
            </a:r>
            <a:r>
              <a:rPr lang="fr-FR" dirty="0"/>
              <a:t> / </a:t>
            </a:r>
            <a:r>
              <a:rPr lang="fr-FR" dirty="0" err="1"/>
              <a:t>Izicarte</a:t>
            </a:r>
            <a:r>
              <a:rPr lang="fr-FR" dirty="0"/>
              <a:t> </a:t>
            </a:r>
            <a:r>
              <a:rPr lang="fr-FR" dirty="0" err="1"/>
              <a:t>Classic</a:t>
            </a:r>
            <a:r>
              <a:rPr lang="fr-FR" dirty="0"/>
              <a:t> OU à Contrôle de solde</a:t>
            </a:r>
          </a:p>
          <a:p>
            <a:endParaRPr lang="fr-FR"/>
          </a:p>
          <a:p>
            <a:endParaRPr lang="fr-FR" dirty="0"/>
          </a:p>
          <a:p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Cas 2 </a:t>
            </a:r>
            <a:r>
              <a:rPr lang="fr-FR" dirty="0">
                <a:solidFill>
                  <a:schemeClr val="accent4">
                    <a:lumMod val="75000"/>
                  </a:schemeClr>
                </a:solidFill>
              </a:rPr>
              <a:t>: Le Client possède une carte nécessitant un changement en carte Native </a:t>
            </a:r>
            <a:r>
              <a:rPr lang="fr-FR" dirty="0">
                <a:solidFill>
                  <a:schemeClr val="accent4">
                    <a:lumMod val="75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fr-FR" dirty="0">
                <a:solidFill>
                  <a:schemeClr val="accent4">
                    <a:lumMod val="75000"/>
                  </a:schemeClr>
                </a:solidFill>
              </a:rPr>
              <a:t>Carte Premier et </a:t>
            </a:r>
            <a:r>
              <a:rPr lang="fr-FR" dirty="0" err="1">
                <a:solidFill>
                  <a:schemeClr val="accent4">
                    <a:lumMod val="75000"/>
                  </a:schemeClr>
                </a:solidFill>
              </a:rPr>
              <a:t>Izicarte</a:t>
            </a:r>
            <a:r>
              <a:rPr lang="fr-FR" dirty="0">
                <a:solidFill>
                  <a:schemeClr val="accent4">
                    <a:lumMod val="75000"/>
                  </a:schemeClr>
                </a:solidFill>
              </a:rPr>
              <a:t> Premier OU Carte Platinum et </a:t>
            </a:r>
            <a:r>
              <a:rPr lang="fr-FR" dirty="0" err="1">
                <a:solidFill>
                  <a:schemeClr val="accent4">
                    <a:lumMod val="75000"/>
                  </a:schemeClr>
                </a:solidFill>
              </a:rPr>
              <a:t>Izicarte</a:t>
            </a:r>
            <a:r>
              <a:rPr lang="fr-FR" dirty="0">
                <a:solidFill>
                  <a:schemeClr val="accent4">
                    <a:lumMod val="75000"/>
                  </a:schemeClr>
                </a:solidFill>
              </a:rPr>
              <a:t> Platinum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228392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5E524A92-B73D-4B94-9A60-BD8C22C8C02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375841" y="2348532"/>
            <a:ext cx="5760720" cy="3681095"/>
          </a:xfrm>
          <a:prstGeom prst="rect">
            <a:avLst/>
          </a:prstGeom>
        </p:spPr>
      </p:pic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9467814B-95B0-42A2-A6F2-1CD2D19332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Dans ce cas il n’est pas possible de passer par le bouton « Modifier le visuel ». Un nouveau contrat carte doit être créé, il est nécessaire de passer par un avenant.</a:t>
            </a:r>
          </a:p>
          <a:p>
            <a:r>
              <a:rPr lang="fr-FR" dirty="0"/>
              <a:t>Cliquez sur le compte rattaché à la carte – 0501 Avenant</a:t>
            </a:r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927C8EE-A4AA-4980-A402-BBC125DDC03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8"/>
            <a:ext cx="11147270" cy="720000"/>
          </a:xfrm>
        </p:spPr>
        <p:txBody>
          <a:bodyPr>
            <a:normAutofit/>
          </a:bodyPr>
          <a:lstStyle/>
          <a:p>
            <a:r>
              <a:rPr lang="fr-FR" dirty="0"/>
              <a:t>Cas 2 : Le Client possède une carte nécessitant un changement en carte Native </a:t>
            </a:r>
            <a:r>
              <a:rPr lang="fr-FR" dirty="0">
                <a:sym typeface="Wingdings" panose="05000000000000000000" pitchFamily="2" charset="2"/>
              </a:rPr>
              <a:t></a:t>
            </a:r>
            <a:endParaRPr lang="fr-FR" dirty="0"/>
          </a:p>
          <a:p>
            <a:r>
              <a:rPr lang="fr-FR" dirty="0"/>
              <a:t>Carte Premier et </a:t>
            </a:r>
            <a:r>
              <a:rPr lang="fr-FR" dirty="0" err="1"/>
              <a:t>Izicarte</a:t>
            </a:r>
            <a:r>
              <a:rPr lang="fr-FR" dirty="0"/>
              <a:t> Premier OU Carte Platinum et </a:t>
            </a:r>
            <a:r>
              <a:rPr lang="fr-FR" dirty="0" err="1"/>
              <a:t>Izicarte</a:t>
            </a:r>
            <a:r>
              <a:rPr lang="fr-FR" dirty="0"/>
              <a:t> Platinum (1/5)</a:t>
            </a:r>
          </a:p>
        </p:txBody>
      </p:sp>
      <p:sp>
        <p:nvSpPr>
          <p:cNvPr id="13" name="Organigramme : Connecteur 12">
            <a:extLst>
              <a:ext uri="{FF2B5EF4-FFF2-40B4-BE49-F238E27FC236}">
                <a16:creationId xmlns:a16="http://schemas.microsoft.com/office/drawing/2014/main" id="{15DEA40B-1BF7-4F5E-834D-7C53B50C93E1}"/>
              </a:ext>
            </a:extLst>
          </p:cNvPr>
          <p:cNvSpPr/>
          <p:nvPr/>
        </p:nvSpPr>
        <p:spPr>
          <a:xfrm>
            <a:off x="478948" y="4404732"/>
            <a:ext cx="1829354" cy="1747764"/>
          </a:xfrm>
          <a:prstGeom prst="flowChartConnector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4">
                  <a:lumMod val="75000"/>
                </a:schemeClr>
              </a:solidFill>
            </a:endParaRPr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B4E9F097-1FBE-48AB-86A6-78B9E3386B1E}"/>
              </a:ext>
            </a:extLst>
          </p:cNvPr>
          <p:cNvCxnSpPr>
            <a:cxnSpLocks/>
          </p:cNvCxnSpPr>
          <p:nvPr/>
        </p:nvCxnSpPr>
        <p:spPr>
          <a:xfrm flipH="1">
            <a:off x="1416205" y="2341468"/>
            <a:ext cx="1315843" cy="2475859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 14">
            <a:extLst>
              <a:ext uri="{FF2B5EF4-FFF2-40B4-BE49-F238E27FC236}">
                <a16:creationId xmlns:a16="http://schemas.microsoft.com/office/drawing/2014/main" id="{9B2BA361-2410-41B4-A698-B5197BE4FEDA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6448348" y="3554397"/>
            <a:ext cx="5227715" cy="2475230"/>
          </a:xfrm>
          <a:prstGeom prst="rect">
            <a:avLst/>
          </a:prstGeom>
        </p:spPr>
      </p:pic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3BFA9295-E557-4EA1-B780-3A46B92BF763}"/>
              </a:ext>
            </a:extLst>
          </p:cNvPr>
          <p:cNvCxnSpPr>
            <a:cxnSpLocks/>
          </p:cNvCxnSpPr>
          <p:nvPr/>
        </p:nvCxnSpPr>
        <p:spPr>
          <a:xfrm>
            <a:off x="2732048" y="2348532"/>
            <a:ext cx="122664" cy="1292300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space réservé du contenu 1">
            <a:extLst>
              <a:ext uri="{FF2B5EF4-FFF2-40B4-BE49-F238E27FC236}">
                <a16:creationId xmlns:a16="http://schemas.microsoft.com/office/drawing/2014/main" id="{2E8A1E28-B341-4680-8E19-46EBA41565BB}"/>
              </a:ext>
            </a:extLst>
          </p:cNvPr>
          <p:cNvSpPr txBox="1">
            <a:spLocks/>
          </p:cNvSpPr>
          <p:nvPr/>
        </p:nvSpPr>
        <p:spPr>
          <a:xfrm>
            <a:off x="6416915" y="2570336"/>
            <a:ext cx="5475525" cy="4493982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270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None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A partir de la brique carte, choisissez le même type de carte possédée par le client mais sous sa forme Native « N »</a:t>
            </a:r>
          </a:p>
          <a:p>
            <a:endParaRPr lang="fr-FR" dirty="0"/>
          </a:p>
          <a:p>
            <a:pPr marL="0" indent="0">
              <a:buFont typeface="Arial" panose="020B0604020202020204" pitchFamily="34" charset="0"/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301398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927C8EE-A4AA-4980-A402-BBC125DDC03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8"/>
            <a:ext cx="11147270" cy="720000"/>
          </a:xfrm>
        </p:spPr>
        <p:txBody>
          <a:bodyPr>
            <a:normAutofit/>
          </a:bodyPr>
          <a:lstStyle/>
          <a:p>
            <a:r>
              <a:rPr lang="fr-FR" dirty="0"/>
              <a:t>Cas 2 : Le Client possède une carte nécessitant un changement en carte Native </a:t>
            </a:r>
            <a:r>
              <a:rPr lang="fr-FR" dirty="0">
                <a:sym typeface="Wingdings" panose="05000000000000000000" pitchFamily="2" charset="2"/>
              </a:rPr>
              <a:t></a:t>
            </a:r>
            <a:endParaRPr lang="fr-FR" dirty="0"/>
          </a:p>
          <a:p>
            <a:r>
              <a:rPr lang="fr-FR" dirty="0"/>
              <a:t>Carte Premier et </a:t>
            </a:r>
            <a:r>
              <a:rPr lang="fr-FR" dirty="0" err="1"/>
              <a:t>Izicarte</a:t>
            </a:r>
            <a:r>
              <a:rPr lang="fr-FR" dirty="0"/>
              <a:t> Premier OU Carte Platinum et </a:t>
            </a:r>
            <a:r>
              <a:rPr lang="fr-FR" dirty="0" err="1"/>
              <a:t>Izicarte</a:t>
            </a:r>
            <a:r>
              <a:rPr lang="fr-FR" dirty="0"/>
              <a:t> Platinum (2/5)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0CA80E87-0E43-4BA9-AA33-24EE397484EB}"/>
              </a:ext>
            </a:extLst>
          </p:cNvPr>
          <p:cNvPicPr/>
          <p:nvPr/>
        </p:nvPicPr>
        <p:blipFill rotWithShape="1">
          <a:blip r:embed="rId2"/>
          <a:srcRect b="26241"/>
          <a:stretch/>
        </p:blipFill>
        <p:spPr bwMode="auto">
          <a:xfrm>
            <a:off x="6268960" y="2408663"/>
            <a:ext cx="5760720" cy="365725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0" name="Espace réservé du contenu 1">
            <a:extLst>
              <a:ext uri="{FF2B5EF4-FFF2-40B4-BE49-F238E27FC236}">
                <a16:creationId xmlns:a16="http://schemas.microsoft.com/office/drawing/2014/main" id="{9BFA3C1E-EBA9-4F1A-A2DE-EB3E1AFC9B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388669"/>
            <a:ext cx="5400675" cy="3205633"/>
          </a:xfrm>
        </p:spPr>
        <p:txBody>
          <a:bodyPr/>
          <a:lstStyle/>
          <a:p>
            <a:r>
              <a:rPr lang="fr-FR" dirty="0"/>
              <a:t>La demande de clôture de l’ancienne carte (non Native) est automatique</a:t>
            </a:r>
          </a:p>
          <a:p>
            <a:r>
              <a:rPr lang="fr-FR" dirty="0"/>
              <a:t>Cochez « clôture différée »</a:t>
            </a:r>
          </a:p>
          <a:p>
            <a:r>
              <a:rPr lang="fr-FR" dirty="0"/>
              <a:t>Le motif de clôture doit être renseigné manuellement</a:t>
            </a:r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21" name="Espace réservé du contenu 1">
            <a:extLst>
              <a:ext uri="{FF2B5EF4-FFF2-40B4-BE49-F238E27FC236}">
                <a16:creationId xmlns:a16="http://schemas.microsoft.com/office/drawing/2014/main" id="{FF66FB34-09F8-468B-83F7-F1C4853FE3F9}"/>
              </a:ext>
            </a:extLst>
          </p:cNvPr>
          <p:cNvSpPr txBox="1">
            <a:spLocks/>
          </p:cNvSpPr>
          <p:nvPr/>
        </p:nvSpPr>
        <p:spPr>
          <a:xfrm>
            <a:off x="6218834" y="1388668"/>
            <a:ext cx="5400675" cy="3205633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270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None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Sur l’écran de création de la nouvelle carte Native, cliquer sur le bouton « modifier » pour renseigner le visuel Octobre Rose </a:t>
            </a:r>
          </a:p>
          <a:p>
            <a:endParaRPr lang="fr-FR" dirty="0"/>
          </a:p>
          <a:p>
            <a:pPr marL="0" indent="0">
              <a:buFont typeface="Arial" panose="020B0604020202020204" pitchFamily="34" charset="0"/>
              <a:buNone/>
            </a:pPr>
            <a:endParaRPr lang="fr-FR" dirty="0"/>
          </a:p>
        </p:txBody>
      </p: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1345768-F45F-4945-A276-AD4641F06EB4}"/>
              </a:ext>
            </a:extLst>
          </p:cNvPr>
          <p:cNvCxnSpPr>
            <a:cxnSpLocks/>
          </p:cNvCxnSpPr>
          <p:nvPr/>
        </p:nvCxnSpPr>
        <p:spPr>
          <a:xfrm>
            <a:off x="8951777" y="1970253"/>
            <a:ext cx="939355" cy="2828568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e 7">
            <a:extLst>
              <a:ext uri="{FF2B5EF4-FFF2-40B4-BE49-F238E27FC236}">
                <a16:creationId xmlns:a16="http://schemas.microsoft.com/office/drawing/2014/main" id="{95556841-FA41-47E0-947F-24B0FB66F951}"/>
              </a:ext>
            </a:extLst>
          </p:cNvPr>
          <p:cNvGrpSpPr/>
          <p:nvPr/>
        </p:nvGrpSpPr>
        <p:grpSpPr>
          <a:xfrm>
            <a:off x="695325" y="2592467"/>
            <a:ext cx="5160361" cy="3677975"/>
            <a:chOff x="695325" y="2592467"/>
            <a:chExt cx="5160361" cy="3677975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A9CCED8-B869-4A30-A79F-A21F8609AAEB}"/>
                </a:ext>
              </a:extLst>
            </p:cNvPr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695325" y="2796988"/>
              <a:ext cx="5160361" cy="3268934"/>
            </a:xfrm>
            <a:prstGeom prst="rect">
              <a:avLst/>
            </a:prstGeom>
          </p:spPr>
        </p:pic>
        <p:sp>
          <p:nvSpPr>
            <p:cNvPr id="23" name="Organigramme : Connecteur 22">
              <a:extLst>
                <a:ext uri="{FF2B5EF4-FFF2-40B4-BE49-F238E27FC236}">
                  <a16:creationId xmlns:a16="http://schemas.microsoft.com/office/drawing/2014/main" id="{E21AEFC9-508E-481C-AE68-3B5F33E58664}"/>
                </a:ext>
              </a:extLst>
            </p:cNvPr>
            <p:cNvSpPr/>
            <p:nvPr/>
          </p:nvSpPr>
          <p:spPr>
            <a:xfrm>
              <a:off x="1873406" y="5698559"/>
              <a:ext cx="1455580" cy="571883"/>
            </a:xfrm>
            <a:prstGeom prst="flowChartConnector">
              <a:avLst/>
            </a:prstGeom>
            <a:noFill/>
            <a:ln w="3810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chemeClr val="accent4">
                    <a:lumMod val="75000"/>
                  </a:schemeClr>
                </a:solidFill>
                <a:highlight>
                  <a:srgbClr val="FFFF00"/>
                </a:highlight>
              </a:endParaRPr>
            </a:p>
          </p:txBody>
        </p:sp>
        <p:cxnSp>
          <p:nvCxnSpPr>
            <p:cNvPr id="12" name="Connecteur droit avec flèche 11">
              <a:extLst>
                <a:ext uri="{FF2B5EF4-FFF2-40B4-BE49-F238E27FC236}">
                  <a16:creationId xmlns:a16="http://schemas.microsoft.com/office/drawing/2014/main" id="{F2D62A9B-5C24-42CF-A21B-CA0B6192476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45006" y="2592467"/>
              <a:ext cx="511206" cy="3106092"/>
            </a:xfrm>
            <a:prstGeom prst="straightConnector1">
              <a:avLst/>
            </a:prstGeom>
            <a:ln>
              <a:solidFill>
                <a:schemeClr val="accent4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B797C516-0824-4D0A-A426-AB1ACFF1E800}"/>
                </a:ext>
              </a:extLst>
            </p:cNvPr>
            <p:cNvGrpSpPr/>
            <p:nvPr/>
          </p:nvGrpSpPr>
          <p:grpSpPr>
            <a:xfrm>
              <a:off x="2406583" y="5250264"/>
              <a:ext cx="842019" cy="323221"/>
              <a:chOff x="2406583" y="5250264"/>
              <a:chExt cx="842019" cy="323221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86B5355-58B3-436A-9CD3-3D8113C88E31}"/>
                  </a:ext>
                </a:extLst>
              </p:cNvPr>
              <p:cNvSpPr/>
              <p:nvPr/>
            </p:nvSpPr>
            <p:spPr>
              <a:xfrm>
                <a:off x="2406583" y="5250264"/>
                <a:ext cx="842019" cy="170822"/>
              </a:xfrm>
              <a:prstGeom prst="rect">
                <a:avLst/>
              </a:prstGeom>
              <a:solidFill>
                <a:srgbClr val="FFFFFF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fr-FR" sz="5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Clôture immédiate</a:t>
                </a:r>
              </a:p>
            </p:txBody>
          </p:sp>
          <p:sp>
            <p:nvSpPr>
              <p:cNvPr id="6" name="Ellipse 5">
                <a:extLst>
                  <a:ext uri="{FF2B5EF4-FFF2-40B4-BE49-F238E27FC236}">
                    <a16:creationId xmlns:a16="http://schemas.microsoft.com/office/drawing/2014/main" id="{5A6C7997-9D06-4F54-8071-28912EF7FFC1}"/>
                  </a:ext>
                </a:extLst>
              </p:cNvPr>
              <p:cNvSpPr/>
              <p:nvPr/>
            </p:nvSpPr>
            <p:spPr>
              <a:xfrm>
                <a:off x="2577402" y="5300505"/>
                <a:ext cx="75363" cy="65314"/>
              </a:xfrm>
              <a:prstGeom prst="ellipse">
                <a:avLst/>
              </a:prstGeom>
              <a:noFill/>
              <a:ln w="31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DC1F7E32-0D16-44E8-8A41-FCBA491B7EA4}"/>
                  </a:ext>
                </a:extLst>
              </p:cNvPr>
              <p:cNvSpPr/>
              <p:nvPr/>
            </p:nvSpPr>
            <p:spPr>
              <a:xfrm>
                <a:off x="2577402" y="5508171"/>
                <a:ext cx="75363" cy="65314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050969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82230352-797C-4AEC-861F-5337B9ACEC31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72" t="8259" r="3109" b="6926"/>
          <a:stretch/>
        </p:blipFill>
        <p:spPr bwMode="auto">
          <a:xfrm>
            <a:off x="998557" y="2904893"/>
            <a:ext cx="4667250" cy="25431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927C8EE-A4AA-4980-A402-BBC125DDC03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8"/>
            <a:ext cx="11147270" cy="720000"/>
          </a:xfrm>
        </p:spPr>
        <p:txBody>
          <a:bodyPr>
            <a:normAutofit/>
          </a:bodyPr>
          <a:lstStyle/>
          <a:p>
            <a:r>
              <a:rPr lang="fr-FR" dirty="0"/>
              <a:t>Cas 2 : Le Client possède une carte nécessitant un changement en carte Native </a:t>
            </a:r>
            <a:r>
              <a:rPr lang="fr-FR" dirty="0">
                <a:sym typeface="Wingdings" panose="05000000000000000000" pitchFamily="2" charset="2"/>
              </a:rPr>
              <a:t></a:t>
            </a:r>
            <a:endParaRPr lang="fr-FR" dirty="0"/>
          </a:p>
          <a:p>
            <a:r>
              <a:rPr lang="fr-FR" dirty="0"/>
              <a:t>Carte Premier et </a:t>
            </a:r>
            <a:r>
              <a:rPr lang="fr-FR" dirty="0" err="1"/>
              <a:t>Izicarte</a:t>
            </a:r>
            <a:r>
              <a:rPr lang="fr-FR" dirty="0"/>
              <a:t> Premier OU Carte Platinum et </a:t>
            </a:r>
            <a:r>
              <a:rPr lang="fr-FR" dirty="0" err="1"/>
              <a:t>Izicarte</a:t>
            </a:r>
            <a:r>
              <a:rPr lang="fr-FR" dirty="0"/>
              <a:t> Platinum (3/5)</a:t>
            </a: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D6BF296D-13A9-4595-B45D-5EF59A832563}"/>
              </a:ext>
            </a:extLst>
          </p:cNvPr>
          <p:cNvCxnSpPr>
            <a:cxnSpLocks/>
          </p:cNvCxnSpPr>
          <p:nvPr/>
        </p:nvCxnSpPr>
        <p:spPr>
          <a:xfrm>
            <a:off x="2051824" y="1799150"/>
            <a:ext cx="3211552" cy="2549826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>
            <a:extLst>
              <a:ext uri="{FF2B5EF4-FFF2-40B4-BE49-F238E27FC236}">
                <a16:creationId xmlns:a16="http://schemas.microsoft.com/office/drawing/2014/main" id="{B47322C8-34AF-419A-A2AF-C4138E0DB4A4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73" t="13322" r="5921" b="27363"/>
          <a:stretch/>
        </p:blipFill>
        <p:spPr bwMode="auto">
          <a:xfrm>
            <a:off x="6526195" y="3218536"/>
            <a:ext cx="4459605" cy="20955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6F350815-D914-40B9-ADDB-AA06BD7F75DC}"/>
              </a:ext>
            </a:extLst>
          </p:cNvPr>
          <p:cNvCxnSpPr>
            <a:cxnSpLocks/>
          </p:cNvCxnSpPr>
          <p:nvPr/>
        </p:nvCxnSpPr>
        <p:spPr>
          <a:xfrm>
            <a:off x="5473042" y="4567833"/>
            <a:ext cx="1245916" cy="0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space réservé du contenu 1">
            <a:extLst>
              <a:ext uri="{FF2B5EF4-FFF2-40B4-BE49-F238E27FC236}">
                <a16:creationId xmlns:a16="http://schemas.microsoft.com/office/drawing/2014/main" id="{E3129426-FA47-4BFF-AA05-22F022D6DA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388670"/>
            <a:ext cx="9407680" cy="515480"/>
          </a:xfrm>
        </p:spPr>
        <p:txBody>
          <a:bodyPr/>
          <a:lstStyle/>
          <a:p>
            <a:r>
              <a:rPr lang="fr-FR" dirty="0"/>
              <a:t>Faites défiler le carrousel pour faire afficher le visuel Octobre Rose et le sélectionner, puis validez.</a:t>
            </a:r>
            <a:endParaRPr lang="fr-FR" sz="1200" dirty="0"/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F4218C1B-0729-4F00-A8BC-4B37B468945D}"/>
              </a:ext>
            </a:extLst>
          </p:cNvPr>
          <p:cNvCxnSpPr>
            <a:cxnSpLocks/>
          </p:cNvCxnSpPr>
          <p:nvPr/>
        </p:nvCxnSpPr>
        <p:spPr>
          <a:xfrm>
            <a:off x="7981891" y="1716460"/>
            <a:ext cx="2332987" cy="3237391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67062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8950797A-5D0D-437B-A7FF-3C53FA0D786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899657" y="1792395"/>
            <a:ext cx="7846509" cy="3948901"/>
          </a:xfrm>
          <a:prstGeom prst="rect">
            <a:avLst/>
          </a:prstGeo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927C8EE-A4AA-4980-A402-BBC125DDC03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8"/>
            <a:ext cx="11147270" cy="720000"/>
          </a:xfrm>
        </p:spPr>
        <p:txBody>
          <a:bodyPr>
            <a:normAutofit/>
          </a:bodyPr>
          <a:lstStyle/>
          <a:p>
            <a:r>
              <a:rPr lang="fr-FR" dirty="0"/>
              <a:t>Cas 2 : Le Client possède une carte nécessitant un changement en carte Native </a:t>
            </a:r>
            <a:r>
              <a:rPr lang="fr-FR" dirty="0">
                <a:sym typeface="Wingdings" panose="05000000000000000000" pitchFamily="2" charset="2"/>
              </a:rPr>
              <a:t></a:t>
            </a:r>
            <a:endParaRPr lang="fr-FR" dirty="0"/>
          </a:p>
          <a:p>
            <a:r>
              <a:rPr lang="fr-FR" dirty="0"/>
              <a:t>Carte Premier et </a:t>
            </a:r>
            <a:r>
              <a:rPr lang="fr-FR" dirty="0" err="1"/>
              <a:t>Izicarte</a:t>
            </a:r>
            <a:r>
              <a:rPr lang="fr-FR" dirty="0"/>
              <a:t> Premier OU Carte Platinum et </a:t>
            </a:r>
            <a:r>
              <a:rPr lang="fr-FR" dirty="0" err="1"/>
              <a:t>Izicarte</a:t>
            </a:r>
            <a:r>
              <a:rPr lang="fr-FR" dirty="0"/>
              <a:t> Platinum (3/5)</a:t>
            </a: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D6BF296D-13A9-4595-B45D-5EF59A832563}"/>
              </a:ext>
            </a:extLst>
          </p:cNvPr>
          <p:cNvCxnSpPr>
            <a:cxnSpLocks/>
          </p:cNvCxnSpPr>
          <p:nvPr/>
        </p:nvCxnSpPr>
        <p:spPr>
          <a:xfrm flipH="1">
            <a:off x="4014439" y="1792395"/>
            <a:ext cx="524107" cy="2344707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06DD9D84-54B9-45D3-8967-65429DF195AE}"/>
              </a:ext>
            </a:extLst>
          </p:cNvPr>
          <p:cNvCxnSpPr>
            <a:cxnSpLocks/>
          </p:cNvCxnSpPr>
          <p:nvPr/>
        </p:nvCxnSpPr>
        <p:spPr>
          <a:xfrm flipH="1">
            <a:off x="9612352" y="1792395"/>
            <a:ext cx="573358" cy="3676935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Espace réservé du contenu 1">
            <a:extLst>
              <a:ext uri="{FF2B5EF4-FFF2-40B4-BE49-F238E27FC236}">
                <a16:creationId xmlns:a16="http://schemas.microsoft.com/office/drawing/2014/main" id="{7DA876C9-CB43-48AC-86D5-2550823EB7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388670"/>
            <a:ext cx="10489348" cy="515480"/>
          </a:xfrm>
        </p:spPr>
        <p:txBody>
          <a:bodyPr/>
          <a:lstStyle/>
          <a:p>
            <a:r>
              <a:rPr lang="fr-FR" dirty="0"/>
              <a:t>Demandez le chainage du code confidentiel de la carte « Même code que » et confirmez le choix du visuel</a:t>
            </a:r>
            <a:endParaRPr lang="fr-FR" sz="1200" dirty="0"/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766477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927C8EE-A4AA-4980-A402-BBC125DDC03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8"/>
            <a:ext cx="11147270" cy="720000"/>
          </a:xfrm>
        </p:spPr>
        <p:txBody>
          <a:bodyPr>
            <a:normAutofit/>
          </a:bodyPr>
          <a:lstStyle/>
          <a:p>
            <a:r>
              <a:rPr lang="fr-FR" dirty="0"/>
              <a:t>Cas 2 : Le Client possède une carte nécessitant un changement en carte Native </a:t>
            </a:r>
            <a:r>
              <a:rPr lang="fr-FR" dirty="0">
                <a:sym typeface="Wingdings" panose="05000000000000000000" pitchFamily="2" charset="2"/>
              </a:rPr>
              <a:t></a:t>
            </a:r>
            <a:endParaRPr lang="fr-FR" dirty="0"/>
          </a:p>
          <a:p>
            <a:r>
              <a:rPr lang="fr-FR" dirty="0"/>
              <a:t>Carte Premier et </a:t>
            </a:r>
            <a:r>
              <a:rPr lang="fr-FR" dirty="0" err="1"/>
              <a:t>Izicarte</a:t>
            </a:r>
            <a:r>
              <a:rPr lang="fr-FR" dirty="0"/>
              <a:t> Premier OU Carte Platinum et </a:t>
            </a:r>
            <a:r>
              <a:rPr lang="fr-FR" dirty="0" err="1"/>
              <a:t>Izicarte</a:t>
            </a:r>
            <a:r>
              <a:rPr lang="fr-FR" dirty="0"/>
              <a:t> Platinum (5/5)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3161C8-27C4-4BFF-92D5-11189DF0EB7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695325" y="2501444"/>
            <a:ext cx="5069855" cy="363172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D45F358-29A1-4BAB-95C6-8B11F9D45DD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6081875" y="2994997"/>
            <a:ext cx="5760720" cy="2815590"/>
          </a:xfrm>
          <a:prstGeom prst="rect">
            <a:avLst/>
          </a:prstGeom>
        </p:spPr>
      </p:pic>
      <p:sp>
        <p:nvSpPr>
          <p:cNvPr id="13" name="Espace réservé du contenu 1">
            <a:extLst>
              <a:ext uri="{FF2B5EF4-FFF2-40B4-BE49-F238E27FC236}">
                <a16:creationId xmlns:a16="http://schemas.microsoft.com/office/drawing/2014/main" id="{0A9C3B3A-55B1-4D85-8C81-144A42847D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388670"/>
            <a:ext cx="5330282" cy="515480"/>
          </a:xfrm>
        </p:spPr>
        <p:txBody>
          <a:bodyPr/>
          <a:lstStyle/>
          <a:p>
            <a:r>
              <a:rPr lang="fr-FR" dirty="0"/>
              <a:t>La nouvelle carte est commandée…</a:t>
            </a:r>
          </a:p>
          <a:p>
            <a:pPr lvl="6"/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15" name="Organigramme : Connecteur 14">
            <a:extLst>
              <a:ext uri="{FF2B5EF4-FFF2-40B4-BE49-F238E27FC236}">
                <a16:creationId xmlns:a16="http://schemas.microsoft.com/office/drawing/2014/main" id="{1C84D89E-E963-474A-A473-126C6CCAE45A}"/>
              </a:ext>
            </a:extLst>
          </p:cNvPr>
          <p:cNvSpPr/>
          <p:nvPr/>
        </p:nvSpPr>
        <p:spPr>
          <a:xfrm>
            <a:off x="478948" y="4560846"/>
            <a:ext cx="1829354" cy="1747764"/>
          </a:xfrm>
          <a:prstGeom prst="flowChartConnector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7" name="Espace réservé du contenu 1">
            <a:extLst>
              <a:ext uri="{FF2B5EF4-FFF2-40B4-BE49-F238E27FC236}">
                <a16:creationId xmlns:a16="http://schemas.microsoft.com/office/drawing/2014/main" id="{4F69ACD8-1EAC-4A6E-8531-C59818E5BC6A}"/>
              </a:ext>
            </a:extLst>
          </p:cNvPr>
          <p:cNvSpPr txBox="1">
            <a:spLocks/>
          </p:cNvSpPr>
          <p:nvPr/>
        </p:nvSpPr>
        <p:spPr>
          <a:xfrm>
            <a:off x="6166395" y="1388670"/>
            <a:ext cx="5330282" cy="515480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270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None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Avec le visuel Octobre Rose</a:t>
            </a:r>
          </a:p>
          <a:p>
            <a:pPr lvl="6"/>
            <a:endParaRPr lang="fr-FR" dirty="0"/>
          </a:p>
          <a:p>
            <a:pPr marL="0" indent="0">
              <a:buFont typeface="Arial" panose="020B0604020202020204" pitchFamily="34" charset="0"/>
              <a:buNone/>
            </a:pPr>
            <a:endParaRPr lang="fr-FR" dirty="0"/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BB7B8DC4-0572-483C-B914-8B45A7D8A688}"/>
              </a:ext>
            </a:extLst>
          </p:cNvPr>
          <p:cNvCxnSpPr>
            <a:cxnSpLocks/>
          </p:cNvCxnSpPr>
          <p:nvPr/>
        </p:nvCxnSpPr>
        <p:spPr>
          <a:xfrm>
            <a:off x="8493513" y="1795382"/>
            <a:ext cx="2579648" cy="2765464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rganigramme : Connecteur 18">
            <a:extLst>
              <a:ext uri="{FF2B5EF4-FFF2-40B4-BE49-F238E27FC236}">
                <a16:creationId xmlns:a16="http://schemas.microsoft.com/office/drawing/2014/main" id="{BA1D772A-37F1-4463-8C73-DA0C385B1BAA}"/>
              </a:ext>
            </a:extLst>
          </p:cNvPr>
          <p:cNvSpPr/>
          <p:nvPr/>
        </p:nvSpPr>
        <p:spPr>
          <a:xfrm>
            <a:off x="10158484" y="4200290"/>
            <a:ext cx="1829354" cy="1747764"/>
          </a:xfrm>
          <a:prstGeom prst="flowChartConnector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793441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c52eb4dc-0ef3-4aa8-8e03-025dbf6c8637" ContentTypeId="0x0101" PreviousValue="false"/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B1515AA-57AE-4459-BE05-37022DA03708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402bd0e2-1d78-4f7d-9dde-91cd55d66e87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4454</TotalTime>
  <Words>545</Words>
  <Application>Microsoft Office PowerPoint</Application>
  <PresentationFormat>Grand écran</PresentationFormat>
  <Paragraphs>43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7" baseType="lpstr">
      <vt:lpstr>Arial</vt:lpstr>
      <vt:lpstr>Arial Black</vt:lpstr>
      <vt:lpstr>Calibri</vt:lpstr>
      <vt:lpstr>Montserrat Black</vt:lpstr>
      <vt:lpstr>Wingdings</vt:lpstr>
      <vt:lpstr>Thème Office</vt:lpstr>
      <vt:lpstr>Mode opératoire Changement de visuel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LAROQUE-FALANTIN Loriane [CEGEE]</cp:lastModifiedBy>
  <cp:revision>288</cp:revision>
  <dcterms:created xsi:type="dcterms:W3CDTF">2020-06-24T09:20:11Z</dcterms:created>
  <dcterms:modified xsi:type="dcterms:W3CDTF">2022-11-23T13:13:18Z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