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2"/>
  </p:notesMasterIdLst>
  <p:handoutMasterIdLst>
    <p:handoutMasterId r:id="rId33"/>
  </p:handoutMasterIdLst>
  <p:sldIdLst>
    <p:sldId id="286" r:id="rId13"/>
    <p:sldId id="457" r:id="rId14"/>
    <p:sldId id="429" r:id="rId15"/>
    <p:sldId id="447" r:id="rId16"/>
    <p:sldId id="454" r:id="rId17"/>
    <p:sldId id="432" r:id="rId18"/>
    <p:sldId id="458" r:id="rId19"/>
    <p:sldId id="433" r:id="rId20"/>
    <p:sldId id="437" r:id="rId21"/>
    <p:sldId id="436" r:id="rId22"/>
    <p:sldId id="448" r:id="rId23"/>
    <p:sldId id="438" r:id="rId24"/>
    <p:sldId id="455" r:id="rId25"/>
    <p:sldId id="439" r:id="rId26"/>
    <p:sldId id="442" r:id="rId27"/>
    <p:sldId id="443" r:id="rId28"/>
    <p:sldId id="449" r:id="rId29"/>
    <p:sldId id="456" r:id="rId30"/>
    <p:sldId id="446" r:id="rId3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DE6225"/>
    <a:srgbClr val="15BDB6"/>
    <a:srgbClr val="581D41"/>
    <a:srgbClr val="F7DAAF"/>
    <a:srgbClr val="A79C86"/>
    <a:srgbClr val="EB0F2D"/>
    <a:srgbClr val="EA9922"/>
    <a:srgbClr val="BFBFBF"/>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4629" autoAdjust="0"/>
  </p:normalViewPr>
  <p:slideViewPr>
    <p:cSldViewPr snapToGrid="0">
      <p:cViewPr varScale="1">
        <p:scale>
          <a:sx n="60" d="100"/>
          <a:sy n="60" d="100"/>
        </p:scale>
        <p:origin x="1056" y="60"/>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23/09/2022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23/09/2022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0791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73739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842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165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24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267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4024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6716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340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2597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7993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014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861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504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474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772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384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9091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 9">
            <a:extLst>
              <a:ext uri="{FF2B5EF4-FFF2-40B4-BE49-F238E27FC236}">
                <a16:creationId xmlns:a16="http://schemas.microsoft.com/office/drawing/2014/main" id="{B509E781-E360-48CD-926F-6572BD76F9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25891" y="6116324"/>
            <a:ext cx="2122182" cy="697451"/>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pic>
        <p:nvPicPr>
          <p:cNvPr id="8" name="Picture 2">
            <a:extLst>
              <a:ext uri="{FF2B5EF4-FFF2-40B4-BE49-F238E27FC236}">
                <a16:creationId xmlns:a16="http://schemas.microsoft.com/office/drawing/2014/main" id="{80BDD532-4DC2-479A-BB72-06C22282048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9" name="Rectangle 8">
            <a:extLst>
              <a:ext uri="{FF2B5EF4-FFF2-40B4-BE49-F238E27FC236}">
                <a16:creationId xmlns:a16="http://schemas.microsoft.com/office/drawing/2014/main" id="{56182A01-509D-434A-86F4-7F965A071131}"/>
              </a:ext>
            </a:extLst>
          </p:cNvPr>
          <p:cNvSpPr/>
          <p:nvPr userDrawn="1"/>
        </p:nvSpPr>
        <p:spPr>
          <a:xfrm>
            <a:off x="4798498" y="6390486"/>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S38 2022</a:t>
            </a:r>
          </a:p>
        </p:txBody>
      </p:sp>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insee.fr/fr/statistiques/647996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commerciaux.celca.caisse-epargne.fr/download/456/tarification/27644/connaitre-et-expliquer-la-tarification-ce-maj-092022.pdf" TargetMode="External"/><Relationship Id="rId7" Type="http://schemas.openxmlformats.org/officeDocument/2006/relationships/hyperlink" Target="http://commerciaux.celca.caisse-epargne.fr/download/456/tarification/27509/tarif-pro-au-1er-octobre-2022.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4" y="260890"/>
            <a:ext cx="8875860" cy="5767216"/>
          </a:xfrm>
        </p:spPr>
      </p:pic>
      <p:sp>
        <p:nvSpPr>
          <p:cNvPr id="12" name="Espace réservé du texte 11"/>
          <p:cNvSpPr>
            <a:spLocks noGrp="1"/>
          </p:cNvSpPr>
          <p:nvPr>
            <p:ph type="body" sz="quarter" idx="10"/>
          </p:nvPr>
        </p:nvSpPr>
        <p:spPr>
          <a:xfrm>
            <a:off x="3472774" y="632682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23/09/2022 – Semaine 38</a:t>
            </a:r>
          </a:p>
          <a:p>
            <a:endParaRPr lang="fr-FR" dirty="0"/>
          </a:p>
        </p:txBody>
      </p:sp>
      <p:sp>
        <p:nvSpPr>
          <p:cNvPr id="11" name="Ellipse 10"/>
          <p:cNvSpPr/>
          <p:nvPr/>
        </p:nvSpPr>
        <p:spPr>
          <a:xfrm>
            <a:off x="2554094" y="3445045"/>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a:t>
            </a:r>
            <a:r>
              <a:rPr lang="fr-FR" sz="36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5970" y="449777"/>
            <a:ext cx="1669142" cy="166914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152DE56-BF70-489F-9444-7B86C8E35690}"/>
              </a:ext>
            </a:extLst>
          </p:cNvPr>
          <p:cNvSpPr txBox="1"/>
          <p:nvPr/>
        </p:nvSpPr>
        <p:spPr>
          <a:xfrm rot="20816769">
            <a:off x="166432" y="2053266"/>
            <a:ext cx="11961929" cy="646331"/>
          </a:xfrm>
          <a:prstGeom prst="rect">
            <a:avLst/>
          </a:prstGeom>
          <a:solidFill>
            <a:schemeClr val="bg1"/>
          </a:solidFill>
        </p:spPr>
        <p:txBody>
          <a:bodyPr wrap="none" rtlCol="0">
            <a:spAutoFit/>
          </a:bodyPr>
          <a:lstStyle/>
          <a:p>
            <a:r>
              <a:rPr lang="fr-FR" sz="3600" b="1" dirty="0">
                <a:solidFill>
                  <a:srgbClr val="0070C0"/>
                </a:solidFill>
                <a:effectLst>
                  <a:outerShdw blurRad="38100" dist="38100" dir="2700000" algn="tl">
                    <a:srgbClr val="000000">
                      <a:alpha val="43137"/>
                    </a:srgbClr>
                  </a:outerShdw>
                </a:effectLst>
                <a:latin typeface="Cabin Sketch" panose="020B0503050202020004" pitchFamily="34" charset="0"/>
              </a:rPr>
              <a:t>Spécial Tarification 2023 applicable dès le 1</a:t>
            </a:r>
            <a:r>
              <a:rPr lang="fr-FR" sz="3600" b="1" baseline="30000" dirty="0">
                <a:solidFill>
                  <a:srgbClr val="0070C0"/>
                </a:solidFill>
                <a:effectLst>
                  <a:outerShdw blurRad="38100" dist="38100" dir="2700000" algn="tl">
                    <a:srgbClr val="000000">
                      <a:alpha val="43137"/>
                    </a:srgbClr>
                  </a:outerShdw>
                </a:effectLst>
                <a:latin typeface="Cabin Sketch" panose="020B0503050202020004" pitchFamily="34" charset="0"/>
              </a:rPr>
              <a:t>er</a:t>
            </a:r>
            <a:r>
              <a:rPr lang="fr-FR" sz="3600" b="1" dirty="0">
                <a:solidFill>
                  <a:srgbClr val="0070C0"/>
                </a:solidFill>
                <a:effectLst>
                  <a:outerShdw blurRad="38100" dist="38100" dir="2700000" algn="tl">
                    <a:srgbClr val="000000">
                      <a:alpha val="43137"/>
                    </a:srgbClr>
                  </a:outerShdw>
                </a:effectLst>
                <a:latin typeface="Cabin Sketch" panose="020B0503050202020004" pitchFamily="34" charset="0"/>
              </a:rPr>
              <a:t> octobre 2022</a:t>
            </a:r>
          </a:p>
        </p:txBody>
      </p:sp>
      <p:pic>
        <p:nvPicPr>
          <p:cNvPr id="5" name="Image 4" descr="Une image contenant texte, signe&#10;&#10;Description générée automatiquement">
            <a:extLst>
              <a:ext uri="{FF2B5EF4-FFF2-40B4-BE49-F238E27FC236}">
                <a16:creationId xmlns:a16="http://schemas.microsoft.com/office/drawing/2014/main" id="{AA88DB03-F757-4BC6-BE30-0994B77BB5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411"/>
            <a:ext cx="3770142" cy="1559145"/>
          </a:xfrm>
          <a:prstGeom prst="rect">
            <a:avLst/>
          </a:prstGeom>
          <a:solidFill>
            <a:schemeClr val="bg1"/>
          </a:solidFill>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384" y="1096494"/>
            <a:ext cx="11349052" cy="5024388"/>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3" name="Titre 2"/>
          <p:cNvSpPr>
            <a:spLocks noGrp="1"/>
          </p:cNvSpPr>
          <p:nvPr>
            <p:ph type="title" idx="4294967295"/>
          </p:nvPr>
        </p:nvSpPr>
        <p:spPr>
          <a:xfrm>
            <a:off x="821824" y="256562"/>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35511" y="1271147"/>
            <a:ext cx="7690548" cy="12464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Votre actualité…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5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5" name="Rectangle 4">
            <a:extLst>
              <a:ext uri="{FF2B5EF4-FFF2-40B4-BE49-F238E27FC236}">
                <a16:creationId xmlns:a16="http://schemas.microsoft.com/office/drawing/2014/main" id="{DCE01765-9388-435D-8724-5202BC02548F}"/>
              </a:ext>
            </a:extLst>
          </p:cNvPr>
          <p:cNvSpPr/>
          <p:nvPr/>
        </p:nvSpPr>
        <p:spPr>
          <a:xfrm>
            <a:off x="821822" y="3788675"/>
            <a:ext cx="10483485" cy="1880258"/>
          </a:xfrm>
          <a:prstGeom prst="rect">
            <a:avLst/>
          </a:prstGeom>
        </p:spPr>
        <p:txBody>
          <a:bodyPr wrap="square">
            <a:spAutoFit/>
          </a:bodyPr>
          <a:lstStyle/>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schemeClr val="bg1"/>
                </a:solidFill>
                <a:effectLst/>
                <a:uLnTx/>
                <a:uFillTx/>
                <a:latin typeface="Arial Narrow"/>
                <a:ea typeface="+mn-ea"/>
                <a:cs typeface="+mn-cs"/>
              </a:rPr>
              <a:t>1. Contexte &amp; principes directeurs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2. Evolutions au 1</a:t>
            </a:r>
            <a:r>
              <a:rPr kumimoji="0" lang="fr-FR" sz="2000" b="1" i="0" u="none" strike="noStrike" kern="1200" cap="none" spc="0" normalizeH="0" baseline="30000" noProof="0" dirty="0">
                <a:ln>
                  <a:noFill/>
                </a:ln>
                <a:solidFill>
                  <a:prstClr val="white"/>
                </a:solidFill>
                <a:effectLst/>
                <a:uLnTx/>
                <a:uFillTx/>
                <a:latin typeface="Arial Narrow"/>
                <a:ea typeface="+mn-ea"/>
                <a:cs typeface="+mn-cs"/>
              </a:rPr>
              <a:t>er</a:t>
            </a:r>
            <a:r>
              <a:rPr kumimoji="0" lang="fr-FR" sz="2000" b="1" i="0" u="none" strike="noStrike" kern="1200" cap="none" spc="0" normalizeH="0" baseline="0" noProof="0" dirty="0">
                <a:ln>
                  <a:noFill/>
                </a:ln>
                <a:solidFill>
                  <a:prstClr val="white"/>
                </a:solidFill>
                <a:effectLst/>
                <a:uLnTx/>
                <a:uFillTx/>
                <a:latin typeface="Arial Narrow"/>
                <a:ea typeface="+mn-ea"/>
                <a:cs typeface="+mn-cs"/>
              </a:rPr>
              <a:t> octobre 2022 sur le Marché des Professionnels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3. Evolutions au 1</a:t>
            </a:r>
            <a:r>
              <a:rPr kumimoji="0" lang="fr-FR" sz="2000" b="1" i="0" u="none" strike="noStrike" kern="1200" cap="none" spc="0" normalizeH="0" baseline="30000" noProof="0" dirty="0">
                <a:ln>
                  <a:noFill/>
                </a:ln>
                <a:solidFill>
                  <a:prstClr val="white"/>
                </a:solidFill>
                <a:effectLst/>
                <a:uLnTx/>
                <a:uFillTx/>
                <a:latin typeface="Arial Narrow"/>
                <a:ea typeface="+mn-ea"/>
                <a:cs typeface="+mn-cs"/>
              </a:rPr>
              <a:t>er</a:t>
            </a:r>
            <a:r>
              <a:rPr kumimoji="0" lang="fr-FR" sz="2000" b="1" i="0" u="none" strike="noStrike" kern="1200" cap="none" spc="0" normalizeH="0" baseline="0" noProof="0" dirty="0">
                <a:ln>
                  <a:noFill/>
                </a:ln>
                <a:solidFill>
                  <a:prstClr val="white"/>
                </a:solidFill>
                <a:effectLst/>
                <a:uLnTx/>
                <a:uFillTx/>
                <a:latin typeface="Arial Narrow"/>
                <a:ea typeface="+mn-ea"/>
                <a:cs typeface="+mn-cs"/>
              </a:rPr>
              <a:t> octobre 2022 sur le Marché des Associations de Proximité</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4. Annexes</a:t>
            </a:r>
          </a:p>
        </p:txBody>
      </p:sp>
      <p:pic>
        <p:nvPicPr>
          <p:cNvPr id="4" name="Image 3">
            <a:extLst>
              <a:ext uri="{FF2B5EF4-FFF2-40B4-BE49-F238E27FC236}">
                <a16:creationId xmlns:a16="http://schemas.microsoft.com/office/drawing/2014/main" id="{57A8799E-1CF0-420A-9843-F2AAE1B1C265}"/>
              </a:ext>
            </a:extLst>
          </p:cNvPr>
          <p:cNvPicPr>
            <a:picLocks noChangeAspect="1"/>
          </p:cNvPicPr>
          <p:nvPr/>
        </p:nvPicPr>
        <p:blipFill>
          <a:blip r:embed="rId4"/>
          <a:stretch>
            <a:fillRect/>
          </a:stretch>
        </p:blipFill>
        <p:spPr>
          <a:xfrm>
            <a:off x="9908991" y="1360879"/>
            <a:ext cx="1598259" cy="225943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D4B6CCF6-3DD0-49DD-9EF2-CE9FB5D4B3E5}"/>
              </a:ext>
            </a:extLst>
          </p:cNvPr>
          <p:cNvSpPr/>
          <p:nvPr/>
        </p:nvSpPr>
        <p:spPr>
          <a:xfrm>
            <a:off x="821823" y="2490597"/>
            <a:ext cx="8835983" cy="1200329"/>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0" i="0" u="none" strike="noStrike" kern="1200" cap="none" spc="0" normalizeH="0" baseline="0" noProof="0" dirty="0">
                <a:ln>
                  <a:noFill/>
                </a:ln>
                <a:solidFill>
                  <a:schemeClr val="tx2"/>
                </a:solidFill>
                <a:effectLst/>
                <a:uLnTx/>
                <a:uFillTx/>
                <a:latin typeface="Montserrat Black" panose="00000A00000000000000" pitchFamily="2" charset="0"/>
                <a:ea typeface="+mn-ea"/>
                <a:cs typeface="+mn-cs"/>
              </a:rPr>
              <a:t>Les évolutions tarifaires applicables </a:t>
            </a:r>
            <a:r>
              <a:rPr kumimoji="0" lang="fr-FR" sz="2400" b="0" i="0" u="none" strike="noStrike" kern="1200" cap="none" spc="0" normalizeH="0" baseline="0" noProof="0" dirty="0">
                <a:ln>
                  <a:noFill/>
                </a:ln>
                <a:effectLst/>
                <a:uLnTx/>
                <a:uFillTx/>
                <a:latin typeface="Montserrat Black" panose="00000A00000000000000" pitchFamily="2" charset="0"/>
                <a:ea typeface="+mn-ea"/>
                <a:cs typeface="+mn-cs"/>
              </a:rPr>
              <a:t>dès le 1</a:t>
            </a:r>
            <a:r>
              <a:rPr kumimoji="0" lang="fr-FR" sz="2400" b="0" i="0" u="none" strike="noStrike" kern="1200" cap="none" spc="0" normalizeH="0" baseline="30000" noProof="0" dirty="0">
                <a:ln>
                  <a:noFill/>
                </a:ln>
                <a:effectLst/>
                <a:uLnTx/>
                <a:uFillTx/>
                <a:latin typeface="Montserrat Black" panose="00000A00000000000000" pitchFamily="2" charset="0"/>
                <a:ea typeface="+mn-ea"/>
                <a:cs typeface="+mn-cs"/>
              </a:rPr>
              <a:t>er</a:t>
            </a:r>
            <a:r>
              <a:rPr kumimoji="0" lang="fr-FR" sz="2400" b="0" i="0" u="none" strike="noStrike" kern="1200" cap="none" spc="0" normalizeH="0" baseline="0" noProof="0" dirty="0">
                <a:ln>
                  <a:noFill/>
                </a:ln>
                <a:effectLst/>
                <a:uLnTx/>
                <a:uFillTx/>
                <a:latin typeface="Montserrat Black" panose="00000A00000000000000" pitchFamily="2" charset="0"/>
                <a:ea typeface="+mn-ea"/>
                <a:cs typeface="+mn-cs"/>
              </a:rPr>
              <a:t> octobre 2022</a:t>
            </a:r>
            <a:r>
              <a:rPr kumimoji="0" lang="fr-FR" sz="2400" b="0" i="0" u="none" strike="noStrike" kern="1200" cap="none" spc="0" normalizeH="0" baseline="0" noProof="0" dirty="0">
                <a:ln>
                  <a:noFill/>
                </a:ln>
                <a:solidFill>
                  <a:schemeClr val="tx2"/>
                </a:solidFill>
                <a:effectLst/>
                <a:uLnTx/>
                <a:uFillTx/>
                <a:latin typeface="Montserrat Black" panose="00000A00000000000000" pitchFamily="2" charset="0"/>
                <a:ea typeface="+mn-ea"/>
                <a:cs typeface="+mn-cs"/>
              </a:rPr>
              <a:t> sur le Marché des Professionnels &amp;  des Associations de Proximité</a:t>
            </a:r>
          </a:p>
        </p:txBody>
      </p:sp>
    </p:spTree>
    <p:extLst>
      <p:ext uri="{BB962C8B-B14F-4D97-AF65-F5344CB8AC3E}">
        <p14:creationId xmlns:p14="http://schemas.microsoft.com/office/powerpoint/2010/main" val="3027833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384" y="1096494"/>
            <a:ext cx="11349052" cy="5024388"/>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idx="4294967295"/>
          </p:nvPr>
        </p:nvSpPr>
        <p:spPr>
          <a:xfrm>
            <a:off x="821824" y="256562"/>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35511" y="1271147"/>
            <a:ext cx="7690548" cy="1246495"/>
          </a:xfrm>
          <a:prstGeom prst="rect">
            <a:avLst/>
          </a:prstGeom>
        </p:spPr>
        <p:txBody>
          <a:bodyPr wrap="square">
            <a:spAutoFit/>
          </a:bodyPr>
          <a:lstStyle/>
          <a:p>
            <a:r>
              <a:rPr lang="fr-FR" sz="3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
        <p:nvSpPr>
          <p:cNvPr id="5" name="Rectangle 4">
            <a:extLst>
              <a:ext uri="{FF2B5EF4-FFF2-40B4-BE49-F238E27FC236}">
                <a16:creationId xmlns:a16="http://schemas.microsoft.com/office/drawing/2014/main" id="{DCE01765-9388-435D-8724-5202BC02548F}"/>
              </a:ext>
            </a:extLst>
          </p:cNvPr>
          <p:cNvSpPr/>
          <p:nvPr/>
        </p:nvSpPr>
        <p:spPr>
          <a:xfrm>
            <a:off x="821822" y="3788675"/>
            <a:ext cx="10483485" cy="2157257"/>
          </a:xfrm>
          <a:prstGeom prst="rect">
            <a:avLst/>
          </a:prstGeom>
        </p:spPr>
        <p:txBody>
          <a:bodyPr wrap="square">
            <a:spAutoFit/>
          </a:bodyPr>
          <a:lstStyle/>
          <a:p>
            <a:pPr marL="1257300" lvl="2" indent="-342900" algn="just">
              <a:lnSpc>
                <a:spcPct val="150000"/>
              </a:lnSpc>
              <a:buFont typeface="Wingdings" panose="05000000000000000000" pitchFamily="2" charset="2"/>
              <a:buChar char="§"/>
            </a:pPr>
            <a:r>
              <a:rPr lang="fr-FR" sz="3200" b="1" dirty="0">
                <a:solidFill>
                  <a:schemeClr val="tx2"/>
                </a:solidFill>
                <a:latin typeface="+mj-lt"/>
              </a:rPr>
              <a:t>1. Contexte &amp; principes directeurs</a:t>
            </a:r>
          </a:p>
          <a:p>
            <a:pPr marL="1257300" lvl="2" indent="-342900" algn="just">
              <a:lnSpc>
                <a:spcPct val="150000"/>
              </a:lnSpc>
              <a:buFont typeface="Wingdings" panose="05000000000000000000" pitchFamily="2" charset="2"/>
              <a:buChar char="§"/>
            </a:pPr>
            <a:r>
              <a:rPr lang="fr-FR" sz="2000" b="1" dirty="0">
                <a:solidFill>
                  <a:schemeClr val="bg1"/>
                </a:solidFill>
                <a:latin typeface="+mj-lt"/>
              </a:rPr>
              <a:t>2. Evolutions au 1</a:t>
            </a:r>
            <a:r>
              <a:rPr lang="fr-FR" sz="2000" b="1" baseline="30000" dirty="0">
                <a:solidFill>
                  <a:schemeClr val="bg1"/>
                </a:solidFill>
                <a:latin typeface="+mj-lt"/>
              </a:rPr>
              <a:t>er</a:t>
            </a:r>
            <a:r>
              <a:rPr lang="fr-FR" sz="2000" b="1" dirty="0">
                <a:solidFill>
                  <a:schemeClr val="bg1"/>
                </a:solidFill>
                <a:latin typeface="+mj-lt"/>
              </a:rPr>
              <a:t> octobre 2022 sur le Marché des Professionnels</a:t>
            </a:r>
          </a:p>
          <a:p>
            <a:pPr marL="1257300" lvl="2" indent="-342900" algn="just">
              <a:lnSpc>
                <a:spcPct val="150000"/>
              </a:lnSpc>
              <a:buFont typeface="Wingdings" panose="05000000000000000000" pitchFamily="2" charset="2"/>
              <a:buChar char="§"/>
            </a:pPr>
            <a:r>
              <a:rPr lang="fr-FR" sz="2000" b="1" dirty="0">
                <a:solidFill>
                  <a:schemeClr val="bg1"/>
                </a:solidFill>
              </a:rPr>
              <a:t>3. Evolutions au 1</a:t>
            </a:r>
            <a:r>
              <a:rPr lang="fr-FR" sz="2000" b="1" baseline="30000" dirty="0">
                <a:solidFill>
                  <a:schemeClr val="bg1"/>
                </a:solidFill>
              </a:rPr>
              <a:t>er</a:t>
            </a:r>
            <a:r>
              <a:rPr lang="fr-FR" sz="2000" b="1" dirty="0">
                <a:solidFill>
                  <a:schemeClr val="bg1"/>
                </a:solidFill>
              </a:rPr>
              <a:t> octobre 2022 sur le Marché des Associations de Proximité</a:t>
            </a:r>
          </a:p>
          <a:p>
            <a:pPr marL="1257300" lvl="2" indent="-342900" algn="just">
              <a:lnSpc>
                <a:spcPct val="150000"/>
              </a:lnSpc>
              <a:buFont typeface="Wingdings" panose="05000000000000000000" pitchFamily="2" charset="2"/>
              <a:buChar char="§"/>
            </a:pPr>
            <a:r>
              <a:rPr lang="fr-FR" sz="2000" b="1" dirty="0">
                <a:solidFill>
                  <a:schemeClr val="bg1"/>
                </a:solidFill>
              </a:rPr>
              <a:t>4. Annexes</a:t>
            </a:r>
          </a:p>
        </p:txBody>
      </p:sp>
      <p:sp>
        <p:nvSpPr>
          <p:cNvPr id="6" name="Rectangle 5">
            <a:extLst>
              <a:ext uri="{FF2B5EF4-FFF2-40B4-BE49-F238E27FC236}">
                <a16:creationId xmlns:a16="http://schemas.microsoft.com/office/drawing/2014/main" id="{18DDA940-1FE1-4212-9727-70C58CD3814A}"/>
              </a:ext>
            </a:extLst>
          </p:cNvPr>
          <p:cNvSpPr/>
          <p:nvPr/>
        </p:nvSpPr>
        <p:spPr>
          <a:xfrm>
            <a:off x="1410789" y="3902107"/>
            <a:ext cx="9622971" cy="67926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57A8799E-1CF0-420A-9843-F2AAE1B1C265}"/>
              </a:ext>
            </a:extLst>
          </p:cNvPr>
          <p:cNvPicPr>
            <a:picLocks noChangeAspect="1"/>
          </p:cNvPicPr>
          <p:nvPr/>
        </p:nvPicPr>
        <p:blipFill>
          <a:blip r:embed="rId4"/>
          <a:stretch>
            <a:fillRect/>
          </a:stretch>
        </p:blipFill>
        <p:spPr>
          <a:xfrm>
            <a:off x="9908991" y="1360879"/>
            <a:ext cx="1598259" cy="225943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D4B6CCF6-3DD0-49DD-9EF2-CE9FB5D4B3E5}"/>
              </a:ext>
            </a:extLst>
          </p:cNvPr>
          <p:cNvSpPr/>
          <p:nvPr/>
        </p:nvSpPr>
        <p:spPr>
          <a:xfrm>
            <a:off x="821823" y="2490597"/>
            <a:ext cx="8835983" cy="1200329"/>
          </a:xfrm>
          <a:prstGeom prst="rect">
            <a:avLst/>
          </a:prstGeom>
        </p:spPr>
        <p:txBody>
          <a:bodyPr wrap="square">
            <a:spAutoFit/>
          </a:bodyPr>
          <a:lstStyle/>
          <a:p>
            <a:pPr marL="342900" indent="-342900" algn="just">
              <a:buFont typeface="Wingdings" panose="05000000000000000000" pitchFamily="2" charset="2"/>
              <a:buChar char="Ø"/>
            </a:pPr>
            <a:r>
              <a:rPr lang="fr-FR" sz="2400" dirty="0">
                <a:solidFill>
                  <a:schemeClr val="bg1"/>
                </a:solidFill>
                <a:latin typeface="Montserrat Black" panose="00000A00000000000000" pitchFamily="2" charset="0"/>
              </a:rPr>
              <a:t>Les évolutions tarifaires applicables </a:t>
            </a:r>
            <a:r>
              <a:rPr lang="fr-FR" sz="2400" u="sng" dirty="0">
                <a:solidFill>
                  <a:schemeClr val="bg1"/>
                </a:solidFill>
                <a:latin typeface="Montserrat Black" panose="00000A00000000000000" pitchFamily="2" charset="0"/>
              </a:rPr>
              <a:t>dès le 1</a:t>
            </a:r>
            <a:r>
              <a:rPr lang="fr-FR" sz="2400" u="sng" baseline="30000" dirty="0">
                <a:solidFill>
                  <a:schemeClr val="bg1"/>
                </a:solidFill>
                <a:latin typeface="Montserrat Black" panose="00000A00000000000000" pitchFamily="2" charset="0"/>
              </a:rPr>
              <a:t>er</a:t>
            </a:r>
            <a:r>
              <a:rPr lang="fr-FR" sz="2400" u="sng" dirty="0">
                <a:solidFill>
                  <a:schemeClr val="bg1"/>
                </a:solidFill>
                <a:latin typeface="Montserrat Black" panose="00000A00000000000000" pitchFamily="2" charset="0"/>
              </a:rPr>
              <a:t> octobre 2022</a:t>
            </a:r>
            <a:r>
              <a:rPr lang="fr-FR" sz="2400" dirty="0">
                <a:solidFill>
                  <a:schemeClr val="bg1"/>
                </a:solidFill>
                <a:latin typeface="Montserrat Black" panose="00000A00000000000000" pitchFamily="2" charset="0"/>
              </a:rPr>
              <a:t> sur le Marché des Professionnels &amp;  des Associations de Proximité</a:t>
            </a:r>
          </a:p>
        </p:txBody>
      </p:sp>
    </p:spTree>
    <p:extLst>
      <p:ext uri="{BB962C8B-B14F-4D97-AF65-F5344CB8AC3E}">
        <p14:creationId xmlns:p14="http://schemas.microsoft.com/office/powerpoint/2010/main" val="1992958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32079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1.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 </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les principes directeurs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7" name="Rectangle 6">
            <a:extLst>
              <a:ext uri="{FF2B5EF4-FFF2-40B4-BE49-F238E27FC236}">
                <a16:creationId xmlns:a16="http://schemas.microsoft.com/office/drawing/2014/main" id="{06FF7512-C075-4C3B-A5C3-18FA97B12341}"/>
              </a:ext>
            </a:extLst>
          </p:cNvPr>
          <p:cNvSpPr/>
          <p:nvPr/>
        </p:nvSpPr>
        <p:spPr>
          <a:xfrm>
            <a:off x="350377" y="1165161"/>
            <a:ext cx="11352213" cy="3785652"/>
          </a:xfrm>
          <a:prstGeom prst="rect">
            <a:avLst/>
          </a:prstGeom>
          <a:noFill/>
        </p:spPr>
        <p:txBody>
          <a:bodyPr wrap="square">
            <a:spAutoFit/>
          </a:bodyPr>
          <a:lstStyle/>
          <a:p>
            <a:pPr marL="269557" marR="0" lvl="5" indent="0" algn="just" defTabSz="914400" rtl="0" eaLnBrk="1" fontAlgn="auto" latinLnBrk="0" hangingPunct="1">
              <a:lnSpc>
                <a:spcPct val="100000"/>
              </a:lnSpc>
              <a:spcBef>
                <a:spcPts val="0"/>
              </a:spcBef>
              <a:spcAft>
                <a:spcPts val="0"/>
              </a:spcAft>
              <a:buClrTx/>
              <a:buSzTx/>
              <a:buFontTx/>
              <a:buNone/>
              <a:tabLst/>
              <a:defRPr/>
            </a:pPr>
            <a:r>
              <a:rPr kumimoji="0" lang="fr-FR" sz="1600" b="0" i="0" u="sng" strike="noStrike" kern="1200" cap="none" spc="0" normalizeH="0" baseline="0" noProof="0" dirty="0">
                <a:ln>
                  <a:noFill/>
                </a:ln>
                <a:solidFill>
                  <a:prstClr val="black"/>
                </a:solidFill>
                <a:effectLst/>
                <a:uLnTx/>
                <a:uFillTx/>
                <a:latin typeface="Arial"/>
                <a:ea typeface="+mn-ea"/>
                <a:cs typeface="+mn-cs"/>
              </a:rPr>
              <a:t>Contexte ayant participé à cette </a:t>
            </a:r>
            <a:r>
              <a:rPr kumimoji="0" lang="fr-FR" sz="1600" b="1" i="0" u="sng" strike="noStrike" kern="1200" cap="none" spc="0" normalizeH="0" baseline="0" noProof="0" dirty="0">
                <a:ln>
                  <a:noFill/>
                </a:ln>
                <a:solidFill>
                  <a:prstClr val="black"/>
                </a:solidFill>
                <a:effectLst/>
                <a:uLnTx/>
                <a:uFillTx/>
                <a:latin typeface="Arial"/>
                <a:ea typeface="+mn-ea"/>
                <a:cs typeface="+mn-cs"/>
              </a:rPr>
              <a:t>anticipation</a:t>
            </a:r>
            <a:r>
              <a:rPr kumimoji="0" lang="fr-FR" sz="1600" b="0" i="0" u="sng" strike="noStrike" kern="1200" cap="none" spc="0" normalizeH="0" baseline="0" noProof="0" dirty="0">
                <a:ln>
                  <a:noFill/>
                </a:ln>
                <a:solidFill>
                  <a:prstClr val="black"/>
                </a:solidFill>
                <a:effectLst/>
                <a:uLnTx/>
                <a:uFillTx/>
                <a:latin typeface="Arial"/>
                <a:ea typeface="+mn-ea"/>
                <a:cs typeface="+mn-cs"/>
              </a:rPr>
              <a:t> de l’évolution de nos conditions &amp; tarifs au </a:t>
            </a:r>
            <a:r>
              <a:rPr kumimoji="0" lang="fr-FR" sz="1600" b="1" i="0" u="sng" strike="noStrike" kern="1200" cap="none" spc="0" normalizeH="0" baseline="0" noProof="0" dirty="0">
                <a:ln>
                  <a:noFill/>
                </a:ln>
                <a:solidFill>
                  <a:prstClr val="black"/>
                </a:solidFill>
                <a:effectLst/>
                <a:uLnTx/>
                <a:uFillTx/>
                <a:latin typeface="Arial"/>
                <a:ea typeface="+mn-ea"/>
                <a:cs typeface="+mn-cs"/>
              </a:rPr>
              <a:t>1</a:t>
            </a:r>
            <a:r>
              <a:rPr kumimoji="0" lang="fr-FR" sz="1600" b="1" i="0" u="sng" strike="noStrike" kern="1200" cap="none" spc="0" normalizeH="0" baseline="30000" noProof="0" dirty="0">
                <a:ln>
                  <a:noFill/>
                </a:ln>
                <a:solidFill>
                  <a:prstClr val="black"/>
                </a:solidFill>
                <a:effectLst/>
                <a:uLnTx/>
                <a:uFillTx/>
                <a:latin typeface="Arial"/>
                <a:ea typeface="+mn-ea"/>
                <a:cs typeface="+mn-cs"/>
              </a:rPr>
              <a:t>er</a:t>
            </a:r>
            <a:r>
              <a:rPr kumimoji="0" lang="fr-FR" sz="1600" b="1" i="0" u="sng" strike="noStrike" kern="1200" cap="none" spc="0" normalizeH="0" baseline="0" noProof="0" dirty="0">
                <a:ln>
                  <a:noFill/>
                </a:ln>
                <a:solidFill>
                  <a:prstClr val="black"/>
                </a:solidFill>
                <a:effectLst/>
                <a:uLnTx/>
                <a:uFillTx/>
                <a:latin typeface="Arial"/>
                <a:ea typeface="+mn-ea"/>
                <a:cs typeface="+mn-cs"/>
              </a:rPr>
              <a:t> octobre 2022</a:t>
            </a:r>
            <a:r>
              <a:rPr kumimoji="0" lang="fr-FR" sz="1600" b="0" i="0" u="none" strike="noStrike" kern="1200" cap="none" spc="0" normalizeH="0" baseline="0" noProof="0" dirty="0">
                <a:ln>
                  <a:noFill/>
                </a:ln>
                <a:solidFill>
                  <a:prstClr val="black"/>
                </a:solidFill>
                <a:effectLst/>
                <a:uLnTx/>
                <a:uFillTx/>
                <a:latin typeface="Arial"/>
                <a:ea typeface="+mn-ea"/>
                <a:cs typeface="+mn-cs"/>
              </a:rPr>
              <a:t> :</a:t>
            </a:r>
          </a:p>
          <a:p>
            <a:pPr marL="269557" marR="0" lvl="5" indent="0" algn="just"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a:ea typeface="+mn-ea"/>
              <a:cs typeface="+mn-cs"/>
            </a:endParaRPr>
          </a:p>
          <a:p>
            <a:pPr marL="269557" marR="0" lvl="5"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a:ea typeface="+mn-ea"/>
                <a:cs typeface="+mn-cs"/>
              </a:rPr>
              <a:t>La guerre en Ukraine, dans un contexte de sortie de crise sanitaire, combinée aux aléas climatiques ayant impacté la productivité agricole mondiale, a contribué à installer nos économies dans une situation de forte inflation (</a:t>
            </a:r>
            <a:r>
              <a:rPr kumimoji="0" lang="fr-FR" sz="1400" b="0" i="1" u="none" strike="noStrike" kern="1200" cap="none" spc="0" normalizeH="0" baseline="0" noProof="0" dirty="0">
                <a:ln>
                  <a:noFill/>
                </a:ln>
                <a:solidFill>
                  <a:prstClr val="black"/>
                </a:solidFill>
                <a:effectLst/>
                <a:uLnTx/>
                <a:uFillTx/>
                <a:latin typeface="Arial"/>
                <a:ea typeface="+mn-ea"/>
                <a:cs typeface="+mn-cs"/>
              </a:rPr>
              <a:t>au-delà des 6%* l’an pour 2022</a:t>
            </a:r>
            <a:r>
              <a:rPr kumimoji="0" lang="fr-FR" sz="1600" b="0" i="0" u="none" strike="noStrike" kern="1200" cap="none" spc="0" normalizeH="0" baseline="0" noProof="0" dirty="0">
                <a:ln>
                  <a:noFill/>
                </a:ln>
                <a:solidFill>
                  <a:prstClr val="black"/>
                </a:solidFill>
                <a:effectLst/>
                <a:uLnTx/>
                <a:uFillTx/>
                <a:latin typeface="Arial"/>
                <a:ea typeface="+mn-ea"/>
                <a:cs typeface="+mn-cs"/>
              </a:rPr>
              <a:t>), avec notamment des hausses des prix de l’énergie, de l’alimentation et des services.</a:t>
            </a:r>
          </a:p>
          <a:p>
            <a:pPr marL="269557" marR="0" lvl="5" indent="0" algn="just"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a:ea typeface="+mn-ea"/>
              <a:cs typeface="+mn-cs"/>
            </a:endParaRPr>
          </a:p>
          <a:p>
            <a:pPr marL="269557" marR="0" lvl="5"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a:ea typeface="+mn-ea"/>
                <a:cs typeface="+mn-cs"/>
              </a:rPr>
              <a:t>Ce contexte nouveau nécessite d’être intégré dans les réflexions concernant la tarification de nos services, et ce d’autant plus que plusieurs évolutions réglementaires récentes vont-elles aussi impacter notre structure de résultat (</a:t>
            </a:r>
            <a:r>
              <a:rPr kumimoji="0" lang="fr-FR" sz="1600" b="0" i="1" u="none" strike="noStrike" kern="1200" cap="none" spc="0" normalizeH="0" baseline="0" noProof="0" dirty="0">
                <a:ln>
                  <a:noFill/>
                </a:ln>
                <a:solidFill>
                  <a:prstClr val="black"/>
                </a:solidFill>
                <a:effectLst/>
                <a:uLnTx/>
                <a:uFillTx/>
                <a:latin typeface="Arial"/>
                <a:ea typeface="+mn-ea"/>
                <a:cs typeface="+mn-cs"/>
              </a:rPr>
              <a:t>revalorisation de l’épargne réglementée en février et en août, entrée en vigueur de la loi Lemoine en février, hausse des taux directeurs de la BCE dans ce contexte inflationniste,...</a:t>
            </a:r>
            <a:r>
              <a:rPr kumimoji="0" lang="fr-FR" sz="1600" b="0" i="0" u="none" strike="noStrike" kern="1200" cap="none" spc="0" normalizeH="0" baseline="0" noProof="0" dirty="0">
                <a:ln>
                  <a:noFill/>
                </a:ln>
                <a:solidFill>
                  <a:prstClr val="black"/>
                </a:solidFill>
                <a:effectLst/>
                <a:uLnTx/>
                <a:uFillTx/>
                <a:latin typeface="Arial"/>
                <a:ea typeface="+mn-ea"/>
                <a:cs typeface="+mn-cs"/>
              </a:rPr>
              <a:t>)</a:t>
            </a:r>
          </a:p>
          <a:p>
            <a:pPr marL="269557" marR="0" lvl="5" indent="0" algn="just"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a:ea typeface="+mn-ea"/>
              <a:cs typeface="+mn-cs"/>
            </a:endParaRPr>
          </a:p>
          <a:p>
            <a:pPr marL="269557" marR="0" lvl="5"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a:ea typeface="+mn-ea"/>
                <a:cs typeface="+mn-cs"/>
              </a:rPr>
              <a:t>La tarification apparaît dès lors comme pouvant être un levier de croissance pour notre PNB, sous réserve de conserver une approche tarifaire responsable, dans la lignée de celle adoptée depuis plusieurs années (</a:t>
            </a:r>
            <a:r>
              <a:rPr kumimoji="0" lang="fr-FR" sz="1600" b="0" i="1" u="none" strike="noStrike" kern="1200" cap="none" spc="0" normalizeH="0" baseline="0" noProof="0" dirty="0">
                <a:ln>
                  <a:noFill/>
                </a:ln>
                <a:solidFill>
                  <a:prstClr val="black"/>
                </a:solidFill>
                <a:effectLst/>
                <a:uLnTx/>
                <a:uFillTx/>
                <a:latin typeface="Arial"/>
                <a:ea typeface="+mn-ea"/>
                <a:cs typeface="+mn-cs"/>
              </a:rPr>
              <a:t>notamment avec le gel des </a:t>
            </a:r>
            <a:r>
              <a:rPr kumimoji="0" lang="fr-FR" sz="1600" b="0" i="1" u="none" strike="noStrike" kern="1200" cap="none" spc="0" normalizeH="0" baseline="0" noProof="0" dirty="0" err="1">
                <a:ln>
                  <a:noFill/>
                </a:ln>
                <a:solidFill>
                  <a:prstClr val="black"/>
                </a:solidFill>
                <a:effectLst/>
                <a:uLnTx/>
                <a:uFillTx/>
                <a:latin typeface="Arial"/>
                <a:ea typeface="+mn-ea"/>
                <a:cs typeface="+mn-cs"/>
              </a:rPr>
              <a:t>tarifications</a:t>
            </a:r>
            <a:r>
              <a:rPr kumimoji="0" lang="fr-FR" sz="1600" b="0" i="1" u="none" strike="noStrike" kern="1200" cap="none" spc="0" normalizeH="0" baseline="0" noProof="0" dirty="0">
                <a:ln>
                  <a:noFill/>
                </a:ln>
                <a:solidFill>
                  <a:prstClr val="black"/>
                </a:solidFill>
                <a:effectLst/>
                <a:uLnTx/>
                <a:uFillTx/>
                <a:latin typeface="Arial"/>
                <a:ea typeface="+mn-ea"/>
                <a:cs typeface="+mn-cs"/>
              </a:rPr>
              <a:t> sanction</a:t>
            </a:r>
            <a:r>
              <a:rPr kumimoji="0" lang="fr-FR" sz="1600" b="0" i="0" u="none" strike="noStrike" kern="1200" cap="none" spc="0" normalizeH="0" baseline="0" noProof="0" dirty="0">
                <a:ln>
                  <a:noFill/>
                </a:ln>
                <a:solidFill>
                  <a:prstClr val="black"/>
                </a:solidFill>
                <a:effectLst/>
                <a:uLnTx/>
                <a:uFillTx/>
                <a:latin typeface="Arial"/>
                <a:ea typeface="+mn-ea"/>
                <a:cs typeface="+mn-cs"/>
              </a:rPr>
              <a:t>). </a:t>
            </a:r>
          </a:p>
          <a:p>
            <a:pPr marL="269557" marR="0" lvl="5" indent="0" algn="just"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a:ea typeface="+mn-ea"/>
              <a:cs typeface="+mn-cs"/>
            </a:endParaRPr>
          </a:p>
          <a:p>
            <a:pPr marL="269557" marR="0" lvl="5" indent="0" algn="just"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Arial"/>
                <a:ea typeface="+mn-ea"/>
                <a:cs typeface="+mn-cs"/>
              </a:rPr>
              <a:t>Notre stratégie tarifaire applicable au 1</a:t>
            </a:r>
            <a:r>
              <a:rPr kumimoji="0" lang="fr-FR" sz="1600" b="1" i="0" u="none" strike="noStrike" kern="1200" cap="none" spc="0" normalizeH="0" baseline="30000" noProof="0" dirty="0">
                <a:ln>
                  <a:noFill/>
                </a:ln>
                <a:solidFill>
                  <a:prstClr val="black"/>
                </a:solidFill>
                <a:effectLst/>
                <a:uLnTx/>
                <a:uFillTx/>
                <a:latin typeface="Arial"/>
                <a:ea typeface="+mn-ea"/>
                <a:cs typeface="+mn-cs"/>
              </a:rPr>
              <a:t>er</a:t>
            </a:r>
            <a:r>
              <a:rPr kumimoji="0" lang="fr-FR" sz="1600" b="1" i="0" u="none" strike="noStrike" kern="1200" cap="none" spc="0" normalizeH="0" baseline="0" noProof="0" dirty="0">
                <a:ln>
                  <a:noFill/>
                </a:ln>
                <a:solidFill>
                  <a:prstClr val="black"/>
                </a:solidFill>
                <a:effectLst/>
                <a:uLnTx/>
                <a:uFillTx/>
                <a:latin typeface="Arial"/>
                <a:ea typeface="+mn-ea"/>
                <a:cs typeface="+mn-cs"/>
              </a:rPr>
              <a:t> octobre 2022 s’appuie donc globalement sur les évolutions suivantes</a:t>
            </a:r>
            <a:r>
              <a:rPr kumimoji="0" lang="fr-FR" sz="1600" b="0" i="0" u="none" strike="noStrike" kern="1200" cap="none" spc="0" normalizeH="0" baseline="0" noProof="0" dirty="0">
                <a:ln>
                  <a:noFill/>
                </a:ln>
                <a:solidFill>
                  <a:prstClr val="black"/>
                </a:solidFill>
                <a:effectLst/>
                <a:uLnTx/>
                <a:uFillTx/>
                <a:latin typeface="Arial"/>
                <a:ea typeface="+mn-ea"/>
                <a:cs typeface="+mn-cs"/>
              </a:rPr>
              <a:t> :</a:t>
            </a:r>
          </a:p>
        </p:txBody>
      </p:sp>
      <p:sp>
        <p:nvSpPr>
          <p:cNvPr id="9" name="ZoneTexte 8">
            <a:extLst>
              <a:ext uri="{FF2B5EF4-FFF2-40B4-BE49-F238E27FC236}">
                <a16:creationId xmlns:a16="http://schemas.microsoft.com/office/drawing/2014/main" id="{DE20D51A-DA5B-4EEC-8291-2896D40EBA29}"/>
              </a:ext>
            </a:extLst>
          </p:cNvPr>
          <p:cNvSpPr txBox="1"/>
          <p:nvPr/>
        </p:nvSpPr>
        <p:spPr>
          <a:xfrm>
            <a:off x="637818" y="5900656"/>
            <a:ext cx="6735098" cy="261610"/>
          </a:xfrm>
          <a:prstGeom prst="rect">
            <a:avLst/>
          </a:prstGeom>
          <a:noFill/>
        </p:spPr>
        <p:txBody>
          <a:bodyPr wrap="square" rtlCol="0">
            <a:spAutoFit/>
          </a:bodyPr>
          <a:lstStyle/>
          <a:p>
            <a:r>
              <a:rPr lang="fr-FR" sz="1100" i="1" dirty="0"/>
              <a:t>* en juillet 2022, les prix à la consommation ont augmenté de 6,1% sur un an </a:t>
            </a:r>
            <a:r>
              <a:rPr lang="fr-FR" sz="1100" i="1" dirty="0">
                <a:hlinkClick r:id="rId4"/>
              </a:rPr>
              <a:t>Source INSEE – Juillet 2022</a:t>
            </a:r>
            <a:endParaRPr lang="fr-FR" sz="1100" i="1" dirty="0"/>
          </a:p>
        </p:txBody>
      </p:sp>
      <p:sp>
        <p:nvSpPr>
          <p:cNvPr id="2" name="Rectangle 1">
            <a:extLst>
              <a:ext uri="{FF2B5EF4-FFF2-40B4-BE49-F238E27FC236}">
                <a16:creationId xmlns:a16="http://schemas.microsoft.com/office/drawing/2014/main" id="{ACFBE43A-3126-4694-8D64-283437D4BC3D}"/>
              </a:ext>
            </a:extLst>
          </p:cNvPr>
          <p:cNvSpPr/>
          <p:nvPr/>
        </p:nvSpPr>
        <p:spPr>
          <a:xfrm>
            <a:off x="740229" y="4824539"/>
            <a:ext cx="2246811" cy="1001495"/>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Maintien du gel des tarifications sanction</a:t>
            </a:r>
          </a:p>
        </p:txBody>
      </p:sp>
      <p:sp>
        <p:nvSpPr>
          <p:cNvPr id="10" name="Rectangle 9">
            <a:extLst>
              <a:ext uri="{FF2B5EF4-FFF2-40B4-BE49-F238E27FC236}">
                <a16:creationId xmlns:a16="http://schemas.microsoft.com/office/drawing/2014/main" id="{25CC27D9-3D50-4143-A589-4CFB51B73B75}"/>
              </a:ext>
            </a:extLst>
          </p:cNvPr>
          <p:cNvSpPr/>
          <p:nvPr/>
        </p:nvSpPr>
        <p:spPr>
          <a:xfrm>
            <a:off x="3226526" y="4824539"/>
            <a:ext cx="2738845" cy="10014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Forfaits Pros &amp; Associations </a:t>
            </a:r>
            <a:r>
              <a:rPr lang="fr-FR" sz="1600" dirty="0"/>
              <a:t>: hausse des cotisations en rapport avec l’inflation</a:t>
            </a:r>
          </a:p>
        </p:txBody>
      </p:sp>
      <p:sp>
        <p:nvSpPr>
          <p:cNvPr id="11" name="Rectangle 10">
            <a:extLst>
              <a:ext uri="{FF2B5EF4-FFF2-40B4-BE49-F238E27FC236}">
                <a16:creationId xmlns:a16="http://schemas.microsoft.com/office/drawing/2014/main" id="{C17CA728-607F-49DD-9F60-C63DEDEA1ED3}"/>
              </a:ext>
            </a:extLst>
          </p:cNvPr>
          <p:cNvSpPr/>
          <p:nvPr/>
        </p:nvSpPr>
        <p:spPr>
          <a:xfrm>
            <a:off x="6204857" y="4824539"/>
            <a:ext cx="2738845" cy="10014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Hors Forfaits </a:t>
            </a:r>
            <a:r>
              <a:rPr lang="fr-FR" sz="1600" dirty="0"/>
              <a:t>: hausse des frais de tenue de compte, des abonnements BAD et des cartes en rapport avec l’inflation</a:t>
            </a:r>
          </a:p>
        </p:txBody>
      </p:sp>
      <p:sp>
        <p:nvSpPr>
          <p:cNvPr id="12" name="Rectangle 11">
            <a:extLst>
              <a:ext uri="{FF2B5EF4-FFF2-40B4-BE49-F238E27FC236}">
                <a16:creationId xmlns:a16="http://schemas.microsoft.com/office/drawing/2014/main" id="{DE0E404B-AEFB-49AB-8580-152A442780C9}"/>
              </a:ext>
            </a:extLst>
          </p:cNvPr>
          <p:cNvSpPr/>
          <p:nvPr/>
        </p:nvSpPr>
        <p:spPr>
          <a:xfrm>
            <a:off x="9170126" y="4824539"/>
            <a:ext cx="2246811" cy="10014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effectLst>
                  <a:outerShdw blurRad="38100" dist="38100" dir="2700000" algn="tl">
                    <a:srgbClr val="000000">
                      <a:alpha val="43137"/>
                    </a:srgbClr>
                  </a:outerShdw>
                </a:effectLst>
              </a:rPr>
              <a:t>Hausse des frais mini liés à l’étude de dossiers MLT</a:t>
            </a:r>
          </a:p>
        </p:txBody>
      </p:sp>
    </p:spTree>
    <p:extLst>
      <p:ext uri="{BB962C8B-B14F-4D97-AF65-F5344CB8AC3E}">
        <p14:creationId xmlns:p14="http://schemas.microsoft.com/office/powerpoint/2010/main" val="2687268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384" y="1096494"/>
            <a:ext cx="11349052" cy="5024388"/>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3" name="Titre 2"/>
          <p:cNvSpPr>
            <a:spLocks noGrp="1"/>
          </p:cNvSpPr>
          <p:nvPr>
            <p:ph type="title" idx="4294967295"/>
          </p:nvPr>
        </p:nvSpPr>
        <p:spPr>
          <a:xfrm>
            <a:off x="821824" y="256562"/>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35511" y="1271147"/>
            <a:ext cx="7690548" cy="12464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Votre actualité…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5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5" name="Rectangle 4">
            <a:extLst>
              <a:ext uri="{FF2B5EF4-FFF2-40B4-BE49-F238E27FC236}">
                <a16:creationId xmlns:a16="http://schemas.microsoft.com/office/drawing/2014/main" id="{DCE01765-9388-435D-8724-5202BC02548F}"/>
              </a:ext>
            </a:extLst>
          </p:cNvPr>
          <p:cNvSpPr/>
          <p:nvPr/>
        </p:nvSpPr>
        <p:spPr>
          <a:xfrm>
            <a:off x="821822" y="3788675"/>
            <a:ext cx="10483485" cy="1972591"/>
          </a:xfrm>
          <a:prstGeom prst="rect">
            <a:avLst/>
          </a:prstGeom>
        </p:spPr>
        <p:txBody>
          <a:bodyPr wrap="square">
            <a:spAutoFit/>
          </a:bodyPr>
          <a:lstStyle/>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schemeClr val="bg1"/>
                </a:solidFill>
                <a:effectLst/>
                <a:uLnTx/>
                <a:uFillTx/>
                <a:latin typeface="Arial Narrow"/>
                <a:ea typeface="+mn-ea"/>
                <a:cs typeface="+mn-cs"/>
              </a:rPr>
              <a:t>1. Contexte &amp; principes directeurs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1" i="0" u="none" strike="noStrike" kern="1200" cap="none" spc="0" normalizeH="0" baseline="0" noProof="0" dirty="0">
                <a:ln>
                  <a:noFill/>
                </a:ln>
                <a:solidFill>
                  <a:srgbClr val="FF0000"/>
                </a:solidFill>
                <a:effectLst/>
                <a:uLnTx/>
                <a:uFillTx/>
                <a:latin typeface="Arial Narrow"/>
                <a:ea typeface="+mn-ea"/>
                <a:cs typeface="+mn-cs"/>
              </a:rPr>
              <a:t>2. Evolutions au 1</a:t>
            </a:r>
            <a:r>
              <a:rPr kumimoji="0" lang="fr-FR" sz="2400" b="1" i="0" u="none" strike="noStrike" kern="1200" cap="none" spc="0" normalizeH="0" baseline="30000" noProof="0" dirty="0">
                <a:ln>
                  <a:noFill/>
                </a:ln>
                <a:solidFill>
                  <a:srgbClr val="FF0000"/>
                </a:solidFill>
                <a:effectLst/>
                <a:uLnTx/>
                <a:uFillTx/>
                <a:latin typeface="Arial Narrow"/>
                <a:ea typeface="+mn-ea"/>
                <a:cs typeface="+mn-cs"/>
              </a:rPr>
              <a:t>er</a:t>
            </a:r>
            <a:r>
              <a:rPr kumimoji="0" lang="fr-FR" sz="2400" b="1" i="0" u="none" strike="noStrike" kern="1200" cap="none" spc="0" normalizeH="0" baseline="0" noProof="0" dirty="0">
                <a:ln>
                  <a:noFill/>
                </a:ln>
                <a:solidFill>
                  <a:srgbClr val="FF0000"/>
                </a:solidFill>
                <a:effectLst/>
                <a:uLnTx/>
                <a:uFillTx/>
                <a:latin typeface="Arial Narrow"/>
                <a:ea typeface="+mn-ea"/>
                <a:cs typeface="+mn-cs"/>
              </a:rPr>
              <a:t> octobre 2022 sur le Marché des Professionnels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3. Evolutions au 1</a:t>
            </a:r>
            <a:r>
              <a:rPr kumimoji="0" lang="fr-FR" sz="2000" b="1" i="0" u="none" strike="noStrike" kern="1200" cap="none" spc="0" normalizeH="0" baseline="30000" noProof="0" dirty="0">
                <a:ln>
                  <a:noFill/>
                </a:ln>
                <a:solidFill>
                  <a:prstClr val="white"/>
                </a:solidFill>
                <a:effectLst/>
                <a:uLnTx/>
                <a:uFillTx/>
                <a:latin typeface="Arial Narrow"/>
                <a:ea typeface="+mn-ea"/>
                <a:cs typeface="+mn-cs"/>
              </a:rPr>
              <a:t>er</a:t>
            </a:r>
            <a:r>
              <a:rPr kumimoji="0" lang="fr-FR" sz="2000" b="1" i="0" u="none" strike="noStrike" kern="1200" cap="none" spc="0" normalizeH="0" baseline="0" noProof="0" dirty="0">
                <a:ln>
                  <a:noFill/>
                </a:ln>
                <a:solidFill>
                  <a:prstClr val="white"/>
                </a:solidFill>
                <a:effectLst/>
                <a:uLnTx/>
                <a:uFillTx/>
                <a:latin typeface="Arial Narrow"/>
                <a:ea typeface="+mn-ea"/>
                <a:cs typeface="+mn-cs"/>
              </a:rPr>
              <a:t> octobre 2022 sur le Marché des Associations de Proximité</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4. Annexes</a:t>
            </a:r>
          </a:p>
        </p:txBody>
      </p:sp>
      <p:sp>
        <p:nvSpPr>
          <p:cNvPr id="6" name="Rectangle 5">
            <a:extLst>
              <a:ext uri="{FF2B5EF4-FFF2-40B4-BE49-F238E27FC236}">
                <a16:creationId xmlns:a16="http://schemas.microsoft.com/office/drawing/2014/main" id="{18DDA940-1FE1-4212-9727-70C58CD3814A}"/>
              </a:ext>
            </a:extLst>
          </p:cNvPr>
          <p:cNvSpPr/>
          <p:nvPr/>
        </p:nvSpPr>
        <p:spPr>
          <a:xfrm>
            <a:off x="1410789" y="4285291"/>
            <a:ext cx="9622971" cy="67926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4" name="Image 3">
            <a:extLst>
              <a:ext uri="{FF2B5EF4-FFF2-40B4-BE49-F238E27FC236}">
                <a16:creationId xmlns:a16="http://schemas.microsoft.com/office/drawing/2014/main" id="{57A8799E-1CF0-420A-9843-F2AAE1B1C265}"/>
              </a:ext>
            </a:extLst>
          </p:cNvPr>
          <p:cNvPicPr>
            <a:picLocks noChangeAspect="1"/>
          </p:cNvPicPr>
          <p:nvPr/>
        </p:nvPicPr>
        <p:blipFill>
          <a:blip r:embed="rId4"/>
          <a:stretch>
            <a:fillRect/>
          </a:stretch>
        </p:blipFill>
        <p:spPr>
          <a:xfrm>
            <a:off x="9908991" y="1360879"/>
            <a:ext cx="1598259" cy="225943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D4B6CCF6-3DD0-49DD-9EF2-CE9FB5D4B3E5}"/>
              </a:ext>
            </a:extLst>
          </p:cNvPr>
          <p:cNvSpPr/>
          <p:nvPr/>
        </p:nvSpPr>
        <p:spPr>
          <a:xfrm>
            <a:off x="821823" y="2490597"/>
            <a:ext cx="8835983" cy="1200329"/>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Les évolutions tarifaires applicables </a:t>
            </a:r>
            <a:r>
              <a:rPr kumimoji="0" lang="fr-FR" sz="2400" b="0" i="0" u="sng"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dès le 1</a:t>
            </a:r>
            <a:r>
              <a:rPr kumimoji="0" lang="fr-FR" sz="2400" b="0" i="0" u="sng" strike="noStrike" kern="1200" cap="none" spc="0" normalizeH="0" baseline="30000" noProof="0" dirty="0">
                <a:ln>
                  <a:noFill/>
                </a:ln>
                <a:solidFill>
                  <a:prstClr val="white"/>
                </a:solidFill>
                <a:effectLst/>
                <a:uLnTx/>
                <a:uFillTx/>
                <a:latin typeface="Montserrat Black" panose="00000A00000000000000" pitchFamily="2" charset="0"/>
                <a:ea typeface="+mn-ea"/>
                <a:cs typeface="+mn-cs"/>
              </a:rPr>
              <a:t>er</a:t>
            </a:r>
            <a:r>
              <a:rPr kumimoji="0" lang="fr-FR" sz="2400" b="0" i="0" u="sng"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 octobre 2022</a:t>
            </a:r>
            <a:r>
              <a:rPr kumimoji="0" lang="fr-FR" sz="24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 sur le Marché des Professionnels &amp;  des Associations de Proximité</a:t>
            </a:r>
          </a:p>
        </p:txBody>
      </p:sp>
    </p:spTree>
    <p:extLst>
      <p:ext uri="{BB962C8B-B14F-4D97-AF65-F5344CB8AC3E}">
        <p14:creationId xmlns:p14="http://schemas.microsoft.com/office/powerpoint/2010/main" val="717628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1927586"/>
            <a:ext cx="10518224" cy="4159705"/>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6937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forfaits Pros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(p.6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2" name="Ellipse 1">
            <a:extLst>
              <a:ext uri="{FF2B5EF4-FFF2-40B4-BE49-F238E27FC236}">
                <a16:creationId xmlns:a16="http://schemas.microsoft.com/office/drawing/2014/main" id="{B756BE7C-54E4-480F-9492-CCE771722008}"/>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1/6</a:t>
            </a: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531215" y="3711345"/>
            <a:ext cx="4159706"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1977745"/>
            <a:ext cx="10483389" cy="2154436"/>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Ce qui change au 1</a:t>
            </a:r>
            <a:r>
              <a:rPr kumimoji="0" lang="fr-FR" sz="1800" b="1" i="0" u="sng" strike="noStrike" kern="1200" cap="none" spc="0" normalizeH="0" baseline="30000" noProof="0" dirty="0">
                <a:ln>
                  <a:noFill/>
                </a:ln>
                <a:solidFill>
                  <a:srgbClr val="000000"/>
                </a:solidFill>
                <a:effectLst/>
                <a:uLnTx/>
                <a:uFillTx/>
                <a:latin typeface="Arial Narrow"/>
                <a:ea typeface="+mn-ea"/>
                <a:cs typeface="+mn-cs"/>
              </a:rPr>
              <a:t>er</a:t>
            </a:r>
            <a:r>
              <a:rPr kumimoji="0" lang="fr-FR" sz="1800" b="1" i="0" u="sng" strike="noStrike" kern="1200" cap="none" spc="0" normalizeH="0" baseline="0" noProof="0" dirty="0">
                <a:ln>
                  <a:noFill/>
                </a:ln>
                <a:solidFill>
                  <a:srgbClr val="000000"/>
                </a:solidFill>
                <a:effectLst/>
                <a:uLnTx/>
                <a:uFillTx/>
                <a:latin typeface="Arial Narrow"/>
                <a:ea typeface="+mn-ea"/>
                <a:cs typeface="+mn-cs"/>
              </a:rPr>
              <a:t> octobre 2022</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 augmentation de la cotisation mensuelle de nos forfaits </a:t>
            </a:r>
            <a:r>
              <a:rPr kumimoji="0" lang="fr-FR" sz="1800" b="1" i="0" u="none" strike="noStrike" kern="1200" cap="none" spc="0" normalizeH="0" baseline="0" noProof="0" dirty="0">
                <a:ln>
                  <a:noFill/>
                </a:ln>
                <a:solidFill>
                  <a:srgbClr val="000000"/>
                </a:solidFill>
                <a:effectLst/>
                <a:uLnTx/>
                <a:uFillTx/>
                <a:latin typeface="Arial Narrow"/>
                <a:ea typeface="+mn-ea"/>
                <a:cs typeface="+mn-cs"/>
              </a:rPr>
              <a:t>Libre Convergence, </a:t>
            </a:r>
            <a:r>
              <a:rPr kumimoji="0" lang="fr-FR" sz="1800" b="1" i="0" u="none" strike="noStrike" kern="1200" cap="none" spc="0" normalizeH="0" baseline="0" noProof="0" dirty="0" err="1">
                <a:ln>
                  <a:noFill/>
                </a:ln>
                <a:solidFill>
                  <a:srgbClr val="000000"/>
                </a:solidFill>
                <a:effectLst/>
                <a:uLnTx/>
                <a:uFillTx/>
                <a:latin typeface="Arial Narrow"/>
                <a:ea typeface="+mn-ea"/>
                <a:cs typeface="+mn-cs"/>
              </a:rPr>
              <a:t>Labelis</a:t>
            </a:r>
            <a:r>
              <a:rPr kumimoji="0" lang="fr-FR" sz="1800" b="1" i="0" u="none" strike="noStrike" kern="1200" cap="none" spc="0" normalizeH="0" baseline="0" noProof="0" dirty="0">
                <a:ln>
                  <a:noFill/>
                </a:ln>
                <a:solidFill>
                  <a:srgbClr val="000000"/>
                </a:solidFill>
                <a:effectLst/>
                <a:uLnTx/>
                <a:uFillTx/>
                <a:latin typeface="Arial Narrow"/>
                <a:ea typeface="+mn-ea"/>
                <a:cs typeface="+mn-cs"/>
              </a:rPr>
              <a:t>, Agri Viti et Franchise &amp; Vous dans des proportions proches de celles de l’inflation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Wingdings" panose="05000000000000000000" pitchFamily="2" charset="2"/>
              <a:buChar char="à"/>
            </a:pPr>
            <a:r>
              <a:rPr kumimoji="0" lang="fr-FR"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Absorber l’inflation tout en nous </a:t>
            </a:r>
            <a:r>
              <a:rPr lang="fr-FR" dirty="0">
                <a:solidFill>
                  <a:srgbClr val="000000"/>
                </a:solidFill>
                <a:latin typeface="Arial Narrow"/>
                <a:sym typeface="Wingdings" panose="05000000000000000000" pitchFamily="2" charset="2"/>
              </a:rPr>
              <a:t>maintenant proches des standards des autres CE et de nos</a:t>
            </a:r>
            <a:r>
              <a:rPr kumimoji="0" lang="fr-FR"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 concurrents</a:t>
            </a:r>
            <a:r>
              <a:rPr kumimoji="0" lang="fr-FR" sz="1200" b="0" i="1"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 </a:t>
            </a:r>
            <a:endParaRPr kumimoji="0" lang="fr-FR" b="1" i="0" u="none" strike="noStrike" kern="1200" cap="none" spc="0" normalizeH="0" baseline="0" noProof="0" dirty="0">
              <a:ln>
                <a:noFill/>
              </a:ln>
              <a:effectLst>
                <a:outerShdw blurRad="38100" dist="38100" dir="2700000" algn="tl">
                  <a:srgbClr val="000000">
                    <a:alpha val="43137"/>
                  </a:srgbClr>
                </a:outerShdw>
              </a:effectLst>
              <a:uLnTx/>
              <a:uFillTx/>
              <a:latin typeface="Arial Narrow"/>
              <a:ea typeface="+mn-ea"/>
              <a:cs typeface="+mn-cs"/>
              <a:sym typeface="Wingdings" panose="05000000000000000000" pitchFamily="2" charset="2"/>
            </a:endParaRPr>
          </a:p>
          <a:p>
            <a:pPr marL="742950" lvl="1" indent="-285750" algn="just">
              <a:buFont typeface="Wingdings" panose="05000000000000000000" pitchFamily="2" charset="2"/>
              <a:buChar char="à"/>
            </a:pPr>
            <a:r>
              <a:rPr lang="fr-FR" dirty="0">
                <a:latin typeface="Arial Narrow"/>
                <a:sym typeface="Wingdings" panose="05000000000000000000" pitchFamily="2" charset="2"/>
              </a:rPr>
              <a:t>Adosser la tarification des forfaits « sans carte » à celle de nos forfaits avec carte pour inciter à l’équipement</a:t>
            </a:r>
          </a:p>
          <a:p>
            <a:pPr marL="742950" lvl="1" indent="-285750" algn="just">
              <a:buFont typeface="Wingdings" panose="05000000000000000000" pitchFamily="2" charset="2"/>
              <a:buChar char="à"/>
            </a:pPr>
            <a:endParaRPr kumimoji="0" lang="fr-FR" sz="800" i="0" u="none" strike="noStrike" kern="1200" cap="none" spc="0" normalizeH="0" baseline="0" noProof="0" dirty="0">
              <a:ln>
                <a:noFill/>
              </a:ln>
              <a:uLnTx/>
              <a:uFillTx/>
              <a:latin typeface="Arial Narrow"/>
              <a:sym typeface="Wingdings" panose="05000000000000000000" pitchFamily="2" charset="2"/>
            </a:endParaRPr>
          </a:p>
          <a:p>
            <a:pPr lvl="0" algn="ctr">
              <a:defRPr/>
            </a:pPr>
            <a:r>
              <a:rPr lang="fr-FR" b="1" dirty="0">
                <a:solidFill>
                  <a:srgbClr val="00B050"/>
                </a:solidFill>
                <a:effectLst>
                  <a:outerShdw blurRad="38100" dist="38100" dir="2700000" algn="tl">
                    <a:srgbClr val="000000">
                      <a:alpha val="43137"/>
                    </a:srgbClr>
                  </a:outerShdw>
                </a:effectLst>
                <a:sym typeface="Wingdings" panose="05000000000000000000" pitchFamily="2" charset="2"/>
              </a:rPr>
              <a:t>Gain de PNB attendu  +217 K€</a:t>
            </a:r>
            <a:endPar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p:txBody>
      </p:sp>
      <p:pic>
        <p:nvPicPr>
          <p:cNvPr id="15" name="Image 14">
            <a:extLst>
              <a:ext uri="{FF2B5EF4-FFF2-40B4-BE49-F238E27FC236}">
                <a16:creationId xmlns:a16="http://schemas.microsoft.com/office/drawing/2014/main" id="{0F8D5158-86F1-4E3C-9923-61B64510A82E}"/>
              </a:ext>
            </a:extLst>
          </p:cNvPr>
          <p:cNvPicPr>
            <a:picLocks noChangeAspect="1"/>
          </p:cNvPicPr>
          <p:nvPr/>
        </p:nvPicPr>
        <p:blipFill>
          <a:blip r:embed="rId4"/>
          <a:stretch>
            <a:fillRect/>
          </a:stretch>
        </p:blipFill>
        <p:spPr>
          <a:xfrm>
            <a:off x="5136708" y="1218232"/>
            <a:ext cx="2277564" cy="514289"/>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71FC2948-20D7-46C4-8E87-9E2178C768FF}"/>
              </a:ext>
            </a:extLst>
          </p:cNvPr>
          <p:cNvSpPr/>
          <p:nvPr/>
        </p:nvSpPr>
        <p:spPr>
          <a:xfrm>
            <a:off x="1410114" y="4192958"/>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Forfait </a:t>
            </a:r>
            <a:r>
              <a:rPr lang="fr-FR" sz="1600" dirty="0" err="1"/>
              <a:t>Labelis</a:t>
            </a:r>
            <a:r>
              <a:rPr lang="fr-FR" sz="1600" dirty="0"/>
              <a:t>, Libre Convergence, Franchise &amp; Vous, Agri </a:t>
            </a:r>
            <a:r>
              <a:rPr lang="fr-FR" sz="1600" dirty="0" err="1"/>
              <a:t>viti</a:t>
            </a:r>
            <a:r>
              <a:rPr lang="fr-FR" sz="1600" dirty="0"/>
              <a:t> </a:t>
            </a:r>
            <a:r>
              <a:rPr lang="fr-FR" sz="1600" b="1" dirty="0">
                <a:solidFill>
                  <a:srgbClr val="FF0000"/>
                </a:solidFill>
              </a:rPr>
              <a:t>sans carte</a:t>
            </a:r>
          </a:p>
        </p:txBody>
      </p:sp>
      <p:sp>
        <p:nvSpPr>
          <p:cNvPr id="18" name="Rectangle 17">
            <a:extLst>
              <a:ext uri="{FF2B5EF4-FFF2-40B4-BE49-F238E27FC236}">
                <a16:creationId xmlns:a16="http://schemas.microsoft.com/office/drawing/2014/main" id="{005F5994-17D9-4E01-ACBF-BE5E8386FC07}"/>
              </a:ext>
            </a:extLst>
          </p:cNvPr>
          <p:cNvSpPr/>
          <p:nvPr/>
        </p:nvSpPr>
        <p:spPr>
          <a:xfrm>
            <a:off x="8553157" y="4192958"/>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2"/>
                </a:solidFill>
              </a:rPr>
              <a:t>Passe de 24,50€ à 26€ TTC /mois</a:t>
            </a:r>
          </a:p>
        </p:txBody>
      </p:sp>
      <p:sp>
        <p:nvSpPr>
          <p:cNvPr id="19" name="Rectangle 18">
            <a:extLst>
              <a:ext uri="{FF2B5EF4-FFF2-40B4-BE49-F238E27FC236}">
                <a16:creationId xmlns:a16="http://schemas.microsoft.com/office/drawing/2014/main" id="{ABAE1805-D3CD-4624-8984-45C3A07F5855}"/>
              </a:ext>
            </a:extLst>
          </p:cNvPr>
          <p:cNvSpPr/>
          <p:nvPr/>
        </p:nvSpPr>
        <p:spPr>
          <a:xfrm>
            <a:off x="1410114" y="4529168"/>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Forfait </a:t>
            </a:r>
            <a:r>
              <a:rPr lang="fr-FR" sz="1600" dirty="0" err="1"/>
              <a:t>Labelis</a:t>
            </a:r>
            <a:r>
              <a:rPr lang="fr-FR" sz="1600" dirty="0"/>
              <a:t>, Libre Convergence, Franchise &amp; Vous, Agri </a:t>
            </a:r>
            <a:r>
              <a:rPr lang="fr-FR" sz="1600" dirty="0" err="1"/>
              <a:t>viti</a:t>
            </a:r>
            <a:r>
              <a:rPr lang="fr-FR" sz="1600" dirty="0"/>
              <a:t> </a:t>
            </a:r>
            <a:r>
              <a:rPr lang="fr-FR" sz="1600" b="1" dirty="0">
                <a:solidFill>
                  <a:srgbClr val="FFFF00"/>
                </a:solidFill>
              </a:rPr>
              <a:t>avec Visa business DI/DD</a:t>
            </a:r>
          </a:p>
        </p:txBody>
      </p:sp>
      <p:sp>
        <p:nvSpPr>
          <p:cNvPr id="20" name="Rectangle 19">
            <a:extLst>
              <a:ext uri="{FF2B5EF4-FFF2-40B4-BE49-F238E27FC236}">
                <a16:creationId xmlns:a16="http://schemas.microsoft.com/office/drawing/2014/main" id="{4F5CFB80-1E28-4947-AF6F-A7F8521DCE3F}"/>
              </a:ext>
            </a:extLst>
          </p:cNvPr>
          <p:cNvSpPr/>
          <p:nvPr/>
        </p:nvSpPr>
        <p:spPr>
          <a:xfrm>
            <a:off x="8553157" y="4529168"/>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b="1" dirty="0">
                <a:solidFill>
                  <a:schemeClr val="tx2"/>
                </a:solidFill>
              </a:rPr>
              <a:t>Passe de 24,50€ à 26€ TTC / mois</a:t>
            </a:r>
          </a:p>
        </p:txBody>
      </p:sp>
      <p:sp>
        <p:nvSpPr>
          <p:cNvPr id="21" name="Rectangle 20">
            <a:extLst>
              <a:ext uri="{FF2B5EF4-FFF2-40B4-BE49-F238E27FC236}">
                <a16:creationId xmlns:a16="http://schemas.microsoft.com/office/drawing/2014/main" id="{ADDFCBBE-CD84-495F-AFBA-DA5B41136D37}"/>
              </a:ext>
            </a:extLst>
          </p:cNvPr>
          <p:cNvSpPr/>
          <p:nvPr/>
        </p:nvSpPr>
        <p:spPr>
          <a:xfrm>
            <a:off x="1410114" y="4865378"/>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Forfait </a:t>
            </a:r>
            <a:r>
              <a:rPr lang="fr-FR" sz="1600" dirty="0" err="1"/>
              <a:t>Labelis</a:t>
            </a:r>
            <a:r>
              <a:rPr lang="fr-FR" sz="1600" dirty="0"/>
              <a:t>, Libre Convergence, Franchise &amp; Vous, Agri </a:t>
            </a:r>
            <a:r>
              <a:rPr lang="fr-FR" sz="1600" dirty="0" err="1"/>
              <a:t>viti</a:t>
            </a:r>
            <a:r>
              <a:rPr lang="fr-FR" sz="1600" dirty="0"/>
              <a:t> </a:t>
            </a:r>
            <a:r>
              <a:rPr lang="fr-FR" sz="1600" b="1" dirty="0">
                <a:solidFill>
                  <a:srgbClr val="FFFF00"/>
                </a:solidFill>
              </a:rPr>
              <a:t>avec Visa Gold business DI</a:t>
            </a:r>
          </a:p>
        </p:txBody>
      </p:sp>
      <p:sp>
        <p:nvSpPr>
          <p:cNvPr id="22" name="Rectangle 21">
            <a:extLst>
              <a:ext uri="{FF2B5EF4-FFF2-40B4-BE49-F238E27FC236}">
                <a16:creationId xmlns:a16="http://schemas.microsoft.com/office/drawing/2014/main" id="{274D527C-BE0D-4BAD-BEE6-3FC3BF28C8ED}"/>
              </a:ext>
            </a:extLst>
          </p:cNvPr>
          <p:cNvSpPr/>
          <p:nvPr/>
        </p:nvSpPr>
        <p:spPr>
          <a:xfrm>
            <a:off x="8553157" y="4865378"/>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2"/>
                </a:solidFill>
              </a:rPr>
              <a:t>Passe de 29€ à 31€ TTC / mois</a:t>
            </a:r>
          </a:p>
        </p:txBody>
      </p:sp>
      <p:sp>
        <p:nvSpPr>
          <p:cNvPr id="23" name="Rectangle 22">
            <a:extLst>
              <a:ext uri="{FF2B5EF4-FFF2-40B4-BE49-F238E27FC236}">
                <a16:creationId xmlns:a16="http://schemas.microsoft.com/office/drawing/2014/main" id="{2AD9687F-6826-4204-A746-E3D2BE0516AE}"/>
              </a:ext>
            </a:extLst>
          </p:cNvPr>
          <p:cNvSpPr/>
          <p:nvPr/>
        </p:nvSpPr>
        <p:spPr>
          <a:xfrm>
            <a:off x="1410114" y="5205980"/>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Forfait </a:t>
            </a:r>
            <a:r>
              <a:rPr lang="fr-FR" sz="1600" dirty="0" err="1"/>
              <a:t>Labelis</a:t>
            </a:r>
            <a:r>
              <a:rPr lang="fr-FR" sz="1600" dirty="0"/>
              <a:t>, Libre Convergence, Franchise &amp; Vous, Agri </a:t>
            </a:r>
            <a:r>
              <a:rPr lang="fr-FR" sz="1600" dirty="0" err="1"/>
              <a:t>viti</a:t>
            </a:r>
            <a:r>
              <a:rPr lang="fr-FR" sz="1600" dirty="0"/>
              <a:t> </a:t>
            </a:r>
            <a:r>
              <a:rPr lang="fr-FR" sz="1600" b="1" dirty="0">
                <a:solidFill>
                  <a:srgbClr val="FFFF00"/>
                </a:solidFill>
              </a:rPr>
              <a:t>avec Visa Gold business DD</a:t>
            </a:r>
          </a:p>
        </p:txBody>
      </p:sp>
      <p:sp>
        <p:nvSpPr>
          <p:cNvPr id="24" name="Rectangle 23">
            <a:extLst>
              <a:ext uri="{FF2B5EF4-FFF2-40B4-BE49-F238E27FC236}">
                <a16:creationId xmlns:a16="http://schemas.microsoft.com/office/drawing/2014/main" id="{21C035E5-36CF-4D9F-978D-8D32DC25DC8C}"/>
              </a:ext>
            </a:extLst>
          </p:cNvPr>
          <p:cNvSpPr/>
          <p:nvPr/>
        </p:nvSpPr>
        <p:spPr>
          <a:xfrm>
            <a:off x="8553157" y="5205980"/>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2"/>
                </a:solidFill>
              </a:rPr>
              <a:t>Passe de 29€ à 31€ TTC / mois</a:t>
            </a:r>
          </a:p>
        </p:txBody>
      </p:sp>
      <p:sp>
        <p:nvSpPr>
          <p:cNvPr id="25" name="Rectangle 24">
            <a:extLst>
              <a:ext uri="{FF2B5EF4-FFF2-40B4-BE49-F238E27FC236}">
                <a16:creationId xmlns:a16="http://schemas.microsoft.com/office/drawing/2014/main" id="{7EACBB0F-2710-42FC-978C-2772A287CB54}"/>
              </a:ext>
            </a:extLst>
          </p:cNvPr>
          <p:cNvSpPr/>
          <p:nvPr/>
        </p:nvSpPr>
        <p:spPr>
          <a:xfrm>
            <a:off x="1410114" y="5567766"/>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Forfait </a:t>
            </a:r>
            <a:r>
              <a:rPr lang="fr-FR" sz="1600" dirty="0" err="1"/>
              <a:t>Labelis</a:t>
            </a:r>
            <a:r>
              <a:rPr lang="fr-FR" sz="1600" dirty="0"/>
              <a:t>, Libre Convergence, Franchise &amp; Vous, Agri </a:t>
            </a:r>
            <a:r>
              <a:rPr lang="fr-FR" sz="1600" dirty="0" err="1"/>
              <a:t>viti</a:t>
            </a:r>
            <a:r>
              <a:rPr lang="fr-FR" sz="1600" dirty="0"/>
              <a:t> </a:t>
            </a:r>
            <a:r>
              <a:rPr lang="fr-FR" sz="1600" b="1" dirty="0">
                <a:solidFill>
                  <a:srgbClr val="FFFF00"/>
                </a:solidFill>
              </a:rPr>
              <a:t>avec Visa Platinum DD</a:t>
            </a:r>
          </a:p>
        </p:txBody>
      </p:sp>
      <p:sp>
        <p:nvSpPr>
          <p:cNvPr id="26" name="Rectangle 25">
            <a:extLst>
              <a:ext uri="{FF2B5EF4-FFF2-40B4-BE49-F238E27FC236}">
                <a16:creationId xmlns:a16="http://schemas.microsoft.com/office/drawing/2014/main" id="{3501B33C-3146-4199-9284-F39631E8B0DF}"/>
              </a:ext>
            </a:extLst>
          </p:cNvPr>
          <p:cNvSpPr/>
          <p:nvPr/>
        </p:nvSpPr>
        <p:spPr>
          <a:xfrm>
            <a:off x="8553157" y="5567766"/>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2"/>
                </a:solidFill>
              </a:rPr>
              <a:t>Passe de 33€ à 35€ TTC / mois</a:t>
            </a:r>
          </a:p>
        </p:txBody>
      </p:sp>
    </p:spTree>
    <p:extLst>
      <p:ext uri="{BB962C8B-B14F-4D97-AF65-F5344CB8AC3E}">
        <p14:creationId xmlns:p14="http://schemas.microsoft.com/office/powerpoint/2010/main" val="2758075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1927586"/>
            <a:ext cx="10518224" cy="4351294"/>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6937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forfaits Pros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(p.6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2" name="Ellipse 1">
            <a:extLst>
              <a:ext uri="{FF2B5EF4-FFF2-40B4-BE49-F238E27FC236}">
                <a16:creationId xmlns:a16="http://schemas.microsoft.com/office/drawing/2014/main" id="{B756BE7C-54E4-480F-9492-CCE771722008}"/>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1’/6</a:t>
            </a: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627009" y="3807139"/>
            <a:ext cx="4351295"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1977745"/>
            <a:ext cx="10483389" cy="861774"/>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Impacts sur l’ajout de l’option à CE net Remises / CE net EDI</a:t>
            </a:r>
            <a:r>
              <a:rPr kumimoji="0" lang="fr-FR" sz="1800" b="1" i="0" strike="noStrike" kern="1200" cap="none" spc="0" normalizeH="0" baseline="0" noProof="0" dirty="0">
                <a:ln>
                  <a:noFill/>
                </a:ln>
                <a:solidFill>
                  <a:srgbClr val="000000"/>
                </a:solidFill>
                <a:effectLst/>
                <a:uLnTx/>
                <a:uFillTx/>
                <a:latin typeface="Arial Narrow"/>
                <a:ea typeface="+mn-ea"/>
                <a:cs typeface="+mn-cs"/>
              </a:rPr>
              <a:t> :</a:t>
            </a:r>
            <a:r>
              <a:rPr kumimoji="0" lang="fr-FR" sz="1800" i="0" strike="noStrike" kern="1200" cap="none" spc="0" normalizeH="0" baseline="0" noProof="0" dirty="0">
                <a:ln>
                  <a:noFill/>
                </a:ln>
                <a:solidFill>
                  <a:srgbClr val="000000"/>
                </a:solidFill>
                <a:effectLst/>
                <a:uLnTx/>
                <a:uFillTx/>
                <a:latin typeface="Arial Narrow"/>
                <a:ea typeface="+mn-ea"/>
                <a:cs typeface="+mn-cs"/>
              </a:rPr>
              <a:t> </a:t>
            </a:r>
            <a:r>
              <a:rPr kumimoji="0" lang="fr-FR" sz="1600" i="0" strike="noStrike" kern="1200" cap="none" spc="0" normalizeH="0" baseline="0" noProof="0" dirty="0">
                <a:ln>
                  <a:noFill/>
                </a:ln>
                <a:solidFill>
                  <a:srgbClr val="000000"/>
                </a:solidFill>
                <a:effectLst/>
                <a:uLnTx/>
                <a:uFillTx/>
                <a:latin typeface="Arial Narrow"/>
                <a:ea typeface="+mn-ea"/>
                <a:cs typeface="+mn-cs"/>
              </a:rPr>
              <a:t>l’abonnement à CE net Comptes hors forfait augmentant de 8€ à 8,50€ (</a:t>
            </a:r>
            <a:r>
              <a:rPr kumimoji="0" lang="fr-FR" sz="1600" i="1" strike="noStrike" kern="1200" cap="none" spc="0" normalizeH="0" baseline="0" noProof="0" dirty="0" err="1">
                <a:ln>
                  <a:noFill/>
                </a:ln>
                <a:solidFill>
                  <a:srgbClr val="000000"/>
                </a:solidFill>
                <a:effectLst/>
                <a:uLnTx/>
                <a:uFillTx/>
                <a:latin typeface="Arial Narrow"/>
                <a:ea typeface="+mn-ea"/>
                <a:cs typeface="+mn-cs"/>
              </a:rPr>
              <a:t>cf</a:t>
            </a:r>
            <a:r>
              <a:rPr kumimoji="0" lang="fr-FR" sz="1600" i="1" strike="noStrike" kern="1200" cap="none" spc="0" normalizeH="0" baseline="0" noProof="0" dirty="0">
                <a:ln>
                  <a:noFill/>
                </a:ln>
                <a:solidFill>
                  <a:srgbClr val="000000"/>
                </a:solidFill>
                <a:effectLst/>
                <a:uLnTx/>
                <a:uFillTx/>
                <a:latin typeface="Arial Narrow"/>
                <a:ea typeface="+mn-ea"/>
                <a:cs typeface="+mn-cs"/>
              </a:rPr>
              <a:t> dia 10</a:t>
            </a:r>
            <a:r>
              <a:rPr kumimoji="0" lang="fr-FR" sz="1600" i="0" strike="noStrike" kern="1200" cap="none" spc="0" normalizeH="0" baseline="0" noProof="0" dirty="0">
                <a:ln>
                  <a:noFill/>
                </a:ln>
                <a:solidFill>
                  <a:srgbClr val="000000"/>
                </a:solidFill>
                <a:effectLst/>
                <a:uLnTx/>
                <a:uFillTx/>
                <a:latin typeface="Arial Narrow"/>
                <a:ea typeface="+mn-ea"/>
                <a:cs typeface="+mn-cs"/>
              </a:rPr>
              <a:t>), afin de respecter les règles édictées par le rapport </a:t>
            </a:r>
            <a:r>
              <a:rPr kumimoji="0" lang="fr-FR" sz="1600" i="0" strike="noStrike" kern="1200" cap="none" spc="0" normalizeH="0" baseline="0" noProof="0" dirty="0" err="1">
                <a:ln>
                  <a:noFill/>
                </a:ln>
                <a:solidFill>
                  <a:srgbClr val="000000"/>
                </a:solidFill>
                <a:effectLst/>
                <a:uLnTx/>
                <a:uFillTx/>
                <a:latin typeface="Arial Narrow"/>
                <a:ea typeface="+mn-ea"/>
                <a:cs typeface="+mn-cs"/>
              </a:rPr>
              <a:t>Pauget</a:t>
            </a:r>
            <a:r>
              <a:rPr kumimoji="0" lang="fr-FR" sz="1600" i="0" strike="noStrike" kern="1200" cap="none" spc="0" normalizeH="0" baseline="0" noProof="0" dirty="0">
                <a:ln>
                  <a:noFill/>
                </a:ln>
                <a:solidFill>
                  <a:srgbClr val="000000"/>
                </a:solidFill>
                <a:effectLst/>
                <a:uLnTx/>
                <a:uFillTx/>
                <a:latin typeface="Arial Narrow"/>
                <a:ea typeface="+mn-ea"/>
                <a:cs typeface="+mn-cs"/>
              </a:rPr>
              <a:t>-Constant, le surplus occasionné par l’ajout de l’abonnement CE net Remises ou CE net EDI dans le cadre d’un forfait va devoir être revu à la baisse dans les mêmes proportions.   </a:t>
            </a:r>
            <a:endPar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p:txBody>
      </p:sp>
      <p:pic>
        <p:nvPicPr>
          <p:cNvPr id="15" name="Image 14">
            <a:extLst>
              <a:ext uri="{FF2B5EF4-FFF2-40B4-BE49-F238E27FC236}">
                <a16:creationId xmlns:a16="http://schemas.microsoft.com/office/drawing/2014/main" id="{0F8D5158-86F1-4E3C-9923-61B64510A82E}"/>
              </a:ext>
            </a:extLst>
          </p:cNvPr>
          <p:cNvPicPr>
            <a:picLocks noChangeAspect="1"/>
          </p:cNvPicPr>
          <p:nvPr/>
        </p:nvPicPr>
        <p:blipFill>
          <a:blip r:embed="rId4"/>
          <a:stretch>
            <a:fillRect/>
          </a:stretch>
        </p:blipFill>
        <p:spPr>
          <a:xfrm>
            <a:off x="5136708" y="1218232"/>
            <a:ext cx="2277564" cy="514289"/>
          </a:xfrm>
          <a:prstGeom prst="rect">
            <a:avLst/>
          </a:prstGeom>
          <a:ln>
            <a:noFill/>
          </a:ln>
          <a:effectLst>
            <a:outerShdw blurRad="292100" dist="139700" dir="2700000" algn="tl" rotWithShape="0">
              <a:srgbClr val="333333">
                <a:alpha val="65000"/>
              </a:srgbClr>
            </a:outerShdw>
          </a:effectLst>
        </p:spPr>
      </p:pic>
      <p:sp>
        <p:nvSpPr>
          <p:cNvPr id="25" name="Rectangle 24">
            <a:extLst>
              <a:ext uri="{FF2B5EF4-FFF2-40B4-BE49-F238E27FC236}">
                <a16:creationId xmlns:a16="http://schemas.microsoft.com/office/drawing/2014/main" id="{7EACBB0F-2710-42FC-978C-2772A287CB54}"/>
              </a:ext>
            </a:extLst>
          </p:cNvPr>
          <p:cNvSpPr/>
          <p:nvPr/>
        </p:nvSpPr>
        <p:spPr>
          <a:xfrm>
            <a:off x="1410114" y="5567766"/>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Surplus au Forfait </a:t>
            </a:r>
            <a:r>
              <a:rPr kumimoji="0" lang="fr-FR" sz="1400" b="0" i="0" u="none" strike="noStrike" kern="1200" cap="none" spc="0" normalizeH="0" baseline="0" noProof="0" dirty="0">
                <a:ln>
                  <a:noFill/>
                </a:ln>
                <a:solidFill>
                  <a:prstClr val="white"/>
                </a:solidFill>
                <a:effectLst/>
                <a:uLnTx/>
                <a:uFillTx/>
                <a:latin typeface="Arial Narrow"/>
                <a:ea typeface="+mn-ea"/>
                <a:cs typeface="+mn-cs"/>
              </a:rPr>
              <a:t>(</a:t>
            </a:r>
            <a:r>
              <a:rPr kumimoji="0" lang="fr-FR" sz="1400" b="0" i="0" u="none" strike="noStrike" kern="1200" cap="none" spc="0" normalizeH="0" baseline="0" noProof="0" dirty="0" err="1">
                <a:ln>
                  <a:noFill/>
                </a:ln>
                <a:solidFill>
                  <a:prstClr val="white"/>
                </a:solidFill>
                <a:effectLst/>
                <a:uLnTx/>
                <a:uFillTx/>
                <a:latin typeface="Arial Narrow"/>
                <a:ea typeface="+mn-ea"/>
                <a:cs typeface="+mn-cs"/>
              </a:rPr>
              <a:t>Labelis</a:t>
            </a:r>
            <a:r>
              <a:rPr kumimoji="0" lang="fr-FR" sz="1400" b="0" i="0" u="none" strike="noStrike" kern="1200" cap="none" spc="0" normalizeH="0" baseline="0" noProof="0" dirty="0">
                <a:ln>
                  <a:noFill/>
                </a:ln>
                <a:solidFill>
                  <a:prstClr val="white"/>
                </a:solidFill>
                <a:effectLst/>
                <a:uLnTx/>
                <a:uFillTx/>
                <a:latin typeface="Arial Narrow"/>
                <a:ea typeface="+mn-ea"/>
                <a:cs typeface="+mn-cs"/>
              </a:rPr>
              <a:t>, LCE, Franchise, </a:t>
            </a:r>
            <a:r>
              <a:rPr kumimoji="0" lang="fr-FR" sz="1400" b="0" i="0" u="none" strike="noStrike" kern="1200" cap="none" spc="0" normalizeH="0" baseline="0" noProof="0" dirty="0" err="1">
                <a:ln>
                  <a:noFill/>
                </a:ln>
                <a:solidFill>
                  <a:prstClr val="white"/>
                </a:solidFill>
                <a:effectLst/>
                <a:uLnTx/>
                <a:uFillTx/>
                <a:latin typeface="Arial Narrow"/>
                <a:ea typeface="+mn-ea"/>
                <a:cs typeface="+mn-cs"/>
              </a:rPr>
              <a:t>Agrilis</a:t>
            </a:r>
            <a:r>
              <a:rPr kumimoji="0" lang="fr-FR" sz="1400" b="0" i="0" u="none" strike="noStrike" kern="1200" cap="none" spc="0" normalizeH="0" baseline="0" noProof="0" dirty="0">
                <a:ln>
                  <a:noFill/>
                </a:ln>
                <a:solidFill>
                  <a:prstClr val="white"/>
                </a:solidFill>
                <a:effectLst/>
                <a:uLnTx/>
                <a:uFillTx/>
                <a:latin typeface="Arial Narrow"/>
                <a:ea typeface="+mn-ea"/>
                <a:cs typeface="+mn-cs"/>
              </a:rPr>
              <a:t>)</a:t>
            </a:r>
            <a:r>
              <a:rPr kumimoji="0" lang="fr-FR" sz="1600" b="0" i="0" u="none" strike="noStrike" kern="1200" cap="none" spc="0" normalizeH="0" baseline="0" noProof="0" dirty="0">
                <a:ln>
                  <a:noFill/>
                </a:ln>
                <a:solidFill>
                  <a:prstClr val="white"/>
                </a:solidFill>
                <a:effectLst/>
                <a:uLnTx/>
                <a:uFillTx/>
                <a:latin typeface="Arial Narrow"/>
                <a:ea typeface="+mn-ea"/>
                <a:cs typeface="+mn-cs"/>
              </a:rPr>
              <a:t> avec option abonnement CE net Remises</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6" name="Rectangle 25">
            <a:extLst>
              <a:ext uri="{FF2B5EF4-FFF2-40B4-BE49-F238E27FC236}">
                <a16:creationId xmlns:a16="http://schemas.microsoft.com/office/drawing/2014/main" id="{3501B33C-3146-4199-9284-F39631E8B0DF}"/>
              </a:ext>
            </a:extLst>
          </p:cNvPr>
          <p:cNvSpPr/>
          <p:nvPr/>
        </p:nvSpPr>
        <p:spPr>
          <a:xfrm>
            <a:off x="8553157" y="5567766"/>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15€ à 14,50€ TTC / mois</a:t>
            </a:r>
          </a:p>
        </p:txBody>
      </p:sp>
      <p:pic>
        <p:nvPicPr>
          <p:cNvPr id="5" name="Image 4">
            <a:extLst>
              <a:ext uri="{FF2B5EF4-FFF2-40B4-BE49-F238E27FC236}">
                <a16:creationId xmlns:a16="http://schemas.microsoft.com/office/drawing/2014/main" id="{1A86904F-0379-49F0-8DAF-78B7ACB5A9FE}"/>
              </a:ext>
            </a:extLst>
          </p:cNvPr>
          <p:cNvPicPr>
            <a:picLocks noChangeAspect="1"/>
          </p:cNvPicPr>
          <p:nvPr/>
        </p:nvPicPr>
        <p:blipFill>
          <a:blip r:embed="rId5"/>
          <a:stretch>
            <a:fillRect/>
          </a:stretch>
        </p:blipFill>
        <p:spPr>
          <a:xfrm>
            <a:off x="2986370" y="2782898"/>
            <a:ext cx="7576457" cy="1897060"/>
          </a:xfrm>
          <a:prstGeom prst="rect">
            <a:avLst/>
          </a:prstGeom>
        </p:spPr>
      </p:pic>
      <p:pic>
        <p:nvPicPr>
          <p:cNvPr id="7" name="Image 6">
            <a:extLst>
              <a:ext uri="{FF2B5EF4-FFF2-40B4-BE49-F238E27FC236}">
                <a16:creationId xmlns:a16="http://schemas.microsoft.com/office/drawing/2014/main" id="{C15BC2D1-92C4-40FB-8553-01D72E3D00B9}"/>
              </a:ext>
            </a:extLst>
          </p:cNvPr>
          <p:cNvPicPr>
            <a:picLocks noChangeAspect="1"/>
          </p:cNvPicPr>
          <p:nvPr/>
        </p:nvPicPr>
        <p:blipFill>
          <a:blip r:embed="rId6"/>
          <a:stretch>
            <a:fillRect/>
          </a:stretch>
        </p:blipFill>
        <p:spPr>
          <a:xfrm>
            <a:off x="3990979" y="4680048"/>
            <a:ext cx="5443969" cy="817715"/>
          </a:xfrm>
          <a:prstGeom prst="rect">
            <a:avLst/>
          </a:prstGeom>
        </p:spPr>
      </p:pic>
      <p:sp>
        <p:nvSpPr>
          <p:cNvPr id="27" name="Rectangle 26">
            <a:extLst>
              <a:ext uri="{FF2B5EF4-FFF2-40B4-BE49-F238E27FC236}">
                <a16:creationId xmlns:a16="http://schemas.microsoft.com/office/drawing/2014/main" id="{EF71BDF1-B361-4023-9387-5EF9A337C5F6}"/>
              </a:ext>
            </a:extLst>
          </p:cNvPr>
          <p:cNvSpPr/>
          <p:nvPr/>
        </p:nvSpPr>
        <p:spPr>
          <a:xfrm>
            <a:off x="1410114" y="5899524"/>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Surplus au Forfait </a:t>
            </a:r>
            <a:r>
              <a:rPr kumimoji="0" lang="fr-FR" sz="1400" b="0" i="0" u="none" strike="noStrike" kern="1200" cap="none" spc="0" normalizeH="0" baseline="0" noProof="0" dirty="0">
                <a:ln>
                  <a:noFill/>
                </a:ln>
                <a:solidFill>
                  <a:prstClr val="white"/>
                </a:solidFill>
                <a:effectLst/>
                <a:uLnTx/>
                <a:uFillTx/>
                <a:latin typeface="Arial Narrow"/>
                <a:ea typeface="+mn-ea"/>
                <a:cs typeface="+mn-cs"/>
              </a:rPr>
              <a:t>(</a:t>
            </a:r>
            <a:r>
              <a:rPr kumimoji="0" lang="fr-FR" sz="1400" b="0" i="0" u="none" strike="noStrike" kern="1200" cap="none" spc="0" normalizeH="0" baseline="0" noProof="0" dirty="0" err="1">
                <a:ln>
                  <a:noFill/>
                </a:ln>
                <a:solidFill>
                  <a:prstClr val="white"/>
                </a:solidFill>
                <a:effectLst/>
                <a:uLnTx/>
                <a:uFillTx/>
                <a:latin typeface="Arial Narrow"/>
                <a:ea typeface="+mn-ea"/>
                <a:cs typeface="+mn-cs"/>
              </a:rPr>
              <a:t>Labelis</a:t>
            </a:r>
            <a:r>
              <a:rPr kumimoji="0" lang="fr-FR" sz="1400" b="0" i="0" u="none" strike="noStrike" kern="1200" cap="none" spc="0" normalizeH="0" baseline="0" noProof="0" dirty="0">
                <a:ln>
                  <a:noFill/>
                </a:ln>
                <a:solidFill>
                  <a:prstClr val="white"/>
                </a:solidFill>
                <a:effectLst/>
                <a:uLnTx/>
                <a:uFillTx/>
                <a:latin typeface="Arial Narrow"/>
                <a:ea typeface="+mn-ea"/>
                <a:cs typeface="+mn-cs"/>
              </a:rPr>
              <a:t>, LCE, Franchise, </a:t>
            </a:r>
            <a:r>
              <a:rPr kumimoji="0" lang="fr-FR" sz="1400" b="0" i="0" u="none" strike="noStrike" kern="1200" cap="none" spc="0" normalizeH="0" baseline="0" noProof="0" dirty="0" err="1">
                <a:ln>
                  <a:noFill/>
                </a:ln>
                <a:solidFill>
                  <a:prstClr val="white"/>
                </a:solidFill>
                <a:effectLst/>
                <a:uLnTx/>
                <a:uFillTx/>
                <a:latin typeface="Arial Narrow"/>
                <a:ea typeface="+mn-ea"/>
                <a:cs typeface="+mn-cs"/>
              </a:rPr>
              <a:t>Agrilis</a:t>
            </a:r>
            <a:r>
              <a:rPr kumimoji="0" lang="fr-FR" sz="1400" b="0" i="0" u="none" strike="noStrike" kern="1200" cap="none" spc="0" normalizeH="0" baseline="0" noProof="0" dirty="0">
                <a:ln>
                  <a:noFill/>
                </a:ln>
                <a:solidFill>
                  <a:prstClr val="white"/>
                </a:solidFill>
                <a:effectLst/>
                <a:uLnTx/>
                <a:uFillTx/>
                <a:latin typeface="Arial Narrow"/>
                <a:ea typeface="+mn-ea"/>
                <a:cs typeface="+mn-cs"/>
              </a:rPr>
              <a:t>)</a:t>
            </a:r>
            <a:r>
              <a:rPr kumimoji="0" lang="fr-FR" sz="1600" b="0" i="0" u="none" strike="noStrike" kern="1200" cap="none" spc="0" normalizeH="0" baseline="0" noProof="0" dirty="0">
                <a:ln>
                  <a:noFill/>
                </a:ln>
                <a:solidFill>
                  <a:prstClr val="white"/>
                </a:solidFill>
                <a:effectLst/>
                <a:uLnTx/>
                <a:uFillTx/>
                <a:latin typeface="Arial Narrow"/>
                <a:ea typeface="+mn-ea"/>
                <a:cs typeface="+mn-cs"/>
              </a:rPr>
              <a:t> avec option abonnement CE net EDI</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8" name="Rectangle 27">
            <a:extLst>
              <a:ext uri="{FF2B5EF4-FFF2-40B4-BE49-F238E27FC236}">
                <a16:creationId xmlns:a16="http://schemas.microsoft.com/office/drawing/2014/main" id="{4A169BD5-E817-48B6-9029-CC9AF70F311A}"/>
              </a:ext>
            </a:extLst>
          </p:cNvPr>
          <p:cNvSpPr/>
          <p:nvPr/>
        </p:nvSpPr>
        <p:spPr>
          <a:xfrm>
            <a:off x="8553157" y="5899524"/>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a:t>
            </a:r>
            <a:r>
              <a:rPr lang="fr-FR" sz="1600" b="1" dirty="0">
                <a:solidFill>
                  <a:srgbClr val="FF0000"/>
                </a:solidFill>
                <a:latin typeface="Arial Narrow"/>
              </a:rPr>
              <a:t>47</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 à 46,50€ TTC / mois</a:t>
            </a:r>
          </a:p>
        </p:txBody>
      </p:sp>
    </p:spTree>
    <p:extLst>
      <p:ext uri="{BB962C8B-B14F-4D97-AF65-F5344CB8AC3E}">
        <p14:creationId xmlns:p14="http://schemas.microsoft.com/office/powerpoint/2010/main" val="1107514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2664822"/>
            <a:ext cx="10518224" cy="3422469"/>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85419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forfaits Auto-Entrepreneur et SCI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(p.6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162595" y="4079964"/>
            <a:ext cx="3422467"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2717974"/>
            <a:ext cx="10483389" cy="1938992"/>
          </a:xfrm>
          <a:prstGeom prst="rect">
            <a:avLst/>
          </a:prstGeom>
          <a:noFill/>
        </p:spPr>
        <p:txBody>
          <a:bodyPr wrap="square" rtlCol="0">
            <a:spAutoFit/>
          </a:bodyPr>
          <a:lstStyle/>
          <a:p>
            <a:pPr marL="285750" lvl="0" indent="-285750" algn="just">
              <a:buFont typeface="Arial" panose="020B0604020202020204" pitchFamily="34" charset="0"/>
              <a:buChar char="•"/>
              <a:defRPr/>
            </a:pPr>
            <a:r>
              <a:rPr lang="fr-FR" b="1" u="sng" dirty="0">
                <a:solidFill>
                  <a:srgbClr val="000000"/>
                </a:solidFill>
              </a:rPr>
              <a:t>Ce qui change au 1</a:t>
            </a:r>
            <a:r>
              <a:rPr lang="fr-FR" b="1" u="sng" baseline="30000" dirty="0">
                <a:solidFill>
                  <a:srgbClr val="000000"/>
                </a:solidFill>
              </a:rPr>
              <a:t>er</a:t>
            </a:r>
            <a:r>
              <a:rPr lang="fr-FR" b="1" u="sng" dirty="0">
                <a:solidFill>
                  <a:srgbClr val="000000"/>
                </a:solidFill>
              </a:rPr>
              <a:t> octobre 2022</a:t>
            </a:r>
            <a:r>
              <a:rPr lang="fr-FR" dirty="0">
                <a:solidFill>
                  <a:srgbClr val="000000"/>
                </a:solidFill>
              </a:rPr>
              <a:t> : augmentation de la cotisation mensuelle de ces 2 forfaits </a:t>
            </a:r>
            <a:r>
              <a:rPr lang="fr-FR" b="1" dirty="0">
                <a:solidFill>
                  <a:srgbClr val="000000"/>
                </a:solidFill>
              </a:rPr>
              <a:t>dans des proportions proches de celles de l’inflation</a:t>
            </a: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 visé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Absorber l’inflation tout en restant positionnés par rapport à nos concurrents</a:t>
            </a:r>
            <a:r>
              <a:rPr kumimoji="0" lang="fr-FR" sz="1200" b="0" i="1"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 </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lang="fr-FR" sz="1200" i="1" dirty="0">
              <a:solidFill>
                <a:srgbClr val="000000"/>
              </a:solidFill>
              <a:latin typeface="Arial Narrow"/>
              <a:sym typeface="Wingdings" panose="05000000000000000000" pitchFamily="2" charset="2"/>
            </a:endParaRPr>
          </a:p>
          <a:p>
            <a:pPr marL="742950" marR="0" lvl="1"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 Narrow"/>
                <a:ea typeface="+mn-ea"/>
                <a:cs typeface="+mn-cs"/>
                <a:sym typeface="Wingdings" panose="05000000000000000000" pitchFamily="2" charset="2"/>
              </a:rPr>
              <a:t>Gain de PNB attendu  +44 K€</a:t>
            </a:r>
            <a:endParaRPr kumimoji="0" lang="fr-FR"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a:ea typeface="+mn-ea"/>
              <a:cs typeface="+mn-cs"/>
              <a:sym typeface="Wingdings" panose="05000000000000000000" pitchFamily="2" charset="2"/>
            </a:endParaRPr>
          </a:p>
        </p:txBody>
      </p:sp>
      <p:pic>
        <p:nvPicPr>
          <p:cNvPr id="15" name="Image 14">
            <a:extLst>
              <a:ext uri="{FF2B5EF4-FFF2-40B4-BE49-F238E27FC236}">
                <a16:creationId xmlns:a16="http://schemas.microsoft.com/office/drawing/2014/main" id="{0F8D5158-86F1-4E3C-9923-61B64510A82E}"/>
              </a:ext>
            </a:extLst>
          </p:cNvPr>
          <p:cNvPicPr>
            <a:picLocks noChangeAspect="1"/>
          </p:cNvPicPr>
          <p:nvPr/>
        </p:nvPicPr>
        <p:blipFill>
          <a:blip r:embed="rId4"/>
          <a:stretch>
            <a:fillRect/>
          </a:stretch>
        </p:blipFill>
        <p:spPr>
          <a:xfrm>
            <a:off x="252546" y="1800582"/>
            <a:ext cx="2277564" cy="514289"/>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71FC2948-20D7-46C4-8E87-9E2178C768FF}"/>
              </a:ext>
            </a:extLst>
          </p:cNvPr>
          <p:cNvSpPr/>
          <p:nvPr/>
        </p:nvSpPr>
        <p:spPr>
          <a:xfrm>
            <a:off x="1663337" y="4976729"/>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Forfait Auto-Entrepreneur </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sans carte</a:t>
            </a:r>
          </a:p>
        </p:txBody>
      </p:sp>
      <p:sp>
        <p:nvSpPr>
          <p:cNvPr id="18" name="Rectangle 17">
            <a:extLst>
              <a:ext uri="{FF2B5EF4-FFF2-40B4-BE49-F238E27FC236}">
                <a16:creationId xmlns:a16="http://schemas.microsoft.com/office/drawing/2014/main" id="{005F5994-17D9-4E01-ACBF-BE5E8386FC07}"/>
              </a:ext>
            </a:extLst>
          </p:cNvPr>
          <p:cNvSpPr/>
          <p:nvPr/>
        </p:nvSpPr>
        <p:spPr>
          <a:xfrm>
            <a:off x="8813074" y="4976729"/>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11,50€ à 12€ /mois</a:t>
            </a:r>
          </a:p>
        </p:txBody>
      </p:sp>
      <p:pic>
        <p:nvPicPr>
          <p:cNvPr id="7" name="Image 6">
            <a:extLst>
              <a:ext uri="{FF2B5EF4-FFF2-40B4-BE49-F238E27FC236}">
                <a16:creationId xmlns:a16="http://schemas.microsoft.com/office/drawing/2014/main" id="{F5267B62-13C7-4050-BBCC-3829F4729154}"/>
              </a:ext>
            </a:extLst>
          </p:cNvPr>
          <p:cNvPicPr>
            <a:picLocks noChangeAspect="1"/>
          </p:cNvPicPr>
          <p:nvPr/>
        </p:nvPicPr>
        <p:blipFill>
          <a:blip r:embed="rId5"/>
          <a:stretch>
            <a:fillRect/>
          </a:stretch>
        </p:blipFill>
        <p:spPr>
          <a:xfrm>
            <a:off x="2658847" y="1784599"/>
            <a:ext cx="4379815" cy="546442"/>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4747EBD2-513B-448B-9974-E06CDD4869C2}"/>
              </a:ext>
            </a:extLst>
          </p:cNvPr>
          <p:cNvPicPr>
            <a:picLocks noChangeAspect="1"/>
          </p:cNvPicPr>
          <p:nvPr/>
        </p:nvPicPr>
        <p:blipFill>
          <a:blip r:embed="rId6"/>
          <a:stretch>
            <a:fillRect/>
          </a:stretch>
        </p:blipFill>
        <p:spPr>
          <a:xfrm>
            <a:off x="7167399" y="1784599"/>
            <a:ext cx="4735834" cy="546442"/>
          </a:xfrm>
          <a:prstGeom prst="rect">
            <a:avLst/>
          </a:prstGeom>
          <a:ln>
            <a:noFill/>
          </a:ln>
          <a:effectLst>
            <a:outerShdw blurRad="292100" dist="139700" dir="2700000" algn="tl" rotWithShape="0">
              <a:srgbClr val="333333">
                <a:alpha val="65000"/>
              </a:srgbClr>
            </a:outerShdw>
          </a:effectLst>
        </p:spPr>
      </p:pic>
      <p:sp>
        <p:nvSpPr>
          <p:cNvPr id="16" name="Rectangle 15">
            <a:extLst>
              <a:ext uri="{FF2B5EF4-FFF2-40B4-BE49-F238E27FC236}">
                <a16:creationId xmlns:a16="http://schemas.microsoft.com/office/drawing/2014/main" id="{6F67BAC2-5102-4247-99F8-38226FCBF462}"/>
              </a:ext>
            </a:extLst>
          </p:cNvPr>
          <p:cNvSpPr/>
          <p:nvPr/>
        </p:nvSpPr>
        <p:spPr>
          <a:xfrm>
            <a:off x="1663337" y="5459686"/>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Forfait SCI </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sans carte</a:t>
            </a:r>
          </a:p>
        </p:txBody>
      </p:sp>
      <p:sp>
        <p:nvSpPr>
          <p:cNvPr id="19" name="Rectangle 18">
            <a:extLst>
              <a:ext uri="{FF2B5EF4-FFF2-40B4-BE49-F238E27FC236}">
                <a16:creationId xmlns:a16="http://schemas.microsoft.com/office/drawing/2014/main" id="{AFEC8105-27C3-4939-BA3A-B76D61BF3F57}"/>
              </a:ext>
            </a:extLst>
          </p:cNvPr>
          <p:cNvSpPr/>
          <p:nvPr/>
        </p:nvSpPr>
        <p:spPr>
          <a:xfrm>
            <a:off x="8813074" y="5459686"/>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11,50€ à 12€ /mois</a:t>
            </a:r>
          </a:p>
        </p:txBody>
      </p:sp>
      <p:sp>
        <p:nvSpPr>
          <p:cNvPr id="20" name="Ellipse 19">
            <a:extLst>
              <a:ext uri="{FF2B5EF4-FFF2-40B4-BE49-F238E27FC236}">
                <a16:creationId xmlns:a16="http://schemas.microsoft.com/office/drawing/2014/main" id="{40C47503-36DB-4930-83A9-D6BB5535160B}"/>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2/6</a:t>
            </a:r>
          </a:p>
        </p:txBody>
      </p:sp>
    </p:spTree>
    <p:extLst>
      <p:ext uri="{BB962C8B-B14F-4D97-AF65-F5344CB8AC3E}">
        <p14:creationId xmlns:p14="http://schemas.microsoft.com/office/powerpoint/2010/main" val="1893393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2207241"/>
            <a:ext cx="10518224" cy="3880050"/>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73405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au 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342852" y="1318921"/>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frais de tenue de compte - hors forfait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(p.9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391386" y="3851171"/>
            <a:ext cx="3880051"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2264228"/>
            <a:ext cx="10483389" cy="2862322"/>
          </a:xfrm>
          <a:prstGeom prst="rect">
            <a:avLst/>
          </a:prstGeom>
          <a:noFill/>
        </p:spPr>
        <p:txBody>
          <a:bodyPr wrap="square" rtlCol="0">
            <a:spAutoFit/>
          </a:bodyPr>
          <a:lstStyle/>
          <a:p>
            <a:pPr marL="285750" lvl="0" indent="-285750" algn="just">
              <a:buFont typeface="Arial" panose="020B0604020202020204" pitchFamily="34" charset="0"/>
              <a:buChar char="•"/>
              <a:defRPr/>
            </a:pPr>
            <a:r>
              <a:rPr lang="fr-FR" b="1" u="sng" dirty="0">
                <a:solidFill>
                  <a:srgbClr val="000000"/>
                </a:solidFill>
              </a:rPr>
              <a:t>Ce qui change au 1</a:t>
            </a:r>
            <a:r>
              <a:rPr lang="fr-FR" b="1" u="sng" baseline="30000" dirty="0">
                <a:solidFill>
                  <a:srgbClr val="000000"/>
                </a:solidFill>
              </a:rPr>
              <a:t>er</a:t>
            </a:r>
            <a:r>
              <a:rPr lang="fr-FR" b="1" u="sng" dirty="0">
                <a:solidFill>
                  <a:srgbClr val="000000"/>
                </a:solidFill>
              </a:rPr>
              <a:t> octobre 2022</a:t>
            </a:r>
            <a:r>
              <a:rPr lang="fr-FR" dirty="0">
                <a:solidFill>
                  <a:srgbClr val="000000"/>
                </a:solidFill>
              </a:rPr>
              <a:t> : </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augmentation de ces frais de tenue de compte hors forfait</a:t>
            </a:r>
            <a:r>
              <a:rPr lang="fr-FR" b="1" dirty="0">
                <a:solidFill>
                  <a:srgbClr val="000000"/>
                </a:solidFill>
              </a:rPr>
              <a:t> dans des proportions proches de celles de l’inflation</a:t>
            </a: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Absorber l’inflation tout en nous maintenant proches des standards des autres CE et de nos concurrents</a:t>
            </a:r>
          </a:p>
          <a:p>
            <a:pPr marL="742950" lvl="1" indent="-285750" algn="just">
              <a:buFont typeface="Wingdings" panose="05000000000000000000" pitchFamily="2" charset="2"/>
              <a:buChar char="à"/>
              <a:defRPr/>
            </a:pPr>
            <a:r>
              <a:rPr kumimoji="0" lang="fr-FR" sz="1800" i="0" u="none" strike="noStrike" kern="1200" cap="none" spc="0" normalizeH="0" baseline="0" noProof="0" dirty="0">
                <a:ln>
                  <a:noFill/>
                </a:ln>
                <a:solidFill>
                  <a:srgbClr val="000000"/>
                </a:solidFill>
                <a:uLnTx/>
                <a:uFillTx/>
                <a:latin typeface="Arial Narrow"/>
                <a:ea typeface="+mn-ea"/>
                <a:cs typeface="+mn-cs"/>
                <a:sym typeface="Wingdings" panose="05000000000000000000" pitchFamily="2" charset="2"/>
              </a:rPr>
              <a:t>Rester en conformité avec le rapport </a:t>
            </a:r>
            <a:r>
              <a:rPr kumimoji="0" lang="fr-FR" sz="1800" i="0" u="none" strike="noStrike" kern="1200" cap="none" spc="0" normalizeH="0" baseline="0" noProof="0" dirty="0" err="1">
                <a:ln>
                  <a:noFill/>
                </a:ln>
                <a:solidFill>
                  <a:srgbClr val="000000"/>
                </a:solidFill>
                <a:uLnTx/>
                <a:uFillTx/>
                <a:latin typeface="Arial Narrow"/>
                <a:ea typeface="+mn-ea"/>
                <a:cs typeface="+mn-cs"/>
                <a:sym typeface="Wingdings" panose="05000000000000000000" pitchFamily="2" charset="2"/>
              </a:rPr>
              <a:t>Pauget</a:t>
            </a:r>
            <a:r>
              <a:rPr kumimoji="0" lang="fr-FR" sz="1800" i="0" u="none" strike="noStrike" kern="1200" cap="none" spc="0" normalizeH="0" baseline="0" noProof="0" dirty="0">
                <a:ln>
                  <a:noFill/>
                </a:ln>
                <a:solidFill>
                  <a:srgbClr val="000000"/>
                </a:solidFill>
                <a:uLnTx/>
                <a:uFillTx/>
                <a:latin typeface="Arial Narrow"/>
                <a:ea typeface="+mn-ea"/>
                <a:cs typeface="+mn-cs"/>
                <a:sym typeface="Wingdings" panose="05000000000000000000" pitchFamily="2" charset="2"/>
              </a:rPr>
              <a:t>-Constant </a:t>
            </a:r>
            <a:r>
              <a:rPr kumimoji="0" lang="fr-FR" sz="1400" i="1" u="none" strike="noStrike" kern="1200" cap="none" spc="0" normalizeH="0" baseline="0" noProof="0" dirty="0">
                <a:ln>
                  <a:noFill/>
                </a:ln>
                <a:solidFill>
                  <a:srgbClr val="000000"/>
                </a:solidFill>
                <a:uLnTx/>
                <a:uFillTx/>
                <a:latin typeface="Arial Narrow"/>
                <a:ea typeface="+mn-ea"/>
                <a:cs typeface="+mn-cs"/>
                <a:sym typeface="Wingdings" panose="05000000000000000000" pitchFamily="2" charset="2"/>
              </a:rPr>
              <a:t>(</a:t>
            </a:r>
            <a:r>
              <a:rPr kumimoji="0" lang="fr-FR" sz="1400" i="1" u="none" strike="noStrike" kern="1200" cap="none" spc="0" normalizeH="0" baseline="0" noProof="0" dirty="0" err="1">
                <a:ln>
                  <a:noFill/>
                </a:ln>
                <a:solidFill>
                  <a:srgbClr val="000000"/>
                </a:solidFill>
                <a:uLnTx/>
                <a:uFillTx/>
                <a:latin typeface="Arial Narrow"/>
                <a:ea typeface="+mn-ea"/>
                <a:cs typeface="+mn-cs"/>
                <a:sym typeface="Wingdings" panose="05000000000000000000" pitchFamily="2" charset="2"/>
              </a:rPr>
              <a:t>cf</a:t>
            </a:r>
            <a:r>
              <a:rPr kumimoji="0" lang="fr-FR" sz="1400" i="1" u="none" strike="noStrike" kern="1200" cap="none" spc="0" normalizeH="0" baseline="0" noProof="0" dirty="0">
                <a:ln>
                  <a:noFill/>
                </a:ln>
                <a:solidFill>
                  <a:srgbClr val="000000"/>
                </a:solidFill>
                <a:uLnTx/>
                <a:uFillTx/>
                <a:latin typeface="Arial Narrow"/>
                <a:ea typeface="+mn-ea"/>
                <a:cs typeface="+mn-cs"/>
                <a:sym typeface="Wingdings" panose="05000000000000000000" pitchFamily="2" charset="2"/>
              </a:rPr>
              <a:t> </a:t>
            </a:r>
            <a:r>
              <a:rPr kumimoji="0" lang="fr-FR" sz="1400" i="1" u="none" strike="noStrike" kern="1200" cap="none" spc="0" normalizeH="0" baseline="0" noProof="0" dirty="0">
                <a:ln>
                  <a:noFill/>
                </a:ln>
                <a:solidFill>
                  <a:srgbClr val="000000"/>
                </a:solidFill>
                <a:uLnTx/>
                <a:uFillTx/>
                <a:latin typeface="Calibri" panose="020F0502020204030204" pitchFamily="34" charset="0"/>
                <a:cs typeface="Calibri" panose="020F0502020204030204" pitchFamily="34" charset="0"/>
                <a:sym typeface="Wingdings" panose="05000000000000000000" pitchFamily="2" charset="2"/>
              </a:rPr>
              <a:t>∑ des composantes unitaires forfait doit être &gt; tarif forfait)</a:t>
            </a:r>
            <a:endParaRPr kumimoji="0" lang="fr-FR" sz="1800" i="0" u="none" strike="noStrike" kern="1200" cap="none" spc="0" normalizeH="0" baseline="0" noProof="0" dirty="0">
              <a:ln>
                <a:noFill/>
              </a:ln>
              <a:solidFill>
                <a:srgbClr val="000000"/>
              </a:solidFill>
              <a:uLnTx/>
              <a:uFillTx/>
              <a:latin typeface="Arial Narrow"/>
              <a:ea typeface="+mn-ea"/>
              <a:cs typeface="+mn-cs"/>
              <a:sym typeface="Wingdings" panose="05000000000000000000" pitchFamily="2" charset="2"/>
            </a:endParaRP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kumimoji="0" lang="fr-FR" sz="18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Inciter les clients Pros à s’équiper en forfaits, </a:t>
            </a:r>
            <a:r>
              <a:rPr kumimoji="0" lang="fr-FR" sz="1800" b="1" i="0" u="none" strike="noStrike" kern="1200" cap="none" spc="0" normalizeH="0" baseline="0" noProof="0" dirty="0">
                <a:ln>
                  <a:noFill/>
                </a:ln>
                <a:solidFill>
                  <a:srgbClr val="00B050"/>
                </a:solidFill>
                <a:effectLst/>
                <a:uLnTx/>
                <a:uFillTx/>
                <a:latin typeface="Arial Narrow"/>
                <a:ea typeface="+mn-ea"/>
                <a:cs typeface="+mn-cs"/>
                <a:sym typeface="Wingdings" panose="05000000000000000000" pitchFamily="2" charset="2"/>
              </a:rPr>
              <a:t>les frais de tenue de compte étant intégrés à la cotisation</a:t>
            </a:r>
            <a:endParaRPr lang="fr-FR" b="1" dirty="0">
              <a:solidFill>
                <a:srgbClr val="000000"/>
              </a:solidFill>
              <a:latin typeface="Arial Narrow"/>
              <a:sym typeface="Wingdings" panose="05000000000000000000" pitchFamily="2" charset="2"/>
            </a:endParaRPr>
          </a:p>
          <a:p>
            <a:pPr marL="742950" marR="0" lvl="1" indent="-285750" algn="just"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endParaRPr kumimoji="0" lang="fr-FR" sz="18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a:p>
            <a:pPr lvl="0" algn="ctr">
              <a:defRPr/>
            </a:pPr>
            <a:r>
              <a:rPr lang="fr-FR" b="1" dirty="0">
                <a:solidFill>
                  <a:srgbClr val="00B050"/>
                </a:solidFill>
                <a:effectLst>
                  <a:outerShdw blurRad="38100" dist="38100" dir="2700000" algn="tl">
                    <a:srgbClr val="000000">
                      <a:alpha val="43137"/>
                    </a:srgbClr>
                  </a:outerShdw>
                </a:effectLst>
                <a:sym typeface="Wingdings" panose="05000000000000000000" pitchFamily="2" charset="2"/>
              </a:rPr>
              <a:t>Gain de PNB attendu  +17 K€</a:t>
            </a:r>
            <a:endPar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p:txBody>
      </p:sp>
      <p:sp>
        <p:nvSpPr>
          <p:cNvPr id="25" name="Rectangle 24">
            <a:extLst>
              <a:ext uri="{FF2B5EF4-FFF2-40B4-BE49-F238E27FC236}">
                <a16:creationId xmlns:a16="http://schemas.microsoft.com/office/drawing/2014/main" id="{7EACBB0F-2710-42FC-978C-2772A287CB54}"/>
              </a:ext>
            </a:extLst>
          </p:cNvPr>
          <p:cNvSpPr/>
          <p:nvPr/>
        </p:nvSpPr>
        <p:spPr>
          <a:xfrm>
            <a:off x="1663337" y="5158468"/>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solidFill>
                  <a:prstClr val="white"/>
                </a:solidFill>
                <a:latin typeface="Arial Narrow"/>
              </a:rPr>
              <a:t>Frais de tenue de compte </a:t>
            </a:r>
            <a:r>
              <a:rPr kumimoji="0" lang="fr-FR" sz="1600" b="1" i="0" u="none" strike="noStrike" kern="1200" cap="none" spc="0" normalizeH="0" baseline="0" noProof="0" dirty="0">
                <a:ln>
                  <a:noFill/>
                </a:ln>
                <a:solidFill>
                  <a:prstClr val="white"/>
                </a:solidFill>
                <a:effectLst/>
                <a:uLnTx/>
                <a:uFillTx/>
                <a:latin typeface="Arial Narrow"/>
                <a:ea typeface="+mn-ea"/>
                <a:cs typeface="+mn-cs"/>
              </a:rPr>
              <a:t>HORS FORFAIT</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6" name="Rectangle 25">
            <a:extLst>
              <a:ext uri="{FF2B5EF4-FFF2-40B4-BE49-F238E27FC236}">
                <a16:creationId xmlns:a16="http://schemas.microsoft.com/office/drawing/2014/main" id="{3501B33C-3146-4199-9284-F39631E8B0DF}"/>
              </a:ext>
            </a:extLst>
          </p:cNvPr>
          <p:cNvSpPr/>
          <p:nvPr/>
        </p:nvSpPr>
        <p:spPr>
          <a:xfrm>
            <a:off x="8813074" y="5158468"/>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Passent de 54€ à 57€ / trim.</a:t>
            </a:r>
          </a:p>
        </p:txBody>
      </p:sp>
      <p:sp>
        <p:nvSpPr>
          <p:cNvPr id="19" name="Rectangle 18">
            <a:extLst>
              <a:ext uri="{FF2B5EF4-FFF2-40B4-BE49-F238E27FC236}">
                <a16:creationId xmlns:a16="http://schemas.microsoft.com/office/drawing/2014/main" id="{FB4E1A29-5461-4ECB-A10F-7F927627B5E7}"/>
              </a:ext>
            </a:extLst>
          </p:cNvPr>
          <p:cNvSpPr/>
          <p:nvPr/>
        </p:nvSpPr>
        <p:spPr>
          <a:xfrm>
            <a:off x="1663337" y="5535663"/>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solidFill>
                  <a:prstClr val="white"/>
                </a:solidFill>
                <a:latin typeface="Arial Narrow"/>
              </a:rPr>
              <a:t>Frais de tenue de compte SCI </a:t>
            </a:r>
            <a:r>
              <a:rPr kumimoji="0" lang="fr-FR" sz="1600" b="1" i="0" u="none" strike="noStrike" kern="1200" cap="none" spc="0" normalizeH="0" baseline="0" noProof="0" dirty="0">
                <a:ln>
                  <a:noFill/>
                </a:ln>
                <a:solidFill>
                  <a:prstClr val="white"/>
                </a:solidFill>
                <a:effectLst/>
                <a:uLnTx/>
                <a:uFillTx/>
                <a:latin typeface="Arial Narrow"/>
                <a:ea typeface="+mn-ea"/>
                <a:cs typeface="+mn-cs"/>
              </a:rPr>
              <a:t>HORS FORFAIT</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0" name="Rectangle 19">
            <a:extLst>
              <a:ext uri="{FF2B5EF4-FFF2-40B4-BE49-F238E27FC236}">
                <a16:creationId xmlns:a16="http://schemas.microsoft.com/office/drawing/2014/main" id="{C4D498D2-CC46-466E-973A-7D401959DF0C}"/>
              </a:ext>
            </a:extLst>
          </p:cNvPr>
          <p:cNvSpPr/>
          <p:nvPr/>
        </p:nvSpPr>
        <p:spPr>
          <a:xfrm>
            <a:off x="8813074" y="5535663"/>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Passent de 32€ à 34€ / trim.</a:t>
            </a:r>
          </a:p>
        </p:txBody>
      </p:sp>
      <p:pic>
        <p:nvPicPr>
          <p:cNvPr id="5" name="Image 4">
            <a:extLst>
              <a:ext uri="{FF2B5EF4-FFF2-40B4-BE49-F238E27FC236}">
                <a16:creationId xmlns:a16="http://schemas.microsoft.com/office/drawing/2014/main" id="{D05FE7DC-D9C7-4398-9E93-CE95C8525ECE}"/>
              </a:ext>
            </a:extLst>
          </p:cNvPr>
          <p:cNvPicPr>
            <a:picLocks noChangeAspect="1"/>
          </p:cNvPicPr>
          <p:nvPr/>
        </p:nvPicPr>
        <p:blipFill>
          <a:blip r:embed="rId4"/>
          <a:stretch>
            <a:fillRect/>
          </a:stretch>
        </p:blipFill>
        <p:spPr>
          <a:xfrm>
            <a:off x="8443925" y="1316294"/>
            <a:ext cx="882831" cy="313405"/>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C58512A3-C20D-4B84-882C-58B5CA84108B}"/>
              </a:ext>
            </a:extLst>
          </p:cNvPr>
          <p:cNvPicPr>
            <a:picLocks noChangeAspect="1"/>
          </p:cNvPicPr>
          <p:nvPr/>
        </p:nvPicPr>
        <p:blipFill>
          <a:blip r:embed="rId5"/>
          <a:stretch>
            <a:fillRect/>
          </a:stretch>
        </p:blipFill>
        <p:spPr>
          <a:xfrm>
            <a:off x="9431384" y="1371002"/>
            <a:ext cx="2603454" cy="192848"/>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A3F9A478-4221-4F51-B332-13E21DFA5B1C}"/>
              </a:ext>
            </a:extLst>
          </p:cNvPr>
          <p:cNvPicPr>
            <a:picLocks noChangeAspect="1"/>
          </p:cNvPicPr>
          <p:nvPr/>
        </p:nvPicPr>
        <p:blipFill>
          <a:blip r:embed="rId6"/>
          <a:stretch>
            <a:fillRect/>
          </a:stretch>
        </p:blipFill>
        <p:spPr>
          <a:xfrm>
            <a:off x="6986588" y="1706072"/>
            <a:ext cx="5048250" cy="314325"/>
          </a:xfrm>
          <a:prstGeom prst="rect">
            <a:avLst/>
          </a:prstGeom>
          <a:ln>
            <a:noFill/>
          </a:ln>
          <a:effectLst>
            <a:outerShdw blurRad="292100" dist="139700" dir="2700000" algn="tl" rotWithShape="0">
              <a:srgbClr val="333333">
                <a:alpha val="65000"/>
              </a:srgbClr>
            </a:outerShdw>
          </a:effectLst>
        </p:spPr>
      </p:pic>
      <p:sp>
        <p:nvSpPr>
          <p:cNvPr id="16" name="Ellipse 15">
            <a:extLst>
              <a:ext uri="{FF2B5EF4-FFF2-40B4-BE49-F238E27FC236}">
                <a16:creationId xmlns:a16="http://schemas.microsoft.com/office/drawing/2014/main" id="{4323F9F0-F736-4BE3-9A95-5304EF39CF56}"/>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3/6</a:t>
            </a:r>
          </a:p>
        </p:txBody>
      </p:sp>
    </p:spTree>
    <p:extLst>
      <p:ext uri="{BB962C8B-B14F-4D97-AF65-F5344CB8AC3E}">
        <p14:creationId xmlns:p14="http://schemas.microsoft.com/office/powerpoint/2010/main" val="322293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9CB8532-8789-4DDE-BCE0-C7089F895835}"/>
              </a:ext>
            </a:extLst>
          </p:cNvPr>
          <p:cNvPicPr>
            <a:picLocks noChangeAspect="1"/>
          </p:cNvPicPr>
          <p:nvPr/>
        </p:nvPicPr>
        <p:blipFill>
          <a:blip r:embed="rId3"/>
          <a:stretch>
            <a:fillRect/>
          </a:stretch>
        </p:blipFill>
        <p:spPr>
          <a:xfrm>
            <a:off x="8962481" y="1329620"/>
            <a:ext cx="2609850" cy="209550"/>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26CC3BA0-90DB-4C92-83B9-29B84CECD958}"/>
              </a:ext>
            </a:extLst>
          </p:cNvPr>
          <p:cNvPicPr>
            <a:picLocks noChangeAspect="1"/>
          </p:cNvPicPr>
          <p:nvPr/>
        </p:nvPicPr>
        <p:blipFill>
          <a:blip r:embed="rId4"/>
          <a:stretch>
            <a:fillRect/>
          </a:stretch>
        </p:blipFill>
        <p:spPr>
          <a:xfrm>
            <a:off x="7833990" y="1270589"/>
            <a:ext cx="957262" cy="323850"/>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401A3850-68BE-4517-AF5F-2C3808F16783}"/>
              </a:ext>
            </a:extLst>
          </p:cNvPr>
          <p:cNvPicPr>
            <a:picLocks noChangeAspect="1"/>
          </p:cNvPicPr>
          <p:nvPr/>
        </p:nvPicPr>
        <p:blipFill>
          <a:blip r:embed="rId5"/>
          <a:stretch>
            <a:fillRect/>
          </a:stretch>
        </p:blipFill>
        <p:spPr>
          <a:xfrm>
            <a:off x="7712287" y="1655295"/>
            <a:ext cx="4373880" cy="549859"/>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A3F78232-107C-432C-A281-FEF1A439F138}"/>
              </a:ext>
            </a:extLst>
          </p:cNvPr>
          <p:cNvSpPr/>
          <p:nvPr/>
        </p:nvSpPr>
        <p:spPr>
          <a:xfrm>
            <a:off x="1184366" y="2264228"/>
            <a:ext cx="10518224" cy="3823063"/>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71114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L’abonnement DEI PRO - hors forfait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(p.20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362892" y="3879667"/>
            <a:ext cx="3823061"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2264228"/>
            <a:ext cx="10483389" cy="3416320"/>
          </a:xfrm>
          <a:prstGeom prst="rect">
            <a:avLst/>
          </a:prstGeom>
          <a:noFill/>
        </p:spPr>
        <p:txBody>
          <a:bodyPr wrap="square" rtlCol="0">
            <a:spAutoFit/>
          </a:bodyPr>
          <a:lstStyle/>
          <a:p>
            <a:pPr marL="285750" lvl="0" indent="-285750" algn="just">
              <a:buFont typeface="Arial" panose="020B0604020202020204" pitchFamily="34" charset="0"/>
              <a:buChar char="•"/>
            </a:pPr>
            <a:r>
              <a:rPr lang="fr-FR" b="1" u="sng" dirty="0">
                <a:solidFill>
                  <a:srgbClr val="000000"/>
                </a:solidFill>
              </a:rPr>
              <a:t>Ce qui change au 1</a:t>
            </a:r>
            <a:r>
              <a:rPr lang="fr-FR" b="1" u="sng" baseline="30000" dirty="0">
                <a:solidFill>
                  <a:srgbClr val="000000"/>
                </a:solidFill>
              </a:rPr>
              <a:t>er</a:t>
            </a:r>
            <a:r>
              <a:rPr lang="fr-FR" b="1" u="sng" dirty="0">
                <a:solidFill>
                  <a:srgbClr val="000000"/>
                </a:solidFill>
              </a:rPr>
              <a:t> octobre 2022</a:t>
            </a:r>
            <a:r>
              <a:rPr lang="fr-FR" dirty="0">
                <a:solidFill>
                  <a:srgbClr val="000000"/>
                </a:solidFill>
              </a:rPr>
              <a:t> </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augmentation de la cotisation mensuelle de l’abonnement DEI PRO et de CE Net </a:t>
            </a:r>
            <a:r>
              <a:rPr lang="fr-FR" dirty="0">
                <a:solidFill>
                  <a:srgbClr val="000000"/>
                </a:solidFill>
              </a:rPr>
              <a:t>Comptes hors forfait</a:t>
            </a:r>
            <a:r>
              <a:rPr lang="fr-FR" b="1" dirty="0">
                <a:solidFill>
                  <a:srgbClr val="000000"/>
                </a:solidFill>
              </a:rPr>
              <a:t> dans des proportions proches de celles de l’inflation</a:t>
            </a: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Absorber l’inflation tout en nous maintenant proches des standards des autres CE et de nos concurrents</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Rester en conformité avec le rapport </a:t>
            </a:r>
            <a:r>
              <a:rPr lang="fr-FR" dirty="0" err="1">
                <a:solidFill>
                  <a:srgbClr val="000000"/>
                </a:solidFill>
                <a:sym typeface="Wingdings" panose="05000000000000000000" pitchFamily="2" charset="2"/>
              </a:rPr>
              <a:t>Pauget</a:t>
            </a:r>
            <a:r>
              <a:rPr lang="fr-FR" dirty="0">
                <a:solidFill>
                  <a:srgbClr val="000000"/>
                </a:solidFill>
                <a:sym typeface="Wingdings" panose="05000000000000000000" pitchFamily="2" charset="2"/>
              </a:rPr>
              <a:t>-Constant </a:t>
            </a:r>
            <a:r>
              <a:rPr lang="fr-FR" sz="1400" i="1" dirty="0">
                <a:solidFill>
                  <a:srgbClr val="000000"/>
                </a:solidFill>
                <a:sym typeface="Wingdings" panose="05000000000000000000" pitchFamily="2" charset="2"/>
              </a:rPr>
              <a:t>(</a:t>
            </a:r>
            <a:r>
              <a:rPr lang="fr-FR" sz="1400" i="1" dirty="0" err="1">
                <a:solidFill>
                  <a:srgbClr val="000000"/>
                </a:solidFill>
                <a:sym typeface="Wingdings" panose="05000000000000000000" pitchFamily="2" charset="2"/>
              </a:rPr>
              <a:t>cf</a:t>
            </a:r>
            <a:r>
              <a:rPr lang="fr-FR" sz="1400" i="1" dirty="0">
                <a:solidFill>
                  <a:srgbClr val="000000"/>
                </a:solidFill>
                <a:sym typeface="Wingdings" panose="05000000000000000000" pitchFamily="2" charset="2"/>
              </a:rPr>
              <a:t> </a:t>
            </a:r>
            <a:r>
              <a:rPr lang="fr-FR" sz="1400" i="1" dirty="0">
                <a:solidFill>
                  <a:srgbClr val="000000"/>
                </a:solidFill>
                <a:latin typeface="Calibri" panose="020F0502020204030204" pitchFamily="34" charset="0"/>
                <a:cs typeface="Calibri" panose="020F0502020204030204" pitchFamily="34" charset="0"/>
                <a:sym typeface="Wingdings" panose="05000000000000000000" pitchFamily="2" charset="2"/>
              </a:rPr>
              <a:t>∑ des composantes unitaires forfait doit être &gt; tarif forfait)</a:t>
            </a:r>
            <a:endParaRPr lang="fr-FR" dirty="0">
              <a:solidFill>
                <a:srgbClr val="000000"/>
              </a:solidFill>
              <a:sym typeface="Wingdings" panose="05000000000000000000" pitchFamily="2" charset="2"/>
            </a:endParaRPr>
          </a:p>
          <a:p>
            <a:pPr marL="742950" marR="0" lvl="1" indent="-285750" algn="just" defTabSz="914400" rtl="0" eaLnBrk="1" fontAlgn="auto" latinLnBrk="0" hangingPunct="1">
              <a:spcBef>
                <a:spcPts val="0"/>
              </a:spcBef>
              <a:spcAft>
                <a:spcPts val="0"/>
              </a:spcAft>
              <a:buClrTx/>
              <a:buSzTx/>
              <a:buFont typeface="Wingdings" panose="05000000000000000000" pitchFamily="2" charset="2"/>
              <a:buChar char="à"/>
              <a:tabLst/>
              <a:defRPr/>
            </a:pPr>
            <a:r>
              <a:rPr kumimoji="0" lang="fr-FR" sz="18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Inciter les clients Pros et Associations à s’équiper en forfaits, </a:t>
            </a:r>
            <a:r>
              <a:rPr kumimoji="0" lang="fr-FR" sz="1800" b="1" i="0" u="none" strike="noStrike" kern="1200" cap="none" spc="0" normalizeH="0" baseline="0" noProof="0" dirty="0">
                <a:ln>
                  <a:noFill/>
                </a:ln>
                <a:solidFill>
                  <a:srgbClr val="00B050"/>
                </a:solidFill>
                <a:effectLst/>
                <a:uLnTx/>
                <a:uFillTx/>
                <a:latin typeface="Arial Narrow"/>
                <a:ea typeface="+mn-ea"/>
                <a:cs typeface="+mn-cs"/>
                <a:sym typeface="Wingdings" panose="05000000000000000000" pitchFamily="2" charset="2"/>
              </a:rPr>
              <a:t>l’abonnement de banque à distance y étant intégré.</a:t>
            </a:r>
          </a:p>
          <a:p>
            <a:pPr marL="742950" marR="0" lvl="1" indent="-285750" algn="just" defTabSz="914400" rtl="0" eaLnBrk="1" fontAlgn="auto" latinLnBrk="0" hangingPunct="1">
              <a:spcBef>
                <a:spcPts val="0"/>
              </a:spcBef>
              <a:spcAft>
                <a:spcPts val="0"/>
              </a:spcAft>
              <a:buClrTx/>
              <a:buSzTx/>
              <a:buFont typeface="Wingdings" panose="05000000000000000000" pitchFamily="2" charset="2"/>
              <a:buChar char="à"/>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Aligner les frais de CE Net Comptes sur ceux de DEI PRO</a:t>
            </a:r>
          </a:p>
          <a:p>
            <a:pPr lvl="1" algn="just">
              <a:defRPr/>
            </a:pPr>
            <a:endParaRPr lang="fr-FR" b="1" dirty="0">
              <a:solidFill>
                <a:srgbClr val="00B050"/>
              </a:solidFill>
              <a:effectLst>
                <a:outerShdw blurRad="38100" dist="38100" dir="2700000" algn="tl">
                  <a:srgbClr val="000000">
                    <a:alpha val="43137"/>
                  </a:srgbClr>
                </a:outerShdw>
              </a:effectLst>
              <a:sym typeface="Wingdings" panose="05000000000000000000" pitchFamily="2" charset="2"/>
            </a:endParaRPr>
          </a:p>
          <a:p>
            <a:pPr lvl="1" algn="ctr">
              <a:defRPr/>
            </a:pPr>
            <a:r>
              <a:rPr lang="fr-FR" b="1" dirty="0">
                <a:solidFill>
                  <a:srgbClr val="00B050"/>
                </a:solidFill>
                <a:effectLst>
                  <a:outerShdw blurRad="38100" dist="38100" dir="2700000" algn="tl">
                    <a:srgbClr val="000000">
                      <a:alpha val="43137"/>
                    </a:srgbClr>
                  </a:outerShdw>
                </a:effectLst>
                <a:sym typeface="Wingdings" panose="05000000000000000000" pitchFamily="2" charset="2"/>
              </a:rPr>
              <a:t>Gain de PNB attendu  +5 K€</a:t>
            </a:r>
            <a:endParaRPr lang="fr-FR" b="1" dirty="0">
              <a:solidFill>
                <a:srgbClr val="000000"/>
              </a:solidFill>
              <a:effectLst>
                <a:outerShdw blurRad="38100" dist="38100" dir="2700000" algn="tl">
                  <a:srgbClr val="000000">
                    <a:alpha val="43137"/>
                  </a:srgbClr>
                </a:outerShdw>
              </a:effectLst>
              <a:sym typeface="Wingdings" panose="05000000000000000000" pitchFamily="2" charset="2"/>
            </a:endParaRPr>
          </a:p>
          <a:p>
            <a:pPr marR="0" lvl="1" algn="just" defTabSz="914400" rtl="0" eaLnBrk="1" fontAlgn="auto" latinLnBrk="0" hangingPunct="1">
              <a:spcBef>
                <a:spcPts val="0"/>
              </a:spcBef>
              <a:spcAft>
                <a:spcPts val="0"/>
              </a:spcAft>
              <a:buClrTx/>
              <a:buSzTx/>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p:txBody>
      </p:sp>
      <p:sp>
        <p:nvSpPr>
          <p:cNvPr id="25" name="Rectangle 24">
            <a:extLst>
              <a:ext uri="{FF2B5EF4-FFF2-40B4-BE49-F238E27FC236}">
                <a16:creationId xmlns:a16="http://schemas.microsoft.com/office/drawing/2014/main" id="{7EACBB0F-2710-42FC-978C-2772A287CB54}"/>
              </a:ext>
            </a:extLst>
          </p:cNvPr>
          <p:cNvSpPr/>
          <p:nvPr/>
        </p:nvSpPr>
        <p:spPr>
          <a:xfrm>
            <a:off x="1663337" y="5567766"/>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Abonnement DEI PRO / CE Net Comptes </a:t>
            </a:r>
            <a:r>
              <a:rPr kumimoji="0" lang="fr-FR" sz="1600" b="1" i="0" u="none" strike="noStrike" kern="1200" cap="none" spc="0" normalizeH="0" baseline="0" noProof="0" dirty="0">
                <a:ln>
                  <a:noFill/>
                </a:ln>
                <a:solidFill>
                  <a:prstClr val="white"/>
                </a:solidFill>
                <a:effectLst/>
                <a:uLnTx/>
                <a:uFillTx/>
                <a:latin typeface="Arial Narrow"/>
                <a:ea typeface="+mn-ea"/>
                <a:cs typeface="+mn-cs"/>
              </a:rPr>
              <a:t>HORS FORFAIT</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6" name="Rectangle 25">
            <a:extLst>
              <a:ext uri="{FF2B5EF4-FFF2-40B4-BE49-F238E27FC236}">
                <a16:creationId xmlns:a16="http://schemas.microsoft.com/office/drawing/2014/main" id="{3501B33C-3146-4199-9284-F39631E8B0DF}"/>
              </a:ext>
            </a:extLst>
          </p:cNvPr>
          <p:cNvSpPr/>
          <p:nvPr/>
        </p:nvSpPr>
        <p:spPr>
          <a:xfrm>
            <a:off x="8813074" y="5567766"/>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8€ à 8,50€ / mois</a:t>
            </a:r>
          </a:p>
        </p:txBody>
      </p:sp>
      <p:sp>
        <p:nvSpPr>
          <p:cNvPr id="12" name="ZoneTexte 11">
            <a:extLst>
              <a:ext uri="{FF2B5EF4-FFF2-40B4-BE49-F238E27FC236}">
                <a16:creationId xmlns:a16="http://schemas.microsoft.com/office/drawing/2014/main" id="{3C5B97AE-5C06-4874-BE7A-B8F0B68EA136}"/>
              </a:ext>
            </a:extLst>
          </p:cNvPr>
          <p:cNvSpPr txBox="1"/>
          <p:nvPr/>
        </p:nvSpPr>
        <p:spPr>
          <a:xfrm>
            <a:off x="10498998" y="1718397"/>
            <a:ext cx="1646605" cy="200055"/>
          </a:xfrm>
          <a:prstGeom prst="rect">
            <a:avLst/>
          </a:prstGeom>
          <a:noFill/>
        </p:spPr>
        <p:txBody>
          <a:bodyPr wrap="none" rtlCol="0">
            <a:spAutoFit/>
          </a:bodyPr>
          <a:lstStyle/>
          <a:p>
            <a:r>
              <a:rPr lang="fr-FR" sz="700" i="1" dirty="0">
                <a:solidFill>
                  <a:schemeClr val="bg1">
                    <a:lumMod val="50000"/>
                  </a:schemeClr>
                </a:solidFill>
              </a:rPr>
              <a:t>(1) Hors coût du fournisseur d’accès internet</a:t>
            </a:r>
          </a:p>
        </p:txBody>
      </p:sp>
      <p:sp>
        <p:nvSpPr>
          <p:cNvPr id="15" name="Ellipse 14">
            <a:extLst>
              <a:ext uri="{FF2B5EF4-FFF2-40B4-BE49-F238E27FC236}">
                <a16:creationId xmlns:a16="http://schemas.microsoft.com/office/drawing/2014/main" id="{7A55D6A1-8154-4EE8-8675-7210F31B2F8E}"/>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4/6</a:t>
            </a:r>
          </a:p>
        </p:txBody>
      </p:sp>
    </p:spTree>
    <p:extLst>
      <p:ext uri="{BB962C8B-B14F-4D97-AF65-F5344CB8AC3E}">
        <p14:creationId xmlns:p14="http://schemas.microsoft.com/office/powerpoint/2010/main" val="2380763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1927586"/>
            <a:ext cx="10518224" cy="4159705"/>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6937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indent="-342900" algn="just">
              <a:buFont typeface="Wingdings" panose="05000000000000000000" pitchFamily="2" charset="2"/>
              <a:buChar char="Ø"/>
              <a:defRPr/>
            </a:pPr>
            <a:r>
              <a:rPr lang="fr-FR" sz="2000" dirty="0">
                <a:solidFill>
                  <a:srgbClr val="000000">
                    <a:lumMod val="75000"/>
                    <a:lumOff val="25000"/>
                  </a:srgbClr>
                </a:solidFill>
                <a:latin typeface="Montserrat Black" panose="00000A00000000000000" pitchFamily="2" charset="0"/>
              </a:rPr>
              <a:t>Le prix des cartes à l’unité - hors forfait </a:t>
            </a:r>
            <a:r>
              <a:rPr lang="fr-FR" sz="1100" i="1" dirty="0">
                <a:solidFill>
                  <a:srgbClr val="15BDB6"/>
                </a:solidFill>
                <a:latin typeface="Montserrat Black" panose="00000A00000000000000" pitchFamily="2" charset="0"/>
              </a:rPr>
              <a:t>(p.14 de la plaquette) </a:t>
            </a:r>
            <a:r>
              <a:rPr lang="fr-FR" sz="2000" dirty="0">
                <a:solidFill>
                  <a:srgbClr val="000000">
                    <a:lumMod val="75000"/>
                    <a:lumOff val="25000"/>
                  </a:srgbClr>
                </a:solidFill>
                <a:latin typeface="Montserrat Black" panose="00000A00000000000000" pitchFamily="2" charset="0"/>
              </a:rPr>
              <a:t>:</a:t>
            </a:r>
            <a:endParaRPr lang="fr-FR" b="1" i="1" dirty="0">
              <a:solidFill>
                <a:srgbClr val="0070C0"/>
              </a:solidFill>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531215" y="3711345"/>
            <a:ext cx="4159706"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1977745"/>
            <a:ext cx="10483389" cy="2154436"/>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Ce qui change au 1</a:t>
            </a:r>
            <a:r>
              <a:rPr kumimoji="0" lang="fr-FR" sz="1800" b="1" i="0" u="sng" strike="noStrike" kern="1200" cap="none" spc="0" normalizeH="0" baseline="30000" noProof="0" dirty="0">
                <a:ln>
                  <a:noFill/>
                </a:ln>
                <a:solidFill>
                  <a:srgbClr val="000000"/>
                </a:solidFill>
                <a:effectLst/>
                <a:uLnTx/>
                <a:uFillTx/>
                <a:latin typeface="Arial Narrow"/>
                <a:ea typeface="+mn-ea"/>
                <a:cs typeface="+mn-cs"/>
              </a:rPr>
              <a:t>er</a:t>
            </a:r>
            <a:r>
              <a:rPr kumimoji="0" lang="fr-FR" sz="1800" b="1" i="0" u="sng" strike="noStrike" kern="1200" cap="none" spc="0" normalizeH="0" baseline="0" noProof="0" dirty="0">
                <a:ln>
                  <a:noFill/>
                </a:ln>
                <a:solidFill>
                  <a:srgbClr val="000000"/>
                </a:solidFill>
                <a:effectLst/>
                <a:uLnTx/>
                <a:uFillTx/>
                <a:latin typeface="Arial Narrow"/>
                <a:ea typeface="+mn-ea"/>
                <a:cs typeface="+mn-cs"/>
              </a:rPr>
              <a:t> octobre 2022</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 augmentation de la cotisation annuelle de nos cartes hors forfait</a:t>
            </a:r>
            <a:r>
              <a:rPr kumimoji="0" lang="fr-FR" sz="1800" b="1" i="0" u="none" strike="noStrike" kern="1200" cap="none" spc="0" normalizeH="0" baseline="0" noProof="0" dirty="0">
                <a:ln>
                  <a:noFill/>
                </a:ln>
                <a:solidFill>
                  <a:srgbClr val="000000"/>
                </a:solidFill>
                <a:effectLst/>
                <a:uLnTx/>
                <a:uFillTx/>
                <a:latin typeface="Arial Narrow"/>
                <a:ea typeface="+mn-ea"/>
                <a:cs typeface="+mn-cs"/>
              </a:rPr>
              <a:t> dans des proportions proches de celles de l’inflation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Absorber l’inflation tout en nous maintenant proches des standards des autres CE et de nos concurrents</a:t>
            </a:r>
            <a:endParaRPr kumimoji="0" lang="fr-FR"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a:p>
            <a:pPr marL="742950" lvl="1" indent="-285750" algn="just">
              <a:buFont typeface="Wingdings" panose="05000000000000000000" pitchFamily="2" charset="2"/>
              <a:buChar char="à"/>
            </a:pPr>
            <a:r>
              <a:rPr lang="fr-FR" dirty="0">
                <a:solidFill>
                  <a:srgbClr val="000000"/>
                </a:solidFill>
                <a:sym typeface="Wingdings" panose="05000000000000000000" pitchFamily="2" charset="2"/>
              </a:rPr>
              <a:t>Rester en conformité avec le rapport </a:t>
            </a:r>
            <a:r>
              <a:rPr lang="fr-FR" dirty="0" err="1">
                <a:solidFill>
                  <a:srgbClr val="000000"/>
                </a:solidFill>
                <a:sym typeface="Wingdings" panose="05000000000000000000" pitchFamily="2" charset="2"/>
              </a:rPr>
              <a:t>Pauget</a:t>
            </a:r>
            <a:r>
              <a:rPr lang="fr-FR" dirty="0">
                <a:solidFill>
                  <a:srgbClr val="000000"/>
                </a:solidFill>
                <a:sym typeface="Wingdings" panose="05000000000000000000" pitchFamily="2" charset="2"/>
              </a:rPr>
              <a:t>-Constant</a:t>
            </a:r>
            <a:r>
              <a:rPr lang="fr-FR" sz="1600" dirty="0">
                <a:solidFill>
                  <a:srgbClr val="000000"/>
                </a:solidFill>
                <a:sym typeface="Wingdings" panose="05000000000000000000" pitchFamily="2" charset="2"/>
              </a:rPr>
              <a:t> </a:t>
            </a:r>
            <a:r>
              <a:rPr lang="fr-FR" sz="1200" i="1" dirty="0">
                <a:solidFill>
                  <a:srgbClr val="000000"/>
                </a:solidFill>
                <a:sym typeface="Wingdings" panose="05000000000000000000" pitchFamily="2" charset="2"/>
              </a:rPr>
              <a:t>(</a:t>
            </a:r>
            <a:r>
              <a:rPr lang="fr-FR" sz="1200" i="1" dirty="0" err="1">
                <a:solidFill>
                  <a:srgbClr val="000000"/>
                </a:solidFill>
                <a:sym typeface="Wingdings" panose="05000000000000000000" pitchFamily="2" charset="2"/>
              </a:rPr>
              <a:t>cf</a:t>
            </a:r>
            <a:r>
              <a:rPr lang="fr-FR" sz="1200" i="1" dirty="0">
                <a:solidFill>
                  <a:srgbClr val="000000"/>
                </a:solidFill>
                <a:sym typeface="Wingdings" panose="05000000000000000000" pitchFamily="2" charset="2"/>
              </a:rPr>
              <a:t> </a:t>
            </a:r>
            <a:r>
              <a:rPr lang="fr-FR" sz="1200" i="1" dirty="0">
                <a:solidFill>
                  <a:srgbClr val="000000"/>
                </a:solidFill>
                <a:latin typeface="Calibri" panose="020F0502020204030204" pitchFamily="34" charset="0"/>
                <a:cs typeface="Calibri" panose="020F0502020204030204" pitchFamily="34" charset="0"/>
                <a:sym typeface="Wingdings" panose="05000000000000000000" pitchFamily="2" charset="2"/>
              </a:rPr>
              <a:t>∑ des composantes unitaires forfait doit être &gt; tarif forfait)</a:t>
            </a:r>
            <a:endParaRPr lang="fr-FR" sz="1600" dirty="0">
              <a:solidFill>
                <a:srgbClr val="000000"/>
              </a:solidFill>
              <a:sym typeface="Wingdings" panose="05000000000000000000" pitchFamily="2" charset="2"/>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 Narrow"/>
                <a:ea typeface="+mn-ea"/>
                <a:cs typeface="+mn-cs"/>
                <a:sym typeface="Wingdings" panose="05000000000000000000" pitchFamily="2" charset="2"/>
              </a:rPr>
              <a:t>Gain de PNB attendu  +18 K€</a:t>
            </a:r>
            <a:endPar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p:txBody>
      </p:sp>
      <p:sp>
        <p:nvSpPr>
          <p:cNvPr id="19" name="Rectangle 18">
            <a:extLst>
              <a:ext uri="{FF2B5EF4-FFF2-40B4-BE49-F238E27FC236}">
                <a16:creationId xmlns:a16="http://schemas.microsoft.com/office/drawing/2014/main" id="{ABAE1805-D3CD-4624-8984-45C3A07F5855}"/>
              </a:ext>
            </a:extLst>
          </p:cNvPr>
          <p:cNvSpPr/>
          <p:nvPr/>
        </p:nvSpPr>
        <p:spPr>
          <a:xfrm>
            <a:off x="1410114" y="4398535"/>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CB </a:t>
            </a:r>
            <a:r>
              <a:rPr kumimoji="0" lang="fr-FR" sz="1600" b="1" i="0" u="none" strike="noStrike" kern="1200" cap="none" spc="0" normalizeH="0" baseline="0" noProof="0" dirty="0">
                <a:ln>
                  <a:noFill/>
                </a:ln>
                <a:solidFill>
                  <a:srgbClr val="FFFF00"/>
                </a:solidFill>
                <a:effectLst/>
                <a:uLnTx/>
                <a:uFillTx/>
                <a:latin typeface="Arial Narrow"/>
                <a:ea typeface="+mn-ea"/>
                <a:cs typeface="+mn-cs"/>
              </a:rPr>
              <a:t>Visa business DI/DD</a:t>
            </a:r>
          </a:p>
        </p:txBody>
      </p:sp>
      <p:sp>
        <p:nvSpPr>
          <p:cNvPr id="20" name="Rectangle 19">
            <a:extLst>
              <a:ext uri="{FF2B5EF4-FFF2-40B4-BE49-F238E27FC236}">
                <a16:creationId xmlns:a16="http://schemas.microsoft.com/office/drawing/2014/main" id="{4F5CFB80-1E28-4947-AF6F-A7F8521DCE3F}"/>
              </a:ext>
            </a:extLst>
          </p:cNvPr>
          <p:cNvSpPr/>
          <p:nvPr/>
        </p:nvSpPr>
        <p:spPr>
          <a:xfrm>
            <a:off x="8553157" y="4398535"/>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52€ à 54,50€ TTC / an</a:t>
            </a:r>
          </a:p>
        </p:txBody>
      </p:sp>
      <p:sp>
        <p:nvSpPr>
          <p:cNvPr id="21" name="Rectangle 20">
            <a:extLst>
              <a:ext uri="{FF2B5EF4-FFF2-40B4-BE49-F238E27FC236}">
                <a16:creationId xmlns:a16="http://schemas.microsoft.com/office/drawing/2014/main" id="{ADDFCBBE-CD84-495F-AFBA-DA5B41136D37}"/>
              </a:ext>
            </a:extLst>
          </p:cNvPr>
          <p:cNvSpPr/>
          <p:nvPr/>
        </p:nvSpPr>
        <p:spPr>
          <a:xfrm>
            <a:off x="1410114" y="4734745"/>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CB </a:t>
            </a:r>
            <a:r>
              <a:rPr kumimoji="0" lang="fr-FR" sz="1600" b="1" i="0" u="none" strike="noStrike" kern="1200" cap="none" spc="0" normalizeH="0" baseline="0" noProof="0" dirty="0">
                <a:ln>
                  <a:noFill/>
                </a:ln>
                <a:solidFill>
                  <a:srgbClr val="FFFF00"/>
                </a:solidFill>
                <a:effectLst/>
                <a:uLnTx/>
                <a:uFillTx/>
                <a:latin typeface="Arial Narrow"/>
                <a:ea typeface="+mn-ea"/>
                <a:cs typeface="+mn-cs"/>
              </a:rPr>
              <a:t>Visa Gold business DI/DD</a:t>
            </a:r>
          </a:p>
        </p:txBody>
      </p:sp>
      <p:sp>
        <p:nvSpPr>
          <p:cNvPr id="22" name="Rectangle 21">
            <a:extLst>
              <a:ext uri="{FF2B5EF4-FFF2-40B4-BE49-F238E27FC236}">
                <a16:creationId xmlns:a16="http://schemas.microsoft.com/office/drawing/2014/main" id="{274D527C-BE0D-4BAD-BEE6-3FC3BF28C8ED}"/>
              </a:ext>
            </a:extLst>
          </p:cNvPr>
          <p:cNvSpPr/>
          <p:nvPr/>
        </p:nvSpPr>
        <p:spPr>
          <a:xfrm>
            <a:off x="8553157" y="4734745"/>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134€ à 140€ TTC / an</a:t>
            </a:r>
          </a:p>
        </p:txBody>
      </p:sp>
      <p:sp>
        <p:nvSpPr>
          <p:cNvPr id="23" name="Rectangle 22">
            <a:extLst>
              <a:ext uri="{FF2B5EF4-FFF2-40B4-BE49-F238E27FC236}">
                <a16:creationId xmlns:a16="http://schemas.microsoft.com/office/drawing/2014/main" id="{2AD9687F-6826-4204-A746-E3D2BE0516AE}"/>
              </a:ext>
            </a:extLst>
          </p:cNvPr>
          <p:cNvSpPr/>
          <p:nvPr/>
        </p:nvSpPr>
        <p:spPr>
          <a:xfrm>
            <a:off x="1410114" y="5075347"/>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CB </a:t>
            </a:r>
            <a:r>
              <a:rPr kumimoji="0" lang="fr-FR" sz="1600" b="1" i="0" u="none" strike="noStrike" kern="1200" cap="none" spc="0" normalizeH="0" baseline="0" noProof="0" dirty="0">
                <a:ln>
                  <a:noFill/>
                </a:ln>
                <a:solidFill>
                  <a:srgbClr val="FFFF00"/>
                </a:solidFill>
                <a:effectLst/>
                <a:uLnTx/>
                <a:uFillTx/>
                <a:latin typeface="Arial Narrow"/>
                <a:ea typeface="+mn-ea"/>
                <a:cs typeface="+mn-cs"/>
              </a:rPr>
              <a:t>Visa Platinum DD</a:t>
            </a:r>
          </a:p>
        </p:txBody>
      </p:sp>
      <p:sp>
        <p:nvSpPr>
          <p:cNvPr id="24" name="Rectangle 23">
            <a:extLst>
              <a:ext uri="{FF2B5EF4-FFF2-40B4-BE49-F238E27FC236}">
                <a16:creationId xmlns:a16="http://schemas.microsoft.com/office/drawing/2014/main" id="{21C035E5-36CF-4D9F-978D-8D32DC25DC8C}"/>
              </a:ext>
            </a:extLst>
          </p:cNvPr>
          <p:cNvSpPr/>
          <p:nvPr/>
        </p:nvSpPr>
        <p:spPr>
          <a:xfrm>
            <a:off x="8553157" y="5075347"/>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225€ à </a:t>
            </a:r>
            <a:r>
              <a:rPr lang="fr-FR" sz="1600" b="1" dirty="0">
                <a:solidFill>
                  <a:srgbClr val="FF0000"/>
                </a:solidFill>
                <a:latin typeface="Arial Narrow"/>
              </a:rPr>
              <a:t>235</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 TTC / an</a:t>
            </a:r>
          </a:p>
        </p:txBody>
      </p:sp>
      <p:sp>
        <p:nvSpPr>
          <p:cNvPr id="25" name="Rectangle 24">
            <a:extLst>
              <a:ext uri="{FF2B5EF4-FFF2-40B4-BE49-F238E27FC236}">
                <a16:creationId xmlns:a16="http://schemas.microsoft.com/office/drawing/2014/main" id="{7EACBB0F-2710-42FC-978C-2772A287CB54}"/>
              </a:ext>
            </a:extLst>
          </p:cNvPr>
          <p:cNvSpPr/>
          <p:nvPr/>
        </p:nvSpPr>
        <p:spPr>
          <a:xfrm>
            <a:off x="1410114" y="5593893"/>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CB </a:t>
            </a:r>
            <a:r>
              <a:rPr kumimoji="0" lang="fr-FR" sz="1600" b="1" i="0" u="none" strike="noStrike" kern="1200" cap="none" spc="0" normalizeH="0" baseline="0" noProof="0" dirty="0">
                <a:ln>
                  <a:noFill/>
                </a:ln>
                <a:solidFill>
                  <a:srgbClr val="FFFF00"/>
                </a:solidFill>
                <a:effectLst/>
                <a:uLnTx/>
                <a:uFillTx/>
                <a:latin typeface="Arial Narrow"/>
                <a:ea typeface="+mn-ea"/>
                <a:cs typeface="+mn-cs"/>
              </a:rPr>
              <a:t>Visa Business à contrôle de solde systématique</a:t>
            </a:r>
          </a:p>
        </p:txBody>
      </p:sp>
      <p:sp>
        <p:nvSpPr>
          <p:cNvPr id="26" name="Rectangle 25">
            <a:extLst>
              <a:ext uri="{FF2B5EF4-FFF2-40B4-BE49-F238E27FC236}">
                <a16:creationId xmlns:a16="http://schemas.microsoft.com/office/drawing/2014/main" id="{3501B33C-3146-4199-9284-F39631E8B0DF}"/>
              </a:ext>
            </a:extLst>
          </p:cNvPr>
          <p:cNvSpPr/>
          <p:nvPr/>
        </p:nvSpPr>
        <p:spPr>
          <a:xfrm>
            <a:off x="8553157" y="5593893"/>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39€ à 41€ TTC / an</a:t>
            </a:r>
          </a:p>
        </p:txBody>
      </p:sp>
      <p:pic>
        <p:nvPicPr>
          <p:cNvPr id="5" name="Image 4">
            <a:extLst>
              <a:ext uri="{FF2B5EF4-FFF2-40B4-BE49-F238E27FC236}">
                <a16:creationId xmlns:a16="http://schemas.microsoft.com/office/drawing/2014/main" id="{92E7A153-AA9B-46C5-A650-65BAB25C8CB9}"/>
              </a:ext>
            </a:extLst>
          </p:cNvPr>
          <p:cNvPicPr>
            <a:picLocks noChangeAspect="1"/>
          </p:cNvPicPr>
          <p:nvPr/>
        </p:nvPicPr>
        <p:blipFill>
          <a:blip r:embed="rId4"/>
          <a:stretch>
            <a:fillRect/>
          </a:stretch>
        </p:blipFill>
        <p:spPr>
          <a:xfrm>
            <a:off x="8856617" y="929330"/>
            <a:ext cx="977128" cy="464648"/>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40EE0D8E-7641-457B-8EA7-7608B7A0E566}"/>
              </a:ext>
            </a:extLst>
          </p:cNvPr>
          <p:cNvPicPr>
            <a:picLocks noChangeAspect="1"/>
          </p:cNvPicPr>
          <p:nvPr/>
        </p:nvPicPr>
        <p:blipFill>
          <a:blip r:embed="rId5"/>
          <a:stretch>
            <a:fillRect/>
          </a:stretch>
        </p:blipFill>
        <p:spPr>
          <a:xfrm>
            <a:off x="8264690" y="1454706"/>
            <a:ext cx="3807142" cy="353952"/>
          </a:xfrm>
          <a:prstGeom prst="rect">
            <a:avLst/>
          </a:prstGeom>
          <a:ln>
            <a:noFill/>
          </a:ln>
          <a:effectLst>
            <a:outerShdw blurRad="292100" dist="139700" dir="2700000" algn="tl" rotWithShape="0">
              <a:srgbClr val="333333">
                <a:alpha val="65000"/>
              </a:srgbClr>
            </a:outerShdw>
          </a:effectLst>
        </p:spPr>
      </p:pic>
      <p:sp>
        <p:nvSpPr>
          <p:cNvPr id="27" name="Ellipse 26">
            <a:extLst>
              <a:ext uri="{FF2B5EF4-FFF2-40B4-BE49-F238E27FC236}">
                <a16:creationId xmlns:a16="http://schemas.microsoft.com/office/drawing/2014/main" id="{5771C69A-948F-4C12-B0A9-DB7EEDA76FDF}"/>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5/6</a:t>
            </a:r>
          </a:p>
        </p:txBody>
      </p:sp>
    </p:spTree>
    <p:extLst>
      <p:ext uri="{BB962C8B-B14F-4D97-AF65-F5344CB8AC3E}">
        <p14:creationId xmlns:p14="http://schemas.microsoft.com/office/powerpoint/2010/main" val="2614671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72856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2. Evolutions tarifaires au </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20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4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Marché des Professionnels</a:t>
            </a: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6" name="Rectangle 5">
            <a:extLst>
              <a:ext uri="{FF2B5EF4-FFF2-40B4-BE49-F238E27FC236}">
                <a16:creationId xmlns:a16="http://schemas.microsoft.com/office/drawing/2014/main" id="{1DE16B94-CEF0-4F9C-BB23-B66294640FD2}"/>
              </a:ext>
            </a:extLst>
          </p:cNvPr>
          <p:cNvSpPr/>
          <p:nvPr/>
        </p:nvSpPr>
        <p:spPr>
          <a:xfrm>
            <a:off x="1184366" y="2458820"/>
            <a:ext cx="10518224" cy="3628471"/>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7" name="Rectangle 6">
            <a:extLst>
              <a:ext uri="{FF2B5EF4-FFF2-40B4-BE49-F238E27FC236}">
                <a16:creationId xmlns:a16="http://schemas.microsoft.com/office/drawing/2014/main" id="{728264D9-FE1A-4E5E-BA8E-344039F03EB9}"/>
              </a:ext>
            </a:extLst>
          </p:cNvPr>
          <p:cNvSpPr/>
          <p:nvPr/>
        </p:nvSpPr>
        <p:spPr>
          <a:xfrm>
            <a:off x="456064" y="1073156"/>
            <a:ext cx="9402040" cy="707886"/>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frais minimaux liés aux financements MLT, y compris Crédit Express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(p.27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8" name="Rectangle 7">
            <a:extLst>
              <a:ext uri="{FF2B5EF4-FFF2-40B4-BE49-F238E27FC236}">
                <a16:creationId xmlns:a16="http://schemas.microsoft.com/office/drawing/2014/main" id="{DA74F717-FE20-4384-9857-C4388B3C0736}"/>
              </a:ext>
            </a:extLst>
          </p:cNvPr>
          <p:cNvSpPr/>
          <p:nvPr/>
        </p:nvSpPr>
        <p:spPr>
          <a:xfrm rot="16200000">
            <a:off x="-1271450" y="3971108"/>
            <a:ext cx="3640177"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10" name="ZoneTexte 9">
            <a:extLst>
              <a:ext uri="{FF2B5EF4-FFF2-40B4-BE49-F238E27FC236}">
                <a16:creationId xmlns:a16="http://schemas.microsoft.com/office/drawing/2014/main" id="{3975D81C-D67B-4FEA-AD5C-E6C61C611770}"/>
              </a:ext>
            </a:extLst>
          </p:cNvPr>
          <p:cNvSpPr txBox="1"/>
          <p:nvPr/>
        </p:nvSpPr>
        <p:spPr>
          <a:xfrm>
            <a:off x="1219201" y="2447112"/>
            <a:ext cx="10483389" cy="1938992"/>
          </a:xfrm>
          <a:prstGeom prst="rect">
            <a:avLst/>
          </a:prstGeom>
          <a:noFill/>
        </p:spPr>
        <p:txBody>
          <a:bodyPr wrap="square" rtlCol="0">
            <a:spAutoFit/>
          </a:bodyPr>
          <a:lstStyle/>
          <a:p>
            <a:pPr marL="285750" lvl="0" indent="-285750" algn="just">
              <a:buFont typeface="Arial" panose="020B0604020202020204" pitchFamily="34" charset="0"/>
              <a:buChar cha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Ce qui change en 2022 par rapport à 2021</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 maintien du pourcentage de frais de dossier (1%) mais augmentation des frais MINIMAUX liés aux financements MLT, y compris pour les Crédits Express</a:t>
            </a:r>
            <a:endParaRPr kumimoji="0" lang="fr-FR" sz="1800" b="1"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r>
              <a:rPr lang="fr-FR" dirty="0">
                <a:solidFill>
                  <a:srgbClr val="000000"/>
                </a:solidFill>
                <a:latin typeface="Arial Narrow"/>
                <a:sym typeface="Wingdings" panose="05000000000000000000" pitchFamily="2" charset="2"/>
              </a:rPr>
              <a:t>: nous repositionner par rapport à la concurrence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1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a:p>
            <a:pPr algn="ctr">
              <a:defRPr/>
            </a:pPr>
            <a:r>
              <a:rPr lang="fr-FR" b="1" dirty="0">
                <a:solidFill>
                  <a:srgbClr val="00B050"/>
                </a:solidFill>
                <a:effectLst>
                  <a:outerShdw blurRad="38100" dist="38100" dir="2700000" algn="tl">
                    <a:srgbClr val="000000">
                      <a:alpha val="43137"/>
                    </a:srgbClr>
                  </a:outerShdw>
                </a:effectLst>
                <a:sym typeface="Wingdings" panose="05000000000000000000" pitchFamily="2" charset="2"/>
              </a:rPr>
              <a:t>Gain de PNB attendu  +21 K€</a:t>
            </a:r>
            <a:endParaRPr lang="fr-FR" dirty="0">
              <a:solidFill>
                <a:srgbClr val="000000"/>
              </a:solidFill>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11" name="Rectangle 10">
            <a:extLst>
              <a:ext uri="{FF2B5EF4-FFF2-40B4-BE49-F238E27FC236}">
                <a16:creationId xmlns:a16="http://schemas.microsoft.com/office/drawing/2014/main" id="{848D739A-3D7B-4C7F-96BF-8633D3D8D226}"/>
              </a:ext>
            </a:extLst>
          </p:cNvPr>
          <p:cNvSpPr/>
          <p:nvPr/>
        </p:nvSpPr>
        <p:spPr>
          <a:xfrm>
            <a:off x="1564863" y="4266928"/>
            <a:ext cx="700035" cy="641786"/>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Arial Narrow"/>
                <a:ea typeface="+mn-ea"/>
                <a:cs typeface="+mn-cs"/>
              </a:rPr>
              <a:t>MLT</a:t>
            </a:r>
          </a:p>
        </p:txBody>
      </p:sp>
      <p:sp>
        <p:nvSpPr>
          <p:cNvPr id="12" name="Rectangle 11">
            <a:extLst>
              <a:ext uri="{FF2B5EF4-FFF2-40B4-BE49-F238E27FC236}">
                <a16:creationId xmlns:a16="http://schemas.microsoft.com/office/drawing/2014/main" id="{29D13C99-029C-467E-9308-D7FA2ED5E457}"/>
              </a:ext>
            </a:extLst>
          </p:cNvPr>
          <p:cNvSpPr/>
          <p:nvPr/>
        </p:nvSpPr>
        <p:spPr>
          <a:xfrm>
            <a:off x="8635722" y="4266927"/>
            <a:ext cx="2586446" cy="298353"/>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bg1"/>
                </a:solidFill>
                <a:effectLst/>
                <a:uLnTx/>
                <a:uFillTx/>
                <a:latin typeface="Arial Narrow"/>
                <a:ea typeface="+mn-ea"/>
                <a:cs typeface="+mn-cs"/>
              </a:rPr>
              <a:t>Maintien à 1%</a:t>
            </a:r>
          </a:p>
        </p:txBody>
      </p:sp>
      <p:sp>
        <p:nvSpPr>
          <p:cNvPr id="17" name="Rectangle 16">
            <a:extLst>
              <a:ext uri="{FF2B5EF4-FFF2-40B4-BE49-F238E27FC236}">
                <a16:creationId xmlns:a16="http://schemas.microsoft.com/office/drawing/2014/main" id="{F90C12F3-42B0-40D6-A32D-B98107846DF7}"/>
              </a:ext>
            </a:extLst>
          </p:cNvPr>
          <p:cNvSpPr/>
          <p:nvPr/>
        </p:nvSpPr>
        <p:spPr>
          <a:xfrm>
            <a:off x="2447778" y="4266928"/>
            <a:ext cx="6004225"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Frais liés aux financements MLT (taux proportionnel)</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18" name="Rectangle 17">
            <a:extLst>
              <a:ext uri="{FF2B5EF4-FFF2-40B4-BE49-F238E27FC236}">
                <a16:creationId xmlns:a16="http://schemas.microsoft.com/office/drawing/2014/main" id="{5D6A46CD-5A52-4675-A432-660DC8569741}"/>
              </a:ext>
            </a:extLst>
          </p:cNvPr>
          <p:cNvSpPr/>
          <p:nvPr/>
        </p:nvSpPr>
        <p:spPr>
          <a:xfrm>
            <a:off x="2447777" y="4603011"/>
            <a:ext cx="6004225"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Frais </a:t>
            </a:r>
            <a:r>
              <a:rPr kumimoji="0" lang="fr-FR" sz="1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mn-ea"/>
                <a:cs typeface="+mn-cs"/>
              </a:rPr>
              <a:t>MINI</a:t>
            </a:r>
            <a:r>
              <a:rPr kumimoji="0" lang="fr-FR" sz="1600" b="0" i="0" u="none" strike="noStrike" kern="1200" cap="none" spc="0" normalizeH="0" baseline="0" noProof="0" dirty="0">
                <a:ln>
                  <a:noFill/>
                </a:ln>
                <a:solidFill>
                  <a:srgbClr val="FFFF00"/>
                </a:solidFill>
                <a:effectLst/>
                <a:uLnTx/>
                <a:uFillTx/>
                <a:latin typeface="Arial Narrow"/>
                <a:ea typeface="+mn-ea"/>
                <a:cs typeface="+mn-cs"/>
              </a:rPr>
              <a:t> </a:t>
            </a:r>
            <a:r>
              <a:rPr kumimoji="0" lang="fr-FR" sz="1600" b="0" i="0" u="none" strike="noStrike" kern="1200" cap="none" spc="0" normalizeH="0" baseline="0" noProof="0" dirty="0">
                <a:ln>
                  <a:noFill/>
                </a:ln>
                <a:solidFill>
                  <a:prstClr val="white"/>
                </a:solidFill>
                <a:effectLst/>
                <a:uLnTx/>
                <a:uFillTx/>
                <a:latin typeface="Arial Narrow"/>
                <a:ea typeface="+mn-ea"/>
                <a:cs typeface="+mn-cs"/>
              </a:rPr>
              <a:t>liés aux financements MLT</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19" name="Rectangle 18">
            <a:extLst>
              <a:ext uri="{FF2B5EF4-FFF2-40B4-BE49-F238E27FC236}">
                <a16:creationId xmlns:a16="http://schemas.microsoft.com/office/drawing/2014/main" id="{7DD4E570-6641-463C-8241-6474147A2FE7}"/>
              </a:ext>
            </a:extLst>
          </p:cNvPr>
          <p:cNvSpPr/>
          <p:nvPr/>
        </p:nvSpPr>
        <p:spPr>
          <a:xfrm>
            <a:off x="8634881" y="4603639"/>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Passent de 180 à 200 €</a:t>
            </a:r>
          </a:p>
        </p:txBody>
      </p:sp>
      <p:sp>
        <p:nvSpPr>
          <p:cNvPr id="22" name="Rectangle 21">
            <a:extLst>
              <a:ext uri="{FF2B5EF4-FFF2-40B4-BE49-F238E27FC236}">
                <a16:creationId xmlns:a16="http://schemas.microsoft.com/office/drawing/2014/main" id="{7E876D56-DD3F-4C70-8CAF-5C06A3FBBC2A}"/>
              </a:ext>
            </a:extLst>
          </p:cNvPr>
          <p:cNvSpPr/>
          <p:nvPr/>
        </p:nvSpPr>
        <p:spPr>
          <a:xfrm>
            <a:off x="1564022" y="5216480"/>
            <a:ext cx="700035" cy="670428"/>
          </a:xfrm>
          <a:prstGeom prst="rect">
            <a:avLst/>
          </a:prstGeom>
          <a:solidFill>
            <a:schemeClr val="tx1">
              <a:lumMod val="75000"/>
              <a:lumOff val="2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lumMod val="85000"/>
                  </a:schemeClr>
                </a:solidFill>
                <a:effectLst/>
                <a:uLnTx/>
                <a:uFillTx/>
                <a:latin typeface="Arial Narrow"/>
                <a:ea typeface="+mn-ea"/>
                <a:cs typeface="+mn-cs"/>
              </a:rPr>
              <a:t>Crédit Express</a:t>
            </a:r>
            <a:endParaRPr kumimoji="0" lang="fr-FR" sz="1600" b="1" i="0" u="none" strike="noStrike" kern="1200" cap="none" spc="0" normalizeH="0" baseline="0" noProof="0" dirty="0">
              <a:ln>
                <a:noFill/>
              </a:ln>
              <a:solidFill>
                <a:schemeClr val="bg1">
                  <a:lumMod val="85000"/>
                </a:schemeClr>
              </a:solidFill>
              <a:effectLst/>
              <a:uLnTx/>
              <a:uFillTx/>
              <a:latin typeface="Arial Narrow"/>
              <a:ea typeface="+mn-ea"/>
              <a:cs typeface="+mn-cs"/>
            </a:endParaRPr>
          </a:p>
        </p:txBody>
      </p:sp>
      <p:sp>
        <p:nvSpPr>
          <p:cNvPr id="23" name="Rectangle 22">
            <a:extLst>
              <a:ext uri="{FF2B5EF4-FFF2-40B4-BE49-F238E27FC236}">
                <a16:creationId xmlns:a16="http://schemas.microsoft.com/office/drawing/2014/main" id="{E100BB95-459E-4982-AF84-2BC01F127ADD}"/>
              </a:ext>
            </a:extLst>
          </p:cNvPr>
          <p:cNvSpPr/>
          <p:nvPr/>
        </p:nvSpPr>
        <p:spPr>
          <a:xfrm>
            <a:off x="8634881" y="5216479"/>
            <a:ext cx="2586446" cy="298353"/>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bg1"/>
                </a:solidFill>
                <a:effectLst/>
                <a:uLnTx/>
                <a:uFillTx/>
                <a:latin typeface="Arial Narrow"/>
                <a:ea typeface="+mn-ea"/>
                <a:cs typeface="+mn-cs"/>
              </a:rPr>
              <a:t>Maintien à 1%</a:t>
            </a:r>
          </a:p>
        </p:txBody>
      </p:sp>
      <p:sp>
        <p:nvSpPr>
          <p:cNvPr id="24" name="Rectangle 23">
            <a:extLst>
              <a:ext uri="{FF2B5EF4-FFF2-40B4-BE49-F238E27FC236}">
                <a16:creationId xmlns:a16="http://schemas.microsoft.com/office/drawing/2014/main" id="{D3A65C49-18FA-432F-BDF5-906E8C90B467}"/>
              </a:ext>
            </a:extLst>
          </p:cNvPr>
          <p:cNvSpPr/>
          <p:nvPr/>
        </p:nvSpPr>
        <p:spPr>
          <a:xfrm>
            <a:off x="2446937" y="5216480"/>
            <a:ext cx="6004225"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Frais liés aux financements Crédit Express (taux proportionnel)</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5" name="Rectangle 24">
            <a:extLst>
              <a:ext uri="{FF2B5EF4-FFF2-40B4-BE49-F238E27FC236}">
                <a16:creationId xmlns:a16="http://schemas.microsoft.com/office/drawing/2014/main" id="{3ED82A71-44CB-4416-B4E9-FB2B1B0B1F66}"/>
              </a:ext>
            </a:extLst>
          </p:cNvPr>
          <p:cNvSpPr/>
          <p:nvPr/>
        </p:nvSpPr>
        <p:spPr>
          <a:xfrm>
            <a:off x="2446936" y="5552563"/>
            <a:ext cx="6004225" cy="334345"/>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600" dirty="0">
                <a:solidFill>
                  <a:prstClr val="white"/>
                </a:solidFill>
                <a:latin typeface="Arial Narrow"/>
              </a:rPr>
              <a:t>Frais </a:t>
            </a:r>
            <a:r>
              <a:rPr lang="fr-FR" sz="1600" b="1" dirty="0">
                <a:solidFill>
                  <a:srgbClr val="FFFF00"/>
                </a:solidFill>
                <a:effectLst>
                  <a:outerShdw blurRad="38100" dist="38100" dir="2700000" algn="tl">
                    <a:srgbClr val="000000">
                      <a:alpha val="43137"/>
                    </a:srgbClr>
                  </a:outerShdw>
                </a:effectLst>
                <a:latin typeface="Arial Narrow"/>
              </a:rPr>
              <a:t>MINI</a:t>
            </a:r>
            <a:r>
              <a:rPr lang="fr-FR" sz="1600" dirty="0">
                <a:solidFill>
                  <a:prstClr val="white"/>
                </a:solidFill>
                <a:latin typeface="Arial Narrow"/>
              </a:rPr>
              <a:t> liés à la mise en place d’un Crédit Express</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6" name="Rectangle 25">
            <a:extLst>
              <a:ext uri="{FF2B5EF4-FFF2-40B4-BE49-F238E27FC236}">
                <a16:creationId xmlns:a16="http://schemas.microsoft.com/office/drawing/2014/main" id="{53A113F7-B281-4EBA-842E-E531E91932AE}"/>
              </a:ext>
            </a:extLst>
          </p:cNvPr>
          <p:cNvSpPr/>
          <p:nvPr/>
        </p:nvSpPr>
        <p:spPr>
          <a:xfrm>
            <a:off x="8634040" y="5553191"/>
            <a:ext cx="2586446" cy="333717"/>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Passent de 180 à 200 €</a:t>
            </a:r>
            <a:endParaRPr kumimoji="0" lang="fr-FR" sz="1600" b="1" i="0" u="none" strike="noStrike" kern="1200" cap="none" spc="0" normalizeH="0" baseline="0" noProof="0" dirty="0">
              <a:ln>
                <a:noFill/>
              </a:ln>
              <a:solidFill>
                <a:schemeClr val="tx2"/>
              </a:solidFill>
              <a:effectLst/>
              <a:uLnTx/>
              <a:uFillTx/>
              <a:latin typeface="Arial Narrow"/>
            </a:endParaRPr>
          </a:p>
        </p:txBody>
      </p:sp>
      <p:pic>
        <p:nvPicPr>
          <p:cNvPr id="5" name="Image 4">
            <a:extLst>
              <a:ext uri="{FF2B5EF4-FFF2-40B4-BE49-F238E27FC236}">
                <a16:creationId xmlns:a16="http://schemas.microsoft.com/office/drawing/2014/main" id="{991AB717-D367-436F-921A-D0D27FE7C9CC}"/>
              </a:ext>
            </a:extLst>
          </p:cNvPr>
          <p:cNvPicPr>
            <a:picLocks noChangeAspect="1"/>
          </p:cNvPicPr>
          <p:nvPr/>
        </p:nvPicPr>
        <p:blipFill rotWithShape="1">
          <a:blip r:embed="rId4"/>
          <a:srcRect r="1635"/>
          <a:stretch/>
        </p:blipFill>
        <p:spPr>
          <a:xfrm>
            <a:off x="5541868" y="1602443"/>
            <a:ext cx="2081729" cy="544422"/>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A57DFFBA-18F9-4D5E-99D8-8E9659817CA5}"/>
              </a:ext>
            </a:extLst>
          </p:cNvPr>
          <p:cNvPicPr>
            <a:picLocks noChangeAspect="1"/>
          </p:cNvPicPr>
          <p:nvPr/>
        </p:nvPicPr>
        <p:blipFill>
          <a:blip r:embed="rId5"/>
          <a:stretch>
            <a:fillRect/>
          </a:stretch>
        </p:blipFill>
        <p:spPr>
          <a:xfrm>
            <a:off x="7872558" y="1460055"/>
            <a:ext cx="4108200" cy="836701"/>
          </a:xfrm>
          <a:prstGeom prst="rect">
            <a:avLst/>
          </a:prstGeom>
          <a:ln>
            <a:noFill/>
          </a:ln>
          <a:effectLst>
            <a:outerShdw blurRad="292100" dist="139700" dir="2700000" algn="tl" rotWithShape="0">
              <a:srgbClr val="333333">
                <a:alpha val="65000"/>
              </a:srgbClr>
            </a:outerShdw>
          </a:effectLst>
        </p:spPr>
      </p:pic>
      <p:sp>
        <p:nvSpPr>
          <p:cNvPr id="21" name="Ellipse 20">
            <a:extLst>
              <a:ext uri="{FF2B5EF4-FFF2-40B4-BE49-F238E27FC236}">
                <a16:creationId xmlns:a16="http://schemas.microsoft.com/office/drawing/2014/main" id="{B79E6DFD-A9D2-46AA-B681-C54880C31DBB}"/>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6/6</a:t>
            </a:r>
          </a:p>
        </p:txBody>
      </p:sp>
    </p:spTree>
    <p:extLst>
      <p:ext uri="{BB962C8B-B14F-4D97-AF65-F5344CB8AC3E}">
        <p14:creationId xmlns:p14="http://schemas.microsoft.com/office/powerpoint/2010/main" val="3573793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384" y="1096494"/>
            <a:ext cx="11349052" cy="5024388"/>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3" name="Titre 2"/>
          <p:cNvSpPr>
            <a:spLocks noGrp="1"/>
          </p:cNvSpPr>
          <p:nvPr>
            <p:ph type="title" idx="4294967295"/>
          </p:nvPr>
        </p:nvSpPr>
        <p:spPr>
          <a:xfrm>
            <a:off x="821824" y="256562"/>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35511" y="1271147"/>
            <a:ext cx="7690548" cy="12464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Votre actualité…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5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5" name="Rectangle 4">
            <a:extLst>
              <a:ext uri="{FF2B5EF4-FFF2-40B4-BE49-F238E27FC236}">
                <a16:creationId xmlns:a16="http://schemas.microsoft.com/office/drawing/2014/main" id="{DCE01765-9388-435D-8724-5202BC02548F}"/>
              </a:ext>
            </a:extLst>
          </p:cNvPr>
          <p:cNvSpPr/>
          <p:nvPr/>
        </p:nvSpPr>
        <p:spPr>
          <a:xfrm>
            <a:off x="821822" y="3788675"/>
            <a:ext cx="10483485" cy="1972591"/>
          </a:xfrm>
          <a:prstGeom prst="rect">
            <a:avLst/>
          </a:prstGeom>
        </p:spPr>
        <p:txBody>
          <a:bodyPr wrap="square">
            <a:spAutoFit/>
          </a:bodyPr>
          <a:lstStyle/>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1. Contexte &amp; principes directeurs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schemeClr val="bg1"/>
                </a:solidFill>
                <a:effectLst/>
                <a:uLnTx/>
                <a:uFillTx/>
                <a:latin typeface="Arial Narrow"/>
                <a:ea typeface="+mn-ea"/>
                <a:cs typeface="+mn-cs"/>
              </a:rPr>
              <a:t>2. Evolutions au 1</a:t>
            </a:r>
            <a:r>
              <a:rPr kumimoji="0" lang="fr-FR" sz="2000" b="1" i="0" u="none" strike="noStrike" kern="1200" cap="none" spc="0" normalizeH="0" baseline="30000" noProof="0" dirty="0">
                <a:ln>
                  <a:noFill/>
                </a:ln>
                <a:solidFill>
                  <a:schemeClr val="bg1"/>
                </a:solidFill>
                <a:effectLst/>
                <a:uLnTx/>
                <a:uFillTx/>
                <a:latin typeface="Arial Narrow"/>
                <a:ea typeface="+mn-ea"/>
                <a:cs typeface="+mn-cs"/>
              </a:rPr>
              <a:t>er</a:t>
            </a:r>
            <a:r>
              <a:rPr kumimoji="0" lang="fr-FR" sz="2000" b="1" i="0" u="none" strike="noStrike" kern="1200" cap="none" spc="0" normalizeH="0" baseline="0" noProof="0" dirty="0">
                <a:ln>
                  <a:noFill/>
                </a:ln>
                <a:solidFill>
                  <a:schemeClr val="bg1"/>
                </a:solidFill>
                <a:effectLst/>
                <a:uLnTx/>
                <a:uFillTx/>
                <a:latin typeface="Arial Narrow"/>
                <a:ea typeface="+mn-ea"/>
                <a:cs typeface="+mn-cs"/>
              </a:rPr>
              <a:t> octobre 2022 sur le Marché des Professionnels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1" i="0" u="none" strike="noStrike" kern="1200" cap="none" spc="0" normalizeH="0" baseline="0" noProof="0" dirty="0">
                <a:ln>
                  <a:noFill/>
                </a:ln>
                <a:solidFill>
                  <a:srgbClr val="FF0000"/>
                </a:solidFill>
                <a:effectLst/>
                <a:uLnTx/>
                <a:uFillTx/>
                <a:latin typeface="Arial Narrow"/>
                <a:ea typeface="+mn-ea"/>
                <a:cs typeface="+mn-cs"/>
              </a:rPr>
              <a:t>3. Evolutions au 1</a:t>
            </a:r>
            <a:r>
              <a:rPr kumimoji="0" lang="fr-FR" sz="2400" b="1" i="0" u="none" strike="noStrike" kern="1200" cap="none" spc="0" normalizeH="0" baseline="30000" noProof="0" dirty="0">
                <a:ln>
                  <a:noFill/>
                </a:ln>
                <a:solidFill>
                  <a:srgbClr val="FF0000"/>
                </a:solidFill>
                <a:effectLst/>
                <a:uLnTx/>
                <a:uFillTx/>
                <a:latin typeface="Arial Narrow"/>
                <a:ea typeface="+mn-ea"/>
                <a:cs typeface="+mn-cs"/>
              </a:rPr>
              <a:t>er</a:t>
            </a:r>
            <a:r>
              <a:rPr kumimoji="0" lang="fr-FR" sz="2400" b="1" i="0" u="none" strike="noStrike" kern="1200" cap="none" spc="0" normalizeH="0" baseline="0" noProof="0" dirty="0">
                <a:ln>
                  <a:noFill/>
                </a:ln>
                <a:solidFill>
                  <a:srgbClr val="FF0000"/>
                </a:solidFill>
                <a:effectLst/>
                <a:uLnTx/>
                <a:uFillTx/>
                <a:latin typeface="Arial Narrow"/>
                <a:ea typeface="+mn-ea"/>
                <a:cs typeface="+mn-cs"/>
              </a:rPr>
              <a:t> </a:t>
            </a:r>
            <a:r>
              <a:rPr kumimoji="0" lang="fr-FR" sz="2400" b="1" i="0" u="none" strike="noStrike" kern="1200" cap="none" spc="0" normalizeH="0" baseline="0" noProof="0" dirty="0" err="1">
                <a:ln>
                  <a:noFill/>
                </a:ln>
                <a:solidFill>
                  <a:srgbClr val="FF0000"/>
                </a:solidFill>
                <a:effectLst/>
                <a:uLnTx/>
                <a:uFillTx/>
                <a:latin typeface="Arial Narrow"/>
                <a:ea typeface="+mn-ea"/>
                <a:cs typeface="+mn-cs"/>
              </a:rPr>
              <a:t>oct</a:t>
            </a:r>
            <a:r>
              <a:rPr kumimoji="0" lang="fr-FR" sz="2400" b="1" i="0" u="none" strike="noStrike" kern="1200" cap="none" spc="0" normalizeH="0" baseline="0" noProof="0" dirty="0">
                <a:ln>
                  <a:noFill/>
                </a:ln>
                <a:solidFill>
                  <a:srgbClr val="FF0000"/>
                </a:solidFill>
                <a:effectLst/>
                <a:uLnTx/>
                <a:uFillTx/>
                <a:latin typeface="Arial Narrow"/>
                <a:ea typeface="+mn-ea"/>
                <a:cs typeface="+mn-cs"/>
              </a:rPr>
              <a:t> 2022 sur le Marché des Associations de Proximité</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4. Annexes</a:t>
            </a:r>
          </a:p>
        </p:txBody>
      </p:sp>
      <p:sp>
        <p:nvSpPr>
          <p:cNvPr id="6" name="Rectangle 5">
            <a:extLst>
              <a:ext uri="{FF2B5EF4-FFF2-40B4-BE49-F238E27FC236}">
                <a16:creationId xmlns:a16="http://schemas.microsoft.com/office/drawing/2014/main" id="{18DDA940-1FE1-4212-9727-70C58CD3814A}"/>
              </a:ext>
            </a:extLst>
          </p:cNvPr>
          <p:cNvSpPr/>
          <p:nvPr/>
        </p:nvSpPr>
        <p:spPr>
          <a:xfrm>
            <a:off x="1410789" y="4729442"/>
            <a:ext cx="9622971" cy="67926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4" name="Image 3">
            <a:extLst>
              <a:ext uri="{FF2B5EF4-FFF2-40B4-BE49-F238E27FC236}">
                <a16:creationId xmlns:a16="http://schemas.microsoft.com/office/drawing/2014/main" id="{57A8799E-1CF0-420A-9843-F2AAE1B1C265}"/>
              </a:ext>
            </a:extLst>
          </p:cNvPr>
          <p:cNvPicPr>
            <a:picLocks noChangeAspect="1"/>
          </p:cNvPicPr>
          <p:nvPr/>
        </p:nvPicPr>
        <p:blipFill>
          <a:blip r:embed="rId4"/>
          <a:stretch>
            <a:fillRect/>
          </a:stretch>
        </p:blipFill>
        <p:spPr>
          <a:xfrm>
            <a:off x="9908991" y="1360879"/>
            <a:ext cx="1598259" cy="225943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D4B6CCF6-3DD0-49DD-9EF2-CE9FB5D4B3E5}"/>
              </a:ext>
            </a:extLst>
          </p:cNvPr>
          <p:cNvSpPr/>
          <p:nvPr/>
        </p:nvSpPr>
        <p:spPr>
          <a:xfrm>
            <a:off x="821823" y="2490597"/>
            <a:ext cx="8835983" cy="1200329"/>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Les évolutions tarifaires applicables </a:t>
            </a:r>
            <a:r>
              <a:rPr kumimoji="0" lang="fr-FR" sz="2400" b="0" i="0" u="sng"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dès le 1</a:t>
            </a:r>
            <a:r>
              <a:rPr kumimoji="0" lang="fr-FR" sz="2400" b="0" i="0" u="sng" strike="noStrike" kern="1200" cap="none" spc="0" normalizeH="0" baseline="30000" noProof="0" dirty="0">
                <a:ln>
                  <a:noFill/>
                </a:ln>
                <a:solidFill>
                  <a:prstClr val="white"/>
                </a:solidFill>
                <a:effectLst/>
                <a:uLnTx/>
                <a:uFillTx/>
                <a:latin typeface="Montserrat Black" panose="00000A00000000000000" pitchFamily="2" charset="0"/>
                <a:ea typeface="+mn-ea"/>
                <a:cs typeface="+mn-cs"/>
              </a:rPr>
              <a:t>er</a:t>
            </a:r>
            <a:r>
              <a:rPr kumimoji="0" lang="fr-FR" sz="2400" b="0" i="0" u="sng"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 octobre 2022</a:t>
            </a:r>
            <a:r>
              <a:rPr kumimoji="0" lang="fr-FR" sz="24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 sur le Marché des Professionnels &amp;  des Associations de Proximité</a:t>
            </a:r>
          </a:p>
        </p:txBody>
      </p:sp>
    </p:spTree>
    <p:extLst>
      <p:ext uri="{BB962C8B-B14F-4D97-AF65-F5344CB8AC3E}">
        <p14:creationId xmlns:p14="http://schemas.microsoft.com/office/powerpoint/2010/main" val="1790594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1927586"/>
            <a:ext cx="10518224" cy="4159705"/>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620845"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3. </a:t>
            </a: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Evolutions tarifaires </a:t>
            </a:r>
            <a:r>
              <a:rPr kumimoji="0" lang="fr-FR"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a:t>
            </a:r>
            <a:r>
              <a:rPr kumimoji="0" lang="fr-FR" sz="22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Marché des Associations de </a:t>
            </a:r>
            <a:r>
              <a:rPr kumimoji="0" lang="fr-FR" sz="2200" b="0" i="0" u="none" strike="noStrike" kern="1200" cap="none" spc="0" normalizeH="0" baseline="0" noProof="0" dirty="0" err="1">
                <a:ln>
                  <a:noFill/>
                </a:ln>
                <a:solidFill>
                  <a:srgbClr val="FF0000"/>
                </a:solidFill>
                <a:effectLst/>
                <a:uLnTx/>
                <a:uFillTx/>
                <a:latin typeface="Montserrat Black" panose="00000A00000000000000" pitchFamily="2" charset="0"/>
                <a:ea typeface="+mn-ea"/>
                <a:cs typeface="+mn-cs"/>
              </a:rPr>
              <a:t>proxi</a:t>
            </a:r>
            <a:endParaRPr kumimoji="0" lang="fr-FR" sz="22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forfaits Associations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(p.7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531215" y="3711345"/>
            <a:ext cx="4159706"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1977745"/>
            <a:ext cx="10483389" cy="2215991"/>
          </a:xfrm>
          <a:prstGeom prst="rect">
            <a:avLst/>
          </a:prstGeom>
          <a:noFill/>
        </p:spPr>
        <p:txBody>
          <a:bodyPr wrap="square" rtlCol="0">
            <a:spAutoFit/>
          </a:bodyPr>
          <a:lstStyle/>
          <a:p>
            <a:pPr marL="285750" indent="-285750" algn="just">
              <a:buFont typeface="Arial" panose="020B0604020202020204" pitchFamily="34" charset="0"/>
              <a:buChar char="•"/>
              <a:defRPr/>
            </a:pPr>
            <a:r>
              <a:rPr lang="fr-FR" b="1" u="sng" dirty="0">
                <a:solidFill>
                  <a:srgbClr val="000000"/>
                </a:solidFill>
              </a:rPr>
              <a:t>Ce qui change au 1</a:t>
            </a:r>
            <a:r>
              <a:rPr lang="fr-FR" b="1" u="sng" baseline="30000" dirty="0">
                <a:solidFill>
                  <a:srgbClr val="000000"/>
                </a:solidFill>
              </a:rPr>
              <a:t>er</a:t>
            </a:r>
            <a:r>
              <a:rPr lang="fr-FR" b="1" u="sng" dirty="0">
                <a:solidFill>
                  <a:srgbClr val="000000"/>
                </a:solidFill>
              </a:rPr>
              <a:t> octobre 2022</a:t>
            </a:r>
            <a:r>
              <a:rPr lang="fr-FR" dirty="0">
                <a:solidFill>
                  <a:srgbClr val="000000"/>
                </a:solidFill>
              </a:rPr>
              <a:t> : augmentation de la cotisation mensuelle de nos 3 forfaits Associations, y compris celui qui n’est plus commercialisé (</a:t>
            </a:r>
            <a:r>
              <a:rPr lang="fr-FR" i="1" dirty="0" err="1">
                <a:solidFill>
                  <a:srgbClr val="000000"/>
                </a:solidFill>
              </a:rPr>
              <a:t>Associatis</a:t>
            </a:r>
            <a:r>
              <a:rPr lang="fr-FR" i="1" dirty="0">
                <a:solidFill>
                  <a:srgbClr val="000000"/>
                </a:solidFill>
              </a:rPr>
              <a:t>, depuis 2015</a:t>
            </a:r>
            <a:r>
              <a:rPr lang="fr-FR" dirty="0">
                <a:solidFill>
                  <a:srgbClr val="000000"/>
                </a:solidFill>
              </a:rPr>
              <a:t>)</a:t>
            </a:r>
            <a:r>
              <a:rPr lang="fr-FR" b="1" dirty="0">
                <a:solidFill>
                  <a:srgbClr val="000000"/>
                </a:solidFill>
              </a:rPr>
              <a:t> dans des proportions proches de celles de l’inflation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Wingdings" panose="05000000000000000000" pitchFamily="2" charset="2"/>
              <a:buChar char="à"/>
              <a:defRPr/>
            </a:pPr>
            <a:r>
              <a:rPr lang="fr-FR" sz="1600" dirty="0">
                <a:solidFill>
                  <a:srgbClr val="000000"/>
                </a:solidFill>
                <a:sym typeface="Wingdings" panose="05000000000000000000" pitchFamily="2" charset="2"/>
              </a:rPr>
              <a:t>Absorber l’inflation tout en nous maintenant proches des standards des autres CE et de nos concurrents</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6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Rappel : forfait </a:t>
            </a:r>
            <a:r>
              <a:rPr kumimoji="0" lang="fr-FR" sz="16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Bouquet Liberté Association</a:t>
            </a:r>
            <a:r>
              <a:rPr kumimoji="0" lang="fr-FR" sz="160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 est </a:t>
            </a:r>
            <a:r>
              <a:rPr kumimoji="0" lang="fr-FR" sz="1600" i="1"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destiné aux associations avec budget compris entre 5 K€ et 100 K€</a:t>
            </a:r>
            <a:r>
              <a:rPr kumimoji="0" lang="fr-FR" sz="16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 </a:t>
            </a:r>
            <a:r>
              <a:rPr kumimoji="0" lang="fr-FR" sz="16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et forfait </a:t>
            </a:r>
            <a:r>
              <a:rPr kumimoji="0" lang="fr-FR" sz="16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Service Association - sans carte </a:t>
            </a:r>
            <a:r>
              <a:rPr kumimoji="0" lang="fr-FR" sz="16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est </a:t>
            </a:r>
            <a:r>
              <a:rPr kumimoji="0" lang="fr-FR" sz="1600" b="0" i="1"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destiné aux associations plus modestes ayant un budget &lt; à 5 K€</a:t>
            </a:r>
            <a:endParaRPr kumimoji="0" lang="fr-FR" sz="16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a:p>
            <a:pPr marR="0" lvl="1" algn="ctr" defTabSz="914400" rtl="0" eaLnBrk="1" fontAlgn="auto" latinLnBrk="0" hangingPunct="1">
              <a:lnSpc>
                <a:spcPct val="100000"/>
              </a:lnSpc>
              <a:spcBef>
                <a:spcPts val="0"/>
              </a:spcBef>
              <a:spcAft>
                <a:spcPts val="0"/>
              </a:spcAft>
              <a:buClrTx/>
              <a:buSzTx/>
              <a:tabLst/>
              <a:defRPr/>
            </a:pPr>
            <a:r>
              <a:rPr kumimoji="0" lang="fr-FR"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 Narrow"/>
                <a:ea typeface="+mn-ea"/>
                <a:cs typeface="+mn-cs"/>
                <a:sym typeface="Wingdings" panose="05000000000000000000" pitchFamily="2" charset="2"/>
              </a:rPr>
              <a:t>Gain de PNB attendu  +18 K€</a:t>
            </a:r>
            <a:endParaRPr kumimoji="0" lang="fr-FR"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Narrow"/>
              <a:ea typeface="+mn-ea"/>
              <a:cs typeface="+mn-cs"/>
              <a:sym typeface="Wingdings" panose="05000000000000000000" pitchFamily="2" charset="2"/>
            </a:endParaRPr>
          </a:p>
        </p:txBody>
      </p:sp>
      <p:pic>
        <p:nvPicPr>
          <p:cNvPr id="15" name="Image 14">
            <a:extLst>
              <a:ext uri="{FF2B5EF4-FFF2-40B4-BE49-F238E27FC236}">
                <a16:creationId xmlns:a16="http://schemas.microsoft.com/office/drawing/2014/main" id="{0F8D5158-86F1-4E3C-9923-61B64510A82E}"/>
              </a:ext>
            </a:extLst>
          </p:cNvPr>
          <p:cNvPicPr>
            <a:picLocks noChangeAspect="1"/>
          </p:cNvPicPr>
          <p:nvPr/>
        </p:nvPicPr>
        <p:blipFill>
          <a:blip r:embed="rId4"/>
          <a:stretch>
            <a:fillRect/>
          </a:stretch>
        </p:blipFill>
        <p:spPr>
          <a:xfrm>
            <a:off x="6151120" y="1340442"/>
            <a:ext cx="1771919" cy="400111"/>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71FC2948-20D7-46C4-8E87-9E2178C768FF}"/>
              </a:ext>
            </a:extLst>
          </p:cNvPr>
          <p:cNvSpPr/>
          <p:nvPr/>
        </p:nvSpPr>
        <p:spPr>
          <a:xfrm>
            <a:off x="1617785" y="4314840"/>
            <a:ext cx="7073369"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BOUQUET LIBERTE </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sans carte</a:t>
            </a:r>
            <a:r>
              <a:rPr kumimoji="0" lang="fr-FR" sz="1600" b="1" i="0" u="none" strike="noStrike" kern="1200" cap="none" spc="0" normalizeH="0" baseline="0" noProof="0" dirty="0">
                <a:ln>
                  <a:noFill/>
                </a:ln>
                <a:solidFill>
                  <a:schemeClr val="bg1"/>
                </a:solidFill>
                <a:effectLst/>
                <a:uLnTx/>
                <a:uFillTx/>
                <a:latin typeface="Arial Narrow"/>
                <a:ea typeface="+mn-ea"/>
                <a:cs typeface="+mn-cs"/>
              </a:rPr>
              <a:t>*</a:t>
            </a:r>
            <a:endParaRPr kumimoji="0" lang="fr-FR" sz="1600" b="1" i="1" u="none" strike="noStrike" kern="1200" cap="none" spc="0" normalizeH="0" baseline="0" noProof="0" dirty="0">
              <a:ln>
                <a:noFill/>
              </a:ln>
              <a:solidFill>
                <a:schemeClr val="bg1"/>
              </a:solidFill>
              <a:effectLst/>
              <a:uLnTx/>
              <a:uFillTx/>
              <a:latin typeface="Arial Narrow"/>
              <a:ea typeface="+mn-ea"/>
              <a:cs typeface="+mn-cs"/>
            </a:endParaRPr>
          </a:p>
        </p:txBody>
      </p:sp>
      <p:sp>
        <p:nvSpPr>
          <p:cNvPr id="18" name="Rectangle 17">
            <a:extLst>
              <a:ext uri="{FF2B5EF4-FFF2-40B4-BE49-F238E27FC236}">
                <a16:creationId xmlns:a16="http://schemas.microsoft.com/office/drawing/2014/main" id="{005F5994-17D9-4E01-ACBF-BE5E8386FC07}"/>
              </a:ext>
            </a:extLst>
          </p:cNvPr>
          <p:cNvSpPr/>
          <p:nvPr/>
        </p:nvSpPr>
        <p:spPr>
          <a:xfrm>
            <a:off x="8813074" y="4314840"/>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6,50€ à 7€ / mois </a:t>
            </a:r>
          </a:p>
        </p:txBody>
      </p:sp>
      <p:sp>
        <p:nvSpPr>
          <p:cNvPr id="19" name="Rectangle 18">
            <a:extLst>
              <a:ext uri="{FF2B5EF4-FFF2-40B4-BE49-F238E27FC236}">
                <a16:creationId xmlns:a16="http://schemas.microsoft.com/office/drawing/2014/main" id="{ABAE1805-D3CD-4624-8984-45C3A07F5855}"/>
              </a:ext>
            </a:extLst>
          </p:cNvPr>
          <p:cNvSpPr/>
          <p:nvPr/>
        </p:nvSpPr>
        <p:spPr>
          <a:xfrm>
            <a:off x="1617785" y="4677177"/>
            <a:ext cx="7073369"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600" dirty="0">
                <a:solidFill>
                  <a:prstClr val="white"/>
                </a:solidFill>
              </a:rPr>
              <a:t>FORFAIT SERVICE ASSOCIATION </a:t>
            </a:r>
            <a:r>
              <a:rPr lang="fr-FR" sz="1600" b="1" dirty="0">
                <a:solidFill>
                  <a:srgbClr val="FF0000"/>
                </a:solidFill>
              </a:rPr>
              <a:t>sans carte</a:t>
            </a:r>
          </a:p>
        </p:txBody>
      </p:sp>
      <p:sp>
        <p:nvSpPr>
          <p:cNvPr id="20" name="Rectangle 19">
            <a:extLst>
              <a:ext uri="{FF2B5EF4-FFF2-40B4-BE49-F238E27FC236}">
                <a16:creationId xmlns:a16="http://schemas.microsoft.com/office/drawing/2014/main" id="{4F5CFB80-1E28-4947-AF6F-A7F8521DCE3F}"/>
              </a:ext>
            </a:extLst>
          </p:cNvPr>
          <p:cNvSpPr/>
          <p:nvPr/>
        </p:nvSpPr>
        <p:spPr>
          <a:xfrm>
            <a:off x="8813074" y="4677177"/>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4€ à 4,50€ / mois</a:t>
            </a:r>
          </a:p>
        </p:txBody>
      </p:sp>
      <p:sp>
        <p:nvSpPr>
          <p:cNvPr id="21" name="Rectangle 20">
            <a:extLst>
              <a:ext uri="{FF2B5EF4-FFF2-40B4-BE49-F238E27FC236}">
                <a16:creationId xmlns:a16="http://schemas.microsoft.com/office/drawing/2014/main" id="{ADDFCBBE-CD84-495F-AFBA-DA5B41136D37}"/>
              </a:ext>
            </a:extLst>
          </p:cNvPr>
          <p:cNvSpPr/>
          <p:nvPr/>
        </p:nvSpPr>
        <p:spPr>
          <a:xfrm>
            <a:off x="1617785" y="5048222"/>
            <a:ext cx="7073369" cy="882305"/>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dirty="0">
                <a:ln>
                  <a:noFill/>
                </a:ln>
                <a:solidFill>
                  <a:schemeClr val="bg1"/>
                </a:solidFill>
                <a:effectLst/>
                <a:uLnTx/>
                <a:uFillTx/>
                <a:latin typeface="Arial Narrow"/>
                <a:ea typeface="+mn-ea"/>
                <a:cs typeface="+mn-cs"/>
              </a:rPr>
              <a:t>FORFAIT ASSOCIATIS** </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sans carte</a:t>
            </a:r>
          </a:p>
          <a:p>
            <a:pPr algn="ctr"/>
            <a:r>
              <a:rPr lang="fr-FR" sz="1600" dirty="0">
                <a:solidFill>
                  <a:schemeClr val="bg1"/>
                </a:solidFill>
              </a:rPr>
              <a:t>FORFAIT ASSOCIATIS** </a:t>
            </a:r>
            <a:r>
              <a:rPr lang="fr-FR" sz="1600" b="1" dirty="0">
                <a:solidFill>
                  <a:srgbClr val="FF0000"/>
                </a:solidFill>
              </a:rPr>
              <a:t>avec carte de retrait</a:t>
            </a:r>
          </a:p>
          <a:p>
            <a:pPr algn="ctr"/>
            <a:r>
              <a:rPr lang="fr-FR" sz="1600" dirty="0">
                <a:solidFill>
                  <a:schemeClr val="bg1"/>
                </a:solidFill>
              </a:rPr>
              <a:t>FORFAIT ASSOCIATIS** </a:t>
            </a:r>
            <a:r>
              <a:rPr lang="fr-FR" sz="1600" b="1" dirty="0">
                <a:solidFill>
                  <a:srgbClr val="FF0000"/>
                </a:solidFill>
              </a:rPr>
              <a:t>avec carte Visa Electron ou Business </a:t>
            </a:r>
            <a:r>
              <a:rPr lang="fr-FR" sz="1600" b="1" dirty="0" err="1">
                <a:solidFill>
                  <a:srgbClr val="FF0000"/>
                </a:solidFill>
              </a:rPr>
              <a:t>Associatis</a:t>
            </a:r>
            <a:r>
              <a:rPr lang="fr-FR" sz="1600" b="1" dirty="0">
                <a:solidFill>
                  <a:srgbClr val="FF0000"/>
                </a:solidFill>
              </a:rPr>
              <a:t> à </a:t>
            </a:r>
            <a:r>
              <a:rPr lang="fr-FR" sz="1600" b="1" dirty="0" err="1">
                <a:solidFill>
                  <a:srgbClr val="FF0000"/>
                </a:solidFill>
              </a:rPr>
              <a:t>ctrle</a:t>
            </a:r>
            <a:r>
              <a:rPr lang="fr-FR" sz="1600" b="1" dirty="0">
                <a:solidFill>
                  <a:srgbClr val="FF0000"/>
                </a:solidFill>
              </a:rPr>
              <a:t> de solde</a:t>
            </a:r>
          </a:p>
        </p:txBody>
      </p:sp>
      <p:sp>
        <p:nvSpPr>
          <p:cNvPr id="22" name="Rectangle 21">
            <a:extLst>
              <a:ext uri="{FF2B5EF4-FFF2-40B4-BE49-F238E27FC236}">
                <a16:creationId xmlns:a16="http://schemas.microsoft.com/office/drawing/2014/main" id="{274D527C-BE0D-4BAD-BEE6-3FC3BF28C8ED}"/>
              </a:ext>
            </a:extLst>
          </p:cNvPr>
          <p:cNvSpPr/>
          <p:nvPr/>
        </p:nvSpPr>
        <p:spPr>
          <a:xfrm>
            <a:off x="8813074" y="5048223"/>
            <a:ext cx="2586446" cy="882304"/>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4,50€ à 5€ / mois</a:t>
            </a:r>
          </a:p>
          <a:p>
            <a:pPr algn="ctr"/>
            <a:r>
              <a:rPr lang="fr-FR" sz="1600" b="1" dirty="0">
                <a:solidFill>
                  <a:schemeClr val="tx2"/>
                </a:solidFill>
              </a:rPr>
              <a:t>Passe de 6,50€ à 7€ / mois</a:t>
            </a:r>
          </a:p>
          <a:p>
            <a:pPr algn="ctr"/>
            <a:r>
              <a:rPr lang="fr-FR" sz="1600" b="1" dirty="0">
                <a:solidFill>
                  <a:schemeClr val="tx2"/>
                </a:solidFill>
              </a:rPr>
              <a:t>Passe de 7€ à 7,50€ / mois</a:t>
            </a:r>
          </a:p>
        </p:txBody>
      </p:sp>
      <p:pic>
        <p:nvPicPr>
          <p:cNvPr id="5" name="Image 4">
            <a:extLst>
              <a:ext uri="{FF2B5EF4-FFF2-40B4-BE49-F238E27FC236}">
                <a16:creationId xmlns:a16="http://schemas.microsoft.com/office/drawing/2014/main" id="{7F322C33-732B-40F2-A6E5-D30E72EA2CE8}"/>
              </a:ext>
            </a:extLst>
          </p:cNvPr>
          <p:cNvPicPr>
            <a:picLocks noChangeAspect="1"/>
          </p:cNvPicPr>
          <p:nvPr/>
        </p:nvPicPr>
        <p:blipFill>
          <a:blip r:embed="rId5"/>
          <a:stretch>
            <a:fillRect/>
          </a:stretch>
        </p:blipFill>
        <p:spPr>
          <a:xfrm>
            <a:off x="8017553" y="1474145"/>
            <a:ext cx="1143000" cy="190500"/>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BC421A40-BCE6-43A5-ADE0-ECFDC9D15641}"/>
              </a:ext>
            </a:extLst>
          </p:cNvPr>
          <p:cNvPicPr>
            <a:picLocks noChangeAspect="1"/>
          </p:cNvPicPr>
          <p:nvPr/>
        </p:nvPicPr>
        <p:blipFill>
          <a:blip r:embed="rId6"/>
          <a:stretch>
            <a:fillRect/>
          </a:stretch>
        </p:blipFill>
        <p:spPr>
          <a:xfrm>
            <a:off x="9269187" y="1290862"/>
            <a:ext cx="1630680" cy="556260"/>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id="{965F7CB4-C418-424B-ADCF-DD090F0474FD}"/>
              </a:ext>
            </a:extLst>
          </p:cNvPr>
          <p:cNvSpPr txBox="1"/>
          <p:nvPr/>
        </p:nvSpPr>
        <p:spPr>
          <a:xfrm>
            <a:off x="1979316" y="6129813"/>
            <a:ext cx="3311612" cy="338554"/>
          </a:xfrm>
          <a:prstGeom prst="rect">
            <a:avLst/>
          </a:prstGeom>
          <a:noFill/>
        </p:spPr>
        <p:txBody>
          <a:bodyPr wrap="none" rtlCol="0">
            <a:spAutoFit/>
          </a:bodyPr>
          <a:lstStyle/>
          <a:p>
            <a:r>
              <a:rPr lang="fr-FR" sz="1600" b="1" i="1" dirty="0">
                <a:solidFill>
                  <a:srgbClr val="000000"/>
                </a:solidFill>
                <a:sym typeface="Wingdings" panose="05000000000000000000" pitchFamily="2" charset="2"/>
              </a:rPr>
              <a:t>* tarifs BL avec carte : voir dia suivante</a:t>
            </a:r>
            <a:endParaRPr lang="fr-FR" dirty="0"/>
          </a:p>
        </p:txBody>
      </p:sp>
      <p:sp>
        <p:nvSpPr>
          <p:cNvPr id="23" name="ZoneTexte 22">
            <a:extLst>
              <a:ext uri="{FF2B5EF4-FFF2-40B4-BE49-F238E27FC236}">
                <a16:creationId xmlns:a16="http://schemas.microsoft.com/office/drawing/2014/main" id="{416777CE-F642-4987-9D5D-4FC677606FBC}"/>
              </a:ext>
            </a:extLst>
          </p:cNvPr>
          <p:cNvSpPr txBox="1"/>
          <p:nvPr/>
        </p:nvSpPr>
        <p:spPr>
          <a:xfrm>
            <a:off x="6639499" y="6137207"/>
            <a:ext cx="4760021" cy="338554"/>
          </a:xfrm>
          <a:prstGeom prst="rect">
            <a:avLst/>
          </a:prstGeom>
          <a:noFill/>
        </p:spPr>
        <p:txBody>
          <a:bodyPr wrap="none" rtlCol="0">
            <a:spAutoFit/>
          </a:bodyPr>
          <a:lstStyle/>
          <a:p>
            <a:r>
              <a:rPr lang="fr-FR" sz="1600" b="1" i="1" dirty="0">
                <a:solidFill>
                  <a:srgbClr val="000000"/>
                </a:solidFill>
                <a:sym typeface="Wingdings" panose="05000000000000000000" pitchFamily="2" charset="2"/>
              </a:rPr>
              <a:t>** forfait </a:t>
            </a:r>
            <a:r>
              <a:rPr lang="fr-FR" sz="1600" b="1" i="1" dirty="0" err="1">
                <a:solidFill>
                  <a:srgbClr val="000000"/>
                </a:solidFill>
                <a:sym typeface="Wingdings" panose="05000000000000000000" pitchFamily="2" charset="2"/>
              </a:rPr>
              <a:t>Associatis</a:t>
            </a:r>
            <a:r>
              <a:rPr lang="fr-FR" sz="1600" b="1" i="1" dirty="0">
                <a:solidFill>
                  <a:srgbClr val="000000"/>
                </a:solidFill>
                <a:sym typeface="Wingdings" panose="05000000000000000000" pitchFamily="2" charset="2"/>
              </a:rPr>
              <a:t> n’est plus commercialisé depuis 2015</a:t>
            </a:r>
            <a:endParaRPr lang="fr-FR" dirty="0"/>
          </a:p>
        </p:txBody>
      </p:sp>
      <p:sp>
        <p:nvSpPr>
          <p:cNvPr id="24" name="Ellipse 23">
            <a:extLst>
              <a:ext uri="{FF2B5EF4-FFF2-40B4-BE49-F238E27FC236}">
                <a16:creationId xmlns:a16="http://schemas.microsoft.com/office/drawing/2014/main" id="{3B65CF41-F850-4538-A693-8FC313C31CBD}"/>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1/4</a:t>
            </a:r>
          </a:p>
        </p:txBody>
      </p:sp>
    </p:spTree>
    <p:extLst>
      <p:ext uri="{BB962C8B-B14F-4D97-AF65-F5344CB8AC3E}">
        <p14:creationId xmlns:p14="http://schemas.microsoft.com/office/powerpoint/2010/main" val="3686464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1927586"/>
            <a:ext cx="10518224" cy="4159705"/>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620845" cy="430887"/>
          </a:xfrm>
          <a:prstGeom prst="rect">
            <a:avLst/>
          </a:prstGeom>
        </p:spPr>
        <p:txBody>
          <a:bodyPr wrap="square">
            <a:spAutoFit/>
          </a:bodyPr>
          <a:lstStyle/>
          <a:p>
            <a:pPr lvl="0">
              <a:defRPr/>
            </a:pPr>
            <a:r>
              <a:rPr lang="fr-FR" sz="2000" dirty="0">
                <a:solidFill>
                  <a:srgbClr val="000000">
                    <a:lumMod val="75000"/>
                    <a:lumOff val="25000"/>
                  </a:srgbClr>
                </a:solidFill>
                <a:latin typeface="Montserrat Black" panose="00000A00000000000000" pitchFamily="2" charset="0"/>
              </a:rPr>
              <a:t>3. </a:t>
            </a:r>
            <a:r>
              <a:rPr lang="fr-FR" dirty="0">
                <a:solidFill>
                  <a:srgbClr val="000000">
                    <a:lumMod val="75000"/>
                    <a:lumOff val="25000"/>
                  </a:srgbClr>
                </a:solidFill>
                <a:latin typeface="Montserrat Black" panose="00000A00000000000000" pitchFamily="2" charset="0"/>
              </a:rPr>
              <a:t>Evolutions tarifaires </a:t>
            </a:r>
            <a:r>
              <a:rPr lang="fr-FR" dirty="0">
                <a:solidFill>
                  <a:srgbClr val="FF0000"/>
                </a:solidFill>
                <a:latin typeface="Montserrat Black" panose="00000A00000000000000" pitchFamily="2" charset="0"/>
              </a:rPr>
              <a:t>01/10/2022</a:t>
            </a:r>
            <a:r>
              <a:rPr lang="fr-FR" dirty="0">
                <a:solidFill>
                  <a:srgbClr val="000000">
                    <a:lumMod val="75000"/>
                    <a:lumOff val="25000"/>
                  </a:srgbClr>
                </a:solidFill>
                <a:latin typeface="Montserrat Black" panose="00000A00000000000000" pitchFamily="2" charset="0"/>
              </a:rPr>
              <a:t> sur </a:t>
            </a:r>
            <a:r>
              <a:rPr lang="fr-FR" dirty="0">
                <a:solidFill>
                  <a:srgbClr val="404040"/>
                </a:solidFill>
                <a:latin typeface="Montserrat Black" panose="00000A00000000000000" pitchFamily="2" charset="0"/>
              </a:rPr>
              <a:t>le</a:t>
            </a:r>
            <a:r>
              <a:rPr lang="fr-FR" sz="2000" dirty="0">
                <a:solidFill>
                  <a:srgbClr val="FF0000"/>
                </a:solidFill>
                <a:latin typeface="Montserrat Black" panose="00000A00000000000000" pitchFamily="2" charset="0"/>
              </a:rPr>
              <a:t> </a:t>
            </a:r>
            <a:r>
              <a:rPr lang="fr-FR" sz="2200" dirty="0">
                <a:solidFill>
                  <a:srgbClr val="FF0000"/>
                </a:solidFill>
                <a:latin typeface="Montserrat Black" panose="00000A00000000000000" pitchFamily="2" charset="0"/>
              </a:rPr>
              <a:t>Marché des Associations de </a:t>
            </a:r>
            <a:r>
              <a:rPr lang="fr-FR" sz="2200" dirty="0" err="1">
                <a:solidFill>
                  <a:srgbClr val="FF0000"/>
                </a:solidFill>
                <a:latin typeface="Montserrat Black" panose="00000A00000000000000" pitchFamily="2" charset="0"/>
              </a:rPr>
              <a:t>proxi</a:t>
            </a:r>
            <a:endParaRPr lang="fr-FR" sz="2200" dirty="0">
              <a:solidFill>
                <a:srgbClr val="FF0000"/>
              </a:solidFill>
              <a:latin typeface="Montserrat Black" panose="00000A00000000000000" pitchFamily="2" charset="0"/>
            </a:endParaRPr>
          </a:p>
        </p:txBody>
      </p:sp>
      <p:sp>
        <p:nvSpPr>
          <p:cNvPr id="8" name="Rectangle 7">
            <a:extLst>
              <a:ext uri="{FF2B5EF4-FFF2-40B4-BE49-F238E27FC236}">
                <a16:creationId xmlns:a16="http://schemas.microsoft.com/office/drawing/2014/main" id="{0D393B56-3125-4FA3-A3D1-3DF62D656CC3}"/>
              </a:ext>
            </a:extLst>
          </p:cNvPr>
          <p:cNvSpPr/>
          <p:nvPr/>
        </p:nvSpPr>
        <p:spPr>
          <a:xfrm>
            <a:off x="456063" y="1340442"/>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 forfait Bouquet Liberté Association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(p.7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531215" y="3711345"/>
            <a:ext cx="4159706"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1977745"/>
            <a:ext cx="10483389" cy="2462213"/>
          </a:xfrm>
          <a:prstGeom prst="rect">
            <a:avLst/>
          </a:prstGeom>
          <a:noFill/>
        </p:spPr>
        <p:txBody>
          <a:bodyPr wrap="square" rtlCol="0">
            <a:spAutoFit/>
          </a:bodyPr>
          <a:lstStyle/>
          <a:p>
            <a:pPr marL="285750" lvl="0" indent="-285750" algn="just">
              <a:buFont typeface="Arial" panose="020B0604020202020204" pitchFamily="34" charset="0"/>
              <a:buChar char="•"/>
              <a:defRPr/>
            </a:pPr>
            <a:r>
              <a:rPr lang="fr-FR" b="1" u="sng" dirty="0">
                <a:solidFill>
                  <a:srgbClr val="000000"/>
                </a:solidFill>
              </a:rPr>
              <a:t>Ce qui change au 1</a:t>
            </a:r>
            <a:r>
              <a:rPr lang="fr-FR" b="1" u="sng" baseline="30000" dirty="0">
                <a:solidFill>
                  <a:srgbClr val="000000"/>
                </a:solidFill>
              </a:rPr>
              <a:t>er</a:t>
            </a:r>
            <a:r>
              <a:rPr lang="fr-FR" b="1" u="sng" dirty="0">
                <a:solidFill>
                  <a:srgbClr val="000000"/>
                </a:solidFill>
              </a:rPr>
              <a:t> octobre 2022</a:t>
            </a:r>
            <a:r>
              <a:rPr lang="fr-FR" b="1" dirty="0">
                <a:solidFill>
                  <a:srgbClr val="000000"/>
                </a:solidFill>
              </a:rPr>
              <a:t> </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Arial" panose="020B0604020202020204" pitchFamily="34" charset="0"/>
              <a:buChar char="•"/>
            </a:pPr>
            <a:r>
              <a:rPr lang="fr-FR" dirty="0">
                <a:solidFill>
                  <a:srgbClr val="000000"/>
                </a:solidFill>
                <a:latin typeface="Arial Narrow"/>
              </a:rPr>
              <a:t>A</a:t>
            </a:r>
            <a:r>
              <a:rPr kumimoji="0" lang="fr-FR" b="0" i="0" u="none" strike="noStrike" kern="1200" cap="none" spc="0" normalizeH="0" baseline="0" noProof="0" dirty="0" err="1">
                <a:ln>
                  <a:noFill/>
                </a:ln>
                <a:solidFill>
                  <a:srgbClr val="000000"/>
                </a:solidFill>
                <a:effectLst/>
                <a:uLnTx/>
                <a:uFillTx/>
                <a:latin typeface="Arial Narrow"/>
                <a:ea typeface="+mn-ea"/>
                <a:cs typeface="+mn-cs"/>
              </a:rPr>
              <a:t>ugmentation</a:t>
            </a:r>
            <a:r>
              <a:rPr kumimoji="0" lang="fr-FR" b="0" i="0" u="none" strike="noStrike" kern="1200" cap="none" spc="0" normalizeH="0" baseline="0" noProof="0" dirty="0">
                <a:ln>
                  <a:noFill/>
                </a:ln>
                <a:solidFill>
                  <a:srgbClr val="000000"/>
                </a:solidFill>
                <a:effectLst/>
                <a:uLnTx/>
                <a:uFillTx/>
                <a:latin typeface="Arial Narrow"/>
                <a:ea typeface="+mn-ea"/>
                <a:cs typeface="+mn-cs"/>
              </a:rPr>
              <a:t> de la cotisation mensuelle du forfait </a:t>
            </a:r>
            <a:r>
              <a:rPr kumimoji="0" lang="fr-FR" b="1" i="0" u="none" strike="noStrike" kern="1200" cap="none" spc="0" normalizeH="0" baseline="0" noProof="0" dirty="0">
                <a:ln>
                  <a:noFill/>
                </a:ln>
                <a:solidFill>
                  <a:srgbClr val="000000"/>
                </a:solidFill>
                <a:effectLst/>
                <a:uLnTx/>
                <a:uFillTx/>
                <a:latin typeface="Arial Narrow"/>
                <a:ea typeface="+mn-ea"/>
                <a:cs typeface="+mn-cs"/>
              </a:rPr>
              <a:t>Bouquet Liberté Association </a:t>
            </a:r>
            <a:r>
              <a:rPr lang="fr-FR" b="1" dirty="0">
                <a:solidFill>
                  <a:srgbClr val="000000"/>
                </a:solidFill>
              </a:rPr>
              <a:t>dans des proportions proches de celles de l’inflation</a:t>
            </a:r>
            <a:r>
              <a:rPr kumimoji="0" lang="fr-FR" b="1" i="0" u="none" strike="noStrike" kern="1200" cap="none" spc="0" normalizeH="0" baseline="0" noProof="0" dirty="0">
                <a:ln>
                  <a:noFill/>
                </a:ln>
                <a:solidFill>
                  <a:srgbClr val="000000"/>
                </a:solidFill>
                <a:effectLst/>
                <a:uLnTx/>
                <a:uFillTx/>
                <a:latin typeface="Arial Narrow"/>
                <a:ea typeface="+mn-ea"/>
                <a:cs typeface="+mn-cs"/>
              </a:rPr>
              <a:t>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Absorber l’inflation tout en nous maintenant proches des standards des autres CE et de nos concurrents</a:t>
            </a:r>
          </a:p>
          <a:p>
            <a:pPr lvl="1" algn="just">
              <a:defRPr/>
            </a:pPr>
            <a:endParaRPr lang="fr-FR" sz="1000" dirty="0">
              <a:solidFill>
                <a:srgbClr val="000000"/>
              </a:solidFill>
              <a:sym typeface="Wingdings" panose="05000000000000000000" pitchFamily="2" charset="2"/>
            </a:endParaRPr>
          </a:p>
          <a:p>
            <a:pPr lvl="1" algn="ctr">
              <a:defRPr/>
            </a:pPr>
            <a:r>
              <a:rPr lang="fr-FR" b="1" dirty="0">
                <a:solidFill>
                  <a:srgbClr val="00B050"/>
                </a:solidFill>
                <a:effectLst>
                  <a:outerShdw blurRad="38100" dist="38100" dir="2700000" algn="tl">
                    <a:srgbClr val="000000">
                      <a:alpha val="43137"/>
                    </a:srgbClr>
                  </a:outerShdw>
                </a:effectLst>
                <a:sym typeface="Wingdings" panose="05000000000000000000" pitchFamily="2" charset="2"/>
              </a:rPr>
              <a:t>Gain de PNB attendu  +4 K€</a:t>
            </a:r>
            <a:endParaRPr lang="fr-FR" b="1" dirty="0">
              <a:solidFill>
                <a:srgbClr val="000000"/>
              </a:solidFill>
              <a:effectLst>
                <a:outerShdw blurRad="38100" dist="38100" dir="2700000" algn="tl">
                  <a:srgbClr val="000000">
                    <a:alpha val="43137"/>
                  </a:srgbClr>
                </a:outerShdw>
              </a:effectLst>
              <a:sym typeface="Wingdings" panose="05000000000000000000" pitchFamily="2" charset="2"/>
            </a:endParaRPr>
          </a:p>
          <a:p>
            <a:pPr lvl="1" algn="just">
              <a:defRPr/>
            </a:pPr>
            <a:endParaRPr lang="fr-FR" dirty="0">
              <a:solidFill>
                <a:srgbClr val="000000"/>
              </a:solidFill>
              <a:sym typeface="Wingdings" panose="05000000000000000000" pitchFamily="2" charset="2"/>
            </a:endParaRPr>
          </a:p>
        </p:txBody>
      </p:sp>
      <p:pic>
        <p:nvPicPr>
          <p:cNvPr id="15" name="Image 14">
            <a:extLst>
              <a:ext uri="{FF2B5EF4-FFF2-40B4-BE49-F238E27FC236}">
                <a16:creationId xmlns:a16="http://schemas.microsoft.com/office/drawing/2014/main" id="{0F8D5158-86F1-4E3C-9923-61B64510A82E}"/>
              </a:ext>
            </a:extLst>
          </p:cNvPr>
          <p:cNvPicPr>
            <a:picLocks noChangeAspect="1"/>
          </p:cNvPicPr>
          <p:nvPr/>
        </p:nvPicPr>
        <p:blipFill>
          <a:blip r:embed="rId4"/>
          <a:stretch>
            <a:fillRect/>
          </a:stretch>
        </p:blipFill>
        <p:spPr>
          <a:xfrm>
            <a:off x="8196898" y="1141434"/>
            <a:ext cx="1771919" cy="400111"/>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71FC2948-20D7-46C4-8E87-9E2178C768FF}"/>
              </a:ext>
            </a:extLst>
          </p:cNvPr>
          <p:cNvSpPr/>
          <p:nvPr/>
        </p:nvSpPr>
        <p:spPr>
          <a:xfrm>
            <a:off x="1525857" y="4154408"/>
            <a:ext cx="7027817" cy="1732580"/>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BOUQUET LIBERTE ASSOCIATION </a:t>
            </a:r>
            <a:r>
              <a:rPr kumimoji="0" lang="fr-FR" sz="1600" b="1" i="0" u="none" strike="noStrike" kern="1200" cap="none" spc="0" normalizeH="0" baseline="0" noProof="0" dirty="0">
                <a:ln>
                  <a:noFill/>
                </a:ln>
                <a:solidFill>
                  <a:srgbClr val="FF0000"/>
                </a:solidFill>
                <a:effectLst/>
                <a:uLnTx/>
                <a:uFillTx/>
                <a:latin typeface="Arial Narrow"/>
                <a:ea typeface="+mn-ea"/>
                <a:cs typeface="+mn-cs"/>
              </a:rPr>
              <a:t>sans carte</a:t>
            </a:r>
          </a:p>
          <a:p>
            <a:pPr marL="285750" indent="-285750" algn="ctr">
              <a:buFont typeface="Arial" panose="020B0604020202020204" pitchFamily="34" charset="0"/>
              <a:buChar char="•"/>
              <a:defRPr/>
            </a:pPr>
            <a:r>
              <a:rPr lang="fr-FR" sz="1600" dirty="0">
                <a:solidFill>
                  <a:prstClr val="white"/>
                </a:solidFill>
              </a:rPr>
              <a:t>BOUQUET LIBERTE ASSOCIATION </a:t>
            </a:r>
            <a:r>
              <a:rPr lang="fr-FR" sz="1600" b="1" dirty="0">
                <a:solidFill>
                  <a:schemeClr val="bg1"/>
                </a:solidFill>
              </a:rPr>
              <a:t>avec carte de retrait ASSOCIATIS</a:t>
            </a:r>
          </a:p>
          <a:p>
            <a:pPr marL="285750" indent="-285750" algn="ctr">
              <a:buFont typeface="Arial" panose="020B0604020202020204" pitchFamily="34" charset="0"/>
              <a:buChar char="•"/>
              <a:defRPr/>
            </a:pPr>
            <a:r>
              <a:rPr lang="fr-FR" sz="1600" dirty="0">
                <a:solidFill>
                  <a:prstClr val="white"/>
                </a:solidFill>
              </a:rPr>
              <a:t>BOUQUET LIBERTE ASSOCIATION </a:t>
            </a:r>
            <a:r>
              <a:rPr lang="fr-FR" sz="1600" b="1" dirty="0">
                <a:solidFill>
                  <a:schemeClr val="bg1"/>
                </a:solidFill>
              </a:rPr>
              <a:t>avec carte VISA Electron Association* ou VISA Business </a:t>
            </a:r>
            <a:r>
              <a:rPr lang="fr-FR" sz="1600" b="1" dirty="0" err="1">
                <a:solidFill>
                  <a:schemeClr val="bg1"/>
                </a:solidFill>
              </a:rPr>
              <a:t>Associatis</a:t>
            </a:r>
            <a:endParaRPr kumimoji="0" lang="fr-FR" sz="1600" b="1" i="0" u="none" strike="noStrike" kern="1200" cap="none" spc="0" normalizeH="0" baseline="0" noProof="0" dirty="0">
              <a:ln>
                <a:noFill/>
              </a:ln>
              <a:solidFill>
                <a:schemeClr val="bg1"/>
              </a:solidFill>
              <a:effectLst/>
              <a:uLnTx/>
              <a:uFillTx/>
              <a:latin typeface="Arial Narrow"/>
            </a:endParaRPr>
          </a:p>
          <a:p>
            <a:pPr marL="285750" indent="-285750" algn="ctr">
              <a:buFont typeface="Arial" panose="020B0604020202020204" pitchFamily="34" charset="0"/>
              <a:buChar char="•"/>
            </a:pPr>
            <a:r>
              <a:rPr lang="fr-FR" sz="1600" dirty="0">
                <a:solidFill>
                  <a:prstClr val="white"/>
                </a:solidFill>
              </a:rPr>
              <a:t>BOUQUET LIBERTE ASSOCIATION </a:t>
            </a:r>
            <a:r>
              <a:rPr lang="fr-FR" sz="1600" b="1" dirty="0">
                <a:solidFill>
                  <a:schemeClr val="bg1"/>
                </a:solidFill>
              </a:rPr>
              <a:t>avec carte Visa Business à DI/DD</a:t>
            </a:r>
          </a:p>
          <a:p>
            <a:pPr marL="285750" indent="-285750" algn="ctr">
              <a:buFont typeface="Arial" panose="020B0604020202020204" pitchFamily="34" charset="0"/>
              <a:buChar char="•"/>
            </a:pPr>
            <a:r>
              <a:rPr lang="fr-FR" sz="1600" dirty="0">
                <a:solidFill>
                  <a:schemeClr val="bg1"/>
                </a:solidFill>
              </a:rPr>
              <a:t>BOUQUET LIBERTE ASSOCIATION </a:t>
            </a:r>
            <a:r>
              <a:rPr lang="fr-FR" sz="1600" b="1" dirty="0">
                <a:solidFill>
                  <a:schemeClr val="bg1"/>
                </a:solidFill>
              </a:rPr>
              <a:t>avec carte Visa Gold Business à DD</a:t>
            </a:r>
            <a:endParaRPr lang="fr-FR" sz="1600" b="1" i="1" dirty="0">
              <a:solidFill>
                <a:schemeClr val="bg1"/>
              </a:solidFill>
            </a:endParaRPr>
          </a:p>
        </p:txBody>
      </p:sp>
      <p:sp>
        <p:nvSpPr>
          <p:cNvPr id="18" name="Rectangle 17">
            <a:extLst>
              <a:ext uri="{FF2B5EF4-FFF2-40B4-BE49-F238E27FC236}">
                <a16:creationId xmlns:a16="http://schemas.microsoft.com/office/drawing/2014/main" id="{005F5994-17D9-4E01-ACBF-BE5E8386FC07}"/>
              </a:ext>
            </a:extLst>
          </p:cNvPr>
          <p:cNvSpPr/>
          <p:nvPr/>
        </p:nvSpPr>
        <p:spPr>
          <a:xfrm>
            <a:off x="8675594" y="4154408"/>
            <a:ext cx="2586446" cy="1732580"/>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 de 6,50€ à 7€ / mois</a:t>
            </a:r>
          </a:p>
          <a:p>
            <a:pPr algn="ctr">
              <a:defRPr/>
            </a:pPr>
            <a:r>
              <a:rPr lang="fr-FR" sz="1600" b="1" dirty="0">
                <a:solidFill>
                  <a:schemeClr val="tx2"/>
                </a:solidFill>
              </a:rPr>
              <a:t> Passe de 7,40€ à 7,90€ / mois</a:t>
            </a:r>
          </a:p>
          <a:p>
            <a:pPr algn="ctr">
              <a:defRPr/>
            </a:pPr>
            <a:endParaRPr lang="fr-FR" sz="1600" b="1" dirty="0">
              <a:solidFill>
                <a:schemeClr val="tx2"/>
              </a:solidFill>
            </a:endParaRPr>
          </a:p>
          <a:p>
            <a:pPr algn="ctr">
              <a:defRPr/>
            </a:pPr>
            <a:endParaRPr lang="fr-FR" sz="1600" b="1" dirty="0">
              <a:solidFill>
                <a:schemeClr val="tx2"/>
              </a:solidFill>
            </a:endParaRPr>
          </a:p>
          <a:p>
            <a:pPr algn="ctr"/>
            <a:r>
              <a:rPr lang="fr-FR" sz="1600" b="1" dirty="0">
                <a:solidFill>
                  <a:schemeClr val="tx2"/>
                </a:solidFill>
              </a:rPr>
              <a:t>Passe de 10€ à 10,50€ / mois</a:t>
            </a:r>
          </a:p>
          <a:p>
            <a:pPr algn="ctr"/>
            <a:r>
              <a:rPr lang="fr-FR" sz="1600" b="1" dirty="0">
                <a:solidFill>
                  <a:schemeClr val="tx2"/>
                </a:solidFill>
              </a:rPr>
              <a:t>Passe de 15€ à</a:t>
            </a:r>
            <a:r>
              <a:rPr lang="fr-FR" sz="1600" b="1" dirty="0">
                <a:solidFill>
                  <a:schemeClr val="tx2"/>
                </a:solidFill>
                <a:sym typeface="Wingdings" panose="05000000000000000000" pitchFamily="2" charset="2"/>
              </a:rPr>
              <a:t> 15,70€ / mois</a:t>
            </a:r>
            <a:endParaRPr lang="fr-FR" sz="1600" b="1" dirty="0">
              <a:solidFill>
                <a:schemeClr val="tx2"/>
              </a:solidFill>
            </a:endParaRPr>
          </a:p>
        </p:txBody>
      </p:sp>
      <p:pic>
        <p:nvPicPr>
          <p:cNvPr id="5" name="Image 4">
            <a:extLst>
              <a:ext uri="{FF2B5EF4-FFF2-40B4-BE49-F238E27FC236}">
                <a16:creationId xmlns:a16="http://schemas.microsoft.com/office/drawing/2014/main" id="{7F322C33-732B-40F2-A6E5-D30E72EA2CE8}"/>
              </a:ext>
            </a:extLst>
          </p:cNvPr>
          <p:cNvPicPr>
            <a:picLocks noChangeAspect="1"/>
          </p:cNvPicPr>
          <p:nvPr/>
        </p:nvPicPr>
        <p:blipFill>
          <a:blip r:embed="rId5"/>
          <a:stretch>
            <a:fillRect/>
          </a:stretch>
        </p:blipFill>
        <p:spPr>
          <a:xfrm>
            <a:off x="10028047" y="1349700"/>
            <a:ext cx="1143000" cy="190500"/>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BC421A40-BCE6-43A5-ADE0-ECFDC9D15641}"/>
              </a:ext>
            </a:extLst>
          </p:cNvPr>
          <p:cNvPicPr>
            <a:picLocks noChangeAspect="1"/>
          </p:cNvPicPr>
          <p:nvPr/>
        </p:nvPicPr>
        <p:blipFill rotWithShape="1">
          <a:blip r:embed="rId6"/>
          <a:srcRect b="70649"/>
          <a:stretch/>
        </p:blipFill>
        <p:spPr>
          <a:xfrm>
            <a:off x="8658666" y="1582522"/>
            <a:ext cx="2512381" cy="251546"/>
          </a:xfrm>
          <a:prstGeom prst="rect">
            <a:avLst/>
          </a:prstGeom>
          <a:ln>
            <a:noFill/>
          </a:ln>
          <a:effectLst>
            <a:outerShdw blurRad="292100" dist="139700" dir="2700000" algn="tl" rotWithShape="0">
              <a:srgbClr val="333333">
                <a:alpha val="65000"/>
              </a:srgbClr>
            </a:outerShdw>
          </a:effectLst>
        </p:spPr>
      </p:pic>
      <p:sp>
        <p:nvSpPr>
          <p:cNvPr id="19" name="Rectangle 18">
            <a:extLst>
              <a:ext uri="{FF2B5EF4-FFF2-40B4-BE49-F238E27FC236}">
                <a16:creationId xmlns:a16="http://schemas.microsoft.com/office/drawing/2014/main" id="{1D20E03A-6119-4347-B493-EE775088E0AD}"/>
              </a:ext>
            </a:extLst>
          </p:cNvPr>
          <p:cNvSpPr/>
          <p:nvPr/>
        </p:nvSpPr>
        <p:spPr>
          <a:xfrm>
            <a:off x="8664504" y="4817186"/>
            <a:ext cx="2586446" cy="389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chemeClr val="tx2"/>
                </a:solidFill>
              </a:rPr>
              <a:t>Passe de 8,40€ à 8,90€ / mois</a:t>
            </a:r>
          </a:p>
        </p:txBody>
      </p:sp>
      <p:sp>
        <p:nvSpPr>
          <p:cNvPr id="2" name="ZoneTexte 1">
            <a:extLst>
              <a:ext uri="{FF2B5EF4-FFF2-40B4-BE49-F238E27FC236}">
                <a16:creationId xmlns:a16="http://schemas.microsoft.com/office/drawing/2014/main" id="{AA5ECF18-2F24-4C90-BF39-7643850A7E86}"/>
              </a:ext>
            </a:extLst>
          </p:cNvPr>
          <p:cNvSpPr txBox="1"/>
          <p:nvPr/>
        </p:nvSpPr>
        <p:spPr>
          <a:xfrm>
            <a:off x="6679474" y="5868810"/>
            <a:ext cx="1712328" cy="276999"/>
          </a:xfrm>
          <a:prstGeom prst="rect">
            <a:avLst/>
          </a:prstGeom>
          <a:noFill/>
        </p:spPr>
        <p:txBody>
          <a:bodyPr wrap="none" rtlCol="0">
            <a:spAutoFit/>
          </a:bodyPr>
          <a:lstStyle/>
          <a:p>
            <a:r>
              <a:rPr lang="fr-FR" sz="1200" i="1" dirty="0"/>
              <a:t>* n’est plus commercialisée</a:t>
            </a:r>
          </a:p>
        </p:txBody>
      </p:sp>
      <p:sp>
        <p:nvSpPr>
          <p:cNvPr id="16" name="Ellipse 15">
            <a:extLst>
              <a:ext uri="{FF2B5EF4-FFF2-40B4-BE49-F238E27FC236}">
                <a16:creationId xmlns:a16="http://schemas.microsoft.com/office/drawing/2014/main" id="{FDB47692-0EFF-4D6B-B63B-0D7F6649E2B8}"/>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2/4</a:t>
            </a:r>
          </a:p>
        </p:txBody>
      </p:sp>
    </p:spTree>
    <p:extLst>
      <p:ext uri="{BB962C8B-B14F-4D97-AF65-F5344CB8AC3E}">
        <p14:creationId xmlns:p14="http://schemas.microsoft.com/office/powerpoint/2010/main" val="574509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2163010"/>
            <a:ext cx="10518224" cy="3924281"/>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320797" cy="738664"/>
          </a:xfrm>
          <a:prstGeom prst="rect">
            <a:avLst/>
          </a:prstGeom>
        </p:spPr>
        <p:txBody>
          <a:bodyPr wrap="square">
            <a:spAutoFit/>
          </a:bodyPr>
          <a:lstStyle/>
          <a:p>
            <a:pPr lvl="0">
              <a:defRPr/>
            </a:pPr>
            <a:r>
              <a:rPr lang="fr-FR" sz="2000" dirty="0">
                <a:solidFill>
                  <a:srgbClr val="000000">
                    <a:lumMod val="75000"/>
                    <a:lumOff val="25000"/>
                  </a:srgbClr>
                </a:solidFill>
                <a:latin typeface="Montserrat Black" panose="00000A00000000000000" pitchFamily="2" charset="0"/>
              </a:rPr>
              <a:t>3. </a:t>
            </a:r>
            <a:r>
              <a:rPr lang="fr-FR" dirty="0">
                <a:solidFill>
                  <a:srgbClr val="000000">
                    <a:lumMod val="75000"/>
                    <a:lumOff val="25000"/>
                  </a:srgbClr>
                </a:solidFill>
                <a:latin typeface="Montserrat Black" panose="00000A00000000000000" pitchFamily="2" charset="0"/>
              </a:rPr>
              <a:t>Evolutions tarifaires </a:t>
            </a:r>
            <a:r>
              <a:rPr lang="fr-FR" dirty="0">
                <a:solidFill>
                  <a:srgbClr val="FF0000"/>
                </a:solidFill>
                <a:latin typeface="Montserrat Black" panose="00000A00000000000000" pitchFamily="2" charset="0"/>
              </a:rPr>
              <a:t>01/10/2022</a:t>
            </a:r>
            <a:r>
              <a:rPr lang="fr-FR" dirty="0">
                <a:solidFill>
                  <a:srgbClr val="000000">
                    <a:lumMod val="75000"/>
                    <a:lumOff val="25000"/>
                  </a:srgbClr>
                </a:solidFill>
                <a:latin typeface="Montserrat Black" panose="00000A00000000000000" pitchFamily="2" charset="0"/>
              </a:rPr>
              <a:t> sur </a:t>
            </a:r>
            <a:r>
              <a:rPr lang="fr-FR" dirty="0">
                <a:solidFill>
                  <a:srgbClr val="404040"/>
                </a:solidFill>
                <a:latin typeface="Montserrat Black" panose="00000A00000000000000" pitchFamily="2" charset="0"/>
              </a:rPr>
              <a:t>le</a:t>
            </a:r>
            <a:r>
              <a:rPr lang="fr-FR" sz="2000" dirty="0">
                <a:solidFill>
                  <a:srgbClr val="FF0000"/>
                </a:solidFill>
                <a:latin typeface="Montserrat Black" panose="00000A00000000000000" pitchFamily="2" charset="0"/>
              </a:rPr>
              <a:t> </a:t>
            </a:r>
            <a:r>
              <a:rPr lang="fr-FR" sz="2200" dirty="0">
                <a:solidFill>
                  <a:srgbClr val="FF0000"/>
                </a:solidFill>
                <a:latin typeface="Montserrat Black" panose="00000A00000000000000" pitchFamily="2" charset="0"/>
              </a:rPr>
              <a:t>Marché des Associations de </a:t>
            </a:r>
            <a:r>
              <a:rPr lang="fr-FR" sz="2200" dirty="0" err="1">
                <a:solidFill>
                  <a:srgbClr val="FF0000"/>
                </a:solidFill>
                <a:latin typeface="Montserrat Black" panose="00000A00000000000000" pitchFamily="2" charset="0"/>
              </a:rPr>
              <a:t>proxi</a:t>
            </a:r>
            <a:endParaRPr lang="fr-FR" sz="2200" dirty="0">
              <a:solidFill>
                <a:srgbClr val="FF0000"/>
              </a:solidFill>
              <a:latin typeface="Montserrat Black" panose="00000A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8" name="Rectangle 7">
            <a:extLst>
              <a:ext uri="{FF2B5EF4-FFF2-40B4-BE49-F238E27FC236}">
                <a16:creationId xmlns:a16="http://schemas.microsoft.com/office/drawing/2014/main" id="{0D393B56-3125-4FA3-A3D1-3DF62D656CC3}"/>
              </a:ext>
            </a:extLst>
          </p:cNvPr>
          <p:cNvSpPr/>
          <p:nvPr/>
        </p:nvSpPr>
        <p:spPr>
          <a:xfrm>
            <a:off x="342852" y="1286087"/>
            <a:ext cx="10483485" cy="4001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Les frais de tenue de compte - hors forfait </a:t>
            </a:r>
            <a:r>
              <a:rPr kumimoji="0" lang="fr-FR" sz="1100" b="0" i="1" u="none" strike="noStrike" kern="1200" cap="none" spc="0" normalizeH="0" baseline="0" noProof="0" dirty="0">
                <a:ln>
                  <a:noFill/>
                </a:ln>
                <a:solidFill>
                  <a:srgbClr val="15BDB6"/>
                </a:solidFill>
                <a:effectLst/>
                <a:uLnTx/>
                <a:uFillTx/>
                <a:latin typeface="Montserrat Black" panose="00000A00000000000000" pitchFamily="2" charset="0"/>
                <a:ea typeface="+mn-ea"/>
                <a:cs typeface="+mn-cs"/>
              </a:rPr>
              <a:t>(p.9 de la plaquette) </a:t>
            </a: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a:t>
            </a:r>
            <a:endParaRPr kumimoji="0" lang="fr-FR" sz="1800" b="1" i="1" u="none" strike="noStrike" kern="1200" cap="none" spc="0" normalizeH="0" baseline="0" noProof="0" dirty="0">
              <a:ln>
                <a:noFill/>
              </a:ln>
              <a:solidFill>
                <a:srgbClr val="0070C0"/>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413501" y="3829056"/>
            <a:ext cx="3924282"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2264228"/>
            <a:ext cx="10483389" cy="3139321"/>
          </a:xfrm>
          <a:prstGeom prst="rect">
            <a:avLst/>
          </a:prstGeom>
          <a:noFill/>
        </p:spPr>
        <p:txBody>
          <a:bodyPr wrap="square" rtlCol="0">
            <a:spAutoFit/>
          </a:bodyPr>
          <a:lstStyle/>
          <a:p>
            <a:pPr marL="285750" lvl="0" indent="-285750" algn="just">
              <a:buFont typeface="Arial" panose="020B0604020202020204" pitchFamily="34" charset="0"/>
              <a:buChar char="•"/>
              <a:defRPr/>
            </a:pPr>
            <a:r>
              <a:rPr lang="fr-FR" b="1" u="sng" dirty="0">
                <a:solidFill>
                  <a:srgbClr val="000000"/>
                </a:solidFill>
              </a:rPr>
              <a:t>Ce qui change au 1</a:t>
            </a:r>
            <a:r>
              <a:rPr lang="fr-FR" b="1" u="sng" baseline="30000" dirty="0">
                <a:solidFill>
                  <a:srgbClr val="000000"/>
                </a:solidFill>
              </a:rPr>
              <a:t>er</a:t>
            </a:r>
            <a:r>
              <a:rPr lang="fr-FR" b="1" u="sng" dirty="0">
                <a:solidFill>
                  <a:srgbClr val="000000"/>
                </a:solidFill>
              </a:rPr>
              <a:t> octobre 2022</a:t>
            </a:r>
            <a:r>
              <a:rPr lang="fr-FR" b="1" dirty="0">
                <a:solidFill>
                  <a:srgbClr val="000000"/>
                </a:solidFill>
              </a:rPr>
              <a:t> </a:t>
            </a:r>
            <a:r>
              <a:rPr lang="fr-FR" dirty="0">
                <a:solidFill>
                  <a:srgbClr val="000000"/>
                </a:solidFill>
              </a:rPr>
              <a:t>: augmentation de ces frais de tenue de compte hors forfait</a:t>
            </a:r>
            <a:r>
              <a:rPr lang="fr-FR" b="1" dirty="0">
                <a:solidFill>
                  <a:srgbClr val="000000"/>
                </a:solidFill>
              </a:rPr>
              <a:t> dans des proportions proches de celles de l’inflation</a:t>
            </a:r>
          </a:p>
          <a:p>
            <a:pPr marL="285750" lvl="0" indent="-285750" algn="just">
              <a:buFont typeface="Arial" panose="020B0604020202020204" pitchFamily="34" charset="0"/>
              <a:buChar char="•"/>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Objectifs visés par la révision tarifaire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Absorber l’inflation tout en nous maintenant proches des standards des autres CE et de nos concurrents</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Rester en conformité avec le rapport </a:t>
            </a:r>
            <a:r>
              <a:rPr lang="fr-FR" dirty="0" err="1">
                <a:solidFill>
                  <a:srgbClr val="000000"/>
                </a:solidFill>
                <a:sym typeface="Wingdings" panose="05000000000000000000" pitchFamily="2" charset="2"/>
              </a:rPr>
              <a:t>Pauget</a:t>
            </a:r>
            <a:r>
              <a:rPr lang="fr-FR" dirty="0">
                <a:solidFill>
                  <a:srgbClr val="000000"/>
                </a:solidFill>
                <a:sym typeface="Wingdings" panose="05000000000000000000" pitchFamily="2" charset="2"/>
              </a:rPr>
              <a:t>-Constant </a:t>
            </a:r>
            <a:r>
              <a:rPr lang="fr-FR" sz="1400" i="1" dirty="0">
                <a:solidFill>
                  <a:srgbClr val="000000"/>
                </a:solidFill>
                <a:sym typeface="Wingdings" panose="05000000000000000000" pitchFamily="2" charset="2"/>
              </a:rPr>
              <a:t>(</a:t>
            </a:r>
            <a:r>
              <a:rPr lang="fr-FR" sz="1400" i="1" dirty="0" err="1">
                <a:solidFill>
                  <a:srgbClr val="000000"/>
                </a:solidFill>
                <a:sym typeface="Wingdings" panose="05000000000000000000" pitchFamily="2" charset="2"/>
              </a:rPr>
              <a:t>cf</a:t>
            </a:r>
            <a:r>
              <a:rPr lang="fr-FR" sz="1400" i="1" dirty="0">
                <a:solidFill>
                  <a:srgbClr val="000000"/>
                </a:solidFill>
                <a:sym typeface="Wingdings" panose="05000000000000000000" pitchFamily="2" charset="2"/>
              </a:rPr>
              <a:t> </a:t>
            </a:r>
            <a:r>
              <a:rPr lang="fr-FR" sz="1400" i="1" dirty="0">
                <a:solidFill>
                  <a:srgbClr val="000000"/>
                </a:solidFill>
                <a:latin typeface="Calibri" panose="020F0502020204030204" pitchFamily="34" charset="0"/>
                <a:cs typeface="Calibri" panose="020F0502020204030204" pitchFamily="34" charset="0"/>
                <a:sym typeface="Wingdings" panose="05000000000000000000" pitchFamily="2" charset="2"/>
              </a:rPr>
              <a:t>∑ des composantes unitaires forfait doit être &gt; tarif forfait)</a:t>
            </a:r>
            <a:endParaRPr lang="fr-FR" dirty="0">
              <a:solidFill>
                <a:srgbClr val="000000"/>
              </a:solidFill>
              <a:sym typeface="Wingdings" panose="05000000000000000000" pitchFamily="2" charset="2"/>
            </a:endParaRPr>
          </a:p>
          <a:p>
            <a:pPr marL="742950" lvl="1" indent="-285750" algn="just">
              <a:buFont typeface="Wingdings" panose="05000000000000000000" pitchFamily="2" charset="2"/>
              <a:buChar char="à"/>
              <a:defRPr/>
            </a:pPr>
            <a:r>
              <a:rPr kumimoji="0" lang="fr-FR" sz="18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Inciter les clients Associations à s’équiper du forfait Bouquet Liberté </a:t>
            </a:r>
            <a:r>
              <a:rPr lang="fr-FR" b="1" dirty="0">
                <a:solidFill>
                  <a:srgbClr val="000000"/>
                </a:solidFill>
                <a:sym typeface="Wingdings" panose="05000000000000000000" pitchFamily="2" charset="2"/>
              </a:rPr>
              <a:t>Association ou Forfait Service Association , </a:t>
            </a:r>
            <a:r>
              <a:rPr kumimoji="0" lang="fr-FR" sz="1800" b="1" i="0" u="none" strike="noStrike" kern="1200" cap="none" spc="0" normalizeH="0" baseline="0" noProof="0" dirty="0">
                <a:ln>
                  <a:noFill/>
                </a:ln>
                <a:solidFill>
                  <a:srgbClr val="00B050"/>
                </a:solidFill>
                <a:effectLst/>
                <a:uLnTx/>
                <a:uFillTx/>
                <a:latin typeface="Arial Narrow"/>
                <a:ea typeface="+mn-ea"/>
                <a:cs typeface="+mn-cs"/>
                <a:sym typeface="Wingdings" panose="05000000000000000000" pitchFamily="2" charset="2"/>
              </a:rPr>
              <a:t>les frais de tenue de compte étant intégrés à la cotisation</a:t>
            </a:r>
            <a:r>
              <a:rPr kumimoji="0" lang="fr-FR" sz="1800" b="1"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rPr>
              <a:t>.</a:t>
            </a:r>
          </a:p>
          <a:p>
            <a:pPr algn="just">
              <a:defRPr/>
            </a:pPr>
            <a:endParaRPr lang="fr-FR" b="1" dirty="0">
              <a:solidFill>
                <a:srgbClr val="00B050"/>
              </a:solidFill>
              <a:effectLst>
                <a:outerShdw blurRad="38100" dist="38100" dir="2700000" algn="tl">
                  <a:srgbClr val="000000">
                    <a:alpha val="43137"/>
                  </a:srgbClr>
                </a:outerShdw>
              </a:effectLst>
              <a:sym typeface="Wingdings" panose="05000000000000000000" pitchFamily="2" charset="2"/>
            </a:endParaRPr>
          </a:p>
          <a:p>
            <a:pPr algn="ctr">
              <a:defRPr/>
            </a:pPr>
            <a:r>
              <a:rPr lang="fr-FR" b="1" dirty="0">
                <a:solidFill>
                  <a:srgbClr val="00B050"/>
                </a:solidFill>
                <a:effectLst>
                  <a:outerShdw blurRad="38100" dist="38100" dir="2700000" algn="tl">
                    <a:srgbClr val="000000">
                      <a:alpha val="43137"/>
                    </a:srgbClr>
                  </a:outerShdw>
                </a:effectLst>
                <a:sym typeface="Wingdings" panose="05000000000000000000" pitchFamily="2" charset="2"/>
              </a:rPr>
              <a:t>Gain de PNB attendu  +7 K€</a:t>
            </a:r>
            <a:endParaRPr lang="fr-FR" b="1" dirty="0">
              <a:solidFill>
                <a:srgbClr val="000000"/>
              </a:solidFill>
              <a:effectLst>
                <a:outerShdw blurRad="38100" dist="38100" dir="2700000" algn="tl">
                  <a:srgbClr val="000000">
                    <a:alpha val="43137"/>
                  </a:srgbClr>
                </a:outerShdw>
              </a:effectLst>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sym typeface="Wingdings" panose="05000000000000000000" pitchFamily="2" charset="2"/>
            </a:endParaRPr>
          </a:p>
        </p:txBody>
      </p:sp>
      <p:sp>
        <p:nvSpPr>
          <p:cNvPr id="25" name="Rectangle 24">
            <a:extLst>
              <a:ext uri="{FF2B5EF4-FFF2-40B4-BE49-F238E27FC236}">
                <a16:creationId xmlns:a16="http://schemas.microsoft.com/office/drawing/2014/main" id="{7EACBB0F-2710-42FC-978C-2772A287CB54}"/>
              </a:ext>
            </a:extLst>
          </p:cNvPr>
          <p:cNvSpPr/>
          <p:nvPr/>
        </p:nvSpPr>
        <p:spPr>
          <a:xfrm>
            <a:off x="1663337" y="5341341"/>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Narrow"/>
                <a:ea typeface="+mn-ea"/>
                <a:cs typeface="+mn-cs"/>
              </a:rPr>
              <a:t>Frais de tenue de compte Associations </a:t>
            </a:r>
            <a:r>
              <a:rPr kumimoji="0" lang="fr-FR" sz="1600" b="1" i="0" u="none" strike="noStrike" kern="1200" cap="none" spc="0" normalizeH="0" baseline="0" noProof="0" dirty="0">
                <a:ln>
                  <a:noFill/>
                </a:ln>
                <a:solidFill>
                  <a:prstClr val="white"/>
                </a:solidFill>
                <a:effectLst/>
                <a:uLnTx/>
                <a:uFillTx/>
                <a:latin typeface="Arial Narrow"/>
                <a:ea typeface="+mn-ea"/>
                <a:cs typeface="+mn-cs"/>
              </a:rPr>
              <a:t>HORS FORFAIT</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6" name="Rectangle 25">
            <a:extLst>
              <a:ext uri="{FF2B5EF4-FFF2-40B4-BE49-F238E27FC236}">
                <a16:creationId xmlns:a16="http://schemas.microsoft.com/office/drawing/2014/main" id="{3501B33C-3146-4199-9284-F39631E8B0DF}"/>
              </a:ext>
            </a:extLst>
          </p:cNvPr>
          <p:cNvSpPr/>
          <p:nvPr/>
        </p:nvSpPr>
        <p:spPr>
          <a:xfrm>
            <a:off x="8813074" y="5341341"/>
            <a:ext cx="2586446"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Narrow"/>
                <a:ea typeface="+mn-ea"/>
                <a:cs typeface="+mn-cs"/>
              </a:rPr>
              <a:t>Passent de 4,50€ à 5€ / trim.</a:t>
            </a:r>
          </a:p>
        </p:txBody>
      </p:sp>
      <p:pic>
        <p:nvPicPr>
          <p:cNvPr id="17" name="Image 16">
            <a:extLst>
              <a:ext uri="{FF2B5EF4-FFF2-40B4-BE49-F238E27FC236}">
                <a16:creationId xmlns:a16="http://schemas.microsoft.com/office/drawing/2014/main" id="{CCD427F5-15CC-4D58-B5A9-CADB10ADEEAC}"/>
              </a:ext>
            </a:extLst>
          </p:cNvPr>
          <p:cNvPicPr>
            <a:picLocks noChangeAspect="1"/>
          </p:cNvPicPr>
          <p:nvPr/>
        </p:nvPicPr>
        <p:blipFill>
          <a:blip r:embed="rId4"/>
          <a:stretch>
            <a:fillRect/>
          </a:stretch>
        </p:blipFill>
        <p:spPr>
          <a:xfrm>
            <a:off x="8443925" y="1298876"/>
            <a:ext cx="882831" cy="313405"/>
          </a:xfrm>
          <a:prstGeom prst="rect">
            <a:avLst/>
          </a:prstGeom>
          <a:ln>
            <a:noFill/>
          </a:ln>
          <a:effectLst>
            <a:outerShdw blurRad="292100" dist="139700" dir="2700000" algn="tl" rotWithShape="0">
              <a:srgbClr val="333333">
                <a:alpha val="65000"/>
              </a:srgbClr>
            </a:outerShdw>
          </a:effectLst>
        </p:spPr>
      </p:pic>
      <p:pic>
        <p:nvPicPr>
          <p:cNvPr id="18" name="Image 17">
            <a:extLst>
              <a:ext uri="{FF2B5EF4-FFF2-40B4-BE49-F238E27FC236}">
                <a16:creationId xmlns:a16="http://schemas.microsoft.com/office/drawing/2014/main" id="{BFAB2E89-358E-4DC9-9BE1-FA7167D5889A}"/>
              </a:ext>
            </a:extLst>
          </p:cNvPr>
          <p:cNvPicPr>
            <a:picLocks noChangeAspect="1"/>
          </p:cNvPicPr>
          <p:nvPr/>
        </p:nvPicPr>
        <p:blipFill>
          <a:blip r:embed="rId5"/>
          <a:stretch>
            <a:fillRect/>
          </a:stretch>
        </p:blipFill>
        <p:spPr>
          <a:xfrm>
            <a:off x="9431384" y="1353584"/>
            <a:ext cx="2603454" cy="192848"/>
          </a:xfrm>
          <a:prstGeom prst="rect">
            <a:avLst/>
          </a:prstGeom>
          <a:ln>
            <a:noFill/>
          </a:ln>
          <a:effectLst>
            <a:outerShdw blurRad="292100" dist="139700" dir="2700000" algn="tl" rotWithShape="0">
              <a:srgbClr val="333333">
                <a:alpha val="65000"/>
              </a:srgbClr>
            </a:outerShdw>
          </a:effectLst>
        </p:spPr>
      </p:pic>
      <p:pic>
        <p:nvPicPr>
          <p:cNvPr id="2" name="Image 1">
            <a:extLst>
              <a:ext uri="{FF2B5EF4-FFF2-40B4-BE49-F238E27FC236}">
                <a16:creationId xmlns:a16="http://schemas.microsoft.com/office/drawing/2014/main" id="{BAFF3269-2471-4F9C-A556-B4258F8DFC24}"/>
              </a:ext>
            </a:extLst>
          </p:cNvPr>
          <p:cNvPicPr>
            <a:picLocks noChangeAspect="1"/>
          </p:cNvPicPr>
          <p:nvPr/>
        </p:nvPicPr>
        <p:blipFill>
          <a:blip r:embed="rId6"/>
          <a:stretch>
            <a:fillRect/>
          </a:stretch>
        </p:blipFill>
        <p:spPr>
          <a:xfrm>
            <a:off x="6958013" y="1679778"/>
            <a:ext cx="5076825" cy="323850"/>
          </a:xfrm>
          <a:prstGeom prst="rect">
            <a:avLst/>
          </a:prstGeom>
          <a:ln>
            <a:noFill/>
          </a:ln>
          <a:effectLst>
            <a:outerShdw blurRad="292100" dist="139700" dir="2700000" algn="tl" rotWithShape="0">
              <a:srgbClr val="333333">
                <a:alpha val="65000"/>
              </a:srgbClr>
            </a:outerShdw>
          </a:effectLst>
        </p:spPr>
      </p:pic>
      <p:sp>
        <p:nvSpPr>
          <p:cNvPr id="15" name="Ellipse 14">
            <a:extLst>
              <a:ext uri="{FF2B5EF4-FFF2-40B4-BE49-F238E27FC236}">
                <a16:creationId xmlns:a16="http://schemas.microsoft.com/office/drawing/2014/main" id="{6A6A563B-C6C8-4973-A91F-3055CAACB894}"/>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solidFill>
                  <a:srgbClr val="404040"/>
                </a:solidFill>
                <a:effectLst>
                  <a:outerShdw blurRad="38100" dist="38100" dir="2700000" algn="tl">
                    <a:srgbClr val="000000">
                      <a:alpha val="43137"/>
                    </a:srgbClr>
                  </a:outerShdw>
                </a:effectLst>
                <a:latin typeface="Arial Narrow"/>
              </a:rPr>
              <a:t>3</a:t>
            </a:r>
            <a:r>
              <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rPr>
              <a:t>/4</a:t>
            </a:r>
          </a:p>
        </p:txBody>
      </p:sp>
    </p:spTree>
    <p:extLst>
      <p:ext uri="{BB962C8B-B14F-4D97-AF65-F5344CB8AC3E}">
        <p14:creationId xmlns:p14="http://schemas.microsoft.com/office/powerpoint/2010/main" val="3614077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F78232-107C-432C-A281-FEF1A439F138}"/>
              </a:ext>
            </a:extLst>
          </p:cNvPr>
          <p:cNvSpPr/>
          <p:nvPr/>
        </p:nvSpPr>
        <p:spPr>
          <a:xfrm>
            <a:off x="1184366" y="1968136"/>
            <a:ext cx="10518224" cy="4119155"/>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5890" y="14320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1115092" y="510993"/>
            <a:ext cx="10320797"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3. </a:t>
            </a:r>
            <a:r>
              <a:rPr kumimoji="0" lang="fr-FR" sz="18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Evolutions tarifaires </a:t>
            </a:r>
            <a:r>
              <a:rPr kumimoji="0" lang="fr-FR" sz="18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01/10/2022</a:t>
            </a:r>
            <a:r>
              <a:rPr kumimoji="0" lang="fr-FR" sz="1800"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sur </a:t>
            </a:r>
            <a:r>
              <a:rPr kumimoji="0" lang="fr-FR" sz="1800" b="0" i="0" u="none" strike="noStrike" kern="1200" cap="none" spc="0" normalizeH="0" baseline="0" noProof="0" dirty="0">
                <a:ln>
                  <a:noFill/>
                </a:ln>
                <a:solidFill>
                  <a:srgbClr val="404040"/>
                </a:solidFill>
                <a:effectLst/>
                <a:uLnTx/>
                <a:uFillTx/>
                <a:latin typeface="Montserrat Black" panose="00000A00000000000000" pitchFamily="2" charset="0"/>
                <a:ea typeface="+mn-ea"/>
                <a:cs typeface="+mn-cs"/>
              </a:rPr>
              <a:t>le</a:t>
            </a:r>
            <a:r>
              <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 </a:t>
            </a:r>
            <a:r>
              <a:rPr kumimoji="0" lang="fr-FR" sz="22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rPr>
              <a:t>Marché des Associations de </a:t>
            </a:r>
            <a:r>
              <a:rPr kumimoji="0" lang="fr-FR" sz="2200" b="0" i="0" u="none" strike="noStrike" kern="1200" cap="none" spc="0" normalizeH="0" baseline="0" noProof="0" dirty="0" err="1">
                <a:ln>
                  <a:noFill/>
                </a:ln>
                <a:solidFill>
                  <a:srgbClr val="FF0000"/>
                </a:solidFill>
                <a:effectLst/>
                <a:uLnTx/>
                <a:uFillTx/>
                <a:latin typeface="Montserrat Black" panose="00000A00000000000000" pitchFamily="2" charset="0"/>
                <a:ea typeface="+mn-ea"/>
                <a:cs typeface="+mn-cs"/>
              </a:rPr>
              <a:t>proxi</a:t>
            </a:r>
            <a:endParaRPr kumimoji="0" lang="fr-FR" sz="22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4" name="Rectangle 3">
            <a:extLst>
              <a:ext uri="{FF2B5EF4-FFF2-40B4-BE49-F238E27FC236}">
                <a16:creationId xmlns:a16="http://schemas.microsoft.com/office/drawing/2014/main" id="{4F81D8CF-7390-468F-90F3-86B4DFED83E0}"/>
              </a:ext>
            </a:extLst>
          </p:cNvPr>
          <p:cNvSpPr/>
          <p:nvPr/>
        </p:nvSpPr>
        <p:spPr>
          <a:xfrm rot="16200000">
            <a:off x="-1510937" y="3731621"/>
            <a:ext cx="4119152" cy="592183"/>
          </a:xfrm>
          <a:prstGeom prst="rect">
            <a:avLst/>
          </a:prstGeom>
          <a:solidFill>
            <a:schemeClr val="tx1">
              <a:lumMod val="65000"/>
              <a:lumOff val="3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Arial Narrow"/>
                <a:ea typeface="+mn-ea"/>
                <a:cs typeface="+mn-cs"/>
              </a:rPr>
              <a:t>L’essentiel à retenir</a:t>
            </a:r>
          </a:p>
        </p:txBody>
      </p:sp>
      <p:sp>
        <p:nvSpPr>
          <p:cNvPr id="6" name="ZoneTexte 5">
            <a:extLst>
              <a:ext uri="{FF2B5EF4-FFF2-40B4-BE49-F238E27FC236}">
                <a16:creationId xmlns:a16="http://schemas.microsoft.com/office/drawing/2014/main" id="{3C178818-3899-4D1F-BF5C-97302918D3DE}"/>
              </a:ext>
            </a:extLst>
          </p:cNvPr>
          <p:cNvSpPr txBox="1"/>
          <p:nvPr/>
        </p:nvSpPr>
        <p:spPr>
          <a:xfrm>
            <a:off x="1219201" y="1976834"/>
            <a:ext cx="10483389" cy="1754326"/>
          </a:xfrm>
          <a:prstGeom prst="rect">
            <a:avLst/>
          </a:prstGeom>
          <a:noFill/>
        </p:spPr>
        <p:txBody>
          <a:bodyPr wrap="square" rtlCol="0">
            <a:spAutoFit/>
          </a:bodyPr>
          <a:lstStyle/>
          <a:p>
            <a:pPr marL="285750" lvl="0" indent="-285750" algn="just">
              <a:buFont typeface="Arial" panose="020B0604020202020204" pitchFamily="34" charset="0"/>
              <a:buChar char="•"/>
              <a:defRPr/>
            </a:pPr>
            <a:r>
              <a:rPr kumimoji="0" lang="fr-FR" sz="1800" b="1" i="0" u="sng" strike="noStrike" kern="1200" cap="none" spc="0" normalizeH="0" baseline="0" noProof="0" dirty="0">
                <a:ln>
                  <a:noFill/>
                </a:ln>
                <a:solidFill>
                  <a:srgbClr val="000000"/>
                </a:solidFill>
                <a:effectLst/>
                <a:uLnTx/>
                <a:uFillTx/>
                <a:latin typeface="Arial Narrow"/>
                <a:ea typeface="+mn-ea"/>
                <a:cs typeface="+mn-cs"/>
              </a:rPr>
              <a:t>Ce qui change au 1</a:t>
            </a:r>
            <a:r>
              <a:rPr kumimoji="0" lang="fr-FR" sz="1800" b="1" i="0" u="sng" strike="noStrike" kern="1200" cap="none" spc="0" normalizeH="0" baseline="30000" noProof="0" dirty="0">
                <a:ln>
                  <a:noFill/>
                </a:ln>
                <a:solidFill>
                  <a:srgbClr val="000000"/>
                </a:solidFill>
                <a:effectLst/>
                <a:uLnTx/>
                <a:uFillTx/>
                <a:latin typeface="Arial Narrow"/>
                <a:ea typeface="+mn-ea"/>
                <a:cs typeface="+mn-cs"/>
              </a:rPr>
              <a:t>er</a:t>
            </a:r>
            <a:r>
              <a:rPr kumimoji="0" lang="fr-FR" sz="1800" b="1" i="0" u="sng" strike="noStrike" kern="1200" cap="none" spc="0" normalizeH="0" baseline="0" noProof="0" dirty="0">
                <a:ln>
                  <a:noFill/>
                </a:ln>
                <a:solidFill>
                  <a:srgbClr val="000000"/>
                </a:solidFill>
                <a:effectLst/>
                <a:uLnTx/>
                <a:uFillTx/>
                <a:latin typeface="Arial Narrow"/>
                <a:ea typeface="+mn-ea"/>
                <a:cs typeface="+mn-cs"/>
              </a:rPr>
              <a:t> octobre 2022</a:t>
            </a:r>
            <a:r>
              <a:rPr kumimoji="0" lang="fr-FR" sz="1800" b="1" i="0" u="none" strike="noStrike" kern="1200" cap="none" spc="0" normalizeH="0" baseline="0" noProof="0" dirty="0">
                <a:ln>
                  <a:noFill/>
                </a:ln>
                <a:solidFill>
                  <a:srgbClr val="000000"/>
                </a:solidFill>
                <a:effectLst/>
                <a:uLnTx/>
                <a:uFillTx/>
                <a:latin typeface="Arial Narrow"/>
                <a:ea typeface="+mn-ea"/>
                <a:cs typeface="+mn-cs"/>
              </a:rPr>
              <a:t> </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a:t>
            </a:r>
            <a:r>
              <a:rPr lang="fr-FR" dirty="0">
                <a:solidFill>
                  <a:srgbClr val="000000"/>
                </a:solidFill>
              </a:rPr>
              <a:t>augmentation de la cotisation annuelle de nos cartes Association hors forfait</a:t>
            </a:r>
            <a:r>
              <a:rPr lang="fr-FR" b="1" dirty="0">
                <a:solidFill>
                  <a:srgbClr val="000000"/>
                </a:solidFill>
              </a:rPr>
              <a:t> dans des proportions proches de celles de l’inflation</a:t>
            </a:r>
          </a:p>
          <a:p>
            <a:pPr marL="285750" lvl="0" indent="-285750" algn="just">
              <a:buFont typeface="Arial" panose="020B0604020202020204" pitchFamily="34" charset="0"/>
              <a:buChar char="•"/>
              <a:defRPr/>
            </a:pPr>
            <a:endParaRPr lang="fr-FR" dirty="0">
              <a:solidFill>
                <a:srgbClr val="000000"/>
              </a:solidFill>
            </a:endParaRPr>
          </a:p>
          <a:p>
            <a:pPr marL="285750" lvl="0" indent="-285750" algn="just">
              <a:buFont typeface="Arial" panose="020B0604020202020204" pitchFamily="34" charset="0"/>
              <a:buChar char="•"/>
              <a:defRPr/>
            </a:pPr>
            <a:r>
              <a:rPr lang="fr-FR" b="1" u="sng" dirty="0">
                <a:solidFill>
                  <a:srgbClr val="000000"/>
                </a:solidFill>
              </a:rPr>
              <a:t>Objectifs visés par la révision tarifaire</a:t>
            </a:r>
            <a:r>
              <a:rPr lang="fr-FR" dirty="0">
                <a:solidFill>
                  <a:srgbClr val="000000"/>
                </a:solidFill>
              </a:rPr>
              <a:t> </a:t>
            </a:r>
          </a:p>
          <a:p>
            <a:pPr marL="742950" lvl="1" indent="-285750" algn="just">
              <a:buFont typeface="Wingdings" panose="05000000000000000000" pitchFamily="2" charset="2"/>
              <a:buChar char="à"/>
              <a:defRPr/>
            </a:pPr>
            <a:r>
              <a:rPr lang="fr-FR" dirty="0">
                <a:solidFill>
                  <a:srgbClr val="000000"/>
                </a:solidFill>
                <a:sym typeface="Wingdings" panose="05000000000000000000" pitchFamily="2" charset="2"/>
              </a:rPr>
              <a:t>Absorber l’inflation tout en nous maintenant proches des standards des autres CE et de nos concurrents</a:t>
            </a:r>
          </a:p>
          <a:p>
            <a:pPr marL="742950" lvl="1" indent="-285750" algn="just">
              <a:buFont typeface="Wingdings" panose="05000000000000000000" pitchFamily="2" charset="2"/>
              <a:buChar char="à"/>
            </a:pPr>
            <a:r>
              <a:rPr lang="fr-FR" dirty="0">
                <a:solidFill>
                  <a:srgbClr val="000000"/>
                </a:solidFill>
                <a:sym typeface="Wingdings" panose="05000000000000000000" pitchFamily="2" charset="2"/>
              </a:rPr>
              <a:t>Rester en conformité avec le rapport </a:t>
            </a:r>
            <a:r>
              <a:rPr lang="fr-FR" dirty="0" err="1">
                <a:solidFill>
                  <a:srgbClr val="000000"/>
                </a:solidFill>
                <a:sym typeface="Wingdings" panose="05000000000000000000" pitchFamily="2" charset="2"/>
              </a:rPr>
              <a:t>Pauget</a:t>
            </a:r>
            <a:r>
              <a:rPr lang="fr-FR" dirty="0">
                <a:solidFill>
                  <a:srgbClr val="000000"/>
                </a:solidFill>
                <a:sym typeface="Wingdings" panose="05000000000000000000" pitchFamily="2" charset="2"/>
              </a:rPr>
              <a:t>-Constant</a:t>
            </a:r>
            <a:r>
              <a:rPr lang="fr-FR" sz="1600" dirty="0">
                <a:solidFill>
                  <a:srgbClr val="000000"/>
                </a:solidFill>
                <a:sym typeface="Wingdings" panose="05000000000000000000" pitchFamily="2" charset="2"/>
              </a:rPr>
              <a:t> </a:t>
            </a:r>
            <a:r>
              <a:rPr lang="fr-FR" sz="1200" i="1" dirty="0">
                <a:solidFill>
                  <a:srgbClr val="000000"/>
                </a:solidFill>
                <a:sym typeface="Wingdings" panose="05000000000000000000" pitchFamily="2" charset="2"/>
              </a:rPr>
              <a:t>(</a:t>
            </a:r>
            <a:r>
              <a:rPr lang="fr-FR" sz="1200" i="1" dirty="0" err="1">
                <a:solidFill>
                  <a:srgbClr val="000000"/>
                </a:solidFill>
                <a:sym typeface="Wingdings" panose="05000000000000000000" pitchFamily="2" charset="2"/>
              </a:rPr>
              <a:t>cf</a:t>
            </a:r>
            <a:r>
              <a:rPr lang="fr-FR" sz="1200" i="1" dirty="0">
                <a:solidFill>
                  <a:srgbClr val="000000"/>
                </a:solidFill>
                <a:sym typeface="Wingdings" panose="05000000000000000000" pitchFamily="2" charset="2"/>
              </a:rPr>
              <a:t> </a:t>
            </a:r>
            <a:r>
              <a:rPr lang="fr-FR" sz="1200" i="1" dirty="0">
                <a:solidFill>
                  <a:srgbClr val="000000"/>
                </a:solidFill>
                <a:latin typeface="Calibri" panose="020F0502020204030204" pitchFamily="34" charset="0"/>
                <a:cs typeface="Calibri" panose="020F0502020204030204" pitchFamily="34" charset="0"/>
                <a:sym typeface="Wingdings" panose="05000000000000000000" pitchFamily="2" charset="2"/>
              </a:rPr>
              <a:t>∑ des composantes unitaires forfait doit être &gt; tarif forfait)</a:t>
            </a:r>
            <a:endParaRPr lang="fr-FR" sz="1600" dirty="0">
              <a:solidFill>
                <a:srgbClr val="000000"/>
              </a:solidFill>
              <a:sym typeface="Wingdings" panose="05000000000000000000" pitchFamily="2" charset="2"/>
            </a:endParaRPr>
          </a:p>
        </p:txBody>
      </p:sp>
      <p:sp>
        <p:nvSpPr>
          <p:cNvPr id="15" name="Rectangle 14">
            <a:extLst>
              <a:ext uri="{FF2B5EF4-FFF2-40B4-BE49-F238E27FC236}">
                <a16:creationId xmlns:a16="http://schemas.microsoft.com/office/drawing/2014/main" id="{A854ACD8-E789-4C53-AE95-3383FA0248C4}"/>
              </a:ext>
            </a:extLst>
          </p:cNvPr>
          <p:cNvSpPr/>
          <p:nvPr/>
        </p:nvSpPr>
        <p:spPr>
          <a:xfrm>
            <a:off x="456063" y="1340442"/>
            <a:ext cx="10483485" cy="400110"/>
          </a:xfrm>
          <a:prstGeom prst="rect">
            <a:avLst/>
          </a:prstGeom>
        </p:spPr>
        <p:txBody>
          <a:bodyPr wrap="square">
            <a:spAutoFit/>
          </a:bodyPr>
          <a:lstStyle/>
          <a:p>
            <a:pPr marL="342900" indent="-342900" algn="just">
              <a:buFont typeface="Wingdings" panose="05000000000000000000" pitchFamily="2" charset="2"/>
              <a:buChar char="Ø"/>
              <a:defRPr/>
            </a:pPr>
            <a:r>
              <a:rPr lang="fr-FR" sz="2000" dirty="0">
                <a:solidFill>
                  <a:srgbClr val="000000">
                    <a:lumMod val="75000"/>
                    <a:lumOff val="25000"/>
                  </a:srgbClr>
                </a:solidFill>
                <a:latin typeface="Montserrat Black" panose="00000A00000000000000" pitchFamily="2" charset="0"/>
              </a:rPr>
              <a:t>Le prix des cartes à l’unité - hors forfait </a:t>
            </a:r>
            <a:r>
              <a:rPr lang="fr-FR" sz="1100" i="1" dirty="0">
                <a:solidFill>
                  <a:srgbClr val="15BDB6"/>
                </a:solidFill>
                <a:latin typeface="Montserrat Black" panose="00000A00000000000000" pitchFamily="2" charset="0"/>
              </a:rPr>
              <a:t>(p.14 de la plaquette) </a:t>
            </a:r>
            <a:r>
              <a:rPr lang="fr-FR" sz="2000" dirty="0">
                <a:solidFill>
                  <a:srgbClr val="000000">
                    <a:lumMod val="75000"/>
                    <a:lumOff val="25000"/>
                  </a:srgbClr>
                </a:solidFill>
                <a:latin typeface="Montserrat Black" panose="00000A00000000000000" pitchFamily="2" charset="0"/>
              </a:rPr>
              <a:t>:</a:t>
            </a:r>
            <a:endParaRPr lang="fr-FR" b="1" i="1" dirty="0">
              <a:solidFill>
                <a:srgbClr val="0070C0"/>
              </a:solidFill>
            </a:endParaRPr>
          </a:p>
        </p:txBody>
      </p:sp>
      <p:pic>
        <p:nvPicPr>
          <p:cNvPr id="16" name="Image 15">
            <a:extLst>
              <a:ext uri="{FF2B5EF4-FFF2-40B4-BE49-F238E27FC236}">
                <a16:creationId xmlns:a16="http://schemas.microsoft.com/office/drawing/2014/main" id="{7D47B48F-00B9-4286-8F6D-E5231FAE8224}"/>
              </a:ext>
            </a:extLst>
          </p:cNvPr>
          <p:cNvPicPr>
            <a:picLocks noChangeAspect="1"/>
          </p:cNvPicPr>
          <p:nvPr/>
        </p:nvPicPr>
        <p:blipFill>
          <a:blip r:embed="rId4"/>
          <a:stretch>
            <a:fillRect/>
          </a:stretch>
        </p:blipFill>
        <p:spPr>
          <a:xfrm>
            <a:off x="8856617" y="929330"/>
            <a:ext cx="977128" cy="464648"/>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4BCE9AC1-C8D6-4F7E-BDAE-E3F29132C8D7}"/>
              </a:ext>
            </a:extLst>
          </p:cNvPr>
          <p:cNvPicPr>
            <a:picLocks noChangeAspect="1"/>
          </p:cNvPicPr>
          <p:nvPr/>
        </p:nvPicPr>
        <p:blipFill>
          <a:blip r:embed="rId5"/>
          <a:stretch>
            <a:fillRect/>
          </a:stretch>
        </p:blipFill>
        <p:spPr>
          <a:xfrm>
            <a:off x="8264690" y="1454706"/>
            <a:ext cx="3807142" cy="353952"/>
          </a:xfrm>
          <a:prstGeom prst="rect">
            <a:avLst/>
          </a:prstGeom>
          <a:ln>
            <a:noFill/>
          </a:ln>
          <a:effectLst>
            <a:outerShdw blurRad="292100" dist="139700" dir="2700000" algn="tl" rotWithShape="0">
              <a:srgbClr val="333333">
                <a:alpha val="65000"/>
              </a:srgbClr>
            </a:outerShdw>
          </a:effectLst>
        </p:spPr>
      </p:pic>
      <p:sp>
        <p:nvSpPr>
          <p:cNvPr id="20" name="Rectangle 19">
            <a:extLst>
              <a:ext uri="{FF2B5EF4-FFF2-40B4-BE49-F238E27FC236}">
                <a16:creationId xmlns:a16="http://schemas.microsoft.com/office/drawing/2014/main" id="{A2E78F6C-6710-42AB-A5F6-B2229D7865CB}"/>
              </a:ext>
            </a:extLst>
          </p:cNvPr>
          <p:cNvSpPr/>
          <p:nvPr/>
        </p:nvSpPr>
        <p:spPr>
          <a:xfrm>
            <a:off x="1410114" y="3884722"/>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Narrow"/>
                <a:ea typeface="+mn-ea"/>
                <a:cs typeface="+mn-cs"/>
              </a:rPr>
              <a:t>Carte de retrait ASSOCIATION</a:t>
            </a:r>
            <a:endParaRPr kumimoji="0" lang="fr-FR" sz="1600" b="1" i="0" u="none" strike="noStrike" kern="1200" cap="none" spc="0" normalizeH="0" baseline="0" noProof="0" dirty="0">
              <a:ln>
                <a:noFill/>
              </a:ln>
              <a:solidFill>
                <a:srgbClr val="FFFF00"/>
              </a:solidFill>
              <a:effectLst/>
              <a:uLnTx/>
              <a:uFillTx/>
              <a:latin typeface="Arial Narrow"/>
              <a:ea typeface="+mn-ea"/>
              <a:cs typeface="+mn-cs"/>
            </a:endParaRPr>
          </a:p>
        </p:txBody>
      </p:sp>
      <p:sp>
        <p:nvSpPr>
          <p:cNvPr id="21" name="Rectangle 20">
            <a:extLst>
              <a:ext uri="{FF2B5EF4-FFF2-40B4-BE49-F238E27FC236}">
                <a16:creationId xmlns:a16="http://schemas.microsoft.com/office/drawing/2014/main" id="{26CE6A36-FE75-4360-BC48-25EB01E675BF}"/>
              </a:ext>
            </a:extLst>
          </p:cNvPr>
          <p:cNvSpPr/>
          <p:nvPr/>
        </p:nvSpPr>
        <p:spPr>
          <a:xfrm>
            <a:off x="8553157" y="3884722"/>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22€ à 23€ TTC / an</a:t>
            </a:r>
          </a:p>
        </p:txBody>
      </p:sp>
      <p:sp>
        <p:nvSpPr>
          <p:cNvPr id="22" name="Rectangle 21">
            <a:extLst>
              <a:ext uri="{FF2B5EF4-FFF2-40B4-BE49-F238E27FC236}">
                <a16:creationId xmlns:a16="http://schemas.microsoft.com/office/drawing/2014/main" id="{072EF8F3-933F-4442-A907-4C44538DE64C}"/>
              </a:ext>
            </a:extLst>
          </p:cNvPr>
          <p:cNvSpPr/>
          <p:nvPr/>
        </p:nvSpPr>
        <p:spPr>
          <a:xfrm>
            <a:off x="1410114" y="4220932"/>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Narrow"/>
                <a:ea typeface="+mn-ea"/>
                <a:cs typeface="+mn-cs"/>
              </a:rPr>
              <a:t>CB </a:t>
            </a:r>
            <a:r>
              <a:rPr kumimoji="0" lang="fr-FR" sz="1600" b="1" i="0" u="none" strike="noStrike" kern="1200" cap="none" spc="0" normalizeH="0" baseline="0" noProof="0" dirty="0">
                <a:ln>
                  <a:noFill/>
                </a:ln>
                <a:solidFill>
                  <a:schemeClr val="bg1"/>
                </a:solidFill>
                <a:effectLst/>
                <a:uLnTx/>
                <a:uFillTx/>
                <a:latin typeface="Arial Narrow"/>
                <a:ea typeface="+mn-ea"/>
                <a:cs typeface="+mn-cs"/>
              </a:rPr>
              <a:t>Visa Electron ASSOCIATION*</a:t>
            </a:r>
          </a:p>
        </p:txBody>
      </p:sp>
      <p:sp>
        <p:nvSpPr>
          <p:cNvPr id="23" name="Rectangle 22">
            <a:extLst>
              <a:ext uri="{FF2B5EF4-FFF2-40B4-BE49-F238E27FC236}">
                <a16:creationId xmlns:a16="http://schemas.microsoft.com/office/drawing/2014/main" id="{F87839CA-AE3B-49E2-8719-B6DF8EDBAE33}"/>
              </a:ext>
            </a:extLst>
          </p:cNvPr>
          <p:cNvSpPr/>
          <p:nvPr/>
        </p:nvSpPr>
        <p:spPr>
          <a:xfrm>
            <a:off x="8553157" y="4220932"/>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39€ à 41€ TTC / an</a:t>
            </a:r>
          </a:p>
        </p:txBody>
      </p:sp>
      <p:sp>
        <p:nvSpPr>
          <p:cNvPr id="24" name="Rectangle 23">
            <a:extLst>
              <a:ext uri="{FF2B5EF4-FFF2-40B4-BE49-F238E27FC236}">
                <a16:creationId xmlns:a16="http://schemas.microsoft.com/office/drawing/2014/main" id="{797369DF-8281-4D0B-BB83-9E9CF7D4D4BA}"/>
              </a:ext>
            </a:extLst>
          </p:cNvPr>
          <p:cNvSpPr/>
          <p:nvPr/>
        </p:nvSpPr>
        <p:spPr>
          <a:xfrm>
            <a:off x="1410114" y="4561534"/>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Narrow"/>
                <a:ea typeface="+mn-ea"/>
                <a:cs typeface="+mn-cs"/>
              </a:rPr>
              <a:t>CB </a:t>
            </a:r>
            <a:r>
              <a:rPr kumimoji="0" lang="fr-FR" sz="1600" b="1" i="0" u="none" strike="noStrike" kern="1200" cap="none" spc="0" normalizeH="0" baseline="0" noProof="0" dirty="0">
                <a:ln>
                  <a:noFill/>
                </a:ln>
                <a:solidFill>
                  <a:schemeClr val="bg1"/>
                </a:solidFill>
                <a:effectLst/>
                <a:uLnTx/>
                <a:uFillTx/>
                <a:latin typeface="Arial Narrow"/>
                <a:ea typeface="+mn-ea"/>
                <a:cs typeface="+mn-cs"/>
              </a:rPr>
              <a:t>Visa Business ASSOCIATIS</a:t>
            </a:r>
          </a:p>
        </p:txBody>
      </p:sp>
      <p:sp>
        <p:nvSpPr>
          <p:cNvPr id="27" name="Rectangle 26">
            <a:extLst>
              <a:ext uri="{FF2B5EF4-FFF2-40B4-BE49-F238E27FC236}">
                <a16:creationId xmlns:a16="http://schemas.microsoft.com/office/drawing/2014/main" id="{093123BB-14C2-45F2-9115-F6927F79DB4C}"/>
              </a:ext>
            </a:extLst>
          </p:cNvPr>
          <p:cNvSpPr/>
          <p:nvPr/>
        </p:nvSpPr>
        <p:spPr>
          <a:xfrm>
            <a:off x="8553157" y="4561534"/>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39€ à 41€ TTC / an</a:t>
            </a:r>
          </a:p>
        </p:txBody>
      </p:sp>
      <p:sp>
        <p:nvSpPr>
          <p:cNvPr id="28" name="Rectangle 27">
            <a:extLst>
              <a:ext uri="{FF2B5EF4-FFF2-40B4-BE49-F238E27FC236}">
                <a16:creationId xmlns:a16="http://schemas.microsoft.com/office/drawing/2014/main" id="{656BA503-2280-44E1-8E96-D5979854D6F7}"/>
              </a:ext>
            </a:extLst>
          </p:cNvPr>
          <p:cNvSpPr/>
          <p:nvPr/>
        </p:nvSpPr>
        <p:spPr>
          <a:xfrm>
            <a:off x="1410114" y="4909620"/>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Narrow"/>
                <a:ea typeface="+mn-ea"/>
                <a:cs typeface="+mn-cs"/>
              </a:rPr>
              <a:t>CB </a:t>
            </a:r>
            <a:r>
              <a:rPr kumimoji="0" lang="fr-FR" sz="1600" b="1" i="0" u="none" strike="noStrike" kern="1200" cap="none" spc="0" normalizeH="0" baseline="0" noProof="0" dirty="0">
                <a:ln>
                  <a:noFill/>
                </a:ln>
                <a:solidFill>
                  <a:schemeClr val="bg1"/>
                </a:solidFill>
                <a:effectLst/>
                <a:uLnTx/>
                <a:uFillTx/>
                <a:latin typeface="Arial Narrow"/>
                <a:ea typeface="+mn-ea"/>
                <a:cs typeface="+mn-cs"/>
              </a:rPr>
              <a:t>Visa Business ASSOCIATIS à contrôle de solde systématique</a:t>
            </a:r>
          </a:p>
        </p:txBody>
      </p:sp>
      <p:sp>
        <p:nvSpPr>
          <p:cNvPr id="29" name="Rectangle 28">
            <a:extLst>
              <a:ext uri="{FF2B5EF4-FFF2-40B4-BE49-F238E27FC236}">
                <a16:creationId xmlns:a16="http://schemas.microsoft.com/office/drawing/2014/main" id="{23E2BE4C-9D77-4059-B365-821729705DB5}"/>
              </a:ext>
            </a:extLst>
          </p:cNvPr>
          <p:cNvSpPr/>
          <p:nvPr/>
        </p:nvSpPr>
        <p:spPr>
          <a:xfrm>
            <a:off x="8553157" y="4909620"/>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39€ à 41€ TTC / an</a:t>
            </a:r>
          </a:p>
        </p:txBody>
      </p:sp>
      <p:sp>
        <p:nvSpPr>
          <p:cNvPr id="30" name="ZoneTexte 29">
            <a:extLst>
              <a:ext uri="{FF2B5EF4-FFF2-40B4-BE49-F238E27FC236}">
                <a16:creationId xmlns:a16="http://schemas.microsoft.com/office/drawing/2014/main" id="{B2BA2CDB-8055-4938-9242-6C4E6BE57D59}"/>
              </a:ext>
            </a:extLst>
          </p:cNvPr>
          <p:cNvSpPr txBox="1"/>
          <p:nvPr/>
        </p:nvSpPr>
        <p:spPr>
          <a:xfrm>
            <a:off x="6679474" y="5868810"/>
            <a:ext cx="1712328" cy="276999"/>
          </a:xfrm>
          <a:prstGeom prst="rect">
            <a:avLst/>
          </a:prstGeom>
          <a:noFill/>
        </p:spPr>
        <p:txBody>
          <a:bodyPr wrap="none" rtlCol="0">
            <a:spAutoFit/>
          </a:bodyPr>
          <a:lstStyle/>
          <a:p>
            <a:r>
              <a:rPr lang="fr-FR" sz="1200" i="1" dirty="0"/>
              <a:t>* n’est plus commercialisée</a:t>
            </a:r>
          </a:p>
        </p:txBody>
      </p:sp>
      <p:sp>
        <p:nvSpPr>
          <p:cNvPr id="31" name="Rectangle 30">
            <a:extLst>
              <a:ext uri="{FF2B5EF4-FFF2-40B4-BE49-F238E27FC236}">
                <a16:creationId xmlns:a16="http://schemas.microsoft.com/office/drawing/2014/main" id="{22D9ABD8-718B-4449-8773-921950A376FD}"/>
              </a:ext>
            </a:extLst>
          </p:cNvPr>
          <p:cNvSpPr/>
          <p:nvPr/>
        </p:nvSpPr>
        <p:spPr>
          <a:xfrm>
            <a:off x="1410114" y="5260687"/>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Narrow"/>
                <a:ea typeface="+mn-ea"/>
                <a:cs typeface="+mn-cs"/>
              </a:rPr>
              <a:t>CB </a:t>
            </a:r>
            <a:r>
              <a:rPr kumimoji="0" lang="fr-FR" sz="1600" b="1" i="0" u="none" strike="noStrike" kern="1200" cap="none" spc="0" normalizeH="0" baseline="0" noProof="0" dirty="0">
                <a:ln>
                  <a:noFill/>
                </a:ln>
                <a:solidFill>
                  <a:schemeClr val="bg1"/>
                </a:solidFill>
                <a:effectLst/>
                <a:uLnTx/>
                <a:uFillTx/>
                <a:latin typeface="Arial Narrow"/>
                <a:ea typeface="+mn-ea"/>
                <a:cs typeface="+mn-cs"/>
              </a:rPr>
              <a:t>Visa business DI/DD</a:t>
            </a:r>
          </a:p>
        </p:txBody>
      </p:sp>
      <p:sp>
        <p:nvSpPr>
          <p:cNvPr id="32" name="Rectangle 31">
            <a:extLst>
              <a:ext uri="{FF2B5EF4-FFF2-40B4-BE49-F238E27FC236}">
                <a16:creationId xmlns:a16="http://schemas.microsoft.com/office/drawing/2014/main" id="{FEA98006-24BD-41C5-90BF-7EE843C6899A}"/>
              </a:ext>
            </a:extLst>
          </p:cNvPr>
          <p:cNvSpPr/>
          <p:nvPr/>
        </p:nvSpPr>
        <p:spPr>
          <a:xfrm>
            <a:off x="8553157" y="5260687"/>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52€ à 54,50€ TTC / an</a:t>
            </a:r>
          </a:p>
        </p:txBody>
      </p:sp>
      <p:sp>
        <p:nvSpPr>
          <p:cNvPr id="33" name="Rectangle 32">
            <a:extLst>
              <a:ext uri="{FF2B5EF4-FFF2-40B4-BE49-F238E27FC236}">
                <a16:creationId xmlns:a16="http://schemas.microsoft.com/office/drawing/2014/main" id="{5E9721D3-68AD-4D9F-BEFD-935724550F04}"/>
              </a:ext>
            </a:extLst>
          </p:cNvPr>
          <p:cNvSpPr/>
          <p:nvPr/>
        </p:nvSpPr>
        <p:spPr>
          <a:xfrm>
            <a:off x="1410114" y="5596897"/>
            <a:ext cx="7027817" cy="298353"/>
          </a:xfrm>
          <a:prstGeom prst="rect">
            <a:avLst/>
          </a:prstGeom>
          <a:solidFill>
            <a:schemeClr val="tx1">
              <a:lumMod val="50000"/>
              <a:lumOff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Narrow"/>
                <a:ea typeface="+mn-ea"/>
                <a:cs typeface="+mn-cs"/>
              </a:rPr>
              <a:t>CB </a:t>
            </a:r>
            <a:r>
              <a:rPr kumimoji="0" lang="fr-FR" sz="1600" b="1" i="0" u="none" strike="noStrike" kern="1200" cap="none" spc="0" normalizeH="0" baseline="0" noProof="0" dirty="0">
                <a:ln>
                  <a:noFill/>
                </a:ln>
                <a:solidFill>
                  <a:schemeClr val="bg1"/>
                </a:solidFill>
                <a:effectLst/>
                <a:uLnTx/>
                <a:uFillTx/>
                <a:latin typeface="Arial Narrow"/>
                <a:ea typeface="+mn-ea"/>
                <a:cs typeface="+mn-cs"/>
              </a:rPr>
              <a:t>Visa Gold business DI/DD</a:t>
            </a:r>
          </a:p>
        </p:txBody>
      </p:sp>
      <p:sp>
        <p:nvSpPr>
          <p:cNvPr id="34" name="Rectangle 33">
            <a:extLst>
              <a:ext uri="{FF2B5EF4-FFF2-40B4-BE49-F238E27FC236}">
                <a16:creationId xmlns:a16="http://schemas.microsoft.com/office/drawing/2014/main" id="{DFC7C1F3-424D-42C9-9319-74AA4DA65DD3}"/>
              </a:ext>
            </a:extLst>
          </p:cNvPr>
          <p:cNvSpPr/>
          <p:nvPr/>
        </p:nvSpPr>
        <p:spPr>
          <a:xfrm>
            <a:off x="8553157" y="5596897"/>
            <a:ext cx="3038621" cy="298353"/>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Narrow"/>
                <a:ea typeface="+mn-ea"/>
                <a:cs typeface="+mn-cs"/>
              </a:rPr>
              <a:t>Passe de 134€ à 140€ TTC / an</a:t>
            </a:r>
          </a:p>
        </p:txBody>
      </p:sp>
      <p:sp>
        <p:nvSpPr>
          <p:cNvPr id="25" name="Ellipse 24">
            <a:extLst>
              <a:ext uri="{FF2B5EF4-FFF2-40B4-BE49-F238E27FC236}">
                <a16:creationId xmlns:a16="http://schemas.microsoft.com/office/drawing/2014/main" id="{2A41816A-914C-40CD-9C56-6A19A1AA472B}"/>
              </a:ext>
            </a:extLst>
          </p:cNvPr>
          <p:cNvSpPr/>
          <p:nvPr/>
        </p:nvSpPr>
        <p:spPr>
          <a:xfrm>
            <a:off x="10307409" y="890153"/>
            <a:ext cx="881100" cy="389184"/>
          </a:xfrm>
          <a:prstGeom prst="ellipse">
            <a:avLst/>
          </a:prstGeom>
          <a:solidFill>
            <a:schemeClr val="bg1"/>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solidFill>
                  <a:srgbClr val="404040"/>
                </a:solidFill>
                <a:effectLst>
                  <a:outerShdw blurRad="38100" dist="38100" dir="2700000" algn="tl">
                    <a:srgbClr val="000000">
                      <a:alpha val="43137"/>
                    </a:srgbClr>
                  </a:outerShdw>
                </a:effectLst>
                <a:latin typeface="Arial Narrow"/>
              </a:rPr>
              <a:t>4/4</a:t>
            </a:r>
            <a:endParaRPr kumimoji="0" lang="fr-FR" sz="2000" b="1"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Arial Narrow"/>
              <a:ea typeface="+mn-ea"/>
              <a:cs typeface="+mn-cs"/>
            </a:endParaRPr>
          </a:p>
        </p:txBody>
      </p:sp>
    </p:spTree>
    <p:extLst>
      <p:ext uri="{BB962C8B-B14F-4D97-AF65-F5344CB8AC3E}">
        <p14:creationId xmlns:p14="http://schemas.microsoft.com/office/powerpoint/2010/main" val="363447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384" y="1096494"/>
            <a:ext cx="11349052" cy="5024388"/>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3" name="Titre 2"/>
          <p:cNvSpPr>
            <a:spLocks noGrp="1"/>
          </p:cNvSpPr>
          <p:nvPr>
            <p:ph type="title" idx="4294967295"/>
          </p:nvPr>
        </p:nvSpPr>
        <p:spPr>
          <a:xfrm>
            <a:off x="821824" y="256562"/>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35511" y="1271147"/>
            <a:ext cx="7690548" cy="12464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Votre actualité…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5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5" name="Rectangle 4">
            <a:extLst>
              <a:ext uri="{FF2B5EF4-FFF2-40B4-BE49-F238E27FC236}">
                <a16:creationId xmlns:a16="http://schemas.microsoft.com/office/drawing/2014/main" id="{DCE01765-9388-435D-8724-5202BC02548F}"/>
              </a:ext>
            </a:extLst>
          </p:cNvPr>
          <p:cNvSpPr/>
          <p:nvPr/>
        </p:nvSpPr>
        <p:spPr>
          <a:xfrm>
            <a:off x="821822" y="3788675"/>
            <a:ext cx="10483485" cy="1960793"/>
          </a:xfrm>
          <a:prstGeom prst="rect">
            <a:avLst/>
          </a:prstGeom>
        </p:spPr>
        <p:txBody>
          <a:bodyPr wrap="square">
            <a:spAutoFit/>
          </a:bodyPr>
          <a:lstStyle/>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1. Contexte &amp; principes directeurs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prstClr val="white"/>
                </a:solidFill>
                <a:effectLst/>
                <a:uLnTx/>
                <a:uFillTx/>
                <a:latin typeface="Arial Narrow"/>
                <a:ea typeface="+mn-ea"/>
                <a:cs typeface="+mn-cs"/>
              </a:rPr>
              <a:t>2. Evolutions au 1</a:t>
            </a:r>
            <a:r>
              <a:rPr kumimoji="0" lang="fr-FR" sz="2000" b="1" i="0" u="none" strike="noStrike" kern="1200" cap="none" spc="0" normalizeH="0" baseline="30000" noProof="0" dirty="0">
                <a:ln>
                  <a:noFill/>
                </a:ln>
                <a:solidFill>
                  <a:prstClr val="white"/>
                </a:solidFill>
                <a:effectLst/>
                <a:uLnTx/>
                <a:uFillTx/>
                <a:latin typeface="Arial Narrow"/>
                <a:ea typeface="+mn-ea"/>
                <a:cs typeface="+mn-cs"/>
              </a:rPr>
              <a:t>er</a:t>
            </a:r>
            <a:r>
              <a:rPr kumimoji="0" lang="fr-FR" sz="2000" b="1" i="0" u="none" strike="noStrike" kern="1200" cap="none" spc="0" normalizeH="0" baseline="0" noProof="0" dirty="0">
                <a:ln>
                  <a:noFill/>
                </a:ln>
                <a:solidFill>
                  <a:prstClr val="white"/>
                </a:solidFill>
                <a:effectLst/>
                <a:uLnTx/>
                <a:uFillTx/>
                <a:latin typeface="Arial Narrow"/>
                <a:ea typeface="+mn-ea"/>
                <a:cs typeface="+mn-cs"/>
              </a:rPr>
              <a:t> octobre 2022 sur le Marché des Professionnels</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000" b="1" i="0" u="none" strike="noStrike" kern="1200" cap="none" spc="0" normalizeH="0" baseline="0" noProof="0" dirty="0">
                <a:ln>
                  <a:noFill/>
                </a:ln>
                <a:solidFill>
                  <a:schemeClr val="bg1"/>
                </a:solidFill>
                <a:effectLst/>
                <a:uLnTx/>
                <a:uFillTx/>
                <a:latin typeface="Arial Narrow"/>
                <a:ea typeface="+mn-ea"/>
                <a:cs typeface="+mn-cs"/>
              </a:rPr>
              <a:t>3. Evolutions au 1</a:t>
            </a:r>
            <a:r>
              <a:rPr kumimoji="0" lang="fr-FR" sz="2000" b="1" i="0" u="none" strike="noStrike" kern="1200" cap="none" spc="0" normalizeH="0" baseline="30000" noProof="0" dirty="0">
                <a:ln>
                  <a:noFill/>
                </a:ln>
                <a:solidFill>
                  <a:schemeClr val="bg1"/>
                </a:solidFill>
                <a:effectLst/>
                <a:uLnTx/>
                <a:uFillTx/>
                <a:latin typeface="Arial Narrow"/>
                <a:ea typeface="+mn-ea"/>
                <a:cs typeface="+mn-cs"/>
              </a:rPr>
              <a:t>er</a:t>
            </a:r>
            <a:r>
              <a:rPr kumimoji="0" lang="fr-FR" sz="2000" b="1" i="0" u="none" strike="noStrike" kern="1200" cap="none" spc="0" normalizeH="0" baseline="0" noProof="0" dirty="0">
                <a:ln>
                  <a:noFill/>
                </a:ln>
                <a:solidFill>
                  <a:schemeClr val="bg1"/>
                </a:solidFill>
                <a:effectLst/>
                <a:uLnTx/>
                <a:uFillTx/>
                <a:latin typeface="Arial Narrow"/>
                <a:ea typeface="+mn-ea"/>
                <a:cs typeface="+mn-cs"/>
              </a:rPr>
              <a:t> octobre 2022 sur le Marché des Associations de Proximité</a:t>
            </a:r>
          </a:p>
          <a:p>
            <a:pPr marL="1257300" marR="0" lvl="2"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1" i="0" u="none" strike="noStrike" kern="1200" cap="none" spc="0" normalizeH="0" baseline="0" noProof="0" dirty="0">
                <a:ln>
                  <a:noFill/>
                </a:ln>
                <a:solidFill>
                  <a:srgbClr val="FF0000"/>
                </a:solidFill>
                <a:effectLst/>
                <a:uLnTx/>
                <a:uFillTx/>
                <a:latin typeface="Arial Narrow"/>
                <a:ea typeface="+mn-ea"/>
                <a:cs typeface="+mn-cs"/>
              </a:rPr>
              <a:t>4. Annexes</a:t>
            </a:r>
          </a:p>
        </p:txBody>
      </p:sp>
      <p:sp>
        <p:nvSpPr>
          <p:cNvPr id="6" name="Rectangle 5">
            <a:extLst>
              <a:ext uri="{FF2B5EF4-FFF2-40B4-BE49-F238E27FC236}">
                <a16:creationId xmlns:a16="http://schemas.microsoft.com/office/drawing/2014/main" id="{18DDA940-1FE1-4212-9727-70C58CD3814A}"/>
              </a:ext>
            </a:extLst>
          </p:cNvPr>
          <p:cNvSpPr/>
          <p:nvPr/>
        </p:nvSpPr>
        <p:spPr>
          <a:xfrm>
            <a:off x="1410789" y="5182286"/>
            <a:ext cx="9622971" cy="67926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4" name="Image 3">
            <a:extLst>
              <a:ext uri="{FF2B5EF4-FFF2-40B4-BE49-F238E27FC236}">
                <a16:creationId xmlns:a16="http://schemas.microsoft.com/office/drawing/2014/main" id="{57A8799E-1CF0-420A-9843-F2AAE1B1C265}"/>
              </a:ext>
            </a:extLst>
          </p:cNvPr>
          <p:cNvPicPr>
            <a:picLocks noChangeAspect="1"/>
          </p:cNvPicPr>
          <p:nvPr/>
        </p:nvPicPr>
        <p:blipFill>
          <a:blip r:embed="rId4"/>
          <a:stretch>
            <a:fillRect/>
          </a:stretch>
        </p:blipFill>
        <p:spPr>
          <a:xfrm>
            <a:off x="9908991" y="1360879"/>
            <a:ext cx="1598259" cy="225943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D4B6CCF6-3DD0-49DD-9EF2-CE9FB5D4B3E5}"/>
              </a:ext>
            </a:extLst>
          </p:cNvPr>
          <p:cNvSpPr/>
          <p:nvPr/>
        </p:nvSpPr>
        <p:spPr>
          <a:xfrm>
            <a:off x="821823" y="2490597"/>
            <a:ext cx="8835983" cy="1200329"/>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Les évolutions tarifaires applicables </a:t>
            </a:r>
            <a:r>
              <a:rPr kumimoji="0" lang="fr-FR" sz="2400" b="0" i="0" u="sng"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dès le 1</a:t>
            </a:r>
            <a:r>
              <a:rPr kumimoji="0" lang="fr-FR" sz="2400" b="0" i="0" u="sng" strike="noStrike" kern="1200" cap="none" spc="0" normalizeH="0" baseline="30000" noProof="0" dirty="0">
                <a:ln>
                  <a:noFill/>
                </a:ln>
                <a:solidFill>
                  <a:prstClr val="white"/>
                </a:solidFill>
                <a:effectLst/>
                <a:uLnTx/>
                <a:uFillTx/>
                <a:latin typeface="Montserrat Black" panose="00000A00000000000000" pitchFamily="2" charset="0"/>
                <a:ea typeface="+mn-ea"/>
                <a:cs typeface="+mn-cs"/>
              </a:rPr>
              <a:t>er</a:t>
            </a:r>
            <a:r>
              <a:rPr kumimoji="0" lang="fr-FR" sz="2400" b="0" i="0" u="sng"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 octobre 2022</a:t>
            </a:r>
            <a:r>
              <a:rPr kumimoji="0" lang="fr-FR" sz="24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 sur le Marché des Professionnels &amp;  des Associations de Proximité</a:t>
            </a:r>
          </a:p>
        </p:txBody>
      </p:sp>
    </p:spTree>
    <p:extLst>
      <p:ext uri="{BB962C8B-B14F-4D97-AF65-F5344CB8AC3E}">
        <p14:creationId xmlns:p14="http://schemas.microsoft.com/office/powerpoint/2010/main" val="3225999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hlinkClick r:id="rId3"/>
            <a:extLst>
              <a:ext uri="{FF2B5EF4-FFF2-40B4-BE49-F238E27FC236}">
                <a16:creationId xmlns:a16="http://schemas.microsoft.com/office/drawing/2014/main" id="{1A69C790-FC83-4FF1-A4CD-0F179C2588B7}"/>
              </a:ext>
            </a:extLst>
          </p:cNvPr>
          <p:cNvPicPr>
            <a:picLocks noChangeAspect="1"/>
          </p:cNvPicPr>
          <p:nvPr/>
        </p:nvPicPr>
        <p:blipFill>
          <a:blip r:embed="rId4"/>
          <a:stretch>
            <a:fillRect/>
          </a:stretch>
        </p:blipFill>
        <p:spPr>
          <a:xfrm>
            <a:off x="4508008" y="3995036"/>
            <a:ext cx="3790472" cy="213170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85DE5A7B-BAEE-48DA-BBFD-550BF58D1DD2}"/>
              </a:ext>
            </a:extLst>
          </p:cNvPr>
          <p:cNvPicPr>
            <a:picLocks noChangeAspect="1"/>
          </p:cNvPicPr>
          <p:nvPr/>
        </p:nvPicPr>
        <p:blipFill>
          <a:blip r:embed="rId5"/>
          <a:stretch>
            <a:fillRect/>
          </a:stretch>
        </p:blipFill>
        <p:spPr>
          <a:xfrm>
            <a:off x="7462406" y="1756406"/>
            <a:ext cx="1554282" cy="264565"/>
          </a:xfrm>
          <a:prstGeom prst="rect">
            <a:avLst/>
          </a:prstGeom>
          <a:ln>
            <a:noFill/>
          </a:ln>
          <a:effectLst>
            <a:outerShdw blurRad="292100" dist="139700" dir="2700000" algn="tl" rotWithShape="0">
              <a:srgbClr val="333333">
                <a:alpha val="65000"/>
              </a:srgbClr>
            </a:outerShdw>
          </a:effectLst>
        </p:spPr>
      </p:pic>
      <p:sp>
        <p:nvSpPr>
          <p:cNvPr id="3" name="Titre 2"/>
          <p:cNvSpPr>
            <a:spLocks noGrp="1"/>
          </p:cNvSpPr>
          <p:nvPr>
            <p:ph type="title" idx="4294967295"/>
          </p:nvPr>
        </p:nvSpPr>
        <p:spPr>
          <a:xfrm>
            <a:off x="821824" y="256562"/>
            <a:ext cx="10756800" cy="709200"/>
          </a:xfrm>
        </p:spPr>
        <p:txBody>
          <a:bodyPr/>
          <a:lstStyle/>
          <a:p>
            <a:pPr algn="r"/>
            <a:r>
              <a:rPr lang="fr-FR" dirty="0" err="1">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AnnexeS</a:t>
            </a:r>
            <a:endPar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DCE01765-9388-435D-8724-5202BC02548F}"/>
              </a:ext>
            </a:extLst>
          </p:cNvPr>
          <p:cNvSpPr/>
          <p:nvPr/>
        </p:nvSpPr>
        <p:spPr>
          <a:xfrm>
            <a:off x="636721" y="3083881"/>
            <a:ext cx="11127006" cy="92333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Document complémentaire mis à votre disposition dans la rubrique des Commerciaux / onglet « Professionnels » / rubrique « Tarification »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sym typeface="Wingdings" panose="05000000000000000000" pitchFamily="2" charset="2"/>
              </a:rPr>
              <a:t>	 </a:t>
            </a:r>
            <a:r>
              <a:rPr kumimoji="0" lang="fr-FR"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sym typeface="Wingdings" panose="05000000000000000000" pitchFamily="2" charset="2"/>
              </a:rPr>
              <a:t>Connaître et expliquer certains éléments de tarification</a:t>
            </a:r>
            <a:endParaRPr kumimoji="0" lang="fr-FR" sz="1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4" name="ZoneTexte 3">
            <a:extLst>
              <a:ext uri="{FF2B5EF4-FFF2-40B4-BE49-F238E27FC236}">
                <a16:creationId xmlns:a16="http://schemas.microsoft.com/office/drawing/2014/main" id="{88C50F4A-66CC-4199-88FE-688368C0C314}"/>
              </a:ext>
            </a:extLst>
          </p:cNvPr>
          <p:cNvSpPr txBox="1"/>
          <p:nvPr/>
        </p:nvSpPr>
        <p:spPr>
          <a:xfrm>
            <a:off x="9222054" y="4239965"/>
            <a:ext cx="11392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2">
                    <a:lumMod val="50000"/>
                  </a:schemeClr>
                </a:solidFill>
                <a:effectLst/>
                <a:uLnTx/>
                <a:uFillTx/>
                <a:latin typeface="Cabin Sketch" panose="020B0503050202020004" pitchFamily="34" charset="0"/>
                <a:ea typeface="+mn-ea"/>
                <a:cs typeface="+mn-cs"/>
              </a:rPr>
              <a:t>Clic sur l’image pour un accès direct</a:t>
            </a:r>
          </a:p>
        </p:txBody>
      </p:sp>
      <p:sp>
        <p:nvSpPr>
          <p:cNvPr id="6" name="Triangle isocèle 5">
            <a:extLst>
              <a:ext uri="{FF2B5EF4-FFF2-40B4-BE49-F238E27FC236}">
                <a16:creationId xmlns:a16="http://schemas.microsoft.com/office/drawing/2014/main" id="{189863A2-115E-4F8D-BE47-F9260B58945D}"/>
              </a:ext>
            </a:extLst>
          </p:cNvPr>
          <p:cNvSpPr/>
          <p:nvPr/>
        </p:nvSpPr>
        <p:spPr>
          <a:xfrm rot="16200000">
            <a:off x="8488110" y="4401549"/>
            <a:ext cx="759655" cy="50783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8" name="Image 7">
            <a:extLst>
              <a:ext uri="{FF2B5EF4-FFF2-40B4-BE49-F238E27FC236}">
                <a16:creationId xmlns:a16="http://schemas.microsoft.com/office/drawing/2014/main" id="{438BF8E4-B518-423D-B0F4-4FF2A85B57C5}"/>
              </a:ext>
            </a:extLst>
          </p:cNvPr>
          <p:cNvPicPr>
            <a:picLocks noChangeAspect="1"/>
          </p:cNvPicPr>
          <p:nvPr/>
        </p:nvPicPr>
        <p:blipFill>
          <a:blip r:embed="rId5"/>
          <a:stretch>
            <a:fillRect/>
          </a:stretch>
        </p:blipFill>
        <p:spPr>
          <a:xfrm>
            <a:off x="1921569" y="4022277"/>
            <a:ext cx="2243758" cy="527943"/>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332D4474-662F-459A-826F-579EC45D40DE}"/>
              </a:ext>
            </a:extLst>
          </p:cNvPr>
          <p:cNvSpPr/>
          <p:nvPr/>
        </p:nvSpPr>
        <p:spPr>
          <a:xfrm>
            <a:off x="636721" y="1153646"/>
            <a:ext cx="9195256" cy="163891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Conditions &amp; tarifs des opérations &amp; services bancaires applicable aux professionnels et aux associations de proximité au 1</a:t>
            </a:r>
            <a:r>
              <a:rPr kumimoji="0" lang="fr-FR" b="0" i="0" u="none" strike="noStrike" kern="1200" cap="none" spc="0" normalizeH="0" baseline="30000" noProof="0" dirty="0">
                <a:ln>
                  <a:noFill/>
                </a:ln>
                <a:solidFill>
                  <a:srgbClr val="000000">
                    <a:lumMod val="75000"/>
                    <a:lumOff val="25000"/>
                  </a:srgbClr>
                </a:solidFill>
                <a:effectLst/>
                <a:uLnTx/>
                <a:uFillTx/>
                <a:latin typeface="Montserrat Black" panose="00000A00000000000000" pitchFamily="2" charset="0"/>
                <a:ea typeface="+mn-ea"/>
                <a:cs typeface="+mn-cs"/>
              </a:rPr>
              <a:t>er</a:t>
            </a: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octobre 2022 : </a:t>
            </a:r>
            <a:r>
              <a:rPr kumimoji="0" lang="fr-FR" b="0" i="0" u="none" strike="noStrike" kern="1200" cap="none" spc="0" normalizeH="0" baseline="0" noProof="0" dirty="0">
                <a:ln>
                  <a:noFill/>
                </a:ln>
                <a:solidFill>
                  <a:srgbClr val="7030A0"/>
                </a:solidFill>
                <a:effectLst/>
                <a:uLnTx/>
                <a:uFillTx/>
                <a:latin typeface="Montserrat Black" panose="00000A00000000000000" pitchFamily="2" charset="0"/>
                <a:ea typeface="+mn-ea"/>
                <a:cs typeface="+mn-cs"/>
              </a:rPr>
              <a:t>déjà en ligne sur notre site </a:t>
            </a: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en lien dans la                    </a:t>
            </a:r>
            <a:r>
              <a:rPr kumimoji="0" lang="fr-FR" sz="1400" b="0" i="1"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(onglet « Professionnels » / rubrique « Tarification ») </a:t>
            </a:r>
            <a:r>
              <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rPr>
              <a:t>+ livraison en agences de la plaquette tarifaire « papier » courant sept/</a:t>
            </a:r>
            <a:r>
              <a:rPr kumimoji="0" lang="fr-FR" b="0" i="0" u="none" strike="noStrike" kern="1200" cap="none" spc="0" normalizeH="0" baseline="0" noProof="0" dirty="0" err="1">
                <a:ln>
                  <a:noFill/>
                </a:ln>
                <a:solidFill>
                  <a:srgbClr val="000000">
                    <a:lumMod val="75000"/>
                    <a:lumOff val="25000"/>
                  </a:srgbClr>
                </a:solidFill>
                <a:effectLst/>
                <a:uLnTx/>
                <a:uFillTx/>
                <a:latin typeface="Montserrat Black" panose="00000A00000000000000" pitchFamily="2" charset="0"/>
                <a:ea typeface="+mn-ea"/>
                <a:cs typeface="+mn-cs"/>
              </a:rPr>
              <a:t>oct</a:t>
            </a:r>
            <a:endParaRPr kumimoji="0" lang="fr-FR" b="0" i="0" u="none" strike="noStrike" kern="1200" cap="none" spc="0" normalizeH="0" baseline="0" noProof="0" dirty="0">
              <a:ln>
                <a:noFill/>
              </a:ln>
              <a:solidFill>
                <a:srgbClr val="000000">
                  <a:lumMod val="75000"/>
                  <a:lumOff val="25000"/>
                </a:srgbClr>
              </a:solidFill>
              <a:effectLst/>
              <a:uLnTx/>
              <a:uFillTx/>
              <a:latin typeface="Montserrat Black" panose="00000A00000000000000"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0000"/>
              </a:solidFill>
              <a:effectLst/>
              <a:uLnTx/>
              <a:uFillTx/>
              <a:latin typeface="Montserrat Black" panose="00000A00000000000000" pitchFamily="2" charset="0"/>
              <a:ea typeface="+mn-ea"/>
              <a:cs typeface="+mn-cs"/>
            </a:endParaRPr>
          </a:p>
        </p:txBody>
      </p:sp>
      <p:sp>
        <p:nvSpPr>
          <p:cNvPr id="11" name="Triangle isocèle 10">
            <a:extLst>
              <a:ext uri="{FF2B5EF4-FFF2-40B4-BE49-F238E27FC236}">
                <a16:creationId xmlns:a16="http://schemas.microsoft.com/office/drawing/2014/main" id="{7AD9389C-47C1-4EED-ABF5-DB7A75D801EC}"/>
              </a:ext>
            </a:extLst>
          </p:cNvPr>
          <p:cNvSpPr/>
          <p:nvPr/>
        </p:nvSpPr>
        <p:spPr>
          <a:xfrm rot="5400000">
            <a:off x="9918018" y="1448830"/>
            <a:ext cx="759655" cy="507831"/>
          </a:xfrm>
          <a:prstGeom prst="triangl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2" name="ZoneTexte 11">
            <a:extLst>
              <a:ext uri="{FF2B5EF4-FFF2-40B4-BE49-F238E27FC236}">
                <a16:creationId xmlns:a16="http://schemas.microsoft.com/office/drawing/2014/main" id="{BAB7E04B-10B6-4EB4-B609-5E682D623E50}"/>
              </a:ext>
            </a:extLst>
          </p:cNvPr>
          <p:cNvSpPr txBox="1"/>
          <p:nvPr/>
        </p:nvSpPr>
        <p:spPr>
          <a:xfrm>
            <a:off x="10361353" y="2237107"/>
            <a:ext cx="153715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rgbClr val="7030A0"/>
                </a:solidFill>
                <a:effectLst/>
                <a:uLnTx/>
                <a:uFillTx/>
                <a:latin typeface="Cabin Sketch" panose="020B0503050202020004" pitchFamily="34" charset="0"/>
                <a:ea typeface="+mn-ea"/>
                <a:cs typeface="+mn-cs"/>
              </a:rPr>
              <a:t>Clic sur l’image pour un accès direct</a:t>
            </a:r>
          </a:p>
        </p:txBody>
      </p:sp>
      <p:pic>
        <p:nvPicPr>
          <p:cNvPr id="10" name="Image 9">
            <a:hlinkClick r:id="rId7"/>
            <a:extLst>
              <a:ext uri="{FF2B5EF4-FFF2-40B4-BE49-F238E27FC236}">
                <a16:creationId xmlns:a16="http://schemas.microsoft.com/office/drawing/2014/main" id="{74CEB11C-9385-4400-A966-DA8288C7BEDE}"/>
              </a:ext>
            </a:extLst>
          </p:cNvPr>
          <p:cNvPicPr>
            <a:picLocks noChangeAspect="1"/>
          </p:cNvPicPr>
          <p:nvPr/>
        </p:nvPicPr>
        <p:blipFill>
          <a:blip r:embed="rId8"/>
          <a:stretch>
            <a:fillRect/>
          </a:stretch>
        </p:blipFill>
        <p:spPr>
          <a:xfrm>
            <a:off x="10747057" y="1163734"/>
            <a:ext cx="765742" cy="10780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2278119"/>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2256E142290C448B749FFC681C15DC" ma:contentTypeVersion="11" ma:contentTypeDescription="Create a new document." ma:contentTypeScope="" ma:versionID="ab1e82e6e0ac0469dce7a2b4c5bd1689">
  <xsd:schema xmlns:xsd="http://www.w3.org/2001/XMLSchema" xmlns:xs="http://www.w3.org/2001/XMLSchema" xmlns:p="http://schemas.microsoft.com/office/2006/metadata/properties" xmlns:ns3="4ed548e1-9252-4383-89e4-daa065924a31" xmlns:ns4="907edc36-f8c7-4079-91bc-0258a5bfee00" targetNamespace="http://schemas.microsoft.com/office/2006/metadata/properties" ma:root="true" ma:fieldsID="5e08cd562f97eafd947afc7761c768e7" ns3:_="" ns4:_="">
    <xsd:import namespace="4ed548e1-9252-4383-89e4-daa065924a31"/>
    <xsd:import namespace="907edc36-f8c7-4079-91bc-0258a5bfe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d548e1-9252-4383-89e4-daa065924a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7edc36-f8c7-4079-91bc-0258a5bfee0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56B420FA-7024-442F-9D2B-DB23EA4E5F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d548e1-9252-4383-89e4-daa065924a31"/>
    <ds:schemaRef ds:uri="907edc36-f8c7-4079-91bc-0258a5bfe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925DB7-CCE4-48F1-BF80-9981159D6B98}">
  <ds:schemaRefs>
    <ds:schemaRef ds:uri="http://schemas.microsoft.com/office/2006/documentManagement/types"/>
    <ds:schemaRef ds:uri="http://purl.org/dc/elements/1.1/"/>
    <ds:schemaRef ds:uri="http://schemas.microsoft.com/office/2006/metadata/properties"/>
    <ds:schemaRef ds:uri="907edc36-f8c7-4079-91bc-0258a5bfee00"/>
    <ds:schemaRef ds:uri="4ed548e1-9252-4383-89e4-daa065924a31"/>
    <ds:schemaRef ds:uri="http://purl.org/dc/terms/"/>
    <ds:schemaRef ds:uri="http://schemas.microsoft.com/office/infopath/2007/PartnerControls"/>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16573</TotalTime>
  <Words>2679</Words>
  <Application>Microsoft Office PowerPoint</Application>
  <PresentationFormat>Grand écran</PresentationFormat>
  <Paragraphs>274</Paragraphs>
  <Slides>19</Slides>
  <Notes>18</Notes>
  <HiddenSlides>0</HiddenSlides>
  <MMClips>0</MMClips>
  <ScaleCrop>false</ScaleCrop>
  <HeadingPairs>
    <vt:vector size="6" baseType="variant">
      <vt:variant>
        <vt:lpstr>Polices utilisées</vt:lpstr>
      </vt:variant>
      <vt:variant>
        <vt:i4>9</vt:i4>
      </vt:variant>
      <vt:variant>
        <vt:lpstr>Thème</vt:lpstr>
      </vt:variant>
      <vt:variant>
        <vt:i4>9</vt:i4>
      </vt:variant>
      <vt:variant>
        <vt:lpstr>Titres des diapositives</vt:lpstr>
      </vt:variant>
      <vt:variant>
        <vt:i4>19</vt:i4>
      </vt:variant>
    </vt:vector>
  </HeadingPairs>
  <TitlesOfParts>
    <vt:vector size="37" baseType="lpstr">
      <vt:lpstr>Aharoni</vt:lpstr>
      <vt:lpstr>Arial</vt:lpstr>
      <vt:lpstr>Arial Black</vt:lpstr>
      <vt:lpstr>Arial Narrow</vt:lpstr>
      <vt:lpstr>Cabin Sketch</vt:lpstr>
      <vt:lpstr>Calibri</vt:lpstr>
      <vt:lpstr>Montserrat Black</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sommaire</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sommaire</vt:lpstr>
      <vt:lpstr>Présentation PowerPoint</vt:lpstr>
      <vt:lpstr>Présentation PowerPoint</vt:lpstr>
      <vt:lpstr>Présentation PowerPoint</vt:lpstr>
      <vt:lpstr>Présentation PowerPoint</vt:lpstr>
      <vt:lpstr>sommaire</vt:lpstr>
      <vt:lpstr>AnnexeS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693</cp:revision>
  <cp:lastPrinted>2022-08-31T06:34:51Z</cp:lastPrinted>
  <dcterms:created xsi:type="dcterms:W3CDTF">2016-06-03T08:10:53Z</dcterms:created>
  <dcterms:modified xsi:type="dcterms:W3CDTF">2022-09-23T12:16:28Z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0x010100D12256E142290C448B749FFC681C15DC</vt:lpwstr>
  </property>
</Properties>
</file>