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308" r:id="rId5"/>
    <p:sldId id="279" r:id="rId6"/>
    <p:sldId id="260" r:id="rId7"/>
    <p:sldId id="280" r:id="rId8"/>
    <p:sldId id="263" r:id="rId9"/>
    <p:sldId id="283" r:id="rId10"/>
    <p:sldId id="300" r:id="rId11"/>
    <p:sldId id="301" r:id="rId12"/>
    <p:sldId id="261" r:id="rId13"/>
    <p:sldId id="302" r:id="rId14"/>
    <p:sldId id="303" r:id="rId15"/>
    <p:sldId id="304" r:id="rId16"/>
    <p:sldId id="319" r:id="rId17"/>
    <p:sldId id="320" r:id="rId18"/>
    <p:sldId id="318" r:id="rId19"/>
    <p:sldId id="314" r:id="rId20"/>
    <p:sldId id="315" r:id="rId21"/>
    <p:sldId id="317" r:id="rId22"/>
    <p:sldId id="290" r:id="rId23"/>
    <p:sldId id="292" r:id="rId24"/>
    <p:sldId id="293" r:id="rId25"/>
    <p:sldId id="307"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OUCHANE Sirate" initials="CS" lastIdx="7" clrIdx="0">
    <p:extLst>
      <p:ext uri="{19B8F6BF-5375-455C-9EA6-DF929625EA0E}">
        <p15:presenceInfo xmlns:p15="http://schemas.microsoft.com/office/powerpoint/2012/main" userId="S::Sirate.CHOUCHANE@bpce.fr::2ef5e29c-01ee-4343-a1eb-cbbedc0e6f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000F"/>
    <a:srgbClr val="C3100D"/>
    <a:srgbClr val="3D4549"/>
    <a:srgbClr val="F4F2F2"/>
    <a:srgbClr val="F5F2F2"/>
    <a:srgbClr val="00A9CF"/>
    <a:srgbClr val="F49D61"/>
    <a:srgbClr val="FCBE08"/>
    <a:srgbClr val="A3CA73"/>
    <a:srgbClr val="8431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FF854B-FD70-4E7C-BD05-D5D0827DD717}" v="11" dt="2021-10-28T07:57:44.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39" autoAdjust="0"/>
    <p:restoredTop sz="92795" autoAdjust="0"/>
  </p:normalViewPr>
  <p:slideViewPr>
    <p:cSldViewPr snapToGrid="0">
      <p:cViewPr varScale="1">
        <p:scale>
          <a:sx n="114" d="100"/>
          <a:sy n="114" d="100"/>
        </p:scale>
        <p:origin x="798" y="-3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CC1A940-F547-4246-9DFD-7180F6722F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75F411EB-D5B1-44EC-9984-34E3CC6AA1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8B58F9-4ACC-4ABA-A96E-B7FF0A93B495}" type="datetimeFigureOut">
              <a:rPr lang="fr-FR" smtClean="0"/>
              <a:t>18/03/2022</a:t>
            </a:fld>
            <a:endParaRPr lang="fr-FR"/>
          </a:p>
        </p:txBody>
      </p:sp>
      <p:sp>
        <p:nvSpPr>
          <p:cNvPr id="4" name="Espace réservé du pied de page 3">
            <a:extLst>
              <a:ext uri="{FF2B5EF4-FFF2-40B4-BE49-F238E27FC236}">
                <a16:creationId xmlns:a16="http://schemas.microsoft.com/office/drawing/2014/main" id="{3E8BD072-9458-425A-A13C-A72F1C85A1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5278EF9-B765-4E8E-8FCD-23165BB8A1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BF05BD-5031-42BE-943B-EBE64FA9A52C}" type="slidenum">
              <a:rPr lang="fr-FR" smtClean="0"/>
              <a:t>‹N°›</a:t>
            </a:fld>
            <a:endParaRPr lang="fr-FR"/>
          </a:p>
        </p:txBody>
      </p:sp>
    </p:spTree>
    <p:extLst>
      <p:ext uri="{BB962C8B-B14F-4D97-AF65-F5344CB8AC3E}">
        <p14:creationId xmlns:p14="http://schemas.microsoft.com/office/powerpoint/2010/main" val="2536470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3B6294-ED28-4FDE-A566-55963DDB9BAC}" type="datetimeFigureOut">
              <a:rPr lang="fr-FR" smtClean="0"/>
              <a:t>18/03/2022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7D4711-6AF6-47E8-87CE-450ADC2A7C89}" type="slidenum">
              <a:rPr lang="fr-FR" smtClean="0"/>
              <a:t>‹N°›</a:t>
            </a:fld>
            <a:endParaRPr lang="fr-FR"/>
          </a:p>
        </p:txBody>
      </p:sp>
    </p:spTree>
    <p:extLst>
      <p:ext uri="{BB962C8B-B14F-4D97-AF65-F5344CB8AC3E}">
        <p14:creationId xmlns:p14="http://schemas.microsoft.com/office/powerpoint/2010/main" val="92220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E7D4711-6AF6-47E8-87CE-450ADC2A7C89}" type="slidenum">
              <a:rPr lang="fr-FR" smtClean="0"/>
              <a:t>18</a:t>
            </a:fld>
            <a:endParaRPr lang="fr-FR"/>
          </a:p>
        </p:txBody>
      </p:sp>
    </p:spTree>
    <p:extLst>
      <p:ext uri="{BB962C8B-B14F-4D97-AF65-F5344CB8AC3E}">
        <p14:creationId xmlns:p14="http://schemas.microsoft.com/office/powerpoint/2010/main" val="1117064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E7D4711-6AF6-47E8-87CE-450ADC2A7C89}" type="slidenum">
              <a:rPr lang="fr-FR" smtClean="0"/>
              <a:t>21</a:t>
            </a:fld>
            <a:endParaRPr lang="fr-FR"/>
          </a:p>
        </p:txBody>
      </p:sp>
    </p:spTree>
    <p:extLst>
      <p:ext uri="{BB962C8B-B14F-4D97-AF65-F5344CB8AC3E}">
        <p14:creationId xmlns:p14="http://schemas.microsoft.com/office/powerpoint/2010/main" val="2107242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A8B73F-243C-C940-BE91-6680B3F48010}"/>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7">
            <a:extLst>
              <a:ext uri="{FF2B5EF4-FFF2-40B4-BE49-F238E27FC236}">
                <a16:creationId xmlns:a16="http://schemas.microsoft.com/office/drawing/2014/main" id="{B3F9BE85-D705-4A46-BFB7-3BEEE9C9AACE}"/>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9" name="Image 8">
            <a:extLst>
              <a:ext uri="{FF2B5EF4-FFF2-40B4-BE49-F238E27FC236}">
                <a16:creationId xmlns:a16="http://schemas.microsoft.com/office/drawing/2014/main" id="{29ED8E08-19BA-9F41-8F0A-4B6BEC98900B}"/>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7" name="Espace réservé du pied de page 4">
            <a:extLst>
              <a:ext uri="{FF2B5EF4-FFF2-40B4-BE49-F238E27FC236}">
                <a16:creationId xmlns:a16="http://schemas.microsoft.com/office/drawing/2014/main" id="{02C54923-A955-412E-8D6B-C4F407894A12}"/>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Tree>
    <p:extLst>
      <p:ext uri="{BB962C8B-B14F-4D97-AF65-F5344CB8AC3E}">
        <p14:creationId xmlns:p14="http://schemas.microsoft.com/office/powerpoint/2010/main" val="4153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8" name="Espace réservé pour une image  4">
            <a:extLst>
              <a:ext uri="{FF2B5EF4-FFF2-40B4-BE49-F238E27FC236}">
                <a16:creationId xmlns:a16="http://schemas.microsoft.com/office/drawing/2014/main" id="{63AA1DA8-635C-6A4B-B8F8-65F71AF8A672}"/>
              </a:ext>
            </a:extLst>
          </p:cNvPr>
          <p:cNvSpPr>
            <a:spLocks noGrp="1"/>
          </p:cNvSpPr>
          <p:nvPr>
            <p:ph type="pic" sz="quarter" idx="10"/>
          </p:nvPr>
        </p:nvSpPr>
        <p:spPr>
          <a:xfrm>
            <a:off x="0" y="0"/>
            <a:ext cx="8750808" cy="5870448"/>
          </a:xfrm>
          <a:prstGeom prst="rect">
            <a:avLst/>
          </a:prstGeom>
        </p:spPr>
        <p:txBody>
          <a:bodyPr/>
          <a:lstStyle/>
          <a:p>
            <a:endParaRPr lang="fr-FR" dirty="0"/>
          </a:p>
        </p:txBody>
      </p:sp>
      <p:sp>
        <p:nvSpPr>
          <p:cNvPr id="9" name="Rectangle 8">
            <a:extLst>
              <a:ext uri="{FF2B5EF4-FFF2-40B4-BE49-F238E27FC236}">
                <a16:creationId xmlns:a16="http://schemas.microsoft.com/office/drawing/2014/main" id="{74220A58-6276-9E44-AE3C-BE2C2F6C99A5}"/>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numéro de diapositive 7">
            <a:extLst>
              <a:ext uri="{FF2B5EF4-FFF2-40B4-BE49-F238E27FC236}">
                <a16:creationId xmlns:a16="http://schemas.microsoft.com/office/drawing/2014/main" id="{BC3F4C40-1EAD-6B44-AF16-C03699CDF6CD}"/>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5" name="Image 4">
            <a:extLst>
              <a:ext uri="{FF2B5EF4-FFF2-40B4-BE49-F238E27FC236}">
                <a16:creationId xmlns:a16="http://schemas.microsoft.com/office/drawing/2014/main" id="{0C9EA1FD-8D34-214B-B158-772A4B6FB5A1}"/>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7" name="Espace réservé du pied de page 4">
            <a:extLst>
              <a:ext uri="{FF2B5EF4-FFF2-40B4-BE49-F238E27FC236}">
                <a16:creationId xmlns:a16="http://schemas.microsoft.com/office/drawing/2014/main" id="{E3B3ADA5-6E25-45D6-8AC5-F3B9E35476FC}"/>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Tree>
    <p:extLst>
      <p:ext uri="{BB962C8B-B14F-4D97-AF65-F5344CB8AC3E}">
        <p14:creationId xmlns:p14="http://schemas.microsoft.com/office/powerpoint/2010/main" val="2087337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Forme libre : forme 17">
            <a:extLst>
              <a:ext uri="{FF2B5EF4-FFF2-40B4-BE49-F238E27FC236}">
                <a16:creationId xmlns:a16="http://schemas.microsoft.com/office/drawing/2014/main" id="{04928936-F748-9F44-A211-7D3D4F99E8A7}"/>
              </a:ext>
            </a:extLst>
          </p:cNvPr>
          <p:cNvSpPr>
            <a:spLocks noChangeAspect="1"/>
          </p:cNvSpPr>
          <p:nvPr userDrawn="1"/>
        </p:nvSpPr>
        <p:spPr>
          <a:xfrm flipH="1">
            <a:off x="0" y="0"/>
            <a:ext cx="12192000" cy="539495"/>
          </a:xfrm>
          <a:prstGeom prst="rect">
            <a:avLst/>
          </a:prstGeom>
          <a:gradFill>
            <a:gsLst>
              <a:gs pos="49000">
                <a:srgbClr val="D7000F"/>
              </a:gs>
              <a:gs pos="0">
                <a:srgbClr val="C30F0F"/>
              </a:gs>
              <a:gs pos="100000">
                <a:srgbClr val="EB0F0F"/>
              </a:gs>
            </a:gsLst>
            <a:lin ang="13200000" scaled="0"/>
          </a:gradFill>
          <a:ln w="15240" cap="flat">
            <a:noFill/>
            <a:prstDash val="solid"/>
            <a:miter/>
          </a:ln>
          <a:effectLst>
            <a:outerShdw blurRad="334073" dist="168760" dir="3180000" sx="97521" sy="97521" algn="tl" rotWithShape="0">
              <a:prstClr val="black">
                <a:alpha val="18000"/>
              </a:prstClr>
            </a:outerShdw>
          </a:effectLst>
        </p:spPr>
        <p:txBody>
          <a:bodyPr wrap="square" rtlCol="0" anchor="ctr">
            <a:noAutofit/>
          </a:bodyPr>
          <a:lstStyle/>
          <a:p>
            <a:pPr lvl="0"/>
            <a:endParaRPr lang="fr-FR" dirty="0"/>
          </a:p>
        </p:txBody>
      </p:sp>
      <p:sp>
        <p:nvSpPr>
          <p:cNvPr id="4" name="Rectangle 3">
            <a:extLst>
              <a:ext uri="{FF2B5EF4-FFF2-40B4-BE49-F238E27FC236}">
                <a16:creationId xmlns:a16="http://schemas.microsoft.com/office/drawing/2014/main" id="{93A94716-C58B-974D-A772-4B0D3DA46F47}"/>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AA404F2E-10A4-FC42-808F-6C336C0C9BAE}"/>
              </a:ext>
            </a:extLst>
          </p:cNvPr>
          <p:cNvSpPr/>
          <p:nvPr userDrawn="1"/>
        </p:nvSpPr>
        <p:spPr>
          <a:xfrm>
            <a:off x="0" y="320039"/>
            <a:ext cx="530352" cy="59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numéro de diapositive 7">
            <a:extLst>
              <a:ext uri="{FF2B5EF4-FFF2-40B4-BE49-F238E27FC236}">
                <a16:creationId xmlns:a16="http://schemas.microsoft.com/office/drawing/2014/main" id="{8F20D6EB-6996-6C4F-AB18-72B11C1DEE08}"/>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10" name="Image 9">
            <a:extLst>
              <a:ext uri="{FF2B5EF4-FFF2-40B4-BE49-F238E27FC236}">
                <a16:creationId xmlns:a16="http://schemas.microsoft.com/office/drawing/2014/main" id="{97667D1D-06DA-A54E-888F-7B3236665282}"/>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8" name="Espace réservé du pied de page 4">
            <a:extLst>
              <a:ext uri="{FF2B5EF4-FFF2-40B4-BE49-F238E27FC236}">
                <a16:creationId xmlns:a16="http://schemas.microsoft.com/office/drawing/2014/main" id="{C40D6E52-56AC-4698-80F1-C648B4E84189}"/>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Tree>
    <p:extLst>
      <p:ext uri="{BB962C8B-B14F-4D97-AF65-F5344CB8AC3E}">
        <p14:creationId xmlns:p14="http://schemas.microsoft.com/office/powerpoint/2010/main" val="1161123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A94716-C58B-974D-A772-4B0D3DA46F47}"/>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Forme libre : forme 17">
            <a:extLst>
              <a:ext uri="{FF2B5EF4-FFF2-40B4-BE49-F238E27FC236}">
                <a16:creationId xmlns:a16="http://schemas.microsoft.com/office/drawing/2014/main" id="{04928936-F748-9F44-A211-7D3D4F99E8A7}"/>
              </a:ext>
            </a:extLst>
          </p:cNvPr>
          <p:cNvSpPr>
            <a:spLocks noChangeAspect="1"/>
          </p:cNvSpPr>
          <p:nvPr userDrawn="1"/>
        </p:nvSpPr>
        <p:spPr>
          <a:xfrm flipH="1">
            <a:off x="0" y="0"/>
            <a:ext cx="12192000" cy="539495"/>
          </a:xfrm>
          <a:prstGeom prst="rect">
            <a:avLst/>
          </a:prstGeom>
          <a:gradFill>
            <a:gsLst>
              <a:gs pos="49000">
                <a:srgbClr val="D7000F"/>
              </a:gs>
              <a:gs pos="0">
                <a:srgbClr val="C30F0F"/>
              </a:gs>
              <a:gs pos="100000">
                <a:srgbClr val="EB0F0F"/>
              </a:gs>
            </a:gsLst>
            <a:lin ang="13200000" scaled="0"/>
          </a:gradFill>
          <a:ln w="15240" cap="flat">
            <a:noFill/>
            <a:prstDash val="solid"/>
            <a:miter/>
          </a:ln>
          <a:effectLst>
            <a:outerShdw blurRad="334073" dist="168760" dir="3180000" sx="97521" sy="97521" algn="tl" rotWithShape="0">
              <a:prstClr val="black">
                <a:alpha val="18000"/>
              </a:prstClr>
            </a:outerShdw>
          </a:effectLst>
        </p:spPr>
        <p:txBody>
          <a:bodyPr wrap="square" rtlCol="0" anchor="ctr">
            <a:noAutofit/>
          </a:bodyPr>
          <a:lstStyle/>
          <a:p>
            <a:pPr lvl="0"/>
            <a:endParaRPr lang="fr-FR" dirty="0"/>
          </a:p>
        </p:txBody>
      </p:sp>
      <p:sp>
        <p:nvSpPr>
          <p:cNvPr id="6" name="Rectangle 5">
            <a:extLst>
              <a:ext uri="{FF2B5EF4-FFF2-40B4-BE49-F238E27FC236}">
                <a16:creationId xmlns:a16="http://schemas.microsoft.com/office/drawing/2014/main" id="{AA404F2E-10A4-FC42-808F-6C336C0C9BAE}"/>
              </a:ext>
            </a:extLst>
          </p:cNvPr>
          <p:cNvSpPr/>
          <p:nvPr userDrawn="1"/>
        </p:nvSpPr>
        <p:spPr>
          <a:xfrm>
            <a:off x="0" y="320039"/>
            <a:ext cx="530352" cy="59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numéro de diapositive 7">
            <a:extLst>
              <a:ext uri="{FF2B5EF4-FFF2-40B4-BE49-F238E27FC236}">
                <a16:creationId xmlns:a16="http://schemas.microsoft.com/office/drawing/2014/main" id="{63589DB8-85A7-9846-A457-86BAF6F1AB17}"/>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13" name="Image 12">
            <a:extLst>
              <a:ext uri="{FF2B5EF4-FFF2-40B4-BE49-F238E27FC236}">
                <a16:creationId xmlns:a16="http://schemas.microsoft.com/office/drawing/2014/main" id="{CF839A9A-3CED-5749-B26E-1BBDB39AFD1E}"/>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19" name="Forme libre : forme 17">
            <a:extLst>
              <a:ext uri="{FF2B5EF4-FFF2-40B4-BE49-F238E27FC236}">
                <a16:creationId xmlns:a16="http://schemas.microsoft.com/office/drawing/2014/main" id="{E21C578C-05BC-DF4D-8DE0-5C603310F63C}"/>
              </a:ext>
            </a:extLst>
          </p:cNvPr>
          <p:cNvSpPr>
            <a:spLocks noChangeAspect="1"/>
          </p:cNvSpPr>
          <p:nvPr userDrawn="1"/>
        </p:nvSpPr>
        <p:spPr>
          <a:xfrm flipH="1">
            <a:off x="0" y="6104259"/>
            <a:ext cx="12192000" cy="381787"/>
          </a:xfrm>
          <a:prstGeom prst="rect">
            <a:avLst/>
          </a:prstGeom>
          <a:solidFill>
            <a:srgbClr val="3E454A"/>
          </a:solidFill>
          <a:ln w="15240" cap="flat">
            <a:noFill/>
            <a:prstDash val="solid"/>
            <a:miter/>
          </a:ln>
          <a:effectLst>
            <a:outerShdw blurRad="334073" dist="168760" dir="3180000" sx="97521" sy="97521" algn="tl" rotWithShape="0">
              <a:prstClr val="black">
                <a:alpha val="5000"/>
              </a:prstClr>
            </a:outerShdw>
          </a:effectLst>
        </p:spPr>
        <p:txBody>
          <a:bodyPr wrap="square" rtlCol="0" anchor="ctr">
            <a:noAutofit/>
          </a:bodyPr>
          <a:lstStyle/>
          <a:p>
            <a:pPr lvl="0"/>
            <a:endParaRPr lang="fr-FR" dirty="0"/>
          </a:p>
        </p:txBody>
      </p:sp>
      <p:sp>
        <p:nvSpPr>
          <p:cNvPr id="20" name="Titre 10">
            <a:extLst>
              <a:ext uri="{FF2B5EF4-FFF2-40B4-BE49-F238E27FC236}">
                <a16:creationId xmlns:a16="http://schemas.microsoft.com/office/drawing/2014/main" id="{4AE8AD0A-9DF4-4941-866E-1584059C963C}"/>
              </a:ext>
            </a:extLst>
          </p:cNvPr>
          <p:cNvSpPr txBox="1">
            <a:spLocks/>
          </p:cNvSpPr>
          <p:nvPr userDrawn="1"/>
        </p:nvSpPr>
        <p:spPr>
          <a:xfrm>
            <a:off x="632383" y="6159799"/>
            <a:ext cx="1540503" cy="2410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FR" sz="1500" b="1" i="1" dirty="0">
                <a:solidFill>
                  <a:srgbClr val="D7000F"/>
                </a:solidFill>
                <a:latin typeface="Arial" panose="020B0604020202020204" pitchFamily="34" charset="0"/>
                <a:cs typeface="Arial" panose="020B0604020202020204" pitchFamily="34" charset="0"/>
              </a:rPr>
              <a:t>EN RÉSUMÉ :</a:t>
            </a:r>
            <a:endParaRPr lang="fr-FR" sz="1500" i="1" dirty="0">
              <a:solidFill>
                <a:srgbClr val="D7000F"/>
              </a:solidFill>
              <a:latin typeface="Arial" panose="020B0604020202020204" pitchFamily="34" charset="0"/>
              <a:cs typeface="Arial" panose="020B0604020202020204" pitchFamily="34" charset="0"/>
            </a:endParaRPr>
          </a:p>
        </p:txBody>
      </p:sp>
      <p:grpSp>
        <p:nvGrpSpPr>
          <p:cNvPr id="21" name="Groupe 20">
            <a:extLst>
              <a:ext uri="{FF2B5EF4-FFF2-40B4-BE49-F238E27FC236}">
                <a16:creationId xmlns:a16="http://schemas.microsoft.com/office/drawing/2014/main" id="{AFDE3861-705D-5549-938F-DC640DEFEE08}"/>
              </a:ext>
            </a:extLst>
          </p:cNvPr>
          <p:cNvGrpSpPr/>
          <p:nvPr userDrawn="1"/>
        </p:nvGrpSpPr>
        <p:grpSpPr>
          <a:xfrm>
            <a:off x="107157" y="6052577"/>
            <a:ext cx="526731" cy="521615"/>
            <a:chOff x="156317" y="6052577"/>
            <a:chExt cx="526731" cy="521615"/>
          </a:xfrm>
        </p:grpSpPr>
        <p:sp>
          <p:nvSpPr>
            <p:cNvPr id="22" name="Ellipse 21">
              <a:extLst>
                <a:ext uri="{FF2B5EF4-FFF2-40B4-BE49-F238E27FC236}">
                  <a16:creationId xmlns:a16="http://schemas.microsoft.com/office/drawing/2014/main" id="{B6F08223-2018-F048-8641-3121DB1454F9}"/>
                </a:ext>
              </a:extLst>
            </p:cNvPr>
            <p:cNvSpPr/>
            <p:nvPr userDrawn="1"/>
          </p:nvSpPr>
          <p:spPr>
            <a:xfrm>
              <a:off x="156317" y="6052577"/>
              <a:ext cx="494164" cy="494163"/>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3" name="Graphique 22" descr="Zoom avant">
              <a:extLst>
                <a:ext uri="{FF2B5EF4-FFF2-40B4-BE49-F238E27FC236}">
                  <a16:creationId xmlns:a16="http://schemas.microsoft.com/office/drawing/2014/main" id="{12A8BDC5-1318-CD41-BFE4-958000B3F8FC}"/>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225848" y="6116992"/>
              <a:ext cx="457200" cy="457200"/>
            </a:xfrm>
            <a:prstGeom prst="rect">
              <a:avLst/>
            </a:prstGeom>
          </p:spPr>
        </p:pic>
      </p:grpSp>
      <p:sp>
        <p:nvSpPr>
          <p:cNvPr id="17" name="Espace réservé du pied de page 4">
            <a:extLst>
              <a:ext uri="{FF2B5EF4-FFF2-40B4-BE49-F238E27FC236}">
                <a16:creationId xmlns:a16="http://schemas.microsoft.com/office/drawing/2014/main" id="{7E183382-E936-40EC-A6FC-9A6D87F9B5AB}"/>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
        <p:nvSpPr>
          <p:cNvPr id="18" name="Rectangle : avec coins arrondis en haut 17">
            <a:extLst>
              <a:ext uri="{FF2B5EF4-FFF2-40B4-BE49-F238E27FC236}">
                <a16:creationId xmlns:a16="http://schemas.microsoft.com/office/drawing/2014/main" id="{C564D558-A595-4C44-BFC2-7CEBBB84C097}"/>
              </a:ext>
            </a:extLst>
          </p:cNvPr>
          <p:cNvSpPr/>
          <p:nvPr userDrawn="1"/>
        </p:nvSpPr>
        <p:spPr>
          <a:xfrm rot="10800000">
            <a:off x="10146890" y="58992"/>
            <a:ext cx="1976284" cy="756644"/>
          </a:xfrm>
          <a:prstGeom prst="round2SameRect">
            <a:avLst/>
          </a:prstGeom>
          <a:solidFill>
            <a:schemeClr val="bg1">
              <a:lumMod val="95000"/>
            </a:schemeClr>
          </a:solidFill>
          <a:ln w="22225">
            <a:solidFill>
              <a:srgbClr val="3E454A"/>
            </a:soli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DAE40B1D-2C3C-4A59-9141-DCAC40D02A6A}"/>
              </a:ext>
            </a:extLst>
          </p:cNvPr>
          <p:cNvSpPr/>
          <p:nvPr userDrawn="1"/>
        </p:nvSpPr>
        <p:spPr>
          <a:xfrm>
            <a:off x="9863063" y="42894"/>
            <a:ext cx="584218" cy="584218"/>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Titre 10">
            <a:extLst>
              <a:ext uri="{FF2B5EF4-FFF2-40B4-BE49-F238E27FC236}">
                <a16:creationId xmlns:a16="http://schemas.microsoft.com/office/drawing/2014/main" id="{2A954B53-A0FD-45D4-9B38-E832BAB64AC9}"/>
              </a:ext>
            </a:extLst>
          </p:cNvPr>
          <p:cNvSpPr txBox="1">
            <a:spLocks/>
          </p:cNvSpPr>
          <p:nvPr userDrawn="1"/>
        </p:nvSpPr>
        <p:spPr>
          <a:xfrm>
            <a:off x="10513907" y="289625"/>
            <a:ext cx="1540503" cy="4671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600" b="1" dirty="0">
                <a:solidFill>
                  <a:srgbClr val="3E454A"/>
                </a:solidFill>
                <a:latin typeface="Arial" panose="020B0604020202020204" pitchFamily="34" charset="0"/>
                <a:cs typeface="Arial" panose="020B0604020202020204" pitchFamily="34" charset="0"/>
              </a:rPr>
              <a:t>Bon à savoir</a:t>
            </a:r>
          </a:p>
        </p:txBody>
      </p:sp>
      <p:pic>
        <p:nvPicPr>
          <p:cNvPr id="26" name="Image 25">
            <a:extLst>
              <a:ext uri="{FF2B5EF4-FFF2-40B4-BE49-F238E27FC236}">
                <a16:creationId xmlns:a16="http://schemas.microsoft.com/office/drawing/2014/main" id="{0403C7C9-FB67-4C93-9D8C-38DE397CC497}"/>
              </a:ext>
            </a:extLst>
          </p:cNvPr>
          <p:cNvPicPr>
            <a:picLocks noChangeAspect="1"/>
          </p:cNvPicPr>
          <p:nvPr userDrawn="1"/>
        </p:nvPicPr>
        <p:blipFill>
          <a:blip r:embed="rId5"/>
          <a:stretch>
            <a:fillRect/>
          </a:stretch>
        </p:blipFill>
        <p:spPr>
          <a:xfrm>
            <a:off x="10087137" y="133622"/>
            <a:ext cx="145434" cy="384972"/>
          </a:xfrm>
          <a:prstGeom prst="rect">
            <a:avLst/>
          </a:prstGeom>
        </p:spPr>
      </p:pic>
    </p:spTree>
    <p:extLst>
      <p:ext uri="{BB962C8B-B14F-4D97-AF65-F5344CB8AC3E}">
        <p14:creationId xmlns:p14="http://schemas.microsoft.com/office/powerpoint/2010/main" val="349686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Forme libre : forme 17">
            <a:extLst>
              <a:ext uri="{FF2B5EF4-FFF2-40B4-BE49-F238E27FC236}">
                <a16:creationId xmlns:a16="http://schemas.microsoft.com/office/drawing/2014/main" id="{04928936-F748-9F44-A211-7D3D4F99E8A7}"/>
              </a:ext>
            </a:extLst>
          </p:cNvPr>
          <p:cNvSpPr>
            <a:spLocks noChangeAspect="1"/>
          </p:cNvSpPr>
          <p:nvPr userDrawn="1"/>
        </p:nvSpPr>
        <p:spPr>
          <a:xfrm flipH="1">
            <a:off x="0" y="0"/>
            <a:ext cx="12192000" cy="539495"/>
          </a:xfrm>
          <a:prstGeom prst="rect">
            <a:avLst/>
          </a:prstGeom>
          <a:gradFill>
            <a:gsLst>
              <a:gs pos="49000">
                <a:srgbClr val="D7000F"/>
              </a:gs>
              <a:gs pos="0">
                <a:srgbClr val="C30F0F"/>
              </a:gs>
              <a:gs pos="100000">
                <a:srgbClr val="EB0F0F"/>
              </a:gs>
            </a:gsLst>
            <a:lin ang="13200000" scaled="0"/>
          </a:gradFill>
          <a:ln w="15240" cap="flat">
            <a:noFill/>
            <a:prstDash val="solid"/>
            <a:miter/>
          </a:ln>
          <a:effectLst>
            <a:outerShdw blurRad="334073" dist="168760" dir="3180000" sx="97521" sy="97521" algn="tl" rotWithShape="0">
              <a:prstClr val="black">
                <a:alpha val="18000"/>
              </a:prstClr>
            </a:outerShdw>
          </a:effectLst>
        </p:spPr>
        <p:txBody>
          <a:bodyPr wrap="square" rtlCol="0" anchor="ctr">
            <a:noAutofit/>
          </a:bodyPr>
          <a:lstStyle/>
          <a:p>
            <a:pPr lvl="0"/>
            <a:endParaRPr lang="fr-FR" dirty="0"/>
          </a:p>
        </p:txBody>
      </p:sp>
      <p:sp>
        <p:nvSpPr>
          <p:cNvPr id="6" name="Rectangle 5">
            <a:extLst>
              <a:ext uri="{FF2B5EF4-FFF2-40B4-BE49-F238E27FC236}">
                <a16:creationId xmlns:a16="http://schemas.microsoft.com/office/drawing/2014/main" id="{AA404F2E-10A4-FC42-808F-6C336C0C9BAE}"/>
              </a:ext>
            </a:extLst>
          </p:cNvPr>
          <p:cNvSpPr/>
          <p:nvPr userDrawn="1"/>
        </p:nvSpPr>
        <p:spPr>
          <a:xfrm>
            <a:off x="0" y="320039"/>
            <a:ext cx="530352" cy="59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0FCC8DB3-5BB7-E543-84C9-10EA67F40C36}"/>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numéro de diapositive 7">
            <a:extLst>
              <a:ext uri="{FF2B5EF4-FFF2-40B4-BE49-F238E27FC236}">
                <a16:creationId xmlns:a16="http://schemas.microsoft.com/office/drawing/2014/main" id="{50B8CF5B-8A82-8041-A05B-6AFFADA80F44}"/>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19" name="Image 18">
            <a:extLst>
              <a:ext uri="{FF2B5EF4-FFF2-40B4-BE49-F238E27FC236}">
                <a16:creationId xmlns:a16="http://schemas.microsoft.com/office/drawing/2014/main" id="{7732EB45-C45C-D64D-9DA9-3026AD7EFE99}"/>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27" name="Forme libre : forme 17">
            <a:extLst>
              <a:ext uri="{FF2B5EF4-FFF2-40B4-BE49-F238E27FC236}">
                <a16:creationId xmlns:a16="http://schemas.microsoft.com/office/drawing/2014/main" id="{8DEED85F-3EB5-D047-8892-86EC1A226551}"/>
              </a:ext>
            </a:extLst>
          </p:cNvPr>
          <p:cNvSpPr>
            <a:spLocks noChangeAspect="1"/>
          </p:cNvSpPr>
          <p:nvPr userDrawn="1"/>
        </p:nvSpPr>
        <p:spPr>
          <a:xfrm flipH="1">
            <a:off x="0" y="6104259"/>
            <a:ext cx="12192000" cy="381787"/>
          </a:xfrm>
          <a:prstGeom prst="rect">
            <a:avLst/>
          </a:prstGeom>
          <a:solidFill>
            <a:srgbClr val="3E454A"/>
          </a:solidFill>
          <a:ln w="15240" cap="flat">
            <a:noFill/>
            <a:prstDash val="solid"/>
            <a:miter/>
          </a:ln>
          <a:effectLst>
            <a:outerShdw blurRad="334073" dist="168760" dir="3180000" sx="97521" sy="97521" algn="tl" rotWithShape="0">
              <a:prstClr val="black">
                <a:alpha val="5000"/>
              </a:prstClr>
            </a:outerShdw>
          </a:effectLst>
        </p:spPr>
        <p:txBody>
          <a:bodyPr wrap="square" rtlCol="0" anchor="ctr">
            <a:noAutofit/>
          </a:bodyPr>
          <a:lstStyle/>
          <a:p>
            <a:pPr lvl="0"/>
            <a:endParaRPr lang="fr-FR" dirty="0"/>
          </a:p>
        </p:txBody>
      </p:sp>
      <p:grpSp>
        <p:nvGrpSpPr>
          <p:cNvPr id="32" name="Groupe 31">
            <a:extLst>
              <a:ext uri="{FF2B5EF4-FFF2-40B4-BE49-F238E27FC236}">
                <a16:creationId xmlns:a16="http://schemas.microsoft.com/office/drawing/2014/main" id="{0867476E-7667-6C47-A23A-001504D02644}"/>
              </a:ext>
            </a:extLst>
          </p:cNvPr>
          <p:cNvGrpSpPr/>
          <p:nvPr userDrawn="1"/>
        </p:nvGrpSpPr>
        <p:grpSpPr>
          <a:xfrm>
            <a:off x="107157" y="6052577"/>
            <a:ext cx="526731" cy="521615"/>
            <a:chOff x="156317" y="6052577"/>
            <a:chExt cx="526731" cy="521615"/>
          </a:xfrm>
        </p:grpSpPr>
        <p:sp>
          <p:nvSpPr>
            <p:cNvPr id="33" name="Ellipse 32">
              <a:extLst>
                <a:ext uri="{FF2B5EF4-FFF2-40B4-BE49-F238E27FC236}">
                  <a16:creationId xmlns:a16="http://schemas.microsoft.com/office/drawing/2014/main" id="{05A17E2F-C996-A545-9034-77CC0A9DD757}"/>
                </a:ext>
              </a:extLst>
            </p:cNvPr>
            <p:cNvSpPr/>
            <p:nvPr userDrawn="1"/>
          </p:nvSpPr>
          <p:spPr>
            <a:xfrm>
              <a:off x="156317" y="6052577"/>
              <a:ext cx="494164" cy="494163"/>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Graphique 33" descr="Zoom avant">
              <a:extLst>
                <a:ext uri="{FF2B5EF4-FFF2-40B4-BE49-F238E27FC236}">
                  <a16:creationId xmlns:a16="http://schemas.microsoft.com/office/drawing/2014/main" id="{1A5592F0-9162-6B43-A4D8-D84C6E9F41A6}"/>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225848" y="6116992"/>
              <a:ext cx="457200" cy="457200"/>
            </a:xfrm>
            <a:prstGeom prst="rect">
              <a:avLst/>
            </a:prstGeom>
          </p:spPr>
        </p:pic>
      </p:grpSp>
      <p:sp>
        <p:nvSpPr>
          <p:cNvPr id="21" name="Espace réservé du pied de page 4">
            <a:extLst>
              <a:ext uri="{FF2B5EF4-FFF2-40B4-BE49-F238E27FC236}">
                <a16:creationId xmlns:a16="http://schemas.microsoft.com/office/drawing/2014/main" id="{EF1374DC-DB1A-4373-9915-AEE25B179E7B}"/>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
        <p:nvSpPr>
          <p:cNvPr id="22" name="Rectangle : avec coins arrondis en haut 21">
            <a:extLst>
              <a:ext uri="{FF2B5EF4-FFF2-40B4-BE49-F238E27FC236}">
                <a16:creationId xmlns:a16="http://schemas.microsoft.com/office/drawing/2014/main" id="{DE8D25C1-C13F-49FD-A0C5-C2C6EA3B307F}"/>
              </a:ext>
            </a:extLst>
          </p:cNvPr>
          <p:cNvSpPr/>
          <p:nvPr userDrawn="1"/>
        </p:nvSpPr>
        <p:spPr>
          <a:xfrm rot="10800000">
            <a:off x="10146890" y="58992"/>
            <a:ext cx="1976284" cy="756644"/>
          </a:xfrm>
          <a:prstGeom prst="round2SameRect">
            <a:avLst/>
          </a:prstGeom>
          <a:solidFill>
            <a:schemeClr val="bg1">
              <a:lumMod val="95000"/>
            </a:schemeClr>
          </a:solidFill>
          <a:ln w="22225">
            <a:solidFill>
              <a:srgbClr val="D7000F"/>
            </a:soli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4D5A6B7A-686E-4B94-B3AB-788ACB358872}"/>
              </a:ext>
            </a:extLst>
          </p:cNvPr>
          <p:cNvSpPr/>
          <p:nvPr userDrawn="1"/>
        </p:nvSpPr>
        <p:spPr>
          <a:xfrm>
            <a:off x="9863063" y="42894"/>
            <a:ext cx="584218" cy="584218"/>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Titre 10">
            <a:extLst>
              <a:ext uri="{FF2B5EF4-FFF2-40B4-BE49-F238E27FC236}">
                <a16:creationId xmlns:a16="http://schemas.microsoft.com/office/drawing/2014/main" id="{C0EF59F3-BF7E-4D34-911D-ACAD1820F56C}"/>
              </a:ext>
            </a:extLst>
          </p:cNvPr>
          <p:cNvSpPr txBox="1">
            <a:spLocks/>
          </p:cNvSpPr>
          <p:nvPr userDrawn="1"/>
        </p:nvSpPr>
        <p:spPr>
          <a:xfrm>
            <a:off x="10429852" y="201130"/>
            <a:ext cx="1643528" cy="4671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500" b="1" dirty="0">
                <a:solidFill>
                  <a:srgbClr val="D7000F"/>
                </a:solidFill>
                <a:latin typeface="Arial" panose="020B0604020202020204" pitchFamily="34" charset="0"/>
                <a:cs typeface="Arial" panose="020B0604020202020204" pitchFamily="34" charset="0"/>
              </a:rPr>
              <a:t>Action attendue </a:t>
            </a:r>
            <a:br>
              <a:rPr lang="fr-FR" sz="1500" b="1" dirty="0">
                <a:solidFill>
                  <a:srgbClr val="D7000F"/>
                </a:solidFill>
                <a:latin typeface="Arial" panose="020B0604020202020204" pitchFamily="34" charset="0"/>
                <a:cs typeface="Arial" panose="020B0604020202020204" pitchFamily="34" charset="0"/>
              </a:rPr>
            </a:br>
            <a:r>
              <a:rPr lang="fr-FR" sz="1500" b="1" dirty="0">
                <a:solidFill>
                  <a:srgbClr val="D7000F"/>
                </a:solidFill>
                <a:latin typeface="Arial" panose="020B0604020202020204" pitchFamily="34" charset="0"/>
                <a:cs typeface="Arial" panose="020B0604020202020204" pitchFamily="34" charset="0"/>
              </a:rPr>
              <a:t>de votre part</a:t>
            </a:r>
          </a:p>
        </p:txBody>
      </p:sp>
      <p:pic>
        <p:nvPicPr>
          <p:cNvPr id="25" name="Image 24">
            <a:extLst>
              <a:ext uri="{FF2B5EF4-FFF2-40B4-BE49-F238E27FC236}">
                <a16:creationId xmlns:a16="http://schemas.microsoft.com/office/drawing/2014/main" id="{28A05636-EE57-41B8-9C97-7FA686E151FE}"/>
              </a:ext>
            </a:extLst>
          </p:cNvPr>
          <p:cNvPicPr>
            <a:picLocks noChangeAspect="1"/>
          </p:cNvPicPr>
          <p:nvPr userDrawn="1"/>
        </p:nvPicPr>
        <p:blipFill>
          <a:blip r:embed="rId5"/>
          <a:stretch>
            <a:fillRect/>
          </a:stretch>
        </p:blipFill>
        <p:spPr>
          <a:xfrm>
            <a:off x="10019329" y="201130"/>
            <a:ext cx="275000" cy="275000"/>
          </a:xfrm>
          <a:prstGeom prst="rect">
            <a:avLst/>
          </a:prstGeom>
        </p:spPr>
      </p:pic>
      <p:sp>
        <p:nvSpPr>
          <p:cNvPr id="26" name="Titre 10">
            <a:extLst>
              <a:ext uri="{FF2B5EF4-FFF2-40B4-BE49-F238E27FC236}">
                <a16:creationId xmlns:a16="http://schemas.microsoft.com/office/drawing/2014/main" id="{05D05F6E-083E-46AE-B0D7-1D7488DE4130}"/>
              </a:ext>
            </a:extLst>
          </p:cNvPr>
          <p:cNvSpPr txBox="1">
            <a:spLocks/>
          </p:cNvSpPr>
          <p:nvPr userDrawn="1"/>
        </p:nvSpPr>
        <p:spPr>
          <a:xfrm>
            <a:off x="632383" y="6159799"/>
            <a:ext cx="1540503" cy="2410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FR" sz="1500" b="1" i="1" dirty="0">
                <a:solidFill>
                  <a:srgbClr val="D7000F"/>
                </a:solidFill>
                <a:latin typeface="Arial" panose="020B0604020202020204" pitchFamily="34" charset="0"/>
                <a:cs typeface="Arial" panose="020B0604020202020204" pitchFamily="34" charset="0"/>
              </a:rPr>
              <a:t>EN RÉSUMÉ :</a:t>
            </a:r>
            <a:endParaRPr lang="fr-FR" sz="1500" i="1" dirty="0">
              <a:solidFill>
                <a:srgbClr val="D7000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4352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Forme libre : forme 17">
            <a:extLst>
              <a:ext uri="{FF2B5EF4-FFF2-40B4-BE49-F238E27FC236}">
                <a16:creationId xmlns:a16="http://schemas.microsoft.com/office/drawing/2014/main" id="{04928936-F748-9F44-A211-7D3D4F99E8A7}"/>
              </a:ext>
            </a:extLst>
          </p:cNvPr>
          <p:cNvSpPr>
            <a:spLocks noChangeAspect="1"/>
          </p:cNvSpPr>
          <p:nvPr userDrawn="1"/>
        </p:nvSpPr>
        <p:spPr>
          <a:xfrm flipH="1">
            <a:off x="0" y="0"/>
            <a:ext cx="12192000" cy="539495"/>
          </a:xfrm>
          <a:prstGeom prst="rect">
            <a:avLst/>
          </a:prstGeom>
          <a:gradFill>
            <a:gsLst>
              <a:gs pos="49000">
                <a:srgbClr val="D7000F"/>
              </a:gs>
              <a:gs pos="0">
                <a:srgbClr val="C30F0F"/>
              </a:gs>
              <a:gs pos="100000">
                <a:srgbClr val="EB0F0F"/>
              </a:gs>
            </a:gsLst>
            <a:lin ang="13200000" scaled="0"/>
          </a:gradFill>
          <a:ln w="15240" cap="flat">
            <a:noFill/>
            <a:prstDash val="solid"/>
            <a:miter/>
          </a:ln>
          <a:effectLst>
            <a:outerShdw blurRad="334073" dist="168760" dir="3180000" sx="97521" sy="97521" algn="tl" rotWithShape="0">
              <a:prstClr val="black">
                <a:alpha val="18000"/>
              </a:prstClr>
            </a:outerShdw>
          </a:effectLst>
        </p:spPr>
        <p:txBody>
          <a:bodyPr wrap="square" rtlCol="0" anchor="ctr">
            <a:noAutofit/>
          </a:bodyPr>
          <a:lstStyle/>
          <a:p>
            <a:pPr lvl="0"/>
            <a:endParaRPr lang="fr-FR" dirty="0"/>
          </a:p>
        </p:txBody>
      </p:sp>
      <p:sp>
        <p:nvSpPr>
          <p:cNvPr id="6" name="Rectangle 5">
            <a:extLst>
              <a:ext uri="{FF2B5EF4-FFF2-40B4-BE49-F238E27FC236}">
                <a16:creationId xmlns:a16="http://schemas.microsoft.com/office/drawing/2014/main" id="{AA404F2E-10A4-FC42-808F-6C336C0C9BAE}"/>
              </a:ext>
            </a:extLst>
          </p:cNvPr>
          <p:cNvSpPr/>
          <p:nvPr userDrawn="1"/>
        </p:nvSpPr>
        <p:spPr>
          <a:xfrm>
            <a:off x="0" y="320039"/>
            <a:ext cx="530352" cy="59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0FCC8DB3-5BB7-E543-84C9-10EA67F40C36}"/>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numéro de diapositive 7">
            <a:extLst>
              <a:ext uri="{FF2B5EF4-FFF2-40B4-BE49-F238E27FC236}">
                <a16:creationId xmlns:a16="http://schemas.microsoft.com/office/drawing/2014/main" id="{50B8CF5B-8A82-8041-A05B-6AFFADA80F44}"/>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19" name="Image 18">
            <a:extLst>
              <a:ext uri="{FF2B5EF4-FFF2-40B4-BE49-F238E27FC236}">
                <a16:creationId xmlns:a16="http://schemas.microsoft.com/office/drawing/2014/main" id="{7732EB45-C45C-D64D-9DA9-3026AD7EFE99}"/>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27" name="Forme libre : forme 17">
            <a:extLst>
              <a:ext uri="{FF2B5EF4-FFF2-40B4-BE49-F238E27FC236}">
                <a16:creationId xmlns:a16="http://schemas.microsoft.com/office/drawing/2014/main" id="{8DEED85F-3EB5-D047-8892-86EC1A226551}"/>
              </a:ext>
            </a:extLst>
          </p:cNvPr>
          <p:cNvSpPr>
            <a:spLocks noChangeAspect="1"/>
          </p:cNvSpPr>
          <p:nvPr userDrawn="1"/>
        </p:nvSpPr>
        <p:spPr>
          <a:xfrm flipH="1">
            <a:off x="0" y="6104259"/>
            <a:ext cx="12192000" cy="381787"/>
          </a:xfrm>
          <a:prstGeom prst="rect">
            <a:avLst/>
          </a:prstGeom>
          <a:solidFill>
            <a:srgbClr val="3E454A"/>
          </a:solidFill>
          <a:ln w="15240" cap="flat">
            <a:noFill/>
            <a:prstDash val="solid"/>
            <a:miter/>
          </a:ln>
          <a:effectLst>
            <a:outerShdw blurRad="334073" dist="168760" dir="3180000" sx="97521" sy="97521" algn="tl" rotWithShape="0">
              <a:prstClr val="black">
                <a:alpha val="5000"/>
              </a:prstClr>
            </a:outerShdw>
          </a:effectLst>
        </p:spPr>
        <p:txBody>
          <a:bodyPr wrap="square" rtlCol="0" anchor="ctr">
            <a:noAutofit/>
          </a:bodyPr>
          <a:lstStyle/>
          <a:p>
            <a:pPr lvl="0"/>
            <a:endParaRPr lang="fr-FR" dirty="0"/>
          </a:p>
        </p:txBody>
      </p:sp>
      <p:grpSp>
        <p:nvGrpSpPr>
          <p:cNvPr id="32" name="Groupe 31">
            <a:extLst>
              <a:ext uri="{FF2B5EF4-FFF2-40B4-BE49-F238E27FC236}">
                <a16:creationId xmlns:a16="http://schemas.microsoft.com/office/drawing/2014/main" id="{0867476E-7667-6C47-A23A-001504D02644}"/>
              </a:ext>
            </a:extLst>
          </p:cNvPr>
          <p:cNvGrpSpPr/>
          <p:nvPr userDrawn="1"/>
        </p:nvGrpSpPr>
        <p:grpSpPr>
          <a:xfrm>
            <a:off x="107157" y="6052577"/>
            <a:ext cx="526731" cy="521615"/>
            <a:chOff x="156317" y="6052577"/>
            <a:chExt cx="526731" cy="521615"/>
          </a:xfrm>
        </p:grpSpPr>
        <p:sp>
          <p:nvSpPr>
            <p:cNvPr id="33" name="Ellipse 32">
              <a:extLst>
                <a:ext uri="{FF2B5EF4-FFF2-40B4-BE49-F238E27FC236}">
                  <a16:creationId xmlns:a16="http://schemas.microsoft.com/office/drawing/2014/main" id="{05A17E2F-C996-A545-9034-77CC0A9DD757}"/>
                </a:ext>
              </a:extLst>
            </p:cNvPr>
            <p:cNvSpPr/>
            <p:nvPr userDrawn="1"/>
          </p:nvSpPr>
          <p:spPr>
            <a:xfrm>
              <a:off x="156317" y="6052577"/>
              <a:ext cx="494164" cy="494163"/>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4" name="Graphique 33" descr="Zoom avant">
              <a:extLst>
                <a:ext uri="{FF2B5EF4-FFF2-40B4-BE49-F238E27FC236}">
                  <a16:creationId xmlns:a16="http://schemas.microsoft.com/office/drawing/2014/main" id="{1A5592F0-9162-6B43-A4D8-D84C6E9F41A6}"/>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225848" y="6116992"/>
              <a:ext cx="457200" cy="457200"/>
            </a:xfrm>
            <a:prstGeom prst="rect">
              <a:avLst/>
            </a:prstGeom>
          </p:spPr>
        </p:pic>
      </p:grpSp>
      <p:sp>
        <p:nvSpPr>
          <p:cNvPr id="14" name="Espace réservé du pied de page 4">
            <a:extLst>
              <a:ext uri="{FF2B5EF4-FFF2-40B4-BE49-F238E27FC236}">
                <a16:creationId xmlns:a16="http://schemas.microsoft.com/office/drawing/2014/main" id="{EB725CCB-1A04-4DC6-93D5-0236791A4C41}"/>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
        <p:nvSpPr>
          <p:cNvPr id="15" name="Titre 10">
            <a:extLst>
              <a:ext uri="{FF2B5EF4-FFF2-40B4-BE49-F238E27FC236}">
                <a16:creationId xmlns:a16="http://schemas.microsoft.com/office/drawing/2014/main" id="{6B1A57FA-7A4D-4DBA-B1A6-B6A6A2622C83}"/>
              </a:ext>
            </a:extLst>
          </p:cNvPr>
          <p:cNvSpPr txBox="1">
            <a:spLocks/>
          </p:cNvSpPr>
          <p:nvPr userDrawn="1"/>
        </p:nvSpPr>
        <p:spPr>
          <a:xfrm>
            <a:off x="632383" y="6159799"/>
            <a:ext cx="1540503" cy="2410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FR" sz="1500" b="1" i="1" dirty="0">
                <a:solidFill>
                  <a:srgbClr val="D7000F"/>
                </a:solidFill>
                <a:latin typeface="Arial" panose="020B0604020202020204" pitchFamily="34" charset="0"/>
                <a:cs typeface="Arial" panose="020B0604020202020204" pitchFamily="34" charset="0"/>
              </a:rPr>
              <a:t>EN RÉSUMÉ :</a:t>
            </a:r>
            <a:endParaRPr lang="fr-FR" sz="1500" i="1" dirty="0">
              <a:solidFill>
                <a:srgbClr val="D7000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040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123707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8" name="Espace réservé pour une image  4">
            <a:extLst>
              <a:ext uri="{FF2B5EF4-FFF2-40B4-BE49-F238E27FC236}">
                <a16:creationId xmlns:a16="http://schemas.microsoft.com/office/drawing/2014/main" id="{63AA1DA8-635C-6A4B-B8F8-65F71AF8A672}"/>
              </a:ext>
            </a:extLst>
          </p:cNvPr>
          <p:cNvSpPr>
            <a:spLocks noGrp="1"/>
          </p:cNvSpPr>
          <p:nvPr>
            <p:ph type="pic" sz="quarter" idx="10"/>
          </p:nvPr>
        </p:nvSpPr>
        <p:spPr>
          <a:xfrm>
            <a:off x="0" y="0"/>
            <a:ext cx="8750808" cy="5870448"/>
          </a:xfrm>
          <a:prstGeom prst="rect">
            <a:avLst/>
          </a:prstGeom>
        </p:spPr>
        <p:txBody>
          <a:bodyPr/>
          <a:lstStyle/>
          <a:p>
            <a:endParaRPr lang="fr-FR" dirty="0"/>
          </a:p>
        </p:txBody>
      </p:sp>
      <p:sp>
        <p:nvSpPr>
          <p:cNvPr id="9" name="Rectangle 8">
            <a:extLst>
              <a:ext uri="{FF2B5EF4-FFF2-40B4-BE49-F238E27FC236}">
                <a16:creationId xmlns:a16="http://schemas.microsoft.com/office/drawing/2014/main" id="{74220A58-6276-9E44-AE3C-BE2C2F6C99A5}"/>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numéro de diapositive 7">
            <a:extLst>
              <a:ext uri="{FF2B5EF4-FFF2-40B4-BE49-F238E27FC236}">
                <a16:creationId xmlns:a16="http://schemas.microsoft.com/office/drawing/2014/main" id="{BC3F4C40-1EAD-6B44-AF16-C03699CDF6CD}"/>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5" name="Image 4">
            <a:extLst>
              <a:ext uri="{FF2B5EF4-FFF2-40B4-BE49-F238E27FC236}">
                <a16:creationId xmlns:a16="http://schemas.microsoft.com/office/drawing/2014/main" id="{0C9EA1FD-8D34-214B-B158-772A4B6FB5A1}"/>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7" name="Espace réservé du pied de page 4">
            <a:extLst>
              <a:ext uri="{FF2B5EF4-FFF2-40B4-BE49-F238E27FC236}">
                <a16:creationId xmlns:a16="http://schemas.microsoft.com/office/drawing/2014/main" id="{28F67360-CA60-490F-B068-F890EDE79497}"/>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Tree>
    <p:extLst>
      <p:ext uri="{BB962C8B-B14F-4D97-AF65-F5344CB8AC3E}">
        <p14:creationId xmlns:p14="http://schemas.microsoft.com/office/powerpoint/2010/main" val="2990624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Forme libre : forme 17">
            <a:extLst>
              <a:ext uri="{FF2B5EF4-FFF2-40B4-BE49-F238E27FC236}">
                <a16:creationId xmlns:a16="http://schemas.microsoft.com/office/drawing/2014/main" id="{04928936-F748-9F44-A211-7D3D4F99E8A7}"/>
              </a:ext>
            </a:extLst>
          </p:cNvPr>
          <p:cNvSpPr>
            <a:spLocks noChangeAspect="1"/>
          </p:cNvSpPr>
          <p:nvPr userDrawn="1"/>
        </p:nvSpPr>
        <p:spPr>
          <a:xfrm flipH="1">
            <a:off x="0" y="0"/>
            <a:ext cx="12192000" cy="539495"/>
          </a:xfrm>
          <a:prstGeom prst="rect">
            <a:avLst/>
          </a:prstGeom>
          <a:gradFill>
            <a:gsLst>
              <a:gs pos="49000">
                <a:srgbClr val="D7000F"/>
              </a:gs>
              <a:gs pos="0">
                <a:srgbClr val="C30F0F"/>
              </a:gs>
              <a:gs pos="100000">
                <a:srgbClr val="EB0F0F"/>
              </a:gs>
            </a:gsLst>
            <a:lin ang="13200000" scaled="0"/>
          </a:gradFill>
          <a:ln w="15240" cap="flat">
            <a:noFill/>
            <a:prstDash val="solid"/>
            <a:miter/>
          </a:ln>
          <a:effectLst>
            <a:outerShdw blurRad="334073" dist="168760" dir="3180000" sx="97521" sy="97521" algn="tl" rotWithShape="0">
              <a:prstClr val="black">
                <a:alpha val="18000"/>
              </a:prstClr>
            </a:outerShdw>
          </a:effectLst>
        </p:spPr>
        <p:txBody>
          <a:bodyPr wrap="square" rtlCol="0" anchor="ctr">
            <a:noAutofit/>
          </a:bodyPr>
          <a:lstStyle/>
          <a:p>
            <a:pPr lvl="0"/>
            <a:endParaRPr lang="fr-FR" dirty="0"/>
          </a:p>
        </p:txBody>
      </p:sp>
      <p:sp>
        <p:nvSpPr>
          <p:cNvPr id="4" name="Rectangle 3">
            <a:extLst>
              <a:ext uri="{FF2B5EF4-FFF2-40B4-BE49-F238E27FC236}">
                <a16:creationId xmlns:a16="http://schemas.microsoft.com/office/drawing/2014/main" id="{93A94716-C58B-974D-A772-4B0D3DA46F47}"/>
              </a:ext>
            </a:extLst>
          </p:cNvPr>
          <p:cNvSpPr/>
          <p:nvPr userDrawn="1"/>
        </p:nvSpPr>
        <p:spPr>
          <a:xfrm rot="10800000">
            <a:off x="0" y="6476214"/>
            <a:ext cx="12192000" cy="381786"/>
          </a:xfrm>
          <a:prstGeom prst="rect">
            <a:avLst/>
          </a:prstGeom>
          <a:solidFill>
            <a:schemeClr val="bg1"/>
          </a:solidFill>
          <a:ln>
            <a:noFill/>
          </a:ln>
          <a:effectLst>
            <a:outerShdw blurRad="255184" dist="78568" dir="18660000" sx="98000" sy="98000" algn="tl" rotWithShape="0">
              <a:srgbClr val="D7000F">
                <a:alpha val="1326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AA404F2E-10A4-FC42-808F-6C336C0C9BAE}"/>
              </a:ext>
            </a:extLst>
          </p:cNvPr>
          <p:cNvSpPr/>
          <p:nvPr userDrawn="1"/>
        </p:nvSpPr>
        <p:spPr>
          <a:xfrm>
            <a:off x="0" y="320039"/>
            <a:ext cx="530352" cy="59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numéro de diapositive 7">
            <a:extLst>
              <a:ext uri="{FF2B5EF4-FFF2-40B4-BE49-F238E27FC236}">
                <a16:creationId xmlns:a16="http://schemas.microsoft.com/office/drawing/2014/main" id="{8F20D6EB-6996-6C4F-AB18-72B11C1DEE08}"/>
              </a:ext>
            </a:extLst>
          </p:cNvPr>
          <p:cNvSpPr txBox="1">
            <a:spLocks/>
          </p:cNvSpPr>
          <p:nvPr userDrawn="1"/>
        </p:nvSpPr>
        <p:spPr>
          <a:xfrm>
            <a:off x="5736000" y="6504159"/>
            <a:ext cx="720000" cy="252000"/>
          </a:xfrm>
          <a:prstGeom prst="rect">
            <a:avLst/>
          </a:prstGeom>
        </p:spPr>
        <p:txBody>
          <a:bodyPr/>
          <a:lstStyle>
            <a:defPPr>
              <a:defRPr lang="fr-FR"/>
            </a:defPPr>
            <a:lvl1pPr marL="0" algn="ctr" defTabSz="914400" rtl="0" eaLnBrk="1" latinLnBrk="0" hangingPunct="1">
              <a:defRPr sz="1300" b="1" kern="1200">
                <a:solidFill>
                  <a:srgbClr val="C30F0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5A587B-5814-4D9B-9598-FE9CB954CB01}" type="slidenum">
              <a:rPr lang="fr-FR" smtClean="0"/>
              <a:pPr/>
              <a:t>‹N°›</a:t>
            </a:fld>
            <a:endParaRPr lang="fr-FR" dirty="0"/>
          </a:p>
        </p:txBody>
      </p:sp>
      <p:pic>
        <p:nvPicPr>
          <p:cNvPr id="10" name="Image 9">
            <a:extLst>
              <a:ext uri="{FF2B5EF4-FFF2-40B4-BE49-F238E27FC236}">
                <a16:creationId xmlns:a16="http://schemas.microsoft.com/office/drawing/2014/main" id="{97667D1D-06DA-A54E-888F-7B3236665282}"/>
              </a:ext>
            </a:extLst>
          </p:cNvPr>
          <p:cNvPicPr>
            <a:picLocks noChangeAspect="1"/>
          </p:cNvPicPr>
          <p:nvPr userDrawn="1"/>
        </p:nvPicPr>
        <p:blipFill rotWithShape="1">
          <a:blip r:embed="rId2"/>
          <a:srcRect b="27668"/>
          <a:stretch/>
        </p:blipFill>
        <p:spPr>
          <a:xfrm>
            <a:off x="10752470" y="6532009"/>
            <a:ext cx="807147" cy="240477"/>
          </a:xfrm>
          <a:prstGeom prst="rect">
            <a:avLst/>
          </a:prstGeom>
        </p:spPr>
      </p:pic>
      <p:sp>
        <p:nvSpPr>
          <p:cNvPr id="8" name="Espace réservé du pied de page 4">
            <a:extLst>
              <a:ext uri="{FF2B5EF4-FFF2-40B4-BE49-F238E27FC236}">
                <a16:creationId xmlns:a16="http://schemas.microsoft.com/office/drawing/2014/main" id="{7274F8CF-EAB0-4708-A603-A5A3F9B50BC9}"/>
              </a:ext>
            </a:extLst>
          </p:cNvPr>
          <p:cNvSpPr txBox="1">
            <a:spLocks/>
          </p:cNvSpPr>
          <p:nvPr userDrawn="1"/>
        </p:nvSpPr>
        <p:spPr>
          <a:xfrm>
            <a:off x="632383" y="6541401"/>
            <a:ext cx="4401343" cy="252000"/>
          </a:xfrm>
          <a:prstGeom prst="rect">
            <a:avLst/>
          </a:prstGeom>
        </p:spPr>
        <p:txBody>
          <a:bodyPr/>
          <a:lstStyle>
            <a:defPPr>
              <a:defRPr lang="fr-FR"/>
            </a:defPPr>
            <a:lvl1pPr marL="0" algn="l" defTabSz="914400" rtl="0" eaLnBrk="1" latinLnBrk="0" hangingPunct="1">
              <a:defRPr sz="950" kern="1200">
                <a:solidFill>
                  <a:srgbClr val="3E454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Document à usage strictement interne – Ne pas diffuser</a:t>
            </a:r>
          </a:p>
        </p:txBody>
      </p:sp>
    </p:spTree>
    <p:extLst>
      <p:ext uri="{BB962C8B-B14F-4D97-AF65-F5344CB8AC3E}">
        <p14:creationId xmlns:p14="http://schemas.microsoft.com/office/powerpoint/2010/main" val="4173567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352802"/>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64" r:id="rId3"/>
    <p:sldLayoutId id="2147483665" r:id="rId4"/>
    <p:sldLayoutId id="2147483666" r:id="rId5"/>
    <p:sldLayoutId id="2147483668" r:id="rId6"/>
    <p:sldLayoutId id="2147483667" r:id="rId7"/>
    <p:sldLayoutId id="2147483661" r:id="rId8"/>
    <p:sldLayoutId id="214748366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9.png"/><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3.sv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5.svg"/></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image" Target="../media/image19.jpg"/><Relationship Id="rId1" Type="http://schemas.openxmlformats.org/officeDocument/2006/relationships/slideLayout" Target="../slideLayouts/slideLayout4.xml"/><Relationship Id="rId6" Type="http://schemas.openxmlformats.org/officeDocument/2006/relationships/image" Target="../media/image29.svg"/><Relationship Id="rId5" Type="http://schemas.openxmlformats.org/officeDocument/2006/relationships/image" Target="../media/image20.pn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g"/><Relationship Id="rId1" Type="http://schemas.openxmlformats.org/officeDocument/2006/relationships/slideLayout" Target="../slideLayouts/slideLayout4.xml"/><Relationship Id="rId5" Type="http://schemas.openxmlformats.org/officeDocument/2006/relationships/image" Target="../media/image19.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25.jpg"/><Relationship Id="rId7" Type="http://schemas.openxmlformats.org/officeDocument/2006/relationships/image" Target="../media/image27.png"/><Relationship Id="rId2" Type="http://schemas.openxmlformats.org/officeDocument/2006/relationships/image" Target="../media/image24.jpg"/><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image" Target="../media/image21.sv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9.png"/><Relationship Id="rId7" Type="http://schemas.openxmlformats.org/officeDocument/2006/relationships/image" Target="../media/image21.sv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image" Target="../media/image28.emf"/><Relationship Id="rId10" Type="http://schemas.openxmlformats.org/officeDocument/2006/relationships/image" Target="../media/image30.emf"/><Relationship Id="rId4" Type="http://schemas.openxmlformats.org/officeDocument/2006/relationships/oleObject" Target="../embeddings/oleObject1.bin"/><Relationship Id="rId9" Type="http://schemas.openxmlformats.org/officeDocument/2006/relationships/image" Target="../media/image29.svg"/></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33.jpg"/><Relationship Id="rId7" Type="http://schemas.openxmlformats.org/officeDocument/2006/relationships/image" Target="../media/image14.png"/><Relationship Id="rId2" Type="http://schemas.openxmlformats.org/officeDocument/2006/relationships/image" Target="../media/image32.emf"/><Relationship Id="rId1" Type="http://schemas.openxmlformats.org/officeDocument/2006/relationships/slideLayout" Target="../slideLayouts/slideLayout4.xml"/><Relationship Id="rId6" Type="http://schemas.openxmlformats.org/officeDocument/2006/relationships/image" Target="../media/image21.svg"/><Relationship Id="rId5" Type="http://schemas.openxmlformats.org/officeDocument/2006/relationships/image" Target="../media/image15.png"/><Relationship Id="rId4" Type="http://schemas.openxmlformats.org/officeDocument/2006/relationships/image" Target="../media/image34.jpg"/><Relationship Id="rId9" Type="http://schemas.openxmlformats.org/officeDocument/2006/relationships/image" Target="../media/image35.jpg"/></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9.svg"/><Relationship Id="rId5" Type="http://schemas.openxmlformats.org/officeDocument/2006/relationships/image" Target="../media/image14.png"/><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hyperlink" Target="http://www.orias.fr/"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D38E208-D758-1D40-9634-55F9647FB4D4}"/>
              </a:ext>
            </a:extLst>
          </p:cNvPr>
          <p:cNvPicPr>
            <a:picLocks noChangeAspect="1"/>
          </p:cNvPicPr>
          <p:nvPr/>
        </p:nvPicPr>
        <p:blipFill rotWithShape="1">
          <a:blip r:embed="rId2">
            <a:extLst>
              <a:ext uri="{28A0092B-C50C-407E-A947-70E740481C1C}">
                <a14:useLocalDpi xmlns:a14="http://schemas.microsoft.com/office/drawing/2010/main" val="0"/>
              </a:ext>
            </a:extLst>
          </a:blip>
          <a:srcRect l="14434" t="625" r="14434" b="856"/>
          <a:stretch/>
        </p:blipFill>
        <p:spPr>
          <a:xfrm>
            <a:off x="0" y="0"/>
            <a:ext cx="12192000" cy="6449568"/>
          </a:xfrm>
          <a:prstGeom prst="rect">
            <a:avLst/>
          </a:prstGeom>
        </p:spPr>
      </p:pic>
      <p:pic>
        <p:nvPicPr>
          <p:cNvPr id="7" name="Image 6">
            <a:extLst>
              <a:ext uri="{FF2B5EF4-FFF2-40B4-BE49-F238E27FC236}">
                <a16:creationId xmlns:a16="http://schemas.microsoft.com/office/drawing/2014/main" id="{BD6B8487-DA79-7141-8E88-35AF54894B9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sp>
        <p:nvSpPr>
          <p:cNvPr id="9" name="Espace réservé du texte 12">
            <a:extLst>
              <a:ext uri="{FF2B5EF4-FFF2-40B4-BE49-F238E27FC236}">
                <a16:creationId xmlns:a16="http://schemas.microsoft.com/office/drawing/2014/main" id="{F55AB529-5F0B-9641-B397-DC9484E2F58E}"/>
              </a:ext>
            </a:extLst>
          </p:cNvPr>
          <p:cNvSpPr txBox="1">
            <a:spLocks noChangeAspect="1"/>
          </p:cNvSpPr>
          <p:nvPr/>
        </p:nvSpPr>
        <p:spPr>
          <a:xfrm>
            <a:off x="4278076" y="901148"/>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sp>
        <p:nvSpPr>
          <p:cNvPr id="5" name="Titre 2">
            <a:extLst>
              <a:ext uri="{FF2B5EF4-FFF2-40B4-BE49-F238E27FC236}">
                <a16:creationId xmlns:a16="http://schemas.microsoft.com/office/drawing/2014/main" id="{6592D8B8-747B-0344-AF9E-8CBE21F34FBD}"/>
              </a:ext>
            </a:extLst>
          </p:cNvPr>
          <p:cNvSpPr>
            <a:spLocks noGrp="1"/>
          </p:cNvSpPr>
          <p:nvPr>
            <p:ph type="ctrTitle" idx="4294967295"/>
          </p:nvPr>
        </p:nvSpPr>
        <p:spPr>
          <a:xfrm>
            <a:off x="4617088" y="1253523"/>
            <a:ext cx="6840000" cy="1800000"/>
          </a:xfrm>
          <a:prstGeom prst="rect">
            <a:avLst/>
          </a:prstGeom>
        </p:spPr>
        <p:txBody>
          <a:bodyPr>
            <a:noAutofit/>
          </a:bodyPr>
          <a:lstStyle/>
          <a:p>
            <a:pPr algn="l"/>
            <a:r>
              <a:rPr lang="fr-FR" sz="4700" b="1" dirty="0">
                <a:solidFill>
                  <a:srgbClr val="C30F0F"/>
                </a:solidFill>
                <a:latin typeface="Arial" panose="020B0604020202020204" pitchFamily="34" charset="0"/>
                <a:cs typeface="Arial" panose="020B0604020202020204" pitchFamily="34" charset="0"/>
              </a:rPr>
              <a:t>Programme relationnel d’entrée en relation - Premium</a:t>
            </a:r>
          </a:p>
        </p:txBody>
      </p:sp>
      <p:sp>
        <p:nvSpPr>
          <p:cNvPr id="6" name="Sous-titre 3">
            <a:extLst>
              <a:ext uri="{FF2B5EF4-FFF2-40B4-BE49-F238E27FC236}">
                <a16:creationId xmlns:a16="http://schemas.microsoft.com/office/drawing/2014/main" id="{2B3925A1-D565-0A4A-A951-AB33CBD9FADE}"/>
              </a:ext>
            </a:extLst>
          </p:cNvPr>
          <p:cNvSpPr>
            <a:spLocks noGrp="1"/>
          </p:cNvSpPr>
          <p:nvPr>
            <p:ph type="subTitle" idx="4294967295"/>
          </p:nvPr>
        </p:nvSpPr>
        <p:spPr>
          <a:xfrm>
            <a:off x="4617088" y="3309165"/>
            <a:ext cx="6840000" cy="1162050"/>
          </a:xfrm>
          <a:prstGeom prst="rect">
            <a:avLst/>
          </a:prstGeom>
        </p:spPr>
        <p:txBody>
          <a:bodyPr>
            <a:normAutofit fontScale="77500" lnSpcReduction="20000"/>
          </a:bodyPr>
          <a:lstStyle/>
          <a:p>
            <a:pPr algn="l">
              <a:lnSpc>
                <a:spcPts val="2300"/>
              </a:lnSpc>
            </a:pPr>
            <a:r>
              <a:rPr lang="fr-FR" sz="2300" b="1" dirty="0">
                <a:solidFill>
                  <a:srgbClr val="3D4549"/>
                </a:solidFill>
                <a:latin typeface="Arial" panose="020B0604020202020204" pitchFamily="34" charset="0"/>
                <a:cs typeface="Arial" panose="020B0604020202020204" pitchFamily="34" charset="0"/>
              </a:rPr>
              <a:t>Kit à l’attention des conseillers</a:t>
            </a:r>
            <a:r>
              <a:rPr lang="fr-FR" sz="2300" dirty="0">
                <a:solidFill>
                  <a:srgbClr val="3D4549"/>
                </a:solidFill>
                <a:latin typeface="Arial" panose="020B0604020202020204" pitchFamily="34" charset="0"/>
                <a:cs typeface="Arial" panose="020B0604020202020204" pitchFamily="34" charset="0"/>
              </a:rPr>
              <a:t> </a:t>
            </a:r>
            <a:br>
              <a:rPr lang="fr-FR" sz="2300" dirty="0">
                <a:solidFill>
                  <a:srgbClr val="3D4549"/>
                </a:solidFill>
                <a:latin typeface="Arial" panose="020B0604020202020204" pitchFamily="34" charset="0"/>
                <a:cs typeface="Arial" panose="020B0604020202020204" pitchFamily="34" charset="0"/>
              </a:rPr>
            </a:br>
            <a:r>
              <a:rPr lang="fr-FR" sz="2300" dirty="0">
                <a:solidFill>
                  <a:srgbClr val="3D4549"/>
                </a:solidFill>
                <a:latin typeface="Arial" panose="020B0604020202020204" pitchFamily="34" charset="0"/>
                <a:cs typeface="Arial" panose="020B0604020202020204" pitchFamily="34" charset="0"/>
              </a:rPr>
              <a:t>Développer pour nos clients Premium une approche relationnelle et sur-mesure. C’est leur être toujours plus utile.</a:t>
            </a:r>
          </a:p>
        </p:txBody>
      </p:sp>
      <p:sp>
        <p:nvSpPr>
          <p:cNvPr id="3" name="ZoneTexte 2">
            <a:extLst>
              <a:ext uri="{FF2B5EF4-FFF2-40B4-BE49-F238E27FC236}">
                <a16:creationId xmlns:a16="http://schemas.microsoft.com/office/drawing/2014/main" id="{73A700DD-91AF-4FB7-B7CB-008069C395C4}"/>
              </a:ext>
            </a:extLst>
          </p:cNvPr>
          <p:cNvSpPr txBox="1"/>
          <p:nvPr/>
        </p:nvSpPr>
        <p:spPr>
          <a:xfrm>
            <a:off x="174362" y="-2613057"/>
            <a:ext cx="12124317" cy="2308324"/>
          </a:xfrm>
          <a:prstGeom prst="rect">
            <a:avLst/>
          </a:prstGeom>
          <a:noFill/>
        </p:spPr>
        <p:txBody>
          <a:bodyPr wrap="square" rtlCol="0">
            <a:spAutoFit/>
          </a:bodyPr>
          <a:lstStyle/>
          <a:p>
            <a:r>
              <a:rPr lang="fr-FR" b="1" dirty="0">
                <a:solidFill>
                  <a:schemeClr val="bg1"/>
                </a:solidFill>
              </a:rPr>
              <a:t>Visuel à trouver  2/3 propositions</a:t>
            </a:r>
          </a:p>
          <a:p>
            <a:pPr marL="285750" indent="-285750">
              <a:buFontTx/>
              <a:buChar char="-"/>
            </a:pPr>
            <a:r>
              <a:rPr lang="fr-FR" dirty="0">
                <a:solidFill>
                  <a:schemeClr val="bg1"/>
                </a:solidFill>
              </a:rPr>
              <a:t>Voir plaquette en </a:t>
            </a:r>
            <a:r>
              <a:rPr lang="fr-FR" dirty="0" err="1">
                <a:solidFill>
                  <a:schemeClr val="bg1"/>
                </a:solidFill>
              </a:rPr>
              <a:t>pj</a:t>
            </a:r>
            <a:r>
              <a:rPr lang="fr-FR" dirty="0">
                <a:solidFill>
                  <a:schemeClr val="bg1"/>
                </a:solidFill>
              </a:rPr>
              <a:t> pour ne pas reproduire cet esprit (pas de jean effiloché/pieds nus</a:t>
            </a:r>
          </a:p>
          <a:p>
            <a:pPr marL="285750" indent="-285750">
              <a:buFontTx/>
              <a:buChar char="-"/>
            </a:pPr>
            <a:r>
              <a:rPr lang="fr-FR" dirty="0">
                <a:solidFill>
                  <a:schemeClr val="bg1"/>
                </a:solidFill>
              </a:rPr>
              <a:t>On s’adresse à une cible PREMIUM</a:t>
            </a:r>
          </a:p>
          <a:p>
            <a:pPr marL="285750" indent="-285750">
              <a:buFontTx/>
              <a:buChar char="-"/>
            </a:pPr>
            <a:r>
              <a:rPr lang="fr-FR" dirty="0">
                <a:solidFill>
                  <a:schemeClr val="bg1"/>
                </a:solidFill>
              </a:rPr>
              <a:t>Le client souhaite du moderne </a:t>
            </a:r>
          </a:p>
          <a:p>
            <a:pPr marL="285750" indent="-285750">
              <a:buFontTx/>
              <a:buChar char="-"/>
            </a:pPr>
            <a:r>
              <a:rPr lang="fr-FR" dirty="0">
                <a:solidFill>
                  <a:schemeClr val="bg1"/>
                </a:solidFill>
              </a:rPr>
              <a:t>Pas de personnes d’un âge </a:t>
            </a:r>
          </a:p>
          <a:p>
            <a:pPr marL="285750" indent="-285750">
              <a:buFontTx/>
              <a:buChar char="-"/>
            </a:pPr>
            <a:r>
              <a:rPr lang="fr-FR" dirty="0">
                <a:solidFill>
                  <a:schemeClr val="bg1"/>
                </a:solidFill>
              </a:rPr>
              <a:t>On peut trouver un couple de quarantenaire + conseiller</a:t>
            </a:r>
          </a:p>
          <a:p>
            <a:pPr marL="285750" indent="-285750">
              <a:buFontTx/>
              <a:buChar char="-"/>
            </a:pPr>
            <a:r>
              <a:rPr lang="fr-FR" dirty="0">
                <a:solidFill>
                  <a:schemeClr val="bg1"/>
                </a:solidFill>
              </a:rPr>
              <a:t>Il faut rajeunir l’image du secteur privé </a:t>
            </a:r>
          </a:p>
          <a:p>
            <a:pPr marL="285750" indent="-285750">
              <a:buFontTx/>
              <a:buChar char="-"/>
            </a:pPr>
            <a:r>
              <a:rPr lang="fr-FR" dirty="0">
                <a:solidFill>
                  <a:schemeClr val="bg1"/>
                </a:solidFill>
              </a:rPr>
              <a:t>Et tenter de véhiculer : l’intimité relationnel que la cible peut avoir avec son conseiller</a:t>
            </a:r>
          </a:p>
        </p:txBody>
      </p:sp>
    </p:spTree>
    <p:extLst>
      <p:ext uri="{BB962C8B-B14F-4D97-AF65-F5344CB8AC3E}">
        <p14:creationId xmlns:p14="http://schemas.microsoft.com/office/powerpoint/2010/main" val="1316878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3">
            <a:extLst>
              <a:ext uri="{FF2B5EF4-FFF2-40B4-BE49-F238E27FC236}">
                <a16:creationId xmlns:a16="http://schemas.microsoft.com/office/drawing/2014/main" id="{BAD5199E-744E-B14F-89B0-6986F7E8E98E}"/>
              </a:ext>
            </a:extLst>
          </p:cNvPr>
          <p:cNvSpPr txBox="1">
            <a:spLocks noChangeAspect="1"/>
          </p:cNvSpPr>
          <p:nvPr/>
        </p:nvSpPr>
        <p:spPr>
          <a:xfrm>
            <a:off x="422694" y="193254"/>
            <a:ext cx="11160000" cy="388245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6" name="Espace réservé du texte 3">
            <a:extLst>
              <a:ext uri="{FF2B5EF4-FFF2-40B4-BE49-F238E27FC236}">
                <a16:creationId xmlns:a16="http://schemas.microsoft.com/office/drawing/2014/main" id="{3041E13A-FE21-423A-A733-16E02E9A8B7E}"/>
              </a:ext>
            </a:extLst>
          </p:cNvPr>
          <p:cNvSpPr txBox="1">
            <a:spLocks/>
          </p:cNvSpPr>
          <p:nvPr/>
        </p:nvSpPr>
        <p:spPr>
          <a:xfrm>
            <a:off x="516000" y="364062"/>
            <a:ext cx="10996296" cy="3755261"/>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b="0" dirty="0">
                <a:solidFill>
                  <a:srgbClr val="3D4549"/>
                </a:solidFill>
                <a:latin typeface="Arial" panose="020B0604020202020204" pitchFamily="34" charset="0"/>
                <a:cs typeface="Arial" panose="020B0604020202020204" pitchFamily="34" charset="0"/>
              </a:rPr>
              <a:t>Dédié à vos clients Premium, ce programme relationnel a été conçu pour les accompagner durant leur première année d’entrée en relation avec la Caisse d’Epargne et les guider dans chacun de leurs moments de vie clés. </a:t>
            </a:r>
          </a:p>
          <a:p>
            <a:pPr>
              <a:spcBef>
                <a:spcPts val="600"/>
              </a:spcBef>
            </a:pPr>
            <a:r>
              <a:rPr lang="fr-FR" sz="1400" b="0" dirty="0">
                <a:solidFill>
                  <a:srgbClr val="3D4549"/>
                </a:solidFill>
                <a:latin typeface="Arial" panose="020B0604020202020204" pitchFamily="34" charset="0"/>
                <a:cs typeface="Arial" panose="020B0604020202020204" pitchFamily="34" charset="0"/>
              </a:rPr>
              <a:t>Ce programme relationnel est un soutien pour vous permettre d’être dans une posture de conseil, proximité et d’accompagnement sur-mesure de vos clients. C’est développer une nouvelle expérience client basée sur une meilleure connaissance relationnelle.</a:t>
            </a:r>
          </a:p>
          <a:p>
            <a:pPr>
              <a:spcBef>
                <a:spcPts val="600"/>
              </a:spcBef>
            </a:pPr>
            <a:r>
              <a:rPr lang="fr-FR" sz="1400" b="0" dirty="0">
                <a:solidFill>
                  <a:srgbClr val="3D4549"/>
                </a:solidFill>
                <a:latin typeface="Arial" panose="020B0604020202020204" pitchFamily="34" charset="0"/>
                <a:cs typeface="Arial" panose="020B0604020202020204" pitchFamily="34" charset="0"/>
              </a:rPr>
              <a:t>L’objectif principal est d’ancrer la relation avec votre client et de valoriser un accompagnement sur-mesure, pendant sa première année d’entrée en relation. </a:t>
            </a:r>
          </a:p>
          <a:p>
            <a:pPr>
              <a:spcBef>
                <a:spcPts val="600"/>
              </a:spcBef>
            </a:pPr>
            <a:endParaRPr lang="fr-FR" sz="1400" b="0" dirty="0">
              <a:solidFill>
                <a:srgbClr val="3D4549"/>
              </a:solidFill>
              <a:latin typeface="Arial" panose="020B0604020202020204" pitchFamily="34" charset="0"/>
              <a:cs typeface="Arial" panose="020B0604020202020204" pitchFamily="34" charset="0"/>
            </a:endParaRPr>
          </a:p>
          <a:p>
            <a:pPr>
              <a:spcBef>
                <a:spcPts val="600"/>
              </a:spcBef>
            </a:pPr>
            <a:r>
              <a:rPr lang="fr-FR" sz="1400" dirty="0">
                <a:solidFill>
                  <a:srgbClr val="3D4549"/>
                </a:solidFill>
                <a:latin typeface="Arial" panose="020B0604020202020204" pitchFamily="34" charset="0"/>
                <a:cs typeface="Arial" panose="020B0604020202020204" pitchFamily="34" charset="0"/>
              </a:rPr>
              <a:t>&gt;</a:t>
            </a:r>
            <a:r>
              <a:rPr lang="fr-FR" sz="1400" b="0" dirty="0">
                <a:solidFill>
                  <a:srgbClr val="3D4549"/>
                </a:solidFill>
                <a:latin typeface="Arial" panose="020B0604020202020204" pitchFamily="34" charset="0"/>
                <a:cs typeface="Arial" panose="020B0604020202020204" pitchFamily="34" charset="0"/>
              </a:rPr>
              <a:t> </a:t>
            </a:r>
            <a:r>
              <a:rPr lang="fr-FR" sz="1400" dirty="0">
                <a:solidFill>
                  <a:srgbClr val="3D4549"/>
                </a:solidFill>
                <a:latin typeface="Arial" panose="020B0604020202020204" pitchFamily="34" charset="0"/>
                <a:cs typeface="Arial" panose="020B0604020202020204" pitchFamily="34" charset="0"/>
              </a:rPr>
              <a:t>Grâce à des temps de communication rythmés, nous capitalisons sur 4 objectifs clés de la relation et de l’expérience client :</a:t>
            </a:r>
          </a:p>
          <a:p>
            <a:pPr marL="342900" indent="-342900">
              <a:spcBef>
                <a:spcPts val="600"/>
              </a:spcBef>
              <a:buClr>
                <a:srgbClr val="D7000F"/>
              </a:buClr>
              <a:buFont typeface="Wingdings" pitchFamily="2" charset="2"/>
              <a:buChar char="§"/>
            </a:pPr>
            <a:r>
              <a:rPr lang="fr-FR" sz="1400" b="0" dirty="0">
                <a:solidFill>
                  <a:srgbClr val="3D4549"/>
                </a:solidFill>
                <a:latin typeface="Arial" panose="020B0604020202020204" pitchFamily="34" charset="0"/>
                <a:cs typeface="Arial" panose="020B0604020202020204" pitchFamily="34" charset="0"/>
              </a:rPr>
              <a:t>Équiper</a:t>
            </a:r>
          </a:p>
          <a:p>
            <a:pPr marL="342900" indent="-342900">
              <a:spcBef>
                <a:spcPts val="600"/>
              </a:spcBef>
              <a:buClr>
                <a:srgbClr val="D7000F"/>
              </a:buClr>
              <a:buFont typeface="Wingdings" pitchFamily="2" charset="2"/>
              <a:buChar char="§"/>
            </a:pPr>
            <a:r>
              <a:rPr lang="fr-FR" sz="1400" b="0" dirty="0">
                <a:solidFill>
                  <a:srgbClr val="3D4549"/>
                </a:solidFill>
                <a:latin typeface="Arial" panose="020B0604020202020204" pitchFamily="34" charset="0"/>
                <a:cs typeface="Arial" panose="020B0604020202020204" pitchFamily="34" charset="0"/>
              </a:rPr>
              <a:t>Activer </a:t>
            </a:r>
          </a:p>
          <a:p>
            <a:pPr marL="342900" indent="-342900">
              <a:spcBef>
                <a:spcPts val="600"/>
              </a:spcBef>
              <a:buClr>
                <a:srgbClr val="D7000F"/>
              </a:buClr>
              <a:buFont typeface="Wingdings" pitchFamily="2" charset="2"/>
              <a:buChar char="§"/>
            </a:pPr>
            <a:r>
              <a:rPr lang="fr-FR" sz="1400" b="0" dirty="0">
                <a:solidFill>
                  <a:srgbClr val="3D4549"/>
                </a:solidFill>
                <a:latin typeface="Arial" panose="020B0604020202020204" pitchFamily="34" charset="0"/>
                <a:cs typeface="Arial" panose="020B0604020202020204" pitchFamily="34" charset="0"/>
              </a:rPr>
              <a:t>Favoriser l’autonomie de vos clients pour vous concentrer sur votre rôle de conseil</a:t>
            </a:r>
          </a:p>
          <a:p>
            <a:pPr marL="342900" indent="-342900">
              <a:spcBef>
                <a:spcPts val="600"/>
              </a:spcBef>
              <a:buClr>
                <a:srgbClr val="D7000F"/>
              </a:buClr>
              <a:buFont typeface="Wingdings" pitchFamily="2" charset="2"/>
              <a:buChar char="§"/>
            </a:pPr>
            <a:r>
              <a:rPr lang="fr-FR" sz="1400" b="0" dirty="0">
                <a:solidFill>
                  <a:srgbClr val="3D4549"/>
                </a:solidFill>
                <a:latin typeface="Arial" panose="020B0604020202020204" pitchFamily="34" charset="0"/>
                <a:cs typeface="Arial" panose="020B0604020202020204" pitchFamily="34" charset="0"/>
              </a:rPr>
              <a:t>Satisfaire</a:t>
            </a:r>
          </a:p>
          <a:p>
            <a:pPr>
              <a:spcBef>
                <a:spcPts val="600"/>
              </a:spcBef>
              <a:buClr>
                <a:srgbClr val="D7000F"/>
              </a:buClr>
            </a:pPr>
            <a:endParaRPr lang="fr-FR" sz="1400" b="0" dirty="0">
              <a:solidFill>
                <a:srgbClr val="3D4549"/>
              </a:solidFill>
              <a:latin typeface="Arial" panose="020B0604020202020204" pitchFamily="34" charset="0"/>
              <a:cs typeface="Arial" panose="020B0604020202020204" pitchFamily="34" charset="0"/>
            </a:endParaRPr>
          </a:p>
        </p:txBody>
      </p:sp>
      <p:sp>
        <p:nvSpPr>
          <p:cNvPr id="10" name="Espace réservé du texte 4">
            <a:extLst>
              <a:ext uri="{FF2B5EF4-FFF2-40B4-BE49-F238E27FC236}">
                <a16:creationId xmlns:a16="http://schemas.microsoft.com/office/drawing/2014/main" id="{DF6C73D3-9BC9-4CBF-841C-57D99BE45E9A}"/>
              </a:ext>
            </a:extLst>
          </p:cNvPr>
          <p:cNvSpPr txBox="1">
            <a:spLocks/>
          </p:cNvSpPr>
          <p:nvPr/>
        </p:nvSpPr>
        <p:spPr>
          <a:xfrm>
            <a:off x="516000" y="4253555"/>
            <a:ext cx="10703689" cy="23100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00"/>
              </a:lnSpc>
              <a:buNone/>
            </a:pPr>
            <a:r>
              <a:rPr lang="fr-FR" sz="3500" b="1" dirty="0">
                <a:solidFill>
                  <a:srgbClr val="D7000F"/>
                </a:solidFill>
                <a:latin typeface="Arial" panose="020B0604020202020204" pitchFamily="34" charset="0"/>
                <a:cs typeface="Arial" panose="020B0604020202020204" pitchFamily="34" charset="0"/>
              </a:rPr>
              <a:t>Vous êtes l’élément central </a:t>
            </a:r>
          </a:p>
          <a:p>
            <a:pPr marL="0" indent="0">
              <a:lnSpc>
                <a:spcPts val="3500"/>
              </a:lnSpc>
              <a:buNone/>
            </a:pPr>
            <a:r>
              <a:rPr lang="fr-FR" sz="3500" b="1" dirty="0">
                <a:solidFill>
                  <a:srgbClr val="3E454A"/>
                </a:solidFill>
                <a:latin typeface="Arial" panose="020B0604020202020204" pitchFamily="34" charset="0"/>
                <a:cs typeface="Arial" panose="020B0604020202020204" pitchFamily="34" charset="0"/>
              </a:rPr>
              <a:t>de la réussite de ce programme.</a:t>
            </a:r>
          </a:p>
        </p:txBody>
      </p:sp>
    </p:spTree>
    <p:extLst>
      <p:ext uri="{BB962C8B-B14F-4D97-AF65-F5344CB8AC3E}">
        <p14:creationId xmlns:p14="http://schemas.microsoft.com/office/powerpoint/2010/main" val="217970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541A7AF3-1560-3047-8DBD-9A62D919E08A}"/>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a:stretch/>
        </p:blipFill>
        <p:spPr>
          <a:xfrm>
            <a:off x="0" y="0"/>
            <a:ext cx="8750300" cy="5833533"/>
          </a:xfrm>
        </p:spPr>
      </p:pic>
      <p:sp>
        <p:nvSpPr>
          <p:cNvPr id="11" name="Espace réservé du texte 1">
            <a:extLst>
              <a:ext uri="{FF2B5EF4-FFF2-40B4-BE49-F238E27FC236}">
                <a16:creationId xmlns:a16="http://schemas.microsoft.com/office/drawing/2014/main" id="{39CDEC94-BF98-C241-9CB8-BB45C83418CA}"/>
              </a:ext>
            </a:extLst>
          </p:cNvPr>
          <p:cNvSpPr txBox="1">
            <a:spLocks/>
          </p:cNvSpPr>
          <p:nvPr/>
        </p:nvSpPr>
        <p:spPr>
          <a:xfrm>
            <a:off x="7898669" y="1320788"/>
            <a:ext cx="3197437" cy="392381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2" name="Titre 1">
            <a:extLst>
              <a:ext uri="{FF2B5EF4-FFF2-40B4-BE49-F238E27FC236}">
                <a16:creationId xmlns:a16="http://schemas.microsoft.com/office/drawing/2014/main" id="{32FF80D3-5D50-1F43-8D23-07E84A442A3A}"/>
              </a:ext>
            </a:extLst>
          </p:cNvPr>
          <p:cNvSpPr txBox="1">
            <a:spLocks/>
          </p:cNvSpPr>
          <p:nvPr/>
        </p:nvSpPr>
        <p:spPr>
          <a:xfrm>
            <a:off x="8216107" y="1565358"/>
            <a:ext cx="2880000" cy="108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6900" b="1" i="1" dirty="0">
                <a:solidFill>
                  <a:srgbClr val="C30F0F"/>
                </a:solidFill>
                <a:latin typeface="Arial" panose="020B0604020202020204" pitchFamily="34" charset="0"/>
                <a:cs typeface="Arial" panose="020B0604020202020204" pitchFamily="34" charset="0"/>
              </a:rPr>
              <a:t>01</a:t>
            </a:r>
          </a:p>
        </p:txBody>
      </p:sp>
      <p:sp>
        <p:nvSpPr>
          <p:cNvPr id="13" name="Espace réservé du texte 2">
            <a:extLst>
              <a:ext uri="{FF2B5EF4-FFF2-40B4-BE49-F238E27FC236}">
                <a16:creationId xmlns:a16="http://schemas.microsoft.com/office/drawing/2014/main" id="{59A0E692-0534-9C47-A4B1-CC78ADDD47AA}"/>
              </a:ext>
            </a:extLst>
          </p:cNvPr>
          <p:cNvSpPr txBox="1">
            <a:spLocks/>
          </p:cNvSpPr>
          <p:nvPr/>
        </p:nvSpPr>
        <p:spPr>
          <a:xfrm>
            <a:off x="8216106" y="2561037"/>
            <a:ext cx="2427510" cy="216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300" dirty="0">
                <a:solidFill>
                  <a:srgbClr val="3D4549"/>
                </a:solidFill>
                <a:latin typeface="Arial" panose="020B0604020202020204" pitchFamily="34" charset="0"/>
                <a:cs typeface="Arial" panose="020B0604020202020204" pitchFamily="34" charset="0"/>
              </a:rPr>
              <a:t>Notre programme d’entrée en relation est à l’image de nos clients : unique et Premium  !</a:t>
            </a:r>
          </a:p>
        </p:txBody>
      </p:sp>
    </p:spTree>
    <p:extLst>
      <p:ext uri="{BB962C8B-B14F-4D97-AF65-F5344CB8AC3E}">
        <p14:creationId xmlns:p14="http://schemas.microsoft.com/office/powerpoint/2010/main" val="152759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0">
            <a:extLst>
              <a:ext uri="{FF2B5EF4-FFF2-40B4-BE49-F238E27FC236}">
                <a16:creationId xmlns:a16="http://schemas.microsoft.com/office/drawing/2014/main" id="{03F58FC3-D448-4F44-ACEE-037ADF8D2FAA}"/>
              </a:ext>
            </a:extLst>
          </p:cNvPr>
          <p:cNvSpPr txBox="1">
            <a:spLocks/>
          </p:cNvSpPr>
          <p:nvPr/>
        </p:nvSpPr>
        <p:spPr>
          <a:xfrm>
            <a:off x="632383" y="121505"/>
            <a:ext cx="10800000"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LES OBJECTIFS DU PROGRAMME RELATIONNEL</a:t>
            </a:r>
          </a:p>
        </p:txBody>
      </p:sp>
      <p:grpSp>
        <p:nvGrpSpPr>
          <p:cNvPr id="17" name="Groupe 16">
            <a:extLst>
              <a:ext uri="{FF2B5EF4-FFF2-40B4-BE49-F238E27FC236}">
                <a16:creationId xmlns:a16="http://schemas.microsoft.com/office/drawing/2014/main" id="{DAC87467-88CE-1C4B-88FA-6029C97832E6}"/>
              </a:ext>
            </a:extLst>
          </p:cNvPr>
          <p:cNvGrpSpPr/>
          <p:nvPr/>
        </p:nvGrpSpPr>
        <p:grpSpPr>
          <a:xfrm>
            <a:off x="181129" y="1189178"/>
            <a:ext cx="3814023" cy="5089223"/>
            <a:chOff x="109163" y="1240512"/>
            <a:chExt cx="3814023" cy="5243407"/>
          </a:xfrm>
        </p:grpSpPr>
        <p:sp>
          <p:nvSpPr>
            <p:cNvPr id="8" name="Espace réservé du texte 13">
              <a:extLst>
                <a:ext uri="{FF2B5EF4-FFF2-40B4-BE49-F238E27FC236}">
                  <a16:creationId xmlns:a16="http://schemas.microsoft.com/office/drawing/2014/main" id="{52F05ABF-AF04-3C4C-87FE-479415B74C53}"/>
                </a:ext>
              </a:extLst>
            </p:cNvPr>
            <p:cNvSpPr txBox="1">
              <a:spLocks noChangeAspect="1"/>
            </p:cNvSpPr>
            <p:nvPr/>
          </p:nvSpPr>
          <p:spPr>
            <a:xfrm>
              <a:off x="109163" y="1240512"/>
              <a:ext cx="3767894" cy="524340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0" name="Rectangle 9">
              <a:extLst>
                <a:ext uri="{FF2B5EF4-FFF2-40B4-BE49-F238E27FC236}">
                  <a16:creationId xmlns:a16="http://schemas.microsoft.com/office/drawing/2014/main" id="{BC95FA89-9BC0-C540-B126-6B92D9203665}"/>
                </a:ext>
              </a:extLst>
            </p:cNvPr>
            <p:cNvSpPr/>
            <p:nvPr/>
          </p:nvSpPr>
          <p:spPr>
            <a:xfrm>
              <a:off x="141690" y="1851859"/>
              <a:ext cx="3781496" cy="4473766"/>
            </a:xfrm>
            <a:prstGeom prst="rect">
              <a:avLst/>
            </a:prstGeom>
          </p:spPr>
          <p:txBody>
            <a:bodyPr wrap="square">
              <a:spAutoFit/>
            </a:bodyPr>
            <a:lstStyle/>
            <a:p>
              <a:pPr>
                <a:spcBef>
                  <a:spcPts val="1300"/>
                </a:spcBef>
              </a:pPr>
              <a:r>
                <a:rPr lang="fr-FR" sz="1600" b="1" dirty="0">
                  <a:solidFill>
                    <a:srgbClr val="D7000F"/>
                  </a:solidFill>
                  <a:latin typeface="Arial" panose="020B0604020202020204" pitchFamily="34" charset="0"/>
                  <a:cs typeface="Arial" panose="020B0604020202020204" pitchFamily="34" charset="0"/>
                </a:rPr>
                <a:t>Pour vos clients</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Créer</a:t>
              </a:r>
              <a:r>
                <a:rPr lang="fr-FR" sz="1200" dirty="0">
                  <a:solidFill>
                    <a:srgbClr val="3E454A"/>
                  </a:solidFill>
                  <a:latin typeface="Arial" panose="020B0604020202020204" pitchFamily="34" charset="0"/>
                  <a:cs typeface="Arial" panose="020B0604020202020204" pitchFamily="34" charset="0"/>
                </a:rPr>
                <a:t> un lien de proximité </a:t>
              </a:r>
              <a:r>
                <a:rPr lang="fr-FR" sz="1200" b="1" dirty="0">
                  <a:solidFill>
                    <a:srgbClr val="3E454A"/>
                  </a:solidFill>
                  <a:latin typeface="Arial" panose="020B0604020202020204" pitchFamily="34" charset="0"/>
                  <a:cs typeface="Arial" panose="020B0604020202020204" pitchFamily="34" charset="0"/>
                </a:rPr>
                <a:t>et de confiance </a:t>
              </a:r>
              <a:r>
                <a:rPr lang="fr-FR" sz="1200" dirty="0">
                  <a:solidFill>
                    <a:srgbClr val="3E454A"/>
                  </a:solidFill>
                  <a:latin typeface="Arial" panose="020B0604020202020204" pitchFamily="34" charset="0"/>
                  <a:cs typeface="Arial" panose="020B0604020202020204" pitchFamily="34" charset="0"/>
                </a:rPr>
                <a:t>avec, vous, leur conseiller personnel Gestion Privée et la Caisse d’Epargne. </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Profiter</a:t>
              </a:r>
              <a:r>
                <a:rPr lang="fr-FR" sz="1200" dirty="0">
                  <a:solidFill>
                    <a:srgbClr val="3E454A"/>
                  </a:solidFill>
                  <a:latin typeface="Arial" panose="020B0604020202020204" pitchFamily="34" charset="0"/>
                  <a:cs typeface="Arial" panose="020B0604020202020204" pitchFamily="34" charset="0"/>
                </a:rPr>
                <a:t> d’un accompagnement dédié sur nos outils de banque à distance et les opérations réalisables en autonomie (</a:t>
              </a:r>
              <a:r>
                <a:rPr lang="fr-FR" sz="1200" dirty="0" err="1">
                  <a:solidFill>
                    <a:srgbClr val="3E454A"/>
                  </a:solidFill>
                  <a:latin typeface="Arial" panose="020B0604020202020204" pitchFamily="34" charset="0"/>
                  <a:cs typeface="Arial" panose="020B0604020202020204" pitchFamily="34" charset="0"/>
                </a:rPr>
                <a:t>selfcare</a:t>
              </a:r>
              <a:r>
                <a:rPr lang="fr-FR" sz="1200" dirty="0">
                  <a:solidFill>
                    <a:srgbClr val="3E454A"/>
                  </a:solidFill>
                  <a:latin typeface="Arial" panose="020B0604020202020204" pitchFamily="34" charset="0"/>
                  <a:cs typeface="Arial" panose="020B0604020202020204" pitchFamily="34" charset="0"/>
                </a:rPr>
                <a:t>).</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Bénéficier</a:t>
              </a:r>
              <a:r>
                <a:rPr lang="fr-FR" sz="1200" dirty="0">
                  <a:solidFill>
                    <a:srgbClr val="3E454A"/>
                  </a:solidFill>
                  <a:latin typeface="Arial" panose="020B0604020202020204" pitchFamily="34" charset="0"/>
                  <a:cs typeface="Arial" panose="020B0604020202020204" pitchFamily="34" charset="0"/>
                </a:rPr>
                <a:t> de conseils et solutions personnalisés </a:t>
              </a:r>
              <a:r>
                <a:rPr lang="fr-FR" sz="1200" dirty="0">
                  <a:solidFill>
                    <a:schemeClr val="tx2"/>
                  </a:solidFill>
                  <a:latin typeface="Arial" panose="020B0604020202020204" pitchFamily="34" charset="0"/>
                  <a:cs typeface="Arial" panose="020B0604020202020204" pitchFamily="34" charset="0"/>
                </a:rPr>
                <a:t>en tant que Banquier conseil en épargne </a:t>
              </a:r>
              <a:r>
                <a:rPr lang="fr-FR" sz="1200" dirty="0">
                  <a:solidFill>
                    <a:srgbClr val="3E454A"/>
                  </a:solidFill>
                  <a:latin typeface="Arial" panose="020B0604020202020204" pitchFamily="34" charset="0"/>
                  <a:cs typeface="Arial" panose="020B0604020202020204" pitchFamily="34" charset="0"/>
                </a:rPr>
                <a:t>&amp; assurance, selon leurs attentes et leurs besoins (ciblage).</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Développer</a:t>
              </a:r>
              <a:r>
                <a:rPr lang="fr-FR" sz="1200" dirty="0">
                  <a:solidFill>
                    <a:srgbClr val="3E454A"/>
                  </a:solidFill>
                  <a:latin typeface="Arial" panose="020B0604020202020204" pitchFamily="34" charset="0"/>
                  <a:cs typeface="Arial" panose="020B0604020202020204" pitchFamily="34" charset="0"/>
                </a:rPr>
                <a:t> un lien de confiance pour qu’ils fassent de la Caisse d’Epargne leur banque principale et qu’ils la recommandent.</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Construire, </a:t>
              </a:r>
              <a:r>
                <a:rPr lang="fr-FR" sz="1200" dirty="0">
                  <a:solidFill>
                    <a:srgbClr val="3E454A"/>
                  </a:solidFill>
                  <a:latin typeface="Arial" panose="020B0604020202020204" pitchFamily="34" charset="0"/>
                  <a:cs typeface="Arial" panose="020B0604020202020204" pitchFamily="34" charset="0"/>
                </a:rPr>
                <a:t>dès le début, un lien de confiance pour que la Caisse d’Epargne soit leur banque principale et source de leur satisfaction. </a:t>
              </a:r>
            </a:p>
            <a:p>
              <a:pPr lvl="1"/>
              <a:endParaRPr lang="fr-FR" sz="1400" dirty="0">
                <a:solidFill>
                  <a:srgbClr val="3E454A"/>
                </a:solidFill>
                <a:latin typeface="Arial" panose="020B0604020202020204" pitchFamily="34" charset="0"/>
                <a:cs typeface="Arial" panose="020B0604020202020204" pitchFamily="34" charset="0"/>
              </a:endParaRPr>
            </a:p>
          </p:txBody>
        </p:sp>
      </p:grpSp>
      <p:grpSp>
        <p:nvGrpSpPr>
          <p:cNvPr id="16" name="Groupe 15">
            <a:extLst>
              <a:ext uri="{FF2B5EF4-FFF2-40B4-BE49-F238E27FC236}">
                <a16:creationId xmlns:a16="http://schemas.microsoft.com/office/drawing/2014/main" id="{9556C125-006E-C74A-91FE-F30BA4452FD3}"/>
              </a:ext>
            </a:extLst>
          </p:cNvPr>
          <p:cNvGrpSpPr/>
          <p:nvPr/>
        </p:nvGrpSpPr>
        <p:grpSpPr>
          <a:xfrm>
            <a:off x="4072545" y="1189178"/>
            <a:ext cx="4792159" cy="6177971"/>
            <a:chOff x="3638717" y="1252001"/>
            <a:chExt cx="4792159" cy="6548440"/>
          </a:xfrm>
        </p:grpSpPr>
        <p:sp>
          <p:nvSpPr>
            <p:cNvPr id="11" name="Espace réservé du texte 13">
              <a:extLst>
                <a:ext uri="{FF2B5EF4-FFF2-40B4-BE49-F238E27FC236}">
                  <a16:creationId xmlns:a16="http://schemas.microsoft.com/office/drawing/2014/main" id="{A9AF541B-2D6A-6E40-8A67-B87867E565B2}"/>
                </a:ext>
              </a:extLst>
            </p:cNvPr>
            <p:cNvSpPr txBox="1">
              <a:spLocks noChangeAspect="1"/>
            </p:cNvSpPr>
            <p:nvPr/>
          </p:nvSpPr>
          <p:spPr>
            <a:xfrm>
              <a:off x="3638717" y="1252001"/>
              <a:ext cx="4792159" cy="531299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2" name="Rectangle 11">
              <a:extLst>
                <a:ext uri="{FF2B5EF4-FFF2-40B4-BE49-F238E27FC236}">
                  <a16:creationId xmlns:a16="http://schemas.microsoft.com/office/drawing/2014/main" id="{304A192C-A128-6B4A-BDBF-907D31EA65FB}"/>
                </a:ext>
              </a:extLst>
            </p:cNvPr>
            <p:cNvSpPr/>
            <p:nvPr/>
          </p:nvSpPr>
          <p:spPr>
            <a:xfrm>
              <a:off x="3684817" y="1781447"/>
              <a:ext cx="4746059" cy="6018994"/>
            </a:xfrm>
            <a:prstGeom prst="rect">
              <a:avLst/>
            </a:prstGeom>
          </p:spPr>
          <p:txBody>
            <a:bodyPr wrap="square">
              <a:spAutoFit/>
            </a:bodyPr>
            <a:lstStyle/>
            <a:p>
              <a:pPr>
                <a:spcBef>
                  <a:spcPts val="1300"/>
                </a:spcBef>
              </a:pPr>
              <a:r>
                <a:rPr lang="fr-FR" sz="1600" b="1" dirty="0">
                  <a:solidFill>
                    <a:srgbClr val="D7000F"/>
                  </a:solidFill>
                  <a:latin typeface="Arial" panose="020B0604020202020204" pitchFamily="34" charset="0"/>
                  <a:cs typeface="Arial" panose="020B0604020202020204" pitchFamily="34" charset="0"/>
                </a:rPr>
                <a:t>Pour vous, conseiller</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Valoriser</a:t>
              </a:r>
              <a:r>
                <a:rPr lang="fr-FR" sz="1200" dirty="0">
                  <a:solidFill>
                    <a:srgbClr val="3E454A"/>
                  </a:solidFill>
                  <a:latin typeface="Arial" panose="020B0604020202020204" pitchFamily="34" charset="0"/>
                  <a:cs typeface="Arial" panose="020B0604020202020204" pitchFamily="34" charset="0"/>
                </a:rPr>
                <a:t> ce moment clé d’entrée en relation car tout se joue durant les premiers mois. La relation instaurée permet de faciliter la mobilité bancaire pour que vos clients fassent de la Caisse d’Epargne, leur banque principale. Mettre en avant l’expertise Gestion Privée de la Caisse d’Epargne.  </a:t>
              </a:r>
            </a:p>
            <a:p>
              <a:pPr>
                <a:spcBef>
                  <a:spcPts val="1300"/>
                </a:spcBef>
              </a:pPr>
              <a:r>
                <a:rPr lang="fr-FR" sz="1200" b="1" dirty="0">
                  <a:solidFill>
                    <a:srgbClr val="C52922"/>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Instaurer</a:t>
              </a:r>
              <a:r>
                <a:rPr lang="fr-FR" sz="1200" dirty="0">
                  <a:solidFill>
                    <a:srgbClr val="3E454A"/>
                  </a:solidFill>
                  <a:latin typeface="Arial" panose="020B0604020202020204" pitchFamily="34" charset="0"/>
                  <a:cs typeface="Arial" panose="020B0604020202020204" pitchFamily="34" charset="0"/>
                </a:rPr>
                <a:t> une relation de proximité et de confiance avec votre client pour vous permettre de découvrir ses besoins, ses projets. Vous apportez votre valeur avec des conseils adaptés et personnalisés. Ayez une démarche patrimoniale à 360°. </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Réaliser</a:t>
              </a:r>
              <a:r>
                <a:rPr lang="fr-FR" sz="1200" dirty="0">
                  <a:solidFill>
                    <a:srgbClr val="3E454A"/>
                  </a:solidFill>
                  <a:latin typeface="Arial" panose="020B0604020202020204" pitchFamily="34" charset="0"/>
                  <a:cs typeface="Arial" panose="020B0604020202020204" pitchFamily="34" charset="0"/>
                </a:rPr>
                <a:t> des points de rencontres réguliers avec vos clients pour avoir une démarche globale et les accompagner dans la durée, en vous appuyant sur nos offres et solutions (banque &amp; assurance) adaptées à leurs moments de vie. </a:t>
              </a:r>
            </a:p>
            <a:p>
              <a:pPr>
                <a:spcBef>
                  <a:spcPts val="1300"/>
                </a:spcBef>
              </a:pPr>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Participer à notre développement commercial : </a:t>
              </a:r>
              <a:r>
                <a:rPr lang="fr-FR" sz="1200" dirty="0">
                  <a:solidFill>
                    <a:srgbClr val="3E454A"/>
                  </a:solidFill>
                  <a:latin typeface="Arial" panose="020B0604020202020204" pitchFamily="34" charset="0"/>
                  <a:cs typeface="Arial" panose="020B0604020202020204" pitchFamily="34" charset="0"/>
                </a:rPr>
                <a:t>le programme facilite et soutient l’atteinte de vos objectifs commerciaux, en vous offrant des occasions de rebond commercial. C’est également un levier pour optimiser la satisfaction de vos clients Premium, et ainsi s’appuyer sur leur recommandation intentionnelle pour la rendre active. </a:t>
              </a:r>
            </a:p>
            <a:p>
              <a:pPr>
                <a:spcBef>
                  <a:spcPts val="1300"/>
                </a:spcBef>
              </a:pPr>
              <a:endParaRPr lang="fr-FR" sz="1200" dirty="0">
                <a:solidFill>
                  <a:srgbClr val="3E454A"/>
                </a:solidFill>
                <a:latin typeface="Arial" panose="020B0604020202020204" pitchFamily="34" charset="0"/>
                <a:cs typeface="Arial" panose="020B0604020202020204" pitchFamily="34" charset="0"/>
              </a:endParaRPr>
            </a:p>
            <a:p>
              <a:pPr>
                <a:spcBef>
                  <a:spcPts val="1300"/>
                </a:spcBef>
              </a:pPr>
              <a:endParaRPr lang="fr-FR" sz="1400" dirty="0">
                <a:solidFill>
                  <a:srgbClr val="3E454A"/>
                </a:solidFill>
                <a:latin typeface="Arial" panose="020B0604020202020204" pitchFamily="34" charset="0"/>
                <a:cs typeface="Arial" panose="020B0604020202020204" pitchFamily="34" charset="0"/>
              </a:endParaRPr>
            </a:p>
            <a:p>
              <a:pPr lvl="1"/>
              <a:endParaRPr lang="fr-FR" sz="1400" dirty="0">
                <a:solidFill>
                  <a:srgbClr val="3E454A"/>
                </a:solidFill>
                <a:latin typeface="Arial" panose="020B0604020202020204" pitchFamily="34" charset="0"/>
                <a:cs typeface="Arial" panose="020B0604020202020204" pitchFamily="34" charset="0"/>
              </a:endParaRPr>
            </a:p>
            <a:p>
              <a:pPr lvl="1"/>
              <a:endParaRPr lang="fr-FR" sz="1400" dirty="0">
                <a:solidFill>
                  <a:srgbClr val="3E454A"/>
                </a:solidFill>
                <a:latin typeface="Arial" panose="020B0604020202020204" pitchFamily="34" charset="0"/>
                <a:cs typeface="Arial" panose="020B0604020202020204" pitchFamily="34" charset="0"/>
              </a:endParaRPr>
            </a:p>
          </p:txBody>
        </p:sp>
      </p:grpSp>
      <p:grpSp>
        <p:nvGrpSpPr>
          <p:cNvPr id="15" name="Groupe 14">
            <a:extLst>
              <a:ext uri="{FF2B5EF4-FFF2-40B4-BE49-F238E27FC236}">
                <a16:creationId xmlns:a16="http://schemas.microsoft.com/office/drawing/2014/main" id="{0B2FCD23-069A-8844-B736-D419B5B64A93}"/>
              </a:ext>
            </a:extLst>
          </p:cNvPr>
          <p:cNvGrpSpPr/>
          <p:nvPr/>
        </p:nvGrpSpPr>
        <p:grpSpPr>
          <a:xfrm>
            <a:off x="8996627" y="1189178"/>
            <a:ext cx="3033641" cy="4935584"/>
            <a:chOff x="9384359" y="1701049"/>
            <a:chExt cx="2333836" cy="5160741"/>
          </a:xfrm>
        </p:grpSpPr>
        <p:sp>
          <p:nvSpPr>
            <p:cNvPr id="13" name="Espace réservé du texte 13">
              <a:extLst>
                <a:ext uri="{FF2B5EF4-FFF2-40B4-BE49-F238E27FC236}">
                  <a16:creationId xmlns:a16="http://schemas.microsoft.com/office/drawing/2014/main" id="{F32A1B71-06E2-E54E-B236-41ECA3FBB35E}"/>
                </a:ext>
              </a:extLst>
            </p:cNvPr>
            <p:cNvSpPr txBox="1">
              <a:spLocks noChangeAspect="1"/>
            </p:cNvSpPr>
            <p:nvPr/>
          </p:nvSpPr>
          <p:spPr>
            <a:xfrm>
              <a:off x="9384359" y="1701049"/>
              <a:ext cx="2333836" cy="5128608"/>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4" name="Rectangle 13">
              <a:extLst>
                <a:ext uri="{FF2B5EF4-FFF2-40B4-BE49-F238E27FC236}">
                  <a16:creationId xmlns:a16="http://schemas.microsoft.com/office/drawing/2014/main" id="{A8CF32DF-C881-194E-9687-38AF9C41D83D}"/>
                </a:ext>
              </a:extLst>
            </p:cNvPr>
            <p:cNvSpPr/>
            <p:nvPr/>
          </p:nvSpPr>
          <p:spPr>
            <a:xfrm>
              <a:off x="9414516" y="2242978"/>
              <a:ext cx="2303679" cy="4618812"/>
            </a:xfrm>
            <a:prstGeom prst="rect">
              <a:avLst/>
            </a:prstGeom>
          </p:spPr>
          <p:txBody>
            <a:bodyPr wrap="square">
              <a:spAutoFit/>
            </a:bodyPr>
            <a:lstStyle/>
            <a:p>
              <a:pPr>
                <a:spcBef>
                  <a:spcPts val="1300"/>
                </a:spcBef>
              </a:pPr>
              <a:r>
                <a:rPr lang="fr-FR" sz="1600" b="1" dirty="0">
                  <a:solidFill>
                    <a:srgbClr val="D7000F"/>
                  </a:solidFill>
                  <a:latin typeface="Arial" panose="020B0604020202020204" pitchFamily="34" charset="0"/>
                  <a:cs typeface="Arial" panose="020B0604020202020204" pitchFamily="34" charset="0"/>
                </a:rPr>
                <a:t>Pour la Caisse d’Epargne</a:t>
              </a:r>
            </a:p>
            <a:p>
              <a:endParaRPr lang="fr-FR" dirty="0"/>
            </a:p>
            <a:p>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Être le banquier utile</a:t>
              </a:r>
              <a:r>
                <a:rPr lang="fr-FR" sz="1200" dirty="0">
                  <a:solidFill>
                    <a:srgbClr val="3E454A"/>
                  </a:solidFill>
                  <a:latin typeface="Arial" panose="020B0604020202020204" pitchFamily="34" charset="0"/>
                  <a:cs typeface="Arial" panose="020B0604020202020204" pitchFamily="34" charset="0"/>
                </a:rPr>
                <a:t> à tous les Français en proximité sur tous</a:t>
              </a:r>
            </a:p>
            <a:p>
              <a:r>
                <a:rPr lang="fr-FR" sz="1200" dirty="0">
                  <a:solidFill>
                    <a:srgbClr val="3E454A"/>
                  </a:solidFill>
                  <a:latin typeface="Arial" panose="020B0604020202020204" pitchFamily="34" charset="0"/>
                  <a:cs typeface="Arial" panose="020B0604020202020204" pitchFamily="34" charset="0"/>
                </a:rPr>
                <a:t>les territoires.</a:t>
              </a:r>
            </a:p>
            <a:p>
              <a:endParaRPr lang="fr-FR" sz="1200" dirty="0">
                <a:solidFill>
                  <a:srgbClr val="FF0000"/>
                </a:solidFill>
                <a:latin typeface="Arial" panose="020B0604020202020204" pitchFamily="34" charset="0"/>
                <a:cs typeface="Arial" panose="020B0604020202020204" pitchFamily="34" charset="0"/>
              </a:endParaRPr>
            </a:p>
            <a:p>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Revendiquer</a:t>
              </a:r>
              <a:r>
                <a:rPr lang="fr-FR" sz="1200" dirty="0">
                  <a:solidFill>
                    <a:srgbClr val="3E454A"/>
                  </a:solidFill>
                  <a:latin typeface="Arial" panose="020B0604020202020204" pitchFamily="34" charset="0"/>
                  <a:cs typeface="Arial" panose="020B0604020202020204" pitchFamily="34" charset="0"/>
                </a:rPr>
                <a:t> notre approche différenciée et notre expertise en Gestion Privée : relation de confiance et sur-mesure.</a:t>
              </a:r>
            </a:p>
            <a:p>
              <a:endParaRPr lang="fr-FR" sz="1200" b="1" dirty="0">
                <a:solidFill>
                  <a:srgbClr val="FF0000"/>
                </a:solidFill>
                <a:latin typeface="Arial" panose="020B0604020202020204" pitchFamily="34" charset="0"/>
                <a:cs typeface="Arial" panose="020B0604020202020204" pitchFamily="34" charset="0"/>
              </a:endParaRPr>
            </a:p>
            <a:p>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Développer</a:t>
              </a:r>
              <a:r>
                <a:rPr lang="fr-FR" sz="1200" dirty="0">
                  <a:solidFill>
                    <a:srgbClr val="3E454A"/>
                  </a:solidFill>
                  <a:latin typeface="Arial" panose="020B0604020202020204" pitchFamily="34" charset="0"/>
                  <a:cs typeface="Arial" panose="020B0604020202020204" pitchFamily="34" charset="0"/>
                </a:rPr>
                <a:t> notre PNB par client en intégrant la dimension Green.</a:t>
              </a:r>
            </a:p>
            <a:p>
              <a:endParaRPr lang="fr-FR" sz="1200" b="1" dirty="0">
                <a:solidFill>
                  <a:srgbClr val="FF0000"/>
                </a:solidFill>
                <a:latin typeface="Arial" panose="020B0604020202020204" pitchFamily="34" charset="0"/>
                <a:cs typeface="Arial" panose="020B0604020202020204" pitchFamily="34" charset="0"/>
              </a:endParaRPr>
            </a:p>
            <a:p>
              <a:r>
                <a:rPr lang="fr-FR" sz="1200" b="1" dirty="0">
                  <a:solidFill>
                    <a:srgbClr val="D7000F"/>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Systématiser</a:t>
              </a:r>
              <a:r>
                <a:rPr lang="fr-FR" sz="1200" dirty="0">
                  <a:solidFill>
                    <a:srgbClr val="3E454A"/>
                  </a:solidFill>
                  <a:latin typeface="Arial" panose="020B0604020202020204" pitchFamily="34" charset="0"/>
                  <a:cs typeface="Arial" panose="020B0604020202020204" pitchFamily="34" charset="0"/>
                </a:rPr>
                <a:t> la captation de flux et revenus de nos clients, notamment pour devenir la banque principale de nos clients au travers de la maîtrise de la mobilité bancaire.</a:t>
              </a:r>
            </a:p>
            <a:p>
              <a:pPr lvl="1"/>
              <a:endParaRPr lang="fr-FR" sz="1400" dirty="0">
                <a:solidFill>
                  <a:srgbClr val="3E454A"/>
                </a:solidFill>
                <a:latin typeface="Arial" panose="020B0604020202020204" pitchFamily="34" charset="0"/>
                <a:cs typeface="Arial" panose="020B0604020202020204" pitchFamily="34" charset="0"/>
              </a:endParaRPr>
            </a:p>
            <a:p>
              <a:pPr lvl="1"/>
              <a:endParaRPr lang="fr-FR" sz="1400" dirty="0">
                <a:solidFill>
                  <a:srgbClr val="3E454A"/>
                </a:solidFill>
                <a:latin typeface="Arial" panose="020B0604020202020204" pitchFamily="34" charset="0"/>
                <a:cs typeface="Arial" panose="020B0604020202020204" pitchFamily="34" charset="0"/>
              </a:endParaRPr>
            </a:p>
          </p:txBody>
        </p:sp>
      </p:grpSp>
      <p:grpSp>
        <p:nvGrpSpPr>
          <p:cNvPr id="23" name="Groupe 22">
            <a:extLst>
              <a:ext uri="{FF2B5EF4-FFF2-40B4-BE49-F238E27FC236}">
                <a16:creationId xmlns:a16="http://schemas.microsoft.com/office/drawing/2014/main" id="{20898CB3-4730-CB48-AD5E-6263BC97EFCE}"/>
              </a:ext>
            </a:extLst>
          </p:cNvPr>
          <p:cNvGrpSpPr/>
          <p:nvPr/>
        </p:nvGrpSpPr>
        <p:grpSpPr>
          <a:xfrm>
            <a:off x="353024" y="698134"/>
            <a:ext cx="863074" cy="863074"/>
            <a:chOff x="676645" y="837975"/>
            <a:chExt cx="863074" cy="863074"/>
          </a:xfrm>
        </p:grpSpPr>
        <p:sp>
          <p:nvSpPr>
            <p:cNvPr id="6" name="Ellipse 5">
              <a:extLst>
                <a:ext uri="{FF2B5EF4-FFF2-40B4-BE49-F238E27FC236}">
                  <a16:creationId xmlns:a16="http://schemas.microsoft.com/office/drawing/2014/main" id="{3C91B0FA-9367-1948-AECD-128AADAA7B0C}"/>
                </a:ext>
              </a:extLst>
            </p:cNvPr>
            <p:cNvSpPr/>
            <p:nvPr/>
          </p:nvSpPr>
          <p:spPr>
            <a:xfrm>
              <a:off x="676645" y="837975"/>
              <a:ext cx="863074" cy="863074"/>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Graphique 19">
              <a:extLst>
                <a:ext uri="{FF2B5EF4-FFF2-40B4-BE49-F238E27FC236}">
                  <a16:creationId xmlns:a16="http://schemas.microsoft.com/office/drawing/2014/main" id="{206C4B27-D357-8643-9A31-80A0CBFAF30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65133" y="898329"/>
              <a:ext cx="724064" cy="724064"/>
            </a:xfrm>
            <a:prstGeom prst="rect">
              <a:avLst/>
            </a:prstGeom>
          </p:spPr>
        </p:pic>
      </p:grpSp>
      <p:grpSp>
        <p:nvGrpSpPr>
          <p:cNvPr id="9" name="Groupe 8">
            <a:extLst>
              <a:ext uri="{FF2B5EF4-FFF2-40B4-BE49-F238E27FC236}">
                <a16:creationId xmlns:a16="http://schemas.microsoft.com/office/drawing/2014/main" id="{84CD7C02-64CA-ED43-B69E-B4DA76C0856F}"/>
              </a:ext>
            </a:extLst>
          </p:cNvPr>
          <p:cNvGrpSpPr/>
          <p:nvPr/>
        </p:nvGrpSpPr>
        <p:grpSpPr>
          <a:xfrm>
            <a:off x="4287040" y="657526"/>
            <a:ext cx="863074" cy="863074"/>
            <a:chOff x="4491561" y="837975"/>
            <a:chExt cx="863074" cy="863074"/>
          </a:xfrm>
        </p:grpSpPr>
        <p:sp>
          <p:nvSpPr>
            <p:cNvPr id="21" name="Ellipse 20">
              <a:extLst>
                <a:ext uri="{FF2B5EF4-FFF2-40B4-BE49-F238E27FC236}">
                  <a16:creationId xmlns:a16="http://schemas.microsoft.com/office/drawing/2014/main" id="{41709F7D-FA4B-1943-AB87-B6CDF959CECC}"/>
                </a:ext>
              </a:extLst>
            </p:cNvPr>
            <p:cNvSpPr/>
            <p:nvPr/>
          </p:nvSpPr>
          <p:spPr>
            <a:xfrm>
              <a:off x="4491561" y="837975"/>
              <a:ext cx="863074" cy="863074"/>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 name="Graphique 18">
              <a:extLst>
                <a:ext uri="{FF2B5EF4-FFF2-40B4-BE49-F238E27FC236}">
                  <a16:creationId xmlns:a16="http://schemas.microsoft.com/office/drawing/2014/main" id="{F6104A14-8A35-7C45-A082-B8AFA7396EA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603079" y="930510"/>
              <a:ext cx="659702" cy="659702"/>
            </a:xfrm>
            <a:prstGeom prst="rect">
              <a:avLst/>
            </a:prstGeom>
          </p:spPr>
        </p:pic>
      </p:grpSp>
      <p:grpSp>
        <p:nvGrpSpPr>
          <p:cNvPr id="7" name="Groupe 6">
            <a:extLst>
              <a:ext uri="{FF2B5EF4-FFF2-40B4-BE49-F238E27FC236}">
                <a16:creationId xmlns:a16="http://schemas.microsoft.com/office/drawing/2014/main" id="{6885B879-AD10-0043-8A32-352F64538C46}"/>
              </a:ext>
            </a:extLst>
          </p:cNvPr>
          <p:cNvGrpSpPr/>
          <p:nvPr/>
        </p:nvGrpSpPr>
        <p:grpSpPr>
          <a:xfrm>
            <a:off x="9211123" y="630334"/>
            <a:ext cx="863074" cy="863074"/>
            <a:chOff x="9633832" y="837975"/>
            <a:chExt cx="863074" cy="863074"/>
          </a:xfrm>
        </p:grpSpPr>
        <p:sp>
          <p:nvSpPr>
            <p:cNvPr id="22" name="Ellipse 21">
              <a:extLst>
                <a:ext uri="{FF2B5EF4-FFF2-40B4-BE49-F238E27FC236}">
                  <a16:creationId xmlns:a16="http://schemas.microsoft.com/office/drawing/2014/main" id="{CA67FE9E-C8DB-344B-BFD6-987C63C1343A}"/>
                </a:ext>
              </a:extLst>
            </p:cNvPr>
            <p:cNvSpPr/>
            <p:nvPr/>
          </p:nvSpPr>
          <p:spPr>
            <a:xfrm>
              <a:off x="9633832" y="837975"/>
              <a:ext cx="863074" cy="863074"/>
            </a:xfrm>
            <a:prstGeom prst="ellipse">
              <a:avLst/>
            </a:prstGeom>
            <a:solidFill>
              <a:schemeClr val="bg1"/>
            </a:solidFill>
            <a:ln w="317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 name="Graphique 17">
              <a:extLst>
                <a:ext uri="{FF2B5EF4-FFF2-40B4-BE49-F238E27FC236}">
                  <a16:creationId xmlns:a16="http://schemas.microsoft.com/office/drawing/2014/main" id="{7A6C6B7E-5A85-0F48-9ECC-6D46F39F40C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9776781" y="953730"/>
              <a:ext cx="603386" cy="603386"/>
            </a:xfrm>
            <a:prstGeom prst="rect">
              <a:avLst/>
            </a:prstGeom>
          </p:spPr>
        </p:pic>
      </p:grpSp>
    </p:spTree>
    <p:extLst>
      <p:ext uri="{BB962C8B-B14F-4D97-AF65-F5344CB8AC3E}">
        <p14:creationId xmlns:p14="http://schemas.microsoft.com/office/powerpoint/2010/main" val="164884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12">
            <a:extLst>
              <a:ext uri="{FF2B5EF4-FFF2-40B4-BE49-F238E27FC236}">
                <a16:creationId xmlns:a16="http://schemas.microsoft.com/office/drawing/2014/main" id="{190E5D9D-1685-8F43-A1B3-343294A70959}"/>
              </a:ext>
            </a:extLst>
          </p:cNvPr>
          <p:cNvSpPr txBox="1">
            <a:spLocks/>
          </p:cNvSpPr>
          <p:nvPr/>
        </p:nvSpPr>
        <p:spPr>
          <a:xfrm>
            <a:off x="632383" y="1422951"/>
            <a:ext cx="5608619" cy="32405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500"/>
              </a:spcBef>
              <a:buNone/>
            </a:pPr>
            <a:r>
              <a:rPr lang="fr-FR" sz="1400" dirty="0">
                <a:solidFill>
                  <a:srgbClr val="3E454A"/>
                </a:solidFill>
                <a:latin typeface="Arial" panose="020B0604020202020204" pitchFamily="34" charset="0"/>
                <a:cs typeface="Arial" panose="020B0604020202020204" pitchFamily="34" charset="0"/>
              </a:rPr>
              <a:t>Votre rôle est essentiel ! </a:t>
            </a:r>
            <a:r>
              <a:rPr lang="fr-FR" sz="1400" b="1" dirty="0">
                <a:solidFill>
                  <a:srgbClr val="3E454A"/>
                </a:solidFill>
                <a:latin typeface="Arial" panose="020B0604020202020204" pitchFamily="34" charset="0"/>
                <a:cs typeface="Arial" panose="020B0604020202020204" pitchFamily="34" charset="0"/>
              </a:rPr>
              <a:t>En tant que conseiller, </a:t>
            </a:r>
            <a:br>
              <a:rPr lang="fr-FR" sz="1400" b="1" dirty="0">
                <a:solidFill>
                  <a:srgbClr val="3E454A"/>
                </a:solidFill>
                <a:latin typeface="Arial" panose="020B0604020202020204" pitchFamily="34" charset="0"/>
                <a:cs typeface="Arial" panose="020B0604020202020204" pitchFamily="34" charset="0"/>
              </a:rPr>
            </a:br>
            <a:r>
              <a:rPr lang="fr-FR" sz="1400" b="1" dirty="0">
                <a:solidFill>
                  <a:srgbClr val="3E454A"/>
                </a:solidFill>
                <a:latin typeface="Arial" panose="020B0604020202020204" pitchFamily="34" charset="0"/>
                <a:cs typeface="Arial" panose="020B0604020202020204" pitchFamily="34" charset="0"/>
              </a:rPr>
              <a:t>vous êtes au cœur de ce dispositif. </a:t>
            </a:r>
          </a:p>
          <a:p>
            <a:pPr marL="0" indent="0">
              <a:spcBef>
                <a:spcPts val="500"/>
              </a:spcBef>
              <a:buNone/>
            </a:pPr>
            <a:endParaRPr lang="fr-FR" sz="1400" b="1" dirty="0">
              <a:solidFill>
                <a:srgbClr val="3E454A"/>
              </a:solidFill>
              <a:latin typeface="Arial" panose="020B0604020202020204" pitchFamily="34" charset="0"/>
              <a:cs typeface="Arial" panose="020B0604020202020204" pitchFamily="34" charset="0"/>
            </a:endParaRPr>
          </a:p>
          <a:p>
            <a:pPr marL="0" indent="0">
              <a:spcBef>
                <a:spcPts val="500"/>
              </a:spcBef>
              <a:buNone/>
            </a:pPr>
            <a:r>
              <a:rPr lang="fr-FR" sz="1400" dirty="0">
                <a:solidFill>
                  <a:srgbClr val="3E454A"/>
                </a:solidFill>
                <a:latin typeface="Arial" panose="020B0604020202020204" pitchFamily="34" charset="0"/>
                <a:cs typeface="Arial" panose="020B0604020202020204" pitchFamily="34" charset="0"/>
              </a:rPr>
              <a:t>Conseiller de vos clients, n’hésitez pas à échanger et à les questionner sur leurs besoins au quotidien, projets en cours ou à venir, la composition de leur foyer… Plus vous en saurez, plus vous serez apte à leur apporter un conseil personnalisé et des solutions adaptées.</a:t>
            </a:r>
          </a:p>
          <a:p>
            <a:pPr marL="0" indent="0">
              <a:spcBef>
                <a:spcPts val="500"/>
              </a:spcBef>
              <a:buNone/>
            </a:pPr>
            <a:endParaRPr lang="fr-FR" sz="1400" b="1" dirty="0">
              <a:solidFill>
                <a:srgbClr val="3E454A"/>
              </a:solidFill>
              <a:latin typeface="Arial" panose="020B0604020202020204" pitchFamily="34" charset="0"/>
              <a:cs typeface="Arial" panose="020B0604020202020204" pitchFamily="34" charset="0"/>
            </a:endParaRPr>
          </a:p>
          <a:p>
            <a:pPr marL="0" indent="0">
              <a:spcBef>
                <a:spcPts val="500"/>
              </a:spcBef>
              <a:buNone/>
            </a:pPr>
            <a:r>
              <a:rPr lang="fr-FR" sz="1400" b="1" dirty="0">
                <a:solidFill>
                  <a:srgbClr val="D7000F"/>
                </a:solidFill>
                <a:latin typeface="Arial" panose="020B0604020202020204" pitchFamily="34" charset="0"/>
                <a:cs typeface="Arial" panose="020B0604020202020204" pitchFamily="34" charset="0"/>
              </a:rPr>
              <a:t>&gt;</a:t>
            </a:r>
            <a:r>
              <a:rPr lang="fr-FR" sz="1400" b="1" dirty="0">
                <a:solidFill>
                  <a:srgbClr val="3E454A"/>
                </a:solidFill>
                <a:latin typeface="Arial" panose="020B0604020202020204" pitchFamily="34" charset="0"/>
                <a:cs typeface="Arial" panose="020B0604020202020204" pitchFamily="34" charset="0"/>
              </a:rPr>
              <a:t> Ainsi, vous contribuerez à ce que la Caisse d’Epargne devienne leur banque principale au travers une offre dédiée :</a:t>
            </a:r>
          </a:p>
          <a:p>
            <a:pPr>
              <a:spcBef>
                <a:spcPts val="500"/>
              </a:spcBef>
              <a:buClr>
                <a:srgbClr val="D7000F"/>
              </a:buClr>
              <a:buFont typeface="Wingdings" panose="05000000000000000000" pitchFamily="2" charset="2"/>
              <a:buChar char="§"/>
            </a:pPr>
            <a:r>
              <a:rPr lang="fr-FR" sz="1400" dirty="0">
                <a:solidFill>
                  <a:srgbClr val="3E454A"/>
                </a:solidFill>
                <a:latin typeface="Arial" panose="020B0604020202020204" pitchFamily="34" charset="0"/>
                <a:cs typeface="Arial" panose="020B0604020202020204" pitchFamily="34" charset="0"/>
              </a:rPr>
              <a:t>Des produits d’optimisation fiscale et d’immobilier patrimonial </a:t>
            </a:r>
          </a:p>
          <a:p>
            <a:pPr>
              <a:spcBef>
                <a:spcPts val="500"/>
              </a:spcBef>
              <a:buClr>
                <a:srgbClr val="D7000F"/>
              </a:buClr>
              <a:buFont typeface="Wingdings" panose="05000000000000000000" pitchFamily="2" charset="2"/>
              <a:buChar char="§"/>
            </a:pPr>
            <a:r>
              <a:rPr lang="fr-FR" sz="1400" dirty="0">
                <a:solidFill>
                  <a:srgbClr val="3E454A"/>
                </a:solidFill>
                <a:latin typeface="Arial" panose="020B0604020202020204" pitchFamily="34" charset="0"/>
                <a:cs typeface="Arial" panose="020B0604020202020204" pitchFamily="34" charset="0"/>
              </a:rPr>
              <a:t>Des produits d’épargne haut de gamme </a:t>
            </a:r>
          </a:p>
          <a:p>
            <a:pPr>
              <a:spcBef>
                <a:spcPts val="500"/>
              </a:spcBef>
              <a:buClr>
                <a:srgbClr val="D7000F"/>
              </a:buClr>
              <a:buFont typeface="Wingdings" panose="05000000000000000000" pitchFamily="2" charset="2"/>
              <a:buChar char="§"/>
            </a:pPr>
            <a:r>
              <a:rPr lang="fr-FR" sz="1400" dirty="0">
                <a:solidFill>
                  <a:srgbClr val="3E454A"/>
                </a:solidFill>
                <a:latin typeface="Arial" panose="020B0604020202020204" pitchFamily="34" charset="0"/>
                <a:cs typeface="Arial" panose="020B0604020202020204" pitchFamily="34" charset="0"/>
              </a:rPr>
              <a:t>Une offre de banque au quotidien et de prévoyance « Premium » </a:t>
            </a:r>
          </a:p>
        </p:txBody>
      </p:sp>
      <p:grpSp>
        <p:nvGrpSpPr>
          <p:cNvPr id="3" name="Groupe 2">
            <a:extLst>
              <a:ext uri="{FF2B5EF4-FFF2-40B4-BE49-F238E27FC236}">
                <a16:creationId xmlns:a16="http://schemas.microsoft.com/office/drawing/2014/main" id="{ED32139C-BC90-1445-881E-1D05509A2C5D}"/>
              </a:ext>
            </a:extLst>
          </p:cNvPr>
          <p:cNvGrpSpPr/>
          <p:nvPr/>
        </p:nvGrpSpPr>
        <p:grpSpPr>
          <a:xfrm>
            <a:off x="632383" y="5672522"/>
            <a:ext cx="10729692" cy="644926"/>
            <a:chOff x="921436" y="4672107"/>
            <a:chExt cx="9907165" cy="644926"/>
          </a:xfrm>
        </p:grpSpPr>
        <p:sp>
          <p:nvSpPr>
            <p:cNvPr id="17" name="Espace réservé du texte 13">
              <a:extLst>
                <a:ext uri="{FF2B5EF4-FFF2-40B4-BE49-F238E27FC236}">
                  <a16:creationId xmlns:a16="http://schemas.microsoft.com/office/drawing/2014/main" id="{D5E1829F-8660-6C42-88F6-7BE59CDFA3E1}"/>
                </a:ext>
              </a:extLst>
            </p:cNvPr>
            <p:cNvSpPr txBox="1">
              <a:spLocks noChangeAspect="1"/>
            </p:cNvSpPr>
            <p:nvPr/>
          </p:nvSpPr>
          <p:spPr>
            <a:xfrm>
              <a:off x="921436" y="4672107"/>
              <a:ext cx="9907165" cy="64492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2" name="Rectangle 11">
              <a:extLst>
                <a:ext uri="{FF2B5EF4-FFF2-40B4-BE49-F238E27FC236}">
                  <a16:creationId xmlns:a16="http://schemas.microsoft.com/office/drawing/2014/main" id="{5476008C-27FD-7645-809C-03DDFE83AE8C}"/>
                </a:ext>
              </a:extLst>
            </p:cNvPr>
            <p:cNvSpPr/>
            <p:nvPr/>
          </p:nvSpPr>
          <p:spPr>
            <a:xfrm>
              <a:off x="1005984" y="4851725"/>
              <a:ext cx="9802986" cy="307777"/>
            </a:xfrm>
            <a:prstGeom prst="rect">
              <a:avLst/>
            </a:prstGeom>
          </p:spPr>
          <p:txBody>
            <a:bodyPr wrap="square">
              <a:spAutoFit/>
            </a:bodyPr>
            <a:lstStyle/>
            <a:p>
              <a:pPr>
                <a:spcBef>
                  <a:spcPts val="1300"/>
                </a:spcBef>
              </a:pPr>
              <a:r>
                <a:rPr lang="fr-FR" sz="1400" b="1" dirty="0">
                  <a:solidFill>
                    <a:schemeClr val="bg1"/>
                  </a:solidFill>
                  <a:latin typeface="Arial" panose="020B0604020202020204" pitchFamily="34" charset="0"/>
                  <a:cs typeface="Arial" panose="020B0604020202020204" pitchFamily="34" charset="0"/>
                </a:rPr>
                <a:t>Valorisez votre disponibilité et votre accompagnement à chaque point de contact avec votre client. </a:t>
              </a:r>
            </a:p>
          </p:txBody>
        </p:sp>
      </p:grpSp>
      <p:sp>
        <p:nvSpPr>
          <p:cNvPr id="16" name="Titre 10">
            <a:extLst>
              <a:ext uri="{FF2B5EF4-FFF2-40B4-BE49-F238E27FC236}">
                <a16:creationId xmlns:a16="http://schemas.microsoft.com/office/drawing/2014/main" id="{0515EE35-8AB9-5E45-8F65-3E779D514240}"/>
              </a:ext>
            </a:extLst>
          </p:cNvPr>
          <p:cNvSpPr txBox="1">
            <a:spLocks/>
          </p:cNvSpPr>
          <p:nvPr/>
        </p:nvSpPr>
        <p:spPr>
          <a:xfrm>
            <a:off x="632383" y="121778"/>
            <a:ext cx="10800000"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VOS OBJECTIFS EN TANT QUE CONSEILLER PREMIUM</a:t>
            </a:r>
          </a:p>
        </p:txBody>
      </p:sp>
      <p:sp>
        <p:nvSpPr>
          <p:cNvPr id="11" name="Espace réservé du texte 11">
            <a:extLst>
              <a:ext uri="{FF2B5EF4-FFF2-40B4-BE49-F238E27FC236}">
                <a16:creationId xmlns:a16="http://schemas.microsoft.com/office/drawing/2014/main" id="{7E1AA788-A5EB-4BB1-8EB4-299341CCE7BB}"/>
              </a:ext>
            </a:extLst>
          </p:cNvPr>
          <p:cNvSpPr txBox="1">
            <a:spLocks/>
          </p:cNvSpPr>
          <p:nvPr/>
        </p:nvSpPr>
        <p:spPr>
          <a:xfrm>
            <a:off x="632383" y="779336"/>
            <a:ext cx="11559617" cy="43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solidFill>
                  <a:srgbClr val="D7000F"/>
                </a:solidFill>
                <a:latin typeface="Arial" panose="020B0604020202020204" pitchFamily="34" charset="0"/>
                <a:cs typeface="Arial" panose="020B0604020202020204" pitchFamily="34" charset="0"/>
              </a:rPr>
              <a:t>&gt;</a:t>
            </a:r>
            <a:r>
              <a:rPr lang="fr-FR" sz="1800" b="1" dirty="0">
                <a:solidFill>
                  <a:srgbClr val="3E454A"/>
                </a:solidFill>
                <a:latin typeface="Arial" panose="020B0604020202020204" pitchFamily="34" charset="0"/>
                <a:cs typeface="Arial" panose="020B0604020202020204" pitchFamily="34" charset="0"/>
              </a:rPr>
              <a:t> Ce programme accueille et accompagne vos nouveaux clients.</a:t>
            </a:r>
          </a:p>
        </p:txBody>
      </p:sp>
      <p:pic>
        <p:nvPicPr>
          <p:cNvPr id="10" name="Espace réservé pour une image  19">
            <a:extLst>
              <a:ext uri="{FF2B5EF4-FFF2-40B4-BE49-F238E27FC236}">
                <a16:creationId xmlns:a16="http://schemas.microsoft.com/office/drawing/2014/main" id="{1339E7A9-E1B2-5B41-8F28-00CAFF0BA27B}"/>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p:blipFill>
        <p:spPr>
          <a:xfrm>
            <a:off x="6622544" y="1359418"/>
            <a:ext cx="4718270" cy="3145513"/>
          </a:xfrm>
          <a:prstGeom prst="rect">
            <a:avLst/>
          </a:prstGeom>
        </p:spPr>
      </p:pic>
      <p:sp>
        <p:nvSpPr>
          <p:cNvPr id="13" name="Espace réservé du texte 12">
            <a:extLst>
              <a:ext uri="{FF2B5EF4-FFF2-40B4-BE49-F238E27FC236}">
                <a16:creationId xmlns:a16="http://schemas.microsoft.com/office/drawing/2014/main" id="{2C50CB53-9CBF-44AB-9268-40A9D4AC12C1}"/>
              </a:ext>
            </a:extLst>
          </p:cNvPr>
          <p:cNvSpPr txBox="1">
            <a:spLocks/>
          </p:cNvSpPr>
          <p:nvPr/>
        </p:nvSpPr>
        <p:spPr>
          <a:xfrm>
            <a:off x="632383" y="4875118"/>
            <a:ext cx="9567503" cy="5494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dirty="0">
                <a:solidFill>
                  <a:srgbClr val="3E454A"/>
                </a:solidFill>
                <a:latin typeface="Arial" panose="020B0604020202020204" pitchFamily="34" charset="0"/>
                <a:cs typeface="Arial" panose="020B0604020202020204" pitchFamily="34" charset="0"/>
              </a:rPr>
              <a:t>Pour aborder sereinement les différentes prises de parole, il est nécessaire que vous ayez une connaissance client complète et actualisée. Ce qui vous aidera à proposer des produits et services adaptés aux besoins de votre client.</a:t>
            </a:r>
          </a:p>
        </p:txBody>
      </p:sp>
    </p:spTree>
    <p:extLst>
      <p:ext uri="{BB962C8B-B14F-4D97-AF65-F5344CB8AC3E}">
        <p14:creationId xmlns:p14="http://schemas.microsoft.com/office/powerpoint/2010/main" val="200292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0">
            <a:extLst>
              <a:ext uri="{FF2B5EF4-FFF2-40B4-BE49-F238E27FC236}">
                <a16:creationId xmlns:a16="http://schemas.microsoft.com/office/drawing/2014/main" id="{51575CC1-E7D6-4B73-B300-0AEEE6E53339}"/>
              </a:ext>
            </a:extLst>
          </p:cNvPr>
          <p:cNvSpPr txBox="1">
            <a:spLocks/>
          </p:cNvSpPr>
          <p:nvPr/>
        </p:nvSpPr>
        <p:spPr>
          <a:xfrm>
            <a:off x="632383" y="121778"/>
            <a:ext cx="11342952" cy="36125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LE CIBLAGE CLIENT POUR ETRE ELIGIBLE AU PROGRAMME RELATIONNEL PREMIUM   </a:t>
            </a:r>
          </a:p>
        </p:txBody>
      </p:sp>
      <p:grpSp>
        <p:nvGrpSpPr>
          <p:cNvPr id="3" name="Groupe 2">
            <a:extLst>
              <a:ext uri="{FF2B5EF4-FFF2-40B4-BE49-F238E27FC236}">
                <a16:creationId xmlns:a16="http://schemas.microsoft.com/office/drawing/2014/main" id="{2E03B774-1DA3-4CEC-8A6D-9572E3258976}"/>
              </a:ext>
            </a:extLst>
          </p:cNvPr>
          <p:cNvGrpSpPr/>
          <p:nvPr/>
        </p:nvGrpSpPr>
        <p:grpSpPr>
          <a:xfrm>
            <a:off x="3386771" y="2235207"/>
            <a:ext cx="2077509" cy="787647"/>
            <a:chOff x="2497200" y="2919874"/>
            <a:chExt cx="2221369" cy="740969"/>
          </a:xfrm>
        </p:grpSpPr>
        <p:sp>
          <p:nvSpPr>
            <p:cNvPr id="4" name="Espace réservé du texte 1">
              <a:extLst>
                <a:ext uri="{FF2B5EF4-FFF2-40B4-BE49-F238E27FC236}">
                  <a16:creationId xmlns:a16="http://schemas.microsoft.com/office/drawing/2014/main" id="{9ED44479-4B91-4E7F-B91C-38FBD656748B}"/>
                </a:ext>
              </a:extLst>
            </p:cNvPr>
            <p:cNvSpPr txBox="1">
              <a:spLocks/>
            </p:cNvSpPr>
            <p:nvPr/>
          </p:nvSpPr>
          <p:spPr>
            <a:xfrm>
              <a:off x="2499209" y="2919874"/>
              <a:ext cx="2219360" cy="74096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5" name="Rectangle 4">
              <a:extLst>
                <a:ext uri="{FF2B5EF4-FFF2-40B4-BE49-F238E27FC236}">
                  <a16:creationId xmlns:a16="http://schemas.microsoft.com/office/drawing/2014/main" id="{03FB5155-4BD7-4CC9-B499-1140759FAC90}"/>
                </a:ext>
              </a:extLst>
            </p:cNvPr>
            <p:cNvSpPr/>
            <p:nvPr/>
          </p:nvSpPr>
          <p:spPr>
            <a:xfrm>
              <a:off x="2497200" y="3042102"/>
              <a:ext cx="2221368" cy="463260"/>
            </a:xfrm>
            <a:prstGeom prst="rect">
              <a:avLst/>
            </a:prstGeom>
          </p:spPr>
          <p:txBody>
            <a:bodyPr wrap="square">
              <a:spAutoFit/>
            </a:bodyPr>
            <a:lstStyle/>
            <a:p>
              <a:pPr algn="ctr"/>
              <a:r>
                <a:rPr lang="fr-FR" sz="1300" dirty="0">
                  <a:solidFill>
                    <a:srgbClr val="D7000F"/>
                  </a:solidFill>
                  <a:latin typeface="Arial" panose="020B0604020202020204" pitchFamily="34" charset="0"/>
                  <a:cs typeface="Arial" panose="020B0604020202020204" pitchFamily="34" charset="0"/>
                </a:rPr>
                <a:t>Nouveau client </a:t>
              </a:r>
            </a:p>
            <a:p>
              <a:pPr algn="ctr"/>
              <a:r>
                <a:rPr lang="fr-FR" sz="1300" dirty="0">
                  <a:solidFill>
                    <a:srgbClr val="D7000F"/>
                  </a:solidFill>
                  <a:latin typeface="Arial" panose="020B0604020202020204" pitchFamily="34" charset="0"/>
                  <a:cs typeface="Arial" panose="020B0604020202020204" pitchFamily="34" charset="0"/>
                </a:rPr>
                <a:t>Caisse d’Epagne (EER)</a:t>
              </a:r>
              <a:endParaRPr lang="fr-FR" sz="1300" dirty="0">
                <a:solidFill>
                  <a:srgbClr val="3E454A"/>
                </a:solidFill>
                <a:latin typeface="Arial" panose="020B0604020202020204" pitchFamily="34" charset="0"/>
                <a:cs typeface="Arial" panose="020B0604020202020204" pitchFamily="34" charset="0"/>
              </a:endParaRPr>
            </a:p>
          </p:txBody>
        </p:sp>
      </p:grpSp>
      <p:grpSp>
        <p:nvGrpSpPr>
          <p:cNvPr id="7" name="Groupe 6">
            <a:extLst>
              <a:ext uri="{FF2B5EF4-FFF2-40B4-BE49-F238E27FC236}">
                <a16:creationId xmlns:a16="http://schemas.microsoft.com/office/drawing/2014/main" id="{B8064B86-8AB7-484D-8AA0-55C530DFEFAB}"/>
              </a:ext>
            </a:extLst>
          </p:cNvPr>
          <p:cNvGrpSpPr/>
          <p:nvPr/>
        </p:nvGrpSpPr>
        <p:grpSpPr>
          <a:xfrm>
            <a:off x="2847605" y="2440875"/>
            <a:ext cx="437655" cy="313768"/>
            <a:chOff x="2514373" y="2208118"/>
            <a:chExt cx="559294" cy="400975"/>
          </a:xfrm>
        </p:grpSpPr>
        <p:sp>
          <p:nvSpPr>
            <p:cNvPr id="6" name="Rectangle 5">
              <a:extLst>
                <a:ext uri="{FF2B5EF4-FFF2-40B4-BE49-F238E27FC236}">
                  <a16:creationId xmlns:a16="http://schemas.microsoft.com/office/drawing/2014/main" id="{61D434BA-AB97-41D3-B5A0-44663783F579}"/>
                </a:ext>
              </a:extLst>
            </p:cNvPr>
            <p:cNvSpPr/>
            <p:nvPr/>
          </p:nvSpPr>
          <p:spPr>
            <a:xfrm>
              <a:off x="2514373" y="2208118"/>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4513443A-98B5-493E-8CEB-36F7060A939F}"/>
                </a:ext>
              </a:extLst>
            </p:cNvPr>
            <p:cNvSpPr/>
            <p:nvPr/>
          </p:nvSpPr>
          <p:spPr>
            <a:xfrm>
              <a:off x="2514373" y="2467050"/>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2" name="Espace réservé du texte 13">
            <a:extLst>
              <a:ext uri="{FF2B5EF4-FFF2-40B4-BE49-F238E27FC236}">
                <a16:creationId xmlns:a16="http://schemas.microsoft.com/office/drawing/2014/main" id="{2D415E9E-CEA3-46D3-926C-F7B0DD54C298}"/>
              </a:ext>
            </a:extLst>
          </p:cNvPr>
          <p:cNvSpPr txBox="1">
            <a:spLocks noChangeAspect="1"/>
          </p:cNvSpPr>
          <p:nvPr/>
        </p:nvSpPr>
        <p:spPr>
          <a:xfrm>
            <a:off x="487935" y="2151290"/>
            <a:ext cx="2243676" cy="993178"/>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4" name="Rectangle 13">
            <a:extLst>
              <a:ext uri="{FF2B5EF4-FFF2-40B4-BE49-F238E27FC236}">
                <a16:creationId xmlns:a16="http://schemas.microsoft.com/office/drawing/2014/main" id="{7F051716-0CD4-4723-B1F5-181BAE6BD5FE}"/>
              </a:ext>
            </a:extLst>
          </p:cNvPr>
          <p:cNvSpPr/>
          <p:nvPr/>
        </p:nvSpPr>
        <p:spPr>
          <a:xfrm>
            <a:off x="447883" y="2355491"/>
            <a:ext cx="2299599" cy="584775"/>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NOUVEAUX CLIENTS </a:t>
            </a:r>
          </a:p>
          <a:p>
            <a:pPr algn="ctr"/>
            <a:r>
              <a:rPr lang="fr-FR" sz="1600" b="1" dirty="0">
                <a:solidFill>
                  <a:schemeClr val="bg1"/>
                </a:solidFill>
                <a:latin typeface="Arial" panose="020B0604020202020204" pitchFamily="34" charset="0"/>
                <a:cs typeface="Arial" panose="020B0604020202020204" pitchFamily="34" charset="0"/>
              </a:rPr>
              <a:t>CAISSE D’EPARGNE</a:t>
            </a:r>
          </a:p>
        </p:txBody>
      </p:sp>
      <p:grpSp>
        <p:nvGrpSpPr>
          <p:cNvPr id="15" name="Groupe 14">
            <a:extLst>
              <a:ext uri="{FF2B5EF4-FFF2-40B4-BE49-F238E27FC236}">
                <a16:creationId xmlns:a16="http://schemas.microsoft.com/office/drawing/2014/main" id="{B4AA0A7F-08D5-4720-A79E-BFF00338EBE0}"/>
              </a:ext>
            </a:extLst>
          </p:cNvPr>
          <p:cNvGrpSpPr/>
          <p:nvPr/>
        </p:nvGrpSpPr>
        <p:grpSpPr>
          <a:xfrm>
            <a:off x="6104958" y="2235207"/>
            <a:ext cx="2416721" cy="993178"/>
            <a:chOff x="2499208" y="2919874"/>
            <a:chExt cx="2584070" cy="934319"/>
          </a:xfrm>
        </p:grpSpPr>
        <p:sp>
          <p:nvSpPr>
            <p:cNvPr id="16" name="Espace réservé du texte 1">
              <a:extLst>
                <a:ext uri="{FF2B5EF4-FFF2-40B4-BE49-F238E27FC236}">
                  <a16:creationId xmlns:a16="http://schemas.microsoft.com/office/drawing/2014/main" id="{7AA9EDFC-622A-4EDF-9535-E806CEE5B63C}"/>
                </a:ext>
              </a:extLst>
            </p:cNvPr>
            <p:cNvSpPr txBox="1">
              <a:spLocks/>
            </p:cNvSpPr>
            <p:nvPr/>
          </p:nvSpPr>
          <p:spPr>
            <a:xfrm>
              <a:off x="2499208" y="2919874"/>
              <a:ext cx="2584070" cy="74096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7" name="Rectangle 16">
              <a:extLst>
                <a:ext uri="{FF2B5EF4-FFF2-40B4-BE49-F238E27FC236}">
                  <a16:creationId xmlns:a16="http://schemas.microsoft.com/office/drawing/2014/main" id="{51B67A98-32E9-4E40-9206-6E55DC77498E}"/>
                </a:ext>
              </a:extLst>
            </p:cNvPr>
            <p:cNvSpPr/>
            <p:nvPr/>
          </p:nvSpPr>
          <p:spPr>
            <a:xfrm>
              <a:off x="2563438" y="2976729"/>
              <a:ext cx="2455609" cy="877464"/>
            </a:xfrm>
            <a:prstGeom prst="rect">
              <a:avLst/>
            </a:prstGeom>
          </p:spPr>
          <p:txBody>
            <a:bodyPr wrap="square">
              <a:spAutoFit/>
            </a:bodyPr>
            <a:lstStyle/>
            <a:p>
              <a:pPr algn="ctr"/>
              <a:r>
                <a:rPr lang="fr-FR" sz="1300" dirty="0">
                  <a:solidFill>
                    <a:srgbClr val="D7000F"/>
                  </a:solidFill>
                  <a:latin typeface="Arial" panose="020B0604020202020204" pitchFamily="34" charset="0"/>
                  <a:cs typeface="Arial" panose="020B0604020202020204" pitchFamily="34" charset="0"/>
                </a:rPr>
                <a:t>Client venant de rentrer dans le portefeuille d’un CAGP</a:t>
              </a:r>
              <a:endParaRPr lang="fr-FR" sz="1300" dirty="0">
                <a:solidFill>
                  <a:srgbClr val="3E454A"/>
                </a:solidFill>
                <a:latin typeface="Arial" panose="020B0604020202020204" pitchFamily="34" charset="0"/>
                <a:cs typeface="Arial" panose="020B0604020202020204" pitchFamily="34" charset="0"/>
              </a:endParaRPr>
            </a:p>
          </p:txBody>
        </p:sp>
      </p:grpSp>
      <p:grpSp>
        <p:nvGrpSpPr>
          <p:cNvPr id="8" name="Groupe 7">
            <a:extLst>
              <a:ext uri="{FF2B5EF4-FFF2-40B4-BE49-F238E27FC236}">
                <a16:creationId xmlns:a16="http://schemas.microsoft.com/office/drawing/2014/main" id="{A3970180-61C5-2140-A9D0-AA4F545536F5}"/>
              </a:ext>
            </a:extLst>
          </p:cNvPr>
          <p:cNvGrpSpPr/>
          <p:nvPr/>
        </p:nvGrpSpPr>
        <p:grpSpPr>
          <a:xfrm>
            <a:off x="5565917" y="2408039"/>
            <a:ext cx="437655" cy="437655"/>
            <a:chOff x="5723859" y="2106457"/>
            <a:chExt cx="559294" cy="559294"/>
          </a:xfrm>
        </p:grpSpPr>
        <p:sp>
          <p:nvSpPr>
            <p:cNvPr id="20" name="Rectangle 19">
              <a:extLst>
                <a:ext uri="{FF2B5EF4-FFF2-40B4-BE49-F238E27FC236}">
                  <a16:creationId xmlns:a16="http://schemas.microsoft.com/office/drawing/2014/main" id="{693D5D68-1B81-4A0F-8C0C-6000948A2A5B}"/>
                </a:ext>
              </a:extLst>
            </p:cNvPr>
            <p:cNvSpPr/>
            <p:nvPr/>
          </p:nvSpPr>
          <p:spPr>
            <a:xfrm>
              <a:off x="5723859" y="2304725"/>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D9AC1DB4-8627-4D0B-81A8-B843942AB3FB}"/>
                </a:ext>
              </a:extLst>
            </p:cNvPr>
            <p:cNvSpPr/>
            <p:nvPr/>
          </p:nvSpPr>
          <p:spPr>
            <a:xfrm rot="5400000">
              <a:off x="5723859" y="2315082"/>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2" name="ZoneTexte 21">
            <a:extLst>
              <a:ext uri="{FF2B5EF4-FFF2-40B4-BE49-F238E27FC236}">
                <a16:creationId xmlns:a16="http://schemas.microsoft.com/office/drawing/2014/main" id="{304FC168-E055-4B99-BF6F-F54F5E7A2E11}"/>
              </a:ext>
            </a:extLst>
          </p:cNvPr>
          <p:cNvSpPr txBox="1"/>
          <p:nvPr/>
        </p:nvSpPr>
        <p:spPr>
          <a:xfrm>
            <a:off x="8463486" y="2475141"/>
            <a:ext cx="559293" cy="307777"/>
          </a:xfrm>
          <a:prstGeom prst="rect">
            <a:avLst/>
          </a:prstGeom>
          <a:noFill/>
        </p:spPr>
        <p:txBody>
          <a:bodyPr wrap="square" rtlCol="0">
            <a:spAutoFit/>
          </a:bodyPr>
          <a:lstStyle/>
          <a:p>
            <a:pPr algn="ctr"/>
            <a:r>
              <a:rPr lang="fr-FR" sz="1400" b="1" dirty="0">
                <a:latin typeface="Arial" panose="020B0604020202020204" pitchFamily="34" charset="0"/>
                <a:cs typeface="Arial" panose="020B0604020202020204" pitchFamily="34" charset="0"/>
              </a:rPr>
              <a:t>OU</a:t>
            </a:r>
          </a:p>
        </p:txBody>
      </p:sp>
      <p:grpSp>
        <p:nvGrpSpPr>
          <p:cNvPr id="23" name="Groupe 22">
            <a:extLst>
              <a:ext uri="{FF2B5EF4-FFF2-40B4-BE49-F238E27FC236}">
                <a16:creationId xmlns:a16="http://schemas.microsoft.com/office/drawing/2014/main" id="{9FC8A75B-F9EA-4D54-B99B-3BB91B9CFEDB}"/>
              </a:ext>
            </a:extLst>
          </p:cNvPr>
          <p:cNvGrpSpPr/>
          <p:nvPr/>
        </p:nvGrpSpPr>
        <p:grpSpPr>
          <a:xfrm>
            <a:off x="8964590" y="2240157"/>
            <a:ext cx="2769776" cy="782697"/>
            <a:chOff x="2499208" y="2860552"/>
            <a:chExt cx="2584070" cy="1002097"/>
          </a:xfrm>
        </p:grpSpPr>
        <p:sp>
          <p:nvSpPr>
            <p:cNvPr id="24" name="Espace réservé du texte 1">
              <a:extLst>
                <a:ext uri="{FF2B5EF4-FFF2-40B4-BE49-F238E27FC236}">
                  <a16:creationId xmlns:a16="http://schemas.microsoft.com/office/drawing/2014/main" id="{BAB62318-916B-4688-8FBD-04623ED36583}"/>
                </a:ext>
              </a:extLst>
            </p:cNvPr>
            <p:cNvSpPr txBox="1">
              <a:spLocks/>
            </p:cNvSpPr>
            <p:nvPr/>
          </p:nvSpPr>
          <p:spPr>
            <a:xfrm>
              <a:off x="2499208" y="2860552"/>
              <a:ext cx="2584070" cy="100209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25" name="Rectangle 24">
              <a:extLst>
                <a:ext uri="{FF2B5EF4-FFF2-40B4-BE49-F238E27FC236}">
                  <a16:creationId xmlns:a16="http://schemas.microsoft.com/office/drawing/2014/main" id="{DB50AB93-A3D3-4BFC-A5E3-7398DE3401F2}"/>
                </a:ext>
              </a:extLst>
            </p:cNvPr>
            <p:cNvSpPr/>
            <p:nvPr/>
          </p:nvSpPr>
          <p:spPr>
            <a:xfrm>
              <a:off x="2538167" y="2903999"/>
              <a:ext cx="2545111" cy="886613"/>
            </a:xfrm>
            <a:prstGeom prst="rect">
              <a:avLst/>
            </a:prstGeom>
          </p:spPr>
          <p:txBody>
            <a:bodyPr wrap="square">
              <a:spAutoFit/>
            </a:bodyPr>
            <a:lstStyle/>
            <a:p>
              <a:pPr algn="ctr"/>
              <a:r>
                <a:rPr lang="fr-FR" sz="1300" dirty="0">
                  <a:solidFill>
                    <a:srgbClr val="D7000F"/>
                  </a:solidFill>
                  <a:latin typeface="Arial" panose="020B0604020202020204" pitchFamily="34" charset="0"/>
                  <a:cs typeface="Arial" panose="020B0604020202020204" pitchFamily="34" charset="0"/>
                </a:rPr>
                <a:t>Client venant de rentrer dans le portefeuille d’un GCP mais avec segmentation Premium</a:t>
              </a:r>
              <a:endParaRPr lang="fr-FR" sz="1300" dirty="0">
                <a:solidFill>
                  <a:srgbClr val="3E454A"/>
                </a:solidFill>
                <a:latin typeface="Arial" panose="020B0604020202020204" pitchFamily="34" charset="0"/>
                <a:cs typeface="Arial" panose="020B0604020202020204" pitchFamily="34" charset="0"/>
              </a:endParaRPr>
            </a:p>
          </p:txBody>
        </p:sp>
      </p:grpSp>
      <p:sp>
        <p:nvSpPr>
          <p:cNvPr id="27" name="Espace réservé du texte 13">
            <a:extLst>
              <a:ext uri="{FF2B5EF4-FFF2-40B4-BE49-F238E27FC236}">
                <a16:creationId xmlns:a16="http://schemas.microsoft.com/office/drawing/2014/main" id="{D8BCEC33-BF54-47FF-81D0-2D2858011563}"/>
              </a:ext>
            </a:extLst>
          </p:cNvPr>
          <p:cNvSpPr txBox="1">
            <a:spLocks noChangeAspect="1"/>
          </p:cNvSpPr>
          <p:nvPr/>
        </p:nvSpPr>
        <p:spPr>
          <a:xfrm>
            <a:off x="487935" y="3967391"/>
            <a:ext cx="2299598" cy="99317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28" name="Rectangle 27">
            <a:extLst>
              <a:ext uri="{FF2B5EF4-FFF2-40B4-BE49-F238E27FC236}">
                <a16:creationId xmlns:a16="http://schemas.microsoft.com/office/drawing/2014/main" id="{0D48D79F-A0B0-4F6D-A5F3-69FB0DFB1188}"/>
              </a:ext>
            </a:extLst>
          </p:cNvPr>
          <p:cNvSpPr/>
          <p:nvPr/>
        </p:nvSpPr>
        <p:spPr>
          <a:xfrm>
            <a:off x="216700" y="4145492"/>
            <a:ext cx="2849732" cy="584775"/>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DÉJÀ</a:t>
            </a:r>
            <a:r>
              <a:rPr lang="fr-FR" sz="1600" b="1" dirty="0">
                <a:solidFill>
                  <a:schemeClr val="accent1"/>
                </a:solidFill>
                <a:latin typeface="Arial" panose="020B0604020202020204" pitchFamily="34" charset="0"/>
                <a:cs typeface="Arial" panose="020B0604020202020204" pitchFamily="34" charset="0"/>
              </a:rPr>
              <a:t> </a:t>
            </a:r>
            <a:r>
              <a:rPr lang="fr-FR" sz="1600" b="1" dirty="0">
                <a:solidFill>
                  <a:schemeClr val="bg1"/>
                </a:solidFill>
                <a:latin typeface="Arial" panose="020B0604020202020204" pitchFamily="34" charset="0"/>
                <a:cs typeface="Arial" panose="020B0604020202020204" pitchFamily="34" charset="0"/>
              </a:rPr>
              <a:t>CLIENTS </a:t>
            </a:r>
          </a:p>
          <a:p>
            <a:pPr algn="ctr"/>
            <a:r>
              <a:rPr lang="fr-FR" sz="1600" b="1" dirty="0">
                <a:solidFill>
                  <a:schemeClr val="bg1"/>
                </a:solidFill>
                <a:latin typeface="Arial" panose="020B0604020202020204" pitchFamily="34" charset="0"/>
                <a:cs typeface="Arial" panose="020B0604020202020204" pitchFamily="34" charset="0"/>
              </a:rPr>
              <a:t>CAISSE D’EPARGNE </a:t>
            </a:r>
          </a:p>
        </p:txBody>
      </p:sp>
      <p:grpSp>
        <p:nvGrpSpPr>
          <p:cNvPr id="29" name="Groupe 28">
            <a:extLst>
              <a:ext uri="{FF2B5EF4-FFF2-40B4-BE49-F238E27FC236}">
                <a16:creationId xmlns:a16="http://schemas.microsoft.com/office/drawing/2014/main" id="{AB50458D-C4F7-4E17-8FEF-2E266CFFEE2C}"/>
              </a:ext>
            </a:extLst>
          </p:cNvPr>
          <p:cNvGrpSpPr/>
          <p:nvPr/>
        </p:nvGrpSpPr>
        <p:grpSpPr>
          <a:xfrm>
            <a:off x="3388401" y="4044608"/>
            <a:ext cx="2076130" cy="787647"/>
            <a:chOff x="2498941" y="2919874"/>
            <a:chExt cx="2219894" cy="740969"/>
          </a:xfrm>
        </p:grpSpPr>
        <p:sp>
          <p:nvSpPr>
            <p:cNvPr id="30" name="Espace réservé du texte 1">
              <a:extLst>
                <a:ext uri="{FF2B5EF4-FFF2-40B4-BE49-F238E27FC236}">
                  <a16:creationId xmlns:a16="http://schemas.microsoft.com/office/drawing/2014/main" id="{158925C4-A863-49D8-A84C-E27E3DF80235}"/>
                </a:ext>
              </a:extLst>
            </p:cNvPr>
            <p:cNvSpPr txBox="1">
              <a:spLocks/>
            </p:cNvSpPr>
            <p:nvPr/>
          </p:nvSpPr>
          <p:spPr>
            <a:xfrm>
              <a:off x="2499209" y="2919874"/>
              <a:ext cx="2219626" cy="74096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1" name="Rectangle 30">
              <a:extLst>
                <a:ext uri="{FF2B5EF4-FFF2-40B4-BE49-F238E27FC236}">
                  <a16:creationId xmlns:a16="http://schemas.microsoft.com/office/drawing/2014/main" id="{76656D86-4CF0-431B-B270-2D7969E22DB9}"/>
                </a:ext>
              </a:extLst>
            </p:cNvPr>
            <p:cNvSpPr/>
            <p:nvPr/>
          </p:nvSpPr>
          <p:spPr>
            <a:xfrm>
              <a:off x="2498941" y="3058727"/>
              <a:ext cx="2219626" cy="463260"/>
            </a:xfrm>
            <a:prstGeom prst="rect">
              <a:avLst/>
            </a:prstGeom>
          </p:spPr>
          <p:txBody>
            <a:bodyPr wrap="square">
              <a:spAutoFit/>
            </a:bodyPr>
            <a:lstStyle/>
            <a:p>
              <a:pPr algn="ctr"/>
              <a:r>
                <a:rPr lang="fr-FR" sz="1300" dirty="0">
                  <a:solidFill>
                    <a:srgbClr val="D7000F"/>
                  </a:solidFill>
                  <a:latin typeface="Arial" panose="020B0604020202020204" pitchFamily="34" charset="0"/>
                  <a:cs typeface="Arial" panose="020B0604020202020204" pitchFamily="34" charset="0"/>
                </a:rPr>
                <a:t>Déjà client </a:t>
              </a:r>
            </a:p>
            <a:p>
              <a:pPr algn="ctr"/>
              <a:r>
                <a:rPr lang="fr-FR" sz="1300" dirty="0">
                  <a:solidFill>
                    <a:srgbClr val="D7000F"/>
                  </a:solidFill>
                  <a:latin typeface="Arial" panose="020B0604020202020204" pitchFamily="34" charset="0"/>
                  <a:cs typeface="Arial" panose="020B0604020202020204" pitchFamily="34" charset="0"/>
                </a:rPr>
                <a:t>Caisse d’Epargne</a:t>
              </a:r>
              <a:endParaRPr lang="fr-FR" sz="1300" dirty="0">
                <a:solidFill>
                  <a:srgbClr val="3E454A"/>
                </a:solidFill>
                <a:latin typeface="Arial" panose="020B0604020202020204" pitchFamily="34" charset="0"/>
                <a:cs typeface="Arial" panose="020B0604020202020204" pitchFamily="34" charset="0"/>
              </a:endParaRPr>
            </a:p>
          </p:txBody>
        </p:sp>
      </p:grpSp>
      <p:grpSp>
        <p:nvGrpSpPr>
          <p:cNvPr id="34" name="Groupe 33">
            <a:extLst>
              <a:ext uri="{FF2B5EF4-FFF2-40B4-BE49-F238E27FC236}">
                <a16:creationId xmlns:a16="http://schemas.microsoft.com/office/drawing/2014/main" id="{86EBBC59-9A01-4B5B-8E6E-38D455FFE3E9}"/>
              </a:ext>
            </a:extLst>
          </p:cNvPr>
          <p:cNvGrpSpPr/>
          <p:nvPr/>
        </p:nvGrpSpPr>
        <p:grpSpPr>
          <a:xfrm>
            <a:off x="6104958" y="4044607"/>
            <a:ext cx="2416721" cy="984865"/>
            <a:chOff x="2499208" y="2919874"/>
            <a:chExt cx="2584070" cy="926499"/>
          </a:xfrm>
        </p:grpSpPr>
        <p:sp>
          <p:nvSpPr>
            <p:cNvPr id="35" name="Espace réservé du texte 1">
              <a:extLst>
                <a:ext uri="{FF2B5EF4-FFF2-40B4-BE49-F238E27FC236}">
                  <a16:creationId xmlns:a16="http://schemas.microsoft.com/office/drawing/2014/main" id="{0C105736-2D8B-4EFA-8D29-23EC6987B38A}"/>
                </a:ext>
              </a:extLst>
            </p:cNvPr>
            <p:cNvSpPr txBox="1">
              <a:spLocks/>
            </p:cNvSpPr>
            <p:nvPr/>
          </p:nvSpPr>
          <p:spPr>
            <a:xfrm>
              <a:off x="2499208" y="2919874"/>
              <a:ext cx="2584070" cy="74096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6" name="Rectangle 35">
              <a:extLst>
                <a:ext uri="{FF2B5EF4-FFF2-40B4-BE49-F238E27FC236}">
                  <a16:creationId xmlns:a16="http://schemas.microsoft.com/office/drawing/2014/main" id="{F0C8A612-25CF-4D5A-A754-8A81498B1F8A}"/>
                </a:ext>
              </a:extLst>
            </p:cNvPr>
            <p:cNvSpPr/>
            <p:nvPr/>
          </p:nvSpPr>
          <p:spPr>
            <a:xfrm>
              <a:off x="2563438" y="2968909"/>
              <a:ext cx="2455609" cy="877464"/>
            </a:xfrm>
            <a:prstGeom prst="rect">
              <a:avLst/>
            </a:prstGeom>
          </p:spPr>
          <p:txBody>
            <a:bodyPr wrap="square">
              <a:spAutoFit/>
            </a:bodyPr>
            <a:lstStyle/>
            <a:p>
              <a:pPr algn="ctr"/>
              <a:r>
                <a:rPr lang="fr-FR" sz="1300" dirty="0">
                  <a:solidFill>
                    <a:srgbClr val="D7000F"/>
                  </a:solidFill>
                  <a:latin typeface="Arial" panose="020B0604020202020204" pitchFamily="34" charset="0"/>
                  <a:cs typeface="Arial" panose="020B0604020202020204" pitchFamily="34" charset="0"/>
                </a:rPr>
                <a:t>Client venant de rentrer dans le portefeuille d’un CAGP</a:t>
              </a:r>
              <a:endParaRPr lang="fr-FR" sz="1300" dirty="0">
                <a:solidFill>
                  <a:srgbClr val="3E454A"/>
                </a:solidFill>
                <a:latin typeface="Arial" panose="020B0604020202020204" pitchFamily="34" charset="0"/>
                <a:cs typeface="Arial" panose="020B0604020202020204" pitchFamily="34" charset="0"/>
              </a:endParaRPr>
            </a:p>
          </p:txBody>
        </p:sp>
      </p:grpSp>
      <p:sp>
        <p:nvSpPr>
          <p:cNvPr id="39" name="ZoneTexte 38">
            <a:extLst>
              <a:ext uri="{FF2B5EF4-FFF2-40B4-BE49-F238E27FC236}">
                <a16:creationId xmlns:a16="http://schemas.microsoft.com/office/drawing/2014/main" id="{8A8FA68E-9B6C-4B75-87A7-5619FF677FCC}"/>
              </a:ext>
            </a:extLst>
          </p:cNvPr>
          <p:cNvSpPr txBox="1"/>
          <p:nvPr/>
        </p:nvSpPr>
        <p:spPr>
          <a:xfrm>
            <a:off x="8463486" y="4284542"/>
            <a:ext cx="559293" cy="307777"/>
          </a:xfrm>
          <a:prstGeom prst="rect">
            <a:avLst/>
          </a:prstGeom>
          <a:noFill/>
        </p:spPr>
        <p:txBody>
          <a:bodyPr wrap="square" rtlCol="0">
            <a:spAutoFit/>
          </a:bodyPr>
          <a:lstStyle/>
          <a:p>
            <a:pPr algn="ctr"/>
            <a:r>
              <a:rPr lang="fr-FR" sz="1400" b="1" dirty="0">
                <a:latin typeface="Arial" panose="020B0604020202020204" pitchFamily="34" charset="0"/>
                <a:cs typeface="Arial" panose="020B0604020202020204" pitchFamily="34" charset="0"/>
              </a:rPr>
              <a:t>OU</a:t>
            </a:r>
          </a:p>
        </p:txBody>
      </p:sp>
      <p:sp>
        <p:nvSpPr>
          <p:cNvPr id="43" name="Espace réservé du texte 11">
            <a:extLst>
              <a:ext uri="{FF2B5EF4-FFF2-40B4-BE49-F238E27FC236}">
                <a16:creationId xmlns:a16="http://schemas.microsoft.com/office/drawing/2014/main" id="{C425C71A-5CE9-4E6C-8A05-DD067015940A}"/>
              </a:ext>
            </a:extLst>
          </p:cNvPr>
          <p:cNvSpPr txBox="1">
            <a:spLocks/>
          </p:cNvSpPr>
          <p:nvPr/>
        </p:nvSpPr>
        <p:spPr>
          <a:xfrm>
            <a:off x="613586" y="1208082"/>
            <a:ext cx="3425793" cy="43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solidFill>
                  <a:srgbClr val="D7000F"/>
                </a:solidFill>
                <a:latin typeface="Arial" panose="020B0604020202020204" pitchFamily="34" charset="0"/>
                <a:cs typeface="Arial" panose="020B0604020202020204" pitchFamily="34" charset="0"/>
              </a:rPr>
              <a:t>&gt;</a:t>
            </a:r>
            <a:r>
              <a:rPr lang="fr-FR" sz="1800" b="1" dirty="0">
                <a:solidFill>
                  <a:srgbClr val="3E454A"/>
                </a:solidFill>
                <a:latin typeface="Arial" panose="020B0604020202020204" pitchFamily="34" charset="0"/>
                <a:cs typeface="Arial" panose="020B0604020202020204" pitchFamily="34" charset="0"/>
              </a:rPr>
              <a:t> 2 niveaux d’entrée : </a:t>
            </a:r>
          </a:p>
        </p:txBody>
      </p:sp>
      <p:grpSp>
        <p:nvGrpSpPr>
          <p:cNvPr id="45" name="Groupe 44">
            <a:extLst>
              <a:ext uri="{FF2B5EF4-FFF2-40B4-BE49-F238E27FC236}">
                <a16:creationId xmlns:a16="http://schemas.microsoft.com/office/drawing/2014/main" id="{BE52721F-B6CC-4CC9-AA0E-C3751293A62D}"/>
              </a:ext>
            </a:extLst>
          </p:cNvPr>
          <p:cNvGrpSpPr/>
          <p:nvPr/>
        </p:nvGrpSpPr>
        <p:grpSpPr>
          <a:xfrm>
            <a:off x="8964590" y="4026554"/>
            <a:ext cx="2769776" cy="782697"/>
            <a:chOff x="2499208" y="2860552"/>
            <a:chExt cx="2584070" cy="1002097"/>
          </a:xfrm>
        </p:grpSpPr>
        <p:sp>
          <p:nvSpPr>
            <p:cNvPr id="46" name="Espace réservé du texte 1">
              <a:extLst>
                <a:ext uri="{FF2B5EF4-FFF2-40B4-BE49-F238E27FC236}">
                  <a16:creationId xmlns:a16="http://schemas.microsoft.com/office/drawing/2014/main" id="{8D9909DD-30C5-4C6A-A63F-A2A3BEF2F17E}"/>
                </a:ext>
              </a:extLst>
            </p:cNvPr>
            <p:cNvSpPr txBox="1">
              <a:spLocks/>
            </p:cNvSpPr>
            <p:nvPr/>
          </p:nvSpPr>
          <p:spPr>
            <a:xfrm>
              <a:off x="2499208" y="2860552"/>
              <a:ext cx="2584070" cy="100209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47" name="Rectangle 46">
              <a:extLst>
                <a:ext uri="{FF2B5EF4-FFF2-40B4-BE49-F238E27FC236}">
                  <a16:creationId xmlns:a16="http://schemas.microsoft.com/office/drawing/2014/main" id="{6E3B1E94-4084-4427-AB26-73546F26ED7B}"/>
                </a:ext>
              </a:extLst>
            </p:cNvPr>
            <p:cNvSpPr/>
            <p:nvPr/>
          </p:nvSpPr>
          <p:spPr>
            <a:xfrm>
              <a:off x="2538167" y="2903999"/>
              <a:ext cx="2545111" cy="886613"/>
            </a:xfrm>
            <a:prstGeom prst="rect">
              <a:avLst/>
            </a:prstGeom>
          </p:spPr>
          <p:txBody>
            <a:bodyPr wrap="square">
              <a:spAutoFit/>
            </a:bodyPr>
            <a:lstStyle/>
            <a:p>
              <a:pPr algn="ctr"/>
              <a:r>
                <a:rPr lang="fr-FR" sz="1300" dirty="0">
                  <a:solidFill>
                    <a:srgbClr val="D7000F"/>
                  </a:solidFill>
                  <a:latin typeface="Arial" panose="020B0604020202020204" pitchFamily="34" charset="0"/>
                  <a:cs typeface="Arial" panose="020B0604020202020204" pitchFamily="34" charset="0"/>
                </a:rPr>
                <a:t>Client venant de rentrer dans le portefeuille d’un GCP mais avec segmentation Premium</a:t>
              </a:r>
              <a:endParaRPr lang="fr-FR" sz="1300" dirty="0">
                <a:solidFill>
                  <a:srgbClr val="3E454A"/>
                </a:solidFill>
                <a:latin typeface="Arial" panose="020B0604020202020204" pitchFamily="34" charset="0"/>
                <a:cs typeface="Arial" panose="020B0604020202020204" pitchFamily="34" charset="0"/>
              </a:endParaRPr>
            </a:p>
          </p:txBody>
        </p:sp>
      </p:grpSp>
      <p:grpSp>
        <p:nvGrpSpPr>
          <p:cNvPr id="40" name="Groupe 39">
            <a:extLst>
              <a:ext uri="{FF2B5EF4-FFF2-40B4-BE49-F238E27FC236}">
                <a16:creationId xmlns:a16="http://schemas.microsoft.com/office/drawing/2014/main" id="{ED9DE4D9-08FC-1141-AE95-C67907206656}"/>
              </a:ext>
            </a:extLst>
          </p:cNvPr>
          <p:cNvGrpSpPr/>
          <p:nvPr/>
        </p:nvGrpSpPr>
        <p:grpSpPr>
          <a:xfrm>
            <a:off x="5565917" y="4220213"/>
            <a:ext cx="437655" cy="437655"/>
            <a:chOff x="5723859" y="2106457"/>
            <a:chExt cx="559294" cy="559294"/>
          </a:xfrm>
        </p:grpSpPr>
        <p:sp>
          <p:nvSpPr>
            <p:cNvPr id="41" name="Rectangle 40">
              <a:extLst>
                <a:ext uri="{FF2B5EF4-FFF2-40B4-BE49-F238E27FC236}">
                  <a16:creationId xmlns:a16="http://schemas.microsoft.com/office/drawing/2014/main" id="{67F15359-F04D-7644-9D11-E42C0BE6707C}"/>
                </a:ext>
              </a:extLst>
            </p:cNvPr>
            <p:cNvSpPr/>
            <p:nvPr/>
          </p:nvSpPr>
          <p:spPr>
            <a:xfrm>
              <a:off x="5723859" y="2304725"/>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0B2B036-F24D-B644-9C7D-1C5B50FCEE61}"/>
                </a:ext>
              </a:extLst>
            </p:cNvPr>
            <p:cNvSpPr/>
            <p:nvPr/>
          </p:nvSpPr>
          <p:spPr>
            <a:xfrm rot="5400000">
              <a:off x="5723859" y="2315082"/>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44" name="Groupe 43">
            <a:extLst>
              <a:ext uri="{FF2B5EF4-FFF2-40B4-BE49-F238E27FC236}">
                <a16:creationId xmlns:a16="http://schemas.microsoft.com/office/drawing/2014/main" id="{E10EF1F8-FBA4-CC4C-815F-6213C0E0164F}"/>
              </a:ext>
            </a:extLst>
          </p:cNvPr>
          <p:cNvGrpSpPr/>
          <p:nvPr/>
        </p:nvGrpSpPr>
        <p:grpSpPr>
          <a:xfrm>
            <a:off x="2847605" y="4261363"/>
            <a:ext cx="437655" cy="313768"/>
            <a:chOff x="2514373" y="2208118"/>
            <a:chExt cx="559294" cy="400975"/>
          </a:xfrm>
        </p:grpSpPr>
        <p:sp>
          <p:nvSpPr>
            <p:cNvPr id="48" name="Rectangle 47">
              <a:extLst>
                <a:ext uri="{FF2B5EF4-FFF2-40B4-BE49-F238E27FC236}">
                  <a16:creationId xmlns:a16="http://schemas.microsoft.com/office/drawing/2014/main" id="{075B80E0-5CEC-3A49-988E-747EFCF65B69}"/>
                </a:ext>
              </a:extLst>
            </p:cNvPr>
            <p:cNvSpPr/>
            <p:nvPr/>
          </p:nvSpPr>
          <p:spPr>
            <a:xfrm>
              <a:off x="2514373" y="2208118"/>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C997F9D-2139-4D43-99A8-EED0ED9A5571}"/>
                </a:ext>
              </a:extLst>
            </p:cNvPr>
            <p:cNvSpPr/>
            <p:nvPr/>
          </p:nvSpPr>
          <p:spPr>
            <a:xfrm>
              <a:off x="2514373" y="2467050"/>
              <a:ext cx="559294" cy="1420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0" name="Espace réservé du texte 12">
            <a:extLst>
              <a:ext uri="{FF2B5EF4-FFF2-40B4-BE49-F238E27FC236}">
                <a16:creationId xmlns:a16="http://schemas.microsoft.com/office/drawing/2014/main" id="{4AE9FA72-E393-47CB-99B4-4D110C8B6C23}"/>
              </a:ext>
            </a:extLst>
          </p:cNvPr>
          <p:cNvSpPr txBox="1">
            <a:spLocks/>
          </p:cNvSpPr>
          <p:nvPr/>
        </p:nvSpPr>
        <p:spPr>
          <a:xfrm>
            <a:off x="-36278" y="6052192"/>
            <a:ext cx="5500557" cy="420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500"/>
              </a:spcBef>
              <a:buNone/>
            </a:pPr>
            <a:r>
              <a:rPr lang="fr-FR" sz="1000" dirty="0">
                <a:solidFill>
                  <a:srgbClr val="3E454A"/>
                </a:solidFill>
                <a:latin typeface="Arial" panose="020B0604020202020204" pitchFamily="34" charset="0"/>
                <a:cs typeface="Arial" panose="020B0604020202020204" pitchFamily="34" charset="0"/>
              </a:rPr>
              <a:t>CAGP : Chargé d’Affaires Gestion Privée</a:t>
            </a:r>
          </a:p>
          <a:p>
            <a:pPr marL="0" indent="0">
              <a:spcBef>
                <a:spcPts val="500"/>
              </a:spcBef>
              <a:buNone/>
            </a:pPr>
            <a:r>
              <a:rPr lang="fr-FR" sz="1000" dirty="0">
                <a:solidFill>
                  <a:srgbClr val="3E454A"/>
                </a:solidFill>
                <a:latin typeface="Arial" panose="020B0604020202020204" pitchFamily="34" charset="0"/>
                <a:cs typeface="Arial" panose="020B0604020202020204" pitchFamily="34" charset="0"/>
              </a:rPr>
              <a:t>GCP : Gestionnaire de Clientèle Privée</a:t>
            </a:r>
          </a:p>
        </p:txBody>
      </p:sp>
    </p:spTree>
    <p:extLst>
      <p:ext uri="{BB962C8B-B14F-4D97-AF65-F5344CB8AC3E}">
        <p14:creationId xmlns:p14="http://schemas.microsoft.com/office/powerpoint/2010/main" val="3782224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0">
            <a:extLst>
              <a:ext uri="{FF2B5EF4-FFF2-40B4-BE49-F238E27FC236}">
                <a16:creationId xmlns:a16="http://schemas.microsoft.com/office/drawing/2014/main" id="{B4177CEF-C08E-4E68-8CE1-7A3896D9490B}"/>
              </a:ext>
            </a:extLst>
          </p:cNvPr>
          <p:cNvSpPr txBox="1">
            <a:spLocks/>
          </p:cNvSpPr>
          <p:nvPr/>
        </p:nvSpPr>
        <p:spPr>
          <a:xfrm>
            <a:off x="632383" y="121778"/>
            <a:ext cx="10800000"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L’OPT-IN : UN POINT CLÉ DE LA MISE EN PLACE DU PROGRAMME</a:t>
            </a:r>
          </a:p>
        </p:txBody>
      </p:sp>
      <p:sp>
        <p:nvSpPr>
          <p:cNvPr id="6" name="ZoneTexte 5">
            <a:extLst>
              <a:ext uri="{FF2B5EF4-FFF2-40B4-BE49-F238E27FC236}">
                <a16:creationId xmlns:a16="http://schemas.microsoft.com/office/drawing/2014/main" id="{85A4CA02-9016-49BA-BD71-73071D08E137}"/>
              </a:ext>
            </a:extLst>
          </p:cNvPr>
          <p:cNvSpPr txBox="1"/>
          <p:nvPr/>
        </p:nvSpPr>
        <p:spPr>
          <a:xfrm>
            <a:off x="656925" y="3202201"/>
            <a:ext cx="2550972" cy="3016210"/>
          </a:xfrm>
          <a:prstGeom prst="rect">
            <a:avLst/>
          </a:prstGeom>
          <a:noFill/>
        </p:spPr>
        <p:txBody>
          <a:bodyPr wrap="square">
            <a:spAutoFit/>
          </a:bodyPr>
          <a:lstStyle/>
          <a:p>
            <a:pPr>
              <a:lnSpc>
                <a:spcPts val="1600"/>
              </a:lnSpc>
              <a:spcBef>
                <a:spcPts val="1000"/>
              </a:spcBef>
            </a:pPr>
            <a:r>
              <a:rPr lang="fr-FR" sz="1400" b="1" dirty="0">
                <a:solidFill>
                  <a:srgbClr val="3E454A"/>
                </a:solidFill>
                <a:latin typeface="Arial" panose="020B0604020202020204" pitchFamily="34" charset="0"/>
                <a:cs typeface="Arial" panose="020B0604020202020204" pitchFamily="34" charset="0"/>
              </a:rPr>
              <a:t>Qu’est-ce que l’Opt-in ?</a:t>
            </a:r>
          </a:p>
          <a:p>
            <a:pPr marL="285750" indent="-285750">
              <a:lnSpc>
                <a:spcPts val="1600"/>
              </a:lnSpc>
              <a:spcBef>
                <a:spcPts val="1000"/>
              </a:spcBef>
              <a:buClr>
                <a:srgbClr val="D7000F"/>
              </a:buClr>
              <a:buFont typeface="Wingdings" pitchFamily="2" charset="2"/>
              <a:buChar char="§"/>
            </a:pPr>
            <a:r>
              <a:rPr lang="fr-FR" sz="1400" dirty="0">
                <a:solidFill>
                  <a:srgbClr val="3E454A"/>
                </a:solidFill>
                <a:latin typeface="Arial" panose="020B0604020202020204" pitchFamily="34" charset="0"/>
                <a:cs typeface="Arial" panose="020B0604020202020204" pitchFamily="34" charset="0"/>
              </a:rPr>
              <a:t>Il s’agit du consentement du client pour recevoir </a:t>
            </a:r>
            <a:br>
              <a:rPr lang="fr-FR" sz="1400" dirty="0">
                <a:solidFill>
                  <a:srgbClr val="3E454A"/>
                </a:solidFill>
                <a:latin typeface="Arial" panose="020B0604020202020204" pitchFamily="34" charset="0"/>
                <a:cs typeface="Arial" panose="020B0604020202020204" pitchFamily="34" charset="0"/>
              </a:rPr>
            </a:br>
            <a:r>
              <a:rPr lang="fr-FR" sz="1400" dirty="0">
                <a:solidFill>
                  <a:srgbClr val="3E454A"/>
                </a:solidFill>
                <a:latin typeface="Arial" panose="020B0604020202020204" pitchFamily="34" charset="0"/>
                <a:cs typeface="Arial" panose="020B0604020202020204" pitchFamily="34" charset="0"/>
              </a:rPr>
              <a:t>des sollicitations commerciales par voie électronique (e-mail, SMS, MMS) de la part </a:t>
            </a:r>
            <a:br>
              <a:rPr lang="fr-FR" sz="1400" dirty="0">
                <a:solidFill>
                  <a:srgbClr val="3E454A"/>
                </a:solidFill>
                <a:latin typeface="Arial" panose="020B0604020202020204" pitchFamily="34" charset="0"/>
                <a:cs typeface="Arial" panose="020B0604020202020204" pitchFamily="34" charset="0"/>
              </a:rPr>
            </a:br>
            <a:r>
              <a:rPr lang="fr-FR" sz="1400" dirty="0">
                <a:solidFill>
                  <a:srgbClr val="3E454A"/>
                </a:solidFill>
                <a:latin typeface="Arial" panose="020B0604020202020204" pitchFamily="34" charset="0"/>
                <a:cs typeface="Arial" panose="020B0604020202020204" pitchFamily="34" charset="0"/>
              </a:rPr>
              <a:t>de la Caisse d’Epargne </a:t>
            </a:r>
          </a:p>
          <a:p>
            <a:pPr marL="285750" indent="-285750">
              <a:lnSpc>
                <a:spcPts val="1600"/>
              </a:lnSpc>
              <a:spcBef>
                <a:spcPts val="1000"/>
              </a:spcBef>
              <a:buClr>
                <a:srgbClr val="D7000F"/>
              </a:buClr>
              <a:buFont typeface="Wingdings" pitchFamily="2" charset="2"/>
              <a:buChar char="§"/>
            </a:pPr>
            <a:r>
              <a:rPr lang="fr-FR" sz="1400" dirty="0">
                <a:solidFill>
                  <a:srgbClr val="3E454A"/>
                </a:solidFill>
                <a:latin typeface="Arial" panose="020B0604020202020204" pitchFamily="34" charset="0"/>
                <a:cs typeface="Arial" panose="020B0604020202020204" pitchFamily="34" charset="0"/>
              </a:rPr>
              <a:t>Votre client restera en contact avec nous plus facilement et recevra </a:t>
            </a:r>
            <a:br>
              <a:rPr lang="fr-FR" sz="1400" dirty="0">
                <a:solidFill>
                  <a:srgbClr val="3E454A"/>
                </a:solidFill>
                <a:latin typeface="Arial" panose="020B0604020202020204" pitchFamily="34" charset="0"/>
                <a:cs typeface="Arial" panose="020B0604020202020204" pitchFamily="34" charset="0"/>
              </a:rPr>
            </a:br>
            <a:r>
              <a:rPr lang="fr-FR" sz="1400" dirty="0">
                <a:solidFill>
                  <a:srgbClr val="3E454A"/>
                </a:solidFill>
                <a:latin typeface="Arial" panose="020B0604020202020204" pitchFamily="34" charset="0"/>
                <a:cs typeface="Arial" panose="020B0604020202020204" pitchFamily="34" charset="0"/>
              </a:rPr>
              <a:t>des offres adaptées </a:t>
            </a:r>
            <a:br>
              <a:rPr lang="fr-FR" sz="1400" dirty="0">
                <a:solidFill>
                  <a:srgbClr val="3E454A"/>
                </a:solidFill>
                <a:latin typeface="Arial" panose="020B0604020202020204" pitchFamily="34" charset="0"/>
                <a:cs typeface="Arial" panose="020B0604020202020204" pitchFamily="34" charset="0"/>
              </a:rPr>
            </a:br>
            <a:r>
              <a:rPr lang="fr-FR" sz="1400" dirty="0">
                <a:solidFill>
                  <a:srgbClr val="3E454A"/>
                </a:solidFill>
                <a:latin typeface="Arial" panose="020B0604020202020204" pitchFamily="34" charset="0"/>
                <a:cs typeface="Arial" panose="020B0604020202020204" pitchFamily="34" charset="0"/>
              </a:rPr>
              <a:t>à ses besoins</a:t>
            </a:r>
          </a:p>
        </p:txBody>
      </p:sp>
      <p:sp>
        <p:nvSpPr>
          <p:cNvPr id="8" name="Espace réservé du texte 11">
            <a:extLst>
              <a:ext uri="{FF2B5EF4-FFF2-40B4-BE49-F238E27FC236}">
                <a16:creationId xmlns:a16="http://schemas.microsoft.com/office/drawing/2014/main" id="{8BC6C255-5D2F-E84E-9C08-BB34B52F848D}"/>
              </a:ext>
            </a:extLst>
          </p:cNvPr>
          <p:cNvSpPr txBox="1">
            <a:spLocks/>
          </p:cNvSpPr>
          <p:nvPr/>
        </p:nvSpPr>
        <p:spPr>
          <a:xfrm>
            <a:off x="632384" y="835605"/>
            <a:ext cx="4374332" cy="43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solidFill>
                  <a:srgbClr val="D7000F"/>
                </a:solidFill>
                <a:latin typeface="Arial" panose="020B0604020202020204" pitchFamily="34" charset="0"/>
                <a:cs typeface="Arial" panose="020B0604020202020204" pitchFamily="34" charset="0"/>
              </a:rPr>
              <a:t>&gt;</a:t>
            </a:r>
            <a:r>
              <a:rPr lang="fr-FR" sz="1800" b="1" dirty="0">
                <a:solidFill>
                  <a:srgbClr val="3E454A"/>
                </a:solidFill>
                <a:latin typeface="Arial" panose="020B0604020202020204" pitchFamily="34" charset="0"/>
                <a:cs typeface="Arial" panose="020B0604020202020204" pitchFamily="34" charset="0"/>
              </a:rPr>
              <a:t> La 1</a:t>
            </a:r>
            <a:r>
              <a:rPr lang="fr-FR" sz="1800" b="1" baseline="30000" dirty="0">
                <a:solidFill>
                  <a:srgbClr val="3E454A"/>
                </a:solidFill>
                <a:latin typeface="Arial" panose="020B0604020202020204" pitchFamily="34" charset="0"/>
                <a:cs typeface="Arial" panose="020B0604020202020204" pitchFamily="34" charset="0"/>
              </a:rPr>
              <a:t>re</a:t>
            </a:r>
            <a:r>
              <a:rPr lang="fr-FR" sz="1800" b="1" dirty="0">
                <a:solidFill>
                  <a:srgbClr val="3E454A"/>
                </a:solidFill>
                <a:latin typeface="Arial" panose="020B0604020202020204" pitchFamily="34" charset="0"/>
                <a:cs typeface="Arial" panose="020B0604020202020204" pitchFamily="34" charset="0"/>
              </a:rPr>
              <a:t> année : une année cruciale</a:t>
            </a:r>
          </a:p>
        </p:txBody>
      </p:sp>
      <p:sp>
        <p:nvSpPr>
          <p:cNvPr id="9" name="Espace réservé du texte 12">
            <a:extLst>
              <a:ext uri="{FF2B5EF4-FFF2-40B4-BE49-F238E27FC236}">
                <a16:creationId xmlns:a16="http://schemas.microsoft.com/office/drawing/2014/main" id="{EA826AC7-7A76-A64C-AB44-8620FC055BC2}"/>
              </a:ext>
            </a:extLst>
          </p:cNvPr>
          <p:cNvSpPr txBox="1">
            <a:spLocks/>
          </p:cNvSpPr>
          <p:nvPr/>
        </p:nvSpPr>
        <p:spPr>
          <a:xfrm>
            <a:off x="632383" y="1353835"/>
            <a:ext cx="6517447" cy="7714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200"/>
              </a:lnSpc>
              <a:spcBef>
                <a:spcPts val="500"/>
              </a:spcBef>
              <a:buNone/>
            </a:pPr>
            <a:r>
              <a:rPr lang="fr-FR" sz="1400" b="1" dirty="0">
                <a:solidFill>
                  <a:srgbClr val="3E454A"/>
                </a:solidFill>
                <a:latin typeface="Arial" panose="020B0604020202020204" pitchFamily="34" charset="0"/>
                <a:cs typeface="Arial" panose="020B0604020202020204" pitchFamily="34" charset="0"/>
              </a:rPr>
              <a:t>À titre d’information</a:t>
            </a:r>
          </a:p>
          <a:p>
            <a:pPr>
              <a:lnSpc>
                <a:spcPts val="1200"/>
              </a:lnSpc>
              <a:buClr>
                <a:srgbClr val="D7000F"/>
              </a:buClr>
              <a:buFont typeface="Wingdings" pitchFamily="2" charset="2"/>
              <a:buChar char="§"/>
            </a:pPr>
            <a:r>
              <a:rPr lang="fr-FR" sz="1400" dirty="0">
                <a:solidFill>
                  <a:srgbClr val="3E454A"/>
                </a:solidFill>
                <a:latin typeface="Arial" panose="020B0604020202020204" pitchFamily="34" charset="0"/>
                <a:cs typeface="Arial" panose="020B0604020202020204" pitchFamily="34" charset="0"/>
              </a:rPr>
              <a:t>Un client entré par le crédit immobilier sera équipé parmi 3,2 univers </a:t>
            </a:r>
          </a:p>
          <a:p>
            <a:pPr>
              <a:lnSpc>
                <a:spcPts val="1200"/>
              </a:lnSpc>
              <a:buClr>
                <a:srgbClr val="D7000F"/>
              </a:buClr>
              <a:buFont typeface="Wingdings" pitchFamily="2" charset="2"/>
              <a:buChar char="§"/>
            </a:pPr>
            <a:r>
              <a:rPr lang="fr-FR" sz="1400" dirty="0">
                <a:solidFill>
                  <a:srgbClr val="3E454A"/>
                </a:solidFill>
                <a:latin typeface="Arial" panose="020B0604020202020204" pitchFamily="34" charset="0"/>
                <a:cs typeface="Arial" panose="020B0604020202020204" pitchFamily="34" charset="0"/>
              </a:rPr>
              <a:t>Pour les autres motifs d’entrée, l’équipement est en moyenne sur 1,2 univers</a:t>
            </a:r>
          </a:p>
        </p:txBody>
      </p:sp>
      <p:grpSp>
        <p:nvGrpSpPr>
          <p:cNvPr id="10" name="Groupe 9">
            <a:extLst>
              <a:ext uri="{FF2B5EF4-FFF2-40B4-BE49-F238E27FC236}">
                <a16:creationId xmlns:a16="http://schemas.microsoft.com/office/drawing/2014/main" id="{02662601-4B39-324C-910B-9A95F0F5DFD5}"/>
              </a:ext>
            </a:extLst>
          </p:cNvPr>
          <p:cNvGrpSpPr/>
          <p:nvPr/>
        </p:nvGrpSpPr>
        <p:grpSpPr>
          <a:xfrm>
            <a:off x="701895" y="2421913"/>
            <a:ext cx="6822433" cy="432000"/>
            <a:chOff x="985619" y="4217323"/>
            <a:chExt cx="6265274" cy="432000"/>
          </a:xfrm>
        </p:grpSpPr>
        <p:sp>
          <p:nvSpPr>
            <p:cNvPr id="11" name="Espace réservé du texte 13">
              <a:extLst>
                <a:ext uri="{FF2B5EF4-FFF2-40B4-BE49-F238E27FC236}">
                  <a16:creationId xmlns:a16="http://schemas.microsoft.com/office/drawing/2014/main" id="{EE9DAAC4-C404-A246-A079-60A4C6ECBD44}"/>
                </a:ext>
              </a:extLst>
            </p:cNvPr>
            <p:cNvSpPr txBox="1">
              <a:spLocks noChangeAspect="1"/>
            </p:cNvSpPr>
            <p:nvPr/>
          </p:nvSpPr>
          <p:spPr>
            <a:xfrm>
              <a:off x="985619" y="4217323"/>
              <a:ext cx="6169586" cy="43200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2" name="Rectangle 11">
              <a:extLst>
                <a:ext uri="{FF2B5EF4-FFF2-40B4-BE49-F238E27FC236}">
                  <a16:creationId xmlns:a16="http://schemas.microsoft.com/office/drawing/2014/main" id="{5682D2BD-77A9-3B44-A5D1-44A8A4091DFF}"/>
                </a:ext>
              </a:extLst>
            </p:cNvPr>
            <p:cNvSpPr/>
            <p:nvPr/>
          </p:nvSpPr>
          <p:spPr>
            <a:xfrm>
              <a:off x="1026916" y="4286547"/>
              <a:ext cx="6223977" cy="276999"/>
            </a:xfrm>
            <a:prstGeom prst="rect">
              <a:avLst/>
            </a:prstGeom>
          </p:spPr>
          <p:txBody>
            <a:bodyPr wrap="square">
              <a:spAutoFit/>
            </a:bodyPr>
            <a:lstStyle/>
            <a:p>
              <a:pPr>
                <a:spcBef>
                  <a:spcPts val="1300"/>
                </a:spcBef>
              </a:pPr>
              <a:r>
                <a:rPr lang="fr-FR" sz="1200" b="1" dirty="0">
                  <a:solidFill>
                    <a:schemeClr val="bg1"/>
                  </a:solidFill>
                  <a:latin typeface="Arial" panose="020B0604020202020204" pitchFamily="34" charset="0"/>
                  <a:cs typeface="Arial" panose="020B0604020202020204" pitchFamily="34" charset="0"/>
                </a:rPr>
                <a:t>Collectez les adresses emails de vos clients dès la première prise de contact</a:t>
              </a:r>
            </a:p>
          </p:txBody>
        </p:sp>
      </p:grpSp>
      <p:sp>
        <p:nvSpPr>
          <p:cNvPr id="13" name="ZoneTexte 12">
            <a:extLst>
              <a:ext uri="{FF2B5EF4-FFF2-40B4-BE49-F238E27FC236}">
                <a16:creationId xmlns:a16="http://schemas.microsoft.com/office/drawing/2014/main" id="{3279D823-C951-8349-A41B-E2457A44C7B0}"/>
              </a:ext>
            </a:extLst>
          </p:cNvPr>
          <p:cNvSpPr txBox="1"/>
          <p:nvPr/>
        </p:nvSpPr>
        <p:spPr>
          <a:xfrm>
            <a:off x="3525706" y="3202200"/>
            <a:ext cx="3490084" cy="3016210"/>
          </a:xfrm>
          <a:prstGeom prst="rect">
            <a:avLst/>
          </a:prstGeom>
          <a:noFill/>
        </p:spPr>
        <p:txBody>
          <a:bodyPr wrap="square">
            <a:spAutoFit/>
          </a:bodyPr>
          <a:lstStyle/>
          <a:p>
            <a:pPr>
              <a:lnSpc>
                <a:spcPts val="1600"/>
              </a:lnSpc>
              <a:spcBef>
                <a:spcPts val="1000"/>
              </a:spcBef>
            </a:pPr>
            <a:r>
              <a:rPr lang="fr-FR" sz="1400" b="1" dirty="0">
                <a:solidFill>
                  <a:srgbClr val="3E454A"/>
                </a:solidFill>
                <a:latin typeface="Arial" panose="020B0604020202020204" pitchFamily="34" charset="0"/>
                <a:cs typeface="Arial" panose="020B0604020202020204" pitchFamily="34" charset="0"/>
              </a:rPr>
              <a:t>Comment récolter le consentement Opt-in de votre client ?</a:t>
            </a:r>
          </a:p>
          <a:p>
            <a:pPr>
              <a:lnSpc>
                <a:spcPts val="1600"/>
              </a:lnSpc>
              <a:spcBef>
                <a:spcPts val="1000"/>
              </a:spcBef>
            </a:pPr>
            <a:r>
              <a:rPr lang="fr-FR" sz="1400" dirty="0">
                <a:solidFill>
                  <a:srgbClr val="3E454A"/>
                </a:solidFill>
                <a:latin typeface="Arial" panose="020B0604020202020204" pitchFamily="34" charset="0"/>
                <a:cs typeface="Arial" panose="020B0604020202020204" pitchFamily="34" charset="0"/>
              </a:rPr>
              <a:t>Vous devez récolter ce consentement lorsque vous renseignez les données de contact de votre client (email, numéro de téléphone portable).</a:t>
            </a:r>
          </a:p>
          <a:p>
            <a:pPr>
              <a:lnSpc>
                <a:spcPts val="1600"/>
              </a:lnSpc>
              <a:spcBef>
                <a:spcPts val="1000"/>
              </a:spcBef>
            </a:pPr>
            <a:r>
              <a:rPr lang="fr-FR" sz="1400" dirty="0">
                <a:solidFill>
                  <a:srgbClr val="3E454A"/>
                </a:solidFill>
                <a:latin typeface="Arial" panose="020B0604020202020204" pitchFamily="34" charset="0"/>
                <a:cs typeface="Arial" panose="020B0604020202020204" pitchFamily="34" charset="0"/>
              </a:rPr>
              <a:t>Ensuite, le client pourra à tout moment se rendre sur son espace personnel (depuis son application mobile ou le site web) sur la rubrique « Mon profil » puis « Communications commerciales » pour accepter ou refuser d’être contacté par </a:t>
            </a:r>
            <a:br>
              <a:rPr lang="fr-FR" sz="1400" dirty="0">
                <a:solidFill>
                  <a:srgbClr val="3E454A"/>
                </a:solidFill>
                <a:latin typeface="Arial" panose="020B0604020202020204" pitchFamily="34" charset="0"/>
                <a:cs typeface="Arial" panose="020B0604020202020204" pitchFamily="34" charset="0"/>
              </a:rPr>
            </a:br>
            <a:r>
              <a:rPr lang="fr-FR" sz="1400" dirty="0">
                <a:solidFill>
                  <a:srgbClr val="3E454A"/>
                </a:solidFill>
                <a:latin typeface="Arial" panose="020B0604020202020204" pitchFamily="34" charset="0"/>
                <a:cs typeface="Arial" panose="020B0604020202020204" pitchFamily="34" charset="0"/>
              </a:rPr>
              <a:t>e-mail et par SMS.</a:t>
            </a:r>
          </a:p>
        </p:txBody>
      </p:sp>
      <p:cxnSp>
        <p:nvCxnSpPr>
          <p:cNvPr id="14" name="Connecteur droit 13">
            <a:extLst>
              <a:ext uri="{FF2B5EF4-FFF2-40B4-BE49-F238E27FC236}">
                <a16:creationId xmlns:a16="http://schemas.microsoft.com/office/drawing/2014/main" id="{74E461F5-C66A-5A4F-BC6B-FE826418A5CF}"/>
              </a:ext>
            </a:extLst>
          </p:cNvPr>
          <p:cNvCxnSpPr>
            <a:cxnSpLocks/>
          </p:cNvCxnSpPr>
          <p:nvPr/>
        </p:nvCxnSpPr>
        <p:spPr>
          <a:xfrm>
            <a:off x="3322016" y="3241625"/>
            <a:ext cx="0" cy="2874364"/>
          </a:xfrm>
          <a:prstGeom prst="line">
            <a:avLst/>
          </a:prstGeom>
          <a:ln>
            <a:solidFill>
              <a:srgbClr val="3E454A"/>
            </a:solidFill>
            <a:prstDash val="dash"/>
          </a:ln>
        </p:spPr>
        <p:style>
          <a:lnRef idx="1">
            <a:schemeClr val="accent1"/>
          </a:lnRef>
          <a:fillRef idx="0">
            <a:schemeClr val="accent1"/>
          </a:fillRef>
          <a:effectRef idx="0">
            <a:schemeClr val="accent1"/>
          </a:effectRef>
          <a:fontRef idx="minor">
            <a:schemeClr val="tx1"/>
          </a:fontRef>
        </p:style>
      </p:cxnSp>
      <p:pic>
        <p:nvPicPr>
          <p:cNvPr id="16" name="Espace réservé pour une image  19">
            <a:extLst>
              <a:ext uri="{FF2B5EF4-FFF2-40B4-BE49-F238E27FC236}">
                <a16:creationId xmlns:a16="http://schemas.microsoft.com/office/drawing/2014/main" id="{142CCF1A-26F3-784F-BC0C-1F8F2CCBC566}"/>
              </a:ext>
            </a:extLst>
          </p:cNvPr>
          <p:cNvPicPr>
            <a:picLocks noChangeAspect="1"/>
          </p:cNvPicPr>
          <p:nvPr/>
        </p:nvPicPr>
        <p:blipFill rotWithShape="1">
          <a:blip r:embed="rId2"/>
          <a:srcRect l="35329" t="272" r="16749" b="-1"/>
          <a:stretch/>
        </p:blipFill>
        <p:spPr>
          <a:xfrm>
            <a:off x="8030766" y="921895"/>
            <a:ext cx="3743844" cy="5194094"/>
          </a:xfrm>
          <a:prstGeom prst="rect">
            <a:avLst/>
          </a:prstGeom>
        </p:spPr>
      </p:pic>
    </p:spTree>
    <p:extLst>
      <p:ext uri="{BB962C8B-B14F-4D97-AF65-F5344CB8AC3E}">
        <p14:creationId xmlns:p14="http://schemas.microsoft.com/office/powerpoint/2010/main" val="4157411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0">
            <a:extLst>
              <a:ext uri="{FF2B5EF4-FFF2-40B4-BE49-F238E27FC236}">
                <a16:creationId xmlns:a16="http://schemas.microsoft.com/office/drawing/2014/main" id="{38647D7F-90FE-4E4D-A181-CB763485E3A9}"/>
              </a:ext>
            </a:extLst>
          </p:cNvPr>
          <p:cNvSpPr txBox="1">
            <a:spLocks/>
          </p:cNvSpPr>
          <p:nvPr/>
        </p:nvSpPr>
        <p:spPr>
          <a:xfrm>
            <a:off x="632383" y="121505"/>
            <a:ext cx="10800000"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LES PRISES DE PAROLE PENDANT 1 AN</a:t>
            </a:r>
          </a:p>
        </p:txBody>
      </p:sp>
      <p:grpSp>
        <p:nvGrpSpPr>
          <p:cNvPr id="14" name="Groupe 13">
            <a:extLst>
              <a:ext uri="{FF2B5EF4-FFF2-40B4-BE49-F238E27FC236}">
                <a16:creationId xmlns:a16="http://schemas.microsoft.com/office/drawing/2014/main" id="{DC061BA1-8E6E-5143-88A6-623EAF141703}"/>
              </a:ext>
            </a:extLst>
          </p:cNvPr>
          <p:cNvGrpSpPr/>
          <p:nvPr/>
        </p:nvGrpSpPr>
        <p:grpSpPr>
          <a:xfrm>
            <a:off x="616388" y="5765709"/>
            <a:ext cx="8739091" cy="559471"/>
            <a:chOff x="620690" y="5731499"/>
            <a:chExt cx="8739091" cy="559471"/>
          </a:xfrm>
        </p:grpSpPr>
        <p:grpSp>
          <p:nvGrpSpPr>
            <p:cNvPr id="15" name="Groupe 14">
              <a:extLst>
                <a:ext uri="{FF2B5EF4-FFF2-40B4-BE49-F238E27FC236}">
                  <a16:creationId xmlns:a16="http://schemas.microsoft.com/office/drawing/2014/main" id="{38F0814D-E6D9-7143-AC95-C0BE0846DB0D}"/>
                </a:ext>
              </a:extLst>
            </p:cNvPr>
            <p:cNvGrpSpPr/>
            <p:nvPr/>
          </p:nvGrpSpPr>
          <p:grpSpPr>
            <a:xfrm>
              <a:off x="620690" y="5747363"/>
              <a:ext cx="1314452" cy="488684"/>
              <a:chOff x="620690" y="5747363"/>
              <a:chExt cx="1314452" cy="488684"/>
            </a:xfrm>
          </p:grpSpPr>
          <p:pic>
            <p:nvPicPr>
              <p:cNvPr id="25" name="Graphique 24">
                <a:extLst>
                  <a:ext uri="{FF2B5EF4-FFF2-40B4-BE49-F238E27FC236}">
                    <a16:creationId xmlns:a16="http://schemas.microsoft.com/office/drawing/2014/main" id="{6263F1B8-489D-3D47-BD21-1BEED127113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20690" y="5747363"/>
                <a:ext cx="488684" cy="488684"/>
              </a:xfrm>
              <a:prstGeom prst="rect">
                <a:avLst/>
              </a:prstGeom>
            </p:spPr>
          </p:pic>
          <p:sp>
            <p:nvSpPr>
              <p:cNvPr id="26" name="Rectangle 25">
                <a:extLst>
                  <a:ext uri="{FF2B5EF4-FFF2-40B4-BE49-F238E27FC236}">
                    <a16:creationId xmlns:a16="http://schemas.microsoft.com/office/drawing/2014/main" id="{B7D16E92-A61F-E442-B60D-DE5F03FE76F4}"/>
                  </a:ext>
                </a:extLst>
              </p:cNvPr>
              <p:cNvSpPr/>
              <p:nvPr/>
            </p:nvSpPr>
            <p:spPr>
              <a:xfrm>
                <a:off x="1003636" y="5932468"/>
                <a:ext cx="931506" cy="246221"/>
              </a:xfrm>
              <a:prstGeom prst="rect">
                <a:avLst/>
              </a:prstGeom>
            </p:spPr>
            <p:txBody>
              <a:bodyPr wrap="square">
                <a:spAutoFit/>
              </a:bodyPr>
              <a:lstStyle/>
              <a:p>
                <a:pPr>
                  <a:buClr>
                    <a:srgbClr val="D7000F"/>
                  </a:buClr>
                </a:pPr>
                <a:r>
                  <a:rPr lang="fr-FR" sz="1000" dirty="0">
                    <a:solidFill>
                      <a:srgbClr val="3E454A"/>
                    </a:solidFill>
                    <a:latin typeface="Arial" panose="020B0604020202020204" pitchFamily="34" charset="0"/>
                    <a:cs typeface="Arial" panose="020B0604020202020204" pitchFamily="34" charset="0"/>
                  </a:rPr>
                  <a:t>Envoi email</a:t>
                </a:r>
              </a:p>
            </p:txBody>
          </p:sp>
        </p:grpSp>
        <p:grpSp>
          <p:nvGrpSpPr>
            <p:cNvPr id="16" name="Groupe 15">
              <a:extLst>
                <a:ext uri="{FF2B5EF4-FFF2-40B4-BE49-F238E27FC236}">
                  <a16:creationId xmlns:a16="http://schemas.microsoft.com/office/drawing/2014/main" id="{83641FA2-C05A-EA4D-B145-5F73C4F4B5BB}"/>
                </a:ext>
              </a:extLst>
            </p:cNvPr>
            <p:cNvGrpSpPr/>
            <p:nvPr/>
          </p:nvGrpSpPr>
          <p:grpSpPr>
            <a:xfrm>
              <a:off x="2112781" y="5772764"/>
              <a:ext cx="1486891" cy="488684"/>
              <a:chOff x="2112781" y="5772764"/>
              <a:chExt cx="1486891" cy="488684"/>
            </a:xfrm>
          </p:grpSpPr>
          <p:pic>
            <p:nvPicPr>
              <p:cNvPr id="23" name="Graphique 22">
                <a:extLst>
                  <a:ext uri="{FF2B5EF4-FFF2-40B4-BE49-F238E27FC236}">
                    <a16:creationId xmlns:a16="http://schemas.microsoft.com/office/drawing/2014/main" id="{C6E6F745-CBCB-524A-AECB-7EBBD57B2D5B}"/>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112781" y="5772764"/>
                <a:ext cx="488684" cy="488684"/>
              </a:xfrm>
              <a:prstGeom prst="rect">
                <a:avLst/>
              </a:prstGeom>
            </p:spPr>
          </p:pic>
          <p:sp>
            <p:nvSpPr>
              <p:cNvPr id="24" name="Rectangle 23">
                <a:extLst>
                  <a:ext uri="{FF2B5EF4-FFF2-40B4-BE49-F238E27FC236}">
                    <a16:creationId xmlns:a16="http://schemas.microsoft.com/office/drawing/2014/main" id="{FF205299-2D5A-B44F-8AB4-8611A7F84070}"/>
                  </a:ext>
                </a:extLst>
              </p:cNvPr>
              <p:cNvSpPr/>
              <p:nvPr/>
            </p:nvSpPr>
            <p:spPr>
              <a:xfrm>
                <a:off x="2527636" y="5932468"/>
                <a:ext cx="1072036" cy="246221"/>
              </a:xfrm>
              <a:prstGeom prst="rect">
                <a:avLst/>
              </a:prstGeom>
            </p:spPr>
            <p:txBody>
              <a:bodyPr wrap="square">
                <a:spAutoFit/>
              </a:bodyPr>
              <a:lstStyle/>
              <a:p>
                <a:pPr>
                  <a:buClr>
                    <a:srgbClr val="D7000F"/>
                  </a:buClr>
                </a:pPr>
                <a:r>
                  <a:rPr lang="fr-FR" sz="1000" dirty="0">
                    <a:solidFill>
                      <a:srgbClr val="3E454A"/>
                    </a:solidFill>
                    <a:latin typeface="Arial" panose="020B0604020202020204" pitchFamily="34" charset="0"/>
                    <a:cs typeface="Arial" panose="020B0604020202020204" pitchFamily="34" charset="0"/>
                  </a:rPr>
                  <a:t>Bannière/push</a:t>
                </a:r>
              </a:p>
            </p:txBody>
          </p:sp>
        </p:grpSp>
        <p:grpSp>
          <p:nvGrpSpPr>
            <p:cNvPr id="17" name="Groupe 16">
              <a:extLst>
                <a:ext uri="{FF2B5EF4-FFF2-40B4-BE49-F238E27FC236}">
                  <a16:creationId xmlns:a16="http://schemas.microsoft.com/office/drawing/2014/main" id="{09F130C4-7B5F-8545-B10E-AB11F64DE272}"/>
                </a:ext>
              </a:extLst>
            </p:cNvPr>
            <p:cNvGrpSpPr/>
            <p:nvPr/>
          </p:nvGrpSpPr>
          <p:grpSpPr>
            <a:xfrm>
              <a:off x="3826443" y="5747363"/>
              <a:ext cx="2094603" cy="488684"/>
              <a:chOff x="3826443" y="5747363"/>
              <a:chExt cx="2094603" cy="488684"/>
            </a:xfrm>
          </p:grpSpPr>
          <p:pic>
            <p:nvPicPr>
              <p:cNvPr id="21" name="Graphique 20">
                <a:extLst>
                  <a:ext uri="{FF2B5EF4-FFF2-40B4-BE49-F238E27FC236}">
                    <a16:creationId xmlns:a16="http://schemas.microsoft.com/office/drawing/2014/main" id="{234654F8-8A98-7C4E-99C7-3286D4FAAAD7}"/>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826443" y="5747363"/>
                <a:ext cx="488684" cy="488684"/>
              </a:xfrm>
              <a:prstGeom prst="rect">
                <a:avLst/>
              </a:prstGeom>
            </p:spPr>
          </p:pic>
          <p:sp>
            <p:nvSpPr>
              <p:cNvPr id="22" name="Rectangle 21">
                <a:extLst>
                  <a:ext uri="{FF2B5EF4-FFF2-40B4-BE49-F238E27FC236}">
                    <a16:creationId xmlns:a16="http://schemas.microsoft.com/office/drawing/2014/main" id="{FDF10895-62C9-6B4C-A3E1-FC512D3529D8}"/>
                  </a:ext>
                </a:extLst>
              </p:cNvPr>
              <p:cNvSpPr/>
              <p:nvPr/>
            </p:nvSpPr>
            <p:spPr>
              <a:xfrm>
                <a:off x="4246369" y="5932468"/>
                <a:ext cx="1674677" cy="246221"/>
              </a:xfrm>
              <a:prstGeom prst="rect">
                <a:avLst/>
              </a:prstGeom>
            </p:spPr>
            <p:txBody>
              <a:bodyPr wrap="square">
                <a:spAutoFit/>
              </a:bodyPr>
              <a:lstStyle/>
              <a:p>
                <a:pPr>
                  <a:buClr>
                    <a:srgbClr val="D7000F"/>
                  </a:buClr>
                </a:pPr>
                <a:r>
                  <a:rPr lang="fr-FR" sz="1000" dirty="0">
                    <a:solidFill>
                      <a:srgbClr val="3E454A"/>
                    </a:solidFill>
                    <a:latin typeface="Arial" panose="020B0604020202020204" pitchFamily="34" charset="0"/>
                    <a:cs typeface="Arial" panose="020B0604020202020204" pitchFamily="34" charset="0"/>
                  </a:rPr>
                  <a:t>PDO (plan de contacts)</a:t>
                </a:r>
              </a:p>
            </p:txBody>
          </p:sp>
        </p:grpSp>
        <p:grpSp>
          <p:nvGrpSpPr>
            <p:cNvPr id="18" name="Groupe 17">
              <a:extLst>
                <a:ext uri="{FF2B5EF4-FFF2-40B4-BE49-F238E27FC236}">
                  <a16:creationId xmlns:a16="http://schemas.microsoft.com/office/drawing/2014/main" id="{8321FE5D-A0D7-4445-B56D-2FC64C15991D}"/>
                </a:ext>
              </a:extLst>
            </p:cNvPr>
            <p:cNvGrpSpPr/>
            <p:nvPr/>
          </p:nvGrpSpPr>
          <p:grpSpPr>
            <a:xfrm>
              <a:off x="5920487" y="5731499"/>
              <a:ext cx="3439294" cy="559471"/>
              <a:chOff x="5920487" y="5731499"/>
              <a:chExt cx="3439294" cy="559471"/>
            </a:xfrm>
          </p:grpSpPr>
          <p:pic>
            <p:nvPicPr>
              <p:cNvPr id="19" name="Graphique 18">
                <a:extLst>
                  <a:ext uri="{FF2B5EF4-FFF2-40B4-BE49-F238E27FC236}">
                    <a16:creationId xmlns:a16="http://schemas.microsoft.com/office/drawing/2014/main" id="{C1F2A284-435F-AC4E-A971-35C2369FE16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920487" y="5731499"/>
                <a:ext cx="559471" cy="559471"/>
              </a:xfrm>
              <a:prstGeom prst="rect">
                <a:avLst/>
              </a:prstGeom>
            </p:spPr>
          </p:pic>
          <p:sp>
            <p:nvSpPr>
              <p:cNvPr id="20" name="Rectangle 19">
                <a:extLst>
                  <a:ext uri="{FF2B5EF4-FFF2-40B4-BE49-F238E27FC236}">
                    <a16:creationId xmlns:a16="http://schemas.microsoft.com/office/drawing/2014/main" id="{B837ECED-EE1C-C249-A456-CBD3865E6B5E}"/>
                  </a:ext>
                </a:extLst>
              </p:cNvPr>
              <p:cNvSpPr/>
              <p:nvPr/>
            </p:nvSpPr>
            <p:spPr>
              <a:xfrm>
                <a:off x="6437481" y="5916604"/>
                <a:ext cx="2922300" cy="246221"/>
              </a:xfrm>
              <a:prstGeom prst="rect">
                <a:avLst/>
              </a:prstGeom>
            </p:spPr>
            <p:txBody>
              <a:bodyPr wrap="square">
                <a:spAutoFit/>
              </a:bodyPr>
              <a:lstStyle/>
              <a:p>
                <a:pPr>
                  <a:buClr>
                    <a:srgbClr val="D7000F"/>
                  </a:buClr>
                </a:pPr>
                <a:r>
                  <a:rPr lang="fr-FR" sz="1000" dirty="0">
                    <a:solidFill>
                      <a:srgbClr val="3E454A"/>
                    </a:solidFill>
                    <a:latin typeface="Arial" panose="020B0604020202020204" pitchFamily="34" charset="0"/>
                    <a:cs typeface="Arial" panose="020B0604020202020204" pitchFamily="34" charset="0"/>
                  </a:rPr>
                  <a:t>RDV client (téléphone, </a:t>
                </a:r>
                <a:r>
                  <a:rPr lang="fr-FR" sz="1000" dirty="0" err="1">
                    <a:solidFill>
                      <a:srgbClr val="3E454A"/>
                    </a:solidFill>
                    <a:latin typeface="Arial" panose="020B0604020202020204" pitchFamily="34" charset="0"/>
                    <a:cs typeface="Arial" panose="020B0604020202020204" pitchFamily="34" charset="0"/>
                  </a:rPr>
                  <a:t>visio</a:t>
                </a:r>
                <a:r>
                  <a:rPr lang="fr-FR" sz="1000" dirty="0">
                    <a:solidFill>
                      <a:srgbClr val="3E454A"/>
                    </a:solidFill>
                    <a:latin typeface="Arial" panose="020B0604020202020204" pitchFamily="34" charset="0"/>
                    <a:cs typeface="Arial" panose="020B0604020202020204" pitchFamily="34" charset="0"/>
                  </a:rPr>
                  <a:t> ou face-à-face)</a:t>
                </a:r>
              </a:p>
            </p:txBody>
          </p:sp>
        </p:grpSp>
      </p:grpSp>
      <p:sp>
        <p:nvSpPr>
          <p:cNvPr id="27" name="Espace réservé du texte 1">
            <a:extLst>
              <a:ext uri="{FF2B5EF4-FFF2-40B4-BE49-F238E27FC236}">
                <a16:creationId xmlns:a16="http://schemas.microsoft.com/office/drawing/2014/main" id="{0D237459-D38E-6C4F-9A7E-ED14BE886551}"/>
              </a:ext>
            </a:extLst>
          </p:cNvPr>
          <p:cNvSpPr txBox="1">
            <a:spLocks/>
          </p:cNvSpPr>
          <p:nvPr/>
        </p:nvSpPr>
        <p:spPr>
          <a:xfrm>
            <a:off x="6363455" y="1609171"/>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no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28" name="Espace réservé du texte 1">
            <a:extLst>
              <a:ext uri="{FF2B5EF4-FFF2-40B4-BE49-F238E27FC236}">
                <a16:creationId xmlns:a16="http://schemas.microsoft.com/office/drawing/2014/main" id="{257F23BD-A5C8-B44D-9825-F7A4486E1A52}"/>
              </a:ext>
            </a:extLst>
          </p:cNvPr>
          <p:cNvSpPr txBox="1">
            <a:spLocks/>
          </p:cNvSpPr>
          <p:nvPr/>
        </p:nvSpPr>
        <p:spPr>
          <a:xfrm>
            <a:off x="362722" y="1610110"/>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29" name="Espace réservé du texte 1">
            <a:extLst>
              <a:ext uri="{FF2B5EF4-FFF2-40B4-BE49-F238E27FC236}">
                <a16:creationId xmlns:a16="http://schemas.microsoft.com/office/drawing/2014/main" id="{73F8D933-1796-3540-B07E-196D0D6A31C7}"/>
              </a:ext>
            </a:extLst>
          </p:cNvPr>
          <p:cNvSpPr txBox="1">
            <a:spLocks/>
          </p:cNvSpPr>
          <p:nvPr/>
        </p:nvSpPr>
        <p:spPr>
          <a:xfrm>
            <a:off x="1521671" y="1610110"/>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no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0" name="Espace réservé du texte 1">
            <a:extLst>
              <a:ext uri="{FF2B5EF4-FFF2-40B4-BE49-F238E27FC236}">
                <a16:creationId xmlns:a16="http://schemas.microsoft.com/office/drawing/2014/main" id="{DE24050D-9447-8244-8CCE-6ADD655DBC3E}"/>
              </a:ext>
            </a:extLst>
          </p:cNvPr>
          <p:cNvSpPr txBox="1">
            <a:spLocks/>
          </p:cNvSpPr>
          <p:nvPr/>
        </p:nvSpPr>
        <p:spPr>
          <a:xfrm>
            <a:off x="2680620" y="1610110"/>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1" name="Espace réservé du texte 1">
            <a:extLst>
              <a:ext uri="{FF2B5EF4-FFF2-40B4-BE49-F238E27FC236}">
                <a16:creationId xmlns:a16="http://schemas.microsoft.com/office/drawing/2014/main" id="{C3E63C5D-4D11-7245-99F1-CB54109B129E}"/>
              </a:ext>
            </a:extLst>
          </p:cNvPr>
          <p:cNvSpPr txBox="1">
            <a:spLocks/>
          </p:cNvSpPr>
          <p:nvPr/>
        </p:nvSpPr>
        <p:spPr>
          <a:xfrm>
            <a:off x="4025902" y="1610110"/>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no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2" name="Espace réservé du texte 1">
            <a:extLst>
              <a:ext uri="{FF2B5EF4-FFF2-40B4-BE49-F238E27FC236}">
                <a16:creationId xmlns:a16="http://schemas.microsoft.com/office/drawing/2014/main" id="{3DE9DE27-88E4-8B47-A58B-25B71D2050A8}"/>
              </a:ext>
            </a:extLst>
          </p:cNvPr>
          <p:cNvSpPr txBox="1">
            <a:spLocks/>
          </p:cNvSpPr>
          <p:nvPr/>
        </p:nvSpPr>
        <p:spPr>
          <a:xfrm>
            <a:off x="8939229" y="1596059"/>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no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3" name="Espace réservé du texte 1">
            <a:extLst>
              <a:ext uri="{FF2B5EF4-FFF2-40B4-BE49-F238E27FC236}">
                <a16:creationId xmlns:a16="http://schemas.microsoft.com/office/drawing/2014/main" id="{77A00E7F-D60B-B84E-8F21-B22BBEC8F137}"/>
              </a:ext>
            </a:extLst>
          </p:cNvPr>
          <p:cNvSpPr txBox="1">
            <a:spLocks/>
          </p:cNvSpPr>
          <p:nvPr/>
        </p:nvSpPr>
        <p:spPr>
          <a:xfrm>
            <a:off x="10455055" y="1609171"/>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5" name="ZoneTexte 34">
            <a:extLst>
              <a:ext uri="{FF2B5EF4-FFF2-40B4-BE49-F238E27FC236}">
                <a16:creationId xmlns:a16="http://schemas.microsoft.com/office/drawing/2014/main" id="{B1A6FB0C-6F9F-D648-B5BB-C17340C02E76}"/>
              </a:ext>
            </a:extLst>
          </p:cNvPr>
          <p:cNvSpPr txBox="1"/>
          <p:nvPr/>
        </p:nvSpPr>
        <p:spPr>
          <a:xfrm>
            <a:off x="362723" y="1078245"/>
            <a:ext cx="3357729" cy="461401"/>
          </a:xfrm>
          <a:prstGeom prst="rect">
            <a:avLst/>
          </a:prstGeom>
          <a:solidFill>
            <a:srgbClr val="3E454A"/>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200" b="1" dirty="0">
                <a:solidFill>
                  <a:schemeClr val="bg1"/>
                </a:solidFill>
                <a:latin typeface="Arial" panose="020B0604020202020204" pitchFamily="34" charset="0"/>
                <a:cs typeface="Arial" panose="020B0604020202020204" pitchFamily="34" charset="0"/>
              </a:rPr>
              <a:t>0 À 1 MOIS </a:t>
            </a:r>
            <a:r>
              <a:rPr lang="fr-FR" sz="1000" b="1" dirty="0">
                <a:solidFill>
                  <a:schemeClr val="bg1"/>
                </a:solidFill>
                <a:latin typeface="Arial" panose="020B0604020202020204" pitchFamily="34" charset="0"/>
                <a:cs typeface="Arial" panose="020B0604020202020204" pitchFamily="34" charset="0"/>
              </a:rPr>
              <a:t/>
            </a:r>
            <a:br>
              <a:rPr lang="fr-FR" sz="1000" b="1" dirty="0">
                <a:solidFill>
                  <a:schemeClr val="bg1"/>
                </a:solidFill>
                <a:latin typeface="Arial" panose="020B0604020202020204" pitchFamily="34" charset="0"/>
                <a:cs typeface="Arial" panose="020B0604020202020204" pitchFamily="34" charset="0"/>
              </a:rPr>
            </a:br>
            <a:r>
              <a:rPr lang="fr-FR" sz="1000" dirty="0">
                <a:solidFill>
                  <a:schemeClr val="bg1"/>
                </a:solidFill>
                <a:latin typeface="Arial" panose="020B0604020202020204" pitchFamily="34" charset="0"/>
                <a:cs typeface="Arial" panose="020B0604020202020204" pitchFamily="34" charset="0"/>
              </a:rPr>
              <a:t>ACCUEIL CLIENT</a:t>
            </a:r>
          </a:p>
        </p:txBody>
      </p:sp>
      <p:sp>
        <p:nvSpPr>
          <p:cNvPr id="36" name="ZoneTexte 35">
            <a:extLst>
              <a:ext uri="{FF2B5EF4-FFF2-40B4-BE49-F238E27FC236}">
                <a16:creationId xmlns:a16="http://schemas.microsoft.com/office/drawing/2014/main" id="{0365E19C-A7EB-3644-84B5-26A7AAED18A6}"/>
              </a:ext>
            </a:extLst>
          </p:cNvPr>
          <p:cNvSpPr txBox="1"/>
          <p:nvPr/>
        </p:nvSpPr>
        <p:spPr>
          <a:xfrm>
            <a:off x="4008560" y="1074007"/>
            <a:ext cx="4572084" cy="461401"/>
          </a:xfrm>
          <a:prstGeom prst="rect">
            <a:avLst/>
          </a:prstGeom>
          <a:solidFill>
            <a:srgbClr val="3E454A"/>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200" b="1" dirty="0">
                <a:solidFill>
                  <a:schemeClr val="bg1"/>
                </a:solidFill>
                <a:latin typeface="Arial" panose="020B0604020202020204" pitchFamily="34" charset="0"/>
                <a:cs typeface="Arial" panose="020B0604020202020204" pitchFamily="34" charset="0"/>
              </a:rPr>
              <a:t>1 À 5 MOIS </a:t>
            </a:r>
            <a:r>
              <a:rPr lang="fr-FR" sz="1000" b="1" dirty="0">
                <a:solidFill>
                  <a:schemeClr val="bg1"/>
                </a:solidFill>
                <a:latin typeface="Arial" panose="020B0604020202020204" pitchFamily="34" charset="0"/>
                <a:cs typeface="Arial" panose="020B0604020202020204" pitchFamily="34" charset="0"/>
              </a:rPr>
              <a:t/>
            </a:r>
            <a:br>
              <a:rPr lang="fr-FR" sz="1000" b="1" dirty="0">
                <a:solidFill>
                  <a:schemeClr val="bg1"/>
                </a:solidFill>
                <a:latin typeface="Arial" panose="020B0604020202020204" pitchFamily="34" charset="0"/>
                <a:cs typeface="Arial" panose="020B0604020202020204" pitchFamily="34" charset="0"/>
              </a:rPr>
            </a:br>
            <a:r>
              <a:rPr lang="fr-FR" sz="1000" dirty="0">
                <a:solidFill>
                  <a:schemeClr val="bg1"/>
                </a:solidFill>
                <a:latin typeface="Arial" panose="020B0604020202020204" pitchFamily="34" charset="0"/>
                <a:cs typeface="Arial" panose="020B0604020202020204" pitchFamily="34" charset="0"/>
              </a:rPr>
              <a:t>ACTIVATION &amp; ÉQUIPEMENT</a:t>
            </a:r>
          </a:p>
        </p:txBody>
      </p:sp>
      <p:sp>
        <p:nvSpPr>
          <p:cNvPr id="37" name="ZoneTexte 36">
            <a:extLst>
              <a:ext uri="{FF2B5EF4-FFF2-40B4-BE49-F238E27FC236}">
                <a16:creationId xmlns:a16="http://schemas.microsoft.com/office/drawing/2014/main" id="{0982BD6D-F2A1-EF44-8EC5-EE850F1DCB35}"/>
              </a:ext>
            </a:extLst>
          </p:cNvPr>
          <p:cNvSpPr txBox="1"/>
          <p:nvPr/>
        </p:nvSpPr>
        <p:spPr>
          <a:xfrm>
            <a:off x="8939228" y="1077202"/>
            <a:ext cx="2540611" cy="461401"/>
          </a:xfrm>
          <a:prstGeom prst="rect">
            <a:avLst/>
          </a:prstGeom>
          <a:solidFill>
            <a:srgbClr val="3E454A"/>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200" b="1" dirty="0">
                <a:solidFill>
                  <a:schemeClr val="bg1"/>
                </a:solidFill>
                <a:latin typeface="Arial" panose="020B0604020202020204" pitchFamily="34" charset="0"/>
                <a:cs typeface="Arial" panose="020B0604020202020204" pitchFamily="34" charset="0"/>
              </a:rPr>
              <a:t>6 À 12 MOIS </a:t>
            </a:r>
            <a:r>
              <a:rPr lang="fr-FR" sz="1000" b="1" dirty="0">
                <a:solidFill>
                  <a:schemeClr val="bg1"/>
                </a:solidFill>
                <a:latin typeface="Arial" panose="020B0604020202020204" pitchFamily="34" charset="0"/>
                <a:cs typeface="Arial" panose="020B0604020202020204" pitchFamily="34" charset="0"/>
              </a:rPr>
              <a:t/>
            </a:r>
            <a:br>
              <a:rPr lang="fr-FR" sz="1000" b="1" dirty="0">
                <a:solidFill>
                  <a:schemeClr val="bg1"/>
                </a:solidFill>
                <a:latin typeface="Arial" panose="020B0604020202020204" pitchFamily="34" charset="0"/>
                <a:cs typeface="Arial" panose="020B0604020202020204" pitchFamily="34" charset="0"/>
              </a:rPr>
            </a:br>
            <a:r>
              <a:rPr lang="fr-FR" sz="1000" dirty="0">
                <a:solidFill>
                  <a:schemeClr val="bg1"/>
                </a:solidFill>
                <a:latin typeface="Arial" panose="020B0604020202020204" pitchFamily="34" charset="0"/>
                <a:cs typeface="Arial" panose="020B0604020202020204" pitchFamily="34" charset="0"/>
              </a:rPr>
              <a:t>ENTRETIEN DE LA RELATION &amp; FIDÉLISATION</a:t>
            </a:r>
          </a:p>
        </p:txBody>
      </p:sp>
      <p:sp>
        <p:nvSpPr>
          <p:cNvPr id="38" name="ZoneTexte 37">
            <a:extLst>
              <a:ext uri="{FF2B5EF4-FFF2-40B4-BE49-F238E27FC236}">
                <a16:creationId xmlns:a16="http://schemas.microsoft.com/office/drawing/2014/main" id="{274EAFB6-8C9A-6D47-8A96-10EE404AF343}"/>
              </a:ext>
            </a:extLst>
          </p:cNvPr>
          <p:cNvSpPr txBox="1"/>
          <p:nvPr/>
        </p:nvSpPr>
        <p:spPr>
          <a:xfrm>
            <a:off x="362722" y="1609171"/>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J+1</a:t>
            </a:r>
          </a:p>
        </p:txBody>
      </p:sp>
      <p:sp>
        <p:nvSpPr>
          <p:cNvPr id="39" name="ZoneTexte 38">
            <a:extLst>
              <a:ext uri="{FF2B5EF4-FFF2-40B4-BE49-F238E27FC236}">
                <a16:creationId xmlns:a16="http://schemas.microsoft.com/office/drawing/2014/main" id="{EB9B1877-B25F-AD43-A9B4-AE38FD310150}"/>
              </a:ext>
            </a:extLst>
          </p:cNvPr>
          <p:cNvSpPr txBox="1"/>
          <p:nvPr/>
        </p:nvSpPr>
        <p:spPr>
          <a:xfrm>
            <a:off x="1521671" y="1609171"/>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J+7</a:t>
            </a:r>
          </a:p>
        </p:txBody>
      </p:sp>
      <p:sp>
        <p:nvSpPr>
          <p:cNvPr id="40" name="ZoneTexte 39">
            <a:extLst>
              <a:ext uri="{FF2B5EF4-FFF2-40B4-BE49-F238E27FC236}">
                <a16:creationId xmlns:a16="http://schemas.microsoft.com/office/drawing/2014/main" id="{62BDEAE1-2828-AC4D-AD93-130B96018CB7}"/>
              </a:ext>
            </a:extLst>
          </p:cNvPr>
          <p:cNvSpPr txBox="1"/>
          <p:nvPr/>
        </p:nvSpPr>
        <p:spPr>
          <a:xfrm>
            <a:off x="2680619" y="1609171"/>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J+15</a:t>
            </a:r>
          </a:p>
        </p:txBody>
      </p:sp>
      <p:sp>
        <p:nvSpPr>
          <p:cNvPr id="41" name="ZoneTexte 40">
            <a:extLst>
              <a:ext uri="{FF2B5EF4-FFF2-40B4-BE49-F238E27FC236}">
                <a16:creationId xmlns:a16="http://schemas.microsoft.com/office/drawing/2014/main" id="{815F08B8-8F44-4146-B8BE-EDBA3E8F5D4B}"/>
              </a:ext>
            </a:extLst>
          </p:cNvPr>
          <p:cNvSpPr txBox="1"/>
          <p:nvPr/>
        </p:nvSpPr>
        <p:spPr>
          <a:xfrm>
            <a:off x="4036534" y="1609171"/>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J+30</a:t>
            </a:r>
          </a:p>
        </p:txBody>
      </p:sp>
      <p:sp>
        <p:nvSpPr>
          <p:cNvPr id="42" name="ZoneTexte 41">
            <a:extLst>
              <a:ext uri="{FF2B5EF4-FFF2-40B4-BE49-F238E27FC236}">
                <a16:creationId xmlns:a16="http://schemas.microsoft.com/office/drawing/2014/main" id="{44B3F1E0-A23A-5D44-AB4E-165E7FA30DD9}"/>
              </a:ext>
            </a:extLst>
          </p:cNvPr>
          <p:cNvSpPr txBox="1"/>
          <p:nvPr/>
        </p:nvSpPr>
        <p:spPr>
          <a:xfrm>
            <a:off x="6366135" y="1596059"/>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M+3</a:t>
            </a:r>
          </a:p>
        </p:txBody>
      </p:sp>
      <p:sp>
        <p:nvSpPr>
          <p:cNvPr id="43" name="ZoneTexte 42">
            <a:extLst>
              <a:ext uri="{FF2B5EF4-FFF2-40B4-BE49-F238E27FC236}">
                <a16:creationId xmlns:a16="http://schemas.microsoft.com/office/drawing/2014/main" id="{6AD8DD0C-6F1F-024F-8DDC-01DFEC05CD65}"/>
              </a:ext>
            </a:extLst>
          </p:cNvPr>
          <p:cNvSpPr txBox="1"/>
          <p:nvPr/>
        </p:nvSpPr>
        <p:spPr>
          <a:xfrm>
            <a:off x="8939228" y="1595120"/>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M+6</a:t>
            </a:r>
          </a:p>
        </p:txBody>
      </p:sp>
      <p:sp>
        <p:nvSpPr>
          <p:cNvPr id="44" name="ZoneTexte 43">
            <a:extLst>
              <a:ext uri="{FF2B5EF4-FFF2-40B4-BE49-F238E27FC236}">
                <a16:creationId xmlns:a16="http://schemas.microsoft.com/office/drawing/2014/main" id="{262DB102-7194-F84E-B067-C75DF21B3A2F}"/>
              </a:ext>
            </a:extLst>
          </p:cNvPr>
          <p:cNvSpPr txBox="1"/>
          <p:nvPr/>
        </p:nvSpPr>
        <p:spPr>
          <a:xfrm>
            <a:off x="10457735" y="1608232"/>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M+12</a:t>
            </a:r>
          </a:p>
        </p:txBody>
      </p:sp>
      <p:sp>
        <p:nvSpPr>
          <p:cNvPr id="46" name="Rectangle 45">
            <a:extLst>
              <a:ext uri="{FF2B5EF4-FFF2-40B4-BE49-F238E27FC236}">
                <a16:creationId xmlns:a16="http://schemas.microsoft.com/office/drawing/2014/main" id="{8E890CCC-E9DF-774D-85FA-7894386B1052}"/>
              </a:ext>
            </a:extLst>
          </p:cNvPr>
          <p:cNvSpPr/>
          <p:nvPr/>
        </p:nvSpPr>
        <p:spPr>
          <a:xfrm>
            <a:off x="306362" y="2877899"/>
            <a:ext cx="1114264" cy="1492716"/>
          </a:xfrm>
          <a:prstGeom prst="rect">
            <a:avLst/>
          </a:prstGeom>
        </p:spPr>
        <p:txBody>
          <a:bodyPr wrap="square">
            <a:spAutoFit/>
          </a:bodyPr>
          <a:lstStyle/>
          <a:p>
            <a:pPr algn="ctr">
              <a:buClr>
                <a:srgbClr val="D7000F"/>
              </a:buClr>
            </a:pPr>
            <a:r>
              <a:rPr lang="fr-FR" sz="1100" b="1" dirty="0">
                <a:solidFill>
                  <a:srgbClr val="3E454A"/>
                </a:solidFill>
                <a:latin typeface="Arial" panose="020B0604020202020204" pitchFamily="34" charset="0"/>
                <a:cs typeface="Arial" panose="020B0604020202020204" pitchFamily="34" charset="0"/>
              </a:rPr>
              <a:t>Accueil des nouveaux clients</a:t>
            </a:r>
          </a:p>
          <a:p>
            <a:pPr algn="ctr">
              <a:buClr>
                <a:srgbClr val="D7000F"/>
              </a:buClr>
            </a:pPr>
            <a:r>
              <a:rPr lang="fr-FR" sz="1100" b="1" dirty="0">
                <a:solidFill>
                  <a:srgbClr val="D7000F"/>
                </a:solidFill>
                <a:latin typeface="Arial" panose="020B0604020202020204" pitchFamily="34" charset="0"/>
                <a:cs typeface="Arial" panose="020B0604020202020204" pitchFamily="34" charset="0"/>
              </a:rPr>
              <a:t>-</a:t>
            </a:r>
          </a:p>
          <a:p>
            <a:pPr algn="ctr">
              <a:buClr>
                <a:srgbClr val="D7000F"/>
              </a:buClr>
            </a:pPr>
            <a:r>
              <a:rPr lang="fr-FR" sz="1000" dirty="0">
                <a:solidFill>
                  <a:srgbClr val="3E454A"/>
                </a:solidFill>
                <a:latin typeface="Arial" panose="020B0604020202020204" pitchFamily="34" charset="0"/>
                <a:cs typeface="Arial" panose="020B0604020202020204" pitchFamily="34" charset="0"/>
              </a:rPr>
              <a:t>Email</a:t>
            </a:r>
          </a:p>
          <a:p>
            <a:pPr algn="ctr">
              <a:buClr>
                <a:srgbClr val="D7000F"/>
              </a:buClr>
            </a:pPr>
            <a:r>
              <a:rPr lang="fr-FR" sz="900" dirty="0">
                <a:solidFill>
                  <a:srgbClr val="3E454A"/>
                </a:solidFill>
                <a:latin typeface="Arial" panose="020B0604020202020204" pitchFamily="34" charset="0"/>
                <a:cs typeface="Arial" panose="020B0604020202020204" pitchFamily="34" charset="0"/>
              </a:rPr>
              <a:t>(remplacement de la lettre d’accueil envoyée par ITCE)</a:t>
            </a:r>
          </a:p>
        </p:txBody>
      </p:sp>
      <p:sp>
        <p:nvSpPr>
          <p:cNvPr id="47" name="Rectangle 46">
            <a:extLst>
              <a:ext uri="{FF2B5EF4-FFF2-40B4-BE49-F238E27FC236}">
                <a16:creationId xmlns:a16="http://schemas.microsoft.com/office/drawing/2014/main" id="{C334E8A1-07B4-BE44-9E65-C2F8AE0CDE2E}"/>
              </a:ext>
            </a:extLst>
          </p:cNvPr>
          <p:cNvSpPr/>
          <p:nvPr/>
        </p:nvSpPr>
        <p:spPr>
          <a:xfrm>
            <a:off x="1584538" y="2877899"/>
            <a:ext cx="931506" cy="1554272"/>
          </a:xfrm>
          <a:prstGeom prst="rect">
            <a:avLst/>
          </a:prstGeom>
        </p:spPr>
        <p:txBody>
          <a:bodyPr wrap="square">
            <a:spAutoFit/>
          </a:bodyPr>
          <a:lstStyle/>
          <a:p>
            <a:pPr algn="ctr">
              <a:buClr>
                <a:srgbClr val="D7000F"/>
              </a:buClr>
            </a:pPr>
            <a:r>
              <a:rPr lang="fr-FR" sz="1100" b="1" dirty="0">
                <a:solidFill>
                  <a:srgbClr val="3E454A"/>
                </a:solidFill>
                <a:latin typeface="Arial" panose="020B0604020202020204" pitchFamily="34" charset="0"/>
                <a:cs typeface="Arial" panose="020B0604020202020204" pitchFamily="34" charset="0"/>
              </a:rPr>
              <a:t>Focus sur la banque à distance</a:t>
            </a:r>
          </a:p>
          <a:p>
            <a:pPr algn="ctr">
              <a:buClr>
                <a:srgbClr val="D7000F"/>
              </a:buClr>
            </a:pPr>
            <a:r>
              <a:rPr lang="fr-FR" sz="1000" b="1" dirty="0">
                <a:solidFill>
                  <a:srgbClr val="D7000F"/>
                </a:solidFill>
                <a:latin typeface="Arial" panose="020B0604020202020204" pitchFamily="34" charset="0"/>
                <a:cs typeface="Arial" panose="020B0604020202020204" pitchFamily="34" charset="0"/>
              </a:rPr>
              <a:t>-</a:t>
            </a:r>
          </a:p>
          <a:p>
            <a:pPr algn="ctr">
              <a:buClr>
                <a:srgbClr val="D7000F"/>
              </a:buClr>
            </a:pPr>
            <a:r>
              <a:rPr lang="fr-FR" sz="1000" dirty="0">
                <a:solidFill>
                  <a:srgbClr val="3E454A"/>
                </a:solidFill>
                <a:latin typeface="Arial" panose="020B0604020202020204" pitchFamily="34" charset="0"/>
                <a:cs typeface="Arial" panose="020B0604020202020204" pitchFamily="34" charset="0"/>
              </a:rPr>
              <a:t>Email </a:t>
            </a:r>
          </a:p>
          <a:p>
            <a:pPr algn="ctr">
              <a:buClr>
                <a:srgbClr val="D7000F"/>
              </a:buClr>
            </a:pPr>
            <a:r>
              <a:rPr lang="fr-FR" sz="1000" b="1" dirty="0">
                <a:solidFill>
                  <a:srgbClr val="D7000F"/>
                </a:solidFill>
                <a:latin typeface="Arial" panose="020B0604020202020204" pitchFamily="34" charset="0"/>
                <a:cs typeface="Arial" panose="020B0604020202020204" pitchFamily="34" charset="0"/>
              </a:rPr>
              <a:t>-</a:t>
            </a:r>
          </a:p>
          <a:p>
            <a:pPr algn="ctr">
              <a:buClr>
                <a:srgbClr val="D7000F"/>
              </a:buClr>
            </a:pPr>
            <a:r>
              <a:rPr lang="fr-FR" sz="1000" dirty="0">
                <a:solidFill>
                  <a:srgbClr val="3E454A"/>
                </a:solidFill>
                <a:latin typeface="Arial" panose="020B0604020202020204" pitchFamily="34" charset="0"/>
                <a:cs typeface="Arial" panose="020B0604020202020204" pitchFamily="34" charset="0"/>
              </a:rPr>
              <a:t>Bannières push</a:t>
            </a:r>
          </a:p>
          <a:p>
            <a:pPr algn="ctr">
              <a:buClr>
                <a:srgbClr val="D7000F"/>
              </a:buClr>
            </a:pPr>
            <a:endParaRPr lang="fr-FR" sz="1200" dirty="0">
              <a:solidFill>
                <a:srgbClr val="3E454A"/>
              </a:solidFill>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D94C876F-78FF-B841-B18D-8649753837F6}"/>
              </a:ext>
            </a:extLst>
          </p:cNvPr>
          <p:cNvSpPr/>
          <p:nvPr/>
        </p:nvSpPr>
        <p:spPr>
          <a:xfrm>
            <a:off x="2732854" y="2877899"/>
            <a:ext cx="931506" cy="1292662"/>
          </a:xfrm>
          <a:prstGeom prst="rect">
            <a:avLst/>
          </a:prstGeom>
        </p:spPr>
        <p:txBody>
          <a:bodyPr wrap="square">
            <a:spAutoFit/>
          </a:bodyPr>
          <a:lstStyle/>
          <a:p>
            <a:pPr algn="ctr"/>
            <a:r>
              <a:rPr lang="fr-FR" sz="1100" b="1" dirty="0">
                <a:solidFill>
                  <a:srgbClr val="3E454A"/>
                </a:solidFill>
                <a:latin typeface="Arial" panose="020B0604020202020204" pitchFamily="34" charset="0"/>
                <a:cs typeface="Arial" panose="020B0604020202020204" pitchFamily="34" charset="0"/>
              </a:rPr>
              <a:t>Focus </a:t>
            </a:r>
            <a:br>
              <a:rPr lang="fr-FR" sz="1100" b="1" dirty="0">
                <a:solidFill>
                  <a:srgbClr val="3E454A"/>
                </a:solidFill>
                <a:latin typeface="Arial" panose="020B0604020202020204" pitchFamily="34" charset="0"/>
                <a:cs typeface="Arial" panose="020B0604020202020204" pitchFamily="34" charset="0"/>
              </a:rPr>
            </a:br>
            <a:r>
              <a:rPr lang="fr-FR" sz="1100" b="1" dirty="0">
                <a:solidFill>
                  <a:srgbClr val="3E454A"/>
                </a:solidFill>
                <a:latin typeface="Arial" panose="020B0604020202020204" pitchFamily="34" charset="0"/>
                <a:cs typeface="Arial" panose="020B0604020202020204" pitchFamily="34" charset="0"/>
              </a:rPr>
              <a:t>sur la mobilité bancaire</a:t>
            </a:r>
          </a:p>
          <a:p>
            <a:pPr algn="ctr">
              <a:buClr>
                <a:srgbClr val="D7000F"/>
              </a:buClr>
            </a:pPr>
            <a:r>
              <a:rPr lang="fr-FR" sz="12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Bannière</a:t>
            </a:r>
          </a:p>
          <a:p>
            <a:pPr algn="ctr"/>
            <a:endParaRPr lang="fr-FR" sz="1200" b="1" dirty="0">
              <a:solidFill>
                <a:srgbClr val="3E454A"/>
              </a:solidFill>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4A72965E-9298-BE43-9B86-E427340A3932}"/>
              </a:ext>
            </a:extLst>
          </p:cNvPr>
          <p:cNvSpPr/>
          <p:nvPr/>
        </p:nvSpPr>
        <p:spPr>
          <a:xfrm>
            <a:off x="4016864" y="2877899"/>
            <a:ext cx="1039833" cy="1554272"/>
          </a:xfrm>
          <a:prstGeom prst="rect">
            <a:avLst/>
          </a:prstGeom>
        </p:spPr>
        <p:txBody>
          <a:bodyPr wrap="square">
            <a:spAutoFit/>
          </a:bodyPr>
          <a:lstStyle/>
          <a:p>
            <a:pPr algn="ctr"/>
            <a:r>
              <a:rPr lang="fr-FR" sz="1100" b="1" dirty="0">
                <a:solidFill>
                  <a:srgbClr val="3E454A"/>
                </a:solidFill>
                <a:latin typeface="Arial" panose="020B0604020202020204" pitchFamily="34" charset="0"/>
                <a:cs typeface="Arial" panose="020B0604020202020204" pitchFamily="34" charset="0"/>
              </a:rPr>
              <a:t>Présentation de l’univers GP</a:t>
            </a:r>
          </a:p>
          <a:p>
            <a:pPr algn="ctr">
              <a:buClr>
                <a:srgbClr val="D7000F"/>
              </a:buClr>
            </a:pPr>
            <a:r>
              <a:rPr lang="fr-FR" sz="12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Email</a:t>
            </a:r>
          </a:p>
          <a:p>
            <a:pPr algn="ctr"/>
            <a:r>
              <a:rPr lang="fr-FR" sz="1000" dirty="0">
                <a:solidFill>
                  <a:srgbClr val="3E454A"/>
                </a:solidFill>
                <a:latin typeface="Arial" panose="020B0604020202020204" pitchFamily="34" charset="0"/>
                <a:cs typeface="Arial" panose="020B0604020202020204" pitchFamily="34" charset="0"/>
              </a:rPr>
              <a:t>Courrier </a:t>
            </a:r>
          </a:p>
          <a:p>
            <a:pPr algn="ctr"/>
            <a:r>
              <a:rPr lang="fr-FR" sz="1000" dirty="0">
                <a:solidFill>
                  <a:srgbClr val="3E454A"/>
                </a:solidFill>
                <a:latin typeface="Arial" panose="020B0604020202020204" pitchFamily="34" charset="0"/>
                <a:cs typeface="Arial" panose="020B0604020202020204" pitchFamily="34" charset="0"/>
              </a:rPr>
              <a:t>Plaquette</a:t>
            </a:r>
          </a:p>
          <a:p>
            <a:pPr algn="ctr">
              <a:buClr>
                <a:srgbClr val="D7000F"/>
              </a:buClr>
            </a:pPr>
            <a:endParaRPr lang="fr-FR" sz="1000" b="1" dirty="0">
              <a:solidFill>
                <a:srgbClr val="D7000F"/>
              </a:solidFill>
              <a:latin typeface="Arial" panose="020B0604020202020204" pitchFamily="34" charset="0"/>
              <a:cs typeface="Arial" panose="020B0604020202020204" pitchFamily="34" charset="0"/>
            </a:endParaRPr>
          </a:p>
          <a:p>
            <a:pPr algn="ctr"/>
            <a:endParaRPr lang="fr-FR" sz="1000" dirty="0">
              <a:solidFill>
                <a:srgbClr val="3E454A"/>
              </a:solidFill>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302CB599-9ACF-D04B-9F14-28AC394425C6}"/>
              </a:ext>
            </a:extLst>
          </p:cNvPr>
          <p:cNvSpPr/>
          <p:nvPr/>
        </p:nvSpPr>
        <p:spPr>
          <a:xfrm>
            <a:off x="6323599" y="2877899"/>
            <a:ext cx="1148317" cy="907941"/>
          </a:xfrm>
          <a:prstGeom prst="rect">
            <a:avLst/>
          </a:prstGeom>
        </p:spPr>
        <p:txBody>
          <a:bodyPr wrap="square">
            <a:spAutoFit/>
          </a:bodyPr>
          <a:lstStyle/>
          <a:p>
            <a:pPr algn="ctr"/>
            <a:r>
              <a:rPr lang="fr-FR" sz="1100" b="1" dirty="0">
                <a:solidFill>
                  <a:srgbClr val="3E454A"/>
                </a:solidFill>
                <a:latin typeface="Arial" panose="020B0604020202020204" pitchFamily="34" charset="0"/>
                <a:cs typeface="Arial" panose="020B0604020202020204" pitchFamily="34" charset="0"/>
              </a:rPr>
              <a:t>Mise en avant approche globale </a:t>
            </a:r>
          </a:p>
          <a:p>
            <a:pPr algn="ctr">
              <a:buClr>
                <a:srgbClr val="D7000F"/>
              </a:buClr>
            </a:pPr>
            <a:r>
              <a:rPr lang="fr-FR" sz="10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PDO</a:t>
            </a:r>
          </a:p>
        </p:txBody>
      </p:sp>
      <p:sp>
        <p:nvSpPr>
          <p:cNvPr id="51" name="Rectangle 50">
            <a:extLst>
              <a:ext uri="{FF2B5EF4-FFF2-40B4-BE49-F238E27FC236}">
                <a16:creationId xmlns:a16="http://schemas.microsoft.com/office/drawing/2014/main" id="{090E99A3-0FA7-4C4A-9F96-AE78F8C4F55C}"/>
              </a:ext>
            </a:extLst>
          </p:cNvPr>
          <p:cNvSpPr/>
          <p:nvPr/>
        </p:nvSpPr>
        <p:spPr>
          <a:xfrm>
            <a:off x="8884202" y="2876960"/>
            <a:ext cx="1111589" cy="1077218"/>
          </a:xfrm>
          <a:prstGeom prst="rect">
            <a:avLst/>
          </a:prstGeom>
        </p:spPr>
        <p:txBody>
          <a:bodyPr wrap="square">
            <a:spAutoFit/>
          </a:bodyPr>
          <a:lstStyle/>
          <a:p>
            <a:pPr algn="ctr"/>
            <a:r>
              <a:rPr lang="fr-FR" sz="1100" b="1" dirty="0">
                <a:solidFill>
                  <a:srgbClr val="3E454A"/>
                </a:solidFill>
                <a:latin typeface="Arial" panose="020B0604020202020204" pitchFamily="34" charset="0"/>
                <a:cs typeface="Arial" panose="020B0604020202020204" pitchFamily="34" charset="0"/>
              </a:rPr>
              <a:t>Relance clients non vus depuis l’EER</a:t>
            </a:r>
          </a:p>
          <a:p>
            <a:pPr algn="ctr">
              <a:buClr>
                <a:srgbClr val="D7000F"/>
              </a:buClr>
            </a:pPr>
            <a:r>
              <a:rPr lang="fr-FR" sz="10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PDO </a:t>
            </a:r>
          </a:p>
        </p:txBody>
      </p:sp>
      <p:sp>
        <p:nvSpPr>
          <p:cNvPr id="52" name="Rectangle 51">
            <a:extLst>
              <a:ext uri="{FF2B5EF4-FFF2-40B4-BE49-F238E27FC236}">
                <a16:creationId xmlns:a16="http://schemas.microsoft.com/office/drawing/2014/main" id="{7FB4023B-6E88-F74F-B5DA-3905C267E783}"/>
              </a:ext>
            </a:extLst>
          </p:cNvPr>
          <p:cNvSpPr/>
          <p:nvPr/>
        </p:nvSpPr>
        <p:spPr>
          <a:xfrm>
            <a:off x="10440006" y="2876960"/>
            <a:ext cx="1039833" cy="1046440"/>
          </a:xfrm>
          <a:prstGeom prst="rect">
            <a:avLst/>
          </a:prstGeom>
        </p:spPr>
        <p:txBody>
          <a:bodyPr wrap="square">
            <a:spAutoFit/>
          </a:bodyPr>
          <a:lstStyle/>
          <a:p>
            <a:pPr algn="ctr"/>
            <a:r>
              <a:rPr lang="fr-FR" sz="1100" b="1" dirty="0">
                <a:solidFill>
                  <a:srgbClr val="3E454A"/>
                </a:solidFill>
                <a:latin typeface="Arial" panose="020B0604020202020204" pitchFamily="34" charset="0"/>
                <a:cs typeface="Arial" panose="020B0604020202020204" pitchFamily="34" charset="0"/>
              </a:rPr>
              <a:t>RDV Anniversaire</a:t>
            </a:r>
          </a:p>
          <a:p>
            <a:pPr algn="ctr">
              <a:buClr>
                <a:srgbClr val="D7000F"/>
              </a:buClr>
            </a:pPr>
            <a:r>
              <a:rPr lang="fr-FR" sz="10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Email </a:t>
            </a:r>
          </a:p>
          <a:p>
            <a:pPr algn="ctr">
              <a:buClr>
                <a:srgbClr val="D7000F"/>
              </a:buClr>
            </a:pPr>
            <a:r>
              <a:rPr lang="fr-FR" sz="10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PDO </a:t>
            </a:r>
          </a:p>
        </p:txBody>
      </p:sp>
      <p:pic>
        <p:nvPicPr>
          <p:cNvPr id="54" name="Graphique 53">
            <a:extLst>
              <a:ext uri="{FF2B5EF4-FFF2-40B4-BE49-F238E27FC236}">
                <a16:creationId xmlns:a16="http://schemas.microsoft.com/office/drawing/2014/main" id="{251FC1E5-6784-9F4F-86ED-66E8E063005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38082" y="2137788"/>
            <a:ext cx="488684" cy="488684"/>
          </a:xfrm>
          <a:prstGeom prst="rect">
            <a:avLst/>
          </a:prstGeom>
        </p:spPr>
      </p:pic>
      <p:pic>
        <p:nvPicPr>
          <p:cNvPr id="55" name="Graphique 54">
            <a:extLst>
              <a:ext uri="{FF2B5EF4-FFF2-40B4-BE49-F238E27FC236}">
                <a16:creationId xmlns:a16="http://schemas.microsoft.com/office/drawing/2014/main" id="{71E4CF17-3536-2142-87F3-09DCA2612CE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607146" y="2145368"/>
            <a:ext cx="488684" cy="488684"/>
          </a:xfrm>
          <a:prstGeom prst="rect">
            <a:avLst/>
          </a:prstGeom>
        </p:spPr>
      </p:pic>
      <p:pic>
        <p:nvPicPr>
          <p:cNvPr id="56" name="Graphique 55">
            <a:extLst>
              <a:ext uri="{FF2B5EF4-FFF2-40B4-BE49-F238E27FC236}">
                <a16:creationId xmlns:a16="http://schemas.microsoft.com/office/drawing/2014/main" id="{3C9E6A64-9269-A941-A8D9-E760FEF3555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969468" y="2180148"/>
            <a:ext cx="488684" cy="488684"/>
          </a:xfrm>
          <a:prstGeom prst="rect">
            <a:avLst/>
          </a:prstGeom>
        </p:spPr>
      </p:pic>
      <p:pic>
        <p:nvPicPr>
          <p:cNvPr id="57" name="Graphique 56">
            <a:extLst>
              <a:ext uri="{FF2B5EF4-FFF2-40B4-BE49-F238E27FC236}">
                <a16:creationId xmlns:a16="http://schemas.microsoft.com/office/drawing/2014/main" id="{10180AF5-843B-D840-AC63-3394F0CE77B7}"/>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690325" y="2180148"/>
            <a:ext cx="488684" cy="488684"/>
          </a:xfrm>
          <a:prstGeom prst="rect">
            <a:avLst/>
          </a:prstGeom>
        </p:spPr>
      </p:pic>
      <p:pic>
        <p:nvPicPr>
          <p:cNvPr id="58" name="Graphique 57">
            <a:extLst>
              <a:ext uri="{FF2B5EF4-FFF2-40B4-BE49-F238E27FC236}">
                <a16:creationId xmlns:a16="http://schemas.microsoft.com/office/drawing/2014/main" id="{24F6C6E4-375F-CB4E-89B9-C853FC355430}"/>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128380" y="2168446"/>
            <a:ext cx="488684" cy="488684"/>
          </a:xfrm>
          <a:prstGeom prst="rect">
            <a:avLst/>
          </a:prstGeom>
        </p:spPr>
      </p:pic>
      <p:pic>
        <p:nvPicPr>
          <p:cNvPr id="59" name="Graphique 58">
            <a:extLst>
              <a:ext uri="{FF2B5EF4-FFF2-40B4-BE49-F238E27FC236}">
                <a16:creationId xmlns:a16="http://schemas.microsoft.com/office/drawing/2014/main" id="{12F0F5A8-BD1B-F24B-BDC3-481437EA012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069537" y="2137788"/>
            <a:ext cx="488684" cy="488684"/>
          </a:xfrm>
          <a:prstGeom prst="rect">
            <a:avLst/>
          </a:prstGeom>
        </p:spPr>
      </p:pic>
      <p:pic>
        <p:nvPicPr>
          <p:cNvPr id="60" name="Graphique 59">
            <a:extLst>
              <a:ext uri="{FF2B5EF4-FFF2-40B4-BE49-F238E27FC236}">
                <a16:creationId xmlns:a16="http://schemas.microsoft.com/office/drawing/2014/main" id="{30603284-341C-4846-9B05-A10E4F51D6B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469335" y="2168446"/>
            <a:ext cx="488684" cy="488684"/>
          </a:xfrm>
          <a:prstGeom prst="rect">
            <a:avLst/>
          </a:prstGeom>
        </p:spPr>
      </p:pic>
      <p:pic>
        <p:nvPicPr>
          <p:cNvPr id="61" name="Graphique 60">
            <a:extLst>
              <a:ext uri="{FF2B5EF4-FFF2-40B4-BE49-F238E27FC236}">
                <a16:creationId xmlns:a16="http://schemas.microsoft.com/office/drawing/2014/main" id="{B600EA2E-20B4-9543-A2C5-4866F12E976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446545" y="2381316"/>
            <a:ext cx="488684" cy="488684"/>
          </a:xfrm>
          <a:prstGeom prst="rect">
            <a:avLst/>
          </a:prstGeom>
        </p:spPr>
      </p:pic>
      <p:pic>
        <p:nvPicPr>
          <p:cNvPr id="62" name="Graphique 61">
            <a:extLst>
              <a:ext uri="{FF2B5EF4-FFF2-40B4-BE49-F238E27FC236}">
                <a16:creationId xmlns:a16="http://schemas.microsoft.com/office/drawing/2014/main" id="{D17EF831-4375-8D48-92A8-A76A1A1A979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825076" y="2416096"/>
            <a:ext cx="488684" cy="488684"/>
          </a:xfrm>
          <a:prstGeom prst="rect">
            <a:avLst/>
          </a:prstGeom>
        </p:spPr>
      </p:pic>
      <p:sp>
        <p:nvSpPr>
          <p:cNvPr id="65" name="Espace réservé du texte 1">
            <a:extLst>
              <a:ext uri="{FF2B5EF4-FFF2-40B4-BE49-F238E27FC236}">
                <a16:creationId xmlns:a16="http://schemas.microsoft.com/office/drawing/2014/main" id="{593B49FB-831C-3C4C-9E35-3714E75FAEA2}"/>
              </a:ext>
            </a:extLst>
          </p:cNvPr>
          <p:cNvSpPr txBox="1">
            <a:spLocks/>
          </p:cNvSpPr>
          <p:nvPr/>
        </p:nvSpPr>
        <p:spPr>
          <a:xfrm>
            <a:off x="5185984" y="1610110"/>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66" name="ZoneTexte 65">
            <a:extLst>
              <a:ext uri="{FF2B5EF4-FFF2-40B4-BE49-F238E27FC236}">
                <a16:creationId xmlns:a16="http://schemas.microsoft.com/office/drawing/2014/main" id="{9C17A8DC-1771-BC4E-95BF-4F167BEF7FF9}"/>
              </a:ext>
            </a:extLst>
          </p:cNvPr>
          <p:cNvSpPr txBox="1"/>
          <p:nvPr/>
        </p:nvSpPr>
        <p:spPr>
          <a:xfrm>
            <a:off x="5193339" y="1618112"/>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J+45</a:t>
            </a:r>
          </a:p>
        </p:txBody>
      </p:sp>
      <p:sp>
        <p:nvSpPr>
          <p:cNvPr id="67" name="Rectangle 66">
            <a:extLst>
              <a:ext uri="{FF2B5EF4-FFF2-40B4-BE49-F238E27FC236}">
                <a16:creationId xmlns:a16="http://schemas.microsoft.com/office/drawing/2014/main" id="{FEF4417E-6A89-1A48-AF9F-E2BE68001586}"/>
              </a:ext>
            </a:extLst>
          </p:cNvPr>
          <p:cNvSpPr/>
          <p:nvPr/>
        </p:nvSpPr>
        <p:spPr>
          <a:xfrm>
            <a:off x="5163098" y="2877899"/>
            <a:ext cx="1098381" cy="769441"/>
          </a:xfrm>
          <a:prstGeom prst="rect">
            <a:avLst/>
          </a:prstGeom>
        </p:spPr>
        <p:txBody>
          <a:bodyPr wrap="square">
            <a:spAutoFit/>
          </a:bodyPr>
          <a:lstStyle/>
          <a:p>
            <a:pPr algn="ctr"/>
            <a:r>
              <a:rPr lang="fr-FR" sz="1100" b="1" dirty="0">
                <a:solidFill>
                  <a:srgbClr val="3E454A"/>
                </a:solidFill>
                <a:latin typeface="Arial" panose="020B0604020202020204" pitchFamily="34" charset="0"/>
                <a:cs typeface="Arial" panose="020B0604020202020204" pitchFamily="34" charset="0"/>
              </a:rPr>
              <a:t>Point satisfaction</a:t>
            </a:r>
          </a:p>
          <a:p>
            <a:pPr algn="ctr">
              <a:buClr>
                <a:srgbClr val="D7000F"/>
              </a:buClr>
            </a:pPr>
            <a:r>
              <a:rPr lang="fr-FR" sz="12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PDO </a:t>
            </a:r>
          </a:p>
        </p:txBody>
      </p:sp>
      <p:sp>
        <p:nvSpPr>
          <p:cNvPr id="71" name="Espace réservé du texte 1">
            <a:extLst>
              <a:ext uri="{FF2B5EF4-FFF2-40B4-BE49-F238E27FC236}">
                <a16:creationId xmlns:a16="http://schemas.microsoft.com/office/drawing/2014/main" id="{D22606B0-B36B-4B49-B563-2B51D4A9E802}"/>
              </a:ext>
            </a:extLst>
          </p:cNvPr>
          <p:cNvSpPr txBox="1">
            <a:spLocks/>
          </p:cNvSpPr>
          <p:nvPr/>
        </p:nvSpPr>
        <p:spPr>
          <a:xfrm>
            <a:off x="7540811" y="1609171"/>
            <a:ext cx="1039833" cy="33015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72" name="ZoneTexte 71">
            <a:extLst>
              <a:ext uri="{FF2B5EF4-FFF2-40B4-BE49-F238E27FC236}">
                <a16:creationId xmlns:a16="http://schemas.microsoft.com/office/drawing/2014/main" id="{2EAE853F-6432-A141-AF6D-636D2F6277C2}"/>
              </a:ext>
            </a:extLst>
          </p:cNvPr>
          <p:cNvSpPr txBox="1"/>
          <p:nvPr/>
        </p:nvSpPr>
        <p:spPr>
          <a:xfrm>
            <a:off x="7540811" y="1617131"/>
            <a:ext cx="1039833" cy="329609"/>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M+5</a:t>
            </a:r>
          </a:p>
        </p:txBody>
      </p:sp>
      <p:sp>
        <p:nvSpPr>
          <p:cNvPr id="73" name="Rectangle 72">
            <a:extLst>
              <a:ext uri="{FF2B5EF4-FFF2-40B4-BE49-F238E27FC236}">
                <a16:creationId xmlns:a16="http://schemas.microsoft.com/office/drawing/2014/main" id="{5C197BC1-9465-4C45-9706-459F553F969B}"/>
              </a:ext>
            </a:extLst>
          </p:cNvPr>
          <p:cNvSpPr/>
          <p:nvPr/>
        </p:nvSpPr>
        <p:spPr>
          <a:xfrm>
            <a:off x="7514521" y="2894734"/>
            <a:ext cx="1105451" cy="1738938"/>
          </a:xfrm>
          <a:prstGeom prst="rect">
            <a:avLst/>
          </a:prstGeom>
        </p:spPr>
        <p:txBody>
          <a:bodyPr wrap="square">
            <a:spAutoFit/>
          </a:bodyPr>
          <a:lstStyle/>
          <a:p>
            <a:pPr algn="ctr"/>
            <a:r>
              <a:rPr lang="fr-FR" sz="1100" b="1" dirty="0">
                <a:solidFill>
                  <a:srgbClr val="3E454A"/>
                </a:solidFill>
                <a:latin typeface="Arial" panose="020B0604020202020204" pitchFamily="34" charset="0"/>
                <a:cs typeface="Arial" panose="020B0604020202020204" pitchFamily="34" charset="0"/>
              </a:rPr>
              <a:t>Focus sur la découverte des univers Produits non détenus</a:t>
            </a:r>
          </a:p>
          <a:p>
            <a:pPr algn="ctr">
              <a:buClr>
                <a:srgbClr val="D7000F"/>
              </a:buClr>
            </a:pPr>
            <a:r>
              <a:rPr lang="fr-FR" sz="12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Email </a:t>
            </a:r>
          </a:p>
          <a:p>
            <a:pPr algn="ctr">
              <a:buClr>
                <a:srgbClr val="D7000F"/>
              </a:buClr>
            </a:pPr>
            <a:r>
              <a:rPr lang="fr-FR" sz="1000" b="1" dirty="0">
                <a:solidFill>
                  <a:srgbClr val="D7000F"/>
                </a:solidFill>
                <a:latin typeface="Arial" panose="020B0604020202020204" pitchFamily="34" charset="0"/>
                <a:cs typeface="Arial" panose="020B0604020202020204" pitchFamily="34" charset="0"/>
              </a:rPr>
              <a:t>-</a:t>
            </a:r>
          </a:p>
          <a:p>
            <a:pPr algn="ctr"/>
            <a:r>
              <a:rPr lang="fr-FR" sz="1000" dirty="0">
                <a:solidFill>
                  <a:srgbClr val="3E454A"/>
                </a:solidFill>
                <a:latin typeface="Arial" panose="020B0604020202020204" pitchFamily="34" charset="0"/>
                <a:cs typeface="Arial" panose="020B0604020202020204" pitchFamily="34" charset="0"/>
              </a:rPr>
              <a:t>Bannières </a:t>
            </a:r>
          </a:p>
          <a:p>
            <a:pPr algn="ctr"/>
            <a:endParaRPr lang="fr-FR" sz="1000" dirty="0">
              <a:solidFill>
                <a:srgbClr val="3E454A"/>
              </a:solidFill>
              <a:latin typeface="Arial" panose="020B0604020202020204" pitchFamily="34" charset="0"/>
              <a:cs typeface="Arial" panose="020B0604020202020204" pitchFamily="34" charset="0"/>
            </a:endParaRPr>
          </a:p>
        </p:txBody>
      </p:sp>
      <p:sp>
        <p:nvSpPr>
          <p:cNvPr id="81" name="ZoneTexte 80">
            <a:extLst>
              <a:ext uri="{FF2B5EF4-FFF2-40B4-BE49-F238E27FC236}">
                <a16:creationId xmlns:a16="http://schemas.microsoft.com/office/drawing/2014/main" id="{1EA8CF4F-AA64-4EE4-9135-481E6326D1F7}"/>
              </a:ext>
            </a:extLst>
          </p:cNvPr>
          <p:cNvSpPr txBox="1"/>
          <p:nvPr/>
        </p:nvSpPr>
        <p:spPr>
          <a:xfrm>
            <a:off x="356890" y="5023695"/>
            <a:ext cx="3371736" cy="295788"/>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1000" b="1" dirty="0">
                <a:solidFill>
                  <a:schemeClr val="bg1"/>
                </a:solidFill>
                <a:latin typeface="Arial" panose="020B0604020202020204" pitchFamily="34" charset="0"/>
                <a:cs typeface="Arial" panose="020B0604020202020204" pitchFamily="34" charset="0"/>
              </a:rPr>
              <a:t>Commun avec le Programme du Marché Particuliers</a:t>
            </a:r>
            <a:endParaRPr lang="fr-FR" sz="800" dirty="0">
              <a:solidFill>
                <a:schemeClr val="bg1"/>
              </a:solidFill>
              <a:latin typeface="Arial" panose="020B0604020202020204" pitchFamily="34" charset="0"/>
              <a:cs typeface="Arial" panose="020B0604020202020204" pitchFamily="34" charset="0"/>
            </a:endParaRPr>
          </a:p>
        </p:txBody>
      </p:sp>
      <p:pic>
        <p:nvPicPr>
          <p:cNvPr id="86" name="Graphique 85">
            <a:extLst>
              <a:ext uri="{FF2B5EF4-FFF2-40B4-BE49-F238E27FC236}">
                <a16:creationId xmlns:a16="http://schemas.microsoft.com/office/drawing/2014/main" id="{2D32AAE4-3D35-4CA4-B13B-F4F2094D1E81}"/>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402352" y="1994919"/>
            <a:ext cx="488684" cy="488684"/>
          </a:xfrm>
          <a:prstGeom prst="rect">
            <a:avLst/>
          </a:prstGeom>
        </p:spPr>
      </p:pic>
      <p:pic>
        <p:nvPicPr>
          <p:cNvPr id="87" name="Graphique 86">
            <a:extLst>
              <a:ext uri="{FF2B5EF4-FFF2-40B4-BE49-F238E27FC236}">
                <a16:creationId xmlns:a16="http://schemas.microsoft.com/office/drawing/2014/main" id="{8BDB85AC-4BD6-4334-A672-7A0E54898222}"/>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411081" y="2407310"/>
            <a:ext cx="559471" cy="559471"/>
          </a:xfrm>
          <a:prstGeom prst="rect">
            <a:avLst/>
          </a:prstGeom>
        </p:spPr>
      </p:pic>
      <p:pic>
        <p:nvPicPr>
          <p:cNvPr id="88" name="Graphique 87">
            <a:extLst>
              <a:ext uri="{FF2B5EF4-FFF2-40B4-BE49-F238E27FC236}">
                <a16:creationId xmlns:a16="http://schemas.microsoft.com/office/drawing/2014/main" id="{9C0C59A8-A59D-4191-8DBD-52B97AB88C2E}"/>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610377" y="1970922"/>
            <a:ext cx="559471" cy="559471"/>
          </a:xfrm>
          <a:prstGeom prst="rect">
            <a:avLst/>
          </a:prstGeom>
        </p:spPr>
      </p:pic>
      <p:pic>
        <p:nvPicPr>
          <p:cNvPr id="89" name="Graphique 88">
            <a:extLst>
              <a:ext uri="{FF2B5EF4-FFF2-40B4-BE49-F238E27FC236}">
                <a16:creationId xmlns:a16="http://schemas.microsoft.com/office/drawing/2014/main" id="{F340B6D6-1D11-4564-8B9E-C118C6BFBD3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572711" y="2157122"/>
            <a:ext cx="488684" cy="488684"/>
          </a:xfrm>
          <a:prstGeom prst="rect">
            <a:avLst/>
          </a:prstGeom>
        </p:spPr>
      </p:pic>
      <p:pic>
        <p:nvPicPr>
          <p:cNvPr id="90" name="Graphique 89">
            <a:extLst>
              <a:ext uri="{FF2B5EF4-FFF2-40B4-BE49-F238E27FC236}">
                <a16:creationId xmlns:a16="http://schemas.microsoft.com/office/drawing/2014/main" id="{B9CB37BC-D928-4C15-B3AF-9DB21B649972}"/>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7971487" y="2187780"/>
            <a:ext cx="488684" cy="488684"/>
          </a:xfrm>
          <a:prstGeom prst="rect">
            <a:avLst/>
          </a:prstGeom>
        </p:spPr>
      </p:pic>
      <p:pic>
        <p:nvPicPr>
          <p:cNvPr id="91" name="Graphique 90">
            <a:extLst>
              <a:ext uri="{FF2B5EF4-FFF2-40B4-BE49-F238E27FC236}">
                <a16:creationId xmlns:a16="http://schemas.microsoft.com/office/drawing/2014/main" id="{96FAEC6C-8098-42B8-9EA0-679502E3E767}"/>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9198483" y="1959399"/>
            <a:ext cx="488684" cy="488684"/>
          </a:xfrm>
          <a:prstGeom prst="rect">
            <a:avLst/>
          </a:prstGeom>
        </p:spPr>
      </p:pic>
      <p:pic>
        <p:nvPicPr>
          <p:cNvPr id="92" name="Graphique 91">
            <a:extLst>
              <a:ext uri="{FF2B5EF4-FFF2-40B4-BE49-F238E27FC236}">
                <a16:creationId xmlns:a16="http://schemas.microsoft.com/office/drawing/2014/main" id="{8080C75C-54FB-4EE4-ABA8-02BB68CD2727}"/>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9154501" y="2407310"/>
            <a:ext cx="559471" cy="559471"/>
          </a:xfrm>
          <a:prstGeom prst="rect">
            <a:avLst/>
          </a:prstGeom>
        </p:spPr>
      </p:pic>
      <p:pic>
        <p:nvPicPr>
          <p:cNvPr id="93" name="Graphique 92">
            <a:extLst>
              <a:ext uri="{FF2B5EF4-FFF2-40B4-BE49-F238E27FC236}">
                <a16:creationId xmlns:a16="http://schemas.microsoft.com/office/drawing/2014/main" id="{55FD3BE4-BCE7-45EE-AE0D-47264408EA5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544175" y="2105381"/>
            <a:ext cx="488684" cy="488684"/>
          </a:xfrm>
          <a:prstGeom prst="rect">
            <a:avLst/>
          </a:prstGeom>
        </p:spPr>
      </p:pic>
      <p:pic>
        <p:nvPicPr>
          <p:cNvPr id="94" name="Graphique 93">
            <a:extLst>
              <a:ext uri="{FF2B5EF4-FFF2-40B4-BE49-F238E27FC236}">
                <a16:creationId xmlns:a16="http://schemas.microsoft.com/office/drawing/2014/main" id="{A1D6F980-C006-4CBD-AEC0-6B51CB385055}"/>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942951" y="2136039"/>
            <a:ext cx="488684" cy="488684"/>
          </a:xfrm>
          <a:prstGeom prst="rect">
            <a:avLst/>
          </a:prstGeom>
        </p:spPr>
      </p:pic>
      <p:sp>
        <p:nvSpPr>
          <p:cNvPr id="96" name="ZoneTexte 95">
            <a:extLst>
              <a:ext uri="{FF2B5EF4-FFF2-40B4-BE49-F238E27FC236}">
                <a16:creationId xmlns:a16="http://schemas.microsoft.com/office/drawing/2014/main" id="{69D0A0AF-67AE-4CBB-B198-C1395D941F62}"/>
              </a:ext>
            </a:extLst>
          </p:cNvPr>
          <p:cNvSpPr txBox="1"/>
          <p:nvPr/>
        </p:nvSpPr>
        <p:spPr>
          <a:xfrm>
            <a:off x="4036534" y="5021738"/>
            <a:ext cx="4569677" cy="649637"/>
          </a:xfrm>
          <a:prstGeom prst="rect">
            <a:avLst/>
          </a:prstGeom>
          <a:solidFill>
            <a:srgbClr val="D7000F"/>
          </a:solidFill>
          <a:ln w="63500">
            <a:noFill/>
          </a:ln>
          <a:effectLst>
            <a:outerShdw sx="1000" sy="1000" algn="ctr" rotWithShape="0">
              <a:srgbClr val="369AD4"/>
            </a:outerShdw>
          </a:effectLst>
        </p:spPr>
        <p:txBody>
          <a:bodyPr wrap="square" lIns="0" tIns="0" rIns="0" bIns="0" numCol="1" spcCol="360000" rtlCol="0" anchor="ctr" anchorCtr="0">
            <a:noAutofit/>
          </a:bodyPr>
          <a:lstStyle/>
          <a:p>
            <a:pPr algn="ctr"/>
            <a:r>
              <a:rPr lang="fr-FR" sz="900" b="1" dirty="0">
                <a:solidFill>
                  <a:schemeClr val="bg1"/>
                </a:solidFill>
                <a:latin typeface="Arial" panose="020B0604020202020204" pitchFamily="34" charset="0"/>
                <a:cs typeface="Arial" panose="020B0604020202020204" pitchFamily="34" charset="0"/>
              </a:rPr>
              <a:t>Un client qui a débuté le Programme du Marché des Particuliers pourra toujours être raccroché au Programme Marché Premium si au cours de la relation</a:t>
            </a:r>
            <a:br>
              <a:rPr lang="fr-FR" sz="900" b="1" dirty="0">
                <a:solidFill>
                  <a:schemeClr val="bg1"/>
                </a:solidFill>
                <a:latin typeface="Arial" panose="020B0604020202020204" pitchFamily="34" charset="0"/>
                <a:cs typeface="Arial" panose="020B0604020202020204" pitchFamily="34" charset="0"/>
              </a:rPr>
            </a:br>
            <a:r>
              <a:rPr lang="fr-FR" sz="900" b="1" dirty="0">
                <a:solidFill>
                  <a:schemeClr val="bg1"/>
                </a:solidFill>
                <a:latin typeface="Arial" panose="020B0604020202020204" pitchFamily="34" charset="0"/>
                <a:cs typeface="Arial" panose="020B0604020202020204" pitchFamily="34" charset="0"/>
              </a:rPr>
              <a:t> il rentre le portefeuille d’un CAGP ou GCP. </a:t>
            </a:r>
            <a:r>
              <a:rPr lang="fr-FR" sz="800" dirty="0">
                <a:solidFill>
                  <a:schemeClr val="bg1"/>
                </a:solidFill>
                <a:latin typeface="Arial" panose="020B0604020202020204" pitchFamily="34" charset="0"/>
                <a:cs typeface="Arial" panose="020B0604020202020204" pitchFamily="34" charset="0"/>
              </a:rPr>
              <a:t>Détail des ciblages en slide précédente.</a:t>
            </a:r>
            <a:endParaRPr lang="fr-FR" sz="700" dirty="0">
              <a:solidFill>
                <a:schemeClr val="bg1"/>
              </a:solidFill>
              <a:latin typeface="Arial" panose="020B0604020202020204" pitchFamily="34" charset="0"/>
              <a:cs typeface="Arial" panose="020B0604020202020204" pitchFamily="34" charset="0"/>
            </a:endParaRPr>
          </a:p>
        </p:txBody>
      </p:sp>
      <p:sp>
        <p:nvSpPr>
          <p:cNvPr id="68" name="Espace réservé du texte 12">
            <a:extLst>
              <a:ext uri="{FF2B5EF4-FFF2-40B4-BE49-F238E27FC236}">
                <a16:creationId xmlns:a16="http://schemas.microsoft.com/office/drawing/2014/main" id="{AD66867D-0D08-4B13-9750-051D96B09976}"/>
              </a:ext>
            </a:extLst>
          </p:cNvPr>
          <p:cNvSpPr txBox="1">
            <a:spLocks/>
          </p:cNvSpPr>
          <p:nvPr/>
        </p:nvSpPr>
        <p:spPr>
          <a:xfrm>
            <a:off x="-59954" y="6331124"/>
            <a:ext cx="5500557" cy="2101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500"/>
              </a:spcBef>
              <a:buNone/>
            </a:pPr>
            <a:r>
              <a:rPr lang="fr-FR" sz="800" dirty="0">
                <a:solidFill>
                  <a:srgbClr val="3E454A"/>
                </a:solidFill>
                <a:latin typeface="Arial" panose="020B0604020202020204" pitchFamily="34" charset="0"/>
                <a:cs typeface="Arial" panose="020B0604020202020204" pitchFamily="34" charset="0"/>
              </a:rPr>
              <a:t>CAGP : Chargé d’Affaires Gestion Privée - GCP : Gestionnaire de Clientèle Privée</a:t>
            </a:r>
          </a:p>
        </p:txBody>
      </p:sp>
    </p:spTree>
    <p:extLst>
      <p:ext uri="{BB962C8B-B14F-4D97-AF65-F5344CB8AC3E}">
        <p14:creationId xmlns:p14="http://schemas.microsoft.com/office/powerpoint/2010/main" val="3853152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a:extLst>
              <a:ext uri="{FF2B5EF4-FFF2-40B4-BE49-F238E27FC236}">
                <a16:creationId xmlns:a16="http://schemas.microsoft.com/office/drawing/2014/main" id="{BDC74BC0-64FA-8744-803A-4ECE232CBD9A}"/>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315" r="315"/>
          <a:stretch>
            <a:fillRect/>
          </a:stretch>
        </p:blipFill>
        <p:spPr>
          <a:xfrm>
            <a:off x="0" y="0"/>
            <a:ext cx="8750300" cy="5870575"/>
          </a:xfrm>
        </p:spPr>
      </p:pic>
      <p:sp>
        <p:nvSpPr>
          <p:cNvPr id="11" name="Espace réservé du texte 1">
            <a:extLst>
              <a:ext uri="{FF2B5EF4-FFF2-40B4-BE49-F238E27FC236}">
                <a16:creationId xmlns:a16="http://schemas.microsoft.com/office/drawing/2014/main" id="{39CDEC94-BF98-C241-9CB8-BB45C83418CA}"/>
              </a:ext>
            </a:extLst>
          </p:cNvPr>
          <p:cNvSpPr txBox="1">
            <a:spLocks/>
          </p:cNvSpPr>
          <p:nvPr/>
        </p:nvSpPr>
        <p:spPr>
          <a:xfrm>
            <a:off x="7898669" y="1320788"/>
            <a:ext cx="3197437" cy="392381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2" name="Titre 1">
            <a:extLst>
              <a:ext uri="{FF2B5EF4-FFF2-40B4-BE49-F238E27FC236}">
                <a16:creationId xmlns:a16="http://schemas.microsoft.com/office/drawing/2014/main" id="{32FF80D3-5D50-1F43-8D23-07E84A442A3A}"/>
              </a:ext>
            </a:extLst>
          </p:cNvPr>
          <p:cNvSpPr txBox="1">
            <a:spLocks/>
          </p:cNvSpPr>
          <p:nvPr/>
        </p:nvSpPr>
        <p:spPr>
          <a:xfrm>
            <a:off x="8216107" y="2154745"/>
            <a:ext cx="2880000" cy="108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6900" b="1" i="1" dirty="0">
                <a:solidFill>
                  <a:srgbClr val="C30F0F"/>
                </a:solidFill>
                <a:latin typeface="Arial" panose="020B0604020202020204" pitchFamily="34" charset="0"/>
                <a:cs typeface="Arial" panose="020B0604020202020204" pitchFamily="34" charset="0"/>
              </a:rPr>
              <a:t>02</a:t>
            </a:r>
          </a:p>
        </p:txBody>
      </p:sp>
      <p:sp>
        <p:nvSpPr>
          <p:cNvPr id="13" name="Espace réservé du texte 2">
            <a:extLst>
              <a:ext uri="{FF2B5EF4-FFF2-40B4-BE49-F238E27FC236}">
                <a16:creationId xmlns:a16="http://schemas.microsoft.com/office/drawing/2014/main" id="{59A0E692-0534-9C47-A4B1-CC78ADDD47AA}"/>
              </a:ext>
            </a:extLst>
          </p:cNvPr>
          <p:cNvSpPr txBox="1">
            <a:spLocks/>
          </p:cNvSpPr>
          <p:nvPr/>
        </p:nvSpPr>
        <p:spPr>
          <a:xfrm>
            <a:off x="8216106" y="3150424"/>
            <a:ext cx="2427510" cy="9918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300" dirty="0">
                <a:solidFill>
                  <a:srgbClr val="3E454A"/>
                </a:solidFill>
                <a:latin typeface="Arial" panose="020B0604020202020204" pitchFamily="34" charset="0"/>
                <a:cs typeface="Arial" panose="020B0604020202020204" pitchFamily="34" charset="0"/>
              </a:rPr>
              <a:t>Focus détaillé sur les étapes du programme relationnel</a:t>
            </a:r>
          </a:p>
        </p:txBody>
      </p:sp>
    </p:spTree>
    <p:extLst>
      <p:ext uri="{BB962C8B-B14F-4D97-AF65-F5344CB8AC3E}">
        <p14:creationId xmlns:p14="http://schemas.microsoft.com/office/powerpoint/2010/main" val="352335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pour une image  19">
            <a:extLst>
              <a:ext uri="{FF2B5EF4-FFF2-40B4-BE49-F238E27FC236}">
                <a16:creationId xmlns:a16="http://schemas.microsoft.com/office/drawing/2014/main" id="{8427BE2D-112A-4F45-802D-B44557772CD6}"/>
              </a:ext>
            </a:extLst>
          </p:cNvPr>
          <p:cNvPicPr>
            <a:picLocks noChangeAspect="1"/>
          </p:cNvPicPr>
          <p:nvPr/>
        </p:nvPicPr>
        <p:blipFill rotWithShape="1">
          <a:blip r:embed="rId2"/>
          <a:srcRect l="1801" t="3957" r="19878" b="16341"/>
          <a:stretch/>
        </p:blipFill>
        <p:spPr>
          <a:xfrm>
            <a:off x="6678764" y="1326894"/>
            <a:ext cx="5023418" cy="3407888"/>
          </a:xfrm>
          <a:prstGeom prst="rect">
            <a:avLst/>
          </a:prstGeom>
        </p:spPr>
      </p:pic>
      <p:sp>
        <p:nvSpPr>
          <p:cNvPr id="5" name="Titre 10">
            <a:extLst>
              <a:ext uri="{FF2B5EF4-FFF2-40B4-BE49-F238E27FC236}">
                <a16:creationId xmlns:a16="http://schemas.microsoft.com/office/drawing/2014/main" id="{C74BB055-A9B3-8241-8AD1-05B6F025DE1C}"/>
              </a:ext>
            </a:extLst>
          </p:cNvPr>
          <p:cNvSpPr txBox="1">
            <a:spLocks/>
          </p:cNvSpPr>
          <p:nvPr/>
        </p:nvSpPr>
        <p:spPr>
          <a:xfrm>
            <a:off x="632383" y="121505"/>
            <a:ext cx="10800000"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J+1 - ACCUEIL</a:t>
            </a:r>
          </a:p>
        </p:txBody>
      </p:sp>
      <p:sp>
        <p:nvSpPr>
          <p:cNvPr id="21" name="Rectangle 20">
            <a:extLst>
              <a:ext uri="{FF2B5EF4-FFF2-40B4-BE49-F238E27FC236}">
                <a16:creationId xmlns:a16="http://schemas.microsoft.com/office/drawing/2014/main" id="{21A2367E-D4E8-F84F-A975-F903D19E8C79}"/>
              </a:ext>
            </a:extLst>
          </p:cNvPr>
          <p:cNvSpPr/>
          <p:nvPr/>
        </p:nvSpPr>
        <p:spPr>
          <a:xfrm>
            <a:off x="1993649" y="6114936"/>
            <a:ext cx="10238700" cy="369332"/>
          </a:xfrm>
          <a:prstGeom prst="rect">
            <a:avLst/>
          </a:prstGeom>
        </p:spPr>
        <p:txBody>
          <a:bodyPr wrap="none">
            <a:spAutoFit/>
          </a:bodyPr>
          <a:lstStyle/>
          <a:p>
            <a:r>
              <a:rPr lang="fr-FR" b="1" i="1" dirty="0">
                <a:solidFill>
                  <a:schemeClr val="bg1"/>
                </a:solidFill>
                <a:latin typeface="Arial" panose="020B0604020202020204" pitchFamily="34" charset="0"/>
                <a:cs typeface="Arial" panose="020B0604020202020204" pitchFamily="34" charset="0"/>
              </a:rPr>
              <a:t>Coordonnées conseiller / Identifiant banque à distance / Opérations disponibles en </a:t>
            </a:r>
            <a:r>
              <a:rPr lang="fr-FR" b="1" i="1" dirty="0" err="1">
                <a:solidFill>
                  <a:schemeClr val="bg1"/>
                </a:solidFill>
                <a:latin typeface="Arial" panose="020B0604020202020204" pitchFamily="34" charset="0"/>
                <a:cs typeface="Arial" panose="020B0604020202020204" pitchFamily="34" charset="0"/>
              </a:rPr>
              <a:t>Selfcare</a:t>
            </a:r>
            <a:endParaRPr lang="fr-FR" i="1" dirty="0">
              <a:solidFill>
                <a:schemeClr val="bg1"/>
              </a:solidFill>
            </a:endParaRPr>
          </a:p>
        </p:txBody>
      </p:sp>
      <p:sp>
        <p:nvSpPr>
          <p:cNvPr id="28" name="Rectangle 27">
            <a:extLst>
              <a:ext uri="{FF2B5EF4-FFF2-40B4-BE49-F238E27FC236}">
                <a16:creationId xmlns:a16="http://schemas.microsoft.com/office/drawing/2014/main" id="{0C12568A-2263-4CAE-AACF-6D4E97977403}"/>
              </a:ext>
            </a:extLst>
          </p:cNvPr>
          <p:cNvSpPr/>
          <p:nvPr/>
        </p:nvSpPr>
        <p:spPr>
          <a:xfrm>
            <a:off x="0" y="797441"/>
            <a:ext cx="2441663" cy="51390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F1468119-1933-43F0-8E18-8140C47C09C8}"/>
              </a:ext>
            </a:extLst>
          </p:cNvPr>
          <p:cNvGrpSpPr/>
          <p:nvPr/>
        </p:nvGrpSpPr>
        <p:grpSpPr>
          <a:xfrm>
            <a:off x="154431" y="2921285"/>
            <a:ext cx="661283" cy="1147410"/>
            <a:chOff x="77996" y="4862460"/>
            <a:chExt cx="661283" cy="1147410"/>
          </a:xfrm>
        </p:grpSpPr>
        <p:pic>
          <p:nvPicPr>
            <p:cNvPr id="31" name="Graphique 30">
              <a:extLst>
                <a:ext uri="{FF2B5EF4-FFF2-40B4-BE49-F238E27FC236}">
                  <a16:creationId xmlns:a16="http://schemas.microsoft.com/office/drawing/2014/main" id="{CA7B170B-B2F5-4E80-964F-2446836EE1F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9095" y="4862460"/>
              <a:ext cx="488684" cy="488684"/>
            </a:xfrm>
            <a:prstGeom prst="rect">
              <a:avLst/>
            </a:prstGeom>
          </p:spPr>
        </p:pic>
        <p:sp>
          <p:nvSpPr>
            <p:cNvPr id="32" name="Rectangle 31">
              <a:extLst>
                <a:ext uri="{FF2B5EF4-FFF2-40B4-BE49-F238E27FC236}">
                  <a16:creationId xmlns:a16="http://schemas.microsoft.com/office/drawing/2014/main" id="{BEA8BD61-2EC7-4A3A-8175-9D1E962E717E}"/>
                </a:ext>
              </a:extLst>
            </p:cNvPr>
            <p:cNvSpPr/>
            <p:nvPr/>
          </p:nvSpPr>
          <p:spPr>
            <a:xfrm>
              <a:off x="77996" y="5301984"/>
              <a:ext cx="661283" cy="707886"/>
            </a:xfrm>
            <a:prstGeom prst="rect">
              <a:avLst/>
            </a:prstGeom>
          </p:spPr>
          <p:txBody>
            <a:bodyPr wrap="square">
              <a:spAutoFit/>
            </a:bodyPr>
            <a:lstStyle/>
            <a:p>
              <a:pPr algn="ctr">
                <a:buClr>
                  <a:srgbClr val="D7000F"/>
                </a:buClr>
              </a:pPr>
              <a:r>
                <a:rPr lang="fr-FR" sz="1000" dirty="0"/>
                <a:t>2 emails, </a:t>
              </a:r>
            </a:p>
            <a:p>
              <a:pPr algn="ctr">
                <a:buClr>
                  <a:srgbClr val="D7000F"/>
                </a:buClr>
              </a:pPr>
              <a:r>
                <a:rPr lang="fr-FR" sz="1000" dirty="0"/>
                <a:t>1 pour chaque cible</a:t>
              </a:r>
            </a:p>
          </p:txBody>
        </p:sp>
      </p:grpSp>
      <p:grpSp>
        <p:nvGrpSpPr>
          <p:cNvPr id="33" name="Groupe 32">
            <a:extLst>
              <a:ext uri="{FF2B5EF4-FFF2-40B4-BE49-F238E27FC236}">
                <a16:creationId xmlns:a16="http://schemas.microsoft.com/office/drawing/2014/main" id="{E2E8A4EE-8B2D-408F-A693-80743C41CB00}"/>
              </a:ext>
            </a:extLst>
          </p:cNvPr>
          <p:cNvGrpSpPr/>
          <p:nvPr/>
        </p:nvGrpSpPr>
        <p:grpSpPr>
          <a:xfrm>
            <a:off x="228392" y="5211758"/>
            <a:ext cx="2264956" cy="598522"/>
            <a:chOff x="228392" y="5211758"/>
            <a:chExt cx="2182210" cy="598522"/>
          </a:xfrm>
        </p:grpSpPr>
        <p:pic>
          <p:nvPicPr>
            <p:cNvPr id="34" name="Graphique 33">
              <a:extLst>
                <a:ext uri="{FF2B5EF4-FFF2-40B4-BE49-F238E27FC236}">
                  <a16:creationId xmlns:a16="http://schemas.microsoft.com/office/drawing/2014/main" id="{939805C6-18A0-4286-B20B-FDE1C5A68083}"/>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28392" y="5211758"/>
              <a:ext cx="598522" cy="598522"/>
            </a:xfrm>
            <a:prstGeom prst="rect">
              <a:avLst/>
            </a:prstGeom>
          </p:spPr>
        </p:pic>
        <p:sp>
          <p:nvSpPr>
            <p:cNvPr id="35" name="Rectangle 34">
              <a:extLst>
                <a:ext uri="{FF2B5EF4-FFF2-40B4-BE49-F238E27FC236}">
                  <a16:creationId xmlns:a16="http://schemas.microsoft.com/office/drawing/2014/main" id="{C68AE48D-0513-4941-900F-5A5A2B7AABC3}"/>
                </a:ext>
              </a:extLst>
            </p:cNvPr>
            <p:cNvSpPr/>
            <p:nvPr/>
          </p:nvSpPr>
          <p:spPr>
            <a:xfrm>
              <a:off x="752871" y="5228587"/>
              <a:ext cx="1657731" cy="553998"/>
            </a:xfrm>
            <a:prstGeom prst="rect">
              <a:avLst/>
            </a:prstGeom>
          </p:spPr>
          <p:txBody>
            <a:bodyPr wrap="square">
              <a:spAutoFit/>
            </a:bodyPr>
            <a:lstStyle/>
            <a:p>
              <a:pPr>
                <a:buClr>
                  <a:srgbClr val="D7000F"/>
                </a:buClr>
              </a:pPr>
              <a:r>
                <a:rPr lang="fr-FR" sz="1000" dirty="0"/>
                <a:t>Envoi courrier pour vos clients dont nous ne détenons pas l’adresse email </a:t>
              </a:r>
            </a:p>
          </p:txBody>
        </p:sp>
      </p:grpSp>
      <p:pic>
        <p:nvPicPr>
          <p:cNvPr id="36" name="Image 35">
            <a:extLst>
              <a:ext uri="{FF2B5EF4-FFF2-40B4-BE49-F238E27FC236}">
                <a16:creationId xmlns:a16="http://schemas.microsoft.com/office/drawing/2014/main" id="{34D8C96D-E8D5-4752-9F25-94DB9A1ADDB8}"/>
              </a:ext>
            </a:extLst>
          </p:cNvPr>
          <p:cNvPicPr>
            <a:picLocks noChangeAspect="1"/>
          </p:cNvPicPr>
          <p:nvPr/>
        </p:nvPicPr>
        <p:blipFill rotWithShape="1">
          <a:blip r:embed="rId7"/>
          <a:srcRect t="517"/>
          <a:stretch/>
        </p:blipFill>
        <p:spPr>
          <a:xfrm>
            <a:off x="815714" y="951743"/>
            <a:ext cx="974659" cy="4211756"/>
          </a:xfrm>
          <a:prstGeom prst="rect">
            <a:avLst/>
          </a:prstGeom>
          <a:ln>
            <a:solidFill>
              <a:schemeClr val="bg1">
                <a:lumMod val="85000"/>
              </a:schemeClr>
            </a:solidFill>
          </a:ln>
        </p:spPr>
      </p:pic>
      <p:sp>
        <p:nvSpPr>
          <p:cNvPr id="37" name="Espace réservé du texte 12">
            <a:extLst>
              <a:ext uri="{FF2B5EF4-FFF2-40B4-BE49-F238E27FC236}">
                <a16:creationId xmlns:a16="http://schemas.microsoft.com/office/drawing/2014/main" id="{B751BA76-1199-4F21-9003-0116D64244C5}"/>
              </a:ext>
            </a:extLst>
          </p:cNvPr>
          <p:cNvSpPr txBox="1">
            <a:spLocks/>
          </p:cNvSpPr>
          <p:nvPr/>
        </p:nvSpPr>
        <p:spPr>
          <a:xfrm>
            <a:off x="2667977" y="1280144"/>
            <a:ext cx="3712045" cy="10795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b="1" dirty="0">
                <a:solidFill>
                  <a:srgbClr val="3E454A"/>
                </a:solidFill>
                <a:latin typeface="Arial" panose="020B0604020202020204" pitchFamily="34" charset="0"/>
                <a:cs typeface="Arial" panose="020B0604020202020204" pitchFamily="34" charset="0"/>
              </a:rPr>
              <a:t>Un email de bienvenue est envoyé </a:t>
            </a:r>
            <a:r>
              <a:rPr lang="fr-FR" sz="1400" dirty="0">
                <a:solidFill>
                  <a:srgbClr val="3E454A"/>
                </a:solidFill>
                <a:latin typeface="Arial" panose="020B0604020202020204" pitchFamily="34" charset="0"/>
                <a:cs typeface="Arial" panose="020B0604020202020204" pitchFamily="34" charset="0"/>
              </a:rPr>
              <a:t>à vos clients rappelant les valeurs de la Caisse d’Epargne et toutes les informations utiles pour communiquer avec vous et gérer ses comptes à distance.</a:t>
            </a:r>
          </a:p>
        </p:txBody>
      </p:sp>
      <p:grpSp>
        <p:nvGrpSpPr>
          <p:cNvPr id="38" name="Groupe 37">
            <a:extLst>
              <a:ext uri="{FF2B5EF4-FFF2-40B4-BE49-F238E27FC236}">
                <a16:creationId xmlns:a16="http://schemas.microsoft.com/office/drawing/2014/main" id="{161143C1-05D5-46E0-BA40-23D3246D274B}"/>
              </a:ext>
            </a:extLst>
          </p:cNvPr>
          <p:cNvGrpSpPr/>
          <p:nvPr/>
        </p:nvGrpSpPr>
        <p:grpSpPr>
          <a:xfrm>
            <a:off x="2667977" y="2831794"/>
            <a:ext cx="3784473" cy="1713757"/>
            <a:chOff x="2499208" y="2780832"/>
            <a:chExt cx="2766170" cy="1713757"/>
          </a:xfrm>
        </p:grpSpPr>
        <p:sp>
          <p:nvSpPr>
            <p:cNvPr id="39" name="Espace réservé du texte 1">
              <a:extLst>
                <a:ext uri="{FF2B5EF4-FFF2-40B4-BE49-F238E27FC236}">
                  <a16:creationId xmlns:a16="http://schemas.microsoft.com/office/drawing/2014/main" id="{0734F147-5F19-43EA-A271-0F1431647D9B}"/>
                </a:ext>
              </a:extLst>
            </p:cNvPr>
            <p:cNvSpPr txBox="1">
              <a:spLocks/>
            </p:cNvSpPr>
            <p:nvPr/>
          </p:nvSpPr>
          <p:spPr>
            <a:xfrm>
              <a:off x="2499208" y="2780832"/>
              <a:ext cx="2766170" cy="171375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40" name="Rectangle 39">
              <a:extLst>
                <a:ext uri="{FF2B5EF4-FFF2-40B4-BE49-F238E27FC236}">
                  <a16:creationId xmlns:a16="http://schemas.microsoft.com/office/drawing/2014/main" id="{AC7EF558-7D5D-47EB-ACF8-0D23DA1F97C5}"/>
                </a:ext>
              </a:extLst>
            </p:cNvPr>
            <p:cNvSpPr/>
            <p:nvPr/>
          </p:nvSpPr>
          <p:spPr>
            <a:xfrm>
              <a:off x="2559927" y="2927247"/>
              <a:ext cx="2702396" cy="1405513"/>
            </a:xfrm>
            <a:prstGeom prst="rect">
              <a:avLst/>
            </a:prstGeom>
          </p:spPr>
          <p:txBody>
            <a:bodyPr wrap="square">
              <a:spAutoFit/>
            </a:bodyPr>
            <a:lstStyle/>
            <a:p>
              <a:pPr>
                <a:spcBef>
                  <a:spcPts val="800"/>
                </a:spcBef>
              </a:pPr>
              <a:r>
                <a:rPr lang="fr-FR" sz="1200" b="1" dirty="0">
                  <a:solidFill>
                    <a:srgbClr val="D7000F"/>
                  </a:solidFill>
                  <a:latin typeface="Arial" panose="020B0604020202020204" pitchFamily="34" charset="0"/>
                  <a:cs typeface="Arial" panose="020B0604020202020204" pitchFamily="34" charset="0"/>
                </a:rPr>
                <a:t>Ciblage : </a:t>
              </a:r>
              <a:r>
                <a:rPr lang="fr-FR" sz="1200" b="1" dirty="0">
                  <a:solidFill>
                    <a:srgbClr val="3E454A"/>
                  </a:solidFill>
                  <a:latin typeface="Arial" panose="020B0604020202020204" pitchFamily="34" charset="0"/>
                  <a:cs typeface="Arial" panose="020B0604020202020204" pitchFamily="34" charset="0"/>
                </a:rPr>
                <a:t>tout client venant d’entrer en relation</a:t>
              </a:r>
            </a:p>
            <a:p>
              <a:pPr marL="171450" lvl="1" indent="-171450">
                <a:spcBef>
                  <a:spcPts val="800"/>
                </a:spcBef>
                <a:buClr>
                  <a:srgbClr val="D7000F"/>
                </a:buClr>
                <a:buFont typeface="Wingdings" panose="05000000000000000000" pitchFamily="2" charset="2"/>
                <a:buChar char="§"/>
              </a:pPr>
              <a:r>
                <a:rPr lang="fr-FR" sz="1200" dirty="0">
                  <a:solidFill>
                    <a:srgbClr val="D7000F"/>
                  </a:solidFill>
                  <a:latin typeface="Arial" panose="020B0604020202020204" pitchFamily="34" charset="0"/>
                  <a:cs typeface="Arial" panose="020B0604020202020204" pitchFamily="34" charset="0"/>
                </a:rPr>
                <a:t>Version 1 : </a:t>
              </a:r>
              <a:r>
                <a:rPr lang="fr-FR" sz="1200" dirty="0">
                  <a:solidFill>
                    <a:srgbClr val="3E454A"/>
                  </a:solidFill>
                  <a:latin typeface="Arial" panose="020B0604020202020204" pitchFamily="34" charset="0"/>
                  <a:cs typeface="Arial" panose="020B0604020202020204" pitchFamily="34" charset="0"/>
                </a:rPr>
                <a:t>clients abonnés </a:t>
              </a:r>
              <a:br>
                <a:rPr lang="fr-FR" sz="1200" dirty="0">
                  <a:solidFill>
                    <a:srgbClr val="3E454A"/>
                  </a:solidFill>
                  <a:latin typeface="Arial" panose="020B0604020202020204" pitchFamily="34" charset="0"/>
                  <a:cs typeface="Arial" panose="020B0604020202020204" pitchFamily="34" charset="0"/>
                </a:rPr>
              </a:br>
              <a:r>
                <a:rPr lang="fr-FR" sz="1200" dirty="0">
                  <a:solidFill>
                    <a:srgbClr val="3E454A"/>
                  </a:solidFill>
                  <a:latin typeface="Arial" panose="020B0604020202020204" pitchFamily="34" charset="0"/>
                  <a:cs typeface="Arial" panose="020B0604020202020204" pitchFamily="34" charset="0"/>
                </a:rPr>
                <a:t>à la banque à distance</a:t>
              </a:r>
            </a:p>
            <a:p>
              <a:pPr marL="171450" lvl="1" indent="-171450">
                <a:spcBef>
                  <a:spcPts val="800"/>
                </a:spcBef>
                <a:buClr>
                  <a:srgbClr val="D7000F"/>
                </a:buClr>
                <a:buFont typeface="Wingdings" panose="05000000000000000000" pitchFamily="2" charset="2"/>
                <a:buChar char="§"/>
              </a:pPr>
              <a:r>
                <a:rPr lang="fr-FR" sz="1200" dirty="0">
                  <a:solidFill>
                    <a:srgbClr val="D7000F"/>
                  </a:solidFill>
                  <a:latin typeface="Arial" panose="020B0604020202020204" pitchFamily="34" charset="0"/>
                  <a:cs typeface="Arial" panose="020B0604020202020204" pitchFamily="34" charset="0"/>
                </a:rPr>
                <a:t>Version 2 : </a:t>
              </a:r>
              <a:r>
                <a:rPr lang="fr-FR" sz="1200" dirty="0">
                  <a:solidFill>
                    <a:srgbClr val="3E454A"/>
                  </a:solidFill>
                  <a:latin typeface="Arial" panose="020B0604020202020204" pitchFamily="34" charset="0"/>
                  <a:cs typeface="Arial" panose="020B0604020202020204" pitchFamily="34" charset="0"/>
                </a:rPr>
                <a:t>clients non abonnés </a:t>
              </a:r>
              <a:br>
                <a:rPr lang="fr-FR" sz="1200" dirty="0">
                  <a:solidFill>
                    <a:srgbClr val="3E454A"/>
                  </a:solidFill>
                  <a:latin typeface="Arial" panose="020B0604020202020204" pitchFamily="34" charset="0"/>
                  <a:cs typeface="Arial" panose="020B0604020202020204" pitchFamily="34" charset="0"/>
                </a:rPr>
              </a:br>
              <a:r>
                <a:rPr lang="fr-FR" sz="1200" dirty="0">
                  <a:solidFill>
                    <a:srgbClr val="3E454A"/>
                  </a:solidFill>
                  <a:latin typeface="Arial" panose="020B0604020202020204" pitchFamily="34" charset="0"/>
                  <a:cs typeface="Arial" panose="020B0604020202020204" pitchFamily="34" charset="0"/>
                </a:rPr>
                <a:t>à la banque à distance</a:t>
              </a:r>
            </a:p>
          </p:txBody>
        </p:sp>
      </p:grpSp>
      <p:sp>
        <p:nvSpPr>
          <p:cNvPr id="41" name="ZoneTexte 40">
            <a:extLst>
              <a:ext uri="{FF2B5EF4-FFF2-40B4-BE49-F238E27FC236}">
                <a16:creationId xmlns:a16="http://schemas.microsoft.com/office/drawing/2014/main" id="{AE47432D-D68B-46EA-889A-F2125D4A10DF}"/>
              </a:ext>
            </a:extLst>
          </p:cNvPr>
          <p:cNvSpPr txBox="1"/>
          <p:nvPr/>
        </p:nvSpPr>
        <p:spPr>
          <a:xfrm>
            <a:off x="2667977" y="2403190"/>
            <a:ext cx="2905386"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Email ou courrier envoyés :</a:t>
            </a:r>
          </a:p>
        </p:txBody>
      </p:sp>
      <p:grpSp>
        <p:nvGrpSpPr>
          <p:cNvPr id="42" name="Groupe 41">
            <a:extLst>
              <a:ext uri="{FF2B5EF4-FFF2-40B4-BE49-F238E27FC236}">
                <a16:creationId xmlns:a16="http://schemas.microsoft.com/office/drawing/2014/main" id="{C26AA175-939F-4196-91DA-82389963AD87}"/>
              </a:ext>
            </a:extLst>
          </p:cNvPr>
          <p:cNvGrpSpPr/>
          <p:nvPr/>
        </p:nvGrpSpPr>
        <p:grpSpPr>
          <a:xfrm>
            <a:off x="2635894" y="5085842"/>
            <a:ext cx="9066288" cy="623352"/>
            <a:chOff x="2519571" y="3813568"/>
            <a:chExt cx="11917499" cy="572247"/>
          </a:xfrm>
        </p:grpSpPr>
        <p:sp>
          <p:nvSpPr>
            <p:cNvPr id="43" name="Espace réservé du texte 13">
              <a:extLst>
                <a:ext uri="{FF2B5EF4-FFF2-40B4-BE49-F238E27FC236}">
                  <a16:creationId xmlns:a16="http://schemas.microsoft.com/office/drawing/2014/main" id="{2902CC4E-1E6E-48DA-8F81-31E9672E051F}"/>
                </a:ext>
              </a:extLst>
            </p:cNvPr>
            <p:cNvSpPr txBox="1">
              <a:spLocks noChangeAspect="1"/>
            </p:cNvSpPr>
            <p:nvPr/>
          </p:nvSpPr>
          <p:spPr>
            <a:xfrm>
              <a:off x="2519571" y="3813568"/>
              <a:ext cx="11917499" cy="57224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44" name="Espace réservé du texte 12">
              <a:extLst>
                <a:ext uri="{FF2B5EF4-FFF2-40B4-BE49-F238E27FC236}">
                  <a16:creationId xmlns:a16="http://schemas.microsoft.com/office/drawing/2014/main" id="{023E1E38-CD26-4624-BC63-283597A74971}"/>
                </a:ext>
              </a:extLst>
            </p:cNvPr>
            <p:cNvSpPr txBox="1">
              <a:spLocks/>
            </p:cNvSpPr>
            <p:nvPr/>
          </p:nvSpPr>
          <p:spPr>
            <a:xfrm>
              <a:off x="2519571" y="3861894"/>
              <a:ext cx="11917499" cy="2563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600"/>
                </a:lnSpc>
                <a:spcBef>
                  <a:spcPts val="600"/>
                </a:spcBef>
                <a:buNone/>
              </a:pPr>
              <a:r>
                <a:rPr lang="fr-FR" sz="1400" b="1" dirty="0">
                  <a:solidFill>
                    <a:schemeClr val="bg1"/>
                  </a:solidFill>
                  <a:latin typeface="Arial" panose="020B0604020202020204" pitchFamily="34" charset="0"/>
                  <a:cs typeface="Arial" panose="020B0604020202020204" pitchFamily="34" charset="0"/>
                </a:rPr>
                <a:t>Nous incitons vos clients à activer ou utiliser leurs services de banque à distance afin qu’ils puissent gérer, en toute autonomie, leurs opérations du quotidien. </a:t>
              </a:r>
            </a:p>
          </p:txBody>
        </p:sp>
      </p:grpSp>
    </p:spTree>
    <p:extLst>
      <p:ext uri="{BB962C8B-B14F-4D97-AF65-F5344CB8AC3E}">
        <p14:creationId xmlns:p14="http://schemas.microsoft.com/office/powerpoint/2010/main" val="343965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3AE30D3-B4B4-B54C-BE1F-2663F422E5F5}"/>
              </a:ext>
            </a:extLst>
          </p:cNvPr>
          <p:cNvSpPr/>
          <p:nvPr/>
        </p:nvSpPr>
        <p:spPr>
          <a:xfrm>
            <a:off x="0" y="815198"/>
            <a:ext cx="2953087" cy="50610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0">
            <a:extLst>
              <a:ext uri="{FF2B5EF4-FFF2-40B4-BE49-F238E27FC236}">
                <a16:creationId xmlns:a16="http://schemas.microsoft.com/office/drawing/2014/main" id="{0CDA99A7-C717-7044-B605-918589B12860}"/>
              </a:ext>
            </a:extLst>
          </p:cNvPr>
          <p:cNvSpPr txBox="1">
            <a:spLocks/>
          </p:cNvSpPr>
          <p:nvPr/>
        </p:nvSpPr>
        <p:spPr>
          <a:xfrm>
            <a:off x="632384" y="119166"/>
            <a:ext cx="10800000"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J+7 - FOCUS BANQUE À DISTANCE</a:t>
            </a:r>
          </a:p>
        </p:txBody>
      </p:sp>
      <p:sp>
        <p:nvSpPr>
          <p:cNvPr id="32" name="Rectangle 31">
            <a:extLst>
              <a:ext uri="{FF2B5EF4-FFF2-40B4-BE49-F238E27FC236}">
                <a16:creationId xmlns:a16="http://schemas.microsoft.com/office/drawing/2014/main" id="{20B8282C-1737-934C-9E98-E271D59B8FA1}"/>
              </a:ext>
            </a:extLst>
          </p:cNvPr>
          <p:cNvSpPr/>
          <p:nvPr/>
        </p:nvSpPr>
        <p:spPr>
          <a:xfrm>
            <a:off x="1993649" y="6114936"/>
            <a:ext cx="4758610" cy="369332"/>
          </a:xfrm>
          <a:prstGeom prst="rect">
            <a:avLst/>
          </a:prstGeom>
        </p:spPr>
        <p:txBody>
          <a:bodyPr wrap="none">
            <a:spAutoFit/>
          </a:bodyPr>
          <a:lstStyle/>
          <a:p>
            <a:r>
              <a:rPr lang="fr-FR" b="1" i="1" dirty="0">
                <a:solidFill>
                  <a:schemeClr val="bg1"/>
                </a:solidFill>
                <a:latin typeface="Arial" panose="020B0604020202020204" pitchFamily="34" charset="0"/>
                <a:cs typeface="Arial" panose="020B0604020202020204" pitchFamily="34" charset="0"/>
              </a:rPr>
              <a:t>Banque à distance / </a:t>
            </a:r>
            <a:r>
              <a:rPr lang="fr-FR" b="1" i="1" dirty="0" err="1">
                <a:solidFill>
                  <a:schemeClr val="bg1"/>
                </a:solidFill>
                <a:latin typeface="Arial" panose="020B0604020202020204" pitchFamily="34" charset="0"/>
                <a:cs typeface="Arial" panose="020B0604020202020204" pitchFamily="34" charset="0"/>
              </a:rPr>
              <a:t>Selfcare</a:t>
            </a:r>
            <a:r>
              <a:rPr lang="fr-FR" b="1" i="1" dirty="0">
                <a:solidFill>
                  <a:schemeClr val="bg1"/>
                </a:solidFill>
                <a:latin typeface="Arial" panose="020B0604020202020204" pitchFamily="34" charset="0"/>
                <a:cs typeface="Arial" panose="020B0604020202020204" pitchFamily="34" charset="0"/>
              </a:rPr>
              <a:t> / </a:t>
            </a:r>
            <a:r>
              <a:rPr lang="fr-FR" b="1" i="1" dirty="0" err="1">
                <a:solidFill>
                  <a:schemeClr val="bg1"/>
                </a:solidFill>
                <a:latin typeface="Arial" panose="020B0604020202020204" pitchFamily="34" charset="0"/>
                <a:cs typeface="Arial" panose="020B0604020202020204" pitchFamily="34" charset="0"/>
              </a:rPr>
              <a:t>Sécur’Pass</a:t>
            </a:r>
            <a:endParaRPr lang="fr-FR" i="1" dirty="0">
              <a:solidFill>
                <a:schemeClr val="bg1"/>
              </a:solidFill>
            </a:endParaRPr>
          </a:p>
        </p:txBody>
      </p:sp>
      <p:pic>
        <p:nvPicPr>
          <p:cNvPr id="37" name="Espace réservé pour une image  19">
            <a:extLst>
              <a:ext uri="{FF2B5EF4-FFF2-40B4-BE49-F238E27FC236}">
                <a16:creationId xmlns:a16="http://schemas.microsoft.com/office/drawing/2014/main" id="{2182EB86-0C14-394E-93AE-FE2D1D06BB8A}"/>
              </a:ext>
            </a:extLst>
          </p:cNvPr>
          <p:cNvPicPr>
            <a:picLocks noChangeAspect="1"/>
          </p:cNvPicPr>
          <p:nvPr/>
        </p:nvPicPr>
        <p:blipFill rotWithShape="1">
          <a:blip r:embed="rId2"/>
          <a:srcRect l="19756" r="18504" b="10665"/>
          <a:stretch/>
        </p:blipFill>
        <p:spPr>
          <a:xfrm>
            <a:off x="6694211" y="1103595"/>
            <a:ext cx="4519992" cy="3671469"/>
          </a:xfrm>
          <a:prstGeom prst="rect">
            <a:avLst/>
          </a:prstGeom>
        </p:spPr>
      </p:pic>
      <p:pic>
        <p:nvPicPr>
          <p:cNvPr id="22" name="Image 21">
            <a:extLst>
              <a:ext uri="{FF2B5EF4-FFF2-40B4-BE49-F238E27FC236}">
                <a16:creationId xmlns:a16="http://schemas.microsoft.com/office/drawing/2014/main" id="{E624635D-F4EC-45EB-AB58-D75752BCC261}"/>
              </a:ext>
            </a:extLst>
          </p:cNvPr>
          <p:cNvPicPr>
            <a:picLocks noChangeAspect="1"/>
          </p:cNvPicPr>
          <p:nvPr/>
        </p:nvPicPr>
        <p:blipFill>
          <a:blip r:embed="rId3"/>
          <a:srcRect/>
          <a:stretch/>
        </p:blipFill>
        <p:spPr>
          <a:xfrm>
            <a:off x="753932" y="929336"/>
            <a:ext cx="1063326" cy="4862946"/>
          </a:xfrm>
          <a:prstGeom prst="rect">
            <a:avLst/>
          </a:prstGeom>
          <a:ln>
            <a:solidFill>
              <a:schemeClr val="bg1">
                <a:lumMod val="85000"/>
              </a:schemeClr>
            </a:solidFill>
          </a:ln>
        </p:spPr>
      </p:pic>
      <p:grpSp>
        <p:nvGrpSpPr>
          <p:cNvPr id="27" name="Groupe 26">
            <a:extLst>
              <a:ext uri="{FF2B5EF4-FFF2-40B4-BE49-F238E27FC236}">
                <a16:creationId xmlns:a16="http://schemas.microsoft.com/office/drawing/2014/main" id="{1C807FCD-477B-427C-9608-5821C98A30D8}"/>
              </a:ext>
            </a:extLst>
          </p:cNvPr>
          <p:cNvGrpSpPr/>
          <p:nvPr/>
        </p:nvGrpSpPr>
        <p:grpSpPr>
          <a:xfrm>
            <a:off x="154431" y="2921285"/>
            <a:ext cx="661283" cy="1147410"/>
            <a:chOff x="77996" y="4862460"/>
            <a:chExt cx="661283" cy="1147410"/>
          </a:xfrm>
        </p:grpSpPr>
        <p:pic>
          <p:nvPicPr>
            <p:cNvPr id="28" name="Graphique 27">
              <a:extLst>
                <a:ext uri="{FF2B5EF4-FFF2-40B4-BE49-F238E27FC236}">
                  <a16:creationId xmlns:a16="http://schemas.microsoft.com/office/drawing/2014/main" id="{6799CD52-E63E-4A16-8A30-432CDDFC3297}"/>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9095" y="4862460"/>
              <a:ext cx="488684" cy="488684"/>
            </a:xfrm>
            <a:prstGeom prst="rect">
              <a:avLst/>
            </a:prstGeom>
          </p:spPr>
        </p:pic>
        <p:sp>
          <p:nvSpPr>
            <p:cNvPr id="29" name="Rectangle 28">
              <a:extLst>
                <a:ext uri="{FF2B5EF4-FFF2-40B4-BE49-F238E27FC236}">
                  <a16:creationId xmlns:a16="http://schemas.microsoft.com/office/drawing/2014/main" id="{924A6DAB-7D67-4C91-9A06-C0A514B96270}"/>
                </a:ext>
              </a:extLst>
            </p:cNvPr>
            <p:cNvSpPr/>
            <p:nvPr/>
          </p:nvSpPr>
          <p:spPr>
            <a:xfrm>
              <a:off x="77996" y="5301984"/>
              <a:ext cx="661283" cy="707886"/>
            </a:xfrm>
            <a:prstGeom prst="rect">
              <a:avLst/>
            </a:prstGeom>
          </p:spPr>
          <p:txBody>
            <a:bodyPr wrap="square">
              <a:spAutoFit/>
            </a:bodyPr>
            <a:lstStyle/>
            <a:p>
              <a:pPr algn="ctr">
                <a:buClr>
                  <a:srgbClr val="D7000F"/>
                </a:buClr>
              </a:pPr>
              <a:r>
                <a:rPr lang="fr-FR" sz="1000" dirty="0"/>
                <a:t>2 emails, </a:t>
              </a:r>
            </a:p>
            <a:p>
              <a:pPr algn="ctr">
                <a:buClr>
                  <a:srgbClr val="D7000F"/>
                </a:buClr>
              </a:pPr>
              <a:r>
                <a:rPr lang="fr-FR" sz="1000" dirty="0"/>
                <a:t>1 pour chaque cible</a:t>
              </a:r>
            </a:p>
          </p:txBody>
        </p:sp>
      </p:grpSp>
      <p:sp>
        <p:nvSpPr>
          <p:cNvPr id="30" name="Espace réservé du texte 12">
            <a:extLst>
              <a:ext uri="{FF2B5EF4-FFF2-40B4-BE49-F238E27FC236}">
                <a16:creationId xmlns:a16="http://schemas.microsoft.com/office/drawing/2014/main" id="{39F4E2FB-C697-4A3C-AEEF-064AA2EEF75E}"/>
              </a:ext>
            </a:extLst>
          </p:cNvPr>
          <p:cNvSpPr txBox="1">
            <a:spLocks/>
          </p:cNvSpPr>
          <p:nvPr/>
        </p:nvSpPr>
        <p:spPr>
          <a:xfrm>
            <a:off x="3281910" y="1237381"/>
            <a:ext cx="2994606" cy="11552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500"/>
              </a:spcBef>
              <a:buNone/>
            </a:pPr>
            <a:r>
              <a:rPr lang="fr-FR" sz="1400" b="1" dirty="0">
                <a:solidFill>
                  <a:srgbClr val="3E454A"/>
                </a:solidFill>
                <a:latin typeface="Arial" panose="020B0604020202020204" pitchFamily="34" charset="0"/>
                <a:cs typeface="Arial" panose="020B0604020202020204" pitchFamily="34" charset="0"/>
              </a:rPr>
              <a:t>Envoi d’un email </a:t>
            </a:r>
            <a:r>
              <a:rPr lang="fr-FR" sz="1400" dirty="0">
                <a:solidFill>
                  <a:srgbClr val="3E454A"/>
                </a:solidFill>
                <a:latin typeface="Arial" panose="020B0604020202020204" pitchFamily="34" charset="0"/>
                <a:cs typeface="Arial" panose="020B0604020202020204" pitchFamily="34" charset="0"/>
              </a:rPr>
              <a:t>présentant nos services de banque à distance pour promouvoir la gestion autonome des opérations bancaires du quotidien (</a:t>
            </a:r>
            <a:r>
              <a:rPr lang="fr-FR" sz="1400" dirty="0" err="1">
                <a:solidFill>
                  <a:srgbClr val="3E454A"/>
                </a:solidFill>
                <a:latin typeface="Arial" panose="020B0604020202020204" pitchFamily="34" charset="0"/>
                <a:cs typeface="Arial" panose="020B0604020202020204" pitchFamily="34" charset="0"/>
              </a:rPr>
              <a:t>selfcare</a:t>
            </a:r>
            <a:r>
              <a:rPr lang="fr-FR" sz="1400" dirty="0">
                <a:solidFill>
                  <a:srgbClr val="3E454A"/>
                </a:solidFill>
                <a:latin typeface="Arial" panose="020B0604020202020204" pitchFamily="34" charset="0"/>
                <a:cs typeface="Arial" panose="020B0604020202020204" pitchFamily="34" charset="0"/>
              </a:rPr>
              <a:t>).</a:t>
            </a:r>
          </a:p>
        </p:txBody>
      </p:sp>
      <p:grpSp>
        <p:nvGrpSpPr>
          <p:cNvPr id="31" name="Groupe 30">
            <a:extLst>
              <a:ext uri="{FF2B5EF4-FFF2-40B4-BE49-F238E27FC236}">
                <a16:creationId xmlns:a16="http://schemas.microsoft.com/office/drawing/2014/main" id="{4C9FCA6F-56AD-4104-BDCA-2C5F5F43497C}"/>
              </a:ext>
            </a:extLst>
          </p:cNvPr>
          <p:cNvGrpSpPr/>
          <p:nvPr/>
        </p:nvGrpSpPr>
        <p:grpSpPr>
          <a:xfrm>
            <a:off x="3412302" y="2939348"/>
            <a:ext cx="2953086" cy="1675812"/>
            <a:chOff x="2499208" y="2919874"/>
            <a:chExt cx="2953086" cy="1675812"/>
          </a:xfrm>
        </p:grpSpPr>
        <p:sp>
          <p:nvSpPr>
            <p:cNvPr id="33" name="Espace réservé du texte 1">
              <a:extLst>
                <a:ext uri="{FF2B5EF4-FFF2-40B4-BE49-F238E27FC236}">
                  <a16:creationId xmlns:a16="http://schemas.microsoft.com/office/drawing/2014/main" id="{19844EFC-E9FD-46CE-9D90-C7229545E060}"/>
                </a:ext>
              </a:extLst>
            </p:cNvPr>
            <p:cNvSpPr txBox="1">
              <a:spLocks/>
            </p:cNvSpPr>
            <p:nvPr/>
          </p:nvSpPr>
          <p:spPr>
            <a:xfrm>
              <a:off x="2499208" y="2919874"/>
              <a:ext cx="2953086" cy="167581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4" name="Rectangle 33">
              <a:extLst>
                <a:ext uri="{FF2B5EF4-FFF2-40B4-BE49-F238E27FC236}">
                  <a16:creationId xmlns:a16="http://schemas.microsoft.com/office/drawing/2014/main" id="{FDFD5645-E4BC-4F43-9C71-D7563AAC3433}"/>
                </a:ext>
              </a:extLst>
            </p:cNvPr>
            <p:cNvSpPr/>
            <p:nvPr/>
          </p:nvSpPr>
          <p:spPr>
            <a:xfrm>
              <a:off x="2610603" y="3030587"/>
              <a:ext cx="2841323" cy="1405513"/>
            </a:xfrm>
            <a:prstGeom prst="rect">
              <a:avLst/>
            </a:prstGeom>
          </p:spPr>
          <p:txBody>
            <a:bodyPr wrap="square">
              <a:spAutoFit/>
            </a:bodyPr>
            <a:lstStyle/>
            <a:p>
              <a:pPr>
                <a:spcBef>
                  <a:spcPts val="800"/>
                </a:spcBef>
              </a:pPr>
              <a:r>
                <a:rPr lang="fr-FR" sz="1200" b="1" dirty="0">
                  <a:solidFill>
                    <a:srgbClr val="D7000F"/>
                  </a:solidFill>
                  <a:latin typeface="Arial" panose="020B0604020202020204" pitchFamily="34" charset="0"/>
                  <a:cs typeface="Arial" panose="020B0604020202020204" pitchFamily="34" charset="0"/>
                </a:rPr>
                <a:t>Ciblage : </a:t>
              </a:r>
              <a:r>
                <a:rPr lang="fr-FR" sz="1200" b="1" dirty="0">
                  <a:solidFill>
                    <a:srgbClr val="3E454A"/>
                  </a:solidFill>
                  <a:latin typeface="Arial" panose="020B0604020202020204" pitchFamily="34" charset="0"/>
                  <a:cs typeface="Arial" panose="020B0604020202020204" pitchFamily="34" charset="0"/>
                </a:rPr>
                <a:t>tout client venant </a:t>
              </a:r>
              <a:br>
                <a:rPr lang="fr-FR" sz="1200" b="1" dirty="0">
                  <a:solidFill>
                    <a:srgbClr val="3E454A"/>
                  </a:solidFill>
                  <a:latin typeface="Arial" panose="020B0604020202020204" pitchFamily="34" charset="0"/>
                  <a:cs typeface="Arial" panose="020B0604020202020204" pitchFamily="34" charset="0"/>
                </a:rPr>
              </a:br>
              <a:r>
                <a:rPr lang="fr-FR" sz="1200" b="1" dirty="0">
                  <a:solidFill>
                    <a:srgbClr val="3E454A"/>
                  </a:solidFill>
                  <a:latin typeface="Arial" panose="020B0604020202020204" pitchFamily="34" charset="0"/>
                  <a:cs typeface="Arial" panose="020B0604020202020204" pitchFamily="34" charset="0"/>
                </a:rPr>
                <a:t>d’entrer en relation</a:t>
              </a:r>
            </a:p>
            <a:p>
              <a:pPr marL="171450" lvl="1" indent="-171450">
                <a:spcBef>
                  <a:spcPts val="800"/>
                </a:spcBef>
                <a:buClr>
                  <a:srgbClr val="D7000F"/>
                </a:buClr>
                <a:buFont typeface="Wingdings" panose="05000000000000000000" pitchFamily="2" charset="2"/>
                <a:buChar char="§"/>
              </a:pPr>
              <a:r>
                <a:rPr lang="fr-FR" sz="1200" dirty="0">
                  <a:solidFill>
                    <a:srgbClr val="D7000F"/>
                  </a:solidFill>
                  <a:latin typeface="Arial" panose="020B0604020202020204" pitchFamily="34" charset="0"/>
                  <a:cs typeface="Arial" panose="020B0604020202020204" pitchFamily="34" charset="0"/>
                </a:rPr>
                <a:t>Version 1 : </a:t>
              </a:r>
              <a:r>
                <a:rPr lang="fr-FR" sz="1200" dirty="0">
                  <a:solidFill>
                    <a:srgbClr val="3E454A"/>
                  </a:solidFill>
                  <a:latin typeface="Arial" panose="020B0604020202020204" pitchFamily="34" charset="0"/>
                  <a:cs typeface="Arial" panose="020B0604020202020204" pitchFamily="34" charset="0"/>
                </a:rPr>
                <a:t>clients abonnés </a:t>
              </a:r>
              <a:br>
                <a:rPr lang="fr-FR" sz="1200" dirty="0">
                  <a:solidFill>
                    <a:srgbClr val="3E454A"/>
                  </a:solidFill>
                  <a:latin typeface="Arial" panose="020B0604020202020204" pitchFamily="34" charset="0"/>
                  <a:cs typeface="Arial" panose="020B0604020202020204" pitchFamily="34" charset="0"/>
                </a:rPr>
              </a:br>
              <a:r>
                <a:rPr lang="fr-FR" sz="1200" dirty="0">
                  <a:solidFill>
                    <a:srgbClr val="3E454A"/>
                  </a:solidFill>
                  <a:latin typeface="Arial" panose="020B0604020202020204" pitchFamily="34" charset="0"/>
                  <a:cs typeface="Arial" panose="020B0604020202020204" pitchFamily="34" charset="0"/>
                </a:rPr>
                <a:t>à la banque à distance</a:t>
              </a:r>
            </a:p>
            <a:p>
              <a:pPr marL="171450" lvl="1" indent="-171450">
                <a:spcBef>
                  <a:spcPts val="800"/>
                </a:spcBef>
                <a:buClr>
                  <a:srgbClr val="D7000F"/>
                </a:buClr>
                <a:buFont typeface="Wingdings" panose="05000000000000000000" pitchFamily="2" charset="2"/>
                <a:buChar char="§"/>
              </a:pPr>
              <a:r>
                <a:rPr lang="fr-FR" sz="1200" dirty="0">
                  <a:solidFill>
                    <a:srgbClr val="D7000F"/>
                  </a:solidFill>
                  <a:latin typeface="Arial" panose="020B0604020202020204" pitchFamily="34" charset="0"/>
                  <a:cs typeface="Arial" panose="020B0604020202020204" pitchFamily="34" charset="0"/>
                </a:rPr>
                <a:t>Version 2 : </a:t>
              </a:r>
              <a:r>
                <a:rPr lang="fr-FR" sz="1200" dirty="0">
                  <a:solidFill>
                    <a:srgbClr val="3E454A"/>
                  </a:solidFill>
                  <a:latin typeface="Arial" panose="020B0604020202020204" pitchFamily="34" charset="0"/>
                  <a:cs typeface="Arial" panose="020B0604020202020204" pitchFamily="34" charset="0"/>
                </a:rPr>
                <a:t>clients non abonnés </a:t>
              </a:r>
              <a:br>
                <a:rPr lang="fr-FR" sz="1200" dirty="0">
                  <a:solidFill>
                    <a:srgbClr val="3E454A"/>
                  </a:solidFill>
                  <a:latin typeface="Arial" panose="020B0604020202020204" pitchFamily="34" charset="0"/>
                  <a:cs typeface="Arial" panose="020B0604020202020204" pitchFamily="34" charset="0"/>
                </a:rPr>
              </a:br>
              <a:r>
                <a:rPr lang="fr-FR" sz="1200" dirty="0">
                  <a:solidFill>
                    <a:srgbClr val="3E454A"/>
                  </a:solidFill>
                  <a:latin typeface="Arial" panose="020B0604020202020204" pitchFamily="34" charset="0"/>
                  <a:cs typeface="Arial" panose="020B0604020202020204" pitchFamily="34" charset="0"/>
                </a:rPr>
                <a:t>à la banque à distance</a:t>
              </a:r>
            </a:p>
          </p:txBody>
        </p:sp>
      </p:grpSp>
      <p:sp>
        <p:nvSpPr>
          <p:cNvPr id="35" name="ZoneTexte 34">
            <a:extLst>
              <a:ext uri="{FF2B5EF4-FFF2-40B4-BE49-F238E27FC236}">
                <a16:creationId xmlns:a16="http://schemas.microsoft.com/office/drawing/2014/main" id="{44D6D1CD-B3D4-4FA1-B875-FD8FEE1E9639}"/>
              </a:ext>
            </a:extLst>
          </p:cNvPr>
          <p:cNvSpPr txBox="1"/>
          <p:nvPr/>
        </p:nvSpPr>
        <p:spPr>
          <a:xfrm>
            <a:off x="3301093" y="2530775"/>
            <a:ext cx="2019946"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Email envoyé :</a:t>
            </a:r>
          </a:p>
        </p:txBody>
      </p:sp>
      <p:sp>
        <p:nvSpPr>
          <p:cNvPr id="36" name="Espace réservé du texte 13">
            <a:extLst>
              <a:ext uri="{FF2B5EF4-FFF2-40B4-BE49-F238E27FC236}">
                <a16:creationId xmlns:a16="http://schemas.microsoft.com/office/drawing/2014/main" id="{74A76185-FCAE-456B-9411-E6E6DEF21D57}"/>
              </a:ext>
            </a:extLst>
          </p:cNvPr>
          <p:cNvSpPr txBox="1">
            <a:spLocks noChangeAspect="1"/>
          </p:cNvSpPr>
          <p:nvPr/>
        </p:nvSpPr>
        <p:spPr>
          <a:xfrm>
            <a:off x="3412302" y="5051016"/>
            <a:ext cx="8474047" cy="73522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solidFill>
                <a:srgbClr val="F4F2F3"/>
              </a:solidFill>
            </a:endParaRPr>
          </a:p>
        </p:txBody>
      </p:sp>
      <p:sp>
        <p:nvSpPr>
          <p:cNvPr id="38" name="Espace réservé du texte 12">
            <a:extLst>
              <a:ext uri="{FF2B5EF4-FFF2-40B4-BE49-F238E27FC236}">
                <a16:creationId xmlns:a16="http://schemas.microsoft.com/office/drawing/2014/main" id="{E6AF4374-0495-4876-B6BB-CC84D4449929}"/>
              </a:ext>
            </a:extLst>
          </p:cNvPr>
          <p:cNvSpPr txBox="1">
            <a:spLocks/>
          </p:cNvSpPr>
          <p:nvPr/>
        </p:nvSpPr>
        <p:spPr>
          <a:xfrm>
            <a:off x="3412302" y="5161830"/>
            <a:ext cx="8270813" cy="3795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600"/>
              </a:lnSpc>
              <a:buNone/>
            </a:pPr>
            <a:r>
              <a:rPr lang="fr-FR" sz="1400" b="1" dirty="0">
                <a:solidFill>
                  <a:schemeClr val="bg1"/>
                </a:solidFill>
                <a:latin typeface="Arial" panose="020B0604020202020204" pitchFamily="34" charset="0"/>
                <a:cs typeface="Arial" panose="020B0604020202020204" pitchFamily="34" charset="0"/>
              </a:rPr>
              <a:t>Nous rappelons à vos clients l'utilité de </a:t>
            </a:r>
            <a:r>
              <a:rPr lang="fr-FR" sz="1400" b="1" dirty="0" err="1">
                <a:solidFill>
                  <a:schemeClr val="bg1"/>
                </a:solidFill>
                <a:latin typeface="Arial" panose="020B0604020202020204" pitchFamily="34" charset="0"/>
                <a:cs typeface="Arial" panose="020B0604020202020204" pitchFamily="34" charset="0"/>
              </a:rPr>
              <a:t>Sécur'Pass</a:t>
            </a:r>
            <a:r>
              <a:rPr lang="fr-FR" sz="1400" b="1" dirty="0">
                <a:solidFill>
                  <a:schemeClr val="bg1"/>
                </a:solidFill>
                <a:latin typeface="Arial" panose="020B0604020202020204" pitchFamily="34" charset="0"/>
                <a:cs typeface="Arial" panose="020B0604020202020204" pitchFamily="34" charset="0"/>
              </a:rPr>
              <a:t> pour sécuriser leurs opérations et les rendre plus rapides et plus simples. Ayez-vous aussi le réflexe d'équiper vos clients !</a:t>
            </a:r>
          </a:p>
        </p:txBody>
      </p:sp>
    </p:spTree>
    <p:extLst>
      <p:ext uri="{BB962C8B-B14F-4D97-AF65-F5344CB8AC3E}">
        <p14:creationId xmlns:p14="http://schemas.microsoft.com/office/powerpoint/2010/main" val="30622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5AB05410-42E1-5B43-B4FB-EBDC1ECFAD0E}"/>
              </a:ext>
            </a:extLst>
          </p:cNvPr>
          <p:cNvSpPr/>
          <p:nvPr/>
        </p:nvSpPr>
        <p:spPr>
          <a:xfrm>
            <a:off x="1" y="797442"/>
            <a:ext cx="3657600" cy="50610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rgbClr val="3E454A"/>
              </a:solidFill>
              <a:latin typeface="Arial" panose="020B0604020202020204" pitchFamily="34" charset="0"/>
              <a:ea typeface="Calibri" panose="020F0502020204030204" pitchFamily="34" charset="0"/>
              <a:cs typeface="Arial" panose="020B0604020202020204" pitchFamily="34" charset="0"/>
            </a:endParaRPr>
          </a:p>
        </p:txBody>
      </p:sp>
      <p:sp>
        <p:nvSpPr>
          <p:cNvPr id="2" name="Titre 10">
            <a:extLst>
              <a:ext uri="{FF2B5EF4-FFF2-40B4-BE49-F238E27FC236}">
                <a16:creationId xmlns:a16="http://schemas.microsoft.com/office/drawing/2014/main" id="{0CDA99A7-C717-7044-B605-918589B12860}"/>
              </a:ext>
            </a:extLst>
          </p:cNvPr>
          <p:cNvSpPr txBox="1">
            <a:spLocks/>
          </p:cNvSpPr>
          <p:nvPr/>
        </p:nvSpPr>
        <p:spPr>
          <a:xfrm>
            <a:off x="632384" y="119167"/>
            <a:ext cx="8963171" cy="2800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J+15 – MOBILITÉ BANCAIRE</a:t>
            </a:r>
          </a:p>
        </p:txBody>
      </p:sp>
      <p:sp>
        <p:nvSpPr>
          <p:cNvPr id="32" name="Rectangle 31">
            <a:extLst>
              <a:ext uri="{FF2B5EF4-FFF2-40B4-BE49-F238E27FC236}">
                <a16:creationId xmlns:a16="http://schemas.microsoft.com/office/drawing/2014/main" id="{425BEE65-D036-F94B-B664-9F29481207E1}"/>
              </a:ext>
            </a:extLst>
          </p:cNvPr>
          <p:cNvSpPr/>
          <p:nvPr/>
        </p:nvSpPr>
        <p:spPr>
          <a:xfrm>
            <a:off x="1993649" y="6114936"/>
            <a:ext cx="5583580" cy="369332"/>
          </a:xfrm>
          <a:prstGeom prst="rect">
            <a:avLst/>
          </a:prstGeom>
        </p:spPr>
        <p:txBody>
          <a:bodyPr wrap="none">
            <a:spAutoFit/>
          </a:bodyPr>
          <a:lstStyle/>
          <a:p>
            <a:r>
              <a:rPr lang="fr-FR" b="1" i="1" dirty="0">
                <a:solidFill>
                  <a:schemeClr val="bg1"/>
                </a:solidFill>
                <a:latin typeface="Arial" panose="020B0604020202020204" pitchFamily="34" charset="0"/>
                <a:cs typeface="Arial" panose="020B0604020202020204" pitchFamily="34" charset="0"/>
              </a:rPr>
              <a:t>Mobilité bancaire / </a:t>
            </a:r>
            <a:r>
              <a:rPr lang="fr-FR" b="1" i="1" dirty="0" err="1">
                <a:solidFill>
                  <a:schemeClr val="bg1"/>
                </a:solidFill>
                <a:latin typeface="Arial" panose="020B0604020202020204" pitchFamily="34" charset="0"/>
                <a:cs typeface="Arial" panose="020B0604020202020204" pitchFamily="34" charset="0"/>
              </a:rPr>
              <a:t>Domilis</a:t>
            </a:r>
            <a:r>
              <a:rPr lang="fr-FR" b="1" i="1" dirty="0">
                <a:solidFill>
                  <a:schemeClr val="bg1"/>
                </a:solidFill>
                <a:latin typeface="Arial" panose="020B0604020202020204" pitchFamily="34" charset="0"/>
                <a:cs typeface="Arial" panose="020B0604020202020204" pitchFamily="34" charset="0"/>
              </a:rPr>
              <a:t> / Banque du quotidien</a:t>
            </a:r>
            <a:endParaRPr lang="fr-FR" i="1" dirty="0">
              <a:solidFill>
                <a:schemeClr val="bg1"/>
              </a:solidFill>
            </a:endParaRPr>
          </a:p>
        </p:txBody>
      </p:sp>
      <p:pic>
        <p:nvPicPr>
          <p:cNvPr id="37" name="Espace réservé pour une image  19">
            <a:extLst>
              <a:ext uri="{FF2B5EF4-FFF2-40B4-BE49-F238E27FC236}">
                <a16:creationId xmlns:a16="http://schemas.microsoft.com/office/drawing/2014/main" id="{426ECB08-7976-B043-830E-4814ADC17E64}"/>
              </a:ext>
            </a:extLst>
          </p:cNvPr>
          <p:cNvPicPr>
            <a:picLocks noChangeAspect="1"/>
          </p:cNvPicPr>
          <p:nvPr/>
        </p:nvPicPr>
        <p:blipFill rotWithShape="1">
          <a:blip r:embed="rId2"/>
          <a:srcRect l="11192" r="18952" b="472"/>
          <a:stretch/>
        </p:blipFill>
        <p:spPr>
          <a:xfrm>
            <a:off x="8457588" y="1257317"/>
            <a:ext cx="3317021" cy="3150658"/>
          </a:xfrm>
          <a:prstGeom prst="rect">
            <a:avLst/>
          </a:prstGeom>
        </p:spPr>
      </p:pic>
      <p:pic>
        <p:nvPicPr>
          <p:cNvPr id="21" name="Image 20">
            <a:extLst>
              <a:ext uri="{FF2B5EF4-FFF2-40B4-BE49-F238E27FC236}">
                <a16:creationId xmlns:a16="http://schemas.microsoft.com/office/drawing/2014/main" id="{9389F4C5-32DA-423F-AE40-E9A5E0C9B11F}"/>
              </a:ext>
            </a:extLst>
          </p:cNvPr>
          <p:cNvPicPr>
            <a:picLocks noChangeAspect="1"/>
          </p:cNvPicPr>
          <p:nvPr/>
        </p:nvPicPr>
        <p:blipFill>
          <a:blip r:embed="rId3"/>
          <a:stretch>
            <a:fillRect/>
          </a:stretch>
        </p:blipFill>
        <p:spPr>
          <a:xfrm>
            <a:off x="860973" y="1366242"/>
            <a:ext cx="2530813" cy="949055"/>
          </a:xfrm>
          <a:prstGeom prst="rect">
            <a:avLst/>
          </a:prstGeom>
          <a:ln>
            <a:solidFill>
              <a:schemeClr val="bg1">
                <a:lumMod val="85000"/>
              </a:schemeClr>
            </a:solidFill>
          </a:ln>
        </p:spPr>
      </p:pic>
      <p:grpSp>
        <p:nvGrpSpPr>
          <p:cNvPr id="22" name="Groupe 21">
            <a:extLst>
              <a:ext uri="{FF2B5EF4-FFF2-40B4-BE49-F238E27FC236}">
                <a16:creationId xmlns:a16="http://schemas.microsoft.com/office/drawing/2014/main" id="{68C266A0-AD2A-414D-B5C2-3FFA194729A2}"/>
              </a:ext>
            </a:extLst>
          </p:cNvPr>
          <p:cNvGrpSpPr/>
          <p:nvPr/>
        </p:nvGrpSpPr>
        <p:grpSpPr>
          <a:xfrm>
            <a:off x="96366" y="1466676"/>
            <a:ext cx="1072036" cy="642248"/>
            <a:chOff x="1414683" y="5772764"/>
            <a:chExt cx="1072036" cy="642248"/>
          </a:xfrm>
        </p:grpSpPr>
        <p:pic>
          <p:nvPicPr>
            <p:cNvPr id="23" name="Graphique 22">
              <a:extLst>
                <a:ext uri="{FF2B5EF4-FFF2-40B4-BE49-F238E27FC236}">
                  <a16:creationId xmlns:a16="http://schemas.microsoft.com/office/drawing/2014/main" id="{E59B3A00-A585-400E-B438-FA0A1A664916}"/>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492320" y="5772764"/>
              <a:ext cx="488684" cy="488684"/>
            </a:xfrm>
            <a:prstGeom prst="rect">
              <a:avLst/>
            </a:prstGeom>
          </p:spPr>
        </p:pic>
        <p:sp>
          <p:nvSpPr>
            <p:cNvPr id="24" name="Rectangle 23">
              <a:extLst>
                <a:ext uri="{FF2B5EF4-FFF2-40B4-BE49-F238E27FC236}">
                  <a16:creationId xmlns:a16="http://schemas.microsoft.com/office/drawing/2014/main" id="{679DF328-A163-4B0D-A529-8826C1822373}"/>
                </a:ext>
              </a:extLst>
            </p:cNvPr>
            <p:cNvSpPr/>
            <p:nvPr/>
          </p:nvSpPr>
          <p:spPr>
            <a:xfrm>
              <a:off x="1414683" y="6168791"/>
              <a:ext cx="1072036" cy="246221"/>
            </a:xfrm>
            <a:prstGeom prst="rect">
              <a:avLst/>
            </a:prstGeom>
          </p:spPr>
          <p:txBody>
            <a:bodyPr wrap="square">
              <a:spAutoFit/>
            </a:bodyPr>
            <a:lstStyle/>
            <a:p>
              <a:pPr>
                <a:buClr>
                  <a:srgbClr val="D7000F"/>
                </a:buClr>
              </a:pPr>
              <a:r>
                <a:rPr lang="fr-FR" sz="1000" dirty="0"/>
                <a:t>Bannière</a:t>
              </a:r>
            </a:p>
          </p:txBody>
        </p:sp>
      </p:grpSp>
      <p:pic>
        <p:nvPicPr>
          <p:cNvPr id="26" name="Image 25">
            <a:extLst>
              <a:ext uri="{FF2B5EF4-FFF2-40B4-BE49-F238E27FC236}">
                <a16:creationId xmlns:a16="http://schemas.microsoft.com/office/drawing/2014/main" id="{088FA23F-E1E8-4236-AAD8-0B14AD9811B8}"/>
              </a:ext>
            </a:extLst>
          </p:cNvPr>
          <p:cNvPicPr>
            <a:picLocks noChangeAspect="1"/>
          </p:cNvPicPr>
          <p:nvPr/>
        </p:nvPicPr>
        <p:blipFill>
          <a:blip r:embed="rId6"/>
          <a:srcRect/>
          <a:stretch/>
        </p:blipFill>
        <p:spPr>
          <a:xfrm>
            <a:off x="860972" y="2571693"/>
            <a:ext cx="1552619" cy="2761591"/>
          </a:xfrm>
          <a:prstGeom prst="rect">
            <a:avLst/>
          </a:prstGeom>
          <a:ln>
            <a:solidFill>
              <a:schemeClr val="bg1">
                <a:lumMod val="85000"/>
              </a:schemeClr>
            </a:solidFill>
          </a:ln>
        </p:spPr>
      </p:pic>
      <p:grpSp>
        <p:nvGrpSpPr>
          <p:cNvPr id="27" name="Groupe 26">
            <a:extLst>
              <a:ext uri="{FF2B5EF4-FFF2-40B4-BE49-F238E27FC236}">
                <a16:creationId xmlns:a16="http://schemas.microsoft.com/office/drawing/2014/main" id="{A4B42E74-229F-4546-9CC6-049D9D56A43D}"/>
              </a:ext>
            </a:extLst>
          </p:cNvPr>
          <p:cNvGrpSpPr/>
          <p:nvPr/>
        </p:nvGrpSpPr>
        <p:grpSpPr>
          <a:xfrm>
            <a:off x="-116293" y="3421342"/>
            <a:ext cx="1072036" cy="1026178"/>
            <a:chOff x="-116293" y="3421342"/>
            <a:chExt cx="1072036" cy="1026178"/>
          </a:xfrm>
        </p:grpSpPr>
        <p:sp>
          <p:nvSpPr>
            <p:cNvPr id="28" name="Rectangle 27">
              <a:extLst>
                <a:ext uri="{FF2B5EF4-FFF2-40B4-BE49-F238E27FC236}">
                  <a16:creationId xmlns:a16="http://schemas.microsoft.com/office/drawing/2014/main" id="{5F249ED5-6631-4890-9BAE-711CE3E074E4}"/>
                </a:ext>
              </a:extLst>
            </p:cNvPr>
            <p:cNvSpPr/>
            <p:nvPr/>
          </p:nvSpPr>
          <p:spPr>
            <a:xfrm>
              <a:off x="-116293" y="3893522"/>
              <a:ext cx="1072036" cy="553998"/>
            </a:xfrm>
            <a:prstGeom prst="rect">
              <a:avLst/>
            </a:prstGeom>
          </p:spPr>
          <p:txBody>
            <a:bodyPr wrap="square">
              <a:spAutoFit/>
            </a:bodyPr>
            <a:lstStyle/>
            <a:p>
              <a:pPr algn="ctr">
                <a:buClr>
                  <a:srgbClr val="D7000F"/>
                </a:buClr>
              </a:pPr>
              <a:r>
                <a:rPr lang="fr-FR" sz="1000" dirty="0"/>
                <a:t>Native Ad </a:t>
              </a:r>
              <a:br>
                <a:rPr lang="fr-FR" sz="1000" dirty="0"/>
              </a:br>
              <a:r>
                <a:rPr lang="fr-FR" sz="1000" dirty="0"/>
                <a:t>Appli </a:t>
              </a:r>
              <a:br>
                <a:rPr lang="fr-FR" sz="1000" dirty="0"/>
              </a:br>
              <a:r>
                <a:rPr lang="fr-FR" sz="1000" dirty="0"/>
                <a:t>mobile</a:t>
              </a:r>
            </a:p>
          </p:txBody>
        </p:sp>
        <p:pic>
          <p:nvPicPr>
            <p:cNvPr id="29" name="Graphique 28">
              <a:extLst>
                <a:ext uri="{FF2B5EF4-FFF2-40B4-BE49-F238E27FC236}">
                  <a16:creationId xmlns:a16="http://schemas.microsoft.com/office/drawing/2014/main" id="{B281B3E0-B380-4151-8D30-8EE1102434EC}"/>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46463" y="3421342"/>
              <a:ext cx="557935" cy="557935"/>
            </a:xfrm>
            <a:prstGeom prst="rect">
              <a:avLst/>
            </a:prstGeom>
          </p:spPr>
        </p:pic>
      </p:grpSp>
      <p:sp>
        <p:nvSpPr>
          <p:cNvPr id="30" name="Espace réservé du texte 12">
            <a:extLst>
              <a:ext uri="{FF2B5EF4-FFF2-40B4-BE49-F238E27FC236}">
                <a16:creationId xmlns:a16="http://schemas.microsoft.com/office/drawing/2014/main" id="{5E723996-D58F-40F3-8647-63A1E8C3E4A6}"/>
              </a:ext>
            </a:extLst>
          </p:cNvPr>
          <p:cNvSpPr txBox="1">
            <a:spLocks/>
          </p:cNvSpPr>
          <p:nvPr/>
        </p:nvSpPr>
        <p:spPr>
          <a:xfrm>
            <a:off x="4019931" y="1257317"/>
            <a:ext cx="3919456" cy="116690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500"/>
              </a:spcBef>
            </a:pPr>
            <a:r>
              <a:rPr lang="fr-FR" b="1" dirty="0">
                <a:solidFill>
                  <a:srgbClr val="3E454A"/>
                </a:solidFill>
                <a:latin typeface="Arial" panose="020B0604020202020204" pitchFamily="34" charset="0"/>
                <a:cs typeface="Arial" panose="020B0604020202020204" pitchFamily="34" charset="0"/>
              </a:rPr>
              <a:t>Activation d’une bannière </a:t>
            </a:r>
            <a:r>
              <a:rPr lang="fr-FR" dirty="0">
                <a:solidFill>
                  <a:srgbClr val="3E454A"/>
                </a:solidFill>
                <a:latin typeface="Arial" panose="020B0604020202020204" pitchFamily="34" charset="0"/>
                <a:cs typeface="Arial" panose="020B0604020202020204" pitchFamily="34" charset="0"/>
              </a:rPr>
              <a:t>pour inviter vos clients à choisir la Caisse d’Epargne comme banque principale. Nous valorisons le service d’aide à la mobilité bancaire pour une gestion facilitée de leur quotidien.</a:t>
            </a:r>
          </a:p>
        </p:txBody>
      </p:sp>
      <p:grpSp>
        <p:nvGrpSpPr>
          <p:cNvPr id="31" name="Groupe 30">
            <a:extLst>
              <a:ext uri="{FF2B5EF4-FFF2-40B4-BE49-F238E27FC236}">
                <a16:creationId xmlns:a16="http://schemas.microsoft.com/office/drawing/2014/main" id="{26FABF45-AA3C-42B0-9C68-108D391D9149}"/>
              </a:ext>
            </a:extLst>
          </p:cNvPr>
          <p:cNvGrpSpPr/>
          <p:nvPr/>
        </p:nvGrpSpPr>
        <p:grpSpPr>
          <a:xfrm>
            <a:off x="4104167" y="2910295"/>
            <a:ext cx="3821979" cy="853631"/>
            <a:chOff x="2499208" y="2919874"/>
            <a:chExt cx="2953086" cy="853631"/>
          </a:xfrm>
        </p:grpSpPr>
        <p:sp>
          <p:nvSpPr>
            <p:cNvPr id="33" name="Espace réservé du texte 1">
              <a:extLst>
                <a:ext uri="{FF2B5EF4-FFF2-40B4-BE49-F238E27FC236}">
                  <a16:creationId xmlns:a16="http://schemas.microsoft.com/office/drawing/2014/main" id="{C5A6EC2A-4132-4CF9-9EA3-9395CD1780FE}"/>
                </a:ext>
              </a:extLst>
            </p:cNvPr>
            <p:cNvSpPr txBox="1">
              <a:spLocks/>
            </p:cNvSpPr>
            <p:nvPr/>
          </p:nvSpPr>
          <p:spPr>
            <a:xfrm>
              <a:off x="2499208" y="2919874"/>
              <a:ext cx="2953086" cy="853631"/>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4" name="Rectangle 33">
              <a:extLst>
                <a:ext uri="{FF2B5EF4-FFF2-40B4-BE49-F238E27FC236}">
                  <a16:creationId xmlns:a16="http://schemas.microsoft.com/office/drawing/2014/main" id="{1BFA7D8A-0BC8-4838-B01C-9B9E02ADBB72}"/>
                </a:ext>
              </a:extLst>
            </p:cNvPr>
            <p:cNvSpPr/>
            <p:nvPr/>
          </p:nvSpPr>
          <p:spPr>
            <a:xfrm>
              <a:off x="2554557" y="3025389"/>
              <a:ext cx="2628144" cy="646331"/>
            </a:xfrm>
            <a:prstGeom prst="rect">
              <a:avLst/>
            </a:prstGeom>
          </p:spPr>
          <p:txBody>
            <a:bodyPr wrap="square">
              <a:spAutoFit/>
            </a:bodyPr>
            <a:lstStyle/>
            <a:p>
              <a:pPr marL="0" lvl="1">
                <a:spcBef>
                  <a:spcPts val="500"/>
                </a:spcBef>
                <a:buClr>
                  <a:srgbClr val="D7000F"/>
                </a:buClr>
              </a:pPr>
              <a:r>
                <a:rPr lang="fr-FR" sz="1200" b="1" dirty="0">
                  <a:solidFill>
                    <a:srgbClr val="D7000F"/>
                  </a:solidFill>
                  <a:latin typeface="Arial" panose="020B0604020202020204" pitchFamily="34" charset="0"/>
                  <a:cs typeface="Arial" panose="020B0604020202020204" pitchFamily="34" charset="0"/>
                </a:rPr>
                <a:t>Ciblage : </a:t>
              </a:r>
              <a:r>
                <a:rPr lang="fr-FR" sz="1200" b="1" dirty="0">
                  <a:solidFill>
                    <a:srgbClr val="3E454A"/>
                  </a:solidFill>
                  <a:latin typeface="Arial" panose="020B0604020202020204" pitchFamily="34" charset="0"/>
                  <a:cs typeface="Arial" panose="020B0604020202020204" pitchFamily="34" charset="0"/>
                </a:rPr>
                <a:t>tout client venant d’entrer en relation et n’ayant pas encore signé de mandat de mobilité bancaire</a:t>
              </a:r>
            </a:p>
          </p:txBody>
        </p:sp>
      </p:grpSp>
      <p:sp>
        <p:nvSpPr>
          <p:cNvPr id="35" name="ZoneTexte 34">
            <a:extLst>
              <a:ext uri="{FF2B5EF4-FFF2-40B4-BE49-F238E27FC236}">
                <a16:creationId xmlns:a16="http://schemas.microsoft.com/office/drawing/2014/main" id="{6F04B9EC-35F5-4F77-BA85-85B8E5EA646F}"/>
              </a:ext>
            </a:extLst>
          </p:cNvPr>
          <p:cNvSpPr txBox="1"/>
          <p:nvPr/>
        </p:nvSpPr>
        <p:spPr>
          <a:xfrm>
            <a:off x="4019931" y="2524638"/>
            <a:ext cx="2019946"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Bannière affichée :</a:t>
            </a:r>
          </a:p>
        </p:txBody>
      </p:sp>
      <p:grpSp>
        <p:nvGrpSpPr>
          <p:cNvPr id="36" name="Groupe 35">
            <a:extLst>
              <a:ext uri="{FF2B5EF4-FFF2-40B4-BE49-F238E27FC236}">
                <a16:creationId xmlns:a16="http://schemas.microsoft.com/office/drawing/2014/main" id="{5A0FD394-A7D4-464C-948B-C9D66BBC2E65}"/>
              </a:ext>
            </a:extLst>
          </p:cNvPr>
          <p:cNvGrpSpPr/>
          <p:nvPr/>
        </p:nvGrpSpPr>
        <p:grpSpPr>
          <a:xfrm>
            <a:off x="4104168" y="4447522"/>
            <a:ext cx="7670441" cy="1397724"/>
            <a:chOff x="5664056" y="3258530"/>
            <a:chExt cx="8556737" cy="943986"/>
          </a:xfrm>
        </p:grpSpPr>
        <p:sp>
          <p:nvSpPr>
            <p:cNvPr id="45" name="Espace réservé du texte 13">
              <a:extLst>
                <a:ext uri="{FF2B5EF4-FFF2-40B4-BE49-F238E27FC236}">
                  <a16:creationId xmlns:a16="http://schemas.microsoft.com/office/drawing/2014/main" id="{2FB8CE6D-A7B3-4F3B-AE6A-1E9187A14B26}"/>
                </a:ext>
              </a:extLst>
            </p:cNvPr>
            <p:cNvSpPr txBox="1">
              <a:spLocks noChangeAspect="1"/>
            </p:cNvSpPr>
            <p:nvPr/>
          </p:nvSpPr>
          <p:spPr>
            <a:xfrm>
              <a:off x="5664056" y="3258530"/>
              <a:ext cx="8556737" cy="94398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46" name="Espace réservé du texte 12">
              <a:extLst>
                <a:ext uri="{FF2B5EF4-FFF2-40B4-BE49-F238E27FC236}">
                  <a16:creationId xmlns:a16="http://schemas.microsoft.com/office/drawing/2014/main" id="{959CFD30-E7A8-4001-85E7-CECB8306B923}"/>
                </a:ext>
              </a:extLst>
            </p:cNvPr>
            <p:cNvSpPr txBox="1">
              <a:spLocks/>
            </p:cNvSpPr>
            <p:nvPr/>
          </p:nvSpPr>
          <p:spPr>
            <a:xfrm>
              <a:off x="5899384" y="3404985"/>
              <a:ext cx="8086077" cy="7664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b="1" dirty="0">
                  <a:solidFill>
                    <a:schemeClr val="bg1"/>
                  </a:solidFill>
                  <a:latin typeface="Arial" panose="020B0604020202020204" pitchFamily="34" charset="0"/>
                  <a:cs typeface="Arial" panose="020B0604020202020204" pitchFamily="34" charset="0"/>
                </a:rPr>
                <a:t>Un client avec un mandat dont les flux sont domiciliés à la Caisse d’Epargne devient très rapidement (6 mois) un client Bancarisé Principal. Il est équipé. Son PNB annuel augmente en moyenne de 200€ et sa fidélité est en moyenne de 20 ans.</a:t>
              </a:r>
            </a:p>
            <a:p>
              <a:pPr marL="0" indent="0">
                <a:buNone/>
              </a:pPr>
              <a:r>
                <a:rPr lang="fr-FR" sz="1400" b="1" dirty="0">
                  <a:solidFill>
                    <a:schemeClr val="bg1"/>
                  </a:solidFill>
                  <a:latin typeface="Arial" panose="020B0604020202020204" pitchFamily="34" charset="0"/>
                  <a:cs typeface="Arial" panose="020B0604020202020204" pitchFamily="34" charset="0"/>
                </a:rPr>
                <a:t>Proposez systématiquement </a:t>
              </a:r>
              <a:r>
                <a:rPr lang="fr-FR" sz="1400" b="1" dirty="0" err="1">
                  <a:solidFill>
                    <a:schemeClr val="bg1"/>
                  </a:solidFill>
                  <a:latin typeface="Arial" panose="020B0604020202020204" pitchFamily="34" charset="0"/>
                  <a:cs typeface="Arial" panose="020B0604020202020204" pitchFamily="34" charset="0"/>
                </a:rPr>
                <a:t>Domilis</a:t>
              </a:r>
              <a:r>
                <a:rPr lang="fr-FR" sz="1400" b="1" dirty="0">
                  <a:solidFill>
                    <a:schemeClr val="bg1"/>
                  </a:solidFill>
                  <a:latin typeface="Arial" panose="020B0604020202020204" pitchFamily="34" charset="0"/>
                  <a:cs typeface="Arial" panose="020B0604020202020204" pitchFamily="34" charset="0"/>
                </a:rPr>
                <a:t> à vos clients. </a:t>
              </a:r>
            </a:p>
          </p:txBody>
        </p:sp>
      </p:grpSp>
    </p:spTree>
    <p:extLst>
      <p:ext uri="{BB962C8B-B14F-4D97-AF65-F5344CB8AC3E}">
        <p14:creationId xmlns:p14="http://schemas.microsoft.com/office/powerpoint/2010/main" val="1423753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BBBFB6DB-B6F4-4661-9C4E-FAD4A9413F6F}"/>
              </a:ext>
            </a:extLst>
          </p:cNvPr>
          <p:cNvSpPr/>
          <p:nvPr/>
        </p:nvSpPr>
        <p:spPr>
          <a:xfrm>
            <a:off x="6872" y="806561"/>
            <a:ext cx="3020509" cy="50610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rgbClr val="3E454A"/>
              </a:solidFill>
              <a:latin typeface="Arial" panose="020B0604020202020204" pitchFamily="34" charset="0"/>
              <a:ea typeface="Calibri" panose="020F0502020204030204" pitchFamily="34" charset="0"/>
              <a:cs typeface="Arial" panose="020B0604020202020204" pitchFamily="34" charset="0"/>
            </a:endParaRPr>
          </a:p>
        </p:txBody>
      </p:sp>
      <p:sp>
        <p:nvSpPr>
          <p:cNvPr id="25" name="Titre 10">
            <a:extLst>
              <a:ext uri="{FF2B5EF4-FFF2-40B4-BE49-F238E27FC236}">
                <a16:creationId xmlns:a16="http://schemas.microsoft.com/office/drawing/2014/main" id="{950BD997-402F-4170-8CCC-1A79DB499707}"/>
              </a:ext>
            </a:extLst>
          </p:cNvPr>
          <p:cNvSpPr txBox="1">
            <a:spLocks/>
          </p:cNvSpPr>
          <p:nvPr/>
        </p:nvSpPr>
        <p:spPr>
          <a:xfrm>
            <a:off x="632384" y="117188"/>
            <a:ext cx="8963171" cy="2800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J+30 – PRESENTATION DE L’UNIVERS GP</a:t>
            </a:r>
          </a:p>
        </p:txBody>
      </p:sp>
      <p:pic>
        <p:nvPicPr>
          <p:cNvPr id="38" name="Image 37">
            <a:extLst>
              <a:ext uri="{FF2B5EF4-FFF2-40B4-BE49-F238E27FC236}">
                <a16:creationId xmlns:a16="http://schemas.microsoft.com/office/drawing/2014/main" id="{C7DB6ADB-8CD1-42CB-9579-E868105754EC}"/>
              </a:ext>
            </a:extLst>
          </p:cNvPr>
          <p:cNvPicPr>
            <a:picLocks noChangeAspect="1"/>
          </p:cNvPicPr>
          <p:nvPr/>
        </p:nvPicPr>
        <p:blipFill rotWithShape="1">
          <a:blip r:embed="rId3"/>
          <a:srcRect l="28316" t="17499" r="52831" b="5382"/>
          <a:stretch/>
        </p:blipFill>
        <p:spPr>
          <a:xfrm>
            <a:off x="933534" y="1037508"/>
            <a:ext cx="1343089" cy="3090472"/>
          </a:xfrm>
          <a:prstGeom prst="rect">
            <a:avLst/>
          </a:prstGeom>
        </p:spPr>
      </p:pic>
      <p:graphicFrame>
        <p:nvGraphicFramePr>
          <p:cNvPr id="39" name="Objet 38">
            <a:extLst>
              <a:ext uri="{FF2B5EF4-FFF2-40B4-BE49-F238E27FC236}">
                <a16:creationId xmlns:a16="http://schemas.microsoft.com/office/drawing/2014/main" id="{566E66D1-2CF4-4D57-93C3-AA16DE5EA16E}"/>
              </a:ext>
            </a:extLst>
          </p:cNvPr>
          <p:cNvGraphicFramePr>
            <a:graphicFrameLocks noChangeAspect="1"/>
          </p:cNvGraphicFramePr>
          <p:nvPr>
            <p:extLst>
              <p:ext uri="{D42A27DB-BD31-4B8C-83A1-F6EECF244321}">
                <p14:modId xmlns:p14="http://schemas.microsoft.com/office/powerpoint/2010/main" val="1492004167"/>
              </p:ext>
            </p:extLst>
          </p:nvPr>
        </p:nvGraphicFramePr>
        <p:xfrm>
          <a:off x="1627296" y="4337292"/>
          <a:ext cx="982392" cy="1401990"/>
        </p:xfrm>
        <a:graphic>
          <a:graphicData uri="http://schemas.openxmlformats.org/presentationml/2006/ole">
            <mc:AlternateContent xmlns:mc="http://schemas.openxmlformats.org/markup-compatibility/2006">
              <mc:Choice xmlns:v="urn:schemas-microsoft-com:vml" Requires="v">
                <p:oleObj spid="_x0000_s1048" name="Acrobat Document" r:id="rId4" imgW="3746344" imgH="5346331" progId="AcroExch.Document.DC">
                  <p:embed/>
                </p:oleObj>
              </mc:Choice>
              <mc:Fallback>
                <p:oleObj name="Acrobat Document" r:id="rId4" imgW="3746344" imgH="5346331" progId="AcroExch.Document.DC">
                  <p:embed/>
                  <p:pic>
                    <p:nvPicPr>
                      <p:cNvPr id="39" name="Objet 38">
                        <a:extLst>
                          <a:ext uri="{FF2B5EF4-FFF2-40B4-BE49-F238E27FC236}">
                            <a16:creationId xmlns:a16="http://schemas.microsoft.com/office/drawing/2014/main" id="{566E66D1-2CF4-4D57-93C3-AA16DE5EA16E}"/>
                          </a:ext>
                        </a:extLst>
                      </p:cNvPr>
                      <p:cNvPicPr/>
                      <p:nvPr/>
                    </p:nvPicPr>
                    <p:blipFill>
                      <a:blip r:embed="rId5"/>
                      <a:stretch>
                        <a:fillRect/>
                      </a:stretch>
                    </p:blipFill>
                    <p:spPr>
                      <a:xfrm>
                        <a:off x="1627296" y="4337292"/>
                        <a:ext cx="982392" cy="1401990"/>
                      </a:xfrm>
                      <a:prstGeom prst="rect">
                        <a:avLst/>
                      </a:prstGeom>
                    </p:spPr>
                  </p:pic>
                </p:oleObj>
              </mc:Fallback>
            </mc:AlternateContent>
          </a:graphicData>
        </a:graphic>
      </p:graphicFrame>
      <p:grpSp>
        <p:nvGrpSpPr>
          <p:cNvPr id="40" name="Groupe 39">
            <a:extLst>
              <a:ext uri="{FF2B5EF4-FFF2-40B4-BE49-F238E27FC236}">
                <a16:creationId xmlns:a16="http://schemas.microsoft.com/office/drawing/2014/main" id="{E9F0CB29-E06A-4B94-B20F-79D48C4A4E57}"/>
              </a:ext>
            </a:extLst>
          </p:cNvPr>
          <p:cNvGrpSpPr/>
          <p:nvPr/>
        </p:nvGrpSpPr>
        <p:grpSpPr>
          <a:xfrm>
            <a:off x="366133" y="1844328"/>
            <a:ext cx="1101615" cy="666601"/>
            <a:chOff x="1492320" y="5772764"/>
            <a:chExt cx="1101615" cy="666601"/>
          </a:xfrm>
        </p:grpSpPr>
        <p:pic>
          <p:nvPicPr>
            <p:cNvPr id="41" name="Graphique 40">
              <a:extLst>
                <a:ext uri="{FF2B5EF4-FFF2-40B4-BE49-F238E27FC236}">
                  <a16:creationId xmlns:a16="http://schemas.microsoft.com/office/drawing/2014/main" id="{788EB9E7-1963-4BE4-8FBD-F2E82F04C92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492320" y="5772764"/>
              <a:ext cx="488684" cy="488684"/>
            </a:xfrm>
            <a:prstGeom prst="rect">
              <a:avLst/>
            </a:prstGeom>
          </p:spPr>
        </p:pic>
        <p:sp>
          <p:nvSpPr>
            <p:cNvPr id="42" name="Rectangle 41">
              <a:extLst>
                <a:ext uri="{FF2B5EF4-FFF2-40B4-BE49-F238E27FC236}">
                  <a16:creationId xmlns:a16="http://schemas.microsoft.com/office/drawing/2014/main" id="{38548F2E-9E83-4F51-8395-6A20A3CA8CE5}"/>
                </a:ext>
              </a:extLst>
            </p:cNvPr>
            <p:cNvSpPr/>
            <p:nvPr/>
          </p:nvSpPr>
          <p:spPr>
            <a:xfrm>
              <a:off x="1521899" y="6193144"/>
              <a:ext cx="1072036" cy="246221"/>
            </a:xfrm>
            <a:prstGeom prst="rect">
              <a:avLst/>
            </a:prstGeom>
          </p:spPr>
          <p:txBody>
            <a:bodyPr wrap="square">
              <a:spAutoFit/>
            </a:bodyPr>
            <a:lstStyle/>
            <a:p>
              <a:pPr>
                <a:buClr>
                  <a:srgbClr val="D7000F"/>
                </a:buClr>
              </a:pPr>
              <a:r>
                <a:rPr lang="fr-FR" sz="1000" dirty="0"/>
                <a:t>Email</a:t>
              </a:r>
            </a:p>
          </p:txBody>
        </p:sp>
      </p:grpSp>
      <p:grpSp>
        <p:nvGrpSpPr>
          <p:cNvPr id="13" name="Groupe 12">
            <a:extLst>
              <a:ext uri="{FF2B5EF4-FFF2-40B4-BE49-F238E27FC236}">
                <a16:creationId xmlns:a16="http://schemas.microsoft.com/office/drawing/2014/main" id="{DA1D2B07-E0D4-6648-B5DE-4C52952D4EB2}"/>
              </a:ext>
            </a:extLst>
          </p:cNvPr>
          <p:cNvGrpSpPr/>
          <p:nvPr/>
        </p:nvGrpSpPr>
        <p:grpSpPr>
          <a:xfrm>
            <a:off x="254220" y="4664372"/>
            <a:ext cx="1073349" cy="725171"/>
            <a:chOff x="254220" y="4664372"/>
            <a:chExt cx="1073349" cy="725171"/>
          </a:xfrm>
        </p:grpSpPr>
        <p:pic>
          <p:nvPicPr>
            <p:cNvPr id="47" name="Graphique 46">
              <a:extLst>
                <a:ext uri="{FF2B5EF4-FFF2-40B4-BE49-F238E27FC236}">
                  <a16:creationId xmlns:a16="http://schemas.microsoft.com/office/drawing/2014/main" id="{5D98781F-98E0-4EB6-BD16-4FDFE798AD86}"/>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254220" y="4664372"/>
              <a:ext cx="621217" cy="598522"/>
            </a:xfrm>
            <a:prstGeom prst="rect">
              <a:avLst/>
            </a:prstGeom>
          </p:spPr>
        </p:pic>
        <p:sp>
          <p:nvSpPr>
            <p:cNvPr id="48" name="Rectangle 47">
              <a:extLst>
                <a:ext uri="{FF2B5EF4-FFF2-40B4-BE49-F238E27FC236}">
                  <a16:creationId xmlns:a16="http://schemas.microsoft.com/office/drawing/2014/main" id="{C41A33ED-CE99-41CB-8987-9768F19797FD}"/>
                </a:ext>
              </a:extLst>
            </p:cNvPr>
            <p:cNvSpPr/>
            <p:nvPr/>
          </p:nvSpPr>
          <p:spPr>
            <a:xfrm>
              <a:off x="255533" y="5143322"/>
              <a:ext cx="1072036" cy="246221"/>
            </a:xfrm>
            <a:prstGeom prst="rect">
              <a:avLst/>
            </a:prstGeom>
          </p:spPr>
          <p:txBody>
            <a:bodyPr wrap="square">
              <a:spAutoFit/>
            </a:bodyPr>
            <a:lstStyle/>
            <a:p>
              <a:pPr>
                <a:buClr>
                  <a:srgbClr val="D7000F"/>
                </a:buClr>
              </a:pPr>
              <a:r>
                <a:rPr lang="fr-FR" sz="1000" dirty="0"/>
                <a:t>Courrier</a:t>
              </a:r>
            </a:p>
          </p:txBody>
        </p:sp>
      </p:grpSp>
      <p:grpSp>
        <p:nvGrpSpPr>
          <p:cNvPr id="50" name="Groupe 49">
            <a:extLst>
              <a:ext uri="{FF2B5EF4-FFF2-40B4-BE49-F238E27FC236}">
                <a16:creationId xmlns:a16="http://schemas.microsoft.com/office/drawing/2014/main" id="{CE33E276-6C8E-4AAC-8DE5-CC566756B665}"/>
              </a:ext>
            </a:extLst>
          </p:cNvPr>
          <p:cNvGrpSpPr/>
          <p:nvPr/>
        </p:nvGrpSpPr>
        <p:grpSpPr>
          <a:xfrm>
            <a:off x="3157634" y="1554082"/>
            <a:ext cx="3022349" cy="580492"/>
            <a:chOff x="2499207" y="2821148"/>
            <a:chExt cx="2496076" cy="580492"/>
          </a:xfrm>
        </p:grpSpPr>
        <p:sp>
          <p:nvSpPr>
            <p:cNvPr id="51" name="Espace réservé du texte 1">
              <a:extLst>
                <a:ext uri="{FF2B5EF4-FFF2-40B4-BE49-F238E27FC236}">
                  <a16:creationId xmlns:a16="http://schemas.microsoft.com/office/drawing/2014/main" id="{FF051CF3-5EBA-4850-9F17-84D110273669}"/>
                </a:ext>
              </a:extLst>
            </p:cNvPr>
            <p:cNvSpPr txBox="1">
              <a:spLocks/>
            </p:cNvSpPr>
            <p:nvPr/>
          </p:nvSpPr>
          <p:spPr>
            <a:xfrm>
              <a:off x="2499207" y="2821148"/>
              <a:ext cx="2496076" cy="58049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52" name="Rectangle 51">
              <a:extLst>
                <a:ext uri="{FF2B5EF4-FFF2-40B4-BE49-F238E27FC236}">
                  <a16:creationId xmlns:a16="http://schemas.microsoft.com/office/drawing/2014/main" id="{AFF5B0DF-46C2-41FB-B229-23B08D382488}"/>
                </a:ext>
              </a:extLst>
            </p:cNvPr>
            <p:cNvSpPr/>
            <p:nvPr/>
          </p:nvSpPr>
          <p:spPr>
            <a:xfrm>
              <a:off x="2526615" y="2858194"/>
              <a:ext cx="2352716" cy="461665"/>
            </a:xfrm>
            <a:prstGeom prst="rect">
              <a:avLst/>
            </a:prstGeom>
          </p:spPr>
          <p:txBody>
            <a:bodyPr wrap="square">
              <a:spAutoFit/>
            </a:bodyPr>
            <a:lstStyle/>
            <a:p>
              <a:r>
                <a:rPr lang="fr-FR" sz="1200" b="1" dirty="0">
                  <a:solidFill>
                    <a:srgbClr val="D7000F"/>
                  </a:solidFill>
                  <a:latin typeface="Arial" panose="020B0604020202020204" pitchFamily="34" charset="0"/>
                  <a:cs typeface="Arial" panose="020B0604020202020204" pitchFamily="34" charset="0"/>
                </a:rPr>
                <a:t>Ciblage : </a:t>
              </a:r>
              <a:r>
                <a:rPr lang="fr-FR" sz="1200" b="1" dirty="0">
                  <a:solidFill>
                    <a:srgbClr val="3E454A"/>
                  </a:solidFill>
                  <a:latin typeface="Arial" panose="020B0604020202020204" pitchFamily="34" charset="0"/>
                  <a:cs typeface="Arial" panose="020B0604020202020204" pitchFamily="34" charset="0"/>
                </a:rPr>
                <a:t>tout client venant d’entrer dans le programme</a:t>
              </a:r>
            </a:p>
          </p:txBody>
        </p:sp>
      </p:grpSp>
      <p:sp>
        <p:nvSpPr>
          <p:cNvPr id="53" name="ZoneTexte 52">
            <a:extLst>
              <a:ext uri="{FF2B5EF4-FFF2-40B4-BE49-F238E27FC236}">
                <a16:creationId xmlns:a16="http://schemas.microsoft.com/office/drawing/2014/main" id="{0C8829A5-0D20-4F90-A886-6EEF3CB9EFE2}"/>
              </a:ext>
            </a:extLst>
          </p:cNvPr>
          <p:cNvSpPr txBox="1"/>
          <p:nvPr/>
        </p:nvSpPr>
        <p:spPr>
          <a:xfrm>
            <a:off x="3082370" y="947750"/>
            <a:ext cx="3667045"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Email, courrier, plaquette envoyés : </a:t>
            </a:r>
          </a:p>
        </p:txBody>
      </p:sp>
      <p:sp>
        <p:nvSpPr>
          <p:cNvPr id="55" name="Rectangle 54">
            <a:extLst>
              <a:ext uri="{FF2B5EF4-FFF2-40B4-BE49-F238E27FC236}">
                <a16:creationId xmlns:a16="http://schemas.microsoft.com/office/drawing/2014/main" id="{0AF530EE-03B3-4B00-A3AF-ECE5CD04B589}"/>
              </a:ext>
            </a:extLst>
          </p:cNvPr>
          <p:cNvSpPr/>
          <p:nvPr/>
        </p:nvSpPr>
        <p:spPr>
          <a:xfrm>
            <a:off x="1993649" y="6114936"/>
            <a:ext cx="6951583" cy="369332"/>
          </a:xfrm>
          <a:prstGeom prst="rect">
            <a:avLst/>
          </a:prstGeom>
        </p:spPr>
        <p:txBody>
          <a:bodyPr wrap="none">
            <a:spAutoFit/>
          </a:bodyPr>
          <a:lstStyle/>
          <a:p>
            <a:r>
              <a:rPr lang="fr-FR" b="1" i="1" dirty="0">
                <a:solidFill>
                  <a:schemeClr val="bg1"/>
                </a:solidFill>
                <a:latin typeface="Arial" panose="020B0604020202020204" pitchFamily="34" charset="0"/>
                <a:cs typeface="Arial" panose="020B0604020202020204" pitchFamily="34" charset="0"/>
              </a:rPr>
              <a:t>Diversification épargne / Transmission / Optimisation fiscalité</a:t>
            </a:r>
            <a:endParaRPr lang="fr-FR" i="1" dirty="0">
              <a:solidFill>
                <a:schemeClr val="bg1"/>
              </a:solidFill>
            </a:endParaRPr>
          </a:p>
        </p:txBody>
      </p:sp>
      <p:sp>
        <p:nvSpPr>
          <p:cNvPr id="56" name="Espace réservé du texte 12">
            <a:extLst>
              <a:ext uri="{FF2B5EF4-FFF2-40B4-BE49-F238E27FC236}">
                <a16:creationId xmlns:a16="http://schemas.microsoft.com/office/drawing/2014/main" id="{7B11C1EB-D5A6-496C-8665-F67577ED3E56}"/>
              </a:ext>
            </a:extLst>
          </p:cNvPr>
          <p:cNvSpPr txBox="1">
            <a:spLocks/>
          </p:cNvSpPr>
          <p:nvPr/>
        </p:nvSpPr>
        <p:spPr>
          <a:xfrm>
            <a:off x="3089783" y="2351714"/>
            <a:ext cx="3667045" cy="261191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600"/>
              </a:lnSpc>
            </a:pPr>
            <a:r>
              <a:rPr lang="fr-FR" sz="1200" b="1" dirty="0">
                <a:solidFill>
                  <a:srgbClr val="C3100D"/>
                </a:solidFill>
                <a:latin typeface="Arial" panose="020B0604020202020204" pitchFamily="34" charset="0"/>
                <a:cs typeface="Arial" panose="020B0604020202020204" pitchFamily="34" charset="0"/>
              </a:rPr>
              <a:t>Présentation de tous les avantages à accéder à l’univers Premium au travers d’une gamme riche et diversifiée via une approche patrimoniale complète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Moyens de paiement haut-de-gamme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Contrats de prévoyance et d’assurance-vie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Contrats de capitalisation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PEA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Contrats d’épargne retraite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Gamme de produits financiers en gestion libre ou déléguée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Produits d’optimisation fiscale </a:t>
            </a:r>
          </a:p>
          <a:p>
            <a:pPr marL="285750" lvl="1" indent="-285750">
              <a:lnSpc>
                <a:spcPts val="1600"/>
              </a:lnSpc>
              <a:spcBef>
                <a:spcPts val="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Placements immobilier </a:t>
            </a:r>
          </a:p>
        </p:txBody>
      </p:sp>
      <p:sp>
        <p:nvSpPr>
          <p:cNvPr id="57" name="Espace réservé du texte 13">
            <a:extLst>
              <a:ext uri="{FF2B5EF4-FFF2-40B4-BE49-F238E27FC236}">
                <a16:creationId xmlns:a16="http://schemas.microsoft.com/office/drawing/2014/main" id="{713FEA94-095C-4810-A140-769CF17EA795}"/>
              </a:ext>
            </a:extLst>
          </p:cNvPr>
          <p:cNvSpPr txBox="1">
            <a:spLocks noChangeAspect="1"/>
          </p:cNvSpPr>
          <p:nvPr/>
        </p:nvSpPr>
        <p:spPr>
          <a:xfrm>
            <a:off x="3190615" y="5217783"/>
            <a:ext cx="8410866" cy="71561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58" name="Rectangle 57">
            <a:extLst>
              <a:ext uri="{FF2B5EF4-FFF2-40B4-BE49-F238E27FC236}">
                <a16:creationId xmlns:a16="http://schemas.microsoft.com/office/drawing/2014/main" id="{F55B3D6E-B0C2-44F9-8A51-FBAA2BDDFCFC}"/>
              </a:ext>
            </a:extLst>
          </p:cNvPr>
          <p:cNvSpPr/>
          <p:nvPr/>
        </p:nvSpPr>
        <p:spPr>
          <a:xfrm>
            <a:off x="3190615" y="5266006"/>
            <a:ext cx="7950488" cy="630942"/>
          </a:xfrm>
          <a:prstGeom prst="rect">
            <a:avLst/>
          </a:prstGeom>
        </p:spPr>
        <p:txBody>
          <a:bodyPr wrap="square">
            <a:spAutoFit/>
          </a:bodyPr>
          <a:lstStyle/>
          <a:p>
            <a:pPr>
              <a:lnSpc>
                <a:spcPts val="1400"/>
              </a:lnSpc>
            </a:pPr>
            <a:r>
              <a:rPr lang="fr-FR" sz="1200" b="1" dirty="0">
                <a:solidFill>
                  <a:schemeClr val="bg1"/>
                </a:solidFill>
                <a:latin typeface="Arial" panose="020B0604020202020204" pitchFamily="34" charset="0"/>
                <a:cs typeface="Arial" panose="020B0604020202020204" pitchFamily="34" charset="0"/>
              </a:rPr>
              <a:t>Les besoins d’accompagnement de vos clients concernent aussi bien leurs décisions patrimoniales actuelles que leurs projets à moyen et long terme. C’est pourquoi nous mettons à leur disposition, une gamme de solutions qui peut répondre à leurs attentes, aujourd’hui et demain.</a:t>
            </a:r>
          </a:p>
        </p:txBody>
      </p:sp>
      <p:grpSp>
        <p:nvGrpSpPr>
          <p:cNvPr id="59" name="Groupe 58">
            <a:extLst>
              <a:ext uri="{FF2B5EF4-FFF2-40B4-BE49-F238E27FC236}">
                <a16:creationId xmlns:a16="http://schemas.microsoft.com/office/drawing/2014/main" id="{7BCC6114-4D96-41D1-81A3-E1B85270000D}"/>
              </a:ext>
            </a:extLst>
          </p:cNvPr>
          <p:cNvGrpSpPr/>
          <p:nvPr/>
        </p:nvGrpSpPr>
        <p:grpSpPr>
          <a:xfrm>
            <a:off x="6992937" y="1621463"/>
            <a:ext cx="5012937" cy="2868750"/>
            <a:chOff x="4355325" y="510723"/>
            <a:chExt cx="7400300" cy="3989410"/>
          </a:xfrm>
        </p:grpSpPr>
        <p:cxnSp>
          <p:nvCxnSpPr>
            <p:cNvPr id="60" name="Connecteur droit 59">
              <a:extLst>
                <a:ext uri="{FF2B5EF4-FFF2-40B4-BE49-F238E27FC236}">
                  <a16:creationId xmlns:a16="http://schemas.microsoft.com/office/drawing/2014/main" id="{EAE13C51-A006-448E-807C-255EBA2DCC95}"/>
                </a:ext>
              </a:extLst>
            </p:cNvPr>
            <p:cNvCxnSpPr>
              <a:cxnSpLocks/>
            </p:cNvCxnSpPr>
            <p:nvPr/>
          </p:nvCxnSpPr>
          <p:spPr>
            <a:xfrm flipV="1">
              <a:off x="6752328" y="1346874"/>
              <a:ext cx="661013" cy="11250"/>
            </a:xfrm>
            <a:prstGeom prst="line">
              <a:avLst/>
            </a:prstGeom>
            <a:ln w="22225">
              <a:solidFill>
                <a:srgbClr val="D7000F"/>
              </a:solidFill>
            </a:ln>
          </p:spPr>
          <p:style>
            <a:lnRef idx="1">
              <a:schemeClr val="accent1"/>
            </a:lnRef>
            <a:fillRef idx="0">
              <a:schemeClr val="accent1"/>
            </a:fillRef>
            <a:effectRef idx="0">
              <a:schemeClr val="accent1"/>
            </a:effectRef>
            <a:fontRef idx="minor">
              <a:schemeClr val="tx1"/>
            </a:fontRef>
          </p:style>
        </p:cxnSp>
        <p:cxnSp>
          <p:nvCxnSpPr>
            <p:cNvPr id="61" name="Connecteur droit 60">
              <a:extLst>
                <a:ext uri="{FF2B5EF4-FFF2-40B4-BE49-F238E27FC236}">
                  <a16:creationId xmlns:a16="http://schemas.microsoft.com/office/drawing/2014/main" id="{464FC981-1086-404B-9FF2-185C94707CF0}"/>
                </a:ext>
              </a:extLst>
            </p:cNvPr>
            <p:cNvCxnSpPr>
              <a:cxnSpLocks/>
            </p:cNvCxnSpPr>
            <p:nvPr/>
          </p:nvCxnSpPr>
          <p:spPr>
            <a:xfrm flipV="1">
              <a:off x="7413341" y="2403396"/>
              <a:ext cx="171855" cy="431097"/>
            </a:xfrm>
            <a:prstGeom prst="line">
              <a:avLst/>
            </a:prstGeom>
            <a:ln w="22225">
              <a:solidFill>
                <a:srgbClr val="D7000F"/>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039E7069-627E-44BF-AAED-7D47776EF33A}"/>
                </a:ext>
              </a:extLst>
            </p:cNvPr>
            <p:cNvCxnSpPr>
              <a:cxnSpLocks/>
            </p:cNvCxnSpPr>
            <p:nvPr/>
          </p:nvCxnSpPr>
          <p:spPr>
            <a:xfrm flipH="1">
              <a:off x="8399476" y="1766007"/>
              <a:ext cx="674327" cy="1"/>
            </a:xfrm>
            <a:prstGeom prst="line">
              <a:avLst/>
            </a:prstGeom>
            <a:ln w="22225">
              <a:solidFill>
                <a:srgbClr val="D7000F"/>
              </a:solidFill>
            </a:ln>
          </p:spPr>
          <p:style>
            <a:lnRef idx="1">
              <a:schemeClr val="accent1"/>
            </a:lnRef>
            <a:fillRef idx="0">
              <a:schemeClr val="accent1"/>
            </a:fillRef>
            <a:effectRef idx="0">
              <a:schemeClr val="accent1"/>
            </a:effectRef>
            <a:fontRef idx="minor">
              <a:schemeClr val="tx1"/>
            </a:fontRef>
          </p:style>
        </p:cxnSp>
        <p:grpSp>
          <p:nvGrpSpPr>
            <p:cNvPr id="63" name="Groupe 62">
              <a:extLst>
                <a:ext uri="{FF2B5EF4-FFF2-40B4-BE49-F238E27FC236}">
                  <a16:creationId xmlns:a16="http://schemas.microsoft.com/office/drawing/2014/main" id="{CAF904BE-12AE-446B-8DCE-B5840BE799ED}"/>
                </a:ext>
              </a:extLst>
            </p:cNvPr>
            <p:cNvGrpSpPr/>
            <p:nvPr/>
          </p:nvGrpSpPr>
          <p:grpSpPr>
            <a:xfrm>
              <a:off x="4355325" y="510723"/>
              <a:ext cx="7400300" cy="3989410"/>
              <a:chOff x="4355325" y="637925"/>
              <a:chExt cx="7400300" cy="3989410"/>
            </a:xfrm>
          </p:grpSpPr>
          <p:sp>
            <p:nvSpPr>
              <p:cNvPr id="64" name="ZoneTexte 63">
                <a:extLst>
                  <a:ext uri="{FF2B5EF4-FFF2-40B4-BE49-F238E27FC236}">
                    <a16:creationId xmlns:a16="http://schemas.microsoft.com/office/drawing/2014/main" id="{3DF4A219-6050-4335-9968-8ED341F1244F}"/>
                  </a:ext>
                </a:extLst>
              </p:cNvPr>
              <p:cNvSpPr txBox="1"/>
              <p:nvPr/>
            </p:nvSpPr>
            <p:spPr>
              <a:xfrm>
                <a:off x="5752469" y="637925"/>
                <a:ext cx="4898697" cy="428008"/>
              </a:xfrm>
              <a:prstGeom prst="rect">
                <a:avLst/>
              </a:prstGeom>
              <a:noFill/>
            </p:spPr>
            <p:txBody>
              <a:bodyPr wrap="square" rtlCol="0">
                <a:spAutoFit/>
              </a:bodyPr>
              <a:lstStyle/>
              <a:p>
                <a:pPr algn="ctr"/>
                <a:r>
                  <a:rPr lang="fr-FR" sz="1400" b="1" dirty="0">
                    <a:solidFill>
                      <a:srgbClr val="D7000F"/>
                    </a:solidFill>
                    <a:latin typeface="Arial" panose="020B0604020202020204" pitchFamily="34" charset="0"/>
                    <a:cs typeface="Arial" panose="020B0604020202020204" pitchFamily="34" charset="0"/>
                  </a:rPr>
                  <a:t>Le traitement différencié c’est … </a:t>
                </a:r>
              </a:p>
            </p:txBody>
          </p:sp>
          <p:grpSp>
            <p:nvGrpSpPr>
              <p:cNvPr id="65" name="Groupe 64">
                <a:extLst>
                  <a:ext uri="{FF2B5EF4-FFF2-40B4-BE49-F238E27FC236}">
                    <a16:creationId xmlns:a16="http://schemas.microsoft.com/office/drawing/2014/main" id="{165138D3-7EB2-48AF-96E3-FE49A04A1A63}"/>
                  </a:ext>
                </a:extLst>
              </p:cNvPr>
              <p:cNvGrpSpPr/>
              <p:nvPr/>
            </p:nvGrpSpPr>
            <p:grpSpPr>
              <a:xfrm>
                <a:off x="4355325" y="1128868"/>
                <a:ext cx="2393265" cy="839272"/>
                <a:chOff x="4259484" y="784759"/>
                <a:chExt cx="2393265" cy="839272"/>
              </a:xfrm>
            </p:grpSpPr>
            <p:sp>
              <p:nvSpPr>
                <p:cNvPr id="73" name="Espace réservé du texte 13">
                  <a:extLst>
                    <a:ext uri="{FF2B5EF4-FFF2-40B4-BE49-F238E27FC236}">
                      <a16:creationId xmlns:a16="http://schemas.microsoft.com/office/drawing/2014/main" id="{AB82A885-E982-4BC1-B73E-25E31C4F910B}"/>
                    </a:ext>
                  </a:extLst>
                </p:cNvPr>
                <p:cNvSpPr txBox="1">
                  <a:spLocks noChangeAspect="1"/>
                </p:cNvSpPr>
                <p:nvPr/>
              </p:nvSpPr>
              <p:spPr>
                <a:xfrm>
                  <a:off x="4559066" y="784759"/>
                  <a:ext cx="2093683" cy="83927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2"/>
                </a:solidFill>
                <a:ln w="15240">
                  <a:solidFill>
                    <a:schemeClr val="bg2"/>
                  </a:solid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792" indent="-304792" algn="r">
                    <a:spcBef>
                      <a:spcPts val="267"/>
                    </a:spcBef>
                    <a:buAutoNum type="arabicPeriod"/>
                  </a:pPr>
                  <a:endParaRPr lang="fr-FR" sz="1000" dirty="0">
                    <a:solidFill>
                      <a:srgbClr val="9798C7"/>
                    </a:solidFill>
                    <a:latin typeface="Arial" panose="020B0604020202020204" pitchFamily="34" charset="0"/>
                    <a:cs typeface="Arial" panose="020B0604020202020204" pitchFamily="34" charset="0"/>
                  </a:endParaRPr>
                </a:p>
              </p:txBody>
            </p:sp>
            <p:sp>
              <p:nvSpPr>
                <p:cNvPr id="74" name="Rectangle 73">
                  <a:extLst>
                    <a:ext uri="{FF2B5EF4-FFF2-40B4-BE49-F238E27FC236}">
                      <a16:creationId xmlns:a16="http://schemas.microsoft.com/office/drawing/2014/main" id="{06E62227-5A5D-4F3E-A7D5-6693DC79A395}"/>
                    </a:ext>
                  </a:extLst>
                </p:cNvPr>
                <p:cNvSpPr/>
                <p:nvPr/>
              </p:nvSpPr>
              <p:spPr>
                <a:xfrm>
                  <a:off x="4259484" y="883478"/>
                  <a:ext cx="2393265" cy="599211"/>
                </a:xfrm>
                <a:prstGeom prst="rect">
                  <a:avLst/>
                </a:prstGeom>
              </p:spPr>
              <p:txBody>
                <a:bodyPr wrap="square">
                  <a:spAutoFit/>
                </a:bodyPr>
                <a:lstStyle/>
                <a:p>
                  <a:pPr algn="r"/>
                  <a:r>
                    <a:rPr lang="fr-FR" sz="1100" b="1" dirty="0">
                      <a:solidFill>
                        <a:srgbClr val="D7000F"/>
                      </a:solidFill>
                      <a:latin typeface="Arial" panose="020B0604020202020204" pitchFamily="34" charset="0"/>
                      <a:cs typeface="Arial" panose="020B0604020202020204" pitchFamily="34" charset="0"/>
                    </a:rPr>
                    <a:t>Un Conseiller patrimonial dédié</a:t>
                  </a:r>
                  <a:endParaRPr lang="fr-FR" sz="1100" dirty="0">
                    <a:solidFill>
                      <a:srgbClr val="D7000F"/>
                    </a:solidFill>
                    <a:latin typeface="Arial" panose="020B0604020202020204" pitchFamily="34" charset="0"/>
                    <a:cs typeface="Arial" panose="020B0604020202020204" pitchFamily="34" charset="0"/>
                  </a:endParaRPr>
                </a:p>
              </p:txBody>
            </p:sp>
          </p:grpSp>
          <p:grpSp>
            <p:nvGrpSpPr>
              <p:cNvPr id="66" name="Groupe 65">
                <a:extLst>
                  <a:ext uri="{FF2B5EF4-FFF2-40B4-BE49-F238E27FC236}">
                    <a16:creationId xmlns:a16="http://schemas.microsoft.com/office/drawing/2014/main" id="{A14CC192-42EB-4C0C-A00B-E33EA1049730}"/>
                  </a:ext>
                </a:extLst>
              </p:cNvPr>
              <p:cNvGrpSpPr/>
              <p:nvPr/>
            </p:nvGrpSpPr>
            <p:grpSpPr>
              <a:xfrm>
                <a:off x="4570028" y="3022201"/>
                <a:ext cx="7062622" cy="1605134"/>
                <a:chOff x="4385050" y="2556667"/>
                <a:chExt cx="7062622" cy="1605134"/>
              </a:xfrm>
            </p:grpSpPr>
            <p:sp>
              <p:nvSpPr>
                <p:cNvPr id="71" name="Espace réservé du texte 13">
                  <a:extLst>
                    <a:ext uri="{FF2B5EF4-FFF2-40B4-BE49-F238E27FC236}">
                      <a16:creationId xmlns:a16="http://schemas.microsoft.com/office/drawing/2014/main" id="{0338B720-F8B7-455B-8F16-5B2634772EE8}"/>
                    </a:ext>
                  </a:extLst>
                </p:cNvPr>
                <p:cNvSpPr txBox="1">
                  <a:spLocks noChangeAspect="1"/>
                </p:cNvSpPr>
                <p:nvPr/>
              </p:nvSpPr>
              <p:spPr>
                <a:xfrm>
                  <a:off x="4385050" y="2556667"/>
                  <a:ext cx="6682145" cy="160513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2"/>
                </a:solidFill>
                <a:ln w="15240">
                  <a:solidFill>
                    <a:schemeClr val="bg2"/>
                  </a:solid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792" indent="-304792" algn="r">
                    <a:spcBef>
                      <a:spcPts val="267"/>
                    </a:spcBef>
                    <a:buAutoNum type="arabicPeriod"/>
                  </a:pPr>
                  <a:endParaRPr lang="fr-FR" sz="1000" dirty="0">
                    <a:solidFill>
                      <a:srgbClr val="9798C7"/>
                    </a:solidFill>
                    <a:latin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DC266289-D766-41C9-830F-D28A2E237C70}"/>
                    </a:ext>
                  </a:extLst>
                </p:cNvPr>
                <p:cNvSpPr/>
                <p:nvPr/>
              </p:nvSpPr>
              <p:spPr>
                <a:xfrm>
                  <a:off x="4470800" y="2648665"/>
                  <a:ext cx="6976872" cy="1350097"/>
                </a:xfrm>
                <a:prstGeom prst="rect">
                  <a:avLst/>
                </a:prstGeom>
              </p:spPr>
              <p:txBody>
                <a:bodyPr wrap="square">
                  <a:spAutoFit/>
                </a:bodyPr>
                <a:lstStyle/>
                <a:p>
                  <a:pPr>
                    <a:lnSpc>
                      <a:spcPts val="1600"/>
                    </a:lnSpc>
                    <a:spcBef>
                      <a:spcPts val="267"/>
                    </a:spcBef>
                    <a:buClr>
                      <a:srgbClr val="D7000F"/>
                    </a:buClr>
                  </a:pPr>
                  <a:r>
                    <a:rPr lang="fr-FR" sz="1100" b="1" dirty="0">
                      <a:solidFill>
                        <a:srgbClr val="D7000F"/>
                      </a:solidFill>
                      <a:latin typeface="Arial" panose="020B0604020202020204" pitchFamily="34" charset="0"/>
                      <a:cs typeface="Arial" panose="020B0604020202020204" pitchFamily="34" charset="0"/>
                    </a:rPr>
                    <a:t>Une offre dédiée :</a:t>
                  </a:r>
                </a:p>
                <a:p>
                  <a:pPr indent="-228594">
                    <a:lnSpc>
                      <a:spcPts val="1600"/>
                    </a:lnSpc>
                    <a:spcBef>
                      <a:spcPts val="267"/>
                    </a:spcBef>
                    <a:buClr>
                      <a:srgbClr val="D7000F"/>
                    </a:buClr>
                    <a:buFont typeface="Wingdings" pitchFamily="2" charset="2"/>
                    <a:buChar char="§"/>
                  </a:pPr>
                  <a:r>
                    <a:rPr lang="fr-FR" sz="1100" dirty="0">
                      <a:solidFill>
                        <a:srgbClr val="3D4549"/>
                      </a:solidFill>
                      <a:latin typeface="Arial" panose="020B0604020202020204" pitchFamily="34" charset="0"/>
                      <a:cs typeface="Arial" panose="020B0604020202020204" pitchFamily="34" charset="0"/>
                    </a:rPr>
                    <a:t>Des produits d’épargne haut de gamme </a:t>
                  </a:r>
                </a:p>
                <a:p>
                  <a:pPr indent="-228594">
                    <a:lnSpc>
                      <a:spcPts val="1600"/>
                    </a:lnSpc>
                    <a:spcBef>
                      <a:spcPts val="267"/>
                    </a:spcBef>
                    <a:buClr>
                      <a:srgbClr val="D7000F"/>
                    </a:buClr>
                    <a:buFont typeface="Wingdings" pitchFamily="2" charset="2"/>
                    <a:buChar char="§"/>
                  </a:pPr>
                  <a:r>
                    <a:rPr lang="fr-FR" sz="1100" dirty="0">
                      <a:solidFill>
                        <a:srgbClr val="3D4549"/>
                      </a:solidFill>
                      <a:latin typeface="Arial" panose="020B0604020202020204" pitchFamily="34" charset="0"/>
                      <a:cs typeface="Arial" panose="020B0604020202020204" pitchFamily="34" charset="0"/>
                    </a:rPr>
                    <a:t>Des produits d’optimisation fiscale IR et d’immobilier patrimonial</a:t>
                  </a:r>
                </a:p>
                <a:p>
                  <a:pPr marL="228594" indent="-228594">
                    <a:lnSpc>
                      <a:spcPts val="1600"/>
                    </a:lnSpc>
                    <a:buClr>
                      <a:srgbClr val="D7000F"/>
                    </a:buClr>
                    <a:buFont typeface="Wingdings" pitchFamily="2" charset="2"/>
                    <a:buChar char="§"/>
                  </a:pPr>
                  <a:r>
                    <a:rPr lang="fr-FR" sz="1100" dirty="0">
                      <a:solidFill>
                        <a:srgbClr val="3D4549"/>
                      </a:solidFill>
                      <a:latin typeface="Arial" panose="020B0604020202020204" pitchFamily="34" charset="0"/>
                      <a:cs typeface="Arial" panose="020B0604020202020204" pitchFamily="34" charset="0"/>
                    </a:rPr>
                    <a:t>Une offre de Banque au quotidien et de prévoyance « Premium » </a:t>
                  </a:r>
                </a:p>
              </p:txBody>
            </p:sp>
          </p:grpSp>
          <p:grpSp>
            <p:nvGrpSpPr>
              <p:cNvPr id="67" name="Groupe 66">
                <a:extLst>
                  <a:ext uri="{FF2B5EF4-FFF2-40B4-BE49-F238E27FC236}">
                    <a16:creationId xmlns:a16="http://schemas.microsoft.com/office/drawing/2014/main" id="{38D9B343-9228-4F7A-9628-EE20CCDC0D9F}"/>
                  </a:ext>
                </a:extLst>
              </p:cNvPr>
              <p:cNvGrpSpPr/>
              <p:nvPr/>
            </p:nvGrpSpPr>
            <p:grpSpPr>
              <a:xfrm>
                <a:off x="9073801" y="1397267"/>
                <a:ext cx="2681824" cy="1472037"/>
                <a:chOff x="8887779" y="1397267"/>
                <a:chExt cx="2681824" cy="1472037"/>
              </a:xfrm>
            </p:grpSpPr>
            <p:sp>
              <p:nvSpPr>
                <p:cNvPr id="69" name="Espace réservé du texte 13">
                  <a:extLst>
                    <a:ext uri="{FF2B5EF4-FFF2-40B4-BE49-F238E27FC236}">
                      <a16:creationId xmlns:a16="http://schemas.microsoft.com/office/drawing/2014/main" id="{D4461EB3-B945-4A43-9542-E0DE663DDDA5}"/>
                    </a:ext>
                  </a:extLst>
                </p:cNvPr>
                <p:cNvSpPr txBox="1">
                  <a:spLocks noChangeAspect="1"/>
                </p:cNvSpPr>
                <p:nvPr/>
              </p:nvSpPr>
              <p:spPr>
                <a:xfrm>
                  <a:off x="8887779" y="1397267"/>
                  <a:ext cx="2635335" cy="147203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2"/>
                </a:solidFill>
                <a:ln w="15240">
                  <a:solidFill>
                    <a:schemeClr val="bg2"/>
                  </a:solid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792" indent="-304792" algn="r">
                    <a:spcBef>
                      <a:spcPts val="267"/>
                    </a:spcBef>
                    <a:buAutoNum type="arabicPeriod"/>
                  </a:pPr>
                  <a:endParaRPr lang="fr-FR" sz="1000" dirty="0">
                    <a:solidFill>
                      <a:srgbClr val="9798C7"/>
                    </a:solidFill>
                    <a:latin typeface="Arial" panose="020B0604020202020204" pitchFamily="34" charset="0"/>
                    <a:cs typeface="Arial" panose="020B0604020202020204" pitchFamily="34" charset="0"/>
                  </a:endParaRPr>
                </a:p>
              </p:txBody>
            </p:sp>
            <p:sp>
              <p:nvSpPr>
                <p:cNvPr id="70" name="Rectangle 69">
                  <a:extLst>
                    <a:ext uri="{FF2B5EF4-FFF2-40B4-BE49-F238E27FC236}">
                      <a16:creationId xmlns:a16="http://schemas.microsoft.com/office/drawing/2014/main" id="{0CA86DBE-91DC-4B45-88BC-BA10E60087DB}"/>
                    </a:ext>
                  </a:extLst>
                </p:cNvPr>
                <p:cNvSpPr/>
                <p:nvPr/>
              </p:nvSpPr>
              <p:spPr>
                <a:xfrm>
                  <a:off x="8934269" y="1474075"/>
                  <a:ext cx="2635334" cy="1305423"/>
                </a:xfrm>
                <a:prstGeom prst="rect">
                  <a:avLst/>
                </a:prstGeom>
              </p:spPr>
              <p:txBody>
                <a:bodyPr wrap="square">
                  <a:spAutoFit/>
                </a:bodyPr>
                <a:lstStyle/>
                <a:p>
                  <a:r>
                    <a:rPr lang="fr-FR" sz="1100" b="1" dirty="0">
                      <a:solidFill>
                        <a:srgbClr val="D7000F"/>
                      </a:solidFill>
                      <a:latin typeface="Arial" panose="020B0604020202020204" pitchFamily="34" charset="0"/>
                      <a:cs typeface="Arial" panose="020B0604020202020204" pitchFamily="34" charset="0"/>
                    </a:rPr>
                    <a:t>E-newsletter</a:t>
                  </a:r>
                </a:p>
                <a:p>
                  <a:r>
                    <a:rPr lang="fr-FR" sz="1100" dirty="0">
                      <a:solidFill>
                        <a:srgbClr val="3D4549"/>
                      </a:solidFill>
                      <a:latin typeface="Arial" panose="020B0604020202020204" pitchFamily="34" charset="0"/>
                      <a:cs typeface="Arial" panose="020B0604020202020204" pitchFamily="34" charset="0"/>
                    </a:rPr>
                    <a:t>Vision patrimoine </a:t>
                  </a:r>
                </a:p>
                <a:p>
                  <a:r>
                    <a:rPr lang="fr-FR" sz="1100" dirty="0">
                      <a:solidFill>
                        <a:srgbClr val="3D4549"/>
                      </a:solidFill>
                      <a:latin typeface="Arial" panose="020B0604020202020204" pitchFamily="34" charset="0"/>
                      <a:cs typeface="Arial" panose="020B0604020202020204" pitchFamily="34" charset="0"/>
                    </a:rPr>
                    <a:t>Capitaliser sur les e newsletter </a:t>
                  </a:r>
                  <a:r>
                    <a:rPr lang="fr-FR" sz="1100" i="1" dirty="0">
                      <a:solidFill>
                        <a:srgbClr val="3D4549"/>
                      </a:solidFill>
                      <a:latin typeface="Arial" panose="020B0604020202020204" pitchFamily="34" charset="0"/>
                      <a:cs typeface="Arial" panose="020B0604020202020204" pitchFamily="34" charset="0"/>
                    </a:rPr>
                    <a:t>Vision</a:t>
                  </a:r>
                  <a:r>
                    <a:rPr lang="fr-FR" sz="1100" dirty="0">
                      <a:solidFill>
                        <a:srgbClr val="3D4549"/>
                      </a:solidFill>
                      <a:latin typeface="Arial" panose="020B0604020202020204" pitchFamily="34" charset="0"/>
                      <a:cs typeface="Arial" panose="020B0604020202020204" pitchFamily="34" charset="0"/>
                    </a:rPr>
                    <a:t> </a:t>
                  </a:r>
                  <a:r>
                    <a:rPr lang="fr-FR" sz="1100" i="1" dirty="0">
                      <a:solidFill>
                        <a:srgbClr val="3D4549"/>
                      </a:solidFill>
                      <a:latin typeface="Arial" panose="020B0604020202020204" pitchFamily="34" charset="0"/>
                      <a:cs typeface="Arial" panose="020B0604020202020204" pitchFamily="34" charset="0"/>
                    </a:rPr>
                    <a:t>patrimoine</a:t>
                  </a:r>
                  <a:r>
                    <a:rPr lang="fr-FR" sz="1100" dirty="0">
                      <a:solidFill>
                        <a:srgbClr val="3D4549"/>
                      </a:solidFill>
                      <a:latin typeface="Arial" panose="020B0604020202020204" pitchFamily="34" charset="0"/>
                      <a:cs typeface="Arial" panose="020B0604020202020204" pitchFamily="34" charset="0"/>
                    </a:rPr>
                    <a:t> mensuelles</a:t>
                  </a:r>
                  <a:endParaRPr lang="fr-FR" sz="1100" b="1" dirty="0">
                    <a:solidFill>
                      <a:srgbClr val="3D4549"/>
                    </a:solidFill>
                    <a:latin typeface="Arial" panose="020B0604020202020204" pitchFamily="34" charset="0"/>
                    <a:cs typeface="Arial" panose="020B0604020202020204" pitchFamily="34" charset="0"/>
                  </a:endParaRPr>
                </a:p>
              </p:txBody>
            </p:sp>
          </p:grpSp>
        </p:grpSp>
      </p:grpSp>
      <p:cxnSp>
        <p:nvCxnSpPr>
          <p:cNvPr id="75" name="Connecteur droit 74">
            <a:extLst>
              <a:ext uri="{FF2B5EF4-FFF2-40B4-BE49-F238E27FC236}">
                <a16:creationId xmlns:a16="http://schemas.microsoft.com/office/drawing/2014/main" id="{F2126FE4-1BA9-44F9-8D70-073ACFC1B78D}"/>
              </a:ext>
            </a:extLst>
          </p:cNvPr>
          <p:cNvCxnSpPr>
            <a:cxnSpLocks/>
          </p:cNvCxnSpPr>
          <p:nvPr/>
        </p:nvCxnSpPr>
        <p:spPr>
          <a:xfrm>
            <a:off x="6992937" y="921947"/>
            <a:ext cx="0" cy="3953890"/>
          </a:xfrm>
          <a:prstGeom prst="line">
            <a:avLst/>
          </a:prstGeom>
          <a:ln>
            <a:solidFill>
              <a:srgbClr val="3E454A"/>
            </a:solidFill>
            <a:prstDash val="dash"/>
          </a:ln>
        </p:spPr>
        <p:style>
          <a:lnRef idx="1">
            <a:schemeClr val="accent1"/>
          </a:lnRef>
          <a:fillRef idx="0">
            <a:schemeClr val="accent1"/>
          </a:fillRef>
          <a:effectRef idx="0">
            <a:schemeClr val="accent1"/>
          </a:effectRef>
          <a:fontRef idx="minor">
            <a:schemeClr val="tx1"/>
          </a:fontRef>
        </p:style>
      </p:cxnSp>
      <p:sp>
        <p:nvSpPr>
          <p:cNvPr id="76" name="Titre 10">
            <a:extLst>
              <a:ext uri="{FF2B5EF4-FFF2-40B4-BE49-F238E27FC236}">
                <a16:creationId xmlns:a16="http://schemas.microsoft.com/office/drawing/2014/main" id="{FC644B0E-187D-4D55-9EEA-7FC176333FF1}"/>
              </a:ext>
            </a:extLst>
          </p:cNvPr>
          <p:cNvSpPr txBox="1">
            <a:spLocks/>
          </p:cNvSpPr>
          <p:nvPr/>
        </p:nvSpPr>
        <p:spPr>
          <a:xfrm>
            <a:off x="7138376" y="4628716"/>
            <a:ext cx="2970358" cy="274947"/>
          </a:xfrm>
          <a:prstGeom prst="rect">
            <a:avLst/>
          </a:prstGeom>
          <a:ln>
            <a:solidFill>
              <a:srgbClr val="C52922"/>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rgbClr val="3E454A"/>
                </a:solidFill>
                <a:latin typeface="Arial" panose="020B0604020202020204" pitchFamily="34" charset="0"/>
                <a:cs typeface="Arial" panose="020B0604020202020204" pitchFamily="34" charset="0"/>
              </a:rPr>
              <a:t>Référence PDO : </a:t>
            </a:r>
            <a:r>
              <a:rPr lang="fr-FR" sz="1050" dirty="0" smtClean="0">
                <a:solidFill>
                  <a:srgbClr val="3E454A"/>
                </a:solidFill>
                <a:latin typeface="Arial" panose="020B0604020202020204" pitchFamily="34" charset="0"/>
                <a:cs typeface="Arial" panose="020B0604020202020204" pitchFamily="34" charset="0"/>
              </a:rPr>
              <a:t>EER J+30 Présentation</a:t>
            </a:r>
            <a:endParaRPr lang="fr-FR" sz="1050" b="1" dirty="0">
              <a:solidFill>
                <a:srgbClr val="3E454A"/>
              </a:solidFill>
              <a:latin typeface="Arial" panose="020B0604020202020204" pitchFamily="34" charset="0"/>
              <a:cs typeface="Arial" panose="020B0604020202020204" pitchFamily="34" charset="0"/>
            </a:endParaRPr>
          </a:p>
        </p:txBody>
      </p:sp>
      <p:grpSp>
        <p:nvGrpSpPr>
          <p:cNvPr id="10" name="Groupe 9">
            <a:extLst>
              <a:ext uri="{FF2B5EF4-FFF2-40B4-BE49-F238E27FC236}">
                <a16:creationId xmlns:a16="http://schemas.microsoft.com/office/drawing/2014/main" id="{A67830B9-674A-9F40-930C-093E6F0F94C1}"/>
              </a:ext>
            </a:extLst>
          </p:cNvPr>
          <p:cNvGrpSpPr/>
          <p:nvPr/>
        </p:nvGrpSpPr>
        <p:grpSpPr>
          <a:xfrm>
            <a:off x="8883958" y="1954241"/>
            <a:ext cx="938525" cy="1097772"/>
            <a:chOff x="8883958" y="1954241"/>
            <a:chExt cx="938525" cy="1097772"/>
          </a:xfrm>
        </p:grpSpPr>
        <p:grpSp>
          <p:nvGrpSpPr>
            <p:cNvPr id="8" name="Groupe 7">
              <a:extLst>
                <a:ext uri="{FF2B5EF4-FFF2-40B4-BE49-F238E27FC236}">
                  <a16:creationId xmlns:a16="http://schemas.microsoft.com/office/drawing/2014/main" id="{82338F8D-372C-A84A-A261-183341916B7C}"/>
                </a:ext>
              </a:extLst>
            </p:cNvPr>
            <p:cNvGrpSpPr/>
            <p:nvPr/>
          </p:nvGrpSpPr>
          <p:grpSpPr>
            <a:xfrm>
              <a:off x="8883958" y="1954241"/>
              <a:ext cx="933579" cy="1041080"/>
              <a:chOff x="8883958" y="1954241"/>
              <a:chExt cx="933579" cy="1041080"/>
            </a:xfrm>
          </p:grpSpPr>
          <p:sp>
            <p:nvSpPr>
              <p:cNvPr id="7" name="Ellipse 6">
                <a:extLst>
                  <a:ext uri="{FF2B5EF4-FFF2-40B4-BE49-F238E27FC236}">
                    <a16:creationId xmlns:a16="http://schemas.microsoft.com/office/drawing/2014/main" id="{92E8C069-09F7-A541-92BB-032389E9DAD1}"/>
                  </a:ext>
                </a:extLst>
              </p:cNvPr>
              <p:cNvSpPr/>
              <p:nvPr/>
            </p:nvSpPr>
            <p:spPr>
              <a:xfrm>
                <a:off x="8894267" y="2142519"/>
                <a:ext cx="852802" cy="852802"/>
              </a:xfrm>
              <a:prstGeom prst="ellipse">
                <a:avLst/>
              </a:prstGeom>
              <a:noFill/>
              <a:ln w="63500">
                <a:solidFill>
                  <a:srgbClr val="3D45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Parallélogramme 44">
                <a:extLst>
                  <a:ext uri="{FF2B5EF4-FFF2-40B4-BE49-F238E27FC236}">
                    <a16:creationId xmlns:a16="http://schemas.microsoft.com/office/drawing/2014/main" id="{57E407F3-3C48-5A4B-857E-A5A832FCD9F4}"/>
                  </a:ext>
                </a:extLst>
              </p:cNvPr>
              <p:cNvSpPr/>
              <p:nvPr/>
            </p:nvSpPr>
            <p:spPr>
              <a:xfrm rot="4730240">
                <a:off x="9523776" y="2618022"/>
                <a:ext cx="98850" cy="488672"/>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2" name="Parallélogramme 81">
                <a:extLst>
                  <a:ext uri="{FF2B5EF4-FFF2-40B4-BE49-F238E27FC236}">
                    <a16:creationId xmlns:a16="http://schemas.microsoft.com/office/drawing/2014/main" id="{427CAEFE-FA7C-4546-9490-3556935A363D}"/>
                  </a:ext>
                </a:extLst>
              </p:cNvPr>
              <p:cNvSpPr/>
              <p:nvPr/>
            </p:nvSpPr>
            <p:spPr>
              <a:xfrm rot="1277459">
                <a:off x="8883958" y="2432581"/>
                <a:ext cx="98850" cy="488672"/>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3" name="Parallélogramme 82">
                <a:extLst>
                  <a:ext uri="{FF2B5EF4-FFF2-40B4-BE49-F238E27FC236}">
                    <a16:creationId xmlns:a16="http://schemas.microsoft.com/office/drawing/2014/main" id="{D049AC70-7A37-ED47-8970-EF13FAB86D88}"/>
                  </a:ext>
                </a:extLst>
              </p:cNvPr>
              <p:cNvSpPr/>
              <p:nvPr/>
            </p:nvSpPr>
            <p:spPr>
              <a:xfrm rot="19882474">
                <a:off x="9389448" y="1954241"/>
                <a:ext cx="98850" cy="488672"/>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9" name="Ellipse 8">
              <a:extLst>
                <a:ext uri="{FF2B5EF4-FFF2-40B4-BE49-F238E27FC236}">
                  <a16:creationId xmlns:a16="http://schemas.microsoft.com/office/drawing/2014/main" id="{E6F29ADE-7E3D-CF41-A04D-D987448B1BCA}"/>
                </a:ext>
              </a:extLst>
            </p:cNvPr>
            <p:cNvSpPr/>
            <p:nvPr/>
          </p:nvSpPr>
          <p:spPr>
            <a:xfrm>
              <a:off x="9670969" y="2450756"/>
              <a:ext cx="151514" cy="151514"/>
            </a:xfrm>
            <a:prstGeom prst="ellipse">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a:extLst>
                <a:ext uri="{FF2B5EF4-FFF2-40B4-BE49-F238E27FC236}">
                  <a16:creationId xmlns:a16="http://schemas.microsoft.com/office/drawing/2014/main" id="{9782EA81-EFA8-5C4B-988A-A8B2C9D5A9E7}"/>
                </a:ext>
              </a:extLst>
            </p:cNvPr>
            <p:cNvSpPr/>
            <p:nvPr/>
          </p:nvSpPr>
          <p:spPr>
            <a:xfrm>
              <a:off x="9129243" y="2900499"/>
              <a:ext cx="151514" cy="151514"/>
            </a:xfrm>
            <a:prstGeom prst="ellipse">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a:extLst>
                <a:ext uri="{FF2B5EF4-FFF2-40B4-BE49-F238E27FC236}">
                  <a16:creationId xmlns:a16="http://schemas.microsoft.com/office/drawing/2014/main" id="{8F2C6223-337A-0746-8609-929044D12D87}"/>
                </a:ext>
              </a:extLst>
            </p:cNvPr>
            <p:cNvSpPr/>
            <p:nvPr/>
          </p:nvSpPr>
          <p:spPr>
            <a:xfrm>
              <a:off x="8998177" y="2161609"/>
              <a:ext cx="151514" cy="151514"/>
            </a:xfrm>
            <a:prstGeom prst="ellipse">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 name="Groupe 11">
            <a:extLst>
              <a:ext uri="{FF2B5EF4-FFF2-40B4-BE49-F238E27FC236}">
                <a16:creationId xmlns:a16="http://schemas.microsoft.com/office/drawing/2014/main" id="{4A2C2D8E-20C2-724E-BC2B-C9662D9EFA0C}"/>
              </a:ext>
            </a:extLst>
          </p:cNvPr>
          <p:cNvGrpSpPr/>
          <p:nvPr/>
        </p:nvGrpSpPr>
        <p:grpSpPr>
          <a:xfrm>
            <a:off x="855462" y="4664372"/>
            <a:ext cx="1072036" cy="725171"/>
            <a:chOff x="897027" y="4664372"/>
            <a:chExt cx="1072036" cy="725171"/>
          </a:xfrm>
        </p:grpSpPr>
        <p:sp>
          <p:nvSpPr>
            <p:cNvPr id="49" name="Rectangle 48">
              <a:extLst>
                <a:ext uri="{FF2B5EF4-FFF2-40B4-BE49-F238E27FC236}">
                  <a16:creationId xmlns:a16="http://schemas.microsoft.com/office/drawing/2014/main" id="{55F46671-D241-4D02-B80A-4B03AB603C31}"/>
                </a:ext>
              </a:extLst>
            </p:cNvPr>
            <p:cNvSpPr/>
            <p:nvPr/>
          </p:nvSpPr>
          <p:spPr>
            <a:xfrm>
              <a:off x="897027" y="5143322"/>
              <a:ext cx="1072036" cy="246221"/>
            </a:xfrm>
            <a:prstGeom prst="rect">
              <a:avLst/>
            </a:prstGeom>
          </p:spPr>
          <p:txBody>
            <a:bodyPr wrap="square">
              <a:spAutoFit/>
            </a:bodyPr>
            <a:lstStyle/>
            <a:p>
              <a:pPr>
                <a:buClr>
                  <a:srgbClr val="D7000F"/>
                </a:buClr>
              </a:pPr>
              <a:r>
                <a:rPr lang="fr-FR" sz="1000" dirty="0"/>
                <a:t>Plaquette</a:t>
              </a:r>
            </a:p>
          </p:txBody>
        </p:sp>
        <p:pic>
          <p:nvPicPr>
            <p:cNvPr id="11" name="Image 10">
              <a:extLst>
                <a:ext uri="{FF2B5EF4-FFF2-40B4-BE49-F238E27FC236}">
                  <a16:creationId xmlns:a16="http://schemas.microsoft.com/office/drawing/2014/main" id="{0BB6F32E-D621-3945-9EF6-3AA4F7B64FFA}"/>
                </a:ext>
              </a:extLst>
            </p:cNvPr>
            <p:cNvPicPr>
              <a:picLocks noChangeAspect="1"/>
            </p:cNvPicPr>
            <p:nvPr/>
          </p:nvPicPr>
          <p:blipFill>
            <a:blip r:embed="rId10"/>
            <a:stretch>
              <a:fillRect/>
            </a:stretch>
          </p:blipFill>
          <p:spPr>
            <a:xfrm>
              <a:off x="1105539" y="4664372"/>
              <a:ext cx="283380" cy="455125"/>
            </a:xfrm>
            <a:prstGeom prst="rect">
              <a:avLst/>
            </a:prstGeom>
          </p:spPr>
        </p:pic>
      </p:grpSp>
    </p:spTree>
    <p:extLst>
      <p:ext uri="{BB962C8B-B14F-4D97-AF65-F5344CB8AC3E}">
        <p14:creationId xmlns:p14="http://schemas.microsoft.com/office/powerpoint/2010/main" val="167881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CC0F8BDE-B76B-4E27-B382-A47651AA6CB6}"/>
              </a:ext>
            </a:extLst>
          </p:cNvPr>
          <p:cNvSpPr/>
          <p:nvPr/>
        </p:nvSpPr>
        <p:spPr>
          <a:xfrm>
            <a:off x="1993649" y="6114936"/>
            <a:ext cx="4416594" cy="369332"/>
          </a:xfrm>
          <a:prstGeom prst="rect">
            <a:avLst/>
          </a:prstGeom>
        </p:spPr>
        <p:txBody>
          <a:bodyPr wrap="none">
            <a:spAutoFit/>
          </a:bodyPr>
          <a:lstStyle/>
          <a:p>
            <a:r>
              <a:rPr lang="fr-FR" b="1" i="1" dirty="0">
                <a:solidFill>
                  <a:schemeClr val="bg1"/>
                </a:solidFill>
                <a:latin typeface="Arial" panose="020B0604020202020204" pitchFamily="34" charset="0"/>
                <a:cs typeface="Arial" panose="020B0604020202020204" pitchFamily="34" charset="0"/>
              </a:rPr>
              <a:t>Accompagnement / Satisfaction client </a:t>
            </a:r>
            <a:endParaRPr lang="fr-FR" i="1" dirty="0">
              <a:solidFill>
                <a:schemeClr val="bg1"/>
              </a:solidFill>
            </a:endParaRPr>
          </a:p>
        </p:txBody>
      </p:sp>
      <p:sp>
        <p:nvSpPr>
          <p:cNvPr id="50" name="Espace réservé du texte 12">
            <a:extLst>
              <a:ext uri="{FF2B5EF4-FFF2-40B4-BE49-F238E27FC236}">
                <a16:creationId xmlns:a16="http://schemas.microsoft.com/office/drawing/2014/main" id="{E8EC544C-6914-44E5-98EA-B04B6232B62F}"/>
              </a:ext>
            </a:extLst>
          </p:cNvPr>
          <p:cNvSpPr txBox="1">
            <a:spLocks/>
          </p:cNvSpPr>
          <p:nvPr/>
        </p:nvSpPr>
        <p:spPr>
          <a:xfrm>
            <a:off x="220315" y="945693"/>
            <a:ext cx="6475099" cy="836995"/>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
              </a:spcBef>
              <a:buFont typeface="Wingdings" panose="05000000000000000000" pitchFamily="2" charset="2"/>
              <a:buChar char="Ø"/>
            </a:pPr>
            <a:r>
              <a:rPr lang="fr-FR" sz="1800" b="1" dirty="0">
                <a:solidFill>
                  <a:srgbClr val="3E454A"/>
                </a:solidFill>
                <a:latin typeface="Arial" panose="020B0604020202020204" pitchFamily="34" charset="0"/>
                <a:cs typeface="Arial" panose="020B0604020202020204" pitchFamily="34" charset="0"/>
              </a:rPr>
              <a:t>Votre client nous a rejoint il y a un mois. </a:t>
            </a:r>
          </a:p>
          <a:p>
            <a:pPr>
              <a:spcBef>
                <a:spcPts val="100"/>
              </a:spcBef>
              <a:buFont typeface="Wingdings" panose="05000000000000000000" pitchFamily="2" charset="2"/>
              <a:buChar char="Ø"/>
            </a:pPr>
            <a:endParaRPr lang="fr-FR" sz="1800" b="1" dirty="0">
              <a:solidFill>
                <a:srgbClr val="3E454A"/>
              </a:solidFill>
              <a:latin typeface="Arial" panose="020B0604020202020204" pitchFamily="34" charset="0"/>
              <a:cs typeface="Arial" panose="020B0604020202020204" pitchFamily="34" charset="0"/>
            </a:endParaRPr>
          </a:p>
          <a:p>
            <a:pPr marL="0" indent="0">
              <a:spcBef>
                <a:spcPts val="100"/>
              </a:spcBef>
              <a:buNone/>
            </a:pPr>
            <a:r>
              <a:rPr lang="fr-FR" sz="1600" dirty="0">
                <a:solidFill>
                  <a:srgbClr val="3E454A"/>
                </a:solidFill>
                <a:latin typeface="Arial" panose="020B0604020202020204" pitchFamily="34" charset="0"/>
                <a:cs typeface="Arial" panose="020B0604020202020204" pitchFamily="34" charset="0"/>
              </a:rPr>
              <a:t>Appelez-le pour vous assurer que tout se passe bien et cerner ses besoins et projets complémentaires</a:t>
            </a:r>
            <a:r>
              <a:rPr lang="fr-FR" sz="1200" dirty="0">
                <a:solidFill>
                  <a:srgbClr val="3E454A"/>
                </a:solidFill>
                <a:latin typeface="Arial" panose="020B0604020202020204" pitchFamily="34" charset="0"/>
                <a:cs typeface="Arial" panose="020B0604020202020204" pitchFamily="34" charset="0"/>
              </a:rPr>
              <a:t>.</a:t>
            </a:r>
          </a:p>
        </p:txBody>
      </p:sp>
      <p:grpSp>
        <p:nvGrpSpPr>
          <p:cNvPr id="51" name="Groupe 50">
            <a:extLst>
              <a:ext uri="{FF2B5EF4-FFF2-40B4-BE49-F238E27FC236}">
                <a16:creationId xmlns:a16="http://schemas.microsoft.com/office/drawing/2014/main" id="{80C63B62-D616-488E-A227-DEA4E0168ACF}"/>
              </a:ext>
            </a:extLst>
          </p:cNvPr>
          <p:cNvGrpSpPr/>
          <p:nvPr/>
        </p:nvGrpSpPr>
        <p:grpSpPr>
          <a:xfrm>
            <a:off x="358700" y="2117941"/>
            <a:ext cx="3022349" cy="580492"/>
            <a:chOff x="2499207" y="2821148"/>
            <a:chExt cx="2496076" cy="580492"/>
          </a:xfrm>
        </p:grpSpPr>
        <p:sp>
          <p:nvSpPr>
            <p:cNvPr id="52" name="Espace réservé du texte 1">
              <a:extLst>
                <a:ext uri="{FF2B5EF4-FFF2-40B4-BE49-F238E27FC236}">
                  <a16:creationId xmlns:a16="http://schemas.microsoft.com/office/drawing/2014/main" id="{5F89DD35-963F-4038-A7D9-684DC77CE120}"/>
                </a:ext>
              </a:extLst>
            </p:cNvPr>
            <p:cNvSpPr txBox="1">
              <a:spLocks/>
            </p:cNvSpPr>
            <p:nvPr/>
          </p:nvSpPr>
          <p:spPr>
            <a:xfrm>
              <a:off x="2499207" y="2821148"/>
              <a:ext cx="2496076" cy="58049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53" name="Rectangle 52">
              <a:extLst>
                <a:ext uri="{FF2B5EF4-FFF2-40B4-BE49-F238E27FC236}">
                  <a16:creationId xmlns:a16="http://schemas.microsoft.com/office/drawing/2014/main" id="{9DA17647-AB25-47ED-ABEF-32E5F6250F4E}"/>
                </a:ext>
              </a:extLst>
            </p:cNvPr>
            <p:cNvSpPr/>
            <p:nvPr/>
          </p:nvSpPr>
          <p:spPr>
            <a:xfrm>
              <a:off x="2508513" y="2889294"/>
              <a:ext cx="2352716" cy="461665"/>
            </a:xfrm>
            <a:prstGeom prst="rect">
              <a:avLst/>
            </a:prstGeom>
          </p:spPr>
          <p:txBody>
            <a:bodyPr wrap="square">
              <a:spAutoFit/>
            </a:bodyPr>
            <a:lstStyle/>
            <a:p>
              <a:r>
                <a:rPr lang="fr-FR" sz="1200" b="1" dirty="0">
                  <a:solidFill>
                    <a:srgbClr val="D7000F"/>
                  </a:solidFill>
                  <a:latin typeface="Arial" panose="020B0604020202020204" pitchFamily="34" charset="0"/>
                  <a:cs typeface="Arial" panose="020B0604020202020204" pitchFamily="34" charset="0"/>
                </a:rPr>
                <a:t>Ciblage : </a:t>
              </a:r>
              <a:r>
                <a:rPr lang="fr-FR" sz="1200" b="1" dirty="0">
                  <a:solidFill>
                    <a:srgbClr val="3E454A"/>
                  </a:solidFill>
                  <a:latin typeface="Arial" panose="020B0604020202020204" pitchFamily="34" charset="0"/>
                  <a:cs typeface="Arial" panose="020B0604020202020204" pitchFamily="34" charset="0"/>
                </a:rPr>
                <a:t>tout client venant d’entrer dans le programme</a:t>
              </a:r>
            </a:p>
          </p:txBody>
        </p:sp>
      </p:grpSp>
      <p:grpSp>
        <p:nvGrpSpPr>
          <p:cNvPr id="54" name="Groupe 53">
            <a:extLst>
              <a:ext uri="{FF2B5EF4-FFF2-40B4-BE49-F238E27FC236}">
                <a16:creationId xmlns:a16="http://schemas.microsoft.com/office/drawing/2014/main" id="{CD75F64D-75F8-4839-844A-841903A70B75}"/>
              </a:ext>
            </a:extLst>
          </p:cNvPr>
          <p:cNvGrpSpPr/>
          <p:nvPr/>
        </p:nvGrpSpPr>
        <p:grpSpPr>
          <a:xfrm>
            <a:off x="358700" y="5151945"/>
            <a:ext cx="6475099" cy="836995"/>
            <a:chOff x="4305819" y="5784277"/>
            <a:chExt cx="11751775" cy="1461452"/>
          </a:xfrm>
        </p:grpSpPr>
        <p:sp>
          <p:nvSpPr>
            <p:cNvPr id="55" name="Espace réservé du texte 13">
              <a:extLst>
                <a:ext uri="{FF2B5EF4-FFF2-40B4-BE49-F238E27FC236}">
                  <a16:creationId xmlns:a16="http://schemas.microsoft.com/office/drawing/2014/main" id="{2EFE7B67-23ED-4DE7-AA13-2203CEA914CD}"/>
                </a:ext>
              </a:extLst>
            </p:cNvPr>
            <p:cNvSpPr txBox="1">
              <a:spLocks noChangeAspect="1"/>
            </p:cNvSpPr>
            <p:nvPr/>
          </p:nvSpPr>
          <p:spPr>
            <a:xfrm>
              <a:off x="4305821" y="5784277"/>
              <a:ext cx="11751773" cy="146145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56" name="Rectangle 55">
              <a:extLst>
                <a:ext uri="{FF2B5EF4-FFF2-40B4-BE49-F238E27FC236}">
                  <a16:creationId xmlns:a16="http://schemas.microsoft.com/office/drawing/2014/main" id="{61564496-2069-4C9F-B75B-A9AA3A5F50DE}"/>
                </a:ext>
              </a:extLst>
            </p:cNvPr>
            <p:cNvSpPr/>
            <p:nvPr/>
          </p:nvSpPr>
          <p:spPr>
            <a:xfrm>
              <a:off x="4305819" y="5955273"/>
              <a:ext cx="11673253" cy="990017"/>
            </a:xfrm>
            <a:prstGeom prst="rect">
              <a:avLst/>
            </a:prstGeom>
          </p:spPr>
          <p:txBody>
            <a:bodyPr wrap="square">
              <a:spAutoFit/>
            </a:bodyPr>
            <a:lstStyle/>
            <a:p>
              <a:pPr>
                <a:lnSpc>
                  <a:spcPts val="1400"/>
                </a:lnSpc>
              </a:pPr>
              <a:r>
                <a:rPr lang="fr-FR" sz="1400" b="1" dirty="0">
                  <a:solidFill>
                    <a:schemeClr val="bg1"/>
                  </a:solidFill>
                  <a:latin typeface="Arial" panose="020B0604020202020204" pitchFamily="34" charset="0"/>
                  <a:cs typeface="Arial" panose="020B0604020202020204" pitchFamily="34" charset="0"/>
                </a:rPr>
                <a:t>Pensez à questionner vos clients, dès maintenant, sur ses projets et son épargne, sans oublier ceux de ses enfants. Et bien entendu, rappelez-lui que vous êtes présent au quotidien pour l’accompagner.</a:t>
              </a:r>
            </a:p>
          </p:txBody>
        </p:sp>
      </p:grpSp>
      <p:sp>
        <p:nvSpPr>
          <p:cNvPr id="57" name="Espace réservé du texte 12">
            <a:extLst>
              <a:ext uri="{FF2B5EF4-FFF2-40B4-BE49-F238E27FC236}">
                <a16:creationId xmlns:a16="http://schemas.microsoft.com/office/drawing/2014/main" id="{CE784D1D-7CAC-4806-AAC3-72E1084928EF}"/>
              </a:ext>
            </a:extLst>
          </p:cNvPr>
          <p:cNvSpPr txBox="1">
            <a:spLocks/>
          </p:cNvSpPr>
          <p:nvPr/>
        </p:nvSpPr>
        <p:spPr>
          <a:xfrm>
            <a:off x="310915" y="2771855"/>
            <a:ext cx="6504083" cy="352774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1000"/>
              </a:spcBef>
            </a:pPr>
            <a:r>
              <a:rPr lang="fr-FR" b="1" dirty="0">
                <a:solidFill>
                  <a:srgbClr val="D7000F"/>
                </a:solidFill>
                <a:latin typeface="Arial" panose="020B0604020202020204" pitchFamily="34" charset="0"/>
                <a:cs typeface="Arial" panose="020B0604020202020204" pitchFamily="34" charset="0"/>
              </a:rPr>
              <a:t>&gt; </a:t>
            </a:r>
            <a:r>
              <a:rPr lang="fr-FR" b="1" dirty="0">
                <a:solidFill>
                  <a:srgbClr val="3E454A"/>
                </a:solidFill>
                <a:latin typeface="Arial" panose="020B0604020202020204" pitchFamily="34" charset="0"/>
                <a:cs typeface="Arial" panose="020B0604020202020204" pitchFamily="34" charset="0"/>
              </a:rPr>
              <a:t>Échanger </a:t>
            </a:r>
            <a:br>
              <a:rPr lang="fr-FR" b="1" dirty="0">
                <a:solidFill>
                  <a:srgbClr val="3E454A"/>
                </a:solidFill>
                <a:latin typeface="Arial" panose="020B0604020202020204" pitchFamily="34" charset="0"/>
                <a:cs typeface="Arial" panose="020B0604020202020204" pitchFamily="34" charset="0"/>
              </a:rPr>
            </a:br>
            <a:r>
              <a:rPr lang="fr-FR" dirty="0">
                <a:solidFill>
                  <a:srgbClr val="3E454A"/>
                </a:solidFill>
                <a:latin typeface="Arial" panose="020B0604020202020204" pitchFamily="34" charset="0"/>
                <a:cs typeface="Arial" panose="020B0604020202020204" pitchFamily="34" charset="0"/>
              </a:rPr>
              <a:t>avec lui pour vous assurer la relation répond à toutes ses attentes </a:t>
            </a:r>
          </a:p>
          <a:p>
            <a:pPr lvl="1">
              <a:spcBef>
                <a:spcPts val="1000"/>
              </a:spcBef>
            </a:pPr>
            <a:r>
              <a:rPr lang="fr-FR" b="1" dirty="0">
                <a:solidFill>
                  <a:srgbClr val="D7000F"/>
                </a:solidFill>
                <a:latin typeface="Arial" panose="020B0604020202020204" pitchFamily="34" charset="0"/>
                <a:cs typeface="Arial" panose="020B0604020202020204" pitchFamily="34" charset="0"/>
              </a:rPr>
              <a:t>&gt; </a:t>
            </a:r>
            <a:r>
              <a:rPr lang="fr-FR" b="1" dirty="0">
                <a:solidFill>
                  <a:srgbClr val="3E454A"/>
                </a:solidFill>
                <a:latin typeface="Arial" panose="020B0604020202020204" pitchFamily="34" charset="0"/>
                <a:cs typeface="Arial" panose="020B0604020202020204" pitchFamily="34" charset="0"/>
              </a:rPr>
              <a:t>Identifier,</a:t>
            </a:r>
            <a:r>
              <a:rPr lang="fr-FR" dirty="0">
                <a:solidFill>
                  <a:srgbClr val="3E454A"/>
                </a:solidFill>
                <a:latin typeface="Arial" panose="020B0604020202020204" pitchFamily="34" charset="0"/>
                <a:cs typeface="Arial" panose="020B0604020202020204" pitchFamily="34" charset="0"/>
              </a:rPr>
              <a:t> </a:t>
            </a:r>
            <a:br>
              <a:rPr lang="fr-FR" dirty="0">
                <a:solidFill>
                  <a:srgbClr val="3E454A"/>
                </a:solidFill>
                <a:latin typeface="Arial" panose="020B0604020202020204" pitchFamily="34" charset="0"/>
                <a:cs typeface="Arial" panose="020B0604020202020204" pitchFamily="34" charset="0"/>
              </a:rPr>
            </a:br>
            <a:r>
              <a:rPr lang="fr-FR" dirty="0">
                <a:solidFill>
                  <a:srgbClr val="3E454A"/>
                </a:solidFill>
                <a:latin typeface="Arial" panose="020B0604020202020204" pitchFamily="34" charset="0"/>
                <a:cs typeface="Arial" panose="020B0604020202020204" pitchFamily="34" charset="0"/>
              </a:rPr>
              <a:t>le cas échéant, la problématique rencontrée par votre client et la résoudre </a:t>
            </a:r>
          </a:p>
          <a:p>
            <a:pPr lvl="1">
              <a:spcBef>
                <a:spcPts val="1000"/>
              </a:spcBef>
            </a:pPr>
            <a:r>
              <a:rPr lang="fr-FR" b="1" dirty="0">
                <a:solidFill>
                  <a:srgbClr val="D7000F"/>
                </a:solidFill>
                <a:latin typeface="Arial" panose="020B0604020202020204" pitchFamily="34" charset="0"/>
                <a:cs typeface="Arial" panose="020B0604020202020204" pitchFamily="34" charset="0"/>
              </a:rPr>
              <a:t>&gt; </a:t>
            </a:r>
            <a:r>
              <a:rPr lang="fr-FR" b="1" dirty="0">
                <a:solidFill>
                  <a:srgbClr val="3E454A"/>
                </a:solidFill>
                <a:latin typeface="Arial" panose="020B0604020202020204" pitchFamily="34" charset="0"/>
                <a:cs typeface="Arial" panose="020B0604020202020204" pitchFamily="34" charset="0"/>
              </a:rPr>
              <a:t>Accompagner</a:t>
            </a:r>
            <a:r>
              <a:rPr lang="fr-FR" dirty="0">
                <a:solidFill>
                  <a:srgbClr val="3E454A"/>
                </a:solidFill>
                <a:latin typeface="Arial" panose="020B0604020202020204" pitchFamily="34" charset="0"/>
                <a:cs typeface="Arial" panose="020B0604020202020204" pitchFamily="34" charset="0"/>
              </a:rPr>
              <a:t> </a:t>
            </a:r>
            <a:br>
              <a:rPr lang="fr-FR" dirty="0">
                <a:solidFill>
                  <a:srgbClr val="3E454A"/>
                </a:solidFill>
                <a:latin typeface="Arial" panose="020B0604020202020204" pitchFamily="34" charset="0"/>
                <a:cs typeface="Arial" panose="020B0604020202020204" pitchFamily="34" charset="0"/>
              </a:rPr>
            </a:br>
            <a:r>
              <a:rPr lang="fr-FR" dirty="0">
                <a:solidFill>
                  <a:srgbClr val="3E454A"/>
                </a:solidFill>
                <a:latin typeface="Arial" panose="020B0604020202020204" pitchFamily="34" charset="0"/>
                <a:cs typeface="Arial" panose="020B0604020202020204" pitchFamily="34" charset="0"/>
              </a:rPr>
              <a:t>le client : a-t-il des questions ? </a:t>
            </a:r>
          </a:p>
          <a:p>
            <a:pPr lvl="1">
              <a:spcBef>
                <a:spcPts val="1000"/>
              </a:spcBef>
            </a:pPr>
            <a:r>
              <a:rPr lang="fr-FR" b="1" dirty="0">
                <a:solidFill>
                  <a:srgbClr val="D7000F"/>
                </a:solidFill>
                <a:latin typeface="Arial" panose="020B0604020202020204" pitchFamily="34" charset="0"/>
                <a:cs typeface="Arial" panose="020B0604020202020204" pitchFamily="34" charset="0"/>
              </a:rPr>
              <a:t>&gt; </a:t>
            </a:r>
            <a:r>
              <a:rPr lang="fr-FR" b="1" dirty="0">
                <a:solidFill>
                  <a:srgbClr val="3E454A"/>
                </a:solidFill>
                <a:latin typeface="Arial" panose="020B0604020202020204" pitchFamily="34" charset="0"/>
                <a:cs typeface="Arial" panose="020B0604020202020204" pitchFamily="34" charset="0"/>
              </a:rPr>
              <a:t>Rappeler</a:t>
            </a:r>
            <a:r>
              <a:rPr lang="fr-FR" dirty="0">
                <a:solidFill>
                  <a:srgbClr val="3E454A"/>
                </a:solidFill>
                <a:latin typeface="Arial" panose="020B0604020202020204" pitchFamily="34" charset="0"/>
                <a:cs typeface="Arial" panose="020B0604020202020204" pitchFamily="34" charset="0"/>
              </a:rPr>
              <a:t> </a:t>
            </a:r>
            <a:br>
              <a:rPr lang="fr-FR" dirty="0">
                <a:solidFill>
                  <a:srgbClr val="3E454A"/>
                </a:solidFill>
                <a:latin typeface="Arial" panose="020B0604020202020204" pitchFamily="34" charset="0"/>
                <a:cs typeface="Arial" panose="020B0604020202020204" pitchFamily="34" charset="0"/>
              </a:rPr>
            </a:br>
            <a:r>
              <a:rPr lang="fr-FR" dirty="0">
                <a:solidFill>
                  <a:srgbClr val="3E454A"/>
                </a:solidFill>
                <a:latin typeface="Arial" panose="020B0604020202020204" pitchFamily="34" charset="0"/>
                <a:cs typeface="Arial" panose="020B0604020202020204" pitchFamily="34" charset="0"/>
              </a:rPr>
              <a:t>la qualité de l’accompagnement sur-mesure tout au long de la relation</a:t>
            </a:r>
          </a:p>
        </p:txBody>
      </p:sp>
      <p:sp>
        <p:nvSpPr>
          <p:cNvPr id="58" name="Espace réservé du texte 13">
            <a:extLst>
              <a:ext uri="{FF2B5EF4-FFF2-40B4-BE49-F238E27FC236}">
                <a16:creationId xmlns:a16="http://schemas.microsoft.com/office/drawing/2014/main" id="{605370C3-A3AA-4711-B62A-D304AB4EE4E8}"/>
              </a:ext>
            </a:extLst>
          </p:cNvPr>
          <p:cNvSpPr txBox="1">
            <a:spLocks noChangeAspect="1"/>
          </p:cNvSpPr>
          <p:nvPr/>
        </p:nvSpPr>
        <p:spPr>
          <a:xfrm>
            <a:off x="6963062" y="3053337"/>
            <a:ext cx="4783604" cy="2517105"/>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2"/>
          </a:solidFill>
          <a:ln w="15240">
            <a:solidFill>
              <a:schemeClr val="bg2"/>
            </a:solid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59" name="ZoneTexte 58">
            <a:extLst>
              <a:ext uri="{FF2B5EF4-FFF2-40B4-BE49-F238E27FC236}">
                <a16:creationId xmlns:a16="http://schemas.microsoft.com/office/drawing/2014/main" id="{C22821A6-13C1-4473-9C67-C32C46CB41D5}"/>
              </a:ext>
            </a:extLst>
          </p:cNvPr>
          <p:cNvSpPr txBox="1"/>
          <p:nvPr/>
        </p:nvSpPr>
        <p:spPr>
          <a:xfrm>
            <a:off x="7323661" y="1125990"/>
            <a:ext cx="4644279"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Votre point de contact ! </a:t>
            </a:r>
          </a:p>
        </p:txBody>
      </p:sp>
      <p:cxnSp>
        <p:nvCxnSpPr>
          <p:cNvPr id="60" name="Connecteur droit 59">
            <a:extLst>
              <a:ext uri="{FF2B5EF4-FFF2-40B4-BE49-F238E27FC236}">
                <a16:creationId xmlns:a16="http://schemas.microsoft.com/office/drawing/2014/main" id="{462D5871-397A-44C1-8C0D-0CDCA26A75CE}"/>
              </a:ext>
            </a:extLst>
          </p:cNvPr>
          <p:cNvCxnSpPr>
            <a:cxnSpLocks/>
          </p:cNvCxnSpPr>
          <p:nvPr/>
        </p:nvCxnSpPr>
        <p:spPr>
          <a:xfrm>
            <a:off x="6862785" y="909968"/>
            <a:ext cx="0" cy="4840997"/>
          </a:xfrm>
          <a:prstGeom prst="line">
            <a:avLst/>
          </a:prstGeom>
          <a:ln>
            <a:solidFill>
              <a:srgbClr val="3E454A"/>
            </a:solidFill>
            <a:prstDash val="dash"/>
          </a:ln>
        </p:spPr>
        <p:style>
          <a:lnRef idx="1">
            <a:schemeClr val="accent1"/>
          </a:lnRef>
          <a:fillRef idx="0">
            <a:schemeClr val="accent1"/>
          </a:fillRef>
          <a:effectRef idx="0">
            <a:schemeClr val="accent1"/>
          </a:effectRef>
          <a:fontRef idx="minor">
            <a:schemeClr val="tx1"/>
          </a:fontRef>
        </p:style>
      </p:cxnSp>
      <p:pic>
        <p:nvPicPr>
          <p:cNvPr id="61" name="Image 60">
            <a:extLst>
              <a:ext uri="{FF2B5EF4-FFF2-40B4-BE49-F238E27FC236}">
                <a16:creationId xmlns:a16="http://schemas.microsoft.com/office/drawing/2014/main" id="{0D4A8512-D87F-4AD6-9765-74162F896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6387" y="1006422"/>
            <a:ext cx="508000" cy="508000"/>
          </a:xfrm>
          <a:prstGeom prst="rect">
            <a:avLst/>
          </a:prstGeom>
        </p:spPr>
      </p:pic>
      <p:sp>
        <p:nvSpPr>
          <p:cNvPr id="62" name="Rectangle 61">
            <a:extLst>
              <a:ext uri="{FF2B5EF4-FFF2-40B4-BE49-F238E27FC236}">
                <a16:creationId xmlns:a16="http://schemas.microsoft.com/office/drawing/2014/main" id="{4A0D7702-76D9-44A0-8B33-564DFC4A8678}"/>
              </a:ext>
            </a:extLst>
          </p:cNvPr>
          <p:cNvSpPr/>
          <p:nvPr/>
        </p:nvSpPr>
        <p:spPr>
          <a:xfrm>
            <a:off x="6963061" y="3559716"/>
            <a:ext cx="4783604" cy="1754326"/>
          </a:xfrm>
          <a:prstGeom prst="rect">
            <a:avLst/>
          </a:prstGeom>
        </p:spPr>
        <p:txBody>
          <a:bodyPr wrap="square">
            <a:spAutoFit/>
          </a:bodyPr>
          <a:lstStyle/>
          <a:p>
            <a:r>
              <a:rPr lang="fr-FR" sz="1200" i="1" dirty="0">
                <a:solidFill>
                  <a:srgbClr val="3E454A"/>
                </a:solidFill>
                <a:latin typeface="Arial" panose="020B0604020202020204" pitchFamily="34" charset="0"/>
                <a:cs typeface="Arial" panose="020B0604020202020204" pitchFamily="34" charset="0"/>
              </a:rPr>
              <a:t>« Avez-vous rencontré des difficultés lors de l’ouverture de votre compte ? » </a:t>
            </a:r>
          </a:p>
          <a:p>
            <a:endParaRPr lang="fr-FR" sz="1200" i="1" dirty="0">
              <a:solidFill>
                <a:srgbClr val="D7000F"/>
              </a:solidFill>
              <a:latin typeface="Arial" panose="020B0604020202020204" pitchFamily="34" charset="0"/>
              <a:cs typeface="Arial" panose="020B0604020202020204" pitchFamily="34" charset="0"/>
            </a:endParaRPr>
          </a:p>
          <a:p>
            <a:r>
              <a:rPr lang="fr-FR" sz="1200" dirty="0">
                <a:solidFill>
                  <a:srgbClr val="3D4549"/>
                </a:solidFill>
                <a:latin typeface="Arial" panose="020B0604020202020204" pitchFamily="34" charset="0"/>
                <a:cs typeface="Arial" panose="020B0604020202020204" pitchFamily="34" charset="0"/>
              </a:rPr>
              <a:t>« Disposez-vous de vos identifiants et mot de passe ? »</a:t>
            </a:r>
          </a:p>
          <a:p>
            <a:endParaRPr lang="fr-FR" sz="1200" dirty="0">
              <a:solidFill>
                <a:srgbClr val="3D4549"/>
              </a:solidFill>
              <a:latin typeface="Arial" panose="020B0604020202020204" pitchFamily="34" charset="0"/>
              <a:cs typeface="Arial" panose="020B0604020202020204" pitchFamily="34" charset="0"/>
            </a:endParaRPr>
          </a:p>
          <a:p>
            <a:r>
              <a:rPr lang="fr-FR" sz="1200" dirty="0">
                <a:solidFill>
                  <a:srgbClr val="3D4549"/>
                </a:solidFill>
                <a:latin typeface="Arial" panose="020B0604020202020204" pitchFamily="34" charset="0"/>
                <a:cs typeface="Arial" panose="020B0604020202020204" pitchFamily="34" charset="0"/>
              </a:rPr>
              <a:t>« Vos moyens de paiement fonctionnent-ils correctement ? »</a:t>
            </a:r>
          </a:p>
          <a:p>
            <a:endParaRPr lang="fr-FR" sz="1200" dirty="0">
              <a:solidFill>
                <a:srgbClr val="3D4549"/>
              </a:solidFill>
              <a:latin typeface="Arial" panose="020B0604020202020204" pitchFamily="34" charset="0"/>
              <a:cs typeface="Arial" panose="020B0604020202020204" pitchFamily="34" charset="0"/>
            </a:endParaRPr>
          </a:p>
          <a:p>
            <a:r>
              <a:rPr lang="fr-FR" sz="1200" dirty="0">
                <a:solidFill>
                  <a:srgbClr val="3D4549"/>
                </a:solidFill>
                <a:latin typeface="Arial" panose="020B0604020202020204" pitchFamily="34" charset="0"/>
                <a:cs typeface="Arial" panose="020B0604020202020204" pitchFamily="34" charset="0"/>
              </a:rPr>
              <a:t>« Que pourrions-nous vous apporter pour répondre davantage à vos attentes ? »</a:t>
            </a:r>
            <a:endParaRPr lang="fr-FR" sz="1200" i="1" dirty="0">
              <a:solidFill>
                <a:srgbClr val="3D4549"/>
              </a:solidFill>
              <a:latin typeface="Arial" panose="020B0604020202020204" pitchFamily="34" charset="0"/>
              <a:cs typeface="Arial" panose="020B0604020202020204" pitchFamily="34" charset="0"/>
            </a:endParaRPr>
          </a:p>
        </p:txBody>
      </p:sp>
      <p:sp>
        <p:nvSpPr>
          <p:cNvPr id="63" name="Espace réservé du texte 13">
            <a:extLst>
              <a:ext uri="{FF2B5EF4-FFF2-40B4-BE49-F238E27FC236}">
                <a16:creationId xmlns:a16="http://schemas.microsoft.com/office/drawing/2014/main" id="{DB52FFD2-00F0-4B6F-991E-FC6CF18C6AB0}"/>
              </a:ext>
            </a:extLst>
          </p:cNvPr>
          <p:cNvSpPr txBox="1">
            <a:spLocks noChangeAspect="1"/>
          </p:cNvSpPr>
          <p:nvPr/>
        </p:nvSpPr>
        <p:spPr>
          <a:xfrm>
            <a:off x="6963061" y="1493457"/>
            <a:ext cx="4783604" cy="1432965"/>
          </a:xfrm>
          <a:prstGeom prst="rect">
            <a:avLst/>
          </a:pr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64" name="Rectangle 63">
            <a:extLst>
              <a:ext uri="{FF2B5EF4-FFF2-40B4-BE49-F238E27FC236}">
                <a16:creationId xmlns:a16="http://schemas.microsoft.com/office/drawing/2014/main" id="{2C5666C9-3713-482F-9739-C89888B2C327}"/>
              </a:ext>
            </a:extLst>
          </p:cNvPr>
          <p:cNvSpPr/>
          <p:nvPr/>
        </p:nvSpPr>
        <p:spPr>
          <a:xfrm>
            <a:off x="6963062" y="1544420"/>
            <a:ext cx="4978897" cy="1110560"/>
          </a:xfrm>
          <a:prstGeom prst="rect">
            <a:avLst/>
          </a:prstGeom>
        </p:spPr>
        <p:txBody>
          <a:bodyPr wrap="square">
            <a:spAutoFit/>
          </a:bodyPr>
          <a:lstStyle/>
          <a:p>
            <a:pPr>
              <a:spcBef>
                <a:spcPts val="500"/>
              </a:spcBef>
            </a:pPr>
            <a:r>
              <a:rPr lang="fr-FR" sz="1400" b="1" dirty="0">
                <a:solidFill>
                  <a:schemeClr val="bg1"/>
                </a:solidFill>
                <a:highlight>
                  <a:srgbClr val="3E454A"/>
                </a:highlight>
                <a:latin typeface="Arial" panose="020B0604020202020204" pitchFamily="34" charset="0"/>
                <a:cs typeface="Arial" panose="020B0604020202020204" pitchFamily="34" charset="0"/>
              </a:rPr>
              <a:t>À vous de rentrer en action ! </a:t>
            </a:r>
          </a:p>
          <a:p>
            <a:pPr>
              <a:spcBef>
                <a:spcPts val="500"/>
              </a:spcBef>
            </a:pPr>
            <a:r>
              <a:rPr lang="fr-FR" sz="1200" dirty="0">
                <a:solidFill>
                  <a:srgbClr val="D7000F"/>
                </a:solidFill>
                <a:latin typeface="Arial" panose="020B0604020202020204" pitchFamily="34" charset="0"/>
                <a:cs typeface="Arial" panose="020B0604020202020204" pitchFamily="34" charset="0"/>
              </a:rPr>
              <a:t>En préambule : </a:t>
            </a:r>
            <a:r>
              <a:rPr lang="fr-FR" sz="1200" i="1" dirty="0">
                <a:solidFill>
                  <a:srgbClr val="3E454A"/>
                </a:solidFill>
                <a:latin typeface="Arial" panose="020B0604020202020204" pitchFamily="34" charset="0"/>
                <a:cs typeface="Arial" panose="020B0604020202020204" pitchFamily="34" charset="0"/>
              </a:rPr>
              <a:t>« Bonjour [Madame, Monsieur NOM], je tenais à m’assurer que tout se passait bien depuis notre dernier échange. Avez-vous des questions ? Notamment sur l’accès à vos comptes à distance ? »</a:t>
            </a:r>
          </a:p>
        </p:txBody>
      </p:sp>
      <p:sp>
        <p:nvSpPr>
          <p:cNvPr id="65" name="Titre 10">
            <a:extLst>
              <a:ext uri="{FF2B5EF4-FFF2-40B4-BE49-F238E27FC236}">
                <a16:creationId xmlns:a16="http://schemas.microsoft.com/office/drawing/2014/main" id="{BCEDB33C-E872-44A7-8158-28106C3E4E36}"/>
              </a:ext>
            </a:extLst>
          </p:cNvPr>
          <p:cNvSpPr txBox="1">
            <a:spLocks/>
          </p:cNvSpPr>
          <p:nvPr/>
        </p:nvSpPr>
        <p:spPr>
          <a:xfrm>
            <a:off x="7013188" y="2644012"/>
            <a:ext cx="2793542" cy="237183"/>
          </a:xfrm>
          <a:prstGeom prst="rect">
            <a:avLst/>
          </a:prstGeom>
          <a:ln>
            <a:solidFill>
              <a:srgbClr val="C52922"/>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rgbClr val="3E454A"/>
                </a:solidFill>
                <a:latin typeface="Arial" panose="020B0604020202020204" pitchFamily="34" charset="0"/>
                <a:cs typeface="Arial" panose="020B0604020202020204" pitchFamily="34" charset="0"/>
              </a:rPr>
              <a:t>Référence PDO : </a:t>
            </a:r>
            <a:r>
              <a:rPr lang="fr-FR" sz="1050" dirty="0" smtClean="0">
                <a:solidFill>
                  <a:srgbClr val="3E454A"/>
                </a:solidFill>
                <a:latin typeface="Arial" panose="020B0604020202020204" pitchFamily="34" charset="0"/>
                <a:cs typeface="Arial" panose="020B0604020202020204" pitchFamily="34" charset="0"/>
              </a:rPr>
              <a:t>EER J+45 Satisfaction</a:t>
            </a:r>
            <a:endParaRPr lang="fr-FR" sz="1050" b="1" dirty="0">
              <a:solidFill>
                <a:srgbClr val="3E454A"/>
              </a:solidFill>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652CFCF0-9D2D-44B1-B6C1-86C682338A51}"/>
              </a:ext>
            </a:extLst>
          </p:cNvPr>
          <p:cNvSpPr/>
          <p:nvPr/>
        </p:nvSpPr>
        <p:spPr>
          <a:xfrm>
            <a:off x="6926387" y="3152638"/>
            <a:ext cx="4978897" cy="307777"/>
          </a:xfrm>
          <a:prstGeom prst="rect">
            <a:avLst/>
          </a:prstGeom>
        </p:spPr>
        <p:txBody>
          <a:bodyPr wrap="square">
            <a:spAutoFit/>
          </a:bodyPr>
          <a:lstStyle/>
          <a:p>
            <a:pPr>
              <a:spcBef>
                <a:spcPts val="500"/>
              </a:spcBef>
            </a:pPr>
            <a:r>
              <a:rPr lang="fr-FR" sz="1400" b="1" dirty="0">
                <a:solidFill>
                  <a:schemeClr val="bg1"/>
                </a:solidFill>
                <a:highlight>
                  <a:srgbClr val="3E454A"/>
                </a:highlight>
                <a:latin typeface="Arial" panose="020B0604020202020204" pitchFamily="34" charset="0"/>
                <a:cs typeface="Arial" panose="020B0604020202020204" pitchFamily="34" charset="0"/>
              </a:rPr>
              <a:t>N’hésitez pas à questionner le client </a:t>
            </a:r>
          </a:p>
        </p:txBody>
      </p:sp>
      <p:sp>
        <p:nvSpPr>
          <p:cNvPr id="67" name="Titre 10">
            <a:extLst>
              <a:ext uri="{FF2B5EF4-FFF2-40B4-BE49-F238E27FC236}">
                <a16:creationId xmlns:a16="http://schemas.microsoft.com/office/drawing/2014/main" id="{163A735D-8A38-41B6-9247-D0A5DD751D75}"/>
              </a:ext>
            </a:extLst>
          </p:cNvPr>
          <p:cNvSpPr txBox="1">
            <a:spLocks/>
          </p:cNvSpPr>
          <p:nvPr/>
        </p:nvSpPr>
        <p:spPr>
          <a:xfrm>
            <a:off x="632384" y="117188"/>
            <a:ext cx="8963171" cy="2800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J+45 – POINT SATISFACTION</a:t>
            </a:r>
          </a:p>
        </p:txBody>
      </p:sp>
    </p:spTree>
    <p:extLst>
      <p:ext uri="{BB962C8B-B14F-4D97-AF65-F5344CB8AC3E}">
        <p14:creationId xmlns:p14="http://schemas.microsoft.com/office/powerpoint/2010/main" val="17861422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13">
            <a:extLst>
              <a:ext uri="{FF2B5EF4-FFF2-40B4-BE49-F238E27FC236}">
                <a16:creationId xmlns:a16="http://schemas.microsoft.com/office/drawing/2014/main" id="{D619F139-2389-42C8-8235-3528DD191BE4}"/>
              </a:ext>
            </a:extLst>
          </p:cNvPr>
          <p:cNvSpPr txBox="1">
            <a:spLocks noChangeAspect="1"/>
          </p:cNvSpPr>
          <p:nvPr/>
        </p:nvSpPr>
        <p:spPr>
          <a:xfrm>
            <a:off x="6963062" y="1464544"/>
            <a:ext cx="4783604" cy="4267466"/>
          </a:xfrm>
          <a:prstGeom prst="rect">
            <a:avLst/>
          </a:pr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2" name="Titre 10">
            <a:extLst>
              <a:ext uri="{FF2B5EF4-FFF2-40B4-BE49-F238E27FC236}">
                <a16:creationId xmlns:a16="http://schemas.microsoft.com/office/drawing/2014/main" id="{A26BF221-3329-4D71-9426-65654155B4F1}"/>
              </a:ext>
            </a:extLst>
          </p:cNvPr>
          <p:cNvSpPr txBox="1">
            <a:spLocks/>
          </p:cNvSpPr>
          <p:nvPr/>
        </p:nvSpPr>
        <p:spPr>
          <a:xfrm>
            <a:off x="632384" y="117188"/>
            <a:ext cx="8963171" cy="2800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M+3 – MISE EN AVANT DE L’APPROCHE PATRIMONIALE GLOBALE  </a:t>
            </a:r>
          </a:p>
        </p:txBody>
      </p:sp>
      <p:sp>
        <p:nvSpPr>
          <p:cNvPr id="3" name="Rectangle 2">
            <a:extLst>
              <a:ext uri="{FF2B5EF4-FFF2-40B4-BE49-F238E27FC236}">
                <a16:creationId xmlns:a16="http://schemas.microsoft.com/office/drawing/2014/main" id="{629BC4EC-930B-4E7E-A5CA-6089EDB57B77}"/>
              </a:ext>
            </a:extLst>
          </p:cNvPr>
          <p:cNvSpPr/>
          <p:nvPr/>
        </p:nvSpPr>
        <p:spPr>
          <a:xfrm>
            <a:off x="1993649" y="6114936"/>
            <a:ext cx="6596742" cy="369332"/>
          </a:xfrm>
          <a:prstGeom prst="rect">
            <a:avLst/>
          </a:prstGeom>
        </p:spPr>
        <p:txBody>
          <a:bodyPr wrap="none">
            <a:spAutoFit/>
          </a:bodyPr>
          <a:lstStyle/>
          <a:p>
            <a:r>
              <a:rPr lang="fr-FR" b="1" i="1" dirty="0">
                <a:solidFill>
                  <a:schemeClr val="bg1"/>
                </a:solidFill>
                <a:latin typeface="Arial" panose="020B0604020202020204" pitchFamily="34" charset="0"/>
                <a:cs typeface="Arial" panose="020B0604020202020204" pitchFamily="34" charset="0"/>
              </a:rPr>
              <a:t>Approche différenciée / Accompagnement unique / Projets</a:t>
            </a:r>
            <a:endParaRPr lang="fr-FR" i="1" dirty="0">
              <a:solidFill>
                <a:schemeClr val="bg1"/>
              </a:solidFill>
            </a:endParaRPr>
          </a:p>
        </p:txBody>
      </p:sp>
      <p:sp>
        <p:nvSpPr>
          <p:cNvPr id="4" name="Espace réservé du texte 13">
            <a:extLst>
              <a:ext uri="{FF2B5EF4-FFF2-40B4-BE49-F238E27FC236}">
                <a16:creationId xmlns:a16="http://schemas.microsoft.com/office/drawing/2014/main" id="{6D4F6336-295C-49CB-8969-81944FA09681}"/>
              </a:ext>
            </a:extLst>
          </p:cNvPr>
          <p:cNvSpPr txBox="1">
            <a:spLocks noChangeAspect="1"/>
          </p:cNvSpPr>
          <p:nvPr/>
        </p:nvSpPr>
        <p:spPr>
          <a:xfrm>
            <a:off x="377008" y="5159482"/>
            <a:ext cx="6081116" cy="73620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cxnSp>
        <p:nvCxnSpPr>
          <p:cNvPr id="6" name="Connecteur droit 5">
            <a:extLst>
              <a:ext uri="{FF2B5EF4-FFF2-40B4-BE49-F238E27FC236}">
                <a16:creationId xmlns:a16="http://schemas.microsoft.com/office/drawing/2014/main" id="{180B0061-4A44-4001-AEBF-00C9AB314FD7}"/>
              </a:ext>
            </a:extLst>
          </p:cNvPr>
          <p:cNvCxnSpPr>
            <a:cxnSpLocks/>
          </p:cNvCxnSpPr>
          <p:nvPr/>
        </p:nvCxnSpPr>
        <p:spPr>
          <a:xfrm>
            <a:off x="6862785" y="909968"/>
            <a:ext cx="0" cy="4822042"/>
          </a:xfrm>
          <a:prstGeom prst="line">
            <a:avLst/>
          </a:prstGeom>
          <a:ln>
            <a:solidFill>
              <a:srgbClr val="3E454A"/>
            </a:solidFill>
            <a:prstDash val="dash"/>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2930DD80-0C19-4E31-B20C-5787DFA786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6387" y="1006422"/>
            <a:ext cx="508000" cy="508000"/>
          </a:xfrm>
          <a:prstGeom prst="rect">
            <a:avLst/>
          </a:prstGeom>
        </p:spPr>
      </p:pic>
      <p:sp>
        <p:nvSpPr>
          <p:cNvPr id="8" name="Rectangle 7">
            <a:extLst>
              <a:ext uri="{FF2B5EF4-FFF2-40B4-BE49-F238E27FC236}">
                <a16:creationId xmlns:a16="http://schemas.microsoft.com/office/drawing/2014/main" id="{6ADBB940-6F8A-4251-956F-087243DDDD99}"/>
              </a:ext>
            </a:extLst>
          </p:cNvPr>
          <p:cNvSpPr/>
          <p:nvPr/>
        </p:nvSpPr>
        <p:spPr>
          <a:xfrm>
            <a:off x="6963063" y="1544420"/>
            <a:ext cx="4522922" cy="4080604"/>
          </a:xfrm>
          <a:prstGeom prst="rect">
            <a:avLst/>
          </a:prstGeom>
        </p:spPr>
        <p:txBody>
          <a:bodyPr wrap="square">
            <a:spAutoFit/>
          </a:bodyPr>
          <a:lstStyle/>
          <a:p>
            <a:pPr>
              <a:spcBef>
                <a:spcPts val="500"/>
              </a:spcBef>
            </a:pPr>
            <a:r>
              <a:rPr lang="fr-FR" sz="1400" b="1" dirty="0">
                <a:solidFill>
                  <a:schemeClr val="bg1"/>
                </a:solidFill>
                <a:highlight>
                  <a:srgbClr val="3E454A"/>
                </a:highlight>
                <a:latin typeface="Arial" panose="020B0604020202020204" pitchFamily="34" charset="0"/>
                <a:cs typeface="Arial" panose="020B0604020202020204" pitchFamily="34" charset="0"/>
              </a:rPr>
              <a:t>À vous de rentrer en action ! </a:t>
            </a:r>
            <a:endParaRPr lang="fr-FR" sz="1200" i="1" dirty="0">
              <a:solidFill>
                <a:srgbClr val="3E454A"/>
              </a:solidFill>
              <a:latin typeface="Arial" panose="020B0604020202020204" pitchFamily="34" charset="0"/>
              <a:cs typeface="Arial" panose="020B0604020202020204" pitchFamily="34" charset="0"/>
            </a:endParaRPr>
          </a:p>
          <a:p>
            <a:pPr>
              <a:spcBef>
                <a:spcPts val="500"/>
              </a:spcBef>
            </a:pPr>
            <a:r>
              <a:rPr lang="fr-FR" sz="1200" i="1" dirty="0">
                <a:solidFill>
                  <a:srgbClr val="C00000"/>
                </a:solidFill>
                <a:latin typeface="Arial" panose="020B0604020202020204" pitchFamily="34" charset="0"/>
                <a:cs typeface="Arial" panose="020B0604020202020204" pitchFamily="34" charset="0"/>
              </a:rPr>
              <a:t>N’hésitez pas à lui poser les questions suivantes : </a:t>
            </a:r>
          </a:p>
          <a:p>
            <a:pPr>
              <a:spcBef>
                <a:spcPts val="500"/>
              </a:spcBef>
            </a:pPr>
            <a:r>
              <a:rPr lang="fr-FR" sz="1200" i="1" dirty="0">
                <a:solidFill>
                  <a:srgbClr val="3E454A"/>
                </a:solidFill>
                <a:latin typeface="Arial" panose="020B0604020202020204" pitchFamily="34" charset="0"/>
                <a:cs typeface="Arial" panose="020B0604020202020204" pitchFamily="34" charset="0"/>
              </a:rPr>
              <a:t>« Etes-vous abonné à notre newsletter Vision Patrimoine ? Vous pourrez y découvrir des dossiers thématiques tel que : focus sur la retraite, l’investissement locatif, la défiscalisation, la préparation de sa transmission , et bien d’autres encore …  »</a:t>
            </a:r>
          </a:p>
          <a:p>
            <a:pPr>
              <a:spcBef>
                <a:spcPts val="500"/>
              </a:spcBef>
            </a:pPr>
            <a:endParaRPr lang="fr-FR" sz="1200" i="1" dirty="0">
              <a:solidFill>
                <a:srgbClr val="3E454A"/>
              </a:solidFill>
              <a:latin typeface="Arial" panose="020B0604020202020204" pitchFamily="34" charset="0"/>
              <a:cs typeface="Arial" panose="020B0604020202020204" pitchFamily="34" charset="0"/>
            </a:endParaRPr>
          </a:p>
          <a:p>
            <a:pPr>
              <a:spcBef>
                <a:spcPts val="500"/>
              </a:spcBef>
            </a:pPr>
            <a:r>
              <a:rPr lang="fr-FR" sz="1200" i="1" dirty="0">
                <a:solidFill>
                  <a:srgbClr val="3E454A"/>
                </a:solidFill>
                <a:latin typeface="Arial" panose="020B0604020202020204" pitchFamily="34" charset="0"/>
                <a:cs typeface="Arial" panose="020B0604020202020204" pitchFamily="34" charset="0"/>
              </a:rPr>
              <a:t>« Lors de notre dernier échange, vous m’aviez précisé exercer une profession libérale. Sachez que nous avons un pôle d’experts dédiés à l’accompagnement des PRO ? Faisons un rdv avec l’un de nos conseillers PRO pour échanger sur vos projets. »</a:t>
            </a:r>
          </a:p>
          <a:p>
            <a:pPr>
              <a:spcBef>
                <a:spcPts val="500"/>
              </a:spcBef>
            </a:pPr>
            <a:endParaRPr lang="fr-FR" sz="1200" i="1" dirty="0">
              <a:solidFill>
                <a:srgbClr val="3E454A"/>
              </a:solidFill>
              <a:latin typeface="Arial" panose="020B0604020202020204" pitchFamily="34" charset="0"/>
              <a:cs typeface="Arial" panose="020B0604020202020204" pitchFamily="34" charset="0"/>
            </a:endParaRPr>
          </a:p>
          <a:p>
            <a:pPr>
              <a:spcBef>
                <a:spcPts val="500"/>
              </a:spcBef>
            </a:pPr>
            <a:r>
              <a:rPr lang="fr-FR" sz="1200" i="1" dirty="0">
                <a:solidFill>
                  <a:srgbClr val="3E454A"/>
                </a:solidFill>
                <a:latin typeface="Arial" panose="020B0604020202020204" pitchFamily="34" charset="0"/>
                <a:cs typeface="Arial" panose="020B0604020202020204" pitchFamily="34" charset="0"/>
              </a:rPr>
              <a:t>« Savez-vous que nous pouvons vous accompagner dans la réalisation de l’ensemble de vos projets de financement : travaux, optimisation de trésorerie… nous vous proposons également une gamme complète de prêtes immobiliers pour financer l’achat d’un bien neuf ou ancien. » </a:t>
            </a:r>
          </a:p>
          <a:p>
            <a:pPr>
              <a:spcBef>
                <a:spcPts val="500"/>
              </a:spcBef>
            </a:pPr>
            <a:endParaRPr lang="fr-FR" sz="1200" i="1" dirty="0">
              <a:solidFill>
                <a:srgbClr val="3E454A"/>
              </a:solidFill>
              <a:latin typeface="Arial" panose="020B0604020202020204" pitchFamily="34" charset="0"/>
              <a:cs typeface="Arial" panose="020B0604020202020204" pitchFamily="34" charset="0"/>
            </a:endParaRPr>
          </a:p>
        </p:txBody>
      </p:sp>
      <p:sp>
        <p:nvSpPr>
          <p:cNvPr id="10" name="Titre 10">
            <a:extLst>
              <a:ext uri="{FF2B5EF4-FFF2-40B4-BE49-F238E27FC236}">
                <a16:creationId xmlns:a16="http://schemas.microsoft.com/office/drawing/2014/main" id="{B41F781A-DB8C-46F6-AEDA-88622AB80318}"/>
              </a:ext>
            </a:extLst>
          </p:cNvPr>
          <p:cNvSpPr txBox="1">
            <a:spLocks/>
          </p:cNvSpPr>
          <p:nvPr/>
        </p:nvSpPr>
        <p:spPr>
          <a:xfrm>
            <a:off x="6999514" y="5452872"/>
            <a:ext cx="3386057" cy="202150"/>
          </a:xfrm>
          <a:prstGeom prst="rect">
            <a:avLst/>
          </a:prstGeom>
          <a:ln>
            <a:solidFill>
              <a:srgbClr val="C52922"/>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rgbClr val="3E454A"/>
                </a:solidFill>
                <a:latin typeface="Arial" panose="020B0604020202020204" pitchFamily="34" charset="0"/>
                <a:cs typeface="Arial" panose="020B0604020202020204" pitchFamily="34" charset="0"/>
              </a:rPr>
              <a:t>Référence PDO : </a:t>
            </a:r>
            <a:r>
              <a:rPr lang="fr-FR" sz="1050" b="1" dirty="0" smtClean="0">
                <a:solidFill>
                  <a:srgbClr val="3E454A"/>
                </a:solidFill>
                <a:latin typeface="Arial" panose="020B0604020202020204" pitchFamily="34" charset="0"/>
                <a:cs typeface="Arial" panose="020B0604020202020204" pitchFamily="34" charset="0"/>
              </a:rPr>
              <a:t>EER M+3 Approche Globale</a:t>
            </a:r>
            <a:endParaRPr lang="fr-FR" sz="1050" b="1" dirty="0">
              <a:solidFill>
                <a:srgbClr val="3E454A"/>
              </a:solidFill>
              <a:latin typeface="Arial" panose="020B0604020202020204" pitchFamily="34" charset="0"/>
              <a:cs typeface="Arial" panose="020B0604020202020204" pitchFamily="34" charset="0"/>
            </a:endParaRPr>
          </a:p>
        </p:txBody>
      </p:sp>
      <p:sp>
        <p:nvSpPr>
          <p:cNvPr id="11" name="Espace réservé du texte 12">
            <a:extLst>
              <a:ext uri="{FF2B5EF4-FFF2-40B4-BE49-F238E27FC236}">
                <a16:creationId xmlns:a16="http://schemas.microsoft.com/office/drawing/2014/main" id="{31502EB8-77B4-420F-A3CB-14347252C071}"/>
              </a:ext>
            </a:extLst>
          </p:cNvPr>
          <p:cNvSpPr txBox="1">
            <a:spLocks/>
          </p:cNvSpPr>
          <p:nvPr/>
        </p:nvSpPr>
        <p:spPr>
          <a:xfrm>
            <a:off x="261828" y="2410444"/>
            <a:ext cx="6532482" cy="163815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400"/>
              </a:lnSpc>
              <a:spcBef>
                <a:spcPts val="500"/>
              </a:spcBef>
            </a:pPr>
            <a:r>
              <a:rPr lang="fr-FR" sz="1200" dirty="0">
                <a:solidFill>
                  <a:srgbClr val="3D4549"/>
                </a:solidFill>
                <a:latin typeface="Arial" panose="020B0604020202020204" pitchFamily="34" charset="0"/>
                <a:cs typeface="Arial" panose="020B0604020202020204" pitchFamily="34" charset="0"/>
              </a:rPr>
              <a:t>Votre client Premium doit percevoir que votre accompagnement est personnalisé et qu’il bénéficie d’une écoute privilégiée et d’un suivi sur-mesure. Pour ce faire, la bonne compréhension de ses attentes est essentielle. </a:t>
            </a:r>
          </a:p>
          <a:p>
            <a:pPr lvl="1">
              <a:lnSpc>
                <a:spcPts val="1400"/>
              </a:lnSpc>
              <a:spcBef>
                <a:spcPts val="500"/>
              </a:spcBef>
            </a:pPr>
            <a:endParaRPr lang="fr-FR" sz="1200" dirty="0">
              <a:solidFill>
                <a:srgbClr val="3D4549"/>
              </a:solidFill>
              <a:latin typeface="Arial" panose="020B0604020202020204" pitchFamily="34" charset="0"/>
              <a:cs typeface="Arial" panose="020B0604020202020204" pitchFamily="34" charset="0"/>
            </a:endParaRPr>
          </a:p>
          <a:p>
            <a:pPr lvl="1">
              <a:lnSpc>
                <a:spcPts val="1400"/>
              </a:lnSpc>
              <a:spcBef>
                <a:spcPts val="500"/>
              </a:spcBef>
            </a:pPr>
            <a:r>
              <a:rPr lang="fr-FR" sz="1200" dirty="0">
                <a:solidFill>
                  <a:srgbClr val="3D4549"/>
                </a:solidFill>
                <a:latin typeface="Arial" panose="020B0604020202020204" pitchFamily="34" charset="0"/>
                <a:cs typeface="Arial" panose="020B0604020202020204" pitchFamily="34" charset="0"/>
              </a:rPr>
              <a:t>En tant que conseiller dédié, vous échangez avec lui afin d’avoir une vision 360 </a:t>
            </a:r>
            <a:br>
              <a:rPr lang="fr-FR" sz="1200" dirty="0">
                <a:solidFill>
                  <a:srgbClr val="3D4549"/>
                </a:solidFill>
                <a:latin typeface="Arial" panose="020B0604020202020204" pitchFamily="34" charset="0"/>
                <a:cs typeface="Arial" panose="020B0604020202020204" pitchFamily="34" charset="0"/>
              </a:rPr>
            </a:br>
            <a:r>
              <a:rPr lang="fr-FR" sz="1200" dirty="0">
                <a:solidFill>
                  <a:srgbClr val="3D4549"/>
                </a:solidFill>
                <a:latin typeface="Arial" panose="020B0604020202020204" pitchFamily="34" charset="0"/>
                <a:cs typeface="Arial" panose="020B0604020202020204" pitchFamily="34" charset="0"/>
              </a:rPr>
              <a:t>de ses besoins, objectifs et projets à venir.</a:t>
            </a:r>
          </a:p>
          <a:p>
            <a:pPr lvl="1">
              <a:lnSpc>
                <a:spcPts val="1400"/>
              </a:lnSpc>
              <a:spcBef>
                <a:spcPts val="500"/>
              </a:spcBef>
            </a:pPr>
            <a:r>
              <a:rPr lang="fr-FR" sz="1200" dirty="0">
                <a:solidFill>
                  <a:srgbClr val="3D4549"/>
                </a:solidFill>
                <a:latin typeface="Arial" panose="020B0604020202020204" pitchFamily="34" charset="0"/>
                <a:cs typeface="Arial" panose="020B0604020202020204" pitchFamily="34" charset="0"/>
              </a:rPr>
              <a:t>Allez plus loin que lors du 1</a:t>
            </a:r>
            <a:r>
              <a:rPr lang="fr-FR" sz="1200" baseline="30000" dirty="0">
                <a:solidFill>
                  <a:srgbClr val="3D4549"/>
                </a:solidFill>
                <a:latin typeface="Arial" panose="020B0604020202020204" pitchFamily="34" charset="0"/>
                <a:cs typeface="Arial" panose="020B0604020202020204" pitchFamily="34" charset="0"/>
              </a:rPr>
              <a:t>er</a:t>
            </a:r>
            <a:r>
              <a:rPr lang="fr-FR" sz="1200" dirty="0">
                <a:solidFill>
                  <a:srgbClr val="3D4549"/>
                </a:solidFill>
                <a:latin typeface="Arial" panose="020B0604020202020204" pitchFamily="34" charset="0"/>
                <a:cs typeface="Arial" panose="020B0604020202020204" pitchFamily="34" charset="0"/>
              </a:rPr>
              <a:t> rendez-vous. Montrez-lui que vous êtes à son écoute, bien sûr, et soyez force de proposition, tout en vous adaptant à ses besoins</a:t>
            </a:r>
          </a:p>
        </p:txBody>
      </p:sp>
      <p:sp>
        <p:nvSpPr>
          <p:cNvPr id="12" name="Espace réservé du texte 11">
            <a:extLst>
              <a:ext uri="{FF2B5EF4-FFF2-40B4-BE49-F238E27FC236}">
                <a16:creationId xmlns:a16="http://schemas.microsoft.com/office/drawing/2014/main" id="{5E7DBC0A-A2D3-4BCD-BE7D-A6845146F994}"/>
              </a:ext>
            </a:extLst>
          </p:cNvPr>
          <p:cNvSpPr txBox="1">
            <a:spLocks/>
          </p:cNvSpPr>
          <p:nvPr/>
        </p:nvSpPr>
        <p:spPr>
          <a:xfrm>
            <a:off x="47993" y="751130"/>
            <a:ext cx="5681000" cy="7038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solidFill>
                  <a:srgbClr val="D7000F"/>
                </a:solidFill>
                <a:latin typeface="Arial" panose="020B0604020202020204" pitchFamily="34" charset="0"/>
                <a:cs typeface="Arial" panose="020B0604020202020204" pitchFamily="34" charset="0"/>
              </a:rPr>
              <a:t>&gt;</a:t>
            </a:r>
            <a:r>
              <a:rPr lang="fr-FR" sz="1800" b="1" dirty="0">
                <a:solidFill>
                  <a:srgbClr val="3E454A"/>
                </a:solidFill>
                <a:latin typeface="Arial" panose="020B0604020202020204" pitchFamily="34" charset="0"/>
                <a:cs typeface="Arial" panose="020B0604020202020204" pitchFamily="34" charset="0"/>
              </a:rPr>
              <a:t> Représenter au client l’approche différenciée dont il bénéficie </a:t>
            </a:r>
          </a:p>
        </p:txBody>
      </p:sp>
      <p:sp>
        <p:nvSpPr>
          <p:cNvPr id="14" name="Espace réservé du texte 12">
            <a:extLst>
              <a:ext uri="{FF2B5EF4-FFF2-40B4-BE49-F238E27FC236}">
                <a16:creationId xmlns:a16="http://schemas.microsoft.com/office/drawing/2014/main" id="{425939AC-41B7-4794-9D5F-F14EAC708273}"/>
              </a:ext>
            </a:extLst>
          </p:cNvPr>
          <p:cNvSpPr txBox="1">
            <a:spLocks/>
          </p:cNvSpPr>
          <p:nvPr/>
        </p:nvSpPr>
        <p:spPr>
          <a:xfrm>
            <a:off x="261828" y="4360808"/>
            <a:ext cx="5996220" cy="55740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400"/>
              </a:lnSpc>
              <a:spcBef>
                <a:spcPts val="500"/>
              </a:spcBef>
            </a:pPr>
            <a:r>
              <a:rPr lang="fr-FR" sz="1300" b="1" dirty="0">
                <a:solidFill>
                  <a:srgbClr val="3D4549"/>
                </a:solidFill>
                <a:latin typeface="Arial" panose="020B0604020202020204" pitchFamily="34" charset="0"/>
                <a:cs typeface="Arial" panose="020B0604020202020204" pitchFamily="34" charset="0"/>
              </a:rPr>
              <a:t>Un client satisfait devient ambassadeur de notre marque.</a:t>
            </a:r>
          </a:p>
          <a:p>
            <a:pPr lvl="1">
              <a:lnSpc>
                <a:spcPts val="1400"/>
              </a:lnSpc>
              <a:spcBef>
                <a:spcPts val="500"/>
              </a:spcBef>
            </a:pPr>
            <a:r>
              <a:rPr lang="fr-FR" sz="1300" b="1" dirty="0">
                <a:solidFill>
                  <a:srgbClr val="3D4549"/>
                </a:solidFill>
                <a:latin typeface="Arial" panose="020B0604020202020204" pitchFamily="34" charset="0"/>
                <a:cs typeface="Arial" panose="020B0604020202020204" pitchFamily="34" charset="0"/>
              </a:rPr>
              <a:t>Incitez-le à nous recommander auprès de ses proches. </a:t>
            </a:r>
          </a:p>
        </p:txBody>
      </p:sp>
      <p:sp>
        <p:nvSpPr>
          <p:cNvPr id="15" name="Espace réservé du texte 12">
            <a:extLst>
              <a:ext uri="{FF2B5EF4-FFF2-40B4-BE49-F238E27FC236}">
                <a16:creationId xmlns:a16="http://schemas.microsoft.com/office/drawing/2014/main" id="{F4139D57-3D07-4DAD-A6F6-81695E7F6E26}"/>
              </a:ext>
            </a:extLst>
          </p:cNvPr>
          <p:cNvSpPr txBox="1">
            <a:spLocks/>
          </p:cNvSpPr>
          <p:nvPr/>
        </p:nvSpPr>
        <p:spPr>
          <a:xfrm>
            <a:off x="631013" y="5307487"/>
            <a:ext cx="5658985" cy="3125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600"/>
              </a:lnSpc>
              <a:buNone/>
            </a:pPr>
            <a:r>
              <a:rPr lang="fr-FR" sz="1200" b="1" dirty="0">
                <a:solidFill>
                  <a:schemeClr val="bg1"/>
                </a:solidFill>
                <a:latin typeface="Arial" panose="020B0604020202020204" pitchFamily="34" charset="0"/>
                <a:cs typeface="Arial" panose="020B0604020202020204" pitchFamily="34" charset="0"/>
              </a:rPr>
              <a:t>En fonction des réponses de votre client et l’actualité de la saison, n’hésitez pas à lui proposer l’un de nos webinars. </a:t>
            </a:r>
          </a:p>
        </p:txBody>
      </p:sp>
      <p:sp>
        <p:nvSpPr>
          <p:cNvPr id="16" name="Espace réservé du texte 12">
            <a:extLst>
              <a:ext uri="{FF2B5EF4-FFF2-40B4-BE49-F238E27FC236}">
                <a16:creationId xmlns:a16="http://schemas.microsoft.com/office/drawing/2014/main" id="{620149FC-5541-415D-87E2-D5A0585F4DFB}"/>
              </a:ext>
            </a:extLst>
          </p:cNvPr>
          <p:cNvSpPr txBox="1">
            <a:spLocks/>
          </p:cNvSpPr>
          <p:nvPr/>
        </p:nvSpPr>
        <p:spPr>
          <a:xfrm>
            <a:off x="-75033" y="1464544"/>
            <a:ext cx="6969620" cy="1268827"/>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ts val="1600"/>
              </a:lnSpc>
              <a:buNone/>
            </a:pPr>
            <a:r>
              <a:rPr lang="fr-FR" sz="1200" b="1" dirty="0">
                <a:solidFill>
                  <a:srgbClr val="C00000"/>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Valoriser </a:t>
            </a:r>
            <a:r>
              <a:rPr lang="fr-FR" sz="1200" dirty="0">
                <a:solidFill>
                  <a:srgbClr val="3E454A"/>
                </a:solidFill>
                <a:latin typeface="Arial" panose="020B0604020202020204" pitchFamily="34" charset="0"/>
                <a:cs typeface="Arial" panose="020B0604020202020204" pitchFamily="34" charset="0"/>
              </a:rPr>
              <a:t>le client et présenter l’accompagnement différencié et l’offre sur-mesure dont il bénéficie. </a:t>
            </a:r>
          </a:p>
          <a:p>
            <a:pPr marL="457200" lvl="1" indent="0">
              <a:lnSpc>
                <a:spcPts val="1600"/>
              </a:lnSpc>
              <a:buNone/>
            </a:pPr>
            <a:r>
              <a:rPr lang="fr-FR" sz="1200" b="1" dirty="0">
                <a:solidFill>
                  <a:srgbClr val="C00000"/>
                </a:solidFill>
                <a:latin typeface="Arial" panose="020B0604020202020204" pitchFamily="34" charset="0"/>
                <a:cs typeface="Arial" panose="020B0604020202020204" pitchFamily="34" charset="0"/>
              </a:rPr>
              <a:t>&gt;</a:t>
            </a:r>
            <a:r>
              <a:rPr lang="fr-FR" sz="1200" b="1" dirty="0">
                <a:solidFill>
                  <a:srgbClr val="3E454A"/>
                </a:solidFill>
                <a:latin typeface="Arial" panose="020B0604020202020204" pitchFamily="34" charset="0"/>
                <a:cs typeface="Arial" panose="020B0604020202020204" pitchFamily="34" charset="0"/>
              </a:rPr>
              <a:t> Insister</a:t>
            </a:r>
            <a:r>
              <a:rPr lang="fr-FR" sz="1200" dirty="0">
                <a:solidFill>
                  <a:srgbClr val="3E454A"/>
                </a:solidFill>
                <a:latin typeface="Arial" panose="020B0604020202020204" pitchFamily="34" charset="0"/>
                <a:cs typeface="Arial" panose="020B0604020202020204" pitchFamily="34" charset="0"/>
              </a:rPr>
              <a:t> sur l’accompagnement de proximité et sur notre expertise : expertise financière et patrimoniale. </a:t>
            </a:r>
          </a:p>
        </p:txBody>
      </p:sp>
      <p:sp>
        <p:nvSpPr>
          <p:cNvPr id="17" name="ZoneTexte 16">
            <a:extLst>
              <a:ext uri="{FF2B5EF4-FFF2-40B4-BE49-F238E27FC236}">
                <a16:creationId xmlns:a16="http://schemas.microsoft.com/office/drawing/2014/main" id="{A4C90930-C522-4B55-AE9E-785E41D1BCBA}"/>
              </a:ext>
            </a:extLst>
          </p:cNvPr>
          <p:cNvSpPr txBox="1"/>
          <p:nvPr/>
        </p:nvSpPr>
        <p:spPr>
          <a:xfrm>
            <a:off x="7323661" y="1125990"/>
            <a:ext cx="4644279"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Votre point de contact ! </a:t>
            </a:r>
          </a:p>
        </p:txBody>
      </p:sp>
    </p:spTree>
    <p:extLst>
      <p:ext uri="{BB962C8B-B14F-4D97-AF65-F5344CB8AC3E}">
        <p14:creationId xmlns:p14="http://schemas.microsoft.com/office/powerpoint/2010/main" val="2103888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0EC1BF-775B-4B74-A619-E2D49AFA4698}"/>
              </a:ext>
            </a:extLst>
          </p:cNvPr>
          <p:cNvSpPr/>
          <p:nvPr/>
        </p:nvSpPr>
        <p:spPr>
          <a:xfrm>
            <a:off x="1993649" y="6114936"/>
            <a:ext cx="7960256" cy="369332"/>
          </a:xfrm>
          <a:prstGeom prst="rect">
            <a:avLst/>
          </a:prstGeom>
        </p:spPr>
        <p:txBody>
          <a:bodyPr wrap="none">
            <a:spAutoFit/>
          </a:bodyPr>
          <a:lstStyle/>
          <a:p>
            <a:r>
              <a:rPr lang="fr-FR" b="1" i="1" dirty="0">
                <a:solidFill>
                  <a:schemeClr val="bg1"/>
                </a:solidFill>
                <a:latin typeface="Arial" panose="020B0604020202020204" pitchFamily="34" charset="0"/>
                <a:cs typeface="Arial" panose="020B0604020202020204" pitchFamily="34" charset="0"/>
              </a:rPr>
              <a:t>Gamme complète / Découverte / Activation univers / Projets / Solutions</a:t>
            </a:r>
            <a:endParaRPr lang="fr-FR" i="1" dirty="0">
              <a:solidFill>
                <a:schemeClr val="bg1"/>
              </a:solidFill>
            </a:endParaRPr>
          </a:p>
        </p:txBody>
      </p:sp>
      <p:sp>
        <p:nvSpPr>
          <p:cNvPr id="3" name="Rectangle 2">
            <a:extLst>
              <a:ext uri="{FF2B5EF4-FFF2-40B4-BE49-F238E27FC236}">
                <a16:creationId xmlns:a16="http://schemas.microsoft.com/office/drawing/2014/main" id="{46E08DC6-4FA6-49F8-B9ED-C14BF1BFC7E4}"/>
              </a:ext>
            </a:extLst>
          </p:cNvPr>
          <p:cNvSpPr/>
          <p:nvPr/>
        </p:nvSpPr>
        <p:spPr>
          <a:xfrm>
            <a:off x="1" y="797442"/>
            <a:ext cx="2634672" cy="50610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884051D-B523-40BA-A2EC-302696228C92}"/>
              </a:ext>
            </a:extLst>
          </p:cNvPr>
          <p:cNvPicPr>
            <a:picLocks noChangeAspect="1"/>
          </p:cNvPicPr>
          <p:nvPr/>
        </p:nvPicPr>
        <p:blipFill>
          <a:blip r:embed="rId2"/>
          <a:srcRect/>
          <a:stretch/>
        </p:blipFill>
        <p:spPr>
          <a:xfrm>
            <a:off x="663568" y="910572"/>
            <a:ext cx="817616" cy="3225493"/>
          </a:xfrm>
          <a:prstGeom prst="rect">
            <a:avLst/>
          </a:prstGeom>
          <a:ln>
            <a:solidFill>
              <a:schemeClr val="bg1">
                <a:lumMod val="85000"/>
              </a:schemeClr>
            </a:solidFill>
          </a:ln>
        </p:spPr>
      </p:pic>
      <p:pic>
        <p:nvPicPr>
          <p:cNvPr id="5" name="Image 4">
            <a:extLst>
              <a:ext uri="{FF2B5EF4-FFF2-40B4-BE49-F238E27FC236}">
                <a16:creationId xmlns:a16="http://schemas.microsoft.com/office/drawing/2014/main" id="{D071BCD3-6121-41DD-8B44-5DE1B66741F5}"/>
              </a:ext>
            </a:extLst>
          </p:cNvPr>
          <p:cNvPicPr>
            <a:picLocks noChangeAspect="1"/>
          </p:cNvPicPr>
          <p:nvPr/>
        </p:nvPicPr>
        <p:blipFill>
          <a:blip r:embed="rId3"/>
          <a:srcRect/>
          <a:stretch/>
        </p:blipFill>
        <p:spPr>
          <a:xfrm>
            <a:off x="663568" y="4246695"/>
            <a:ext cx="1823996" cy="683998"/>
          </a:xfrm>
          <a:prstGeom prst="rect">
            <a:avLst/>
          </a:prstGeom>
          <a:ln>
            <a:solidFill>
              <a:schemeClr val="bg1">
                <a:lumMod val="85000"/>
              </a:schemeClr>
            </a:solidFill>
          </a:ln>
        </p:spPr>
      </p:pic>
      <p:pic>
        <p:nvPicPr>
          <p:cNvPr id="6" name="Image 5" descr="Une image contenant texte, personne, homme&#10;&#10;Description générée automatiquement">
            <a:extLst>
              <a:ext uri="{FF2B5EF4-FFF2-40B4-BE49-F238E27FC236}">
                <a16:creationId xmlns:a16="http://schemas.microsoft.com/office/drawing/2014/main" id="{0A548D2A-6D7E-4863-AB3F-BD906BEFBA89}"/>
              </a:ext>
            </a:extLst>
          </p:cNvPr>
          <p:cNvPicPr>
            <a:picLocks noChangeAspect="1"/>
          </p:cNvPicPr>
          <p:nvPr/>
        </p:nvPicPr>
        <p:blipFill>
          <a:blip r:embed="rId4"/>
          <a:stretch>
            <a:fillRect/>
          </a:stretch>
        </p:blipFill>
        <p:spPr>
          <a:xfrm>
            <a:off x="663569" y="5031085"/>
            <a:ext cx="1823995" cy="683998"/>
          </a:xfrm>
          <a:prstGeom prst="rect">
            <a:avLst/>
          </a:prstGeom>
          <a:ln>
            <a:solidFill>
              <a:schemeClr val="bg2"/>
            </a:solidFill>
          </a:ln>
        </p:spPr>
      </p:pic>
      <p:grpSp>
        <p:nvGrpSpPr>
          <p:cNvPr id="7" name="Groupe 6">
            <a:extLst>
              <a:ext uri="{FF2B5EF4-FFF2-40B4-BE49-F238E27FC236}">
                <a16:creationId xmlns:a16="http://schemas.microsoft.com/office/drawing/2014/main" id="{2F323ADB-A86C-41AD-BC4D-13C0E60CBB98}"/>
              </a:ext>
            </a:extLst>
          </p:cNvPr>
          <p:cNvGrpSpPr/>
          <p:nvPr/>
        </p:nvGrpSpPr>
        <p:grpSpPr>
          <a:xfrm>
            <a:off x="-198600" y="4369806"/>
            <a:ext cx="1072036" cy="1103913"/>
            <a:chOff x="1198373" y="5772764"/>
            <a:chExt cx="1072036" cy="1103913"/>
          </a:xfrm>
        </p:grpSpPr>
        <p:pic>
          <p:nvPicPr>
            <p:cNvPr id="8" name="Graphique 7">
              <a:extLst>
                <a:ext uri="{FF2B5EF4-FFF2-40B4-BE49-F238E27FC236}">
                  <a16:creationId xmlns:a16="http://schemas.microsoft.com/office/drawing/2014/main" id="{9D00DB61-0C17-4D3F-9AB4-52AF073FBDE5}"/>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492320" y="5772764"/>
              <a:ext cx="488684" cy="488684"/>
            </a:xfrm>
            <a:prstGeom prst="rect">
              <a:avLst/>
            </a:prstGeom>
          </p:spPr>
        </p:pic>
        <p:sp>
          <p:nvSpPr>
            <p:cNvPr id="9" name="Rectangle 8">
              <a:extLst>
                <a:ext uri="{FF2B5EF4-FFF2-40B4-BE49-F238E27FC236}">
                  <a16:creationId xmlns:a16="http://schemas.microsoft.com/office/drawing/2014/main" id="{459E1651-C1E4-4E17-8BF2-7A318CE4EBBB}"/>
                </a:ext>
              </a:extLst>
            </p:cNvPr>
            <p:cNvSpPr/>
            <p:nvPr/>
          </p:nvSpPr>
          <p:spPr>
            <a:xfrm>
              <a:off x="1198373" y="6168791"/>
              <a:ext cx="1072036" cy="707886"/>
            </a:xfrm>
            <a:prstGeom prst="rect">
              <a:avLst/>
            </a:prstGeom>
          </p:spPr>
          <p:txBody>
            <a:bodyPr wrap="square">
              <a:spAutoFit/>
            </a:bodyPr>
            <a:lstStyle/>
            <a:p>
              <a:pPr algn="ctr">
                <a:buClr>
                  <a:srgbClr val="D7000F"/>
                </a:buClr>
              </a:pPr>
              <a:r>
                <a:rPr lang="fr-FR" sz="1000" dirty="0"/>
                <a:t>6 bannières, </a:t>
              </a:r>
            </a:p>
            <a:p>
              <a:pPr algn="ctr">
                <a:buClr>
                  <a:srgbClr val="D7000F"/>
                </a:buClr>
              </a:pPr>
              <a:r>
                <a:rPr lang="fr-FR" sz="1000" dirty="0"/>
                <a:t>1 pour </a:t>
              </a:r>
              <a:br>
                <a:rPr lang="fr-FR" sz="1000" dirty="0"/>
              </a:br>
              <a:r>
                <a:rPr lang="fr-FR" sz="1000" dirty="0"/>
                <a:t>chaque </a:t>
              </a:r>
              <a:br>
                <a:rPr lang="fr-FR" sz="1000" dirty="0"/>
              </a:br>
              <a:r>
                <a:rPr lang="fr-FR" sz="1000" dirty="0"/>
                <a:t>univers</a:t>
              </a:r>
            </a:p>
          </p:txBody>
        </p:sp>
      </p:grpSp>
      <p:grpSp>
        <p:nvGrpSpPr>
          <p:cNvPr id="10" name="Groupe 9">
            <a:extLst>
              <a:ext uri="{FF2B5EF4-FFF2-40B4-BE49-F238E27FC236}">
                <a16:creationId xmlns:a16="http://schemas.microsoft.com/office/drawing/2014/main" id="{5D0A45DB-6E4D-4429-B891-73381B09FECA}"/>
              </a:ext>
            </a:extLst>
          </p:cNvPr>
          <p:cNvGrpSpPr/>
          <p:nvPr/>
        </p:nvGrpSpPr>
        <p:grpSpPr>
          <a:xfrm>
            <a:off x="36068" y="2347580"/>
            <a:ext cx="661283" cy="1147410"/>
            <a:chOff x="77996" y="4862460"/>
            <a:chExt cx="661283" cy="1147410"/>
          </a:xfrm>
        </p:grpSpPr>
        <p:pic>
          <p:nvPicPr>
            <p:cNvPr id="11" name="Graphique 10">
              <a:extLst>
                <a:ext uri="{FF2B5EF4-FFF2-40B4-BE49-F238E27FC236}">
                  <a16:creationId xmlns:a16="http://schemas.microsoft.com/office/drawing/2014/main" id="{C9491BAE-B422-4775-911C-9F7E23BB9A6E}"/>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19095" y="4862460"/>
              <a:ext cx="488684" cy="488684"/>
            </a:xfrm>
            <a:prstGeom prst="rect">
              <a:avLst/>
            </a:prstGeom>
          </p:spPr>
        </p:pic>
        <p:sp>
          <p:nvSpPr>
            <p:cNvPr id="12" name="Rectangle 11">
              <a:extLst>
                <a:ext uri="{FF2B5EF4-FFF2-40B4-BE49-F238E27FC236}">
                  <a16:creationId xmlns:a16="http://schemas.microsoft.com/office/drawing/2014/main" id="{01513E73-F7E4-493C-82B8-DA8D7D29BCFE}"/>
                </a:ext>
              </a:extLst>
            </p:cNvPr>
            <p:cNvSpPr/>
            <p:nvPr/>
          </p:nvSpPr>
          <p:spPr>
            <a:xfrm>
              <a:off x="77996" y="5301984"/>
              <a:ext cx="661283" cy="707886"/>
            </a:xfrm>
            <a:prstGeom prst="rect">
              <a:avLst/>
            </a:prstGeom>
          </p:spPr>
          <p:txBody>
            <a:bodyPr wrap="square">
              <a:spAutoFit/>
            </a:bodyPr>
            <a:lstStyle/>
            <a:p>
              <a:pPr algn="ctr">
                <a:buClr>
                  <a:srgbClr val="D7000F"/>
                </a:buClr>
              </a:pPr>
              <a:r>
                <a:rPr lang="fr-FR" sz="1000" dirty="0"/>
                <a:t>6 emails, </a:t>
              </a:r>
            </a:p>
            <a:p>
              <a:pPr algn="ctr">
                <a:buClr>
                  <a:srgbClr val="D7000F"/>
                </a:buClr>
              </a:pPr>
              <a:r>
                <a:rPr lang="fr-FR" sz="1000" dirty="0"/>
                <a:t>1 pour chaque univers</a:t>
              </a:r>
            </a:p>
          </p:txBody>
        </p:sp>
      </p:grpSp>
      <p:sp>
        <p:nvSpPr>
          <p:cNvPr id="13" name="Titre 10">
            <a:extLst>
              <a:ext uri="{FF2B5EF4-FFF2-40B4-BE49-F238E27FC236}">
                <a16:creationId xmlns:a16="http://schemas.microsoft.com/office/drawing/2014/main" id="{A3BCFFAC-E03A-4F2D-8982-FA52F0D32EB6}"/>
              </a:ext>
            </a:extLst>
          </p:cNvPr>
          <p:cNvSpPr txBox="1">
            <a:spLocks/>
          </p:cNvSpPr>
          <p:nvPr/>
        </p:nvSpPr>
        <p:spPr>
          <a:xfrm>
            <a:off x="632382" y="121505"/>
            <a:ext cx="11355401"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M+5 - ÉQUIPEMENT</a:t>
            </a:r>
          </a:p>
        </p:txBody>
      </p:sp>
      <p:sp>
        <p:nvSpPr>
          <p:cNvPr id="14" name="Espace réservé du texte 12">
            <a:extLst>
              <a:ext uri="{FF2B5EF4-FFF2-40B4-BE49-F238E27FC236}">
                <a16:creationId xmlns:a16="http://schemas.microsoft.com/office/drawing/2014/main" id="{17F32385-9BCF-474B-984D-62D715C80D54}"/>
              </a:ext>
            </a:extLst>
          </p:cNvPr>
          <p:cNvSpPr txBox="1">
            <a:spLocks/>
          </p:cNvSpPr>
          <p:nvPr/>
        </p:nvSpPr>
        <p:spPr>
          <a:xfrm>
            <a:off x="2999426" y="812401"/>
            <a:ext cx="5630681" cy="1340726"/>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600"/>
              </a:lnSpc>
              <a:buNone/>
            </a:pPr>
            <a:r>
              <a:rPr lang="fr-FR" sz="1400" dirty="0">
                <a:solidFill>
                  <a:srgbClr val="3E454A"/>
                </a:solidFill>
                <a:latin typeface="Arial" panose="020B0604020202020204" pitchFamily="34" charset="0"/>
                <a:cs typeface="Arial" panose="020B0604020202020204" pitchFamily="34" charset="0"/>
              </a:rPr>
              <a:t>Ce temps de parole a pour objectif de faire découvrir à vos clients </a:t>
            </a:r>
            <a:br>
              <a:rPr lang="fr-FR" sz="1400" dirty="0">
                <a:solidFill>
                  <a:srgbClr val="3E454A"/>
                </a:solidFill>
                <a:latin typeface="Arial" panose="020B0604020202020204" pitchFamily="34" charset="0"/>
                <a:cs typeface="Arial" panose="020B0604020202020204" pitchFamily="34" charset="0"/>
              </a:rPr>
            </a:br>
            <a:r>
              <a:rPr lang="fr-FR" sz="1400" dirty="0">
                <a:solidFill>
                  <a:srgbClr val="3E454A"/>
                </a:solidFill>
                <a:latin typeface="Arial" panose="020B0604020202020204" pitchFamily="34" charset="0"/>
                <a:cs typeface="Arial" panose="020B0604020202020204" pitchFamily="34" charset="0"/>
              </a:rPr>
              <a:t>un univers de produits qu’ils ne détiennent pas encore. </a:t>
            </a:r>
          </a:p>
          <a:p>
            <a:pPr marL="0" indent="0">
              <a:lnSpc>
                <a:spcPts val="1600"/>
              </a:lnSpc>
              <a:buNone/>
            </a:pPr>
            <a:r>
              <a:rPr lang="fr-FR" sz="1400" dirty="0">
                <a:solidFill>
                  <a:srgbClr val="3E454A"/>
                </a:solidFill>
                <a:latin typeface="Arial" panose="020B0604020202020204" pitchFamily="34" charset="0"/>
                <a:cs typeface="Arial" panose="020B0604020202020204" pitchFamily="34" charset="0"/>
              </a:rPr>
              <a:t>Au travers de situation ou de cas d’usage, nous lui présentons comment la Caisse d’Epargne peut l’accompagner dans son quotidien.</a:t>
            </a:r>
            <a:endParaRPr lang="fr-FR" sz="1600" b="1" dirty="0">
              <a:solidFill>
                <a:srgbClr val="D7000F"/>
              </a:solidFill>
              <a:latin typeface="Arial" panose="020B0604020202020204" pitchFamily="34" charset="0"/>
              <a:cs typeface="Arial" panose="020B0604020202020204" pitchFamily="34" charset="0"/>
            </a:endParaRPr>
          </a:p>
          <a:p>
            <a:pPr marL="0" indent="0">
              <a:lnSpc>
                <a:spcPts val="1600"/>
              </a:lnSpc>
              <a:buNone/>
            </a:pPr>
            <a:r>
              <a:rPr lang="fr-FR" sz="1600" b="1" dirty="0">
                <a:solidFill>
                  <a:srgbClr val="D7000F"/>
                </a:solidFill>
                <a:latin typeface="Arial" panose="020B0604020202020204" pitchFamily="34" charset="0"/>
                <a:cs typeface="Arial" panose="020B0604020202020204" pitchFamily="34" charset="0"/>
              </a:rPr>
              <a:t>Email envoyé :  </a:t>
            </a:r>
          </a:p>
        </p:txBody>
      </p:sp>
      <p:grpSp>
        <p:nvGrpSpPr>
          <p:cNvPr id="15" name="Groupe 14">
            <a:extLst>
              <a:ext uri="{FF2B5EF4-FFF2-40B4-BE49-F238E27FC236}">
                <a16:creationId xmlns:a16="http://schemas.microsoft.com/office/drawing/2014/main" id="{249AC416-5DCB-422A-94E8-EA281242800F}"/>
              </a:ext>
            </a:extLst>
          </p:cNvPr>
          <p:cNvGrpSpPr/>
          <p:nvPr/>
        </p:nvGrpSpPr>
        <p:grpSpPr>
          <a:xfrm>
            <a:off x="2999426" y="2188597"/>
            <a:ext cx="5651705" cy="580008"/>
            <a:chOff x="2486450" y="2929683"/>
            <a:chExt cx="3409943" cy="185093"/>
          </a:xfrm>
        </p:grpSpPr>
        <p:sp>
          <p:nvSpPr>
            <p:cNvPr id="16" name="Espace réservé du texte 1">
              <a:extLst>
                <a:ext uri="{FF2B5EF4-FFF2-40B4-BE49-F238E27FC236}">
                  <a16:creationId xmlns:a16="http://schemas.microsoft.com/office/drawing/2014/main" id="{B0BF55FA-13C0-4862-9B79-E81B5EE18416}"/>
                </a:ext>
              </a:extLst>
            </p:cNvPr>
            <p:cNvSpPr txBox="1">
              <a:spLocks/>
            </p:cNvSpPr>
            <p:nvPr/>
          </p:nvSpPr>
          <p:spPr>
            <a:xfrm>
              <a:off x="2486450" y="2929683"/>
              <a:ext cx="3409943" cy="18509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7" name="Rectangle 16">
              <a:extLst>
                <a:ext uri="{FF2B5EF4-FFF2-40B4-BE49-F238E27FC236}">
                  <a16:creationId xmlns:a16="http://schemas.microsoft.com/office/drawing/2014/main" id="{45D4C1C9-8226-4C88-8842-C75F5B1887A3}"/>
                </a:ext>
              </a:extLst>
            </p:cNvPr>
            <p:cNvSpPr/>
            <p:nvPr/>
          </p:nvSpPr>
          <p:spPr>
            <a:xfrm>
              <a:off x="2504314" y="2944495"/>
              <a:ext cx="3392079" cy="148084"/>
            </a:xfrm>
            <a:prstGeom prst="rect">
              <a:avLst/>
            </a:prstGeom>
          </p:spPr>
          <p:txBody>
            <a:bodyPr wrap="square">
              <a:spAutoFit/>
            </a:bodyPr>
            <a:lstStyle/>
            <a:p>
              <a:pPr>
                <a:lnSpc>
                  <a:spcPts val="1500"/>
                </a:lnSpc>
              </a:pPr>
              <a:r>
                <a:rPr lang="fr-FR" sz="1200" b="1" dirty="0">
                  <a:solidFill>
                    <a:srgbClr val="D7000F"/>
                  </a:solidFill>
                  <a:latin typeface="Arial" panose="020B0604020202020204" pitchFamily="34" charset="0"/>
                  <a:cs typeface="Arial" panose="020B0604020202020204" pitchFamily="34" charset="0"/>
                </a:rPr>
                <a:t>Ciblage : </a:t>
              </a:r>
              <a:r>
                <a:rPr lang="fr-FR" sz="1200" b="1" dirty="0">
                  <a:solidFill>
                    <a:srgbClr val="3E454A"/>
                  </a:solidFill>
                  <a:latin typeface="Arial" panose="020B0604020202020204" pitchFamily="34" charset="0"/>
                  <a:cs typeface="Arial" panose="020B0604020202020204" pitchFamily="34" charset="0"/>
                </a:rPr>
                <a:t>tout client venant d'entrer en relation avec un ciblage permettant de présenter un univers d'équipement qu’il n'a pas encore exploré</a:t>
              </a:r>
            </a:p>
          </p:txBody>
        </p:sp>
      </p:grpSp>
      <p:sp>
        <p:nvSpPr>
          <p:cNvPr id="18" name="Espace réservé du texte 13">
            <a:extLst>
              <a:ext uri="{FF2B5EF4-FFF2-40B4-BE49-F238E27FC236}">
                <a16:creationId xmlns:a16="http://schemas.microsoft.com/office/drawing/2014/main" id="{0832BCBA-8D0C-4B3C-BA70-1E8742A03468}"/>
              </a:ext>
            </a:extLst>
          </p:cNvPr>
          <p:cNvSpPr txBox="1">
            <a:spLocks noChangeAspect="1"/>
          </p:cNvSpPr>
          <p:nvPr/>
        </p:nvSpPr>
        <p:spPr>
          <a:xfrm>
            <a:off x="2999426" y="2927357"/>
            <a:ext cx="5663435" cy="1956268"/>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9" name="Rectangle 18">
            <a:extLst>
              <a:ext uri="{FF2B5EF4-FFF2-40B4-BE49-F238E27FC236}">
                <a16:creationId xmlns:a16="http://schemas.microsoft.com/office/drawing/2014/main" id="{B6CEA687-009B-4D83-9E4F-373016CD3EA4}"/>
              </a:ext>
            </a:extLst>
          </p:cNvPr>
          <p:cNvSpPr/>
          <p:nvPr/>
        </p:nvSpPr>
        <p:spPr>
          <a:xfrm>
            <a:off x="3051006" y="3106076"/>
            <a:ext cx="2634673" cy="1592744"/>
          </a:xfrm>
          <a:prstGeom prst="rect">
            <a:avLst/>
          </a:prstGeom>
        </p:spPr>
        <p:txBody>
          <a:bodyPr wrap="square">
            <a:spAutoFit/>
          </a:bodyPr>
          <a:lstStyle/>
          <a:p>
            <a:pPr>
              <a:lnSpc>
                <a:spcPts val="1600"/>
              </a:lnSpc>
              <a:spcBef>
                <a:spcPts val="500"/>
              </a:spcBef>
            </a:pPr>
            <a:r>
              <a:rPr lang="fr-FR" sz="1400" dirty="0">
                <a:solidFill>
                  <a:srgbClr val="3E454A"/>
                </a:solidFill>
                <a:latin typeface="Arial" panose="020B0604020202020204" pitchFamily="34" charset="0"/>
                <a:cs typeface="Arial" panose="020B0604020202020204" pitchFamily="34" charset="0"/>
              </a:rPr>
              <a:t>Votre client ne recevra qu’un seul email selon son ciblage. </a:t>
            </a:r>
          </a:p>
          <a:p>
            <a:pPr>
              <a:lnSpc>
                <a:spcPts val="1600"/>
              </a:lnSpc>
              <a:spcBef>
                <a:spcPts val="500"/>
              </a:spcBef>
            </a:pPr>
            <a:r>
              <a:rPr lang="fr-FR" sz="1400" dirty="0">
                <a:solidFill>
                  <a:srgbClr val="3E454A"/>
                </a:solidFill>
                <a:effectLst/>
                <a:latin typeface="Arial" panose="020B0604020202020204" pitchFamily="34" charset="0"/>
                <a:ea typeface="Calibri" panose="020F0502020204030204" pitchFamily="34" charset="0"/>
                <a:cs typeface="Arial" panose="020B0604020202020204" pitchFamily="34" charset="0"/>
              </a:rPr>
              <a:t>Si ce dernier a déjà souscrit à un produit du 1</a:t>
            </a:r>
            <a:r>
              <a:rPr lang="fr-FR" sz="1400" baseline="30000" dirty="0">
                <a:solidFill>
                  <a:srgbClr val="3E454A"/>
                </a:solidFill>
                <a:effectLst/>
                <a:latin typeface="Arial" panose="020B0604020202020204" pitchFamily="34" charset="0"/>
                <a:ea typeface="Calibri" panose="020F0502020204030204" pitchFamily="34" charset="0"/>
                <a:cs typeface="Arial" panose="020B0604020202020204" pitchFamily="34" charset="0"/>
              </a:rPr>
              <a:t>er</a:t>
            </a:r>
            <a:r>
              <a:rPr lang="fr-FR" sz="1400" dirty="0">
                <a:solidFill>
                  <a:srgbClr val="3E454A"/>
                </a:solidFill>
                <a:effectLst/>
                <a:latin typeface="Arial" panose="020B0604020202020204" pitchFamily="34" charset="0"/>
                <a:ea typeface="Calibri" panose="020F0502020204030204" pitchFamily="34" charset="0"/>
                <a:cs typeface="Arial" panose="020B0604020202020204" pitchFamily="34" charset="0"/>
              </a:rPr>
              <a:t> univers (bancarisation) alors il recevra l'email du 2</a:t>
            </a:r>
            <a:r>
              <a:rPr lang="fr-FR" sz="1400" baseline="30000" dirty="0">
                <a:solidFill>
                  <a:srgbClr val="3E454A"/>
                </a:solidFill>
                <a:effectLst/>
                <a:latin typeface="Arial" panose="020B0604020202020204" pitchFamily="34" charset="0"/>
                <a:ea typeface="Calibri" panose="020F0502020204030204" pitchFamily="34" charset="0"/>
                <a:cs typeface="Arial" panose="020B0604020202020204" pitchFamily="34" charset="0"/>
              </a:rPr>
              <a:t>nd</a:t>
            </a:r>
            <a:r>
              <a:rPr lang="fr-FR" sz="1400" dirty="0">
                <a:solidFill>
                  <a:srgbClr val="3E454A"/>
                </a:solidFill>
                <a:effectLst/>
                <a:latin typeface="Arial" panose="020B0604020202020204" pitchFamily="34" charset="0"/>
                <a:ea typeface="Calibri" panose="020F0502020204030204" pitchFamily="34" charset="0"/>
                <a:cs typeface="Arial" panose="020B0604020202020204" pitchFamily="34" charset="0"/>
              </a:rPr>
              <a:t> univers (épargne), et ainsi de suite…</a:t>
            </a:r>
          </a:p>
        </p:txBody>
      </p:sp>
      <p:grpSp>
        <p:nvGrpSpPr>
          <p:cNvPr id="20" name="Groupe 19">
            <a:extLst>
              <a:ext uri="{FF2B5EF4-FFF2-40B4-BE49-F238E27FC236}">
                <a16:creationId xmlns:a16="http://schemas.microsoft.com/office/drawing/2014/main" id="{021B907D-98EA-42CF-B084-160BC6C09FCD}"/>
              </a:ext>
            </a:extLst>
          </p:cNvPr>
          <p:cNvGrpSpPr/>
          <p:nvPr/>
        </p:nvGrpSpPr>
        <p:grpSpPr>
          <a:xfrm>
            <a:off x="6073269" y="3077215"/>
            <a:ext cx="2351926" cy="1674023"/>
            <a:chOff x="6146243" y="3350326"/>
            <a:chExt cx="2351926" cy="1851397"/>
          </a:xfrm>
        </p:grpSpPr>
        <p:sp>
          <p:nvSpPr>
            <p:cNvPr id="21" name="Flèche vers le bas 57">
              <a:extLst>
                <a:ext uri="{FF2B5EF4-FFF2-40B4-BE49-F238E27FC236}">
                  <a16:creationId xmlns:a16="http://schemas.microsoft.com/office/drawing/2014/main" id="{BA4DD874-C7FE-41EF-BB48-8599647263C1}"/>
                </a:ext>
              </a:extLst>
            </p:cNvPr>
            <p:cNvSpPr/>
            <p:nvPr/>
          </p:nvSpPr>
          <p:spPr>
            <a:xfrm>
              <a:off x="6191121" y="4860427"/>
              <a:ext cx="160763" cy="182943"/>
            </a:xfrm>
            <a:prstGeom prst="downArrow">
              <a:avLst/>
            </a:prstGeom>
            <a:solidFill>
              <a:srgbClr val="3E4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7049D592-E6F8-4B67-906F-58ED3BA9186E}"/>
                </a:ext>
              </a:extLst>
            </p:cNvPr>
            <p:cNvSpPr/>
            <p:nvPr/>
          </p:nvSpPr>
          <p:spPr>
            <a:xfrm>
              <a:off x="6146243" y="3350326"/>
              <a:ext cx="1285929" cy="276999"/>
            </a:xfrm>
            <a:prstGeom prst="rect">
              <a:avLst/>
            </a:prstGeom>
          </p:spPr>
          <p:txBody>
            <a:bodyPr wrap="none">
              <a:spAutoFit/>
            </a:bodyPr>
            <a:lstStyle/>
            <a:p>
              <a:pPr marL="171450" indent="-171450">
                <a:spcBef>
                  <a:spcPts val="20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Bancarisation</a:t>
              </a:r>
            </a:p>
          </p:txBody>
        </p:sp>
        <p:sp>
          <p:nvSpPr>
            <p:cNvPr id="23" name="Rectangle 22">
              <a:extLst>
                <a:ext uri="{FF2B5EF4-FFF2-40B4-BE49-F238E27FC236}">
                  <a16:creationId xmlns:a16="http://schemas.microsoft.com/office/drawing/2014/main" id="{72923371-1226-4FFF-B335-FF881CDF9753}"/>
                </a:ext>
              </a:extLst>
            </p:cNvPr>
            <p:cNvSpPr/>
            <p:nvPr/>
          </p:nvSpPr>
          <p:spPr>
            <a:xfrm>
              <a:off x="6146243" y="4629650"/>
              <a:ext cx="766557" cy="241784"/>
            </a:xfrm>
            <a:prstGeom prst="rect">
              <a:avLst/>
            </a:prstGeom>
          </p:spPr>
          <p:txBody>
            <a:bodyPr wrap="none">
              <a:spAutoFit/>
            </a:bodyPr>
            <a:lstStyle/>
            <a:p>
              <a:pPr marL="171450" indent="-171450">
                <a:spcBef>
                  <a:spcPts val="20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Crédit</a:t>
              </a:r>
            </a:p>
          </p:txBody>
        </p:sp>
        <p:sp>
          <p:nvSpPr>
            <p:cNvPr id="24" name="Rectangle 23">
              <a:extLst>
                <a:ext uri="{FF2B5EF4-FFF2-40B4-BE49-F238E27FC236}">
                  <a16:creationId xmlns:a16="http://schemas.microsoft.com/office/drawing/2014/main" id="{8098C7F2-68CF-4127-9878-74BCBB93FBBD}"/>
                </a:ext>
              </a:extLst>
            </p:cNvPr>
            <p:cNvSpPr/>
            <p:nvPr/>
          </p:nvSpPr>
          <p:spPr>
            <a:xfrm>
              <a:off x="6146243" y="3677806"/>
              <a:ext cx="936475" cy="241784"/>
            </a:xfrm>
            <a:prstGeom prst="rect">
              <a:avLst/>
            </a:prstGeom>
          </p:spPr>
          <p:txBody>
            <a:bodyPr wrap="none">
              <a:spAutoFit/>
            </a:bodyPr>
            <a:lstStyle/>
            <a:p>
              <a:pPr marL="171450" indent="-171450">
                <a:spcBef>
                  <a:spcPts val="20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Épargne</a:t>
              </a:r>
            </a:p>
          </p:txBody>
        </p:sp>
        <p:sp>
          <p:nvSpPr>
            <p:cNvPr id="25" name="Rectangle 24">
              <a:extLst>
                <a:ext uri="{FF2B5EF4-FFF2-40B4-BE49-F238E27FC236}">
                  <a16:creationId xmlns:a16="http://schemas.microsoft.com/office/drawing/2014/main" id="{359457AC-A52B-465D-B755-DE84B9CE3A65}"/>
                </a:ext>
              </a:extLst>
            </p:cNvPr>
            <p:cNvSpPr/>
            <p:nvPr/>
          </p:nvSpPr>
          <p:spPr>
            <a:xfrm>
              <a:off x="6146243" y="4010580"/>
              <a:ext cx="2351926" cy="241784"/>
            </a:xfrm>
            <a:prstGeom prst="rect">
              <a:avLst/>
            </a:prstGeom>
          </p:spPr>
          <p:txBody>
            <a:bodyPr wrap="none">
              <a:spAutoFit/>
            </a:bodyPr>
            <a:lstStyle/>
            <a:p>
              <a:pPr marL="171450" indent="-171450">
                <a:spcBef>
                  <a:spcPts val="20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Épargne focus défiscalisation</a:t>
              </a:r>
            </a:p>
          </p:txBody>
        </p:sp>
        <p:sp>
          <p:nvSpPr>
            <p:cNvPr id="26" name="Rectangle 25">
              <a:extLst>
                <a:ext uri="{FF2B5EF4-FFF2-40B4-BE49-F238E27FC236}">
                  <a16:creationId xmlns:a16="http://schemas.microsoft.com/office/drawing/2014/main" id="{E2FE9727-7BC2-4EA1-83F0-2D25E6A39767}"/>
                </a:ext>
              </a:extLst>
            </p:cNvPr>
            <p:cNvSpPr/>
            <p:nvPr/>
          </p:nvSpPr>
          <p:spPr>
            <a:xfrm>
              <a:off x="6154258" y="4959939"/>
              <a:ext cx="1159292" cy="241784"/>
            </a:xfrm>
            <a:prstGeom prst="rect">
              <a:avLst/>
            </a:prstGeom>
          </p:spPr>
          <p:txBody>
            <a:bodyPr wrap="none">
              <a:spAutoFit/>
            </a:bodyPr>
            <a:lstStyle/>
            <a:p>
              <a:pPr marL="171450" indent="-171450">
                <a:spcBef>
                  <a:spcPts val="20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Assurances</a:t>
              </a:r>
            </a:p>
          </p:txBody>
        </p:sp>
        <p:sp>
          <p:nvSpPr>
            <p:cNvPr id="27" name="Rectangle 26">
              <a:extLst>
                <a:ext uri="{FF2B5EF4-FFF2-40B4-BE49-F238E27FC236}">
                  <a16:creationId xmlns:a16="http://schemas.microsoft.com/office/drawing/2014/main" id="{830FFA99-C8B0-43CB-86C8-E454179E36F3}"/>
                </a:ext>
              </a:extLst>
            </p:cNvPr>
            <p:cNvSpPr/>
            <p:nvPr/>
          </p:nvSpPr>
          <p:spPr>
            <a:xfrm>
              <a:off x="6146243" y="4302272"/>
              <a:ext cx="1167307" cy="241784"/>
            </a:xfrm>
            <a:prstGeom prst="rect">
              <a:avLst/>
            </a:prstGeom>
          </p:spPr>
          <p:txBody>
            <a:bodyPr wrap="none">
              <a:spAutoFit/>
            </a:bodyPr>
            <a:lstStyle/>
            <a:p>
              <a:pPr marL="171450" indent="-171450">
                <a:spcBef>
                  <a:spcPts val="200"/>
                </a:spcBef>
                <a:buClr>
                  <a:srgbClr val="D7000F"/>
                </a:buClr>
                <a:buFont typeface="Wingdings" pitchFamily="2" charset="2"/>
                <a:buChar char="§"/>
              </a:pPr>
              <a:r>
                <a:rPr lang="fr-FR" sz="1200" dirty="0">
                  <a:solidFill>
                    <a:srgbClr val="3E454A"/>
                  </a:solidFill>
                  <a:latin typeface="Arial" panose="020B0604020202020204" pitchFamily="34" charset="0"/>
                  <a:cs typeface="Arial" panose="020B0604020202020204" pitchFamily="34" charset="0"/>
                </a:rPr>
                <a:t>Prévoyance</a:t>
              </a:r>
            </a:p>
          </p:txBody>
        </p:sp>
        <p:sp>
          <p:nvSpPr>
            <p:cNvPr id="28" name="Flèche vers le bas 70">
              <a:extLst>
                <a:ext uri="{FF2B5EF4-FFF2-40B4-BE49-F238E27FC236}">
                  <a16:creationId xmlns:a16="http://schemas.microsoft.com/office/drawing/2014/main" id="{6C81CCCD-D7A7-4459-87D7-C56543BBBDDF}"/>
                </a:ext>
              </a:extLst>
            </p:cNvPr>
            <p:cNvSpPr/>
            <p:nvPr/>
          </p:nvSpPr>
          <p:spPr>
            <a:xfrm>
              <a:off x="6191121" y="4538179"/>
              <a:ext cx="160763" cy="182943"/>
            </a:xfrm>
            <a:prstGeom prst="downArrow">
              <a:avLst/>
            </a:prstGeom>
            <a:solidFill>
              <a:srgbClr val="3E4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vers le bas 71">
              <a:extLst>
                <a:ext uri="{FF2B5EF4-FFF2-40B4-BE49-F238E27FC236}">
                  <a16:creationId xmlns:a16="http://schemas.microsoft.com/office/drawing/2014/main" id="{344ACE20-064B-4536-8AA1-FE27507F997D}"/>
                </a:ext>
              </a:extLst>
            </p:cNvPr>
            <p:cNvSpPr/>
            <p:nvPr/>
          </p:nvSpPr>
          <p:spPr>
            <a:xfrm>
              <a:off x="6191121" y="4215931"/>
              <a:ext cx="160763" cy="182943"/>
            </a:xfrm>
            <a:prstGeom prst="downArrow">
              <a:avLst/>
            </a:prstGeom>
            <a:solidFill>
              <a:srgbClr val="3E4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vers le bas 72">
              <a:extLst>
                <a:ext uri="{FF2B5EF4-FFF2-40B4-BE49-F238E27FC236}">
                  <a16:creationId xmlns:a16="http://schemas.microsoft.com/office/drawing/2014/main" id="{25EB5301-9EF5-4690-B5C6-0E1859C04E64}"/>
                </a:ext>
              </a:extLst>
            </p:cNvPr>
            <p:cNvSpPr/>
            <p:nvPr/>
          </p:nvSpPr>
          <p:spPr>
            <a:xfrm>
              <a:off x="6191121" y="3893681"/>
              <a:ext cx="160763" cy="182943"/>
            </a:xfrm>
            <a:prstGeom prst="downArrow">
              <a:avLst/>
            </a:prstGeom>
            <a:solidFill>
              <a:srgbClr val="3E4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vers le bas 73">
              <a:extLst>
                <a:ext uri="{FF2B5EF4-FFF2-40B4-BE49-F238E27FC236}">
                  <a16:creationId xmlns:a16="http://schemas.microsoft.com/office/drawing/2014/main" id="{D01F1307-8A7C-489C-BBB8-D15A2BC7B764}"/>
                </a:ext>
              </a:extLst>
            </p:cNvPr>
            <p:cNvSpPr/>
            <p:nvPr/>
          </p:nvSpPr>
          <p:spPr>
            <a:xfrm>
              <a:off x="6191121" y="3571433"/>
              <a:ext cx="160763" cy="182943"/>
            </a:xfrm>
            <a:prstGeom prst="downArrow">
              <a:avLst/>
            </a:prstGeom>
            <a:solidFill>
              <a:srgbClr val="3E4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2" name="Espace réservé pour une image  19">
            <a:extLst>
              <a:ext uri="{FF2B5EF4-FFF2-40B4-BE49-F238E27FC236}">
                <a16:creationId xmlns:a16="http://schemas.microsoft.com/office/drawing/2014/main" id="{2ECD23BF-D7B8-4618-BDEF-E5F8E2074FFC}"/>
              </a:ext>
            </a:extLst>
          </p:cNvPr>
          <p:cNvPicPr>
            <a:picLocks noChangeAspect="1"/>
          </p:cNvPicPr>
          <p:nvPr/>
        </p:nvPicPr>
        <p:blipFill rotWithShape="1">
          <a:blip r:embed="rId9"/>
          <a:srcRect l="14487" t="200" r="44061" b="13250"/>
          <a:stretch/>
        </p:blipFill>
        <p:spPr>
          <a:xfrm>
            <a:off x="9079194" y="988302"/>
            <a:ext cx="2904339" cy="4042783"/>
          </a:xfrm>
          <a:prstGeom prst="rect">
            <a:avLst/>
          </a:prstGeom>
        </p:spPr>
      </p:pic>
      <p:sp>
        <p:nvSpPr>
          <p:cNvPr id="33" name="Espace réservé du texte 13">
            <a:extLst>
              <a:ext uri="{FF2B5EF4-FFF2-40B4-BE49-F238E27FC236}">
                <a16:creationId xmlns:a16="http://schemas.microsoft.com/office/drawing/2014/main" id="{CF22A438-5CEC-433E-9092-5C624BF96BB8}"/>
              </a:ext>
            </a:extLst>
          </p:cNvPr>
          <p:cNvSpPr txBox="1">
            <a:spLocks noChangeAspect="1"/>
          </p:cNvSpPr>
          <p:nvPr/>
        </p:nvSpPr>
        <p:spPr>
          <a:xfrm>
            <a:off x="2999426" y="5233188"/>
            <a:ext cx="8988356" cy="79310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34" name="Rectangle 33">
            <a:extLst>
              <a:ext uri="{FF2B5EF4-FFF2-40B4-BE49-F238E27FC236}">
                <a16:creationId xmlns:a16="http://schemas.microsoft.com/office/drawing/2014/main" id="{3F0834EE-D229-426B-AEF1-290306850543}"/>
              </a:ext>
            </a:extLst>
          </p:cNvPr>
          <p:cNvSpPr/>
          <p:nvPr/>
        </p:nvSpPr>
        <p:spPr>
          <a:xfrm>
            <a:off x="3151132" y="5330154"/>
            <a:ext cx="7802454" cy="630942"/>
          </a:xfrm>
          <a:prstGeom prst="rect">
            <a:avLst/>
          </a:prstGeom>
        </p:spPr>
        <p:txBody>
          <a:bodyPr wrap="square">
            <a:spAutoFit/>
          </a:bodyPr>
          <a:lstStyle/>
          <a:p>
            <a:pPr>
              <a:lnSpc>
                <a:spcPts val="1400"/>
              </a:lnSpc>
            </a:pPr>
            <a:r>
              <a:rPr lang="fr-FR" sz="1400" b="1" dirty="0">
                <a:solidFill>
                  <a:schemeClr val="bg1"/>
                </a:solidFill>
                <a:latin typeface="Arial" panose="020B0604020202020204" pitchFamily="34" charset="0"/>
                <a:cs typeface="Arial" panose="020B0604020202020204" pitchFamily="34" charset="0"/>
              </a:rPr>
              <a:t>Aujourd’hui, naturellement, 50% de nos clients deviennent bancarisés principaux (BP). Avec le programme relationnel et votre accompagnement des clients, nous estimons que 80% de vos clients seront bancarisés principaux (BP) et équipés.</a:t>
            </a:r>
          </a:p>
        </p:txBody>
      </p:sp>
      <p:sp>
        <p:nvSpPr>
          <p:cNvPr id="36" name="Titre 10">
            <a:extLst>
              <a:ext uri="{FF2B5EF4-FFF2-40B4-BE49-F238E27FC236}">
                <a16:creationId xmlns:a16="http://schemas.microsoft.com/office/drawing/2014/main" id="{988A25FA-595D-425A-90FD-02C03DF91123}"/>
              </a:ext>
            </a:extLst>
          </p:cNvPr>
          <p:cNvSpPr txBox="1">
            <a:spLocks/>
          </p:cNvSpPr>
          <p:nvPr/>
        </p:nvSpPr>
        <p:spPr>
          <a:xfrm>
            <a:off x="3000835" y="4947108"/>
            <a:ext cx="2475049" cy="202150"/>
          </a:xfrm>
          <a:prstGeom prst="rect">
            <a:avLst/>
          </a:prstGeom>
          <a:ln>
            <a:solidFill>
              <a:srgbClr val="C52922"/>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rgbClr val="3E454A"/>
                </a:solidFill>
                <a:latin typeface="Arial" panose="020B0604020202020204" pitchFamily="34" charset="0"/>
                <a:cs typeface="Arial" panose="020B0604020202020204" pitchFamily="34" charset="0"/>
              </a:rPr>
              <a:t>Référence PDO : </a:t>
            </a:r>
            <a:r>
              <a:rPr lang="fr-FR" sz="1050" dirty="0">
                <a:solidFill>
                  <a:srgbClr val="3E454A"/>
                </a:solidFill>
                <a:latin typeface="Arial" panose="020B0604020202020204" pitchFamily="34" charset="0"/>
                <a:cs typeface="Arial" panose="020B0604020202020204" pitchFamily="34" charset="0"/>
              </a:rPr>
              <a:t>XXX</a:t>
            </a:r>
            <a:endParaRPr lang="fr-FR" sz="1050" b="1" dirty="0">
              <a:solidFill>
                <a:srgbClr val="3E454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28874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0">
            <a:extLst>
              <a:ext uri="{FF2B5EF4-FFF2-40B4-BE49-F238E27FC236}">
                <a16:creationId xmlns:a16="http://schemas.microsoft.com/office/drawing/2014/main" id="{346A2926-0FD6-4061-9B21-BB0AA9885D4B}"/>
              </a:ext>
            </a:extLst>
          </p:cNvPr>
          <p:cNvSpPr txBox="1">
            <a:spLocks/>
          </p:cNvSpPr>
          <p:nvPr/>
        </p:nvSpPr>
        <p:spPr>
          <a:xfrm>
            <a:off x="632382" y="121505"/>
            <a:ext cx="11355401" cy="4376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M+6 – POUR S’ADRESSER À TOUS VOS CLIENTS PREMIUM</a:t>
            </a:r>
          </a:p>
        </p:txBody>
      </p:sp>
      <p:sp>
        <p:nvSpPr>
          <p:cNvPr id="5" name="Rectangle 4">
            <a:extLst>
              <a:ext uri="{FF2B5EF4-FFF2-40B4-BE49-F238E27FC236}">
                <a16:creationId xmlns:a16="http://schemas.microsoft.com/office/drawing/2014/main" id="{F4B80CAC-7CE1-499F-9570-59E7F1CBFBFC}"/>
              </a:ext>
            </a:extLst>
          </p:cNvPr>
          <p:cNvSpPr/>
          <p:nvPr/>
        </p:nvSpPr>
        <p:spPr>
          <a:xfrm>
            <a:off x="1993649" y="6114936"/>
            <a:ext cx="3724096" cy="369332"/>
          </a:xfrm>
          <a:prstGeom prst="rect">
            <a:avLst/>
          </a:prstGeom>
        </p:spPr>
        <p:txBody>
          <a:bodyPr wrap="none">
            <a:spAutoFit/>
          </a:bodyPr>
          <a:lstStyle/>
          <a:p>
            <a:r>
              <a:rPr lang="fr-FR" b="1" i="1" dirty="0">
                <a:solidFill>
                  <a:srgbClr val="F4F2F3"/>
                </a:solidFill>
                <a:latin typeface="Arial" panose="020B0604020202020204" pitchFamily="34" charset="0"/>
                <a:cs typeface="Arial" panose="020B0604020202020204" pitchFamily="34" charset="0"/>
              </a:rPr>
              <a:t>Être présent / Ecouter / Fidéliser</a:t>
            </a:r>
            <a:endParaRPr lang="fr-FR" i="1" dirty="0"/>
          </a:p>
        </p:txBody>
      </p:sp>
      <p:grpSp>
        <p:nvGrpSpPr>
          <p:cNvPr id="6" name="Groupe 5">
            <a:extLst>
              <a:ext uri="{FF2B5EF4-FFF2-40B4-BE49-F238E27FC236}">
                <a16:creationId xmlns:a16="http://schemas.microsoft.com/office/drawing/2014/main" id="{09162D76-575A-4AE3-9C95-5879413B812A}"/>
              </a:ext>
            </a:extLst>
          </p:cNvPr>
          <p:cNvGrpSpPr/>
          <p:nvPr/>
        </p:nvGrpSpPr>
        <p:grpSpPr>
          <a:xfrm>
            <a:off x="6096000" y="1626283"/>
            <a:ext cx="5846012" cy="3997129"/>
            <a:chOff x="6321138" y="2148829"/>
            <a:chExt cx="5276484" cy="2325237"/>
          </a:xfrm>
        </p:grpSpPr>
        <p:sp>
          <p:nvSpPr>
            <p:cNvPr id="7" name="Espace réservé du texte 13">
              <a:extLst>
                <a:ext uri="{FF2B5EF4-FFF2-40B4-BE49-F238E27FC236}">
                  <a16:creationId xmlns:a16="http://schemas.microsoft.com/office/drawing/2014/main" id="{ACFF7E02-B9A2-49B2-85C3-7CFC58F8F113}"/>
                </a:ext>
              </a:extLst>
            </p:cNvPr>
            <p:cNvSpPr txBox="1">
              <a:spLocks noChangeAspect="1"/>
            </p:cNvSpPr>
            <p:nvPr/>
          </p:nvSpPr>
          <p:spPr>
            <a:xfrm>
              <a:off x="6321138" y="2148829"/>
              <a:ext cx="5276484" cy="232523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9" name="Espace réservé du texte 12">
              <a:extLst>
                <a:ext uri="{FF2B5EF4-FFF2-40B4-BE49-F238E27FC236}">
                  <a16:creationId xmlns:a16="http://schemas.microsoft.com/office/drawing/2014/main" id="{4DC656C6-98AA-49C0-B2C4-A596187AAFB0}"/>
                </a:ext>
              </a:extLst>
            </p:cNvPr>
            <p:cNvSpPr txBox="1">
              <a:spLocks/>
            </p:cNvSpPr>
            <p:nvPr/>
          </p:nvSpPr>
          <p:spPr>
            <a:xfrm>
              <a:off x="6413293" y="2850029"/>
              <a:ext cx="5092173" cy="1076518"/>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680"/>
                </a:lnSpc>
                <a:spcBef>
                  <a:spcPts val="0"/>
                </a:spcBef>
                <a:buNone/>
              </a:pPr>
              <a:r>
                <a:rPr lang="fr-FR" sz="1200" b="0" dirty="0">
                  <a:solidFill>
                    <a:srgbClr val="3D4549"/>
                  </a:solidFill>
                  <a:latin typeface="Arial" panose="020B0604020202020204" pitchFamily="34" charset="0"/>
                  <a:cs typeface="Arial" panose="020B0604020202020204" pitchFamily="34" charset="0"/>
                </a:rPr>
                <a:t>« Nous n’avons pas eu le plaisir d’échanger ensemble depuis quelques temps. Vous faites partie de nos clients privilégiés et à qui nous souhaitons apporter des solutions en phase avec vos attentes. Je voulais m’assurer que vous étiez satisfait de nos services, est-ce bien le cas ? </a:t>
              </a:r>
            </a:p>
            <a:p>
              <a:pPr marL="0" indent="0">
                <a:lnSpc>
                  <a:spcPts val="1680"/>
                </a:lnSpc>
                <a:spcBef>
                  <a:spcPts val="0"/>
                </a:spcBef>
                <a:buNone/>
              </a:pPr>
              <a:r>
                <a:rPr lang="fr-FR" sz="1200" b="0" dirty="0">
                  <a:solidFill>
                    <a:srgbClr val="D7000F"/>
                  </a:solidFill>
                  <a:latin typeface="Arial" panose="020B0604020202020204" pitchFamily="34" charset="0"/>
                  <a:cs typeface="Arial" panose="020B0604020202020204" pitchFamily="34" charset="0"/>
                </a:rPr>
                <a:t>Si oui : </a:t>
              </a:r>
              <a:r>
                <a:rPr lang="fr-FR" sz="1200" b="0" dirty="0">
                  <a:solidFill>
                    <a:srgbClr val="3D4549"/>
                  </a:solidFill>
                  <a:latin typeface="Arial" panose="020B0604020202020204" pitchFamily="34" charset="0"/>
                  <a:cs typeface="Arial" panose="020B0604020202020204" pitchFamily="34" charset="0"/>
                </a:rPr>
                <a:t>quels sont vos projets actuels, avez vous des attentes particulières ?</a:t>
              </a:r>
            </a:p>
            <a:p>
              <a:pPr marL="0" indent="0">
                <a:lnSpc>
                  <a:spcPts val="1680"/>
                </a:lnSpc>
                <a:spcBef>
                  <a:spcPts val="0"/>
                </a:spcBef>
                <a:buNone/>
              </a:pPr>
              <a:r>
                <a:rPr lang="fr-FR" sz="1200" b="0" dirty="0">
                  <a:solidFill>
                    <a:srgbClr val="D7000F"/>
                  </a:solidFill>
                  <a:latin typeface="Arial" panose="020B0604020202020204" pitchFamily="34" charset="0"/>
                  <a:cs typeface="Arial" panose="020B0604020202020204" pitchFamily="34" charset="0"/>
                </a:rPr>
                <a:t>Si non : </a:t>
              </a:r>
              <a:r>
                <a:rPr lang="fr-FR" sz="1200" b="0" dirty="0">
                  <a:solidFill>
                    <a:srgbClr val="3D4549"/>
                  </a:solidFill>
                  <a:latin typeface="Arial" panose="020B0604020202020204" pitchFamily="34" charset="0"/>
                  <a:cs typeface="Arial" panose="020B0604020202020204" pitchFamily="34" charset="0"/>
                </a:rPr>
                <a:t>pouvez-vous me faire part de votre insatisfaction ? Nous pouvons, d’ores et déjà, convenir d’un rendez vous , en vis-à-vis, pour en parler et trouver les solutions qui sauront répondre à vos attentes. »</a:t>
              </a:r>
            </a:p>
            <a:p>
              <a:pPr marL="0" indent="0">
                <a:lnSpc>
                  <a:spcPts val="1680"/>
                </a:lnSpc>
                <a:spcBef>
                  <a:spcPts val="0"/>
                </a:spcBef>
                <a:buNone/>
              </a:pPr>
              <a:endParaRPr lang="fr-FR" sz="1200" b="0" dirty="0">
                <a:solidFill>
                  <a:srgbClr val="3D4549"/>
                </a:solidFill>
                <a:latin typeface="Arial" panose="020B0604020202020204" pitchFamily="34" charset="0"/>
                <a:cs typeface="Arial" panose="020B0604020202020204" pitchFamily="34" charset="0"/>
              </a:endParaRPr>
            </a:p>
            <a:p>
              <a:pPr marL="0" indent="0">
                <a:lnSpc>
                  <a:spcPts val="1680"/>
                </a:lnSpc>
                <a:spcBef>
                  <a:spcPts val="0"/>
                </a:spcBef>
                <a:buNone/>
              </a:pPr>
              <a:r>
                <a:rPr lang="fr-FR" sz="1200" b="0" dirty="0">
                  <a:solidFill>
                    <a:srgbClr val="3D4549"/>
                  </a:solidFill>
                  <a:latin typeface="Arial" panose="020B0604020202020204" pitchFamily="34" charset="0"/>
                  <a:cs typeface="Arial" panose="020B0604020202020204" pitchFamily="34" charset="0"/>
                </a:rPr>
                <a:t>« Avez-vous des </a:t>
              </a:r>
              <a:r>
                <a:rPr lang="fr-FR" sz="1200" b="0" dirty="0" smtClean="0">
                  <a:solidFill>
                    <a:srgbClr val="3D4549"/>
                  </a:solidFill>
                  <a:latin typeface="Arial" panose="020B0604020202020204" pitchFamily="34" charset="0"/>
                  <a:cs typeface="Arial" panose="020B0604020202020204" pitchFamily="34" charset="0"/>
                </a:rPr>
                <a:t>attentes </a:t>
              </a:r>
              <a:r>
                <a:rPr lang="fr-FR" sz="1200" b="0" dirty="0">
                  <a:solidFill>
                    <a:srgbClr val="3D4549"/>
                  </a:solidFill>
                  <a:latin typeface="Arial" panose="020B0604020202020204" pitchFamily="34" charset="0"/>
                  <a:cs typeface="Arial" panose="020B0604020202020204" pitchFamily="34" charset="0"/>
                </a:rPr>
                <a:t>particulières ? »</a:t>
              </a:r>
            </a:p>
          </p:txBody>
        </p:sp>
        <p:sp>
          <p:nvSpPr>
            <p:cNvPr id="10" name="Rectangle 9">
              <a:extLst>
                <a:ext uri="{FF2B5EF4-FFF2-40B4-BE49-F238E27FC236}">
                  <a16:creationId xmlns:a16="http://schemas.microsoft.com/office/drawing/2014/main" id="{0D63E22C-C0DB-411E-B10E-6B5868A6D675}"/>
                </a:ext>
              </a:extLst>
            </p:cNvPr>
            <p:cNvSpPr/>
            <p:nvPr/>
          </p:nvSpPr>
          <p:spPr>
            <a:xfrm>
              <a:off x="6377813" y="2148829"/>
              <a:ext cx="5092173" cy="575918"/>
            </a:xfrm>
            <a:prstGeom prst="rect">
              <a:avLst/>
            </a:prstGeom>
          </p:spPr>
          <p:txBody>
            <a:bodyPr wrap="square">
              <a:spAutoFit/>
            </a:bodyPr>
            <a:lstStyle/>
            <a:p>
              <a:pPr>
                <a:spcBef>
                  <a:spcPts val="500"/>
                </a:spcBef>
              </a:pPr>
              <a:r>
                <a:rPr lang="fr-FR" sz="1400" b="1" dirty="0">
                  <a:solidFill>
                    <a:schemeClr val="bg1"/>
                  </a:solidFill>
                  <a:highlight>
                    <a:srgbClr val="3E454A"/>
                  </a:highlight>
                  <a:latin typeface="Arial" panose="020B0604020202020204" pitchFamily="34" charset="0"/>
                  <a:cs typeface="Arial" panose="020B0604020202020204" pitchFamily="34" charset="0"/>
                </a:rPr>
                <a:t>À vous de rentrer en action ! </a:t>
              </a:r>
            </a:p>
            <a:p>
              <a:pPr>
                <a:spcBef>
                  <a:spcPts val="500"/>
                </a:spcBef>
              </a:pPr>
              <a:r>
                <a:rPr lang="fr-FR" sz="1200" dirty="0">
                  <a:solidFill>
                    <a:srgbClr val="000000"/>
                  </a:solidFill>
                  <a:latin typeface="Arial" panose="020B0604020202020204" pitchFamily="34" charset="0"/>
                  <a:cs typeface="Arial" panose="020B0604020202020204" pitchFamily="34" charset="0"/>
                </a:rPr>
                <a:t>Comme vous l’aurez compris, il est primordial ne pas perdre les clients que vous n’avez pas réussi à joindre. </a:t>
              </a:r>
            </a:p>
            <a:p>
              <a:pPr>
                <a:spcBef>
                  <a:spcPts val="500"/>
                </a:spcBef>
              </a:pPr>
              <a:r>
                <a:rPr lang="fr-FR" sz="1200" b="1" dirty="0">
                  <a:solidFill>
                    <a:srgbClr val="D7000F"/>
                  </a:solidFill>
                  <a:latin typeface="Arial" panose="020B0604020202020204" pitchFamily="34" charset="0"/>
                  <a:cs typeface="Arial" panose="020B0604020202020204" pitchFamily="34" charset="0"/>
                </a:rPr>
                <a:t>Etablissez un contact avec eux dès maintenant et proposez-leur un RDV. </a:t>
              </a:r>
            </a:p>
          </p:txBody>
        </p:sp>
      </p:grpSp>
      <p:cxnSp>
        <p:nvCxnSpPr>
          <p:cNvPr id="12" name="Connecteur droit 11">
            <a:extLst>
              <a:ext uri="{FF2B5EF4-FFF2-40B4-BE49-F238E27FC236}">
                <a16:creationId xmlns:a16="http://schemas.microsoft.com/office/drawing/2014/main" id="{09329685-4DC0-4D39-B05A-88E5FF25FDF6}"/>
              </a:ext>
            </a:extLst>
          </p:cNvPr>
          <p:cNvCxnSpPr>
            <a:cxnSpLocks/>
          </p:cNvCxnSpPr>
          <p:nvPr/>
        </p:nvCxnSpPr>
        <p:spPr>
          <a:xfrm>
            <a:off x="5993336" y="1113973"/>
            <a:ext cx="0" cy="4475277"/>
          </a:xfrm>
          <a:prstGeom prst="line">
            <a:avLst/>
          </a:prstGeom>
          <a:ln>
            <a:solidFill>
              <a:srgbClr val="3E454A"/>
            </a:solidFill>
            <a:prstDash val="dash"/>
          </a:ln>
        </p:spPr>
        <p:style>
          <a:lnRef idx="1">
            <a:schemeClr val="accent1"/>
          </a:lnRef>
          <a:fillRef idx="0">
            <a:schemeClr val="accent1"/>
          </a:fillRef>
          <a:effectRef idx="0">
            <a:schemeClr val="accent1"/>
          </a:effectRef>
          <a:fontRef idx="minor">
            <a:schemeClr val="tx1"/>
          </a:fontRef>
        </p:style>
      </p:cxnSp>
      <p:sp>
        <p:nvSpPr>
          <p:cNvPr id="13" name="Titre 10">
            <a:extLst>
              <a:ext uri="{FF2B5EF4-FFF2-40B4-BE49-F238E27FC236}">
                <a16:creationId xmlns:a16="http://schemas.microsoft.com/office/drawing/2014/main" id="{380003F8-5B79-4B4E-8E80-62675173DB34}"/>
              </a:ext>
            </a:extLst>
          </p:cNvPr>
          <p:cNvSpPr txBox="1">
            <a:spLocks/>
          </p:cNvSpPr>
          <p:nvPr/>
        </p:nvSpPr>
        <p:spPr>
          <a:xfrm>
            <a:off x="6158792" y="5231717"/>
            <a:ext cx="2725149" cy="254684"/>
          </a:xfrm>
          <a:prstGeom prst="rect">
            <a:avLst/>
          </a:prstGeom>
          <a:ln>
            <a:solidFill>
              <a:srgbClr val="C52922"/>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rgbClr val="3E454A"/>
                </a:solidFill>
                <a:latin typeface="Arial" panose="020B0604020202020204" pitchFamily="34" charset="0"/>
                <a:cs typeface="Arial" panose="020B0604020202020204" pitchFamily="34" charset="0"/>
              </a:rPr>
              <a:t>Référence PDO : </a:t>
            </a:r>
            <a:r>
              <a:rPr lang="fr-FR" sz="1050" dirty="0" smtClean="0">
                <a:solidFill>
                  <a:srgbClr val="3E454A"/>
                </a:solidFill>
                <a:latin typeface="Arial" panose="020B0604020202020204" pitchFamily="34" charset="0"/>
                <a:cs typeface="Arial" panose="020B0604020202020204" pitchFamily="34" charset="0"/>
              </a:rPr>
              <a:t>EER M+6 Relance</a:t>
            </a:r>
            <a:endParaRPr lang="fr-FR" sz="1050" dirty="0">
              <a:solidFill>
                <a:srgbClr val="3E454A"/>
              </a:solidFill>
              <a:latin typeface="Arial" panose="020B0604020202020204" pitchFamily="34" charset="0"/>
              <a:cs typeface="Arial" panose="020B0604020202020204" pitchFamily="34" charset="0"/>
            </a:endParaRPr>
          </a:p>
        </p:txBody>
      </p:sp>
      <p:grpSp>
        <p:nvGrpSpPr>
          <p:cNvPr id="15" name="Groupe 14">
            <a:extLst>
              <a:ext uri="{FF2B5EF4-FFF2-40B4-BE49-F238E27FC236}">
                <a16:creationId xmlns:a16="http://schemas.microsoft.com/office/drawing/2014/main" id="{3439B863-0F1C-484C-91D8-7DAD0D76F6D6}"/>
              </a:ext>
            </a:extLst>
          </p:cNvPr>
          <p:cNvGrpSpPr/>
          <p:nvPr/>
        </p:nvGrpSpPr>
        <p:grpSpPr>
          <a:xfrm>
            <a:off x="625308" y="4093436"/>
            <a:ext cx="4596728" cy="1043131"/>
            <a:chOff x="125378" y="3014701"/>
            <a:chExt cx="9969769" cy="2289261"/>
          </a:xfrm>
        </p:grpSpPr>
        <p:sp>
          <p:nvSpPr>
            <p:cNvPr id="16" name="Espace réservé du texte 13">
              <a:extLst>
                <a:ext uri="{FF2B5EF4-FFF2-40B4-BE49-F238E27FC236}">
                  <a16:creationId xmlns:a16="http://schemas.microsoft.com/office/drawing/2014/main" id="{C7313B1B-379A-4589-B218-339880E6D3EA}"/>
                </a:ext>
              </a:extLst>
            </p:cNvPr>
            <p:cNvSpPr txBox="1">
              <a:spLocks noChangeAspect="1"/>
            </p:cNvSpPr>
            <p:nvPr/>
          </p:nvSpPr>
          <p:spPr>
            <a:xfrm>
              <a:off x="140723" y="3014701"/>
              <a:ext cx="9793380" cy="2289261"/>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solidFill>
                  <a:srgbClr val="F4F2F3"/>
                </a:solidFill>
              </a:endParaRPr>
            </a:p>
          </p:txBody>
        </p:sp>
        <p:sp>
          <p:nvSpPr>
            <p:cNvPr id="17" name="ZoneTexte 16">
              <a:extLst>
                <a:ext uri="{FF2B5EF4-FFF2-40B4-BE49-F238E27FC236}">
                  <a16:creationId xmlns:a16="http://schemas.microsoft.com/office/drawing/2014/main" id="{53DD7F36-4AE3-45AF-82B4-B463A819A08C}"/>
                </a:ext>
              </a:extLst>
            </p:cNvPr>
            <p:cNvSpPr txBox="1"/>
            <p:nvPr/>
          </p:nvSpPr>
          <p:spPr>
            <a:xfrm>
              <a:off x="125378" y="3348792"/>
              <a:ext cx="9969769" cy="1621076"/>
            </a:xfrm>
            <a:prstGeom prst="rect">
              <a:avLst/>
            </a:prstGeom>
            <a:noFill/>
          </p:spPr>
          <p:txBody>
            <a:bodyPr wrap="square" rtlCol="0">
              <a:spAutoFit/>
            </a:bodyPr>
            <a:lstStyle/>
            <a:p>
              <a:r>
                <a:rPr lang="fr-FR" sz="1400" b="1" dirty="0">
                  <a:solidFill>
                    <a:schemeClr val="bg1"/>
                  </a:solidFill>
                  <a:latin typeface="Arial" panose="020B0604020202020204" pitchFamily="34" charset="0"/>
                  <a:cs typeface="Arial" panose="020B0604020202020204" pitchFamily="34" charset="0"/>
                </a:rPr>
                <a:t>Un client non vu à partir de 6 mois d’entrée en relation est un client pouvant être qualifié de perdu. </a:t>
              </a:r>
            </a:p>
            <a:p>
              <a:r>
                <a:rPr lang="fr-FR" sz="1400" b="1" dirty="0">
                  <a:solidFill>
                    <a:schemeClr val="bg1"/>
                  </a:solidFill>
                  <a:latin typeface="Arial" panose="020B0604020202020204" pitchFamily="34" charset="0"/>
                  <a:cs typeface="Arial" panose="020B0604020202020204" pitchFamily="34" charset="0"/>
                </a:rPr>
                <a:t>Entrez en action ! </a:t>
              </a:r>
            </a:p>
          </p:txBody>
        </p:sp>
      </p:grpSp>
      <p:sp>
        <p:nvSpPr>
          <p:cNvPr id="21" name="Espace réservé du texte 11">
            <a:extLst>
              <a:ext uri="{FF2B5EF4-FFF2-40B4-BE49-F238E27FC236}">
                <a16:creationId xmlns:a16="http://schemas.microsoft.com/office/drawing/2014/main" id="{4DA99158-247C-4222-A90A-D0B11F353BBA}"/>
              </a:ext>
            </a:extLst>
          </p:cNvPr>
          <p:cNvSpPr txBox="1">
            <a:spLocks/>
          </p:cNvSpPr>
          <p:nvPr/>
        </p:nvSpPr>
        <p:spPr>
          <a:xfrm>
            <a:off x="632382" y="1043618"/>
            <a:ext cx="3425793" cy="43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solidFill>
                  <a:srgbClr val="D7000F"/>
                </a:solidFill>
                <a:latin typeface="Arial" panose="020B0604020202020204" pitchFamily="34" charset="0"/>
                <a:cs typeface="Arial" panose="020B0604020202020204" pitchFamily="34" charset="0"/>
              </a:rPr>
              <a:t>&gt;</a:t>
            </a:r>
            <a:r>
              <a:rPr lang="fr-FR" sz="1800" b="1" dirty="0">
                <a:solidFill>
                  <a:srgbClr val="3E454A"/>
                </a:solidFill>
                <a:latin typeface="Arial" panose="020B0604020202020204" pitchFamily="34" charset="0"/>
                <a:cs typeface="Arial" panose="020B0604020202020204" pitchFamily="34" charset="0"/>
              </a:rPr>
              <a:t> N’oublions personne !</a:t>
            </a:r>
          </a:p>
        </p:txBody>
      </p:sp>
      <p:pic>
        <p:nvPicPr>
          <p:cNvPr id="23" name="Image 22">
            <a:extLst>
              <a:ext uri="{FF2B5EF4-FFF2-40B4-BE49-F238E27FC236}">
                <a16:creationId xmlns:a16="http://schemas.microsoft.com/office/drawing/2014/main" id="{8503BF3D-9067-4DFF-A063-4CDFC7328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983034"/>
            <a:ext cx="508000" cy="508000"/>
          </a:xfrm>
          <a:prstGeom prst="rect">
            <a:avLst/>
          </a:prstGeom>
        </p:spPr>
      </p:pic>
      <p:sp>
        <p:nvSpPr>
          <p:cNvPr id="24" name="Espace réservé du texte 12">
            <a:extLst>
              <a:ext uri="{FF2B5EF4-FFF2-40B4-BE49-F238E27FC236}">
                <a16:creationId xmlns:a16="http://schemas.microsoft.com/office/drawing/2014/main" id="{E881EF0E-7EEF-4ECC-9D04-584F38692E38}"/>
              </a:ext>
            </a:extLst>
          </p:cNvPr>
          <p:cNvSpPr txBox="1">
            <a:spLocks/>
          </p:cNvSpPr>
          <p:nvPr/>
        </p:nvSpPr>
        <p:spPr>
          <a:xfrm>
            <a:off x="632382" y="1626284"/>
            <a:ext cx="4695397" cy="86516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400"/>
              </a:lnSpc>
              <a:spcBef>
                <a:spcPts val="500"/>
              </a:spcBef>
            </a:pPr>
            <a:r>
              <a:rPr lang="fr-FR" dirty="0">
                <a:solidFill>
                  <a:srgbClr val="3D4549"/>
                </a:solidFill>
                <a:latin typeface="Arial" panose="020B0604020202020204" pitchFamily="34" charset="0"/>
                <a:cs typeface="Arial" panose="020B0604020202020204" pitchFamily="34" charset="0"/>
              </a:rPr>
              <a:t>Cette phase est primordiale pour analyser le comportement de ces clients, un appel téléphonique est un bon moyen de limiter l’attrition. </a:t>
            </a:r>
          </a:p>
          <a:p>
            <a:pPr lvl="1">
              <a:lnSpc>
                <a:spcPts val="1400"/>
              </a:lnSpc>
              <a:spcBef>
                <a:spcPts val="500"/>
              </a:spcBef>
            </a:pPr>
            <a:endParaRPr lang="fr-FR" dirty="0">
              <a:solidFill>
                <a:srgbClr val="3D4549"/>
              </a:solidFill>
              <a:latin typeface="Arial" panose="020B0604020202020204" pitchFamily="34" charset="0"/>
              <a:cs typeface="Arial" panose="020B0604020202020204" pitchFamily="34" charset="0"/>
            </a:endParaRPr>
          </a:p>
          <a:p>
            <a:pPr lvl="1">
              <a:lnSpc>
                <a:spcPts val="1400"/>
              </a:lnSpc>
              <a:spcBef>
                <a:spcPts val="500"/>
              </a:spcBef>
            </a:pPr>
            <a:endParaRPr lang="fr-FR" dirty="0">
              <a:solidFill>
                <a:srgbClr val="3D4549"/>
              </a:solidFill>
              <a:latin typeface="Arial" panose="020B0604020202020204" pitchFamily="34" charset="0"/>
              <a:cs typeface="Arial" panose="020B0604020202020204" pitchFamily="34" charset="0"/>
            </a:endParaRPr>
          </a:p>
          <a:p>
            <a:pPr lvl="1">
              <a:lnSpc>
                <a:spcPts val="1400"/>
              </a:lnSpc>
              <a:spcBef>
                <a:spcPts val="500"/>
              </a:spcBef>
            </a:pPr>
            <a:endParaRPr lang="fr-FR" dirty="0">
              <a:solidFill>
                <a:srgbClr val="3D4549"/>
              </a:solidFill>
              <a:latin typeface="Arial" panose="020B0604020202020204" pitchFamily="34" charset="0"/>
              <a:cs typeface="Arial" panose="020B0604020202020204" pitchFamily="34" charset="0"/>
            </a:endParaRPr>
          </a:p>
          <a:p>
            <a:pPr lvl="1">
              <a:lnSpc>
                <a:spcPts val="1400"/>
              </a:lnSpc>
              <a:spcBef>
                <a:spcPts val="500"/>
              </a:spcBef>
            </a:pPr>
            <a:endParaRPr lang="fr-FR" dirty="0">
              <a:solidFill>
                <a:srgbClr val="3D4549"/>
              </a:solidFill>
              <a:latin typeface="Arial" panose="020B0604020202020204" pitchFamily="34" charset="0"/>
              <a:cs typeface="Arial" panose="020B0604020202020204" pitchFamily="34" charset="0"/>
            </a:endParaRPr>
          </a:p>
        </p:txBody>
      </p:sp>
      <p:sp>
        <p:nvSpPr>
          <p:cNvPr id="25" name="Espace réservé du texte 1">
            <a:extLst>
              <a:ext uri="{FF2B5EF4-FFF2-40B4-BE49-F238E27FC236}">
                <a16:creationId xmlns:a16="http://schemas.microsoft.com/office/drawing/2014/main" id="{C6913561-C9FE-4B1D-95B2-8C47C41BA02B}"/>
              </a:ext>
            </a:extLst>
          </p:cNvPr>
          <p:cNvSpPr txBox="1">
            <a:spLocks/>
          </p:cNvSpPr>
          <p:nvPr/>
        </p:nvSpPr>
        <p:spPr>
          <a:xfrm>
            <a:off x="755853" y="2564869"/>
            <a:ext cx="4413301" cy="58049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26" name="Rectangle 25">
            <a:extLst>
              <a:ext uri="{FF2B5EF4-FFF2-40B4-BE49-F238E27FC236}">
                <a16:creationId xmlns:a16="http://schemas.microsoft.com/office/drawing/2014/main" id="{FE1CA92F-134D-4B80-A94B-BA9550FF9119}"/>
              </a:ext>
            </a:extLst>
          </p:cNvPr>
          <p:cNvSpPr/>
          <p:nvPr/>
        </p:nvSpPr>
        <p:spPr>
          <a:xfrm>
            <a:off x="755853" y="2591848"/>
            <a:ext cx="4515401" cy="523220"/>
          </a:xfrm>
          <a:prstGeom prst="rect">
            <a:avLst/>
          </a:prstGeom>
        </p:spPr>
        <p:txBody>
          <a:bodyPr wrap="square">
            <a:spAutoFit/>
          </a:bodyPr>
          <a:lstStyle/>
          <a:p>
            <a:r>
              <a:rPr lang="fr-FR" sz="1400" b="1" dirty="0">
                <a:solidFill>
                  <a:srgbClr val="D7000F"/>
                </a:solidFill>
                <a:latin typeface="Arial" panose="020B0604020202020204" pitchFamily="34" charset="0"/>
                <a:cs typeface="Arial" panose="020B0604020202020204" pitchFamily="34" charset="0"/>
              </a:rPr>
              <a:t>Ciblage : </a:t>
            </a:r>
            <a:r>
              <a:rPr lang="fr-FR" sz="1400" b="1" dirty="0">
                <a:solidFill>
                  <a:srgbClr val="3E454A"/>
                </a:solidFill>
                <a:latin typeface="Arial" panose="020B0604020202020204" pitchFamily="34" charset="0"/>
                <a:cs typeface="Arial" panose="020B0604020202020204" pitchFamily="34" charset="0"/>
              </a:rPr>
              <a:t>tout client non vus depuis les 6 premiers mois de relation</a:t>
            </a:r>
          </a:p>
        </p:txBody>
      </p:sp>
      <p:sp>
        <p:nvSpPr>
          <p:cNvPr id="19" name="ZoneTexte 18">
            <a:extLst>
              <a:ext uri="{FF2B5EF4-FFF2-40B4-BE49-F238E27FC236}">
                <a16:creationId xmlns:a16="http://schemas.microsoft.com/office/drawing/2014/main" id="{D2C1880C-219D-4243-ACB6-9F70886BEB38}"/>
              </a:ext>
            </a:extLst>
          </p:cNvPr>
          <p:cNvSpPr txBox="1"/>
          <p:nvPr/>
        </p:nvSpPr>
        <p:spPr>
          <a:xfrm>
            <a:off x="6502568" y="1101596"/>
            <a:ext cx="4644279"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Votre point de contact ! </a:t>
            </a:r>
          </a:p>
        </p:txBody>
      </p:sp>
    </p:spTree>
    <p:extLst>
      <p:ext uri="{BB962C8B-B14F-4D97-AF65-F5344CB8AC3E}">
        <p14:creationId xmlns:p14="http://schemas.microsoft.com/office/powerpoint/2010/main" val="6734305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13">
            <a:extLst>
              <a:ext uri="{FF2B5EF4-FFF2-40B4-BE49-F238E27FC236}">
                <a16:creationId xmlns:a16="http://schemas.microsoft.com/office/drawing/2014/main" id="{ACFF7E02-B9A2-49B2-85C3-7CFC58F8F113}"/>
              </a:ext>
            </a:extLst>
          </p:cNvPr>
          <p:cNvSpPr txBox="1">
            <a:spLocks noChangeAspect="1"/>
          </p:cNvSpPr>
          <p:nvPr/>
        </p:nvSpPr>
        <p:spPr>
          <a:xfrm>
            <a:off x="7219914" y="1652123"/>
            <a:ext cx="4710787" cy="423225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rgbClr val="F4F2F3"/>
          </a:soli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cxnSp>
        <p:nvCxnSpPr>
          <p:cNvPr id="12" name="Connecteur droit 11">
            <a:extLst>
              <a:ext uri="{FF2B5EF4-FFF2-40B4-BE49-F238E27FC236}">
                <a16:creationId xmlns:a16="http://schemas.microsoft.com/office/drawing/2014/main" id="{09329685-4DC0-4D39-B05A-88E5FF25FDF6}"/>
              </a:ext>
            </a:extLst>
          </p:cNvPr>
          <p:cNvCxnSpPr>
            <a:cxnSpLocks/>
          </p:cNvCxnSpPr>
          <p:nvPr/>
        </p:nvCxnSpPr>
        <p:spPr>
          <a:xfrm>
            <a:off x="7075686" y="1292314"/>
            <a:ext cx="0" cy="4475277"/>
          </a:xfrm>
          <a:prstGeom prst="line">
            <a:avLst/>
          </a:prstGeom>
          <a:ln>
            <a:solidFill>
              <a:srgbClr val="3E454A"/>
            </a:solidFill>
            <a:prstDash val="dash"/>
          </a:ln>
        </p:spPr>
        <p:style>
          <a:lnRef idx="1">
            <a:schemeClr val="accent1"/>
          </a:lnRef>
          <a:fillRef idx="0">
            <a:schemeClr val="accent1"/>
          </a:fillRef>
          <a:effectRef idx="0">
            <a:schemeClr val="accent1"/>
          </a:effectRef>
          <a:fontRef idx="minor">
            <a:schemeClr val="tx1"/>
          </a:fontRef>
        </p:style>
      </p:cxnSp>
      <p:pic>
        <p:nvPicPr>
          <p:cNvPr id="23" name="Image 22">
            <a:extLst>
              <a:ext uri="{FF2B5EF4-FFF2-40B4-BE49-F238E27FC236}">
                <a16:creationId xmlns:a16="http://schemas.microsoft.com/office/drawing/2014/main" id="{8503BF3D-9067-4DFF-A063-4CDFC7328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534" y="1038314"/>
            <a:ext cx="508000" cy="508000"/>
          </a:xfrm>
          <a:prstGeom prst="rect">
            <a:avLst/>
          </a:prstGeom>
        </p:spPr>
      </p:pic>
      <p:sp>
        <p:nvSpPr>
          <p:cNvPr id="25" name="Titre 10">
            <a:extLst>
              <a:ext uri="{FF2B5EF4-FFF2-40B4-BE49-F238E27FC236}">
                <a16:creationId xmlns:a16="http://schemas.microsoft.com/office/drawing/2014/main" id="{47F3C065-E47D-4B27-AD9E-96F27120A400}"/>
              </a:ext>
            </a:extLst>
          </p:cNvPr>
          <p:cNvSpPr txBox="1">
            <a:spLocks/>
          </p:cNvSpPr>
          <p:nvPr/>
        </p:nvSpPr>
        <p:spPr>
          <a:xfrm>
            <a:off x="632384" y="117188"/>
            <a:ext cx="8963171" cy="2800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M+12 - ANNIVERSAIRE</a:t>
            </a:r>
          </a:p>
        </p:txBody>
      </p:sp>
      <p:sp>
        <p:nvSpPr>
          <p:cNvPr id="34" name="Rectangle 33">
            <a:extLst>
              <a:ext uri="{FF2B5EF4-FFF2-40B4-BE49-F238E27FC236}">
                <a16:creationId xmlns:a16="http://schemas.microsoft.com/office/drawing/2014/main" id="{53AF97A8-9841-4ACD-9854-5B31C34315B5}"/>
              </a:ext>
            </a:extLst>
          </p:cNvPr>
          <p:cNvSpPr/>
          <p:nvPr/>
        </p:nvSpPr>
        <p:spPr>
          <a:xfrm>
            <a:off x="7231223" y="1647558"/>
            <a:ext cx="4627983" cy="1174681"/>
          </a:xfrm>
          <a:prstGeom prst="rect">
            <a:avLst/>
          </a:prstGeom>
        </p:spPr>
        <p:txBody>
          <a:bodyPr wrap="square">
            <a:spAutoFit/>
          </a:bodyPr>
          <a:lstStyle/>
          <a:p>
            <a:pPr>
              <a:spcBef>
                <a:spcPts val="500"/>
              </a:spcBef>
            </a:pPr>
            <a:r>
              <a:rPr lang="fr-FR" sz="1400" b="1" dirty="0">
                <a:solidFill>
                  <a:schemeClr val="bg1"/>
                </a:solidFill>
                <a:highlight>
                  <a:srgbClr val="3E454A"/>
                </a:highlight>
                <a:latin typeface="Arial" panose="020B0604020202020204" pitchFamily="34" charset="0"/>
                <a:cs typeface="Arial" panose="020B0604020202020204" pitchFamily="34" charset="0"/>
              </a:rPr>
              <a:t>À vous de rentrer en action ! </a:t>
            </a:r>
          </a:p>
          <a:p>
            <a:pPr>
              <a:spcBef>
                <a:spcPts val="500"/>
              </a:spcBef>
            </a:pPr>
            <a:r>
              <a:rPr lang="fr-FR" sz="1200" dirty="0">
                <a:solidFill>
                  <a:srgbClr val="000000"/>
                </a:solidFill>
                <a:latin typeface="Arial" panose="020B0604020202020204" pitchFamily="34" charset="0"/>
                <a:cs typeface="Arial" panose="020B0604020202020204" pitchFamily="34" charset="0"/>
              </a:rPr>
              <a:t>Maintenez le lien avec votre client. Montrez-vous présent et à l’écoute de ses besoins et sa satisfaction à l’égard de la Caisse d’Epargne. </a:t>
            </a:r>
          </a:p>
          <a:p>
            <a:pPr>
              <a:spcBef>
                <a:spcPts val="500"/>
              </a:spcBef>
            </a:pPr>
            <a:r>
              <a:rPr lang="fr-FR" sz="1200" b="1" dirty="0">
                <a:solidFill>
                  <a:srgbClr val="D7000F"/>
                </a:solidFill>
                <a:latin typeface="Arial" panose="020B0604020202020204" pitchFamily="34" charset="0"/>
                <a:cs typeface="Arial" panose="020B0604020202020204" pitchFamily="34" charset="0"/>
              </a:rPr>
              <a:t>Appelez-le pour lui proposer un rendez-vous et faire le bilan !</a:t>
            </a:r>
          </a:p>
        </p:txBody>
      </p:sp>
      <p:sp>
        <p:nvSpPr>
          <p:cNvPr id="35" name="Espace réservé du texte 12">
            <a:extLst>
              <a:ext uri="{FF2B5EF4-FFF2-40B4-BE49-F238E27FC236}">
                <a16:creationId xmlns:a16="http://schemas.microsoft.com/office/drawing/2014/main" id="{87290BB2-F514-45E8-B1A8-EDF66FE581F7}"/>
              </a:ext>
            </a:extLst>
          </p:cNvPr>
          <p:cNvSpPr txBox="1">
            <a:spLocks/>
          </p:cNvSpPr>
          <p:nvPr/>
        </p:nvSpPr>
        <p:spPr>
          <a:xfrm>
            <a:off x="7262084" y="2859861"/>
            <a:ext cx="4480262" cy="2312959"/>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D7000F"/>
              </a:buClr>
            </a:pPr>
            <a:r>
              <a:rPr lang="fr-FR" sz="1200" i="1" dirty="0">
                <a:solidFill>
                  <a:srgbClr val="3D4549"/>
                </a:solidFill>
                <a:latin typeface="Arial" panose="020B0604020202020204" pitchFamily="34" charset="0"/>
                <a:cs typeface="Arial" panose="020B0604020202020204" pitchFamily="34" charset="0"/>
              </a:rPr>
              <a:t>« Êtes-vous satisfait de l’accompagnement que nous vous apportons ? » </a:t>
            </a:r>
          </a:p>
          <a:p>
            <a:pPr lvl="1">
              <a:buClr>
                <a:srgbClr val="D7000F"/>
              </a:buClr>
            </a:pPr>
            <a:r>
              <a:rPr lang="fr-FR" sz="1200" i="1" dirty="0">
                <a:solidFill>
                  <a:srgbClr val="3D4549"/>
                </a:solidFill>
                <a:latin typeface="Arial" panose="020B0604020202020204" pitchFamily="34" charset="0"/>
                <a:cs typeface="Arial" panose="020B0604020202020204" pitchFamily="34" charset="0"/>
              </a:rPr>
              <a:t>« Le bilan patrimonial, à quoi </a:t>
            </a:r>
            <a:r>
              <a:rPr lang="fr-FR" sz="1200" i="1" dirty="0" err="1">
                <a:solidFill>
                  <a:srgbClr val="3D4549"/>
                </a:solidFill>
                <a:latin typeface="Arial" panose="020B0604020202020204" pitchFamily="34" charset="0"/>
                <a:cs typeface="Arial" panose="020B0604020202020204" pitchFamily="34" charset="0"/>
              </a:rPr>
              <a:t>sert-il</a:t>
            </a:r>
            <a:r>
              <a:rPr lang="fr-FR" sz="1200" i="1" dirty="0">
                <a:solidFill>
                  <a:srgbClr val="3D4549"/>
                </a:solidFill>
                <a:latin typeface="Arial" panose="020B0604020202020204" pitchFamily="34" charset="0"/>
                <a:cs typeface="Arial" panose="020B0604020202020204" pitchFamily="34" charset="0"/>
              </a:rPr>
              <a:t> » ?</a:t>
            </a:r>
          </a:p>
          <a:p>
            <a:pPr lvl="1">
              <a:buClr>
                <a:srgbClr val="D7000F"/>
              </a:buClr>
            </a:pPr>
            <a:r>
              <a:rPr lang="fr-FR" sz="1200" b="0" i="1" dirty="0">
                <a:solidFill>
                  <a:srgbClr val="3D4549"/>
                </a:solidFill>
                <a:latin typeface="Arial" panose="020B0604020202020204" pitchFamily="34" charset="0"/>
                <a:cs typeface="Arial" panose="020B0604020202020204" pitchFamily="34" charset="0"/>
              </a:rPr>
              <a:t>« Et si nous parlions de vos projets futurs ? Je vous ai déjà accompagné sur votre projet [XXX], je vous propose de continuer à construire la suite ensemble… » </a:t>
            </a:r>
          </a:p>
          <a:p>
            <a:pPr lvl="1">
              <a:buClr>
                <a:srgbClr val="D7000F"/>
              </a:buClr>
            </a:pPr>
            <a:r>
              <a:rPr lang="fr-FR" sz="1200" i="1" dirty="0">
                <a:solidFill>
                  <a:srgbClr val="3D4549"/>
                </a:solidFill>
                <a:latin typeface="Arial" panose="020B0604020202020204" pitchFamily="34" charset="0"/>
                <a:cs typeface="Arial" panose="020B0604020202020204" pitchFamily="34" charset="0"/>
              </a:rPr>
              <a:t>« Préparer sa retraite sereinement ! Nous disposons d’une gamme de produits dédiés pour vous permettre de la préparer, parlons-en ! »</a:t>
            </a:r>
          </a:p>
          <a:p>
            <a:pPr lvl="1">
              <a:buClr>
                <a:srgbClr val="D7000F"/>
              </a:buClr>
            </a:pPr>
            <a:r>
              <a:rPr lang="fr-FR" sz="1200" b="0" i="1" dirty="0">
                <a:solidFill>
                  <a:srgbClr val="3D4549"/>
                </a:solidFill>
                <a:latin typeface="Arial" panose="020B0604020202020204" pitchFamily="34" charset="0"/>
                <a:cs typeface="Arial" panose="020B0604020202020204" pitchFamily="34" charset="0"/>
              </a:rPr>
              <a:t>« Assurez-vous un complément de retraite. Investissez dans l’immobilier patrimonial dès maintenant ! Les loyers pourront compléter votre retraite et constituer un patrimoine futur pour votre famille. »</a:t>
            </a:r>
            <a:endParaRPr lang="fr-FR" sz="1200" b="0" dirty="0">
              <a:solidFill>
                <a:srgbClr val="3D4549"/>
              </a:solidFill>
              <a:latin typeface="Arial" panose="020B0604020202020204" pitchFamily="34" charset="0"/>
              <a:cs typeface="Arial" panose="020B0604020202020204" pitchFamily="34" charset="0"/>
            </a:endParaRPr>
          </a:p>
        </p:txBody>
      </p:sp>
      <p:sp>
        <p:nvSpPr>
          <p:cNvPr id="36" name="Titre 10">
            <a:extLst>
              <a:ext uri="{FF2B5EF4-FFF2-40B4-BE49-F238E27FC236}">
                <a16:creationId xmlns:a16="http://schemas.microsoft.com/office/drawing/2014/main" id="{DB8550F9-E1F5-4A8A-BAD9-3CD7A756F0D2}"/>
              </a:ext>
            </a:extLst>
          </p:cNvPr>
          <p:cNvSpPr txBox="1">
            <a:spLocks/>
          </p:cNvSpPr>
          <p:nvPr/>
        </p:nvSpPr>
        <p:spPr>
          <a:xfrm>
            <a:off x="7262084" y="5609260"/>
            <a:ext cx="2880206" cy="249280"/>
          </a:xfrm>
          <a:prstGeom prst="rect">
            <a:avLst/>
          </a:prstGeom>
          <a:ln>
            <a:solidFill>
              <a:srgbClr val="C52922"/>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rgbClr val="3E454A"/>
                </a:solidFill>
                <a:latin typeface="Arial" panose="020B0604020202020204" pitchFamily="34" charset="0"/>
                <a:cs typeface="Arial" panose="020B0604020202020204" pitchFamily="34" charset="0"/>
              </a:rPr>
              <a:t>Référence PDO : </a:t>
            </a:r>
            <a:r>
              <a:rPr lang="fr-FR" sz="1050" b="1" dirty="0" smtClean="0">
                <a:solidFill>
                  <a:srgbClr val="3E454A"/>
                </a:solidFill>
                <a:latin typeface="Arial" panose="020B0604020202020204" pitchFamily="34" charset="0"/>
                <a:cs typeface="Arial" panose="020B0604020202020204" pitchFamily="34" charset="0"/>
              </a:rPr>
              <a:t>EER M+12 Anniversaire</a:t>
            </a:r>
            <a:endParaRPr lang="fr-FR" sz="1050" dirty="0">
              <a:solidFill>
                <a:srgbClr val="3E454A"/>
              </a:solidFill>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35F365C8-8D35-4F5E-B2EB-69BA7CA0887F}"/>
              </a:ext>
            </a:extLst>
          </p:cNvPr>
          <p:cNvSpPr/>
          <p:nvPr/>
        </p:nvSpPr>
        <p:spPr>
          <a:xfrm>
            <a:off x="1993649" y="6114936"/>
            <a:ext cx="2826415" cy="369332"/>
          </a:xfrm>
          <a:prstGeom prst="rect">
            <a:avLst/>
          </a:prstGeom>
        </p:spPr>
        <p:txBody>
          <a:bodyPr wrap="none">
            <a:spAutoFit/>
          </a:bodyPr>
          <a:lstStyle/>
          <a:p>
            <a:r>
              <a:rPr lang="fr-FR" b="1" i="1" dirty="0">
                <a:solidFill>
                  <a:srgbClr val="F4F2F3"/>
                </a:solidFill>
                <a:latin typeface="Arial" panose="020B0604020202020204" pitchFamily="34" charset="0"/>
                <a:cs typeface="Arial" panose="020B0604020202020204" pitchFamily="34" charset="0"/>
              </a:rPr>
              <a:t>Rendez-vous /  Fidéliser</a:t>
            </a:r>
            <a:endParaRPr lang="fr-FR" i="1" dirty="0"/>
          </a:p>
        </p:txBody>
      </p:sp>
      <p:sp>
        <p:nvSpPr>
          <p:cNvPr id="19" name="Rectangle 18">
            <a:extLst>
              <a:ext uri="{FF2B5EF4-FFF2-40B4-BE49-F238E27FC236}">
                <a16:creationId xmlns:a16="http://schemas.microsoft.com/office/drawing/2014/main" id="{1CCCA838-A9A1-419B-B2A0-87862F6855F5}"/>
              </a:ext>
            </a:extLst>
          </p:cNvPr>
          <p:cNvSpPr/>
          <p:nvPr/>
        </p:nvSpPr>
        <p:spPr>
          <a:xfrm>
            <a:off x="1" y="797442"/>
            <a:ext cx="2634672" cy="50610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extLst>
              <a:ext uri="{FF2B5EF4-FFF2-40B4-BE49-F238E27FC236}">
                <a16:creationId xmlns:a16="http://schemas.microsoft.com/office/drawing/2014/main" id="{391CC4DC-D19A-47BB-A1B7-48C9189D9209}"/>
              </a:ext>
            </a:extLst>
          </p:cNvPr>
          <p:cNvPicPr>
            <a:picLocks noChangeAspect="1"/>
          </p:cNvPicPr>
          <p:nvPr/>
        </p:nvPicPr>
        <p:blipFill>
          <a:blip r:embed="rId4"/>
          <a:srcRect/>
          <a:stretch/>
        </p:blipFill>
        <p:spPr>
          <a:xfrm>
            <a:off x="663567" y="910572"/>
            <a:ext cx="1216671" cy="4799763"/>
          </a:xfrm>
          <a:prstGeom prst="rect">
            <a:avLst/>
          </a:prstGeom>
          <a:ln>
            <a:solidFill>
              <a:schemeClr val="bg1">
                <a:lumMod val="85000"/>
              </a:schemeClr>
            </a:solidFill>
          </a:ln>
        </p:spPr>
      </p:pic>
      <p:grpSp>
        <p:nvGrpSpPr>
          <p:cNvPr id="21" name="Groupe 20">
            <a:extLst>
              <a:ext uri="{FF2B5EF4-FFF2-40B4-BE49-F238E27FC236}">
                <a16:creationId xmlns:a16="http://schemas.microsoft.com/office/drawing/2014/main" id="{7EAFC750-B3AF-4C11-974C-BA9FD944A2F6}"/>
              </a:ext>
            </a:extLst>
          </p:cNvPr>
          <p:cNvGrpSpPr/>
          <p:nvPr/>
        </p:nvGrpSpPr>
        <p:grpSpPr>
          <a:xfrm>
            <a:off x="-49047" y="2347580"/>
            <a:ext cx="661283" cy="693384"/>
            <a:chOff x="-7119" y="4862460"/>
            <a:chExt cx="661283" cy="693384"/>
          </a:xfrm>
        </p:grpSpPr>
        <p:pic>
          <p:nvPicPr>
            <p:cNvPr id="24" name="Graphique 23">
              <a:extLst>
                <a:ext uri="{FF2B5EF4-FFF2-40B4-BE49-F238E27FC236}">
                  <a16:creationId xmlns:a16="http://schemas.microsoft.com/office/drawing/2014/main" id="{A141A487-6B63-41D3-925A-B583E13C851C}"/>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19095" y="4862460"/>
              <a:ext cx="488684" cy="488684"/>
            </a:xfrm>
            <a:prstGeom prst="rect">
              <a:avLst/>
            </a:prstGeom>
          </p:spPr>
        </p:pic>
        <p:sp>
          <p:nvSpPr>
            <p:cNvPr id="38" name="Rectangle 37">
              <a:extLst>
                <a:ext uri="{FF2B5EF4-FFF2-40B4-BE49-F238E27FC236}">
                  <a16:creationId xmlns:a16="http://schemas.microsoft.com/office/drawing/2014/main" id="{B09EDE9B-EE4F-4AD3-8C6E-E2205DC35AD3}"/>
                </a:ext>
              </a:extLst>
            </p:cNvPr>
            <p:cNvSpPr/>
            <p:nvPr/>
          </p:nvSpPr>
          <p:spPr>
            <a:xfrm>
              <a:off x="-7119" y="5309623"/>
              <a:ext cx="661283" cy="246221"/>
            </a:xfrm>
            <a:prstGeom prst="rect">
              <a:avLst/>
            </a:prstGeom>
          </p:spPr>
          <p:txBody>
            <a:bodyPr wrap="square">
              <a:spAutoFit/>
            </a:bodyPr>
            <a:lstStyle/>
            <a:p>
              <a:pPr algn="ctr">
                <a:buClr>
                  <a:srgbClr val="D7000F"/>
                </a:buClr>
              </a:pPr>
              <a:r>
                <a:rPr lang="fr-FR" sz="1000" dirty="0"/>
                <a:t>Email</a:t>
              </a:r>
            </a:p>
          </p:txBody>
        </p:sp>
      </p:grpSp>
      <p:sp>
        <p:nvSpPr>
          <p:cNvPr id="39" name="Espace réservé du texte 12">
            <a:extLst>
              <a:ext uri="{FF2B5EF4-FFF2-40B4-BE49-F238E27FC236}">
                <a16:creationId xmlns:a16="http://schemas.microsoft.com/office/drawing/2014/main" id="{98DB5195-D075-4E15-A03C-DBB6149CD0F9}"/>
              </a:ext>
            </a:extLst>
          </p:cNvPr>
          <p:cNvSpPr txBox="1">
            <a:spLocks/>
          </p:cNvSpPr>
          <p:nvPr/>
        </p:nvSpPr>
        <p:spPr>
          <a:xfrm>
            <a:off x="2732389" y="991503"/>
            <a:ext cx="4427339" cy="15553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b="1" dirty="0">
                <a:solidFill>
                  <a:srgbClr val="D7000F"/>
                </a:solidFill>
                <a:latin typeface="Arial" panose="020B0604020202020204" pitchFamily="34" charset="0"/>
                <a:cs typeface="Arial" panose="020B0604020202020204" pitchFamily="34" charset="0"/>
              </a:rPr>
              <a:t>&gt;</a:t>
            </a:r>
            <a:r>
              <a:rPr lang="fr-FR" sz="1400" b="1" dirty="0">
                <a:solidFill>
                  <a:srgbClr val="3E454A"/>
                </a:solidFill>
                <a:latin typeface="Arial" panose="020B0604020202020204" pitchFamily="34" charset="0"/>
                <a:cs typeface="Arial" panose="020B0604020202020204" pitchFamily="34" charset="0"/>
              </a:rPr>
              <a:t> Appelez votre client pour prendre de ses nouvelles et faire le point sur cette 1</a:t>
            </a:r>
            <a:r>
              <a:rPr lang="fr-FR" sz="1400" b="1" baseline="30000" dirty="0">
                <a:solidFill>
                  <a:srgbClr val="3E454A"/>
                </a:solidFill>
                <a:latin typeface="Arial" panose="020B0604020202020204" pitchFamily="34" charset="0"/>
                <a:cs typeface="Arial" panose="020B0604020202020204" pitchFamily="34" charset="0"/>
              </a:rPr>
              <a:t>ère</a:t>
            </a:r>
            <a:r>
              <a:rPr lang="fr-FR" sz="1400" b="1" dirty="0">
                <a:solidFill>
                  <a:srgbClr val="3E454A"/>
                </a:solidFill>
                <a:latin typeface="Arial" panose="020B0604020202020204" pitchFamily="34" charset="0"/>
                <a:cs typeface="Arial" panose="020B0604020202020204" pitchFamily="34" charset="0"/>
              </a:rPr>
              <a:t> année passée ensemble. </a:t>
            </a:r>
          </a:p>
          <a:p>
            <a:pPr marL="0" indent="0">
              <a:buNone/>
            </a:pPr>
            <a:r>
              <a:rPr lang="fr-FR" sz="1400" dirty="0">
                <a:solidFill>
                  <a:srgbClr val="3E454A"/>
                </a:solidFill>
                <a:latin typeface="Arial" panose="020B0604020202020204" pitchFamily="34" charset="0"/>
                <a:cs typeface="Arial" panose="020B0604020202020204" pitchFamily="34" charset="0"/>
              </a:rPr>
              <a:t>Faites l’état des lieux de ce que vous avez parcouru ensemble et comment vous pourrez bâtir le futur. </a:t>
            </a:r>
          </a:p>
        </p:txBody>
      </p:sp>
      <p:grpSp>
        <p:nvGrpSpPr>
          <p:cNvPr id="40" name="Groupe 39">
            <a:extLst>
              <a:ext uri="{FF2B5EF4-FFF2-40B4-BE49-F238E27FC236}">
                <a16:creationId xmlns:a16="http://schemas.microsoft.com/office/drawing/2014/main" id="{E8B60732-02D3-43D4-90B4-463AEE01F12B}"/>
              </a:ext>
            </a:extLst>
          </p:cNvPr>
          <p:cNvGrpSpPr/>
          <p:nvPr/>
        </p:nvGrpSpPr>
        <p:grpSpPr>
          <a:xfrm>
            <a:off x="2869900" y="2627607"/>
            <a:ext cx="3022349" cy="580492"/>
            <a:chOff x="2499207" y="2821148"/>
            <a:chExt cx="2496076" cy="580492"/>
          </a:xfrm>
        </p:grpSpPr>
        <p:sp>
          <p:nvSpPr>
            <p:cNvPr id="41" name="Espace réservé du texte 1">
              <a:extLst>
                <a:ext uri="{FF2B5EF4-FFF2-40B4-BE49-F238E27FC236}">
                  <a16:creationId xmlns:a16="http://schemas.microsoft.com/office/drawing/2014/main" id="{A61C4E9A-604B-4A4F-98C7-FFC6C912449E}"/>
                </a:ext>
              </a:extLst>
            </p:cNvPr>
            <p:cNvSpPr txBox="1">
              <a:spLocks/>
            </p:cNvSpPr>
            <p:nvPr/>
          </p:nvSpPr>
          <p:spPr>
            <a:xfrm>
              <a:off x="2499207" y="2821148"/>
              <a:ext cx="2496076" cy="58049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42" name="Rectangle 41">
              <a:extLst>
                <a:ext uri="{FF2B5EF4-FFF2-40B4-BE49-F238E27FC236}">
                  <a16:creationId xmlns:a16="http://schemas.microsoft.com/office/drawing/2014/main" id="{1B192D96-9390-4909-BC96-0EE3FCB6BBF3}"/>
                </a:ext>
              </a:extLst>
            </p:cNvPr>
            <p:cNvSpPr/>
            <p:nvPr/>
          </p:nvSpPr>
          <p:spPr>
            <a:xfrm>
              <a:off x="2526615" y="2858194"/>
              <a:ext cx="2352716" cy="461665"/>
            </a:xfrm>
            <a:prstGeom prst="rect">
              <a:avLst/>
            </a:prstGeom>
          </p:spPr>
          <p:txBody>
            <a:bodyPr wrap="square">
              <a:spAutoFit/>
            </a:bodyPr>
            <a:lstStyle/>
            <a:p>
              <a:r>
                <a:rPr lang="fr-FR" sz="1200" b="1" dirty="0">
                  <a:solidFill>
                    <a:srgbClr val="D7000F"/>
                  </a:solidFill>
                  <a:latin typeface="Arial" panose="020B0604020202020204" pitchFamily="34" charset="0"/>
                  <a:cs typeface="Arial" panose="020B0604020202020204" pitchFamily="34" charset="0"/>
                </a:rPr>
                <a:t>Ciblage : </a:t>
              </a:r>
              <a:r>
                <a:rPr lang="fr-FR" sz="1200" b="1" dirty="0">
                  <a:solidFill>
                    <a:srgbClr val="3E454A"/>
                  </a:solidFill>
                  <a:latin typeface="Arial" panose="020B0604020202020204" pitchFamily="34" charset="0"/>
                  <a:cs typeface="Arial" panose="020B0604020202020204" pitchFamily="34" charset="0"/>
                </a:rPr>
                <a:t>tout client venant d’entrer dans le programme</a:t>
              </a:r>
            </a:p>
          </p:txBody>
        </p:sp>
      </p:grpSp>
      <p:sp>
        <p:nvSpPr>
          <p:cNvPr id="43" name="Espace réservé du texte 13">
            <a:extLst>
              <a:ext uri="{FF2B5EF4-FFF2-40B4-BE49-F238E27FC236}">
                <a16:creationId xmlns:a16="http://schemas.microsoft.com/office/drawing/2014/main" id="{C8FAC9B3-EA9B-4A94-8A3F-5398BC937031}"/>
              </a:ext>
            </a:extLst>
          </p:cNvPr>
          <p:cNvSpPr txBox="1">
            <a:spLocks noChangeAspect="1"/>
          </p:cNvSpPr>
          <p:nvPr/>
        </p:nvSpPr>
        <p:spPr>
          <a:xfrm>
            <a:off x="2676843" y="3838704"/>
            <a:ext cx="4322641" cy="164562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44" name="Rectangle 43">
            <a:extLst>
              <a:ext uri="{FF2B5EF4-FFF2-40B4-BE49-F238E27FC236}">
                <a16:creationId xmlns:a16="http://schemas.microsoft.com/office/drawing/2014/main" id="{E78D949B-5826-41E7-A1BB-1BF5AC5BEA48}"/>
              </a:ext>
            </a:extLst>
          </p:cNvPr>
          <p:cNvSpPr/>
          <p:nvPr/>
        </p:nvSpPr>
        <p:spPr>
          <a:xfrm>
            <a:off x="2732389" y="4003269"/>
            <a:ext cx="4145822" cy="1169551"/>
          </a:xfrm>
          <a:prstGeom prst="rect">
            <a:avLst/>
          </a:prstGeom>
        </p:spPr>
        <p:txBody>
          <a:bodyPr wrap="square">
            <a:spAutoFit/>
          </a:bodyPr>
          <a:lstStyle/>
          <a:p>
            <a:r>
              <a:rPr lang="fr-FR" sz="1400" b="1" dirty="0">
                <a:solidFill>
                  <a:schemeClr val="bg1"/>
                </a:solidFill>
                <a:latin typeface="Arial" panose="020B0604020202020204" pitchFamily="34" charset="0"/>
                <a:cs typeface="Arial" panose="020B0604020202020204" pitchFamily="34" charset="0"/>
              </a:rPr>
              <a:t>Il est important de traiter ce premier anniversaire d'entrée en relation. </a:t>
            </a:r>
          </a:p>
          <a:p>
            <a:endParaRPr lang="fr-FR" sz="1400" b="1" dirty="0">
              <a:solidFill>
                <a:schemeClr val="bg1"/>
              </a:solidFill>
              <a:latin typeface="Arial" panose="020B0604020202020204" pitchFamily="34" charset="0"/>
              <a:cs typeface="Arial" panose="020B0604020202020204" pitchFamily="34" charset="0"/>
            </a:endParaRPr>
          </a:p>
          <a:p>
            <a:r>
              <a:rPr lang="fr-FR" sz="1400" b="1" dirty="0">
                <a:solidFill>
                  <a:schemeClr val="bg1"/>
                </a:solidFill>
                <a:latin typeface="Arial" panose="020B0604020202020204" pitchFamily="34" charset="0"/>
                <a:cs typeface="Arial" panose="020B0604020202020204" pitchFamily="34" charset="0"/>
              </a:rPr>
              <a:t>Vous devez vous montrer présent et à l’écoute pour maintenir la fidélité de vos clients.</a:t>
            </a:r>
          </a:p>
        </p:txBody>
      </p:sp>
      <p:sp>
        <p:nvSpPr>
          <p:cNvPr id="26" name="ZoneTexte 25">
            <a:extLst>
              <a:ext uri="{FF2B5EF4-FFF2-40B4-BE49-F238E27FC236}">
                <a16:creationId xmlns:a16="http://schemas.microsoft.com/office/drawing/2014/main" id="{69FF31C0-4591-4265-8533-BED12BBEC94B}"/>
              </a:ext>
            </a:extLst>
          </p:cNvPr>
          <p:cNvSpPr txBox="1"/>
          <p:nvPr/>
        </p:nvSpPr>
        <p:spPr>
          <a:xfrm>
            <a:off x="7547721" y="1161762"/>
            <a:ext cx="4644279" cy="338554"/>
          </a:xfrm>
          <a:prstGeom prst="rect">
            <a:avLst/>
          </a:prstGeom>
          <a:noFill/>
        </p:spPr>
        <p:txBody>
          <a:bodyPr wrap="square">
            <a:spAutoFit/>
          </a:bodyPr>
          <a:lstStyle/>
          <a:p>
            <a:pPr marL="0" indent="0">
              <a:spcBef>
                <a:spcPts val="0"/>
              </a:spcBef>
              <a:buNone/>
            </a:pPr>
            <a:r>
              <a:rPr lang="fr-FR" sz="1600" b="1" dirty="0">
                <a:solidFill>
                  <a:srgbClr val="D7000F"/>
                </a:solidFill>
                <a:latin typeface="Arial" panose="020B0604020202020204" pitchFamily="34" charset="0"/>
                <a:cs typeface="Arial" panose="020B0604020202020204" pitchFamily="34" charset="0"/>
              </a:rPr>
              <a:t>Votre point de contact ! </a:t>
            </a:r>
          </a:p>
        </p:txBody>
      </p:sp>
    </p:spTree>
    <p:extLst>
      <p:ext uri="{BB962C8B-B14F-4D97-AF65-F5344CB8AC3E}">
        <p14:creationId xmlns:p14="http://schemas.microsoft.com/office/powerpoint/2010/main" val="20017376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a:extLst>
              <a:ext uri="{FF2B5EF4-FFF2-40B4-BE49-F238E27FC236}">
                <a16:creationId xmlns:a16="http://schemas.microsoft.com/office/drawing/2014/main" id="{01DBE46A-A36E-3348-B813-41FEB9B323F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64" r="364"/>
          <a:stretch>
            <a:fillRect/>
          </a:stretch>
        </p:blipFill>
        <p:spPr/>
      </p:pic>
      <p:sp>
        <p:nvSpPr>
          <p:cNvPr id="11" name="Espace réservé du texte 1">
            <a:extLst>
              <a:ext uri="{FF2B5EF4-FFF2-40B4-BE49-F238E27FC236}">
                <a16:creationId xmlns:a16="http://schemas.microsoft.com/office/drawing/2014/main" id="{39CDEC94-BF98-C241-9CB8-BB45C83418CA}"/>
              </a:ext>
            </a:extLst>
          </p:cNvPr>
          <p:cNvSpPr txBox="1">
            <a:spLocks/>
          </p:cNvSpPr>
          <p:nvPr/>
        </p:nvSpPr>
        <p:spPr>
          <a:xfrm>
            <a:off x="7898669" y="1320788"/>
            <a:ext cx="3197437" cy="392381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solidFill>
          <a:ln w="15240">
            <a:solidFill>
              <a:srgbClr val="C30F0F"/>
            </a:solidFill>
          </a:ln>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2" name="Titre 1">
            <a:extLst>
              <a:ext uri="{FF2B5EF4-FFF2-40B4-BE49-F238E27FC236}">
                <a16:creationId xmlns:a16="http://schemas.microsoft.com/office/drawing/2014/main" id="{32FF80D3-5D50-1F43-8D23-07E84A442A3A}"/>
              </a:ext>
            </a:extLst>
          </p:cNvPr>
          <p:cNvSpPr txBox="1">
            <a:spLocks/>
          </p:cNvSpPr>
          <p:nvPr/>
        </p:nvSpPr>
        <p:spPr>
          <a:xfrm>
            <a:off x="8216107" y="2154745"/>
            <a:ext cx="2880000" cy="108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6900" b="1" i="1" dirty="0">
                <a:solidFill>
                  <a:srgbClr val="C30F0F"/>
                </a:solidFill>
                <a:latin typeface="Arial" panose="020B0604020202020204" pitchFamily="34" charset="0"/>
                <a:cs typeface="Arial" panose="020B0604020202020204" pitchFamily="34" charset="0"/>
              </a:rPr>
              <a:t>03</a:t>
            </a:r>
          </a:p>
        </p:txBody>
      </p:sp>
      <p:sp>
        <p:nvSpPr>
          <p:cNvPr id="13" name="Espace réservé du texte 2">
            <a:extLst>
              <a:ext uri="{FF2B5EF4-FFF2-40B4-BE49-F238E27FC236}">
                <a16:creationId xmlns:a16="http://schemas.microsoft.com/office/drawing/2014/main" id="{59A0E692-0534-9C47-A4B1-CC78ADDD47AA}"/>
              </a:ext>
            </a:extLst>
          </p:cNvPr>
          <p:cNvSpPr txBox="1">
            <a:spLocks/>
          </p:cNvSpPr>
          <p:nvPr/>
        </p:nvSpPr>
        <p:spPr>
          <a:xfrm>
            <a:off x="8216106" y="3150424"/>
            <a:ext cx="2427510" cy="9918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300" dirty="0">
                <a:solidFill>
                  <a:srgbClr val="3E454A"/>
                </a:solidFill>
                <a:latin typeface="Arial" panose="020B0604020202020204" pitchFamily="34" charset="0"/>
                <a:cs typeface="Arial" panose="020B0604020202020204" pitchFamily="34" charset="0"/>
              </a:rPr>
              <a:t>Un kit pour fluidifier vos échanges clients</a:t>
            </a:r>
          </a:p>
        </p:txBody>
      </p:sp>
    </p:spTree>
    <p:extLst>
      <p:ext uri="{BB962C8B-B14F-4D97-AF65-F5344CB8AC3E}">
        <p14:creationId xmlns:p14="http://schemas.microsoft.com/office/powerpoint/2010/main" val="342223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0">
            <a:extLst>
              <a:ext uri="{FF2B5EF4-FFF2-40B4-BE49-F238E27FC236}">
                <a16:creationId xmlns:a16="http://schemas.microsoft.com/office/drawing/2014/main" id="{4E9136BB-E728-4CE5-9EEC-81A2D063D6CC}"/>
              </a:ext>
            </a:extLst>
          </p:cNvPr>
          <p:cNvSpPr txBox="1">
            <a:spLocks/>
          </p:cNvSpPr>
          <p:nvPr/>
        </p:nvSpPr>
        <p:spPr>
          <a:xfrm>
            <a:off x="632384" y="117188"/>
            <a:ext cx="8963171" cy="2800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UNE APPROCHE PAR BESOIN POUR S’ADAPTER A VOTRE CLIENT </a:t>
            </a:r>
          </a:p>
        </p:txBody>
      </p:sp>
      <p:grpSp>
        <p:nvGrpSpPr>
          <p:cNvPr id="4" name="Groupe 3">
            <a:extLst>
              <a:ext uri="{FF2B5EF4-FFF2-40B4-BE49-F238E27FC236}">
                <a16:creationId xmlns:a16="http://schemas.microsoft.com/office/drawing/2014/main" id="{2735F490-C639-7348-B6D9-436E9B76A483}"/>
              </a:ext>
            </a:extLst>
          </p:cNvPr>
          <p:cNvGrpSpPr/>
          <p:nvPr/>
        </p:nvGrpSpPr>
        <p:grpSpPr>
          <a:xfrm>
            <a:off x="444558" y="1072341"/>
            <a:ext cx="3874750" cy="4713318"/>
            <a:chOff x="253366" y="1313410"/>
            <a:chExt cx="3874750" cy="4713318"/>
          </a:xfrm>
        </p:grpSpPr>
        <p:sp>
          <p:nvSpPr>
            <p:cNvPr id="6" name="Espace réservé du texte 13">
              <a:extLst>
                <a:ext uri="{FF2B5EF4-FFF2-40B4-BE49-F238E27FC236}">
                  <a16:creationId xmlns:a16="http://schemas.microsoft.com/office/drawing/2014/main" id="{02C91A1D-9BC0-4C64-B1B6-828ED78F1BC7}"/>
                </a:ext>
              </a:extLst>
            </p:cNvPr>
            <p:cNvSpPr txBox="1">
              <a:spLocks noChangeAspect="1"/>
            </p:cNvSpPr>
            <p:nvPr/>
          </p:nvSpPr>
          <p:spPr>
            <a:xfrm>
              <a:off x="253366" y="1313410"/>
              <a:ext cx="3874750" cy="586021"/>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7" name="Rectangle 6">
              <a:extLst>
                <a:ext uri="{FF2B5EF4-FFF2-40B4-BE49-F238E27FC236}">
                  <a16:creationId xmlns:a16="http://schemas.microsoft.com/office/drawing/2014/main" id="{6947371B-AB45-4337-A0A3-8AE3C9C9BBB8}"/>
                </a:ext>
              </a:extLst>
            </p:cNvPr>
            <p:cNvSpPr/>
            <p:nvPr/>
          </p:nvSpPr>
          <p:spPr>
            <a:xfrm>
              <a:off x="267798" y="1434602"/>
              <a:ext cx="3860318" cy="338554"/>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LES MOMENTS DE VIE </a:t>
              </a:r>
            </a:p>
          </p:txBody>
        </p:sp>
        <p:sp>
          <p:nvSpPr>
            <p:cNvPr id="14" name="Espace réservé du texte 1">
              <a:extLst>
                <a:ext uri="{FF2B5EF4-FFF2-40B4-BE49-F238E27FC236}">
                  <a16:creationId xmlns:a16="http://schemas.microsoft.com/office/drawing/2014/main" id="{87210F02-B27E-49FE-A14B-51A1F9D4557D}"/>
                </a:ext>
              </a:extLst>
            </p:cNvPr>
            <p:cNvSpPr txBox="1">
              <a:spLocks/>
            </p:cNvSpPr>
            <p:nvPr/>
          </p:nvSpPr>
          <p:spPr>
            <a:xfrm>
              <a:off x="253366" y="2041474"/>
              <a:ext cx="3874750" cy="398525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5" name="ZoneTexte 14">
              <a:extLst>
                <a:ext uri="{FF2B5EF4-FFF2-40B4-BE49-F238E27FC236}">
                  <a16:creationId xmlns:a16="http://schemas.microsoft.com/office/drawing/2014/main" id="{8FC0F0E7-DC0F-4828-8313-BB854B748BDF}"/>
                </a:ext>
              </a:extLst>
            </p:cNvPr>
            <p:cNvSpPr txBox="1"/>
            <p:nvPr/>
          </p:nvSpPr>
          <p:spPr>
            <a:xfrm>
              <a:off x="378055" y="2170299"/>
              <a:ext cx="3595429" cy="3760004"/>
            </a:xfrm>
            <a:prstGeom prst="rect">
              <a:avLst/>
            </a:prstGeom>
            <a:noFill/>
          </p:spPr>
          <p:txBody>
            <a:bodyPr wrap="square" rtlCol="0">
              <a:spAutoFit/>
            </a:bodyPr>
            <a:lstStyle/>
            <a:p>
              <a:pPr>
                <a:lnSpc>
                  <a:spcPts val="1300"/>
                </a:lnSpc>
                <a:spcBef>
                  <a:spcPts val="500"/>
                </a:spcBef>
              </a:pPr>
              <a:r>
                <a:rPr lang="fr-FR" sz="1600" b="1" dirty="0">
                  <a:solidFill>
                    <a:srgbClr val="D7000F"/>
                  </a:solidFill>
                  <a:latin typeface="Arial" panose="020B0604020202020204" pitchFamily="34" charset="0"/>
                  <a:cs typeface="Arial" panose="020B0604020202020204" pitchFamily="34" charset="0"/>
                </a:rPr>
                <a:t>Famille</a:t>
              </a:r>
              <a:r>
                <a:rPr lang="fr-FR" sz="1200" b="1" dirty="0">
                  <a:solidFill>
                    <a:srgbClr val="D7000F"/>
                  </a:solidFill>
                  <a:latin typeface="Arial" panose="020B0604020202020204" pitchFamily="34" charset="0"/>
                  <a:cs typeface="Arial" panose="020B0604020202020204" pitchFamily="34" charset="0"/>
                </a:rPr>
                <a:t> </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Naissance d’un enfant </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Présentation de l’offre bancaire famille et ses avantages tarifaires</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Bilan prévoyance</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Mise en avant des solutions de placements </a:t>
              </a:r>
              <a:br>
                <a:rPr lang="fr-FR" sz="1200" dirty="0">
                  <a:solidFill>
                    <a:srgbClr val="3D4549"/>
                  </a:solidFill>
                  <a:latin typeface="Arial" panose="020B0604020202020204" pitchFamily="34" charset="0"/>
                  <a:cs typeface="Arial" panose="020B0604020202020204" pitchFamily="34" charset="0"/>
                </a:rPr>
              </a:br>
              <a:r>
                <a:rPr lang="fr-FR" sz="1200" dirty="0">
                  <a:solidFill>
                    <a:srgbClr val="3D4549"/>
                  </a:solidFill>
                  <a:latin typeface="Arial" panose="020B0604020202020204" pitchFamily="34" charset="0"/>
                  <a:cs typeface="Arial" panose="020B0604020202020204" pitchFamily="34" charset="0"/>
                </a:rPr>
                <a:t>et de financements pour l’ensemble des projets </a:t>
              </a:r>
              <a:br>
                <a:rPr lang="fr-FR" sz="1200" dirty="0">
                  <a:solidFill>
                    <a:srgbClr val="3D4549"/>
                  </a:solidFill>
                  <a:latin typeface="Arial" panose="020B0604020202020204" pitchFamily="34" charset="0"/>
                  <a:cs typeface="Arial" panose="020B0604020202020204" pitchFamily="34" charset="0"/>
                </a:rPr>
              </a:br>
              <a:r>
                <a:rPr lang="fr-FR" sz="1200" dirty="0">
                  <a:solidFill>
                    <a:srgbClr val="3D4549"/>
                  </a:solidFill>
                  <a:latin typeface="Arial" panose="020B0604020202020204" pitchFamily="34" charset="0"/>
                  <a:cs typeface="Arial" panose="020B0604020202020204" pitchFamily="34" charset="0"/>
                </a:rPr>
                <a:t>de la famille </a:t>
              </a:r>
            </a:p>
            <a:p>
              <a:pPr>
                <a:lnSpc>
                  <a:spcPts val="1300"/>
                </a:lnSpc>
                <a:spcBef>
                  <a:spcPts val="500"/>
                </a:spcBef>
              </a:pPr>
              <a:endParaRPr lang="fr-FR" sz="1200" dirty="0">
                <a:latin typeface="Arial" panose="020B0604020202020204" pitchFamily="34" charset="0"/>
                <a:cs typeface="Arial" panose="020B0604020202020204" pitchFamily="34" charset="0"/>
              </a:endParaRPr>
            </a:p>
            <a:p>
              <a:pPr>
                <a:lnSpc>
                  <a:spcPts val="1300"/>
                </a:lnSpc>
                <a:spcBef>
                  <a:spcPts val="500"/>
                </a:spcBef>
              </a:pPr>
              <a:r>
                <a:rPr lang="fr-FR" sz="1600" b="1" dirty="0">
                  <a:solidFill>
                    <a:srgbClr val="D7000F"/>
                  </a:solidFill>
                  <a:latin typeface="Arial" panose="020B0604020202020204" pitchFamily="34" charset="0"/>
                  <a:cs typeface="Arial" panose="020B0604020202020204" pitchFamily="34" charset="0"/>
                </a:rPr>
                <a:t>Préparation de la retraite </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Présentation de l’offre en épargne financière </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Présentation de l’offre en immobilier patrimonial</a:t>
              </a:r>
            </a:p>
            <a:p>
              <a:pPr eaLnBrk="0" hangingPunct="0">
                <a:lnSpc>
                  <a:spcPts val="1300"/>
                </a:lnSpc>
                <a:spcBef>
                  <a:spcPts val="500"/>
                </a:spcBef>
                <a:defRPr/>
              </a:pPr>
              <a:endParaRPr lang="fr-FR" sz="1200" dirty="0">
                <a:solidFill>
                  <a:schemeClr val="tx1"/>
                </a:solidFill>
                <a:latin typeface="Arial" panose="020B0604020202020204" pitchFamily="34" charset="0"/>
                <a:cs typeface="Arial" panose="020B0604020202020204" pitchFamily="34" charset="0"/>
              </a:endParaRPr>
            </a:p>
            <a:p>
              <a:pPr>
                <a:lnSpc>
                  <a:spcPts val="1300"/>
                </a:lnSpc>
                <a:spcBef>
                  <a:spcPts val="500"/>
                </a:spcBef>
              </a:pPr>
              <a:r>
                <a:rPr lang="fr-FR" sz="1600" b="1" dirty="0">
                  <a:solidFill>
                    <a:srgbClr val="D7000F"/>
                  </a:solidFill>
                  <a:latin typeface="Arial" panose="020B0604020202020204" pitchFamily="34" charset="0"/>
                  <a:cs typeface="Arial" panose="020B0604020202020204" pitchFamily="34" charset="0"/>
                </a:rPr>
                <a:t>Préparation de la succession</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Option transmission</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Assurance vie/Capi</a:t>
              </a:r>
            </a:p>
            <a:p>
              <a:pPr>
                <a:lnSpc>
                  <a:spcPts val="1300"/>
                </a:lnSpc>
                <a:spcBef>
                  <a:spcPts val="500"/>
                </a:spcBef>
              </a:pPr>
              <a:endParaRPr lang="fr-FR" sz="1200" dirty="0">
                <a:latin typeface="Arial" panose="020B0604020202020204" pitchFamily="34" charset="0"/>
                <a:cs typeface="Arial" panose="020B0604020202020204" pitchFamily="34" charset="0"/>
              </a:endParaRPr>
            </a:p>
          </p:txBody>
        </p:sp>
      </p:grpSp>
      <p:grpSp>
        <p:nvGrpSpPr>
          <p:cNvPr id="3" name="Groupe 2">
            <a:extLst>
              <a:ext uri="{FF2B5EF4-FFF2-40B4-BE49-F238E27FC236}">
                <a16:creationId xmlns:a16="http://schemas.microsoft.com/office/drawing/2014/main" id="{8C361E9A-818E-9F4E-8E2E-547A6B73867A}"/>
              </a:ext>
            </a:extLst>
          </p:cNvPr>
          <p:cNvGrpSpPr/>
          <p:nvPr/>
        </p:nvGrpSpPr>
        <p:grpSpPr>
          <a:xfrm>
            <a:off x="4570103" y="1069801"/>
            <a:ext cx="4076682" cy="4715858"/>
            <a:chOff x="4533882" y="1310870"/>
            <a:chExt cx="4076682" cy="4715858"/>
          </a:xfrm>
        </p:grpSpPr>
        <p:sp>
          <p:nvSpPr>
            <p:cNvPr id="8" name="Espace réservé du texte 13">
              <a:extLst>
                <a:ext uri="{FF2B5EF4-FFF2-40B4-BE49-F238E27FC236}">
                  <a16:creationId xmlns:a16="http://schemas.microsoft.com/office/drawing/2014/main" id="{B97E6BF9-E599-4E01-9B92-C4CE6354171C}"/>
                </a:ext>
              </a:extLst>
            </p:cNvPr>
            <p:cNvSpPr txBox="1">
              <a:spLocks noChangeAspect="1"/>
            </p:cNvSpPr>
            <p:nvPr/>
          </p:nvSpPr>
          <p:spPr>
            <a:xfrm>
              <a:off x="4533882" y="1310870"/>
              <a:ext cx="4076682" cy="58602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9" name="Rectangle 8">
              <a:extLst>
                <a:ext uri="{FF2B5EF4-FFF2-40B4-BE49-F238E27FC236}">
                  <a16:creationId xmlns:a16="http://schemas.microsoft.com/office/drawing/2014/main" id="{12128425-1E23-45C2-A42F-62ECAAC21679}"/>
                </a:ext>
              </a:extLst>
            </p:cNvPr>
            <p:cNvSpPr/>
            <p:nvPr/>
          </p:nvSpPr>
          <p:spPr>
            <a:xfrm>
              <a:off x="4634848" y="1434602"/>
              <a:ext cx="3874750" cy="338554"/>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LES PROJETS CLIENTS</a:t>
              </a:r>
            </a:p>
          </p:txBody>
        </p:sp>
        <p:sp>
          <p:nvSpPr>
            <p:cNvPr id="16" name="Espace réservé du texte 1">
              <a:extLst>
                <a:ext uri="{FF2B5EF4-FFF2-40B4-BE49-F238E27FC236}">
                  <a16:creationId xmlns:a16="http://schemas.microsoft.com/office/drawing/2014/main" id="{826717D9-3FF0-4479-BA6C-1127B317F4B0}"/>
                </a:ext>
              </a:extLst>
            </p:cNvPr>
            <p:cNvSpPr txBox="1">
              <a:spLocks/>
            </p:cNvSpPr>
            <p:nvPr/>
          </p:nvSpPr>
          <p:spPr>
            <a:xfrm>
              <a:off x="4533882" y="2038934"/>
              <a:ext cx="4076682" cy="398779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8" name="ZoneTexte 17">
              <a:extLst>
                <a:ext uri="{FF2B5EF4-FFF2-40B4-BE49-F238E27FC236}">
                  <a16:creationId xmlns:a16="http://schemas.microsoft.com/office/drawing/2014/main" id="{0558B2A0-7D62-440A-9CE0-76AB5334E82B}"/>
                </a:ext>
              </a:extLst>
            </p:cNvPr>
            <p:cNvSpPr txBox="1"/>
            <p:nvPr/>
          </p:nvSpPr>
          <p:spPr>
            <a:xfrm>
              <a:off x="4659410" y="2170299"/>
              <a:ext cx="3951154" cy="3721532"/>
            </a:xfrm>
            <a:prstGeom prst="rect">
              <a:avLst/>
            </a:prstGeom>
            <a:noFill/>
          </p:spPr>
          <p:txBody>
            <a:bodyPr wrap="square" rtlCol="0">
              <a:spAutoFit/>
            </a:bodyPr>
            <a:lstStyle/>
            <a:p>
              <a:pPr>
                <a:lnSpc>
                  <a:spcPts val="1300"/>
                </a:lnSpc>
                <a:spcBef>
                  <a:spcPts val="500"/>
                </a:spcBef>
              </a:pPr>
              <a:r>
                <a:rPr lang="fr-FR" sz="1600" b="1" dirty="0">
                  <a:solidFill>
                    <a:srgbClr val="D7000F"/>
                  </a:solidFill>
                  <a:latin typeface="Arial" panose="020B0604020202020204" pitchFamily="34" charset="0"/>
                  <a:cs typeface="Arial" panose="020B0604020202020204" pitchFamily="34" charset="0"/>
                </a:rPr>
                <a:t>Constitution du patrimoine </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Présentation de l’offre en épargne financière </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Présentation de l’offre en immobilier patrimonial</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Présentation de l’offre de crédit immobilier et MRH</a:t>
              </a:r>
            </a:p>
            <a:p>
              <a:pPr eaLnBrk="0" hangingPunct="0">
                <a:lnSpc>
                  <a:spcPts val="1300"/>
                </a:lnSpc>
                <a:spcBef>
                  <a:spcPts val="500"/>
                </a:spcBef>
                <a:defRPr/>
              </a:pPr>
              <a:endParaRPr lang="fr-FR" sz="1200" dirty="0">
                <a:latin typeface="Arial" panose="020B0604020202020204" pitchFamily="34" charset="0"/>
                <a:cs typeface="Arial" panose="020B0604020202020204" pitchFamily="34" charset="0"/>
              </a:endParaRPr>
            </a:p>
            <a:p>
              <a:pPr>
                <a:lnSpc>
                  <a:spcPts val="1300"/>
                </a:lnSpc>
                <a:spcBef>
                  <a:spcPts val="500"/>
                </a:spcBef>
              </a:pPr>
              <a:r>
                <a:rPr lang="fr-FR" sz="1600" b="1" dirty="0">
                  <a:solidFill>
                    <a:srgbClr val="D7000F"/>
                  </a:solidFill>
                  <a:latin typeface="Arial" panose="020B0604020202020204" pitchFamily="34" charset="0"/>
                  <a:cs typeface="Arial" panose="020B0604020202020204" pitchFamily="34" charset="0"/>
                </a:rPr>
                <a:t>Optimisation fiscale </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Réception de l’avis d’imposition</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Présentation de l’offre de défiscalisation</a:t>
              </a:r>
            </a:p>
            <a:p>
              <a:pPr eaLnBrk="0" hangingPunct="0">
                <a:lnSpc>
                  <a:spcPts val="1300"/>
                </a:lnSpc>
                <a:spcBef>
                  <a:spcPts val="500"/>
                </a:spcBef>
                <a:buClr>
                  <a:srgbClr val="D7000F"/>
                </a:buClr>
                <a:defRPr/>
              </a:pPr>
              <a:endParaRPr lang="fr-FR" sz="1200" dirty="0">
                <a:solidFill>
                  <a:schemeClr val="tx1"/>
                </a:solidFill>
                <a:latin typeface="Arial" panose="020B0604020202020204" pitchFamily="34" charset="0"/>
                <a:cs typeface="Arial" panose="020B0604020202020204" pitchFamily="34" charset="0"/>
              </a:endParaRPr>
            </a:p>
            <a:p>
              <a:pPr>
                <a:lnSpc>
                  <a:spcPts val="1300"/>
                </a:lnSpc>
                <a:spcBef>
                  <a:spcPts val="500"/>
                </a:spcBef>
                <a:buClr>
                  <a:srgbClr val="D7000F"/>
                </a:buClr>
              </a:pPr>
              <a:r>
                <a:rPr lang="fr-FR" sz="1600" b="1" dirty="0">
                  <a:solidFill>
                    <a:srgbClr val="D7000F"/>
                  </a:solidFill>
                  <a:latin typeface="Arial" panose="020B0604020202020204" pitchFamily="34" charset="0"/>
                  <a:cs typeface="Arial" panose="020B0604020202020204" pitchFamily="34" charset="0"/>
                </a:rPr>
                <a:t>Protection du patrimoine</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Bilan prévoyance</a:t>
              </a:r>
            </a:p>
            <a:p>
              <a:pPr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IARD</a:t>
              </a:r>
            </a:p>
            <a:p>
              <a:pPr eaLnBrk="0" hangingPunct="0">
                <a:lnSpc>
                  <a:spcPts val="1300"/>
                </a:lnSpc>
                <a:spcBef>
                  <a:spcPts val="500"/>
                </a:spcBef>
                <a:defRPr/>
              </a:pPr>
              <a:endParaRPr lang="fr-FR" sz="1200" dirty="0">
                <a:solidFill>
                  <a:schemeClr val="tx1"/>
                </a:solidFill>
                <a:latin typeface="Arial" panose="020B0604020202020204" pitchFamily="34" charset="0"/>
                <a:cs typeface="Arial" panose="020B0604020202020204" pitchFamily="34" charset="0"/>
              </a:endParaRPr>
            </a:p>
            <a:p>
              <a:pPr>
                <a:lnSpc>
                  <a:spcPts val="1300"/>
                </a:lnSpc>
                <a:spcBef>
                  <a:spcPts val="500"/>
                </a:spcBef>
              </a:pPr>
              <a:r>
                <a:rPr lang="fr-FR" sz="1600" b="1" dirty="0">
                  <a:solidFill>
                    <a:srgbClr val="D7000F"/>
                  </a:solidFill>
                  <a:latin typeface="Arial" panose="020B0604020202020204" pitchFamily="34" charset="0"/>
                  <a:cs typeface="Arial" panose="020B0604020202020204" pitchFamily="34" charset="0"/>
                </a:rPr>
                <a:t>Besoin de financement </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Crédit à la consommation / autorisation de découvert </a:t>
              </a:r>
            </a:p>
            <a:p>
              <a:pPr marL="0" lvl="2" eaLnBrk="0" hangingPunct="0">
                <a:lnSpc>
                  <a:spcPts val="1300"/>
                </a:lnSpc>
                <a:spcBef>
                  <a:spcPts val="500"/>
                </a:spcBef>
                <a:buClr>
                  <a:srgbClr val="D7000F"/>
                </a:buClr>
                <a:defRPr/>
              </a:pPr>
              <a:r>
                <a:rPr lang="fr-FR" sz="1200" b="1" dirty="0">
                  <a:solidFill>
                    <a:srgbClr val="D7000F"/>
                  </a:solidFill>
                  <a:latin typeface="Arial" panose="020B0604020202020204" pitchFamily="34" charset="0"/>
                  <a:cs typeface="Arial" panose="020B0604020202020204" pitchFamily="34" charset="0"/>
                </a:rPr>
                <a:t>&gt; </a:t>
              </a:r>
              <a:r>
                <a:rPr lang="fr-FR" sz="1200" dirty="0">
                  <a:solidFill>
                    <a:srgbClr val="3D4549"/>
                  </a:solidFill>
                  <a:latin typeface="Arial" panose="020B0604020202020204" pitchFamily="34" charset="0"/>
                  <a:cs typeface="Arial" panose="020B0604020202020204" pitchFamily="34" charset="0"/>
                </a:rPr>
                <a:t>Crédit immobilier</a:t>
              </a:r>
            </a:p>
          </p:txBody>
        </p:sp>
      </p:grpSp>
      <p:grpSp>
        <p:nvGrpSpPr>
          <p:cNvPr id="5" name="Groupe 4">
            <a:extLst>
              <a:ext uri="{FF2B5EF4-FFF2-40B4-BE49-F238E27FC236}">
                <a16:creationId xmlns:a16="http://schemas.microsoft.com/office/drawing/2014/main" id="{7291C381-FFC8-C84D-8FE9-49E728BEE1DD}"/>
              </a:ext>
            </a:extLst>
          </p:cNvPr>
          <p:cNvGrpSpPr/>
          <p:nvPr/>
        </p:nvGrpSpPr>
        <p:grpSpPr>
          <a:xfrm>
            <a:off x="8897580" y="1069799"/>
            <a:ext cx="2871573" cy="4715860"/>
            <a:chOff x="8897580" y="1310868"/>
            <a:chExt cx="2871573" cy="4715860"/>
          </a:xfrm>
        </p:grpSpPr>
        <p:sp>
          <p:nvSpPr>
            <p:cNvPr id="10" name="Espace réservé du texte 13">
              <a:extLst>
                <a:ext uri="{FF2B5EF4-FFF2-40B4-BE49-F238E27FC236}">
                  <a16:creationId xmlns:a16="http://schemas.microsoft.com/office/drawing/2014/main" id="{159ADEAB-A11B-420E-979E-1AA8D17F466B}"/>
                </a:ext>
              </a:extLst>
            </p:cNvPr>
            <p:cNvSpPr txBox="1">
              <a:spLocks noChangeAspect="1"/>
            </p:cNvSpPr>
            <p:nvPr/>
          </p:nvSpPr>
          <p:spPr>
            <a:xfrm>
              <a:off x="8897580" y="1310868"/>
              <a:ext cx="2871573" cy="58602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1" name="Rectangle 10">
              <a:extLst>
                <a:ext uri="{FF2B5EF4-FFF2-40B4-BE49-F238E27FC236}">
                  <a16:creationId xmlns:a16="http://schemas.microsoft.com/office/drawing/2014/main" id="{C1F915A7-5508-4492-8A13-A68A6C6E25AD}"/>
                </a:ext>
              </a:extLst>
            </p:cNvPr>
            <p:cNvSpPr/>
            <p:nvPr/>
          </p:nvSpPr>
          <p:spPr>
            <a:xfrm>
              <a:off x="8897581" y="1422769"/>
              <a:ext cx="2871572" cy="338554"/>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LES OUTILS </a:t>
              </a:r>
            </a:p>
          </p:txBody>
        </p:sp>
        <p:sp>
          <p:nvSpPr>
            <p:cNvPr id="19" name="Espace réservé du texte 1">
              <a:extLst>
                <a:ext uri="{FF2B5EF4-FFF2-40B4-BE49-F238E27FC236}">
                  <a16:creationId xmlns:a16="http://schemas.microsoft.com/office/drawing/2014/main" id="{C36FD6F6-BC5B-4C51-93A7-F73707CDA884}"/>
                </a:ext>
              </a:extLst>
            </p:cNvPr>
            <p:cNvSpPr txBox="1">
              <a:spLocks/>
            </p:cNvSpPr>
            <p:nvPr/>
          </p:nvSpPr>
          <p:spPr>
            <a:xfrm>
              <a:off x="8897580" y="2039611"/>
              <a:ext cx="2871573" cy="398711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20" name="ZoneTexte 19">
              <a:extLst>
                <a:ext uri="{FF2B5EF4-FFF2-40B4-BE49-F238E27FC236}">
                  <a16:creationId xmlns:a16="http://schemas.microsoft.com/office/drawing/2014/main" id="{E06B32BD-3144-4528-80D1-FAA7E8A32896}"/>
                </a:ext>
              </a:extLst>
            </p:cNvPr>
            <p:cNvSpPr txBox="1"/>
            <p:nvPr/>
          </p:nvSpPr>
          <p:spPr>
            <a:xfrm>
              <a:off x="8897580" y="2834647"/>
              <a:ext cx="2836064" cy="2431307"/>
            </a:xfrm>
            <a:prstGeom prst="rect">
              <a:avLst/>
            </a:prstGeom>
            <a:noFill/>
          </p:spPr>
          <p:txBody>
            <a:bodyPr wrap="square" rtlCol="0">
              <a:spAutoFit/>
            </a:bodyPr>
            <a:lstStyle/>
            <a:p>
              <a:pPr algn="ctr">
                <a:lnSpc>
                  <a:spcPts val="1300"/>
                </a:lnSpc>
              </a:pPr>
              <a:r>
                <a:rPr lang="fr-FR" sz="1600" b="1" dirty="0">
                  <a:solidFill>
                    <a:srgbClr val="D7000F"/>
                  </a:solidFill>
                  <a:latin typeface="Arial" panose="020B0604020202020204" pitchFamily="34" charset="0"/>
                  <a:cs typeface="Arial" panose="020B0604020202020204" pitchFamily="34" charset="0"/>
                </a:rPr>
                <a:t>Connaissance client </a:t>
              </a:r>
            </a:p>
            <a:p>
              <a:pPr algn="ctr">
                <a:lnSpc>
                  <a:spcPts val="1300"/>
                </a:lnSpc>
              </a:pPr>
              <a:endParaRPr lang="fr-FR" sz="1600" b="1" dirty="0">
                <a:solidFill>
                  <a:srgbClr val="D7000F"/>
                </a:solidFill>
                <a:latin typeface="Arial" panose="020B0604020202020204" pitchFamily="34" charset="0"/>
                <a:cs typeface="Arial" panose="020B0604020202020204" pitchFamily="34" charset="0"/>
              </a:endParaRPr>
            </a:p>
            <a:p>
              <a:pPr algn="ctr">
                <a:lnSpc>
                  <a:spcPts val="1300"/>
                </a:lnSpc>
              </a:pPr>
              <a:r>
                <a:rPr lang="fr-FR" sz="1600" b="1" dirty="0">
                  <a:solidFill>
                    <a:srgbClr val="3D4549"/>
                  </a:solidFill>
                  <a:latin typeface="Arial" panose="020B0604020202020204" pitchFamily="34" charset="0"/>
                  <a:cs typeface="Arial" panose="020B0604020202020204" pitchFamily="34" charset="0"/>
                </a:rPr>
                <a:t>-</a:t>
              </a:r>
            </a:p>
            <a:p>
              <a:pPr algn="ctr">
                <a:lnSpc>
                  <a:spcPts val="1300"/>
                </a:lnSpc>
              </a:pPr>
              <a:endParaRPr lang="fr-FR" sz="1600" b="1" dirty="0">
                <a:solidFill>
                  <a:srgbClr val="D7000F"/>
                </a:solidFill>
                <a:latin typeface="Arial" panose="020B0604020202020204" pitchFamily="34" charset="0"/>
                <a:cs typeface="Arial" panose="020B0604020202020204" pitchFamily="34" charset="0"/>
              </a:endParaRPr>
            </a:p>
            <a:p>
              <a:pPr algn="ctr">
                <a:lnSpc>
                  <a:spcPts val="1300"/>
                </a:lnSpc>
              </a:pPr>
              <a:r>
                <a:rPr lang="fr-FR" sz="1600" b="1" dirty="0">
                  <a:solidFill>
                    <a:srgbClr val="D7000F"/>
                  </a:solidFill>
                  <a:latin typeface="Arial" panose="020B0604020202020204" pitchFamily="34" charset="0"/>
                  <a:cs typeface="Arial" panose="020B0604020202020204" pitchFamily="34" charset="0"/>
                </a:rPr>
                <a:t>Contact 360 </a:t>
              </a:r>
            </a:p>
            <a:p>
              <a:pPr algn="ctr">
                <a:lnSpc>
                  <a:spcPts val="1300"/>
                </a:lnSpc>
              </a:pPr>
              <a:endParaRPr lang="fr-FR" sz="1600" b="1" dirty="0">
                <a:solidFill>
                  <a:srgbClr val="D7000F"/>
                </a:solidFill>
                <a:latin typeface="Arial" panose="020B0604020202020204" pitchFamily="34" charset="0"/>
                <a:cs typeface="Arial" panose="020B0604020202020204" pitchFamily="34" charset="0"/>
              </a:endParaRPr>
            </a:p>
            <a:p>
              <a:pPr algn="ctr">
                <a:lnSpc>
                  <a:spcPts val="1300"/>
                </a:lnSpc>
              </a:pPr>
              <a:r>
                <a:rPr lang="fr-FR" sz="1600" b="1" dirty="0">
                  <a:solidFill>
                    <a:srgbClr val="3D4549"/>
                  </a:solidFill>
                  <a:latin typeface="Arial" panose="020B0604020202020204" pitchFamily="34" charset="0"/>
                  <a:cs typeface="Arial" panose="020B0604020202020204" pitchFamily="34" charset="0"/>
                </a:rPr>
                <a:t>-</a:t>
              </a:r>
            </a:p>
            <a:p>
              <a:pPr algn="ctr">
                <a:lnSpc>
                  <a:spcPts val="1300"/>
                </a:lnSpc>
              </a:pPr>
              <a:endParaRPr lang="fr-FR" sz="1600" b="1" dirty="0">
                <a:solidFill>
                  <a:srgbClr val="D7000F"/>
                </a:solidFill>
                <a:latin typeface="Arial" panose="020B0604020202020204" pitchFamily="34" charset="0"/>
                <a:cs typeface="Arial" panose="020B0604020202020204" pitchFamily="34" charset="0"/>
              </a:endParaRPr>
            </a:p>
            <a:p>
              <a:pPr algn="ctr">
                <a:lnSpc>
                  <a:spcPts val="1300"/>
                </a:lnSpc>
              </a:pPr>
              <a:r>
                <a:rPr lang="fr-FR" sz="1600" b="1" dirty="0">
                  <a:solidFill>
                    <a:srgbClr val="D7000F"/>
                  </a:solidFill>
                  <a:latin typeface="Arial" panose="020B0604020202020204" pitchFamily="34" charset="0"/>
                  <a:cs typeface="Arial" panose="020B0604020202020204" pitchFamily="34" charset="0"/>
                </a:rPr>
                <a:t>Simulateur retraite </a:t>
              </a:r>
            </a:p>
            <a:p>
              <a:pPr algn="ctr">
                <a:lnSpc>
                  <a:spcPts val="1300"/>
                </a:lnSpc>
              </a:pPr>
              <a:endParaRPr lang="fr-FR" sz="1600" b="1" dirty="0">
                <a:solidFill>
                  <a:srgbClr val="D7000F"/>
                </a:solidFill>
                <a:latin typeface="Arial" panose="020B0604020202020204" pitchFamily="34" charset="0"/>
                <a:cs typeface="Arial" panose="020B0604020202020204" pitchFamily="34" charset="0"/>
              </a:endParaRPr>
            </a:p>
            <a:p>
              <a:pPr algn="ctr">
                <a:lnSpc>
                  <a:spcPts val="1300"/>
                </a:lnSpc>
              </a:pPr>
              <a:r>
                <a:rPr lang="fr-FR" sz="1600" b="1" dirty="0">
                  <a:solidFill>
                    <a:srgbClr val="3D4549"/>
                  </a:solidFill>
                  <a:latin typeface="Arial" panose="020B0604020202020204" pitchFamily="34" charset="0"/>
                  <a:cs typeface="Arial" panose="020B0604020202020204" pitchFamily="34" charset="0"/>
                </a:rPr>
                <a:t>-</a:t>
              </a:r>
            </a:p>
            <a:p>
              <a:pPr algn="ctr">
                <a:lnSpc>
                  <a:spcPts val="1300"/>
                </a:lnSpc>
              </a:pPr>
              <a:endParaRPr lang="fr-FR" sz="1600" b="1" dirty="0">
                <a:solidFill>
                  <a:srgbClr val="D7000F"/>
                </a:solidFill>
                <a:latin typeface="Arial" panose="020B0604020202020204" pitchFamily="34" charset="0"/>
                <a:cs typeface="Arial" panose="020B0604020202020204" pitchFamily="34" charset="0"/>
              </a:endParaRPr>
            </a:p>
            <a:p>
              <a:pPr algn="ctr">
                <a:lnSpc>
                  <a:spcPts val="1300"/>
                </a:lnSpc>
              </a:pPr>
              <a:r>
                <a:rPr lang="fr-FR" sz="1600" b="1" dirty="0">
                  <a:solidFill>
                    <a:srgbClr val="D7000F"/>
                  </a:solidFill>
                  <a:latin typeface="Arial" panose="020B0604020202020204" pitchFamily="34" charset="0"/>
                  <a:cs typeface="Arial" panose="020B0604020202020204" pitchFamily="34" charset="0"/>
                </a:rPr>
                <a:t>Bilan patrimonial </a:t>
              </a:r>
              <a:endParaRPr lang="fr-FR" sz="1600" dirty="0">
                <a:solidFill>
                  <a:srgbClr val="D7000F"/>
                </a:solidFill>
                <a:latin typeface="Arial" panose="020B0604020202020204" pitchFamily="34" charset="0"/>
                <a:cs typeface="Arial" panose="020B0604020202020204" pitchFamily="34" charset="0"/>
              </a:endParaRPr>
            </a:p>
            <a:p>
              <a:pPr algn="ctr">
                <a:lnSpc>
                  <a:spcPts val="1300"/>
                </a:lnSpc>
              </a:pPr>
              <a:endParaRPr lang="fr-FR" sz="1600" dirty="0">
                <a:solidFill>
                  <a:srgbClr val="D7000F"/>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6292109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0">
            <a:extLst>
              <a:ext uri="{FF2B5EF4-FFF2-40B4-BE49-F238E27FC236}">
                <a16:creationId xmlns:a16="http://schemas.microsoft.com/office/drawing/2014/main" id="{693FCB07-3289-43B5-BE36-805441EFE6D6}"/>
              </a:ext>
            </a:extLst>
          </p:cNvPr>
          <p:cNvSpPr txBox="1">
            <a:spLocks/>
          </p:cNvSpPr>
          <p:nvPr/>
        </p:nvSpPr>
        <p:spPr>
          <a:xfrm>
            <a:off x="632384" y="117188"/>
            <a:ext cx="8963171" cy="2800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bg1"/>
                </a:solidFill>
                <a:latin typeface="Arial" panose="020B0604020202020204" pitchFamily="34" charset="0"/>
                <a:cs typeface="Arial" panose="020B0604020202020204" pitchFamily="34" charset="0"/>
              </a:rPr>
              <a:t>LES LEVIERS MIS EN PLACE</a:t>
            </a:r>
          </a:p>
        </p:txBody>
      </p:sp>
      <p:sp>
        <p:nvSpPr>
          <p:cNvPr id="10" name="Espace réservé du texte 11">
            <a:extLst>
              <a:ext uri="{FF2B5EF4-FFF2-40B4-BE49-F238E27FC236}">
                <a16:creationId xmlns:a16="http://schemas.microsoft.com/office/drawing/2014/main" id="{FE91CD47-E67C-6944-B267-6CBDC07E30A0}"/>
              </a:ext>
            </a:extLst>
          </p:cNvPr>
          <p:cNvSpPr txBox="1">
            <a:spLocks/>
          </p:cNvSpPr>
          <p:nvPr/>
        </p:nvSpPr>
        <p:spPr>
          <a:xfrm>
            <a:off x="400953" y="812977"/>
            <a:ext cx="11549978" cy="43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solidFill>
                  <a:srgbClr val="D7000F"/>
                </a:solidFill>
                <a:latin typeface="Arial" panose="020B0604020202020204" pitchFamily="34" charset="0"/>
                <a:cs typeface="Arial" panose="020B0604020202020204" pitchFamily="34" charset="0"/>
              </a:rPr>
              <a:t>&gt;</a:t>
            </a:r>
            <a:r>
              <a:rPr lang="fr-FR" sz="1800" b="1" dirty="0">
                <a:solidFill>
                  <a:srgbClr val="3E454A"/>
                </a:solidFill>
                <a:latin typeface="Arial" panose="020B0604020202020204" pitchFamily="34" charset="0"/>
                <a:cs typeface="Arial" panose="020B0604020202020204" pitchFamily="34" charset="0"/>
              </a:rPr>
              <a:t> Des outils pour favoriser la bonne prise en main du programme, vous pouvez vous appuyer sur différents outils au quotidien :</a:t>
            </a:r>
          </a:p>
        </p:txBody>
      </p:sp>
      <p:grpSp>
        <p:nvGrpSpPr>
          <p:cNvPr id="14" name="Groupe 13">
            <a:extLst>
              <a:ext uri="{FF2B5EF4-FFF2-40B4-BE49-F238E27FC236}">
                <a16:creationId xmlns:a16="http://schemas.microsoft.com/office/drawing/2014/main" id="{20140544-CAE5-6243-89C4-8DEDC6ECA0D8}"/>
              </a:ext>
            </a:extLst>
          </p:cNvPr>
          <p:cNvGrpSpPr/>
          <p:nvPr/>
        </p:nvGrpSpPr>
        <p:grpSpPr>
          <a:xfrm>
            <a:off x="458990" y="1438101"/>
            <a:ext cx="2371794" cy="4334764"/>
            <a:chOff x="253366" y="1313410"/>
            <a:chExt cx="2371794" cy="4334764"/>
          </a:xfrm>
        </p:grpSpPr>
        <p:sp>
          <p:nvSpPr>
            <p:cNvPr id="15" name="Espace réservé du texte 13">
              <a:extLst>
                <a:ext uri="{FF2B5EF4-FFF2-40B4-BE49-F238E27FC236}">
                  <a16:creationId xmlns:a16="http://schemas.microsoft.com/office/drawing/2014/main" id="{73D40164-89D5-AE4F-A96B-7105A06B7CDF}"/>
                </a:ext>
              </a:extLst>
            </p:cNvPr>
            <p:cNvSpPr txBox="1">
              <a:spLocks noChangeAspect="1"/>
            </p:cNvSpPr>
            <p:nvPr/>
          </p:nvSpPr>
          <p:spPr>
            <a:xfrm>
              <a:off x="253366" y="1313410"/>
              <a:ext cx="2371794" cy="586021"/>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16" name="Rectangle 15">
              <a:extLst>
                <a:ext uri="{FF2B5EF4-FFF2-40B4-BE49-F238E27FC236}">
                  <a16:creationId xmlns:a16="http://schemas.microsoft.com/office/drawing/2014/main" id="{8E30BBC2-352D-2F43-8769-E095AB2D0327}"/>
                </a:ext>
              </a:extLst>
            </p:cNvPr>
            <p:cNvSpPr/>
            <p:nvPr/>
          </p:nvSpPr>
          <p:spPr>
            <a:xfrm>
              <a:off x="267798" y="1434602"/>
              <a:ext cx="2357362" cy="338554"/>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WEBINAIRES</a:t>
              </a:r>
            </a:p>
          </p:txBody>
        </p:sp>
        <p:sp>
          <p:nvSpPr>
            <p:cNvPr id="17" name="Espace réservé du texte 1">
              <a:extLst>
                <a:ext uri="{FF2B5EF4-FFF2-40B4-BE49-F238E27FC236}">
                  <a16:creationId xmlns:a16="http://schemas.microsoft.com/office/drawing/2014/main" id="{02D45EC8-0100-314A-8845-F49626C4C793}"/>
                </a:ext>
              </a:extLst>
            </p:cNvPr>
            <p:cNvSpPr txBox="1">
              <a:spLocks/>
            </p:cNvSpPr>
            <p:nvPr/>
          </p:nvSpPr>
          <p:spPr>
            <a:xfrm>
              <a:off x="253366" y="2041474"/>
              <a:ext cx="2371794" cy="3477875"/>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18" name="ZoneTexte 17">
              <a:extLst>
                <a:ext uri="{FF2B5EF4-FFF2-40B4-BE49-F238E27FC236}">
                  <a16:creationId xmlns:a16="http://schemas.microsoft.com/office/drawing/2014/main" id="{D8D116D3-0792-9242-BE82-C7C3215B0AC7}"/>
                </a:ext>
              </a:extLst>
            </p:cNvPr>
            <p:cNvSpPr txBox="1"/>
            <p:nvPr/>
          </p:nvSpPr>
          <p:spPr>
            <a:xfrm>
              <a:off x="378055" y="2170299"/>
              <a:ext cx="2247105" cy="3477875"/>
            </a:xfrm>
            <a:prstGeom prst="rect">
              <a:avLst/>
            </a:prstGeom>
            <a:noFill/>
          </p:spPr>
          <p:txBody>
            <a:bodyPr wrap="square" rtlCol="0">
              <a:spAutoFit/>
            </a:bodyPr>
            <a:lstStyle/>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Immobilier Patrimonial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Fiscalité</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Immobilier d’Entreprise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Holding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Art &amp; Philanthropie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Prévoyance professionnelle</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Retraite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Défiscalisation </a:t>
              </a:r>
            </a:p>
            <a:p>
              <a:pPr marL="285750" indent="-285750">
                <a:lnSpc>
                  <a:spcPts val="1600"/>
                </a:lnSpc>
                <a:spcBef>
                  <a:spcPts val="1300"/>
                </a:spcBef>
                <a:buFont typeface="Wingdings" panose="05000000000000000000" pitchFamily="2" charset="2"/>
                <a:buChar char="Ø"/>
              </a:pPr>
              <a:endParaRPr lang="fr-FR" sz="1400" dirty="0">
                <a:solidFill>
                  <a:srgbClr val="3D4549"/>
                </a:solidFill>
                <a:latin typeface="Arial" panose="020B0604020202020204" pitchFamily="34" charset="0"/>
                <a:cs typeface="Arial" panose="020B0604020202020204" pitchFamily="34" charset="0"/>
              </a:endParaRPr>
            </a:p>
          </p:txBody>
        </p:sp>
      </p:grpSp>
      <p:grpSp>
        <p:nvGrpSpPr>
          <p:cNvPr id="19" name="Groupe 18">
            <a:extLst>
              <a:ext uri="{FF2B5EF4-FFF2-40B4-BE49-F238E27FC236}">
                <a16:creationId xmlns:a16="http://schemas.microsoft.com/office/drawing/2014/main" id="{71943D67-9F0B-3A46-8EB1-BDD60EFF7C6E}"/>
              </a:ext>
            </a:extLst>
          </p:cNvPr>
          <p:cNvGrpSpPr/>
          <p:nvPr/>
        </p:nvGrpSpPr>
        <p:grpSpPr>
          <a:xfrm>
            <a:off x="3444292" y="1438101"/>
            <a:ext cx="2371794" cy="3868761"/>
            <a:chOff x="253366" y="1313410"/>
            <a:chExt cx="2371794" cy="4870846"/>
          </a:xfrm>
        </p:grpSpPr>
        <p:sp>
          <p:nvSpPr>
            <p:cNvPr id="20" name="Espace réservé du texte 13">
              <a:extLst>
                <a:ext uri="{FF2B5EF4-FFF2-40B4-BE49-F238E27FC236}">
                  <a16:creationId xmlns:a16="http://schemas.microsoft.com/office/drawing/2014/main" id="{82BA7BAC-FE48-EE4F-9908-06CFA2206D7E}"/>
                </a:ext>
              </a:extLst>
            </p:cNvPr>
            <p:cNvSpPr txBox="1">
              <a:spLocks noChangeAspect="1"/>
            </p:cNvSpPr>
            <p:nvPr/>
          </p:nvSpPr>
          <p:spPr>
            <a:xfrm>
              <a:off x="253366" y="1313410"/>
              <a:ext cx="2371794" cy="107051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21" name="Rectangle 20">
              <a:extLst>
                <a:ext uri="{FF2B5EF4-FFF2-40B4-BE49-F238E27FC236}">
                  <a16:creationId xmlns:a16="http://schemas.microsoft.com/office/drawing/2014/main" id="{E1E156E3-7272-134E-9390-322B79746E6A}"/>
                </a:ext>
              </a:extLst>
            </p:cNvPr>
            <p:cNvSpPr/>
            <p:nvPr/>
          </p:nvSpPr>
          <p:spPr>
            <a:xfrm>
              <a:off x="267798" y="1434602"/>
              <a:ext cx="2357362" cy="769441"/>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Web évènements vision patrimoine </a:t>
              </a:r>
            </a:p>
            <a:p>
              <a:pPr algn="ctr"/>
              <a:r>
                <a:rPr lang="fr-FR" sz="1200" dirty="0">
                  <a:solidFill>
                    <a:schemeClr val="bg1"/>
                  </a:solidFill>
                  <a:latin typeface="Arial" panose="020B0604020202020204" pitchFamily="34" charset="0"/>
                  <a:cs typeface="Arial" panose="020B0604020202020204" pitchFamily="34" charset="0"/>
                </a:rPr>
                <a:t>3 à 4 évènements annuels</a:t>
              </a:r>
            </a:p>
          </p:txBody>
        </p:sp>
        <p:sp>
          <p:nvSpPr>
            <p:cNvPr id="22" name="Espace réservé du texte 1">
              <a:extLst>
                <a:ext uri="{FF2B5EF4-FFF2-40B4-BE49-F238E27FC236}">
                  <a16:creationId xmlns:a16="http://schemas.microsoft.com/office/drawing/2014/main" id="{F136E32A-9D78-064B-9DEA-CE2FC2762A86}"/>
                </a:ext>
              </a:extLst>
            </p:cNvPr>
            <p:cNvSpPr txBox="1">
              <a:spLocks/>
            </p:cNvSpPr>
            <p:nvPr/>
          </p:nvSpPr>
          <p:spPr>
            <a:xfrm>
              <a:off x="253366" y="2521968"/>
              <a:ext cx="2371794" cy="3662288"/>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23" name="ZoneTexte 22">
              <a:extLst>
                <a:ext uri="{FF2B5EF4-FFF2-40B4-BE49-F238E27FC236}">
                  <a16:creationId xmlns:a16="http://schemas.microsoft.com/office/drawing/2014/main" id="{5F1D6726-C936-854E-8DC3-9B9E5909892B}"/>
                </a:ext>
              </a:extLst>
            </p:cNvPr>
            <p:cNvSpPr txBox="1"/>
            <p:nvPr/>
          </p:nvSpPr>
          <p:spPr>
            <a:xfrm>
              <a:off x="378055" y="2645119"/>
              <a:ext cx="2027649" cy="3539137"/>
            </a:xfrm>
            <a:prstGeom prst="rect">
              <a:avLst/>
            </a:prstGeom>
            <a:noFill/>
          </p:spPr>
          <p:txBody>
            <a:bodyPr wrap="square" rtlCol="0">
              <a:spAutoFit/>
            </a:bodyPr>
            <a:lstStyle/>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EX Calendrier 2021</a:t>
              </a:r>
              <a:endParaRPr lang="fr-FR" sz="1400" dirty="0">
                <a:solidFill>
                  <a:srgbClr val="3D4549"/>
                </a:solidFill>
                <a:latin typeface="Arial" panose="020B0604020202020204" pitchFamily="34" charset="0"/>
                <a:cs typeface="Arial" panose="020B0604020202020204" pitchFamily="34" charset="0"/>
              </a:endParaRP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Webinaire Retraite </a:t>
              </a:r>
              <a:br>
                <a:rPr lang="fr-FR" sz="1400" dirty="0">
                  <a:solidFill>
                    <a:srgbClr val="3D4549"/>
                  </a:solidFill>
                  <a:latin typeface="Arial" panose="020B0604020202020204" pitchFamily="34" charset="0"/>
                  <a:cs typeface="Arial" panose="020B0604020202020204" pitchFamily="34" charset="0"/>
                </a:rPr>
              </a:br>
              <a:r>
                <a:rPr lang="fr-FR" sz="1400" dirty="0">
                  <a:solidFill>
                    <a:srgbClr val="3D4549"/>
                  </a:solidFill>
                  <a:latin typeface="Arial" panose="020B0604020202020204" pitchFamily="34" charset="0"/>
                  <a:cs typeface="Arial" panose="020B0604020202020204" pitchFamily="34" charset="0"/>
                </a:rPr>
                <a:t>et fiscalité, le 14/04</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Favoriser l’emploi et la relance grâce à l’épargne, le 23/09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3 mois pour optimiser son imposition, le 19/10</a:t>
              </a:r>
            </a:p>
            <a:p>
              <a:pPr marL="285750" indent="-285750">
                <a:lnSpc>
                  <a:spcPts val="1600"/>
                </a:lnSpc>
                <a:spcBef>
                  <a:spcPts val="1300"/>
                </a:spcBef>
                <a:buFont typeface="Wingdings" panose="05000000000000000000" pitchFamily="2" charset="2"/>
                <a:buChar char="Ø"/>
              </a:pPr>
              <a:endParaRPr lang="fr-FR" sz="1400" dirty="0">
                <a:solidFill>
                  <a:srgbClr val="3D4549"/>
                </a:solidFill>
                <a:latin typeface="Arial" panose="020B0604020202020204" pitchFamily="34" charset="0"/>
                <a:cs typeface="Arial" panose="020B0604020202020204" pitchFamily="34" charset="0"/>
              </a:endParaRPr>
            </a:p>
          </p:txBody>
        </p:sp>
      </p:grpSp>
      <p:grpSp>
        <p:nvGrpSpPr>
          <p:cNvPr id="24" name="Groupe 23">
            <a:extLst>
              <a:ext uri="{FF2B5EF4-FFF2-40B4-BE49-F238E27FC236}">
                <a16:creationId xmlns:a16="http://schemas.microsoft.com/office/drawing/2014/main" id="{68C56569-D5A8-C447-B5D8-8BD1259933AF}"/>
              </a:ext>
            </a:extLst>
          </p:cNvPr>
          <p:cNvGrpSpPr/>
          <p:nvPr/>
        </p:nvGrpSpPr>
        <p:grpSpPr>
          <a:xfrm>
            <a:off x="6490080" y="1438101"/>
            <a:ext cx="2371794" cy="2699673"/>
            <a:chOff x="253366" y="1313410"/>
            <a:chExt cx="2371794" cy="2699673"/>
          </a:xfrm>
        </p:grpSpPr>
        <p:sp>
          <p:nvSpPr>
            <p:cNvPr id="25" name="Espace réservé du texte 13">
              <a:extLst>
                <a:ext uri="{FF2B5EF4-FFF2-40B4-BE49-F238E27FC236}">
                  <a16:creationId xmlns:a16="http://schemas.microsoft.com/office/drawing/2014/main" id="{8AF1E2ED-58E4-CF4C-A3DA-B43C4854F2EA}"/>
                </a:ext>
              </a:extLst>
            </p:cNvPr>
            <p:cNvSpPr txBox="1">
              <a:spLocks noChangeAspect="1"/>
            </p:cNvSpPr>
            <p:nvPr/>
          </p:nvSpPr>
          <p:spPr>
            <a:xfrm>
              <a:off x="253366" y="1313410"/>
              <a:ext cx="2371794" cy="85688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26" name="Rectangle 25">
              <a:extLst>
                <a:ext uri="{FF2B5EF4-FFF2-40B4-BE49-F238E27FC236}">
                  <a16:creationId xmlns:a16="http://schemas.microsoft.com/office/drawing/2014/main" id="{BBF75C70-65C1-D94C-A9D8-54D612B8A11B}"/>
                </a:ext>
              </a:extLst>
            </p:cNvPr>
            <p:cNvSpPr/>
            <p:nvPr/>
          </p:nvSpPr>
          <p:spPr>
            <a:xfrm>
              <a:off x="267798" y="1434602"/>
              <a:ext cx="2357362" cy="584775"/>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Accompagnement</a:t>
              </a:r>
            </a:p>
            <a:p>
              <a:pPr algn="ctr"/>
              <a:r>
                <a:rPr lang="fr-FR" sz="1600" b="1" dirty="0">
                  <a:solidFill>
                    <a:schemeClr val="bg1"/>
                  </a:solidFill>
                  <a:latin typeface="Arial" panose="020B0604020202020204" pitchFamily="34" charset="0"/>
                  <a:cs typeface="Arial" panose="020B0604020202020204" pitchFamily="34" charset="0"/>
                </a:rPr>
                <a:t>NIMI</a:t>
              </a:r>
              <a:endParaRPr lang="fr-FR" sz="1200" dirty="0">
                <a:solidFill>
                  <a:schemeClr val="bg1"/>
                </a:solidFill>
                <a:latin typeface="Arial" panose="020B0604020202020204" pitchFamily="34" charset="0"/>
                <a:cs typeface="Arial" panose="020B0604020202020204" pitchFamily="34" charset="0"/>
              </a:endParaRPr>
            </a:p>
          </p:txBody>
        </p:sp>
        <p:sp>
          <p:nvSpPr>
            <p:cNvPr id="27" name="Espace réservé du texte 1">
              <a:extLst>
                <a:ext uri="{FF2B5EF4-FFF2-40B4-BE49-F238E27FC236}">
                  <a16:creationId xmlns:a16="http://schemas.microsoft.com/office/drawing/2014/main" id="{75DA9B09-0926-F74E-9A65-BB6D3DDE779C}"/>
                </a:ext>
              </a:extLst>
            </p:cNvPr>
            <p:cNvSpPr txBox="1">
              <a:spLocks/>
            </p:cNvSpPr>
            <p:nvPr/>
          </p:nvSpPr>
          <p:spPr>
            <a:xfrm>
              <a:off x="253366" y="2308338"/>
              <a:ext cx="2371794" cy="1704745"/>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28" name="ZoneTexte 27">
              <a:extLst>
                <a:ext uri="{FF2B5EF4-FFF2-40B4-BE49-F238E27FC236}">
                  <a16:creationId xmlns:a16="http://schemas.microsoft.com/office/drawing/2014/main" id="{5865DC6B-F32B-2746-A898-4C5392D79536}"/>
                </a:ext>
              </a:extLst>
            </p:cNvPr>
            <p:cNvSpPr txBox="1"/>
            <p:nvPr/>
          </p:nvSpPr>
          <p:spPr>
            <a:xfrm>
              <a:off x="378055" y="2442094"/>
              <a:ext cx="2027649" cy="1490152"/>
            </a:xfrm>
            <a:prstGeom prst="rect">
              <a:avLst/>
            </a:prstGeom>
            <a:noFill/>
          </p:spPr>
          <p:txBody>
            <a:bodyPr wrap="square" rtlCol="0">
              <a:spAutoFit/>
            </a:bodyPr>
            <a:lstStyle/>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Épargne financière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Animation clefs en mains en coordination avec le Responsable Département de Gestion d’Actif (RDGA)</a:t>
              </a:r>
            </a:p>
          </p:txBody>
        </p:sp>
      </p:grpSp>
      <p:grpSp>
        <p:nvGrpSpPr>
          <p:cNvPr id="29" name="Groupe 28">
            <a:extLst>
              <a:ext uri="{FF2B5EF4-FFF2-40B4-BE49-F238E27FC236}">
                <a16:creationId xmlns:a16="http://schemas.microsoft.com/office/drawing/2014/main" id="{1B4D3311-C959-6347-AAFE-87D1CDFE73D4}"/>
              </a:ext>
            </a:extLst>
          </p:cNvPr>
          <p:cNvGrpSpPr/>
          <p:nvPr/>
        </p:nvGrpSpPr>
        <p:grpSpPr>
          <a:xfrm>
            <a:off x="9361216" y="1438101"/>
            <a:ext cx="2371794" cy="5004104"/>
            <a:chOff x="253366" y="1313410"/>
            <a:chExt cx="2371794" cy="5004104"/>
          </a:xfrm>
        </p:grpSpPr>
        <p:sp>
          <p:nvSpPr>
            <p:cNvPr id="30" name="Espace réservé du texte 13">
              <a:extLst>
                <a:ext uri="{FF2B5EF4-FFF2-40B4-BE49-F238E27FC236}">
                  <a16:creationId xmlns:a16="http://schemas.microsoft.com/office/drawing/2014/main" id="{FAC3E1A1-7527-3348-BAE0-18AE9991E233}"/>
                </a:ext>
              </a:extLst>
            </p:cNvPr>
            <p:cNvSpPr txBox="1">
              <a:spLocks noChangeAspect="1"/>
            </p:cNvSpPr>
            <p:nvPr/>
          </p:nvSpPr>
          <p:spPr>
            <a:xfrm>
              <a:off x="253366" y="1313410"/>
              <a:ext cx="2371794" cy="85688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gradFill flip="none" rotWithShape="1">
              <a:gsLst>
                <a:gs pos="0">
                  <a:srgbClr val="C52922"/>
                </a:gs>
                <a:gs pos="50000">
                  <a:srgbClr val="D7000F"/>
                </a:gs>
                <a:gs pos="100000">
                  <a:srgbClr val="FA0F0F"/>
                </a:gs>
              </a:gsLst>
              <a:path path="circle">
                <a:fillToRect t="100000" r="100000"/>
              </a:path>
              <a:tileRect l="-100000" b="-100000"/>
            </a:gradFill>
            <a:ln w="15240">
              <a:noFill/>
            </a:ln>
            <a:effectLst>
              <a:outerShdw blurRad="50800" dist="38100" dir="2700000" algn="tl" rotWithShape="0">
                <a:prstClr val="black">
                  <a:alpha val="10000"/>
                </a:prstClr>
              </a:outerShdw>
            </a:effectLst>
          </p:spPr>
          <p:txBody>
            <a:bodyPr wrap="square" lIns="234000" tIns="432000" rIns="234000" bIns="432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F4F2F3"/>
                </a:solidFill>
              </a:endParaRPr>
            </a:p>
          </p:txBody>
        </p:sp>
        <p:sp>
          <p:nvSpPr>
            <p:cNvPr id="31" name="Rectangle 30">
              <a:extLst>
                <a:ext uri="{FF2B5EF4-FFF2-40B4-BE49-F238E27FC236}">
                  <a16:creationId xmlns:a16="http://schemas.microsoft.com/office/drawing/2014/main" id="{F2147E6F-A018-DD42-9AA5-1793D47130FE}"/>
                </a:ext>
              </a:extLst>
            </p:cNvPr>
            <p:cNvSpPr/>
            <p:nvPr/>
          </p:nvSpPr>
          <p:spPr>
            <a:xfrm>
              <a:off x="267798" y="1434602"/>
              <a:ext cx="2357362" cy="584775"/>
            </a:xfrm>
            <a:prstGeom prst="rect">
              <a:avLst/>
            </a:prstGeom>
          </p:spPr>
          <p:txBody>
            <a:bodyPr wrap="square">
              <a:spAutoFit/>
            </a:bodyPr>
            <a:lstStyle/>
            <a:p>
              <a:pPr algn="ctr"/>
              <a:r>
                <a:rPr lang="fr-FR" sz="1600" b="1" dirty="0">
                  <a:solidFill>
                    <a:schemeClr val="bg1"/>
                  </a:solidFill>
                  <a:latin typeface="Arial" panose="020B0604020202020204" pitchFamily="34" charset="0"/>
                  <a:cs typeface="Arial" panose="020B0604020202020204" pitchFamily="34" charset="0"/>
                </a:rPr>
                <a:t>Newsletter mensuelle Vision Patrimoine</a:t>
              </a:r>
              <a:endParaRPr lang="fr-FR" sz="1200" dirty="0">
                <a:solidFill>
                  <a:schemeClr val="bg1"/>
                </a:solidFill>
                <a:latin typeface="Arial" panose="020B0604020202020204" pitchFamily="34" charset="0"/>
                <a:cs typeface="Arial" panose="020B0604020202020204" pitchFamily="34" charset="0"/>
              </a:endParaRPr>
            </a:p>
          </p:txBody>
        </p:sp>
        <p:sp>
          <p:nvSpPr>
            <p:cNvPr id="32" name="Espace réservé du texte 1">
              <a:extLst>
                <a:ext uri="{FF2B5EF4-FFF2-40B4-BE49-F238E27FC236}">
                  <a16:creationId xmlns:a16="http://schemas.microsoft.com/office/drawing/2014/main" id="{C80F8F33-653F-3743-8ABA-E3731A3D0FC4}"/>
                </a:ext>
              </a:extLst>
            </p:cNvPr>
            <p:cNvSpPr txBox="1">
              <a:spLocks/>
            </p:cNvSpPr>
            <p:nvPr/>
          </p:nvSpPr>
          <p:spPr>
            <a:xfrm>
              <a:off x="253366" y="2308338"/>
              <a:ext cx="2371794" cy="4009175"/>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D7000F"/>
              </a:solidFill>
            </a:ln>
            <a:effectLst>
              <a:outerShdw blurRad="50800" dist="38100" dir="2700000" algn="tl" rotWithShape="0">
                <a:prstClr val="black">
                  <a:alpha val="10000"/>
                </a:prstClr>
              </a:outerShdw>
            </a:effectLst>
          </p:spPr>
          <p:txBody>
            <a:bodyPr vert="horz" wrap="square" lIns="234000" tIns="180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p:txBody>
        </p:sp>
        <p:sp>
          <p:nvSpPr>
            <p:cNvPr id="33" name="ZoneTexte 32">
              <a:extLst>
                <a:ext uri="{FF2B5EF4-FFF2-40B4-BE49-F238E27FC236}">
                  <a16:creationId xmlns:a16="http://schemas.microsoft.com/office/drawing/2014/main" id="{4409E391-E846-2144-8D23-1475BE0990D8}"/>
                </a:ext>
              </a:extLst>
            </p:cNvPr>
            <p:cNvSpPr txBox="1"/>
            <p:nvPr/>
          </p:nvSpPr>
          <p:spPr>
            <a:xfrm>
              <a:off x="378055" y="2442094"/>
              <a:ext cx="2027649" cy="3875420"/>
            </a:xfrm>
            <a:prstGeom prst="rect">
              <a:avLst/>
            </a:prstGeom>
            <a:noFill/>
          </p:spPr>
          <p:txBody>
            <a:bodyPr wrap="square" rtlCol="0">
              <a:spAutoFit/>
            </a:bodyPr>
            <a:lstStyle/>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Informations juridiques, financières ou fiscales</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Incitation à découvrir le site Vision Client et leur donner envie de prendre contact avec vous </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Contribuer à la satisfaction globale de vos clients au travers de ces outils</a:t>
              </a:r>
            </a:p>
            <a:p>
              <a:pPr>
                <a:lnSpc>
                  <a:spcPts val="1600"/>
                </a:lnSpc>
                <a:spcBef>
                  <a:spcPts val="1300"/>
                </a:spcBef>
              </a:pPr>
              <a:r>
                <a:rPr lang="fr-FR" sz="1400" b="1" dirty="0">
                  <a:solidFill>
                    <a:srgbClr val="D7000F"/>
                  </a:solidFill>
                  <a:latin typeface="Arial" panose="020B0604020202020204" pitchFamily="34" charset="0"/>
                  <a:cs typeface="Arial" panose="020B0604020202020204" pitchFamily="34" charset="0"/>
                </a:rPr>
                <a:t>&gt; </a:t>
              </a:r>
              <a:r>
                <a:rPr lang="fr-FR" sz="1400" dirty="0">
                  <a:solidFill>
                    <a:srgbClr val="3D4549"/>
                  </a:solidFill>
                  <a:latin typeface="Arial" panose="020B0604020202020204" pitchFamily="34" charset="0"/>
                  <a:cs typeface="Arial" panose="020B0604020202020204" pitchFamily="34" charset="0"/>
                </a:rPr>
                <a:t>Appuyez-vous sur ces supports pour contacter vos clients, le cas échéant</a:t>
              </a:r>
            </a:p>
          </p:txBody>
        </p:sp>
      </p:grpSp>
    </p:spTree>
    <p:extLst>
      <p:ext uri="{BB962C8B-B14F-4D97-AF65-F5344CB8AC3E}">
        <p14:creationId xmlns:p14="http://schemas.microsoft.com/office/powerpoint/2010/main" val="1411618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2">
            <a:extLst>
              <a:ext uri="{FF2B5EF4-FFF2-40B4-BE49-F238E27FC236}">
                <a16:creationId xmlns:a16="http://schemas.microsoft.com/office/drawing/2014/main" id="{9E815A98-1123-4697-AC45-40E462B589F2}"/>
              </a:ext>
            </a:extLst>
          </p:cNvPr>
          <p:cNvSpPr txBox="1">
            <a:spLocks/>
          </p:cNvSpPr>
          <p:nvPr/>
        </p:nvSpPr>
        <p:spPr>
          <a:xfrm>
            <a:off x="93769" y="6149130"/>
            <a:ext cx="12011545" cy="633369"/>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900" dirty="0">
                <a:solidFill>
                  <a:srgbClr val="3E454A"/>
                </a:solidFill>
                <a:latin typeface="Arial" panose="020B0604020202020204" pitchFamily="34" charset="0"/>
                <a:cs typeface="Arial" panose="020B0604020202020204" pitchFamily="34" charset="0"/>
              </a:rPr>
              <a:t>BPCE – Société Anonyme à directoire et conseil de surveillance au capital de 180 478 270 euros. Siège social : 50, avenue Pierre Mendès France – 75201 Paris Cedex 13 RCS Paris N° 493 455 042 – BPCE, intermédiaire en assurance inscrit à l’ORIAS sous le n° 08 045 100 (</a:t>
            </a:r>
            <a:r>
              <a:rPr lang="fr-FR" sz="900" dirty="0">
                <a:solidFill>
                  <a:srgbClr val="3E454A"/>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xmlns="" val="tx"/>
                    </a:ext>
                  </a:extLst>
                </a:hlinkClick>
              </a:rPr>
              <a:t>www.orias.fr</a:t>
            </a:r>
            <a:r>
              <a:rPr lang="fr-FR" sz="900" dirty="0">
                <a:solidFill>
                  <a:srgbClr val="3E454A"/>
                </a:solidFill>
                <a:latin typeface="Arial" panose="020B0604020202020204" pitchFamily="34" charset="0"/>
                <a:cs typeface="Arial" panose="020B0604020202020204" pitchFamily="34" charset="0"/>
              </a:rPr>
              <a:t>).</a:t>
            </a:r>
          </a:p>
          <a:p>
            <a:pPr marL="0" indent="0">
              <a:buNone/>
            </a:pPr>
            <a:r>
              <a:rPr lang="fr-FR" sz="900" dirty="0">
                <a:solidFill>
                  <a:srgbClr val="3E454A"/>
                </a:solidFill>
                <a:latin typeface="Arial" panose="020B0604020202020204" pitchFamily="34" charset="0"/>
                <a:cs typeface="Arial" panose="020B0604020202020204" pitchFamily="34" charset="0"/>
              </a:rPr>
              <a:t>Assurance Auto, Assurance Habitation et Garanties des Accidents de la Vie sont des contrats de BPCE ASSURANCES, Société Anonyme au capital de 61 996 212 €, immatriculé au Registre du Commerce et des Société de Paris n° B 350 663 860, entreprise régie par le Code des assurances ayant son siège social au 88 avenue de France- 75641 Paris Cedex 13, et distribué par les Caisses d'Epargne.</a:t>
            </a:r>
          </a:p>
          <a:p>
            <a:pPr marL="0" indent="0">
              <a:spcBef>
                <a:spcPts val="0"/>
              </a:spcBef>
              <a:buNone/>
            </a:pPr>
            <a:endParaRPr lang="fr-FR" sz="900" dirty="0">
              <a:solidFill>
                <a:srgbClr val="3E454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853999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0" ma:contentTypeDescription="Crée un document." ma:contentTypeScope="" ma:versionID="6eeb4cdc3fb5f5eb1bbf9876cd92d52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CEAA0D-DD85-4984-BAC2-7FFDF442E01C}">
  <ds:schemaRefs>
    <ds:schemaRef ds:uri="http://purl.org/dc/elements/1.1/"/>
    <ds:schemaRef ds:uri="http://schemas.microsoft.com/office/2006/metadata/properties"/>
    <ds:schemaRef ds:uri="http://schemas.microsoft.com/office/2006/documentManagement/types"/>
    <ds:schemaRef ds:uri="6b728048-f24a-4529-a2e7-82e789b626c9"/>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3C8DE777-0B39-4E28-BA77-A34C2F19C199}">
  <ds:schemaRefs>
    <ds:schemaRef ds:uri="http://schemas.microsoft.com/sharepoint/v3/contenttype/forms"/>
  </ds:schemaRefs>
</ds:datastoreItem>
</file>

<file path=customXml/itemProps3.xml><?xml version="1.0" encoding="utf-8"?>
<ds:datastoreItem xmlns:ds="http://schemas.openxmlformats.org/officeDocument/2006/customXml" ds:itemID="{40CE5DBD-99AB-41C5-AD04-08534DC525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1343</TotalTime>
  <Words>3694</Words>
  <Application>Microsoft Office PowerPoint</Application>
  <PresentationFormat>Grand écran</PresentationFormat>
  <Paragraphs>384</Paragraphs>
  <Slides>22</Slides>
  <Notes>2</Notes>
  <HiddenSlides>0</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1</vt:i4>
      </vt:variant>
      <vt:variant>
        <vt:lpstr>Titres des diapositives</vt:lpstr>
      </vt:variant>
      <vt:variant>
        <vt:i4>22</vt:i4>
      </vt:variant>
    </vt:vector>
  </HeadingPairs>
  <TitlesOfParts>
    <vt:vector size="28" baseType="lpstr">
      <vt:lpstr>Arial</vt:lpstr>
      <vt:lpstr>Calibri</vt:lpstr>
      <vt:lpstr>Wingdings</vt:lpstr>
      <vt:lpstr>Wingdings 2</vt:lpstr>
      <vt:lpstr>Thème Office</vt:lpstr>
      <vt:lpstr>Acrobat Document</vt:lpstr>
      <vt:lpstr>Programme relationnel d’entrée en relation - Premium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Lorraine ANSQUER</dc:creator>
  <cp:lastModifiedBy>MAUSY Claude [CEGEE]</cp:lastModifiedBy>
  <cp:revision>129</cp:revision>
  <dcterms:created xsi:type="dcterms:W3CDTF">2021-10-08T09:26:11Z</dcterms:created>
  <dcterms:modified xsi:type="dcterms:W3CDTF">2022-03-18T09:49:38Z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0x0101005A67D65F1B6A2E499754AFFE9DE455E9</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Racha.KAZARA@bpce.fr</vt:lpwstr>
  </property>
  <property fmtid="{D5CDD505-2E9C-101B-9397-08002B2CF9AE}" pid="6" name="MSIP_Label_48a19f0c-bea1-442e-a475-ed109d9ec508_SetDate">
    <vt:lpwstr>2021-10-25T12:50:48.1425531Z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